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media/media1.mp4" ContentType="video/unknown"/>
  <Override PartName="/ppt/media/image1.jpeg" ContentType="image/jpeg"/>
  <Override PartName="/ppt/media/image2.jpeg" ContentType="image/jpeg"/>
  <Override PartName="/ppt/media/image3.jpeg" ContentType="image/jpeg"/>
  <Override PartName="/ppt/media/media2.mp4" ContentType="video/unknown"/>
  <Override PartName="/ppt/media/media3.mp4" ContentType="video/unknown"/>
  <Override PartName="/ppt/media/media4.mp4" ContentType="video/unknown"/>
  <Override PartName="/ppt/media/media5.mp4" ContentType="video/unknown"/>
  <Override PartName="/ppt/media/media6.mp4" ContentType="video/unknown"/>
  <Override PartName="/ppt/media/image4.jpeg" ContentType="image/jpeg"/>
  <Override PartName="/ppt/media/image5.jpeg" ContentType="image/jpeg"/>
  <Override PartName="/ppt/media/media7.mp4" ContentType="video/unknown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</p:sldIdLst>
  <p:sldSz cx="9144000" cy="5143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12700" cap="flat">
              <a:solidFill>
                <a:srgbClr val="212121"/>
              </a:solidFill>
              <a:prstDash val="solid"/>
              <a:round/>
            </a:ln>
          </a:top>
          <a:bottom>
            <a:ln w="127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rgbClr val="CADCD9"/>
          </a:solidFill>
        </a:fill>
      </a:tcStyle>
    </a:wholeTbl>
    <a:band2H>
      <a:tcTxStyle b="def" i="def"/>
      <a:tcStyle>
        <a:tcBdr/>
        <a:fill>
          <a:solidFill>
            <a:srgbClr val="E6EEED"/>
          </a:solidFill>
        </a:fill>
      </a:tcStyle>
    </a:band2H>
    <a:firstCol>
      <a:tcTxStyle b="on" i="off">
        <a:fontRef idx="major">
          <a:srgbClr val="212121"/>
        </a:fontRef>
        <a:srgbClr val="212121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12700" cap="flat">
              <a:solidFill>
                <a:srgbClr val="212121"/>
              </a:solidFill>
              <a:prstDash val="solid"/>
              <a:round/>
            </a:ln>
          </a:top>
          <a:bottom>
            <a:ln w="127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212121"/>
        </a:fontRef>
        <a:srgbClr val="212121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38100" cap="flat">
              <a:solidFill>
                <a:srgbClr val="212121"/>
              </a:solidFill>
              <a:prstDash val="solid"/>
              <a:round/>
            </a:ln>
          </a:top>
          <a:bottom>
            <a:ln w="127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212121"/>
        </a:fontRef>
        <a:srgbClr val="212121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12700" cap="flat">
              <a:solidFill>
                <a:srgbClr val="212121"/>
              </a:solidFill>
              <a:prstDash val="solid"/>
              <a:round/>
            </a:ln>
          </a:top>
          <a:bottom>
            <a:ln w="381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12700" cap="flat">
              <a:solidFill>
                <a:srgbClr val="212121"/>
              </a:solidFill>
              <a:prstDash val="solid"/>
              <a:round/>
            </a:ln>
          </a:top>
          <a:bottom>
            <a:ln w="127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rgbClr val="D5DBDE"/>
          </a:solidFill>
        </a:fill>
      </a:tcStyle>
    </a:wholeTbl>
    <a:band2H>
      <a:tcTxStyle b="def" i="def"/>
      <a:tcStyle>
        <a:tcBdr/>
        <a:fill>
          <a:solidFill>
            <a:srgbClr val="EBEEEF"/>
          </a:solidFill>
        </a:fill>
      </a:tcStyle>
    </a:band2H>
    <a:firstCol>
      <a:tcTxStyle b="on" i="off">
        <a:fontRef idx="major">
          <a:srgbClr val="212121"/>
        </a:fontRef>
        <a:srgbClr val="212121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12700" cap="flat">
              <a:solidFill>
                <a:srgbClr val="212121"/>
              </a:solidFill>
              <a:prstDash val="solid"/>
              <a:round/>
            </a:ln>
          </a:top>
          <a:bottom>
            <a:ln w="127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212121"/>
        </a:fontRef>
        <a:srgbClr val="212121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38100" cap="flat">
              <a:solidFill>
                <a:srgbClr val="212121"/>
              </a:solidFill>
              <a:prstDash val="solid"/>
              <a:round/>
            </a:ln>
          </a:top>
          <a:bottom>
            <a:ln w="127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212121"/>
        </a:fontRef>
        <a:srgbClr val="212121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12700" cap="flat">
              <a:solidFill>
                <a:srgbClr val="212121"/>
              </a:solidFill>
              <a:prstDash val="solid"/>
              <a:round/>
            </a:ln>
          </a:top>
          <a:bottom>
            <a:ln w="381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12700" cap="flat">
              <a:solidFill>
                <a:srgbClr val="212121"/>
              </a:solidFill>
              <a:prstDash val="solid"/>
              <a:round/>
            </a:ln>
          </a:top>
          <a:bottom>
            <a:ln w="127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rgbClr val="F8FFCD"/>
          </a:solidFill>
        </a:fill>
      </a:tcStyle>
    </a:wholeTbl>
    <a:band2H>
      <a:tcTxStyle b="def" i="def"/>
      <a:tcStyle>
        <a:tcBdr/>
        <a:fill>
          <a:solidFill>
            <a:srgbClr val="FCFFE8"/>
          </a:solidFill>
        </a:fill>
      </a:tcStyle>
    </a:band2H>
    <a:firstCol>
      <a:tcTxStyle b="on" i="off">
        <a:fontRef idx="major">
          <a:srgbClr val="212121"/>
        </a:fontRef>
        <a:srgbClr val="212121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12700" cap="flat">
              <a:solidFill>
                <a:srgbClr val="212121"/>
              </a:solidFill>
              <a:prstDash val="solid"/>
              <a:round/>
            </a:ln>
          </a:top>
          <a:bottom>
            <a:ln w="127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212121"/>
        </a:fontRef>
        <a:srgbClr val="212121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38100" cap="flat">
              <a:solidFill>
                <a:srgbClr val="212121"/>
              </a:solidFill>
              <a:prstDash val="solid"/>
              <a:round/>
            </a:ln>
          </a:top>
          <a:bottom>
            <a:ln w="127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212121"/>
        </a:fontRef>
        <a:srgbClr val="212121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12700" cap="flat">
              <a:solidFill>
                <a:srgbClr val="212121"/>
              </a:solidFill>
              <a:prstDash val="solid"/>
              <a:round/>
            </a:ln>
          </a:top>
          <a:bottom>
            <a:ln w="381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212121"/>
          </a:solidFill>
        </a:fill>
      </a:tcStyle>
    </a:band2H>
    <a:firstCol>
      <a:tcTxStyle b="on" i="off">
        <a:fontRef idx="major">
          <a:srgbClr val="212121"/>
        </a:fontRef>
        <a:srgbClr val="21212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212121"/>
          </a:solidFill>
        </a:fill>
      </a:tcStyle>
    </a:lastRow>
    <a:firstRow>
      <a:tcTxStyle b="on" i="off">
        <a:fontRef idx="major">
          <a:srgbClr val="212121"/>
        </a:fontRef>
        <a:srgbClr val="21212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12700" cap="flat">
              <a:solidFill>
                <a:srgbClr val="212121"/>
              </a:solidFill>
              <a:prstDash val="solid"/>
              <a:round/>
            </a:ln>
          </a:top>
          <a:bottom>
            <a:ln w="127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212121"/>
        </a:fontRef>
        <a:srgbClr val="212121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12700" cap="flat">
              <a:solidFill>
                <a:srgbClr val="212121"/>
              </a:solidFill>
              <a:prstDash val="solid"/>
              <a:round/>
            </a:ln>
          </a:top>
          <a:bottom>
            <a:ln w="127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Ref idx="major">
          <a:srgbClr val="212121"/>
        </a:fontRef>
        <a:srgbClr val="212121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38100" cap="flat">
              <a:solidFill>
                <a:srgbClr val="212121"/>
              </a:solidFill>
              <a:prstDash val="solid"/>
              <a:round/>
            </a:ln>
          </a:top>
          <a:bottom>
            <a:ln w="127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212121"/>
        </a:fontRef>
        <a:srgbClr val="212121"/>
      </a:tcTxStyle>
      <a:tcStyle>
        <a:tcBdr>
          <a:left>
            <a:ln w="12700" cap="flat">
              <a:solidFill>
                <a:srgbClr val="212121"/>
              </a:solidFill>
              <a:prstDash val="solid"/>
              <a:round/>
            </a:ln>
          </a:left>
          <a:right>
            <a:ln w="12700" cap="flat">
              <a:solidFill>
                <a:srgbClr val="212121"/>
              </a:solidFill>
              <a:prstDash val="solid"/>
              <a:round/>
            </a:ln>
          </a:right>
          <a:top>
            <a:ln w="12700" cap="flat">
              <a:solidFill>
                <a:srgbClr val="212121"/>
              </a:solidFill>
              <a:prstDash val="solid"/>
              <a:round/>
            </a:ln>
          </a:top>
          <a:bottom>
            <a:ln w="38100" cap="flat">
              <a:solidFill>
                <a:srgbClr val="212121"/>
              </a:solidFill>
              <a:prstDash val="solid"/>
              <a:round/>
            </a:ln>
          </a:bottom>
          <a:insideH>
            <a:ln w="12700" cap="flat">
              <a:solidFill>
                <a:srgbClr val="212121"/>
              </a:solidFill>
              <a:prstDash val="solid"/>
              <a:round/>
            </a:ln>
          </a:insideH>
          <a:insideV>
            <a:ln w="12700" cap="flat">
              <a:solidFill>
                <a:srgbClr val="212121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73" name="Shape 17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j-lt"/>
        <a:ea typeface="+mj-ea"/>
        <a:cs typeface="+mj-cs"/>
        <a:sym typeface="Arial"/>
      </a:defRPr>
    </a:lvl1pPr>
    <a:lvl2pPr indent="228600" latinLnBrk="0">
      <a:defRPr sz="1400">
        <a:latin typeface="+mj-lt"/>
        <a:ea typeface="+mj-ea"/>
        <a:cs typeface="+mj-cs"/>
        <a:sym typeface="Arial"/>
      </a:defRPr>
    </a:lvl2pPr>
    <a:lvl3pPr indent="457200" latinLnBrk="0">
      <a:defRPr sz="1400">
        <a:latin typeface="+mj-lt"/>
        <a:ea typeface="+mj-ea"/>
        <a:cs typeface="+mj-cs"/>
        <a:sym typeface="Arial"/>
      </a:defRPr>
    </a:lvl3pPr>
    <a:lvl4pPr indent="685800" latinLnBrk="0">
      <a:defRPr sz="1400">
        <a:latin typeface="+mj-lt"/>
        <a:ea typeface="+mj-ea"/>
        <a:cs typeface="+mj-cs"/>
        <a:sym typeface="Arial"/>
      </a:defRPr>
    </a:lvl4pPr>
    <a:lvl5pPr indent="914400" latinLnBrk="0">
      <a:defRPr sz="1400">
        <a:latin typeface="+mj-lt"/>
        <a:ea typeface="+mj-ea"/>
        <a:cs typeface="+mj-cs"/>
        <a:sym typeface="Arial"/>
      </a:defRPr>
    </a:lvl5pPr>
    <a:lvl6pPr indent="1143000" latinLnBrk="0">
      <a:defRPr sz="1400">
        <a:latin typeface="+mj-lt"/>
        <a:ea typeface="+mj-ea"/>
        <a:cs typeface="+mj-cs"/>
        <a:sym typeface="Arial"/>
      </a:defRPr>
    </a:lvl6pPr>
    <a:lvl7pPr indent="1371600" latinLnBrk="0">
      <a:defRPr sz="1400">
        <a:latin typeface="+mj-lt"/>
        <a:ea typeface="+mj-ea"/>
        <a:cs typeface="+mj-cs"/>
        <a:sym typeface="Arial"/>
      </a:defRPr>
    </a:lvl7pPr>
    <a:lvl8pPr indent="1600200" latinLnBrk="0">
      <a:defRPr sz="1400">
        <a:latin typeface="+mj-lt"/>
        <a:ea typeface="+mj-ea"/>
        <a:cs typeface="+mj-cs"/>
        <a:sym typeface="Arial"/>
      </a:defRPr>
    </a:lvl8pPr>
    <a:lvl9pPr indent="1828800" latinLnBrk="0">
      <a:defRPr sz="1400"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Text"/>
          <p:cNvSpPr txBox="1"/>
          <p:nvPr>
            <p:ph type="title"/>
          </p:nvPr>
        </p:nvSpPr>
        <p:spPr>
          <a:xfrm>
            <a:off x="311708" y="744574"/>
            <a:ext cx="8520601" cy="2052601"/>
          </a:xfrm>
          <a:prstGeom prst="rect">
            <a:avLst/>
          </a:prstGeom>
        </p:spPr>
        <p:txBody>
          <a:bodyPr anchor="b"/>
          <a:lstStyle>
            <a:lvl1pPr algn="ctr">
              <a:defRPr b="0" sz="5200"/>
            </a:lvl1pPr>
          </a:lstStyle>
          <a:p>
            <a:pPr/>
            <a:r>
              <a:t>Title Text</a:t>
            </a:r>
          </a:p>
        </p:txBody>
      </p:sp>
      <p:sp>
        <p:nvSpPr>
          <p:cNvPr id="13" name="Body Level One…"/>
          <p:cNvSpPr txBox="1"/>
          <p:nvPr>
            <p:ph type="body" sz="quarter" idx="1"/>
          </p:nvPr>
        </p:nvSpPr>
        <p:spPr>
          <a:xfrm>
            <a:off x="311699" y="2834125"/>
            <a:ext cx="8520602" cy="792601"/>
          </a:xfrm>
          <a:prstGeom prst="rect">
            <a:avLst/>
          </a:prstGeom>
        </p:spPr>
        <p:txBody>
          <a:bodyPr/>
          <a:lstStyle>
            <a:lvl1pPr marL="342900" indent="-228600" algn="ctr">
              <a:lnSpc>
                <a:spcPct val="100000"/>
              </a:lnSpc>
              <a:defRPr sz="2800">
                <a:solidFill>
                  <a:srgbClr val="ADADAD"/>
                </a:solidFill>
              </a:defRPr>
            </a:lvl1pPr>
            <a:lvl2pPr marL="342900" indent="254000" algn="ctr">
              <a:lnSpc>
                <a:spcPct val="100000"/>
              </a:lnSpc>
              <a:buClrTx/>
              <a:buSzTx/>
              <a:buFontTx/>
              <a:buNone/>
              <a:defRPr sz="2800">
                <a:solidFill>
                  <a:srgbClr val="ADADAD"/>
                </a:solidFill>
              </a:defRPr>
            </a:lvl2pPr>
            <a:lvl3pPr marL="342900" indent="711200" algn="ctr">
              <a:lnSpc>
                <a:spcPct val="100000"/>
              </a:lnSpc>
              <a:buClrTx/>
              <a:buSzTx/>
              <a:buFontTx/>
              <a:buNone/>
              <a:defRPr sz="2800">
                <a:solidFill>
                  <a:srgbClr val="ADADAD"/>
                </a:solidFill>
              </a:defRPr>
            </a:lvl3pPr>
            <a:lvl4pPr marL="342900" indent="1168400" algn="ctr">
              <a:lnSpc>
                <a:spcPct val="100000"/>
              </a:lnSpc>
              <a:buClrTx/>
              <a:buSzTx/>
              <a:buFontTx/>
              <a:buNone/>
              <a:defRPr sz="2800">
                <a:solidFill>
                  <a:srgbClr val="ADADAD"/>
                </a:solidFill>
              </a:defRPr>
            </a:lvl4pPr>
            <a:lvl5pPr marL="342900" indent="1625600" algn="ctr">
              <a:lnSpc>
                <a:spcPct val="100000"/>
              </a:lnSpc>
              <a:buClrTx/>
              <a:buSzTx/>
              <a:buFontTx/>
              <a:buNone/>
              <a:defRPr sz="2800">
                <a:solidFill>
                  <a:srgbClr val="ADADAD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ECTION_TITLE_AND_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36;p9"/>
          <p:cNvSpPr/>
          <p:nvPr/>
        </p:nvSpPr>
        <p:spPr>
          <a:xfrm>
            <a:off x="4572000" y="24"/>
            <a:ext cx="4572000" cy="5143501"/>
          </a:xfrm>
          <a:prstGeom prst="rect">
            <a:avLst/>
          </a:prstGeom>
          <a:solidFill>
            <a:srgbClr val="30303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93" name="Title Text"/>
          <p:cNvSpPr txBox="1"/>
          <p:nvPr>
            <p:ph type="title"/>
          </p:nvPr>
        </p:nvSpPr>
        <p:spPr>
          <a:xfrm>
            <a:off x="265500" y="1233175"/>
            <a:ext cx="4045200" cy="1482301"/>
          </a:xfrm>
          <a:prstGeom prst="rect">
            <a:avLst/>
          </a:prstGeom>
        </p:spPr>
        <p:txBody>
          <a:bodyPr anchor="b"/>
          <a:lstStyle>
            <a:lvl1pPr algn="ctr">
              <a:defRPr b="0" sz="42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4" name="Body Level One…"/>
          <p:cNvSpPr txBox="1"/>
          <p:nvPr>
            <p:ph type="body" sz="quarter" idx="1"/>
          </p:nvPr>
        </p:nvSpPr>
        <p:spPr>
          <a:xfrm>
            <a:off x="265500" y="2803075"/>
            <a:ext cx="4045200" cy="1235101"/>
          </a:xfrm>
          <a:prstGeom prst="rect">
            <a:avLst/>
          </a:prstGeom>
        </p:spPr>
        <p:txBody>
          <a:bodyPr/>
          <a:lstStyle>
            <a:lvl1pPr marL="342900" indent="-228600" algn="ctr">
              <a:lnSpc>
                <a:spcPct val="100000"/>
              </a:lnSpc>
              <a:defRPr sz="2100">
                <a:solidFill>
                  <a:srgbClr val="ADADAD"/>
                </a:solidFill>
                <a:latin typeface="+mj-lt"/>
                <a:ea typeface="+mj-ea"/>
                <a:cs typeface="+mj-cs"/>
                <a:sym typeface="Arial"/>
              </a:defRPr>
            </a:lvl1pPr>
            <a:lvl2pPr marL="342900" indent="254000" algn="ctr">
              <a:lnSpc>
                <a:spcPct val="100000"/>
              </a:lnSpc>
              <a:buClrTx/>
              <a:buSzTx/>
              <a:buFontTx/>
              <a:buNone/>
              <a:defRPr sz="2100">
                <a:solidFill>
                  <a:srgbClr val="ADADAD"/>
                </a:solidFill>
                <a:latin typeface="+mj-lt"/>
                <a:ea typeface="+mj-ea"/>
                <a:cs typeface="+mj-cs"/>
                <a:sym typeface="Arial"/>
              </a:defRPr>
            </a:lvl2pPr>
            <a:lvl3pPr marL="342900" indent="711200" algn="ctr">
              <a:lnSpc>
                <a:spcPct val="100000"/>
              </a:lnSpc>
              <a:buClrTx/>
              <a:buSzTx/>
              <a:buFontTx/>
              <a:buNone/>
              <a:defRPr sz="2100">
                <a:solidFill>
                  <a:srgbClr val="ADADAD"/>
                </a:solidFill>
                <a:latin typeface="+mj-lt"/>
                <a:ea typeface="+mj-ea"/>
                <a:cs typeface="+mj-cs"/>
                <a:sym typeface="Arial"/>
              </a:defRPr>
            </a:lvl3pPr>
            <a:lvl4pPr marL="342900" indent="1168400" algn="ctr">
              <a:lnSpc>
                <a:spcPct val="100000"/>
              </a:lnSpc>
              <a:buClrTx/>
              <a:buSzTx/>
              <a:buFontTx/>
              <a:buNone/>
              <a:defRPr sz="2100">
                <a:solidFill>
                  <a:srgbClr val="ADADAD"/>
                </a:solidFill>
                <a:latin typeface="+mj-lt"/>
                <a:ea typeface="+mj-ea"/>
                <a:cs typeface="+mj-cs"/>
                <a:sym typeface="Arial"/>
              </a:defRPr>
            </a:lvl4pPr>
            <a:lvl5pPr marL="342900" indent="1625600" algn="ctr">
              <a:lnSpc>
                <a:spcPct val="100000"/>
              </a:lnSpc>
              <a:buClrTx/>
              <a:buSzTx/>
              <a:buFontTx/>
              <a:buNone/>
              <a:defRPr sz="2100">
                <a:solidFill>
                  <a:srgbClr val="ADADAD"/>
                </a:solidFill>
                <a:latin typeface="+mj-lt"/>
                <a:ea typeface="+mj-ea"/>
                <a:cs typeface="+mj-cs"/>
                <a:sym typeface="Arial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" name="Google Shape;39;p9"/>
          <p:cNvSpPr txBox="1"/>
          <p:nvPr>
            <p:ph type="body" sz="half" idx="21"/>
          </p:nvPr>
        </p:nvSpPr>
        <p:spPr>
          <a:xfrm>
            <a:off x="4939500" y="724199"/>
            <a:ext cx="3837000" cy="3695102"/>
          </a:xfrm>
          <a:prstGeom prst="rect">
            <a:avLst/>
          </a:prstGeom>
        </p:spPr>
        <p:txBody>
          <a:bodyPr anchor="ctr"/>
          <a:lstStyle/>
          <a:p>
            <a:pPr marL="457200" indent="-342900">
              <a:buClr>
                <a:srgbClr val="FFFFFF"/>
              </a:buClr>
              <a:buSzPts val="1800"/>
              <a:buFont typeface="Arial"/>
              <a:buChar char="●"/>
              <a:defRPr>
                <a:latin typeface="+mj-lt"/>
                <a:ea typeface="+mj-ea"/>
                <a:cs typeface="+mj-cs"/>
                <a:sym typeface="Arial"/>
              </a:defRPr>
            </a:pPr>
          </a:p>
        </p:txBody>
      </p:sp>
      <p:sp>
        <p:nvSpPr>
          <p:cNvPr id="9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APTION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Body Level One…"/>
          <p:cNvSpPr txBox="1"/>
          <p:nvPr>
            <p:ph type="body" sz="quarter" idx="1"/>
          </p:nvPr>
        </p:nvSpPr>
        <p:spPr>
          <a:xfrm>
            <a:off x="311699" y="4230575"/>
            <a:ext cx="5998802" cy="605101"/>
          </a:xfrm>
          <a:prstGeom prst="rect">
            <a:avLst/>
          </a:prstGeom>
        </p:spPr>
        <p:txBody>
          <a:bodyPr anchor="ctr"/>
          <a:lstStyle>
            <a:lvl1pPr marL="228600">
              <a:lnSpc>
                <a:spcPct val="100000"/>
              </a:lnSpc>
              <a:defRPr>
                <a:solidFill>
                  <a:srgbClr val="ADADAD"/>
                </a:solidFill>
                <a:latin typeface="+mj-lt"/>
                <a:ea typeface="+mj-ea"/>
                <a:cs typeface="+mj-cs"/>
                <a:sym typeface="Arial"/>
              </a:defRPr>
            </a:lvl1pPr>
            <a:lvl2pPr>
              <a:lnSpc>
                <a:spcPct val="100000"/>
              </a:lnSpc>
              <a:buClrTx/>
              <a:buFontTx/>
              <a:buChar char="○"/>
              <a:defRPr>
                <a:solidFill>
                  <a:srgbClr val="ADADAD"/>
                </a:solidFill>
                <a:latin typeface="+mj-lt"/>
                <a:ea typeface="+mj-ea"/>
                <a:cs typeface="+mj-cs"/>
                <a:sym typeface="Arial"/>
              </a:defRPr>
            </a:lvl2pPr>
            <a:lvl3pPr>
              <a:lnSpc>
                <a:spcPct val="100000"/>
              </a:lnSpc>
              <a:buClrTx/>
              <a:buFontTx/>
              <a:defRPr>
                <a:solidFill>
                  <a:srgbClr val="ADADAD"/>
                </a:solidFill>
                <a:latin typeface="+mj-lt"/>
                <a:ea typeface="+mj-ea"/>
                <a:cs typeface="+mj-cs"/>
                <a:sym typeface="Arial"/>
              </a:defRPr>
            </a:lvl3pPr>
            <a:lvl4pPr>
              <a:lnSpc>
                <a:spcPct val="100000"/>
              </a:lnSpc>
              <a:buClrTx/>
              <a:buFontTx/>
              <a:defRPr>
                <a:solidFill>
                  <a:srgbClr val="ADADAD"/>
                </a:solidFill>
                <a:latin typeface="+mj-lt"/>
                <a:ea typeface="+mj-ea"/>
                <a:cs typeface="+mj-cs"/>
                <a:sym typeface="Arial"/>
              </a:defRPr>
            </a:lvl4pPr>
            <a:lvl5pPr>
              <a:lnSpc>
                <a:spcPct val="100000"/>
              </a:lnSpc>
              <a:buClrTx/>
              <a:buFontTx/>
              <a:defRPr>
                <a:solidFill>
                  <a:srgbClr val="ADADAD"/>
                </a:solidFill>
                <a:latin typeface="+mj-lt"/>
                <a:ea typeface="+mj-ea"/>
                <a:cs typeface="+mj-cs"/>
                <a:sym typeface="Arial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IG_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xx%"/>
          <p:cNvSpPr txBox="1"/>
          <p:nvPr>
            <p:ph type="title" hasCustomPrompt="1"/>
          </p:nvPr>
        </p:nvSpPr>
        <p:spPr>
          <a:xfrm>
            <a:off x="311699" y="1106125"/>
            <a:ext cx="8520602" cy="1963500"/>
          </a:xfrm>
          <a:prstGeom prst="rect">
            <a:avLst/>
          </a:prstGeom>
        </p:spPr>
        <p:txBody>
          <a:bodyPr anchor="b"/>
          <a:lstStyle>
            <a:lvl1pPr algn="ctr">
              <a:defRPr b="0" sz="120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/>
            <a:r>
              <a:t>xx%</a:t>
            </a:r>
          </a:p>
        </p:txBody>
      </p:sp>
      <p:sp>
        <p:nvSpPr>
          <p:cNvPr id="112" name="Body Level One…"/>
          <p:cNvSpPr txBox="1"/>
          <p:nvPr>
            <p:ph type="body" sz="half" idx="1"/>
          </p:nvPr>
        </p:nvSpPr>
        <p:spPr>
          <a:xfrm>
            <a:off x="311699" y="3152225"/>
            <a:ext cx="8520602" cy="1300800"/>
          </a:xfrm>
          <a:prstGeom prst="rect">
            <a:avLst/>
          </a:prstGeom>
        </p:spPr>
        <p:txBody>
          <a:bodyPr/>
          <a:lstStyle>
            <a:lvl1pPr marL="457200" indent="-342900" algn="ctr">
              <a:buClr>
                <a:srgbClr val="ADADAD"/>
              </a:buClr>
              <a:buSzPts val="1800"/>
              <a:buFont typeface="Arial"/>
              <a:buChar char="●"/>
              <a:defRPr>
                <a:solidFill>
                  <a:srgbClr val="ADADAD"/>
                </a:solidFill>
                <a:latin typeface="+mj-lt"/>
                <a:ea typeface="+mj-ea"/>
                <a:cs typeface="+mj-cs"/>
                <a:sym typeface="Arial"/>
              </a:defRPr>
            </a:lvl1pPr>
            <a:lvl2pPr algn="ctr">
              <a:buClr>
                <a:srgbClr val="ADADAD"/>
              </a:buClr>
              <a:buFont typeface="Arial"/>
              <a:buChar char="○"/>
              <a:defRPr>
                <a:solidFill>
                  <a:srgbClr val="ADADAD"/>
                </a:solidFill>
                <a:latin typeface="+mj-lt"/>
                <a:ea typeface="+mj-ea"/>
                <a:cs typeface="+mj-cs"/>
                <a:sym typeface="Arial"/>
              </a:defRPr>
            </a:lvl2pPr>
            <a:lvl3pPr algn="ctr">
              <a:buClr>
                <a:srgbClr val="ADADAD"/>
              </a:buClr>
              <a:buFont typeface="Arial"/>
              <a:defRPr>
                <a:solidFill>
                  <a:srgbClr val="ADADAD"/>
                </a:solidFill>
                <a:latin typeface="+mj-lt"/>
                <a:ea typeface="+mj-ea"/>
                <a:cs typeface="+mj-cs"/>
                <a:sym typeface="Arial"/>
              </a:defRPr>
            </a:lvl3pPr>
            <a:lvl4pPr algn="ctr">
              <a:buClr>
                <a:srgbClr val="ADADAD"/>
              </a:buClr>
              <a:buFont typeface="Arial"/>
              <a:defRPr>
                <a:solidFill>
                  <a:srgbClr val="ADADAD"/>
                </a:solidFill>
                <a:latin typeface="+mj-lt"/>
                <a:ea typeface="+mj-ea"/>
                <a:cs typeface="+mj-cs"/>
                <a:sym typeface="Arial"/>
              </a:defRPr>
            </a:lvl4pPr>
            <a:lvl5pPr algn="ctr">
              <a:buClr>
                <a:srgbClr val="ADADAD"/>
              </a:buClr>
              <a:buFont typeface="Arial"/>
              <a:defRPr>
                <a:solidFill>
                  <a:srgbClr val="ADADAD"/>
                </a:solidFill>
                <a:latin typeface="+mj-lt"/>
                <a:ea typeface="+mj-ea"/>
                <a:cs typeface="+mj-cs"/>
                <a:sym typeface="Arial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itle Text"/>
          <p:cNvSpPr txBox="1"/>
          <p:nvPr>
            <p:ph type="title"/>
          </p:nvPr>
        </p:nvSpPr>
        <p:spPr>
          <a:xfrm>
            <a:off x="1645294" y="133945"/>
            <a:ext cx="5853412" cy="1138536"/>
          </a:xfrm>
          <a:prstGeom prst="rect">
            <a:avLst/>
          </a:prstGeom>
        </p:spPr>
        <p:txBody>
          <a:bodyPr lIns="26789" tIns="26789" rIns="26789" bIns="26789" anchor="ctr"/>
          <a:lstStyle>
            <a:lvl1pPr algn="ctr" defTabSz="308074">
              <a:defRPr b="0" sz="4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8" name="Body Level One…"/>
          <p:cNvSpPr txBox="1"/>
          <p:nvPr>
            <p:ph type="body" idx="1"/>
          </p:nvPr>
        </p:nvSpPr>
        <p:spPr>
          <a:xfrm>
            <a:off x="1645294" y="1366242"/>
            <a:ext cx="5853412" cy="3315147"/>
          </a:xfrm>
          <a:prstGeom prst="rect">
            <a:avLst/>
          </a:prstGeom>
        </p:spPr>
        <p:txBody>
          <a:bodyPr lIns="26789" tIns="26789" rIns="26789" bIns="26789" anchor="ctr"/>
          <a:lstStyle>
            <a:lvl1pPr marL="222250" indent="-222250" defTabSz="308074">
              <a:lnSpc>
                <a:spcPct val="100000"/>
              </a:lnSpc>
              <a:spcBef>
                <a:spcPts val="2200"/>
              </a:spcBef>
              <a:buSzPct val="1450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666750" indent="-222250" defTabSz="308074">
              <a:lnSpc>
                <a:spcPct val="100000"/>
              </a:lnSpc>
              <a:spcBef>
                <a:spcPts val="2200"/>
              </a:spcBef>
              <a:buClrTx/>
              <a:buSzPct val="145000"/>
              <a:buFontTx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111250" indent="-222250" defTabSz="308074">
              <a:lnSpc>
                <a:spcPct val="100000"/>
              </a:lnSpc>
              <a:spcBef>
                <a:spcPts val="2200"/>
              </a:spcBef>
              <a:buClrTx/>
              <a:buSzPct val="145000"/>
              <a:buFontTx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555750" indent="-222250" defTabSz="308074">
              <a:lnSpc>
                <a:spcPct val="100000"/>
              </a:lnSpc>
              <a:spcBef>
                <a:spcPts val="2200"/>
              </a:spcBef>
              <a:buClrTx/>
              <a:buSzPct val="145000"/>
              <a:buFontTx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000250" indent="-222250" defTabSz="308074">
              <a:lnSpc>
                <a:spcPct val="100000"/>
              </a:lnSpc>
              <a:spcBef>
                <a:spcPts val="2200"/>
              </a:spcBef>
              <a:buClrTx/>
              <a:buSzPct val="145000"/>
              <a:buFontTx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9" name="Slide Number"/>
          <p:cNvSpPr txBox="1"/>
          <p:nvPr>
            <p:ph type="sldNum" sz="quarter" idx="2"/>
          </p:nvPr>
        </p:nvSpPr>
        <p:spPr>
          <a:xfrm>
            <a:off x="4480585" y="4902398"/>
            <a:ext cx="179258" cy="177632"/>
          </a:xfrm>
          <a:prstGeom prst="rect">
            <a:avLst/>
          </a:prstGeom>
        </p:spPr>
        <p:txBody>
          <a:bodyPr lIns="26789" tIns="26789" rIns="26789" bIns="26789" anchor="t"/>
          <a:lstStyle>
            <a:lvl1pPr algn="ctr" defTabSz="308074"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itle Text"/>
          <p:cNvSpPr txBox="1"/>
          <p:nvPr>
            <p:ph type="title"/>
          </p:nvPr>
        </p:nvSpPr>
        <p:spPr>
          <a:xfrm>
            <a:off x="1812726" y="863947"/>
            <a:ext cx="5518548" cy="1741290"/>
          </a:xfrm>
          <a:prstGeom prst="rect">
            <a:avLst/>
          </a:prstGeom>
        </p:spPr>
        <p:txBody>
          <a:bodyPr lIns="26789" tIns="26789" rIns="26789" bIns="26789" anchor="b"/>
          <a:lstStyle>
            <a:lvl1pPr algn="ctr" defTabSz="308074">
              <a:defRPr b="0" sz="4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7" name="Body Level One…"/>
          <p:cNvSpPr txBox="1"/>
          <p:nvPr>
            <p:ph type="body" sz="quarter" idx="1"/>
          </p:nvPr>
        </p:nvSpPr>
        <p:spPr>
          <a:xfrm>
            <a:off x="1812726" y="2652117"/>
            <a:ext cx="5518548" cy="596057"/>
          </a:xfrm>
          <a:prstGeom prst="rect">
            <a:avLst/>
          </a:prstGeom>
        </p:spPr>
        <p:txBody>
          <a:bodyPr lIns="26789" tIns="26789" rIns="26789" bIns="26789"/>
          <a:lstStyle>
            <a:lvl1pPr algn="ctr" defTabSz="308074">
              <a:lnSpc>
                <a:spcPct val="100000"/>
              </a:lnSpc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308074">
              <a:lnSpc>
                <a:spcPct val="100000"/>
              </a:lnSpc>
              <a:buClrTx/>
              <a:buSzTx/>
              <a:buFontTx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308074">
              <a:lnSpc>
                <a:spcPct val="100000"/>
              </a:lnSpc>
              <a:buClrTx/>
              <a:buSzTx/>
              <a:buFontTx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308074">
              <a:lnSpc>
                <a:spcPct val="100000"/>
              </a:lnSpc>
              <a:buClrTx/>
              <a:buSzTx/>
              <a:buFontTx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308074">
              <a:lnSpc>
                <a:spcPct val="100000"/>
              </a:lnSpc>
              <a:buClrTx/>
              <a:buSzTx/>
              <a:buFontTx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8" name="Slide Number"/>
          <p:cNvSpPr txBox="1"/>
          <p:nvPr>
            <p:ph type="sldNum" sz="quarter" idx="2"/>
          </p:nvPr>
        </p:nvSpPr>
        <p:spPr>
          <a:xfrm>
            <a:off x="4480585" y="4902398"/>
            <a:ext cx="179258" cy="177632"/>
          </a:xfrm>
          <a:prstGeom prst="rect">
            <a:avLst/>
          </a:prstGeom>
        </p:spPr>
        <p:txBody>
          <a:bodyPr lIns="26789" tIns="26789" rIns="26789" bIns="26789" anchor="t"/>
          <a:lstStyle>
            <a:lvl1pPr algn="ctr" defTabSz="308074"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Rectangle"/>
          <p:cNvSpPr/>
          <p:nvPr/>
        </p:nvSpPr>
        <p:spPr>
          <a:xfrm>
            <a:off x="10176" y="13083"/>
            <a:ext cx="9123648" cy="734334"/>
          </a:xfrm>
          <a:prstGeom prst="rect">
            <a:avLst/>
          </a:prstGeom>
          <a:solidFill>
            <a:srgbClr val="0A84FF"/>
          </a:solidFill>
          <a:ln w="12700">
            <a:miter lim="400000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46" name="Title Text"/>
          <p:cNvSpPr txBox="1"/>
          <p:nvPr>
            <p:ph type="title"/>
          </p:nvPr>
        </p:nvSpPr>
        <p:spPr>
          <a:xfrm>
            <a:off x="311699" y="93899"/>
            <a:ext cx="8520602" cy="572702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4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457200" indent="-342900">
              <a:buClr>
                <a:srgbClr val="FFFFFF"/>
              </a:buClr>
              <a:buSzPts val="1800"/>
              <a:buFont typeface="Helvetica"/>
              <a:buChar char="●"/>
            </a:lvl1pPr>
            <a:lvl2pPr>
              <a:buChar char="○"/>
            </a:lvl2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ection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ection Title"/>
          <p:cNvSpPr txBox="1"/>
          <p:nvPr>
            <p:ph type="title" hasCustomPrompt="1"/>
          </p:nvPr>
        </p:nvSpPr>
        <p:spPr>
          <a:xfrm>
            <a:off x="452436" y="1700212"/>
            <a:ext cx="8239127" cy="1743076"/>
          </a:xfrm>
          <a:prstGeom prst="rect">
            <a:avLst/>
          </a:prstGeom>
        </p:spPr>
        <p:txBody>
          <a:bodyPr lIns="19050" tIns="19050" rIns="19050" bIns="19050" anchor="ctr"/>
          <a:lstStyle>
            <a:lvl1pPr defTabSz="914377">
              <a:lnSpc>
                <a:spcPct val="80000"/>
              </a:lnSpc>
              <a:defRPr b="0" spc="-84" sz="4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156" name="Slide Number"/>
          <p:cNvSpPr txBox="1"/>
          <p:nvPr>
            <p:ph type="sldNum" sz="quarter" idx="2"/>
          </p:nvPr>
        </p:nvSpPr>
        <p:spPr>
          <a:xfrm>
            <a:off x="4501889" y="4920437"/>
            <a:ext cx="135535" cy="127001"/>
          </a:xfrm>
          <a:prstGeom prst="rect">
            <a:avLst/>
          </a:prstGeom>
        </p:spPr>
        <p:txBody>
          <a:bodyPr lIns="19050" tIns="19050" rIns="19050" bIns="19050" anchor="b"/>
          <a:lstStyle>
            <a:lvl1pPr algn="ctr" defTabSz="219075">
              <a:defRPr sz="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Author and Date"/>
          <p:cNvSpPr txBox="1"/>
          <p:nvPr>
            <p:ph type="body" sz="quarter" idx="21" hasCustomPrompt="1"/>
          </p:nvPr>
        </p:nvSpPr>
        <p:spPr>
          <a:xfrm>
            <a:off x="450502" y="4447448"/>
            <a:ext cx="8239127" cy="238868"/>
          </a:xfrm>
          <a:prstGeom prst="rect">
            <a:avLst/>
          </a:prstGeom>
          <a:ln w="3175"/>
        </p:spPr>
        <p:txBody>
          <a:bodyPr lIns="17144" tIns="17144" rIns="17144" bIns="17144"/>
          <a:lstStyle>
            <a:lvl1pPr defTabSz="309562">
              <a:lnSpc>
                <a:spcPct val="100000"/>
              </a:lnSpc>
              <a:defRPr b="1" sz="1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Author and Date</a:t>
            </a:r>
          </a:p>
        </p:txBody>
      </p:sp>
      <p:sp>
        <p:nvSpPr>
          <p:cNvPr id="164" name="Presentation Title"/>
          <p:cNvSpPr txBox="1"/>
          <p:nvPr>
            <p:ph type="title" hasCustomPrompt="1"/>
          </p:nvPr>
        </p:nvSpPr>
        <p:spPr>
          <a:xfrm>
            <a:off x="452436" y="965621"/>
            <a:ext cx="8239127" cy="1743076"/>
          </a:xfrm>
          <a:prstGeom prst="rect">
            <a:avLst/>
          </a:prstGeom>
        </p:spPr>
        <p:txBody>
          <a:bodyPr lIns="19050" tIns="19050" rIns="19050" bIns="19050" anchor="b"/>
          <a:lstStyle>
            <a:lvl1pPr defTabSz="914377">
              <a:lnSpc>
                <a:spcPct val="80000"/>
              </a:lnSpc>
              <a:defRPr spc="-84" sz="4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Presentation Title</a:t>
            </a:r>
          </a:p>
        </p:txBody>
      </p:sp>
      <p:sp>
        <p:nvSpPr>
          <p:cNvPr id="165" name="Body Level One…"/>
          <p:cNvSpPr txBox="1"/>
          <p:nvPr>
            <p:ph type="body" sz="quarter" idx="1" hasCustomPrompt="1"/>
          </p:nvPr>
        </p:nvSpPr>
        <p:spPr>
          <a:xfrm>
            <a:off x="450503" y="2708696"/>
            <a:ext cx="8239126" cy="714376"/>
          </a:xfrm>
          <a:prstGeom prst="rect">
            <a:avLst/>
          </a:prstGeom>
        </p:spPr>
        <p:txBody>
          <a:bodyPr lIns="19050" tIns="19050" rIns="19050" bIns="19050"/>
          <a:lstStyle>
            <a:lvl1pPr defTabSz="309562">
              <a:lnSpc>
                <a:spcPct val="100000"/>
              </a:lnSpc>
              <a:defRPr b="1"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457200" defTabSz="309562">
              <a:lnSpc>
                <a:spcPct val="100000"/>
              </a:lnSpc>
              <a:buClrTx/>
              <a:buSzTx/>
              <a:buFontTx/>
              <a:buNone/>
              <a:defRPr b="1"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914400" defTabSz="309562">
              <a:lnSpc>
                <a:spcPct val="100000"/>
              </a:lnSpc>
              <a:buClrTx/>
              <a:buSzTx/>
              <a:buFontTx/>
              <a:buNone/>
              <a:defRPr b="1"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1371600" defTabSz="309562">
              <a:lnSpc>
                <a:spcPct val="100000"/>
              </a:lnSpc>
              <a:buClrTx/>
              <a:buSzTx/>
              <a:buFontTx/>
              <a:buNone/>
              <a:defRPr b="1"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1828800" defTabSz="309562">
              <a:lnSpc>
                <a:spcPct val="100000"/>
              </a:lnSpc>
              <a:buClrTx/>
              <a:buSzTx/>
              <a:buFontTx/>
              <a:buNone/>
              <a:defRPr b="1"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66" name="Slide Number"/>
          <p:cNvSpPr txBox="1"/>
          <p:nvPr>
            <p:ph type="sldNum" sz="quarter" idx="2"/>
          </p:nvPr>
        </p:nvSpPr>
        <p:spPr>
          <a:xfrm>
            <a:off x="4501889" y="4918849"/>
            <a:ext cx="135535" cy="127001"/>
          </a:xfrm>
          <a:prstGeom prst="rect">
            <a:avLst/>
          </a:prstGeom>
        </p:spPr>
        <p:txBody>
          <a:bodyPr lIns="19050" tIns="19050" rIns="19050" bIns="19050" anchor="b"/>
          <a:lstStyle>
            <a:lvl1pPr algn="ctr" defTabSz="219075">
              <a:defRPr sz="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ECTION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Text"/>
          <p:cNvSpPr txBox="1"/>
          <p:nvPr>
            <p:ph type="title"/>
          </p:nvPr>
        </p:nvSpPr>
        <p:spPr>
          <a:xfrm>
            <a:off x="311699" y="2150849"/>
            <a:ext cx="8520602" cy="841801"/>
          </a:xfrm>
          <a:prstGeom prst="rect">
            <a:avLst/>
          </a:prstGeom>
        </p:spPr>
        <p:txBody>
          <a:bodyPr anchor="ctr"/>
          <a:lstStyle>
            <a:lvl1pPr algn="ctr">
              <a:defRPr b="0" sz="3600"/>
            </a:lvl1pPr>
          </a:lstStyle>
          <a:p>
            <a:pPr/>
            <a:r>
              <a:t>Title Text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0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"/>
          <p:cNvSpPr/>
          <p:nvPr/>
        </p:nvSpPr>
        <p:spPr>
          <a:xfrm>
            <a:off x="10176" y="2204583"/>
            <a:ext cx="9123648" cy="734334"/>
          </a:xfrm>
          <a:prstGeom prst="rect">
            <a:avLst/>
          </a:prstGeom>
          <a:solidFill>
            <a:srgbClr val="0A84FF"/>
          </a:solidFill>
          <a:ln w="12700">
            <a:miter lim="400000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311699" y="2285400"/>
            <a:ext cx="8520602" cy="572701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Title Text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_AND_BODY whit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"/>
          <p:cNvSpPr/>
          <p:nvPr/>
        </p:nvSpPr>
        <p:spPr>
          <a:xfrm>
            <a:off x="-10177" y="383"/>
            <a:ext cx="9164354" cy="734334"/>
          </a:xfrm>
          <a:prstGeom prst="rect">
            <a:avLst/>
          </a:prstGeom>
          <a:solidFill>
            <a:srgbClr val="0A84FF"/>
          </a:solidFill>
          <a:ln w="12700">
            <a:miter lim="400000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buClr>
                <a:srgbClr val="000000"/>
              </a:buClr>
              <a:buChar char="○"/>
              <a:defRPr>
                <a:solidFill>
                  <a:srgbClr val="000000"/>
                </a:solidFill>
              </a:defRPr>
            </a:lvl2pPr>
            <a:lvl3pPr>
              <a:buClr>
                <a:srgbClr val="000000"/>
              </a:buClr>
              <a:defRPr>
                <a:solidFill>
                  <a:srgbClr val="000000"/>
                </a:solidFill>
              </a:defRPr>
            </a:lvl3pPr>
            <a:lvl4pPr>
              <a:buClr>
                <a:srgbClr val="000000"/>
              </a:buClr>
              <a:defRPr>
                <a:solidFill>
                  <a:srgbClr val="000000"/>
                </a:solidFill>
              </a:defRPr>
            </a:lvl4pPr>
            <a:lvl5pPr>
              <a:buClr>
                <a:srgbClr val="000000"/>
              </a:buClr>
              <a:defRPr>
                <a:solidFill>
                  <a:srgbClr val="000000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_AND_TWO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/>
          <p:nvPr>
            <p:ph type="title"/>
          </p:nvPr>
        </p:nvSpPr>
        <p:spPr>
          <a:xfrm>
            <a:off x="311699" y="445025"/>
            <a:ext cx="8520602" cy="572701"/>
          </a:xfrm>
          <a:prstGeom prst="rect">
            <a:avLst/>
          </a:prstGeom>
        </p:spPr>
        <p:txBody>
          <a:bodyPr/>
          <a:lstStyle>
            <a:lvl1pPr>
              <a:defRPr b="0">
                <a:latin typeface="CMU Serif Roman"/>
                <a:ea typeface="CMU Serif Roman"/>
                <a:cs typeface="CMU Serif Roman"/>
                <a:sym typeface="CMU Serif Roma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8" name="Body Level One…"/>
          <p:cNvSpPr txBox="1"/>
          <p:nvPr>
            <p:ph type="body" sz="half" idx="1"/>
          </p:nvPr>
        </p:nvSpPr>
        <p:spPr>
          <a:xfrm>
            <a:off x="311699" y="1152475"/>
            <a:ext cx="3999902" cy="3416400"/>
          </a:xfrm>
          <a:prstGeom prst="rect">
            <a:avLst/>
          </a:prstGeom>
        </p:spPr>
        <p:txBody>
          <a:bodyPr/>
          <a:lstStyle>
            <a:lvl1pPr marL="457200" indent="-317500">
              <a:buClr>
                <a:srgbClr val="ADADAD"/>
              </a:buClr>
              <a:buSzPts val="1400"/>
              <a:buFont typeface="Helvetica"/>
              <a:buChar char="●"/>
              <a:defRPr sz="1400">
                <a:solidFill>
                  <a:srgbClr val="ADADAD"/>
                </a:solidFill>
                <a:latin typeface="CMU Serif Roman"/>
                <a:ea typeface="CMU Serif Roman"/>
                <a:cs typeface="CMU Serif Roman"/>
                <a:sym typeface="CMU Serif Roman"/>
              </a:defRPr>
            </a:lvl1pPr>
            <a:lvl2pPr marL="965200" indent="-355600">
              <a:buClr>
                <a:srgbClr val="ADADAD"/>
              </a:buClr>
              <a:buSzPts val="1400"/>
              <a:buChar char="○"/>
              <a:defRPr sz="1400">
                <a:solidFill>
                  <a:srgbClr val="ADADAD"/>
                </a:solidFill>
                <a:latin typeface="CMU Serif Roman"/>
                <a:ea typeface="CMU Serif Roman"/>
                <a:cs typeface="CMU Serif Roman"/>
                <a:sym typeface="CMU Serif Roman"/>
              </a:defRPr>
            </a:lvl2pPr>
            <a:lvl3pPr marL="1422400" indent="-355600">
              <a:buClr>
                <a:srgbClr val="ADADAD"/>
              </a:buClr>
              <a:buSzPts val="1400"/>
              <a:defRPr sz="1400">
                <a:solidFill>
                  <a:srgbClr val="ADADAD"/>
                </a:solidFill>
                <a:latin typeface="CMU Serif Roman"/>
                <a:ea typeface="CMU Serif Roman"/>
                <a:cs typeface="CMU Serif Roman"/>
                <a:sym typeface="CMU Serif Roman"/>
              </a:defRPr>
            </a:lvl3pPr>
            <a:lvl4pPr marL="1879600" indent="-355600">
              <a:buClr>
                <a:srgbClr val="ADADAD"/>
              </a:buClr>
              <a:buSzPts val="1400"/>
              <a:defRPr sz="1400">
                <a:solidFill>
                  <a:srgbClr val="ADADAD"/>
                </a:solidFill>
                <a:latin typeface="CMU Serif Roman"/>
                <a:ea typeface="CMU Serif Roman"/>
                <a:cs typeface="CMU Serif Roman"/>
                <a:sym typeface="CMU Serif Roman"/>
              </a:defRPr>
            </a:lvl4pPr>
            <a:lvl5pPr marL="2336800" indent="-355600">
              <a:buClr>
                <a:srgbClr val="ADADAD"/>
              </a:buClr>
              <a:buSzPts val="1400"/>
              <a:defRPr sz="1400">
                <a:solidFill>
                  <a:srgbClr val="ADADAD"/>
                </a:solidFill>
                <a:latin typeface="CMU Serif Roman"/>
                <a:ea typeface="CMU Serif Roman"/>
                <a:cs typeface="CMU Serif Roman"/>
                <a:sym typeface="CMU Serif Roman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Google Shape;23;p5"/>
          <p:cNvSpPr txBox="1"/>
          <p:nvPr>
            <p:ph type="body" sz="half" idx="21"/>
          </p:nvPr>
        </p:nvSpPr>
        <p:spPr>
          <a:xfrm>
            <a:off x="4832399" y="1152475"/>
            <a:ext cx="3999902" cy="3416400"/>
          </a:xfrm>
          <a:prstGeom prst="rect">
            <a:avLst/>
          </a:prstGeom>
        </p:spPr>
        <p:txBody>
          <a:bodyPr/>
          <a:lstStyle/>
          <a:p>
            <a:pPr marL="457200" indent="-317500">
              <a:buClr>
                <a:srgbClr val="ADADAD"/>
              </a:buClr>
              <a:buSzPts val="1400"/>
              <a:buFont typeface="Helvetica"/>
              <a:buChar char="●"/>
              <a:defRPr sz="1400">
                <a:solidFill>
                  <a:srgbClr val="ADADAD"/>
                </a:solidFill>
                <a:latin typeface="CMU Serif Roman"/>
                <a:ea typeface="CMU Serif Roman"/>
                <a:cs typeface="CMU Serif Roman"/>
                <a:sym typeface="CMU Serif Roman"/>
              </a:defRPr>
            </a:pPr>
          </a:p>
        </p:txBody>
      </p:sp>
      <p:sp>
        <p:nvSpPr>
          <p:cNvPr id="6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itle Text"/>
          <p:cNvSpPr txBox="1"/>
          <p:nvPr>
            <p:ph type="title"/>
          </p:nvPr>
        </p:nvSpPr>
        <p:spPr>
          <a:xfrm>
            <a:off x="311699" y="445025"/>
            <a:ext cx="8520602" cy="572701"/>
          </a:xfrm>
          <a:prstGeom prst="rect">
            <a:avLst/>
          </a:prstGeom>
        </p:spPr>
        <p:txBody>
          <a:bodyPr/>
          <a:lstStyle>
            <a:lvl1pPr>
              <a:defRPr b="0">
                <a:latin typeface="CMU Serif Roman"/>
                <a:ea typeface="CMU Serif Roman"/>
                <a:cs typeface="CMU Serif Roman"/>
                <a:sym typeface="CMU Serif Roma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ONE_COLUM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itle Text"/>
          <p:cNvSpPr txBox="1"/>
          <p:nvPr>
            <p:ph type="title"/>
          </p:nvPr>
        </p:nvSpPr>
        <p:spPr>
          <a:xfrm>
            <a:off x="311699" y="555600"/>
            <a:ext cx="2808001" cy="755700"/>
          </a:xfrm>
          <a:prstGeom prst="rect">
            <a:avLst/>
          </a:prstGeom>
        </p:spPr>
        <p:txBody>
          <a:bodyPr anchor="b"/>
          <a:lstStyle>
            <a:lvl1pPr>
              <a:defRPr b="0" sz="2400">
                <a:latin typeface="CMU Serif Roman"/>
                <a:ea typeface="CMU Serif Roman"/>
                <a:cs typeface="CMU Serif Roman"/>
                <a:sym typeface="CMU Serif Roma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6" name="Body Level One…"/>
          <p:cNvSpPr txBox="1"/>
          <p:nvPr>
            <p:ph type="body" sz="quarter" idx="1"/>
          </p:nvPr>
        </p:nvSpPr>
        <p:spPr>
          <a:xfrm>
            <a:off x="311699" y="1389599"/>
            <a:ext cx="2808001" cy="3179401"/>
          </a:xfrm>
          <a:prstGeom prst="rect">
            <a:avLst/>
          </a:prstGeom>
        </p:spPr>
        <p:txBody>
          <a:bodyPr/>
          <a:lstStyle>
            <a:lvl1pPr marL="457200" indent="-304800">
              <a:buClr>
                <a:srgbClr val="ADADAD"/>
              </a:buClr>
              <a:buSzPts val="1200"/>
              <a:buFont typeface="Helvetica"/>
              <a:buChar char="●"/>
              <a:defRPr sz="1200">
                <a:solidFill>
                  <a:srgbClr val="ADADAD"/>
                </a:solidFill>
                <a:latin typeface="CMU Serif Roman"/>
                <a:ea typeface="CMU Serif Roman"/>
                <a:cs typeface="CMU Serif Roman"/>
                <a:sym typeface="CMU Serif Roman"/>
              </a:defRPr>
            </a:lvl1pPr>
            <a:lvl2pPr marL="914400" indent="-304800">
              <a:buClr>
                <a:srgbClr val="ADADAD"/>
              </a:buClr>
              <a:buSzPts val="1200"/>
              <a:buChar char="○"/>
              <a:defRPr sz="1200">
                <a:solidFill>
                  <a:srgbClr val="ADADAD"/>
                </a:solidFill>
                <a:latin typeface="CMU Serif Roman"/>
                <a:ea typeface="CMU Serif Roman"/>
                <a:cs typeface="CMU Serif Roman"/>
                <a:sym typeface="CMU Serif Roman"/>
              </a:defRPr>
            </a:lvl2pPr>
            <a:lvl3pPr marL="1371600" indent="-304800">
              <a:buClr>
                <a:srgbClr val="ADADAD"/>
              </a:buClr>
              <a:buSzPts val="1200"/>
              <a:defRPr sz="1200">
                <a:solidFill>
                  <a:srgbClr val="ADADAD"/>
                </a:solidFill>
                <a:latin typeface="CMU Serif Roman"/>
                <a:ea typeface="CMU Serif Roman"/>
                <a:cs typeface="CMU Serif Roman"/>
                <a:sym typeface="CMU Serif Roman"/>
              </a:defRPr>
            </a:lvl3pPr>
            <a:lvl4pPr marL="1828800" indent="-304800">
              <a:buClr>
                <a:srgbClr val="ADADAD"/>
              </a:buClr>
              <a:buSzPts val="1200"/>
              <a:defRPr sz="1200">
                <a:solidFill>
                  <a:srgbClr val="ADADAD"/>
                </a:solidFill>
                <a:latin typeface="CMU Serif Roman"/>
                <a:ea typeface="CMU Serif Roman"/>
                <a:cs typeface="CMU Serif Roman"/>
                <a:sym typeface="CMU Serif Roman"/>
              </a:defRPr>
            </a:lvl4pPr>
            <a:lvl5pPr marL="2286000" indent="-304800">
              <a:buClr>
                <a:srgbClr val="ADADAD"/>
              </a:buClr>
              <a:buSzPts val="1200"/>
              <a:defRPr sz="1200">
                <a:solidFill>
                  <a:srgbClr val="ADADAD"/>
                </a:solidFill>
                <a:latin typeface="CMU Serif Roman"/>
                <a:ea typeface="CMU Serif Roman"/>
                <a:cs typeface="CMU Serif Roman"/>
                <a:sym typeface="CMU Serif Roman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MAIN_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itle Text"/>
          <p:cNvSpPr txBox="1"/>
          <p:nvPr>
            <p:ph type="title"/>
          </p:nvPr>
        </p:nvSpPr>
        <p:spPr>
          <a:xfrm>
            <a:off x="490250" y="450149"/>
            <a:ext cx="6367801" cy="4090801"/>
          </a:xfrm>
          <a:prstGeom prst="rect">
            <a:avLst/>
          </a:prstGeom>
        </p:spPr>
        <p:txBody>
          <a:bodyPr anchor="ctr"/>
          <a:lstStyle>
            <a:lvl1pPr>
              <a:defRPr b="0" sz="48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10176" y="383"/>
            <a:ext cx="9123648" cy="734334"/>
          </a:xfrm>
          <a:prstGeom prst="rect">
            <a:avLst/>
          </a:prstGeom>
          <a:solidFill>
            <a:srgbClr val="0A84FF"/>
          </a:solidFill>
          <a:ln w="12700">
            <a:miter lim="400000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3" name="Title Text"/>
          <p:cNvSpPr txBox="1"/>
          <p:nvPr>
            <p:ph type="title"/>
          </p:nvPr>
        </p:nvSpPr>
        <p:spPr>
          <a:xfrm>
            <a:off x="311699" y="81199"/>
            <a:ext cx="8520602" cy="572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" name="Body Level One…"/>
          <p:cNvSpPr txBox="1"/>
          <p:nvPr>
            <p:ph type="body" idx="1"/>
          </p:nvPr>
        </p:nvSpPr>
        <p:spPr>
          <a:xfrm>
            <a:off x="311699" y="768200"/>
            <a:ext cx="8520602" cy="341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>
            <a:lvl2pPr marL="1005114" indent="-408214">
              <a:buClr>
                <a:srgbClr val="FFFFFF"/>
              </a:buClr>
              <a:buSzPts val="1800"/>
              <a:buFont typeface="Helvetica"/>
              <a:buChar char="๏"/>
            </a:lvl2pPr>
            <a:lvl3pPr marL="1462314" indent="-408214">
              <a:buClr>
                <a:srgbClr val="FFFFFF"/>
              </a:buClr>
              <a:buSzPts val="1800"/>
              <a:buFont typeface="Helvetica"/>
              <a:buChar char="■"/>
            </a:lvl3pPr>
            <a:lvl4pPr marL="1919514" indent="-408214">
              <a:buClr>
                <a:srgbClr val="FFFFFF"/>
              </a:buClr>
              <a:buSzPts val="1800"/>
              <a:buFont typeface="Helvetica"/>
              <a:buChar char="●"/>
            </a:lvl4pPr>
            <a:lvl5pPr marL="2376714" indent="-408214">
              <a:buClr>
                <a:srgbClr val="FFFFFF"/>
              </a:buClr>
              <a:buSzPts val="1800"/>
              <a:buFont typeface="Helvetica"/>
              <a:buChar char="○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/>
          <p:nvPr>
            <p:ph type="sldNum" sz="quarter" idx="2"/>
          </p:nvPr>
        </p:nvSpPr>
        <p:spPr>
          <a:xfrm>
            <a:off x="8684345" y="4700819"/>
            <a:ext cx="336813" cy="318396"/>
          </a:xfrm>
          <a:prstGeom prst="rect">
            <a:avLst/>
          </a:prstGeom>
          <a:ln w="12700">
            <a:miter lim="400000"/>
          </a:ln>
        </p:spPr>
        <p:txBody>
          <a:bodyPr wrap="none" lIns="91424" tIns="91424" rIns="91424" bIns="91424" anchor="ctr">
            <a:spAutoFit/>
          </a:bodyPr>
          <a:lstStyle>
            <a:lvl1pPr algn="r">
              <a:defRPr sz="1000">
                <a:solidFill>
                  <a:srgbClr val="ADADAD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</p:sldLayoutIdLst>
  <p:transition xmlns:p14="http://schemas.microsoft.com/office/powerpoint/2010/main" spd="med" advClick="1"/>
  <p:txStyles>
    <p:titleStyle>
      <a:lvl1pPr marL="0" marR="0" indent="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800" u="none">
          <a:solidFill>
            <a:srgbClr val="FFFFFF"/>
          </a:solidFill>
          <a:uFillTx/>
          <a:latin typeface="CMU Bright Roman"/>
          <a:ea typeface="CMU Bright Roman"/>
          <a:cs typeface="CMU Bright Roman"/>
          <a:sym typeface="CMU Bright Roman"/>
        </a:defRPr>
      </a:lvl1pPr>
      <a:lvl2pPr marL="0" marR="0" indent="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800" u="none">
          <a:solidFill>
            <a:srgbClr val="FFFFFF"/>
          </a:solidFill>
          <a:uFillTx/>
          <a:latin typeface="CMU Bright Roman"/>
          <a:ea typeface="CMU Bright Roman"/>
          <a:cs typeface="CMU Bright Roman"/>
          <a:sym typeface="CMU Bright Roman"/>
        </a:defRPr>
      </a:lvl2pPr>
      <a:lvl3pPr marL="0" marR="0" indent="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800" u="none">
          <a:solidFill>
            <a:srgbClr val="FFFFFF"/>
          </a:solidFill>
          <a:uFillTx/>
          <a:latin typeface="CMU Bright Roman"/>
          <a:ea typeface="CMU Bright Roman"/>
          <a:cs typeface="CMU Bright Roman"/>
          <a:sym typeface="CMU Bright Roman"/>
        </a:defRPr>
      </a:lvl3pPr>
      <a:lvl4pPr marL="0" marR="0" indent="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800" u="none">
          <a:solidFill>
            <a:srgbClr val="FFFFFF"/>
          </a:solidFill>
          <a:uFillTx/>
          <a:latin typeface="CMU Bright Roman"/>
          <a:ea typeface="CMU Bright Roman"/>
          <a:cs typeface="CMU Bright Roman"/>
          <a:sym typeface="CMU Bright Roman"/>
        </a:defRPr>
      </a:lvl4pPr>
      <a:lvl5pPr marL="0" marR="0" indent="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800" u="none">
          <a:solidFill>
            <a:srgbClr val="FFFFFF"/>
          </a:solidFill>
          <a:uFillTx/>
          <a:latin typeface="CMU Bright Roman"/>
          <a:ea typeface="CMU Bright Roman"/>
          <a:cs typeface="CMU Bright Roman"/>
          <a:sym typeface="CMU Bright Roman"/>
        </a:defRPr>
      </a:lvl5pPr>
      <a:lvl6pPr marL="0" marR="0" indent="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800" u="none">
          <a:solidFill>
            <a:srgbClr val="FFFFFF"/>
          </a:solidFill>
          <a:uFillTx/>
          <a:latin typeface="CMU Bright Roman"/>
          <a:ea typeface="CMU Bright Roman"/>
          <a:cs typeface="CMU Bright Roman"/>
          <a:sym typeface="CMU Bright Roman"/>
        </a:defRPr>
      </a:lvl6pPr>
      <a:lvl7pPr marL="0" marR="0" indent="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800" u="none">
          <a:solidFill>
            <a:srgbClr val="FFFFFF"/>
          </a:solidFill>
          <a:uFillTx/>
          <a:latin typeface="CMU Bright Roman"/>
          <a:ea typeface="CMU Bright Roman"/>
          <a:cs typeface="CMU Bright Roman"/>
          <a:sym typeface="CMU Bright Roman"/>
        </a:defRPr>
      </a:lvl7pPr>
      <a:lvl8pPr marL="0" marR="0" indent="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800" u="none">
          <a:solidFill>
            <a:srgbClr val="FFFFFF"/>
          </a:solidFill>
          <a:uFillTx/>
          <a:latin typeface="CMU Bright Roman"/>
          <a:ea typeface="CMU Bright Roman"/>
          <a:cs typeface="CMU Bright Roman"/>
          <a:sym typeface="CMU Bright Roman"/>
        </a:defRPr>
      </a:lvl8pPr>
      <a:lvl9pPr marL="0" marR="0" indent="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800" u="none">
          <a:solidFill>
            <a:srgbClr val="FFFFFF"/>
          </a:solidFill>
          <a:uFillTx/>
          <a:latin typeface="CMU Bright Roman"/>
          <a:ea typeface="CMU Bright Roman"/>
          <a:cs typeface="CMU Bright Roman"/>
          <a:sym typeface="CMU Bright Roman"/>
        </a:defRPr>
      </a:lvl9pPr>
    </p:titleStyle>
    <p:bodyStyle>
      <a:lvl1pPr marL="0" marR="0" indent="0" algn="l" defTabSz="914400" latinLnBrk="0">
        <a:lnSpc>
          <a:spcPct val="11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FFFFFF"/>
          </a:solidFill>
          <a:uFillTx/>
          <a:latin typeface="CMU Bright Roman"/>
          <a:ea typeface="CMU Bright Roman"/>
          <a:cs typeface="CMU Bright Roman"/>
          <a:sym typeface="CMU Bright Roman"/>
        </a:defRPr>
      </a:lvl1pPr>
      <a:lvl2pPr marL="0" marR="0" indent="228600" algn="l" defTabSz="914400" latinLnBrk="0">
        <a:lnSpc>
          <a:spcPct val="11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FFFFFF"/>
          </a:solidFill>
          <a:uFillTx/>
          <a:latin typeface="CMU Bright Roman"/>
          <a:ea typeface="CMU Bright Roman"/>
          <a:cs typeface="CMU Bright Roman"/>
          <a:sym typeface="CMU Bright Roman"/>
        </a:defRPr>
      </a:lvl2pPr>
      <a:lvl3pPr marL="0" marR="0" indent="457200" algn="l" defTabSz="914400" latinLnBrk="0">
        <a:lnSpc>
          <a:spcPct val="11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FFFFFF"/>
          </a:solidFill>
          <a:uFillTx/>
          <a:latin typeface="CMU Bright Roman"/>
          <a:ea typeface="CMU Bright Roman"/>
          <a:cs typeface="CMU Bright Roman"/>
          <a:sym typeface="CMU Bright Roman"/>
        </a:defRPr>
      </a:lvl3pPr>
      <a:lvl4pPr marL="0" marR="0" indent="685800" algn="l" defTabSz="914400" latinLnBrk="0">
        <a:lnSpc>
          <a:spcPct val="11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FFFFFF"/>
          </a:solidFill>
          <a:uFillTx/>
          <a:latin typeface="CMU Bright Roman"/>
          <a:ea typeface="CMU Bright Roman"/>
          <a:cs typeface="CMU Bright Roman"/>
          <a:sym typeface="CMU Bright Roman"/>
        </a:defRPr>
      </a:lvl4pPr>
      <a:lvl5pPr marL="0" marR="0" indent="914400" algn="l" defTabSz="914400" latinLnBrk="0">
        <a:lnSpc>
          <a:spcPct val="11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FFFFFF"/>
          </a:solidFill>
          <a:uFillTx/>
          <a:latin typeface="CMU Bright Roman"/>
          <a:ea typeface="CMU Bright Roman"/>
          <a:cs typeface="CMU Bright Roman"/>
          <a:sym typeface="CMU Bright Roman"/>
        </a:defRPr>
      </a:lvl5pPr>
      <a:lvl6pPr marL="0" marR="0" indent="1143000" algn="l" defTabSz="914400" latinLnBrk="0">
        <a:lnSpc>
          <a:spcPct val="11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FFFFFF"/>
          </a:solidFill>
          <a:uFillTx/>
          <a:latin typeface="CMU Bright Roman"/>
          <a:ea typeface="CMU Bright Roman"/>
          <a:cs typeface="CMU Bright Roman"/>
          <a:sym typeface="CMU Bright Roman"/>
        </a:defRPr>
      </a:lvl6pPr>
      <a:lvl7pPr marL="0" marR="0" indent="1371600" algn="l" defTabSz="914400" latinLnBrk="0">
        <a:lnSpc>
          <a:spcPct val="11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FFFFFF"/>
          </a:solidFill>
          <a:uFillTx/>
          <a:latin typeface="CMU Bright Roman"/>
          <a:ea typeface="CMU Bright Roman"/>
          <a:cs typeface="CMU Bright Roman"/>
          <a:sym typeface="CMU Bright Roman"/>
        </a:defRPr>
      </a:lvl7pPr>
      <a:lvl8pPr marL="0" marR="0" indent="1600200" algn="l" defTabSz="914400" latinLnBrk="0">
        <a:lnSpc>
          <a:spcPct val="11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FFFFFF"/>
          </a:solidFill>
          <a:uFillTx/>
          <a:latin typeface="CMU Bright Roman"/>
          <a:ea typeface="CMU Bright Roman"/>
          <a:cs typeface="CMU Bright Roman"/>
          <a:sym typeface="CMU Bright Roman"/>
        </a:defRPr>
      </a:lvl8pPr>
      <a:lvl9pPr marL="0" marR="0" indent="1828800" algn="l" defTabSz="914400" latinLnBrk="0">
        <a:lnSpc>
          <a:spcPct val="11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FFFFFF"/>
          </a:solidFill>
          <a:uFillTx/>
          <a:latin typeface="CMU Bright Roman"/>
          <a:ea typeface="CMU Bright Roman"/>
          <a:cs typeface="CMU Bright Roman"/>
          <a:sym typeface="CMU Bright Roman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7.png"/><Relationship Id="rId5" Type="http://schemas.openxmlformats.org/officeDocument/2006/relationships/image" Target="../media/image6.png"/><Relationship Id="rId6" Type="http://schemas.openxmlformats.org/officeDocument/2006/relationships/image" Target="../media/image3.jpe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video" Target="../media/media2.mp4"/><Relationship Id="rId3" Type="http://schemas.microsoft.com/office/2007/relationships/media" Target="../media/media2.mp4"/><Relationship Id="rId4" Type="http://schemas.openxmlformats.org/officeDocument/2006/relationships/image" Target="../media/image13.png"/><Relationship Id="rId5" Type="http://schemas.openxmlformats.org/officeDocument/2006/relationships/hyperlink" Target="http://arxiv.org/abs/1902.02346" TargetMode="Externa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video" Target="../media/media3.mp4"/><Relationship Id="rId3" Type="http://schemas.microsoft.com/office/2007/relationships/media" Target="../media/media3.mp4"/><Relationship Id="rId4" Type="http://schemas.openxmlformats.org/officeDocument/2006/relationships/image" Target="../media/image14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indi.to/rbQ5j" TargetMode="External"/><Relationship Id="rId3" Type="http://schemas.openxmlformats.org/officeDocument/2006/relationships/video" Target="../media/media4.mp4"/><Relationship Id="rId4" Type="http://schemas.microsoft.com/office/2007/relationships/media" Target="../media/media4.mp4"/><Relationship Id="rId5" Type="http://schemas.openxmlformats.org/officeDocument/2006/relationships/image" Target="../media/image15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video" Target="../media/media1.mp4"/><Relationship Id="rId3" Type="http://schemas.microsoft.com/office/2007/relationships/media" Target="../media/media1.mp4"/><Relationship Id="rId4" Type="http://schemas.openxmlformats.org/officeDocument/2006/relationships/image" Target="../media/image5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Relationship Id="rId3" Type="http://schemas.openxmlformats.org/officeDocument/2006/relationships/video" Target="../media/media5.mp4"/><Relationship Id="rId4" Type="http://schemas.microsoft.com/office/2007/relationships/media" Target="../media/media5.mp4"/><Relationship Id="rId5" Type="http://schemas.openxmlformats.org/officeDocument/2006/relationships/image" Target="../media/image5.png"/><Relationship Id="rId6" Type="http://schemas.openxmlformats.org/officeDocument/2006/relationships/hyperlink" Target="http://arxiv.org/pdf/2006.10751.pdf" TargetMode="External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4" Type="http://schemas.openxmlformats.org/officeDocument/2006/relationships/image" Target="../media/image1.tif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video" Target="../media/media6.mp4"/><Relationship Id="rId3" Type="http://schemas.microsoft.com/office/2007/relationships/media" Target="../media/media6.mp4"/><Relationship Id="rId4" Type="http://schemas.openxmlformats.org/officeDocument/2006/relationships/image" Target="../media/image19.pn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7.png"/><Relationship Id="rId5" Type="http://schemas.openxmlformats.org/officeDocument/2006/relationships/image" Target="../media/image6.png"/><Relationship Id="rId6" Type="http://schemas.openxmlformats.org/officeDocument/2006/relationships/image" Target="../media/image3.jpeg"/><Relationship Id="rId7" Type="http://schemas.openxmlformats.org/officeDocument/2006/relationships/image" Target="../media/image4.jpeg"/><Relationship Id="rId8" Type="http://schemas.openxmlformats.org/officeDocument/2006/relationships/image" Target="../media/image5.jpe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image" Target="../media/image22.pn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8.png"/><Relationship Id="rId3" Type="http://schemas.openxmlformats.org/officeDocument/2006/relationships/image" Target="../media/image10.png"/><Relationship Id="rId4" Type="http://schemas.openxmlformats.org/officeDocument/2006/relationships/image" Target="../media/image23.pn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tif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tif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4.png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6.png"/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7.png"/><Relationship Id="rId6" Type="http://schemas.openxmlformats.org/officeDocument/2006/relationships/image" Target="../media/image3.jpeg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5.png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6.png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2.png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7.png"/></Relationships>
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video" Target="../media/media7.mp4"/><Relationship Id="rId3" Type="http://schemas.microsoft.com/office/2007/relationships/media" Target="../media/media7.mp4"/><Relationship Id="rId4" Type="http://schemas.openxmlformats.org/officeDocument/2006/relationships/image" Target="../media/image28.png"/></Relationships>
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9.png"/></Relationships>
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arxiv.org/abs/1811.05381" TargetMode="Externa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flower_bs16.png" descr="flower_bs16.png"/>
          <p:cNvPicPr>
            <a:picLocks noChangeAspect="1"/>
          </p:cNvPicPr>
          <p:nvPr/>
        </p:nvPicPr>
        <p:blipFill>
          <a:blip r:embed="rId2">
            <a:alphaModFix amt="34172"/>
            <a:extLst/>
          </a:blip>
          <a:srcRect l="11982" t="11690" r="24995" b="11690"/>
          <a:stretch>
            <a:fillRect/>
          </a:stretch>
        </p:blipFill>
        <p:spPr>
          <a:xfrm>
            <a:off x="1564953" y="-275035"/>
            <a:ext cx="5853907" cy="56935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14419" y="12132"/>
                </a:moveTo>
                <a:cubicBezTo>
                  <a:pt x="14433" y="12136"/>
                  <a:pt x="14445" y="12144"/>
                  <a:pt x="14454" y="12158"/>
                </a:cubicBezTo>
                <a:cubicBezTo>
                  <a:pt x="14470" y="12185"/>
                  <a:pt x="14461" y="12221"/>
                  <a:pt x="14435" y="12238"/>
                </a:cubicBezTo>
                <a:cubicBezTo>
                  <a:pt x="14408" y="12255"/>
                  <a:pt x="14373" y="12247"/>
                  <a:pt x="14357" y="12220"/>
                </a:cubicBezTo>
                <a:cubicBezTo>
                  <a:pt x="14341" y="12193"/>
                  <a:pt x="14348" y="12155"/>
                  <a:pt x="14375" y="12139"/>
                </a:cubicBezTo>
                <a:cubicBezTo>
                  <a:pt x="14388" y="12130"/>
                  <a:pt x="14404" y="12129"/>
                  <a:pt x="14419" y="12132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76" name="Neural Estimation of Energy Mover’s Distance…"/>
          <p:cNvSpPr txBox="1"/>
          <p:nvPr>
            <p:ph type="ctrTitle"/>
          </p:nvPr>
        </p:nvSpPr>
        <p:spPr>
          <a:xfrm>
            <a:off x="-47031" y="1490449"/>
            <a:ext cx="9238062" cy="1306726"/>
          </a:xfrm>
          <a:prstGeom prst="rect">
            <a:avLst/>
          </a:prstGeom>
          <a:solidFill>
            <a:srgbClr val="535353">
              <a:alpha val="43169"/>
            </a:srgbClr>
          </a:solidFill>
        </p:spPr>
        <p:txBody>
          <a:bodyPr anchor="ctr"/>
          <a:lstStyle/>
          <a:p>
            <a:pPr defTabSz="612648">
              <a:defRPr sz="3484"/>
            </a:pPr>
            <a:r>
              <a:rPr b="1"/>
              <a:t>N</a:t>
            </a:r>
            <a:r>
              <a:t>eural </a:t>
            </a:r>
            <a:r>
              <a:rPr b="1"/>
              <a:t>E</a:t>
            </a:r>
            <a:r>
              <a:t>stimation of </a:t>
            </a:r>
            <a:r>
              <a:rPr b="1"/>
              <a:t>E</a:t>
            </a:r>
            <a:r>
              <a:t>nergy </a:t>
            </a:r>
            <a:r>
              <a:rPr b="1"/>
              <a:t>Mo</a:t>
            </a:r>
            <a:r>
              <a:t>ver’s Distance</a:t>
            </a:r>
          </a:p>
          <a:p>
            <a:pPr defTabSz="612648">
              <a:defRPr sz="3484"/>
            </a:pPr>
            <a:r>
              <a:t>NEEMo</a:t>
            </a:r>
          </a:p>
        </p:txBody>
      </p:sp>
      <p:sp>
        <p:nvSpPr>
          <p:cNvPr id="177" name="Ouail Kitouni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2200"/>
            </a:lvl1pPr>
          </a:lstStyle>
          <a:p>
            <a:pPr/>
            <a:r>
              <a:t>Ouail Kitouni</a:t>
            </a:r>
          </a:p>
        </p:txBody>
      </p:sp>
      <p:pic>
        <p:nvPicPr>
          <p:cNvPr id="178" name="iaifi.png" descr="iaifi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65264" y="4709898"/>
            <a:ext cx="365086" cy="365086"/>
          </a:xfrm>
          <a:prstGeom prst="rect">
            <a:avLst/>
          </a:prstGeom>
          <a:ln w="12700">
            <a:miter lim="400000"/>
          </a:ln>
        </p:spPr>
      </p:pic>
      <p:pic>
        <p:nvPicPr>
          <p:cNvPr id="179" name="MIT-logo-red-gray.png" descr="MIT-logo-red-gray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3902" y="4735298"/>
            <a:ext cx="595487" cy="314286"/>
          </a:xfrm>
          <a:prstGeom prst="rect">
            <a:avLst/>
          </a:prstGeom>
          <a:ln w="12700">
            <a:miter lim="400000"/>
          </a:ln>
        </p:spPr>
      </p:pic>
      <p:pic>
        <p:nvPicPr>
          <p:cNvPr id="180" name="YlsClguTDk3nAeYqc54D-mhiHpRh7l41R9WR6N40esPpGY1KfvZgSEQUqZsQKHO7d_084jpWEQQkEDndhINdNNp-l6waduM2mF-lJGR-MNSVxrqbDdlMxktPUiEoETL7V7TO1k0eOjz7.png" descr="YlsClguTDk3nAeYqc54D-mhiHpRh7l41R9WR6N40esPpGY1KfvZgSEQUqZsQKHO7d_084jpWEQQkEDndhINdNNp-l6waduM2mF-lJGR-MNSVxrqbDdlMxktPUiEoETL7V7TO1k0eOjz7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196264" y="4708981"/>
            <a:ext cx="365086" cy="36692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Monotonicity using weight nor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77240">
              <a:defRPr sz="2380"/>
            </a:lvl1pPr>
          </a:lstStyle>
          <a:p>
            <a:pPr/>
            <a:r>
              <a:t>Monotonicity using weight norm</a:t>
            </a:r>
          </a:p>
        </p:txBody>
      </p:sp>
      <p:sp>
        <p:nvSpPr>
          <p:cNvPr id="23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31" name="g(x) is a λ-Lipschitz neural network. Adding the following residual connection…"/>
          <p:cNvSpPr txBox="1"/>
          <p:nvPr/>
        </p:nvSpPr>
        <p:spPr>
          <a:xfrm>
            <a:off x="704504" y="910957"/>
            <a:ext cx="7381893" cy="18709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457200">
              <a:defRPr b="1" sz="1700"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g(x)</a:t>
            </a:r>
            <a:r>
              <a:rPr b="0"/>
              <a:t> is a λ-Lipschitz neural network. Adding the following residual connection</a:t>
            </a:r>
            <a:endParaRPr b="0"/>
          </a:p>
          <a:p>
            <a:pPr indent="457200">
              <a:defRPr b="1" sz="1700">
                <a:latin typeface="CMU Bright Roman"/>
                <a:ea typeface="CMU Bright Roman"/>
                <a:cs typeface="CMU Bright Roman"/>
                <a:sym typeface="CMU Bright Roman"/>
              </a:defRPr>
            </a:pPr>
            <a:endParaRPr b="0"/>
          </a:p>
          <a:p>
            <a:pPr indent="457200">
              <a:defRPr b="1" sz="1700">
                <a:latin typeface="CMU Bright Roman"/>
                <a:ea typeface="CMU Bright Roman"/>
                <a:cs typeface="CMU Bright Roman"/>
                <a:sym typeface="CMU Bright Roman"/>
              </a:defRPr>
            </a:pPr>
            <a:endParaRPr b="0"/>
          </a:p>
          <a:p>
            <a:pPr indent="457200">
              <a:defRPr b="1" sz="1700">
                <a:latin typeface="CMU Bright Roman"/>
                <a:ea typeface="CMU Bright Roman"/>
                <a:cs typeface="CMU Bright Roman"/>
                <a:sym typeface="CMU Bright Roman"/>
              </a:defRPr>
            </a:pPr>
            <a:endParaRPr b="0"/>
          </a:p>
          <a:p>
            <a:pPr indent="457200">
              <a:defRPr b="1" sz="1700">
                <a:latin typeface="CMU Bright Roman"/>
                <a:ea typeface="CMU Bright Roman"/>
                <a:cs typeface="CMU Bright Roman"/>
                <a:sym typeface="CMU Bright Roman"/>
              </a:defRPr>
            </a:pPr>
            <a:endParaRPr b="0"/>
          </a:p>
          <a:p>
            <a:pPr indent="457200">
              <a:defRPr sz="1700"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makes output monotonic since</a:t>
            </a:r>
          </a:p>
        </p:txBody>
      </p:sp>
      <p:sp>
        <p:nvSpPr>
          <p:cNvPr id="232" name="Equation"/>
          <p:cNvSpPr txBox="1"/>
          <p:nvPr/>
        </p:nvSpPr>
        <p:spPr>
          <a:xfrm>
            <a:off x="3457252" y="1550483"/>
            <a:ext cx="2229497" cy="591854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21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f</m:t>
                  </m:r>
                  <m:r>
                    <a:rPr xmlns:a="http://schemas.openxmlformats.org/drawingml/2006/main" sz="21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m:rPr>
                      <m:sty m:val="b"/>
                    </m:rPr>
                    <a:rPr xmlns:a="http://schemas.openxmlformats.org/drawingml/2006/main" sz="21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x</m:t>
                  </m:r>
                  <m:r>
                    <a:rPr xmlns:a="http://schemas.openxmlformats.org/drawingml/2006/main" sz="21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21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21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g</m:t>
                  </m:r>
                  <m:r>
                    <a:rPr xmlns:a="http://schemas.openxmlformats.org/drawingml/2006/main" sz="21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m:rPr>
                      <m:sty m:val="b"/>
                    </m:rPr>
                    <a:rPr xmlns:a="http://schemas.openxmlformats.org/drawingml/2006/main" sz="21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x</m:t>
                  </m:r>
                  <m:r>
                    <a:rPr xmlns:a="http://schemas.openxmlformats.org/drawingml/2006/main" sz="21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21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21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λ</m:t>
                  </m:r>
                  <m:limLow>
                    <m:e>
                      <m:r>
                        <a:rPr xmlns:a="http://schemas.openxmlformats.org/drawingml/2006/main" sz="21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∑</m:t>
                      </m:r>
                    </m:e>
                    <m:lim>
                      <m:r>
                        <a:rPr xmlns:a="http://schemas.openxmlformats.org/drawingml/2006/main" sz="21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21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∈</m:t>
                      </m:r>
                      <m:r>
                        <a:rPr xmlns:a="http://schemas.openxmlformats.org/drawingml/2006/main" sz="21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lim>
                  </m:limLow>
                  <m:sSub>
                    <m:e>
                      <m:r>
                        <a:rPr xmlns:a="http://schemas.openxmlformats.org/drawingml/2006/main" sz="21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</m:e>
                    <m:sub>
                      <m:r>
                        <a:rPr xmlns:a="http://schemas.openxmlformats.org/drawingml/2006/main" sz="21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</m:oMath>
              </m:oMathPara>
            </a14:m>
            <a:endParaRPr sz="2100">
              <a:solidFill>
                <a:srgbClr val="FFFFFF"/>
              </a:solidFill>
            </a:endParaRPr>
          </a:p>
        </p:txBody>
      </p:sp>
      <p:sp>
        <p:nvSpPr>
          <p:cNvPr id="233" name="Equation"/>
          <p:cNvSpPr txBox="1"/>
          <p:nvPr/>
        </p:nvSpPr>
        <p:spPr>
          <a:xfrm>
            <a:off x="2908764" y="3508126"/>
            <a:ext cx="3326472" cy="62962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f>
                    <m:fPr>
                      <m:ctrlPr>
                        <a:rPr xmlns:a="http://schemas.openxmlformats.org/drawingml/2006/main" sz="21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m:rPr>
                          <m:sty m:val="p"/>
                        </m:rPr>
                        <a:rPr xmlns:a="http://schemas.openxmlformats.org/drawingml/2006/main" sz="21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∂</m:t>
                      </m:r>
                      <m:r>
                        <a:rPr xmlns:a="http://schemas.openxmlformats.org/drawingml/2006/main" sz="21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</m:num>
                    <m:den>
                      <m:r>
                        <m:rPr>
                          <m:sty m:val="p"/>
                        </m:rPr>
                        <a:rPr xmlns:a="http://schemas.openxmlformats.org/drawingml/2006/main" sz="21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∂</m:t>
                      </m:r>
                      <m:sSub>
                        <m:e>
                          <m:r>
                            <a:rPr xmlns:a="http://schemas.openxmlformats.org/drawingml/2006/main" sz="21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a:rPr xmlns:a="http://schemas.openxmlformats.org/drawingml/2006/main" sz="21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</m:den>
                  </m:f>
                  <m:r>
                    <a:rPr xmlns:a="http://schemas.openxmlformats.org/drawingml/2006/main" sz="21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=</m:t>
                  </m:r>
                  <m:f>
                    <m:fPr>
                      <m:ctrlPr>
                        <a:rPr xmlns:a="http://schemas.openxmlformats.org/drawingml/2006/main" sz="21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m:rPr>
                          <m:sty m:val="p"/>
                        </m:rPr>
                        <a:rPr xmlns:a="http://schemas.openxmlformats.org/drawingml/2006/main" sz="21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∂</m:t>
                      </m:r>
                      <m:r>
                        <a:rPr xmlns:a="http://schemas.openxmlformats.org/drawingml/2006/main" sz="21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</m:num>
                    <m:den>
                      <m:r>
                        <m:rPr>
                          <m:sty m:val="p"/>
                        </m:rPr>
                        <a:rPr xmlns:a="http://schemas.openxmlformats.org/drawingml/2006/main" sz="21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∂</m:t>
                      </m:r>
                      <m:sSub>
                        <m:e>
                          <m:r>
                            <a:rPr xmlns:a="http://schemas.openxmlformats.org/drawingml/2006/main" sz="21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a:rPr xmlns:a="http://schemas.openxmlformats.org/drawingml/2006/main" sz="21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</m:den>
                  </m:f>
                  <m:r>
                    <a:rPr xmlns:a="http://schemas.openxmlformats.org/drawingml/2006/main" sz="21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g</m:t>
                  </m:r>
                  <m:r>
                    <a:rPr xmlns:a="http://schemas.openxmlformats.org/drawingml/2006/main" sz="21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m:rPr>
                      <m:sty m:val="b"/>
                    </m:rPr>
                    <a:rPr xmlns:a="http://schemas.openxmlformats.org/drawingml/2006/main" sz="21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x</m:t>
                  </m:r>
                  <m:r>
                    <a:rPr xmlns:a="http://schemas.openxmlformats.org/drawingml/2006/main" sz="21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21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21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λ</m:t>
                  </m:r>
                  <m:r>
                    <a:rPr xmlns:a="http://schemas.openxmlformats.org/drawingml/2006/main" sz="21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≥</m:t>
                  </m:r>
                  <m:r>
                    <a:rPr xmlns:a="http://schemas.openxmlformats.org/drawingml/2006/main" sz="21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0</m:t>
                  </m:r>
                  <m:r>
                    <a:rPr xmlns:a="http://schemas.openxmlformats.org/drawingml/2006/main" sz="21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∀</m:t>
                  </m:r>
                  <m:r>
                    <a:rPr xmlns:a="http://schemas.openxmlformats.org/drawingml/2006/main" sz="21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i</m:t>
                  </m:r>
                  <m:r>
                    <a:rPr xmlns:a="http://schemas.openxmlformats.org/drawingml/2006/main" sz="21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∈</m:t>
                  </m:r>
                  <m:r>
                    <a:rPr xmlns:a="http://schemas.openxmlformats.org/drawingml/2006/main" sz="21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I</m:t>
                  </m:r>
                </m:oMath>
              </m:oMathPara>
            </a14:m>
            <a:endParaRPr sz="21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Monotonic Lipschitz Networks LHCb RUN 3 trigge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77240">
              <a:defRPr sz="2380"/>
            </a:lvl1pPr>
          </a:lstStyle>
          <a:p>
            <a:pPr/>
            <a:r>
              <a:t>Monotonic Lipschitz Networks LHCb RUN 3 trigger</a:t>
            </a:r>
          </a:p>
        </p:txBody>
      </p:sp>
      <p:pic>
        <p:nvPicPr>
          <p:cNvPr id="236" name="violins.pdf" descr="violin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4500" y="1955442"/>
            <a:ext cx="8815000" cy="2255711"/>
          </a:xfrm>
          <a:prstGeom prst="rect">
            <a:avLst/>
          </a:prstGeom>
          <a:ln w="12700">
            <a:miter lim="400000"/>
          </a:ln>
        </p:spPr>
      </p:pic>
      <p:sp>
        <p:nvSpPr>
          <p:cNvPr id="237" name="This architecture is being used in the LHCb heavy-flavor RUN 3trigger."/>
          <p:cNvSpPr txBox="1"/>
          <p:nvPr/>
        </p:nvSpPr>
        <p:spPr>
          <a:xfrm>
            <a:off x="234669" y="1093787"/>
            <a:ext cx="6944594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15000"/>
              </a:lnSpc>
              <a:spcBef>
                <a:spcPts val="1300"/>
              </a:spcBef>
              <a:defRPr sz="1800">
                <a:solidFill>
                  <a:srgbClr val="000000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/>
            <a:r>
              <a:t>This architecture is being used in the LHCb heavy-flavor RUN 3trigger.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6F5F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art 2…"/>
          <p:cNvSpPr txBox="1"/>
          <p:nvPr>
            <p:ph type="title"/>
          </p:nvPr>
        </p:nvSpPr>
        <p:spPr>
          <a:xfrm>
            <a:off x="2456629" y="1759141"/>
            <a:ext cx="4230742" cy="1625218"/>
          </a:xfrm>
          <a:prstGeom prst="rect">
            <a:avLst/>
          </a:prstGeom>
        </p:spPr>
        <p:txBody>
          <a:bodyPr/>
          <a:lstStyle/>
          <a:p>
            <a:pPr algn="ctr" defTabSz="740645">
              <a:defRPr spc="-61" sz="3078"/>
            </a:pPr>
            <a:r>
              <a:t>Part 2</a:t>
            </a:r>
          </a:p>
          <a:p>
            <a:pPr algn="ctr" defTabSz="740645">
              <a:defRPr spc="-61" sz="3078"/>
            </a:pPr>
            <a:r>
              <a:t>N</a:t>
            </a:r>
            <a:r>
              <a:rPr b="0"/>
              <a:t>eural</a:t>
            </a:r>
            <a:r>
              <a:t> E</a:t>
            </a:r>
            <a:r>
              <a:rPr b="0"/>
              <a:t>stimation of</a:t>
            </a:r>
            <a:r>
              <a:t> E</a:t>
            </a:r>
            <a:r>
              <a:rPr b="0"/>
              <a:t>nergy</a:t>
            </a:r>
            <a:r>
              <a:t> Mo</a:t>
            </a:r>
            <a:r>
              <a:rPr b="0"/>
              <a:t>ver’s</a:t>
            </a:r>
            <a:r>
              <a:t> </a:t>
            </a:r>
            <a:r>
              <a:rPr b="0"/>
              <a:t>distance</a:t>
            </a:r>
          </a:p>
        </p:txBody>
      </p:sp>
      <p:sp>
        <p:nvSpPr>
          <p:cNvPr id="2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6F5F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43" name="small-photo-niklas-nolte.jpeg" descr="small-photo-niklas-nolte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37290" y="1052390"/>
            <a:ext cx="1159924" cy="1159924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pic>
        <p:nvPicPr>
          <p:cNvPr id="244" name="small-photo-mike-williams.jpeg" descr="small-photo-mike-williams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262410" y="2739246"/>
            <a:ext cx="881543" cy="1159925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sp>
        <p:nvSpPr>
          <p:cNvPr id="245" name="Ouail Kitouni"/>
          <p:cNvSpPr txBox="1"/>
          <p:nvPr/>
        </p:nvSpPr>
        <p:spPr>
          <a:xfrm>
            <a:off x="7856759" y="2246763"/>
            <a:ext cx="785319" cy="1744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>
            <a:spAutoFit/>
          </a:bodyPr>
          <a:lstStyle>
            <a:lvl1pPr algn="ctr" defTabSz="914377">
              <a:defRPr b="1" sz="9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Ouail Kitouni</a:t>
            </a:r>
          </a:p>
        </p:txBody>
      </p:sp>
      <p:sp>
        <p:nvSpPr>
          <p:cNvPr id="246" name="Niklas Nolte"/>
          <p:cNvSpPr txBox="1"/>
          <p:nvPr/>
        </p:nvSpPr>
        <p:spPr>
          <a:xfrm>
            <a:off x="6658114" y="2280587"/>
            <a:ext cx="718275" cy="1744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>
            <a:spAutoFit/>
          </a:bodyPr>
          <a:lstStyle>
            <a:lvl1pPr algn="ctr" defTabSz="914377">
              <a:defRPr b="1" sz="9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Niklas Nolte</a:t>
            </a:r>
          </a:p>
        </p:txBody>
      </p:sp>
      <p:sp>
        <p:nvSpPr>
          <p:cNvPr id="247" name="Mike Williams"/>
          <p:cNvSpPr txBox="1"/>
          <p:nvPr/>
        </p:nvSpPr>
        <p:spPr>
          <a:xfrm>
            <a:off x="7270123" y="3929325"/>
            <a:ext cx="866117" cy="1744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>
            <a:spAutoFit/>
          </a:bodyPr>
          <a:lstStyle>
            <a:lvl1pPr algn="ctr" defTabSz="914377">
              <a:defRPr b="1" sz="9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Mike Williams</a:t>
            </a:r>
          </a:p>
        </p:txBody>
      </p:sp>
      <p:pic>
        <p:nvPicPr>
          <p:cNvPr id="248" name="Image" descr="Image"/>
          <p:cNvPicPr>
            <a:picLocks noChangeAspect="1"/>
          </p:cNvPicPr>
          <p:nvPr/>
        </p:nvPicPr>
        <p:blipFill>
          <a:blip r:embed="rId4">
            <a:extLst/>
          </a:blip>
          <a:srcRect l="15496" t="0" r="15496" b="0"/>
          <a:stretch>
            <a:fillRect/>
          </a:stretch>
        </p:blipFill>
        <p:spPr>
          <a:xfrm>
            <a:off x="411784" y="-32755"/>
            <a:ext cx="5715341" cy="2012413"/>
          </a:xfrm>
          <a:prstGeom prst="rect">
            <a:avLst/>
          </a:prstGeom>
          <a:ln w="12700">
            <a:miter lim="400000"/>
          </a:ln>
        </p:spPr>
      </p:pic>
      <p:pic>
        <p:nvPicPr>
          <p:cNvPr id="249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11784" y="2263230"/>
            <a:ext cx="5715398" cy="2373775"/>
          </a:xfrm>
          <a:prstGeom prst="rect">
            <a:avLst/>
          </a:prstGeom>
          <a:ln w="12700">
            <a:miter lim="400000"/>
          </a:ln>
        </p:spPr>
      </p:pic>
      <p:pic>
        <p:nvPicPr>
          <p:cNvPr id="250" name="Kitouni, Ouail Will_small.jpg" descr="Kitouni, Ouail Will_small.jp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663106" y="1046040"/>
            <a:ext cx="1172625" cy="1172624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path" nodeType="clickEffect" presetSubtype="0" presetID="-1" grpId="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000 -0.170772" origin="layout" pathEditMode="relative">
                                      <p:cBhvr>
                                        <p:cTn id="6" dur="1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Class="exit" nodeType="after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9" dur="1500" fill="hold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48" grpId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Optimal Transport - Energy Mover’s Distanc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77240">
              <a:defRPr sz="2380"/>
            </a:lvl1pPr>
          </a:lstStyle>
          <a:p>
            <a:pPr/>
            <a:r>
              <a:t>Optimal Transport - Energy Mover’s Distance</a:t>
            </a:r>
          </a:p>
        </p:txBody>
      </p:sp>
      <p:sp>
        <p:nvSpPr>
          <p:cNvPr id="2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54" name="CMS2011AJets_EventSpaceTriangulation.mp4" descr="CMS2011AJets_EventSpaceTriangulation.mp4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081455" y="827846"/>
            <a:ext cx="6981090" cy="4188654"/>
          </a:xfrm>
          <a:prstGeom prst="rect">
            <a:avLst/>
          </a:prstGeom>
          <a:ln w="12700">
            <a:miter lim="400000"/>
          </a:ln>
        </p:spPr>
      </p:pic>
      <p:sp>
        <p:nvSpPr>
          <p:cNvPr id="255" name="The Metric Space of Collider Events [arxiv.org/abs/1902.02346]"/>
          <p:cNvSpPr txBox="1"/>
          <p:nvPr/>
        </p:nvSpPr>
        <p:spPr>
          <a:xfrm>
            <a:off x="102750" y="4847316"/>
            <a:ext cx="5594251" cy="20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marL="254000" indent="-254000" defTabSz="457200">
              <a:spcBef>
                <a:spcPts val="1200"/>
              </a:spcBef>
              <a:defRPr b="1" sz="1332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The Metric Space of Collider Events [</a:t>
            </a:r>
            <a:r>
              <a:rPr u="sng">
                <a:solidFill>
                  <a:schemeClr val="accent5"/>
                </a:solidFill>
                <a:uFill>
                  <a:solidFill>
                    <a:schemeClr val="accent5"/>
                  </a:solidFill>
                </a:uFill>
                <a:hlinkClick r:id="rId5" invalidUrl="" action="" tgtFrame="" tooltip="" history="1" highlightClick="0" endSnd="0"/>
              </a:rPr>
              <a:t>arxiv.org/abs/1902.02346</a:t>
            </a:r>
            <a:r>
              <a:t>]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380" fill="hold"/>
                                        <p:tgtEl>
                                          <p:spTgt spid="2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254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254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5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Earth Mover’s Distanc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77240">
              <a:defRPr sz="2380"/>
            </a:lvl1pPr>
          </a:lstStyle>
          <a:p>
            <a:pPr/>
            <a:r>
              <a:t>Earth Mover’s Distance</a:t>
            </a:r>
          </a:p>
        </p:txBody>
      </p:sp>
      <p:sp>
        <p:nvSpPr>
          <p:cNvPr id="258" name="The primal formulation of the EMD is an optimization over joint probability distributions"/>
          <p:cNvSpPr txBox="1"/>
          <p:nvPr>
            <p:ph type="body" sz="quarter" idx="1"/>
          </p:nvPr>
        </p:nvSpPr>
        <p:spPr>
          <a:xfrm>
            <a:off x="311699" y="863550"/>
            <a:ext cx="8520602" cy="905704"/>
          </a:xfrm>
          <a:prstGeom prst="rect">
            <a:avLst/>
          </a:prstGeom>
        </p:spPr>
        <p:txBody>
          <a:bodyPr/>
          <a:lstStyle/>
          <a:p>
            <a:pPr/>
            <a:r>
              <a:t>The primal formulation of the EMD is an optimization over joint probability distributions</a:t>
            </a:r>
          </a:p>
        </p:txBody>
      </p:sp>
      <p:sp>
        <p:nvSpPr>
          <p:cNvPr id="259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60" name="Equation"/>
          <p:cNvSpPr txBox="1"/>
          <p:nvPr/>
        </p:nvSpPr>
        <p:spPr>
          <a:xfrm>
            <a:off x="1826893" y="2291673"/>
            <a:ext cx="5490214" cy="560154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m:rPr>
                      <m:sty m:val="p"/>
                    </m:rP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EMD</m:t>
                  </m:r>
                  <m: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m:rPr>
                      <m:sty m:val="p"/>
                      <m:scr m:val="double-struck"/>
                    </m:rP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m:rPr>
                      <m:sty m:val="p"/>
                      <m:scr m:val="double-struck"/>
                    </m:rP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Q</m:t>
                  </m:r>
                  <m: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=</m:t>
                  </m:r>
                  <m:limLow>
                    <m:e>
                      <m:r>
                        <a:rPr xmlns:a="http://schemas.openxmlformats.org/drawingml/2006/main" sz="2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inf</m:t>
                      </m:r>
                    </m:e>
                    <m:lim>
                      <m:r>
                        <a:rPr xmlns:a="http://schemas.openxmlformats.org/drawingml/2006/main" sz="2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  <m:r>
                        <a:rPr xmlns:a="http://schemas.openxmlformats.org/drawingml/2006/main" sz="2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∈</m:t>
                      </m:r>
                      <m:r>
                        <m:rPr>
                          <m:sty m:val="p"/>
                        </m:rPr>
                        <a:rPr xmlns:a="http://schemas.openxmlformats.org/drawingml/2006/main" sz="2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Π</m:t>
                      </m:r>
                      <m:r>
                        <a:rPr xmlns:a="http://schemas.openxmlformats.org/drawingml/2006/main" sz="2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  <m:scr m:val="double-struck"/>
                        </m:rPr>
                        <a:rPr xmlns:a="http://schemas.openxmlformats.org/drawingml/2006/main" sz="2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xmlns:a="http://schemas.openxmlformats.org/drawingml/2006/main" sz="2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  <m:scr m:val="double-struck"/>
                        </m:rPr>
                        <a:rPr xmlns:a="http://schemas.openxmlformats.org/drawingml/2006/main" sz="2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Q</m:t>
                      </m:r>
                      <m:r>
                        <a:rPr xmlns:a="http://schemas.openxmlformats.org/drawingml/2006/main" sz="2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lim>
                  </m:limLow>
                  <m:sSub>
                    <m:e>
                      <m:r>
                        <m:rPr>
                          <m:sty m:val="p"/>
                          <m:scr m:val="double-struck"/>
                        </m:rPr>
                        <a:rPr xmlns:a="http://schemas.openxmlformats.org/drawingml/2006/main" sz="2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e>
                    <m:sub>
                      <m:r>
                        <a:rPr xmlns:a="http://schemas.openxmlformats.org/drawingml/2006/main" sz="2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xmlns:a="http://schemas.openxmlformats.org/drawingml/2006/main" sz="2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xmlns:a="http://schemas.openxmlformats.org/drawingml/2006/main" sz="2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xmlns:a="http://schemas.openxmlformats.org/drawingml/2006/main" sz="2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y</m:t>
                      </m:r>
                      <m:r>
                        <a:rPr xmlns:a="http://schemas.openxmlformats.org/drawingml/2006/main" sz="2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xmlns:a="http://schemas.openxmlformats.org/drawingml/2006/main" sz="2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xmlns:a="http://schemas.openxmlformats.org/drawingml/2006/main" sz="2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sub>
                  </m:sSub>
                  <m: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[</m:t>
                  </m:r>
                  <m: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|</m:t>
                  </m:r>
                  <m: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|</m:t>
                  </m:r>
                  <m: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x</m:t>
                  </m:r>
                  <m: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-</m:t>
                  </m:r>
                  <m: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y</m:t>
                  </m:r>
                  <m: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|</m:t>
                  </m:r>
                  <m:sSub>
                    <m:e>
                      <m:r>
                        <a:rPr xmlns:a="http://schemas.openxmlformats.org/drawingml/2006/main" sz="2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</m:e>
                    <m:sub>
                      <m:r>
                        <a:rPr xmlns:a="http://schemas.openxmlformats.org/drawingml/2006/main" sz="2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b>
                  </m:sSub>
                  <m: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]</m:t>
                  </m:r>
                  <m: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,</m:t>
                  </m:r>
                </m:oMath>
              </m:oMathPara>
            </a14:m>
            <a:endParaRPr sz="2500">
              <a:solidFill>
                <a:srgbClr val="FFFFFF"/>
              </a:solidFill>
            </a:endParaRPr>
          </a:p>
        </p:txBody>
      </p:sp>
      <p:sp>
        <p:nvSpPr>
          <p:cNvPr id="261" name="Event 1"/>
          <p:cNvSpPr txBox="1"/>
          <p:nvPr/>
        </p:nvSpPr>
        <p:spPr>
          <a:xfrm>
            <a:off x="1509690" y="3238911"/>
            <a:ext cx="767595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15000"/>
              </a:lnSpc>
              <a:defRPr sz="180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/>
            <a:r>
              <a:t>Event 1</a:t>
            </a:r>
          </a:p>
        </p:txBody>
      </p:sp>
      <p:sp>
        <p:nvSpPr>
          <p:cNvPr id="269" name="Connection Line"/>
          <p:cNvSpPr/>
          <p:nvPr/>
        </p:nvSpPr>
        <p:spPr>
          <a:xfrm>
            <a:off x="2327910" y="2713990"/>
            <a:ext cx="377190" cy="675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ln w="25400">
            <a:solidFill>
              <a:srgbClr val="FFFFFF"/>
            </a:solidFill>
            <a:tailEnd type="triangle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/>
          <a:lstStyle/>
          <a:p>
            <a:pPr/>
          </a:p>
        </p:txBody>
      </p:sp>
      <p:sp>
        <p:nvSpPr>
          <p:cNvPr id="263" name="Event 2"/>
          <p:cNvSpPr txBox="1"/>
          <p:nvPr/>
        </p:nvSpPr>
        <p:spPr>
          <a:xfrm>
            <a:off x="1503750" y="3578615"/>
            <a:ext cx="767595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15000"/>
              </a:lnSpc>
              <a:defRPr sz="180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/>
            <a:r>
              <a:t>Event 2</a:t>
            </a:r>
          </a:p>
        </p:txBody>
      </p:sp>
      <p:sp>
        <p:nvSpPr>
          <p:cNvPr id="270" name="Connection Line"/>
          <p:cNvSpPr/>
          <p:nvPr/>
        </p:nvSpPr>
        <p:spPr>
          <a:xfrm>
            <a:off x="2321560" y="2683510"/>
            <a:ext cx="793750" cy="10464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ln w="25400">
            <a:solidFill>
              <a:srgbClr val="FFFFFF"/>
            </a:solidFill>
            <a:tailEnd type="triangle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/>
          <a:lstStyle/>
          <a:p>
            <a:pPr/>
          </a:p>
        </p:txBody>
      </p:sp>
      <p:sp>
        <p:nvSpPr>
          <p:cNvPr id="265" name="Spatial Coordinates"/>
          <p:cNvSpPr txBox="1"/>
          <p:nvPr/>
        </p:nvSpPr>
        <p:spPr>
          <a:xfrm>
            <a:off x="4056199" y="3592614"/>
            <a:ext cx="1905013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15000"/>
              </a:lnSpc>
              <a:defRPr sz="180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/>
            <a:r>
              <a:t>Spatial Coordinates</a:t>
            </a:r>
          </a:p>
        </p:txBody>
      </p:sp>
      <p:sp>
        <p:nvSpPr>
          <p:cNvPr id="271" name="Connection Line"/>
          <p:cNvSpPr/>
          <p:nvPr/>
        </p:nvSpPr>
        <p:spPr>
          <a:xfrm>
            <a:off x="6026150" y="2603500"/>
            <a:ext cx="353060" cy="1149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ln w="25400">
            <a:solidFill>
              <a:srgbClr val="FFFFFF"/>
            </a:solidFill>
            <a:tailEnd type="triangle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/>
          <a:lstStyle/>
          <a:p>
            <a:pPr/>
          </a:p>
        </p:txBody>
      </p:sp>
      <p:sp>
        <p:nvSpPr>
          <p:cNvPr id="267" name="Energies"/>
          <p:cNvSpPr txBox="1"/>
          <p:nvPr/>
        </p:nvSpPr>
        <p:spPr>
          <a:xfrm>
            <a:off x="4187498" y="3082520"/>
            <a:ext cx="827424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15000"/>
              </a:lnSpc>
              <a:defRPr sz="180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/>
            <a:r>
              <a:t>Energies</a:t>
            </a:r>
          </a:p>
        </p:txBody>
      </p:sp>
      <p:sp>
        <p:nvSpPr>
          <p:cNvPr id="272" name="Connection Line"/>
          <p:cNvSpPr/>
          <p:nvPr/>
        </p:nvSpPr>
        <p:spPr>
          <a:xfrm>
            <a:off x="5095240" y="2747010"/>
            <a:ext cx="361951" cy="4927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ln w="25400">
            <a:solidFill>
              <a:srgbClr val="FFFFFF"/>
            </a:solidFill>
            <a:tailEnd type="triangle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0"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afterEffect" presetID="9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5" dur="1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entr" nodeType="click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entr" nodeType="afterEffect" presetID="9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33" dur="10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70" grpId="4"/>
      <p:bldP build="whole" bldLvl="1" animBg="1" rev="0" advAuto="0" spid="261" grpId="1"/>
      <p:bldP build="whole" bldLvl="1" animBg="1" rev="0" advAuto="0" spid="271" grpId="8"/>
      <p:bldP build="whole" bldLvl="1" animBg="1" rev="0" advAuto="0" spid="272" grpId="6"/>
      <p:bldP build="whole" bldLvl="1" animBg="1" rev="0" advAuto="0" spid="269" grpId="2"/>
      <p:bldP build="whole" bldLvl="1" animBg="1" rev="0" advAuto="0" spid="267" grpId="5"/>
      <p:bldP build="whole" bldLvl="1" animBg="1" rev="0" advAuto="0" spid="263" grpId="3"/>
      <p:bldP build="whole" bldLvl="1" animBg="1" rev="0" advAuto="0" spid="265" grpId="7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Kantorovich-Rubinstein - Dual Formul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77240">
              <a:defRPr sz="2380"/>
            </a:lvl1pPr>
          </a:lstStyle>
          <a:p>
            <a:pPr/>
            <a:r>
              <a:t>Kantorovich-Rubinstein - Dual Formulation</a:t>
            </a:r>
          </a:p>
        </p:txBody>
      </p:sp>
      <p:sp>
        <p:nvSpPr>
          <p:cNvPr id="275" name="The dual formulation is an optimization over 1-Lipschitz continuous functions"/>
          <p:cNvSpPr txBox="1"/>
          <p:nvPr>
            <p:ph type="body" sz="quarter" idx="1"/>
          </p:nvPr>
        </p:nvSpPr>
        <p:spPr>
          <a:xfrm>
            <a:off x="311699" y="1104981"/>
            <a:ext cx="8520602" cy="757929"/>
          </a:xfrm>
          <a:prstGeom prst="rect">
            <a:avLst/>
          </a:prstGeom>
        </p:spPr>
        <p:txBody>
          <a:bodyPr/>
          <a:lstStyle/>
          <a:p>
            <a:pPr/>
            <a:r>
              <a:t>The dual formulation is an optimization over 1-Lipschitz continuous functions</a:t>
            </a:r>
          </a:p>
        </p:txBody>
      </p:sp>
      <p:sp>
        <p:nvSpPr>
          <p:cNvPr id="2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77" name="Equation"/>
          <p:cNvSpPr txBox="1"/>
          <p:nvPr/>
        </p:nvSpPr>
        <p:spPr>
          <a:xfrm>
            <a:off x="1677509" y="2233174"/>
            <a:ext cx="5866449" cy="66066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m:rPr>
                      <m:sty m:val="p"/>
                    </m:rP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EMD</m:t>
                  </m:r>
                  <m: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m:rPr>
                      <m:sty m:val="p"/>
                      <m:scr m:val="double-struck"/>
                    </m:rP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m:rPr>
                      <m:sty m:val="p"/>
                      <m:scr m:val="double-struck"/>
                    </m:rP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Q</m:t>
                  </m:r>
                  <m: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=</m:t>
                  </m:r>
                  <m:limLow>
                    <m:e>
                      <m:r>
                        <a:rPr xmlns:a="http://schemas.openxmlformats.org/drawingml/2006/main" sz="2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sup</m:t>
                      </m:r>
                    </m:e>
                    <m:lim>
                      <m:r>
                        <a:rPr xmlns:a="http://schemas.openxmlformats.org/drawingml/2006/main" sz="25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xmlns:a="http://schemas.openxmlformats.org/drawingml/2006/main" sz="25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xmlns:a="http://schemas.openxmlformats.org/drawingml/2006/main" sz="25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  <m:r>
                        <a:rPr xmlns:a="http://schemas.openxmlformats.org/drawingml/2006/main" sz="25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b>
                        <m:e>
                          <m:r>
                            <a:rPr xmlns:a="http://schemas.openxmlformats.org/drawingml/2006/main" sz="25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  <m:sub>
                          <m:r>
                            <a:rPr xmlns:a="http://schemas.openxmlformats.org/drawingml/2006/main" sz="25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</m:sub>
                      </m:sSub>
                      <m:r>
                        <a:rPr xmlns:a="http://schemas.openxmlformats.org/drawingml/2006/main" sz="25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≤</m:t>
                      </m:r>
                      <m:r>
                        <a:rPr xmlns:a="http://schemas.openxmlformats.org/drawingml/2006/main" sz="25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lim>
                  </m:limLow>
                  <m:sSub>
                    <m:e>
                      <m:r>
                        <m:rPr>
                          <m:sty m:val="p"/>
                          <m:scr m:val="double-struck"/>
                        </m:rPr>
                        <a:rPr xmlns:a="http://schemas.openxmlformats.org/drawingml/2006/main" sz="2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e>
                    <m:sub>
                      <m:r>
                        <a:rPr xmlns:a="http://schemas.openxmlformats.org/drawingml/2006/main" sz="2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xmlns:a="http://schemas.openxmlformats.org/drawingml/2006/main" sz="2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r>
                        <m:rPr>
                          <m:sty m:val="p"/>
                          <m:scr m:val="double-struck"/>
                        </m:rPr>
                        <a:rPr xmlns:a="http://schemas.openxmlformats.org/drawingml/2006/main" sz="2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</m:sub>
                  </m:sSub>
                  <m: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[</m:t>
                  </m:r>
                  <m: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f</m:t>
                  </m:r>
                  <m: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x</m:t>
                  </m:r>
                  <m: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]</m:t>
                  </m:r>
                  <m: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-</m:t>
                  </m:r>
                  <m:sSub>
                    <m:e>
                      <m:r>
                        <m:rPr>
                          <m:sty m:val="p"/>
                          <m:scr m:val="double-struck"/>
                        </m:rPr>
                        <a:rPr xmlns:a="http://schemas.openxmlformats.org/drawingml/2006/main" sz="2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e>
                    <m:sub>
                      <m:r>
                        <a:rPr xmlns:a="http://schemas.openxmlformats.org/drawingml/2006/main" sz="2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xmlns:a="http://schemas.openxmlformats.org/drawingml/2006/main" sz="2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r>
                        <m:rPr>
                          <m:sty m:val="p"/>
                          <m:scr m:val="double-struck"/>
                        </m:rPr>
                        <a:rPr xmlns:a="http://schemas.openxmlformats.org/drawingml/2006/main" sz="2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Q</m:t>
                      </m:r>
                    </m:sub>
                  </m:sSub>
                  <m: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[</m:t>
                  </m:r>
                  <m: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f</m:t>
                  </m:r>
                  <m: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x</m:t>
                  </m:r>
                  <m: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]</m:t>
                  </m:r>
                  <m:r>
                    <a:rPr xmlns:a="http://schemas.openxmlformats.org/drawingml/2006/main" sz="2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,</m:t>
                  </m:r>
                </m:oMath>
              </m:oMathPara>
            </a14:m>
            <a:endParaRPr sz="2500">
              <a:solidFill>
                <a:srgbClr val="FFFFFF"/>
              </a:solidFill>
            </a:endParaRPr>
          </a:p>
        </p:txBody>
      </p:sp>
      <p:sp>
        <p:nvSpPr>
          <p:cNvPr id="278" name="Kantorovich potential"/>
          <p:cNvSpPr txBox="1"/>
          <p:nvPr/>
        </p:nvSpPr>
        <p:spPr>
          <a:xfrm>
            <a:off x="4347026" y="2993893"/>
            <a:ext cx="2111066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15000"/>
              </a:lnSpc>
              <a:defRPr sz="180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/>
            <a:r>
              <a:t>Kantorovich potential</a:t>
            </a:r>
          </a:p>
        </p:txBody>
      </p:sp>
      <p:sp>
        <p:nvSpPr>
          <p:cNvPr id="280" name="Connection Line"/>
          <p:cNvSpPr/>
          <p:nvPr/>
        </p:nvSpPr>
        <p:spPr>
          <a:xfrm>
            <a:off x="6513830" y="2649220"/>
            <a:ext cx="360681" cy="4927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ln w="25400">
            <a:solidFill>
              <a:srgbClr val="FFFFFF"/>
            </a:solidFill>
            <a:tailEnd type="triangle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0" dur="1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78" grpId="1"/>
      <p:bldP build="whole" bldLvl="1" animBg="1" rev="0" advAuto="0" spid="280" grpId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Event with two particl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77240">
              <a:defRPr sz="2380"/>
            </a:lvl1pPr>
          </a:lstStyle>
          <a:p>
            <a:pPr/>
            <a:r>
              <a:t>Event with two particles</a:t>
            </a:r>
          </a:p>
        </p:txBody>
      </p:sp>
      <p:sp>
        <p:nvSpPr>
          <p:cNvPr id="283" name="Slide Number"/>
          <p:cNvSpPr txBox="1"/>
          <p:nvPr>
            <p:ph type="sldNum" sz="quarter" idx="2"/>
          </p:nvPr>
        </p:nvSpPr>
        <p:spPr>
          <a:xfrm>
            <a:off x="8740899" y="4700819"/>
            <a:ext cx="280259" cy="318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84" name="Good0427-000707-2pt2dmovingweights.mp4" descr="Good0427-000707-2pt2dmovingweights.mp4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3524565" y="798271"/>
            <a:ext cx="5586961" cy="4190221"/>
          </a:xfrm>
          <a:prstGeom prst="rect">
            <a:avLst/>
          </a:prstGeom>
          <a:ln w="12700">
            <a:miter lim="400000"/>
          </a:ln>
        </p:spPr>
      </p:pic>
      <p:sp>
        <p:nvSpPr>
          <p:cNvPr id="285" name=": blue points…"/>
          <p:cNvSpPr txBox="1"/>
          <p:nvPr/>
        </p:nvSpPr>
        <p:spPr>
          <a:xfrm>
            <a:off x="1124858" y="1742992"/>
            <a:ext cx="1308612" cy="6000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1">
              <a:defRPr sz="1700">
                <a:solidFill>
                  <a:srgbClr val="1B22F5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pPr>
            <a14:m>
              <m:oMath>
                <m:r>
                  <m:rPr>
                    <m:sty m:val="p"/>
                    <m:scr m:val="double-struck"/>
                  </m:rPr>
                  <a:rPr xmlns:a="http://schemas.openxmlformats.org/drawingml/2006/main" sz="2300" i="1">
                    <a:solidFill>
                      <a:srgbClr val="1A21F5"/>
                    </a:solidFill>
                    <a:latin typeface="Cambria Math" panose="02040503050406030204" pitchFamily="18" charset="0"/>
                  </a:rPr>
                  <m:t>P</m:t>
                </m:r>
              </m:oMath>
            </a14:m>
            <a:r>
              <a:t>: blue points</a:t>
            </a:r>
          </a:p>
          <a:p>
            <a:pPr lvl="1">
              <a:defRPr sz="1700">
                <a:solidFill>
                  <a:srgbClr val="E33E22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pPr>
            <a14:m>
              <m:oMath>
                <m:r>
                  <m:rPr>
                    <m:sty m:val="p"/>
                    <m:scr m:val="double-struck"/>
                  </m:rPr>
                  <a:rPr xmlns:a="http://schemas.openxmlformats.org/drawingml/2006/main" sz="2150" i="1">
                    <a:solidFill>
                      <a:srgbClr val="E33E21"/>
                    </a:solidFill>
                    <a:latin typeface="Cambria Math" panose="02040503050406030204" pitchFamily="18" charset="0"/>
                  </a:rPr>
                  <m:t>Q</m:t>
                </m:r>
              </m:oMath>
            </a14:m>
            <a:r>
              <a:t>: red points</a:t>
            </a:r>
          </a:p>
        </p:txBody>
      </p:sp>
      <p:sp>
        <p:nvSpPr>
          <p:cNvPr id="286" name="Minimizing the EMD between the two events using"/>
          <p:cNvSpPr txBox="1"/>
          <p:nvPr/>
        </p:nvSpPr>
        <p:spPr>
          <a:xfrm>
            <a:off x="192310" y="931746"/>
            <a:ext cx="2963077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1">
              <a:defRPr b="1" sz="1700">
                <a:solidFill>
                  <a:srgbClr val="000000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rPr b="0"/>
              <a:t>Minimizing the EMD between the two events using 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66" fill="hold"/>
                                        <p:tgtEl>
                                          <p:spTgt spid="2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284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284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84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NEEMo Algorith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77240">
              <a:defRPr sz="2380"/>
            </a:lvl1pPr>
          </a:lstStyle>
          <a:p>
            <a:pPr/>
            <a:r>
              <a:t>NEEMo Algorithm</a:t>
            </a:r>
          </a:p>
        </p:txBody>
      </p:sp>
      <p:sp>
        <p:nvSpPr>
          <p:cNvPr id="289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90" name="Parametrized Distribution"/>
          <p:cNvSpPr txBox="1"/>
          <p:nvPr/>
        </p:nvSpPr>
        <p:spPr>
          <a:xfrm>
            <a:off x="61490" y="2373506"/>
            <a:ext cx="2393268" cy="662957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/>
          <a:lstStyle/>
          <a:p>
            <a:pPr algn="ctr" defTabSz="914377">
              <a:defRPr sz="1600">
                <a:solidFill>
                  <a:srgbClr val="5E5E5E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Parametrized Distribution</a:t>
            </a:r>
            <a14:m>
              <m:oMath>
                <m:r>
                  <m:rPr>
                    <m:sty m:val="p"/>
                    <m:scr m:val="double-struck"/>
                  </m:rPr>
                  <a:rPr xmlns:a="http://schemas.openxmlformats.org/drawingml/2006/main" sz="1800" i="1">
                    <a:solidFill>
                      <a:srgbClr val="5E5E5E"/>
                    </a:solidFill>
                    <a:latin typeface="Cambria Math" panose="02040503050406030204" pitchFamily="18" charset="0"/>
                  </a:rPr>
                  <m:t>P</m:t>
                </m:r>
                <m:r>
                  <a:rPr xmlns:a="http://schemas.openxmlformats.org/drawingml/2006/main" sz="1800" i="1">
                    <a:solidFill>
                      <a:srgbClr val="5E5E5E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1800" i="1">
                    <a:solidFill>
                      <a:srgbClr val="5E5E5E"/>
                    </a:solidFill>
                    <a:latin typeface="Cambria Math" panose="02040503050406030204" pitchFamily="18" charset="0"/>
                  </a:rPr>
                  <m:t>{</m:t>
                </m:r>
                <m:sSubSup>
                  <m:e>
                    <m:r>
                      <a:rPr xmlns:a="http://schemas.openxmlformats.org/drawingml/2006/main" sz="18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w</m:t>
                    </m:r>
                  </m:e>
                  <m:sub>
                    <m:r>
                      <a:rPr xmlns:a="http://schemas.openxmlformats.org/drawingml/2006/main" sz="18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θ</m:t>
                    </m:r>
                  </m:sub>
                  <m:sup>
                    <m:r>
                      <a:rPr xmlns:a="http://schemas.openxmlformats.org/drawingml/2006/main" sz="18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i</m:t>
                    </m:r>
                  </m:sup>
                </m:sSubSup>
                <m:r>
                  <a:rPr xmlns:a="http://schemas.openxmlformats.org/drawingml/2006/main" sz="1800" i="1">
                    <a:solidFill>
                      <a:srgbClr val="5E5E5E"/>
                    </a:solidFill>
                    <a:latin typeface="Cambria Math" panose="02040503050406030204" pitchFamily="18" charset="0"/>
                  </a:rPr>
                  <m:t>,</m:t>
                </m:r>
                <m:sSubSup>
                  <m:e>
                    <m:r>
                      <m:rPr>
                        <m:sty m:val="b"/>
                      </m:rPr>
                      <a:rPr xmlns:a="http://schemas.openxmlformats.org/drawingml/2006/main" sz="18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y</m:t>
                    </m:r>
                  </m:e>
                  <m:sub>
                    <m:r>
                      <a:rPr xmlns:a="http://schemas.openxmlformats.org/drawingml/2006/main" sz="18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θ</m:t>
                    </m:r>
                  </m:sub>
                  <m:sup>
                    <m:r>
                      <a:rPr xmlns:a="http://schemas.openxmlformats.org/drawingml/2006/main" sz="18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i</m:t>
                    </m:r>
                  </m:sup>
                </m:sSubSup>
                <m:sSubSup>
                  <m:e>
                    <m:r>
                      <a:rPr xmlns:a="http://schemas.openxmlformats.org/drawingml/2006/main" sz="18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}</m:t>
                    </m:r>
                  </m:e>
                  <m:sub>
                    <m:r>
                      <a:rPr xmlns:a="http://schemas.openxmlformats.org/drawingml/2006/main" sz="18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i</m:t>
                    </m:r>
                    <m:r>
                      <a:rPr xmlns:a="http://schemas.openxmlformats.org/drawingml/2006/main" sz="18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xmlns:a="http://schemas.openxmlformats.org/drawingml/2006/main" sz="18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1</m:t>
                    </m:r>
                  </m:sub>
                  <m:sup>
                    <m:r>
                      <a:rPr xmlns:a="http://schemas.openxmlformats.org/drawingml/2006/main" sz="18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m</m:t>
                    </m:r>
                  </m:sup>
                </m:sSubSup>
              </m:oMath>
            </a14:m>
          </a:p>
        </p:txBody>
      </p:sp>
      <p:sp>
        <p:nvSpPr>
          <p:cNvPr id="291" name="Target Distribution"/>
          <p:cNvSpPr txBox="1"/>
          <p:nvPr/>
        </p:nvSpPr>
        <p:spPr>
          <a:xfrm>
            <a:off x="61490" y="3565130"/>
            <a:ext cx="2393268" cy="662956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/>
          <a:lstStyle/>
          <a:p>
            <a:pPr algn="ctr" defTabSz="914377">
              <a:defRPr sz="1600">
                <a:solidFill>
                  <a:srgbClr val="5E5E5E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Target Distribution</a:t>
            </a:r>
            <a14:m>
              <m:oMath>
                <m:r>
                  <m:rPr>
                    <m:sty m:val="p"/>
                    <m:scr m:val="double-struck"/>
                  </m:rPr>
                  <a:rPr xmlns:a="http://schemas.openxmlformats.org/drawingml/2006/main" sz="1800" i="1">
                    <a:solidFill>
                      <a:srgbClr val="5E5E5E"/>
                    </a:solidFill>
                    <a:latin typeface="Cambria Math" panose="02040503050406030204" pitchFamily="18" charset="0"/>
                  </a:rPr>
                  <m:t>Q</m:t>
                </m:r>
                <m:r>
                  <a:rPr xmlns:a="http://schemas.openxmlformats.org/drawingml/2006/main" sz="1800" i="1">
                    <a:solidFill>
                      <a:srgbClr val="5E5E5E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1800" i="1">
                    <a:solidFill>
                      <a:srgbClr val="5E5E5E"/>
                    </a:solidFill>
                    <a:latin typeface="Cambria Math" panose="02040503050406030204" pitchFamily="18" charset="0"/>
                  </a:rPr>
                  <m:t>{</m:t>
                </m:r>
                <m:sSup>
                  <m:e>
                    <m:r>
                      <a:rPr xmlns:a="http://schemas.openxmlformats.org/drawingml/2006/main" sz="18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e</m:t>
                    </m:r>
                  </m:e>
                  <m:sup>
                    <m:r>
                      <a:rPr xmlns:a="http://schemas.openxmlformats.org/drawingml/2006/main" sz="18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i</m:t>
                    </m:r>
                  </m:sup>
                </m:sSup>
                <m:r>
                  <a:rPr xmlns:a="http://schemas.openxmlformats.org/drawingml/2006/main" sz="1800" i="1">
                    <a:solidFill>
                      <a:srgbClr val="5E5E5E"/>
                    </a:solidFill>
                    <a:latin typeface="Cambria Math" panose="02040503050406030204" pitchFamily="18" charset="0"/>
                  </a:rPr>
                  <m:t>,</m:t>
                </m:r>
                <m:sSup>
                  <m:e>
                    <m:r>
                      <m:rPr>
                        <m:sty m:val="b"/>
                      </m:rPr>
                      <a:rPr xmlns:a="http://schemas.openxmlformats.org/drawingml/2006/main" sz="18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x</m:t>
                    </m:r>
                  </m:e>
                  <m:sup>
                    <m:r>
                      <a:rPr xmlns:a="http://schemas.openxmlformats.org/drawingml/2006/main" sz="18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i</m:t>
                    </m:r>
                  </m:sup>
                </m:sSup>
                <m:sSubSup>
                  <m:e>
                    <m:r>
                      <a:rPr xmlns:a="http://schemas.openxmlformats.org/drawingml/2006/main" sz="18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}</m:t>
                    </m:r>
                  </m:e>
                  <m:sub>
                    <m:r>
                      <a:rPr xmlns:a="http://schemas.openxmlformats.org/drawingml/2006/main" sz="18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i</m:t>
                    </m:r>
                    <m:r>
                      <a:rPr xmlns:a="http://schemas.openxmlformats.org/drawingml/2006/main" sz="18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xmlns:a="http://schemas.openxmlformats.org/drawingml/2006/main" sz="18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1</m:t>
                    </m:r>
                  </m:sub>
                  <m:sup>
                    <m:r>
                      <a:rPr xmlns:a="http://schemas.openxmlformats.org/drawingml/2006/main" sz="18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n</m:t>
                    </m:r>
                  </m:sup>
                </m:sSubSup>
              </m:oMath>
            </a14:m>
          </a:p>
        </p:txBody>
      </p:sp>
      <p:sp>
        <p:nvSpPr>
          <p:cNvPr id="292" name="Lipschitz Network"/>
          <p:cNvSpPr txBox="1"/>
          <p:nvPr/>
        </p:nvSpPr>
        <p:spPr>
          <a:xfrm>
            <a:off x="3087083" y="3543844"/>
            <a:ext cx="2393268" cy="677474"/>
          </a:xfrm>
          <a:prstGeom prst="rect">
            <a:avLst/>
          </a:prstGeom>
          <a:solidFill>
            <a:srgbClr val="0076BA">
              <a:alpha val="20737"/>
            </a:srgbClr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/>
          <a:lstStyle/>
          <a:p>
            <a:pPr algn="ctr" defTabSz="914377">
              <a:defRPr sz="1600">
                <a:solidFill>
                  <a:srgbClr val="5E5E5E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Lipschitz Network</a:t>
            </a:r>
          </a:p>
          <a:p>
            <a:pPr algn="ctr" defTabSz="914377">
              <a:defRPr sz="1600">
                <a:solidFill>
                  <a:srgbClr val="004D80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pPr>
            <a14:m>
              <m:oMathPara>
                <m:oMathParaPr>
                  <m:jc m:val="center"/>
                </m:oMathParaPr>
                <m:oMath>
                  <m:sSub>
                    <m:e>
                      <m:r>
                        <a:rPr xmlns:a="http://schemas.openxmlformats.org/drawingml/2006/main" sz="1650" i="1">
                          <a:solidFill>
                            <a:srgbClr val="004C7F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</m:e>
                    <m:sub>
                      <m:r>
                        <a:rPr xmlns:a="http://schemas.openxmlformats.org/drawingml/2006/main" sz="1650" i="1">
                          <a:solidFill>
                            <a:srgbClr val="004C7F"/>
                          </a:solidFill>
                          <a:latin typeface="Cambria Math" panose="02040503050406030204" pitchFamily="18" charset="0"/>
                        </a:rPr>
                        <m:t>ϕ</m:t>
                      </m:r>
                    </m:sub>
                  </m:sSub>
                  <m:r>
                    <a:rPr xmlns:a="http://schemas.openxmlformats.org/drawingml/2006/main" sz="1650" i="1">
                      <a:solidFill>
                        <a:srgbClr val="004C7F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m:rPr>
                      <m:sty m:val="b"/>
                    </m:rPr>
                    <a:rPr xmlns:a="http://schemas.openxmlformats.org/drawingml/2006/main" sz="1650" i="1">
                      <a:solidFill>
                        <a:srgbClr val="004C7F"/>
                      </a:solidFill>
                      <a:latin typeface="Cambria Math" panose="02040503050406030204" pitchFamily="18" charset="0"/>
                    </a:rPr>
                    <m:t>x</m:t>
                  </m:r>
                  <m:r>
                    <a:rPr xmlns:a="http://schemas.openxmlformats.org/drawingml/2006/main" sz="1650" i="1">
                      <a:solidFill>
                        <a:srgbClr val="004C7F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</a:p>
        </p:txBody>
      </p:sp>
      <p:sp>
        <p:nvSpPr>
          <p:cNvPr id="293" name="Line"/>
          <p:cNvSpPr/>
          <p:nvPr/>
        </p:nvSpPr>
        <p:spPr>
          <a:xfrm flipH="1" flipV="1">
            <a:off x="2469793" y="2691314"/>
            <a:ext cx="1818784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19050" tIns="19050" rIns="19050" bIns="19050" anchor="ctr"/>
          <a:lstStyle/>
          <a:p>
            <a:pPr algn="ctr" defTabSz="914377">
              <a:defRPr sz="9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</a:p>
        </p:txBody>
      </p:sp>
      <p:sp>
        <p:nvSpPr>
          <p:cNvPr id="294" name="Line"/>
          <p:cNvSpPr/>
          <p:nvPr/>
        </p:nvSpPr>
        <p:spPr>
          <a:xfrm>
            <a:off x="4283717" y="2687897"/>
            <a:ext cx="1" cy="84616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19050" tIns="19050" rIns="19050" bIns="19050" anchor="ctr"/>
          <a:lstStyle/>
          <a:p>
            <a:pPr algn="ctr" defTabSz="914377">
              <a:defRPr sz="9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</a:p>
        </p:txBody>
      </p:sp>
      <p:sp>
        <p:nvSpPr>
          <p:cNvPr id="295" name="Line"/>
          <p:cNvSpPr/>
          <p:nvPr/>
        </p:nvSpPr>
        <p:spPr>
          <a:xfrm>
            <a:off x="2463837" y="3882580"/>
            <a:ext cx="639152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19050" tIns="19050" rIns="19050" bIns="19050" anchor="ctr"/>
          <a:lstStyle/>
          <a:p>
            <a:pPr algn="ctr" defTabSz="914377">
              <a:defRPr sz="9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</a:p>
        </p:txBody>
      </p:sp>
      <p:sp>
        <p:nvSpPr>
          <p:cNvPr id="296" name="EMD estimation"/>
          <p:cNvSpPr txBox="1"/>
          <p:nvPr/>
        </p:nvSpPr>
        <p:spPr>
          <a:xfrm>
            <a:off x="5668948" y="1033350"/>
            <a:ext cx="2393268" cy="677655"/>
          </a:xfrm>
          <a:prstGeom prst="rect">
            <a:avLst/>
          </a:prstGeom>
          <a:solidFill>
            <a:srgbClr val="FFF056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/>
          <a:lstStyle/>
          <a:p>
            <a:pPr algn="ctr" defTabSz="914377">
              <a:defRPr sz="1600">
                <a:solidFill>
                  <a:srgbClr val="5E5E5E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EMD estimation</a:t>
            </a:r>
          </a:p>
          <a:p>
            <a:pPr algn="ctr" defTabSz="914377">
              <a:defRPr sz="1600">
                <a:solidFill>
                  <a:srgbClr val="5E5E5E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pPr>
            <a14:m>
              <m:oMathPara>
                <m:oMathParaPr>
                  <m:jc m:val="center"/>
                </m:oMathParaPr>
                <m:oMath>
                  <m:sSub>
                    <m:e>
                      <m:r>
                        <m:rPr>
                          <m:sty m:val="p"/>
                        </m:rPr>
                        <a:rPr xmlns:a="http://schemas.openxmlformats.org/drawingml/2006/main" sz="1800" i="1">
                          <a:solidFill>
                            <a:srgbClr val="5E5E5E"/>
                          </a:solidFill>
                          <a:latin typeface="Cambria Math" panose="02040503050406030204" pitchFamily="18" charset="0"/>
                        </a:rPr>
                        <m:t>EMD</m:t>
                      </m:r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5E5E5E"/>
                          </a:solidFill>
                          <a:latin typeface="Cambria Math" panose="02040503050406030204" pitchFamily="18" charset="0"/>
                        </a:rPr>
                        <m:t>ϕ</m:t>
                      </m:r>
                    </m:sub>
                  </m:sSub>
                  <m:r>
                    <a:rPr xmlns:a="http://schemas.openxmlformats.org/drawingml/2006/main" sz="1800" i="1">
                      <a:solidFill>
                        <a:srgbClr val="5E5E5E"/>
                      </a:solidFill>
                      <a:latin typeface="Cambria Math" panose="02040503050406030204" pitchFamily="18" charset="0"/>
                    </a:rPr>
                    <m:t>(</m:t>
                  </m:r>
                  <m:sSub>
                    <m:e>
                      <m:r>
                        <m:rPr>
                          <m:sty m:val="p"/>
                          <m:scr m:val="double-struck"/>
                        </m:rPr>
                        <a:rPr xmlns:a="http://schemas.openxmlformats.org/drawingml/2006/main" sz="1800" i="1">
                          <a:solidFill>
                            <a:srgbClr val="5E5E5E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5E5E5E"/>
                          </a:solidFill>
                          <a:latin typeface="Cambria Math" panose="02040503050406030204" pitchFamily="18" charset="0"/>
                        </a:rPr>
                        <m:t>θ</m:t>
                      </m:r>
                    </m:sub>
                  </m:sSub>
                  <m:r>
                    <a:rPr xmlns:a="http://schemas.openxmlformats.org/drawingml/2006/main" sz="1800" i="1">
                      <a:solidFill>
                        <a:srgbClr val="5E5E5E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m:rPr>
                      <m:sty m:val="p"/>
                      <m:scr m:val="double-struck"/>
                    </m:rPr>
                    <a:rPr xmlns:a="http://schemas.openxmlformats.org/drawingml/2006/main" sz="1800" i="1">
                      <a:solidFill>
                        <a:srgbClr val="5E5E5E"/>
                      </a:solidFill>
                      <a:latin typeface="Cambria Math" panose="02040503050406030204" pitchFamily="18" charset="0"/>
                    </a:rPr>
                    <m:t>Q</m:t>
                  </m:r>
                  <m:r>
                    <a:rPr xmlns:a="http://schemas.openxmlformats.org/drawingml/2006/main" sz="1800" i="1">
                      <a:solidFill>
                        <a:srgbClr val="5E5E5E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</a:p>
        </p:txBody>
      </p:sp>
      <p:sp>
        <p:nvSpPr>
          <p:cNvPr id="297" name="Line"/>
          <p:cNvSpPr/>
          <p:nvPr/>
        </p:nvSpPr>
        <p:spPr>
          <a:xfrm flipH="1">
            <a:off x="5477983" y="3882580"/>
            <a:ext cx="1384953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19050" tIns="19050" rIns="19050" bIns="19050" anchor="ctr"/>
          <a:lstStyle/>
          <a:p>
            <a:pPr algn="ctr" defTabSz="914377">
              <a:defRPr sz="9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</a:p>
        </p:txBody>
      </p:sp>
      <p:sp>
        <p:nvSpPr>
          <p:cNvPr id="298" name="Line"/>
          <p:cNvSpPr/>
          <p:nvPr/>
        </p:nvSpPr>
        <p:spPr>
          <a:xfrm flipV="1">
            <a:off x="6844918" y="1757230"/>
            <a:ext cx="1" cy="2127383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19050" tIns="19050" rIns="19050" bIns="19050" anchor="ctr"/>
          <a:lstStyle/>
          <a:p>
            <a:pPr algn="ctr" defTabSz="914377">
              <a:defRPr sz="9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</a:p>
        </p:txBody>
      </p:sp>
      <p:sp>
        <p:nvSpPr>
          <p:cNvPr id="299" name="Minimize"/>
          <p:cNvSpPr txBox="1"/>
          <p:nvPr/>
        </p:nvSpPr>
        <p:spPr>
          <a:xfrm>
            <a:off x="3398618" y="1069851"/>
            <a:ext cx="1770198" cy="677655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/>
          <a:lstStyle/>
          <a:p>
            <a:pPr algn="ctr" defTabSz="914377">
              <a:defRPr sz="1600">
                <a:solidFill>
                  <a:srgbClr val="5E5E5E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Minimize</a:t>
            </a:r>
          </a:p>
          <a:p>
            <a:pPr algn="ctr" defTabSz="914377">
              <a:defRPr sz="1600">
                <a:solidFill>
                  <a:srgbClr val="B51700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pPr>
            <a14:m>
              <m:oMathPara>
                <m:oMathParaPr>
                  <m:jc m:val="center"/>
                </m:oMathParaPr>
                <m:oMath>
                  <m:r>
                    <a:rPr xmlns:a="http://schemas.openxmlformats.org/drawingml/2006/main" sz="1750" i="1">
                      <a:solidFill>
                        <a:srgbClr val="B41700"/>
                      </a:solidFill>
                      <a:latin typeface="Cambria Math" panose="02040503050406030204" pitchFamily="18" charset="0"/>
                    </a:rPr>
                    <m:t>θ</m:t>
                  </m:r>
                  <m:r>
                    <a:rPr xmlns:a="http://schemas.openxmlformats.org/drawingml/2006/main" sz="1750" i="1">
                      <a:solidFill>
                        <a:srgbClr val="B41700"/>
                      </a:solidFill>
                      <a:latin typeface="Cambria Math" panose="02040503050406030204" pitchFamily="18" charset="0"/>
                    </a:rPr>
                    <m:t>→</m:t>
                  </m:r>
                  <m:r>
                    <a:rPr xmlns:a="http://schemas.openxmlformats.org/drawingml/2006/main" sz="1750" i="1">
                      <a:solidFill>
                        <a:srgbClr val="B41700"/>
                      </a:solidFill>
                      <a:latin typeface="Cambria Math" panose="02040503050406030204" pitchFamily="18" charset="0"/>
                    </a:rPr>
                    <m:t>θ</m:t>
                  </m:r>
                  <m:r>
                    <a:rPr xmlns:a="http://schemas.openxmlformats.org/drawingml/2006/main" sz="1750" i="1">
                      <a:solidFill>
                        <a:srgbClr val="B41700"/>
                      </a:solidFill>
                      <a:latin typeface="Cambria Math" panose="02040503050406030204" pitchFamily="18" charset="0"/>
                    </a:rPr>
                    <m:t>-</m:t>
                  </m:r>
                  <m:sSub>
                    <m:e>
                      <m:r>
                        <a:rPr xmlns:a="http://schemas.openxmlformats.org/drawingml/2006/main" sz="1750" i="1">
                          <a:solidFill>
                            <a:srgbClr val="B41700"/>
                          </a:solidFill>
                          <a:latin typeface="Cambria Math" panose="02040503050406030204" pitchFamily="18" charset="0"/>
                        </a:rPr>
                        <m:t>∇</m:t>
                      </m:r>
                    </m:e>
                    <m:sub>
                      <m:r>
                        <a:rPr xmlns:a="http://schemas.openxmlformats.org/drawingml/2006/main" sz="1750" i="1">
                          <a:solidFill>
                            <a:srgbClr val="B41700"/>
                          </a:solidFill>
                          <a:latin typeface="Cambria Math" panose="02040503050406030204" pitchFamily="18" charset="0"/>
                        </a:rPr>
                        <m:t>θ</m:t>
                      </m:r>
                    </m:sub>
                  </m:sSub>
                  <m:sSub>
                    <m:e>
                      <m:r>
                        <m:rPr>
                          <m:sty m:val="p"/>
                        </m:rPr>
                        <a:rPr xmlns:a="http://schemas.openxmlformats.org/drawingml/2006/main" sz="1750" i="1">
                          <a:solidFill>
                            <a:srgbClr val="B41700"/>
                          </a:solidFill>
                          <a:latin typeface="Cambria Math" panose="02040503050406030204" pitchFamily="18" charset="0"/>
                        </a:rPr>
                        <m:t>EMD</m:t>
                      </m:r>
                    </m:e>
                    <m:sub>
                      <m:r>
                        <a:rPr xmlns:a="http://schemas.openxmlformats.org/drawingml/2006/main" sz="1750" i="1">
                          <a:solidFill>
                            <a:srgbClr val="B41700"/>
                          </a:solidFill>
                          <a:latin typeface="Cambria Math" panose="02040503050406030204" pitchFamily="18" charset="0"/>
                        </a:rPr>
                        <m:t>ϕ</m:t>
                      </m:r>
                    </m:sub>
                  </m:sSub>
                </m:oMath>
              </m:oMathPara>
            </a14:m>
          </a:p>
        </p:txBody>
      </p:sp>
      <p:sp>
        <p:nvSpPr>
          <p:cNvPr id="300" name="Maximize"/>
          <p:cNvSpPr txBox="1"/>
          <p:nvPr/>
        </p:nvSpPr>
        <p:spPr>
          <a:xfrm rot="5400000">
            <a:off x="7880015" y="2921513"/>
            <a:ext cx="1771018" cy="677655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/>
          <a:lstStyle/>
          <a:p>
            <a:pPr algn="ctr" defTabSz="914377">
              <a:defRPr sz="1600">
                <a:solidFill>
                  <a:srgbClr val="5E5E5E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Maximize     </a:t>
            </a:r>
            <a:r>
              <a:rPr>
                <a:solidFill>
                  <a:srgbClr val="EE220C"/>
                </a:solidFill>
              </a:rPr>
              <a:t> </a:t>
            </a:r>
            <a14:m>
              <m:oMath>
                <m:r>
                  <a:rPr xmlns:a="http://schemas.openxmlformats.org/drawingml/2006/main" sz="1700" i="1">
                    <a:solidFill>
                      <a:srgbClr val="004C7F"/>
                    </a:solidFill>
                    <a:latin typeface="Cambria Math" panose="02040503050406030204" pitchFamily="18" charset="0"/>
                  </a:rPr>
                  <m:t>ϕ</m:t>
                </m:r>
                <m:r>
                  <a:rPr xmlns:a="http://schemas.openxmlformats.org/drawingml/2006/main" sz="1700" i="1">
                    <a:solidFill>
                      <a:srgbClr val="004C7F"/>
                    </a:solidFill>
                    <a:latin typeface="Cambria Math" panose="02040503050406030204" pitchFamily="18" charset="0"/>
                  </a:rPr>
                  <m:t>→</m:t>
                </m:r>
                <m:r>
                  <a:rPr xmlns:a="http://schemas.openxmlformats.org/drawingml/2006/main" sz="1700" i="1">
                    <a:solidFill>
                      <a:srgbClr val="004C7F"/>
                    </a:solidFill>
                    <a:latin typeface="Cambria Math" panose="02040503050406030204" pitchFamily="18" charset="0"/>
                  </a:rPr>
                  <m:t>ϕ</m:t>
                </m:r>
                <m:r>
                  <a:rPr xmlns:a="http://schemas.openxmlformats.org/drawingml/2006/main" sz="1700" i="1">
                    <a:solidFill>
                      <a:srgbClr val="004C7F"/>
                    </a:solidFill>
                    <a:latin typeface="Cambria Math" panose="02040503050406030204" pitchFamily="18" charset="0"/>
                  </a:rPr>
                  <m:t>+</m:t>
                </m:r>
                <m:sSub>
                  <m:e>
                    <m:r>
                      <a:rPr xmlns:a="http://schemas.openxmlformats.org/drawingml/2006/main" sz="1700" i="1">
                        <a:solidFill>
                          <a:srgbClr val="004C7F"/>
                        </a:solidFill>
                        <a:latin typeface="Cambria Math" panose="02040503050406030204" pitchFamily="18" charset="0"/>
                      </a:rPr>
                      <m:t>∇</m:t>
                    </m:r>
                  </m:e>
                  <m:sub>
                    <m:r>
                      <a:rPr xmlns:a="http://schemas.openxmlformats.org/drawingml/2006/main" sz="1700" i="1">
                        <a:solidFill>
                          <a:srgbClr val="004C7F"/>
                        </a:solidFill>
                        <a:latin typeface="Cambria Math" panose="02040503050406030204" pitchFamily="18" charset="0"/>
                      </a:rPr>
                      <m:t>ϕ</m:t>
                    </m:r>
                  </m:sub>
                </m:sSub>
                <m:sSub>
                  <m:e>
                    <m:r>
                      <m:rPr>
                        <m:sty m:val="p"/>
                      </m:rPr>
                      <a:rPr xmlns:a="http://schemas.openxmlformats.org/drawingml/2006/main" sz="1700" i="1">
                        <a:solidFill>
                          <a:srgbClr val="004C7F"/>
                        </a:solidFill>
                        <a:latin typeface="Cambria Math" panose="02040503050406030204" pitchFamily="18" charset="0"/>
                      </a:rPr>
                      <m:t>EMD</m:t>
                    </m:r>
                  </m:e>
                  <m:sub>
                    <m:r>
                      <a:rPr xmlns:a="http://schemas.openxmlformats.org/drawingml/2006/main" sz="1700" i="1">
                        <a:solidFill>
                          <a:srgbClr val="004C7F"/>
                        </a:solidFill>
                        <a:latin typeface="Cambria Math" panose="02040503050406030204" pitchFamily="18" charset="0"/>
                      </a:rPr>
                      <m:t>ϕ</m:t>
                    </m:r>
                  </m:sub>
                </m:sSub>
              </m:oMath>
            </a14:m>
            <a:endParaRPr sz="4400">
              <a:solidFill>
                <a:srgbClr val="004D80"/>
              </a:solidFill>
            </a:endParaRPr>
          </a:p>
        </p:txBody>
      </p:sp>
      <p:sp>
        <p:nvSpPr>
          <p:cNvPr id="301" name="Line"/>
          <p:cNvSpPr/>
          <p:nvPr/>
        </p:nvSpPr>
        <p:spPr>
          <a:xfrm flipH="1">
            <a:off x="1258123" y="1710691"/>
            <a:ext cx="1" cy="664577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19050" tIns="19050" rIns="19050" bIns="19050" anchor="ctr"/>
          <a:lstStyle/>
          <a:p>
            <a:pPr algn="ctr" defTabSz="914377">
              <a:defRPr sz="9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</a:p>
        </p:txBody>
      </p:sp>
      <p:sp>
        <p:nvSpPr>
          <p:cNvPr id="302" name="Parametrized shape:"/>
          <p:cNvSpPr txBox="1"/>
          <p:nvPr/>
        </p:nvSpPr>
        <p:spPr>
          <a:xfrm>
            <a:off x="268509" y="1040699"/>
            <a:ext cx="1979229" cy="662957"/>
          </a:xfrm>
          <a:prstGeom prst="rect">
            <a:avLst/>
          </a:prstGeom>
          <a:solidFill>
            <a:srgbClr val="A62B17">
              <a:alpha val="24845"/>
            </a:srgbClr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/>
          <a:lstStyle/>
          <a:p>
            <a:pPr algn="ctr" defTabSz="914377">
              <a:defRPr sz="1600">
                <a:solidFill>
                  <a:srgbClr val="5E5E5E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Parametrized shape: </a:t>
            </a:r>
            <a14:m>
              <m:oMath>
                <m:r>
                  <a:rPr xmlns:a="http://schemas.openxmlformats.org/drawingml/2006/main" sz="1800" i="1">
                    <a:solidFill>
                      <a:srgbClr val="B41700"/>
                    </a:solidFill>
                    <a:latin typeface="Cambria Math" panose="02040503050406030204" pitchFamily="18" charset="0"/>
                  </a:rPr>
                  <m:t>θ</m:t>
                </m:r>
              </m:oMath>
            </a14:m>
            <a:endParaRPr>
              <a:solidFill>
                <a:srgbClr val="B51700"/>
              </a:solidFill>
            </a:endParaRPr>
          </a:p>
        </p:txBody>
      </p:sp>
      <p:sp>
        <p:nvSpPr>
          <p:cNvPr id="303" name="Line"/>
          <p:cNvSpPr/>
          <p:nvPr/>
        </p:nvSpPr>
        <p:spPr>
          <a:xfrm flipH="1" flipV="1">
            <a:off x="2267132" y="1372177"/>
            <a:ext cx="1112091" cy="1"/>
          </a:xfrm>
          <a:prstGeom prst="line">
            <a:avLst/>
          </a:prstGeom>
          <a:ln w="12700">
            <a:solidFill>
              <a:srgbClr val="B51700"/>
            </a:solidFill>
            <a:prstDash val="sysDot"/>
            <a:miter lim="400000"/>
            <a:tailEnd type="triangle"/>
          </a:ln>
        </p:spPr>
        <p:txBody>
          <a:bodyPr lIns="19050" tIns="19050" rIns="19050" bIns="19050" anchor="ctr"/>
          <a:lstStyle/>
          <a:p>
            <a:pPr algn="ctr" defTabSz="914377">
              <a:defRPr sz="9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</a:p>
        </p:txBody>
      </p:sp>
      <p:sp>
        <p:nvSpPr>
          <p:cNvPr id="304" name="Line"/>
          <p:cNvSpPr/>
          <p:nvPr/>
        </p:nvSpPr>
        <p:spPr>
          <a:xfrm flipH="1">
            <a:off x="5188210" y="1372177"/>
            <a:ext cx="461343" cy="1"/>
          </a:xfrm>
          <a:prstGeom prst="line">
            <a:avLst/>
          </a:prstGeom>
          <a:ln w="12700">
            <a:solidFill>
              <a:srgbClr val="B51700"/>
            </a:solidFill>
            <a:prstDash val="sysDot"/>
            <a:miter lim="400000"/>
            <a:tailEnd type="triangle"/>
          </a:ln>
        </p:spPr>
        <p:txBody>
          <a:bodyPr lIns="19050" tIns="19050" rIns="19050" bIns="19050" anchor="ctr"/>
          <a:lstStyle/>
          <a:p>
            <a:pPr algn="ctr" defTabSz="914377">
              <a:defRPr sz="9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</a:p>
        </p:txBody>
      </p:sp>
      <p:sp>
        <p:nvSpPr>
          <p:cNvPr id="305" name="Line"/>
          <p:cNvSpPr/>
          <p:nvPr/>
        </p:nvSpPr>
        <p:spPr>
          <a:xfrm flipH="1">
            <a:off x="8060994" y="1372177"/>
            <a:ext cx="700619" cy="1"/>
          </a:xfrm>
          <a:prstGeom prst="line">
            <a:avLst/>
          </a:prstGeom>
          <a:ln w="12700">
            <a:solidFill>
              <a:srgbClr val="004D80"/>
            </a:solidFill>
            <a:prstDash val="sysDot"/>
            <a:miter lim="400000"/>
          </a:ln>
        </p:spPr>
        <p:txBody>
          <a:bodyPr lIns="19050" tIns="19050" rIns="19050" bIns="19050" anchor="ctr"/>
          <a:lstStyle/>
          <a:p>
            <a:pPr algn="ctr" defTabSz="914377">
              <a:defRPr sz="9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</a:p>
        </p:txBody>
      </p:sp>
      <p:sp>
        <p:nvSpPr>
          <p:cNvPr id="306" name="Line"/>
          <p:cNvSpPr/>
          <p:nvPr/>
        </p:nvSpPr>
        <p:spPr>
          <a:xfrm>
            <a:off x="8765523" y="1376250"/>
            <a:ext cx="1" cy="988130"/>
          </a:xfrm>
          <a:prstGeom prst="line">
            <a:avLst/>
          </a:prstGeom>
          <a:ln w="12700">
            <a:solidFill>
              <a:srgbClr val="004D80"/>
            </a:solidFill>
            <a:prstDash val="sysDot"/>
            <a:miter lim="400000"/>
            <a:tailEnd type="triangle"/>
          </a:ln>
        </p:spPr>
        <p:txBody>
          <a:bodyPr lIns="19050" tIns="19050" rIns="19050" bIns="19050" anchor="ctr"/>
          <a:lstStyle/>
          <a:p>
            <a:pPr algn="ctr" defTabSz="914377">
              <a:defRPr sz="9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</a:p>
        </p:txBody>
      </p:sp>
      <p:sp>
        <p:nvSpPr>
          <p:cNvPr id="307" name="Line"/>
          <p:cNvSpPr/>
          <p:nvPr/>
        </p:nvSpPr>
        <p:spPr>
          <a:xfrm flipH="1" flipV="1">
            <a:off x="4281944" y="4747410"/>
            <a:ext cx="4482288" cy="1"/>
          </a:xfrm>
          <a:prstGeom prst="line">
            <a:avLst/>
          </a:prstGeom>
          <a:ln w="12700">
            <a:solidFill>
              <a:srgbClr val="004D80"/>
            </a:solidFill>
            <a:prstDash val="sysDot"/>
            <a:miter lim="400000"/>
          </a:ln>
        </p:spPr>
        <p:txBody>
          <a:bodyPr lIns="19050" tIns="19050" rIns="19050" bIns="19050" anchor="ctr"/>
          <a:lstStyle/>
          <a:p>
            <a:pPr algn="ctr" defTabSz="914377">
              <a:defRPr sz="9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</a:p>
        </p:txBody>
      </p:sp>
      <p:sp>
        <p:nvSpPr>
          <p:cNvPr id="308" name="Line"/>
          <p:cNvSpPr/>
          <p:nvPr/>
        </p:nvSpPr>
        <p:spPr>
          <a:xfrm flipV="1">
            <a:off x="4284679" y="4221462"/>
            <a:ext cx="1" cy="525949"/>
          </a:xfrm>
          <a:prstGeom prst="line">
            <a:avLst/>
          </a:prstGeom>
          <a:ln w="12700">
            <a:solidFill>
              <a:srgbClr val="004D80"/>
            </a:solidFill>
            <a:prstDash val="sysDot"/>
            <a:miter lim="400000"/>
            <a:tailEnd type="triangle"/>
          </a:ln>
        </p:spPr>
        <p:txBody>
          <a:bodyPr lIns="19050" tIns="19050" rIns="19050" bIns="19050" anchor="ctr"/>
          <a:lstStyle/>
          <a:p>
            <a:pPr algn="ctr" defTabSz="914377">
              <a:defRPr sz="9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</a:p>
        </p:txBody>
      </p:sp>
      <p:sp>
        <p:nvSpPr>
          <p:cNvPr id="309" name="Line"/>
          <p:cNvSpPr/>
          <p:nvPr/>
        </p:nvSpPr>
        <p:spPr>
          <a:xfrm>
            <a:off x="8765524" y="4153182"/>
            <a:ext cx="1" cy="593444"/>
          </a:xfrm>
          <a:prstGeom prst="line">
            <a:avLst/>
          </a:prstGeom>
          <a:ln w="12700">
            <a:solidFill>
              <a:srgbClr val="004D80"/>
            </a:solidFill>
            <a:prstDash val="sysDot"/>
            <a:miter lim="400000"/>
          </a:ln>
        </p:spPr>
        <p:txBody>
          <a:bodyPr lIns="19050" tIns="19050" rIns="19050" bIns="19050" anchor="ctr"/>
          <a:lstStyle/>
          <a:p>
            <a:pPr algn="ctr" defTabSz="914377">
              <a:defRPr sz="9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</a:p>
        </p:txBody>
      </p:sp>
      <p:sp>
        <p:nvSpPr>
          <p:cNvPr id="310" name="Forward pass"/>
          <p:cNvSpPr txBox="1"/>
          <p:nvPr/>
        </p:nvSpPr>
        <p:spPr>
          <a:xfrm>
            <a:off x="317701" y="4236793"/>
            <a:ext cx="1313767" cy="3290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/>
          <a:lstStyle>
            <a:lvl1pPr algn="ctr" defTabSz="914377">
              <a:defRPr sz="1600">
                <a:solidFill>
                  <a:srgbClr val="5E5E5E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/>
            <a:r>
              <a:t>Forward pass</a:t>
            </a:r>
          </a:p>
        </p:txBody>
      </p:sp>
      <p:sp>
        <p:nvSpPr>
          <p:cNvPr id="311" name="Line"/>
          <p:cNvSpPr/>
          <p:nvPr/>
        </p:nvSpPr>
        <p:spPr>
          <a:xfrm>
            <a:off x="1780096" y="4401330"/>
            <a:ext cx="639152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19050" tIns="19050" rIns="19050" bIns="19050" anchor="ctr"/>
          <a:lstStyle/>
          <a:p>
            <a:pPr algn="ctr" defTabSz="914377">
              <a:defRPr sz="9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</a:p>
        </p:txBody>
      </p:sp>
      <p:sp>
        <p:nvSpPr>
          <p:cNvPr id="312" name="Line"/>
          <p:cNvSpPr/>
          <p:nvPr/>
        </p:nvSpPr>
        <p:spPr>
          <a:xfrm>
            <a:off x="1780096" y="4651499"/>
            <a:ext cx="639152" cy="1"/>
          </a:xfrm>
          <a:prstGeom prst="line">
            <a:avLst/>
          </a:prstGeom>
          <a:ln w="12700">
            <a:solidFill>
              <a:srgbClr val="000000"/>
            </a:solidFill>
            <a:prstDash val="sysDot"/>
            <a:miter lim="400000"/>
            <a:tailEnd type="triangle"/>
          </a:ln>
        </p:spPr>
        <p:txBody>
          <a:bodyPr lIns="19050" tIns="19050" rIns="19050" bIns="19050" anchor="ctr"/>
          <a:lstStyle/>
          <a:p>
            <a:pPr algn="ctr" defTabSz="914377">
              <a:defRPr sz="9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</a:p>
        </p:txBody>
      </p:sp>
      <p:sp>
        <p:nvSpPr>
          <p:cNvPr id="313" name="Backward pass"/>
          <p:cNvSpPr txBox="1"/>
          <p:nvPr/>
        </p:nvSpPr>
        <p:spPr>
          <a:xfrm>
            <a:off x="235493" y="4486962"/>
            <a:ext cx="1478183" cy="3290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/>
          <a:lstStyle>
            <a:lvl1pPr algn="ctr" defTabSz="914377">
              <a:defRPr sz="1600">
                <a:solidFill>
                  <a:srgbClr val="5E5E5E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/>
            <a:r>
              <a:t>Backward pass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10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Class="entr" nodeType="after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1" dur="10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clickEffect" presetID="9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6" dur="1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Class="entr" nodeType="afterEffect" presetID="9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0" dur="1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Class="entr" nodeType="afterEffect" presetID="9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4" dur="10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Class="entr" nodeType="afterEffect" presetID="9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8" dur="10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entr" nodeType="clickEffect" presetID="9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33" dur="10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Class="entr" nodeType="afterEffect" presetID="9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37" dur="10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Class="entr" nodeType="afterEffect" presetID="9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41" dur="10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Class="entr" nodeType="clickEffect" presetID="9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46" dur="10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Class="entr" nodeType="afterEffect" presetID="9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50" dur="10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Class="entr" nodeType="afterEffect" presetID="9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3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54" dur="10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Class="entr" nodeType="afterEffect" presetID="9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7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58" dur="10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Class="entr" nodeType="afterEffect" presetID="9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1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62" dur="10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Class="entr" nodeType="afterEffect" presetID="9" grpId="1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5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66" dur="10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Class="entr" nodeType="clickEffect" presetID="9" grpId="1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1" dur="10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Class="entr" nodeType="afterEffect" presetID="9" grpId="1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4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5" dur="10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Class="entr" nodeType="afterEffect" presetID="9" grpId="1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8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9" dur="10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90" grpId="2"/>
      <p:bldP build="whole" bldLvl="1" animBg="1" rev="0" advAuto="0" spid="301" grpId="1"/>
      <p:bldP build="whole" bldLvl="1" animBg="1" rev="0" advAuto="0" spid="298" grpId="7"/>
      <p:bldP build="whole" bldLvl="1" animBg="1" rev="0" advAuto="0" spid="295" grpId="6"/>
      <p:bldP build="whole" bldLvl="1" animBg="1" rev="0" advAuto="0" spid="294" grpId="4"/>
      <p:bldP build="whole" bldLvl="1" animBg="1" rev="0" advAuto="0" spid="293" grpId="3"/>
      <p:bldP build="whole" bldLvl="1" animBg="1" rev="0" advAuto="0" spid="299" grpId="17"/>
      <p:bldP build="whole" bldLvl="1" animBg="1" rev="0" advAuto="0" spid="303" grpId="18"/>
      <p:bldP build="whole" bldLvl="1" animBg="1" rev="0" advAuto="0" spid="296" grpId="9"/>
      <p:bldP build="whole" bldLvl="1" animBg="1" rev="0" advAuto="0" spid="309" grpId="13"/>
      <p:bldP build="whole" bldLvl="1" animBg="1" rev="0" advAuto="0" spid="308" grpId="15"/>
      <p:bldP build="whole" bldLvl="1" animBg="1" rev="0" advAuto="0" spid="297" grpId="8"/>
      <p:bldP build="whole" bldLvl="1" animBg="1" rev="0" advAuto="0" spid="304" grpId="16"/>
      <p:bldP build="whole" bldLvl="1" animBg="1" rev="0" advAuto="0" spid="306" grpId="11"/>
      <p:bldP build="whole" bldLvl="1" animBg="1" rev="0" advAuto="0" spid="307" grpId="14"/>
      <p:bldP build="whole" bldLvl="1" animBg="1" rev="0" advAuto="0" spid="300" grpId="12"/>
      <p:bldP build="whole" bldLvl="1" animBg="1" rev="0" advAuto="0" spid="305" grpId="10"/>
      <p:bldP build="whole" bldLvl="1" animBg="1" rev="0" advAuto="0" spid="292" grpId="5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Fitting Arbitrary Geometri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77240">
              <a:defRPr sz="2380"/>
            </a:lvl1pPr>
          </a:lstStyle>
          <a:p>
            <a:pPr/>
            <a:r>
              <a:t>Fitting Arbitrary Geometries</a:t>
            </a:r>
          </a:p>
        </p:txBody>
      </p:sp>
      <p:sp>
        <p:nvSpPr>
          <p:cNvPr id="31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17" name="Possible use cases:…"/>
          <p:cNvSpPr txBox="1"/>
          <p:nvPr/>
        </p:nvSpPr>
        <p:spPr>
          <a:xfrm>
            <a:off x="227147" y="981800"/>
            <a:ext cx="4384230" cy="38696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5000"/>
              </a:lnSpc>
              <a:spcBef>
                <a:spcPts val="1100"/>
              </a:spcBef>
              <a:defRPr sz="1800">
                <a:solidFill>
                  <a:srgbClr val="000000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Possible use cases:</a:t>
            </a:r>
          </a:p>
          <a:p>
            <a:pPr marL="180473" indent="-180473">
              <a:lnSpc>
                <a:spcPct val="115000"/>
              </a:lnSpc>
              <a:spcBef>
                <a:spcPts val="1100"/>
              </a:spcBef>
              <a:buSzPct val="100000"/>
              <a:buChar char="•"/>
              <a:defRPr sz="1800">
                <a:solidFill>
                  <a:srgbClr val="000000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Floating term for a uniform background to mitigate pileup</a:t>
            </a:r>
          </a:p>
          <a:p>
            <a:pPr marL="180473" indent="-180473">
              <a:lnSpc>
                <a:spcPct val="115000"/>
              </a:lnSpc>
              <a:spcBef>
                <a:spcPts val="1100"/>
              </a:spcBef>
              <a:buSzPct val="100000"/>
              <a:buChar char="•"/>
              <a:defRPr sz="1800">
                <a:solidFill>
                  <a:srgbClr val="000000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Clustering with jet energy estimation</a:t>
            </a:r>
          </a:p>
          <a:p>
            <a:pPr marL="180473" indent="-180473">
              <a:lnSpc>
                <a:spcPct val="115000"/>
              </a:lnSpc>
              <a:spcBef>
                <a:spcPts val="1100"/>
              </a:spcBef>
              <a:buSzPct val="100000"/>
              <a:buChar char="•"/>
              <a:defRPr sz="1800">
                <a:solidFill>
                  <a:srgbClr val="000000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Variable shape clusters (learned radii, ellipses, arbitrary shapes, etc.)</a:t>
            </a:r>
          </a:p>
          <a:p>
            <a:pPr marL="180473" indent="-180473">
              <a:lnSpc>
                <a:spcPct val="115000"/>
              </a:lnSpc>
              <a:spcBef>
                <a:spcPts val="1100"/>
              </a:spcBef>
              <a:buSzPct val="100000"/>
              <a:buChar char="•"/>
              <a:defRPr sz="1800">
                <a:solidFill>
                  <a:srgbClr val="000000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New (and old) observables: N-subjet, N-circle, triangularness, etc.</a:t>
            </a:r>
          </a:p>
          <a:p>
            <a:pPr>
              <a:lnSpc>
                <a:spcPct val="115000"/>
              </a:lnSpc>
              <a:spcBef>
                <a:spcPts val="1100"/>
              </a:spcBef>
              <a:defRPr sz="1800">
                <a:solidFill>
                  <a:srgbClr val="000000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All in a unified framework given by the Energy Mover’s Distance*</a:t>
            </a:r>
          </a:p>
        </p:txBody>
      </p:sp>
      <p:sp>
        <p:nvSpPr>
          <p:cNvPr id="318" name="*Can You Hear the Shape of a Jet [https://indi.to/rbQ5j]"/>
          <p:cNvSpPr txBox="1"/>
          <p:nvPr/>
        </p:nvSpPr>
        <p:spPr>
          <a:xfrm>
            <a:off x="97597" y="4904264"/>
            <a:ext cx="4427228" cy="22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defRPr>
                <a:solidFill>
                  <a:srgbClr val="000000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*Can You Hear the Shape of a Jet [</a:t>
            </a:r>
            <a:r>
              <a:rPr u="sng">
                <a:solidFill>
                  <a:schemeClr val="accent5"/>
                </a:solidFill>
                <a:uFill>
                  <a:solidFill>
                    <a:schemeClr val="accent5"/>
                  </a:solidFill>
                </a:uFill>
                <a:hlinkClick r:id="rId2" invalidUrl="" action="" tgtFrame="" tooltip="" history="1" highlightClick="0" endSnd="0"/>
              </a:rPr>
              <a:t>https://indi.to/rbQ5j</a:t>
            </a:r>
            <a:r>
              <a:t>]</a:t>
            </a:r>
          </a:p>
        </p:txBody>
      </p:sp>
      <p:pic>
        <p:nvPicPr>
          <p:cNvPr id="319" name="CircleFitx10.mp4" descr="CircleFitx10.mp4"/>
          <p:cNvPicPr>
            <a:picLocks noChangeAspect="0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>
            <a:extLst/>
          </a:blip>
          <a:stretch>
            <a:fillRect/>
          </a:stretch>
        </p:blipFill>
        <p:spPr>
          <a:xfrm>
            <a:off x="4682720" y="759271"/>
            <a:ext cx="4384229" cy="438422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97" fill="hold"/>
                                        <p:tgtEl>
                                          <p:spTgt spid="3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Class="entr" nodeType="with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3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37" fill="hold" display="0">
                  <p:stCondLst>
                    <p:cond delay="indefinite"/>
                  </p:stCondLst>
                </p:cTn>
                <p:tgtEl>
                  <p:spTgt spid="319"/>
                </p:tgtEl>
              </p:cMediaNode>
            </p:video>
            <p:seq concurrent="1" prevAc="none" nextAc="seek">
              <p:cTn id="38" evtFilter="cancelBubble" nodeType="interactiveSeq" restart="whenNotActive" fill="hold">
                <p:stCondLst>
                  <p:cond delay="0" evt="onClick">
                    <p:tgtEl>
                      <p:spTgt spid="319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2" dur="1" fill="hold"/>
                                        <p:tgtEl>
                                          <p:spTgt spid="3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319"/>
                  </p:tgtEl>
                </p:cond>
              </p:nextCondLst>
            </p:seq>
          </p:childTnLst>
        </p:cTn>
      </p:par>
    </p:tnLst>
    <p:bldLst>
      <p:bldP build="whole" bldLvl="1" animBg="1" rev="0" advAuto="0" spid="318" grpId="3"/>
      <p:bldP build="p" bldLvl="1" animBg="1" rev="0" advAuto="0" spid="317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outputx5.mp4" descr="outputx5.mp4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905965" y="728601"/>
            <a:ext cx="5143501" cy="5143501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Fitting Arbitrary Geometri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77240">
              <a:defRPr sz="2380"/>
            </a:lvl1pPr>
          </a:lstStyle>
          <a:p>
            <a:pPr/>
            <a:r>
              <a:t>Fitting Arbitrary Geometries</a:t>
            </a:r>
          </a:p>
        </p:txBody>
      </p:sp>
      <p:sp>
        <p:nvSpPr>
          <p:cNvPr id="184" name="Slide Number"/>
          <p:cNvSpPr txBox="1"/>
          <p:nvPr>
            <p:ph type="sldNum" sz="quarter" idx="2"/>
          </p:nvPr>
        </p:nvSpPr>
        <p:spPr>
          <a:xfrm>
            <a:off x="8754976" y="4700819"/>
            <a:ext cx="266182" cy="318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85" name="Rectangle"/>
          <p:cNvSpPr/>
          <p:nvPr/>
        </p:nvSpPr>
        <p:spPr>
          <a:xfrm>
            <a:off x="1847912" y="874064"/>
            <a:ext cx="482055" cy="485257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defRPr>
                <a:solidFill>
                  <a:srgbClr val="212121"/>
                </a:solidFill>
              </a:defRPr>
            </a:pPr>
          </a:p>
        </p:txBody>
      </p:sp>
      <p:sp>
        <p:nvSpPr>
          <p:cNvPr id="186" name="Rectangle"/>
          <p:cNvSpPr/>
          <p:nvPr/>
        </p:nvSpPr>
        <p:spPr>
          <a:xfrm>
            <a:off x="6500507" y="737337"/>
            <a:ext cx="482055" cy="500625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defRPr>
                <a:solidFill>
                  <a:srgbClr val="212121"/>
                </a:solidFill>
              </a:defRPr>
            </a:pPr>
          </a:p>
        </p:txBody>
      </p:sp>
      <p:sp>
        <p:nvSpPr>
          <p:cNvPr id="187" name="Rectangle"/>
          <p:cNvSpPr/>
          <p:nvPr/>
        </p:nvSpPr>
        <p:spPr>
          <a:xfrm rot="16200000">
            <a:off x="4236689" y="2181400"/>
            <a:ext cx="482054" cy="634723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defRPr>
                <a:solidFill>
                  <a:srgbClr val="212121"/>
                </a:solidFill>
              </a:defRPr>
            </a:pPr>
          </a:p>
        </p:txBody>
      </p:sp>
      <p:sp>
        <p:nvSpPr>
          <p:cNvPr id="188" name="Rectangle"/>
          <p:cNvSpPr/>
          <p:nvPr/>
        </p:nvSpPr>
        <p:spPr>
          <a:xfrm rot="16200000">
            <a:off x="4447197" y="-1911662"/>
            <a:ext cx="249606" cy="559649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defRPr>
                <a:solidFill>
                  <a:srgbClr val="212121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59" fill="hold"/>
                                        <p:tgtEl>
                                          <p:spTgt spid="1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182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182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82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EIC - Applic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77240">
              <a:defRPr sz="2380"/>
            </a:lvl1pPr>
          </a:lstStyle>
          <a:p>
            <a:pPr/>
            <a:r>
              <a:t>EIC - Applications</a:t>
            </a:r>
          </a:p>
        </p:txBody>
      </p:sp>
      <p:sp>
        <p:nvSpPr>
          <p:cNvPr id="3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23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3227" t="7735" r="34652" b="2024"/>
          <a:stretch>
            <a:fillRect/>
          </a:stretch>
        </p:blipFill>
        <p:spPr>
          <a:xfrm>
            <a:off x="-29990" y="1631409"/>
            <a:ext cx="4785897" cy="2382263"/>
          </a:xfrm>
          <a:prstGeom prst="rect">
            <a:avLst/>
          </a:prstGeom>
          <a:ln w="12700">
            <a:miter lim="400000"/>
          </a:ln>
        </p:spPr>
      </p:pic>
      <p:sp>
        <p:nvSpPr>
          <p:cNvPr id="324" name="Hand-designed algorithms"/>
          <p:cNvSpPr txBox="1"/>
          <p:nvPr/>
        </p:nvSpPr>
        <p:spPr>
          <a:xfrm>
            <a:off x="1585988" y="1028354"/>
            <a:ext cx="1958777" cy="22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rgbClr val="000000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/>
            <a:r>
              <a:t>Hand-designed algorithms</a:t>
            </a:r>
          </a:p>
        </p:txBody>
      </p:sp>
      <p:pic>
        <p:nvPicPr>
          <p:cNvPr id="325" name="output.mp4" descr="output.mp4"/>
          <p:cNvPicPr>
            <a:picLocks noChangeAspect="0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>
            <a:extLst/>
          </a:blip>
          <a:stretch>
            <a:fillRect/>
          </a:stretch>
        </p:blipFill>
        <p:spPr>
          <a:xfrm>
            <a:off x="4726560" y="766946"/>
            <a:ext cx="4384229" cy="4384229"/>
          </a:xfrm>
          <a:prstGeom prst="rect">
            <a:avLst/>
          </a:prstGeom>
          <a:ln w="12700">
            <a:miter lim="400000"/>
          </a:ln>
        </p:spPr>
      </p:pic>
      <p:sp>
        <p:nvSpPr>
          <p:cNvPr id="326" name="Flexible learned algorithms"/>
          <p:cNvSpPr txBox="1"/>
          <p:nvPr/>
        </p:nvSpPr>
        <p:spPr>
          <a:xfrm>
            <a:off x="5912503" y="1028354"/>
            <a:ext cx="2012343" cy="22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rgbClr val="000000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/>
            <a:r>
              <a:t>Flexible learned algorithms</a:t>
            </a:r>
          </a:p>
        </p:txBody>
      </p:sp>
      <p:sp>
        <p:nvSpPr>
          <p:cNvPr id="327" name="Asymmetric jet clustering in deep-inelastic scattering…"/>
          <p:cNvSpPr txBox="1"/>
          <p:nvPr/>
        </p:nvSpPr>
        <p:spPr>
          <a:xfrm>
            <a:off x="231531" y="4493353"/>
            <a:ext cx="40716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defRPr>
                <a:solidFill>
                  <a:srgbClr val="000000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Asymmetric jet clustering in deep-inelastic scattering </a:t>
            </a:r>
          </a:p>
          <a:p>
            <a:pPr>
              <a:defRPr>
                <a:solidFill>
                  <a:srgbClr val="000000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[</a:t>
            </a:r>
            <a:r>
              <a:rPr u="sng">
                <a:solidFill>
                  <a:schemeClr val="accent5"/>
                </a:solidFill>
                <a:uFill>
                  <a:solidFill>
                    <a:schemeClr val="accent5"/>
                  </a:solidFill>
                </a:uFill>
                <a:hlinkClick r:id="rId6" invalidUrl="" action="" tgtFrame="" tooltip="" history="1" highlightClick="0" endSnd="0"/>
              </a:rPr>
              <a:t>arxiv.org/pdf/2006.10751.pdf</a:t>
            </a:r>
            <a:r>
              <a:t>]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after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349" fill="hold"/>
                                        <p:tgtEl>
                                          <p:spTgt spid="3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325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325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325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Ques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77240">
              <a:defRPr sz="2380"/>
            </a:lvl1pPr>
          </a:lstStyle>
          <a:p>
            <a:pPr/>
            <a:r>
              <a:t>Questions</a:t>
            </a:r>
          </a:p>
        </p:txBody>
      </p:sp>
      <p:sp>
        <p:nvSpPr>
          <p:cNvPr id="330" name="https://arxiv.org/abs/2112.00038…"/>
          <p:cNvSpPr txBox="1"/>
          <p:nvPr>
            <p:ph type="body" sz="quarter" idx="1"/>
          </p:nvPr>
        </p:nvSpPr>
        <p:spPr>
          <a:xfrm>
            <a:off x="311700" y="3027087"/>
            <a:ext cx="3701727" cy="945817"/>
          </a:xfrm>
          <a:prstGeom prst="rect">
            <a:avLst/>
          </a:prstGeom>
        </p:spPr>
        <p:txBody>
          <a:bodyPr/>
          <a:lstStyle/>
          <a:p>
            <a:pPr>
              <a:defRPr b="1">
                <a:solidFill>
                  <a:srgbClr val="0A84FF"/>
                </a:solidFill>
              </a:defRPr>
            </a:pPr>
            <a:r>
              <a:t>https://arxiv.org/abs/2112.00038</a:t>
            </a:r>
          </a:p>
          <a:p>
            <a:pPr>
              <a:defRPr b="1">
                <a:solidFill>
                  <a:srgbClr val="0A84FF"/>
                </a:solidFill>
              </a:defRPr>
            </a:pPr>
            <a:r>
              <a:t>https://arxiv.org/abs/2209.15624</a:t>
            </a:r>
          </a:p>
        </p:txBody>
      </p:sp>
      <p:pic>
        <p:nvPicPr>
          <p:cNvPr id="331" name="kisspng-github-computer-icons-logo-5ae35965119493.026110951524848997072.png" descr="kisspng-github-computer-icons-logo-5ae35965119493.02611095152484899707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09619" y="1067223"/>
            <a:ext cx="1779757" cy="1779757"/>
          </a:xfrm>
          <a:prstGeom prst="rect">
            <a:avLst/>
          </a:prstGeom>
          <a:ln w="12700">
            <a:miter lim="400000"/>
          </a:ln>
        </p:spPr>
      </p:pic>
      <p:pic>
        <p:nvPicPr>
          <p:cNvPr id="33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72546" y="1663215"/>
            <a:ext cx="2180031" cy="587588"/>
          </a:xfrm>
          <a:prstGeom prst="rect">
            <a:avLst/>
          </a:prstGeom>
          <a:ln w="12700">
            <a:miter lim="400000"/>
          </a:ln>
        </p:spPr>
      </p:pic>
      <p:sp>
        <p:nvSpPr>
          <p:cNvPr id="333" name="NEEMo…"/>
          <p:cNvSpPr txBox="1"/>
          <p:nvPr/>
        </p:nvSpPr>
        <p:spPr>
          <a:xfrm>
            <a:off x="4119490" y="2902222"/>
            <a:ext cx="4960015" cy="21127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/>
          <a:p>
            <a:pPr algn="ctr" defTabSz="822959">
              <a:lnSpc>
                <a:spcPct val="115000"/>
              </a:lnSpc>
              <a:defRPr b="1" sz="1529">
                <a:solidFill>
                  <a:srgbClr val="000000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NEEMo</a:t>
            </a:r>
          </a:p>
          <a:p>
            <a:pPr defTabSz="822959">
              <a:lnSpc>
                <a:spcPct val="115000"/>
              </a:lnSpc>
              <a:defRPr b="1" sz="1529">
                <a:solidFill>
                  <a:srgbClr val="0A84FF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https://github.com/okitouni/EnergyMover-Dual/tree/neurips2022</a:t>
            </a:r>
          </a:p>
          <a:p>
            <a:pPr algn="ctr" defTabSz="822959">
              <a:lnSpc>
                <a:spcPct val="115000"/>
              </a:lnSpc>
              <a:defRPr b="1" sz="1529">
                <a:solidFill>
                  <a:srgbClr val="000000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Monotonenorm</a:t>
            </a:r>
          </a:p>
          <a:p>
            <a:pPr defTabSz="822959">
              <a:lnSpc>
                <a:spcPct val="115000"/>
              </a:lnSpc>
              <a:defRPr b="1" sz="1529">
                <a:solidFill>
                  <a:srgbClr val="0A84FF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https://github.com/niklasnolte/MonotOneNorm</a:t>
            </a:r>
          </a:p>
          <a:p>
            <a:pPr algn="ctr" defTabSz="822959">
              <a:lnSpc>
                <a:spcPct val="115000"/>
              </a:lnSpc>
              <a:defRPr b="1" sz="1529">
                <a:solidFill>
                  <a:srgbClr val="000000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pip install monotonenorm</a:t>
            </a:r>
          </a:p>
          <a:p>
            <a:pPr algn="ctr" defTabSz="822959">
              <a:lnSpc>
                <a:spcPct val="115000"/>
              </a:lnSpc>
              <a:defRPr b="1" sz="1529">
                <a:solidFill>
                  <a:srgbClr val="000000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conda install monotonenorm -c okitouni</a:t>
            </a:r>
          </a:p>
        </p:txBody>
      </p:sp>
      <p:pic>
        <p:nvPicPr>
          <p:cNvPr id="33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156584" y="4838821"/>
            <a:ext cx="885898" cy="241408"/>
          </a:xfrm>
          <a:prstGeom prst="rect">
            <a:avLst/>
          </a:prstGeom>
          <a:ln w="12700">
            <a:miter lim="400000"/>
          </a:ln>
        </p:spPr>
      </p:pic>
      <p:sp>
        <p:nvSpPr>
          <p:cNvPr id="3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Clustering with Lipschitz Network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77240">
              <a:defRPr sz="2380"/>
            </a:lvl1pPr>
          </a:lstStyle>
          <a:p>
            <a:pPr/>
            <a:r>
              <a:t>Clustering with Lipschitz Networks</a:t>
            </a:r>
          </a:p>
        </p:txBody>
      </p:sp>
      <p:sp>
        <p:nvSpPr>
          <p:cNvPr id="338" name="Slide Number"/>
          <p:cNvSpPr txBox="1"/>
          <p:nvPr>
            <p:ph type="sldNum" sz="quarter" idx="2"/>
          </p:nvPr>
        </p:nvSpPr>
        <p:spPr>
          <a:xfrm>
            <a:off x="8740899" y="4700819"/>
            <a:ext cx="280259" cy="318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39" name="Good0419150901Circles5_parts20.mp4" descr="Good0419150901Circles5_parts20.mp4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474289" y="950316"/>
            <a:ext cx="6112909" cy="4584682"/>
          </a:xfrm>
          <a:prstGeom prst="rect">
            <a:avLst/>
          </a:prstGeom>
          <a:ln w="12700">
            <a:miter lim="400000"/>
          </a:ln>
        </p:spPr>
      </p:pic>
      <p:sp>
        <p:nvSpPr>
          <p:cNvPr id="340" name="Rectangle"/>
          <p:cNvSpPr/>
          <p:nvPr/>
        </p:nvSpPr>
        <p:spPr>
          <a:xfrm>
            <a:off x="1559439" y="876643"/>
            <a:ext cx="425038" cy="441412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defRPr>
                <a:solidFill>
                  <a:srgbClr val="212121"/>
                </a:solidFill>
              </a:defRPr>
            </a:pPr>
          </a:p>
        </p:txBody>
      </p:sp>
      <p:sp>
        <p:nvSpPr>
          <p:cNvPr id="341" name="Rectangle"/>
          <p:cNvSpPr/>
          <p:nvPr/>
        </p:nvSpPr>
        <p:spPr>
          <a:xfrm>
            <a:off x="7244673" y="876643"/>
            <a:ext cx="425038" cy="441412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defRPr>
                <a:solidFill>
                  <a:srgbClr val="212121"/>
                </a:solidFill>
              </a:defRPr>
            </a:pPr>
          </a:p>
        </p:txBody>
      </p:sp>
      <p:sp>
        <p:nvSpPr>
          <p:cNvPr id="342" name="Rectangle"/>
          <p:cNvSpPr/>
          <p:nvPr/>
        </p:nvSpPr>
        <p:spPr>
          <a:xfrm rot="16200000">
            <a:off x="4525353" y="-1779922"/>
            <a:ext cx="425038" cy="559649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defRPr>
                <a:solidFill>
                  <a:srgbClr val="212121"/>
                </a:solidFill>
              </a:defRPr>
            </a:pPr>
          </a:p>
        </p:txBody>
      </p:sp>
      <p:sp>
        <p:nvSpPr>
          <p:cNvPr id="343" name="Rectangle"/>
          <p:cNvSpPr/>
          <p:nvPr/>
        </p:nvSpPr>
        <p:spPr>
          <a:xfrm rot="16200000">
            <a:off x="4525353" y="2429004"/>
            <a:ext cx="425038" cy="559649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defRPr>
                <a:solidFill>
                  <a:srgbClr val="212121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333" fill="hold"/>
                                        <p:tgtEl>
                                          <p:spTgt spid="3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339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339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339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bg>
      <p:bgPr>
        <a:solidFill>
          <a:srgbClr val="F6F5F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lide Number"/>
          <p:cNvSpPr txBox="1"/>
          <p:nvPr>
            <p:ph type="sldNum" sz="quarter" idx="2"/>
          </p:nvPr>
        </p:nvSpPr>
        <p:spPr>
          <a:xfrm>
            <a:off x="4506156" y="4920437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46" name="small-photo-niklas-nolte.jpeg" descr="small-photo-niklas-nolte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99329" y="262301"/>
            <a:ext cx="1159924" cy="1159925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pic>
        <p:nvPicPr>
          <p:cNvPr id="347" name="small-photo-mike-williams.jpeg" descr="small-photo-mike-williams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324449" y="1949158"/>
            <a:ext cx="881542" cy="1159924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sp>
        <p:nvSpPr>
          <p:cNvPr id="348" name="Ouail Kitouni"/>
          <p:cNvSpPr txBox="1"/>
          <p:nvPr/>
        </p:nvSpPr>
        <p:spPr>
          <a:xfrm>
            <a:off x="7918797" y="1456675"/>
            <a:ext cx="785319" cy="1744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>
            <a:spAutoFit/>
          </a:bodyPr>
          <a:lstStyle>
            <a:lvl1pPr algn="ctr" defTabSz="914377">
              <a:defRPr b="1" sz="9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Ouail Kitouni</a:t>
            </a:r>
          </a:p>
        </p:txBody>
      </p:sp>
      <p:sp>
        <p:nvSpPr>
          <p:cNvPr id="349" name="Niklas Nolte"/>
          <p:cNvSpPr txBox="1"/>
          <p:nvPr/>
        </p:nvSpPr>
        <p:spPr>
          <a:xfrm>
            <a:off x="6720152" y="1490499"/>
            <a:ext cx="718275" cy="1744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>
            <a:spAutoFit/>
          </a:bodyPr>
          <a:lstStyle>
            <a:lvl1pPr algn="ctr" defTabSz="914377">
              <a:defRPr b="1" sz="9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Niklas Nolte</a:t>
            </a:r>
          </a:p>
        </p:txBody>
      </p:sp>
      <p:sp>
        <p:nvSpPr>
          <p:cNvPr id="350" name="Mike Williams"/>
          <p:cNvSpPr txBox="1"/>
          <p:nvPr/>
        </p:nvSpPr>
        <p:spPr>
          <a:xfrm>
            <a:off x="7332162" y="3139236"/>
            <a:ext cx="866117" cy="1744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>
            <a:spAutoFit/>
          </a:bodyPr>
          <a:lstStyle>
            <a:lvl1pPr algn="ctr" defTabSz="914377">
              <a:defRPr b="1" sz="9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Mike Williams</a:t>
            </a:r>
          </a:p>
        </p:txBody>
      </p:sp>
      <p:pic>
        <p:nvPicPr>
          <p:cNvPr id="351" name="Image" descr="Image"/>
          <p:cNvPicPr>
            <a:picLocks noChangeAspect="1"/>
          </p:cNvPicPr>
          <p:nvPr/>
        </p:nvPicPr>
        <p:blipFill>
          <a:blip r:embed="rId4">
            <a:extLst/>
          </a:blip>
          <a:srcRect l="15496" t="0" r="15496" b="0"/>
          <a:stretch>
            <a:fillRect/>
          </a:stretch>
        </p:blipFill>
        <p:spPr>
          <a:xfrm>
            <a:off x="411784" y="-32755"/>
            <a:ext cx="5715341" cy="2012413"/>
          </a:xfrm>
          <a:prstGeom prst="rect">
            <a:avLst/>
          </a:prstGeom>
          <a:ln w="12700">
            <a:miter lim="400000"/>
          </a:ln>
        </p:spPr>
      </p:pic>
      <p:pic>
        <p:nvPicPr>
          <p:cNvPr id="352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11784" y="2263230"/>
            <a:ext cx="5715398" cy="2373775"/>
          </a:xfrm>
          <a:prstGeom prst="rect">
            <a:avLst/>
          </a:prstGeom>
          <a:ln w="12700">
            <a:miter lim="400000"/>
          </a:ln>
        </p:spPr>
      </p:pic>
      <p:pic>
        <p:nvPicPr>
          <p:cNvPr id="353" name="Kitouni, Ouail Will_small.jpg" descr="Kitouni, Ouail Will_small.jp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725144" y="255951"/>
            <a:ext cx="1172625" cy="1172625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pic>
        <p:nvPicPr>
          <p:cNvPr id="354" name="rikab-gambhir-headshot-300px.jpeg" descr="rikab-gambhir-headshot-300px.jpe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725145" y="3636014"/>
            <a:ext cx="1172625" cy="1172624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pic>
        <p:nvPicPr>
          <p:cNvPr id="355" name="jesse.jpeg" descr="jesse.jpeg"/>
          <p:cNvPicPr>
            <a:picLocks noChangeAspect="1"/>
          </p:cNvPicPr>
          <p:nvPr/>
        </p:nvPicPr>
        <p:blipFill>
          <a:blip r:embed="rId8">
            <a:extLst/>
          </a:blip>
          <a:srcRect l="10266" t="0" r="10266" b="0"/>
          <a:stretch>
            <a:fillRect/>
          </a:stretch>
        </p:blipFill>
        <p:spPr>
          <a:xfrm>
            <a:off x="6495090" y="3635943"/>
            <a:ext cx="1168401" cy="1172625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sp>
        <p:nvSpPr>
          <p:cNvPr id="356" name="Rikab Ghambir"/>
          <p:cNvSpPr txBox="1"/>
          <p:nvPr/>
        </p:nvSpPr>
        <p:spPr>
          <a:xfrm>
            <a:off x="7878398" y="4787974"/>
            <a:ext cx="866117" cy="1744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>
            <a:spAutoFit/>
          </a:bodyPr>
          <a:lstStyle>
            <a:lvl1pPr algn="ctr" defTabSz="914377">
              <a:defRPr b="1" sz="9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Rikab Ghambir</a:t>
            </a:r>
          </a:p>
        </p:txBody>
      </p:sp>
      <p:sp>
        <p:nvSpPr>
          <p:cNvPr id="357" name="Jesse Thaler"/>
          <p:cNvSpPr txBox="1"/>
          <p:nvPr/>
        </p:nvSpPr>
        <p:spPr>
          <a:xfrm>
            <a:off x="6646233" y="4821798"/>
            <a:ext cx="866116" cy="1744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>
            <a:spAutoFit/>
          </a:bodyPr>
          <a:lstStyle>
            <a:lvl1pPr algn="ctr" defTabSz="914377">
              <a:defRPr b="1" sz="9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Jesse Thaler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Promis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77240">
              <a:defRPr sz="2380"/>
            </a:lvl1pPr>
          </a:lstStyle>
          <a:p>
            <a:pPr/>
            <a:r>
              <a:t>Promises</a:t>
            </a:r>
          </a:p>
        </p:txBody>
      </p:sp>
      <p:sp>
        <p:nvSpPr>
          <p:cNvPr id="360" name="Slide Number"/>
          <p:cNvSpPr txBox="1"/>
          <p:nvPr>
            <p:ph type="sldNum" sz="quarter" idx="2"/>
          </p:nvPr>
        </p:nvSpPr>
        <p:spPr>
          <a:xfrm>
            <a:off x="8740899" y="4700819"/>
            <a:ext cx="280259" cy="318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61" name="monotonic_dependence_thick.png" descr="monotonic_dependence_thi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92312" y="798901"/>
            <a:ext cx="4318658" cy="2879106"/>
          </a:xfrm>
          <a:prstGeom prst="rect">
            <a:avLst/>
          </a:prstGeom>
          <a:ln w="12700">
            <a:miter lim="400000"/>
          </a:ln>
        </p:spPr>
      </p:pic>
      <p:pic>
        <p:nvPicPr>
          <p:cNvPr id="362" name="robust_against_noisy_outlier_thick.png" descr="robust_against_noisy_outlier_thick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7765" y="798901"/>
            <a:ext cx="4318658" cy="2879106"/>
          </a:xfrm>
          <a:prstGeom prst="rect">
            <a:avLst/>
          </a:prstGeom>
          <a:ln w="12700">
            <a:miter lim="400000"/>
          </a:ln>
        </p:spPr>
      </p:pic>
      <p:pic>
        <p:nvPicPr>
          <p:cNvPr id="363" name="flower_bs16.png" descr="flower_bs16.png"/>
          <p:cNvPicPr>
            <a:picLocks noChangeAspect="1"/>
          </p:cNvPicPr>
          <p:nvPr/>
        </p:nvPicPr>
        <p:blipFill>
          <a:blip r:embed="rId4">
            <a:extLst/>
          </a:blip>
          <a:srcRect l="8161" t="11690" r="15771" b="7482"/>
          <a:stretch>
            <a:fillRect/>
          </a:stretch>
        </p:blipFill>
        <p:spPr>
          <a:xfrm>
            <a:off x="3229173" y="2908533"/>
            <a:ext cx="2685593" cy="2282929"/>
          </a:xfrm>
          <a:prstGeom prst="rect">
            <a:avLst/>
          </a:prstGeom>
          <a:ln w="12700">
            <a:miter lim="400000"/>
          </a:ln>
        </p:spPr>
      </p:pic>
      <p:sp>
        <p:nvSpPr>
          <p:cNvPr id="364" name="Robust to outliers"/>
          <p:cNvSpPr txBox="1"/>
          <p:nvPr/>
        </p:nvSpPr>
        <p:spPr>
          <a:xfrm>
            <a:off x="2349722" y="2305050"/>
            <a:ext cx="1440104" cy="533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457200">
              <a:defRPr sz="170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>
              <a:defRPr b="1"/>
            </a:pPr>
            <a:r>
              <a:rPr b="0"/>
              <a:t>Robust to outliers</a:t>
            </a:r>
          </a:p>
        </p:txBody>
      </p:sp>
      <p:sp>
        <p:nvSpPr>
          <p:cNvPr id="365" name="Monotonic functions"/>
          <p:cNvSpPr txBox="1"/>
          <p:nvPr/>
        </p:nvSpPr>
        <p:spPr>
          <a:xfrm>
            <a:off x="5195816" y="1227794"/>
            <a:ext cx="2361451" cy="266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indent="457200">
              <a:defRPr sz="170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/>
            <a:r>
              <a:t>Monotonic functions</a:t>
            </a:r>
          </a:p>
        </p:txBody>
      </p:sp>
      <p:sp>
        <p:nvSpPr>
          <p:cNvPr id="366" name="Arbitrarily complex decision boundaries*"/>
          <p:cNvSpPr txBox="1"/>
          <p:nvPr/>
        </p:nvSpPr>
        <p:spPr>
          <a:xfrm>
            <a:off x="5608815" y="4155717"/>
            <a:ext cx="2685654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457200">
              <a:defRPr sz="170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/>
            <a:r>
              <a:t>Arbitrarily complex decision boundaries*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flower.pdf" descr="flower.pdf"/>
          <p:cNvPicPr>
            <a:picLocks noChangeAspect="1"/>
          </p:cNvPicPr>
          <p:nvPr/>
        </p:nvPicPr>
        <p:blipFill>
          <a:blip r:embed="rId2">
            <a:extLst/>
          </a:blip>
          <a:srcRect l="3201" t="0" r="0" b="2020"/>
          <a:stretch>
            <a:fillRect/>
          </a:stretch>
        </p:blipFill>
        <p:spPr>
          <a:xfrm>
            <a:off x="2852055" y="1746565"/>
            <a:ext cx="4183432" cy="3387589"/>
          </a:xfrm>
          <a:prstGeom prst="rect">
            <a:avLst/>
          </a:prstGeom>
          <a:ln w="12700">
            <a:miter lim="400000"/>
          </a:ln>
        </p:spPr>
      </p:pic>
      <p:pic>
        <p:nvPicPr>
          <p:cNvPr id="369" name="monotonic_dependence_unobserved_UpFalse_InterpFalse.pdf" descr="monotonic_dependence_unobserved_UpFalse_InterpFalse.pdf"/>
          <p:cNvPicPr>
            <a:picLocks noChangeAspect="1"/>
          </p:cNvPicPr>
          <p:nvPr/>
        </p:nvPicPr>
        <p:blipFill>
          <a:blip r:embed="rId3">
            <a:extLst/>
          </a:blip>
          <a:srcRect l="8211" t="0" r="0" b="4712"/>
          <a:stretch>
            <a:fillRect/>
          </a:stretch>
        </p:blipFill>
        <p:spPr>
          <a:xfrm>
            <a:off x="15976" y="7540"/>
            <a:ext cx="3530044" cy="2565212"/>
          </a:xfrm>
          <a:prstGeom prst="rect">
            <a:avLst/>
          </a:prstGeom>
          <a:ln w="12700">
            <a:miter lim="400000"/>
          </a:ln>
        </p:spPr>
      </p:pic>
      <p:sp>
        <p:nvSpPr>
          <p:cNvPr id="370" name="Slide Number"/>
          <p:cNvSpPr txBox="1"/>
          <p:nvPr>
            <p:ph type="sldNum" sz="quarter" idx="2"/>
          </p:nvPr>
        </p:nvSpPr>
        <p:spPr>
          <a:xfrm>
            <a:off x="4480756" y="4221937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71" name="Robust to outliers"/>
          <p:cNvSpPr txBox="1"/>
          <p:nvPr/>
        </p:nvSpPr>
        <p:spPr>
          <a:xfrm>
            <a:off x="7907870" y="1023540"/>
            <a:ext cx="990593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1">
              <a:defRPr b="1" sz="1700">
                <a:solidFill>
                  <a:srgbClr val="000000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rPr b="0"/>
              <a:t>Robust to outliers</a:t>
            </a:r>
          </a:p>
        </p:txBody>
      </p:sp>
      <p:sp>
        <p:nvSpPr>
          <p:cNvPr id="372" name="Monotonic functions"/>
          <p:cNvSpPr txBox="1"/>
          <p:nvPr/>
        </p:nvSpPr>
        <p:spPr>
          <a:xfrm>
            <a:off x="1098270" y="1452805"/>
            <a:ext cx="2361451" cy="266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indent="457200">
              <a:defRPr sz="1700">
                <a:solidFill>
                  <a:srgbClr val="000000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/>
            <a:r>
              <a:t>Monotonic functions</a:t>
            </a:r>
          </a:p>
        </p:txBody>
      </p:sp>
      <p:sp>
        <p:nvSpPr>
          <p:cNvPr id="373" name="Arbitrarily complex decision boundaries*"/>
          <p:cNvSpPr txBox="1"/>
          <p:nvPr/>
        </p:nvSpPr>
        <p:spPr>
          <a:xfrm>
            <a:off x="530717" y="4499199"/>
            <a:ext cx="2685654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457200">
              <a:defRPr sz="1700">
                <a:solidFill>
                  <a:srgbClr val="000000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/>
            <a:r>
              <a:t>Arbitrarily complex decision boundaries*</a:t>
            </a:r>
          </a:p>
        </p:txBody>
      </p:sp>
      <p:sp>
        <p:nvSpPr>
          <p:cNvPr id="374" name="Shape"/>
          <p:cNvSpPr/>
          <p:nvPr/>
        </p:nvSpPr>
        <p:spPr>
          <a:xfrm>
            <a:off x="4265204" y="345371"/>
            <a:ext cx="3822888" cy="27198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251" fill="norm" stroke="1" extrusionOk="0">
                <a:moveTo>
                  <a:pt x="0" y="0"/>
                </a:moveTo>
                <a:cubicBezTo>
                  <a:pt x="3650" y="318"/>
                  <a:pt x="7305" y="499"/>
                  <a:pt x="10961" y="542"/>
                </a:cubicBezTo>
                <a:cubicBezTo>
                  <a:pt x="14396" y="582"/>
                  <a:pt x="17830" y="500"/>
                  <a:pt x="21262" y="298"/>
                </a:cubicBezTo>
                <a:lnTo>
                  <a:pt x="21600" y="19108"/>
                </a:lnTo>
                <a:cubicBezTo>
                  <a:pt x="19655" y="19878"/>
                  <a:pt x="17722" y="20488"/>
                  <a:pt x="15800" y="20956"/>
                </a:cubicBezTo>
                <a:cubicBezTo>
                  <a:pt x="14013" y="21391"/>
                  <a:pt x="12005" y="21600"/>
                  <a:pt x="10769" y="19708"/>
                </a:cubicBezTo>
                <a:cubicBezTo>
                  <a:pt x="9760" y="18161"/>
                  <a:pt x="9700" y="15484"/>
                  <a:pt x="8224" y="14738"/>
                </a:cubicBezTo>
                <a:cubicBezTo>
                  <a:pt x="7348" y="14295"/>
                  <a:pt x="6372" y="14841"/>
                  <a:pt x="5963" y="15999"/>
                </a:cubicBezTo>
                <a:cubicBezTo>
                  <a:pt x="3283" y="15603"/>
                  <a:pt x="1051" y="12973"/>
                  <a:pt x="345" y="9375"/>
                </a:cubicBezTo>
                <a:cubicBezTo>
                  <a:pt x="57" y="7911"/>
                  <a:pt x="53" y="6394"/>
                  <a:pt x="44" y="4902"/>
                </a:cubicBezTo>
                <a:cubicBezTo>
                  <a:pt x="35" y="3279"/>
                  <a:pt x="20" y="1646"/>
                  <a:pt x="0" y="0"/>
                </a:cubicBez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 w="12700">
            <a:miter lim="400000"/>
          </a:ln>
        </p:spPr>
        <p:txBody>
          <a:bodyPr lIns="0" tIns="0" rIns="0" bIns="0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Robustness: Defini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77240">
              <a:defRPr sz="2380"/>
            </a:lvl1pPr>
          </a:lstStyle>
          <a:p>
            <a:pPr/>
            <a:r>
              <a:t>Robustness: Definition</a:t>
            </a:r>
          </a:p>
        </p:txBody>
      </p:sp>
      <p:sp>
        <p:nvSpPr>
          <p:cNvPr id="377" name="Slide Number"/>
          <p:cNvSpPr txBox="1"/>
          <p:nvPr>
            <p:ph type="sldNum" sz="quarter" idx="2"/>
          </p:nvPr>
        </p:nvSpPr>
        <p:spPr>
          <a:xfrm>
            <a:off x="8740899" y="4700819"/>
            <a:ext cx="280259" cy="318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78" name="Robustness to adversarial attacks…"/>
          <p:cNvSpPr txBox="1"/>
          <p:nvPr/>
        </p:nvSpPr>
        <p:spPr>
          <a:xfrm>
            <a:off x="251462" y="1038330"/>
            <a:ext cx="3324634" cy="254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140368" indent="-140368">
              <a:buSzPct val="100000"/>
              <a:buChar char="•"/>
              <a:defRPr sz="2000"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Robustness to adversarial attacks </a:t>
            </a:r>
          </a:p>
          <a:p>
            <a:pPr lvl="1" marL="581526" indent="-200526">
              <a:buSzPct val="100000"/>
              <a:buChar char="‣"/>
              <a:defRPr sz="2000"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more realistically data-corruption in a physics scenario</a:t>
            </a:r>
          </a:p>
          <a:p>
            <a:pPr>
              <a:defRPr sz="2000">
                <a:latin typeface="CMU Bright Roman"/>
                <a:ea typeface="CMU Bright Roman"/>
                <a:cs typeface="CMU Bright Roman"/>
                <a:sym typeface="CMU Bright Roman"/>
              </a:defRPr>
            </a:pPr>
          </a:p>
          <a:p>
            <a:pPr marL="140368" indent="-140368">
              <a:buSzPct val="100000"/>
              <a:buChar char="•"/>
              <a:defRPr sz="2000"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Learning in the presence of outliers</a:t>
            </a:r>
          </a:p>
        </p:txBody>
      </p:sp>
      <p:pic>
        <p:nvPicPr>
          <p:cNvPr id="37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28842" y="1117693"/>
            <a:ext cx="5532854" cy="31122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1" dur="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78" grpId="1"/>
      <p:bldP build="whole" bldLvl="1" animBg="1" rev="0" advAuto="0" spid="379" grpId="2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Robustness: Defini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77240">
              <a:defRPr sz="2380"/>
            </a:lvl1pPr>
          </a:lstStyle>
          <a:p>
            <a:pPr/>
            <a:r>
              <a:t>Robustness: Definition</a:t>
            </a:r>
          </a:p>
        </p:txBody>
      </p:sp>
      <p:sp>
        <p:nvSpPr>
          <p:cNvPr id="382" name="Slide Number"/>
          <p:cNvSpPr txBox="1"/>
          <p:nvPr>
            <p:ph type="sldNum" sz="quarter" idx="2"/>
          </p:nvPr>
        </p:nvSpPr>
        <p:spPr>
          <a:xfrm>
            <a:off x="8740899" y="4700819"/>
            <a:ext cx="280259" cy="318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83" name="The existence of adversarial examples shows that NN learning can be very brittle"/>
          <p:cNvSpPr txBox="1"/>
          <p:nvPr/>
        </p:nvSpPr>
        <p:spPr>
          <a:xfrm>
            <a:off x="222767" y="2197558"/>
            <a:ext cx="3324634" cy="952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140368" indent="-140368">
              <a:buSzPct val="100000"/>
              <a:buChar char="•"/>
              <a:defRPr sz="200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/>
            <a:r>
              <a:t>The existence of adversarial examples shows that NN learning can be very brittle</a:t>
            </a:r>
          </a:p>
        </p:txBody>
      </p:sp>
      <p:pic>
        <p:nvPicPr>
          <p:cNvPr id="38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28842" y="1117693"/>
            <a:ext cx="5532854" cy="31122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" name="Group"/>
          <p:cNvGrpSpPr/>
          <p:nvPr/>
        </p:nvGrpSpPr>
        <p:grpSpPr>
          <a:xfrm>
            <a:off x="1129422" y="774626"/>
            <a:ext cx="2190378" cy="2120891"/>
            <a:chOff x="0" y="0"/>
            <a:chExt cx="2190376" cy="2120890"/>
          </a:xfrm>
        </p:grpSpPr>
        <p:pic>
          <p:nvPicPr>
            <p:cNvPr id="386" name="Google Shape;72;p11" descr="Google Shape;72;p11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5840" t="0" r="16370" b="50285"/>
            <a:stretch>
              <a:fillRect/>
            </a:stretch>
          </p:blipFill>
          <p:spPr>
            <a:xfrm>
              <a:off x="0" y="0"/>
              <a:ext cx="2190377" cy="21075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87" name="Google Shape;84;p11"/>
            <p:cNvSpPr txBox="1"/>
            <p:nvPr/>
          </p:nvSpPr>
          <p:spPr>
            <a:xfrm>
              <a:off x="107448" y="1265207"/>
              <a:ext cx="504154" cy="5208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t">
              <a:noAutofit/>
            </a:bodyPr>
            <a:lstStyle/>
            <a:p>
              <a:pPr>
                <a:defRPr sz="2200">
                  <a:solidFill>
                    <a:srgbClr val="FF0000"/>
                  </a:solidFill>
                  <a:latin typeface="Cambria Math"/>
                  <a:ea typeface="Cambria Math"/>
                  <a:cs typeface="Cambria Math"/>
                  <a:sym typeface="Cambria Math"/>
                </a:defRPr>
              </a:pPr>
              <a:r>
                <a:t>-</a:t>
              </a:r>
              <a:r>
                <a:rPr sz="1100"/>
                <a:t>1</a:t>
              </a:r>
            </a:p>
          </p:txBody>
        </p:sp>
        <p:sp>
          <p:nvSpPr>
            <p:cNvPr id="388" name="Google Shape;85;p11"/>
            <p:cNvSpPr txBox="1"/>
            <p:nvPr/>
          </p:nvSpPr>
          <p:spPr>
            <a:xfrm>
              <a:off x="139752" y="1724282"/>
              <a:ext cx="504155" cy="39660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t">
              <a:noAutofit/>
            </a:bodyPr>
            <a:lstStyle>
              <a:lvl1pPr>
                <a:defRPr sz="1100">
                  <a:solidFill>
                    <a:srgbClr val="6AA84F"/>
                  </a:solidFill>
                  <a:latin typeface="Cambria Math"/>
                  <a:ea typeface="Cambria Math"/>
                  <a:cs typeface="Cambria Math"/>
                  <a:sym typeface="Cambria Math"/>
                </a:defRPr>
              </a:lvl1pPr>
            </a:lstStyle>
            <a:p>
              <a:pPr/>
              <a:r>
                <a:t>+1</a:t>
              </a:r>
            </a:p>
          </p:txBody>
        </p:sp>
      </p:grpSp>
      <p:sp>
        <p:nvSpPr>
          <p:cNvPr id="390" name="Robustness a cartoon pictu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77240">
              <a:defRPr sz="2380"/>
            </a:lvl1pPr>
          </a:lstStyle>
          <a:p>
            <a:pPr/>
            <a:r>
              <a:t>Robustness a cartoon picture</a:t>
            </a:r>
          </a:p>
        </p:txBody>
      </p:sp>
      <p:sp>
        <p:nvSpPr>
          <p:cNvPr id="391" name="Slide Number"/>
          <p:cNvSpPr txBox="1"/>
          <p:nvPr>
            <p:ph type="sldNum" sz="quarter" idx="2"/>
          </p:nvPr>
        </p:nvSpPr>
        <p:spPr>
          <a:xfrm>
            <a:off x="8740899" y="4700819"/>
            <a:ext cx="280259" cy="318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92" name="Google Shape;76;p11"/>
          <p:cNvSpPr txBox="1"/>
          <p:nvPr/>
        </p:nvSpPr>
        <p:spPr>
          <a:xfrm>
            <a:off x="3378695" y="871762"/>
            <a:ext cx="4510821" cy="18832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/>
          <a:lstStyle/>
          <a:p>
            <a:pPr indent="457200" algn="ctr">
              <a:defRPr b="1" sz="1700">
                <a:latin typeface="Calibri"/>
                <a:ea typeface="Calibri"/>
                <a:cs typeface="Calibri"/>
                <a:sym typeface="Calibri"/>
              </a:defRPr>
            </a:pPr>
            <a:r>
              <a:t>Non-robust NN</a:t>
            </a:r>
          </a:p>
          <a:p>
            <a:pPr marL="457200" indent="-419100">
              <a:buClr>
                <a:srgbClr val="FFFFFF"/>
              </a:buClr>
              <a:buSzPts val="1700"/>
              <a:buFont typeface="Calibri"/>
              <a:buChar char="‣"/>
              <a:defRPr sz="1700">
                <a:latin typeface="Calibri"/>
                <a:ea typeface="Calibri"/>
                <a:cs typeface="Calibri"/>
                <a:sym typeface="Calibri"/>
              </a:defRPr>
            </a:pPr>
            <a:r>
              <a:t>Steep boundary leads to instability in predictions</a:t>
            </a:r>
          </a:p>
          <a:p>
            <a:pPr marL="457200" indent="-419100">
              <a:buClr>
                <a:srgbClr val="FFFFFF"/>
              </a:buClr>
              <a:buSzPts val="1700"/>
              <a:buFont typeface="Calibri"/>
              <a:buChar char="‣"/>
              <a:defRPr sz="1700">
                <a:latin typeface="Calibri"/>
                <a:ea typeface="Calibri"/>
                <a:cs typeface="Calibri"/>
                <a:sym typeface="Calibri"/>
              </a:defRPr>
            </a:pPr>
            <a:r>
              <a:t>Deep wells due to overfitting noisy training examples </a:t>
            </a:r>
          </a:p>
          <a:p>
            <a:pPr marL="457200" indent="-419100">
              <a:buClr>
                <a:srgbClr val="FFFFFF"/>
              </a:buClr>
              <a:buSzPts val="1700"/>
              <a:buFont typeface="Calibri"/>
              <a:buChar char="‣"/>
              <a:defRPr sz="1700">
                <a:latin typeface="Calibri"/>
                <a:ea typeface="Calibri"/>
                <a:cs typeface="Calibri"/>
                <a:sym typeface="Calibri"/>
              </a:defRPr>
            </a:pPr>
            <a:r>
              <a:t>Overly-complex boundary</a:t>
            </a:r>
          </a:p>
        </p:txBody>
      </p:sp>
      <p:sp>
        <p:nvSpPr>
          <p:cNvPr id="393" name="Google Shape;77;p11"/>
          <p:cNvSpPr txBox="1"/>
          <p:nvPr/>
        </p:nvSpPr>
        <p:spPr>
          <a:xfrm>
            <a:off x="3378695" y="2921612"/>
            <a:ext cx="4510821" cy="16786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/>
          <a:lstStyle/>
          <a:p>
            <a:pPr indent="457200" algn="ctr">
              <a:defRPr b="1" sz="1700">
                <a:latin typeface="Calibri"/>
                <a:ea typeface="Calibri"/>
                <a:cs typeface="Calibri"/>
                <a:sym typeface="Calibri"/>
              </a:defRPr>
            </a:pPr>
            <a:r>
              <a:t>Robust NN</a:t>
            </a:r>
          </a:p>
          <a:p>
            <a:pPr marL="457200" indent="-419100">
              <a:buClr>
                <a:srgbClr val="FFFFFF"/>
              </a:buClr>
              <a:buSzPts val="1700"/>
              <a:buFont typeface="Calibri"/>
              <a:buChar char="‣"/>
              <a:defRPr sz="1700">
                <a:latin typeface="Calibri"/>
                <a:ea typeface="Calibri"/>
                <a:cs typeface="Calibri"/>
                <a:sym typeface="Calibri"/>
              </a:defRPr>
            </a:pPr>
            <a:r>
              <a:t>moderate slope at the boundary </a:t>
            </a:r>
          </a:p>
          <a:p>
            <a:pPr marL="457200" indent="-419100">
              <a:buClr>
                <a:srgbClr val="FFFFFF"/>
              </a:buClr>
              <a:buSzPts val="1700"/>
              <a:buFont typeface="Calibri"/>
              <a:buChar char="‣"/>
              <a:defRPr sz="1700">
                <a:latin typeface="Calibri"/>
                <a:ea typeface="Calibri"/>
                <a:cs typeface="Calibri"/>
                <a:sym typeface="Calibri"/>
              </a:defRPr>
            </a:pPr>
            <a:r>
              <a:t>Robust to noise in training (no deep wells)</a:t>
            </a:r>
          </a:p>
          <a:p>
            <a:pPr marL="457200" indent="-419100">
              <a:buClr>
                <a:srgbClr val="FFFFFF"/>
              </a:buClr>
              <a:buSzPts val="1700"/>
              <a:buFont typeface="Calibri"/>
              <a:buChar char="‣"/>
              <a:defRPr sz="1700">
                <a:latin typeface="Calibri"/>
                <a:ea typeface="Calibri"/>
                <a:cs typeface="Calibri"/>
                <a:sym typeface="Calibri"/>
              </a:defRPr>
            </a:pPr>
            <a:r>
              <a:t>No “unnecessarily-complex” boundary </a:t>
            </a:r>
          </a:p>
        </p:txBody>
      </p:sp>
      <p:sp>
        <p:nvSpPr>
          <p:cNvPr id="394" name="Google Shape;78;p11"/>
          <p:cNvSpPr txBox="1"/>
          <p:nvPr/>
        </p:nvSpPr>
        <p:spPr>
          <a:xfrm>
            <a:off x="1443853" y="877541"/>
            <a:ext cx="1210798" cy="8714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/>
          <a:lstStyle/>
          <a:p>
            <a:pPr>
              <a:defRPr sz="1100">
                <a:latin typeface="Calibri"/>
                <a:ea typeface="Calibri"/>
                <a:cs typeface="Calibri"/>
                <a:sym typeface="Calibri"/>
              </a:defRPr>
            </a:pPr>
            <a:r>
              <a:t>Noisy </a:t>
            </a:r>
          </a:p>
          <a:p>
            <a:pPr>
              <a:defRPr sz="1100">
                <a:latin typeface="Calibri"/>
                <a:ea typeface="Calibri"/>
                <a:cs typeface="Calibri"/>
                <a:sym typeface="Calibri"/>
              </a:defRPr>
            </a:pPr>
            <a:r>
              <a:t>example</a:t>
            </a:r>
          </a:p>
        </p:txBody>
      </p:sp>
      <p:grpSp>
        <p:nvGrpSpPr>
          <p:cNvPr id="398" name="Group"/>
          <p:cNvGrpSpPr/>
          <p:nvPr/>
        </p:nvGrpSpPr>
        <p:grpSpPr>
          <a:xfrm>
            <a:off x="1129422" y="2921612"/>
            <a:ext cx="2190378" cy="2147847"/>
            <a:chOff x="0" y="0"/>
            <a:chExt cx="2190376" cy="2147846"/>
          </a:xfrm>
        </p:grpSpPr>
        <p:pic>
          <p:nvPicPr>
            <p:cNvPr id="395" name="Google Shape;72;p11" descr="Google Shape;72;p11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5840" t="49334" r="16370" b="0"/>
            <a:stretch>
              <a:fillRect/>
            </a:stretch>
          </p:blipFill>
          <p:spPr>
            <a:xfrm>
              <a:off x="0" y="0"/>
              <a:ext cx="2190377" cy="214784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96" name="Google Shape;86;p11"/>
            <p:cNvSpPr txBox="1"/>
            <p:nvPr/>
          </p:nvSpPr>
          <p:spPr>
            <a:xfrm>
              <a:off x="204361" y="1063302"/>
              <a:ext cx="374937" cy="396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t">
              <a:noAutofit/>
            </a:bodyPr>
            <a:lstStyle>
              <a:lvl1pPr>
                <a:defRPr sz="1100">
                  <a:solidFill>
                    <a:srgbClr val="FF0000"/>
                  </a:solidFill>
                  <a:latin typeface="Cambria Math"/>
                  <a:ea typeface="Cambria Math"/>
                  <a:cs typeface="Cambria Math"/>
                  <a:sym typeface="Cambria Math"/>
                </a:defRPr>
              </a:lvl1pPr>
            </a:lstStyle>
            <a:p>
              <a:pPr/>
              <a:r>
                <a:t>-1</a:t>
              </a:r>
            </a:p>
          </p:txBody>
        </p:sp>
        <p:sp>
          <p:nvSpPr>
            <p:cNvPr id="397" name="Google Shape;87;p11"/>
            <p:cNvSpPr txBox="1"/>
            <p:nvPr/>
          </p:nvSpPr>
          <p:spPr>
            <a:xfrm>
              <a:off x="301275" y="1644782"/>
              <a:ext cx="748697" cy="39660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t">
              <a:noAutofit/>
            </a:bodyPr>
            <a:lstStyle>
              <a:lvl1pPr>
                <a:defRPr sz="1100">
                  <a:solidFill>
                    <a:srgbClr val="6AA84F"/>
                  </a:solidFill>
                  <a:latin typeface="Cambria Math"/>
                  <a:ea typeface="Cambria Math"/>
                  <a:cs typeface="Cambria Math"/>
                  <a:sym typeface="Cambria Math"/>
                </a:defRPr>
              </a:lvl1pPr>
            </a:lstStyle>
            <a:p>
              <a:pPr/>
              <a:r>
                <a:t>+1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after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1" dur="2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"/>
                            </p:stCondLst>
                            <p:childTnLst>
                              <p:par>
                                <p:cTn id="13" presetClass="entr" nodeType="afterEffect" presetID="9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5" dur="2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ID="9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0" dur="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afterEffect" presetID="9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4" dur="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93" grpId="5"/>
      <p:bldP build="whole" bldLvl="1" animBg="1" rev="0" advAuto="0" spid="394" grpId="3"/>
      <p:bldP build="whole" bldLvl="1" animBg="1" rev="0" advAuto="0" spid="389" grpId="1"/>
      <p:bldP build="whole" bldLvl="1" animBg="1" rev="0" advAuto="0" spid="392" grpId="2"/>
      <p:bldP build="whole" bldLvl="1" animBg="1" rev="0" advAuto="0" spid="398" grpId="4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Possible solu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77240">
              <a:defRPr sz="2380"/>
            </a:lvl1pPr>
          </a:lstStyle>
          <a:p>
            <a:pPr/>
            <a:r>
              <a:t>Possible solution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6F5F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1784" y="2263230"/>
            <a:ext cx="5715398" cy="2373775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Slide Number"/>
          <p:cNvSpPr txBox="1"/>
          <p:nvPr>
            <p:ph type="sldNum" sz="quarter" idx="2"/>
          </p:nvPr>
        </p:nvSpPr>
        <p:spPr>
          <a:xfrm>
            <a:off x="4506156" y="4920437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92" name="small-photo-niklas-nolte.jpeg" descr="small-photo-niklas-nolte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37290" y="1052390"/>
            <a:ext cx="1159924" cy="1159924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pic>
        <p:nvPicPr>
          <p:cNvPr id="193" name="small-photo-mike-williams.jpeg" descr="small-photo-mike-williams.jpe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262410" y="2739246"/>
            <a:ext cx="881543" cy="1159925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sp>
        <p:nvSpPr>
          <p:cNvPr id="194" name="Ouail Kitouni"/>
          <p:cNvSpPr txBox="1"/>
          <p:nvPr/>
        </p:nvSpPr>
        <p:spPr>
          <a:xfrm>
            <a:off x="7856759" y="2246763"/>
            <a:ext cx="785319" cy="1744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>
            <a:spAutoFit/>
          </a:bodyPr>
          <a:lstStyle>
            <a:lvl1pPr algn="ctr" defTabSz="914377">
              <a:defRPr b="1" sz="9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Ouail Kitouni</a:t>
            </a:r>
          </a:p>
        </p:txBody>
      </p:sp>
      <p:sp>
        <p:nvSpPr>
          <p:cNvPr id="195" name="Niklas Nolte"/>
          <p:cNvSpPr txBox="1"/>
          <p:nvPr/>
        </p:nvSpPr>
        <p:spPr>
          <a:xfrm>
            <a:off x="6658114" y="2280587"/>
            <a:ext cx="718275" cy="1744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>
            <a:spAutoFit/>
          </a:bodyPr>
          <a:lstStyle>
            <a:lvl1pPr algn="ctr" defTabSz="914377">
              <a:defRPr b="1" sz="9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Niklas Nolte</a:t>
            </a:r>
          </a:p>
        </p:txBody>
      </p:sp>
      <p:sp>
        <p:nvSpPr>
          <p:cNvPr id="196" name="Mike Williams"/>
          <p:cNvSpPr txBox="1"/>
          <p:nvPr/>
        </p:nvSpPr>
        <p:spPr>
          <a:xfrm>
            <a:off x="7270123" y="3929325"/>
            <a:ext cx="866117" cy="1744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>
            <a:spAutoFit/>
          </a:bodyPr>
          <a:lstStyle>
            <a:lvl1pPr algn="ctr" defTabSz="914377">
              <a:defRPr b="1" sz="9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Mike Williams</a:t>
            </a:r>
          </a:p>
        </p:txBody>
      </p:sp>
      <p:pic>
        <p:nvPicPr>
          <p:cNvPr id="197" name="Image" descr="Image"/>
          <p:cNvPicPr>
            <a:picLocks noChangeAspect="1"/>
          </p:cNvPicPr>
          <p:nvPr/>
        </p:nvPicPr>
        <p:blipFill>
          <a:blip r:embed="rId5">
            <a:extLst/>
          </a:blip>
          <a:srcRect l="15496" t="0" r="15496" b="0"/>
          <a:stretch>
            <a:fillRect/>
          </a:stretch>
        </p:blipFill>
        <p:spPr>
          <a:xfrm>
            <a:off x="411784" y="-32755"/>
            <a:ext cx="5715341" cy="20124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98" name="Kitouni, Ouail Will_small.jpg" descr="Kitouni, Ouail Will_small.jp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663106" y="1046040"/>
            <a:ext cx="1172625" cy="1172624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path" nodeType="clickEffect" presetSubtype="0" presetID="-1" grpId="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000 0.310728" origin="layout" pathEditMode="relative">
                                      <p:cBhvr>
                                        <p:cTn id="6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Class="exit" nodeType="after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9" dur="1500" fill="hold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0" grpId="2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Robustnes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77240">
              <a:defRPr sz="2380"/>
            </a:lvl1pPr>
          </a:lstStyle>
          <a:p>
            <a:pPr/>
            <a:r>
              <a:t>Robustness</a:t>
            </a:r>
          </a:p>
        </p:txBody>
      </p:sp>
      <p:sp>
        <p:nvSpPr>
          <p:cNvPr id="403" name="Slide Number"/>
          <p:cNvSpPr txBox="1"/>
          <p:nvPr>
            <p:ph type="sldNum" sz="quarter" idx="2"/>
          </p:nvPr>
        </p:nvSpPr>
        <p:spPr>
          <a:xfrm>
            <a:off x="8740899" y="4700819"/>
            <a:ext cx="280259" cy="318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04" name="robust_against_noisy_outlier.png" descr="robust_against_noisy_outlier.png"/>
          <p:cNvPicPr>
            <a:picLocks noChangeAspect="1"/>
          </p:cNvPicPr>
          <p:nvPr/>
        </p:nvPicPr>
        <p:blipFill>
          <a:blip r:embed="rId2">
            <a:extLst/>
          </a:blip>
          <a:srcRect l="3890" t="10694" r="9434" b="6571"/>
          <a:stretch>
            <a:fillRect/>
          </a:stretch>
        </p:blipFill>
        <p:spPr>
          <a:xfrm>
            <a:off x="1228406" y="782123"/>
            <a:ext cx="6687188" cy="42553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Monotonicity Inductive Bia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77240">
              <a:defRPr sz="2380"/>
            </a:lvl1pPr>
          </a:lstStyle>
          <a:p>
            <a:pPr/>
            <a:r>
              <a:t>Monotonicity Inductive Bias</a:t>
            </a:r>
          </a:p>
        </p:txBody>
      </p:sp>
      <p:sp>
        <p:nvSpPr>
          <p:cNvPr id="407" name="Slide Number"/>
          <p:cNvSpPr txBox="1"/>
          <p:nvPr>
            <p:ph type="sldNum" sz="quarter" idx="2"/>
          </p:nvPr>
        </p:nvSpPr>
        <p:spPr>
          <a:xfrm>
            <a:off x="8740899" y="4700819"/>
            <a:ext cx="280259" cy="318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08" name="monotonic_dependence.png" descr="monotonic_dependence.png"/>
          <p:cNvPicPr>
            <a:picLocks noChangeAspect="1"/>
          </p:cNvPicPr>
          <p:nvPr/>
        </p:nvPicPr>
        <p:blipFill>
          <a:blip r:embed="rId2">
            <a:extLst/>
          </a:blip>
          <a:srcRect l="7884" t="10646" r="8886" b="4691"/>
          <a:stretch>
            <a:fillRect/>
          </a:stretch>
        </p:blipFill>
        <p:spPr>
          <a:xfrm>
            <a:off x="1393179" y="871367"/>
            <a:ext cx="6357642" cy="431137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Complex decision boundaries*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77240">
              <a:defRPr sz="2380"/>
            </a:lvl1pPr>
          </a:lstStyle>
          <a:p>
            <a:pPr/>
            <a:r>
              <a:t>Complex decision boundaries*</a:t>
            </a:r>
          </a:p>
        </p:txBody>
      </p:sp>
      <p:sp>
        <p:nvSpPr>
          <p:cNvPr id="411" name="Slide Number"/>
          <p:cNvSpPr txBox="1"/>
          <p:nvPr>
            <p:ph type="sldNum" sz="quarter" idx="2"/>
          </p:nvPr>
        </p:nvSpPr>
        <p:spPr>
          <a:xfrm>
            <a:off x="8740899" y="4700819"/>
            <a:ext cx="280259" cy="318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12" name="flower_bs16.png" descr="flower_bs16.png"/>
          <p:cNvPicPr>
            <a:picLocks noChangeAspect="1"/>
          </p:cNvPicPr>
          <p:nvPr/>
        </p:nvPicPr>
        <p:blipFill>
          <a:blip r:embed="rId2">
            <a:extLst/>
          </a:blip>
          <a:srcRect l="8161" t="11690" r="15771" b="7482"/>
          <a:stretch>
            <a:fillRect/>
          </a:stretch>
        </p:blipFill>
        <p:spPr>
          <a:xfrm>
            <a:off x="3762174" y="928935"/>
            <a:ext cx="4890583" cy="4157314"/>
          </a:xfrm>
          <a:prstGeom prst="rect">
            <a:avLst/>
          </a:prstGeom>
          <a:ln w="12700">
            <a:miter lim="400000"/>
          </a:ln>
        </p:spPr>
      </p:pic>
      <p:sp>
        <p:nvSpPr>
          <p:cNvPr id="413" name="*with the appropriate objective in classification"/>
          <p:cNvSpPr txBox="1"/>
          <p:nvPr/>
        </p:nvSpPr>
        <p:spPr>
          <a:xfrm>
            <a:off x="190500" y="3753484"/>
            <a:ext cx="1898055" cy="1243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115000"/>
              </a:lnSpc>
              <a:defRPr sz="180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/>
            <a:r>
              <a:t>*with the appropriate objective in classification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LHCb Trigge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77240">
              <a:defRPr sz="2380"/>
            </a:lvl1pPr>
          </a:lstStyle>
          <a:p>
            <a:pPr/>
            <a:r>
              <a:t>LHCb Trigger</a:t>
            </a:r>
          </a:p>
        </p:txBody>
      </p:sp>
      <p:sp>
        <p:nvSpPr>
          <p:cNvPr id="416" name="Slide Number"/>
          <p:cNvSpPr txBox="1"/>
          <p:nvPr>
            <p:ph type="sldNum" sz="quarter" idx="2"/>
          </p:nvPr>
        </p:nvSpPr>
        <p:spPr>
          <a:xfrm>
            <a:off x="8740899" y="4700819"/>
            <a:ext cx="280259" cy="318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17" name="Google Shape;80;p11" descr="Google Shape;80;p1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3034" y="1423740"/>
            <a:ext cx="8714026" cy="2850781"/>
          </a:xfrm>
          <a:prstGeom prst="rect">
            <a:avLst/>
          </a:prstGeom>
          <a:ln w="12700">
            <a:miter lim="400000"/>
          </a:ln>
        </p:spPr>
      </p:pic>
      <p:sp>
        <p:nvSpPr>
          <p:cNvPr id="418" name="Google Shape;81;p11"/>
          <p:cNvSpPr txBox="1"/>
          <p:nvPr/>
        </p:nvSpPr>
        <p:spPr>
          <a:xfrm>
            <a:off x="1080716" y="1526486"/>
            <a:ext cx="7930250" cy="560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/>
          <a:lstStyle>
            <a:lvl1pPr>
              <a:defRPr>
                <a:solidFill>
                  <a:srgbClr val="F0EEE9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unconstrained NN                                            monotonic BDT                        Lipschitz NN</a:t>
            </a:r>
          </a:p>
        </p:txBody>
      </p:sp>
      <p:sp>
        <p:nvSpPr>
          <p:cNvPr id="419" name="Google Shape;82;p11"/>
          <p:cNvSpPr txBox="1"/>
          <p:nvPr/>
        </p:nvSpPr>
        <p:spPr>
          <a:xfrm>
            <a:off x="6412561" y="2512213"/>
            <a:ext cx="1690215" cy="8400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/>
          <a:lstStyle/>
          <a:p>
            <a:pPr>
              <a:defRPr sz="1200">
                <a:solidFill>
                  <a:srgbClr val="F0EEE9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decision barrier: </a:t>
            </a:r>
          </a:p>
          <a:p>
            <a:pPr>
              <a:defRPr sz="1200">
                <a:solidFill>
                  <a:srgbClr val="F0EEE9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monotonic in both inputs</a:t>
            </a:r>
          </a:p>
        </p:txBody>
      </p:sp>
      <p:sp>
        <p:nvSpPr>
          <p:cNvPr id="420" name="Google Shape;83;p11"/>
          <p:cNvSpPr/>
          <p:nvPr/>
        </p:nvSpPr>
        <p:spPr>
          <a:xfrm flipH="1" rot="16200000">
            <a:off x="7579454" y="2729204"/>
            <a:ext cx="363663" cy="9081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cubicBezTo>
                  <a:pt x="10800" y="0"/>
                  <a:pt x="21600" y="10800"/>
                  <a:pt x="21600" y="21600"/>
                </a:cubicBezTo>
              </a:path>
            </a:pathLst>
          </a:custGeom>
          <a:ln w="12700">
            <a:solidFill>
              <a:srgbClr val="A7A7A7"/>
            </a:solidFill>
            <a:tailEnd type="triangle"/>
          </a:ln>
        </p:spPr>
        <p:txBody>
          <a:bodyPr lIns="0" tIns="0" rIns="0" bIns="0"/>
          <a:lstStyle/>
          <a:p>
            <a:pPr>
              <a:lnSpc>
                <a:spcPct val="30000"/>
              </a:lnSpc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21" name="Google Shape;89;p11"/>
          <p:cNvSpPr/>
          <p:nvPr/>
        </p:nvSpPr>
        <p:spPr>
          <a:xfrm rot="10800000">
            <a:off x="6336437" y="2115575"/>
            <a:ext cx="124197" cy="5536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cubicBezTo>
                  <a:pt x="10800" y="0"/>
                  <a:pt x="21600" y="10800"/>
                  <a:pt x="21600" y="21600"/>
                </a:cubicBezTo>
              </a:path>
            </a:pathLst>
          </a:custGeom>
          <a:ln w="12700">
            <a:solidFill>
              <a:srgbClr val="A7A7A7"/>
            </a:solidFill>
            <a:tailEnd type="triangle"/>
          </a:ln>
        </p:spPr>
        <p:txBody>
          <a:bodyPr lIns="0" tIns="0" rIns="0" bIns="0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EMD with Lipschitz Network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77240">
              <a:defRPr sz="2380"/>
            </a:lvl1pPr>
          </a:lstStyle>
          <a:p>
            <a:pPr/>
            <a:r>
              <a:t>EMD with Lipschitz Networks</a:t>
            </a:r>
          </a:p>
        </p:txBody>
      </p:sp>
      <p:sp>
        <p:nvSpPr>
          <p:cNvPr id="424" name="Slide Number"/>
          <p:cNvSpPr txBox="1"/>
          <p:nvPr>
            <p:ph type="sldNum" sz="quarter" idx="2"/>
          </p:nvPr>
        </p:nvSpPr>
        <p:spPr>
          <a:xfrm>
            <a:off x="8740899" y="4700819"/>
            <a:ext cx="280259" cy="318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25" name="Good0420-164115-100ptKR.mp4" descr="Good0420-164115-100ptKR.mp4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445599" y="814887"/>
            <a:ext cx="8520601" cy="42603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333" fill="hold"/>
                                        <p:tgtEl>
                                          <p:spTgt spid="4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425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425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25"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Slide Number"/>
          <p:cNvSpPr txBox="1"/>
          <p:nvPr>
            <p:ph type="sldNum" sz="quarter" idx="2"/>
          </p:nvPr>
        </p:nvSpPr>
        <p:spPr>
          <a:xfrm>
            <a:off x="4506156" y="4920437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28" name="bothFit.pdf" descr="bothFit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971550"/>
            <a:ext cx="9144001" cy="3200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How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77240">
              <a:defRPr sz="2380"/>
            </a:lvl1pPr>
          </a:lstStyle>
          <a:p>
            <a:pPr/>
            <a:r>
              <a:t>How?</a:t>
            </a:r>
          </a:p>
        </p:txBody>
      </p:sp>
      <p:sp>
        <p:nvSpPr>
          <p:cNvPr id="431" name="Slide Number"/>
          <p:cNvSpPr txBox="1"/>
          <p:nvPr>
            <p:ph type="sldNum" sz="quarter" idx="2"/>
          </p:nvPr>
        </p:nvSpPr>
        <p:spPr>
          <a:xfrm>
            <a:off x="8740899" y="4700819"/>
            <a:ext cx="280259" cy="318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32" name="g(x) is a λ-Lipschitz neural network. Adding the following residual connection…"/>
          <p:cNvSpPr txBox="1"/>
          <p:nvPr/>
        </p:nvSpPr>
        <p:spPr>
          <a:xfrm>
            <a:off x="881054" y="3161248"/>
            <a:ext cx="7381893" cy="1231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457200">
              <a:defRPr b="1" sz="1300"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g(x)</a:t>
            </a:r>
            <a:r>
              <a:rPr b="0"/>
              <a:t> is a λ-Lipschitz neural network. Adding the following residual connection</a:t>
            </a:r>
            <a:endParaRPr b="0"/>
          </a:p>
          <a:p>
            <a:pPr indent="457200">
              <a:defRPr b="1" sz="1300">
                <a:latin typeface="CMU Bright Roman"/>
                <a:ea typeface="CMU Bright Roman"/>
                <a:cs typeface="CMU Bright Roman"/>
                <a:sym typeface="CMU Bright Roman"/>
              </a:defRPr>
            </a:pPr>
            <a:endParaRPr b="0"/>
          </a:p>
          <a:p>
            <a:pPr indent="457200">
              <a:defRPr b="1" sz="1300">
                <a:latin typeface="CMU Bright Roman"/>
                <a:ea typeface="CMU Bright Roman"/>
                <a:cs typeface="CMU Bright Roman"/>
                <a:sym typeface="CMU Bright Roman"/>
              </a:defRPr>
            </a:pPr>
            <a:endParaRPr b="0"/>
          </a:p>
          <a:p>
            <a:pPr indent="457200">
              <a:defRPr b="1" sz="1300">
                <a:latin typeface="CMU Bright Roman"/>
                <a:ea typeface="CMU Bright Roman"/>
                <a:cs typeface="CMU Bright Roman"/>
                <a:sym typeface="CMU Bright Roman"/>
              </a:defRPr>
            </a:pPr>
            <a:endParaRPr b="0"/>
          </a:p>
          <a:p>
            <a:pPr indent="457200">
              <a:defRPr b="1" sz="1300">
                <a:latin typeface="CMU Bright Roman"/>
                <a:ea typeface="CMU Bright Roman"/>
                <a:cs typeface="CMU Bright Roman"/>
                <a:sym typeface="CMU Bright Roman"/>
              </a:defRPr>
            </a:pPr>
            <a:endParaRPr b="0"/>
          </a:p>
          <a:p>
            <a:pPr indent="457200">
              <a:defRPr sz="1300"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makes output monotonic since</a:t>
            </a:r>
          </a:p>
        </p:txBody>
      </p:sp>
      <p:sp>
        <p:nvSpPr>
          <p:cNvPr id="433" name="Equation"/>
          <p:cNvSpPr txBox="1"/>
          <p:nvPr/>
        </p:nvSpPr>
        <p:spPr>
          <a:xfrm>
            <a:off x="3994135" y="3727187"/>
            <a:ext cx="1508830" cy="39456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14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f</m:t>
                  </m:r>
                  <m:r>
                    <a:rPr xmlns:a="http://schemas.openxmlformats.org/drawingml/2006/main" sz="14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m:rPr>
                      <m:sty m:val="b"/>
                    </m:rPr>
                    <a:rPr xmlns:a="http://schemas.openxmlformats.org/drawingml/2006/main" sz="14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x</m:t>
                  </m:r>
                  <m:r>
                    <a:rPr xmlns:a="http://schemas.openxmlformats.org/drawingml/2006/main" sz="14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4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14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g</m:t>
                  </m:r>
                  <m:r>
                    <a:rPr xmlns:a="http://schemas.openxmlformats.org/drawingml/2006/main" sz="14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m:rPr>
                      <m:sty m:val="b"/>
                    </m:rPr>
                    <a:rPr xmlns:a="http://schemas.openxmlformats.org/drawingml/2006/main" sz="14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x</m:t>
                  </m:r>
                  <m:r>
                    <a:rPr xmlns:a="http://schemas.openxmlformats.org/drawingml/2006/main" sz="14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4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14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λ</m:t>
                  </m:r>
                  <m:limLow>
                    <m:e>
                      <m:r>
                        <a:rPr xmlns:a="http://schemas.openxmlformats.org/drawingml/2006/main" sz="14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∑</m:t>
                      </m:r>
                    </m:e>
                    <m:lim>
                      <m:r>
                        <a:rPr xmlns:a="http://schemas.openxmlformats.org/drawingml/2006/main" sz="14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14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∈</m:t>
                      </m:r>
                      <m:r>
                        <a:rPr xmlns:a="http://schemas.openxmlformats.org/drawingml/2006/main" sz="14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lim>
                  </m:limLow>
                  <m:sSub>
                    <m:e>
                      <m:r>
                        <a:rPr xmlns:a="http://schemas.openxmlformats.org/drawingml/2006/main" sz="14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x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</m:oMath>
              </m:oMathPara>
            </a14:m>
            <a:endParaRPr sz="1400">
              <a:solidFill>
                <a:srgbClr val="FFFFFF"/>
              </a:solidFill>
            </a:endParaRPr>
          </a:p>
        </p:txBody>
      </p:sp>
      <p:sp>
        <p:nvSpPr>
          <p:cNvPr id="434" name="Equation"/>
          <p:cNvSpPr txBox="1"/>
          <p:nvPr/>
        </p:nvSpPr>
        <p:spPr>
          <a:xfrm>
            <a:off x="3544785" y="4578893"/>
            <a:ext cx="2407529" cy="449736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f>
                    <m:fPr>
                      <m:ctrlPr>
                        <a:rPr xmlns:a="http://schemas.openxmlformats.org/drawingml/2006/main" sz="1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m:rPr>
                          <m:sty m:val="p"/>
                        </m:rPr>
                        <a:rPr xmlns:a="http://schemas.openxmlformats.org/drawingml/2006/main" sz="1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∂</m:t>
                      </m:r>
                      <m:r>
                        <a:rPr xmlns:a="http://schemas.openxmlformats.org/drawingml/2006/main" sz="1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</m:num>
                    <m:den>
                      <m:r>
                        <m:rPr>
                          <m:sty m:val="p"/>
                        </m:rPr>
                        <a:rPr xmlns:a="http://schemas.openxmlformats.org/drawingml/2006/main" sz="1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∂</m:t>
                      </m:r>
                      <m:sSub>
                        <m:e>
                          <m:r>
                            <a:rPr xmlns:a="http://schemas.openxmlformats.org/drawingml/2006/main" sz="15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a:rPr xmlns:a="http://schemas.openxmlformats.org/drawingml/2006/main" sz="15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</m:den>
                  </m:f>
                  <m:r>
                    <a:rPr xmlns:a="http://schemas.openxmlformats.org/drawingml/2006/main" sz="1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=</m:t>
                  </m:r>
                  <m:f>
                    <m:fPr>
                      <m:ctrlPr>
                        <a:rPr xmlns:a="http://schemas.openxmlformats.org/drawingml/2006/main" sz="1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m:rPr>
                          <m:sty m:val="p"/>
                        </m:rPr>
                        <a:rPr xmlns:a="http://schemas.openxmlformats.org/drawingml/2006/main" sz="1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∂</m:t>
                      </m:r>
                      <m:r>
                        <a:rPr xmlns:a="http://schemas.openxmlformats.org/drawingml/2006/main" sz="1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</m:num>
                    <m:den>
                      <m:r>
                        <m:rPr>
                          <m:sty m:val="p"/>
                        </m:rPr>
                        <a:rPr xmlns:a="http://schemas.openxmlformats.org/drawingml/2006/main" sz="15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∂</m:t>
                      </m:r>
                      <m:sSub>
                        <m:e>
                          <m:r>
                            <a:rPr xmlns:a="http://schemas.openxmlformats.org/drawingml/2006/main" sz="15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a:rPr xmlns:a="http://schemas.openxmlformats.org/drawingml/2006/main" sz="15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</m:den>
                  </m:f>
                  <m:r>
                    <a:rPr xmlns:a="http://schemas.openxmlformats.org/drawingml/2006/main" sz="1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g</m:t>
                  </m:r>
                  <m:r>
                    <a:rPr xmlns:a="http://schemas.openxmlformats.org/drawingml/2006/main" sz="1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m:rPr>
                      <m:sty m:val="b"/>
                    </m:rPr>
                    <a:rPr xmlns:a="http://schemas.openxmlformats.org/drawingml/2006/main" sz="1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x</m:t>
                  </m:r>
                  <m:r>
                    <a:rPr xmlns:a="http://schemas.openxmlformats.org/drawingml/2006/main" sz="1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1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λ</m:t>
                  </m:r>
                  <m:r>
                    <a:rPr xmlns:a="http://schemas.openxmlformats.org/drawingml/2006/main" sz="1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≥</m:t>
                  </m:r>
                  <m:r>
                    <a:rPr xmlns:a="http://schemas.openxmlformats.org/drawingml/2006/main" sz="1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0</m:t>
                  </m:r>
                  <m:r>
                    <a:rPr xmlns:a="http://schemas.openxmlformats.org/drawingml/2006/main" sz="1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∀</m:t>
                  </m:r>
                  <m:r>
                    <a:rPr xmlns:a="http://schemas.openxmlformats.org/drawingml/2006/main" sz="1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i</m:t>
                  </m:r>
                  <m:r>
                    <a:rPr xmlns:a="http://schemas.openxmlformats.org/drawingml/2006/main" sz="1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∈</m:t>
                  </m:r>
                  <m:r>
                    <a:rPr xmlns:a="http://schemas.openxmlformats.org/drawingml/2006/main" sz="15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I</m:t>
                  </m:r>
                </m:oMath>
              </m:oMathPara>
            </a14:m>
            <a:endParaRPr sz="1500">
              <a:solidFill>
                <a:srgbClr val="FFFFFF"/>
              </a:solidFill>
            </a:endParaRPr>
          </a:p>
        </p:txBody>
      </p:sp>
      <p:sp>
        <p:nvSpPr>
          <p:cNvPr id="435" name="Robustness is achieved by constraining the operator 1-norm of the weight matrices of each layer such that…"/>
          <p:cNvSpPr txBox="1"/>
          <p:nvPr/>
        </p:nvSpPr>
        <p:spPr>
          <a:xfrm>
            <a:off x="881054" y="1012582"/>
            <a:ext cx="7734991" cy="187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457200">
              <a:defRPr sz="1300"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Robustness is achieved by constraining the operator 1-norm of the weight matrices of each layer such that</a:t>
            </a:r>
          </a:p>
          <a:p>
            <a:pPr indent="457200">
              <a:defRPr sz="1300">
                <a:latin typeface="CMU Bright Roman"/>
                <a:ea typeface="CMU Bright Roman"/>
                <a:cs typeface="CMU Bright Roman"/>
                <a:sym typeface="CMU Bright Roman"/>
              </a:defRPr>
            </a:pPr>
          </a:p>
          <a:p>
            <a:pPr indent="457200">
              <a:defRPr sz="1300">
                <a:latin typeface="CMU Bright Roman"/>
                <a:ea typeface="CMU Bright Roman"/>
                <a:cs typeface="CMU Bright Roman"/>
                <a:sym typeface="CMU Bright Roman"/>
              </a:defRPr>
            </a:pPr>
          </a:p>
          <a:p>
            <a:pPr indent="457200">
              <a:defRPr sz="1300">
                <a:latin typeface="CMU Bright Roman"/>
                <a:ea typeface="CMU Bright Roman"/>
                <a:cs typeface="CMU Bright Roman"/>
                <a:sym typeface="CMU Bright Roman"/>
              </a:defRPr>
            </a:pPr>
          </a:p>
          <a:p>
            <a:pPr indent="457200">
              <a:defRPr sz="1300"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where λ is  Lipschitz constant of the resulting network with respect to the</a:t>
            </a:r>
            <a:br/>
            <a:r>
              <a:t>∞-norm. </a:t>
            </a:r>
          </a:p>
          <a:p>
            <a:pPr indent="457200">
              <a:defRPr sz="1300"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Universal Lipschitz-λ function approximation requires activations with gradient 1 almost everywhere.</a:t>
            </a:r>
            <a:br/>
            <a:r>
              <a:t>→ </a:t>
            </a:r>
            <a:r>
              <a:rPr b="1"/>
              <a:t>GroupSort</a:t>
            </a:r>
            <a:r>
              <a:t>: reorders inputs</a:t>
            </a:r>
          </a:p>
        </p:txBody>
      </p:sp>
      <p:sp>
        <p:nvSpPr>
          <p:cNvPr id="436" name="Equation"/>
          <p:cNvSpPr txBox="1"/>
          <p:nvPr/>
        </p:nvSpPr>
        <p:spPr>
          <a:xfrm>
            <a:off x="4240167" y="1496304"/>
            <a:ext cx="1016765" cy="504254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limUpp>
                    <m:e>
                      <m:limLow>
                        <m:e>
                          <m:r>
                            <a:rPr xmlns:a="http://schemas.openxmlformats.org/drawingml/2006/main" sz="14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∏</m:t>
                          </m:r>
                        </m:e>
                        <m:lim>
                          <m:r>
                            <a:rPr xmlns:a="http://schemas.openxmlformats.org/drawingml/2006/main" sz="14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  <m:r>
                            <a:rPr xmlns:a="http://schemas.openxmlformats.org/drawingml/2006/main" sz="14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xmlns:a="http://schemas.openxmlformats.org/drawingml/2006/main" sz="14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lim>
                      </m:limLow>
                    </m:e>
                    <m:lim>
                      <m:r>
                        <a:rPr xmlns:a="http://schemas.openxmlformats.org/drawingml/2006/main" sz="14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lim>
                  </m:limUpp>
                  <m:r>
                    <a:rPr xmlns:a="http://schemas.openxmlformats.org/drawingml/2006/main" sz="14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∥</m:t>
                  </m:r>
                  <m:sSup>
                    <m:e>
                      <m:r>
                        <a:rPr xmlns:a="http://schemas.openxmlformats.org/drawingml/2006/main" sz="14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W</m:t>
                      </m:r>
                    </m:e>
                    <m:sup>
                      <m:r>
                        <a:rPr xmlns:a="http://schemas.openxmlformats.org/drawingml/2006/main" sz="14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sup>
                  </m:sSup>
                  <m:sSub>
                    <m:e>
                      <m:r>
                        <a:rPr xmlns:a="http://schemas.openxmlformats.org/drawingml/2006/main" sz="14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∥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sub>
                  </m:sSub>
                  <m:r>
                    <a:rPr xmlns:a="http://schemas.openxmlformats.org/drawingml/2006/main" sz="14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≤</m:t>
                  </m:r>
                  <m:r>
                    <a:rPr xmlns:a="http://schemas.openxmlformats.org/drawingml/2006/main" sz="14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λ</m:t>
                  </m:r>
                </m:oMath>
              </m:oMathPara>
            </a14:m>
            <a:endParaRPr sz="14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6F5F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art 1…"/>
          <p:cNvSpPr txBox="1"/>
          <p:nvPr>
            <p:ph type="title"/>
          </p:nvPr>
        </p:nvSpPr>
        <p:spPr>
          <a:xfrm>
            <a:off x="2456629" y="1759141"/>
            <a:ext cx="4230742" cy="1625218"/>
          </a:xfrm>
          <a:prstGeom prst="rect">
            <a:avLst/>
          </a:prstGeom>
        </p:spPr>
        <p:txBody>
          <a:bodyPr anchor="ctr"/>
          <a:lstStyle/>
          <a:p>
            <a:pPr algn="ctr">
              <a:defRPr spc="-76" sz="3800"/>
            </a:pPr>
            <a:r>
              <a:t>Part 1</a:t>
            </a:r>
          </a:p>
          <a:p>
            <a:pPr algn="ctr">
              <a:defRPr spc="-76" sz="3800"/>
            </a:pPr>
            <a:r>
              <a:t>Lipschitz Networks</a:t>
            </a:r>
          </a:p>
        </p:txBody>
      </p:sp>
      <p:sp>
        <p:nvSpPr>
          <p:cNvPr id="201" name="Slide Number"/>
          <p:cNvSpPr txBox="1"/>
          <p:nvPr>
            <p:ph type="sldNum" sz="quarter" idx="2"/>
          </p:nvPr>
        </p:nvSpPr>
        <p:spPr>
          <a:xfrm>
            <a:off x="4506156" y="4918849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flower.pdf" descr="flower.pdf"/>
          <p:cNvPicPr>
            <a:picLocks noChangeAspect="1"/>
          </p:cNvPicPr>
          <p:nvPr/>
        </p:nvPicPr>
        <p:blipFill>
          <a:blip r:embed="rId2">
            <a:extLst/>
          </a:blip>
          <a:srcRect l="3201" t="0" r="0" b="2020"/>
          <a:stretch>
            <a:fillRect/>
          </a:stretch>
        </p:blipFill>
        <p:spPr>
          <a:xfrm>
            <a:off x="2852055" y="1746565"/>
            <a:ext cx="4183432" cy="3387589"/>
          </a:xfrm>
          <a:prstGeom prst="rect">
            <a:avLst/>
          </a:prstGeom>
          <a:ln w="12700">
            <a:miter lim="400000"/>
          </a:ln>
        </p:spPr>
      </p:pic>
      <p:sp>
        <p:nvSpPr>
          <p:cNvPr id="204" name="Arbitrarily complex decision boundaries*"/>
          <p:cNvSpPr txBox="1"/>
          <p:nvPr/>
        </p:nvSpPr>
        <p:spPr>
          <a:xfrm>
            <a:off x="1301769" y="4614414"/>
            <a:ext cx="2685654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457200">
              <a:defRPr sz="1700">
                <a:solidFill>
                  <a:srgbClr val="000000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/>
            <a:r>
              <a:t>Arbitrarily complex decision boundaries*</a:t>
            </a:r>
          </a:p>
        </p:txBody>
      </p:sp>
      <p:sp>
        <p:nvSpPr>
          <p:cNvPr id="205" name="Slide Number"/>
          <p:cNvSpPr txBox="1"/>
          <p:nvPr>
            <p:ph type="sldNum" sz="quarter" idx="2"/>
          </p:nvPr>
        </p:nvSpPr>
        <p:spPr>
          <a:xfrm>
            <a:off x="4480756" y="4221937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06" name="robust_against_noisy_outlier_2.pdf" descr="robust_against_noisy_outlier_2.pdf"/>
          <p:cNvPicPr>
            <a:picLocks noChangeAspect="1"/>
          </p:cNvPicPr>
          <p:nvPr/>
        </p:nvPicPr>
        <p:blipFill>
          <a:blip r:embed="rId3">
            <a:extLst/>
          </a:blip>
          <a:srcRect l="5632" t="0" r="0" b="3687"/>
          <a:stretch>
            <a:fillRect/>
          </a:stretch>
        </p:blipFill>
        <p:spPr>
          <a:xfrm>
            <a:off x="5553446" y="7540"/>
            <a:ext cx="3519285" cy="2565592"/>
          </a:xfrm>
          <a:prstGeom prst="rect">
            <a:avLst/>
          </a:prstGeom>
          <a:ln w="12700">
            <a:miter lim="400000"/>
          </a:ln>
        </p:spPr>
      </p:pic>
      <p:sp>
        <p:nvSpPr>
          <p:cNvPr id="207" name="Robust to outliers"/>
          <p:cNvSpPr txBox="1"/>
          <p:nvPr/>
        </p:nvSpPr>
        <p:spPr>
          <a:xfrm>
            <a:off x="7866188" y="1280592"/>
            <a:ext cx="990593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1">
              <a:defRPr b="1" sz="1700">
                <a:solidFill>
                  <a:srgbClr val="000000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rPr b="0"/>
              <a:t>Robust to outliers</a:t>
            </a:r>
          </a:p>
        </p:txBody>
      </p:sp>
      <p:pic>
        <p:nvPicPr>
          <p:cNvPr id="208" name="monotonic_dependence_unobserved_UpFalse_InterpFalse.pdf" descr="monotonic_dependence_unobserved_UpFalse_InterpFalse.pdf"/>
          <p:cNvPicPr>
            <a:picLocks noChangeAspect="1"/>
          </p:cNvPicPr>
          <p:nvPr/>
        </p:nvPicPr>
        <p:blipFill>
          <a:blip r:embed="rId4">
            <a:extLst/>
          </a:blip>
          <a:srcRect l="8211" t="0" r="0" b="4712"/>
          <a:stretch>
            <a:fillRect/>
          </a:stretch>
        </p:blipFill>
        <p:spPr>
          <a:xfrm>
            <a:off x="15976" y="7540"/>
            <a:ext cx="3530044" cy="2565212"/>
          </a:xfrm>
          <a:prstGeom prst="rect">
            <a:avLst/>
          </a:prstGeom>
          <a:ln w="12700">
            <a:miter lim="400000"/>
          </a:ln>
        </p:spPr>
      </p:pic>
      <p:sp>
        <p:nvSpPr>
          <p:cNvPr id="209" name="Monotonic functions"/>
          <p:cNvSpPr txBox="1"/>
          <p:nvPr/>
        </p:nvSpPr>
        <p:spPr>
          <a:xfrm>
            <a:off x="1098270" y="1452805"/>
            <a:ext cx="2361451" cy="266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indent="457200">
              <a:defRPr sz="1700">
                <a:solidFill>
                  <a:srgbClr val="000000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/>
            <a:r>
              <a:t>Monotonic functions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mph" nodeType="clickEffect" presetSubtype="0" presetID="6" grpId="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208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mph" nodeType="withEffect" presetSubtype="0" presetID="6" grpId="2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00" fill="hold"/>
                                        <p:tgtEl>
                                          <p:spTgt spid="209"/>
                                        </p:tgtEl>
                                      </p:cBhvr>
                                      <p:by x="194531" y="194531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path" nodeType="withEffect" presetSubtype="0" presetID="-1" grpId="3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345870 0.249134" origin="layout" pathEditMode="relative">
                                      <p:cBhvr>
                                        <p:cTn id="12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path" nodeType="withEffect" presetSubtype="0" presetID="-1" grpId="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397403 0.380826" origin="layout" pathEditMode="relative">
                                      <p:cBhvr>
                                        <p:cTn id="15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xit" nodeType="clickEffect" presetID="9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19" dur="1500" fill="hold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Class="exit" nodeType="afterEffect" presetID="9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23" dur="1500" fill="hold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Class="path" nodeType="withEffect" presetSubtype="0" presetID="-1" grpId="7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299769 0.261908" origin="layout" pathEditMode="relative">
                                      <p:cBhvr>
                                        <p:cTn id="27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mph" nodeType="withEffect" presetSubtype="0" presetID="6" grpId="8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1000" fill="hold"/>
                                        <p:tgtEl>
                                          <p:spTgt spid="206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Class="emph" nodeType="withEffect" presetSubtype="0" presetID="6" grpId="9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1000" fill="hold"/>
                                        <p:tgtEl>
                                          <p:spTgt spid="207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path" nodeType="withEffect" presetSubtype="0" presetID="-1" grpId="10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-0.006671 0.076196 -0.023915 0.148301 -0.050367 0.209416 C -0.082487 0.283629 -0.126323 0.338908 -0.176368 0.368064" origin="layout" pathEditMode="relative">
                                      <p:cBhvr>
                                        <p:cTn id="36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Class="exit" nodeType="clickEffect" presetID="9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40" dur="1500" fill="hold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Class="exit" nodeType="afterEffect" presetID="9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44" dur="1500" fill="hold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Class="path" nodeType="withEffect" presetSubtype="0" presetID="-1" grpId="13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140193 -0.162105" origin="layout" pathEditMode="relative">
                                      <p:cBhvr>
                                        <p:cTn id="48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Class="emph" nodeType="withEffect" presetSubtype="0" presetID="6" grpId="1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1000" fill="hold"/>
                                        <p:tgtEl>
                                          <p:spTgt spid="20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Class="path" nodeType="withEffect" presetSubtype="0" presetID="-1" grpId="1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10112 -0.020246" origin="layout" pathEditMode="relative">
                                      <p:cBhvr>
                                        <p:cTn id="54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Class="emph" nodeType="withEffect" presetSubtype="0" presetID="6" grpId="16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7" dur="1000" fill="hold"/>
                                        <p:tgtEl>
                                          <p:spTgt spid="204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9" grpId="2"/>
      <p:bldP build="whole" bldLvl="1" animBg="1" rev="0" advAuto="0" spid="203" grpId="14"/>
      <p:bldP build="whole" bldLvl="1" animBg="1" rev="0" advAuto="0" spid="206" grpId="11"/>
      <p:bldP build="whole" bldLvl="1" animBg="1" rev="0" advAuto="0" spid="209" grpId="6"/>
      <p:bldP build="whole" bldLvl="1" animBg="1" rev="0" advAuto="0" spid="208" grpId="1"/>
      <p:bldP build="whole" bldLvl="1" animBg="1" rev="0" advAuto="0" spid="204" grpId="16"/>
      <p:bldP build="whole" bldLvl="1" animBg="1" rev="0" advAuto="0" spid="207" grpId="9"/>
      <p:bldP build="whole" bldLvl="1" animBg="1" rev="0" advAuto="0" spid="208" grpId="5"/>
      <p:bldP build="whole" bldLvl="1" animBg="1" rev="0" advAuto="0" spid="207" grpId="12"/>
      <p:bldP build="whole" bldLvl="1" animBg="1" rev="0" advAuto="0" spid="206" grpId="8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MontoneNor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77240">
              <a:defRPr sz="2380"/>
            </a:lvl1pPr>
          </a:lstStyle>
          <a:p>
            <a:pPr/>
            <a:r>
              <a:t>MontoneNorm</a:t>
            </a:r>
          </a:p>
        </p:txBody>
      </p:sp>
      <p:sp>
        <p:nvSpPr>
          <p:cNvPr id="212" name="Slide Number"/>
          <p:cNvSpPr txBox="1"/>
          <p:nvPr>
            <p:ph type="sldNum" sz="quarter" idx="2"/>
          </p:nvPr>
        </p:nvSpPr>
        <p:spPr>
          <a:xfrm>
            <a:off x="8754976" y="4700819"/>
            <a:ext cx="266182" cy="318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1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48203" y="950026"/>
            <a:ext cx="5047594" cy="2969173"/>
          </a:xfrm>
          <a:prstGeom prst="rect">
            <a:avLst/>
          </a:prstGeom>
          <a:ln w="12700">
            <a:miter lim="400000"/>
          </a:ln>
        </p:spPr>
      </p:pic>
      <p:sp>
        <p:nvSpPr>
          <p:cNvPr id="214" name="https://github.com/niklasnolte/MonotOneNorm"/>
          <p:cNvSpPr txBox="1"/>
          <p:nvPr/>
        </p:nvSpPr>
        <p:spPr>
          <a:xfrm>
            <a:off x="1798652" y="3952087"/>
            <a:ext cx="5546696" cy="7343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>
            <a:lvl1pPr defTabSz="859536">
              <a:lnSpc>
                <a:spcPct val="115000"/>
              </a:lnSpc>
              <a:defRPr b="1" sz="1598">
                <a:solidFill>
                  <a:srgbClr val="0A84FF"/>
                </a:solidFill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/>
            <a:r>
              <a:t>https://github.com/niklasnolte/MonotOneNorm</a:t>
            </a:r>
          </a:p>
        </p:txBody>
      </p:sp>
      <p:sp>
        <p:nvSpPr>
          <p:cNvPr id="215" name="pip install monotonenorm…"/>
          <p:cNvSpPr txBox="1"/>
          <p:nvPr/>
        </p:nvSpPr>
        <p:spPr>
          <a:xfrm>
            <a:off x="1891489" y="4388186"/>
            <a:ext cx="367245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1">
              <a:defRPr sz="1700"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pip install monotonenorm</a:t>
            </a:r>
          </a:p>
          <a:p>
            <a:pPr lvl="1">
              <a:defRPr sz="1700"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conda install monotonenorm -c okitouni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How does it work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77240">
              <a:defRPr sz="2380"/>
            </a:lvl1pPr>
          </a:lstStyle>
          <a:p>
            <a:pPr/>
            <a:r>
              <a:t>How does it work?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Robustness: Definition (more formally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77240">
              <a:defRPr sz="2380"/>
            </a:lvl1pPr>
          </a:lstStyle>
          <a:p>
            <a:pPr/>
            <a:r>
              <a:t>Robustness: Definition (more formally)</a:t>
            </a:r>
          </a:p>
        </p:txBody>
      </p:sp>
      <p:sp>
        <p:nvSpPr>
          <p:cNvPr id="220" name="Small changes in the input should not lead to large changes in the output:…"/>
          <p:cNvSpPr txBox="1"/>
          <p:nvPr>
            <p:ph type="body" idx="1"/>
          </p:nvPr>
        </p:nvSpPr>
        <p:spPr>
          <a:xfrm>
            <a:off x="311699" y="1380350"/>
            <a:ext cx="8520602" cy="3416401"/>
          </a:xfrm>
          <a:prstGeom prst="rect">
            <a:avLst/>
          </a:prstGeom>
        </p:spPr>
        <p:txBody>
          <a:bodyPr/>
          <a:lstStyle/>
          <a:p>
            <a:pPr/>
            <a:r>
              <a:t>Small changes in the input should not lead to large changes in the output:</a:t>
            </a:r>
          </a:p>
          <a:p>
            <a:pPr/>
          </a:p>
          <a:p>
            <a:pPr algn="ctr"/>
            <a:r>
              <a:t> </a:t>
            </a:r>
            <a14:m>
              <m:oMath>
                <m:r>
                  <a:rPr xmlns:a="http://schemas.openxmlformats.org/drawingml/2006/main" sz="2000" i="1">
                    <a:solidFill>
                      <a:srgbClr val="FFFFFF"/>
                    </a:solidFill>
                    <a:latin typeface="Cambria Math" panose="02040503050406030204" pitchFamily="18" charset="0"/>
                  </a:rPr>
                  <m:t>|</m:t>
                </m:r>
                <m:r>
                  <a:rPr xmlns:a="http://schemas.openxmlformats.org/drawingml/2006/main" sz="2000" i="1">
                    <a:solidFill>
                      <a:srgbClr val="FFFFFF"/>
                    </a:solidFill>
                    <a:latin typeface="Cambria Math" panose="02040503050406030204" pitchFamily="18" charset="0"/>
                  </a:rPr>
                  <m:t>f</m:t>
                </m:r>
                <m:r>
                  <a:rPr xmlns:a="http://schemas.openxmlformats.org/drawingml/2006/main" sz="2000" i="1">
                    <a:solidFill>
                      <a:srgbClr val="FFFFFF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2000" i="1">
                    <a:solidFill>
                      <a:srgbClr val="FFFFFF"/>
                    </a:solidFill>
                    <a:latin typeface="Cambria Math" panose="02040503050406030204" pitchFamily="18" charset="0"/>
                  </a:rPr>
                  <m:t>x</m:t>
                </m:r>
                <m:r>
                  <a:rPr xmlns:a="http://schemas.openxmlformats.org/drawingml/2006/main" sz="2000" i="1">
                    <a:solidFill>
                      <a:srgbClr val="FFFFFF"/>
                    </a:solidFill>
                    <a:latin typeface="Cambria Math" panose="02040503050406030204" pitchFamily="18" charset="0"/>
                  </a:rPr>
                  <m:t>+</m:t>
                </m:r>
                <m:r>
                  <a:rPr xmlns:a="http://schemas.openxmlformats.org/drawingml/2006/main" sz="2000" i="1">
                    <a:solidFill>
                      <a:srgbClr val="FFFFFF"/>
                    </a:solidFill>
                    <a:latin typeface="Cambria Math" panose="02040503050406030204" pitchFamily="18" charset="0"/>
                  </a:rPr>
                  <m:t>ϵ</m:t>
                </m:r>
                <m:r>
                  <a:rPr xmlns:a="http://schemas.openxmlformats.org/drawingml/2006/main" sz="2000" i="1">
                    <a:solidFill>
                      <a:srgbClr val="FFFFFF"/>
                    </a:solidFill>
                    <a:latin typeface="Cambria Math" panose="02040503050406030204" pitchFamily="18" charset="0"/>
                  </a:rPr>
                  <m:t>)</m:t>
                </m:r>
                <m:r>
                  <a:rPr xmlns:a="http://schemas.openxmlformats.org/drawingml/2006/main" sz="2000" i="1">
                    <a:solidFill>
                      <a:srgbClr val="FFFFFF"/>
                    </a:solidFill>
                    <a:latin typeface="Cambria Math" panose="02040503050406030204" pitchFamily="18" charset="0"/>
                  </a:rPr>
                  <m:t>-</m:t>
                </m:r>
                <m:r>
                  <a:rPr xmlns:a="http://schemas.openxmlformats.org/drawingml/2006/main" sz="2000" i="1">
                    <a:solidFill>
                      <a:srgbClr val="FFFFFF"/>
                    </a:solidFill>
                    <a:latin typeface="Cambria Math" panose="02040503050406030204" pitchFamily="18" charset="0"/>
                  </a:rPr>
                  <m:t>f</m:t>
                </m:r>
                <m:r>
                  <a:rPr xmlns:a="http://schemas.openxmlformats.org/drawingml/2006/main" sz="2000" i="1">
                    <a:solidFill>
                      <a:srgbClr val="FFFFFF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2000" i="1">
                    <a:solidFill>
                      <a:srgbClr val="FFFFFF"/>
                    </a:solidFill>
                    <a:latin typeface="Cambria Math" panose="02040503050406030204" pitchFamily="18" charset="0"/>
                  </a:rPr>
                  <m:t>x</m:t>
                </m:r>
                <m:r>
                  <a:rPr xmlns:a="http://schemas.openxmlformats.org/drawingml/2006/main" sz="2000" i="1">
                    <a:solidFill>
                      <a:srgbClr val="FFFFFF"/>
                    </a:solidFill>
                    <a:latin typeface="Cambria Math" panose="02040503050406030204" pitchFamily="18" charset="0"/>
                  </a:rPr>
                  <m:t>)</m:t>
                </m:r>
                <m:r>
                  <a:rPr xmlns:a="http://schemas.openxmlformats.org/drawingml/2006/main" sz="2000" i="1">
                    <a:solidFill>
                      <a:srgbClr val="FFFFFF"/>
                    </a:solidFill>
                    <a:latin typeface="Cambria Math" panose="02040503050406030204" pitchFamily="18" charset="0"/>
                  </a:rPr>
                  <m:t>|</m:t>
                </m:r>
                <m:r>
                  <a:rPr xmlns:a="http://schemas.openxmlformats.org/drawingml/2006/main" sz="2000" i="1">
                    <a:solidFill>
                      <a:srgbClr val="FFFFFF"/>
                    </a:solidFill>
                    <a:latin typeface="Cambria Math" panose="02040503050406030204" pitchFamily="18" charset="0"/>
                  </a:rPr>
                  <m:t>≤</m:t>
                </m:r>
                <m:r>
                  <a:rPr xmlns:a="http://schemas.openxmlformats.org/drawingml/2006/main" sz="2000" i="1">
                    <a:solidFill>
                      <a:srgbClr val="FFFFFF"/>
                    </a:solidFill>
                    <a:latin typeface="Cambria Math" panose="02040503050406030204" pitchFamily="18" charset="0"/>
                  </a:rPr>
                  <m:t>λ</m:t>
                </m:r>
                <m:r>
                  <a:rPr xmlns:a="http://schemas.openxmlformats.org/drawingml/2006/main" sz="2000" i="1">
                    <a:solidFill>
                      <a:srgbClr val="FFFFFF"/>
                    </a:solidFill>
                    <a:latin typeface="Cambria Math" panose="02040503050406030204" pitchFamily="18" charset="0"/>
                  </a:rPr>
                  <m:t>ϵ</m:t>
                </m:r>
                <m:r>
                  <a:rPr xmlns:a="http://schemas.openxmlformats.org/drawingml/2006/main" sz="2000" i="1">
                    <a:solidFill>
                      <a:srgbClr val="FFFFFF"/>
                    </a:solidFill>
                    <a:latin typeface="Cambria Math" panose="02040503050406030204" pitchFamily="18" charset="0"/>
                  </a:rPr>
                  <m:t>∀</m:t>
                </m:r>
                <m:r>
                  <a:rPr xmlns:a="http://schemas.openxmlformats.org/drawingml/2006/main" sz="2000" i="1">
                    <a:solidFill>
                      <a:srgbClr val="FFFFFF"/>
                    </a:solidFill>
                    <a:latin typeface="Cambria Math" panose="02040503050406030204" pitchFamily="18" charset="0"/>
                  </a:rPr>
                  <m:t>ϵ</m:t>
                </m:r>
                <m:r>
                  <a:rPr xmlns:a="http://schemas.openxmlformats.org/drawingml/2006/main" sz="2000" i="1">
                    <a:solidFill>
                      <a:srgbClr val="FFFFFF"/>
                    </a:solidFill>
                    <a:latin typeface="Cambria Math" panose="02040503050406030204" pitchFamily="18" charset="0"/>
                  </a:rPr>
                  <m:t>&gt;</m:t>
                </m:r>
                <m:r>
                  <a:rPr xmlns:a="http://schemas.openxmlformats.org/drawingml/2006/main" sz="2000" i="1">
                    <a:solidFill>
                      <a:srgbClr val="FFFFFF"/>
                    </a:solidFill>
                    <a:latin typeface="Cambria Math" panose="02040503050406030204" pitchFamily="18" charset="0"/>
                  </a:rPr>
                  <m:t>0</m:t>
                </m:r>
              </m:oMath>
            </a14:m>
          </a:p>
          <a:p>
            <a:pPr algn="ctr"/>
          </a:p>
          <a:p>
            <a:pPr/>
            <a:r>
              <a:t>Thus we would like our Neural Network to represent a Lipschitz continuous function.</a:t>
            </a:r>
          </a:p>
          <a:p>
            <a:pPr/>
            <a:r>
              <a:t> </a:t>
            </a:r>
          </a:p>
        </p:txBody>
      </p:sp>
      <p:sp>
        <p:nvSpPr>
          <p:cNvPr id="221" name="Slide Number"/>
          <p:cNvSpPr txBox="1"/>
          <p:nvPr>
            <p:ph type="sldNum" sz="quarter" idx="2"/>
          </p:nvPr>
        </p:nvSpPr>
        <p:spPr>
          <a:xfrm>
            <a:off x="8754976" y="4700819"/>
            <a:ext cx="266182" cy="318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Robustness: Definition (more formally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77240">
              <a:defRPr sz="2380"/>
            </a:lvl1pPr>
          </a:lstStyle>
          <a:p>
            <a:pPr/>
            <a:r>
              <a:t>Robustness: Definition (more formally)</a:t>
            </a:r>
          </a:p>
        </p:txBody>
      </p:sp>
      <p:sp>
        <p:nvSpPr>
          <p:cNvPr id="224" name="Slide Number"/>
          <p:cNvSpPr txBox="1"/>
          <p:nvPr>
            <p:ph type="sldNum" sz="quarter" idx="2"/>
          </p:nvPr>
        </p:nvSpPr>
        <p:spPr>
          <a:xfrm>
            <a:off x="8754976" y="4700819"/>
            <a:ext cx="266182" cy="318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25" name="Robustness is achieved by constraining the operator 1-norm of the weight matrices of each layer such that…"/>
          <p:cNvSpPr txBox="1"/>
          <p:nvPr/>
        </p:nvSpPr>
        <p:spPr>
          <a:xfrm>
            <a:off x="704504" y="910957"/>
            <a:ext cx="7734992" cy="34966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457200">
              <a:defRPr sz="1700"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Robustness is achieved by constraining the operator 1-norm of the weight matrices of each layer such that</a:t>
            </a:r>
          </a:p>
          <a:p>
            <a:pPr indent="457200">
              <a:defRPr sz="1700">
                <a:latin typeface="CMU Bright Roman"/>
                <a:ea typeface="CMU Bright Roman"/>
                <a:cs typeface="CMU Bright Roman"/>
                <a:sym typeface="CMU Bright Roman"/>
              </a:defRPr>
            </a:pPr>
          </a:p>
          <a:p>
            <a:pPr indent="457200">
              <a:defRPr sz="1700">
                <a:latin typeface="CMU Bright Roman"/>
                <a:ea typeface="CMU Bright Roman"/>
                <a:cs typeface="CMU Bright Roman"/>
                <a:sym typeface="CMU Bright Roman"/>
              </a:defRPr>
            </a:pPr>
          </a:p>
          <a:p>
            <a:pPr indent="457200">
              <a:defRPr sz="1700">
                <a:latin typeface="CMU Bright Roman"/>
                <a:ea typeface="CMU Bright Roman"/>
                <a:cs typeface="CMU Bright Roman"/>
                <a:sym typeface="CMU Bright Roman"/>
              </a:defRPr>
            </a:pPr>
          </a:p>
          <a:p>
            <a:pPr indent="457200">
              <a:defRPr sz="1700">
                <a:latin typeface="CMU Bright Roman"/>
                <a:ea typeface="CMU Bright Roman"/>
                <a:cs typeface="CMU Bright Roman"/>
                <a:sym typeface="CMU Bright Roman"/>
              </a:defRPr>
            </a:pPr>
          </a:p>
          <a:p>
            <a:pPr indent="457200">
              <a:defRPr sz="1700">
                <a:latin typeface="CMU Bright Roman"/>
                <a:ea typeface="CMU Bright Roman"/>
                <a:cs typeface="CMU Bright Roman"/>
                <a:sym typeface="CMU Bright Roman"/>
              </a:defRPr>
            </a:pPr>
          </a:p>
          <a:p>
            <a:pPr indent="457200">
              <a:defRPr sz="1700">
                <a:latin typeface="CMU Bright Roman"/>
                <a:ea typeface="CMU Bright Roman"/>
                <a:cs typeface="CMU Bright Roman"/>
                <a:sym typeface="CMU Bright Roman"/>
              </a:defRPr>
            </a:pPr>
          </a:p>
          <a:p>
            <a:pPr indent="457200">
              <a:defRPr sz="1700"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where λ is  Lipschitz constant of the resulting network with respect to the</a:t>
            </a:r>
            <a:br/>
            <a:r>
              <a:t>∞-norm. </a:t>
            </a:r>
          </a:p>
          <a:p>
            <a:pPr indent="457200">
              <a:defRPr sz="1700"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Universal Lipschitz-λ function approximation requires activations with gradient 1 almost everywhere.</a:t>
            </a:r>
            <a:br/>
            <a:r>
              <a:t>→ </a:t>
            </a:r>
            <a:r>
              <a:rPr b="1"/>
              <a:t>GroupSort*</a:t>
            </a:r>
            <a:r>
              <a:t>: reorders inputs</a:t>
            </a:r>
          </a:p>
        </p:txBody>
      </p:sp>
      <p:sp>
        <p:nvSpPr>
          <p:cNvPr id="226" name="Equation"/>
          <p:cNvSpPr txBox="1"/>
          <p:nvPr/>
        </p:nvSpPr>
        <p:spPr>
          <a:xfrm>
            <a:off x="3742850" y="1849121"/>
            <a:ext cx="1658299" cy="82841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limUpp>
                    <m:e>
                      <m:limLow>
                        <m:e>
                          <m:r>
                            <a:rPr xmlns:a="http://schemas.openxmlformats.org/drawingml/2006/main" sz="23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∏</m:t>
                          </m:r>
                        </m:e>
                        <m:lim>
                          <m:r>
                            <a:rPr xmlns:a="http://schemas.openxmlformats.org/drawingml/2006/main" sz="23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  <m:r>
                            <a:rPr xmlns:a="http://schemas.openxmlformats.org/drawingml/2006/main" sz="23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xmlns:a="http://schemas.openxmlformats.org/drawingml/2006/main" sz="23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lim>
                      </m:limLow>
                    </m:e>
                    <m:lim>
                      <m:r>
                        <a:rPr xmlns:a="http://schemas.openxmlformats.org/drawingml/2006/main" sz="23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lim>
                  </m:limUpp>
                  <m:r>
                    <a:rPr xmlns:a="http://schemas.openxmlformats.org/drawingml/2006/main" sz="23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∥</m:t>
                  </m:r>
                  <m:sSup>
                    <m:e>
                      <m:r>
                        <a:rPr xmlns:a="http://schemas.openxmlformats.org/drawingml/2006/main" sz="23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W</m:t>
                      </m:r>
                    </m:e>
                    <m:sup>
                      <m:r>
                        <a:rPr xmlns:a="http://schemas.openxmlformats.org/drawingml/2006/main" sz="23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sup>
                  </m:sSup>
                  <m:sSub>
                    <m:e>
                      <m:r>
                        <a:rPr xmlns:a="http://schemas.openxmlformats.org/drawingml/2006/main" sz="23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∥</m:t>
                      </m:r>
                    </m:e>
                    <m:sub>
                      <m:r>
                        <a:rPr xmlns:a="http://schemas.openxmlformats.org/drawingml/2006/main" sz="23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sub>
                  </m:sSub>
                  <m:r>
                    <a:rPr xmlns:a="http://schemas.openxmlformats.org/drawingml/2006/main" sz="23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≤</m:t>
                  </m:r>
                  <m:r>
                    <a:rPr xmlns:a="http://schemas.openxmlformats.org/drawingml/2006/main" sz="2300" i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m:t>λ</m:t>
                  </m:r>
                </m:oMath>
              </m:oMathPara>
            </a14:m>
            <a:endParaRPr sz="2300">
              <a:solidFill>
                <a:srgbClr val="FFFFFF"/>
              </a:solidFill>
            </a:endParaRPr>
          </a:p>
        </p:txBody>
      </p:sp>
      <p:sp>
        <p:nvSpPr>
          <p:cNvPr id="227" name="*Sorting out Lipschitz function approximation [https://arxiv.org/abs/1811.05381]"/>
          <p:cNvSpPr txBox="1"/>
          <p:nvPr/>
        </p:nvSpPr>
        <p:spPr>
          <a:xfrm>
            <a:off x="58598" y="4735523"/>
            <a:ext cx="6688386" cy="241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defRPr sz="1500">
                <a:latin typeface="CMU Bright Roman"/>
                <a:ea typeface="CMU Bright Roman"/>
                <a:cs typeface="CMU Bright Roman"/>
                <a:sym typeface="CMU Bright Roman"/>
              </a:defRPr>
            </a:pPr>
            <a:r>
              <a:t>*Sorting out Lipschitz function approximation [</a:t>
            </a:r>
            <a:r>
              <a:rPr u="sng">
                <a:solidFill>
                  <a:schemeClr val="accent5"/>
                </a:solidFill>
                <a:uFill>
                  <a:solidFill>
                    <a:schemeClr val="accent5"/>
                  </a:solidFill>
                </a:uFill>
                <a:hlinkClick r:id="rId2" invalidUrl="" action="" tgtFrame="" tooltip="" history="1" highlightClick="0" endSnd="0"/>
              </a:rPr>
              <a:t>https://arxiv.org/abs/1811.05381</a:t>
            </a:r>
            <a:r>
              <a:t>]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0000FF"/>
      </a:hlink>
      <a:folHlink>
        <a:srgbClr val="FF00FF"/>
      </a:folHlink>
    </a:clrScheme>
    <a:fontScheme name="Simple Dark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Simple Dar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212121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0000FF"/>
      </a:hlink>
      <a:folHlink>
        <a:srgbClr val="FF00FF"/>
      </a:folHlink>
    </a:clrScheme>
    <a:fontScheme name="Simple Dark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Simple Dar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212121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