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4"/>
  </p:sldMasterIdLst>
  <p:notesMasterIdLst>
    <p:notesMasterId r:id="rId41"/>
  </p:notesMasterIdLst>
  <p:sldIdLst>
    <p:sldId id="309" r:id="rId5"/>
    <p:sldId id="311" r:id="rId6"/>
    <p:sldId id="328" r:id="rId7"/>
    <p:sldId id="344" r:id="rId8"/>
    <p:sldId id="308" r:id="rId9"/>
    <p:sldId id="334" r:id="rId10"/>
    <p:sldId id="336" r:id="rId11"/>
    <p:sldId id="347" r:id="rId12"/>
    <p:sldId id="350" r:id="rId13"/>
    <p:sldId id="351" r:id="rId14"/>
    <p:sldId id="342" r:id="rId15"/>
    <p:sldId id="354" r:id="rId16"/>
    <p:sldId id="356" r:id="rId17"/>
    <p:sldId id="357" r:id="rId18"/>
    <p:sldId id="359" r:id="rId19"/>
    <p:sldId id="360" r:id="rId20"/>
    <p:sldId id="361" r:id="rId21"/>
    <p:sldId id="358" r:id="rId22"/>
    <p:sldId id="370" r:id="rId23"/>
    <p:sldId id="367" r:id="rId24"/>
    <p:sldId id="322" r:id="rId25"/>
    <p:sldId id="368" r:id="rId26"/>
    <p:sldId id="321" r:id="rId27"/>
    <p:sldId id="330" r:id="rId28"/>
    <p:sldId id="369" r:id="rId29"/>
    <p:sldId id="353" r:id="rId30"/>
    <p:sldId id="355" r:id="rId31"/>
    <p:sldId id="352" r:id="rId32"/>
    <p:sldId id="362" r:id="rId33"/>
    <p:sldId id="363" r:id="rId34"/>
    <p:sldId id="364" r:id="rId35"/>
    <p:sldId id="365" r:id="rId36"/>
    <p:sldId id="313" r:id="rId37"/>
    <p:sldId id="317" r:id="rId38"/>
    <p:sldId id="310" r:id="rId39"/>
    <p:sldId id="341" r:id="rId40"/>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iana McSpadden" initials="DM" lastIdx="1" clrIdx="0">
    <p:extLst>
      <p:ext uri="{19B8F6BF-5375-455C-9EA6-DF929625EA0E}">
        <p15:presenceInfo xmlns:p15="http://schemas.microsoft.com/office/powerpoint/2012/main" userId="S-1-5-21-1097014734-140981682-1849977318-13662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AA600"/>
    <a:srgbClr val="387844"/>
    <a:srgbClr val="0432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1740" autoAdjust="0"/>
  </p:normalViewPr>
  <p:slideViewPr>
    <p:cSldViewPr snapToGrid="0">
      <p:cViewPr varScale="1">
        <p:scale>
          <a:sx n="68" d="100"/>
          <a:sy n="68" d="100"/>
        </p:scale>
        <p:origin x="1061" y="58"/>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commentAuthors" Target="commen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AF8F3527-BB28-884B-A511-C22C3DCF5453}" type="datetimeFigureOut">
              <a:rPr lang="en-US" smtClean="0"/>
              <a:t>10/20/2022</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FBBF1341-3AFE-B447-A831-9671D6A7009B}" type="slidenum">
              <a:rPr lang="en-US" smtClean="0"/>
              <a:t>‹#›</a:t>
            </a:fld>
            <a:endParaRPr lang="en-US"/>
          </a:p>
        </p:txBody>
      </p:sp>
    </p:spTree>
    <p:extLst>
      <p:ext uri="{BB962C8B-B14F-4D97-AF65-F5344CB8AC3E}">
        <p14:creationId xmlns:p14="http://schemas.microsoft.com/office/powerpoint/2010/main" val="10985407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en.wikipedia.org/wiki/Machine_learning" TargetMode="External"/><Relationship Id="rId2" Type="http://schemas.openxmlformats.org/officeDocument/2006/relationships/slide" Target="../slides/slide25.xml"/><Relationship Id="rId1" Type="http://schemas.openxmlformats.org/officeDocument/2006/relationships/notesMaster" Target="../notesMasters/notesMaster1.xml"/><Relationship Id="rId6" Type="http://schemas.openxmlformats.org/officeDocument/2006/relationships/hyperlink" Target="https://en.wikipedia.org/wiki/Kernel_method" TargetMode="External"/><Relationship Id="rId5" Type="http://schemas.openxmlformats.org/officeDocument/2006/relationships/hyperlink" Target="https://en.wikipedia.org/wiki/Positive-definite_kernel" TargetMode="External"/><Relationship Id="rId4" Type="http://schemas.openxmlformats.org/officeDocument/2006/relationships/hyperlink" Target="https://en.wikipedia.org/wiki/Radial_basis_function" TargetMode="Externa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en.wikipedia.org/wiki/Machine_learning" TargetMode="External"/><Relationship Id="rId2" Type="http://schemas.openxmlformats.org/officeDocument/2006/relationships/slide" Target="../slides/slide6.xml"/><Relationship Id="rId1" Type="http://schemas.openxmlformats.org/officeDocument/2006/relationships/notesMaster" Target="../notesMasters/notesMaster1.xml"/><Relationship Id="rId6" Type="http://schemas.openxmlformats.org/officeDocument/2006/relationships/hyperlink" Target="https://en.wikipedia.org/wiki/Kernel_method" TargetMode="External"/><Relationship Id="rId5" Type="http://schemas.openxmlformats.org/officeDocument/2006/relationships/hyperlink" Target="https://en.wikipedia.org/wiki/Positive-definite_kernel" TargetMode="External"/><Relationship Id="rId4" Type="http://schemas.openxmlformats.org/officeDocument/2006/relationships/hyperlink" Target="https://en.wikipedia.org/wiki/Radial_basis_function"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cs typeface="Calibri"/>
              </a:rPr>
              <a:t>Hello,</a:t>
            </a:r>
            <a:endParaRPr lang="en-US" dirty="0"/>
          </a:p>
          <a:p>
            <a:endParaRPr lang="en-US" dirty="0">
              <a:cs typeface="Calibri" panose="020F0502020204030204"/>
            </a:endParaRPr>
          </a:p>
          <a:p>
            <a:r>
              <a:rPr lang="en-US" dirty="0">
                <a:cs typeface="Calibri" panose="020F0502020204030204"/>
              </a:rPr>
              <a:t>I'm Diana McSpadden a data scientist at Jefferson Lab and I work with the AI for Experimental Controls, or AIEC team from both Jefferson Lab and Carnegie Mellon University.</a:t>
            </a:r>
          </a:p>
          <a:p>
            <a:endParaRPr lang="en-US" dirty="0">
              <a:cs typeface="Calibri" panose="020F0502020204030204"/>
            </a:endParaRPr>
          </a:p>
          <a:p>
            <a:r>
              <a:rPr lang="en-US" dirty="0">
                <a:cs typeface="Calibri" panose="020F0502020204030204"/>
              </a:rPr>
              <a:t>I am presenting about our project using a Gaussian process for calibration and control of the GlueX central drift chamber, </a:t>
            </a:r>
          </a:p>
          <a:p>
            <a:endParaRPr lang="en-US" dirty="0">
              <a:cs typeface="Calibri" panose="020F0502020204030204"/>
            </a:endParaRPr>
          </a:p>
          <a:p>
            <a:r>
              <a:rPr lang="en-US" dirty="0">
                <a:cs typeface="Calibri" panose="020F0502020204030204"/>
              </a:rPr>
              <a:t>I’ll tell a story of how when seeking to solve a regression problem using machine learning we ultimately learned about machine learning uncertainty quantification and approaches to using prediction uncertainty.</a:t>
            </a:r>
          </a:p>
          <a:p>
            <a:endParaRPr lang="en-US" dirty="0">
              <a:cs typeface="Calibri" panose="020F0502020204030204"/>
            </a:endParaRPr>
          </a:p>
          <a:p>
            <a:r>
              <a:rPr lang="en-US" dirty="0">
                <a:cs typeface="Calibri" panose="020F0502020204030204"/>
              </a:rPr>
              <a:t>The Thomas Jefferson National Accelerator Facility, shown in this picture, is located in Newport News, Virginia, on the east coast of the United States. The lab's Continuous Electron Beam Accelerator Facility includes the particle accelerator and four experimental halls.</a:t>
            </a:r>
          </a:p>
          <a:p>
            <a:endParaRPr lang="en-US" dirty="0"/>
          </a:p>
          <a:p>
            <a:r>
              <a:rPr lang="en-US" dirty="0"/>
              <a:t>######</a:t>
            </a:r>
            <a:endParaRPr lang="en-US" dirty="0">
              <a:cs typeface="Calibri"/>
            </a:endParaRPr>
          </a:p>
          <a:p>
            <a:endParaRPr lang="en-US" dirty="0"/>
          </a:p>
          <a:p>
            <a:r>
              <a:rPr lang="en-US" dirty="0"/>
              <a:t>ABSTRACT:</a:t>
            </a:r>
            <a:endParaRPr lang="en-US" dirty="0">
              <a:cs typeface="Calibri"/>
            </a:endParaRPr>
          </a:p>
          <a:p>
            <a:r>
              <a:rPr lang="en-US" sz="1500" dirty="0"/>
              <a:t>We have developed and implemented a machine learning based system to calibrate and control the GlueX Central Drift Chamber at Jefferson Lab, VA, in near real-time. The system monitors environmental and experimental conditions during data taking and uses those as inputs to a Gaussian process (GP) with learned prior. The GP predicts calibration constants in order to recommend a high voltage (HV) setting for the detector that maintains consistent detector performance (gain and resolution) throughout data taking. This approach is in stark contrast to traditional detector operations in which the detector operates at fixed HV and its calibration parameters vary quite considerably with time. Additionally, the ML based system utilizes uncertainty quantification to correct the recommended control parameters when appropriate. We will present results from the ML system autonomously during the Charged Pion Polarizability (CPP) experiment conducted in Hall D at Jefferson Lab.</a:t>
            </a:r>
            <a:endParaRPr lang="en-US" sz="1500" dirty="0">
              <a:cs typeface="Calibri"/>
            </a:endParaRPr>
          </a:p>
          <a:p>
            <a:endParaRPr lang="en-US" sz="1500" dirty="0"/>
          </a:p>
          <a:p>
            <a:endParaRPr lang="en-US" sz="1500" dirty="0"/>
          </a:p>
          <a:p>
            <a:r>
              <a:rPr lang="en-US" sz="1300" b="1" dirty="0"/>
              <a:t>Gaussian process for calibration and control of GlueX Central Drift Chamber</a:t>
            </a:r>
            <a:endParaRPr lang="en-US" sz="1500" dirty="0"/>
          </a:p>
        </p:txBody>
      </p:sp>
      <p:sp>
        <p:nvSpPr>
          <p:cNvPr id="4" name="Slide Number Placeholder 3"/>
          <p:cNvSpPr>
            <a:spLocks noGrp="1"/>
          </p:cNvSpPr>
          <p:nvPr>
            <p:ph type="sldNum" sz="quarter" idx="5"/>
          </p:nvPr>
        </p:nvSpPr>
        <p:spPr/>
        <p:txBody>
          <a:bodyPr/>
          <a:lstStyle/>
          <a:p>
            <a:fld id="{FBBF1341-3AFE-B447-A831-9671D6A7009B}" type="slidenum">
              <a:rPr lang="en-US" smtClean="0"/>
              <a:t>1</a:t>
            </a:fld>
            <a:endParaRPr lang="en-US"/>
          </a:p>
        </p:txBody>
      </p:sp>
    </p:spTree>
    <p:extLst>
      <p:ext uri="{BB962C8B-B14F-4D97-AF65-F5344CB8AC3E}">
        <p14:creationId xmlns:p14="http://schemas.microsoft.com/office/powerpoint/2010/main" val="32739568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t>The plot shows the traditionally calculated gain correction factor for the controlled orange side vs. the blue fixed side. </a:t>
            </a:r>
          </a:p>
          <a:p>
            <a:pPr defTabSz="966612">
              <a:defRPr/>
            </a:pPr>
            <a:endParaRPr lang="en-US" dirty="0"/>
          </a:p>
          <a:p>
            <a:pPr>
              <a:defRPr/>
            </a:pPr>
            <a:r>
              <a:rPr lang="en-US" dirty="0"/>
              <a:t>We hoped the blue would be more stable than the orange and …</a:t>
            </a:r>
            <a:endParaRPr lang="en-US" dirty="0">
              <a:cs typeface="Calibri"/>
            </a:endParaRPr>
          </a:p>
          <a:p>
            <a:pPr defTabSz="966612">
              <a:defRPr/>
            </a:pPr>
            <a:r>
              <a:rPr lang="en-US" dirty="0"/>
              <a:t>[CLICK]</a:t>
            </a:r>
            <a:endParaRPr lang="en-US" dirty="0">
              <a:cs typeface="Calibri"/>
            </a:endParaRPr>
          </a:p>
          <a:p>
            <a:pPr defTabSz="966612">
              <a:defRPr/>
            </a:pPr>
            <a:r>
              <a:rPr lang="en-US" dirty="0"/>
              <a:t>It is much more stable. SUCCESS!</a:t>
            </a:r>
          </a:p>
          <a:p>
            <a:pPr defTabSz="966612">
              <a:defRPr/>
            </a:pPr>
            <a:endParaRPr lang="en-US" dirty="0"/>
          </a:p>
        </p:txBody>
      </p:sp>
      <p:sp>
        <p:nvSpPr>
          <p:cNvPr id="4" name="Slide Number Placeholder 3"/>
          <p:cNvSpPr>
            <a:spLocks noGrp="1"/>
          </p:cNvSpPr>
          <p:nvPr>
            <p:ph type="sldNum" sz="quarter" idx="5"/>
          </p:nvPr>
        </p:nvSpPr>
        <p:spPr/>
        <p:txBody>
          <a:bodyPr/>
          <a:lstStyle/>
          <a:p>
            <a:fld id="{FBBF1341-3AFE-B447-A831-9671D6A7009B}" type="slidenum">
              <a:rPr lang="en-US" smtClean="0"/>
              <a:t>10</a:t>
            </a:fld>
            <a:endParaRPr lang="en-US"/>
          </a:p>
        </p:txBody>
      </p:sp>
    </p:spTree>
    <p:extLst>
      <p:ext uri="{BB962C8B-B14F-4D97-AF65-F5344CB8AC3E}">
        <p14:creationId xmlns:p14="http://schemas.microsoft.com/office/powerpoint/2010/main" val="25654980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After the cosmic ray test we get into trickier territory for the novel use of a data-driven approach to control a particle detector.</a:t>
            </a:r>
          </a:p>
          <a:p>
            <a:endParaRPr lang="en-US" dirty="0">
              <a:cs typeface="Calibri"/>
            </a:endParaRPr>
          </a:p>
          <a:p>
            <a:r>
              <a:rPr lang="en-US" dirty="0">
                <a:cs typeface="Calibri"/>
              </a:rPr>
              <a:t>Our available training data does not include all possible conditions. </a:t>
            </a:r>
            <a:endParaRPr lang="en-US" dirty="0"/>
          </a:p>
          <a:p>
            <a:endParaRPr lang="en-US" dirty="0">
              <a:cs typeface="Calibri"/>
            </a:endParaRPr>
          </a:p>
          <a:p>
            <a:r>
              <a:rPr lang="en-US" dirty="0">
                <a:cs typeface="Calibri"/>
              </a:rPr>
              <a:t>To be trusted by the CDC expert and the GlueX collaboration we all need to understand how our proposed system generalizes for differing conditions.</a:t>
            </a:r>
          </a:p>
          <a:p>
            <a:endParaRPr lang="en-US" dirty="0">
              <a:cs typeface="Calibri"/>
            </a:endParaRPr>
          </a:p>
          <a:p>
            <a:r>
              <a:rPr lang="en-US" dirty="0">
                <a:cs typeface="Calibri"/>
              </a:rPr>
              <a:t>Do we trust its interpolations and extrapolations?</a:t>
            </a:r>
          </a:p>
          <a:p>
            <a:endParaRPr lang="en-US" dirty="0">
              <a:cs typeface="Calibri"/>
            </a:endParaRPr>
          </a:p>
          <a:p>
            <a:r>
              <a:rPr lang="en-US" dirty="0">
                <a:cs typeface="Calibri"/>
              </a:rPr>
              <a:t>This leads to an interesting area of active machine learning research into uncertainty quantification. </a:t>
            </a:r>
          </a:p>
          <a:p>
            <a:endParaRPr lang="en-US" dirty="0"/>
          </a:p>
          <a:p>
            <a:r>
              <a:rPr lang="en-US" dirty="0">
                <a:cs typeface="Calibri"/>
              </a:rPr>
              <a:t>######</a:t>
            </a:r>
          </a:p>
          <a:p>
            <a:r>
              <a:rPr lang="en-US" dirty="0">
                <a:cs typeface="Calibri"/>
              </a:rPr>
              <a:t>Removed this bullet point</a:t>
            </a:r>
          </a:p>
          <a:p>
            <a:r>
              <a:rPr lang="en-US" dirty="0"/>
              <a:t>How do the ML-generated calibration constants compare to those generated using the conventional approach?</a:t>
            </a:r>
            <a:endParaRPr lang="en-US" dirty="0">
              <a:cs typeface="Calibri"/>
            </a:endParaRPr>
          </a:p>
          <a:p>
            <a:pPr lvl="1"/>
            <a:r>
              <a:rPr lang="en-US" dirty="0">
                <a:latin typeface="Arial"/>
                <a:cs typeface="Arial"/>
              </a:rPr>
              <a:t>Physics tolerances</a:t>
            </a:r>
            <a:endParaRPr lang="en-US" dirty="0"/>
          </a:p>
          <a:p>
            <a:endParaRPr lang="en-US" dirty="0">
              <a:cs typeface="Calibri"/>
            </a:endParaRPr>
          </a:p>
        </p:txBody>
      </p:sp>
      <p:sp>
        <p:nvSpPr>
          <p:cNvPr id="4" name="Slide Number Placeholder 3"/>
          <p:cNvSpPr>
            <a:spLocks noGrp="1"/>
          </p:cNvSpPr>
          <p:nvPr>
            <p:ph type="sldNum" sz="quarter" idx="5"/>
          </p:nvPr>
        </p:nvSpPr>
        <p:spPr/>
        <p:txBody>
          <a:bodyPr/>
          <a:lstStyle/>
          <a:p>
            <a:fld id="{FBBF1341-3AFE-B447-A831-9671D6A7009B}" type="slidenum">
              <a:rPr lang="en-US" smtClean="0"/>
              <a:t>11</a:t>
            </a:fld>
            <a:endParaRPr lang="en-US"/>
          </a:p>
        </p:txBody>
      </p:sp>
    </p:spTree>
    <p:extLst>
      <p:ext uri="{BB962C8B-B14F-4D97-AF65-F5344CB8AC3E}">
        <p14:creationId xmlns:p14="http://schemas.microsoft.com/office/powerpoint/2010/main" val="4349748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err="1"/>
              <a:t>RoboCDC</a:t>
            </a:r>
            <a:r>
              <a:rPr lang="en-US" dirty="0"/>
              <a:t> was then used during a beam on experiment, the Charged Pion Polarizability experiment this last summer.</a:t>
            </a:r>
            <a:endParaRPr lang="en-US" dirty="0">
              <a:cs typeface="Calibri"/>
            </a:endParaRPr>
          </a:p>
          <a:p>
            <a:endParaRPr lang="en-US" dirty="0">
              <a:cs typeface="Calibri"/>
            </a:endParaRPr>
          </a:p>
          <a:p>
            <a:r>
              <a:rPr lang="en-US" dirty="0">
                <a:cs typeface="Calibri"/>
              </a:rPr>
              <a:t>At the start of each run the HV setting was predicted and the HV was controlled (except for empty target runs)</a:t>
            </a:r>
          </a:p>
          <a:p>
            <a:endParaRPr lang="en-US" dirty="0">
              <a:cs typeface="Calibri"/>
            </a:endParaRPr>
          </a:p>
          <a:p>
            <a:r>
              <a:rPr lang="en-US" dirty="0">
                <a:cs typeface="Calibri"/>
              </a:rPr>
              <a:t>We used an uncertainty threshold of 3%</a:t>
            </a:r>
          </a:p>
          <a:p>
            <a:endParaRPr lang="en-US" dirty="0">
              <a:cs typeface="Calibri"/>
            </a:endParaRPr>
          </a:p>
          <a:p>
            <a:r>
              <a:rPr lang="en-US" dirty="0">
                <a:cs typeface="Calibri"/>
              </a:rPr>
              <a:t>When standard deviations were within 3% of ideal gain correction factor we used the recommended HV.</a:t>
            </a:r>
          </a:p>
          <a:p>
            <a:endParaRPr lang="en-US" dirty="0">
              <a:cs typeface="Calibri"/>
            </a:endParaRPr>
          </a:p>
          <a:p>
            <a:r>
              <a:rPr lang="en-US" dirty="0">
                <a:cs typeface="+mn-lt"/>
              </a:rPr>
              <a:t>When standard deviations were greater than 3%, we projected to the closest in Euclidean distance HV recommendation and used that recommendation.</a:t>
            </a:r>
          </a:p>
          <a:p>
            <a:endParaRPr lang="en-US" dirty="0">
              <a:cs typeface="+mn-lt"/>
            </a:endParaRPr>
          </a:p>
          <a:p>
            <a:r>
              <a:rPr lang="en-US" dirty="0">
                <a:cs typeface="+mn-lt"/>
              </a:rPr>
              <a:t>Here is the plot of the 3% threshold with HV heatmap. </a:t>
            </a:r>
          </a:p>
          <a:p>
            <a:br>
              <a:rPr lang="en-US" dirty="0">
                <a:cs typeface="+mn-lt"/>
              </a:rPr>
            </a:br>
            <a:r>
              <a:rPr lang="en-US" dirty="0"/>
              <a:t>#### </a:t>
            </a:r>
            <a:endParaRPr lang="en-US" dirty="0">
              <a:cs typeface="Calibri"/>
            </a:endParaRPr>
          </a:p>
          <a:p>
            <a:r>
              <a:rPr lang="en-US" sz="1400" dirty="0">
                <a:cs typeface="+mn-lt"/>
              </a:rPr>
              <a:t>we used with high voltages predicted for every .5 </a:t>
            </a:r>
            <a:r>
              <a:rPr lang="en-US" sz="1400" dirty="0" err="1">
                <a:cs typeface="+mn-lt"/>
              </a:rPr>
              <a:t>kiloPascal</a:t>
            </a:r>
            <a:r>
              <a:rPr lang="en-US" sz="1400" dirty="0">
                <a:cs typeface="+mn-lt"/>
              </a:rPr>
              <a:t>, .5 microamps, and .5 kelvin within ranges slightly outside our training data.</a:t>
            </a:r>
            <a:endParaRPr lang="en-US" sz="1300" dirty="0"/>
          </a:p>
          <a:p>
            <a:endParaRPr lang="en-US" sz="1300" dirty="0"/>
          </a:p>
          <a:p>
            <a:endParaRPr lang="en-US" sz="1300" dirty="0"/>
          </a:p>
          <a:p>
            <a:r>
              <a:rPr lang="en-US" dirty="0">
                <a:cs typeface="Calibri"/>
              </a:rPr>
              <a:t>Mesh was for atmospheric pressure every .5 kPa</a:t>
            </a:r>
          </a:p>
          <a:p>
            <a:r>
              <a:rPr lang="en-US" dirty="0">
                <a:cs typeface="Calibri"/>
              </a:rPr>
              <a:t>Temperature every .5 K</a:t>
            </a:r>
          </a:p>
          <a:p>
            <a:r>
              <a:rPr lang="en-US" dirty="0">
                <a:cs typeface="Calibri"/>
              </a:rPr>
              <a:t>HVBI every .5 microamps</a:t>
            </a:r>
          </a:p>
        </p:txBody>
      </p:sp>
      <p:sp>
        <p:nvSpPr>
          <p:cNvPr id="4" name="Slide Number Placeholder 3"/>
          <p:cNvSpPr>
            <a:spLocks noGrp="1"/>
          </p:cNvSpPr>
          <p:nvPr>
            <p:ph type="sldNum" sz="quarter" idx="5"/>
          </p:nvPr>
        </p:nvSpPr>
        <p:spPr/>
        <p:txBody>
          <a:bodyPr/>
          <a:lstStyle/>
          <a:p>
            <a:fld id="{FBBF1341-3AFE-B447-A831-9671D6A7009B}" type="slidenum">
              <a:rPr lang="en-US" smtClean="0"/>
              <a:t>12</a:t>
            </a:fld>
            <a:endParaRPr lang="en-US"/>
          </a:p>
        </p:txBody>
      </p:sp>
    </p:spTree>
    <p:extLst>
      <p:ext uri="{BB962C8B-B14F-4D97-AF65-F5344CB8AC3E}">
        <p14:creationId xmlns:p14="http://schemas.microsoft.com/office/powerpoint/2010/main" val="18480464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Here are the preliminary results from CPP. These are really quite good, AND CPP was interesting because beam intensity was much lower than our training data.</a:t>
            </a:r>
          </a:p>
          <a:p>
            <a:endParaRPr lang="en-US" dirty="0">
              <a:cs typeface="Calibri"/>
            </a:endParaRPr>
          </a:p>
          <a:p>
            <a:r>
              <a:rPr lang="en-US" dirty="0">
                <a:cs typeface="Calibri"/>
              </a:rPr>
              <a:t>In the upper plot, you can see that the model predictions are close to the traditionally calculated values (blue vs. orange), and that the gain was much more stable than the atmospheric pressure in the green plot, which has the strongest affect on CDC gain.</a:t>
            </a:r>
          </a:p>
          <a:p>
            <a:endParaRPr lang="en-US" dirty="0">
              <a:cs typeface="Calibri"/>
            </a:endParaRPr>
          </a:p>
          <a:p>
            <a:r>
              <a:rPr lang="en-US" dirty="0">
                <a:cs typeface="Calibri"/>
              </a:rPr>
              <a:t>#####</a:t>
            </a:r>
          </a:p>
          <a:p>
            <a:r>
              <a:rPr lang="en-US" dirty="0">
                <a:cs typeface="Calibri"/>
              </a:rPr>
              <a:t>The ML predictions were within </a:t>
            </a:r>
            <a:r>
              <a:rPr lang="en-US" b="1" dirty="0">
                <a:cs typeface="Calibri"/>
              </a:rPr>
              <a:t>NEED TO GET % DIF</a:t>
            </a:r>
            <a:endParaRPr lang="en-US" dirty="0">
              <a:cs typeface="Calibri"/>
            </a:endParaRPr>
          </a:p>
          <a:p>
            <a:endParaRPr lang="en-US" dirty="0">
              <a:cs typeface="Calibri"/>
            </a:endParaRPr>
          </a:p>
          <a:p>
            <a:r>
              <a:rPr lang="en-US" dirty="0">
                <a:cs typeface="Calibri"/>
              </a:rPr>
              <a:t>#### </a:t>
            </a:r>
          </a:p>
          <a:p>
            <a:r>
              <a:rPr lang="en-US" dirty="0">
                <a:cs typeface="Calibri"/>
              </a:rPr>
              <a:t>TODO: what is the % diff?</a:t>
            </a:r>
          </a:p>
          <a:p>
            <a:endParaRPr lang="en-US" dirty="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cs typeface="Calibri"/>
              </a:rPr>
              <a:t>, so the model was extrapolating the gain correction factor relationship with current.</a:t>
            </a:r>
          </a:p>
          <a:p>
            <a:endParaRPr lang="en-US" dirty="0">
              <a:cs typeface="Calibri"/>
            </a:endParaRPr>
          </a:p>
        </p:txBody>
      </p:sp>
      <p:sp>
        <p:nvSpPr>
          <p:cNvPr id="4" name="Slide Number Placeholder 3"/>
          <p:cNvSpPr>
            <a:spLocks noGrp="1"/>
          </p:cNvSpPr>
          <p:nvPr>
            <p:ph type="sldNum" sz="quarter" idx="5"/>
          </p:nvPr>
        </p:nvSpPr>
        <p:spPr/>
        <p:txBody>
          <a:bodyPr/>
          <a:lstStyle/>
          <a:p>
            <a:fld id="{FBBF1341-3AFE-B447-A831-9671D6A7009B}" type="slidenum">
              <a:rPr lang="en-US" smtClean="0"/>
              <a:t>13</a:t>
            </a:fld>
            <a:endParaRPr lang="en-US"/>
          </a:p>
        </p:txBody>
      </p:sp>
    </p:spTree>
    <p:extLst>
      <p:ext uri="{BB962C8B-B14F-4D97-AF65-F5344CB8AC3E}">
        <p14:creationId xmlns:p14="http://schemas.microsoft.com/office/powerpoint/2010/main" val="5147154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our dashboard from the CPP experiment, showing the input features (Temperature, Current, and Atmospheric Pressure), GCF prediction, high voltage recommendation, and standard deviation from the model</a:t>
            </a:r>
          </a:p>
          <a:p>
            <a:endParaRPr lang="en-US" dirty="0"/>
          </a:p>
          <a:p>
            <a:r>
              <a:rPr lang="en-US" dirty="0"/>
              <a:t>I will show zoomed in plots in a moment.</a:t>
            </a:r>
          </a:p>
          <a:p>
            <a:r>
              <a:rPr lang="en-US" dirty="0"/>
              <a:t>But first, </a:t>
            </a:r>
          </a:p>
          <a:p>
            <a:endParaRPr lang="en-US" dirty="0"/>
          </a:p>
          <a:p>
            <a:r>
              <a:rPr lang="en-US" dirty="0"/>
              <a:t>The yellow points are when we were only predicting and not controlling CDC high voltage, probably empty target runs.</a:t>
            </a:r>
          </a:p>
          <a:p>
            <a:endParaRPr lang="en-US" dirty="0"/>
          </a:p>
          <a:p>
            <a:r>
              <a:rPr lang="en-US" dirty="0"/>
              <a:t>The green points are when we were predicting high voltage.</a:t>
            </a:r>
          </a:p>
          <a:p>
            <a:endParaRPr lang="en-US" dirty="0"/>
          </a:p>
          <a:p>
            <a:r>
              <a:rPr lang="en-US" dirty="0"/>
              <a:t>#########################</a:t>
            </a:r>
          </a:p>
          <a:p>
            <a:r>
              <a:rPr lang="en-US" dirty="0">
                <a:cs typeface="Calibri"/>
              </a:rPr>
              <a:t># Explain yellow and green</a:t>
            </a:r>
          </a:p>
          <a:p>
            <a:endParaRPr lang="en-US" dirty="0">
              <a:cs typeface="Calibri"/>
            </a:endParaRPr>
          </a:p>
          <a:p>
            <a:r>
              <a:rPr lang="en-US" dirty="0">
                <a:cs typeface="Calibri"/>
              </a:rPr>
              <a:t># Explain plots</a:t>
            </a:r>
          </a:p>
          <a:p>
            <a:endParaRPr lang="en-US" dirty="0"/>
          </a:p>
          <a:p>
            <a:endParaRPr lang="en-US" dirty="0"/>
          </a:p>
          <a:p>
            <a:r>
              <a:rPr lang="en-US" dirty="0"/>
              <a:t>#### </a:t>
            </a:r>
          </a:p>
        </p:txBody>
      </p:sp>
      <p:sp>
        <p:nvSpPr>
          <p:cNvPr id="4" name="Slide Number Placeholder 3"/>
          <p:cNvSpPr>
            <a:spLocks noGrp="1"/>
          </p:cNvSpPr>
          <p:nvPr>
            <p:ph type="sldNum" sz="quarter" idx="5"/>
          </p:nvPr>
        </p:nvSpPr>
        <p:spPr/>
        <p:txBody>
          <a:bodyPr/>
          <a:lstStyle/>
          <a:p>
            <a:fld id="{FBBF1341-3AFE-B447-A831-9671D6A7009B}" type="slidenum">
              <a:rPr lang="en-US" smtClean="0"/>
              <a:t>14</a:t>
            </a:fld>
            <a:endParaRPr lang="en-US"/>
          </a:p>
        </p:txBody>
      </p:sp>
    </p:spTree>
    <p:extLst>
      <p:ext uri="{BB962C8B-B14F-4D97-AF65-F5344CB8AC3E}">
        <p14:creationId xmlns:p14="http://schemas.microsoft.com/office/powerpoint/2010/main" val="4144852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Here is the temperature plot zoomed in.</a:t>
            </a:r>
            <a:endParaRPr lang="en-US" dirty="0"/>
          </a:p>
          <a:p>
            <a:endParaRPr lang="en-US" dirty="0">
              <a:cs typeface="Calibri"/>
            </a:endParaRPr>
          </a:p>
          <a:p>
            <a:r>
              <a:rPr lang="en-US" dirty="0">
                <a:cs typeface="Calibri"/>
              </a:rPr>
              <a:t>The red lines I drew to mark the boundary of where we had and did not have training data. We did have training data above ~ 298.9K, but not below.</a:t>
            </a:r>
          </a:p>
          <a:p>
            <a:endParaRPr lang="en-US" dirty="0">
              <a:cs typeface="Calibri"/>
            </a:endParaRPr>
          </a:p>
          <a:p>
            <a:r>
              <a:rPr lang="en-US" dirty="0">
                <a:cs typeface="Calibri"/>
              </a:rPr>
              <a:t>For CPP oscillated above and below the training data boundary.</a:t>
            </a:r>
            <a:endParaRPr lang="en-US" dirty="0"/>
          </a:p>
          <a:p>
            <a:endParaRPr lang="en-US" dirty="0"/>
          </a:p>
          <a:p>
            <a:endParaRPr lang="en-US" dirty="0"/>
          </a:p>
          <a:p>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cs typeface="Calibri"/>
              </a:rPr>
              <a:t>Here I show a boundary ~298.9K of where we did and did not have training data.</a:t>
            </a:r>
          </a:p>
          <a:p>
            <a:endParaRPr lang="en-US" dirty="0">
              <a:cs typeface="Calibri"/>
            </a:endParaRPr>
          </a:p>
        </p:txBody>
      </p:sp>
      <p:sp>
        <p:nvSpPr>
          <p:cNvPr id="4" name="Slide Number Placeholder 3"/>
          <p:cNvSpPr>
            <a:spLocks noGrp="1"/>
          </p:cNvSpPr>
          <p:nvPr>
            <p:ph type="sldNum" sz="quarter" idx="5"/>
          </p:nvPr>
        </p:nvSpPr>
        <p:spPr/>
        <p:txBody>
          <a:bodyPr/>
          <a:lstStyle/>
          <a:p>
            <a:fld id="{FBBF1341-3AFE-B447-A831-9671D6A7009B}" type="slidenum">
              <a:rPr lang="en-US" smtClean="0"/>
              <a:t>15</a:t>
            </a:fld>
            <a:endParaRPr lang="en-US"/>
          </a:p>
        </p:txBody>
      </p:sp>
    </p:spTree>
    <p:extLst>
      <p:ext uri="{BB962C8B-B14F-4D97-AF65-F5344CB8AC3E}">
        <p14:creationId xmlns:p14="http://schemas.microsoft.com/office/powerpoint/2010/main" val="4725269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For current, we were under the threshold of where we had training data. We did not have training data for lower currents.</a:t>
            </a:r>
          </a:p>
          <a:p>
            <a:endParaRPr lang="en-US" dirty="0"/>
          </a:p>
          <a:p>
            <a:endParaRPr lang="en-US" dirty="0"/>
          </a:p>
          <a:p>
            <a:endParaRPr lang="en-US" dirty="0"/>
          </a:p>
          <a:p>
            <a:r>
              <a:rPr lang="en-US" dirty="0"/>
              <a:t>#### </a:t>
            </a:r>
          </a:p>
          <a:p>
            <a:r>
              <a:rPr lang="en-US" dirty="0"/>
              <a:t>residuals are normalized using the standard deviation and a normal distribution of errors is assumed.</a:t>
            </a:r>
            <a:endParaRPr lang="en-US" dirty="0">
              <a:cs typeface="Calibri"/>
            </a:endParaRPr>
          </a:p>
          <a:p>
            <a:endParaRPr lang="en-US" dirty="0"/>
          </a:p>
          <a:p>
            <a:r>
              <a:rPr lang="en-US" dirty="0"/>
              <a:t>Steps:</a:t>
            </a:r>
            <a:endParaRPr lang="en-US" dirty="0">
              <a:cs typeface="Calibri"/>
            </a:endParaRPr>
          </a:p>
          <a:p>
            <a:r>
              <a:rPr lang="en-US" dirty="0"/>
              <a:t>For each quantile (default 1:100):</a:t>
            </a:r>
            <a:endParaRPr lang="en-US" dirty="0">
              <a:cs typeface="Calibri"/>
            </a:endParaRPr>
          </a:p>
          <a:p>
            <a:endParaRPr lang="en-US" dirty="0"/>
          </a:p>
          <a:p>
            <a:r>
              <a:rPr lang="en-US" sz="1300" dirty="0"/>
              <a:t># Computer lower and upper bound for quantile</a:t>
            </a:r>
            <a:r>
              <a:rPr lang="en-US" dirty="0"/>
              <a:t> </a:t>
            </a:r>
            <a:endParaRPr lang="en-US" sz="1300" dirty="0">
              <a:cs typeface="Calibri"/>
            </a:endParaRPr>
          </a:p>
          <a:p>
            <a:r>
              <a:rPr lang="en-US" sz="1300" dirty="0"/>
              <a:t>norm = </a:t>
            </a:r>
            <a:r>
              <a:rPr lang="en-US" sz="1300" dirty="0" err="1"/>
              <a:t>stats.norm</a:t>
            </a:r>
            <a:r>
              <a:rPr lang="en-US" sz="1300" dirty="0"/>
              <a:t>(loc=0, scale=1)</a:t>
            </a:r>
            <a:r>
              <a:rPr lang="en-US" dirty="0"/>
              <a:t> </a:t>
            </a:r>
            <a:endParaRPr lang="en-US" sz="1300" dirty="0">
              <a:cs typeface="Calibri"/>
            </a:endParaRPr>
          </a:p>
          <a:p>
            <a:r>
              <a:rPr lang="en-US" sz="1300" dirty="0" err="1"/>
              <a:t>lower_bound</a:t>
            </a:r>
            <a:r>
              <a:rPr lang="en-US" sz="1300" dirty="0"/>
              <a:t> = </a:t>
            </a:r>
            <a:r>
              <a:rPr lang="en-US" sz="1300" dirty="0" err="1"/>
              <a:t>norm.ppf</a:t>
            </a:r>
            <a:r>
              <a:rPr lang="en-US" sz="1300" dirty="0"/>
              <a:t>(0.5 - quantile / 2)</a:t>
            </a:r>
            <a:r>
              <a:rPr lang="en-US" dirty="0"/>
              <a:t> </a:t>
            </a:r>
            <a:endParaRPr lang="en-US" sz="1300" dirty="0">
              <a:cs typeface="Calibri"/>
            </a:endParaRPr>
          </a:p>
          <a:p>
            <a:r>
              <a:rPr lang="en-US" sz="1300" dirty="0" err="1"/>
              <a:t>upper_bound</a:t>
            </a:r>
            <a:r>
              <a:rPr lang="en-US" sz="1300" dirty="0"/>
              <a:t> = </a:t>
            </a:r>
            <a:r>
              <a:rPr lang="en-US" sz="1300" dirty="0" err="1"/>
              <a:t>norm.ppf</a:t>
            </a:r>
            <a:r>
              <a:rPr lang="en-US" sz="1300" dirty="0"/>
              <a:t>(0.5 + quantile / 2)</a:t>
            </a:r>
            <a:endParaRPr lang="en-US" sz="1300" dirty="0">
              <a:cs typeface="Calibri"/>
            </a:endParaRPr>
          </a:p>
          <a:p>
            <a:endParaRPr lang="en-US" sz="1300" dirty="0"/>
          </a:p>
          <a:p>
            <a:r>
              <a:rPr lang="en-US" sz="1300" dirty="0"/>
              <a:t># Compute proportion of normalized residuals within lower to upper bound</a:t>
            </a:r>
            <a:r>
              <a:rPr lang="en-US" dirty="0"/>
              <a:t> </a:t>
            </a:r>
            <a:endParaRPr lang="en-US" sz="1300" dirty="0">
              <a:cs typeface="Calibri"/>
            </a:endParaRPr>
          </a:p>
          <a:p>
            <a:r>
              <a:rPr lang="en-US" sz="1300" dirty="0"/>
              <a:t>residuals = </a:t>
            </a:r>
            <a:r>
              <a:rPr lang="en-US" sz="1300" dirty="0" err="1"/>
              <a:t>y_pred</a:t>
            </a:r>
            <a:r>
              <a:rPr lang="en-US" sz="1300" dirty="0"/>
              <a:t> - </a:t>
            </a:r>
            <a:r>
              <a:rPr lang="en-US" sz="1300" dirty="0" err="1"/>
              <a:t>y_true</a:t>
            </a:r>
            <a:endParaRPr lang="en-US" sz="1300" dirty="0"/>
          </a:p>
          <a:p>
            <a:endParaRPr lang="en-US" sz="1300" dirty="0"/>
          </a:p>
          <a:p>
            <a:r>
              <a:rPr lang="en-US" sz="1300" dirty="0" err="1"/>
              <a:t>normalized_residuals</a:t>
            </a:r>
            <a:r>
              <a:rPr lang="en-US" sz="1300" dirty="0"/>
              <a:t> = </a:t>
            </a:r>
            <a:r>
              <a:rPr lang="en-US" sz="1300" dirty="0" err="1"/>
              <a:t>residuals.reshape</a:t>
            </a:r>
            <a:r>
              <a:rPr lang="en-US" sz="1300" dirty="0"/>
              <a:t>(-1) / </a:t>
            </a:r>
            <a:r>
              <a:rPr lang="en-US" sz="1300" dirty="0" err="1"/>
              <a:t>y_std.reshape</a:t>
            </a:r>
            <a:r>
              <a:rPr lang="en-US" sz="1300" dirty="0"/>
              <a:t>(-1)</a:t>
            </a:r>
            <a:r>
              <a:rPr lang="en-US" dirty="0"/>
              <a:t> </a:t>
            </a:r>
            <a:endParaRPr lang="en-US" sz="1300" dirty="0">
              <a:cs typeface="Calibri"/>
            </a:endParaRPr>
          </a:p>
          <a:p>
            <a:endParaRPr lang="en-US" sz="1300" dirty="0"/>
          </a:p>
          <a:p>
            <a:r>
              <a:rPr lang="en-US" sz="1300" dirty="0" err="1"/>
              <a:t>num_within_quantile</a:t>
            </a:r>
            <a:r>
              <a:rPr lang="en-US" sz="1300" dirty="0"/>
              <a:t> = 0</a:t>
            </a:r>
            <a:r>
              <a:rPr lang="en-US" dirty="0"/>
              <a:t> </a:t>
            </a:r>
            <a:endParaRPr lang="en-US" sz="1300" dirty="0">
              <a:cs typeface="Calibri"/>
            </a:endParaRPr>
          </a:p>
          <a:p>
            <a:r>
              <a:rPr lang="en-US" sz="1300" dirty="0"/>
              <a:t>for </a:t>
            </a:r>
            <a:r>
              <a:rPr lang="en-US" sz="1300" dirty="0" err="1"/>
              <a:t>resid</a:t>
            </a:r>
            <a:r>
              <a:rPr lang="en-US" sz="1300" dirty="0"/>
              <a:t> in </a:t>
            </a:r>
            <a:r>
              <a:rPr lang="en-US" sz="1300" dirty="0" err="1"/>
              <a:t>normalized_residuals</a:t>
            </a:r>
            <a:r>
              <a:rPr lang="en-US" sz="1300" dirty="0"/>
              <a:t>:</a:t>
            </a:r>
            <a:r>
              <a:rPr lang="en-US" dirty="0"/>
              <a:t> </a:t>
            </a:r>
            <a:endParaRPr lang="en-US" sz="1300" dirty="0">
              <a:cs typeface="Calibri"/>
            </a:endParaRPr>
          </a:p>
          <a:p>
            <a:r>
              <a:rPr lang="en-US" sz="1300" dirty="0"/>
              <a:t>	if </a:t>
            </a:r>
            <a:r>
              <a:rPr lang="en-US" sz="1300" dirty="0" err="1"/>
              <a:t>lower_bound</a:t>
            </a:r>
            <a:r>
              <a:rPr lang="en-US" sz="1300" dirty="0"/>
              <a:t> &lt;= </a:t>
            </a:r>
            <a:r>
              <a:rPr lang="en-US" sz="1300" dirty="0" err="1"/>
              <a:t>resid</a:t>
            </a:r>
            <a:r>
              <a:rPr lang="en-US" sz="1300" dirty="0"/>
              <a:t> and </a:t>
            </a:r>
            <a:r>
              <a:rPr lang="en-US" sz="1300" dirty="0" err="1"/>
              <a:t>resid</a:t>
            </a:r>
            <a:r>
              <a:rPr lang="en-US" sz="1300" dirty="0"/>
              <a:t> &lt;= </a:t>
            </a:r>
            <a:r>
              <a:rPr lang="en-US" sz="1300" dirty="0" err="1"/>
              <a:t>upper_bound</a:t>
            </a:r>
            <a:r>
              <a:rPr lang="en-US" sz="1300" dirty="0"/>
              <a:t>:</a:t>
            </a:r>
            <a:r>
              <a:rPr lang="en-US" dirty="0"/>
              <a:t> </a:t>
            </a:r>
            <a:endParaRPr lang="en-US" sz="1300" dirty="0">
              <a:cs typeface="Calibri"/>
            </a:endParaRPr>
          </a:p>
          <a:p>
            <a:r>
              <a:rPr lang="en-US" sz="1300" dirty="0"/>
              <a:t>		</a:t>
            </a:r>
            <a:r>
              <a:rPr lang="en-US" sz="1300" dirty="0" err="1"/>
              <a:t>num_within_quantile</a:t>
            </a:r>
            <a:r>
              <a:rPr lang="en-US" sz="1300" dirty="0"/>
              <a:t> += 1.0</a:t>
            </a:r>
            <a:r>
              <a:rPr lang="en-US" dirty="0"/>
              <a:t> </a:t>
            </a:r>
            <a:endParaRPr lang="en-US" sz="1300" dirty="0">
              <a:cs typeface="Calibri"/>
            </a:endParaRPr>
          </a:p>
          <a:p>
            <a:r>
              <a:rPr lang="en-US" sz="1300" dirty="0"/>
              <a:t>proportion = </a:t>
            </a:r>
            <a:r>
              <a:rPr lang="en-US" sz="1300" dirty="0" err="1"/>
              <a:t>num_within_quantile</a:t>
            </a:r>
            <a:r>
              <a:rPr lang="en-US" sz="1300" dirty="0"/>
              <a:t> / </a:t>
            </a:r>
            <a:r>
              <a:rPr lang="en-US" sz="1300" dirty="0" err="1"/>
              <a:t>len</a:t>
            </a:r>
            <a:r>
              <a:rPr lang="en-US" sz="1300" dirty="0"/>
              <a:t>(residuals)</a:t>
            </a:r>
            <a:endParaRPr lang="en-US" dirty="0">
              <a:cs typeface="Calibri"/>
            </a:endParaRPr>
          </a:p>
        </p:txBody>
      </p:sp>
      <p:sp>
        <p:nvSpPr>
          <p:cNvPr id="4" name="Slide Number Placeholder 3"/>
          <p:cNvSpPr>
            <a:spLocks noGrp="1"/>
          </p:cNvSpPr>
          <p:nvPr>
            <p:ph type="sldNum" sz="quarter" idx="5"/>
          </p:nvPr>
        </p:nvSpPr>
        <p:spPr/>
        <p:txBody>
          <a:bodyPr/>
          <a:lstStyle/>
          <a:p>
            <a:fld id="{FBBF1341-3AFE-B447-A831-9671D6A7009B}" type="slidenum">
              <a:rPr lang="en-US" smtClean="0"/>
              <a:t>16</a:t>
            </a:fld>
            <a:endParaRPr lang="en-US"/>
          </a:p>
        </p:txBody>
      </p:sp>
    </p:spTree>
    <p:extLst>
      <p:ext uri="{BB962C8B-B14F-4D97-AF65-F5344CB8AC3E}">
        <p14:creationId xmlns:p14="http://schemas.microsoft.com/office/powerpoint/2010/main" val="567390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Atmospheric pressure was within our training data boundaries throughout CPP.</a:t>
            </a:r>
          </a:p>
          <a:p>
            <a:endParaRPr lang="en-US" dirty="0"/>
          </a:p>
          <a:p>
            <a:endParaRPr lang="en-US" dirty="0"/>
          </a:p>
          <a:p>
            <a:endParaRPr lang="en-US" dirty="0"/>
          </a:p>
          <a:p>
            <a:r>
              <a:rPr lang="en-US" dirty="0"/>
              <a:t>#### </a:t>
            </a:r>
          </a:p>
          <a:p>
            <a:r>
              <a:rPr lang="en-US" dirty="0"/>
              <a:t>residuals are normalized using the standard deviation and a normal distribution of errors is assumed.</a:t>
            </a:r>
            <a:endParaRPr lang="en-US" dirty="0">
              <a:cs typeface="Calibri"/>
            </a:endParaRPr>
          </a:p>
          <a:p>
            <a:endParaRPr lang="en-US" dirty="0"/>
          </a:p>
          <a:p>
            <a:r>
              <a:rPr lang="en-US" dirty="0"/>
              <a:t>Steps:</a:t>
            </a:r>
            <a:endParaRPr lang="en-US" dirty="0">
              <a:cs typeface="Calibri"/>
            </a:endParaRPr>
          </a:p>
          <a:p>
            <a:r>
              <a:rPr lang="en-US" dirty="0"/>
              <a:t>For each quantile (default 1:100):</a:t>
            </a:r>
            <a:endParaRPr lang="en-US" dirty="0">
              <a:cs typeface="Calibri"/>
            </a:endParaRPr>
          </a:p>
          <a:p>
            <a:endParaRPr lang="en-US" dirty="0"/>
          </a:p>
          <a:p>
            <a:r>
              <a:rPr lang="en-US" sz="1300" dirty="0"/>
              <a:t># Computer lower and upper bound for quantile</a:t>
            </a:r>
            <a:r>
              <a:rPr lang="en-US" dirty="0"/>
              <a:t> </a:t>
            </a:r>
            <a:endParaRPr lang="en-US" sz="1300" dirty="0">
              <a:cs typeface="Calibri"/>
            </a:endParaRPr>
          </a:p>
          <a:p>
            <a:r>
              <a:rPr lang="en-US" sz="1300" dirty="0"/>
              <a:t>norm = </a:t>
            </a:r>
            <a:r>
              <a:rPr lang="en-US" sz="1300" dirty="0" err="1"/>
              <a:t>stats.norm</a:t>
            </a:r>
            <a:r>
              <a:rPr lang="en-US" sz="1300" dirty="0"/>
              <a:t>(loc=0, scale=1)</a:t>
            </a:r>
            <a:r>
              <a:rPr lang="en-US" dirty="0"/>
              <a:t> </a:t>
            </a:r>
            <a:endParaRPr lang="en-US" sz="1300" dirty="0">
              <a:cs typeface="Calibri"/>
            </a:endParaRPr>
          </a:p>
          <a:p>
            <a:r>
              <a:rPr lang="en-US" sz="1300" dirty="0" err="1"/>
              <a:t>lower_bound</a:t>
            </a:r>
            <a:r>
              <a:rPr lang="en-US" sz="1300" dirty="0"/>
              <a:t> = </a:t>
            </a:r>
            <a:r>
              <a:rPr lang="en-US" sz="1300" dirty="0" err="1"/>
              <a:t>norm.ppf</a:t>
            </a:r>
            <a:r>
              <a:rPr lang="en-US" sz="1300" dirty="0"/>
              <a:t>(0.5 - quantile / 2)</a:t>
            </a:r>
            <a:r>
              <a:rPr lang="en-US" dirty="0"/>
              <a:t> </a:t>
            </a:r>
            <a:endParaRPr lang="en-US" sz="1300" dirty="0">
              <a:cs typeface="Calibri"/>
            </a:endParaRPr>
          </a:p>
          <a:p>
            <a:r>
              <a:rPr lang="en-US" sz="1300" dirty="0" err="1"/>
              <a:t>upper_bound</a:t>
            </a:r>
            <a:r>
              <a:rPr lang="en-US" sz="1300" dirty="0"/>
              <a:t> = </a:t>
            </a:r>
            <a:r>
              <a:rPr lang="en-US" sz="1300" dirty="0" err="1"/>
              <a:t>norm.ppf</a:t>
            </a:r>
            <a:r>
              <a:rPr lang="en-US" sz="1300" dirty="0"/>
              <a:t>(0.5 + quantile / 2)</a:t>
            </a:r>
            <a:endParaRPr lang="en-US" sz="1300" dirty="0">
              <a:cs typeface="Calibri"/>
            </a:endParaRPr>
          </a:p>
          <a:p>
            <a:endParaRPr lang="en-US" sz="1300" dirty="0"/>
          </a:p>
          <a:p>
            <a:r>
              <a:rPr lang="en-US" sz="1300" dirty="0"/>
              <a:t># Compute proportion of normalized residuals within lower to upper bound</a:t>
            </a:r>
            <a:r>
              <a:rPr lang="en-US" dirty="0"/>
              <a:t> </a:t>
            </a:r>
            <a:endParaRPr lang="en-US" sz="1300" dirty="0">
              <a:cs typeface="Calibri"/>
            </a:endParaRPr>
          </a:p>
          <a:p>
            <a:r>
              <a:rPr lang="en-US" sz="1300" dirty="0"/>
              <a:t>residuals = </a:t>
            </a:r>
            <a:r>
              <a:rPr lang="en-US" sz="1300" dirty="0" err="1"/>
              <a:t>y_pred</a:t>
            </a:r>
            <a:r>
              <a:rPr lang="en-US" sz="1300" dirty="0"/>
              <a:t> - </a:t>
            </a:r>
            <a:r>
              <a:rPr lang="en-US" sz="1300" dirty="0" err="1"/>
              <a:t>y_true</a:t>
            </a:r>
            <a:endParaRPr lang="en-US" sz="1300" dirty="0"/>
          </a:p>
          <a:p>
            <a:endParaRPr lang="en-US" sz="1300" dirty="0"/>
          </a:p>
          <a:p>
            <a:r>
              <a:rPr lang="en-US" sz="1300" dirty="0" err="1"/>
              <a:t>normalized_residuals</a:t>
            </a:r>
            <a:r>
              <a:rPr lang="en-US" sz="1300" dirty="0"/>
              <a:t> = </a:t>
            </a:r>
            <a:r>
              <a:rPr lang="en-US" sz="1300" dirty="0" err="1"/>
              <a:t>residuals.reshape</a:t>
            </a:r>
            <a:r>
              <a:rPr lang="en-US" sz="1300" dirty="0"/>
              <a:t>(-1) / </a:t>
            </a:r>
            <a:r>
              <a:rPr lang="en-US" sz="1300" dirty="0" err="1"/>
              <a:t>y_std.reshape</a:t>
            </a:r>
            <a:r>
              <a:rPr lang="en-US" sz="1300" dirty="0"/>
              <a:t>(-1)</a:t>
            </a:r>
            <a:r>
              <a:rPr lang="en-US" dirty="0"/>
              <a:t> </a:t>
            </a:r>
            <a:endParaRPr lang="en-US" sz="1300" dirty="0">
              <a:cs typeface="Calibri"/>
            </a:endParaRPr>
          </a:p>
          <a:p>
            <a:endParaRPr lang="en-US" sz="1300" dirty="0"/>
          </a:p>
          <a:p>
            <a:r>
              <a:rPr lang="en-US" sz="1300" dirty="0" err="1"/>
              <a:t>num_within_quantile</a:t>
            </a:r>
            <a:r>
              <a:rPr lang="en-US" sz="1300" dirty="0"/>
              <a:t> = 0</a:t>
            </a:r>
            <a:r>
              <a:rPr lang="en-US" dirty="0"/>
              <a:t> </a:t>
            </a:r>
            <a:endParaRPr lang="en-US" sz="1300" dirty="0">
              <a:cs typeface="Calibri"/>
            </a:endParaRPr>
          </a:p>
          <a:p>
            <a:r>
              <a:rPr lang="en-US" sz="1300" dirty="0"/>
              <a:t>for </a:t>
            </a:r>
            <a:r>
              <a:rPr lang="en-US" sz="1300" dirty="0" err="1"/>
              <a:t>resid</a:t>
            </a:r>
            <a:r>
              <a:rPr lang="en-US" sz="1300" dirty="0"/>
              <a:t> in </a:t>
            </a:r>
            <a:r>
              <a:rPr lang="en-US" sz="1300" dirty="0" err="1"/>
              <a:t>normalized_residuals</a:t>
            </a:r>
            <a:r>
              <a:rPr lang="en-US" sz="1300" dirty="0"/>
              <a:t>:</a:t>
            </a:r>
            <a:r>
              <a:rPr lang="en-US" dirty="0"/>
              <a:t> </a:t>
            </a:r>
            <a:endParaRPr lang="en-US" sz="1300" dirty="0">
              <a:cs typeface="Calibri"/>
            </a:endParaRPr>
          </a:p>
          <a:p>
            <a:r>
              <a:rPr lang="en-US" sz="1300" dirty="0"/>
              <a:t>	if </a:t>
            </a:r>
            <a:r>
              <a:rPr lang="en-US" sz="1300" dirty="0" err="1"/>
              <a:t>lower_bound</a:t>
            </a:r>
            <a:r>
              <a:rPr lang="en-US" sz="1300" dirty="0"/>
              <a:t> &lt;= </a:t>
            </a:r>
            <a:r>
              <a:rPr lang="en-US" sz="1300" dirty="0" err="1"/>
              <a:t>resid</a:t>
            </a:r>
            <a:r>
              <a:rPr lang="en-US" sz="1300" dirty="0"/>
              <a:t> and </a:t>
            </a:r>
            <a:r>
              <a:rPr lang="en-US" sz="1300" dirty="0" err="1"/>
              <a:t>resid</a:t>
            </a:r>
            <a:r>
              <a:rPr lang="en-US" sz="1300" dirty="0"/>
              <a:t> &lt;= </a:t>
            </a:r>
            <a:r>
              <a:rPr lang="en-US" sz="1300" dirty="0" err="1"/>
              <a:t>upper_bound</a:t>
            </a:r>
            <a:r>
              <a:rPr lang="en-US" sz="1300" dirty="0"/>
              <a:t>:</a:t>
            </a:r>
            <a:r>
              <a:rPr lang="en-US" dirty="0"/>
              <a:t> </a:t>
            </a:r>
            <a:endParaRPr lang="en-US" sz="1300" dirty="0">
              <a:cs typeface="Calibri"/>
            </a:endParaRPr>
          </a:p>
          <a:p>
            <a:r>
              <a:rPr lang="en-US" sz="1300" dirty="0"/>
              <a:t>		</a:t>
            </a:r>
            <a:r>
              <a:rPr lang="en-US" sz="1300" dirty="0" err="1"/>
              <a:t>num_within_quantile</a:t>
            </a:r>
            <a:r>
              <a:rPr lang="en-US" sz="1300" dirty="0"/>
              <a:t> += 1.0</a:t>
            </a:r>
            <a:r>
              <a:rPr lang="en-US" dirty="0"/>
              <a:t> </a:t>
            </a:r>
            <a:endParaRPr lang="en-US" sz="1300" dirty="0">
              <a:cs typeface="Calibri"/>
            </a:endParaRPr>
          </a:p>
          <a:p>
            <a:r>
              <a:rPr lang="en-US" sz="1300" dirty="0"/>
              <a:t>proportion = </a:t>
            </a:r>
            <a:r>
              <a:rPr lang="en-US" sz="1300" dirty="0" err="1"/>
              <a:t>num_within_quantile</a:t>
            </a:r>
            <a:r>
              <a:rPr lang="en-US" sz="1300" dirty="0"/>
              <a:t> / </a:t>
            </a:r>
            <a:r>
              <a:rPr lang="en-US" sz="1300" dirty="0" err="1"/>
              <a:t>len</a:t>
            </a:r>
            <a:r>
              <a:rPr lang="en-US" sz="1300" dirty="0"/>
              <a:t>(residuals)</a:t>
            </a:r>
            <a:endParaRPr lang="en-US" dirty="0">
              <a:cs typeface="Calibri"/>
            </a:endParaRPr>
          </a:p>
        </p:txBody>
      </p:sp>
      <p:sp>
        <p:nvSpPr>
          <p:cNvPr id="4" name="Slide Number Placeholder 3"/>
          <p:cNvSpPr>
            <a:spLocks noGrp="1"/>
          </p:cNvSpPr>
          <p:nvPr>
            <p:ph type="sldNum" sz="quarter" idx="5"/>
          </p:nvPr>
        </p:nvSpPr>
        <p:spPr/>
        <p:txBody>
          <a:bodyPr/>
          <a:lstStyle/>
          <a:p>
            <a:fld id="{FBBF1341-3AFE-B447-A831-9671D6A7009B}" type="slidenum">
              <a:rPr lang="en-US" smtClean="0"/>
              <a:t>17</a:t>
            </a:fld>
            <a:endParaRPr lang="en-US"/>
          </a:p>
        </p:txBody>
      </p:sp>
    </p:spTree>
    <p:extLst>
      <p:ext uri="{BB962C8B-B14F-4D97-AF65-F5344CB8AC3E}">
        <p14:creationId xmlns:p14="http://schemas.microsoft.com/office/powerpoint/2010/main" val="14194367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plot of the prediction standard deviations:</a:t>
            </a:r>
          </a:p>
          <a:p>
            <a:endParaRPr lang="en-US" dirty="0">
              <a:cs typeface="Calibri"/>
            </a:endParaRPr>
          </a:p>
          <a:p>
            <a:r>
              <a:rPr lang="en-US" dirty="0">
                <a:cs typeface="Calibri"/>
              </a:rPr>
              <a:t>We were at higher uncertainty than our threshold for most of CPP, thus we were projecting to the nearest certain HV recommendation.</a:t>
            </a:r>
          </a:p>
          <a:p>
            <a:endParaRPr lang="en-US" dirty="0">
              <a:cs typeface="Calibri"/>
            </a:endParaRPr>
          </a:p>
          <a:p>
            <a:r>
              <a:rPr lang="en-US" dirty="0">
                <a:cs typeface="Calibri"/>
              </a:rPr>
              <a:t>Remember our good preliminary results from CPP? Those results made us feel pretty good about our uncertainty correction strategy since it was utilized throughout CPP.</a:t>
            </a:r>
          </a:p>
          <a:p>
            <a:endParaRPr lang="en-US" dirty="0">
              <a:cs typeface="Calibri"/>
            </a:endParaRPr>
          </a:p>
          <a:p>
            <a:endParaRPr lang="en-US" dirty="0">
              <a:cs typeface="Calibri"/>
            </a:endParaRPr>
          </a:p>
          <a:p>
            <a:endParaRPr lang="en-US" dirty="0"/>
          </a:p>
          <a:p>
            <a:endParaRPr lang="en-US" dirty="0"/>
          </a:p>
          <a:p>
            <a:r>
              <a:rPr lang="en-US" dirty="0"/>
              <a:t>#### </a:t>
            </a:r>
          </a:p>
          <a:p>
            <a:r>
              <a:rPr lang="en-US" dirty="0">
                <a:cs typeface="Calibri"/>
              </a:rPr>
              <a:t>3% of the ideal gain correction </a:t>
            </a:r>
            <a:r>
              <a:rPr lang="en-US" dirty="0" err="1">
                <a:cs typeface="Calibri"/>
              </a:rPr>
              <a:t>factort</a:t>
            </a:r>
            <a:r>
              <a:rPr lang="en-US" dirty="0">
                <a:cs typeface="Calibri"/>
              </a:rPr>
              <a:t> is 0.00497 and uncertainty was greater than our threshold for more CPP runs than it wasn't.</a:t>
            </a:r>
          </a:p>
        </p:txBody>
      </p:sp>
      <p:sp>
        <p:nvSpPr>
          <p:cNvPr id="4" name="Slide Number Placeholder 3"/>
          <p:cNvSpPr>
            <a:spLocks noGrp="1"/>
          </p:cNvSpPr>
          <p:nvPr>
            <p:ph type="sldNum" sz="quarter" idx="5"/>
          </p:nvPr>
        </p:nvSpPr>
        <p:spPr/>
        <p:txBody>
          <a:bodyPr/>
          <a:lstStyle/>
          <a:p>
            <a:fld id="{FBBF1341-3AFE-B447-A831-9671D6A7009B}" type="slidenum">
              <a:rPr lang="en-US" smtClean="0"/>
              <a:t>18</a:t>
            </a:fld>
            <a:endParaRPr lang="en-US"/>
          </a:p>
        </p:txBody>
      </p:sp>
    </p:spTree>
    <p:extLst>
      <p:ext uri="{BB962C8B-B14F-4D97-AF65-F5344CB8AC3E}">
        <p14:creationId xmlns:p14="http://schemas.microsoft.com/office/powerpoint/2010/main" val="7895193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Here are the preliminary results from CPP. These are really quite good, AND CPP was interesting because beam intensity was much lower than our training data.</a:t>
            </a:r>
          </a:p>
          <a:p>
            <a:endParaRPr lang="en-US" dirty="0">
              <a:cs typeface="Calibri"/>
            </a:endParaRPr>
          </a:p>
          <a:p>
            <a:r>
              <a:rPr lang="en-US" dirty="0">
                <a:cs typeface="Calibri"/>
              </a:rPr>
              <a:t>In the upper plot, you can see that the model predictions are close to the traditionally calculated values (blue vs. orange), and that the gain was much more stable than the atmospheric pressure in the green plot, which has the strongest affect on CDC gain.</a:t>
            </a:r>
          </a:p>
          <a:p>
            <a:endParaRPr lang="en-US" dirty="0">
              <a:cs typeface="Calibri"/>
            </a:endParaRPr>
          </a:p>
          <a:p>
            <a:r>
              <a:rPr lang="en-US" dirty="0">
                <a:cs typeface="Calibri"/>
              </a:rPr>
              <a:t>#####</a:t>
            </a:r>
          </a:p>
          <a:p>
            <a:r>
              <a:rPr lang="en-US" dirty="0">
                <a:cs typeface="Calibri"/>
              </a:rPr>
              <a:t>The ML predictions were within </a:t>
            </a:r>
            <a:r>
              <a:rPr lang="en-US" b="1" dirty="0">
                <a:cs typeface="Calibri"/>
              </a:rPr>
              <a:t>NEED TO GET % DIF</a:t>
            </a:r>
            <a:endParaRPr lang="en-US" dirty="0">
              <a:cs typeface="Calibri"/>
            </a:endParaRPr>
          </a:p>
          <a:p>
            <a:endParaRPr lang="en-US" dirty="0">
              <a:cs typeface="Calibri"/>
            </a:endParaRPr>
          </a:p>
          <a:p>
            <a:r>
              <a:rPr lang="en-US" dirty="0">
                <a:cs typeface="Calibri"/>
              </a:rPr>
              <a:t>#### </a:t>
            </a:r>
          </a:p>
          <a:p>
            <a:r>
              <a:rPr lang="en-US" dirty="0">
                <a:cs typeface="Calibri"/>
              </a:rPr>
              <a:t>TODO: what is the % diff?</a:t>
            </a:r>
          </a:p>
          <a:p>
            <a:endParaRPr lang="en-US" dirty="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cs typeface="Calibri"/>
              </a:rPr>
              <a:t>, so the model was extrapolating the gain correction factor relationship with current.</a:t>
            </a:r>
          </a:p>
          <a:p>
            <a:endParaRPr lang="en-US" dirty="0">
              <a:cs typeface="Calibri"/>
            </a:endParaRPr>
          </a:p>
        </p:txBody>
      </p:sp>
      <p:sp>
        <p:nvSpPr>
          <p:cNvPr id="4" name="Slide Number Placeholder 3"/>
          <p:cNvSpPr>
            <a:spLocks noGrp="1"/>
          </p:cNvSpPr>
          <p:nvPr>
            <p:ph type="sldNum" sz="quarter" idx="5"/>
          </p:nvPr>
        </p:nvSpPr>
        <p:spPr/>
        <p:txBody>
          <a:bodyPr/>
          <a:lstStyle/>
          <a:p>
            <a:fld id="{FBBF1341-3AFE-B447-A831-9671D6A7009B}" type="slidenum">
              <a:rPr lang="en-US" smtClean="0"/>
              <a:t>19</a:t>
            </a:fld>
            <a:endParaRPr lang="en-US"/>
          </a:p>
        </p:txBody>
      </p:sp>
    </p:spTree>
    <p:extLst>
      <p:ext uri="{BB962C8B-B14F-4D97-AF65-F5344CB8AC3E}">
        <p14:creationId xmlns:p14="http://schemas.microsoft.com/office/powerpoint/2010/main" val="16315657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The AIEC project has been focused on Jefferson Lab's Hall D, and the </a:t>
            </a:r>
            <a:r>
              <a:rPr lang="en-US" dirty="0"/>
              <a:t>Gluonic Excitations </a:t>
            </a:r>
            <a:r>
              <a:rPr lang="en-US" dirty="0">
                <a:cs typeface="Calibri"/>
              </a:rPr>
              <a:t>or GlueX experiment.</a:t>
            </a:r>
          </a:p>
          <a:p>
            <a:r>
              <a:rPr lang="en-US" dirty="0">
                <a:cs typeface="Calibri"/>
              </a:rPr>
              <a:t>The GlueX detector system is comprised of several sub-detector systems, shown in both the image and the schematic. </a:t>
            </a:r>
          </a:p>
          <a:p>
            <a:endParaRPr lang="en-US" dirty="0">
              <a:cs typeface="Calibri"/>
            </a:endParaRPr>
          </a:p>
          <a:p>
            <a:r>
              <a:rPr lang="en-US" dirty="0">
                <a:cs typeface="Calibri"/>
              </a:rPr>
              <a:t>Here I have outlined two humans to show the scale of the GlueX detector.</a:t>
            </a:r>
          </a:p>
          <a:p>
            <a:endParaRPr lang="en-US" dirty="0">
              <a:cs typeface="Calibri"/>
            </a:endParaRPr>
          </a:p>
          <a:p>
            <a:r>
              <a:rPr lang="en-US" dirty="0">
                <a:cs typeface="Calibri"/>
              </a:rPr>
              <a:t>For the AIEC project </a:t>
            </a:r>
            <a:r>
              <a:rPr lang="en-US" dirty="0"/>
              <a:t>initially </a:t>
            </a:r>
            <a:r>
              <a:rPr lang="en-US" dirty="0">
                <a:cs typeface="Calibri"/>
              </a:rPr>
              <a:t>we focused on the Central Drift Chamber or CDC</a:t>
            </a:r>
          </a:p>
          <a:p>
            <a:endParaRPr lang="en-US" dirty="0">
              <a:cs typeface="Calibri"/>
            </a:endParaRPr>
          </a:p>
          <a:p>
            <a:r>
              <a:rPr lang="en-US" dirty="0">
                <a:cs typeface="Calibri"/>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detect charged particles and photons which allows us to reconstruct the particles that were produced in the interaction of the photon with the target proton.</a:t>
            </a:r>
            <a:endParaRPr lang="en-US"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FBBF1341-3AFE-B447-A831-9671D6A7009B}" type="slidenum">
              <a:rPr lang="en-US" smtClean="0"/>
              <a:t>2</a:t>
            </a:fld>
            <a:endParaRPr lang="en-US"/>
          </a:p>
        </p:txBody>
      </p:sp>
    </p:spTree>
    <p:extLst>
      <p:ext uri="{BB962C8B-B14F-4D97-AF65-F5344CB8AC3E}">
        <p14:creationId xmlns:p14="http://schemas.microsoft.com/office/powerpoint/2010/main" val="33282367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CDC gain affects particle identification.</a:t>
            </a:r>
          </a:p>
          <a:p>
            <a:endParaRPr lang="en-US" dirty="0"/>
          </a:p>
          <a:p>
            <a:r>
              <a:rPr lang="en-US" dirty="0">
                <a:cs typeface="Calibri" panose="020F0502020204030204"/>
              </a:rPr>
              <a:t>As shown on the previous slide a Argon CO2 gas mixture flows through the CDC. Charged particles pass through the chamber and ionize the gas along their path.</a:t>
            </a:r>
          </a:p>
          <a:p>
            <a:endParaRPr lang="en-US" dirty="0">
              <a:cs typeface="Calibri" panose="020F0502020204030204"/>
            </a:endParaRPr>
          </a:p>
          <a:p>
            <a:r>
              <a:rPr lang="en-US" dirty="0">
                <a:cs typeface="Calibri" panose="020F0502020204030204"/>
              </a:rPr>
              <a:t>The liberated electrons drift towards the CDC's anode wires, which are maintained at a high positive voltage. Electrons create a pulse, or hit on the wires. These hits are read out by the detector's electronics. The pattern of hits on the over 3500 wires is used to construct the particle tracks. The associated charge deposited on the wires is used together with the path length of a track to calculate </a:t>
            </a:r>
            <a:r>
              <a:rPr lang="en-US" dirty="0" err="1">
                <a:cs typeface="Calibri" panose="020F0502020204030204"/>
              </a:rPr>
              <a:t>dE</a:t>
            </a:r>
            <a:r>
              <a:rPr lang="en-US" dirty="0">
                <a:cs typeface="Calibri" panose="020F0502020204030204"/>
              </a:rPr>
              <a:t>/dx (or a measure of deposited energy per unit of track length). DE/dx is an important feature of particle identification.</a:t>
            </a:r>
          </a:p>
          <a:p>
            <a:endParaRPr lang="en-US" dirty="0">
              <a:cs typeface="Calibri" panose="020F0502020204030204"/>
            </a:endParaRPr>
          </a:p>
          <a:p>
            <a:r>
              <a:rPr lang="en-US" dirty="0">
                <a:cs typeface="Calibri" panose="020F0502020204030204"/>
              </a:rPr>
              <a:t>Why does chamber gain need to be calibrated?</a:t>
            </a:r>
          </a:p>
          <a:p>
            <a:endParaRPr lang="en-US" dirty="0"/>
          </a:p>
          <a:p>
            <a:r>
              <a:rPr lang="en-US" dirty="0"/>
              <a:t>Gain is known to be affected by the atmospheric pressure, temperature, and beam conditions – remember the Argon, CO2 gas, that gas density is effected by environmental conditions.</a:t>
            </a:r>
            <a:endParaRPr lang="en-US" dirty="0">
              <a:cs typeface="Calibri" panose="020F0502020204030204"/>
            </a:endParaRPr>
          </a:p>
          <a:p>
            <a:endParaRPr lang="en-US" dirty="0">
              <a:cs typeface="Calibri" panose="020F0502020204030204"/>
            </a:endParaRPr>
          </a:p>
          <a:p>
            <a:r>
              <a:rPr lang="en-US" dirty="0">
                <a:cs typeface="Calibri" panose="020F0502020204030204"/>
              </a:rPr>
              <a:t>[CLICK]</a:t>
            </a:r>
          </a:p>
          <a:p>
            <a:r>
              <a:rPr lang="en-US" dirty="0">
                <a:cs typeface="Calibri" panose="020F0502020204030204"/>
              </a:rPr>
              <a:t>Traditionally, the gain correction factor is obtained from a Gaussian fit to </a:t>
            </a:r>
            <a:r>
              <a:rPr lang="en-US" dirty="0" err="1">
                <a:cs typeface="Calibri" panose="020F0502020204030204"/>
              </a:rPr>
              <a:t>dE</a:t>
            </a:r>
            <a:r>
              <a:rPr lang="en-US" dirty="0">
                <a:cs typeface="Calibri" panose="020F0502020204030204"/>
              </a:rPr>
              <a:t>/dx amplitude, an example of the </a:t>
            </a:r>
            <a:r>
              <a:rPr lang="en-US" dirty="0" err="1">
                <a:cs typeface="Calibri" panose="020F0502020204030204"/>
              </a:rPr>
              <a:t>dE</a:t>
            </a:r>
            <a:r>
              <a:rPr lang="en-US" dirty="0">
                <a:cs typeface="Calibri" panose="020F0502020204030204"/>
              </a:rPr>
              <a:t>/dx plot is shown here.</a:t>
            </a:r>
          </a:p>
          <a:p>
            <a:endParaRPr lang="en-US" dirty="0">
              <a:cs typeface="Calibri" panose="020F0502020204030204"/>
            </a:endParaRPr>
          </a:p>
          <a:p>
            <a:r>
              <a:rPr lang="en-US" dirty="0">
                <a:cs typeface="Calibri" panose="020F0502020204030204"/>
              </a:rPr>
              <a:t>Calibration affects the cuts made to the data to separate different particle types. (some examples of different particle type peaks are shown on this plot)</a:t>
            </a:r>
          </a:p>
          <a:p>
            <a:endParaRPr lang="en-US" dirty="0">
              <a:cs typeface="Calibri" panose="020F0502020204030204"/>
            </a:endParaRPr>
          </a:p>
          <a:p>
            <a:r>
              <a:rPr lang="en-US" dirty="0">
                <a:cs typeface="Calibri" panose="020F0502020204030204"/>
              </a:rPr>
              <a:t>Traditionally, calibration constants are generated per "run". A run is approximately 2 hours of beam time data. Why two hours you ask, well...</a:t>
            </a:r>
          </a:p>
          <a:p>
            <a:endParaRPr lang="en-US" dirty="0">
              <a:cs typeface="Calibri" panose="020F0502020204030204"/>
            </a:endParaRPr>
          </a:p>
          <a:p>
            <a:r>
              <a:rPr lang="en-US" dirty="0">
                <a:cs typeface="Calibri" panose="020F0502020204030204"/>
              </a:rPr>
              <a:t>############</a:t>
            </a:r>
          </a:p>
          <a:p>
            <a:r>
              <a:rPr lang="en-US" dirty="0"/>
              <a:t>. A 50:50 Ar:CO2 gas mixture flows through the chamber. Charged25</a:t>
            </a:r>
            <a:br>
              <a:rPr lang="en-US" dirty="0">
                <a:cs typeface="+mn-lt"/>
              </a:rPr>
            </a:br>
            <a:r>
              <a:rPr lang="en-US" dirty="0"/>
              <a:t>particles passing through the chamber ionize the gas along their path, and the liberated avalanche of</a:t>
            </a:r>
            <a:br>
              <a:rPr lang="en-US" dirty="0">
                <a:cs typeface="+mn-lt"/>
              </a:rPr>
            </a:br>
            <a:r>
              <a:rPr lang="en-US" dirty="0"/>
              <a:t>electrons drifts towards the anode wires, which are maintained at high positive voltage (HV), and</a:t>
            </a:r>
            <a:br>
              <a:rPr lang="en-US" dirty="0">
                <a:cs typeface="+mn-lt"/>
              </a:rPr>
            </a:br>
            <a:r>
              <a:rPr lang="en-US" dirty="0"/>
              <a:t>creates a pulse ’hit’ on the wire which is read out by the detector’s electronics. The pattern of hits on28</a:t>
            </a:r>
            <a:br>
              <a:rPr lang="en-US" dirty="0">
                <a:cs typeface="+mn-lt"/>
              </a:rPr>
            </a:br>
            <a:r>
              <a:rPr lang="en-US" dirty="0"/>
              <a:t>the 3522 wires is used to reconstruct the track(s) of the particle(s). The associated charge deposited29</a:t>
            </a:r>
            <a:br>
              <a:rPr lang="en-US" dirty="0">
                <a:cs typeface="+mn-lt"/>
              </a:rPr>
            </a:br>
            <a:r>
              <a:rPr lang="en-US" dirty="0"/>
              <a:t>is used together with the path length of the track through the straw tubes of the CDC to calculate30</a:t>
            </a:r>
            <a:br>
              <a:rPr lang="en-US" dirty="0">
                <a:cs typeface="+mn-lt"/>
              </a:rPr>
            </a:br>
            <a:r>
              <a:rPr lang="en-US" dirty="0" err="1"/>
              <a:t>dE</a:t>
            </a:r>
            <a:r>
              <a:rPr lang="en-US" dirty="0"/>
              <a:t>/dx, a measure of energy deposited per unit length as a particle travels through the detector, an31</a:t>
            </a:r>
            <a:br>
              <a:rPr lang="en-US" dirty="0">
                <a:cs typeface="+mn-lt"/>
              </a:rPr>
            </a:br>
            <a:r>
              <a:rPr lang="en-US" dirty="0"/>
              <a:t>important feature of particle identification. The chamber gain, the ratio of final to initial number of32</a:t>
            </a:r>
            <a:br>
              <a:rPr lang="en-US" dirty="0">
                <a:cs typeface="+mn-lt"/>
              </a:rPr>
            </a:br>
            <a:r>
              <a:rPr lang="en-US" dirty="0"/>
              <a:t>electrons in the avalanche, is sensitive to the gas density. The CDC is operated at close to atmospheric33</a:t>
            </a:r>
            <a:br>
              <a:rPr lang="en-US" dirty="0">
                <a:cs typeface="+mn-lt"/>
              </a:rPr>
            </a:br>
            <a:r>
              <a:rPr lang="en-US" dirty="0"/>
              <a:t>pressure, thus the variation in gain with atmospheric pressure and gas temperature can be accounted</a:t>
            </a:r>
            <a:endParaRPr lang="en-US" dirty="0">
              <a:cs typeface="Calibri" panose="020F0502020204030204"/>
            </a:endParaRPr>
          </a:p>
          <a:p>
            <a:endParaRPr lang="en-US" dirty="0">
              <a:cs typeface="Calibri" panose="020F0502020204030204"/>
            </a:endParaRPr>
          </a:p>
          <a:p>
            <a:endParaRPr lang="en-US" dirty="0">
              <a:cs typeface="Calibri" panose="020F0502020204030204"/>
            </a:endParaRPr>
          </a:p>
          <a:p>
            <a:pPr marL="181240" indent="-181240">
              <a:lnSpc>
                <a:spcPct val="90000"/>
              </a:lnSpc>
              <a:spcBef>
                <a:spcPts val="1057"/>
              </a:spcBef>
              <a:buFont typeface="Arial"/>
              <a:buChar char="•"/>
            </a:pPr>
            <a:r>
              <a:rPr lang="en-US" dirty="0"/>
              <a:t>Time to distance: track fitting, vertex and </a:t>
            </a:r>
            <a:r>
              <a:rPr lang="en-US" dirty="0" err="1"/>
              <a:t>dE</a:t>
            </a:r>
            <a:r>
              <a:rPr lang="en-US" dirty="0"/>
              <a:t>/dx resolution</a:t>
            </a:r>
            <a:endParaRPr lang="en-US" dirty="0">
              <a:cs typeface="Calibri"/>
            </a:endParaRPr>
          </a:p>
          <a:p>
            <a:pPr marL="664546" lvl="1" indent="-181240">
              <a:lnSpc>
                <a:spcPct val="90000"/>
              </a:lnSpc>
              <a:spcBef>
                <a:spcPts val="529"/>
              </a:spcBef>
              <a:buFont typeface="Arial"/>
              <a:buChar char="•"/>
            </a:pPr>
            <a:r>
              <a:rPr lang="en-US" dirty="0"/>
              <a:t>Non-analytic fit function generates 6 unique calibration constants</a:t>
            </a:r>
            <a:endParaRPr lang="en-US" dirty="0">
              <a:cs typeface="Calibri"/>
            </a:endParaRPr>
          </a:p>
        </p:txBody>
      </p:sp>
      <p:sp>
        <p:nvSpPr>
          <p:cNvPr id="4" name="Slide Number Placeholder 3"/>
          <p:cNvSpPr>
            <a:spLocks noGrp="1"/>
          </p:cNvSpPr>
          <p:nvPr>
            <p:ph type="sldNum" sz="quarter" idx="5"/>
          </p:nvPr>
        </p:nvSpPr>
        <p:spPr/>
        <p:txBody>
          <a:bodyPr/>
          <a:lstStyle/>
          <a:p>
            <a:fld id="{FBBF1341-3AFE-B447-A831-9671D6A7009B}" type="slidenum">
              <a:rPr lang="en-US" smtClean="0"/>
              <a:t>24</a:t>
            </a:fld>
            <a:endParaRPr lang="en-US"/>
          </a:p>
        </p:txBody>
      </p:sp>
    </p:spTree>
    <p:extLst>
      <p:ext uri="{BB962C8B-B14F-4D97-AF65-F5344CB8AC3E}">
        <p14:creationId xmlns:p14="http://schemas.microsoft.com/office/powerpoint/2010/main" val="37823325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tried a few machine learning techniques, </a:t>
            </a:r>
          </a:p>
          <a:p>
            <a:r>
              <a:rPr lang="en-US" dirty="0">
                <a:cs typeface="Calibri"/>
              </a:rPr>
              <a:t>And </a:t>
            </a:r>
            <a:r>
              <a:rPr lang="en-US" dirty="0"/>
              <a:t>selected a Gaussian process model because of its accuracy and ability to provide uncertainty.</a:t>
            </a:r>
            <a:endParaRPr lang="en-US" dirty="0">
              <a:cs typeface="Calibri"/>
            </a:endParaRPr>
          </a:p>
          <a:p>
            <a:endParaRPr lang="en-US" dirty="0"/>
          </a:p>
          <a:p>
            <a:pPr rtl="0"/>
            <a:r>
              <a:rPr lang="en-US" sz="1300" dirty="0"/>
              <a:t>The method assumes a multivariate Gaussian distribution of data.</a:t>
            </a:r>
            <a:endParaRPr lang="en-US" b="0" dirty="0">
              <a:effectLst/>
              <a:cs typeface="Calibri"/>
            </a:endParaRPr>
          </a:p>
          <a:p>
            <a:pPr rtl="0"/>
            <a:r>
              <a:rPr lang="en-US" sz="1300" dirty="0"/>
              <a:t>The posterior is conditioned on the evidence provided by training data.</a:t>
            </a:r>
            <a:endParaRPr lang="en-US" sz="1300" dirty="0">
              <a:cs typeface="Calibri"/>
            </a:endParaRPr>
          </a:p>
          <a:p>
            <a:endParaRPr lang="en-US" sz="1300" dirty="0">
              <a:cs typeface="Calibri"/>
            </a:endParaRPr>
          </a:p>
          <a:p>
            <a:r>
              <a:rPr lang="en-US" dirty="0">
                <a:cs typeface="Calibri" panose="020F0502020204030204"/>
              </a:rPr>
              <a:t>The GP calculates a probability density function over all admissible functions that fit the data.</a:t>
            </a:r>
          </a:p>
          <a:p>
            <a:endParaRPr lang="en-US" dirty="0">
              <a:cs typeface="Calibri" panose="020F0502020204030204"/>
            </a:endParaRPr>
          </a:p>
          <a:p>
            <a:r>
              <a:rPr lang="en-US" dirty="0">
                <a:cs typeface="Calibri" panose="020F0502020204030204"/>
              </a:rPr>
              <a:t>The probabilistic representation of the prediction includes the mean and standard deviation, which we can exploit for uncertainty quantification.</a:t>
            </a:r>
          </a:p>
          <a:p>
            <a:endParaRPr lang="en-US" dirty="0"/>
          </a:p>
          <a:p>
            <a:pPr rtl="0"/>
            <a:r>
              <a:rPr lang="en-US" sz="1300" b="1" dirty="0"/>
              <a:t>[TODO: Need a backup slide with more GP information]</a:t>
            </a:r>
            <a:endParaRPr lang="en-US" b="1" dirty="0">
              <a:effectLst/>
              <a:cs typeface="Calibri"/>
            </a:endParaRPr>
          </a:p>
          <a:p>
            <a:pPr rtl="0"/>
            <a:br>
              <a:rPr lang="en-US" b="0" dirty="0">
                <a:effectLst/>
                <a:cs typeface="+mn-lt"/>
              </a:rPr>
            </a:br>
            <a:r>
              <a:rPr lang="en-US" b="0" dirty="0">
                <a:effectLst/>
              </a:rPr>
              <a:t>P</a:t>
            </a:r>
            <a:r>
              <a:rPr lang="en-US" sz="1300" dirty="0"/>
              <a:t>redictions are based on distance measures between samples in the higher dimensional space.</a:t>
            </a:r>
            <a:endParaRPr lang="en-US" b="0" dirty="0">
              <a:effectLst/>
              <a:cs typeface="Calibri"/>
            </a:endParaRPr>
          </a:p>
          <a:p>
            <a:endParaRPr lang="en-US" sz="1300" dirty="0"/>
          </a:p>
          <a:p>
            <a:r>
              <a:rPr lang="en-US" sz="1300" dirty="0"/>
              <a:t>We experimented with several basic kernels and landed on a radial basis function </a:t>
            </a:r>
            <a:r>
              <a:rPr lang="en-US" dirty="0"/>
              <a:t>(or squared exponential) </a:t>
            </a:r>
            <a:r>
              <a:rPr lang="en-US" sz="1300" dirty="0"/>
              <a:t>kernel and a white kernel to estimate noise.</a:t>
            </a:r>
            <a:r>
              <a:rPr lang="en-US" sz="1400" dirty="0">
                <a:cs typeface="+mn-lt"/>
              </a:rPr>
              <a:t> </a:t>
            </a:r>
          </a:p>
          <a:p>
            <a:pPr rtl="0"/>
            <a:endParaRPr lang="en-US" sz="1300" b="1" dirty="0"/>
          </a:p>
          <a:p>
            <a:pPr rtl="0"/>
            <a:r>
              <a:rPr lang="en-US" sz="1300" b="1" dirty="0"/>
              <a:t>[CLICK]</a:t>
            </a:r>
            <a:endParaRPr lang="en-US" b="1" dirty="0">
              <a:effectLst/>
              <a:cs typeface="Calibri"/>
            </a:endParaRPr>
          </a:p>
          <a:p>
            <a:endParaRPr lang="en-US" dirty="0"/>
          </a:p>
          <a:p>
            <a:r>
              <a:rPr lang="en-US" dirty="0"/>
              <a:t>Our target threshold was better than 5% error and our Gaussian process did quite well with a mean absolute percent error of .8% on our holdout dataset.</a:t>
            </a:r>
            <a:endParaRPr lang="en-US" dirty="0">
              <a:cs typeface="Calibri"/>
            </a:endParaRPr>
          </a:p>
          <a:p>
            <a:endParaRPr lang="en-US" dirty="0">
              <a:cs typeface="+mn-lt"/>
            </a:endParaRPr>
          </a:p>
          <a:p>
            <a:endParaRPr lang="en-US" dirty="0">
              <a:cs typeface="+mn-lt"/>
            </a:endParaRPr>
          </a:p>
          <a:p>
            <a:br>
              <a:rPr lang="en-US" dirty="0">
                <a:cs typeface="+mn-lt"/>
              </a:rPr>
            </a:br>
            <a:endParaRPr lang="en-US" dirty="0">
              <a:cs typeface="Calibri"/>
            </a:endParaRPr>
          </a:p>
          <a:p>
            <a:endParaRPr lang="en-US" b="1" dirty="0"/>
          </a:p>
          <a:p>
            <a:endParaRPr lang="en-US" dirty="0"/>
          </a:p>
          <a:p>
            <a:r>
              <a:rPr lang="en-US"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A Gaussian process transforms input feature space into a higher dimensional space using a kernel.</a:t>
            </a:r>
            <a:endParaRPr lang="en-US" b="0" dirty="0">
              <a:effectLst/>
              <a:cs typeface="Calibri"/>
            </a:endParaRPr>
          </a:p>
          <a:p>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cs typeface="+mn-lt"/>
              </a:rPr>
              <a:t>Our training and holdout data consisted of runs from 2020 and 2021 run periods. We pressure balanced the orthogonal datasets to include equivalent proportions of high, medium, and low pressure runs.</a:t>
            </a:r>
          </a:p>
          <a:p>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cs typeface="+mn-lt"/>
              </a:rPr>
              <a:t>Our target value is the traditionally calculated gain correction factor.</a:t>
            </a:r>
            <a:endParaRPr lang="en-US" sz="1200" dirty="0">
              <a:cs typeface="Calibri"/>
            </a:endParaRPr>
          </a:p>
          <a:p>
            <a:endParaRPr lang="en-US" dirty="0">
              <a:cs typeface="Calibri"/>
            </a:endParaRPr>
          </a:p>
          <a:p>
            <a:endParaRPr lang="en-US" dirty="0">
              <a:cs typeface="Calibri"/>
            </a:endParaRPr>
          </a:p>
          <a:p>
            <a:endParaRPr lang="en-US" dirty="0">
              <a:cs typeface="Calibri"/>
            </a:endParaRPr>
          </a:p>
          <a:p>
            <a:r>
              <a:rPr lang="en-US" dirty="0"/>
              <a:t>Don't yet say "do not set", make it a question at this point in the slide deck</a:t>
            </a:r>
            <a:endParaRPr lang="en-US" dirty="0">
              <a:cs typeface="Calibri"/>
            </a:endParaRPr>
          </a:p>
          <a:p>
            <a:endParaRPr lang="en-US" dirty="0">
              <a:cs typeface="Calibri"/>
            </a:endParaRPr>
          </a:p>
          <a:p>
            <a:r>
              <a:rPr lang="en-US" sz="1300" dirty="0"/>
              <a:t>In </a:t>
            </a:r>
            <a:r>
              <a:rPr lang="en-US" sz="1300" dirty="0">
                <a:hlinkClick r:id="rId3" tooltip="Machine learning"/>
              </a:rPr>
              <a:t>machine learning</a:t>
            </a:r>
            <a:r>
              <a:rPr lang="en-US" sz="1300" dirty="0"/>
              <a:t>, the </a:t>
            </a:r>
            <a:r>
              <a:rPr lang="en-US" sz="1300" b="1" dirty="0">
                <a:hlinkClick r:id="rId4" tooltip="Radial basis function"/>
              </a:rPr>
              <a:t>radial basis function</a:t>
            </a:r>
            <a:r>
              <a:rPr lang="en-US" sz="1300" b="1" dirty="0"/>
              <a:t> kernel</a:t>
            </a:r>
            <a:r>
              <a:rPr lang="en-US" sz="1300" dirty="0"/>
              <a:t>, or </a:t>
            </a:r>
            <a:r>
              <a:rPr lang="en-US" sz="1300" b="1" dirty="0"/>
              <a:t>RBF kernel</a:t>
            </a:r>
            <a:r>
              <a:rPr lang="en-US" sz="1300" dirty="0"/>
              <a:t>, is a popular </a:t>
            </a:r>
            <a:r>
              <a:rPr lang="en-US" sz="1300" dirty="0">
                <a:hlinkClick r:id="rId5" tooltip="Positive-definite kernel"/>
              </a:rPr>
              <a:t>kernel function</a:t>
            </a:r>
            <a:r>
              <a:rPr lang="en-US" sz="1300" dirty="0"/>
              <a:t> used in various </a:t>
            </a:r>
            <a:r>
              <a:rPr lang="en-US" sz="1300" dirty="0">
                <a:hlinkClick r:id="rId6" tooltip="Kernel method"/>
              </a:rPr>
              <a:t>kernelized</a:t>
            </a:r>
            <a:r>
              <a:rPr lang="en-US" sz="1300" dirty="0"/>
              <a:t> learning algorithms.</a:t>
            </a:r>
            <a:endParaRPr lang="en-US" dirty="0">
              <a:cs typeface="Calibri"/>
            </a:endParaRPr>
          </a:p>
          <a:p>
            <a:endParaRPr lang="en-US" dirty="0">
              <a:cs typeface="Calibri"/>
            </a:endParaRPr>
          </a:p>
          <a:p>
            <a:r>
              <a:rPr lang="en-US" dirty="0">
                <a:cs typeface="Calibri"/>
              </a:rPr>
              <a:t>Bold uncertainty quantification – this is the main point of the presentation</a:t>
            </a:r>
          </a:p>
          <a:p>
            <a:endParaRPr lang="en-US" dirty="0">
              <a:cs typeface="Calibri"/>
            </a:endParaRPr>
          </a:p>
          <a:p>
            <a:endParaRPr lang="en-US" dirty="0">
              <a:cs typeface="Calibri"/>
            </a:endParaRPr>
          </a:p>
          <a:p>
            <a:r>
              <a:rPr lang="en-US" dirty="0">
                <a:cs typeface="Calibri"/>
              </a:rPr>
              <a:t>Could foreshadow the basic GP kernel – is it sufficient "stay tuned"</a:t>
            </a:r>
          </a:p>
        </p:txBody>
      </p:sp>
      <p:sp>
        <p:nvSpPr>
          <p:cNvPr id="4" name="Slide Number Placeholder 3"/>
          <p:cNvSpPr>
            <a:spLocks noGrp="1"/>
          </p:cNvSpPr>
          <p:nvPr>
            <p:ph type="sldNum" sz="quarter" idx="5"/>
          </p:nvPr>
        </p:nvSpPr>
        <p:spPr/>
        <p:txBody>
          <a:bodyPr/>
          <a:lstStyle/>
          <a:p>
            <a:fld id="{FBBF1341-3AFE-B447-A831-9671D6A7009B}" type="slidenum">
              <a:rPr lang="en-US" smtClean="0"/>
              <a:t>25</a:t>
            </a:fld>
            <a:endParaRPr lang="en-US"/>
          </a:p>
        </p:txBody>
      </p:sp>
    </p:spTree>
    <p:extLst>
      <p:ext uri="{BB962C8B-B14F-4D97-AF65-F5344CB8AC3E}">
        <p14:creationId xmlns:p14="http://schemas.microsoft.com/office/powerpoint/2010/main" val="18841554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Again, a Gaussian process makes a distributional prediction: a mean and standard deviation.</a:t>
            </a:r>
            <a:endParaRPr lang="en-US" dirty="0">
              <a:cs typeface="Calibri"/>
            </a:endParaRPr>
          </a:p>
          <a:p>
            <a:endParaRPr lang="en-US" dirty="0"/>
          </a:p>
          <a:p>
            <a:r>
              <a:rPr lang="en-US" dirty="0"/>
              <a:t>The predicted mean lets us evaluate accuracy.</a:t>
            </a:r>
            <a:endParaRPr lang="en-US" dirty="0">
              <a:cs typeface="Calibri"/>
            </a:endParaRPr>
          </a:p>
          <a:p>
            <a:endParaRPr lang="en-US" dirty="0"/>
          </a:p>
          <a:p>
            <a:r>
              <a:rPr lang="en-US" dirty="0"/>
              <a:t>The prediction standard deviation lets us quantify the model’s uncertainty. </a:t>
            </a:r>
          </a:p>
          <a:p>
            <a:r>
              <a:rPr lang="en-US" dirty="0"/>
              <a:t>We must evaluate how well the uncertainties are calibrated.</a:t>
            </a:r>
            <a:endParaRPr lang="en-US" dirty="0">
              <a:cs typeface="Calibri"/>
            </a:endParaRPr>
          </a:p>
          <a:p>
            <a:endParaRPr lang="en-US" dirty="0"/>
          </a:p>
          <a:p>
            <a:r>
              <a:rPr lang="en-US" dirty="0"/>
              <a:t>[CLICK]</a:t>
            </a:r>
            <a:endParaRPr lang="en-US" dirty="0">
              <a:cs typeface="Calibri"/>
            </a:endParaRPr>
          </a:p>
          <a:p>
            <a:endParaRPr lang="en-US" dirty="0"/>
          </a:p>
          <a:p>
            <a:r>
              <a:rPr lang="en-US" dirty="0"/>
              <a:t>The Uncertainty Toolbox, from Chung, Char, Goo-</a:t>
            </a:r>
            <a:r>
              <a:rPr lang="en-US" dirty="0" err="1"/>
              <a:t>oo</a:t>
            </a:r>
            <a:r>
              <a:rPr lang="en-US" dirty="0"/>
              <a:t>, Schneider, and Niece-</a:t>
            </a:r>
            <a:r>
              <a:rPr lang="en-US" dirty="0" err="1"/>
              <a:t>wonger</a:t>
            </a:r>
            <a:r>
              <a:rPr lang="en-US" dirty="0"/>
              <a:t> is a python library for predictive UQ calibration, metrics, and visualizations.</a:t>
            </a:r>
            <a:endParaRPr lang="en-US" dirty="0">
              <a:cs typeface="Calibri"/>
            </a:endParaRPr>
          </a:p>
          <a:p>
            <a:endParaRPr lang="en-US" dirty="0"/>
          </a:p>
          <a:p>
            <a:r>
              <a:rPr lang="en-US" dirty="0"/>
              <a:t>One of the UQ evaluations we performed was the average calibration test on our holdout data.</a:t>
            </a:r>
            <a:endParaRPr lang="en-US" dirty="0">
              <a:cs typeface="Calibri"/>
            </a:endParaRPr>
          </a:p>
          <a:p>
            <a:endParaRPr lang="en-US" dirty="0"/>
          </a:p>
          <a:p>
            <a:r>
              <a:rPr lang="en-US" dirty="0"/>
              <a:t>On the x-axis of the average calibration plot shows the predicted proportion of the test data expected to lie inside the prediction interval.</a:t>
            </a:r>
          </a:p>
          <a:p>
            <a:endParaRPr lang="en-US" dirty="0"/>
          </a:p>
          <a:p>
            <a:r>
              <a:rPr lang="en-US" dirty="0"/>
              <a:t>The y-axis plots the observed proportion in the holdout data predictions that lie within the interval. A perfectly calibrated uncertainty would show 75% of the observed values lying within the 75</a:t>
            </a:r>
            <a:r>
              <a:rPr lang="en-US" baseline="30000" dirty="0"/>
              <a:t>th</a:t>
            </a:r>
            <a:r>
              <a:rPr lang="en-US" dirty="0"/>
              <a:t> quantile.</a:t>
            </a:r>
            <a:endParaRPr lang="en-US" dirty="0">
              <a:cs typeface="Calibri"/>
            </a:endParaRPr>
          </a:p>
          <a:p>
            <a:endParaRPr lang="en-US" dirty="0">
              <a:cs typeface="Calibri"/>
            </a:endParaRPr>
          </a:p>
          <a:p>
            <a:r>
              <a:rPr lang="en-US" dirty="0">
                <a:cs typeface="Calibri"/>
              </a:rPr>
              <a:t>Our uncertainty had a miscalibration area of 4% showing we are marginally overconfident in our predictions.</a:t>
            </a:r>
          </a:p>
          <a:p>
            <a:endParaRPr lang="en-US" dirty="0">
              <a:cs typeface="Calibri"/>
            </a:endParaRPr>
          </a:p>
          <a:p>
            <a:r>
              <a:rPr lang="en-US" dirty="0">
                <a:cs typeface="Calibri"/>
              </a:rPr>
              <a:t>This made us feel pretty good about our uncertainties.</a:t>
            </a:r>
          </a:p>
          <a:p>
            <a:endParaRPr lang="en-US" dirty="0"/>
          </a:p>
          <a:p>
            <a:endParaRPr lang="en-US" dirty="0"/>
          </a:p>
          <a:p>
            <a:r>
              <a:rPr lang="en-US" dirty="0"/>
              <a:t>#### </a:t>
            </a:r>
          </a:p>
          <a:p>
            <a:r>
              <a:rPr lang="en-US" dirty="0"/>
              <a:t>residuals are normalized using the standard deviation and a normal distribution of errors is assumed.</a:t>
            </a:r>
            <a:endParaRPr lang="en-US" dirty="0">
              <a:cs typeface="Calibri"/>
            </a:endParaRPr>
          </a:p>
          <a:p>
            <a:endParaRPr lang="en-US" dirty="0"/>
          </a:p>
          <a:p>
            <a:r>
              <a:rPr lang="en-US" dirty="0"/>
              <a:t>Steps:</a:t>
            </a:r>
            <a:endParaRPr lang="en-US" dirty="0">
              <a:cs typeface="Calibri"/>
            </a:endParaRPr>
          </a:p>
          <a:p>
            <a:r>
              <a:rPr lang="en-US" dirty="0"/>
              <a:t>For each quantile (default 1:100):</a:t>
            </a:r>
            <a:endParaRPr lang="en-US" dirty="0">
              <a:cs typeface="Calibri"/>
            </a:endParaRPr>
          </a:p>
          <a:p>
            <a:endParaRPr lang="en-US" dirty="0"/>
          </a:p>
          <a:p>
            <a:r>
              <a:rPr lang="en-US" sz="1300" dirty="0"/>
              <a:t># Computer lower and upper bound for quantile</a:t>
            </a:r>
            <a:r>
              <a:rPr lang="en-US" dirty="0"/>
              <a:t> </a:t>
            </a:r>
            <a:endParaRPr lang="en-US" sz="1300" dirty="0">
              <a:cs typeface="Calibri"/>
            </a:endParaRPr>
          </a:p>
          <a:p>
            <a:r>
              <a:rPr lang="en-US" sz="1300" dirty="0"/>
              <a:t>norm = </a:t>
            </a:r>
            <a:r>
              <a:rPr lang="en-US" sz="1300" dirty="0" err="1"/>
              <a:t>stats.norm</a:t>
            </a:r>
            <a:r>
              <a:rPr lang="en-US" sz="1300" dirty="0"/>
              <a:t>(loc=0, scale=1)</a:t>
            </a:r>
            <a:r>
              <a:rPr lang="en-US" dirty="0"/>
              <a:t> </a:t>
            </a:r>
            <a:endParaRPr lang="en-US" sz="1300" dirty="0">
              <a:cs typeface="Calibri"/>
            </a:endParaRPr>
          </a:p>
          <a:p>
            <a:r>
              <a:rPr lang="en-US" sz="1300" dirty="0" err="1"/>
              <a:t>lower_bound</a:t>
            </a:r>
            <a:r>
              <a:rPr lang="en-US" sz="1300" dirty="0"/>
              <a:t> = </a:t>
            </a:r>
            <a:r>
              <a:rPr lang="en-US" sz="1300" dirty="0" err="1"/>
              <a:t>norm.ppf</a:t>
            </a:r>
            <a:r>
              <a:rPr lang="en-US" sz="1300" dirty="0"/>
              <a:t>(0.5 - quantile / 2)</a:t>
            </a:r>
            <a:r>
              <a:rPr lang="en-US" dirty="0"/>
              <a:t> </a:t>
            </a:r>
            <a:endParaRPr lang="en-US" sz="1300" dirty="0">
              <a:cs typeface="Calibri"/>
            </a:endParaRPr>
          </a:p>
          <a:p>
            <a:r>
              <a:rPr lang="en-US" sz="1300" dirty="0" err="1"/>
              <a:t>upper_bound</a:t>
            </a:r>
            <a:r>
              <a:rPr lang="en-US" sz="1300" dirty="0"/>
              <a:t> = </a:t>
            </a:r>
            <a:r>
              <a:rPr lang="en-US" sz="1300" dirty="0" err="1"/>
              <a:t>norm.ppf</a:t>
            </a:r>
            <a:r>
              <a:rPr lang="en-US" sz="1300" dirty="0"/>
              <a:t>(0.5 + quantile / 2)</a:t>
            </a:r>
            <a:endParaRPr lang="en-US" sz="1300" dirty="0">
              <a:cs typeface="Calibri"/>
            </a:endParaRPr>
          </a:p>
          <a:p>
            <a:endParaRPr lang="en-US" sz="1300" dirty="0"/>
          </a:p>
          <a:p>
            <a:r>
              <a:rPr lang="en-US" sz="1300" dirty="0"/>
              <a:t># Compute proportion of normalized residuals within lower to upper bound</a:t>
            </a:r>
            <a:r>
              <a:rPr lang="en-US" dirty="0"/>
              <a:t> </a:t>
            </a:r>
            <a:endParaRPr lang="en-US" sz="1300" dirty="0">
              <a:cs typeface="Calibri"/>
            </a:endParaRPr>
          </a:p>
          <a:p>
            <a:r>
              <a:rPr lang="en-US" sz="1300" dirty="0"/>
              <a:t>residuals = </a:t>
            </a:r>
            <a:r>
              <a:rPr lang="en-US" sz="1300" dirty="0" err="1"/>
              <a:t>y_pred</a:t>
            </a:r>
            <a:r>
              <a:rPr lang="en-US" sz="1300" dirty="0"/>
              <a:t> - </a:t>
            </a:r>
            <a:r>
              <a:rPr lang="en-US" sz="1300" dirty="0" err="1"/>
              <a:t>y_true</a:t>
            </a:r>
            <a:endParaRPr lang="en-US" sz="1300" dirty="0"/>
          </a:p>
          <a:p>
            <a:endParaRPr lang="en-US" sz="1300" dirty="0"/>
          </a:p>
          <a:p>
            <a:r>
              <a:rPr lang="en-US" sz="1300" dirty="0" err="1"/>
              <a:t>normalized_residuals</a:t>
            </a:r>
            <a:r>
              <a:rPr lang="en-US" sz="1300" dirty="0"/>
              <a:t> = </a:t>
            </a:r>
            <a:r>
              <a:rPr lang="en-US" sz="1300" dirty="0" err="1"/>
              <a:t>residuals.reshape</a:t>
            </a:r>
            <a:r>
              <a:rPr lang="en-US" sz="1300" dirty="0"/>
              <a:t>(-1) / </a:t>
            </a:r>
            <a:r>
              <a:rPr lang="en-US" sz="1300" dirty="0" err="1"/>
              <a:t>y_std.reshape</a:t>
            </a:r>
            <a:r>
              <a:rPr lang="en-US" sz="1300" dirty="0"/>
              <a:t>(-1)</a:t>
            </a:r>
            <a:r>
              <a:rPr lang="en-US" dirty="0"/>
              <a:t> </a:t>
            </a:r>
            <a:endParaRPr lang="en-US" sz="1300" dirty="0">
              <a:cs typeface="Calibri"/>
            </a:endParaRPr>
          </a:p>
          <a:p>
            <a:endParaRPr lang="en-US" sz="1300" dirty="0"/>
          </a:p>
          <a:p>
            <a:r>
              <a:rPr lang="en-US" sz="1300" dirty="0" err="1"/>
              <a:t>num_within_quantile</a:t>
            </a:r>
            <a:r>
              <a:rPr lang="en-US" sz="1300" dirty="0"/>
              <a:t> = 0</a:t>
            </a:r>
            <a:r>
              <a:rPr lang="en-US" dirty="0"/>
              <a:t> </a:t>
            </a:r>
            <a:endParaRPr lang="en-US" sz="1300" dirty="0">
              <a:cs typeface="Calibri"/>
            </a:endParaRPr>
          </a:p>
          <a:p>
            <a:r>
              <a:rPr lang="en-US" sz="1300" dirty="0"/>
              <a:t>for </a:t>
            </a:r>
            <a:r>
              <a:rPr lang="en-US" sz="1300" dirty="0" err="1"/>
              <a:t>resid</a:t>
            </a:r>
            <a:r>
              <a:rPr lang="en-US" sz="1300" dirty="0"/>
              <a:t> in </a:t>
            </a:r>
            <a:r>
              <a:rPr lang="en-US" sz="1300" dirty="0" err="1"/>
              <a:t>normalized_residuals</a:t>
            </a:r>
            <a:r>
              <a:rPr lang="en-US" sz="1300" dirty="0"/>
              <a:t>:</a:t>
            </a:r>
            <a:r>
              <a:rPr lang="en-US" dirty="0"/>
              <a:t> </a:t>
            </a:r>
            <a:endParaRPr lang="en-US" sz="1300" dirty="0">
              <a:cs typeface="Calibri"/>
            </a:endParaRPr>
          </a:p>
          <a:p>
            <a:r>
              <a:rPr lang="en-US" sz="1300" dirty="0"/>
              <a:t>	if </a:t>
            </a:r>
            <a:r>
              <a:rPr lang="en-US" sz="1300" dirty="0" err="1"/>
              <a:t>lower_bound</a:t>
            </a:r>
            <a:r>
              <a:rPr lang="en-US" sz="1300" dirty="0"/>
              <a:t> &lt;= </a:t>
            </a:r>
            <a:r>
              <a:rPr lang="en-US" sz="1300" dirty="0" err="1"/>
              <a:t>resid</a:t>
            </a:r>
            <a:r>
              <a:rPr lang="en-US" sz="1300" dirty="0"/>
              <a:t> and </a:t>
            </a:r>
            <a:r>
              <a:rPr lang="en-US" sz="1300" dirty="0" err="1"/>
              <a:t>resid</a:t>
            </a:r>
            <a:r>
              <a:rPr lang="en-US" sz="1300" dirty="0"/>
              <a:t> &lt;= </a:t>
            </a:r>
            <a:r>
              <a:rPr lang="en-US" sz="1300" dirty="0" err="1"/>
              <a:t>upper_bound</a:t>
            </a:r>
            <a:r>
              <a:rPr lang="en-US" sz="1300" dirty="0"/>
              <a:t>:</a:t>
            </a:r>
            <a:r>
              <a:rPr lang="en-US" dirty="0"/>
              <a:t> </a:t>
            </a:r>
            <a:endParaRPr lang="en-US" sz="1300" dirty="0">
              <a:cs typeface="Calibri"/>
            </a:endParaRPr>
          </a:p>
          <a:p>
            <a:r>
              <a:rPr lang="en-US" sz="1300" dirty="0"/>
              <a:t>		</a:t>
            </a:r>
            <a:r>
              <a:rPr lang="en-US" sz="1300" dirty="0" err="1"/>
              <a:t>num_within_quantile</a:t>
            </a:r>
            <a:r>
              <a:rPr lang="en-US" sz="1300" dirty="0"/>
              <a:t> += 1.0</a:t>
            </a:r>
            <a:r>
              <a:rPr lang="en-US" dirty="0"/>
              <a:t> </a:t>
            </a:r>
            <a:endParaRPr lang="en-US" sz="1300" dirty="0">
              <a:cs typeface="Calibri"/>
            </a:endParaRPr>
          </a:p>
          <a:p>
            <a:r>
              <a:rPr lang="en-US" sz="1300" dirty="0"/>
              <a:t>proportion = </a:t>
            </a:r>
            <a:r>
              <a:rPr lang="en-US" sz="1300" dirty="0" err="1"/>
              <a:t>num_within_quantile</a:t>
            </a:r>
            <a:r>
              <a:rPr lang="en-US" sz="1300" dirty="0"/>
              <a:t> / </a:t>
            </a:r>
            <a:r>
              <a:rPr lang="en-US" sz="1300" dirty="0" err="1"/>
              <a:t>len</a:t>
            </a:r>
            <a:r>
              <a:rPr lang="en-US" sz="1300" dirty="0"/>
              <a:t>(residuals)</a:t>
            </a:r>
            <a:endParaRPr lang="en-US" dirty="0">
              <a:cs typeface="Calibri"/>
            </a:endParaRPr>
          </a:p>
        </p:txBody>
      </p:sp>
      <p:sp>
        <p:nvSpPr>
          <p:cNvPr id="4" name="Slide Number Placeholder 3"/>
          <p:cNvSpPr>
            <a:spLocks noGrp="1"/>
          </p:cNvSpPr>
          <p:nvPr>
            <p:ph type="sldNum" sz="quarter" idx="5"/>
          </p:nvPr>
        </p:nvSpPr>
        <p:spPr/>
        <p:txBody>
          <a:bodyPr/>
          <a:lstStyle/>
          <a:p>
            <a:fld id="{FBBF1341-3AFE-B447-A831-9671D6A7009B}" type="slidenum">
              <a:rPr lang="en-US" smtClean="0"/>
              <a:t>26</a:t>
            </a:fld>
            <a:endParaRPr lang="en-US"/>
          </a:p>
        </p:txBody>
      </p:sp>
    </p:spTree>
    <p:extLst>
      <p:ext uri="{BB962C8B-B14F-4D97-AF65-F5344CB8AC3E}">
        <p14:creationId xmlns:p14="http://schemas.microsoft.com/office/powerpoint/2010/main" val="280650414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If Time:</a:t>
            </a:r>
          </a:p>
          <a:p>
            <a:endParaRPr lang="en-US"/>
          </a:p>
          <a:p>
            <a:r>
              <a:rPr lang="en-US"/>
              <a:t>Describe MACE and RMSCE</a:t>
            </a:r>
          </a:p>
          <a:p>
            <a:endParaRPr lang="en-US"/>
          </a:p>
          <a:p>
            <a:endParaRPr lang="en-US"/>
          </a:p>
          <a:p>
            <a:endParaRPr lang="en-US"/>
          </a:p>
          <a:p>
            <a:r>
              <a:rPr lang="en-US"/>
              <a:t>#### </a:t>
            </a:r>
          </a:p>
          <a:p>
            <a:r>
              <a:rPr lang="en-US"/>
              <a:t>residuals are normalized using the standard deviation and a normal distribution of errors is assumed.</a:t>
            </a:r>
          </a:p>
          <a:p>
            <a:endParaRPr lang="en-US"/>
          </a:p>
          <a:p>
            <a:r>
              <a:rPr lang="en-US"/>
              <a:t>Steps:</a:t>
            </a:r>
          </a:p>
          <a:p>
            <a:r>
              <a:rPr lang="en-US"/>
              <a:t>For each quantile (default 1:100):</a:t>
            </a:r>
          </a:p>
          <a:p>
            <a:endParaRPr lang="en-US"/>
          </a:p>
          <a:p>
            <a:r>
              <a:rPr lang="en-US" sz="1300"/>
              <a:t># Computer lower and upper bound for quantile </a:t>
            </a:r>
          </a:p>
          <a:p>
            <a:r>
              <a:rPr lang="en-US" sz="1300"/>
              <a:t>norm = </a:t>
            </a:r>
            <a:r>
              <a:rPr lang="en-US" sz="1300" err="1"/>
              <a:t>stats.norm</a:t>
            </a:r>
            <a:r>
              <a:rPr lang="en-US" sz="1300"/>
              <a:t>(loc=0, scale=1) </a:t>
            </a:r>
          </a:p>
          <a:p>
            <a:r>
              <a:rPr lang="en-US" sz="1300" err="1"/>
              <a:t>lower_bound</a:t>
            </a:r>
            <a:r>
              <a:rPr lang="en-US" sz="1300"/>
              <a:t> = </a:t>
            </a:r>
            <a:r>
              <a:rPr lang="en-US" sz="1300" err="1"/>
              <a:t>norm.ppf</a:t>
            </a:r>
            <a:r>
              <a:rPr lang="en-US" sz="1300"/>
              <a:t>(0.5 - quantile / 2) </a:t>
            </a:r>
          </a:p>
          <a:p>
            <a:r>
              <a:rPr lang="en-US" sz="1300" err="1"/>
              <a:t>upper_bound</a:t>
            </a:r>
            <a:r>
              <a:rPr lang="en-US" sz="1300"/>
              <a:t> = </a:t>
            </a:r>
            <a:r>
              <a:rPr lang="en-US" sz="1300" err="1"/>
              <a:t>norm.ppf</a:t>
            </a:r>
            <a:r>
              <a:rPr lang="en-US" sz="1300"/>
              <a:t>(0.5 + quantile / 2)</a:t>
            </a:r>
          </a:p>
          <a:p>
            <a:endParaRPr lang="en-US" sz="1300"/>
          </a:p>
          <a:p>
            <a:r>
              <a:rPr lang="en-US" sz="1300"/>
              <a:t># Compute proportion of normalized residuals within lower to upper bound </a:t>
            </a:r>
          </a:p>
          <a:p>
            <a:r>
              <a:rPr lang="en-US" sz="1300"/>
              <a:t>residuals = </a:t>
            </a:r>
            <a:r>
              <a:rPr lang="en-US" sz="1300" err="1"/>
              <a:t>y_pred</a:t>
            </a:r>
            <a:r>
              <a:rPr lang="en-US" sz="1300"/>
              <a:t> - </a:t>
            </a:r>
            <a:r>
              <a:rPr lang="en-US" sz="1300" err="1"/>
              <a:t>y_true</a:t>
            </a:r>
            <a:endParaRPr lang="en-US" sz="1300"/>
          </a:p>
          <a:p>
            <a:endParaRPr lang="en-US" sz="1300"/>
          </a:p>
          <a:p>
            <a:r>
              <a:rPr lang="en-US" sz="1300" err="1"/>
              <a:t>normalized_residuals</a:t>
            </a:r>
            <a:r>
              <a:rPr lang="en-US" sz="1300"/>
              <a:t> = </a:t>
            </a:r>
            <a:r>
              <a:rPr lang="en-US" sz="1300" err="1"/>
              <a:t>residuals.reshape</a:t>
            </a:r>
            <a:r>
              <a:rPr lang="en-US" sz="1300"/>
              <a:t>(-1) / </a:t>
            </a:r>
            <a:r>
              <a:rPr lang="en-US" sz="1300" err="1"/>
              <a:t>y_std.reshape</a:t>
            </a:r>
            <a:r>
              <a:rPr lang="en-US" sz="1300"/>
              <a:t>(-1) </a:t>
            </a:r>
          </a:p>
          <a:p>
            <a:endParaRPr lang="en-US" sz="1300"/>
          </a:p>
          <a:p>
            <a:r>
              <a:rPr lang="en-US" sz="1300" err="1"/>
              <a:t>num_within_quantile</a:t>
            </a:r>
            <a:r>
              <a:rPr lang="en-US" sz="1300"/>
              <a:t> = 0 </a:t>
            </a:r>
          </a:p>
          <a:p>
            <a:r>
              <a:rPr lang="en-US" sz="1300"/>
              <a:t>for </a:t>
            </a:r>
            <a:r>
              <a:rPr lang="en-US" sz="1300" err="1"/>
              <a:t>resid</a:t>
            </a:r>
            <a:r>
              <a:rPr lang="en-US" sz="1300"/>
              <a:t> in </a:t>
            </a:r>
            <a:r>
              <a:rPr lang="en-US" sz="1300" err="1"/>
              <a:t>normalized_residuals</a:t>
            </a:r>
            <a:r>
              <a:rPr lang="en-US" sz="1300"/>
              <a:t>: </a:t>
            </a:r>
          </a:p>
          <a:p>
            <a:r>
              <a:rPr lang="en-US" sz="1300"/>
              <a:t>	if </a:t>
            </a:r>
            <a:r>
              <a:rPr lang="en-US" sz="1300" err="1"/>
              <a:t>lower_bound</a:t>
            </a:r>
            <a:r>
              <a:rPr lang="en-US" sz="1300"/>
              <a:t> &lt;= </a:t>
            </a:r>
            <a:r>
              <a:rPr lang="en-US" sz="1300" err="1"/>
              <a:t>resid</a:t>
            </a:r>
            <a:r>
              <a:rPr lang="en-US" sz="1300"/>
              <a:t> and </a:t>
            </a:r>
            <a:r>
              <a:rPr lang="en-US" sz="1300" err="1"/>
              <a:t>resid</a:t>
            </a:r>
            <a:r>
              <a:rPr lang="en-US" sz="1300"/>
              <a:t> &lt;= </a:t>
            </a:r>
            <a:r>
              <a:rPr lang="en-US" sz="1300" err="1"/>
              <a:t>upper_bound</a:t>
            </a:r>
            <a:r>
              <a:rPr lang="en-US" sz="1300"/>
              <a:t>: </a:t>
            </a:r>
          </a:p>
          <a:p>
            <a:r>
              <a:rPr lang="en-US" sz="1300"/>
              <a:t>		</a:t>
            </a:r>
            <a:r>
              <a:rPr lang="en-US" sz="1300" err="1"/>
              <a:t>num_within_quantile</a:t>
            </a:r>
            <a:r>
              <a:rPr lang="en-US" sz="1300"/>
              <a:t> += 1.0 </a:t>
            </a:r>
          </a:p>
          <a:p>
            <a:r>
              <a:rPr lang="en-US" sz="1300"/>
              <a:t>proportion = </a:t>
            </a:r>
            <a:r>
              <a:rPr lang="en-US" sz="1300" err="1"/>
              <a:t>num_within_quantile</a:t>
            </a:r>
            <a:r>
              <a:rPr lang="en-US" sz="1300"/>
              <a:t> / </a:t>
            </a:r>
            <a:r>
              <a:rPr lang="en-US" sz="1300" err="1"/>
              <a:t>len</a:t>
            </a:r>
            <a:r>
              <a:rPr lang="en-US" sz="1300"/>
              <a:t>(residuals)</a:t>
            </a:r>
            <a:endParaRPr lang="en-US"/>
          </a:p>
        </p:txBody>
      </p:sp>
      <p:sp>
        <p:nvSpPr>
          <p:cNvPr id="4" name="Slide Number Placeholder 3"/>
          <p:cNvSpPr>
            <a:spLocks noGrp="1"/>
          </p:cNvSpPr>
          <p:nvPr>
            <p:ph type="sldNum" sz="quarter" idx="5"/>
          </p:nvPr>
        </p:nvSpPr>
        <p:spPr/>
        <p:txBody>
          <a:bodyPr/>
          <a:lstStyle/>
          <a:p>
            <a:fld id="{FBBF1341-3AFE-B447-A831-9671D6A7009B}" type="slidenum">
              <a:rPr lang="en-US" smtClean="0"/>
              <a:t>27</a:t>
            </a:fld>
            <a:endParaRPr lang="en-US"/>
          </a:p>
        </p:txBody>
      </p:sp>
    </p:spTree>
    <p:extLst>
      <p:ext uri="{BB962C8B-B14F-4D97-AF65-F5344CB8AC3E}">
        <p14:creationId xmlns:p14="http://schemas.microsoft.com/office/powerpoint/2010/main" val="38384299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a:p>
            <a:r>
              <a:rPr lang="en-US" dirty="0">
                <a:cs typeface="Calibri"/>
              </a:rPr>
              <a:t>Our third question is trickier trust in a data-driven self-driving detector.</a:t>
            </a:r>
          </a:p>
          <a:p>
            <a:endParaRPr lang="en-US" dirty="0">
              <a:cs typeface="Calibri"/>
            </a:endParaRPr>
          </a:p>
          <a:p>
            <a:r>
              <a:rPr lang="en-US" dirty="0">
                <a:cs typeface="Calibri"/>
              </a:rPr>
              <a:t>We get uncertainty from the Gaussian process model.</a:t>
            </a:r>
          </a:p>
          <a:p>
            <a:r>
              <a:rPr lang="en-US" dirty="0">
                <a:cs typeface="Calibri"/>
              </a:rPr>
              <a:t>This is great, because a trustworthy model must be able to not only provide a prediction but also be able to communicate "I don't know if this is accurate". </a:t>
            </a:r>
          </a:p>
          <a:p>
            <a:endParaRPr lang="en-US" dirty="0">
              <a:cs typeface="Calibri"/>
            </a:endParaRPr>
          </a:p>
          <a:p>
            <a:r>
              <a:rPr lang="en-US" dirty="0">
                <a:cs typeface="Calibri"/>
              </a:rPr>
              <a:t>So, we want UQ, but what do we want to do with it?</a:t>
            </a:r>
            <a:endParaRPr lang="en-US" dirty="0"/>
          </a:p>
          <a:p>
            <a:endParaRPr lang="en-US" dirty="0">
              <a:cs typeface="Calibri"/>
            </a:endParaRPr>
          </a:p>
          <a:p>
            <a:r>
              <a:rPr lang="en-US" dirty="0">
                <a:cs typeface="Calibri"/>
              </a:rPr>
              <a:t>We would be remiss to set the CDC high voltage to an uncertain value. The last thing we want to do is increase the difficulty of calibrating the raw data. </a:t>
            </a:r>
          </a:p>
          <a:p>
            <a:endParaRPr lang="en-US" dirty="0">
              <a:cs typeface="Calibri"/>
            </a:endParaRPr>
          </a:p>
          <a:p>
            <a:r>
              <a:rPr lang="en-US" dirty="0">
                <a:cs typeface="Calibri"/>
              </a:rPr>
              <a:t>To better understand the uncertainty and we initially thought of it as a "surface“ of our input parameters between where the model was certain and uncertain. </a:t>
            </a:r>
          </a:p>
          <a:p>
            <a:endParaRPr lang="en-US" dirty="0">
              <a:cs typeface="Calibri"/>
            </a:endParaRPr>
          </a:p>
          <a:p>
            <a:r>
              <a:rPr lang="en-US" dirty="0">
                <a:cs typeface="Calibri"/>
              </a:rPr>
              <a:t>[CLICK]</a:t>
            </a:r>
          </a:p>
          <a:p>
            <a:endParaRPr lang="en-US" dirty="0">
              <a:cs typeface="Calibri"/>
            </a:endParaRPr>
          </a:p>
          <a:p>
            <a:r>
              <a:rPr lang="en-US" dirty="0">
                <a:cs typeface="Calibri"/>
              </a:rPr>
              <a:t>Because we have three input features (pressure, temperature, and high voltage board current) we can plot the surface.</a:t>
            </a:r>
          </a:p>
          <a:p>
            <a:endParaRPr lang="en-US" dirty="0">
              <a:cs typeface="Calibri"/>
            </a:endParaRPr>
          </a:p>
          <a:p>
            <a:r>
              <a:rPr lang="en-US" dirty="0">
                <a:cs typeface="Calibri"/>
              </a:rPr>
              <a:t>Here are some plots of the uncertainty "surface" at a threshold of standard deviation of 3% of the ideal gain correction factor. All plotted points are within our certainty threshold.</a:t>
            </a:r>
          </a:p>
          <a:p>
            <a:endParaRPr lang="en-US" dirty="0">
              <a:cs typeface="Calibri"/>
            </a:endParaRPr>
          </a:p>
          <a:p>
            <a:r>
              <a:rPr lang="en-US" dirty="0">
                <a:cs typeface="Calibri"/>
              </a:rPr>
              <a:t>In the upper row you see two plots. The plot on the left is for training data that included few low current runs.</a:t>
            </a:r>
          </a:p>
          <a:p>
            <a:endParaRPr lang="en-US" dirty="0">
              <a:cs typeface="Calibri"/>
            </a:endParaRPr>
          </a:p>
          <a:p>
            <a:r>
              <a:rPr lang="en-US" dirty="0">
                <a:cs typeface="Calibri"/>
              </a:rPr>
              <a:t>The surface plot on the right shows when low current runs were added to the training data. As expected the part of the plot facing us, corresponding to low current runs, has a larger area when low current training data was provided to the model.</a:t>
            </a:r>
          </a:p>
        </p:txBody>
      </p:sp>
      <p:sp>
        <p:nvSpPr>
          <p:cNvPr id="4" name="Slide Number Placeholder 3"/>
          <p:cNvSpPr>
            <a:spLocks noGrp="1"/>
          </p:cNvSpPr>
          <p:nvPr>
            <p:ph type="sldNum" sz="quarter" idx="5"/>
          </p:nvPr>
        </p:nvSpPr>
        <p:spPr/>
        <p:txBody>
          <a:bodyPr/>
          <a:lstStyle/>
          <a:p>
            <a:fld id="{FBBF1341-3AFE-B447-A831-9671D6A7009B}" type="slidenum">
              <a:rPr lang="en-US" smtClean="0"/>
              <a:t>28</a:t>
            </a:fld>
            <a:endParaRPr lang="en-US"/>
          </a:p>
        </p:txBody>
      </p:sp>
    </p:spTree>
    <p:extLst>
      <p:ext uri="{BB962C8B-B14F-4D97-AF65-F5344CB8AC3E}">
        <p14:creationId xmlns:p14="http://schemas.microsoft.com/office/powerpoint/2010/main" val="1731349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Then the temperature dropped in to a range where we had no training data.</a:t>
            </a:r>
          </a:p>
          <a:p>
            <a:endParaRPr lang="en-US"/>
          </a:p>
          <a:p>
            <a:r>
              <a:rPr lang="en-US"/>
              <a:t>The standard deviation increased.</a:t>
            </a:r>
          </a:p>
          <a:p>
            <a:endParaRPr lang="en-US"/>
          </a:p>
          <a:p>
            <a:r>
              <a:rPr lang="en-US"/>
              <a:t>AND</a:t>
            </a:r>
          </a:p>
        </p:txBody>
      </p:sp>
      <p:sp>
        <p:nvSpPr>
          <p:cNvPr id="4" name="Slide Number Placeholder 3"/>
          <p:cNvSpPr>
            <a:spLocks noGrp="1"/>
          </p:cNvSpPr>
          <p:nvPr>
            <p:ph type="sldNum" sz="quarter" idx="5"/>
          </p:nvPr>
        </p:nvSpPr>
        <p:spPr/>
        <p:txBody>
          <a:bodyPr/>
          <a:lstStyle/>
          <a:p>
            <a:fld id="{FBBF1341-3AFE-B447-A831-9671D6A7009B}" type="slidenum">
              <a:rPr lang="en-US" smtClean="0"/>
              <a:t>29</a:t>
            </a:fld>
            <a:endParaRPr lang="en-US"/>
          </a:p>
        </p:txBody>
      </p:sp>
    </p:spTree>
    <p:extLst>
      <p:ext uri="{BB962C8B-B14F-4D97-AF65-F5344CB8AC3E}">
        <p14:creationId xmlns:p14="http://schemas.microsoft.com/office/powerpoint/2010/main" val="370989786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Then, we then ran for the </a:t>
            </a:r>
            <a:r>
              <a:rPr lang="en-US" dirty="0" err="1"/>
              <a:t>PrimeX</a:t>
            </a:r>
            <a:r>
              <a:rPr lang="en-US" dirty="0"/>
              <a:t> experiment.</a:t>
            </a:r>
            <a:endParaRPr lang="en-US" dirty="0">
              <a:cs typeface="Calibri"/>
            </a:endParaRPr>
          </a:p>
          <a:p>
            <a:endParaRPr lang="en-US" dirty="0">
              <a:cs typeface="Calibri"/>
            </a:endParaRPr>
          </a:p>
          <a:p>
            <a:r>
              <a:rPr lang="en-US" dirty="0" err="1">
                <a:cs typeface="Calibri"/>
              </a:rPr>
              <a:t>PrimeX</a:t>
            </a:r>
            <a:r>
              <a:rPr lang="en-US" dirty="0">
                <a:cs typeface="Calibri"/>
              </a:rPr>
              <a:t> had temperatures similar to CPP but slightly lower than the training data.</a:t>
            </a:r>
          </a:p>
          <a:p>
            <a:endParaRPr lang="en-US" dirty="0">
              <a:cs typeface="Calibri"/>
            </a:endParaRPr>
          </a:p>
          <a:p>
            <a:r>
              <a:rPr lang="en-US" dirty="0">
                <a:cs typeface="Calibri"/>
              </a:rPr>
              <a:t>Current and atmospheric pressure were well within our training data.</a:t>
            </a:r>
          </a:p>
          <a:p>
            <a:endParaRPr lang="en-US" dirty="0">
              <a:cs typeface="Calibri"/>
            </a:endParaRPr>
          </a:p>
          <a:p>
            <a:r>
              <a:rPr lang="en-US" dirty="0">
                <a:cs typeface="Calibri"/>
              </a:rPr>
              <a:t>For the time outlined in the read box temperature was a tenth of a Kelvin lower than our threshold, and our uncertainty was above our 3% threshold.</a:t>
            </a:r>
          </a:p>
          <a:p>
            <a:endParaRPr lang="en-US" dirty="0">
              <a:cs typeface="Calibri"/>
            </a:endParaRPr>
          </a:p>
          <a:p>
            <a:r>
              <a:rPr lang="en-US" dirty="0">
                <a:cs typeface="Calibri"/>
              </a:rPr>
              <a:t>And ...</a:t>
            </a:r>
          </a:p>
          <a:p>
            <a:endParaRPr lang="en-US" dirty="0"/>
          </a:p>
          <a:p>
            <a:endParaRPr lang="en-US" dirty="0"/>
          </a:p>
          <a:p>
            <a:endParaRPr lang="en-US" dirty="0"/>
          </a:p>
          <a:p>
            <a:r>
              <a:rPr lang="en-US" dirty="0"/>
              <a:t>#### </a:t>
            </a:r>
          </a:p>
          <a:p>
            <a:r>
              <a:rPr lang="en-US" dirty="0"/>
              <a:t>residuals are normalized using the standard deviation and a normal distribution of errors is assumed.</a:t>
            </a:r>
            <a:endParaRPr lang="en-US" dirty="0">
              <a:cs typeface="Calibri"/>
            </a:endParaRPr>
          </a:p>
          <a:p>
            <a:endParaRPr lang="en-US" dirty="0"/>
          </a:p>
          <a:p>
            <a:r>
              <a:rPr lang="en-US" dirty="0"/>
              <a:t>Steps:</a:t>
            </a:r>
            <a:endParaRPr lang="en-US" dirty="0">
              <a:cs typeface="Calibri"/>
            </a:endParaRPr>
          </a:p>
          <a:p>
            <a:r>
              <a:rPr lang="en-US" dirty="0"/>
              <a:t>For each quantile (default 1:100):</a:t>
            </a:r>
            <a:endParaRPr lang="en-US" dirty="0">
              <a:cs typeface="Calibri"/>
            </a:endParaRPr>
          </a:p>
          <a:p>
            <a:endParaRPr lang="en-US" dirty="0"/>
          </a:p>
          <a:p>
            <a:r>
              <a:rPr lang="en-US" sz="1300" dirty="0"/>
              <a:t># Computer lower and upper bound for quantile</a:t>
            </a:r>
            <a:r>
              <a:rPr lang="en-US" dirty="0"/>
              <a:t> </a:t>
            </a:r>
            <a:endParaRPr lang="en-US" sz="1300" dirty="0">
              <a:cs typeface="Calibri"/>
            </a:endParaRPr>
          </a:p>
          <a:p>
            <a:r>
              <a:rPr lang="en-US" sz="1300" dirty="0"/>
              <a:t>norm = </a:t>
            </a:r>
            <a:r>
              <a:rPr lang="en-US" sz="1300" dirty="0" err="1"/>
              <a:t>stats.norm</a:t>
            </a:r>
            <a:r>
              <a:rPr lang="en-US" sz="1300" dirty="0"/>
              <a:t>(loc=0, scale=1)</a:t>
            </a:r>
            <a:r>
              <a:rPr lang="en-US" dirty="0"/>
              <a:t> </a:t>
            </a:r>
            <a:endParaRPr lang="en-US" sz="1300" dirty="0">
              <a:cs typeface="Calibri"/>
            </a:endParaRPr>
          </a:p>
          <a:p>
            <a:r>
              <a:rPr lang="en-US" sz="1300" dirty="0" err="1"/>
              <a:t>lower_bound</a:t>
            </a:r>
            <a:r>
              <a:rPr lang="en-US" sz="1300" dirty="0"/>
              <a:t> = </a:t>
            </a:r>
            <a:r>
              <a:rPr lang="en-US" sz="1300" dirty="0" err="1"/>
              <a:t>norm.ppf</a:t>
            </a:r>
            <a:r>
              <a:rPr lang="en-US" sz="1300" dirty="0"/>
              <a:t>(0.5 - quantile / 2)</a:t>
            </a:r>
            <a:r>
              <a:rPr lang="en-US" dirty="0"/>
              <a:t> </a:t>
            </a:r>
            <a:endParaRPr lang="en-US" sz="1300" dirty="0">
              <a:cs typeface="Calibri"/>
            </a:endParaRPr>
          </a:p>
          <a:p>
            <a:r>
              <a:rPr lang="en-US" sz="1300" dirty="0" err="1"/>
              <a:t>upper_bound</a:t>
            </a:r>
            <a:r>
              <a:rPr lang="en-US" sz="1300" dirty="0"/>
              <a:t> = </a:t>
            </a:r>
            <a:r>
              <a:rPr lang="en-US" sz="1300" dirty="0" err="1"/>
              <a:t>norm.ppf</a:t>
            </a:r>
            <a:r>
              <a:rPr lang="en-US" sz="1300" dirty="0"/>
              <a:t>(0.5 + quantile / 2)</a:t>
            </a:r>
            <a:endParaRPr lang="en-US" sz="1300" dirty="0">
              <a:cs typeface="Calibri"/>
            </a:endParaRPr>
          </a:p>
          <a:p>
            <a:endParaRPr lang="en-US" sz="1300" dirty="0"/>
          </a:p>
          <a:p>
            <a:r>
              <a:rPr lang="en-US" sz="1300" dirty="0"/>
              <a:t># Compute proportion of normalized residuals within lower to upper bound</a:t>
            </a:r>
            <a:r>
              <a:rPr lang="en-US" dirty="0"/>
              <a:t> </a:t>
            </a:r>
            <a:endParaRPr lang="en-US" sz="1300" dirty="0">
              <a:cs typeface="Calibri"/>
            </a:endParaRPr>
          </a:p>
          <a:p>
            <a:r>
              <a:rPr lang="en-US" sz="1300" dirty="0"/>
              <a:t>residuals = </a:t>
            </a:r>
            <a:r>
              <a:rPr lang="en-US" sz="1300" dirty="0" err="1"/>
              <a:t>y_pred</a:t>
            </a:r>
            <a:r>
              <a:rPr lang="en-US" sz="1300" dirty="0"/>
              <a:t> - </a:t>
            </a:r>
            <a:r>
              <a:rPr lang="en-US" sz="1300" dirty="0" err="1"/>
              <a:t>y_true</a:t>
            </a:r>
            <a:endParaRPr lang="en-US" sz="1300" dirty="0"/>
          </a:p>
          <a:p>
            <a:endParaRPr lang="en-US" sz="1300" dirty="0"/>
          </a:p>
          <a:p>
            <a:r>
              <a:rPr lang="en-US" sz="1300" dirty="0" err="1"/>
              <a:t>normalized_residuals</a:t>
            </a:r>
            <a:r>
              <a:rPr lang="en-US" sz="1300" dirty="0"/>
              <a:t> = </a:t>
            </a:r>
            <a:r>
              <a:rPr lang="en-US" sz="1300" dirty="0" err="1"/>
              <a:t>residuals.reshape</a:t>
            </a:r>
            <a:r>
              <a:rPr lang="en-US" sz="1300" dirty="0"/>
              <a:t>(-1) / </a:t>
            </a:r>
            <a:r>
              <a:rPr lang="en-US" sz="1300" dirty="0" err="1"/>
              <a:t>y_std.reshape</a:t>
            </a:r>
            <a:r>
              <a:rPr lang="en-US" sz="1300" dirty="0"/>
              <a:t>(-1)</a:t>
            </a:r>
            <a:r>
              <a:rPr lang="en-US" dirty="0"/>
              <a:t> </a:t>
            </a:r>
            <a:endParaRPr lang="en-US" sz="1300" dirty="0">
              <a:cs typeface="Calibri"/>
            </a:endParaRPr>
          </a:p>
          <a:p>
            <a:endParaRPr lang="en-US" sz="1300" dirty="0"/>
          </a:p>
          <a:p>
            <a:r>
              <a:rPr lang="en-US" sz="1300" dirty="0" err="1"/>
              <a:t>num_within_quantile</a:t>
            </a:r>
            <a:r>
              <a:rPr lang="en-US" sz="1300" dirty="0"/>
              <a:t> = 0</a:t>
            </a:r>
            <a:r>
              <a:rPr lang="en-US" dirty="0"/>
              <a:t> </a:t>
            </a:r>
            <a:endParaRPr lang="en-US" sz="1300" dirty="0">
              <a:cs typeface="Calibri"/>
            </a:endParaRPr>
          </a:p>
          <a:p>
            <a:r>
              <a:rPr lang="en-US" sz="1300" dirty="0"/>
              <a:t>for </a:t>
            </a:r>
            <a:r>
              <a:rPr lang="en-US" sz="1300" dirty="0" err="1"/>
              <a:t>resid</a:t>
            </a:r>
            <a:r>
              <a:rPr lang="en-US" sz="1300" dirty="0"/>
              <a:t> in </a:t>
            </a:r>
            <a:r>
              <a:rPr lang="en-US" sz="1300" dirty="0" err="1"/>
              <a:t>normalized_residuals</a:t>
            </a:r>
            <a:r>
              <a:rPr lang="en-US" sz="1300" dirty="0"/>
              <a:t>:</a:t>
            </a:r>
            <a:r>
              <a:rPr lang="en-US" dirty="0"/>
              <a:t> </a:t>
            </a:r>
            <a:endParaRPr lang="en-US" sz="1300" dirty="0">
              <a:cs typeface="Calibri"/>
            </a:endParaRPr>
          </a:p>
          <a:p>
            <a:r>
              <a:rPr lang="en-US" sz="1300" dirty="0"/>
              <a:t>	if </a:t>
            </a:r>
            <a:r>
              <a:rPr lang="en-US" sz="1300" dirty="0" err="1"/>
              <a:t>lower_bound</a:t>
            </a:r>
            <a:r>
              <a:rPr lang="en-US" sz="1300" dirty="0"/>
              <a:t> &lt;= </a:t>
            </a:r>
            <a:r>
              <a:rPr lang="en-US" sz="1300" dirty="0" err="1"/>
              <a:t>resid</a:t>
            </a:r>
            <a:r>
              <a:rPr lang="en-US" sz="1300" dirty="0"/>
              <a:t> and </a:t>
            </a:r>
            <a:r>
              <a:rPr lang="en-US" sz="1300" dirty="0" err="1"/>
              <a:t>resid</a:t>
            </a:r>
            <a:r>
              <a:rPr lang="en-US" sz="1300" dirty="0"/>
              <a:t> &lt;= </a:t>
            </a:r>
            <a:r>
              <a:rPr lang="en-US" sz="1300" dirty="0" err="1"/>
              <a:t>upper_bound</a:t>
            </a:r>
            <a:r>
              <a:rPr lang="en-US" sz="1300" dirty="0"/>
              <a:t>:</a:t>
            </a:r>
            <a:r>
              <a:rPr lang="en-US" dirty="0"/>
              <a:t> </a:t>
            </a:r>
            <a:endParaRPr lang="en-US" sz="1300" dirty="0">
              <a:cs typeface="Calibri"/>
            </a:endParaRPr>
          </a:p>
          <a:p>
            <a:r>
              <a:rPr lang="en-US" sz="1300" dirty="0"/>
              <a:t>		</a:t>
            </a:r>
            <a:r>
              <a:rPr lang="en-US" sz="1300" dirty="0" err="1"/>
              <a:t>num_within_quantile</a:t>
            </a:r>
            <a:r>
              <a:rPr lang="en-US" sz="1300" dirty="0"/>
              <a:t> += 1.0</a:t>
            </a:r>
            <a:r>
              <a:rPr lang="en-US" dirty="0"/>
              <a:t> </a:t>
            </a:r>
            <a:endParaRPr lang="en-US" sz="1300" dirty="0">
              <a:cs typeface="Calibri"/>
            </a:endParaRPr>
          </a:p>
          <a:p>
            <a:r>
              <a:rPr lang="en-US" sz="1300" dirty="0"/>
              <a:t>proportion = </a:t>
            </a:r>
            <a:r>
              <a:rPr lang="en-US" sz="1300" dirty="0" err="1"/>
              <a:t>num_within_quantile</a:t>
            </a:r>
            <a:r>
              <a:rPr lang="en-US" sz="1300" dirty="0"/>
              <a:t> / </a:t>
            </a:r>
            <a:r>
              <a:rPr lang="en-US" sz="1300" dirty="0" err="1"/>
              <a:t>len</a:t>
            </a:r>
            <a:r>
              <a:rPr lang="en-US" sz="1300" dirty="0"/>
              <a:t>(residuals)</a:t>
            </a:r>
            <a:endParaRPr lang="en-US" dirty="0">
              <a:cs typeface="Calibri"/>
            </a:endParaRPr>
          </a:p>
        </p:txBody>
      </p:sp>
      <p:sp>
        <p:nvSpPr>
          <p:cNvPr id="4" name="Slide Number Placeholder 3"/>
          <p:cNvSpPr>
            <a:spLocks noGrp="1"/>
          </p:cNvSpPr>
          <p:nvPr>
            <p:ph type="sldNum" sz="quarter" idx="5"/>
          </p:nvPr>
        </p:nvSpPr>
        <p:spPr/>
        <p:txBody>
          <a:bodyPr/>
          <a:lstStyle/>
          <a:p>
            <a:fld id="{FBBF1341-3AFE-B447-A831-9671D6A7009B}" type="slidenum">
              <a:rPr lang="en-US" smtClean="0"/>
              <a:t>30</a:t>
            </a:fld>
            <a:endParaRPr lang="en-US"/>
          </a:p>
        </p:txBody>
      </p:sp>
    </p:spTree>
    <p:extLst>
      <p:ext uri="{BB962C8B-B14F-4D97-AF65-F5344CB8AC3E}">
        <p14:creationId xmlns:p14="http://schemas.microsoft.com/office/powerpoint/2010/main" val="340353700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Then we noticed that because of the high uncertainty and the Euclidean projection to the closest certain point, we saw atmospheric pressure continuously increasing but the recommended high voltage decreasing, then remaining flat.</a:t>
            </a:r>
          </a:p>
          <a:p>
            <a:endParaRPr lang="en-US" dirty="0">
              <a:cs typeface="Calibri"/>
            </a:endParaRPr>
          </a:p>
          <a:p>
            <a:r>
              <a:rPr lang="en-US" dirty="0"/>
              <a:t>This is a multi-dimensional problem, not solely an atmospheric pressure problem, but the detector expert found this behavior surprising and disturbing, and the team re-grouped to better understand our uncertainty and our uncertainty correction behavior.</a:t>
            </a:r>
            <a:endParaRPr lang="en-US" dirty="0">
              <a:cs typeface="Calibri"/>
            </a:endParaRPr>
          </a:p>
          <a:p>
            <a:endParaRPr lang="en-US" dirty="0"/>
          </a:p>
          <a:p>
            <a:r>
              <a:rPr lang="en-US" dirty="0"/>
              <a:t>We have spent quite a bit of time thinking about system responses to quantified uncertainty.</a:t>
            </a:r>
          </a:p>
        </p:txBody>
      </p:sp>
      <p:sp>
        <p:nvSpPr>
          <p:cNvPr id="4" name="Slide Number Placeholder 3"/>
          <p:cNvSpPr>
            <a:spLocks noGrp="1"/>
          </p:cNvSpPr>
          <p:nvPr>
            <p:ph type="sldNum" sz="quarter" idx="5"/>
          </p:nvPr>
        </p:nvSpPr>
        <p:spPr/>
        <p:txBody>
          <a:bodyPr/>
          <a:lstStyle/>
          <a:p>
            <a:fld id="{FBBF1341-3AFE-B447-A831-9671D6A7009B}" type="slidenum">
              <a:rPr lang="en-US" smtClean="0"/>
              <a:t>31</a:t>
            </a:fld>
            <a:endParaRPr lang="en-US"/>
          </a:p>
        </p:txBody>
      </p:sp>
    </p:spTree>
    <p:extLst>
      <p:ext uri="{BB962C8B-B14F-4D97-AF65-F5344CB8AC3E}">
        <p14:creationId xmlns:p14="http://schemas.microsoft.com/office/powerpoint/2010/main" val="44862634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Discussion of self-running control vs. data-taking experiment</a:t>
            </a:r>
          </a:p>
        </p:txBody>
      </p:sp>
      <p:sp>
        <p:nvSpPr>
          <p:cNvPr id="4" name="Slide Number Placeholder 3"/>
          <p:cNvSpPr>
            <a:spLocks noGrp="1"/>
          </p:cNvSpPr>
          <p:nvPr>
            <p:ph type="sldNum" sz="quarter" idx="5"/>
          </p:nvPr>
        </p:nvSpPr>
        <p:spPr/>
        <p:txBody>
          <a:bodyPr/>
          <a:lstStyle/>
          <a:p>
            <a:fld id="{FBBF1341-3AFE-B447-A831-9671D6A7009B}" type="slidenum">
              <a:rPr lang="en-US" smtClean="0"/>
              <a:t>32</a:t>
            </a:fld>
            <a:endParaRPr lang="en-US"/>
          </a:p>
        </p:txBody>
      </p:sp>
    </p:spTree>
    <p:extLst>
      <p:ext uri="{BB962C8B-B14F-4D97-AF65-F5344CB8AC3E}">
        <p14:creationId xmlns:p14="http://schemas.microsoft.com/office/powerpoint/2010/main" val="6151334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 more details on time to distance function in the back up slides</a:t>
            </a:r>
          </a:p>
          <a:p>
            <a:endParaRPr lang="en-US"/>
          </a:p>
        </p:txBody>
      </p:sp>
      <p:sp>
        <p:nvSpPr>
          <p:cNvPr id="4" name="Slide Number Placeholder 3"/>
          <p:cNvSpPr>
            <a:spLocks noGrp="1"/>
          </p:cNvSpPr>
          <p:nvPr>
            <p:ph type="sldNum" sz="quarter" idx="5"/>
          </p:nvPr>
        </p:nvSpPr>
        <p:spPr/>
        <p:txBody>
          <a:bodyPr/>
          <a:lstStyle/>
          <a:p>
            <a:fld id="{FBBF1341-3AFE-B447-A831-9671D6A7009B}" type="slidenum">
              <a:rPr lang="en-US" smtClean="0"/>
              <a:t>35</a:t>
            </a:fld>
            <a:endParaRPr lang="en-US"/>
          </a:p>
        </p:txBody>
      </p:sp>
    </p:spTree>
    <p:extLst>
      <p:ext uri="{BB962C8B-B14F-4D97-AF65-F5344CB8AC3E}">
        <p14:creationId xmlns:p14="http://schemas.microsoft.com/office/powerpoint/2010/main" val="10653034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olidFill>
                <a:schemeClr val="dk1"/>
              </a:solidFill>
              <a:ea typeface="Calibri"/>
              <a:cs typeface="Calibri"/>
            </a:endParaRPr>
          </a:p>
          <a:p>
            <a:pPr marL="147677" marR="0" lvl="0" indent="0" algn="l" defTabSz="914400" rtl="0" eaLnBrk="1" fontAlgn="auto" latinLnBrk="0" hangingPunct="1">
              <a:lnSpc>
                <a:spcPct val="100000"/>
              </a:lnSpc>
              <a:spcBef>
                <a:spcPts val="0"/>
              </a:spcBef>
              <a:spcAft>
                <a:spcPts val="0"/>
              </a:spcAft>
              <a:buClrTx/>
              <a:buSzTx/>
              <a:buFont typeface="Calibri,Sans-Serif"/>
              <a:buNone/>
              <a:tabLst/>
              <a:defRPr/>
            </a:pPr>
            <a:r>
              <a:rPr lang="en-US" dirty="0">
                <a:cs typeface="Calibri"/>
              </a:rPr>
              <a:t>####</a:t>
            </a:r>
          </a:p>
          <a:p>
            <a:pPr marL="147677" indent="0">
              <a:buFont typeface="Calibri,Sans-Serif"/>
              <a:buNone/>
            </a:pPr>
            <a:endParaRPr lang="en-US" dirty="0"/>
          </a:p>
          <a:p>
            <a:pPr marL="147677" indent="0">
              <a:buFont typeface="Calibri,Sans-Serif"/>
              <a:buNone/>
            </a:pPr>
            <a:endParaRPr lang="en-US" dirty="0"/>
          </a:p>
          <a:p>
            <a:pPr marL="147677" indent="0">
              <a:buFont typeface="Calibri,Sans-Serif"/>
              <a:buNone/>
            </a:pPr>
            <a:r>
              <a:rPr lang="en-US" dirty="0"/>
              <a:t>The CDC requires 2 calibrations: chamber gain, the focus of this talk, and a time-to-distance calibration.</a:t>
            </a:r>
            <a:endParaRPr lang="en-US" dirty="0">
              <a:cs typeface="Calibri"/>
            </a:endParaRPr>
          </a:p>
          <a:p>
            <a:pPr marL="483306" indent="-335629">
              <a:buFont typeface="Calibri,Sans-Serif"/>
              <a:buChar char="●"/>
            </a:pPr>
            <a:r>
              <a:rPr lang="en-US" dirty="0"/>
              <a:t>The gain calibration is the most straightforward and varies the most, +/- 15%</a:t>
            </a:r>
            <a:endParaRPr lang="en-US" dirty="0">
              <a:cs typeface="Calibri"/>
            </a:endParaRPr>
          </a:p>
          <a:p>
            <a:pPr marL="483306" indent="-335629">
              <a:buFont typeface="Calibri,Sans-Serif"/>
              <a:buChar char="●"/>
            </a:pPr>
            <a:r>
              <a:rPr lang="en-US" dirty="0"/>
              <a:t>There is </a:t>
            </a:r>
            <a:r>
              <a:rPr lang="en-US" b="1" dirty="0"/>
              <a:t>one </a:t>
            </a:r>
            <a:r>
              <a:rPr lang="en-US" dirty="0"/>
              <a:t>CDC control available: the operating voltage.</a:t>
            </a:r>
          </a:p>
          <a:p>
            <a:pPr marL="147677" indent="0">
              <a:buFont typeface="Calibri,Sans-Serif"/>
              <a:buNone/>
            </a:pPr>
            <a:endParaRPr lang="en-US" dirty="0">
              <a:cs typeface="Calibri"/>
            </a:endParaRPr>
          </a:p>
          <a:p>
            <a:pPr marL="147677" marR="0" lvl="0" indent="0" algn="l" defTabSz="914400" rtl="0" eaLnBrk="1" fontAlgn="auto" latinLnBrk="0" hangingPunct="1">
              <a:lnSpc>
                <a:spcPct val="100000"/>
              </a:lnSpc>
              <a:spcBef>
                <a:spcPts val="0"/>
              </a:spcBef>
              <a:spcAft>
                <a:spcPts val="0"/>
              </a:spcAft>
              <a:buClrTx/>
              <a:buSzTx/>
              <a:buFont typeface="Calibri,Sans-Serif"/>
              <a:buNone/>
              <a:tabLst/>
              <a:defRPr/>
            </a:pPr>
            <a:r>
              <a:rPr lang="en-US" dirty="0">
                <a:cs typeface="Calibri"/>
              </a:rPr>
              <a:t>The measure of deposited energy per unit length of track, or </a:t>
            </a:r>
            <a:r>
              <a:rPr lang="en-US" dirty="0" err="1">
                <a:cs typeface="Calibri"/>
              </a:rPr>
              <a:t>dE</a:t>
            </a:r>
            <a:r>
              <a:rPr lang="en-US" dirty="0">
                <a:cs typeface="Calibri"/>
              </a:rPr>
              <a:t>/dx, is an important feature of particle identification. The measurement of </a:t>
            </a:r>
            <a:r>
              <a:rPr lang="en-US" dirty="0" err="1">
                <a:cs typeface="Calibri"/>
              </a:rPr>
              <a:t>dE</a:t>
            </a:r>
            <a:r>
              <a:rPr lang="en-US" dirty="0">
                <a:cs typeface="Calibri"/>
              </a:rPr>
              <a:t>/dx is affected by the gas density of the Argon CO2 mixture within the chamber and experimental conditions. </a:t>
            </a:r>
          </a:p>
          <a:p>
            <a:pPr marL="147677" marR="0" lvl="0" indent="0" algn="l" defTabSz="914400" rtl="0" eaLnBrk="1" fontAlgn="auto" latinLnBrk="0" hangingPunct="1">
              <a:lnSpc>
                <a:spcPct val="100000"/>
              </a:lnSpc>
              <a:spcBef>
                <a:spcPts val="0"/>
              </a:spcBef>
              <a:spcAft>
                <a:spcPts val="0"/>
              </a:spcAft>
              <a:buClrTx/>
              <a:buSzTx/>
              <a:buFont typeface="Calibri,Sans-Serif"/>
              <a:buNone/>
              <a:tabLst/>
              <a:defRPr/>
            </a:pPr>
            <a:endParaRPr lang="en-US" dirty="0">
              <a:cs typeface="Calibri"/>
            </a:endParaRPr>
          </a:p>
          <a:p>
            <a:pPr marL="147677" marR="0" lvl="0" indent="0" algn="l" defTabSz="914400" rtl="0" eaLnBrk="1" fontAlgn="auto" latinLnBrk="0" hangingPunct="1">
              <a:lnSpc>
                <a:spcPct val="100000"/>
              </a:lnSpc>
              <a:spcBef>
                <a:spcPts val="0"/>
              </a:spcBef>
              <a:spcAft>
                <a:spcPts val="0"/>
              </a:spcAft>
              <a:buClrTx/>
              <a:buSzTx/>
              <a:buFont typeface="Calibri,Sans-Serif"/>
              <a:buNone/>
              <a:tabLst/>
              <a:defRPr/>
            </a:pPr>
            <a:r>
              <a:rPr lang="en-US" dirty="0">
                <a:cs typeface="Calibri"/>
              </a:rPr>
              <a:t>Chamber gain must be calibrated because gain affects the cuts made to the data to separate different particle types – and separating particle types is the point.</a:t>
            </a:r>
          </a:p>
          <a:p>
            <a:endParaRPr lang="en-US" dirty="0">
              <a:cs typeface="Calibri"/>
            </a:endParaRPr>
          </a:p>
          <a:p>
            <a:r>
              <a:rPr lang="en-US" dirty="0">
                <a:cs typeface="Calibri"/>
              </a:rPr>
              <a:t>Traditionally, calibration constants are generated per "run". A run is approximately 2 hours of beam time data. Why two hours you ask, well..</a:t>
            </a:r>
          </a:p>
          <a:p>
            <a:endParaRPr lang="en-US" dirty="0">
              <a:cs typeface="Calibri"/>
            </a:endParaRPr>
          </a:p>
          <a:p>
            <a:pPr marL="147677" marR="0" lvl="0" indent="0" algn="l" defTabSz="914400" rtl="0" eaLnBrk="1" fontAlgn="auto" latinLnBrk="0" hangingPunct="1">
              <a:lnSpc>
                <a:spcPct val="100000"/>
              </a:lnSpc>
              <a:spcBef>
                <a:spcPts val="0"/>
              </a:spcBef>
              <a:spcAft>
                <a:spcPts val="0"/>
              </a:spcAft>
              <a:buClrTx/>
              <a:buSzTx/>
              <a:buFont typeface="Calibri,Sans-Serif"/>
              <a:buNone/>
              <a:tabLst/>
              <a:defRPr/>
            </a:pPr>
            <a:endParaRPr lang="en-US" dirty="0">
              <a:cs typeface="Calibri"/>
            </a:endParaRPr>
          </a:p>
          <a:p>
            <a:pPr marL="147677" indent="0">
              <a:buFont typeface="Calibri,Sans-Serif"/>
              <a:buNone/>
            </a:pPr>
            <a:endParaRPr lang="en-US" dirty="0">
              <a:cs typeface="Calibri"/>
            </a:endParaRPr>
          </a:p>
          <a:p>
            <a:pPr marL="147677"/>
            <a:endParaRPr lang="en-US" dirty="0">
              <a:solidFill>
                <a:schemeClr val="dk1"/>
              </a:solidFill>
              <a:ea typeface="Calibri"/>
              <a:cs typeface="Calibri"/>
            </a:endParaRPr>
          </a:p>
          <a:p>
            <a:r>
              <a:rPr lang="en-US" dirty="0">
                <a:cs typeface="Calibri" panose="020F0502020204030204"/>
              </a:rPr>
              <a:t>An Argon CO2 gas mixture flows through the CDC. Charged particles pass through the chamber and ionize the gas along their path. </a:t>
            </a:r>
          </a:p>
          <a:p>
            <a:r>
              <a:rPr lang="en-US" dirty="0">
                <a:cs typeface="Calibri" panose="020F0502020204030204"/>
              </a:rPr>
              <a:t>This creates hits on CDC wires.</a:t>
            </a:r>
          </a:p>
          <a:p>
            <a:r>
              <a:rPr lang="en-US" dirty="0">
                <a:cs typeface="Calibri" panose="020F0502020204030204"/>
              </a:rPr>
              <a:t>The pattern of hits on the wires is used to construct the particle tracks. </a:t>
            </a:r>
          </a:p>
          <a:p>
            <a:r>
              <a:rPr lang="en-US" dirty="0">
                <a:cs typeface="Calibri" panose="020F0502020204030204"/>
              </a:rPr>
              <a:t>The associated charge deposited on the wires is used together with the track length to calculate </a:t>
            </a:r>
            <a:r>
              <a:rPr lang="en-US" dirty="0" err="1">
                <a:cs typeface="Calibri" panose="020F0502020204030204"/>
              </a:rPr>
              <a:t>dE</a:t>
            </a:r>
            <a:r>
              <a:rPr lang="en-US" dirty="0">
                <a:cs typeface="Calibri" panose="020F0502020204030204"/>
              </a:rPr>
              <a:t>/dx (or a measure of deposited energy per unit of track length). </a:t>
            </a:r>
          </a:p>
          <a:p>
            <a:r>
              <a:rPr lang="en-US" dirty="0">
                <a:cs typeface="Calibri" panose="020F0502020204030204"/>
              </a:rPr>
              <a:t>DE/dx is an important feature of particle identification.</a:t>
            </a:r>
          </a:p>
          <a:p>
            <a:endParaRPr lang="en-US" dirty="0">
              <a:cs typeface="Calibri" panose="020F0502020204030204"/>
            </a:endParaRPr>
          </a:p>
          <a:p>
            <a:r>
              <a:rPr lang="en-US" dirty="0">
                <a:cs typeface="Calibri" panose="020F0502020204030204"/>
              </a:rPr>
              <a:t>Why does chamber gain need to be calibrated?</a:t>
            </a:r>
          </a:p>
          <a:p>
            <a:endParaRPr lang="en-US" dirty="0"/>
          </a:p>
          <a:p>
            <a:r>
              <a:rPr lang="en-US" dirty="0"/>
              <a:t>We call it chamber gain, but it is really gas density gain of the Argon C02 gas. And is known to be affected by the atmospheric pressure, temperature, and beam conditions.</a:t>
            </a:r>
          </a:p>
          <a:p>
            <a:endParaRPr lang="en-US" dirty="0"/>
          </a:p>
          <a:p>
            <a:endParaRPr lang="en-US" dirty="0"/>
          </a:p>
          <a:p>
            <a:endParaRPr lang="en-US" dirty="0">
              <a:solidFill>
                <a:schemeClr val="dk1"/>
              </a:solidFill>
              <a:ea typeface="Calibri"/>
              <a:cs typeface="Calibri"/>
            </a:endParaRPr>
          </a:p>
          <a:p>
            <a:pPr marL="134252">
              <a:buClr>
                <a:srgbClr val="000000"/>
              </a:buClr>
              <a:buSzPts val="1600"/>
            </a:pPr>
            <a:r>
              <a:rPr lang="en-US" dirty="0">
                <a:solidFill>
                  <a:schemeClr val="dk1"/>
                </a:solidFill>
                <a:ea typeface="Calibri"/>
                <a:cs typeface="Calibri"/>
              </a:rPr>
              <a:t>###########################</a:t>
            </a:r>
          </a:p>
          <a:p>
            <a:pPr marL="483306" indent="-349054">
              <a:buClr>
                <a:srgbClr val="000000"/>
              </a:buClr>
              <a:buSzPts val="1600"/>
              <a:buChar char="●"/>
            </a:pPr>
            <a:r>
              <a:rPr lang="en-US" sz="1300" dirty="0">
                <a:solidFill>
                  <a:schemeClr val="dk1"/>
                </a:solidFill>
                <a:ea typeface="Calibri"/>
                <a:cs typeface="Calibri"/>
                <a:sym typeface="Calibri"/>
              </a:rPr>
              <a:t>The CDC is used to detect, identify, and track charged particles.</a:t>
            </a:r>
            <a:endParaRPr lang="en-US" dirty="0"/>
          </a:p>
          <a:p>
            <a:pPr marL="483306" indent="-349054">
              <a:buClr>
                <a:schemeClr val="dk1"/>
              </a:buClr>
              <a:buSzPts val="1600"/>
              <a:buChar char="●"/>
            </a:pPr>
            <a:r>
              <a:rPr lang="en-US" sz="1300" dirty="0">
                <a:solidFill>
                  <a:schemeClr val="dk1"/>
                </a:solidFill>
                <a:ea typeface="Calibri"/>
                <a:cs typeface="Calibri"/>
                <a:sym typeface="Calibri"/>
              </a:rPr>
              <a:t>Within the CDC are over 35 hundred anode wires in Aluminized Mylar tubes filled with a gas mix- [prop]: I am holding one of the unused tubes.</a:t>
            </a:r>
          </a:p>
          <a:p>
            <a:r>
              <a:rPr lang="en-US" sz="1300" dirty="0">
                <a:solidFill>
                  <a:schemeClr val="dk1"/>
                </a:solidFill>
                <a:ea typeface="Calibri"/>
                <a:cs typeface="Calibri"/>
                <a:sym typeface="Calibri"/>
              </a:rPr>
              <a:t>CLICK</a:t>
            </a:r>
          </a:p>
          <a:p>
            <a:pPr marL="483306" indent="-335629">
              <a:buClr>
                <a:schemeClr val="dk1"/>
              </a:buClr>
              <a:buSzPts val="1400"/>
              <a:buFont typeface="Calibri"/>
              <a:buChar char="●"/>
            </a:pPr>
            <a:r>
              <a:rPr lang="en-US" sz="1300" dirty="0">
                <a:solidFill>
                  <a:schemeClr val="dk1"/>
                </a:solidFill>
                <a:ea typeface="Calibri"/>
                <a:cs typeface="Calibri"/>
                <a:sym typeface="Calibri"/>
              </a:rPr>
              <a:t>The CDC requires 2 calibrations: chamber gain, the focus of this talk, and a time to distance calibration.</a:t>
            </a:r>
          </a:p>
          <a:p>
            <a:pPr marL="483306" indent="-335629">
              <a:buClr>
                <a:schemeClr val="dk1"/>
              </a:buClr>
              <a:buSzPts val="1400"/>
              <a:buFont typeface="Calibri"/>
              <a:buChar char="●"/>
            </a:pPr>
            <a:r>
              <a:rPr lang="en-US" sz="1300" dirty="0">
                <a:solidFill>
                  <a:schemeClr val="dk1"/>
                </a:solidFill>
                <a:ea typeface="Calibri"/>
                <a:cs typeface="Calibri"/>
                <a:sym typeface="Calibri"/>
              </a:rPr>
              <a:t>The gain calibration is the most straightforward and varies the most, +/- 33%</a:t>
            </a:r>
          </a:p>
          <a:p>
            <a:pPr marL="483306" indent="-335629">
              <a:buClr>
                <a:schemeClr val="dk1"/>
              </a:buClr>
              <a:buSzPts val="1400"/>
              <a:buFont typeface="Calibri"/>
              <a:buChar char="●"/>
            </a:pPr>
            <a:r>
              <a:rPr lang="en-US" sz="1300" dirty="0">
                <a:solidFill>
                  <a:schemeClr val="dk1"/>
                </a:solidFill>
                <a:ea typeface="Calibri"/>
                <a:cs typeface="Calibri"/>
                <a:sym typeface="Calibri"/>
              </a:rPr>
              <a:t>There is </a:t>
            </a:r>
            <a:r>
              <a:rPr lang="en-US" sz="1300" b="1" dirty="0">
                <a:solidFill>
                  <a:schemeClr val="dk1"/>
                </a:solidFill>
                <a:ea typeface="Calibri"/>
                <a:cs typeface="Calibri"/>
                <a:sym typeface="Calibri"/>
              </a:rPr>
              <a:t>one </a:t>
            </a:r>
            <a:r>
              <a:rPr lang="en-US" sz="1300" dirty="0">
                <a:solidFill>
                  <a:schemeClr val="dk1"/>
                </a:solidFill>
                <a:ea typeface="Calibri"/>
                <a:cs typeface="Calibri"/>
                <a:sym typeface="Calibri"/>
              </a:rPr>
              <a:t>CDC control available: the operating voltage.</a:t>
            </a:r>
          </a:p>
          <a:p>
            <a:r>
              <a:rPr lang="en-US" dirty="0"/>
              <a:t>######</a:t>
            </a:r>
          </a:p>
          <a:p>
            <a:endParaRPr lang="en-US" dirty="0"/>
          </a:p>
          <a:p>
            <a:r>
              <a:rPr lang="en-US" dirty="0"/>
              <a:t>Cylindrical, straw tube drift chamber. The gas mixture is 50:50 ArCo2 and it is kept just above atmospheric pressure. Used to detect and track charged particles with momenta p greater than 0.25 GeV/c</a:t>
            </a:r>
          </a:p>
          <a:p>
            <a:endParaRPr lang="en-US" dirty="0"/>
          </a:p>
          <a:p>
            <a:r>
              <a:rPr lang="en-US" dirty="0"/>
              <a:t>There are two calibrations for the CDC: the chamber gain and time to distance </a:t>
            </a:r>
          </a:p>
        </p:txBody>
      </p:sp>
      <p:sp>
        <p:nvSpPr>
          <p:cNvPr id="4" name="Slide Number Placeholder 3"/>
          <p:cNvSpPr>
            <a:spLocks noGrp="1"/>
          </p:cNvSpPr>
          <p:nvPr>
            <p:ph type="sldNum" sz="quarter" idx="5"/>
          </p:nvPr>
        </p:nvSpPr>
        <p:spPr/>
        <p:txBody>
          <a:bodyPr/>
          <a:lstStyle/>
          <a:p>
            <a:fld id="{FBBF1341-3AFE-B447-A831-9671D6A7009B}" type="slidenum">
              <a:rPr lang="en-US" smtClean="0"/>
              <a:t>3</a:t>
            </a:fld>
            <a:endParaRPr lang="en-US"/>
          </a:p>
        </p:txBody>
      </p:sp>
    </p:spTree>
    <p:extLst>
      <p:ext uri="{BB962C8B-B14F-4D97-AF65-F5344CB8AC3E}">
        <p14:creationId xmlns:p14="http://schemas.microsoft.com/office/powerpoint/2010/main" val="9362111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Conventionally, data is taken in ~2-hour “runs” because that is the time for which experimental and environmental conditions are stable enough for calibration.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Traditionally, the CDC expert has also had to keep an eye on the weather and has had to call shift workers if a storm is rolling through and ask them to stop and re-start a new run in order to have data that may be calibrated.</a:t>
            </a:r>
            <a:endParaRPr lang="en-US" dirty="0">
              <a:cs typeface="Calibri"/>
            </a:endParaRPr>
          </a:p>
          <a:p>
            <a:endParaRPr lang="en-US" dirty="0"/>
          </a:p>
          <a:p>
            <a:r>
              <a:rPr lang="en-US" dirty="0">
                <a:cs typeface="Calibri"/>
              </a:rPr>
              <a:t>Conventionally, CDC</a:t>
            </a:r>
            <a:r>
              <a:rPr lang="en-US" dirty="0"/>
              <a:t> high voltage is fixed to 2125 volts.</a:t>
            </a:r>
            <a:endParaRPr lang="en-US" dirty="0">
              <a:cs typeface="Calibri" panose="020F0502020204030204"/>
            </a:endParaRPr>
          </a:p>
          <a:p>
            <a:pPr>
              <a:defRPr/>
            </a:pPr>
            <a:endParaRPr lang="en-US" dirty="0"/>
          </a:p>
          <a:p>
            <a:pPr>
              <a:defRPr/>
            </a:pPr>
            <a:r>
              <a:rPr lang="en-US" dirty="0"/>
              <a:t>Solution is,</a:t>
            </a:r>
          </a:p>
          <a:p>
            <a:endParaRPr lang="en-US" dirty="0"/>
          </a:p>
          <a:p>
            <a:r>
              <a:rPr lang="en-US" dirty="0"/>
              <a:t>A data-driven, online control and calibration system </a:t>
            </a:r>
            <a:r>
              <a:rPr lang="en-US" b="1" dirty="0"/>
              <a:t>could</a:t>
            </a:r>
            <a:r>
              <a:rPr lang="en-US" dirty="0"/>
              <a:t> control the CDC high voltage based on conditions.</a:t>
            </a:r>
            <a:endParaRPr lang="en-US" dirty="0">
              <a:cs typeface="Calibri"/>
            </a:endParaRPr>
          </a:p>
          <a:p>
            <a:endParaRPr lang="en-US" dirty="0"/>
          </a:p>
          <a:p>
            <a:pPr defTabSz="1021806">
              <a:buClr>
                <a:schemeClr val="dk1"/>
              </a:buClr>
              <a:buSzPts val="1100"/>
              <a:defRPr/>
            </a:pPr>
            <a:r>
              <a:rPr lang="en-US" sz="1800" dirty="0">
                <a:solidFill>
                  <a:schemeClr val="dk1"/>
                </a:solidFill>
              </a:rPr>
              <a:t>So, we can stabilize the CDC HV and change the GCF through offline calibration, this is the conventional method</a:t>
            </a:r>
            <a:endParaRPr lang="en-US" sz="1800" dirty="0">
              <a:solidFill>
                <a:schemeClr val="dk1"/>
              </a:solidFill>
              <a:cs typeface="Calibri"/>
            </a:endParaRPr>
          </a:p>
          <a:p>
            <a:pPr defTabSz="1021806">
              <a:buSzPts val="1100"/>
              <a:defRPr/>
            </a:pPr>
            <a:r>
              <a:rPr lang="en-US" sz="1800" b="1" dirty="0">
                <a:solidFill>
                  <a:schemeClr val="dk1"/>
                </a:solidFill>
              </a:rPr>
              <a:t>--OR-- </a:t>
            </a:r>
            <a:endParaRPr lang="en-US" dirty="0">
              <a:solidFill>
                <a:schemeClr val="dk1"/>
              </a:solidFill>
            </a:endParaRPr>
          </a:p>
          <a:p>
            <a:pPr defTabSz="1021806">
              <a:buSzPts val="1100"/>
              <a:defRPr/>
            </a:pPr>
            <a:r>
              <a:rPr lang="en-US" sz="1800" dirty="0">
                <a:solidFill>
                  <a:schemeClr val="dk1"/>
                </a:solidFill>
              </a:rPr>
              <a:t>stabilize the GCF and change the HV - this is what we want to do so that we are </a:t>
            </a:r>
            <a:r>
              <a:rPr lang="en-US" sz="1800" b="1" dirty="0">
                <a:solidFill>
                  <a:schemeClr val="dk1"/>
                </a:solidFill>
              </a:rPr>
              <a:t>calibrating via control</a:t>
            </a:r>
            <a:r>
              <a:rPr lang="en-US" sz="1800" dirty="0">
                <a:solidFill>
                  <a:schemeClr val="dk1"/>
                </a:solidFill>
              </a:rPr>
              <a:t>, while online.</a:t>
            </a:r>
            <a:r>
              <a:rPr lang="en-US" dirty="0"/>
              <a:t> </a:t>
            </a:r>
            <a:endParaRPr lang="en-US" dirty="0">
              <a:cs typeface="Calibri"/>
            </a:endParaRPr>
          </a:p>
          <a:p>
            <a:endParaRPr lang="en-US" dirty="0"/>
          </a:p>
        </p:txBody>
      </p:sp>
      <p:sp>
        <p:nvSpPr>
          <p:cNvPr id="4" name="Slide Number Placeholder 3"/>
          <p:cNvSpPr>
            <a:spLocks noGrp="1"/>
          </p:cNvSpPr>
          <p:nvPr>
            <p:ph type="sldNum" sz="quarter" idx="5"/>
          </p:nvPr>
        </p:nvSpPr>
        <p:spPr/>
        <p:txBody>
          <a:bodyPr/>
          <a:lstStyle/>
          <a:p>
            <a:fld id="{FBBF1341-3AFE-B447-A831-9671D6A7009B}" type="slidenum">
              <a:rPr lang="en-US" smtClean="0"/>
              <a:t>4</a:t>
            </a:fld>
            <a:endParaRPr lang="en-US"/>
          </a:p>
        </p:txBody>
      </p:sp>
    </p:spTree>
    <p:extLst>
      <p:ext uri="{BB962C8B-B14F-4D97-AF65-F5344CB8AC3E}">
        <p14:creationId xmlns:p14="http://schemas.microsoft.com/office/powerpoint/2010/main" val="905571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Can we predict GCFs using past data, and determine the stabilizing high voltage?</a:t>
            </a:r>
            <a:endParaRPr lang="en-US" dirty="0">
              <a:cs typeface="Calibri"/>
            </a:endParaRPr>
          </a:p>
          <a:p>
            <a:endParaRPr lang="en-US" dirty="0"/>
          </a:p>
          <a:p>
            <a:r>
              <a:rPr lang="en-US" dirty="0"/>
              <a:t>We want to only use data available prior to track reconstruction, and not use any data from a different detector sub-system that could be unused or unavailable for a particular experiment or run.</a:t>
            </a:r>
          </a:p>
          <a:p>
            <a:endParaRPr lang="en-US" dirty="0"/>
          </a:p>
          <a:p>
            <a:r>
              <a:rPr lang="en-US" dirty="0"/>
              <a:t>We began with over 100 possible features, but winnowed them down based on our criteria and feature importance evaluation to three features</a:t>
            </a:r>
            <a:endParaRPr lang="en-US" dirty="0">
              <a:cs typeface="Calibri"/>
            </a:endParaRPr>
          </a:p>
          <a:p>
            <a:pPr marL="241653" indent="-241653">
              <a:buAutoNum type="arabicPeriod"/>
            </a:pPr>
            <a:r>
              <a:rPr lang="en-US" dirty="0"/>
              <a:t>atmospheric pressure, </a:t>
            </a:r>
            <a:endParaRPr lang="en-US" dirty="0">
              <a:cs typeface="Calibri"/>
            </a:endParaRPr>
          </a:p>
          <a:p>
            <a:pPr marL="241653" indent="-241653">
              <a:buAutoNum type="arabicPeriod"/>
            </a:pPr>
            <a:r>
              <a:rPr lang="en-US" dirty="0"/>
              <a:t>Gas temperature and</a:t>
            </a:r>
            <a:endParaRPr lang="en-US" dirty="0">
              <a:cs typeface="Calibri"/>
            </a:endParaRPr>
          </a:p>
          <a:p>
            <a:pPr marL="241653" indent="-241653">
              <a:buAutoNum type="arabicPeriod"/>
            </a:pPr>
            <a:r>
              <a:rPr lang="en-US" dirty="0"/>
              <a:t>The current drawn from the CDC high voltage boards, which is a proxy for electron beam current.</a:t>
            </a:r>
            <a:endParaRPr lang="en-US" dirty="0">
              <a:cs typeface="Calibri"/>
            </a:endParaRPr>
          </a:p>
          <a:p>
            <a:pPr marL="241653" indent="-241653">
              <a:buAutoNum type="arabicPeriod"/>
            </a:pPr>
            <a:endParaRPr lang="en-US" dirty="0"/>
          </a:p>
          <a:p>
            <a:r>
              <a:rPr lang="en-US" dirty="0"/>
              <a:t>All are readily available during an experiment, not dependent on other detectors, and do not rely on reconstruction.</a:t>
            </a:r>
            <a:endParaRPr lang="en-US" dirty="0">
              <a:cs typeface="Calibri"/>
            </a:endParaRPr>
          </a:p>
          <a:p>
            <a:endParaRPr lang="en-US" dirty="0">
              <a:cs typeface="Calibri"/>
            </a:endParaRPr>
          </a:p>
          <a:p>
            <a:r>
              <a:rPr lang="en-US" dirty="0">
                <a:cs typeface="Calibri"/>
              </a:rPr>
              <a:t>############</a:t>
            </a:r>
          </a:p>
          <a:p>
            <a:endParaRPr lang="en-US" dirty="0">
              <a:cs typeface="Calibri"/>
            </a:endParaRPr>
          </a:p>
          <a:p>
            <a:endParaRPr lang="en-US" dirty="0"/>
          </a:p>
          <a:p>
            <a:r>
              <a:rPr lang="en-US" dirty="0"/>
              <a:t>Additionally, we wanted data available in near real-time because we don’t want to limit ourselves to controlling the CDC for each 2 hour run, we want to design a system from the beginning that could control the CDC more frequently.</a:t>
            </a:r>
            <a:endParaRPr lang="en-US" dirty="0">
              <a:cs typeface="Calibri"/>
            </a:endParaRPr>
          </a:p>
          <a:p>
            <a:endParaRPr lang="en-US" dirty="0">
              <a:cs typeface="Calibri"/>
            </a:endParaRPr>
          </a:p>
          <a:p>
            <a:endParaRPr lang="en-US" dirty="0">
              <a:cs typeface="Calibri"/>
            </a:endParaRPr>
          </a:p>
          <a:p>
            <a:r>
              <a:rPr lang="en-US" sz="4200" b="1" dirty="0">
                <a:cs typeface="Calibri"/>
              </a:rPr>
              <a:t>NEED: </a:t>
            </a:r>
          </a:p>
          <a:p>
            <a:pPr marL="241653" indent="-241653">
              <a:buAutoNum type="arabicPeriod"/>
            </a:pPr>
            <a:r>
              <a:rPr lang="en-US" sz="4200" dirty="0">
                <a:cs typeface="Calibri"/>
              </a:rPr>
              <a:t>a backup slide showing that current drawn from CDC HV board is a proxy for beam current</a:t>
            </a:r>
          </a:p>
          <a:p>
            <a:pPr marL="241653" indent="-241653" defTabSz="966612">
              <a:buFontTx/>
              <a:buAutoNum type="arabicPeriod"/>
              <a:defRPr/>
            </a:pPr>
            <a:r>
              <a:rPr lang="en-US" sz="4200" dirty="0">
                <a:cs typeface="Calibri"/>
              </a:rPr>
              <a:t>Update the figure for a different group of data</a:t>
            </a:r>
          </a:p>
          <a:p>
            <a:pPr marL="241653" indent="-241653">
              <a:buAutoNum type="arabicPeriod"/>
            </a:pPr>
            <a:endParaRPr lang="en-US" dirty="0">
              <a:cs typeface="Calibri"/>
            </a:endParaRPr>
          </a:p>
          <a:p>
            <a:pPr marL="241653" indent="-241653">
              <a:buAutoNum type="arabicPeriod"/>
            </a:pPr>
            <a:endParaRPr lang="en-US" dirty="0">
              <a:cs typeface="Calibri"/>
            </a:endParaRPr>
          </a:p>
          <a:p>
            <a:pPr defTabSz="966612">
              <a:defRPr/>
            </a:pPr>
            <a:r>
              <a:rPr lang="en-US" dirty="0"/>
              <a:t>EMPHASIS ON KNOWING THESE QUANTITIES IN ESSENTIALLY NEAR REAL TIME!!!</a:t>
            </a:r>
            <a:endParaRPr lang="en-US"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FBBF1341-3AFE-B447-A831-9671D6A7009B}" type="slidenum">
              <a:rPr lang="en-US" smtClean="0"/>
              <a:t>5</a:t>
            </a:fld>
            <a:endParaRPr lang="en-US"/>
          </a:p>
        </p:txBody>
      </p:sp>
    </p:spTree>
    <p:extLst>
      <p:ext uri="{BB962C8B-B14F-4D97-AF65-F5344CB8AC3E}">
        <p14:creationId xmlns:p14="http://schemas.microsoft.com/office/powerpoint/2010/main" val="8694132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tried a few machine learning techniques, </a:t>
            </a:r>
          </a:p>
          <a:p>
            <a:r>
              <a:rPr lang="en-US" dirty="0">
                <a:cs typeface="Calibri"/>
              </a:rPr>
              <a:t>And </a:t>
            </a:r>
            <a:r>
              <a:rPr lang="en-US" dirty="0"/>
              <a:t>selected a Gaussian process model because of its accuracy and ability to provide uncertainty.</a:t>
            </a:r>
            <a:endParaRPr lang="en-US" dirty="0">
              <a:cs typeface="Calibri"/>
            </a:endParaRPr>
          </a:p>
          <a:p>
            <a:endParaRPr lang="en-US" dirty="0"/>
          </a:p>
          <a:p>
            <a:pPr rtl="0"/>
            <a:r>
              <a:rPr lang="en-US" sz="1300" dirty="0"/>
              <a:t>The method assumes a multivariate Gaussian distribution of data.</a:t>
            </a:r>
            <a:endParaRPr lang="en-US" b="0" dirty="0">
              <a:effectLst/>
              <a:cs typeface="Calibri"/>
            </a:endParaRPr>
          </a:p>
          <a:p>
            <a:pPr rtl="0"/>
            <a:r>
              <a:rPr lang="en-US" sz="1300" dirty="0"/>
              <a:t>The posterior is conditioned on the evidence provided by training data.</a:t>
            </a:r>
            <a:endParaRPr lang="en-US" sz="1300" dirty="0">
              <a:cs typeface="Calibri"/>
            </a:endParaRPr>
          </a:p>
          <a:p>
            <a:endParaRPr lang="en-US" sz="1300" dirty="0">
              <a:cs typeface="Calibri"/>
            </a:endParaRPr>
          </a:p>
          <a:p>
            <a:r>
              <a:rPr lang="en-US" dirty="0">
                <a:cs typeface="Calibri" panose="020F0502020204030204"/>
              </a:rPr>
              <a:t>The GP calculates a probability density function over all admissible functions that fit the data.</a:t>
            </a:r>
          </a:p>
          <a:p>
            <a:endParaRPr lang="en-US" dirty="0">
              <a:cs typeface="Calibri" panose="020F0502020204030204"/>
            </a:endParaRPr>
          </a:p>
          <a:p>
            <a:r>
              <a:rPr lang="en-US" dirty="0">
                <a:cs typeface="Calibri" panose="020F0502020204030204"/>
              </a:rPr>
              <a:t>The probabilistic representation of the prediction includes the mean and standard deviation, which we can exploit for uncertainty quantification.</a:t>
            </a:r>
          </a:p>
          <a:p>
            <a:endParaRPr lang="en-US" dirty="0"/>
          </a:p>
          <a:p>
            <a:pPr rtl="0"/>
            <a:r>
              <a:rPr lang="en-US" sz="1300" b="1" dirty="0"/>
              <a:t>[TODO: Need a backup slide with more GP information]</a:t>
            </a:r>
            <a:endParaRPr lang="en-US" b="1" dirty="0">
              <a:effectLst/>
              <a:cs typeface="Calibri"/>
            </a:endParaRPr>
          </a:p>
          <a:p>
            <a:pPr rtl="0"/>
            <a:br>
              <a:rPr lang="en-US" b="0" dirty="0">
                <a:effectLst/>
                <a:cs typeface="+mn-lt"/>
              </a:rPr>
            </a:br>
            <a:r>
              <a:rPr lang="en-US" b="0" dirty="0">
                <a:effectLst/>
              </a:rPr>
              <a:t>P</a:t>
            </a:r>
            <a:r>
              <a:rPr lang="en-US" sz="1300" dirty="0"/>
              <a:t>redictions are based on distance measures between samples in the higher dimensional space.</a:t>
            </a:r>
            <a:endParaRPr lang="en-US" b="0" dirty="0">
              <a:effectLst/>
              <a:cs typeface="Calibri"/>
            </a:endParaRPr>
          </a:p>
          <a:p>
            <a:endParaRPr lang="en-US" sz="1300" dirty="0"/>
          </a:p>
          <a:p>
            <a:r>
              <a:rPr lang="en-US" sz="1300" dirty="0"/>
              <a:t>We experimented with several basic kernels and landed on a radial basis function </a:t>
            </a:r>
            <a:r>
              <a:rPr lang="en-US" dirty="0"/>
              <a:t>(or squared exponential) </a:t>
            </a:r>
            <a:r>
              <a:rPr lang="en-US" sz="1300" dirty="0"/>
              <a:t>kernel and a white kernel to estimate noise.</a:t>
            </a:r>
            <a:r>
              <a:rPr lang="en-US" sz="1400" dirty="0">
                <a:cs typeface="+mn-lt"/>
              </a:rPr>
              <a:t> </a:t>
            </a:r>
          </a:p>
          <a:p>
            <a:pPr rtl="0"/>
            <a:endParaRPr lang="en-US" sz="1300" b="1" dirty="0"/>
          </a:p>
          <a:p>
            <a:pPr rtl="0"/>
            <a:r>
              <a:rPr lang="en-US" sz="1300" b="1" dirty="0"/>
              <a:t>[CLICK]</a:t>
            </a:r>
            <a:endParaRPr lang="en-US" b="1" dirty="0">
              <a:effectLst/>
              <a:cs typeface="Calibri"/>
            </a:endParaRPr>
          </a:p>
          <a:p>
            <a:endParaRPr lang="en-US" dirty="0"/>
          </a:p>
          <a:p>
            <a:r>
              <a:rPr lang="en-US" dirty="0"/>
              <a:t>Our target threshold was better than 5% error and our Gaussian process did quite well with a mean absolute percent error of .8% on our holdout dataset.</a:t>
            </a:r>
            <a:endParaRPr lang="en-US" dirty="0">
              <a:cs typeface="Calibri"/>
            </a:endParaRPr>
          </a:p>
          <a:p>
            <a:endParaRPr lang="en-US" dirty="0">
              <a:cs typeface="+mn-lt"/>
            </a:endParaRPr>
          </a:p>
          <a:p>
            <a:endParaRPr lang="en-US" dirty="0">
              <a:cs typeface="+mn-lt"/>
            </a:endParaRPr>
          </a:p>
          <a:p>
            <a:br>
              <a:rPr lang="en-US" dirty="0">
                <a:cs typeface="+mn-lt"/>
              </a:rPr>
            </a:br>
            <a:endParaRPr lang="en-US" dirty="0">
              <a:cs typeface="Calibri"/>
            </a:endParaRPr>
          </a:p>
          <a:p>
            <a:endParaRPr lang="en-US" b="1" dirty="0"/>
          </a:p>
          <a:p>
            <a:endParaRPr lang="en-US" dirty="0"/>
          </a:p>
          <a:p>
            <a:r>
              <a:rPr lang="en-US"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A Gaussian process transforms input feature space into a higher dimensional space using a kernel.</a:t>
            </a:r>
            <a:endParaRPr lang="en-US" b="0" dirty="0">
              <a:effectLst/>
              <a:cs typeface="Calibri"/>
            </a:endParaRPr>
          </a:p>
          <a:p>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cs typeface="+mn-lt"/>
              </a:rPr>
              <a:t>Our training and holdout data consisted of runs from 2020 and 2021 run periods. We pressure balanced the orthogonal datasets to include equivalent proportions of high, medium, and low pressure runs.</a:t>
            </a:r>
          </a:p>
          <a:p>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cs typeface="+mn-lt"/>
              </a:rPr>
              <a:t>Our target value is the traditionally calculated gain correction factor.</a:t>
            </a:r>
            <a:endParaRPr lang="en-US" sz="1200" dirty="0">
              <a:cs typeface="Calibri"/>
            </a:endParaRPr>
          </a:p>
          <a:p>
            <a:endParaRPr lang="en-US" dirty="0">
              <a:cs typeface="Calibri"/>
            </a:endParaRPr>
          </a:p>
          <a:p>
            <a:endParaRPr lang="en-US" dirty="0">
              <a:cs typeface="Calibri"/>
            </a:endParaRPr>
          </a:p>
          <a:p>
            <a:endParaRPr lang="en-US" dirty="0">
              <a:cs typeface="Calibri"/>
            </a:endParaRPr>
          </a:p>
          <a:p>
            <a:r>
              <a:rPr lang="en-US" dirty="0"/>
              <a:t>Don't yet say "do not set", make it a question at this point in the slide deck</a:t>
            </a:r>
            <a:endParaRPr lang="en-US" dirty="0">
              <a:cs typeface="Calibri"/>
            </a:endParaRPr>
          </a:p>
          <a:p>
            <a:endParaRPr lang="en-US" dirty="0">
              <a:cs typeface="Calibri"/>
            </a:endParaRPr>
          </a:p>
          <a:p>
            <a:r>
              <a:rPr lang="en-US" sz="1300" dirty="0"/>
              <a:t>In </a:t>
            </a:r>
            <a:r>
              <a:rPr lang="en-US" sz="1300" dirty="0">
                <a:hlinkClick r:id="rId3" tooltip="Machine learning"/>
              </a:rPr>
              <a:t>machine learning</a:t>
            </a:r>
            <a:r>
              <a:rPr lang="en-US" sz="1300" dirty="0"/>
              <a:t>, the </a:t>
            </a:r>
            <a:r>
              <a:rPr lang="en-US" sz="1300" b="1" dirty="0">
                <a:hlinkClick r:id="rId4" tooltip="Radial basis function"/>
              </a:rPr>
              <a:t>radial basis function</a:t>
            </a:r>
            <a:r>
              <a:rPr lang="en-US" sz="1300" b="1" dirty="0"/>
              <a:t> kernel</a:t>
            </a:r>
            <a:r>
              <a:rPr lang="en-US" sz="1300" dirty="0"/>
              <a:t>, or </a:t>
            </a:r>
            <a:r>
              <a:rPr lang="en-US" sz="1300" b="1" dirty="0"/>
              <a:t>RBF kernel</a:t>
            </a:r>
            <a:r>
              <a:rPr lang="en-US" sz="1300" dirty="0"/>
              <a:t>, is a popular </a:t>
            </a:r>
            <a:r>
              <a:rPr lang="en-US" sz="1300" dirty="0">
                <a:hlinkClick r:id="rId5" tooltip="Positive-definite kernel"/>
              </a:rPr>
              <a:t>kernel function</a:t>
            </a:r>
            <a:r>
              <a:rPr lang="en-US" sz="1300" dirty="0"/>
              <a:t> used in various </a:t>
            </a:r>
            <a:r>
              <a:rPr lang="en-US" sz="1300" dirty="0">
                <a:hlinkClick r:id="rId6" tooltip="Kernel method"/>
              </a:rPr>
              <a:t>kernelized</a:t>
            </a:r>
            <a:r>
              <a:rPr lang="en-US" sz="1300" dirty="0"/>
              <a:t> learning algorithms.</a:t>
            </a:r>
            <a:endParaRPr lang="en-US" dirty="0">
              <a:cs typeface="Calibri"/>
            </a:endParaRPr>
          </a:p>
          <a:p>
            <a:endParaRPr lang="en-US" dirty="0">
              <a:cs typeface="Calibri"/>
            </a:endParaRPr>
          </a:p>
          <a:p>
            <a:r>
              <a:rPr lang="en-US" dirty="0">
                <a:cs typeface="Calibri"/>
              </a:rPr>
              <a:t>Bold uncertainty quantification – this is the main point of the presentation</a:t>
            </a:r>
          </a:p>
          <a:p>
            <a:endParaRPr lang="en-US" dirty="0">
              <a:cs typeface="Calibri"/>
            </a:endParaRPr>
          </a:p>
          <a:p>
            <a:endParaRPr lang="en-US" dirty="0">
              <a:cs typeface="Calibri"/>
            </a:endParaRPr>
          </a:p>
          <a:p>
            <a:r>
              <a:rPr lang="en-US" dirty="0">
                <a:cs typeface="Calibri"/>
              </a:rPr>
              <a:t>Could foreshadow the basic GP kernel – is it sufficient "stay tuned"</a:t>
            </a:r>
          </a:p>
        </p:txBody>
      </p:sp>
      <p:sp>
        <p:nvSpPr>
          <p:cNvPr id="4" name="Slide Number Placeholder 3"/>
          <p:cNvSpPr>
            <a:spLocks noGrp="1"/>
          </p:cNvSpPr>
          <p:nvPr>
            <p:ph type="sldNum" sz="quarter" idx="5"/>
          </p:nvPr>
        </p:nvSpPr>
        <p:spPr/>
        <p:txBody>
          <a:bodyPr/>
          <a:lstStyle/>
          <a:p>
            <a:fld id="{FBBF1341-3AFE-B447-A831-9671D6A7009B}" type="slidenum">
              <a:rPr lang="en-US" smtClean="0"/>
              <a:t>6</a:t>
            </a:fld>
            <a:endParaRPr lang="en-US"/>
          </a:p>
        </p:txBody>
      </p:sp>
    </p:spTree>
    <p:extLst>
      <p:ext uri="{BB962C8B-B14F-4D97-AF65-F5344CB8AC3E}">
        <p14:creationId xmlns:p14="http://schemas.microsoft.com/office/powerpoint/2010/main" val="39276154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a:p>
            <a:r>
              <a:rPr lang="en-US" dirty="0">
                <a:cs typeface="Calibri"/>
              </a:rPr>
              <a:t>There is a known relationship between detector gain and HV which we exploit for our HV calculation using our predicted GCF.</a:t>
            </a:r>
          </a:p>
          <a:p>
            <a:endParaRPr lang="en-US" dirty="0">
              <a:cs typeface="Calibri"/>
            </a:endParaRPr>
          </a:p>
          <a:p>
            <a:endParaRPr lang="en-US" dirty="0">
              <a:cs typeface="Calibri"/>
            </a:endParaRPr>
          </a:p>
          <a:p>
            <a:r>
              <a:rPr lang="en-US" dirty="0">
                <a:cs typeface="Calibri"/>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cs typeface="Calibri"/>
              </a:rPr>
              <a:t>To calculate the HV control setting from the predicted gain correction factor we exploited the known relationship between GCF and high voltage by fitting HV as a function of relative peak amplitude.</a:t>
            </a:r>
          </a:p>
          <a:p>
            <a:endParaRPr lang="en-US" dirty="0">
              <a:cs typeface="Calibri"/>
            </a:endParaRPr>
          </a:p>
          <a:p>
            <a:r>
              <a:rPr lang="en-US" dirty="0">
                <a:cs typeface="Calibri"/>
              </a:rPr>
              <a:t>This relationship was confirmed for 3 run periods with different experimental conditions (i.e. beam intensity)</a:t>
            </a:r>
          </a:p>
          <a:p>
            <a:endParaRPr lang="en-US" dirty="0">
              <a:cs typeface="Calibri"/>
            </a:endParaRPr>
          </a:p>
          <a:p>
            <a:r>
              <a:rPr lang="en-US" dirty="0">
                <a:cs typeface="Calibri"/>
              </a:rPr>
              <a:t>This analysis and plot are how we use the GP-predicted GCF to calculate the recommended HV for the CDC to stabilize gain.</a:t>
            </a:r>
          </a:p>
        </p:txBody>
      </p:sp>
      <p:sp>
        <p:nvSpPr>
          <p:cNvPr id="4" name="Slide Number Placeholder 3"/>
          <p:cNvSpPr>
            <a:spLocks noGrp="1"/>
          </p:cNvSpPr>
          <p:nvPr>
            <p:ph type="sldNum" sz="quarter" idx="5"/>
          </p:nvPr>
        </p:nvSpPr>
        <p:spPr/>
        <p:txBody>
          <a:bodyPr/>
          <a:lstStyle/>
          <a:p>
            <a:fld id="{FBBF1341-3AFE-B447-A831-9671D6A7009B}" type="slidenum">
              <a:rPr lang="en-US" smtClean="0"/>
              <a:t>7</a:t>
            </a:fld>
            <a:endParaRPr lang="en-US"/>
          </a:p>
        </p:txBody>
      </p:sp>
    </p:spTree>
    <p:extLst>
      <p:ext uri="{BB962C8B-B14F-4D97-AF65-F5344CB8AC3E}">
        <p14:creationId xmlns:p14="http://schemas.microsoft.com/office/powerpoint/2010/main" val="21016661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a:p>
            <a:endParaRPr lang="en-US" dirty="0"/>
          </a:p>
          <a:p>
            <a:r>
              <a:rPr lang="en-US" dirty="0"/>
              <a:t>#########</a:t>
            </a:r>
          </a:p>
          <a:p>
            <a:endParaRPr lang="en-US" dirty="0"/>
          </a:p>
          <a:p>
            <a:r>
              <a:rPr lang="en-US" dirty="0"/>
              <a:t>So we have a model we can use.</a:t>
            </a:r>
          </a:p>
          <a:p>
            <a:endParaRPr lang="en-US" dirty="0"/>
          </a:p>
          <a:p>
            <a:r>
              <a:rPr lang="en-US" dirty="0"/>
              <a:t>Our second research question is whether we can control the CDC HV using model recommendations and does HV control result in stabilized gain?</a:t>
            </a:r>
            <a:endParaRPr lang="en-US" dirty="0">
              <a:cs typeface="Calibri"/>
            </a:endParaRPr>
          </a:p>
          <a:p>
            <a:endParaRPr lang="en-US" dirty="0"/>
          </a:p>
          <a:p>
            <a:r>
              <a:rPr lang="en-US" dirty="0"/>
              <a:t>We developed a system we informally call RoboCDC.</a:t>
            </a:r>
            <a:endParaRPr lang="en-US" dirty="0">
              <a:cs typeface="Calibri"/>
            </a:endParaRPr>
          </a:p>
          <a:p>
            <a:r>
              <a:rPr lang="en-US" dirty="0"/>
              <a:t>[CLICK]</a:t>
            </a:r>
            <a:endParaRPr lang="en-US" dirty="0">
              <a:cs typeface="Calibri"/>
            </a:endParaRPr>
          </a:p>
          <a:p>
            <a:r>
              <a:rPr lang="en-US" dirty="0"/>
              <a:t>The control system retrieves configurations from a json file. </a:t>
            </a:r>
            <a:endParaRPr lang="en-US" dirty="0">
              <a:cs typeface="Calibri"/>
            </a:endParaRPr>
          </a:p>
          <a:p>
            <a:endParaRPr lang="en-US" dirty="0">
              <a:cs typeface="Calibri"/>
            </a:endParaRPr>
          </a:p>
          <a:p>
            <a:r>
              <a:rPr lang="en-US" dirty="0"/>
              <a:t>[CLICK]</a:t>
            </a:r>
            <a:endParaRPr lang="en-US" dirty="0">
              <a:cs typeface="Calibri"/>
            </a:endParaRPr>
          </a:p>
          <a:p>
            <a:endParaRPr lang="en-US" dirty="0"/>
          </a:p>
          <a:p>
            <a:r>
              <a:rPr lang="en-US" dirty="0"/>
              <a:t>The model is loaded.</a:t>
            </a:r>
            <a:endParaRPr lang="en-US" dirty="0">
              <a:cs typeface="Calibri"/>
            </a:endParaRPr>
          </a:p>
          <a:p>
            <a:endParaRPr lang="en-US" dirty="0">
              <a:cs typeface="Calibri"/>
            </a:endParaRPr>
          </a:p>
          <a:p>
            <a:r>
              <a:rPr lang="en-US" dirty="0"/>
              <a:t>[CLICK]</a:t>
            </a:r>
            <a:endParaRPr lang="en-US" dirty="0">
              <a:cs typeface="Calibri"/>
            </a:endParaRPr>
          </a:p>
          <a:p>
            <a:r>
              <a:rPr lang="en-US" dirty="0"/>
              <a:t>The control system retrieves input variable statistics from EPICS for model input, and the system can predict and control at configured time intervals, or the system can be configured to run in an on-demand mode, or in a predict-only mode (with logging but no HV control).</a:t>
            </a:r>
            <a:endParaRPr lang="en-US" dirty="0">
              <a:cs typeface="Calibri"/>
            </a:endParaRPr>
          </a:p>
          <a:p>
            <a:endParaRPr lang="en-US" dirty="0"/>
          </a:p>
          <a:p>
            <a:r>
              <a:rPr lang="en-US" dirty="0"/>
              <a:t>If configured to control HV, the Control System sets the EPICS variable that controls CDC high voltage.</a:t>
            </a:r>
            <a:endParaRPr lang="en-US" dirty="0">
              <a:cs typeface="Calibri"/>
            </a:endParaRPr>
          </a:p>
          <a:p>
            <a:endParaRPr lang="en-US" dirty="0">
              <a:cs typeface="Calibri"/>
            </a:endParaRPr>
          </a:p>
          <a:p>
            <a:r>
              <a:rPr lang="en-US" dirty="0"/>
              <a:t>[CLICK]</a:t>
            </a:r>
            <a:endParaRPr lang="en-US" dirty="0">
              <a:cs typeface="Calibri"/>
            </a:endParaRPr>
          </a:p>
          <a:p>
            <a:r>
              <a:rPr lang="en-US" dirty="0"/>
              <a:t>All predictions are logged to a database that is used to as the source for a real-time dashboard using Grafana.</a:t>
            </a:r>
            <a:endParaRPr lang="en-US" dirty="0">
              <a:cs typeface="Calibri"/>
            </a:endParaRPr>
          </a:p>
          <a:p>
            <a:endParaRPr lang="en-US" dirty="0">
              <a:cs typeface="Calibri"/>
            </a:endParaRPr>
          </a:p>
          <a:p>
            <a:endParaRPr lang="en-US" dirty="0">
              <a:cs typeface="Calibri"/>
            </a:endParaRPr>
          </a:p>
          <a:p>
            <a:r>
              <a:rPr lang="en-US" dirty="0">
                <a:cs typeface="Calibri"/>
              </a:rPr>
              <a:t>##########################</a:t>
            </a:r>
          </a:p>
          <a:p>
            <a:endParaRPr lang="en-US" dirty="0"/>
          </a:p>
          <a:p>
            <a:r>
              <a:rPr lang="en-US" dirty="0"/>
              <a:t>[CLICK]</a:t>
            </a:r>
            <a:endParaRPr lang="en-US" dirty="0">
              <a:cs typeface="Calibri"/>
            </a:endParaRPr>
          </a:p>
          <a:p>
            <a:r>
              <a:rPr lang="en-US" dirty="0"/>
              <a:t>The control system retrieves configurations, including model files, prediction and control time intervals, and behavior when uncertainty is high (which I will talk about more in a moment), from a json file. </a:t>
            </a:r>
            <a:endParaRPr lang="en-US" dirty="0">
              <a:cs typeface="Calibri"/>
            </a:endParaRPr>
          </a:p>
          <a:p>
            <a:endParaRPr lang="en-US" dirty="0"/>
          </a:p>
          <a:p>
            <a:r>
              <a:rPr lang="en-US" dirty="0"/>
              <a:t>[CLICK]</a:t>
            </a:r>
            <a:endParaRPr lang="en-US" dirty="0">
              <a:cs typeface="Calibri"/>
            </a:endParaRPr>
          </a:p>
          <a:p>
            <a:endParaRPr lang="en-US" dirty="0"/>
          </a:p>
          <a:p>
            <a:r>
              <a:rPr lang="en-US" dirty="0"/>
              <a:t>When the system is initialized or the json file is updated the model is loaded.</a:t>
            </a:r>
            <a:endParaRPr lang="en-US" dirty="0">
              <a:cs typeface="Calibri"/>
            </a:endParaRPr>
          </a:p>
          <a:p>
            <a:endParaRPr lang="en-US" dirty="0"/>
          </a:p>
          <a:p>
            <a:r>
              <a:rPr lang="en-US" dirty="0"/>
              <a:t>[CLICK]</a:t>
            </a:r>
            <a:endParaRPr lang="en-US" dirty="0">
              <a:cs typeface="Calibri"/>
            </a:endParaRPr>
          </a:p>
          <a:p>
            <a:r>
              <a:rPr lang="en-US" dirty="0"/>
              <a:t>The control system retrieves input variable statistics from EPICS for the previous 15 seconds for model input, and the system can either predict and control at configured time intervals, or the system can be configured to run in an on-demand mode, or in a predict only mode (with logging but no HV control).</a:t>
            </a:r>
            <a:endParaRPr lang="en-US" dirty="0">
              <a:cs typeface="Calibri"/>
            </a:endParaRPr>
          </a:p>
          <a:p>
            <a:endParaRPr lang="en-US" dirty="0"/>
          </a:p>
          <a:p>
            <a:r>
              <a:rPr lang="en-US" dirty="0"/>
              <a:t>If a prediction is configured to control HV, the Control System sets the EPICS variable that controls CDC high voltage</a:t>
            </a:r>
            <a:endParaRPr lang="en-US" dirty="0">
              <a:cs typeface="Calibri"/>
            </a:endParaRPr>
          </a:p>
          <a:p>
            <a:endParaRPr lang="en-US" dirty="0"/>
          </a:p>
          <a:p>
            <a:r>
              <a:rPr lang="en-US" dirty="0"/>
              <a:t>[CLICK]</a:t>
            </a:r>
            <a:endParaRPr lang="en-US" dirty="0">
              <a:cs typeface="Calibri"/>
            </a:endParaRPr>
          </a:p>
          <a:p>
            <a:r>
              <a:rPr lang="en-US" dirty="0"/>
              <a:t>All predictions are logged to a database that is used to as the source for a real-time dashboard using Grafana.</a:t>
            </a:r>
            <a:endParaRPr lang="en-US" dirty="0">
              <a:cs typeface="Calibri"/>
            </a:endParaRPr>
          </a:p>
        </p:txBody>
      </p:sp>
      <p:sp>
        <p:nvSpPr>
          <p:cNvPr id="4" name="Slide Number Placeholder 3"/>
          <p:cNvSpPr>
            <a:spLocks noGrp="1"/>
          </p:cNvSpPr>
          <p:nvPr>
            <p:ph type="sldNum" sz="quarter" idx="5"/>
          </p:nvPr>
        </p:nvSpPr>
        <p:spPr/>
        <p:txBody>
          <a:bodyPr/>
          <a:lstStyle/>
          <a:p>
            <a:fld id="{FBBF1341-3AFE-B447-A831-9671D6A7009B}" type="slidenum">
              <a:rPr lang="en-US" smtClean="0"/>
              <a:t>8</a:t>
            </a:fld>
            <a:endParaRPr lang="en-US"/>
          </a:p>
        </p:txBody>
      </p:sp>
    </p:spTree>
    <p:extLst>
      <p:ext uri="{BB962C8B-B14F-4D97-AF65-F5344CB8AC3E}">
        <p14:creationId xmlns:p14="http://schemas.microsoft.com/office/powerpoint/2010/main" val="28338423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To verify RoboCDC we had an opportunity to test the system with cosmic ray data, which is free as apposed to electron beam time.</a:t>
            </a:r>
            <a:endParaRPr lang="en-US" dirty="0"/>
          </a:p>
          <a:p>
            <a:endParaRPr lang="en-US" dirty="0"/>
          </a:p>
          <a:p>
            <a:r>
              <a:rPr lang="en-US" dirty="0"/>
              <a:t>For the cosmic ray experiment, there is no electron beam. We set the current input parameter to 9 micro amps, which was the current for which we had the most training data.</a:t>
            </a:r>
            <a:endParaRPr lang="en-US" dirty="0">
              <a:cs typeface="Calibri"/>
            </a:endParaRPr>
          </a:p>
          <a:p>
            <a:endParaRPr lang="en-US" dirty="0"/>
          </a:p>
          <a:p>
            <a:r>
              <a:rPr lang="en-US" dirty="0"/>
              <a:t>We tested the system by dividing the straws of the CDC into 2 halves using software </a:t>
            </a:r>
            <a:endParaRPr lang="en-US" dirty="0">
              <a:cs typeface="Calibri"/>
            </a:endParaRPr>
          </a:p>
          <a:p>
            <a:endParaRPr lang="en-US" dirty="0"/>
          </a:p>
          <a:p>
            <a:r>
              <a:rPr lang="en-US" dirty="0"/>
              <a:t>The orange half was kept at 2130V.</a:t>
            </a:r>
            <a:endParaRPr lang="en-US" dirty="0">
              <a:cs typeface="Calibri"/>
            </a:endParaRPr>
          </a:p>
          <a:p>
            <a:endParaRPr lang="en-US" dirty="0"/>
          </a:p>
          <a:p>
            <a:r>
              <a:rPr lang="en-US" dirty="0"/>
              <a:t>We predicted GCF, and HV recommendation every minute and logged the results to our logging database.</a:t>
            </a:r>
            <a:endParaRPr lang="en-US" dirty="0">
              <a:cs typeface="Calibri"/>
            </a:endParaRPr>
          </a:p>
          <a:p>
            <a:endParaRPr lang="en-US" dirty="0"/>
          </a:p>
          <a:p>
            <a:pPr defTabSz="966612">
              <a:defRPr/>
            </a:pPr>
            <a:r>
              <a:rPr lang="en-US" dirty="0"/>
              <a:t>Every 5 minutes the blue half’s high voltage was controlled using the model’s high voltage recommendation.</a:t>
            </a:r>
            <a:endParaRPr lang="en-US" dirty="0">
              <a:cs typeface="Calibri"/>
            </a:endParaRPr>
          </a:p>
          <a:p>
            <a:endParaRPr lang="en-US" dirty="0"/>
          </a:p>
          <a:p>
            <a:r>
              <a:rPr lang="en-US" dirty="0"/>
              <a:t>[CLICK]</a:t>
            </a:r>
            <a:endParaRPr lang="en-US" dirty="0">
              <a:cs typeface="Calibri"/>
            </a:endParaRPr>
          </a:p>
          <a:p>
            <a:endParaRPr lang="en-US" dirty="0"/>
          </a:p>
          <a:p>
            <a:r>
              <a:rPr lang="en-US" dirty="0"/>
              <a:t>Half the physicists went on vacation during the experiment (that’s our detector expert in a skate ski race), and the other half monitored from their living room. This was truly autonomous.</a:t>
            </a:r>
            <a:endParaRPr lang="en-US" dirty="0">
              <a:cs typeface="Calibri"/>
            </a:endParaRPr>
          </a:p>
          <a:p>
            <a:endParaRPr lang="en-US" dirty="0"/>
          </a:p>
          <a:p>
            <a:r>
              <a:rPr lang="en-US" dirty="0"/>
              <a:t>[CLICK]</a:t>
            </a:r>
            <a:endParaRPr lang="en-US" dirty="0">
              <a:cs typeface="Calibri"/>
            </a:endParaRPr>
          </a:p>
          <a:p>
            <a:endParaRPr lang="en-US" dirty="0"/>
          </a:p>
          <a:p>
            <a:r>
              <a:rPr lang="en-US" dirty="0"/>
              <a:t>We should see stabilized gains on the ML-controlled side</a:t>
            </a:r>
          </a:p>
          <a:p>
            <a:r>
              <a:rPr lang="en-US" dirty="0"/>
              <a:t>…</a:t>
            </a:r>
            <a:endParaRPr lang="en-US" dirty="0">
              <a:cs typeface="Calibri"/>
            </a:endParaRPr>
          </a:p>
          <a:p>
            <a:endParaRPr lang="en-US" dirty="0"/>
          </a:p>
          <a:p>
            <a:endParaRPr lang="en-US" dirty="0"/>
          </a:p>
          <a:p>
            <a:r>
              <a:rPr lang="en-US" dirty="0"/>
              <a:t>##### </a:t>
            </a:r>
            <a:endParaRPr lang="en-US" dirty="0">
              <a:cs typeface="Calibri"/>
            </a:endParaRPr>
          </a:p>
          <a:p>
            <a:endParaRPr lang="en-US" dirty="0"/>
          </a:p>
        </p:txBody>
      </p:sp>
      <p:sp>
        <p:nvSpPr>
          <p:cNvPr id="4" name="Slide Number Placeholder 3"/>
          <p:cNvSpPr>
            <a:spLocks noGrp="1"/>
          </p:cNvSpPr>
          <p:nvPr>
            <p:ph type="sldNum" sz="quarter" idx="5"/>
          </p:nvPr>
        </p:nvSpPr>
        <p:spPr/>
        <p:txBody>
          <a:bodyPr/>
          <a:lstStyle/>
          <a:p>
            <a:fld id="{FBBF1341-3AFE-B447-A831-9671D6A7009B}" type="slidenum">
              <a:rPr lang="en-US" smtClean="0"/>
              <a:t>9</a:t>
            </a:fld>
            <a:endParaRPr lang="en-US"/>
          </a:p>
        </p:txBody>
      </p:sp>
    </p:spTree>
    <p:extLst>
      <p:ext uri="{BB962C8B-B14F-4D97-AF65-F5344CB8AC3E}">
        <p14:creationId xmlns:p14="http://schemas.microsoft.com/office/powerpoint/2010/main" val="69037995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2271" y="2866618"/>
            <a:ext cx="4317562" cy="4317562"/>
          </a:xfrm>
          <a:prstGeom prst="rect">
            <a:avLst/>
          </a:prstGeom>
        </p:spPr>
      </p:pic>
      <p:pic>
        <p:nvPicPr>
          <p:cNvPr id="4" name="Picture 3"/>
          <p:cNvPicPr>
            <a:picLocks noChangeAspect="1"/>
          </p:cNvPicPr>
          <p:nvPr userDrawn="1"/>
        </p:nvPicPr>
        <p:blipFill>
          <a:blip r:embed="rId3"/>
          <a:stretch>
            <a:fillRect/>
          </a:stretch>
        </p:blipFill>
        <p:spPr>
          <a:xfrm>
            <a:off x="0" y="0"/>
            <a:ext cx="12192000" cy="1282700"/>
          </a:xfrm>
          <a:prstGeom prst="rect">
            <a:avLst/>
          </a:prstGeom>
        </p:spPr>
      </p:pic>
      <p:sp>
        <p:nvSpPr>
          <p:cNvPr id="2" name="Title 1"/>
          <p:cNvSpPr>
            <a:spLocks noGrp="1"/>
          </p:cNvSpPr>
          <p:nvPr>
            <p:ph type="ctrTitle" hasCustomPrompt="1"/>
          </p:nvPr>
        </p:nvSpPr>
        <p:spPr>
          <a:xfrm>
            <a:off x="443181" y="505595"/>
            <a:ext cx="10583064" cy="617838"/>
          </a:xfrm>
        </p:spPr>
        <p:txBody>
          <a:bodyPr anchor="b">
            <a:noAutofit/>
          </a:bodyPr>
          <a:lstStyle>
            <a:lvl1pPr algn="l">
              <a:defRPr sz="3000" b="1" cap="none" baseline="0">
                <a:latin typeface="Arial" charset="0"/>
              </a:defRPr>
            </a:lvl1pPr>
          </a:lstStyle>
          <a:p>
            <a:r>
              <a:rPr lang="en-US"/>
              <a:t>Title Here</a:t>
            </a:r>
          </a:p>
        </p:txBody>
      </p:sp>
      <p:sp>
        <p:nvSpPr>
          <p:cNvPr id="3" name="Subtitle 2"/>
          <p:cNvSpPr>
            <a:spLocks noGrp="1"/>
          </p:cNvSpPr>
          <p:nvPr>
            <p:ph type="subTitle" idx="1" hasCustomPrompt="1"/>
          </p:nvPr>
        </p:nvSpPr>
        <p:spPr>
          <a:xfrm>
            <a:off x="443182" y="1720793"/>
            <a:ext cx="5875975" cy="3246670"/>
          </a:xfrm>
        </p:spPr>
        <p:txBody>
          <a:bodyPr>
            <a:normAutofit/>
          </a:bodyPr>
          <a:lstStyle>
            <a:lvl1pPr marL="0" indent="0" algn="l">
              <a:lnSpc>
                <a:spcPct val="100000"/>
              </a:lnSpc>
              <a:buNone/>
              <a:defRPr sz="2200" baseline="0">
                <a:solidFill>
                  <a:schemeClr val="accent1"/>
                </a:solidFill>
                <a:latin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Subtitle Here</a:t>
            </a:r>
          </a:p>
        </p:txBody>
      </p:sp>
      <p:sp>
        <p:nvSpPr>
          <p:cNvPr id="32" name="Date Placeholder 31"/>
          <p:cNvSpPr>
            <a:spLocks noGrp="1"/>
          </p:cNvSpPr>
          <p:nvPr>
            <p:ph type="dt" sz="half" idx="12"/>
          </p:nvPr>
        </p:nvSpPr>
        <p:spPr>
          <a:xfrm>
            <a:off x="443182" y="5560503"/>
            <a:ext cx="3208124" cy="365125"/>
          </a:xfrm>
        </p:spPr>
        <p:txBody>
          <a:bodyPr/>
          <a:lstStyle>
            <a:lvl1pPr algn="l">
              <a:defRPr baseline="0">
                <a:solidFill>
                  <a:schemeClr val="tx1"/>
                </a:solidFill>
                <a:latin typeface="Arial" charset="0"/>
              </a:defRPr>
            </a:lvl1pPr>
          </a:lstStyle>
          <a:p>
            <a:endParaRPr lang="en-US"/>
          </a:p>
        </p:txBody>
      </p:sp>
      <p:sp>
        <p:nvSpPr>
          <p:cNvPr id="15" name="Text Placeholder 14"/>
          <p:cNvSpPr>
            <a:spLocks noGrp="1"/>
          </p:cNvSpPr>
          <p:nvPr>
            <p:ph type="body" sz="quarter" idx="14" hasCustomPrompt="1"/>
          </p:nvPr>
        </p:nvSpPr>
        <p:spPr>
          <a:xfrm>
            <a:off x="443182" y="5126730"/>
            <a:ext cx="5875975" cy="420862"/>
          </a:xfrm>
        </p:spPr>
        <p:txBody>
          <a:bodyPr>
            <a:normAutofit/>
          </a:bodyPr>
          <a:lstStyle>
            <a:lvl1pPr marL="0" indent="0">
              <a:buFontTx/>
              <a:buNone/>
              <a:defRPr sz="2200" baseline="0">
                <a:solidFill>
                  <a:schemeClr val="accent6"/>
                </a:solidFill>
              </a:defRPr>
            </a:lvl1pPr>
          </a:lstStyle>
          <a:p>
            <a:pPr lvl="0"/>
            <a:r>
              <a:rPr lang="en-US"/>
              <a:t>Author</a:t>
            </a:r>
          </a:p>
        </p:txBody>
      </p:sp>
      <p:pic>
        <p:nvPicPr>
          <p:cNvPr id="6" name="Picture 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43181" y="6178121"/>
            <a:ext cx="1948205" cy="630895"/>
          </a:xfrm>
          <a:prstGeom prst="rect">
            <a:avLst/>
          </a:prstGeom>
        </p:spPr>
      </p:pic>
      <p:pic>
        <p:nvPicPr>
          <p:cNvPr id="7" name="Picture 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511392" y="6434371"/>
            <a:ext cx="1622935" cy="272421"/>
          </a:xfrm>
          <a:prstGeom prst="rect">
            <a:avLst/>
          </a:prstGeom>
        </p:spPr>
      </p:pic>
      <p:pic>
        <p:nvPicPr>
          <p:cNvPr id="8" name="Picture 7"/>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1364686" y="6425551"/>
            <a:ext cx="506186" cy="339956"/>
          </a:xfrm>
          <a:prstGeom prst="rect">
            <a:avLst/>
          </a:prstGeom>
        </p:spPr>
      </p:pic>
      <p:sp>
        <p:nvSpPr>
          <p:cNvPr id="14" name="Picture Placeholder 13"/>
          <p:cNvSpPr>
            <a:spLocks noGrp="1"/>
          </p:cNvSpPr>
          <p:nvPr>
            <p:ph type="pic" sz="quarter" idx="15"/>
          </p:nvPr>
        </p:nvSpPr>
        <p:spPr>
          <a:xfrm>
            <a:off x="6572250" y="1720850"/>
            <a:ext cx="5619750" cy="3840163"/>
          </a:xfrm>
          <a:solidFill>
            <a:schemeClr val="accent2"/>
          </a:solidFill>
        </p:spPr>
        <p:txBody>
          <a:bodyPr/>
          <a:lstStyle/>
          <a:p>
            <a:r>
              <a:rPr lang="en-US"/>
              <a:t>Drag picture to placeholder or click icon to add</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estions Slide">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2271" y="2866618"/>
            <a:ext cx="4317562" cy="4317562"/>
          </a:xfrm>
          <a:prstGeom prst="rect">
            <a:avLst/>
          </a:prstGeom>
        </p:spPr>
      </p:pic>
      <p:pic>
        <p:nvPicPr>
          <p:cNvPr id="4" name="Picture 3"/>
          <p:cNvPicPr>
            <a:picLocks noChangeAspect="1"/>
          </p:cNvPicPr>
          <p:nvPr userDrawn="1"/>
        </p:nvPicPr>
        <p:blipFill>
          <a:blip r:embed="rId3"/>
          <a:stretch>
            <a:fillRect/>
          </a:stretch>
        </p:blipFill>
        <p:spPr>
          <a:xfrm>
            <a:off x="0" y="0"/>
            <a:ext cx="12192000" cy="1282700"/>
          </a:xfrm>
          <a:prstGeom prst="rect">
            <a:avLst/>
          </a:prstGeom>
        </p:spPr>
      </p:pic>
      <p:sp>
        <p:nvSpPr>
          <p:cNvPr id="2" name="Title 1"/>
          <p:cNvSpPr>
            <a:spLocks noGrp="1"/>
          </p:cNvSpPr>
          <p:nvPr>
            <p:ph type="ctrTitle" hasCustomPrompt="1"/>
          </p:nvPr>
        </p:nvSpPr>
        <p:spPr>
          <a:xfrm>
            <a:off x="443181" y="505595"/>
            <a:ext cx="6986319" cy="617838"/>
          </a:xfrm>
        </p:spPr>
        <p:txBody>
          <a:bodyPr anchor="b">
            <a:noAutofit/>
          </a:bodyPr>
          <a:lstStyle>
            <a:lvl1pPr algn="l">
              <a:defRPr sz="3000" b="1" cap="none" baseline="0">
                <a:latin typeface="Arial" charset="0"/>
              </a:defRPr>
            </a:lvl1pPr>
          </a:lstStyle>
          <a:p>
            <a:r>
              <a:rPr lang="en-US"/>
              <a:t>Questions?</a:t>
            </a:r>
          </a:p>
        </p:txBody>
      </p:sp>
      <p:sp>
        <p:nvSpPr>
          <p:cNvPr id="32" name="Date Placeholder 31"/>
          <p:cNvSpPr>
            <a:spLocks noGrp="1"/>
          </p:cNvSpPr>
          <p:nvPr>
            <p:ph type="dt" sz="half" idx="12"/>
          </p:nvPr>
        </p:nvSpPr>
        <p:spPr>
          <a:xfrm>
            <a:off x="4760743" y="6341667"/>
            <a:ext cx="3208124" cy="365125"/>
          </a:xfrm>
        </p:spPr>
        <p:txBody>
          <a:bodyPr/>
          <a:lstStyle>
            <a:lvl1pPr algn="ctr">
              <a:defRPr baseline="0">
                <a:solidFill>
                  <a:schemeClr val="tx1"/>
                </a:solidFill>
                <a:latin typeface="Arial" charset="0"/>
              </a:defRPr>
            </a:lvl1pPr>
          </a:lstStyle>
          <a:p>
            <a:endParaRPr lang="en-US"/>
          </a:p>
        </p:txBody>
      </p:sp>
      <p:sp>
        <p:nvSpPr>
          <p:cNvPr id="15" name="Text Placeholder 14"/>
          <p:cNvSpPr>
            <a:spLocks noGrp="1"/>
          </p:cNvSpPr>
          <p:nvPr>
            <p:ph type="body" sz="quarter" idx="14" hasCustomPrompt="1"/>
          </p:nvPr>
        </p:nvSpPr>
        <p:spPr>
          <a:xfrm>
            <a:off x="7510538" y="145564"/>
            <a:ext cx="4360333" cy="661107"/>
          </a:xfrm>
        </p:spPr>
        <p:txBody>
          <a:bodyPr>
            <a:normAutofit/>
          </a:bodyPr>
          <a:lstStyle>
            <a:lvl1pPr marL="0" indent="0">
              <a:buFontTx/>
              <a:buNone/>
              <a:defRPr sz="1400" b="1" baseline="0">
                <a:solidFill>
                  <a:schemeClr val="accent6"/>
                </a:solidFill>
              </a:defRPr>
            </a:lvl1pPr>
          </a:lstStyle>
          <a:p>
            <a:pPr lvl="0"/>
            <a:r>
              <a:rPr lang="en-US"/>
              <a:t>Author</a:t>
            </a:r>
          </a:p>
          <a:p>
            <a:pPr lvl="0"/>
            <a:r>
              <a:rPr lang="en-US"/>
              <a:t>Title</a:t>
            </a:r>
          </a:p>
        </p:txBody>
      </p:sp>
      <p:pic>
        <p:nvPicPr>
          <p:cNvPr id="6" name="Picture 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43181" y="6178121"/>
            <a:ext cx="1948205" cy="630895"/>
          </a:xfrm>
          <a:prstGeom prst="rect">
            <a:avLst/>
          </a:prstGeom>
        </p:spPr>
      </p:pic>
      <p:pic>
        <p:nvPicPr>
          <p:cNvPr id="7" name="Picture 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511392" y="6434371"/>
            <a:ext cx="1622935" cy="272421"/>
          </a:xfrm>
          <a:prstGeom prst="rect">
            <a:avLst/>
          </a:prstGeom>
        </p:spPr>
      </p:pic>
      <p:pic>
        <p:nvPicPr>
          <p:cNvPr id="8" name="Picture 7"/>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1364686" y="6425551"/>
            <a:ext cx="506186" cy="339956"/>
          </a:xfrm>
          <a:prstGeom prst="rect">
            <a:avLst/>
          </a:prstGeom>
        </p:spPr>
      </p:pic>
      <p:sp>
        <p:nvSpPr>
          <p:cNvPr id="14" name="Picture Placeholder 13"/>
          <p:cNvSpPr>
            <a:spLocks noGrp="1"/>
          </p:cNvSpPr>
          <p:nvPr>
            <p:ph type="pic" sz="quarter" idx="15"/>
          </p:nvPr>
        </p:nvSpPr>
        <p:spPr>
          <a:xfrm>
            <a:off x="6572250" y="1720850"/>
            <a:ext cx="5619750" cy="3840163"/>
          </a:xfrm>
          <a:solidFill>
            <a:schemeClr val="accent2"/>
          </a:solidFill>
        </p:spPr>
        <p:txBody>
          <a:bodyPr/>
          <a:lstStyle/>
          <a:p>
            <a:r>
              <a:rPr lang="en-US"/>
              <a:t>Drag picture to placeholder or click icon to add</a:t>
            </a:r>
          </a:p>
        </p:txBody>
      </p:sp>
      <p:sp>
        <p:nvSpPr>
          <p:cNvPr id="12" name="Text Placeholder 14"/>
          <p:cNvSpPr>
            <a:spLocks noGrp="1"/>
          </p:cNvSpPr>
          <p:nvPr>
            <p:ph type="body" sz="quarter" idx="16" hasCustomPrompt="1"/>
          </p:nvPr>
        </p:nvSpPr>
        <p:spPr>
          <a:xfrm>
            <a:off x="7510539" y="847492"/>
            <a:ext cx="4360333" cy="275941"/>
          </a:xfrm>
        </p:spPr>
        <p:txBody>
          <a:bodyPr>
            <a:normAutofit/>
          </a:bodyPr>
          <a:lstStyle>
            <a:lvl1pPr marL="0" indent="0">
              <a:buFontTx/>
              <a:buNone/>
              <a:defRPr sz="1200" baseline="0">
                <a:solidFill>
                  <a:srgbClr val="C00000"/>
                </a:solidFill>
              </a:defRPr>
            </a:lvl1pPr>
          </a:lstStyle>
          <a:p>
            <a:pPr lvl="0"/>
            <a:r>
              <a:rPr lang="en-US"/>
              <a:t>Contact</a:t>
            </a:r>
          </a:p>
        </p:txBody>
      </p:sp>
      <p:sp>
        <p:nvSpPr>
          <p:cNvPr id="13" name="Text Placeholder 6"/>
          <p:cNvSpPr>
            <a:spLocks noGrp="1"/>
          </p:cNvSpPr>
          <p:nvPr>
            <p:ph type="body" sz="quarter" idx="17" hasCustomPrompt="1"/>
          </p:nvPr>
        </p:nvSpPr>
        <p:spPr>
          <a:xfrm>
            <a:off x="424849" y="1726357"/>
            <a:ext cx="5894308" cy="3834656"/>
          </a:xfrm>
        </p:spPr>
        <p:txBody>
          <a:bodyPr>
            <a:normAutofit/>
          </a:bodyPr>
          <a:lstStyle>
            <a:lvl1pPr marL="342900" indent="-342900">
              <a:buFont typeface="Arial" charset="0"/>
              <a:buChar char="•"/>
              <a:defRPr sz="2200" baseline="0">
                <a:solidFill>
                  <a:schemeClr val="accent1"/>
                </a:solidFill>
              </a:defRPr>
            </a:lvl1pPr>
            <a:lvl2pPr marL="685800" indent="-228600">
              <a:buFont typeface=".PingFangSC-Regular" charset="-122"/>
              <a:buChar char="－"/>
              <a:defRPr sz="2200" baseline="0">
                <a:solidFill>
                  <a:schemeClr val="accent1"/>
                </a:solidFill>
              </a:defRPr>
            </a:lvl2pPr>
            <a:lvl3pPr marL="1143000" indent="-228600">
              <a:buFont typeface="Arial" charset="0"/>
              <a:buChar char="•"/>
              <a:defRPr sz="2200" baseline="0">
                <a:solidFill>
                  <a:schemeClr val="accent1"/>
                </a:solidFill>
              </a:defRPr>
            </a:lvl3pPr>
            <a:lvl4pPr marL="1600200" indent="-228600">
              <a:buFont typeface=".PingFangSC-Regular" charset="-122"/>
              <a:buChar char="－"/>
              <a:defRPr sz="2200" baseline="0">
                <a:solidFill>
                  <a:schemeClr val="accent1"/>
                </a:solidFill>
              </a:defRPr>
            </a:lvl4pPr>
            <a:lvl5pPr marL="2057400" indent="-228600">
              <a:buFont typeface="Arial" charset="0"/>
              <a:buChar char="•"/>
              <a:defRPr sz="2200" baseline="0">
                <a:solidFill>
                  <a:schemeClr val="accent1"/>
                </a:solidFill>
              </a:defRPr>
            </a:lvl5pPr>
          </a:lstStyle>
          <a:p>
            <a:pPr lvl="0"/>
            <a:r>
              <a:rPr lang="en-US"/>
              <a:t>Agenda Topics Covered:</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Layout 1">
    <p:spTree>
      <p:nvGrpSpPr>
        <p:cNvPr id="1" name=""/>
        <p:cNvGrpSpPr/>
        <p:nvPr/>
      </p:nvGrpSpPr>
      <p:grpSpPr>
        <a:xfrm>
          <a:off x="0" y="0"/>
          <a:ext cx="0" cy="0"/>
          <a:chOff x="0" y="0"/>
          <a:chExt cx="0" cy="0"/>
        </a:xfrm>
      </p:grpSpPr>
      <p:sp>
        <p:nvSpPr>
          <p:cNvPr id="2" name="Title 1"/>
          <p:cNvSpPr>
            <a:spLocks noGrp="1"/>
          </p:cNvSpPr>
          <p:nvPr>
            <p:ph type="title"/>
          </p:nvPr>
        </p:nvSpPr>
        <p:spPr>
          <a:xfrm>
            <a:off x="411892" y="240539"/>
            <a:ext cx="11285837" cy="487490"/>
          </a:xfrm>
        </p:spPr>
        <p:txBody>
          <a:bodyPr>
            <a:normAutofit/>
          </a:bodyPr>
          <a:lstStyle>
            <a:lvl1pPr>
              <a:defRPr sz="2400" b="1" cap="none" baseline="0">
                <a:latin typeface="Arial" charset="0"/>
              </a:defRPr>
            </a:lvl1pPr>
          </a:lstStyle>
          <a:p>
            <a:r>
              <a:rPr lang="en-US"/>
              <a:t>Click to edit Master title style</a:t>
            </a:r>
          </a:p>
        </p:txBody>
      </p:sp>
      <p:sp>
        <p:nvSpPr>
          <p:cNvPr id="3" name="Content Placeholder 2"/>
          <p:cNvSpPr>
            <a:spLocks noGrp="1"/>
          </p:cNvSpPr>
          <p:nvPr>
            <p:ph idx="1"/>
          </p:nvPr>
        </p:nvSpPr>
        <p:spPr>
          <a:xfrm>
            <a:off x="411892" y="966055"/>
            <a:ext cx="11285837" cy="5381694"/>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a:xfrm>
            <a:off x="411893" y="6467336"/>
            <a:ext cx="5223851" cy="311322"/>
          </a:xfrm>
        </p:spPr>
        <p:txBody>
          <a:bodyPr/>
          <a:lstStyle>
            <a:lvl1pPr algn="l">
              <a:defRPr baseline="0">
                <a:solidFill>
                  <a:schemeClr val="tx1"/>
                </a:solidFill>
                <a:latin typeface="Arial" charset="0"/>
              </a:defRPr>
            </a:lvl1pPr>
          </a:lstStyle>
          <a:p>
            <a:r>
              <a:rPr lang="en-US"/>
              <a:t>AI for Calibrations at Jlab | ACAT 2022 | dianam@jlab.org </a:t>
            </a:r>
          </a:p>
        </p:txBody>
      </p:sp>
      <p:sp>
        <p:nvSpPr>
          <p:cNvPr id="6" name="Slide Number Placeholder 5"/>
          <p:cNvSpPr>
            <a:spLocks noGrp="1"/>
          </p:cNvSpPr>
          <p:nvPr>
            <p:ph type="sldNum" sz="quarter" idx="12"/>
          </p:nvPr>
        </p:nvSpPr>
        <p:spPr>
          <a:xfrm>
            <a:off x="5635743" y="6467336"/>
            <a:ext cx="714877"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a:p>
        </p:txBody>
      </p:sp>
      <p:cxnSp>
        <p:nvCxnSpPr>
          <p:cNvPr id="9" name="Straight Connector 8"/>
          <p:cNvCxnSpPr/>
          <p:nvPr userDrawn="1"/>
        </p:nvCxnSpPr>
        <p:spPr>
          <a:xfrm>
            <a:off x="-16475" y="735987"/>
            <a:ext cx="12208476"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52310" y="6387401"/>
            <a:ext cx="1428001" cy="46243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Layout 2">
    <p:spTree>
      <p:nvGrpSpPr>
        <p:cNvPr id="1" name=""/>
        <p:cNvGrpSpPr/>
        <p:nvPr/>
      </p:nvGrpSpPr>
      <p:grpSpPr>
        <a:xfrm>
          <a:off x="0" y="0"/>
          <a:ext cx="0" cy="0"/>
          <a:chOff x="0" y="0"/>
          <a:chExt cx="0" cy="0"/>
        </a:xfrm>
      </p:grpSpPr>
      <p:sp>
        <p:nvSpPr>
          <p:cNvPr id="2" name="Title 1"/>
          <p:cNvSpPr>
            <a:spLocks noGrp="1"/>
          </p:cNvSpPr>
          <p:nvPr>
            <p:ph type="title"/>
          </p:nvPr>
        </p:nvSpPr>
        <p:spPr>
          <a:xfrm>
            <a:off x="411892" y="240539"/>
            <a:ext cx="11285837" cy="487490"/>
          </a:xfrm>
        </p:spPr>
        <p:txBody>
          <a:bodyPr>
            <a:normAutofit/>
          </a:bodyPr>
          <a:lstStyle>
            <a:lvl1pPr>
              <a:defRPr sz="2400" b="1" cap="none" baseline="0">
                <a:latin typeface="Arial" charset="0"/>
              </a:defRPr>
            </a:lvl1pPr>
          </a:lstStyle>
          <a:p>
            <a:r>
              <a:rPr lang="en-US"/>
              <a:t>Click to edit Master title style</a:t>
            </a:r>
          </a:p>
        </p:txBody>
      </p:sp>
      <p:sp>
        <p:nvSpPr>
          <p:cNvPr id="3" name="Content Placeholder 2"/>
          <p:cNvSpPr>
            <a:spLocks noGrp="1"/>
          </p:cNvSpPr>
          <p:nvPr>
            <p:ph idx="1"/>
          </p:nvPr>
        </p:nvSpPr>
        <p:spPr>
          <a:xfrm>
            <a:off x="411892" y="966055"/>
            <a:ext cx="5564365" cy="5381694"/>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a:xfrm>
            <a:off x="411893" y="6467336"/>
            <a:ext cx="5223851" cy="311322"/>
          </a:xfrm>
        </p:spPr>
        <p:txBody>
          <a:bodyPr/>
          <a:lstStyle>
            <a:lvl1pPr algn="l">
              <a:defRPr baseline="0">
                <a:solidFill>
                  <a:schemeClr val="tx1"/>
                </a:solidFill>
                <a:latin typeface="Arial" charset="0"/>
              </a:defRPr>
            </a:lvl1pPr>
          </a:lstStyle>
          <a:p>
            <a:r>
              <a:rPr lang="en-US"/>
              <a:t>AI for Calibrations at Jlab | ACAT 2022 | dianam@jlab.org </a:t>
            </a:r>
          </a:p>
        </p:txBody>
      </p:sp>
      <p:sp>
        <p:nvSpPr>
          <p:cNvPr id="6" name="Slide Number Placeholder 5"/>
          <p:cNvSpPr>
            <a:spLocks noGrp="1"/>
          </p:cNvSpPr>
          <p:nvPr>
            <p:ph type="sldNum" sz="quarter" idx="12"/>
          </p:nvPr>
        </p:nvSpPr>
        <p:spPr>
          <a:xfrm>
            <a:off x="5635743" y="6467336"/>
            <a:ext cx="714877"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a:p>
        </p:txBody>
      </p:sp>
      <p:cxnSp>
        <p:nvCxnSpPr>
          <p:cNvPr id="9" name="Straight Connector 8"/>
          <p:cNvCxnSpPr/>
          <p:nvPr userDrawn="1"/>
        </p:nvCxnSpPr>
        <p:spPr>
          <a:xfrm>
            <a:off x="-16475" y="735987"/>
            <a:ext cx="12208476"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52310" y="6387401"/>
            <a:ext cx="1428001" cy="462435"/>
          </a:xfrm>
          <a:prstGeom prst="rect">
            <a:avLst/>
          </a:prstGeom>
        </p:spPr>
      </p:pic>
      <p:sp>
        <p:nvSpPr>
          <p:cNvPr id="10" name="Content Placeholder 2"/>
          <p:cNvSpPr>
            <a:spLocks noGrp="1"/>
          </p:cNvSpPr>
          <p:nvPr>
            <p:ph idx="13"/>
          </p:nvPr>
        </p:nvSpPr>
        <p:spPr>
          <a:xfrm>
            <a:off x="6204856" y="966055"/>
            <a:ext cx="5492873" cy="5381694"/>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Layout 3">
    <p:spTree>
      <p:nvGrpSpPr>
        <p:cNvPr id="1" name=""/>
        <p:cNvGrpSpPr/>
        <p:nvPr/>
      </p:nvGrpSpPr>
      <p:grpSpPr>
        <a:xfrm>
          <a:off x="0" y="0"/>
          <a:ext cx="0" cy="0"/>
          <a:chOff x="0" y="0"/>
          <a:chExt cx="0" cy="0"/>
        </a:xfrm>
      </p:grpSpPr>
      <p:sp>
        <p:nvSpPr>
          <p:cNvPr id="2" name="Title 1"/>
          <p:cNvSpPr>
            <a:spLocks noGrp="1"/>
          </p:cNvSpPr>
          <p:nvPr>
            <p:ph type="title"/>
          </p:nvPr>
        </p:nvSpPr>
        <p:spPr>
          <a:xfrm>
            <a:off x="411892" y="240539"/>
            <a:ext cx="11285837" cy="487490"/>
          </a:xfrm>
        </p:spPr>
        <p:txBody>
          <a:bodyPr>
            <a:normAutofit/>
          </a:bodyPr>
          <a:lstStyle>
            <a:lvl1pPr>
              <a:defRPr sz="2400" b="1" cap="none" baseline="0">
                <a:latin typeface="Arial" charset="0"/>
              </a:defRPr>
            </a:lvl1pPr>
          </a:lstStyle>
          <a:p>
            <a:r>
              <a:rPr lang="en-US"/>
              <a:t>Click to edit Master title style</a:t>
            </a:r>
          </a:p>
        </p:txBody>
      </p:sp>
      <p:sp>
        <p:nvSpPr>
          <p:cNvPr id="3" name="Content Placeholder 2"/>
          <p:cNvSpPr>
            <a:spLocks noGrp="1"/>
          </p:cNvSpPr>
          <p:nvPr>
            <p:ph idx="1"/>
          </p:nvPr>
        </p:nvSpPr>
        <p:spPr>
          <a:xfrm>
            <a:off x="411892" y="966055"/>
            <a:ext cx="6478765" cy="5381694"/>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a:xfrm>
            <a:off x="411893" y="6467336"/>
            <a:ext cx="5223851" cy="311322"/>
          </a:xfrm>
        </p:spPr>
        <p:txBody>
          <a:bodyPr/>
          <a:lstStyle>
            <a:lvl1pPr algn="l">
              <a:defRPr baseline="0">
                <a:solidFill>
                  <a:schemeClr val="tx1"/>
                </a:solidFill>
                <a:latin typeface="Arial" charset="0"/>
              </a:defRPr>
            </a:lvl1pPr>
          </a:lstStyle>
          <a:p>
            <a:r>
              <a:rPr lang="en-US"/>
              <a:t>AI for Calibrations at Jlab | ACAT 2022 | dianam@jlab.org </a:t>
            </a:r>
          </a:p>
        </p:txBody>
      </p:sp>
      <p:sp>
        <p:nvSpPr>
          <p:cNvPr id="6" name="Slide Number Placeholder 5"/>
          <p:cNvSpPr>
            <a:spLocks noGrp="1"/>
          </p:cNvSpPr>
          <p:nvPr>
            <p:ph type="sldNum" sz="quarter" idx="12"/>
          </p:nvPr>
        </p:nvSpPr>
        <p:spPr>
          <a:xfrm>
            <a:off x="5635743" y="6467336"/>
            <a:ext cx="714877"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a:p>
        </p:txBody>
      </p:sp>
      <p:cxnSp>
        <p:nvCxnSpPr>
          <p:cNvPr id="9" name="Straight Connector 8"/>
          <p:cNvCxnSpPr/>
          <p:nvPr userDrawn="1"/>
        </p:nvCxnSpPr>
        <p:spPr>
          <a:xfrm>
            <a:off x="-16475" y="735987"/>
            <a:ext cx="12208476"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52310" y="6387401"/>
            <a:ext cx="1428001" cy="462435"/>
          </a:xfrm>
          <a:prstGeom prst="rect">
            <a:avLst/>
          </a:prstGeom>
        </p:spPr>
      </p:pic>
      <p:sp>
        <p:nvSpPr>
          <p:cNvPr id="10" name="Content Placeholder 2"/>
          <p:cNvSpPr>
            <a:spLocks noGrp="1"/>
          </p:cNvSpPr>
          <p:nvPr>
            <p:ph idx="13"/>
          </p:nvPr>
        </p:nvSpPr>
        <p:spPr>
          <a:xfrm>
            <a:off x="7053943" y="4062939"/>
            <a:ext cx="4643786" cy="2284810"/>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Picture Placeholder 6"/>
          <p:cNvSpPr>
            <a:spLocks noGrp="1"/>
          </p:cNvSpPr>
          <p:nvPr>
            <p:ph type="pic" sz="quarter" idx="14"/>
          </p:nvPr>
        </p:nvSpPr>
        <p:spPr>
          <a:xfrm>
            <a:off x="7053942" y="966789"/>
            <a:ext cx="4644345" cy="2976562"/>
          </a:xfrm>
          <a:solidFill>
            <a:schemeClr val="accent2"/>
          </a:solidFill>
        </p:spPr>
        <p:txBody>
          <a:bodyPr/>
          <a:lstStyle/>
          <a:p>
            <a:r>
              <a:rPr lang="en-US"/>
              <a:t>Drag picture to placeholder or click icon to add</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Layout 4">
    <p:spTree>
      <p:nvGrpSpPr>
        <p:cNvPr id="1" name=""/>
        <p:cNvGrpSpPr/>
        <p:nvPr/>
      </p:nvGrpSpPr>
      <p:grpSpPr>
        <a:xfrm>
          <a:off x="0" y="0"/>
          <a:ext cx="0" cy="0"/>
          <a:chOff x="0" y="0"/>
          <a:chExt cx="0" cy="0"/>
        </a:xfrm>
      </p:grpSpPr>
      <p:sp>
        <p:nvSpPr>
          <p:cNvPr id="2" name="Title 1"/>
          <p:cNvSpPr>
            <a:spLocks noGrp="1"/>
          </p:cNvSpPr>
          <p:nvPr>
            <p:ph type="title"/>
          </p:nvPr>
        </p:nvSpPr>
        <p:spPr>
          <a:xfrm>
            <a:off x="411892" y="240539"/>
            <a:ext cx="11285837" cy="487490"/>
          </a:xfrm>
        </p:spPr>
        <p:txBody>
          <a:bodyPr>
            <a:normAutofit/>
          </a:bodyPr>
          <a:lstStyle>
            <a:lvl1pPr>
              <a:defRPr sz="2400" b="1" cap="none" baseline="0">
                <a:latin typeface="Arial" charset="0"/>
              </a:defRPr>
            </a:lvl1pPr>
          </a:lstStyle>
          <a:p>
            <a:r>
              <a:rPr lang="en-US"/>
              <a:t>Click to edit Master title style</a:t>
            </a:r>
          </a:p>
        </p:txBody>
      </p:sp>
      <p:sp>
        <p:nvSpPr>
          <p:cNvPr id="3" name="Content Placeholder 2"/>
          <p:cNvSpPr>
            <a:spLocks noGrp="1"/>
          </p:cNvSpPr>
          <p:nvPr>
            <p:ph idx="1"/>
          </p:nvPr>
        </p:nvSpPr>
        <p:spPr>
          <a:xfrm>
            <a:off x="411892" y="966055"/>
            <a:ext cx="6478765" cy="5381694"/>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a:xfrm>
            <a:off x="411893" y="6467336"/>
            <a:ext cx="5223851" cy="311322"/>
          </a:xfrm>
        </p:spPr>
        <p:txBody>
          <a:bodyPr/>
          <a:lstStyle>
            <a:lvl1pPr algn="l">
              <a:defRPr baseline="0">
                <a:solidFill>
                  <a:schemeClr val="tx1"/>
                </a:solidFill>
                <a:latin typeface="Arial" charset="0"/>
              </a:defRPr>
            </a:lvl1pPr>
          </a:lstStyle>
          <a:p>
            <a:r>
              <a:rPr lang="en-US"/>
              <a:t>AI for Calibrations at Jlab | ACAT 2022 | dianam@jlab.org </a:t>
            </a:r>
          </a:p>
        </p:txBody>
      </p:sp>
      <p:sp>
        <p:nvSpPr>
          <p:cNvPr id="6" name="Slide Number Placeholder 5"/>
          <p:cNvSpPr>
            <a:spLocks noGrp="1"/>
          </p:cNvSpPr>
          <p:nvPr>
            <p:ph type="sldNum" sz="quarter" idx="12"/>
          </p:nvPr>
        </p:nvSpPr>
        <p:spPr>
          <a:xfrm>
            <a:off x="5635743" y="6467336"/>
            <a:ext cx="714877"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a:p>
        </p:txBody>
      </p:sp>
      <p:cxnSp>
        <p:nvCxnSpPr>
          <p:cNvPr id="9" name="Straight Connector 8"/>
          <p:cNvCxnSpPr/>
          <p:nvPr userDrawn="1"/>
        </p:nvCxnSpPr>
        <p:spPr>
          <a:xfrm>
            <a:off x="-16475" y="735987"/>
            <a:ext cx="12208476"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52310" y="6387401"/>
            <a:ext cx="1428001" cy="462435"/>
          </a:xfrm>
          <a:prstGeom prst="rect">
            <a:avLst/>
          </a:prstGeom>
        </p:spPr>
      </p:pic>
      <p:sp>
        <p:nvSpPr>
          <p:cNvPr id="10" name="Content Placeholder 2"/>
          <p:cNvSpPr>
            <a:spLocks noGrp="1"/>
          </p:cNvSpPr>
          <p:nvPr>
            <p:ph idx="13"/>
          </p:nvPr>
        </p:nvSpPr>
        <p:spPr>
          <a:xfrm>
            <a:off x="7053943" y="966055"/>
            <a:ext cx="4643786" cy="2284810"/>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Picture Placeholder 6"/>
          <p:cNvSpPr>
            <a:spLocks noGrp="1"/>
          </p:cNvSpPr>
          <p:nvPr>
            <p:ph type="pic" sz="quarter" idx="14"/>
          </p:nvPr>
        </p:nvSpPr>
        <p:spPr>
          <a:xfrm>
            <a:off x="7053942" y="3371187"/>
            <a:ext cx="4644345" cy="2976562"/>
          </a:xfrm>
          <a:solidFill>
            <a:schemeClr val="accent2"/>
          </a:solidFill>
        </p:spPr>
        <p:txBody>
          <a:bodyPr/>
          <a:lstStyle/>
          <a:p>
            <a:r>
              <a:rPr lang="en-US"/>
              <a:t>Drag picture to placeholder or click icon to add</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Layout 5">
    <p:spTree>
      <p:nvGrpSpPr>
        <p:cNvPr id="1" name=""/>
        <p:cNvGrpSpPr/>
        <p:nvPr/>
      </p:nvGrpSpPr>
      <p:grpSpPr>
        <a:xfrm>
          <a:off x="0" y="0"/>
          <a:ext cx="0" cy="0"/>
          <a:chOff x="0" y="0"/>
          <a:chExt cx="0" cy="0"/>
        </a:xfrm>
      </p:grpSpPr>
      <p:sp>
        <p:nvSpPr>
          <p:cNvPr id="2" name="Title 1"/>
          <p:cNvSpPr>
            <a:spLocks noGrp="1"/>
          </p:cNvSpPr>
          <p:nvPr>
            <p:ph type="title"/>
          </p:nvPr>
        </p:nvSpPr>
        <p:spPr>
          <a:xfrm>
            <a:off x="411892" y="240539"/>
            <a:ext cx="11285837" cy="487490"/>
          </a:xfrm>
        </p:spPr>
        <p:txBody>
          <a:bodyPr>
            <a:normAutofit/>
          </a:bodyPr>
          <a:lstStyle>
            <a:lvl1pPr>
              <a:defRPr sz="2400" b="1" cap="none" baseline="0">
                <a:latin typeface="Arial" charset="0"/>
              </a:defRPr>
            </a:lvl1pPr>
          </a:lstStyle>
          <a:p>
            <a:r>
              <a:rPr lang="en-US"/>
              <a:t>Click to edit Master title style</a:t>
            </a:r>
          </a:p>
        </p:txBody>
      </p:sp>
      <p:sp>
        <p:nvSpPr>
          <p:cNvPr id="3" name="Content Placeholder 2"/>
          <p:cNvSpPr>
            <a:spLocks noGrp="1"/>
          </p:cNvSpPr>
          <p:nvPr>
            <p:ph idx="1"/>
          </p:nvPr>
        </p:nvSpPr>
        <p:spPr>
          <a:xfrm>
            <a:off x="411892" y="966055"/>
            <a:ext cx="6976787" cy="5381694"/>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a:xfrm>
            <a:off x="411893" y="6467336"/>
            <a:ext cx="5223851" cy="311322"/>
          </a:xfrm>
        </p:spPr>
        <p:txBody>
          <a:bodyPr/>
          <a:lstStyle>
            <a:lvl1pPr algn="l">
              <a:defRPr baseline="0">
                <a:solidFill>
                  <a:schemeClr val="tx1"/>
                </a:solidFill>
                <a:latin typeface="Arial" charset="0"/>
              </a:defRPr>
            </a:lvl1pPr>
          </a:lstStyle>
          <a:p>
            <a:r>
              <a:rPr lang="en-US"/>
              <a:t>AI for Calibrations at Jlab | ACAT 2022 | dianam@jlab.org </a:t>
            </a:r>
          </a:p>
        </p:txBody>
      </p:sp>
      <p:sp>
        <p:nvSpPr>
          <p:cNvPr id="6" name="Slide Number Placeholder 5"/>
          <p:cNvSpPr>
            <a:spLocks noGrp="1"/>
          </p:cNvSpPr>
          <p:nvPr>
            <p:ph type="sldNum" sz="quarter" idx="12"/>
          </p:nvPr>
        </p:nvSpPr>
        <p:spPr>
          <a:xfrm>
            <a:off x="5635743" y="6467336"/>
            <a:ext cx="714877"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a:p>
        </p:txBody>
      </p:sp>
      <p:cxnSp>
        <p:nvCxnSpPr>
          <p:cNvPr id="9" name="Straight Connector 8"/>
          <p:cNvCxnSpPr/>
          <p:nvPr userDrawn="1"/>
        </p:nvCxnSpPr>
        <p:spPr>
          <a:xfrm>
            <a:off x="-16475" y="735987"/>
            <a:ext cx="12208476"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52310" y="6387401"/>
            <a:ext cx="1428001" cy="462435"/>
          </a:xfrm>
          <a:prstGeom prst="rect">
            <a:avLst/>
          </a:prstGeom>
        </p:spPr>
      </p:pic>
      <p:sp>
        <p:nvSpPr>
          <p:cNvPr id="7" name="Picture Placeholder 6"/>
          <p:cNvSpPr>
            <a:spLocks noGrp="1"/>
          </p:cNvSpPr>
          <p:nvPr>
            <p:ph type="pic" sz="quarter" idx="14"/>
          </p:nvPr>
        </p:nvSpPr>
        <p:spPr>
          <a:xfrm>
            <a:off x="7666264" y="966055"/>
            <a:ext cx="4032023" cy="2584125"/>
          </a:xfrm>
          <a:solidFill>
            <a:schemeClr val="accent2"/>
          </a:solidFill>
        </p:spPr>
        <p:txBody>
          <a:bodyPr/>
          <a:lstStyle/>
          <a:p>
            <a:r>
              <a:rPr lang="en-US"/>
              <a:t>Drag picture to placeholder or click icon to add</a:t>
            </a:r>
          </a:p>
        </p:txBody>
      </p:sp>
      <p:sp>
        <p:nvSpPr>
          <p:cNvPr id="11" name="Picture Placeholder 6"/>
          <p:cNvSpPr>
            <a:spLocks noGrp="1"/>
          </p:cNvSpPr>
          <p:nvPr>
            <p:ph type="pic" sz="quarter" idx="15"/>
          </p:nvPr>
        </p:nvSpPr>
        <p:spPr>
          <a:xfrm>
            <a:off x="7666264" y="3763624"/>
            <a:ext cx="4032023" cy="2584125"/>
          </a:xfrm>
          <a:solidFill>
            <a:schemeClr val="accent2"/>
          </a:solidFill>
        </p:spPr>
        <p:txBody>
          <a:bodyPr/>
          <a:lstStyle/>
          <a:p>
            <a:r>
              <a:rPr lang="en-US"/>
              <a:t>Drag picture to placeholder or click icon to add</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Layout 6">
    <p:spTree>
      <p:nvGrpSpPr>
        <p:cNvPr id="1" name=""/>
        <p:cNvGrpSpPr/>
        <p:nvPr/>
      </p:nvGrpSpPr>
      <p:grpSpPr>
        <a:xfrm>
          <a:off x="0" y="0"/>
          <a:ext cx="0" cy="0"/>
          <a:chOff x="0" y="0"/>
          <a:chExt cx="0" cy="0"/>
        </a:xfrm>
      </p:grpSpPr>
      <p:sp>
        <p:nvSpPr>
          <p:cNvPr id="2" name="Title 1"/>
          <p:cNvSpPr>
            <a:spLocks noGrp="1"/>
          </p:cNvSpPr>
          <p:nvPr>
            <p:ph type="title"/>
          </p:nvPr>
        </p:nvSpPr>
        <p:spPr>
          <a:xfrm>
            <a:off x="411892" y="240539"/>
            <a:ext cx="11285837" cy="487490"/>
          </a:xfrm>
        </p:spPr>
        <p:txBody>
          <a:bodyPr>
            <a:normAutofit/>
          </a:bodyPr>
          <a:lstStyle>
            <a:lvl1pPr>
              <a:defRPr sz="2400" b="1" cap="none" baseline="0">
                <a:latin typeface="Arial" charset="0"/>
              </a:defRPr>
            </a:lvl1pPr>
          </a:lstStyle>
          <a:p>
            <a:r>
              <a:rPr lang="en-US"/>
              <a:t>Click to edit Master title style</a:t>
            </a:r>
          </a:p>
        </p:txBody>
      </p:sp>
      <p:sp>
        <p:nvSpPr>
          <p:cNvPr id="3" name="Content Placeholder 2"/>
          <p:cNvSpPr>
            <a:spLocks noGrp="1"/>
          </p:cNvSpPr>
          <p:nvPr>
            <p:ph idx="1"/>
          </p:nvPr>
        </p:nvSpPr>
        <p:spPr>
          <a:xfrm>
            <a:off x="4657320" y="966055"/>
            <a:ext cx="6976787" cy="5381694"/>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a:xfrm>
            <a:off x="411893" y="6467336"/>
            <a:ext cx="5223851" cy="311322"/>
          </a:xfrm>
        </p:spPr>
        <p:txBody>
          <a:bodyPr/>
          <a:lstStyle>
            <a:lvl1pPr algn="l">
              <a:defRPr baseline="0">
                <a:solidFill>
                  <a:schemeClr val="tx1"/>
                </a:solidFill>
                <a:latin typeface="Arial" charset="0"/>
              </a:defRPr>
            </a:lvl1pPr>
          </a:lstStyle>
          <a:p>
            <a:r>
              <a:rPr lang="en-US"/>
              <a:t>AI for Calibrations at Jlab | ACAT 2022 | dianam@jlab.org </a:t>
            </a:r>
          </a:p>
        </p:txBody>
      </p:sp>
      <p:sp>
        <p:nvSpPr>
          <p:cNvPr id="6" name="Slide Number Placeholder 5"/>
          <p:cNvSpPr>
            <a:spLocks noGrp="1"/>
          </p:cNvSpPr>
          <p:nvPr>
            <p:ph type="sldNum" sz="quarter" idx="12"/>
          </p:nvPr>
        </p:nvSpPr>
        <p:spPr>
          <a:xfrm>
            <a:off x="5635743" y="6467336"/>
            <a:ext cx="714877"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a:p>
        </p:txBody>
      </p:sp>
      <p:cxnSp>
        <p:nvCxnSpPr>
          <p:cNvPr id="9" name="Straight Connector 8"/>
          <p:cNvCxnSpPr/>
          <p:nvPr userDrawn="1"/>
        </p:nvCxnSpPr>
        <p:spPr>
          <a:xfrm>
            <a:off x="-16475" y="735987"/>
            <a:ext cx="12208476"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52310" y="6387401"/>
            <a:ext cx="1428001" cy="462435"/>
          </a:xfrm>
          <a:prstGeom prst="rect">
            <a:avLst/>
          </a:prstGeom>
        </p:spPr>
      </p:pic>
      <p:sp>
        <p:nvSpPr>
          <p:cNvPr id="7" name="Picture Placeholder 6"/>
          <p:cNvSpPr>
            <a:spLocks noGrp="1"/>
          </p:cNvSpPr>
          <p:nvPr>
            <p:ph type="pic" sz="quarter" idx="14"/>
          </p:nvPr>
        </p:nvSpPr>
        <p:spPr>
          <a:xfrm>
            <a:off x="411892" y="966055"/>
            <a:ext cx="4032023" cy="2584125"/>
          </a:xfrm>
          <a:solidFill>
            <a:schemeClr val="accent2"/>
          </a:solidFill>
        </p:spPr>
        <p:txBody>
          <a:bodyPr/>
          <a:lstStyle/>
          <a:p>
            <a:r>
              <a:rPr lang="en-US"/>
              <a:t>Drag picture to placeholder or click icon to add</a:t>
            </a:r>
          </a:p>
        </p:txBody>
      </p:sp>
      <p:sp>
        <p:nvSpPr>
          <p:cNvPr id="11" name="Picture Placeholder 6"/>
          <p:cNvSpPr>
            <a:spLocks noGrp="1"/>
          </p:cNvSpPr>
          <p:nvPr>
            <p:ph type="pic" sz="quarter" idx="15"/>
          </p:nvPr>
        </p:nvSpPr>
        <p:spPr>
          <a:xfrm>
            <a:off x="411892" y="3763624"/>
            <a:ext cx="4032023" cy="2584125"/>
          </a:xfrm>
          <a:solidFill>
            <a:schemeClr val="accent2"/>
          </a:solidFill>
        </p:spPr>
        <p:txBody>
          <a:bodyPr/>
          <a:lstStyle/>
          <a:p>
            <a:r>
              <a:rPr lang="en-US"/>
              <a:t>Drag picture to placeholder or click icon to add</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Layout 7">
    <p:spTree>
      <p:nvGrpSpPr>
        <p:cNvPr id="1" name=""/>
        <p:cNvGrpSpPr/>
        <p:nvPr/>
      </p:nvGrpSpPr>
      <p:grpSpPr>
        <a:xfrm>
          <a:off x="0" y="0"/>
          <a:ext cx="0" cy="0"/>
          <a:chOff x="0" y="0"/>
          <a:chExt cx="0" cy="0"/>
        </a:xfrm>
      </p:grpSpPr>
      <p:sp>
        <p:nvSpPr>
          <p:cNvPr id="2" name="Title 1"/>
          <p:cNvSpPr>
            <a:spLocks noGrp="1"/>
          </p:cNvSpPr>
          <p:nvPr>
            <p:ph type="title"/>
          </p:nvPr>
        </p:nvSpPr>
        <p:spPr>
          <a:xfrm>
            <a:off x="411892" y="240539"/>
            <a:ext cx="11285837" cy="487490"/>
          </a:xfrm>
        </p:spPr>
        <p:txBody>
          <a:bodyPr>
            <a:normAutofit/>
          </a:bodyPr>
          <a:lstStyle>
            <a:lvl1pPr>
              <a:defRPr sz="2400" b="1" cap="none" baseline="0">
                <a:latin typeface="Arial" charset="0"/>
              </a:defRPr>
            </a:lvl1pPr>
          </a:lstStyle>
          <a:p>
            <a:r>
              <a:rPr lang="en-US"/>
              <a:t>Click to edit Master title style</a:t>
            </a:r>
          </a:p>
        </p:txBody>
      </p:sp>
      <p:sp>
        <p:nvSpPr>
          <p:cNvPr id="3" name="Content Placeholder 2"/>
          <p:cNvSpPr>
            <a:spLocks noGrp="1"/>
          </p:cNvSpPr>
          <p:nvPr>
            <p:ph idx="1"/>
          </p:nvPr>
        </p:nvSpPr>
        <p:spPr>
          <a:xfrm>
            <a:off x="6125200" y="3445216"/>
            <a:ext cx="5572529" cy="2792298"/>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a:xfrm>
            <a:off x="411893" y="6467336"/>
            <a:ext cx="5223851" cy="311322"/>
          </a:xfrm>
        </p:spPr>
        <p:txBody>
          <a:bodyPr/>
          <a:lstStyle>
            <a:lvl1pPr algn="l">
              <a:defRPr baseline="0">
                <a:solidFill>
                  <a:schemeClr val="tx1"/>
                </a:solidFill>
                <a:latin typeface="Arial" charset="0"/>
              </a:defRPr>
            </a:lvl1pPr>
          </a:lstStyle>
          <a:p>
            <a:r>
              <a:rPr lang="en-US"/>
              <a:t>AI for Calibrations at Jlab | ACAT 2022 | dianam@jlab.org </a:t>
            </a:r>
          </a:p>
        </p:txBody>
      </p:sp>
      <p:sp>
        <p:nvSpPr>
          <p:cNvPr id="6" name="Slide Number Placeholder 5"/>
          <p:cNvSpPr>
            <a:spLocks noGrp="1"/>
          </p:cNvSpPr>
          <p:nvPr>
            <p:ph type="sldNum" sz="quarter" idx="12"/>
          </p:nvPr>
        </p:nvSpPr>
        <p:spPr>
          <a:xfrm>
            <a:off x="5635743" y="6467336"/>
            <a:ext cx="714877"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a:p>
        </p:txBody>
      </p:sp>
      <p:cxnSp>
        <p:nvCxnSpPr>
          <p:cNvPr id="9" name="Straight Connector 8"/>
          <p:cNvCxnSpPr/>
          <p:nvPr userDrawn="1"/>
        </p:nvCxnSpPr>
        <p:spPr>
          <a:xfrm>
            <a:off x="-16475" y="735987"/>
            <a:ext cx="12208476"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52310" y="6387401"/>
            <a:ext cx="1428001" cy="462435"/>
          </a:xfrm>
          <a:prstGeom prst="rect">
            <a:avLst/>
          </a:prstGeom>
        </p:spPr>
      </p:pic>
      <p:sp>
        <p:nvSpPr>
          <p:cNvPr id="7" name="Picture Placeholder 6"/>
          <p:cNvSpPr>
            <a:spLocks noGrp="1"/>
          </p:cNvSpPr>
          <p:nvPr>
            <p:ph type="pic" sz="quarter" idx="14"/>
          </p:nvPr>
        </p:nvSpPr>
        <p:spPr>
          <a:xfrm>
            <a:off x="411892" y="966055"/>
            <a:ext cx="3639123" cy="2332315"/>
          </a:xfrm>
          <a:solidFill>
            <a:schemeClr val="accent2"/>
          </a:solidFill>
        </p:spPr>
        <p:txBody>
          <a:bodyPr/>
          <a:lstStyle/>
          <a:p>
            <a:r>
              <a:rPr lang="en-US"/>
              <a:t>Drag picture to placeholder or click icon to add</a:t>
            </a:r>
          </a:p>
        </p:txBody>
      </p:sp>
      <p:sp>
        <p:nvSpPr>
          <p:cNvPr id="11" name="Picture Placeholder 6"/>
          <p:cNvSpPr>
            <a:spLocks noGrp="1"/>
          </p:cNvSpPr>
          <p:nvPr>
            <p:ph type="pic" sz="quarter" idx="15"/>
          </p:nvPr>
        </p:nvSpPr>
        <p:spPr>
          <a:xfrm>
            <a:off x="4235248" y="966055"/>
            <a:ext cx="3639123" cy="2332315"/>
          </a:xfrm>
          <a:solidFill>
            <a:schemeClr val="accent2"/>
          </a:solidFill>
        </p:spPr>
        <p:txBody>
          <a:bodyPr/>
          <a:lstStyle/>
          <a:p>
            <a:r>
              <a:rPr lang="en-US"/>
              <a:t>Drag picture to placeholder or click icon to add</a:t>
            </a:r>
          </a:p>
        </p:txBody>
      </p:sp>
      <p:sp>
        <p:nvSpPr>
          <p:cNvPr id="10" name="Content Placeholder 2"/>
          <p:cNvSpPr>
            <a:spLocks noGrp="1"/>
          </p:cNvSpPr>
          <p:nvPr>
            <p:ph idx="16"/>
          </p:nvPr>
        </p:nvSpPr>
        <p:spPr>
          <a:xfrm>
            <a:off x="411892" y="3445216"/>
            <a:ext cx="5572529" cy="2792298"/>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Picture Placeholder 6"/>
          <p:cNvSpPr>
            <a:spLocks noGrp="1"/>
          </p:cNvSpPr>
          <p:nvPr>
            <p:ph type="pic" sz="quarter" idx="17"/>
          </p:nvPr>
        </p:nvSpPr>
        <p:spPr>
          <a:xfrm>
            <a:off x="8058606" y="966055"/>
            <a:ext cx="3639123" cy="2332315"/>
          </a:xfrm>
          <a:solidFill>
            <a:schemeClr val="accent2"/>
          </a:solidFill>
        </p:spPr>
        <p:txBody>
          <a:bodyPr/>
          <a:lstStyle/>
          <a:p>
            <a:r>
              <a:rPr lang="en-US"/>
              <a:t>Drag picture to placeholder or click icon to add</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Layout 8">
    <p:spTree>
      <p:nvGrpSpPr>
        <p:cNvPr id="1" name=""/>
        <p:cNvGrpSpPr/>
        <p:nvPr/>
      </p:nvGrpSpPr>
      <p:grpSpPr>
        <a:xfrm>
          <a:off x="0" y="0"/>
          <a:ext cx="0" cy="0"/>
          <a:chOff x="0" y="0"/>
          <a:chExt cx="0" cy="0"/>
        </a:xfrm>
      </p:grpSpPr>
      <p:sp>
        <p:nvSpPr>
          <p:cNvPr id="2" name="Title 1"/>
          <p:cNvSpPr>
            <a:spLocks noGrp="1"/>
          </p:cNvSpPr>
          <p:nvPr>
            <p:ph type="title"/>
          </p:nvPr>
        </p:nvSpPr>
        <p:spPr>
          <a:xfrm>
            <a:off x="411892" y="240539"/>
            <a:ext cx="11285837" cy="487490"/>
          </a:xfrm>
        </p:spPr>
        <p:txBody>
          <a:bodyPr>
            <a:normAutofit/>
          </a:bodyPr>
          <a:lstStyle>
            <a:lvl1pPr>
              <a:defRPr sz="2400" b="1" cap="none" baseline="0">
                <a:latin typeface="Arial" charset="0"/>
              </a:defRPr>
            </a:lvl1pPr>
          </a:lstStyle>
          <a:p>
            <a:r>
              <a:rPr lang="en-US"/>
              <a:t>Click to edit Master title style</a:t>
            </a:r>
          </a:p>
        </p:txBody>
      </p:sp>
      <p:sp>
        <p:nvSpPr>
          <p:cNvPr id="3" name="Content Placeholder 2"/>
          <p:cNvSpPr>
            <a:spLocks noGrp="1"/>
          </p:cNvSpPr>
          <p:nvPr>
            <p:ph idx="1"/>
          </p:nvPr>
        </p:nvSpPr>
        <p:spPr>
          <a:xfrm>
            <a:off x="6125200" y="966055"/>
            <a:ext cx="5572529" cy="2792298"/>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p:cNvSpPr>
            <a:spLocks noGrp="1"/>
          </p:cNvSpPr>
          <p:nvPr>
            <p:ph idx="16"/>
          </p:nvPr>
        </p:nvSpPr>
        <p:spPr>
          <a:xfrm>
            <a:off x="411892" y="966055"/>
            <a:ext cx="5572529" cy="2792298"/>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a:xfrm>
            <a:off x="411893" y="6467336"/>
            <a:ext cx="5223851" cy="311322"/>
          </a:xfrm>
        </p:spPr>
        <p:txBody>
          <a:bodyPr/>
          <a:lstStyle>
            <a:lvl1pPr algn="l">
              <a:defRPr baseline="0">
                <a:solidFill>
                  <a:schemeClr val="tx1"/>
                </a:solidFill>
                <a:latin typeface="Arial" charset="0"/>
              </a:defRPr>
            </a:lvl1pPr>
          </a:lstStyle>
          <a:p>
            <a:r>
              <a:rPr lang="en-US"/>
              <a:t>AI for Calibrations at Jlab | ACAT 2022 | dianam@jlab.org </a:t>
            </a:r>
          </a:p>
        </p:txBody>
      </p:sp>
      <p:sp>
        <p:nvSpPr>
          <p:cNvPr id="6" name="Slide Number Placeholder 5"/>
          <p:cNvSpPr>
            <a:spLocks noGrp="1"/>
          </p:cNvSpPr>
          <p:nvPr>
            <p:ph type="sldNum" sz="quarter" idx="12"/>
          </p:nvPr>
        </p:nvSpPr>
        <p:spPr>
          <a:xfrm>
            <a:off x="5635743" y="6467336"/>
            <a:ext cx="714877"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a:p>
        </p:txBody>
      </p:sp>
      <p:cxnSp>
        <p:nvCxnSpPr>
          <p:cNvPr id="9" name="Straight Connector 8"/>
          <p:cNvCxnSpPr/>
          <p:nvPr userDrawn="1"/>
        </p:nvCxnSpPr>
        <p:spPr>
          <a:xfrm>
            <a:off x="-16475" y="735987"/>
            <a:ext cx="12208476"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52310" y="6387401"/>
            <a:ext cx="1428001" cy="462435"/>
          </a:xfrm>
          <a:prstGeom prst="rect">
            <a:avLst/>
          </a:prstGeom>
        </p:spPr>
      </p:pic>
      <p:sp>
        <p:nvSpPr>
          <p:cNvPr id="7" name="Picture Placeholder 6"/>
          <p:cNvSpPr>
            <a:spLocks noGrp="1"/>
          </p:cNvSpPr>
          <p:nvPr>
            <p:ph type="pic" sz="quarter" idx="14"/>
          </p:nvPr>
        </p:nvSpPr>
        <p:spPr>
          <a:xfrm>
            <a:off x="411892" y="3914031"/>
            <a:ext cx="3639123" cy="2332315"/>
          </a:xfrm>
          <a:solidFill>
            <a:schemeClr val="accent2"/>
          </a:solidFill>
        </p:spPr>
        <p:txBody>
          <a:bodyPr/>
          <a:lstStyle/>
          <a:p>
            <a:r>
              <a:rPr lang="en-US"/>
              <a:t>Drag picture to placeholder or click icon to add</a:t>
            </a:r>
          </a:p>
        </p:txBody>
      </p:sp>
      <p:sp>
        <p:nvSpPr>
          <p:cNvPr id="11" name="Picture Placeholder 6"/>
          <p:cNvSpPr>
            <a:spLocks noGrp="1"/>
          </p:cNvSpPr>
          <p:nvPr>
            <p:ph type="pic" sz="quarter" idx="15"/>
          </p:nvPr>
        </p:nvSpPr>
        <p:spPr>
          <a:xfrm>
            <a:off x="4235248" y="3914031"/>
            <a:ext cx="3639123" cy="2332315"/>
          </a:xfrm>
          <a:solidFill>
            <a:schemeClr val="accent2"/>
          </a:solidFill>
        </p:spPr>
        <p:txBody>
          <a:bodyPr/>
          <a:lstStyle/>
          <a:p>
            <a:r>
              <a:rPr lang="en-US"/>
              <a:t>Drag picture to placeholder or click icon to add</a:t>
            </a:r>
          </a:p>
        </p:txBody>
      </p:sp>
      <p:sp>
        <p:nvSpPr>
          <p:cNvPr id="12" name="Picture Placeholder 6"/>
          <p:cNvSpPr>
            <a:spLocks noGrp="1"/>
          </p:cNvSpPr>
          <p:nvPr>
            <p:ph type="pic" sz="quarter" idx="17"/>
          </p:nvPr>
        </p:nvSpPr>
        <p:spPr>
          <a:xfrm>
            <a:off x="8058606" y="3914031"/>
            <a:ext cx="3639123" cy="2332315"/>
          </a:xfrm>
          <a:solidFill>
            <a:schemeClr val="accent2"/>
          </a:solidFill>
        </p:spPr>
        <p:txBody>
          <a:bodyPr/>
          <a:lstStyle/>
          <a:p>
            <a:r>
              <a:rPr lang="en-US"/>
              <a:t>Drag picture to placeholder or click icon to add</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000">
                <a:solidFill>
                  <a:schemeClr val="tx1">
                    <a:tint val="75000"/>
                  </a:schemeClr>
                </a:solidFill>
                <a:latin typeface="Arial" panose="020B0604020202020204" pitchFamily="34" charset="0"/>
                <a:cs typeface="Arial" panose="020B0604020202020204" pitchFamily="34" charset="0"/>
              </a:defRPr>
            </a:lvl1pPr>
          </a:lstStyle>
          <a:p>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r>
              <a:rPr lang="en-US"/>
              <a:t>AI for Calibrations at Jlab | ACAT 2022 | dianam@jlab.org </a:t>
            </a:r>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a:p>
        </p:txBody>
      </p:sp>
    </p:spTree>
    <p:extLst>
      <p:ext uri="{BB962C8B-B14F-4D97-AF65-F5344CB8AC3E}">
        <p14:creationId xmlns:p14="http://schemas.microsoft.com/office/powerpoint/2010/main" val="15260862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Lst>
  <p:hf hdr="0" dt="0"/>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34.png"/></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39.png"/></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12.jpeg"/></Relationships>
</file>

<file path=ppt/slides/_rels/slide20.xml.rels><?xml version="1.0" encoding="UTF-8" standalone="yes"?>
<Relationships xmlns="http://schemas.openxmlformats.org/package/2006/relationships"><Relationship Id="rId2" Type="http://schemas.openxmlformats.org/officeDocument/2006/relationships/hyperlink" Target="http://www.gluex.org/thanks"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github.com/shapely/shapely" TargetMode="External"/><Relationship Id="rId2" Type="http://schemas.openxmlformats.org/officeDocument/2006/relationships/hyperlink" Target="https://github.com/JeffersonLab/ccdb/wiki"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22.png"/></Relationships>
</file>

<file path=ppt/slides/_rels/slide2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hyperlink" Target="https://github.com/uncertainty-toolbox/uncertainty-toolbox"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s://github.com/uncertainty-toolbox/uncertainty-toolbox" TargetMode="External"/><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41.png"/></Relationships>
</file>

<file path=ppt/slides/_rels/slide2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44.png"/></Relationships>
</file>

<file path=ppt/slides/_rels/slide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3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47.gif"/><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hyperlink" Target="http://www.gluex.org/thanks" TargetMode="External"/><Relationship Id="rId2" Type="http://schemas.openxmlformats.org/officeDocument/2006/relationships/hyperlink" Target="mailto:roark@jlab.org" TargetMode="Externa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9.xml"/><Relationship Id="rId1" Type="http://schemas.openxmlformats.org/officeDocument/2006/relationships/slideLayout" Target="../slideLayouts/slideLayout3.xml"/><Relationship Id="rId4" Type="http://schemas.openxmlformats.org/officeDocument/2006/relationships/image" Target="../media/image51.png"/></Relationships>
</file>

<file path=ppt/slides/_rels/slide3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22.png"/></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27.png"/><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95EF754-66AC-3449-88D3-C5F99FD96E88}"/>
              </a:ext>
            </a:extLst>
          </p:cNvPr>
          <p:cNvSpPr/>
          <p:nvPr/>
        </p:nvSpPr>
        <p:spPr>
          <a:xfrm>
            <a:off x="0" y="3103701"/>
            <a:ext cx="4507454" cy="37542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43181" y="505595"/>
            <a:ext cx="9190676" cy="617838"/>
          </a:xfrm>
        </p:spPr>
        <p:txBody>
          <a:bodyPr/>
          <a:lstStyle/>
          <a:p>
            <a:r>
              <a:rPr lang="en-US" b="0"/>
              <a:t>Gaussian process for calibration and control of GlueX Central Drift Chamber</a:t>
            </a:r>
          </a:p>
        </p:txBody>
      </p:sp>
      <p:sp>
        <p:nvSpPr>
          <p:cNvPr id="3" name="Subtitle 2"/>
          <p:cNvSpPr>
            <a:spLocks noGrp="1"/>
          </p:cNvSpPr>
          <p:nvPr>
            <p:ph type="subTitle" idx="1"/>
          </p:nvPr>
        </p:nvSpPr>
        <p:spPr/>
        <p:txBody>
          <a:bodyPr vert="horz" lIns="91440" tIns="45720" rIns="91440" bIns="45720" rtlCol="0" anchor="t">
            <a:normAutofit fontScale="92500"/>
          </a:bodyPr>
          <a:lstStyle/>
          <a:p>
            <a:endParaRPr lang="en-US">
              <a:solidFill>
                <a:schemeClr val="tx1"/>
              </a:solidFill>
            </a:endParaRPr>
          </a:p>
          <a:p>
            <a:r>
              <a:rPr lang="en-US">
                <a:solidFill>
                  <a:schemeClr val="tx1"/>
                </a:solidFill>
                <a:latin typeface="Arial"/>
                <a:cs typeface="Arial"/>
              </a:rPr>
              <a:t>The AI for Experimental Controls (</a:t>
            </a:r>
            <a:r>
              <a:rPr lang="en-US" b="1">
                <a:solidFill>
                  <a:schemeClr val="tx1"/>
                </a:solidFill>
                <a:latin typeface="Arial"/>
                <a:cs typeface="Arial"/>
              </a:rPr>
              <a:t>AIEC</a:t>
            </a:r>
            <a:r>
              <a:rPr lang="en-US">
                <a:solidFill>
                  <a:schemeClr val="tx1"/>
                </a:solidFill>
                <a:latin typeface="Arial"/>
                <a:cs typeface="Arial"/>
              </a:rPr>
              <a:t>) Team:</a:t>
            </a:r>
            <a:endParaRPr lang="en-US">
              <a:solidFill>
                <a:schemeClr val="tx1"/>
              </a:solidFill>
            </a:endParaRPr>
          </a:p>
          <a:p>
            <a:endParaRPr lang="en-US" b="1">
              <a:solidFill>
                <a:schemeClr val="tx1"/>
              </a:solidFill>
              <a:latin typeface="Arial"/>
              <a:cs typeface="Arial"/>
            </a:endParaRPr>
          </a:p>
          <a:p>
            <a:r>
              <a:rPr lang="en-US" b="1">
                <a:solidFill>
                  <a:schemeClr val="tx1"/>
                </a:solidFill>
                <a:latin typeface="Arial"/>
                <a:cs typeface="Arial"/>
              </a:rPr>
              <a:t>Diana McSpadden</a:t>
            </a:r>
            <a:r>
              <a:rPr lang="en-US">
                <a:solidFill>
                  <a:schemeClr val="tx1"/>
                </a:solidFill>
                <a:latin typeface="Arial"/>
                <a:cs typeface="Arial"/>
              </a:rPr>
              <a:t>, Torri Jeske, Nikhil Kalra, Thomas Britton, Naomi Jarvis</a:t>
            </a:r>
            <a:r>
              <a:rPr lang="en-US" baseline="30000">
                <a:solidFill>
                  <a:schemeClr val="tx1"/>
                </a:solidFill>
                <a:latin typeface="Arial"/>
                <a:cs typeface="Arial"/>
              </a:rPr>
              <a:t>*</a:t>
            </a:r>
            <a:r>
              <a:rPr lang="en-US">
                <a:solidFill>
                  <a:schemeClr val="tx1"/>
                </a:solidFill>
                <a:latin typeface="Arial"/>
                <a:cs typeface="Arial"/>
              </a:rPr>
              <a:t>, and David Lawrence</a:t>
            </a:r>
            <a:endParaRPr lang="en-US">
              <a:solidFill>
                <a:schemeClr val="tx1"/>
              </a:solidFill>
            </a:endParaRPr>
          </a:p>
          <a:p>
            <a:r>
              <a:rPr lang="en-US" sz="1600">
                <a:solidFill>
                  <a:schemeClr val="tx1"/>
                </a:solidFill>
                <a:latin typeface="Arial"/>
                <a:cs typeface="Arial"/>
              </a:rPr>
              <a:t>Thomas Jefferson National Accelerator Facility, VA, USA</a:t>
            </a:r>
          </a:p>
          <a:p>
            <a:r>
              <a:rPr lang="en-US" sz="1600" baseline="30000">
                <a:solidFill>
                  <a:schemeClr val="tx1"/>
                </a:solidFill>
              </a:rPr>
              <a:t>*</a:t>
            </a:r>
            <a:r>
              <a:rPr lang="en-US" sz="1600">
                <a:solidFill>
                  <a:schemeClr val="tx1"/>
                </a:solidFill>
              </a:rPr>
              <a:t>Carnegie Mellon University, PA, USA</a:t>
            </a:r>
          </a:p>
          <a:p>
            <a:endParaRPr lang="en-US"/>
          </a:p>
        </p:txBody>
      </p:sp>
      <p:sp>
        <p:nvSpPr>
          <p:cNvPr id="5" name="Text Placeholder 4"/>
          <p:cNvSpPr>
            <a:spLocks noGrp="1"/>
          </p:cNvSpPr>
          <p:nvPr>
            <p:ph type="body" sz="quarter" idx="14"/>
          </p:nvPr>
        </p:nvSpPr>
        <p:spPr/>
        <p:txBody>
          <a:bodyPr/>
          <a:lstStyle/>
          <a:p>
            <a:r>
              <a:rPr lang="en-US" b="1">
                <a:solidFill>
                  <a:schemeClr val="tx1"/>
                </a:solidFill>
              </a:rPr>
              <a:t>ACAT 2022</a:t>
            </a:r>
          </a:p>
        </p:txBody>
      </p:sp>
      <p:pic>
        <p:nvPicPr>
          <p:cNvPr id="7" name="Picture Placeholder 6">
            <a:extLst>
              <a:ext uri="{FF2B5EF4-FFF2-40B4-BE49-F238E27FC236}">
                <a16:creationId xmlns:a16="http://schemas.microsoft.com/office/drawing/2014/main" id="{D0373175-7205-6F45-A876-550CD8301E08}"/>
              </a:ext>
            </a:extLst>
          </p:cNvPr>
          <p:cNvPicPr>
            <a:picLocks noGrp="1" noChangeAspect="1"/>
          </p:cNvPicPr>
          <p:nvPr>
            <p:ph type="pic" sz="quarter" idx="15"/>
          </p:nvPr>
        </p:nvPicPr>
        <p:blipFill>
          <a:blip r:embed="rId3"/>
          <a:srcRect t="2503" b="2503"/>
          <a:stretch>
            <a:fillRect/>
          </a:stretch>
        </p:blipFill>
        <p:spPr>
          <a:xfrm>
            <a:off x="6549081" y="1784007"/>
            <a:ext cx="5199737" cy="3553154"/>
          </a:xfrm>
        </p:spPr>
      </p:pic>
      <p:pic>
        <p:nvPicPr>
          <p:cNvPr id="8" name="Picture 7" descr="Text&#10;&#10;Description automatically generated">
            <a:extLst>
              <a:ext uri="{FF2B5EF4-FFF2-40B4-BE49-F238E27FC236}">
                <a16:creationId xmlns:a16="http://schemas.microsoft.com/office/drawing/2014/main" id="{2F1CC086-D686-0F45-9AB1-3E226A4A7A51}"/>
              </a:ext>
            </a:extLst>
          </p:cNvPr>
          <p:cNvPicPr>
            <a:picLocks noChangeAspect="1"/>
          </p:cNvPicPr>
          <p:nvPr/>
        </p:nvPicPr>
        <p:blipFill rotWithShape="1">
          <a:blip r:embed="rId4"/>
          <a:srcRect t="7143"/>
          <a:stretch/>
        </p:blipFill>
        <p:spPr>
          <a:xfrm>
            <a:off x="1877018" y="6215448"/>
            <a:ext cx="1913461" cy="642551"/>
          </a:xfrm>
          <a:prstGeom prst="rect">
            <a:avLst/>
          </a:prstGeom>
        </p:spPr>
      </p:pic>
      <p:pic>
        <p:nvPicPr>
          <p:cNvPr id="9" name="Picture 8">
            <a:extLst>
              <a:ext uri="{FF2B5EF4-FFF2-40B4-BE49-F238E27FC236}">
                <a16:creationId xmlns:a16="http://schemas.microsoft.com/office/drawing/2014/main" id="{027BADC0-85C5-8F45-9F34-1EF0B63207A2}"/>
              </a:ext>
            </a:extLst>
          </p:cNvPr>
          <p:cNvPicPr>
            <a:picLocks noChangeAspect="1"/>
          </p:cNvPicPr>
          <p:nvPr/>
        </p:nvPicPr>
        <p:blipFill>
          <a:blip r:embed="rId5"/>
          <a:stretch>
            <a:fillRect/>
          </a:stretch>
        </p:blipFill>
        <p:spPr>
          <a:xfrm>
            <a:off x="4174811" y="6365428"/>
            <a:ext cx="4795157" cy="419576"/>
          </a:xfrm>
          <a:prstGeom prst="rect">
            <a:avLst/>
          </a:prstGeom>
        </p:spPr>
      </p:pic>
      <p:pic>
        <p:nvPicPr>
          <p:cNvPr id="11" name="Picture 10" descr="Logo, company name&#10;&#10;Description automatically generated">
            <a:extLst>
              <a:ext uri="{FF2B5EF4-FFF2-40B4-BE49-F238E27FC236}">
                <a16:creationId xmlns:a16="http://schemas.microsoft.com/office/drawing/2014/main" id="{CA91A376-2D73-5049-8F75-A3A5EFB6F2CB}"/>
              </a:ext>
            </a:extLst>
          </p:cNvPr>
          <p:cNvPicPr>
            <a:picLocks noChangeAspect="1"/>
          </p:cNvPicPr>
          <p:nvPr/>
        </p:nvPicPr>
        <p:blipFill>
          <a:blip r:embed="rId6"/>
          <a:stretch>
            <a:fillRect/>
          </a:stretch>
        </p:blipFill>
        <p:spPr>
          <a:xfrm>
            <a:off x="187918" y="6215448"/>
            <a:ext cx="1689100" cy="469900"/>
          </a:xfrm>
          <a:prstGeom prst="rect">
            <a:avLst/>
          </a:prstGeom>
        </p:spPr>
      </p:pic>
      <p:pic>
        <p:nvPicPr>
          <p:cNvPr id="1026" name="Picture 2" descr="https://indico.cern.ch/event/1106990/attachments/2434299/4179874/logo-trasparent-background.png?from_preview=1">
            <a:extLst>
              <a:ext uri="{FF2B5EF4-FFF2-40B4-BE49-F238E27FC236}">
                <a16:creationId xmlns:a16="http://schemas.microsoft.com/office/drawing/2014/main" id="{AB6DEA8F-7247-4928-8D42-BA6E73DBF91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437627" y="0"/>
            <a:ext cx="1573294" cy="15208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91932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836CC39F-CB7C-45F1-B508-928FF9D1F52D}"/>
              </a:ext>
            </a:extLst>
          </p:cNvPr>
          <p:cNvSpPr>
            <a:spLocks noGrp="1"/>
          </p:cNvSpPr>
          <p:nvPr>
            <p:ph type="title"/>
          </p:nvPr>
        </p:nvSpPr>
        <p:spPr>
          <a:xfrm>
            <a:off x="411892" y="240539"/>
            <a:ext cx="11640561" cy="487490"/>
          </a:xfrm>
        </p:spPr>
        <p:txBody>
          <a:bodyPr>
            <a:normAutofit/>
          </a:bodyPr>
          <a:lstStyle/>
          <a:p>
            <a:r>
              <a:rPr lang="en-US" dirty="0"/>
              <a:t>Q2: Can we control HV to stabilize gain? </a:t>
            </a:r>
            <a:r>
              <a:rPr lang="en-US"/>
              <a:t>Cosmic Ray Test Results</a:t>
            </a:r>
          </a:p>
        </p:txBody>
      </p:sp>
      <p:sp>
        <p:nvSpPr>
          <p:cNvPr id="4" name="Footer Placeholder 3">
            <a:extLst>
              <a:ext uri="{FF2B5EF4-FFF2-40B4-BE49-F238E27FC236}">
                <a16:creationId xmlns:a16="http://schemas.microsoft.com/office/drawing/2014/main" id="{2E11A6F3-F67C-894E-97E8-53874C57FCCA}"/>
              </a:ext>
            </a:extLst>
          </p:cNvPr>
          <p:cNvSpPr>
            <a:spLocks noGrp="1"/>
          </p:cNvSpPr>
          <p:nvPr>
            <p:ph type="ftr" sz="quarter" idx="11"/>
          </p:nvPr>
        </p:nvSpPr>
        <p:spPr>
          <a:xfrm>
            <a:off x="411893" y="6467336"/>
            <a:ext cx="5223851" cy="311322"/>
          </a:xfrm>
        </p:spPr>
        <p:txBody>
          <a:bodyPr anchor="ctr">
            <a:normAutofit/>
          </a:bodyPr>
          <a:lstStyle/>
          <a:p>
            <a:r>
              <a:rPr lang="en-US"/>
              <a:t>AI for Calibrations at Jlab | ACAT 2022 | dianam@jlab.org </a:t>
            </a:r>
          </a:p>
        </p:txBody>
      </p:sp>
      <p:sp>
        <p:nvSpPr>
          <p:cNvPr id="5" name="Slide Number Placeholder 4">
            <a:extLst>
              <a:ext uri="{FF2B5EF4-FFF2-40B4-BE49-F238E27FC236}">
                <a16:creationId xmlns:a16="http://schemas.microsoft.com/office/drawing/2014/main" id="{A93DD54E-2AC3-EB46-B602-577DA83888F9}"/>
              </a:ext>
            </a:extLst>
          </p:cNvPr>
          <p:cNvSpPr>
            <a:spLocks noGrp="1"/>
          </p:cNvSpPr>
          <p:nvPr>
            <p:ph type="sldNum" sz="quarter" idx="12"/>
          </p:nvPr>
        </p:nvSpPr>
        <p:spPr>
          <a:xfrm>
            <a:off x="5635743" y="6467336"/>
            <a:ext cx="714877" cy="303364"/>
          </a:xfrm>
        </p:spPr>
        <p:txBody>
          <a:bodyPr anchor="ctr">
            <a:normAutofit/>
          </a:bodyPr>
          <a:lstStyle/>
          <a:p>
            <a:pPr>
              <a:spcAft>
                <a:spcPts val="600"/>
              </a:spcAft>
            </a:pPr>
            <a:fld id="{07E1C93C-5050-FC42-8F10-D22D4F119D13}" type="slidenum">
              <a:rPr lang="en-US" smtClean="0"/>
              <a:pPr>
                <a:spcAft>
                  <a:spcPts val="600"/>
                </a:spcAft>
              </a:pPr>
              <a:t>10</a:t>
            </a:fld>
            <a:endParaRPr lang="en-US"/>
          </a:p>
        </p:txBody>
      </p:sp>
      <p:pic>
        <p:nvPicPr>
          <p:cNvPr id="12" name="Picture 11">
            <a:extLst>
              <a:ext uri="{FF2B5EF4-FFF2-40B4-BE49-F238E27FC236}">
                <a16:creationId xmlns:a16="http://schemas.microsoft.com/office/drawing/2014/main" id="{5E414250-B07A-41D1-B082-FF3976B78130}"/>
              </a:ext>
            </a:extLst>
          </p:cNvPr>
          <p:cNvPicPr>
            <a:picLocks noChangeAspect="1"/>
          </p:cNvPicPr>
          <p:nvPr/>
        </p:nvPicPr>
        <p:blipFill>
          <a:blip r:embed="rId3"/>
          <a:stretch>
            <a:fillRect/>
          </a:stretch>
        </p:blipFill>
        <p:spPr>
          <a:xfrm>
            <a:off x="-200" y="1266358"/>
            <a:ext cx="12192000" cy="4325284"/>
          </a:xfrm>
          <a:prstGeom prst="rect">
            <a:avLst/>
          </a:prstGeom>
        </p:spPr>
      </p:pic>
      <p:sp>
        <p:nvSpPr>
          <p:cNvPr id="13" name="TextBox 12">
            <a:extLst>
              <a:ext uri="{FF2B5EF4-FFF2-40B4-BE49-F238E27FC236}">
                <a16:creationId xmlns:a16="http://schemas.microsoft.com/office/drawing/2014/main" id="{7D1382BB-FD06-450B-8399-81B257E285F5}"/>
              </a:ext>
            </a:extLst>
          </p:cNvPr>
          <p:cNvSpPr txBox="1"/>
          <p:nvPr/>
        </p:nvSpPr>
        <p:spPr>
          <a:xfrm>
            <a:off x="8835080" y="5585252"/>
            <a:ext cx="3052119" cy="646331"/>
          </a:xfrm>
          <a:prstGeom prst="rect">
            <a:avLst/>
          </a:prstGeom>
          <a:noFill/>
        </p:spPr>
        <p:txBody>
          <a:bodyPr wrap="square" rtlCol="0">
            <a:spAutoFit/>
          </a:bodyPr>
          <a:lstStyle/>
          <a:p>
            <a:pPr algn="r"/>
            <a:r>
              <a:rPr lang="en-US" b="1" dirty="0">
                <a:solidFill>
                  <a:srgbClr val="DAA600"/>
                </a:solidFill>
                <a:latin typeface="Arial" panose="020B0604020202020204" pitchFamily="34" charset="0"/>
                <a:cs typeface="Arial" panose="020B0604020202020204" pitchFamily="34" charset="0"/>
              </a:rPr>
              <a:t>Conventional in orange</a:t>
            </a:r>
          </a:p>
          <a:p>
            <a:pPr algn="r"/>
            <a:r>
              <a:rPr lang="en-US" b="1" dirty="0">
                <a:solidFill>
                  <a:srgbClr val="0070C0"/>
                </a:solidFill>
                <a:latin typeface="Arial" panose="020B0604020202020204" pitchFamily="34" charset="0"/>
                <a:cs typeface="Arial" panose="020B0604020202020204" pitchFamily="34" charset="0"/>
              </a:rPr>
              <a:t>ML-tuned in blue</a:t>
            </a:r>
          </a:p>
        </p:txBody>
      </p:sp>
      <p:sp>
        <p:nvSpPr>
          <p:cNvPr id="15" name="Google Shape;340;p45">
            <a:extLst>
              <a:ext uri="{FF2B5EF4-FFF2-40B4-BE49-F238E27FC236}">
                <a16:creationId xmlns:a16="http://schemas.microsoft.com/office/drawing/2014/main" id="{3841AEED-FF05-42A4-9918-AFAFAA1DFB77}"/>
              </a:ext>
            </a:extLst>
          </p:cNvPr>
          <p:cNvSpPr/>
          <p:nvPr/>
        </p:nvSpPr>
        <p:spPr>
          <a:xfrm rot="1319996">
            <a:off x="356938" y="2599259"/>
            <a:ext cx="10921176" cy="1621523"/>
          </a:xfrm>
          <a:prstGeom prst="rect">
            <a:avLst/>
          </a:prstGeom>
        </p:spPr>
        <p:txBody>
          <a:bodyPr>
            <a:prstTxWarp prst="textPlain">
              <a:avLst/>
            </a:prstTxWarp>
          </a:bodyPr>
          <a:lstStyle/>
          <a:p>
            <a:pPr lvl="0" algn="ctr"/>
            <a:r>
              <a:rPr sz="2400">
                <a:ln w="9525" cap="flat" cmpd="sng">
                  <a:solidFill>
                    <a:srgbClr val="002060"/>
                  </a:solidFill>
                  <a:prstDash val="solid"/>
                  <a:round/>
                  <a:headEnd type="none" w="sm" len="sm"/>
                  <a:tailEnd type="none" w="sm" len="sm"/>
                </a:ln>
                <a:solidFill>
                  <a:srgbClr val="00B0F0">
                    <a:alpha val="36000"/>
                  </a:srgbClr>
                </a:solidFill>
                <a:latin typeface="Arial"/>
              </a:rPr>
              <a:t>SUCCESS!</a:t>
            </a:r>
          </a:p>
        </p:txBody>
      </p:sp>
    </p:spTree>
    <p:extLst>
      <p:ext uri="{BB962C8B-B14F-4D97-AF65-F5344CB8AC3E}">
        <p14:creationId xmlns:p14="http://schemas.microsoft.com/office/powerpoint/2010/main" val="1793675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A3BFC4-7E3F-4645-AD5E-04CC5CF5B61F}"/>
              </a:ext>
            </a:extLst>
          </p:cNvPr>
          <p:cNvSpPr>
            <a:spLocks noGrp="1"/>
          </p:cNvSpPr>
          <p:nvPr>
            <p:ph type="title"/>
          </p:nvPr>
        </p:nvSpPr>
        <p:spPr/>
        <p:txBody>
          <a:bodyPr/>
          <a:lstStyle/>
          <a:p>
            <a:r>
              <a:rPr lang="en-US" dirty="0"/>
              <a:t>Trust and Uncertainty Quantification</a:t>
            </a:r>
          </a:p>
        </p:txBody>
      </p:sp>
      <p:sp>
        <p:nvSpPr>
          <p:cNvPr id="3" name="Content Placeholder 2">
            <a:extLst>
              <a:ext uri="{FF2B5EF4-FFF2-40B4-BE49-F238E27FC236}">
                <a16:creationId xmlns:a16="http://schemas.microsoft.com/office/drawing/2014/main" id="{0809208B-FA19-7740-A675-43B83D2E67DE}"/>
              </a:ext>
            </a:extLst>
          </p:cNvPr>
          <p:cNvSpPr>
            <a:spLocks noGrp="1"/>
          </p:cNvSpPr>
          <p:nvPr>
            <p:ph idx="1"/>
          </p:nvPr>
        </p:nvSpPr>
        <p:spPr>
          <a:xfrm>
            <a:off x="411892" y="966055"/>
            <a:ext cx="11285837" cy="5381694"/>
          </a:xfrm>
        </p:spPr>
        <p:txBody>
          <a:bodyPr vert="horz" lIns="91440" tIns="45720" rIns="91440" bIns="45720" rtlCol="0" anchor="t">
            <a:normAutofit/>
          </a:bodyPr>
          <a:lstStyle/>
          <a:p>
            <a:pPr>
              <a:lnSpc>
                <a:spcPct val="150000"/>
              </a:lnSpc>
            </a:pPr>
            <a:r>
              <a:rPr lang="en-US" dirty="0">
                <a:latin typeface="Arial"/>
                <a:cs typeface="Arial"/>
              </a:rPr>
              <a:t>Does the system </a:t>
            </a:r>
            <a:r>
              <a:rPr lang="en-US" b="1" dirty="0">
                <a:latin typeface="Arial"/>
                <a:cs typeface="Arial"/>
              </a:rPr>
              <a:t>generalize for differing conditions</a:t>
            </a:r>
            <a:r>
              <a:rPr lang="en-US" dirty="0">
                <a:latin typeface="Arial"/>
                <a:cs typeface="Arial"/>
              </a:rPr>
              <a:t>? </a:t>
            </a:r>
          </a:p>
          <a:p>
            <a:pPr lvl="1">
              <a:lnSpc>
                <a:spcPct val="150000"/>
              </a:lnSpc>
            </a:pPr>
            <a:r>
              <a:rPr lang="en-US" dirty="0">
                <a:latin typeface="Arial"/>
                <a:cs typeface="Arial"/>
              </a:rPr>
              <a:t>Do we </a:t>
            </a:r>
            <a:r>
              <a:rPr lang="en-US" b="1" dirty="0">
                <a:latin typeface="Arial"/>
                <a:cs typeface="Arial"/>
              </a:rPr>
              <a:t>trust </a:t>
            </a:r>
            <a:r>
              <a:rPr lang="en-US" dirty="0">
                <a:latin typeface="Arial"/>
                <a:cs typeface="Arial"/>
              </a:rPr>
              <a:t>interpolations and extrapolations?</a:t>
            </a:r>
          </a:p>
          <a:p>
            <a:pPr lvl="1">
              <a:lnSpc>
                <a:spcPct val="150000"/>
              </a:lnSpc>
            </a:pPr>
            <a:r>
              <a:rPr lang="en-US" dirty="0">
                <a:latin typeface="Arial"/>
                <a:cs typeface="Arial"/>
              </a:rPr>
              <a:t>First self-driving particle detector we know of – it </a:t>
            </a:r>
            <a:r>
              <a:rPr lang="en-US" b="1" dirty="0">
                <a:latin typeface="Arial"/>
                <a:cs typeface="Arial"/>
              </a:rPr>
              <a:t>must be trusted</a:t>
            </a:r>
            <a:endParaRPr lang="en-US" dirty="0"/>
          </a:p>
          <a:p>
            <a:pPr lvl="1">
              <a:lnSpc>
                <a:spcPct val="150000"/>
              </a:lnSpc>
            </a:pPr>
            <a:r>
              <a:rPr lang="en-US" b="1" dirty="0">
                <a:latin typeface="Arial"/>
                <a:cs typeface="Arial"/>
              </a:rPr>
              <a:t>Uncertainty quantification (UQ)</a:t>
            </a:r>
          </a:p>
          <a:p>
            <a:pPr lvl="1">
              <a:lnSpc>
                <a:spcPct val="150000"/>
              </a:lnSpc>
            </a:pPr>
            <a:r>
              <a:rPr lang="en-US" b="1" dirty="0">
                <a:latin typeface="Arial"/>
                <a:cs typeface="Arial"/>
              </a:rPr>
              <a:t>Uncertainty quantification (UQ)</a:t>
            </a:r>
          </a:p>
          <a:p>
            <a:pPr lvl="1">
              <a:lnSpc>
                <a:spcPct val="150000"/>
              </a:lnSpc>
            </a:pPr>
            <a:r>
              <a:rPr lang="en-US" b="1" dirty="0">
                <a:latin typeface="Arial"/>
                <a:cs typeface="Arial"/>
              </a:rPr>
              <a:t>Uncertainty quantification (UQ)</a:t>
            </a:r>
          </a:p>
          <a:p>
            <a:pPr lvl="1">
              <a:lnSpc>
                <a:spcPct val="150000"/>
              </a:lnSpc>
            </a:pPr>
            <a:r>
              <a:rPr lang="en-US" b="1" dirty="0">
                <a:latin typeface="Arial"/>
                <a:cs typeface="Arial"/>
              </a:rPr>
              <a:t>…</a:t>
            </a:r>
          </a:p>
        </p:txBody>
      </p:sp>
      <p:sp>
        <p:nvSpPr>
          <p:cNvPr id="4" name="Footer Placeholder 3">
            <a:extLst>
              <a:ext uri="{FF2B5EF4-FFF2-40B4-BE49-F238E27FC236}">
                <a16:creationId xmlns:a16="http://schemas.microsoft.com/office/drawing/2014/main" id="{2972F8CB-82C7-BF46-99E4-2C4E28D346C5}"/>
              </a:ext>
            </a:extLst>
          </p:cNvPr>
          <p:cNvSpPr>
            <a:spLocks noGrp="1"/>
          </p:cNvSpPr>
          <p:nvPr>
            <p:ph type="ftr" sz="quarter" idx="11"/>
          </p:nvPr>
        </p:nvSpPr>
        <p:spPr/>
        <p:txBody>
          <a:bodyPr/>
          <a:lstStyle/>
          <a:p>
            <a:r>
              <a:rPr lang="en-US"/>
              <a:t>AI for Calibrations at Jlab | ACAT 2022 | dianam@jlab.org </a:t>
            </a:r>
          </a:p>
        </p:txBody>
      </p:sp>
      <p:sp>
        <p:nvSpPr>
          <p:cNvPr id="5" name="Slide Number Placeholder 4">
            <a:extLst>
              <a:ext uri="{FF2B5EF4-FFF2-40B4-BE49-F238E27FC236}">
                <a16:creationId xmlns:a16="http://schemas.microsoft.com/office/drawing/2014/main" id="{31A47C76-95AE-934A-9AB9-31DA2DC27EFC}"/>
              </a:ext>
            </a:extLst>
          </p:cNvPr>
          <p:cNvSpPr>
            <a:spLocks noGrp="1"/>
          </p:cNvSpPr>
          <p:nvPr>
            <p:ph type="sldNum" sz="quarter" idx="12"/>
          </p:nvPr>
        </p:nvSpPr>
        <p:spPr/>
        <p:txBody>
          <a:bodyPr/>
          <a:lstStyle/>
          <a:p>
            <a:fld id="{07E1C93C-5050-FC42-8F10-D22D4F119D13}" type="slidenum">
              <a:rPr lang="en-US" smtClean="0"/>
              <a:pPr/>
              <a:t>11</a:t>
            </a:fld>
            <a:endParaRPr lang="en-US"/>
          </a:p>
        </p:txBody>
      </p:sp>
      <p:pic>
        <p:nvPicPr>
          <p:cNvPr id="1026" name="Picture 2" descr="https://lh5.googleusercontent.com/KXAn2HgoT9EnCQqiEYOBum6JfcVdi8sDLqsdV9NdOcAIYHu3pO7d7xrwcpR8KBxK6cP8OzjzuA011Q8ZgQZZlbAOE83ZKOfo53YhsfXZe3hj7AxJt1Fpxa8sLKTAozL21oMGA5q3E7SiK-BOF_JEIAU6p-RCbgPXNX-ADOwd5DJ-Ie8K1E1YyW3eO6Y">
            <a:extLst>
              <a:ext uri="{FF2B5EF4-FFF2-40B4-BE49-F238E27FC236}">
                <a16:creationId xmlns:a16="http://schemas.microsoft.com/office/drawing/2014/main" id="{A91991A1-3851-4DB2-91AB-1ED7D92EC8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60483" y="3222018"/>
            <a:ext cx="2429071" cy="2363153"/>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3C32A028-6F7F-4934-8BF3-D3503846280C}"/>
              </a:ext>
            </a:extLst>
          </p:cNvPr>
          <p:cNvSpPr/>
          <p:nvPr/>
        </p:nvSpPr>
        <p:spPr>
          <a:xfrm>
            <a:off x="9398122" y="5394968"/>
            <a:ext cx="1741180" cy="1292662"/>
          </a:xfrm>
          <a:prstGeom prst="rect">
            <a:avLst/>
          </a:prstGeom>
        </p:spPr>
        <p:txBody>
          <a:bodyPr wrap="square" lIns="91440" tIns="45720" rIns="91440" bIns="45720" anchor="t">
            <a:spAutoFit/>
          </a:bodyPr>
          <a:lstStyle/>
          <a:p>
            <a:r>
              <a:rPr lang="en-US" sz="2400">
                <a:solidFill>
                  <a:srgbClr val="000000"/>
                </a:solidFill>
                <a:latin typeface="Quattrocento Sans"/>
              </a:rPr>
              <a:t>Uncertainty</a:t>
            </a:r>
            <a:endParaRPr lang="en-US"/>
          </a:p>
          <a:p>
            <a:r>
              <a:rPr lang="en-US">
                <a:solidFill>
                  <a:srgbClr val="000000"/>
                </a:solidFill>
                <a:latin typeface="Quattrocento Sans"/>
              </a:rPr>
              <a:t>by craiyon.com</a:t>
            </a:r>
            <a:endParaRPr lang="en-US"/>
          </a:p>
          <a:p>
            <a:br>
              <a:rPr lang="en-US"/>
            </a:br>
            <a:endParaRPr lang="en-US"/>
          </a:p>
        </p:txBody>
      </p:sp>
    </p:spTree>
    <p:extLst>
      <p:ext uri="{BB962C8B-B14F-4D97-AF65-F5344CB8AC3E}">
        <p14:creationId xmlns:p14="http://schemas.microsoft.com/office/powerpoint/2010/main" val="21704911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432200-EF6B-4DFB-9C61-84988A3A35CF}"/>
              </a:ext>
            </a:extLst>
          </p:cNvPr>
          <p:cNvSpPr>
            <a:spLocks noGrp="1"/>
          </p:cNvSpPr>
          <p:nvPr>
            <p:ph type="title"/>
          </p:nvPr>
        </p:nvSpPr>
        <p:spPr/>
        <p:txBody>
          <a:bodyPr>
            <a:normAutofit/>
          </a:bodyPr>
          <a:lstStyle/>
          <a:p>
            <a:r>
              <a:rPr lang="en-US">
                <a:latin typeface="Arial"/>
                <a:cs typeface="Arial"/>
              </a:rPr>
              <a:t>Q3: Does the system generalize for differing conditions? An experiment</a:t>
            </a:r>
            <a:endParaRPr lang="en-US"/>
          </a:p>
        </p:txBody>
      </p:sp>
      <p:sp>
        <p:nvSpPr>
          <p:cNvPr id="8" name="Content Placeholder 7">
            <a:extLst>
              <a:ext uri="{FF2B5EF4-FFF2-40B4-BE49-F238E27FC236}">
                <a16:creationId xmlns:a16="http://schemas.microsoft.com/office/drawing/2014/main" id="{C1490F7D-E22E-4467-AE5F-6083643576F7}"/>
              </a:ext>
            </a:extLst>
          </p:cNvPr>
          <p:cNvSpPr>
            <a:spLocks noGrp="1"/>
          </p:cNvSpPr>
          <p:nvPr>
            <p:ph idx="1"/>
          </p:nvPr>
        </p:nvSpPr>
        <p:spPr>
          <a:xfrm>
            <a:off x="61234" y="966055"/>
            <a:ext cx="6784066" cy="5381694"/>
          </a:xfrm>
        </p:spPr>
        <p:txBody>
          <a:bodyPr vert="horz" lIns="91440" tIns="45720" rIns="91440" bIns="45720" rtlCol="0" anchor="t">
            <a:normAutofit/>
          </a:bodyPr>
          <a:lstStyle/>
          <a:p>
            <a:r>
              <a:rPr lang="en-US" b="1" dirty="0">
                <a:latin typeface="Arial"/>
                <a:cs typeface="Arial"/>
              </a:rPr>
              <a:t>Charged Pion Polarizability (CPP) </a:t>
            </a:r>
            <a:endParaRPr lang="en-US" b="1"/>
          </a:p>
          <a:p>
            <a:pPr lvl="1"/>
            <a:r>
              <a:rPr lang="en-US" dirty="0">
                <a:latin typeface="Arial"/>
                <a:cs typeface="Arial"/>
              </a:rPr>
              <a:t>Used </a:t>
            </a:r>
            <a:r>
              <a:rPr lang="en-US" dirty="0" err="1">
                <a:latin typeface="Arial"/>
                <a:cs typeface="Arial"/>
              </a:rPr>
              <a:t>RoboCDC</a:t>
            </a:r>
            <a:r>
              <a:rPr lang="en-US" dirty="0">
                <a:latin typeface="Arial"/>
                <a:cs typeface="Arial"/>
              </a:rPr>
              <a:t> at the start of each run in the experiment (summer 2022)</a:t>
            </a:r>
          </a:p>
          <a:p>
            <a:endParaRPr lang="en-US"/>
          </a:p>
          <a:p>
            <a:pPr>
              <a:lnSpc>
                <a:spcPct val="150000"/>
              </a:lnSpc>
            </a:pPr>
            <a:r>
              <a:rPr lang="en-US" dirty="0">
                <a:latin typeface="Arial"/>
                <a:cs typeface="Arial"/>
              </a:rPr>
              <a:t>At the start of each run:</a:t>
            </a:r>
          </a:p>
          <a:p>
            <a:pPr lvl="1">
              <a:lnSpc>
                <a:spcPct val="150000"/>
              </a:lnSpc>
            </a:pPr>
            <a:r>
              <a:rPr lang="en-US" sz="1800" dirty="0">
                <a:latin typeface="Arial"/>
                <a:cs typeface="Arial"/>
              </a:rPr>
              <a:t> the HV setting was </a:t>
            </a:r>
            <a:r>
              <a:rPr lang="en-US" sz="1800" b="1" dirty="0">
                <a:latin typeface="Arial"/>
                <a:cs typeface="Arial"/>
              </a:rPr>
              <a:t>predicted</a:t>
            </a:r>
            <a:r>
              <a:rPr lang="en-US" sz="1800" dirty="0">
                <a:latin typeface="Arial"/>
                <a:cs typeface="Arial"/>
              </a:rPr>
              <a:t>, and CDC HV </a:t>
            </a:r>
            <a:r>
              <a:rPr lang="en-US" sz="1800" b="1" dirty="0">
                <a:latin typeface="Arial"/>
                <a:cs typeface="Arial"/>
              </a:rPr>
              <a:t>controlled</a:t>
            </a:r>
            <a:r>
              <a:rPr lang="en-US" sz="1800" dirty="0">
                <a:latin typeface="Arial"/>
                <a:cs typeface="Arial"/>
              </a:rPr>
              <a:t>.</a:t>
            </a:r>
          </a:p>
          <a:p>
            <a:pPr lvl="1">
              <a:lnSpc>
                <a:spcPct val="150000"/>
              </a:lnSpc>
            </a:pPr>
            <a:r>
              <a:rPr lang="en-US" sz="1800" dirty="0">
                <a:latin typeface="Arial"/>
                <a:cs typeface="Arial"/>
              </a:rPr>
              <a:t>Used Recommended HV</a:t>
            </a:r>
          </a:p>
          <a:p>
            <a:pPr lvl="2">
              <a:lnSpc>
                <a:spcPct val="150000"/>
              </a:lnSpc>
            </a:pPr>
            <a:r>
              <a:rPr lang="en-US" sz="1600" dirty="0">
                <a:latin typeface="Arial"/>
                <a:cs typeface="Arial"/>
              </a:rPr>
              <a:t>when standard deviation &lt;= 3% ideal GCF</a:t>
            </a:r>
          </a:p>
          <a:p>
            <a:pPr lvl="1">
              <a:lnSpc>
                <a:spcPct val="150000"/>
              </a:lnSpc>
            </a:pPr>
            <a:r>
              <a:rPr lang="en-US" sz="1800" dirty="0">
                <a:latin typeface="Arial"/>
                <a:cs typeface="Arial"/>
              </a:rPr>
              <a:t>Used the closest “certain” HV in Euclidean distance on the uncertainty mesh</a:t>
            </a:r>
            <a:endParaRPr lang="en-US" sz="1800" dirty="0"/>
          </a:p>
          <a:p>
            <a:pPr lvl="2">
              <a:lnSpc>
                <a:spcPct val="150000"/>
              </a:lnSpc>
            </a:pPr>
            <a:r>
              <a:rPr lang="en-US" sz="1600" dirty="0">
                <a:latin typeface="Arial"/>
                <a:cs typeface="Arial"/>
              </a:rPr>
              <a:t>when standard deviation &gt; 3% of GCF</a:t>
            </a:r>
          </a:p>
        </p:txBody>
      </p:sp>
      <p:sp>
        <p:nvSpPr>
          <p:cNvPr id="4" name="Footer Placeholder 3">
            <a:extLst>
              <a:ext uri="{FF2B5EF4-FFF2-40B4-BE49-F238E27FC236}">
                <a16:creationId xmlns:a16="http://schemas.microsoft.com/office/drawing/2014/main" id="{660E12F5-9A68-43FD-A2EE-96F63EEA5B63}"/>
              </a:ext>
            </a:extLst>
          </p:cNvPr>
          <p:cNvSpPr>
            <a:spLocks noGrp="1"/>
          </p:cNvSpPr>
          <p:nvPr>
            <p:ph type="ftr" sz="quarter" idx="11"/>
          </p:nvPr>
        </p:nvSpPr>
        <p:spPr/>
        <p:txBody>
          <a:bodyPr/>
          <a:lstStyle/>
          <a:p>
            <a:r>
              <a:rPr lang="en-US"/>
              <a:t>AI for Calibrations at Jlab | ACAT 2022 | dianam@jlab.org </a:t>
            </a:r>
          </a:p>
        </p:txBody>
      </p:sp>
      <p:sp>
        <p:nvSpPr>
          <p:cNvPr id="5" name="Slide Number Placeholder 4">
            <a:extLst>
              <a:ext uri="{FF2B5EF4-FFF2-40B4-BE49-F238E27FC236}">
                <a16:creationId xmlns:a16="http://schemas.microsoft.com/office/drawing/2014/main" id="{D2525A40-087D-4768-BC33-9965999F891D}"/>
              </a:ext>
            </a:extLst>
          </p:cNvPr>
          <p:cNvSpPr>
            <a:spLocks noGrp="1"/>
          </p:cNvSpPr>
          <p:nvPr>
            <p:ph type="sldNum" sz="quarter" idx="12"/>
          </p:nvPr>
        </p:nvSpPr>
        <p:spPr/>
        <p:txBody>
          <a:bodyPr/>
          <a:lstStyle/>
          <a:p>
            <a:fld id="{07E1C93C-5050-FC42-8F10-D22D4F119D13}" type="slidenum">
              <a:rPr lang="en-US" smtClean="0"/>
              <a:pPr/>
              <a:t>12</a:t>
            </a:fld>
            <a:endParaRPr lang="en-US"/>
          </a:p>
        </p:txBody>
      </p:sp>
      <p:pic>
        <p:nvPicPr>
          <p:cNvPr id="13" name="Picture 12">
            <a:extLst>
              <a:ext uri="{FF2B5EF4-FFF2-40B4-BE49-F238E27FC236}">
                <a16:creationId xmlns:a16="http://schemas.microsoft.com/office/drawing/2014/main" id="{DE859EF9-0625-424D-9A92-23E00929153D}"/>
              </a:ext>
            </a:extLst>
          </p:cNvPr>
          <p:cNvPicPr>
            <a:picLocks noChangeAspect="1"/>
          </p:cNvPicPr>
          <p:nvPr/>
        </p:nvPicPr>
        <p:blipFill>
          <a:blip r:embed="rId3"/>
          <a:stretch>
            <a:fillRect/>
          </a:stretch>
        </p:blipFill>
        <p:spPr>
          <a:xfrm>
            <a:off x="7048500" y="1218202"/>
            <a:ext cx="4934808" cy="4421596"/>
          </a:xfrm>
          <a:prstGeom prst="rect">
            <a:avLst/>
          </a:prstGeom>
        </p:spPr>
      </p:pic>
    </p:spTree>
    <p:extLst>
      <p:ext uri="{BB962C8B-B14F-4D97-AF65-F5344CB8AC3E}">
        <p14:creationId xmlns:p14="http://schemas.microsoft.com/office/powerpoint/2010/main" val="16647330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432200-EF6B-4DFB-9C61-84988A3A35CF}"/>
              </a:ext>
            </a:extLst>
          </p:cNvPr>
          <p:cNvSpPr>
            <a:spLocks noGrp="1"/>
          </p:cNvSpPr>
          <p:nvPr>
            <p:ph type="title"/>
          </p:nvPr>
        </p:nvSpPr>
        <p:spPr/>
        <p:txBody>
          <a:bodyPr>
            <a:normAutofit/>
          </a:bodyPr>
          <a:lstStyle/>
          <a:p>
            <a:r>
              <a:rPr lang="en-US">
                <a:latin typeface="Arial"/>
                <a:cs typeface="Arial"/>
              </a:rPr>
              <a:t>Q3: Does the system generalize for differing conditions? An experiment</a:t>
            </a:r>
            <a:endParaRPr lang="en-US"/>
          </a:p>
        </p:txBody>
      </p:sp>
      <p:sp>
        <p:nvSpPr>
          <p:cNvPr id="8" name="Content Placeholder 7">
            <a:extLst>
              <a:ext uri="{FF2B5EF4-FFF2-40B4-BE49-F238E27FC236}">
                <a16:creationId xmlns:a16="http://schemas.microsoft.com/office/drawing/2014/main" id="{C1490F7D-E22E-4467-AE5F-6083643576F7}"/>
              </a:ext>
            </a:extLst>
          </p:cNvPr>
          <p:cNvSpPr>
            <a:spLocks noGrp="1"/>
          </p:cNvSpPr>
          <p:nvPr>
            <p:ph idx="1"/>
          </p:nvPr>
        </p:nvSpPr>
        <p:spPr>
          <a:xfrm>
            <a:off x="61234" y="966055"/>
            <a:ext cx="11762466" cy="1370745"/>
          </a:xfrm>
        </p:spPr>
        <p:txBody>
          <a:bodyPr/>
          <a:lstStyle/>
          <a:p>
            <a:r>
              <a:rPr lang="en-US"/>
              <a:t>Charged Pion Polarizability (CPP) </a:t>
            </a:r>
          </a:p>
          <a:p>
            <a:pPr lvl="1"/>
            <a:r>
              <a:rPr lang="en-US"/>
              <a:t>Used RoboCDC at the start of each run in the experiment</a:t>
            </a:r>
          </a:p>
        </p:txBody>
      </p:sp>
      <p:sp>
        <p:nvSpPr>
          <p:cNvPr id="4" name="Footer Placeholder 3">
            <a:extLst>
              <a:ext uri="{FF2B5EF4-FFF2-40B4-BE49-F238E27FC236}">
                <a16:creationId xmlns:a16="http://schemas.microsoft.com/office/drawing/2014/main" id="{660E12F5-9A68-43FD-A2EE-96F63EEA5B63}"/>
              </a:ext>
            </a:extLst>
          </p:cNvPr>
          <p:cNvSpPr>
            <a:spLocks noGrp="1"/>
          </p:cNvSpPr>
          <p:nvPr>
            <p:ph type="ftr" sz="quarter" idx="11"/>
          </p:nvPr>
        </p:nvSpPr>
        <p:spPr/>
        <p:txBody>
          <a:bodyPr/>
          <a:lstStyle/>
          <a:p>
            <a:r>
              <a:rPr lang="en-US"/>
              <a:t>AI for Calibrations at Jlab | ACAT 2022 | dianam@jlab.org </a:t>
            </a:r>
          </a:p>
        </p:txBody>
      </p:sp>
      <p:sp>
        <p:nvSpPr>
          <p:cNvPr id="5" name="Slide Number Placeholder 4">
            <a:extLst>
              <a:ext uri="{FF2B5EF4-FFF2-40B4-BE49-F238E27FC236}">
                <a16:creationId xmlns:a16="http://schemas.microsoft.com/office/drawing/2014/main" id="{D2525A40-087D-4768-BC33-9965999F891D}"/>
              </a:ext>
            </a:extLst>
          </p:cNvPr>
          <p:cNvSpPr>
            <a:spLocks noGrp="1"/>
          </p:cNvSpPr>
          <p:nvPr>
            <p:ph type="sldNum" sz="quarter" idx="12"/>
          </p:nvPr>
        </p:nvSpPr>
        <p:spPr/>
        <p:txBody>
          <a:bodyPr/>
          <a:lstStyle/>
          <a:p>
            <a:fld id="{07E1C93C-5050-FC42-8F10-D22D4F119D13}" type="slidenum">
              <a:rPr lang="en-US" smtClean="0"/>
              <a:pPr/>
              <a:t>13</a:t>
            </a:fld>
            <a:endParaRPr lang="en-US"/>
          </a:p>
        </p:txBody>
      </p:sp>
      <p:sp>
        <p:nvSpPr>
          <p:cNvPr id="3" name="AutoShape 2" descr="MicrosoftTeams-image (16).png">
            <a:extLst>
              <a:ext uri="{FF2B5EF4-FFF2-40B4-BE49-F238E27FC236}">
                <a16:creationId xmlns:a16="http://schemas.microsoft.com/office/drawing/2014/main" id="{7B7C8DA7-E840-403D-BDCC-BEE7C739C5AB}"/>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9" name="Picture 8">
            <a:extLst>
              <a:ext uri="{FF2B5EF4-FFF2-40B4-BE49-F238E27FC236}">
                <a16:creationId xmlns:a16="http://schemas.microsoft.com/office/drawing/2014/main" id="{C2869018-59D0-458B-9EB1-62AC76826B71}"/>
              </a:ext>
            </a:extLst>
          </p:cNvPr>
          <p:cNvPicPr>
            <a:picLocks noChangeAspect="1"/>
          </p:cNvPicPr>
          <p:nvPr/>
        </p:nvPicPr>
        <p:blipFill>
          <a:blip r:embed="rId3"/>
          <a:stretch>
            <a:fillRect/>
          </a:stretch>
        </p:blipFill>
        <p:spPr>
          <a:xfrm>
            <a:off x="962143" y="1862505"/>
            <a:ext cx="9347200" cy="4742256"/>
          </a:xfrm>
          <a:prstGeom prst="rect">
            <a:avLst/>
          </a:prstGeom>
        </p:spPr>
      </p:pic>
      <p:sp>
        <p:nvSpPr>
          <p:cNvPr id="11" name="Google Shape;340;p45">
            <a:extLst>
              <a:ext uri="{FF2B5EF4-FFF2-40B4-BE49-F238E27FC236}">
                <a16:creationId xmlns:a16="http://schemas.microsoft.com/office/drawing/2014/main" id="{503F445D-9FEA-4B55-BA0D-088C123B96C8}"/>
              </a:ext>
            </a:extLst>
          </p:cNvPr>
          <p:cNvSpPr/>
          <p:nvPr/>
        </p:nvSpPr>
        <p:spPr>
          <a:xfrm>
            <a:off x="1788570" y="3693004"/>
            <a:ext cx="8128544" cy="852475"/>
          </a:xfrm>
          <a:prstGeom prst="rect">
            <a:avLst/>
          </a:prstGeom>
        </p:spPr>
        <p:txBody>
          <a:bodyPr>
            <a:prstTxWarp prst="textPlain">
              <a:avLst/>
            </a:prstTxWarp>
          </a:bodyPr>
          <a:lstStyle/>
          <a:p>
            <a:pPr lvl="0" algn="ctr"/>
            <a:r>
              <a:rPr lang="en-US" sz="2400" dirty="0">
                <a:ln w="9525" cap="flat" cmpd="sng">
                  <a:solidFill>
                    <a:srgbClr val="002060"/>
                  </a:solidFill>
                  <a:prstDash val="solid"/>
                  <a:round/>
                  <a:headEnd type="none" w="sm" len="sm"/>
                  <a:tailEnd type="none" w="sm" len="sm"/>
                </a:ln>
                <a:solidFill>
                  <a:srgbClr val="00B0F0">
                    <a:alpha val="36000"/>
                  </a:srgbClr>
                </a:solidFill>
                <a:latin typeface="Arial"/>
              </a:rPr>
              <a:t>PRELIMINARY</a:t>
            </a:r>
            <a:endParaRPr sz="2400" dirty="0">
              <a:ln w="9525" cap="flat" cmpd="sng">
                <a:solidFill>
                  <a:srgbClr val="002060"/>
                </a:solidFill>
                <a:prstDash val="solid"/>
                <a:round/>
                <a:headEnd type="none" w="sm" len="sm"/>
                <a:tailEnd type="none" w="sm" len="sm"/>
              </a:ln>
              <a:solidFill>
                <a:srgbClr val="00B0F0">
                  <a:alpha val="36000"/>
                </a:srgbClr>
              </a:solidFill>
              <a:latin typeface="Arial"/>
            </a:endParaRPr>
          </a:p>
        </p:txBody>
      </p:sp>
    </p:spTree>
    <p:extLst>
      <p:ext uri="{BB962C8B-B14F-4D97-AF65-F5344CB8AC3E}">
        <p14:creationId xmlns:p14="http://schemas.microsoft.com/office/powerpoint/2010/main" val="27672701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432200-EF6B-4DFB-9C61-84988A3A35CF}"/>
              </a:ext>
            </a:extLst>
          </p:cNvPr>
          <p:cNvSpPr>
            <a:spLocks noGrp="1"/>
          </p:cNvSpPr>
          <p:nvPr>
            <p:ph type="title"/>
          </p:nvPr>
        </p:nvSpPr>
        <p:spPr/>
        <p:txBody>
          <a:bodyPr>
            <a:normAutofit/>
          </a:bodyPr>
          <a:lstStyle/>
          <a:p>
            <a:r>
              <a:rPr lang="en-US">
                <a:latin typeface="Arial"/>
                <a:cs typeface="Arial"/>
              </a:rPr>
              <a:t>Q3: Does the system generalize for differing conditions? CPP</a:t>
            </a:r>
            <a:endParaRPr lang="en-US"/>
          </a:p>
        </p:txBody>
      </p:sp>
      <p:sp>
        <p:nvSpPr>
          <p:cNvPr id="4" name="Footer Placeholder 3">
            <a:extLst>
              <a:ext uri="{FF2B5EF4-FFF2-40B4-BE49-F238E27FC236}">
                <a16:creationId xmlns:a16="http://schemas.microsoft.com/office/drawing/2014/main" id="{660E12F5-9A68-43FD-A2EE-96F63EEA5B63}"/>
              </a:ext>
            </a:extLst>
          </p:cNvPr>
          <p:cNvSpPr>
            <a:spLocks noGrp="1"/>
          </p:cNvSpPr>
          <p:nvPr>
            <p:ph type="ftr" sz="quarter" idx="11"/>
          </p:nvPr>
        </p:nvSpPr>
        <p:spPr/>
        <p:txBody>
          <a:bodyPr/>
          <a:lstStyle/>
          <a:p>
            <a:r>
              <a:rPr lang="en-US"/>
              <a:t>AI for Calibrations at Jlab | ACAT 2022 | dianam@jlab.org </a:t>
            </a:r>
          </a:p>
        </p:txBody>
      </p:sp>
      <p:sp>
        <p:nvSpPr>
          <p:cNvPr id="5" name="Slide Number Placeholder 4">
            <a:extLst>
              <a:ext uri="{FF2B5EF4-FFF2-40B4-BE49-F238E27FC236}">
                <a16:creationId xmlns:a16="http://schemas.microsoft.com/office/drawing/2014/main" id="{D2525A40-087D-4768-BC33-9965999F891D}"/>
              </a:ext>
            </a:extLst>
          </p:cNvPr>
          <p:cNvSpPr>
            <a:spLocks noGrp="1"/>
          </p:cNvSpPr>
          <p:nvPr>
            <p:ph type="sldNum" sz="quarter" idx="12"/>
          </p:nvPr>
        </p:nvSpPr>
        <p:spPr/>
        <p:txBody>
          <a:bodyPr/>
          <a:lstStyle/>
          <a:p>
            <a:fld id="{07E1C93C-5050-FC42-8F10-D22D4F119D13}" type="slidenum">
              <a:rPr lang="en-US" smtClean="0"/>
              <a:pPr/>
              <a:t>14</a:t>
            </a:fld>
            <a:endParaRPr lang="en-US"/>
          </a:p>
        </p:txBody>
      </p:sp>
      <p:sp>
        <p:nvSpPr>
          <p:cNvPr id="3" name="AutoShape 2" descr="MicrosoftTeams-image (16).png">
            <a:extLst>
              <a:ext uri="{FF2B5EF4-FFF2-40B4-BE49-F238E27FC236}">
                <a16:creationId xmlns:a16="http://schemas.microsoft.com/office/drawing/2014/main" id="{7B7C8DA7-E840-403D-BDCC-BEE7C739C5AB}"/>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Picture 6">
            <a:extLst>
              <a:ext uri="{FF2B5EF4-FFF2-40B4-BE49-F238E27FC236}">
                <a16:creationId xmlns:a16="http://schemas.microsoft.com/office/drawing/2014/main" id="{34D77EED-7367-490C-74D8-A2D33CA67507}"/>
              </a:ext>
            </a:extLst>
          </p:cNvPr>
          <p:cNvPicPr>
            <a:picLocks noChangeAspect="1"/>
          </p:cNvPicPr>
          <p:nvPr/>
        </p:nvPicPr>
        <p:blipFill>
          <a:blip r:embed="rId3"/>
          <a:stretch>
            <a:fillRect/>
          </a:stretch>
        </p:blipFill>
        <p:spPr>
          <a:xfrm>
            <a:off x="1046480" y="727279"/>
            <a:ext cx="10017760" cy="5748881"/>
          </a:xfrm>
          <a:prstGeom prst="rect">
            <a:avLst/>
          </a:prstGeom>
        </p:spPr>
      </p:pic>
    </p:spTree>
    <p:extLst>
      <p:ext uri="{BB962C8B-B14F-4D97-AF65-F5344CB8AC3E}">
        <p14:creationId xmlns:p14="http://schemas.microsoft.com/office/powerpoint/2010/main" val="13537386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432200-EF6B-4DFB-9C61-84988A3A35CF}"/>
              </a:ext>
            </a:extLst>
          </p:cNvPr>
          <p:cNvSpPr>
            <a:spLocks noGrp="1"/>
          </p:cNvSpPr>
          <p:nvPr>
            <p:ph type="title"/>
          </p:nvPr>
        </p:nvSpPr>
        <p:spPr/>
        <p:txBody>
          <a:bodyPr>
            <a:normAutofit/>
          </a:bodyPr>
          <a:lstStyle/>
          <a:p>
            <a:r>
              <a:rPr lang="en-US">
                <a:latin typeface="Arial"/>
                <a:cs typeface="Arial"/>
              </a:rPr>
              <a:t>Q3: Does the system generalize for differing conditions? CPP</a:t>
            </a:r>
            <a:endParaRPr lang="en-US"/>
          </a:p>
        </p:txBody>
      </p:sp>
      <p:sp>
        <p:nvSpPr>
          <p:cNvPr id="4" name="Footer Placeholder 3">
            <a:extLst>
              <a:ext uri="{FF2B5EF4-FFF2-40B4-BE49-F238E27FC236}">
                <a16:creationId xmlns:a16="http://schemas.microsoft.com/office/drawing/2014/main" id="{660E12F5-9A68-43FD-A2EE-96F63EEA5B63}"/>
              </a:ext>
            </a:extLst>
          </p:cNvPr>
          <p:cNvSpPr>
            <a:spLocks noGrp="1"/>
          </p:cNvSpPr>
          <p:nvPr>
            <p:ph type="ftr" sz="quarter" idx="11"/>
          </p:nvPr>
        </p:nvSpPr>
        <p:spPr/>
        <p:txBody>
          <a:bodyPr/>
          <a:lstStyle/>
          <a:p>
            <a:r>
              <a:rPr lang="en-US"/>
              <a:t>AI for Calibrations at Jlab | ACAT 2022 | dianam@jlab.org </a:t>
            </a:r>
          </a:p>
        </p:txBody>
      </p:sp>
      <p:sp>
        <p:nvSpPr>
          <p:cNvPr id="5" name="Slide Number Placeholder 4">
            <a:extLst>
              <a:ext uri="{FF2B5EF4-FFF2-40B4-BE49-F238E27FC236}">
                <a16:creationId xmlns:a16="http://schemas.microsoft.com/office/drawing/2014/main" id="{D2525A40-087D-4768-BC33-9965999F891D}"/>
              </a:ext>
            </a:extLst>
          </p:cNvPr>
          <p:cNvSpPr>
            <a:spLocks noGrp="1"/>
          </p:cNvSpPr>
          <p:nvPr>
            <p:ph type="sldNum" sz="quarter" idx="12"/>
          </p:nvPr>
        </p:nvSpPr>
        <p:spPr/>
        <p:txBody>
          <a:bodyPr/>
          <a:lstStyle/>
          <a:p>
            <a:fld id="{07E1C93C-5050-FC42-8F10-D22D4F119D13}" type="slidenum">
              <a:rPr lang="en-US" smtClean="0"/>
              <a:pPr/>
              <a:t>15</a:t>
            </a:fld>
            <a:endParaRPr lang="en-US"/>
          </a:p>
        </p:txBody>
      </p:sp>
      <p:sp>
        <p:nvSpPr>
          <p:cNvPr id="3" name="AutoShape 2" descr="MicrosoftTeams-image (16).png">
            <a:extLst>
              <a:ext uri="{FF2B5EF4-FFF2-40B4-BE49-F238E27FC236}">
                <a16:creationId xmlns:a16="http://schemas.microsoft.com/office/drawing/2014/main" id="{7B7C8DA7-E840-403D-BDCC-BEE7C739C5AB}"/>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Picture 7">
            <a:extLst>
              <a:ext uri="{FF2B5EF4-FFF2-40B4-BE49-F238E27FC236}">
                <a16:creationId xmlns:a16="http://schemas.microsoft.com/office/drawing/2014/main" id="{CD6F544F-F492-C60A-0A93-97FB7D5960C7}"/>
              </a:ext>
            </a:extLst>
          </p:cNvPr>
          <p:cNvPicPr>
            <a:picLocks noChangeAspect="1"/>
          </p:cNvPicPr>
          <p:nvPr/>
        </p:nvPicPr>
        <p:blipFill>
          <a:blip r:embed="rId3"/>
          <a:stretch>
            <a:fillRect/>
          </a:stretch>
        </p:blipFill>
        <p:spPr>
          <a:xfrm>
            <a:off x="904240" y="758589"/>
            <a:ext cx="10292080" cy="5716742"/>
          </a:xfrm>
          <a:prstGeom prst="rect">
            <a:avLst/>
          </a:prstGeom>
        </p:spPr>
      </p:pic>
      <p:pic>
        <p:nvPicPr>
          <p:cNvPr id="7" name="Picture 6">
            <a:extLst>
              <a:ext uri="{FF2B5EF4-FFF2-40B4-BE49-F238E27FC236}">
                <a16:creationId xmlns:a16="http://schemas.microsoft.com/office/drawing/2014/main" id="{9E15D076-1079-4B7A-824A-B4E572FDE18A}"/>
              </a:ext>
            </a:extLst>
          </p:cNvPr>
          <p:cNvPicPr>
            <a:picLocks noChangeAspect="1"/>
          </p:cNvPicPr>
          <p:nvPr/>
        </p:nvPicPr>
        <p:blipFill>
          <a:blip r:embed="rId4"/>
          <a:stretch>
            <a:fillRect/>
          </a:stretch>
        </p:blipFill>
        <p:spPr>
          <a:xfrm>
            <a:off x="5767755" y="2827513"/>
            <a:ext cx="4640118" cy="2868437"/>
          </a:xfrm>
          <a:prstGeom prst="rect">
            <a:avLst/>
          </a:prstGeom>
          <a:ln w="38100">
            <a:solidFill>
              <a:schemeClr val="bg1"/>
            </a:solidFill>
          </a:ln>
        </p:spPr>
      </p:pic>
      <p:cxnSp>
        <p:nvCxnSpPr>
          <p:cNvPr id="9" name="Straight Arrow Connector 8">
            <a:extLst>
              <a:ext uri="{FF2B5EF4-FFF2-40B4-BE49-F238E27FC236}">
                <a16:creationId xmlns:a16="http://schemas.microsoft.com/office/drawing/2014/main" id="{B637C330-53A3-422D-A721-606F031B37F2}"/>
              </a:ext>
            </a:extLst>
          </p:cNvPr>
          <p:cNvCxnSpPr/>
          <p:nvPr/>
        </p:nvCxnSpPr>
        <p:spPr>
          <a:xfrm flipH="1">
            <a:off x="8785654" y="1853514"/>
            <a:ext cx="864973" cy="840259"/>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9B4FB476-51EA-4724-A7E6-F24DB87CA9A4}"/>
              </a:ext>
            </a:extLst>
          </p:cNvPr>
          <p:cNvCxnSpPr>
            <a:cxnSpLocks/>
          </p:cNvCxnSpPr>
          <p:nvPr/>
        </p:nvCxnSpPr>
        <p:spPr>
          <a:xfrm>
            <a:off x="5767755" y="4346222"/>
            <a:ext cx="4640118"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DCDC209-B7C4-40D7-8250-35D277F1D978}"/>
              </a:ext>
            </a:extLst>
          </p:cNvPr>
          <p:cNvCxnSpPr>
            <a:cxnSpLocks/>
          </p:cNvCxnSpPr>
          <p:nvPr/>
        </p:nvCxnSpPr>
        <p:spPr>
          <a:xfrm flipV="1">
            <a:off x="1257301" y="1757362"/>
            <a:ext cx="9715499" cy="1"/>
          </a:xfrm>
          <a:prstGeom prst="line">
            <a:avLst/>
          </a:prstGeom>
          <a:ln w="952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369619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432200-EF6B-4DFB-9C61-84988A3A35CF}"/>
              </a:ext>
            </a:extLst>
          </p:cNvPr>
          <p:cNvSpPr>
            <a:spLocks noGrp="1"/>
          </p:cNvSpPr>
          <p:nvPr>
            <p:ph type="title"/>
          </p:nvPr>
        </p:nvSpPr>
        <p:spPr/>
        <p:txBody>
          <a:bodyPr>
            <a:normAutofit/>
          </a:bodyPr>
          <a:lstStyle/>
          <a:p>
            <a:r>
              <a:rPr lang="en-US">
                <a:latin typeface="Arial"/>
                <a:cs typeface="Arial"/>
              </a:rPr>
              <a:t>Q3: Does the system generalize for differing conditions? CPP</a:t>
            </a:r>
            <a:endParaRPr lang="en-US"/>
          </a:p>
        </p:txBody>
      </p:sp>
      <p:sp>
        <p:nvSpPr>
          <p:cNvPr id="4" name="Footer Placeholder 3">
            <a:extLst>
              <a:ext uri="{FF2B5EF4-FFF2-40B4-BE49-F238E27FC236}">
                <a16:creationId xmlns:a16="http://schemas.microsoft.com/office/drawing/2014/main" id="{660E12F5-9A68-43FD-A2EE-96F63EEA5B63}"/>
              </a:ext>
            </a:extLst>
          </p:cNvPr>
          <p:cNvSpPr>
            <a:spLocks noGrp="1"/>
          </p:cNvSpPr>
          <p:nvPr>
            <p:ph type="ftr" sz="quarter" idx="11"/>
          </p:nvPr>
        </p:nvSpPr>
        <p:spPr/>
        <p:txBody>
          <a:bodyPr/>
          <a:lstStyle/>
          <a:p>
            <a:r>
              <a:rPr lang="en-US"/>
              <a:t>AI for Calibrations at Jlab | ACAT 2022 | dianam@jlab.org </a:t>
            </a:r>
          </a:p>
        </p:txBody>
      </p:sp>
      <p:sp>
        <p:nvSpPr>
          <p:cNvPr id="5" name="Slide Number Placeholder 4">
            <a:extLst>
              <a:ext uri="{FF2B5EF4-FFF2-40B4-BE49-F238E27FC236}">
                <a16:creationId xmlns:a16="http://schemas.microsoft.com/office/drawing/2014/main" id="{D2525A40-087D-4768-BC33-9965999F891D}"/>
              </a:ext>
            </a:extLst>
          </p:cNvPr>
          <p:cNvSpPr>
            <a:spLocks noGrp="1"/>
          </p:cNvSpPr>
          <p:nvPr>
            <p:ph type="sldNum" sz="quarter" idx="12"/>
          </p:nvPr>
        </p:nvSpPr>
        <p:spPr/>
        <p:txBody>
          <a:bodyPr/>
          <a:lstStyle/>
          <a:p>
            <a:fld id="{07E1C93C-5050-FC42-8F10-D22D4F119D13}" type="slidenum">
              <a:rPr lang="en-US" smtClean="0"/>
              <a:pPr/>
              <a:t>16</a:t>
            </a:fld>
            <a:endParaRPr lang="en-US"/>
          </a:p>
        </p:txBody>
      </p:sp>
      <p:sp>
        <p:nvSpPr>
          <p:cNvPr id="3" name="AutoShape 2" descr="MicrosoftTeams-image (16).png">
            <a:extLst>
              <a:ext uri="{FF2B5EF4-FFF2-40B4-BE49-F238E27FC236}">
                <a16:creationId xmlns:a16="http://schemas.microsoft.com/office/drawing/2014/main" id="{7B7C8DA7-E840-403D-BDCC-BEE7C739C5AB}"/>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Picture 5">
            <a:extLst>
              <a:ext uri="{FF2B5EF4-FFF2-40B4-BE49-F238E27FC236}">
                <a16:creationId xmlns:a16="http://schemas.microsoft.com/office/drawing/2014/main" id="{65C111AC-DCFD-486C-8FFF-DA1C1E7518C2}"/>
              </a:ext>
            </a:extLst>
          </p:cNvPr>
          <p:cNvPicPr>
            <a:picLocks noChangeAspect="1"/>
          </p:cNvPicPr>
          <p:nvPr/>
        </p:nvPicPr>
        <p:blipFill>
          <a:blip r:embed="rId3"/>
          <a:stretch>
            <a:fillRect/>
          </a:stretch>
        </p:blipFill>
        <p:spPr>
          <a:xfrm>
            <a:off x="821896" y="774224"/>
            <a:ext cx="10548207" cy="5693112"/>
          </a:xfrm>
          <a:prstGeom prst="rect">
            <a:avLst/>
          </a:prstGeom>
        </p:spPr>
      </p:pic>
      <p:pic>
        <p:nvPicPr>
          <p:cNvPr id="7" name="Picture 6">
            <a:extLst>
              <a:ext uri="{FF2B5EF4-FFF2-40B4-BE49-F238E27FC236}">
                <a16:creationId xmlns:a16="http://schemas.microsoft.com/office/drawing/2014/main" id="{19B71C8F-8D4D-49DD-8B5D-DDFA90451F6C}"/>
              </a:ext>
            </a:extLst>
          </p:cNvPr>
          <p:cNvPicPr>
            <a:picLocks noChangeAspect="1"/>
          </p:cNvPicPr>
          <p:nvPr/>
        </p:nvPicPr>
        <p:blipFill>
          <a:blip r:embed="rId4"/>
          <a:stretch>
            <a:fillRect/>
          </a:stretch>
        </p:blipFill>
        <p:spPr>
          <a:xfrm>
            <a:off x="3979946" y="3429001"/>
            <a:ext cx="6668052" cy="1364420"/>
          </a:xfrm>
          <a:prstGeom prst="rect">
            <a:avLst/>
          </a:prstGeom>
          <a:ln w="38100">
            <a:solidFill>
              <a:schemeClr val="bg1"/>
            </a:solidFill>
          </a:ln>
        </p:spPr>
      </p:pic>
      <p:cxnSp>
        <p:nvCxnSpPr>
          <p:cNvPr id="8" name="Straight Arrow Connector 7">
            <a:extLst>
              <a:ext uri="{FF2B5EF4-FFF2-40B4-BE49-F238E27FC236}">
                <a16:creationId xmlns:a16="http://schemas.microsoft.com/office/drawing/2014/main" id="{A61A5EB5-1348-4B4F-A5F7-71778420A4E8}"/>
              </a:ext>
            </a:extLst>
          </p:cNvPr>
          <p:cNvCxnSpPr>
            <a:cxnSpLocks/>
          </p:cNvCxnSpPr>
          <p:nvPr/>
        </p:nvCxnSpPr>
        <p:spPr>
          <a:xfrm flipH="1" flipV="1">
            <a:off x="9440562" y="4880919"/>
            <a:ext cx="358346" cy="667265"/>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63BBAE00-42CF-4F08-BB76-4414B73E974D}"/>
              </a:ext>
            </a:extLst>
          </p:cNvPr>
          <p:cNvCxnSpPr>
            <a:cxnSpLocks/>
          </p:cNvCxnSpPr>
          <p:nvPr/>
        </p:nvCxnSpPr>
        <p:spPr>
          <a:xfrm>
            <a:off x="3979946" y="3939822"/>
            <a:ext cx="6668052"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56E6F3BB-2481-4452-8ED7-5872A1151382}"/>
              </a:ext>
            </a:extLst>
          </p:cNvPr>
          <p:cNvCxnSpPr>
            <a:cxnSpLocks/>
          </p:cNvCxnSpPr>
          <p:nvPr/>
        </p:nvCxnSpPr>
        <p:spPr>
          <a:xfrm flipV="1">
            <a:off x="1185863" y="5700713"/>
            <a:ext cx="9772650" cy="1"/>
          </a:xfrm>
          <a:prstGeom prst="line">
            <a:avLst/>
          </a:prstGeom>
          <a:ln w="952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40998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432200-EF6B-4DFB-9C61-84988A3A35CF}"/>
              </a:ext>
            </a:extLst>
          </p:cNvPr>
          <p:cNvSpPr>
            <a:spLocks noGrp="1"/>
          </p:cNvSpPr>
          <p:nvPr>
            <p:ph type="title"/>
          </p:nvPr>
        </p:nvSpPr>
        <p:spPr/>
        <p:txBody>
          <a:bodyPr>
            <a:normAutofit/>
          </a:bodyPr>
          <a:lstStyle/>
          <a:p>
            <a:r>
              <a:rPr lang="en-US">
                <a:latin typeface="Arial"/>
                <a:cs typeface="Arial"/>
              </a:rPr>
              <a:t>Q3: Does the system generalize for differing conditions? CPP</a:t>
            </a:r>
            <a:endParaRPr lang="en-US"/>
          </a:p>
        </p:txBody>
      </p:sp>
      <p:sp>
        <p:nvSpPr>
          <p:cNvPr id="4" name="Footer Placeholder 3">
            <a:extLst>
              <a:ext uri="{FF2B5EF4-FFF2-40B4-BE49-F238E27FC236}">
                <a16:creationId xmlns:a16="http://schemas.microsoft.com/office/drawing/2014/main" id="{660E12F5-9A68-43FD-A2EE-96F63EEA5B63}"/>
              </a:ext>
            </a:extLst>
          </p:cNvPr>
          <p:cNvSpPr>
            <a:spLocks noGrp="1"/>
          </p:cNvSpPr>
          <p:nvPr>
            <p:ph type="ftr" sz="quarter" idx="11"/>
          </p:nvPr>
        </p:nvSpPr>
        <p:spPr/>
        <p:txBody>
          <a:bodyPr/>
          <a:lstStyle/>
          <a:p>
            <a:r>
              <a:rPr lang="en-US"/>
              <a:t>AI for Calibrations at Jlab | ACAT 2022 | dianam@jlab.org </a:t>
            </a:r>
          </a:p>
        </p:txBody>
      </p:sp>
      <p:sp>
        <p:nvSpPr>
          <p:cNvPr id="5" name="Slide Number Placeholder 4">
            <a:extLst>
              <a:ext uri="{FF2B5EF4-FFF2-40B4-BE49-F238E27FC236}">
                <a16:creationId xmlns:a16="http://schemas.microsoft.com/office/drawing/2014/main" id="{D2525A40-087D-4768-BC33-9965999F891D}"/>
              </a:ext>
            </a:extLst>
          </p:cNvPr>
          <p:cNvSpPr>
            <a:spLocks noGrp="1"/>
          </p:cNvSpPr>
          <p:nvPr>
            <p:ph type="sldNum" sz="quarter" idx="12"/>
          </p:nvPr>
        </p:nvSpPr>
        <p:spPr/>
        <p:txBody>
          <a:bodyPr/>
          <a:lstStyle/>
          <a:p>
            <a:fld id="{07E1C93C-5050-FC42-8F10-D22D4F119D13}" type="slidenum">
              <a:rPr lang="en-US" smtClean="0"/>
              <a:pPr/>
              <a:t>17</a:t>
            </a:fld>
            <a:endParaRPr lang="en-US"/>
          </a:p>
        </p:txBody>
      </p:sp>
      <p:sp>
        <p:nvSpPr>
          <p:cNvPr id="3" name="AutoShape 2" descr="MicrosoftTeams-image (16).png">
            <a:extLst>
              <a:ext uri="{FF2B5EF4-FFF2-40B4-BE49-F238E27FC236}">
                <a16:creationId xmlns:a16="http://schemas.microsoft.com/office/drawing/2014/main" id="{7B7C8DA7-E840-403D-BDCC-BEE7C739C5AB}"/>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7" name="Picture 6">
            <a:extLst>
              <a:ext uri="{FF2B5EF4-FFF2-40B4-BE49-F238E27FC236}">
                <a16:creationId xmlns:a16="http://schemas.microsoft.com/office/drawing/2014/main" id="{3FBCB874-4FCD-45BB-A26B-E74BDA991A7A}"/>
              </a:ext>
            </a:extLst>
          </p:cNvPr>
          <p:cNvPicPr>
            <a:picLocks noChangeAspect="1"/>
          </p:cNvPicPr>
          <p:nvPr/>
        </p:nvPicPr>
        <p:blipFill>
          <a:blip r:embed="rId3"/>
          <a:stretch>
            <a:fillRect/>
          </a:stretch>
        </p:blipFill>
        <p:spPr>
          <a:xfrm>
            <a:off x="863600" y="756061"/>
            <a:ext cx="10566400" cy="5711275"/>
          </a:xfrm>
          <a:prstGeom prst="rect">
            <a:avLst/>
          </a:prstGeom>
        </p:spPr>
      </p:pic>
    </p:spTree>
    <p:extLst>
      <p:ext uri="{BB962C8B-B14F-4D97-AF65-F5344CB8AC3E}">
        <p14:creationId xmlns:p14="http://schemas.microsoft.com/office/powerpoint/2010/main" val="11436839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432200-EF6B-4DFB-9C61-84988A3A35CF}"/>
              </a:ext>
            </a:extLst>
          </p:cNvPr>
          <p:cNvSpPr>
            <a:spLocks noGrp="1"/>
          </p:cNvSpPr>
          <p:nvPr>
            <p:ph type="title"/>
          </p:nvPr>
        </p:nvSpPr>
        <p:spPr/>
        <p:txBody>
          <a:bodyPr>
            <a:normAutofit/>
          </a:bodyPr>
          <a:lstStyle/>
          <a:p>
            <a:r>
              <a:rPr lang="en-US">
                <a:latin typeface="Arial"/>
                <a:cs typeface="Arial"/>
              </a:rPr>
              <a:t>Q3: Does the system generalize for differing conditions? CPP</a:t>
            </a:r>
            <a:endParaRPr lang="en-US"/>
          </a:p>
        </p:txBody>
      </p:sp>
      <p:sp>
        <p:nvSpPr>
          <p:cNvPr id="4" name="Footer Placeholder 3">
            <a:extLst>
              <a:ext uri="{FF2B5EF4-FFF2-40B4-BE49-F238E27FC236}">
                <a16:creationId xmlns:a16="http://schemas.microsoft.com/office/drawing/2014/main" id="{660E12F5-9A68-43FD-A2EE-96F63EEA5B63}"/>
              </a:ext>
            </a:extLst>
          </p:cNvPr>
          <p:cNvSpPr>
            <a:spLocks noGrp="1"/>
          </p:cNvSpPr>
          <p:nvPr>
            <p:ph type="ftr" sz="quarter" idx="11"/>
          </p:nvPr>
        </p:nvSpPr>
        <p:spPr/>
        <p:txBody>
          <a:bodyPr/>
          <a:lstStyle/>
          <a:p>
            <a:r>
              <a:rPr lang="en-US"/>
              <a:t>AI for Calibrations at Jlab | ACAT 2022 | dianam@jlab.org </a:t>
            </a:r>
          </a:p>
        </p:txBody>
      </p:sp>
      <p:sp>
        <p:nvSpPr>
          <p:cNvPr id="5" name="Slide Number Placeholder 4">
            <a:extLst>
              <a:ext uri="{FF2B5EF4-FFF2-40B4-BE49-F238E27FC236}">
                <a16:creationId xmlns:a16="http://schemas.microsoft.com/office/drawing/2014/main" id="{D2525A40-087D-4768-BC33-9965999F891D}"/>
              </a:ext>
            </a:extLst>
          </p:cNvPr>
          <p:cNvSpPr>
            <a:spLocks noGrp="1"/>
          </p:cNvSpPr>
          <p:nvPr>
            <p:ph type="sldNum" sz="quarter" idx="12"/>
          </p:nvPr>
        </p:nvSpPr>
        <p:spPr/>
        <p:txBody>
          <a:bodyPr/>
          <a:lstStyle/>
          <a:p>
            <a:fld id="{07E1C93C-5050-FC42-8F10-D22D4F119D13}" type="slidenum">
              <a:rPr lang="en-US" smtClean="0"/>
              <a:pPr/>
              <a:t>18</a:t>
            </a:fld>
            <a:endParaRPr lang="en-US"/>
          </a:p>
        </p:txBody>
      </p:sp>
      <p:sp>
        <p:nvSpPr>
          <p:cNvPr id="3" name="AutoShape 2" descr="MicrosoftTeams-image (16).png">
            <a:extLst>
              <a:ext uri="{FF2B5EF4-FFF2-40B4-BE49-F238E27FC236}">
                <a16:creationId xmlns:a16="http://schemas.microsoft.com/office/drawing/2014/main" id="{7B7C8DA7-E840-403D-BDCC-BEE7C739C5AB}"/>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Picture 5">
            <a:extLst>
              <a:ext uri="{FF2B5EF4-FFF2-40B4-BE49-F238E27FC236}">
                <a16:creationId xmlns:a16="http://schemas.microsoft.com/office/drawing/2014/main" id="{A4509B5C-0EE3-4455-A241-2F99F92B6AC1}"/>
              </a:ext>
            </a:extLst>
          </p:cNvPr>
          <p:cNvPicPr>
            <a:picLocks noChangeAspect="1"/>
          </p:cNvPicPr>
          <p:nvPr/>
        </p:nvPicPr>
        <p:blipFill>
          <a:blip r:embed="rId3"/>
          <a:stretch>
            <a:fillRect/>
          </a:stretch>
        </p:blipFill>
        <p:spPr>
          <a:xfrm>
            <a:off x="819150" y="754016"/>
            <a:ext cx="10553700" cy="5687332"/>
          </a:xfrm>
          <a:prstGeom prst="rect">
            <a:avLst/>
          </a:prstGeom>
        </p:spPr>
      </p:pic>
      <p:pic>
        <p:nvPicPr>
          <p:cNvPr id="7" name="Picture 6">
            <a:extLst>
              <a:ext uri="{FF2B5EF4-FFF2-40B4-BE49-F238E27FC236}">
                <a16:creationId xmlns:a16="http://schemas.microsoft.com/office/drawing/2014/main" id="{C5C79E03-212A-4225-BC7D-045416C97463}"/>
              </a:ext>
            </a:extLst>
          </p:cNvPr>
          <p:cNvPicPr>
            <a:picLocks noChangeAspect="1"/>
          </p:cNvPicPr>
          <p:nvPr/>
        </p:nvPicPr>
        <p:blipFill>
          <a:blip r:embed="rId4"/>
          <a:stretch>
            <a:fillRect/>
          </a:stretch>
        </p:blipFill>
        <p:spPr>
          <a:xfrm>
            <a:off x="6350620" y="4354210"/>
            <a:ext cx="2952750" cy="1304925"/>
          </a:xfrm>
          <a:prstGeom prst="rect">
            <a:avLst/>
          </a:prstGeom>
          <a:ln w="38100">
            <a:solidFill>
              <a:schemeClr val="bg1"/>
            </a:solidFill>
          </a:ln>
        </p:spPr>
      </p:pic>
      <p:cxnSp>
        <p:nvCxnSpPr>
          <p:cNvPr id="8" name="Straight Arrow Connector 7">
            <a:extLst>
              <a:ext uri="{FF2B5EF4-FFF2-40B4-BE49-F238E27FC236}">
                <a16:creationId xmlns:a16="http://schemas.microsoft.com/office/drawing/2014/main" id="{89579657-28C1-40B9-93C5-CEB9AE291903}"/>
              </a:ext>
            </a:extLst>
          </p:cNvPr>
          <p:cNvCxnSpPr>
            <a:cxnSpLocks/>
          </p:cNvCxnSpPr>
          <p:nvPr/>
        </p:nvCxnSpPr>
        <p:spPr>
          <a:xfrm flipH="1" flipV="1">
            <a:off x="9193427" y="5177481"/>
            <a:ext cx="644234" cy="545306"/>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15A1ECC7-AB3D-4366-B510-9F635E78D800}"/>
              </a:ext>
            </a:extLst>
          </p:cNvPr>
          <p:cNvCxnSpPr>
            <a:cxnSpLocks/>
          </p:cNvCxnSpPr>
          <p:nvPr/>
        </p:nvCxnSpPr>
        <p:spPr>
          <a:xfrm>
            <a:off x="6355644" y="5046134"/>
            <a:ext cx="2935111" cy="1128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91EBE2F0-CE39-459A-9EE9-3B1C2664E16C}"/>
              </a:ext>
            </a:extLst>
          </p:cNvPr>
          <p:cNvCxnSpPr>
            <a:cxnSpLocks/>
          </p:cNvCxnSpPr>
          <p:nvPr/>
        </p:nvCxnSpPr>
        <p:spPr>
          <a:xfrm>
            <a:off x="1388533" y="4176889"/>
            <a:ext cx="9572978"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22920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432200-EF6B-4DFB-9C61-84988A3A35CF}"/>
              </a:ext>
            </a:extLst>
          </p:cNvPr>
          <p:cNvSpPr>
            <a:spLocks noGrp="1"/>
          </p:cNvSpPr>
          <p:nvPr>
            <p:ph type="title"/>
          </p:nvPr>
        </p:nvSpPr>
        <p:spPr/>
        <p:txBody>
          <a:bodyPr>
            <a:normAutofit/>
          </a:bodyPr>
          <a:lstStyle/>
          <a:p>
            <a:r>
              <a:rPr lang="en-US">
                <a:latin typeface="Arial"/>
                <a:cs typeface="Arial"/>
              </a:rPr>
              <a:t>Q3: Does the system generalize for differing conditions? An experiment</a:t>
            </a:r>
            <a:endParaRPr lang="en-US"/>
          </a:p>
        </p:txBody>
      </p:sp>
      <p:sp>
        <p:nvSpPr>
          <p:cNvPr id="8" name="Content Placeholder 7">
            <a:extLst>
              <a:ext uri="{FF2B5EF4-FFF2-40B4-BE49-F238E27FC236}">
                <a16:creationId xmlns:a16="http://schemas.microsoft.com/office/drawing/2014/main" id="{C1490F7D-E22E-4467-AE5F-6083643576F7}"/>
              </a:ext>
            </a:extLst>
          </p:cNvPr>
          <p:cNvSpPr>
            <a:spLocks noGrp="1"/>
          </p:cNvSpPr>
          <p:nvPr>
            <p:ph idx="1"/>
          </p:nvPr>
        </p:nvSpPr>
        <p:spPr>
          <a:xfrm>
            <a:off x="61234" y="966055"/>
            <a:ext cx="11762466" cy="1370745"/>
          </a:xfrm>
        </p:spPr>
        <p:txBody>
          <a:bodyPr/>
          <a:lstStyle/>
          <a:p>
            <a:r>
              <a:rPr lang="en-US"/>
              <a:t>Charged Pion Polarizability (CPP) </a:t>
            </a:r>
          </a:p>
          <a:p>
            <a:pPr lvl="1"/>
            <a:r>
              <a:rPr lang="en-US"/>
              <a:t>Used RoboCDC at the start of each run in the experiment</a:t>
            </a:r>
          </a:p>
        </p:txBody>
      </p:sp>
      <p:sp>
        <p:nvSpPr>
          <p:cNvPr id="4" name="Footer Placeholder 3">
            <a:extLst>
              <a:ext uri="{FF2B5EF4-FFF2-40B4-BE49-F238E27FC236}">
                <a16:creationId xmlns:a16="http://schemas.microsoft.com/office/drawing/2014/main" id="{660E12F5-9A68-43FD-A2EE-96F63EEA5B63}"/>
              </a:ext>
            </a:extLst>
          </p:cNvPr>
          <p:cNvSpPr>
            <a:spLocks noGrp="1"/>
          </p:cNvSpPr>
          <p:nvPr>
            <p:ph type="ftr" sz="quarter" idx="11"/>
          </p:nvPr>
        </p:nvSpPr>
        <p:spPr/>
        <p:txBody>
          <a:bodyPr/>
          <a:lstStyle/>
          <a:p>
            <a:r>
              <a:rPr lang="en-US"/>
              <a:t>AI for Calibrations at Jlab | ACAT 2022 | dianam@jlab.org </a:t>
            </a:r>
          </a:p>
        </p:txBody>
      </p:sp>
      <p:sp>
        <p:nvSpPr>
          <p:cNvPr id="5" name="Slide Number Placeholder 4">
            <a:extLst>
              <a:ext uri="{FF2B5EF4-FFF2-40B4-BE49-F238E27FC236}">
                <a16:creationId xmlns:a16="http://schemas.microsoft.com/office/drawing/2014/main" id="{D2525A40-087D-4768-BC33-9965999F891D}"/>
              </a:ext>
            </a:extLst>
          </p:cNvPr>
          <p:cNvSpPr>
            <a:spLocks noGrp="1"/>
          </p:cNvSpPr>
          <p:nvPr>
            <p:ph type="sldNum" sz="quarter" idx="12"/>
          </p:nvPr>
        </p:nvSpPr>
        <p:spPr/>
        <p:txBody>
          <a:bodyPr/>
          <a:lstStyle/>
          <a:p>
            <a:fld id="{07E1C93C-5050-FC42-8F10-D22D4F119D13}" type="slidenum">
              <a:rPr lang="en-US" smtClean="0"/>
              <a:pPr/>
              <a:t>19</a:t>
            </a:fld>
            <a:endParaRPr lang="en-US"/>
          </a:p>
        </p:txBody>
      </p:sp>
      <p:sp>
        <p:nvSpPr>
          <p:cNvPr id="3" name="AutoShape 2" descr="MicrosoftTeams-image (16).png">
            <a:extLst>
              <a:ext uri="{FF2B5EF4-FFF2-40B4-BE49-F238E27FC236}">
                <a16:creationId xmlns:a16="http://schemas.microsoft.com/office/drawing/2014/main" id="{7B7C8DA7-E840-403D-BDCC-BEE7C739C5AB}"/>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9" name="Picture 8">
            <a:extLst>
              <a:ext uri="{FF2B5EF4-FFF2-40B4-BE49-F238E27FC236}">
                <a16:creationId xmlns:a16="http://schemas.microsoft.com/office/drawing/2014/main" id="{C2869018-59D0-458B-9EB1-62AC76826B71}"/>
              </a:ext>
            </a:extLst>
          </p:cNvPr>
          <p:cNvPicPr>
            <a:picLocks noChangeAspect="1"/>
          </p:cNvPicPr>
          <p:nvPr/>
        </p:nvPicPr>
        <p:blipFill>
          <a:blip r:embed="rId3"/>
          <a:stretch>
            <a:fillRect/>
          </a:stretch>
        </p:blipFill>
        <p:spPr>
          <a:xfrm>
            <a:off x="962143" y="1862505"/>
            <a:ext cx="9347200" cy="4742256"/>
          </a:xfrm>
          <a:prstGeom prst="rect">
            <a:avLst/>
          </a:prstGeom>
        </p:spPr>
      </p:pic>
      <p:sp>
        <p:nvSpPr>
          <p:cNvPr id="11" name="Google Shape;340;p45">
            <a:extLst>
              <a:ext uri="{FF2B5EF4-FFF2-40B4-BE49-F238E27FC236}">
                <a16:creationId xmlns:a16="http://schemas.microsoft.com/office/drawing/2014/main" id="{503F445D-9FEA-4B55-BA0D-088C123B96C8}"/>
              </a:ext>
            </a:extLst>
          </p:cNvPr>
          <p:cNvSpPr/>
          <p:nvPr/>
        </p:nvSpPr>
        <p:spPr>
          <a:xfrm>
            <a:off x="1788570" y="3693004"/>
            <a:ext cx="8128544" cy="852475"/>
          </a:xfrm>
          <a:prstGeom prst="rect">
            <a:avLst/>
          </a:prstGeom>
        </p:spPr>
        <p:txBody>
          <a:bodyPr>
            <a:prstTxWarp prst="textPlain">
              <a:avLst/>
            </a:prstTxWarp>
          </a:bodyPr>
          <a:lstStyle/>
          <a:p>
            <a:pPr lvl="0" algn="ctr"/>
            <a:r>
              <a:rPr lang="en-US" sz="2400" dirty="0">
                <a:ln w="9525" cap="flat" cmpd="sng">
                  <a:solidFill>
                    <a:srgbClr val="002060"/>
                  </a:solidFill>
                  <a:prstDash val="solid"/>
                  <a:round/>
                  <a:headEnd type="none" w="sm" len="sm"/>
                  <a:tailEnd type="none" w="sm" len="sm"/>
                </a:ln>
                <a:solidFill>
                  <a:srgbClr val="00B0F0">
                    <a:alpha val="36000"/>
                  </a:srgbClr>
                </a:solidFill>
                <a:latin typeface="Arial"/>
              </a:rPr>
              <a:t>PRELIMINARY</a:t>
            </a:r>
            <a:endParaRPr sz="2400" dirty="0">
              <a:ln w="9525" cap="flat" cmpd="sng">
                <a:solidFill>
                  <a:srgbClr val="002060"/>
                </a:solidFill>
                <a:prstDash val="solid"/>
                <a:round/>
                <a:headEnd type="none" w="sm" len="sm"/>
                <a:tailEnd type="none" w="sm" len="sm"/>
              </a:ln>
              <a:solidFill>
                <a:srgbClr val="00B0F0">
                  <a:alpha val="36000"/>
                </a:srgbClr>
              </a:solidFill>
              <a:latin typeface="Arial"/>
            </a:endParaRPr>
          </a:p>
        </p:txBody>
      </p:sp>
    </p:spTree>
    <p:extLst>
      <p:ext uri="{BB962C8B-B14F-4D97-AF65-F5344CB8AC3E}">
        <p14:creationId xmlns:p14="http://schemas.microsoft.com/office/powerpoint/2010/main" val="13329417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6">
            <a:extLst>
              <a:ext uri="{FF2B5EF4-FFF2-40B4-BE49-F238E27FC236}">
                <a16:creationId xmlns:a16="http://schemas.microsoft.com/office/drawing/2014/main" id="{0CAEED08-235D-FD35-2939-D18EA5B12874}"/>
              </a:ext>
            </a:extLst>
          </p:cNvPr>
          <p:cNvPicPr>
            <a:picLocks noChangeAspect="1"/>
          </p:cNvPicPr>
          <p:nvPr/>
        </p:nvPicPr>
        <p:blipFill>
          <a:blip r:embed="rId3"/>
          <a:stretch>
            <a:fillRect/>
          </a:stretch>
        </p:blipFill>
        <p:spPr>
          <a:xfrm>
            <a:off x="6060831" y="2184611"/>
            <a:ext cx="5756030" cy="3496962"/>
          </a:xfrm>
          <a:prstGeom prst="rect">
            <a:avLst/>
          </a:prstGeom>
        </p:spPr>
      </p:pic>
      <p:sp>
        <p:nvSpPr>
          <p:cNvPr id="3" name="Content Placeholder 2"/>
          <p:cNvSpPr>
            <a:spLocks noGrp="1"/>
          </p:cNvSpPr>
          <p:nvPr>
            <p:ph idx="1"/>
          </p:nvPr>
        </p:nvSpPr>
        <p:spPr>
          <a:xfrm>
            <a:off x="185352" y="964207"/>
            <a:ext cx="11809424" cy="5381694"/>
          </a:xfrm>
        </p:spPr>
        <p:txBody>
          <a:bodyPr/>
          <a:lstStyle/>
          <a:p>
            <a:pPr marL="0" indent="0">
              <a:buNone/>
            </a:pPr>
            <a:r>
              <a:rPr lang="en-US"/>
              <a:t>Designed to search for exotic hybrid mesons produced in photoproduction reactions and study the hybrid meson spectrum</a:t>
            </a:r>
          </a:p>
        </p:txBody>
      </p:sp>
      <p:sp>
        <p:nvSpPr>
          <p:cNvPr id="2" name="Title 1"/>
          <p:cNvSpPr>
            <a:spLocks noGrp="1"/>
          </p:cNvSpPr>
          <p:nvPr>
            <p:ph type="title"/>
          </p:nvPr>
        </p:nvSpPr>
        <p:spPr/>
        <p:txBody>
          <a:bodyPr/>
          <a:lstStyle/>
          <a:p>
            <a:r>
              <a:rPr lang="en-US" err="1"/>
              <a:t>GlueX</a:t>
            </a:r>
            <a:r>
              <a:rPr lang="en-US"/>
              <a:t> Experiment at Jefferson Lab</a:t>
            </a:r>
          </a:p>
        </p:txBody>
      </p:sp>
      <p:sp>
        <p:nvSpPr>
          <p:cNvPr id="4" name="Footer Placeholder 3"/>
          <p:cNvSpPr>
            <a:spLocks noGrp="1"/>
          </p:cNvSpPr>
          <p:nvPr>
            <p:ph type="ftr" sz="quarter" idx="11"/>
          </p:nvPr>
        </p:nvSpPr>
        <p:spPr>
          <a:xfrm>
            <a:off x="104173" y="6467336"/>
            <a:ext cx="5531570" cy="311322"/>
          </a:xfrm>
        </p:spPr>
        <p:txBody>
          <a:bodyPr/>
          <a:lstStyle/>
          <a:p>
            <a:r>
              <a:rPr lang="en-US">
                <a:latin typeface="Arial"/>
                <a:cs typeface="Arial"/>
              </a:rPr>
              <a:t>AI for Calibrations at Jlab | ACAT 2022 | dianam@jlab.org </a:t>
            </a:r>
            <a:endParaRPr lang="en-US"/>
          </a:p>
        </p:txBody>
      </p:sp>
      <p:sp>
        <p:nvSpPr>
          <p:cNvPr id="5" name="Slide Number Placeholder 4"/>
          <p:cNvSpPr>
            <a:spLocks noGrp="1"/>
          </p:cNvSpPr>
          <p:nvPr>
            <p:ph type="sldNum" sz="quarter" idx="12"/>
          </p:nvPr>
        </p:nvSpPr>
        <p:spPr/>
        <p:txBody>
          <a:bodyPr/>
          <a:lstStyle/>
          <a:p>
            <a:fld id="{07E1C93C-5050-FC42-8F10-D22D4F119D13}" type="slidenum">
              <a:rPr lang="en-US" smtClean="0"/>
              <a:pPr/>
              <a:t>2</a:t>
            </a:fld>
            <a:endParaRPr lang="en-US"/>
          </a:p>
        </p:txBody>
      </p:sp>
      <p:pic>
        <p:nvPicPr>
          <p:cNvPr id="10" name="Picture 9">
            <a:extLst>
              <a:ext uri="{FF2B5EF4-FFF2-40B4-BE49-F238E27FC236}">
                <a16:creationId xmlns:a16="http://schemas.microsoft.com/office/drawing/2014/main" id="{66161BCD-EF03-F046-9C1B-FA0B6F367821}"/>
              </a:ext>
            </a:extLst>
          </p:cNvPr>
          <p:cNvPicPr>
            <a:picLocks noChangeAspect="1"/>
          </p:cNvPicPr>
          <p:nvPr/>
        </p:nvPicPr>
        <p:blipFill>
          <a:blip r:embed="rId4"/>
          <a:stretch>
            <a:fillRect/>
          </a:stretch>
        </p:blipFill>
        <p:spPr>
          <a:xfrm>
            <a:off x="411892" y="2133250"/>
            <a:ext cx="5229528" cy="3456036"/>
          </a:xfrm>
          <a:prstGeom prst="rect">
            <a:avLst/>
          </a:prstGeom>
        </p:spPr>
      </p:pic>
      <p:sp>
        <p:nvSpPr>
          <p:cNvPr id="8" name="Google Shape;139;p28">
            <a:extLst>
              <a:ext uri="{FF2B5EF4-FFF2-40B4-BE49-F238E27FC236}">
                <a16:creationId xmlns:a16="http://schemas.microsoft.com/office/drawing/2014/main" id="{7AC7DE66-C2E5-4F34-AE09-885A6F06C720}"/>
              </a:ext>
            </a:extLst>
          </p:cNvPr>
          <p:cNvSpPr/>
          <p:nvPr/>
        </p:nvSpPr>
        <p:spPr>
          <a:xfrm>
            <a:off x="2939728" y="2386825"/>
            <a:ext cx="514500" cy="725100"/>
          </a:xfrm>
          <a:prstGeom prst="rect">
            <a:avLst/>
          </a:prstGeom>
          <a:noFill/>
          <a:ln w="762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38;p28">
            <a:extLst>
              <a:ext uri="{FF2B5EF4-FFF2-40B4-BE49-F238E27FC236}">
                <a16:creationId xmlns:a16="http://schemas.microsoft.com/office/drawing/2014/main" id="{786116B9-A557-4661-B8FD-C9FA455EC8BF}"/>
              </a:ext>
            </a:extLst>
          </p:cNvPr>
          <p:cNvSpPr/>
          <p:nvPr/>
        </p:nvSpPr>
        <p:spPr>
          <a:xfrm>
            <a:off x="3338849" y="3718475"/>
            <a:ext cx="514500" cy="725100"/>
          </a:xfrm>
          <a:prstGeom prst="rect">
            <a:avLst/>
          </a:prstGeom>
          <a:noFill/>
          <a:ln w="762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40;p28">
            <a:extLst>
              <a:ext uri="{FF2B5EF4-FFF2-40B4-BE49-F238E27FC236}">
                <a16:creationId xmlns:a16="http://schemas.microsoft.com/office/drawing/2014/main" id="{4A0E077F-6BF6-4EA3-8136-5954A36868DB}"/>
              </a:ext>
            </a:extLst>
          </p:cNvPr>
          <p:cNvSpPr/>
          <p:nvPr/>
        </p:nvSpPr>
        <p:spPr>
          <a:xfrm>
            <a:off x="10213762" y="4710546"/>
            <a:ext cx="886653" cy="325353"/>
          </a:xfrm>
          <a:prstGeom prst="rect">
            <a:avLst/>
          </a:prstGeom>
          <a:no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3" name="Google Shape;142;p28">
            <a:extLst>
              <a:ext uri="{FF2B5EF4-FFF2-40B4-BE49-F238E27FC236}">
                <a16:creationId xmlns:a16="http://schemas.microsoft.com/office/drawing/2014/main" id="{2C3F09A7-ED46-4596-83E3-0CDB18127D5B}"/>
              </a:ext>
            </a:extLst>
          </p:cNvPr>
          <p:cNvCxnSpPr>
            <a:cxnSpLocks/>
          </p:cNvCxnSpPr>
          <p:nvPr/>
        </p:nvCxnSpPr>
        <p:spPr>
          <a:xfrm>
            <a:off x="9788525" y="3997008"/>
            <a:ext cx="802958" cy="723265"/>
          </a:xfrm>
          <a:prstGeom prst="straightConnector1">
            <a:avLst/>
          </a:prstGeom>
          <a:noFill/>
          <a:ln w="38100" cap="flat" cmpd="sng">
            <a:solidFill>
              <a:srgbClr val="FF3333"/>
            </a:solidFill>
            <a:prstDash val="solid"/>
            <a:round/>
            <a:headEnd type="triangle" w="med" len="med"/>
            <a:tailEnd type="none" w="med" len="med"/>
          </a:ln>
        </p:spPr>
      </p:cxnSp>
    </p:spTree>
    <p:extLst>
      <p:ext uri="{BB962C8B-B14F-4D97-AF65-F5344CB8AC3E}">
        <p14:creationId xmlns:p14="http://schemas.microsoft.com/office/powerpoint/2010/main" val="2608293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28C057-38F2-4C37-B387-40CC54D09EA7}"/>
              </a:ext>
            </a:extLst>
          </p:cNvPr>
          <p:cNvSpPr>
            <a:spLocks noGrp="1"/>
          </p:cNvSpPr>
          <p:nvPr>
            <p:ph type="title"/>
          </p:nvPr>
        </p:nvSpPr>
        <p:spPr/>
        <p:txBody>
          <a:bodyPr/>
          <a:lstStyle/>
          <a:p>
            <a:r>
              <a:rPr lang="en-US" dirty="0"/>
              <a:t>Acknowledgements</a:t>
            </a:r>
          </a:p>
        </p:txBody>
      </p:sp>
      <p:sp>
        <p:nvSpPr>
          <p:cNvPr id="3" name="Content Placeholder 2">
            <a:extLst>
              <a:ext uri="{FF2B5EF4-FFF2-40B4-BE49-F238E27FC236}">
                <a16:creationId xmlns:a16="http://schemas.microsoft.com/office/drawing/2014/main" id="{2F7BC125-17A0-4F4D-809F-30BBF2426619}"/>
              </a:ext>
            </a:extLst>
          </p:cNvPr>
          <p:cNvSpPr>
            <a:spLocks noGrp="1"/>
          </p:cNvSpPr>
          <p:nvPr>
            <p:ph idx="1"/>
          </p:nvPr>
        </p:nvSpPr>
        <p:spPr/>
        <p:txBody>
          <a:bodyPr/>
          <a:lstStyle/>
          <a:p>
            <a:pPr marL="0" indent="0">
              <a:buNone/>
            </a:pPr>
            <a:r>
              <a:rPr lang="en-US" dirty="0"/>
              <a:t>Jefferson Science Associates, LLC operated Thomas Jefferson National Accelerator Facility for the United States Department of Energy under U.S. DOE Contract No. DE-AC05-06OR23177</a:t>
            </a:r>
          </a:p>
          <a:p>
            <a:pPr marL="0" indent="0">
              <a:buNone/>
            </a:pPr>
            <a:br>
              <a:rPr lang="en-US" dirty="0"/>
            </a:br>
            <a:r>
              <a:rPr lang="en-US" dirty="0"/>
              <a:t>This work was supported by the US DOE as LAB 20-2261.</a:t>
            </a:r>
          </a:p>
          <a:p>
            <a:pPr marL="0" indent="0">
              <a:buNone/>
            </a:pPr>
            <a:br>
              <a:rPr lang="en-US" dirty="0"/>
            </a:br>
            <a:r>
              <a:rPr lang="en-US" dirty="0"/>
              <a:t>The Carnegie Mellon Group is supported by the U.S. Department of Energy, Office of Science, Office of Nuclear Physics, DOE Grant No. DE-FG02-87ER40315.</a:t>
            </a:r>
          </a:p>
          <a:p>
            <a:pPr marL="0" indent="0">
              <a:buNone/>
            </a:pPr>
            <a:br>
              <a:rPr lang="en-US" dirty="0"/>
            </a:br>
            <a:br>
              <a:rPr lang="en-US" dirty="0"/>
            </a:br>
            <a:r>
              <a:rPr lang="en-US" dirty="0"/>
              <a:t>GlueX acknowledges the support of several funding agencies and computing facilities:  </a:t>
            </a:r>
            <a:r>
              <a:rPr lang="en-US" u="sng" dirty="0">
                <a:hlinkClick r:id="rId2"/>
              </a:rPr>
              <a:t>www.gluex.org/thanks</a:t>
            </a:r>
            <a:r>
              <a:rPr lang="en-US" dirty="0"/>
              <a:t>.</a:t>
            </a:r>
          </a:p>
          <a:p>
            <a:pPr marL="0" indent="0">
              <a:buNone/>
            </a:pPr>
            <a:br>
              <a:rPr lang="en-US" dirty="0"/>
            </a:br>
            <a:endParaRPr lang="en-US" dirty="0"/>
          </a:p>
        </p:txBody>
      </p:sp>
      <p:sp>
        <p:nvSpPr>
          <p:cNvPr id="4" name="Footer Placeholder 3">
            <a:extLst>
              <a:ext uri="{FF2B5EF4-FFF2-40B4-BE49-F238E27FC236}">
                <a16:creationId xmlns:a16="http://schemas.microsoft.com/office/drawing/2014/main" id="{611D25A8-12E3-4B52-8304-2EB6B453D866}"/>
              </a:ext>
            </a:extLst>
          </p:cNvPr>
          <p:cNvSpPr>
            <a:spLocks noGrp="1"/>
          </p:cNvSpPr>
          <p:nvPr>
            <p:ph type="ftr" sz="quarter" idx="11"/>
          </p:nvPr>
        </p:nvSpPr>
        <p:spPr/>
        <p:txBody>
          <a:bodyPr/>
          <a:lstStyle/>
          <a:p>
            <a:r>
              <a:rPr lang="en-US"/>
              <a:t>AI for Calibrations at Jlab | ACAT 2022 | dianam@jlab.org </a:t>
            </a:r>
          </a:p>
        </p:txBody>
      </p:sp>
      <p:sp>
        <p:nvSpPr>
          <p:cNvPr id="5" name="Slide Number Placeholder 4">
            <a:extLst>
              <a:ext uri="{FF2B5EF4-FFF2-40B4-BE49-F238E27FC236}">
                <a16:creationId xmlns:a16="http://schemas.microsoft.com/office/drawing/2014/main" id="{FBF9FDF6-C9D0-4BE0-8FA4-DCB7ADABBBA7}"/>
              </a:ext>
            </a:extLst>
          </p:cNvPr>
          <p:cNvSpPr>
            <a:spLocks noGrp="1"/>
          </p:cNvSpPr>
          <p:nvPr>
            <p:ph type="sldNum" sz="quarter" idx="12"/>
          </p:nvPr>
        </p:nvSpPr>
        <p:spPr/>
        <p:txBody>
          <a:bodyPr/>
          <a:lstStyle/>
          <a:p>
            <a:fld id="{07E1C93C-5050-FC42-8F10-D22D4F119D13}" type="slidenum">
              <a:rPr lang="en-US" smtClean="0"/>
              <a:pPr/>
              <a:t>20</a:t>
            </a:fld>
            <a:endParaRPr lang="en-US"/>
          </a:p>
        </p:txBody>
      </p:sp>
    </p:spTree>
    <p:extLst>
      <p:ext uri="{BB962C8B-B14F-4D97-AF65-F5344CB8AC3E}">
        <p14:creationId xmlns:p14="http://schemas.microsoft.com/office/powerpoint/2010/main" val="12221005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79D2CE-B1AB-BA4A-8B23-9DA90B7AA6E2}"/>
              </a:ext>
            </a:extLst>
          </p:cNvPr>
          <p:cNvSpPr>
            <a:spLocks noGrp="1"/>
          </p:cNvSpPr>
          <p:nvPr>
            <p:ph type="title"/>
          </p:nvPr>
        </p:nvSpPr>
        <p:spPr/>
        <p:txBody>
          <a:bodyPr/>
          <a:lstStyle/>
          <a:p>
            <a:r>
              <a:rPr lang="en-US"/>
              <a:t>References</a:t>
            </a:r>
          </a:p>
        </p:txBody>
      </p:sp>
      <p:sp>
        <p:nvSpPr>
          <p:cNvPr id="3" name="Content Placeholder 2">
            <a:extLst>
              <a:ext uri="{FF2B5EF4-FFF2-40B4-BE49-F238E27FC236}">
                <a16:creationId xmlns:a16="http://schemas.microsoft.com/office/drawing/2014/main" id="{5087891A-A7A5-3F4A-9539-ACC266893305}"/>
              </a:ext>
            </a:extLst>
          </p:cNvPr>
          <p:cNvSpPr>
            <a:spLocks noGrp="1"/>
          </p:cNvSpPr>
          <p:nvPr>
            <p:ph idx="1"/>
          </p:nvPr>
        </p:nvSpPr>
        <p:spPr>
          <a:xfrm>
            <a:off x="411892" y="705625"/>
            <a:ext cx="11285837" cy="5651769"/>
          </a:xfrm>
        </p:spPr>
        <p:txBody>
          <a:bodyPr vert="horz" lIns="91440" tIns="45720" rIns="91440" bIns="45720" rtlCol="0" anchor="t">
            <a:normAutofit fontScale="70000" lnSpcReduction="20000"/>
          </a:bodyPr>
          <a:lstStyle/>
          <a:p>
            <a:pPr marL="0" indent="0">
              <a:buNone/>
            </a:pPr>
            <a:br>
              <a:rPr lang="en-US" dirty="0"/>
            </a:br>
            <a:r>
              <a:rPr lang="en-US" dirty="0">
                <a:latin typeface="Arial"/>
                <a:ea typeface="Arial"/>
                <a:cs typeface="Arial"/>
              </a:rPr>
              <a:t> S. Adhikari et al. The </a:t>
            </a:r>
            <a:r>
              <a:rPr lang="en-US" dirty="0" err="1">
                <a:latin typeface="Arial"/>
                <a:ea typeface="Arial"/>
                <a:cs typeface="Arial"/>
              </a:rPr>
              <a:t>GlueX</a:t>
            </a:r>
            <a:r>
              <a:rPr lang="en-US" dirty="0">
                <a:latin typeface="Arial"/>
                <a:ea typeface="Arial"/>
                <a:cs typeface="Arial"/>
              </a:rPr>
              <a:t> beamline and detector. </a:t>
            </a:r>
            <a:r>
              <a:rPr lang="en-US" i="1" dirty="0">
                <a:latin typeface="Arial"/>
                <a:ea typeface="Arial"/>
                <a:cs typeface="Arial"/>
              </a:rPr>
              <a:t>Nuclear Instruments and Methods in Physics Research Section A: Accelerators, Spectrometers, Detectors and Associated Equipment</a:t>
            </a:r>
            <a:r>
              <a:rPr lang="en-US" dirty="0">
                <a:latin typeface="Arial"/>
                <a:ea typeface="Arial"/>
                <a:cs typeface="Arial"/>
              </a:rPr>
              <a:t>, 987:164807, </a:t>
            </a:r>
            <a:r>
              <a:rPr lang="en-US" dirty="0" err="1">
                <a:latin typeface="Arial"/>
                <a:ea typeface="Arial"/>
                <a:cs typeface="Arial"/>
              </a:rPr>
              <a:t>jan</a:t>
            </a:r>
            <a:r>
              <a:rPr lang="en-US" dirty="0">
                <a:latin typeface="Arial"/>
                <a:ea typeface="Arial"/>
                <a:cs typeface="Arial"/>
              </a:rPr>
              <a:t> 2021. </a:t>
            </a:r>
            <a:r>
              <a:rPr lang="en-US" dirty="0">
                <a:latin typeface="Arial"/>
                <a:ea typeface="Courier New"/>
                <a:cs typeface="Courier New"/>
              </a:rPr>
              <a:t>doi:10.1016/j.nima.2020.164807</a:t>
            </a:r>
            <a:r>
              <a:rPr lang="en-US" dirty="0">
                <a:latin typeface="Arial"/>
                <a:ea typeface="Courier New"/>
                <a:cs typeface="Arial"/>
              </a:rPr>
              <a:t>.</a:t>
            </a:r>
            <a:endParaRPr lang="en-US" dirty="0">
              <a:latin typeface="Arial"/>
              <a:ea typeface="Courier New"/>
              <a:cs typeface="Courier New"/>
            </a:endParaRPr>
          </a:p>
          <a:p>
            <a:pPr marL="0" indent="0">
              <a:buNone/>
            </a:pPr>
            <a:br>
              <a:rPr lang="en-US" dirty="0"/>
            </a:br>
            <a:r>
              <a:rPr lang="en-US" dirty="0">
                <a:latin typeface="Arial"/>
                <a:cs typeface="Arial"/>
              </a:rPr>
              <a:t>N</a:t>
            </a:r>
            <a:r>
              <a:rPr lang="en-US" dirty="0">
                <a:latin typeface="Arial"/>
                <a:ea typeface="Arial"/>
                <a:cs typeface="Arial"/>
              </a:rPr>
              <a:t>.S. Jarvis, C.A. Meyer, B. </a:t>
            </a:r>
            <a:r>
              <a:rPr lang="en-US" dirty="0" err="1">
                <a:latin typeface="Arial"/>
                <a:ea typeface="Arial"/>
                <a:cs typeface="Arial"/>
              </a:rPr>
              <a:t>Zihlmann</a:t>
            </a:r>
            <a:r>
              <a:rPr lang="en-US" dirty="0">
                <a:latin typeface="Arial"/>
                <a:ea typeface="Arial"/>
                <a:cs typeface="Arial"/>
              </a:rPr>
              <a:t>, M. Staib, A. </a:t>
            </a:r>
            <a:r>
              <a:rPr lang="en-US" dirty="0" err="1">
                <a:latin typeface="Arial"/>
                <a:ea typeface="Arial"/>
                <a:cs typeface="Arial"/>
              </a:rPr>
              <a:t>Austregesilo</a:t>
            </a:r>
            <a:r>
              <a:rPr lang="en-US" dirty="0">
                <a:latin typeface="Arial"/>
                <a:ea typeface="Arial"/>
                <a:cs typeface="Arial"/>
              </a:rPr>
              <a:t>, F. Barbosa, C. Dickover, V. </a:t>
            </a:r>
            <a:r>
              <a:rPr lang="en-US" dirty="0" err="1">
                <a:latin typeface="Arial"/>
                <a:ea typeface="Arial"/>
                <a:cs typeface="Arial"/>
              </a:rPr>
              <a:t>Razmyslovich</a:t>
            </a:r>
            <a:r>
              <a:rPr lang="en-US" dirty="0">
                <a:latin typeface="Arial"/>
                <a:ea typeface="Arial"/>
                <a:cs typeface="Arial"/>
              </a:rPr>
              <a:t>, S. Taylor, Y. Van Haarlem, G. Visser, and T. Whitlatch. The Central Drift Chamber for </a:t>
            </a:r>
            <a:r>
              <a:rPr lang="en-US" dirty="0" err="1">
                <a:latin typeface="Arial"/>
                <a:ea typeface="Arial"/>
                <a:cs typeface="Arial"/>
              </a:rPr>
              <a:t>GlueX</a:t>
            </a:r>
            <a:r>
              <a:rPr lang="en-US" dirty="0">
                <a:latin typeface="Arial"/>
                <a:ea typeface="Arial"/>
                <a:cs typeface="Arial"/>
              </a:rPr>
              <a:t>. </a:t>
            </a:r>
            <a:r>
              <a:rPr lang="en-US" i="1" dirty="0">
                <a:latin typeface="Arial"/>
                <a:ea typeface="Arial"/>
                <a:cs typeface="Arial"/>
              </a:rPr>
              <a:t>Nuclear Instruments and Methods in Physics Research Section A: Accelerators, Spectrometers, Detectors and Associated Equipment</a:t>
            </a:r>
            <a:r>
              <a:rPr lang="en-US" dirty="0">
                <a:latin typeface="Arial"/>
                <a:ea typeface="Arial"/>
                <a:cs typeface="Arial"/>
              </a:rPr>
              <a:t>, 962:163727, May 2020. </a:t>
            </a:r>
            <a:r>
              <a:rPr lang="en-US" dirty="0">
                <a:latin typeface="Arial"/>
                <a:ea typeface="Courier New"/>
                <a:cs typeface="Courier New"/>
              </a:rPr>
              <a:t>doi:10.1016/j.nima.2020.163727</a:t>
            </a:r>
            <a:r>
              <a:rPr lang="en-US" dirty="0">
                <a:latin typeface="Arial"/>
                <a:ea typeface="Courier New"/>
                <a:cs typeface="Arial"/>
              </a:rPr>
              <a:t>.</a:t>
            </a:r>
            <a:br>
              <a:rPr lang="en-US" dirty="0"/>
            </a:br>
            <a:endParaRPr lang="en-US">
              <a:ea typeface="Arial"/>
            </a:endParaRPr>
          </a:p>
          <a:p>
            <a:pPr marL="0" indent="0">
              <a:buNone/>
            </a:pPr>
            <a:r>
              <a:rPr lang="en-US" dirty="0">
                <a:latin typeface="Arial"/>
                <a:ea typeface="Arial"/>
                <a:cs typeface="Arial"/>
              </a:rPr>
              <a:t>AJ Kozubal, LR Dalesio, JO Hill, and DM Kerstiens. Experimental Physics and Industrial Control System. In ICALEPCS89 </a:t>
            </a:r>
            <a:r>
              <a:rPr lang="en-US" i="1" dirty="0">
                <a:latin typeface="Arial"/>
                <a:ea typeface="Arial"/>
                <a:cs typeface="Arial"/>
              </a:rPr>
              <a:t>Proceedings</a:t>
            </a:r>
            <a:r>
              <a:rPr lang="en-US" dirty="0">
                <a:latin typeface="Arial"/>
                <a:ea typeface="Arial"/>
                <a:cs typeface="Arial"/>
              </a:rPr>
              <a:t>, volume 288, 1989.</a:t>
            </a:r>
            <a:br>
              <a:rPr lang="en-US" dirty="0"/>
            </a:br>
            <a:r>
              <a:rPr lang="en-US" dirty="0">
                <a:latin typeface="Arial"/>
                <a:ea typeface="Arial"/>
                <a:cs typeface="Arial"/>
              </a:rPr>
              <a:t>[</a:t>
            </a:r>
            <a:endParaRPr lang="en-US">
              <a:ea typeface="Arial"/>
            </a:endParaRPr>
          </a:p>
          <a:p>
            <a:pPr marL="0" indent="0">
              <a:buNone/>
            </a:pPr>
            <a:r>
              <a:rPr lang="en-US" dirty="0" err="1">
                <a:latin typeface="Arial"/>
                <a:ea typeface="Arial"/>
                <a:cs typeface="Arial"/>
              </a:rPr>
              <a:t>JeffersonLab</a:t>
            </a:r>
            <a:r>
              <a:rPr lang="en-US" dirty="0">
                <a:latin typeface="Arial"/>
                <a:ea typeface="Arial"/>
                <a:cs typeface="Arial"/>
              </a:rPr>
              <a:t>. Jefferson Lab Calibration Constants Database Wiki. URL: </a:t>
            </a:r>
            <a:r>
              <a:rPr lang="en-US" dirty="0">
                <a:latin typeface="Arial"/>
                <a:ea typeface="Courier New"/>
                <a:cs typeface="Courier New"/>
                <a:hlinkClick r:id="rId2"/>
              </a:rPr>
              <a:t>https://github.com/JeffersonLab/ccdb/wiki</a:t>
            </a:r>
            <a:r>
              <a:rPr lang="en-US" dirty="0">
                <a:latin typeface="Arial"/>
                <a:ea typeface="Arial"/>
                <a:cs typeface="Arial"/>
              </a:rPr>
              <a:t>.</a:t>
            </a:r>
            <a:r>
              <a:rPr lang="en-US" dirty="0">
                <a:latin typeface="Arial"/>
                <a:ea typeface="Courier New"/>
                <a:cs typeface="Courier New"/>
              </a:rPr>
              <a:t> </a:t>
            </a:r>
            <a:br>
              <a:rPr lang="en-US" dirty="0"/>
            </a:br>
            <a:endParaRPr lang="en-US">
              <a:latin typeface="Arial"/>
              <a:cs typeface="Courier New"/>
            </a:endParaRPr>
          </a:p>
          <a:p>
            <a:pPr marL="0" indent="0">
              <a:buNone/>
            </a:pPr>
            <a:r>
              <a:rPr lang="en-US" dirty="0">
                <a:latin typeface="Arial"/>
                <a:ea typeface="Arial"/>
                <a:cs typeface="Arial"/>
              </a:rPr>
              <a:t>Sean Gillies et al. Shapely: manipulation and analysis of geometric objects, 2007–. URL: </a:t>
            </a:r>
            <a:r>
              <a:rPr lang="en-US" dirty="0">
                <a:latin typeface="Arial"/>
                <a:ea typeface="Courier New"/>
                <a:cs typeface="Courier New"/>
                <a:hlinkClick r:id="rId3"/>
              </a:rPr>
              <a:t>https://github.com/shapely/shapely</a:t>
            </a:r>
            <a:r>
              <a:rPr lang="en-US" dirty="0">
                <a:latin typeface="Arial"/>
                <a:ea typeface="Arial"/>
                <a:cs typeface="Arial"/>
              </a:rPr>
              <a:t>.</a:t>
            </a:r>
            <a:br>
              <a:rPr lang="en-US" dirty="0"/>
            </a:br>
            <a:endParaRPr lang="en-US">
              <a:latin typeface="Arial"/>
              <a:cs typeface="Courier New"/>
            </a:endParaRPr>
          </a:p>
          <a:p>
            <a:pPr marL="0" indent="0">
              <a:buNone/>
            </a:pPr>
            <a:r>
              <a:rPr lang="en-US" dirty="0">
                <a:latin typeface="Arial"/>
                <a:ea typeface="Arial"/>
                <a:cs typeface="Arial"/>
              </a:rPr>
              <a:t>F. Pedregosa, G. </a:t>
            </a:r>
            <a:r>
              <a:rPr lang="en-US" dirty="0" err="1">
                <a:latin typeface="Arial"/>
                <a:ea typeface="Arial"/>
                <a:cs typeface="Arial"/>
              </a:rPr>
              <a:t>Varoquaux</a:t>
            </a:r>
            <a:r>
              <a:rPr lang="en-US" dirty="0">
                <a:latin typeface="Arial"/>
                <a:ea typeface="Arial"/>
                <a:cs typeface="Arial"/>
              </a:rPr>
              <a:t>, A. </a:t>
            </a:r>
            <a:r>
              <a:rPr lang="en-US" dirty="0" err="1">
                <a:latin typeface="Arial"/>
                <a:ea typeface="Arial"/>
                <a:cs typeface="Arial"/>
              </a:rPr>
              <a:t>Gramfort</a:t>
            </a:r>
            <a:r>
              <a:rPr lang="en-US" dirty="0">
                <a:latin typeface="Arial"/>
                <a:ea typeface="Arial"/>
                <a:cs typeface="Arial"/>
              </a:rPr>
              <a:t>, V. Michel, B. Thirion, O. Grisel, M. Blondel, P. </a:t>
            </a:r>
            <a:r>
              <a:rPr lang="en-US" dirty="0" err="1">
                <a:latin typeface="Arial"/>
                <a:ea typeface="Arial"/>
                <a:cs typeface="Arial"/>
              </a:rPr>
              <a:t>Prettenhofer</a:t>
            </a:r>
            <a:r>
              <a:rPr lang="en-US" dirty="0">
                <a:latin typeface="Arial"/>
                <a:ea typeface="Arial"/>
                <a:cs typeface="Arial"/>
              </a:rPr>
              <a:t>, R. Weiss, V. Dubourg, J. Vanderplas, A. Passos, D. </a:t>
            </a:r>
            <a:r>
              <a:rPr lang="en-US" dirty="0" err="1">
                <a:latin typeface="Arial"/>
                <a:ea typeface="Arial"/>
                <a:cs typeface="Arial"/>
              </a:rPr>
              <a:t>Cournapeau</a:t>
            </a:r>
            <a:r>
              <a:rPr lang="en-US" dirty="0">
                <a:latin typeface="Arial"/>
                <a:ea typeface="Arial"/>
                <a:cs typeface="Arial"/>
              </a:rPr>
              <a:t>, M. Brucher, M. Perrot, and E. Duchesnay. Scikit-learn: Machine learning in Python. </a:t>
            </a:r>
            <a:r>
              <a:rPr lang="en-US" i="1" dirty="0">
                <a:latin typeface="Arial"/>
                <a:ea typeface="Arial"/>
                <a:cs typeface="Arial"/>
              </a:rPr>
              <a:t>Journal of Machine Learning Research</a:t>
            </a:r>
            <a:r>
              <a:rPr lang="en-US" dirty="0">
                <a:latin typeface="Arial"/>
                <a:ea typeface="Arial"/>
                <a:cs typeface="Arial"/>
              </a:rPr>
              <a:t>, 12:2825–2830, 2011.</a:t>
            </a:r>
            <a:br>
              <a:rPr lang="en-US" dirty="0"/>
            </a:br>
            <a:endParaRPr lang="en-US">
              <a:latin typeface="Arial"/>
              <a:cs typeface="Courier New"/>
            </a:endParaRPr>
          </a:p>
          <a:p>
            <a:pPr marL="0" indent="0">
              <a:buNone/>
            </a:pPr>
            <a:r>
              <a:rPr lang="en-US" dirty="0">
                <a:latin typeface="Arial"/>
                <a:ea typeface="Arial"/>
                <a:cs typeface="Arial"/>
              </a:rPr>
              <a:t>David Barber. </a:t>
            </a:r>
            <a:r>
              <a:rPr lang="en-US" i="1" dirty="0">
                <a:latin typeface="Arial"/>
                <a:ea typeface="Arial"/>
                <a:cs typeface="Arial"/>
              </a:rPr>
              <a:t>Bayesian Reasoning and Machine Learning</a:t>
            </a:r>
            <a:r>
              <a:rPr lang="en-US" dirty="0">
                <a:latin typeface="Arial"/>
                <a:ea typeface="Arial"/>
                <a:cs typeface="Arial"/>
              </a:rPr>
              <a:t>. Cambridge University Press, 2012.</a:t>
            </a:r>
            <a:br>
              <a:rPr lang="en-US" dirty="0"/>
            </a:br>
            <a:endParaRPr lang="en-US">
              <a:latin typeface="Arial"/>
              <a:cs typeface="Courier New"/>
            </a:endParaRPr>
          </a:p>
          <a:p>
            <a:pPr marL="0" indent="0">
              <a:buNone/>
            </a:pPr>
            <a:r>
              <a:rPr lang="en-US" dirty="0" err="1">
                <a:latin typeface="Arial"/>
                <a:ea typeface="Arial"/>
                <a:cs typeface="Arial"/>
              </a:rPr>
              <a:t>Youngseog</a:t>
            </a:r>
            <a:r>
              <a:rPr lang="en-US" dirty="0">
                <a:latin typeface="Arial"/>
                <a:ea typeface="Arial"/>
                <a:cs typeface="Arial"/>
              </a:rPr>
              <a:t> Chung, Ian Char, Han Guo, Jeff Schneider, and Willie Neiswanger. Uncertainty toolbox: an open-source library for assessing, visualizing, and improving uncertainty quantification. </a:t>
            </a:r>
            <a:r>
              <a:rPr lang="en-US" i="1" dirty="0" err="1">
                <a:latin typeface="Arial"/>
                <a:ea typeface="Arial"/>
                <a:cs typeface="Arial"/>
              </a:rPr>
              <a:t>arXiv</a:t>
            </a:r>
            <a:r>
              <a:rPr lang="en-US" i="1" dirty="0">
                <a:latin typeface="Arial"/>
                <a:ea typeface="Arial"/>
                <a:cs typeface="Arial"/>
              </a:rPr>
              <a:t> preprint</a:t>
            </a:r>
            <a:r>
              <a:rPr lang="en-US" dirty="0">
                <a:latin typeface="Arial"/>
                <a:ea typeface="Arial"/>
                <a:cs typeface="Arial"/>
              </a:rPr>
              <a:t> arXiv:2109.10254, 2021.</a:t>
            </a:r>
            <a:br>
              <a:rPr lang="en-US" dirty="0"/>
            </a:br>
            <a:endParaRPr lang="en-US">
              <a:latin typeface="Arial"/>
              <a:cs typeface="Courier New"/>
            </a:endParaRPr>
          </a:p>
          <a:p>
            <a:pPr marL="0" indent="0">
              <a:buNone/>
            </a:pPr>
            <a:r>
              <a:rPr lang="en-US" dirty="0">
                <a:latin typeface="Arial"/>
                <a:ea typeface="Arial"/>
                <a:cs typeface="Arial"/>
              </a:rPr>
              <a:t>Edmon </a:t>
            </a:r>
            <a:r>
              <a:rPr lang="en-US" dirty="0" err="1">
                <a:latin typeface="Arial"/>
                <a:ea typeface="Arial"/>
                <a:cs typeface="Arial"/>
              </a:rPr>
              <a:t>Begoli</a:t>
            </a:r>
            <a:r>
              <a:rPr lang="en-US" dirty="0">
                <a:latin typeface="Arial"/>
                <a:ea typeface="Arial"/>
                <a:cs typeface="Arial"/>
              </a:rPr>
              <a:t>, Tanmoy Bhattacharya, and Dimitri </a:t>
            </a:r>
            <a:r>
              <a:rPr lang="en-US" dirty="0" err="1">
                <a:latin typeface="Arial"/>
                <a:ea typeface="Arial"/>
                <a:cs typeface="Arial"/>
              </a:rPr>
              <a:t>Kusnezov</a:t>
            </a:r>
            <a:r>
              <a:rPr lang="en-US" dirty="0">
                <a:latin typeface="Arial"/>
                <a:ea typeface="Arial"/>
                <a:cs typeface="Arial"/>
              </a:rPr>
              <a:t>. The need for uncertainty quantification in machine-assisted medical decision making. </a:t>
            </a:r>
            <a:r>
              <a:rPr lang="en-US" i="1" dirty="0">
                <a:latin typeface="Arial"/>
                <a:ea typeface="Arial"/>
                <a:cs typeface="Arial"/>
              </a:rPr>
              <a:t>Nature Machine Intelligence</a:t>
            </a:r>
            <a:r>
              <a:rPr lang="en-US" dirty="0">
                <a:latin typeface="Arial"/>
                <a:ea typeface="Arial"/>
                <a:cs typeface="Arial"/>
              </a:rPr>
              <a:t>, 1(1):20–23, 2019.</a:t>
            </a:r>
            <a:endParaRPr lang="en-US" dirty="0"/>
          </a:p>
        </p:txBody>
      </p:sp>
      <p:sp>
        <p:nvSpPr>
          <p:cNvPr id="4" name="Footer Placeholder 3">
            <a:extLst>
              <a:ext uri="{FF2B5EF4-FFF2-40B4-BE49-F238E27FC236}">
                <a16:creationId xmlns:a16="http://schemas.microsoft.com/office/drawing/2014/main" id="{9013CBED-0E0F-D04C-ADE0-7920BE0268AD}"/>
              </a:ext>
            </a:extLst>
          </p:cNvPr>
          <p:cNvSpPr>
            <a:spLocks noGrp="1"/>
          </p:cNvSpPr>
          <p:nvPr>
            <p:ph type="ftr" sz="quarter" idx="11"/>
          </p:nvPr>
        </p:nvSpPr>
        <p:spPr/>
        <p:txBody>
          <a:bodyPr/>
          <a:lstStyle/>
          <a:p>
            <a:r>
              <a:rPr lang="en-US"/>
              <a:t>AI for Calibrations at Jlab | ACAT 2022 | dianam@jlab.org </a:t>
            </a:r>
          </a:p>
        </p:txBody>
      </p:sp>
      <p:sp>
        <p:nvSpPr>
          <p:cNvPr id="5" name="Slide Number Placeholder 4">
            <a:extLst>
              <a:ext uri="{FF2B5EF4-FFF2-40B4-BE49-F238E27FC236}">
                <a16:creationId xmlns:a16="http://schemas.microsoft.com/office/drawing/2014/main" id="{CA2453B6-8278-9740-89AC-DEE0B00D5224}"/>
              </a:ext>
            </a:extLst>
          </p:cNvPr>
          <p:cNvSpPr>
            <a:spLocks noGrp="1"/>
          </p:cNvSpPr>
          <p:nvPr>
            <p:ph type="sldNum" sz="quarter" idx="12"/>
          </p:nvPr>
        </p:nvSpPr>
        <p:spPr/>
        <p:txBody>
          <a:bodyPr/>
          <a:lstStyle/>
          <a:p>
            <a:fld id="{07E1C93C-5050-FC42-8F10-D22D4F119D13}" type="slidenum">
              <a:rPr lang="en-US" smtClean="0"/>
              <a:pPr/>
              <a:t>21</a:t>
            </a:fld>
            <a:endParaRPr lang="en-US"/>
          </a:p>
        </p:txBody>
      </p:sp>
    </p:spTree>
    <p:extLst>
      <p:ext uri="{BB962C8B-B14F-4D97-AF65-F5344CB8AC3E}">
        <p14:creationId xmlns:p14="http://schemas.microsoft.com/office/powerpoint/2010/main" val="34624458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EDF4A116-6E3B-4033-BC0C-702B758811B2}"/>
              </a:ext>
            </a:extLst>
          </p:cNvPr>
          <p:cNvSpPr>
            <a:spLocks noGrp="1"/>
          </p:cNvSpPr>
          <p:nvPr>
            <p:ph idx="1"/>
          </p:nvPr>
        </p:nvSpPr>
        <p:spPr>
          <a:xfrm>
            <a:off x="411892" y="3206044"/>
            <a:ext cx="11285837" cy="1196624"/>
          </a:xfrm>
        </p:spPr>
        <p:txBody>
          <a:bodyPr>
            <a:normAutofit/>
          </a:bodyPr>
          <a:lstStyle/>
          <a:p>
            <a:pPr marL="0" indent="0" algn="ctr">
              <a:buNone/>
            </a:pPr>
            <a:r>
              <a:rPr lang="en-US" sz="7200" dirty="0"/>
              <a:t>Thank you</a:t>
            </a:r>
          </a:p>
        </p:txBody>
      </p:sp>
      <p:sp>
        <p:nvSpPr>
          <p:cNvPr id="4" name="Footer Placeholder 3">
            <a:extLst>
              <a:ext uri="{FF2B5EF4-FFF2-40B4-BE49-F238E27FC236}">
                <a16:creationId xmlns:a16="http://schemas.microsoft.com/office/drawing/2014/main" id="{8C8ECA46-174D-48B0-8C9D-CA5ADFA18778}"/>
              </a:ext>
            </a:extLst>
          </p:cNvPr>
          <p:cNvSpPr>
            <a:spLocks noGrp="1"/>
          </p:cNvSpPr>
          <p:nvPr>
            <p:ph type="ftr" sz="quarter" idx="11"/>
          </p:nvPr>
        </p:nvSpPr>
        <p:spPr/>
        <p:txBody>
          <a:bodyPr/>
          <a:lstStyle/>
          <a:p>
            <a:r>
              <a:rPr lang="en-US"/>
              <a:t>AI for Calibrations at Jlab | ACAT 2022 | dianam@jlab.org </a:t>
            </a:r>
          </a:p>
        </p:txBody>
      </p:sp>
      <p:sp>
        <p:nvSpPr>
          <p:cNvPr id="5" name="Slide Number Placeholder 4">
            <a:extLst>
              <a:ext uri="{FF2B5EF4-FFF2-40B4-BE49-F238E27FC236}">
                <a16:creationId xmlns:a16="http://schemas.microsoft.com/office/drawing/2014/main" id="{ECFDBBA4-354A-4328-8E48-FF27DF023419}"/>
              </a:ext>
            </a:extLst>
          </p:cNvPr>
          <p:cNvSpPr>
            <a:spLocks noGrp="1"/>
          </p:cNvSpPr>
          <p:nvPr>
            <p:ph type="sldNum" sz="quarter" idx="12"/>
          </p:nvPr>
        </p:nvSpPr>
        <p:spPr/>
        <p:txBody>
          <a:bodyPr/>
          <a:lstStyle/>
          <a:p>
            <a:fld id="{07E1C93C-5050-FC42-8F10-D22D4F119D13}" type="slidenum">
              <a:rPr lang="en-US" smtClean="0"/>
              <a:pPr/>
              <a:t>22</a:t>
            </a:fld>
            <a:endParaRPr lang="en-US"/>
          </a:p>
        </p:txBody>
      </p:sp>
    </p:spTree>
    <p:extLst>
      <p:ext uri="{BB962C8B-B14F-4D97-AF65-F5344CB8AC3E}">
        <p14:creationId xmlns:p14="http://schemas.microsoft.com/office/powerpoint/2010/main" val="17941730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0BD4A-0434-2F4B-A945-291A0F836BD2}"/>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CE6EABD-6585-B442-8800-F36FFE352EFA}"/>
              </a:ext>
            </a:extLst>
          </p:cNvPr>
          <p:cNvSpPr>
            <a:spLocks noGrp="1"/>
          </p:cNvSpPr>
          <p:nvPr>
            <p:ph idx="1"/>
          </p:nvPr>
        </p:nvSpPr>
        <p:spPr>
          <a:xfrm>
            <a:off x="4076185" y="3429000"/>
            <a:ext cx="4039629" cy="644236"/>
          </a:xfrm>
        </p:spPr>
        <p:txBody>
          <a:bodyPr/>
          <a:lstStyle/>
          <a:p>
            <a:pPr marL="0" indent="0" algn="ctr">
              <a:buNone/>
            </a:pPr>
            <a:r>
              <a:rPr lang="en-US"/>
              <a:t>Backup slides</a:t>
            </a:r>
          </a:p>
        </p:txBody>
      </p:sp>
      <p:sp>
        <p:nvSpPr>
          <p:cNvPr id="4" name="Footer Placeholder 3">
            <a:extLst>
              <a:ext uri="{FF2B5EF4-FFF2-40B4-BE49-F238E27FC236}">
                <a16:creationId xmlns:a16="http://schemas.microsoft.com/office/drawing/2014/main" id="{D9B6C4FC-FFDB-8B49-85E5-6577A5EB22A8}"/>
              </a:ext>
            </a:extLst>
          </p:cNvPr>
          <p:cNvSpPr>
            <a:spLocks noGrp="1"/>
          </p:cNvSpPr>
          <p:nvPr>
            <p:ph type="ftr" sz="quarter" idx="11"/>
          </p:nvPr>
        </p:nvSpPr>
        <p:spPr/>
        <p:txBody>
          <a:bodyPr/>
          <a:lstStyle/>
          <a:p>
            <a:r>
              <a:rPr lang="en-US"/>
              <a:t>AI for Calibrations at Jlab | ACAT 2022 | dianam@jlab.org </a:t>
            </a:r>
          </a:p>
        </p:txBody>
      </p:sp>
      <p:sp>
        <p:nvSpPr>
          <p:cNvPr id="5" name="Slide Number Placeholder 4">
            <a:extLst>
              <a:ext uri="{FF2B5EF4-FFF2-40B4-BE49-F238E27FC236}">
                <a16:creationId xmlns:a16="http://schemas.microsoft.com/office/drawing/2014/main" id="{38D8489A-CA3E-3649-A2AD-067B45CAB338}"/>
              </a:ext>
            </a:extLst>
          </p:cNvPr>
          <p:cNvSpPr>
            <a:spLocks noGrp="1"/>
          </p:cNvSpPr>
          <p:nvPr>
            <p:ph type="sldNum" sz="quarter" idx="12"/>
          </p:nvPr>
        </p:nvSpPr>
        <p:spPr/>
        <p:txBody>
          <a:bodyPr/>
          <a:lstStyle/>
          <a:p>
            <a:fld id="{07E1C93C-5050-FC42-8F10-D22D4F119D13}" type="slidenum">
              <a:rPr lang="en-US" smtClean="0"/>
              <a:pPr/>
              <a:t>23</a:t>
            </a:fld>
            <a:endParaRPr lang="en-US"/>
          </a:p>
        </p:txBody>
      </p:sp>
    </p:spTree>
    <p:extLst>
      <p:ext uri="{BB962C8B-B14F-4D97-AF65-F5344CB8AC3E}">
        <p14:creationId xmlns:p14="http://schemas.microsoft.com/office/powerpoint/2010/main" val="14011017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2CD7CD-8414-9C49-B0A6-E07D7FC5DA89}"/>
              </a:ext>
            </a:extLst>
          </p:cNvPr>
          <p:cNvSpPr>
            <a:spLocks noGrp="1"/>
          </p:cNvSpPr>
          <p:nvPr>
            <p:ph type="title"/>
          </p:nvPr>
        </p:nvSpPr>
        <p:spPr/>
        <p:txBody>
          <a:bodyPr/>
          <a:lstStyle/>
          <a:p>
            <a:r>
              <a:rPr lang="en-US"/>
              <a:t>CDC Calibrations</a:t>
            </a:r>
          </a:p>
        </p:txBody>
      </p:sp>
      <p:sp>
        <p:nvSpPr>
          <p:cNvPr id="3" name="Content Placeholder 2">
            <a:extLst>
              <a:ext uri="{FF2B5EF4-FFF2-40B4-BE49-F238E27FC236}">
                <a16:creationId xmlns:a16="http://schemas.microsoft.com/office/drawing/2014/main" id="{F7EA569C-642D-C244-9F95-6E64F137DA48}"/>
              </a:ext>
            </a:extLst>
          </p:cNvPr>
          <p:cNvSpPr>
            <a:spLocks noGrp="1"/>
          </p:cNvSpPr>
          <p:nvPr>
            <p:ph idx="1"/>
          </p:nvPr>
        </p:nvSpPr>
        <p:spPr>
          <a:xfrm>
            <a:off x="411893" y="966055"/>
            <a:ext cx="6326365" cy="3062564"/>
          </a:xfrm>
        </p:spPr>
        <p:txBody>
          <a:bodyPr vert="horz" lIns="91440" tIns="45720" rIns="91440" bIns="45720" rtlCol="0" anchor="t">
            <a:noAutofit/>
          </a:bodyPr>
          <a:lstStyle/>
          <a:p>
            <a:pPr marL="0" indent="0">
              <a:buNone/>
            </a:pPr>
            <a:endParaRPr lang="en-US" sz="2400"/>
          </a:p>
          <a:p>
            <a:r>
              <a:rPr lang="en-US" sz="2400">
                <a:latin typeface="Arial"/>
                <a:cs typeface="Arial"/>
              </a:rPr>
              <a:t>Gain affects PID selections in analysis</a:t>
            </a:r>
          </a:p>
          <a:p>
            <a:pPr lvl="1"/>
            <a:r>
              <a:rPr lang="en-US" sz="2400">
                <a:latin typeface="Arial"/>
                <a:cs typeface="Arial"/>
              </a:rPr>
              <a:t>Sensitive to environmental conditions</a:t>
            </a:r>
          </a:p>
          <a:p>
            <a:pPr lvl="2"/>
            <a:r>
              <a:rPr lang="en-US" sz="2000">
                <a:latin typeface="Arial"/>
                <a:cs typeface="Arial"/>
              </a:rPr>
              <a:t>Atmospheric pressure</a:t>
            </a:r>
          </a:p>
          <a:p>
            <a:pPr lvl="2"/>
            <a:r>
              <a:rPr lang="en-US" sz="2000">
                <a:latin typeface="Arial"/>
                <a:cs typeface="Arial"/>
              </a:rPr>
              <a:t>Temperature</a:t>
            </a:r>
          </a:p>
          <a:p>
            <a:pPr lvl="1"/>
            <a:r>
              <a:rPr lang="en-US" sz="2400">
                <a:latin typeface="Arial"/>
                <a:cs typeface="Arial"/>
              </a:rPr>
              <a:t>Sensitive to experimental conditions</a:t>
            </a:r>
          </a:p>
          <a:p>
            <a:pPr lvl="2"/>
            <a:r>
              <a:rPr lang="en-US" sz="2000">
                <a:latin typeface="Arial"/>
                <a:cs typeface="Arial"/>
              </a:rPr>
              <a:t>Beam conditions change with the experiment</a:t>
            </a:r>
          </a:p>
          <a:p>
            <a:pPr lvl="1"/>
            <a:endParaRPr lang="en-US" sz="2400">
              <a:latin typeface="Arial"/>
              <a:cs typeface="Arial"/>
            </a:endParaRPr>
          </a:p>
          <a:p>
            <a:pPr lvl="1"/>
            <a:endParaRPr lang="en-US" sz="2400">
              <a:latin typeface="Arial"/>
              <a:cs typeface="Arial"/>
            </a:endParaRPr>
          </a:p>
        </p:txBody>
      </p:sp>
      <p:sp>
        <p:nvSpPr>
          <p:cNvPr id="4" name="Footer Placeholder 3">
            <a:extLst>
              <a:ext uri="{FF2B5EF4-FFF2-40B4-BE49-F238E27FC236}">
                <a16:creationId xmlns:a16="http://schemas.microsoft.com/office/drawing/2014/main" id="{9196EE64-9170-6345-811D-8C287589ABB5}"/>
              </a:ext>
            </a:extLst>
          </p:cNvPr>
          <p:cNvSpPr>
            <a:spLocks noGrp="1"/>
          </p:cNvSpPr>
          <p:nvPr>
            <p:ph type="ftr" sz="quarter" idx="11"/>
          </p:nvPr>
        </p:nvSpPr>
        <p:spPr/>
        <p:txBody>
          <a:bodyPr/>
          <a:lstStyle/>
          <a:p>
            <a:r>
              <a:rPr lang="en-US"/>
              <a:t>AI for Calibrations at Jlab | ACAT 2022 | dianam@jlab.org </a:t>
            </a:r>
          </a:p>
        </p:txBody>
      </p:sp>
      <p:sp>
        <p:nvSpPr>
          <p:cNvPr id="5" name="Slide Number Placeholder 4">
            <a:extLst>
              <a:ext uri="{FF2B5EF4-FFF2-40B4-BE49-F238E27FC236}">
                <a16:creationId xmlns:a16="http://schemas.microsoft.com/office/drawing/2014/main" id="{33C58D37-AC10-1247-874A-D1C99A77BBAB}"/>
              </a:ext>
            </a:extLst>
          </p:cNvPr>
          <p:cNvSpPr>
            <a:spLocks noGrp="1"/>
          </p:cNvSpPr>
          <p:nvPr>
            <p:ph type="sldNum" sz="quarter" idx="12"/>
          </p:nvPr>
        </p:nvSpPr>
        <p:spPr/>
        <p:txBody>
          <a:bodyPr/>
          <a:lstStyle/>
          <a:p>
            <a:fld id="{07E1C93C-5050-FC42-8F10-D22D4F119D13}" type="slidenum">
              <a:rPr lang="en-US" smtClean="0"/>
              <a:pPr/>
              <a:t>24</a:t>
            </a:fld>
            <a:endParaRPr lang="en-US"/>
          </a:p>
        </p:txBody>
      </p:sp>
      <p:grpSp>
        <p:nvGrpSpPr>
          <p:cNvPr id="19" name="Group 18">
            <a:extLst>
              <a:ext uri="{FF2B5EF4-FFF2-40B4-BE49-F238E27FC236}">
                <a16:creationId xmlns:a16="http://schemas.microsoft.com/office/drawing/2014/main" id="{7D64121A-C61E-104C-ABE9-83DB5D3DAAF3}"/>
              </a:ext>
            </a:extLst>
          </p:cNvPr>
          <p:cNvGrpSpPr/>
          <p:nvPr/>
        </p:nvGrpSpPr>
        <p:grpSpPr>
          <a:xfrm>
            <a:off x="6786049" y="1773798"/>
            <a:ext cx="5210903" cy="3766208"/>
            <a:chOff x="6350619" y="1449313"/>
            <a:chExt cx="5210903" cy="3766208"/>
          </a:xfrm>
        </p:grpSpPr>
        <p:pic>
          <p:nvPicPr>
            <p:cNvPr id="6" name="Picture 5">
              <a:extLst>
                <a:ext uri="{FF2B5EF4-FFF2-40B4-BE49-F238E27FC236}">
                  <a16:creationId xmlns:a16="http://schemas.microsoft.com/office/drawing/2014/main" id="{D766C047-EBA8-0F4F-958F-3C20FE4E0025}"/>
                </a:ext>
              </a:extLst>
            </p:cNvPr>
            <p:cNvPicPr>
              <a:picLocks noChangeAspect="1"/>
            </p:cNvPicPr>
            <p:nvPr/>
          </p:nvPicPr>
          <p:blipFill rotWithShape="1">
            <a:blip r:embed="rId3"/>
            <a:srcRect l="4344"/>
            <a:stretch/>
          </p:blipFill>
          <p:spPr>
            <a:xfrm>
              <a:off x="6350619" y="1449313"/>
              <a:ext cx="5210903" cy="3766208"/>
            </a:xfrm>
            <a:prstGeom prst="rect">
              <a:avLst/>
            </a:prstGeom>
          </p:spPr>
        </p:pic>
        <p:sp>
          <p:nvSpPr>
            <p:cNvPr id="7" name="TextBox 6">
              <a:extLst>
                <a:ext uri="{FF2B5EF4-FFF2-40B4-BE49-F238E27FC236}">
                  <a16:creationId xmlns:a16="http://schemas.microsoft.com/office/drawing/2014/main" id="{C0C5ABD4-6400-D945-B732-68B1C9191658}"/>
                </a:ext>
              </a:extLst>
            </p:cNvPr>
            <p:cNvSpPr txBox="1"/>
            <p:nvPr/>
          </p:nvSpPr>
          <p:spPr>
            <a:xfrm>
              <a:off x="9589967" y="1640015"/>
              <a:ext cx="1053686" cy="369332"/>
            </a:xfrm>
            <a:prstGeom prst="rect">
              <a:avLst/>
            </a:prstGeom>
            <a:noFill/>
          </p:spPr>
          <p:txBody>
            <a:bodyPr wrap="none" rtlCol="0">
              <a:spAutoFit/>
            </a:bodyPr>
            <a:lstStyle/>
            <a:p>
              <a:r>
                <a:rPr lang="en-US"/>
                <a:t>deuteron</a:t>
              </a:r>
            </a:p>
          </p:txBody>
        </p:sp>
        <p:sp>
          <p:nvSpPr>
            <p:cNvPr id="8" name="TextBox 7">
              <a:extLst>
                <a:ext uri="{FF2B5EF4-FFF2-40B4-BE49-F238E27FC236}">
                  <a16:creationId xmlns:a16="http://schemas.microsoft.com/office/drawing/2014/main" id="{FB1ADF2F-52C8-E84A-A207-24D1C0A6A601}"/>
                </a:ext>
              </a:extLst>
            </p:cNvPr>
            <p:cNvSpPr txBox="1"/>
            <p:nvPr/>
          </p:nvSpPr>
          <p:spPr>
            <a:xfrm>
              <a:off x="9705255" y="1858241"/>
              <a:ext cx="823110" cy="369332"/>
            </a:xfrm>
            <a:prstGeom prst="rect">
              <a:avLst/>
            </a:prstGeom>
            <a:noFill/>
          </p:spPr>
          <p:txBody>
            <a:bodyPr wrap="none" rtlCol="0">
              <a:spAutoFit/>
            </a:bodyPr>
            <a:lstStyle/>
            <a:p>
              <a:r>
                <a:rPr lang="en-US"/>
                <a:t>proton</a:t>
              </a:r>
            </a:p>
          </p:txBody>
        </p:sp>
        <p:sp>
          <p:nvSpPr>
            <p:cNvPr id="9" name="TextBox 8">
              <a:extLst>
                <a:ext uri="{FF2B5EF4-FFF2-40B4-BE49-F238E27FC236}">
                  <a16:creationId xmlns:a16="http://schemas.microsoft.com/office/drawing/2014/main" id="{B9381FEA-DB84-7B46-B6EA-C0283BDE051F}"/>
                </a:ext>
              </a:extLst>
            </p:cNvPr>
            <p:cNvSpPr txBox="1"/>
            <p:nvPr/>
          </p:nvSpPr>
          <p:spPr>
            <a:xfrm>
              <a:off x="9797235" y="2099023"/>
              <a:ext cx="381836" cy="369332"/>
            </a:xfrm>
            <a:prstGeom prst="rect">
              <a:avLst/>
            </a:prstGeom>
            <a:noFill/>
          </p:spPr>
          <p:txBody>
            <a:bodyPr wrap="none" rtlCol="0">
              <a:spAutoFit/>
            </a:bodyPr>
            <a:lstStyle/>
            <a:p>
              <a:r>
                <a:rPr lang="en-US"/>
                <a:t>K</a:t>
              </a:r>
              <a:r>
                <a:rPr lang="en-US" baseline="30000"/>
                <a:t>+</a:t>
              </a:r>
            </a:p>
          </p:txBody>
        </p:sp>
        <p:sp>
          <p:nvSpPr>
            <p:cNvPr id="10" name="TextBox 9">
              <a:extLst>
                <a:ext uri="{FF2B5EF4-FFF2-40B4-BE49-F238E27FC236}">
                  <a16:creationId xmlns:a16="http://schemas.microsoft.com/office/drawing/2014/main" id="{DECC30E2-AA0D-C046-8601-B8661C58BA9F}"/>
                </a:ext>
              </a:extLst>
            </p:cNvPr>
            <p:cNvSpPr txBox="1"/>
            <p:nvPr/>
          </p:nvSpPr>
          <p:spPr>
            <a:xfrm>
              <a:off x="9806040" y="2361299"/>
              <a:ext cx="436338" cy="369332"/>
            </a:xfrm>
            <a:prstGeom prst="rect">
              <a:avLst/>
            </a:prstGeom>
            <a:noFill/>
          </p:spPr>
          <p:txBody>
            <a:bodyPr wrap="none" rtlCol="0">
              <a:spAutoFit/>
            </a:bodyPr>
            <a:lstStyle/>
            <a:p>
              <a:r>
                <a:rPr lang="en-US"/>
                <a:t>pi</a:t>
              </a:r>
              <a:r>
                <a:rPr lang="en-US" baseline="30000"/>
                <a:t>+</a:t>
              </a:r>
            </a:p>
          </p:txBody>
        </p:sp>
        <p:cxnSp>
          <p:nvCxnSpPr>
            <p:cNvPr id="12" name="Straight Arrow Connector 11">
              <a:extLst>
                <a:ext uri="{FF2B5EF4-FFF2-40B4-BE49-F238E27FC236}">
                  <a16:creationId xmlns:a16="http://schemas.microsoft.com/office/drawing/2014/main" id="{F5AFF200-EE0D-0540-A7D7-BE24770487F3}"/>
                </a:ext>
              </a:extLst>
            </p:cNvPr>
            <p:cNvCxnSpPr>
              <a:stCxn id="7" idx="1"/>
            </p:cNvCxnSpPr>
            <p:nvPr/>
          </p:nvCxnSpPr>
          <p:spPr>
            <a:xfrm flipH="1">
              <a:off x="8192021" y="1824681"/>
              <a:ext cx="1463040" cy="1244196"/>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984E47BA-1293-6247-A843-133C3DBDC5CD}"/>
                </a:ext>
              </a:extLst>
            </p:cNvPr>
            <p:cNvCxnSpPr>
              <a:cxnSpLocks/>
              <a:stCxn id="8" idx="1"/>
            </p:cNvCxnSpPr>
            <p:nvPr/>
          </p:nvCxnSpPr>
          <p:spPr>
            <a:xfrm flipH="1">
              <a:off x="7951808" y="2042907"/>
              <a:ext cx="1753447" cy="1386093"/>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60011EC8-79C0-A64A-964D-EB5C3431D7BE}"/>
                </a:ext>
              </a:extLst>
            </p:cNvPr>
            <p:cNvCxnSpPr>
              <a:cxnSpLocks/>
            </p:cNvCxnSpPr>
            <p:nvPr/>
          </p:nvCxnSpPr>
          <p:spPr>
            <a:xfrm flipH="1">
              <a:off x="7674015" y="2299167"/>
              <a:ext cx="2173414" cy="1549253"/>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0FC2DFF0-7D9B-8D48-8498-2B8C27C009A4}"/>
                </a:ext>
              </a:extLst>
            </p:cNvPr>
            <p:cNvCxnSpPr>
              <a:cxnSpLocks/>
            </p:cNvCxnSpPr>
            <p:nvPr/>
          </p:nvCxnSpPr>
          <p:spPr>
            <a:xfrm flipH="1">
              <a:off x="7699621" y="2543582"/>
              <a:ext cx="2173414" cy="1549253"/>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grpSp>
      <p:sp>
        <p:nvSpPr>
          <p:cNvPr id="11" name="TextBox 10">
            <a:extLst>
              <a:ext uri="{FF2B5EF4-FFF2-40B4-BE49-F238E27FC236}">
                <a16:creationId xmlns:a16="http://schemas.microsoft.com/office/drawing/2014/main" id="{96FEF52A-8D09-A721-18AB-FEF700ED61EC}"/>
              </a:ext>
            </a:extLst>
          </p:cNvPr>
          <p:cNvSpPr txBox="1"/>
          <p:nvPr/>
        </p:nvSpPr>
        <p:spPr>
          <a:xfrm>
            <a:off x="64053" y="4039704"/>
            <a:ext cx="7105372"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lvl="1">
              <a:buChar char="•"/>
            </a:pPr>
            <a:r>
              <a:rPr lang="en-US" sz="2400" b="1" dirty="0">
                <a:latin typeface="Arial"/>
                <a:cs typeface="Arial"/>
              </a:rPr>
              <a:t>Traditionally</a:t>
            </a:r>
            <a:r>
              <a:rPr lang="en-US" sz="2400" dirty="0">
                <a:latin typeface="Arial"/>
                <a:cs typeface="Arial"/>
              </a:rPr>
              <a:t>:​</a:t>
            </a:r>
          </a:p>
          <a:p>
            <a:pPr lvl="2">
              <a:buChar char="•"/>
            </a:pPr>
            <a:r>
              <a:rPr lang="en-US" sz="2400" dirty="0">
                <a:latin typeface="Arial"/>
                <a:cs typeface="Arial"/>
              </a:rPr>
              <a:t>GCF obtained from Landau fit to </a:t>
            </a:r>
            <a:r>
              <a:rPr lang="en-US" sz="2400" dirty="0" err="1">
                <a:latin typeface="Arial"/>
                <a:cs typeface="Arial"/>
              </a:rPr>
              <a:t>dE</a:t>
            </a:r>
            <a:r>
              <a:rPr lang="en-US" sz="2400" dirty="0">
                <a:latin typeface="Arial"/>
                <a:cs typeface="Arial"/>
              </a:rPr>
              <a:t>/dx​</a:t>
            </a:r>
          </a:p>
          <a:p>
            <a:pPr lvl="2">
              <a:buChar char="•"/>
            </a:pPr>
            <a:r>
              <a:rPr lang="en-US" sz="2400" dirty="0">
                <a:latin typeface="Arial"/>
                <a:cs typeface="Arial"/>
              </a:rPr>
              <a:t>Calibration constants are generated per run​</a:t>
            </a:r>
          </a:p>
          <a:p>
            <a:pPr lvl="3">
              <a:buChar char="•"/>
            </a:pPr>
            <a:r>
              <a:rPr lang="en-US" sz="2400" dirty="0">
                <a:latin typeface="Arial"/>
                <a:cs typeface="Arial"/>
              </a:rPr>
              <a:t>Approximately 2 hours of beam time</a:t>
            </a:r>
          </a:p>
        </p:txBody>
      </p:sp>
    </p:spTree>
    <p:extLst>
      <p:ext uri="{BB962C8B-B14F-4D97-AF65-F5344CB8AC3E}">
        <p14:creationId xmlns:p14="http://schemas.microsoft.com/office/powerpoint/2010/main" val="1710167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65456D-D269-6D49-9954-EE188B56C364}"/>
              </a:ext>
            </a:extLst>
          </p:cNvPr>
          <p:cNvSpPr>
            <a:spLocks noGrp="1"/>
          </p:cNvSpPr>
          <p:nvPr>
            <p:ph type="title"/>
          </p:nvPr>
        </p:nvSpPr>
        <p:spPr/>
        <p:txBody>
          <a:bodyPr/>
          <a:lstStyle/>
          <a:p>
            <a:r>
              <a:rPr lang="en-US"/>
              <a:t>Q1: Can we predict GCFs? The Gaussian process model</a:t>
            </a:r>
          </a:p>
        </p:txBody>
      </p:sp>
      <p:sp>
        <p:nvSpPr>
          <p:cNvPr id="4" name="Footer Placeholder 3">
            <a:extLst>
              <a:ext uri="{FF2B5EF4-FFF2-40B4-BE49-F238E27FC236}">
                <a16:creationId xmlns:a16="http://schemas.microsoft.com/office/drawing/2014/main" id="{47A138FB-8EB4-9F4C-8F59-C708F79AD27C}"/>
              </a:ext>
            </a:extLst>
          </p:cNvPr>
          <p:cNvSpPr>
            <a:spLocks noGrp="1"/>
          </p:cNvSpPr>
          <p:nvPr>
            <p:ph type="ftr" sz="quarter" idx="11"/>
          </p:nvPr>
        </p:nvSpPr>
        <p:spPr/>
        <p:txBody>
          <a:bodyPr/>
          <a:lstStyle/>
          <a:p>
            <a:r>
              <a:rPr lang="en-US"/>
              <a:t>AI for Calibrations at Jlab | ACAT 2022 | dianam@jlab.org </a:t>
            </a:r>
          </a:p>
        </p:txBody>
      </p:sp>
      <p:sp>
        <p:nvSpPr>
          <p:cNvPr id="5" name="Slide Number Placeholder 4">
            <a:extLst>
              <a:ext uri="{FF2B5EF4-FFF2-40B4-BE49-F238E27FC236}">
                <a16:creationId xmlns:a16="http://schemas.microsoft.com/office/drawing/2014/main" id="{51E64F0B-EF62-454B-81CF-4D154BE49D62}"/>
              </a:ext>
            </a:extLst>
          </p:cNvPr>
          <p:cNvSpPr>
            <a:spLocks noGrp="1"/>
          </p:cNvSpPr>
          <p:nvPr>
            <p:ph type="sldNum" sz="quarter" idx="12"/>
          </p:nvPr>
        </p:nvSpPr>
        <p:spPr/>
        <p:txBody>
          <a:bodyPr/>
          <a:lstStyle/>
          <a:p>
            <a:fld id="{07E1C93C-5050-FC42-8F10-D22D4F119D13}" type="slidenum">
              <a:rPr lang="en-US" smtClean="0"/>
              <a:pPr/>
              <a:t>25</a:t>
            </a:fld>
            <a:endParaRPr lang="en-US"/>
          </a:p>
        </p:txBody>
      </p:sp>
      <p:sp>
        <p:nvSpPr>
          <p:cNvPr id="6" name="Content Placeholder 5">
            <a:extLst>
              <a:ext uri="{FF2B5EF4-FFF2-40B4-BE49-F238E27FC236}">
                <a16:creationId xmlns:a16="http://schemas.microsoft.com/office/drawing/2014/main" id="{E0C151F7-E455-4386-AD29-35DF557C088A}"/>
              </a:ext>
            </a:extLst>
          </p:cNvPr>
          <p:cNvSpPr>
            <a:spLocks noGrp="1"/>
          </p:cNvSpPr>
          <p:nvPr>
            <p:ph idx="1"/>
          </p:nvPr>
        </p:nvSpPr>
        <p:spPr>
          <a:xfrm>
            <a:off x="411892" y="966054"/>
            <a:ext cx="6225486" cy="5501281"/>
          </a:xfrm>
        </p:spPr>
        <p:txBody>
          <a:bodyPr vert="horz" lIns="91440" tIns="45720" rIns="91440" bIns="45720" rtlCol="0" anchor="t">
            <a:normAutofit fontScale="92500" lnSpcReduction="10000"/>
          </a:bodyPr>
          <a:lstStyle/>
          <a:p>
            <a:pPr marL="0" indent="0">
              <a:buNone/>
            </a:pPr>
            <a:r>
              <a:rPr lang="en-US" sz="2000" b="1" dirty="0">
                <a:solidFill>
                  <a:srgbClr val="0563C1"/>
                </a:solidFill>
              </a:rPr>
              <a:t>ML Technique</a:t>
            </a:r>
          </a:p>
          <a:p>
            <a:pPr marL="0" lvl="0" indent="0">
              <a:lnSpc>
                <a:spcPct val="115000"/>
              </a:lnSpc>
              <a:spcBef>
                <a:spcPts val="0"/>
              </a:spcBef>
              <a:buNone/>
            </a:pPr>
            <a:r>
              <a:rPr lang="en-US" sz="2400" b="1" dirty="0">
                <a:latin typeface="Calibri"/>
                <a:ea typeface="Calibri"/>
                <a:cs typeface="Calibri"/>
                <a:sym typeface="Calibri"/>
              </a:rPr>
              <a:t>Gaussian Process (GP)</a:t>
            </a:r>
          </a:p>
          <a:p>
            <a:pPr marL="457200" lvl="0" indent="-323850">
              <a:lnSpc>
                <a:spcPct val="115000"/>
              </a:lnSpc>
              <a:spcBef>
                <a:spcPts val="0"/>
              </a:spcBef>
              <a:buSzPts val="1500"/>
              <a:buFont typeface="Calibri"/>
              <a:buChar char="●"/>
            </a:pPr>
            <a:r>
              <a:rPr lang="en-US" sz="1800" dirty="0">
                <a:latin typeface="Calibri"/>
                <a:ea typeface="Calibri"/>
                <a:cs typeface="Calibri"/>
                <a:sym typeface="Calibri"/>
              </a:rPr>
              <a:t>3 features: </a:t>
            </a:r>
          </a:p>
          <a:p>
            <a:pPr marL="914400" lvl="1" indent="-323850">
              <a:lnSpc>
                <a:spcPct val="115000"/>
              </a:lnSpc>
              <a:spcBef>
                <a:spcPts val="0"/>
              </a:spcBef>
              <a:buSzPts val="1500"/>
              <a:buFont typeface="Calibri"/>
              <a:buChar char="●"/>
            </a:pPr>
            <a:r>
              <a:rPr lang="en-US" sz="1800" b="1" dirty="0">
                <a:latin typeface="Calibri"/>
                <a:ea typeface="Calibri"/>
                <a:cs typeface="Calibri"/>
                <a:sym typeface="Calibri"/>
              </a:rPr>
              <a:t>atmospheric pressure </a:t>
            </a:r>
            <a:r>
              <a:rPr lang="en-US" sz="1800" dirty="0">
                <a:latin typeface="Calibri"/>
                <a:ea typeface="Calibri"/>
                <a:cs typeface="Calibri"/>
                <a:sym typeface="Calibri"/>
              </a:rPr>
              <a:t>within the hall</a:t>
            </a:r>
          </a:p>
          <a:p>
            <a:pPr marL="914400" lvl="1" indent="-323850">
              <a:lnSpc>
                <a:spcPct val="115000"/>
              </a:lnSpc>
              <a:spcBef>
                <a:spcPts val="0"/>
              </a:spcBef>
              <a:buSzPts val="1500"/>
              <a:buFont typeface="Calibri"/>
              <a:buChar char="●"/>
            </a:pPr>
            <a:r>
              <a:rPr lang="en-US" sz="1800" b="1" dirty="0">
                <a:latin typeface="Calibri"/>
                <a:ea typeface="Calibri"/>
                <a:cs typeface="Calibri"/>
                <a:sym typeface="Calibri"/>
              </a:rPr>
              <a:t>Gas temperature</a:t>
            </a:r>
            <a:r>
              <a:rPr lang="en-US" sz="1800" dirty="0">
                <a:latin typeface="Calibri"/>
                <a:ea typeface="Calibri"/>
                <a:cs typeface="Calibri"/>
                <a:sym typeface="Calibri"/>
              </a:rPr>
              <a:t> within CDC</a:t>
            </a:r>
          </a:p>
          <a:p>
            <a:pPr marL="914400" lvl="1" indent="-323850">
              <a:lnSpc>
                <a:spcPct val="115000"/>
              </a:lnSpc>
              <a:spcBef>
                <a:spcPts val="0"/>
              </a:spcBef>
              <a:buSzPts val="1500"/>
              <a:buFont typeface="Calibri"/>
              <a:buChar char="●"/>
            </a:pPr>
            <a:r>
              <a:rPr lang="en-US" sz="1800" b="1" dirty="0">
                <a:latin typeface="Calibri"/>
                <a:ea typeface="Calibri"/>
                <a:cs typeface="Calibri"/>
                <a:sym typeface="Calibri"/>
              </a:rPr>
              <a:t>CDC high voltage board current </a:t>
            </a:r>
            <a:r>
              <a:rPr lang="en-US" sz="1800" dirty="0">
                <a:latin typeface="Calibri"/>
                <a:ea typeface="Calibri"/>
                <a:cs typeface="Calibri"/>
                <a:sym typeface="Calibri"/>
              </a:rPr>
              <a:t>-&gt; a measure of charged particle track rate within the CDC</a:t>
            </a:r>
          </a:p>
          <a:p>
            <a:pPr marL="457200" indent="-323850">
              <a:lnSpc>
                <a:spcPct val="115000"/>
              </a:lnSpc>
              <a:spcBef>
                <a:spcPts val="0"/>
              </a:spcBef>
              <a:buSzPts val="1500"/>
              <a:buFont typeface="Calibri"/>
              <a:buChar char="●"/>
            </a:pPr>
            <a:r>
              <a:rPr lang="en-US" sz="2000" dirty="0">
                <a:latin typeface="Calibri"/>
                <a:ea typeface="Calibri"/>
                <a:cs typeface="Calibri"/>
                <a:sym typeface="Calibri"/>
              </a:rPr>
              <a:t>601 runs from 2020 and 2021 run periods</a:t>
            </a:r>
            <a:endParaRPr lang="en-US" sz="2000" dirty="0">
              <a:latin typeface="Calibri"/>
              <a:ea typeface="Calibri"/>
              <a:cs typeface="Calibri"/>
            </a:endParaRPr>
          </a:p>
          <a:p>
            <a:pPr marL="914400" lvl="1" indent="-323850">
              <a:lnSpc>
                <a:spcPct val="114999"/>
              </a:lnSpc>
              <a:spcBef>
                <a:spcPts val="0"/>
              </a:spcBef>
              <a:buSzPts val="1500"/>
              <a:buFont typeface="Calibri"/>
              <a:buChar char="●"/>
            </a:pPr>
            <a:r>
              <a:rPr lang="en-US" sz="1800" dirty="0">
                <a:latin typeface="Calibri"/>
                <a:ea typeface="Calibri"/>
                <a:cs typeface="Calibri"/>
                <a:sym typeface="Calibri"/>
              </a:rPr>
              <a:t>536 and 65 respectively</a:t>
            </a:r>
            <a:endParaRPr lang="en-US" sz="1800" dirty="0"/>
          </a:p>
          <a:p>
            <a:pPr marL="914400" lvl="1" indent="-323850">
              <a:lnSpc>
                <a:spcPct val="115000"/>
              </a:lnSpc>
              <a:spcBef>
                <a:spcPts val="0"/>
              </a:spcBef>
              <a:buSzPts val="1500"/>
              <a:buFont typeface="Calibri"/>
              <a:buChar char="●"/>
            </a:pPr>
            <a:r>
              <a:rPr lang="en-US" sz="1600" dirty="0">
                <a:latin typeface="Calibri"/>
                <a:ea typeface="Calibri"/>
                <a:cs typeface="Calibri"/>
                <a:sym typeface="Calibri"/>
              </a:rPr>
              <a:t>Pressure balanced for low, medium and high pressure</a:t>
            </a:r>
          </a:p>
          <a:p>
            <a:pPr marL="914400" lvl="1" indent="-323850">
              <a:lnSpc>
                <a:spcPct val="115000"/>
              </a:lnSpc>
              <a:spcBef>
                <a:spcPts val="0"/>
              </a:spcBef>
              <a:buSzPts val="1500"/>
              <a:buFont typeface="Calibri"/>
              <a:buChar char="●"/>
            </a:pPr>
            <a:r>
              <a:rPr lang="en-US" sz="1600" dirty="0">
                <a:latin typeface="Calibri"/>
                <a:ea typeface="Calibri"/>
                <a:cs typeface="Calibri"/>
                <a:sym typeface="Calibri"/>
              </a:rPr>
              <a:t>80 / 20 train test split</a:t>
            </a:r>
          </a:p>
          <a:p>
            <a:pPr marL="457200" lvl="0" indent="-323850">
              <a:lnSpc>
                <a:spcPct val="115000"/>
              </a:lnSpc>
              <a:spcBef>
                <a:spcPts val="0"/>
              </a:spcBef>
              <a:buSzPts val="1500"/>
              <a:buFont typeface="Calibri"/>
              <a:buChar char="●"/>
            </a:pPr>
            <a:r>
              <a:rPr lang="en-US" sz="1800" b="1" dirty="0">
                <a:latin typeface="Calibri"/>
                <a:ea typeface="Calibri"/>
                <a:cs typeface="Calibri"/>
                <a:sym typeface="Calibri"/>
              </a:rPr>
              <a:t>1 target</a:t>
            </a:r>
            <a:r>
              <a:rPr lang="en-US" sz="1800" dirty="0">
                <a:latin typeface="Calibri"/>
                <a:ea typeface="Calibri"/>
                <a:cs typeface="Calibri"/>
                <a:sym typeface="Calibri"/>
              </a:rPr>
              <a:t>: the traditional Gain Correction Factor (</a:t>
            </a:r>
            <a:r>
              <a:rPr lang="en-US" sz="1800" b="1" dirty="0">
                <a:latin typeface="Calibri"/>
                <a:ea typeface="Calibri"/>
                <a:cs typeface="Calibri"/>
                <a:sym typeface="Calibri"/>
              </a:rPr>
              <a:t>GCF</a:t>
            </a:r>
            <a:r>
              <a:rPr lang="en-US" sz="1800" dirty="0">
                <a:latin typeface="Calibri"/>
                <a:ea typeface="Calibri"/>
                <a:cs typeface="Calibri"/>
                <a:sym typeface="Calibri"/>
              </a:rPr>
              <a:t>)</a:t>
            </a:r>
            <a:endParaRPr lang="en-US" sz="1600" dirty="0">
              <a:latin typeface="Calibri"/>
              <a:ea typeface="Calibri"/>
              <a:cs typeface="Calibri"/>
              <a:sym typeface="Calibri"/>
            </a:endParaRPr>
          </a:p>
          <a:p>
            <a:pPr marL="457200" lvl="0" indent="-323850">
              <a:lnSpc>
                <a:spcPct val="115000"/>
              </a:lnSpc>
              <a:spcBef>
                <a:spcPts val="0"/>
              </a:spcBef>
              <a:buSzPts val="1500"/>
              <a:buFont typeface="Calibri"/>
              <a:buChar char="●"/>
            </a:pPr>
            <a:r>
              <a:rPr lang="en-US" sz="1800" dirty="0">
                <a:latin typeface="Calibri"/>
                <a:ea typeface="Calibri"/>
                <a:cs typeface="Calibri"/>
                <a:sym typeface="Calibri"/>
              </a:rPr>
              <a:t>GP calculates PDF over admissible functions that fit the data</a:t>
            </a:r>
          </a:p>
          <a:p>
            <a:pPr marL="457200" lvl="0" indent="-323850">
              <a:lnSpc>
                <a:spcPct val="115000"/>
              </a:lnSpc>
              <a:spcBef>
                <a:spcPts val="0"/>
              </a:spcBef>
              <a:buSzPts val="1500"/>
              <a:buFont typeface="Calibri"/>
              <a:buChar char="●"/>
            </a:pPr>
            <a:r>
              <a:rPr lang="en-US" sz="1800" dirty="0">
                <a:latin typeface="Calibri"/>
                <a:ea typeface="Calibri"/>
                <a:cs typeface="Calibri"/>
                <a:sym typeface="Calibri"/>
              </a:rPr>
              <a:t>GP provides the standard deviation</a:t>
            </a:r>
          </a:p>
          <a:p>
            <a:pPr marL="914400" lvl="1" indent="-323850">
              <a:lnSpc>
                <a:spcPct val="115000"/>
              </a:lnSpc>
              <a:spcBef>
                <a:spcPts val="0"/>
              </a:spcBef>
              <a:buSzPts val="1500"/>
              <a:buFont typeface="Calibri"/>
              <a:buChar char="●"/>
            </a:pPr>
            <a:r>
              <a:rPr lang="en-US" sz="1600" dirty="0">
                <a:latin typeface="Calibri"/>
                <a:ea typeface="Calibri"/>
                <a:cs typeface="Calibri"/>
                <a:sym typeface="Calibri"/>
              </a:rPr>
              <a:t>we can exploit for uncertainty quantification (UQ)</a:t>
            </a:r>
          </a:p>
          <a:p>
            <a:pPr marL="457200" lvl="0" indent="-323850">
              <a:lnSpc>
                <a:spcPct val="115000"/>
              </a:lnSpc>
              <a:spcBef>
                <a:spcPts val="0"/>
              </a:spcBef>
              <a:buSzPts val="1500"/>
              <a:buFont typeface="Calibri"/>
              <a:buChar char="●"/>
            </a:pPr>
            <a:r>
              <a:rPr lang="en-US" sz="1800" dirty="0">
                <a:latin typeface="Calibri"/>
                <a:ea typeface="Calibri"/>
                <a:cs typeface="Calibri"/>
                <a:sym typeface="Calibri"/>
              </a:rPr>
              <a:t>We used a popular GP kernel: </a:t>
            </a:r>
          </a:p>
          <a:p>
            <a:pPr marL="914400" lvl="1" indent="-323850">
              <a:lnSpc>
                <a:spcPct val="115000"/>
              </a:lnSpc>
              <a:spcBef>
                <a:spcPts val="0"/>
              </a:spcBef>
              <a:buSzPts val="1500"/>
              <a:buFont typeface="Calibri"/>
              <a:buChar char="●"/>
            </a:pPr>
            <a:r>
              <a:rPr lang="en-US" sz="1600" dirty="0">
                <a:latin typeface="Calibri"/>
                <a:ea typeface="Calibri"/>
                <a:cs typeface="Calibri"/>
                <a:sym typeface="Calibri"/>
              </a:rPr>
              <a:t>Radial Basis Function + White</a:t>
            </a:r>
          </a:p>
          <a:p>
            <a:pPr marL="914400" lvl="1" indent="-323850">
              <a:lnSpc>
                <a:spcPct val="115000"/>
              </a:lnSpc>
              <a:spcBef>
                <a:spcPts val="0"/>
              </a:spcBef>
              <a:buSzPts val="1500"/>
              <a:buFont typeface="Calibri"/>
              <a:buChar char="●"/>
            </a:pPr>
            <a:r>
              <a:rPr lang="en-US" sz="1600" dirty="0">
                <a:latin typeface="Calibri"/>
                <a:ea typeface="Calibri"/>
                <a:cs typeface="Calibri"/>
                <a:sym typeface="Calibri"/>
              </a:rPr>
              <a:t>Compared isotropic (1 length scale) and anisotropic (length scale per input variable) kernels</a:t>
            </a:r>
          </a:p>
        </p:txBody>
      </p:sp>
      <p:grpSp>
        <p:nvGrpSpPr>
          <p:cNvPr id="21" name="Group 20">
            <a:extLst>
              <a:ext uri="{FF2B5EF4-FFF2-40B4-BE49-F238E27FC236}">
                <a16:creationId xmlns:a16="http://schemas.microsoft.com/office/drawing/2014/main" id="{0E139D64-98E9-4167-BF94-23DC2E3E3DF8}"/>
              </a:ext>
            </a:extLst>
          </p:cNvPr>
          <p:cNvGrpSpPr/>
          <p:nvPr/>
        </p:nvGrpSpPr>
        <p:grpSpPr>
          <a:xfrm>
            <a:off x="7007259" y="774891"/>
            <a:ext cx="3825026" cy="3013398"/>
            <a:chOff x="7007259" y="774891"/>
            <a:chExt cx="3825026" cy="3013398"/>
          </a:xfrm>
        </p:grpSpPr>
        <p:pic>
          <p:nvPicPr>
            <p:cNvPr id="9" name="Google Shape;256;p37">
              <a:extLst>
                <a:ext uri="{FF2B5EF4-FFF2-40B4-BE49-F238E27FC236}">
                  <a16:creationId xmlns:a16="http://schemas.microsoft.com/office/drawing/2014/main" id="{A6C92B33-520C-44C4-8B1F-E34AEE4E28D3}"/>
                </a:ext>
              </a:extLst>
            </p:cNvPr>
            <p:cNvPicPr preferRelativeResize="0">
              <a:picLocks noChangeAspect="1"/>
            </p:cNvPicPr>
            <p:nvPr/>
          </p:nvPicPr>
          <p:blipFill>
            <a:blip r:embed="rId3">
              <a:alphaModFix/>
            </a:blip>
            <a:stretch>
              <a:fillRect/>
            </a:stretch>
          </p:blipFill>
          <p:spPr>
            <a:xfrm>
              <a:off x="7861687" y="774891"/>
              <a:ext cx="2752047" cy="1664336"/>
            </a:xfrm>
            <a:prstGeom prst="rect">
              <a:avLst/>
            </a:prstGeom>
            <a:noFill/>
            <a:ln>
              <a:noFill/>
            </a:ln>
          </p:spPr>
        </p:pic>
        <p:sp>
          <p:nvSpPr>
            <p:cNvPr id="20" name="TextBox 19">
              <a:extLst>
                <a:ext uri="{FF2B5EF4-FFF2-40B4-BE49-F238E27FC236}">
                  <a16:creationId xmlns:a16="http://schemas.microsoft.com/office/drawing/2014/main" id="{F6F6A889-36E8-4BDE-A5A8-C34FABAA8CB4}"/>
                </a:ext>
              </a:extLst>
            </p:cNvPr>
            <p:cNvSpPr txBox="1"/>
            <p:nvPr/>
          </p:nvSpPr>
          <p:spPr>
            <a:xfrm>
              <a:off x="7007259" y="2372517"/>
              <a:ext cx="3825026" cy="1415772"/>
            </a:xfrm>
            <a:prstGeom prst="rect">
              <a:avLst/>
            </a:prstGeom>
            <a:noFill/>
          </p:spPr>
          <p:txBody>
            <a:bodyPr wrap="square" rtlCol="0">
              <a:spAutoFit/>
            </a:bodyPr>
            <a:lstStyle/>
            <a:p>
              <a:pPr algn="ctr"/>
              <a:r>
                <a:rPr lang="en-US" dirty="0"/>
                <a:t>Illustration training a Gaussian process</a:t>
              </a:r>
            </a:p>
            <a:p>
              <a:pPr algn="ctr"/>
              <a:endParaRPr lang="en-US" dirty="0"/>
            </a:p>
            <a:p>
              <a:pPr algn="ctr"/>
              <a:r>
                <a:rPr lang="en-US" dirty="0">
                  <a:ea typeface="Calibri"/>
                  <a:cs typeface="Calibri"/>
                  <a:sym typeface="Calibri"/>
                </a:rPr>
                <a:t>We can exploit the standard deviation for uncertainty quantification (UQ).</a:t>
              </a:r>
            </a:p>
            <a:p>
              <a:pPr algn="ctr"/>
              <a:endParaRPr lang="en-US" sz="1400" dirty="0"/>
            </a:p>
          </p:txBody>
        </p:sp>
      </p:grpSp>
      <mc:AlternateContent xmlns:mc="http://schemas.openxmlformats.org/markup-compatibility/2006" xmlns:a14="http://schemas.microsoft.com/office/drawing/2010/main">
        <mc:Choice Requires="a14">
          <p:graphicFrame>
            <p:nvGraphicFramePr>
              <p:cNvPr id="22" name="Table 21">
                <a:extLst>
                  <a:ext uri="{FF2B5EF4-FFF2-40B4-BE49-F238E27FC236}">
                    <a16:creationId xmlns:a16="http://schemas.microsoft.com/office/drawing/2014/main" id="{31C85CFD-CFDD-443C-8E2B-F180C0201CF4}"/>
                  </a:ext>
                </a:extLst>
              </p:cNvPr>
              <p:cNvGraphicFramePr>
                <a:graphicFrameLocks noGrp="1"/>
              </p:cNvGraphicFramePr>
              <p:nvPr/>
            </p:nvGraphicFramePr>
            <p:xfrm>
              <a:off x="6834097" y="4652400"/>
              <a:ext cx="4807226" cy="1554480"/>
            </p:xfrm>
            <a:graphic>
              <a:graphicData uri="http://schemas.openxmlformats.org/drawingml/2006/table">
                <a:tbl>
                  <a:tblPr firstRow="1" bandRow="1">
                    <a:tableStyleId>{5C22544A-7EE6-4342-B048-85BDC9FD1C3A}</a:tableStyleId>
                  </a:tblPr>
                  <a:tblGrid>
                    <a:gridCol w="1861153">
                      <a:extLst>
                        <a:ext uri="{9D8B030D-6E8A-4147-A177-3AD203B41FA5}">
                          <a16:colId xmlns:a16="http://schemas.microsoft.com/office/drawing/2014/main" val="3686887206"/>
                        </a:ext>
                      </a:extLst>
                    </a:gridCol>
                    <a:gridCol w="958247">
                      <a:extLst>
                        <a:ext uri="{9D8B030D-6E8A-4147-A177-3AD203B41FA5}">
                          <a16:colId xmlns:a16="http://schemas.microsoft.com/office/drawing/2014/main" val="1307929732"/>
                        </a:ext>
                      </a:extLst>
                    </a:gridCol>
                    <a:gridCol w="954157">
                      <a:extLst>
                        <a:ext uri="{9D8B030D-6E8A-4147-A177-3AD203B41FA5}">
                          <a16:colId xmlns:a16="http://schemas.microsoft.com/office/drawing/2014/main" val="2249786173"/>
                        </a:ext>
                      </a:extLst>
                    </a:gridCol>
                    <a:gridCol w="1033669">
                      <a:extLst>
                        <a:ext uri="{9D8B030D-6E8A-4147-A177-3AD203B41FA5}">
                          <a16:colId xmlns:a16="http://schemas.microsoft.com/office/drawing/2014/main" val="2123584670"/>
                        </a:ext>
                      </a:extLst>
                    </a:gridCol>
                  </a:tblGrid>
                  <a:tr h="370840">
                    <a:tc>
                      <a:txBody>
                        <a:bodyPr/>
                        <a:lstStyle/>
                        <a:p>
                          <a:r>
                            <a:rPr lang="en-US" sz="1400"/>
                            <a:t>RBF kernel</a:t>
                          </a:r>
                        </a:p>
                        <a:p>
                          <a:r>
                            <a:rPr lang="en-US" sz="1400"/>
                            <a:t>(length scale(s))</a:t>
                          </a:r>
                        </a:p>
                      </a:txBody>
                      <a:tcPr/>
                    </a:tc>
                    <a:tc>
                      <a:txBody>
                        <a:bodyPr/>
                        <a:lstStyle/>
                        <a:p>
                          <a:pPr/>
                          <a14:m>
                            <m:oMathPara xmlns:m="http://schemas.openxmlformats.org/officeDocument/2006/math">
                              <m:oMathParaPr>
                                <m:jc m:val="centerGroup"/>
                              </m:oMathParaPr>
                              <m:oMath xmlns:m="http://schemas.openxmlformats.org/officeDocument/2006/math">
                                <m:sSup>
                                  <m:sSupPr>
                                    <m:ctrlPr>
                                      <a:rPr lang="en-US" sz="1400" i="1" smtClean="0">
                                        <a:latin typeface="Cambria Math" panose="02040503050406030204" pitchFamily="18" charset="0"/>
                                      </a:rPr>
                                    </m:ctrlPr>
                                  </m:sSupPr>
                                  <m:e>
                                    <m:r>
                                      <a:rPr lang="en-US" sz="1400" b="1" i="1" smtClean="0">
                                        <a:latin typeface="Cambria Math" panose="02040503050406030204" pitchFamily="18" charset="0"/>
                                      </a:rPr>
                                      <m:t>𝑹</m:t>
                                    </m:r>
                                  </m:e>
                                  <m:sup>
                                    <m:r>
                                      <a:rPr lang="en-US" sz="1400" b="1" i="1" smtClean="0">
                                        <a:latin typeface="Cambria Math" panose="02040503050406030204" pitchFamily="18" charset="0"/>
                                      </a:rPr>
                                      <m:t>𝟐</m:t>
                                    </m:r>
                                  </m:sup>
                                </m:sSup>
                              </m:oMath>
                            </m:oMathPara>
                          </a14:m>
                          <a:endParaRPr lang="en-US" sz="1400"/>
                        </a:p>
                      </a:txBody>
                      <a:tcPr/>
                    </a:tc>
                    <a:tc>
                      <a:txBody>
                        <a:bodyPr/>
                        <a:lstStyle/>
                        <a:p>
                          <a:r>
                            <a:rPr lang="en-US" sz="1400"/>
                            <a:t>RMSE</a:t>
                          </a:r>
                        </a:p>
                      </a:txBody>
                      <a:tcPr/>
                    </a:tc>
                    <a:tc>
                      <a:txBody>
                        <a:bodyPr/>
                        <a:lstStyle/>
                        <a:p>
                          <a:r>
                            <a:rPr lang="en-US" sz="1400"/>
                            <a:t>Mean </a:t>
                          </a:r>
                        </a:p>
                        <a:p>
                          <a:r>
                            <a:rPr lang="en-US" sz="1400"/>
                            <a:t>|% err|</a:t>
                          </a:r>
                        </a:p>
                      </a:txBody>
                      <a:tcPr/>
                    </a:tc>
                    <a:extLst>
                      <a:ext uri="{0D108BD9-81ED-4DB2-BD59-A6C34878D82A}">
                        <a16:rowId xmlns:a16="http://schemas.microsoft.com/office/drawing/2014/main" val="235586522"/>
                      </a:ext>
                    </a:extLst>
                  </a:tr>
                  <a:tr h="370840">
                    <a:tc>
                      <a:txBody>
                        <a:bodyPr/>
                        <a:lstStyle/>
                        <a:p>
                          <a:r>
                            <a:rPr lang="en-US" sz="1400"/>
                            <a:t>Isotropic</a:t>
                          </a:r>
                        </a:p>
                        <a:p>
                          <a:r>
                            <a:rPr lang="en-US" sz="1400"/>
                            <a:t>(1.412)</a:t>
                          </a:r>
                        </a:p>
                      </a:txBody>
                      <a:tcPr/>
                    </a:tc>
                    <a:tc>
                      <a:txBody>
                        <a:bodyPr/>
                        <a:lstStyle/>
                        <a:p>
                          <a:r>
                            <a:rPr lang="en-US" sz="1400"/>
                            <a:t>0.97</a:t>
                          </a:r>
                        </a:p>
                      </a:txBody>
                      <a:tcPr/>
                    </a:tc>
                    <a:tc>
                      <a:txBody>
                        <a:bodyPr/>
                        <a:lstStyle/>
                        <a:p>
                          <a:r>
                            <a:rPr lang="en-US" sz="1400"/>
                            <a:t>0.002</a:t>
                          </a:r>
                        </a:p>
                      </a:txBody>
                      <a:tcPr/>
                    </a:tc>
                    <a:tc>
                      <a:txBody>
                        <a:bodyPr/>
                        <a:lstStyle/>
                        <a:p>
                          <a:r>
                            <a:rPr lang="en-US" sz="1400" b="1" dirty="0"/>
                            <a:t>0.8%</a:t>
                          </a:r>
                        </a:p>
                      </a:txBody>
                      <a:tcPr/>
                    </a:tc>
                    <a:extLst>
                      <a:ext uri="{0D108BD9-81ED-4DB2-BD59-A6C34878D82A}">
                        <a16:rowId xmlns:a16="http://schemas.microsoft.com/office/drawing/2014/main" val="1658146578"/>
                      </a:ext>
                    </a:extLst>
                  </a:tr>
                  <a:tr h="370840">
                    <a:tc>
                      <a:txBody>
                        <a:bodyPr/>
                        <a:lstStyle/>
                        <a:p>
                          <a:r>
                            <a:rPr lang="en-US" sz="1400"/>
                            <a:t>Anisotropic</a:t>
                          </a:r>
                        </a:p>
                        <a:p>
                          <a:r>
                            <a:rPr lang="en-US" sz="1400"/>
                            <a:t>(1.4,1.17,.171)</a:t>
                          </a:r>
                        </a:p>
                      </a:txBody>
                      <a:tcPr/>
                    </a:tc>
                    <a:tc>
                      <a:txBody>
                        <a:bodyPr/>
                        <a:lstStyle/>
                        <a:p>
                          <a:r>
                            <a:rPr lang="en-US" sz="1400"/>
                            <a:t>0.97</a:t>
                          </a:r>
                        </a:p>
                      </a:txBody>
                      <a:tcPr/>
                    </a:tc>
                    <a:tc>
                      <a:txBody>
                        <a:bodyPr/>
                        <a:lstStyle/>
                        <a:p>
                          <a:r>
                            <a:rPr lang="en-US" sz="1400"/>
                            <a:t>0.002</a:t>
                          </a:r>
                        </a:p>
                      </a:txBody>
                      <a:tcPr/>
                    </a:tc>
                    <a:tc>
                      <a:txBody>
                        <a:bodyPr/>
                        <a:lstStyle/>
                        <a:p>
                          <a:r>
                            <a:rPr lang="en-US" sz="1400" b="0" dirty="0"/>
                            <a:t>0.8%</a:t>
                          </a:r>
                        </a:p>
                      </a:txBody>
                      <a:tcPr/>
                    </a:tc>
                    <a:extLst>
                      <a:ext uri="{0D108BD9-81ED-4DB2-BD59-A6C34878D82A}">
                        <a16:rowId xmlns:a16="http://schemas.microsoft.com/office/drawing/2014/main" val="3363563976"/>
                      </a:ext>
                    </a:extLst>
                  </a:tr>
                </a:tbl>
              </a:graphicData>
            </a:graphic>
          </p:graphicFrame>
        </mc:Choice>
        <mc:Fallback xmlns="">
          <p:graphicFrame>
            <p:nvGraphicFramePr>
              <p:cNvPr id="22" name="Table 21">
                <a:extLst>
                  <a:ext uri="{FF2B5EF4-FFF2-40B4-BE49-F238E27FC236}">
                    <a16:creationId xmlns:a16="http://schemas.microsoft.com/office/drawing/2014/main" id="{31C85CFD-CFDD-443C-8E2B-F180C0201CF4}"/>
                  </a:ext>
                </a:extLst>
              </p:cNvPr>
              <p:cNvGraphicFramePr>
                <a:graphicFrameLocks noGrp="1"/>
              </p:cNvGraphicFramePr>
              <p:nvPr>
                <p:extLst>
                  <p:ext uri="{D42A27DB-BD31-4B8C-83A1-F6EECF244321}">
                    <p14:modId xmlns:p14="http://schemas.microsoft.com/office/powerpoint/2010/main" val="2918691718"/>
                  </p:ext>
                </p:extLst>
              </p:nvPr>
            </p:nvGraphicFramePr>
            <p:xfrm>
              <a:off x="6834097" y="4652400"/>
              <a:ext cx="4807226" cy="1554480"/>
            </p:xfrm>
            <a:graphic>
              <a:graphicData uri="http://schemas.openxmlformats.org/drawingml/2006/table">
                <a:tbl>
                  <a:tblPr firstRow="1" bandRow="1">
                    <a:tableStyleId>{5C22544A-7EE6-4342-B048-85BDC9FD1C3A}</a:tableStyleId>
                  </a:tblPr>
                  <a:tblGrid>
                    <a:gridCol w="1861153">
                      <a:extLst>
                        <a:ext uri="{9D8B030D-6E8A-4147-A177-3AD203B41FA5}">
                          <a16:colId xmlns:a16="http://schemas.microsoft.com/office/drawing/2014/main" val="3686887206"/>
                        </a:ext>
                      </a:extLst>
                    </a:gridCol>
                    <a:gridCol w="958247">
                      <a:extLst>
                        <a:ext uri="{9D8B030D-6E8A-4147-A177-3AD203B41FA5}">
                          <a16:colId xmlns:a16="http://schemas.microsoft.com/office/drawing/2014/main" val="1307929732"/>
                        </a:ext>
                      </a:extLst>
                    </a:gridCol>
                    <a:gridCol w="954157">
                      <a:extLst>
                        <a:ext uri="{9D8B030D-6E8A-4147-A177-3AD203B41FA5}">
                          <a16:colId xmlns:a16="http://schemas.microsoft.com/office/drawing/2014/main" val="2249786173"/>
                        </a:ext>
                      </a:extLst>
                    </a:gridCol>
                    <a:gridCol w="1033669">
                      <a:extLst>
                        <a:ext uri="{9D8B030D-6E8A-4147-A177-3AD203B41FA5}">
                          <a16:colId xmlns:a16="http://schemas.microsoft.com/office/drawing/2014/main" val="2123584670"/>
                        </a:ext>
                      </a:extLst>
                    </a:gridCol>
                  </a:tblGrid>
                  <a:tr h="518160">
                    <a:tc>
                      <a:txBody>
                        <a:bodyPr/>
                        <a:lstStyle/>
                        <a:p>
                          <a:r>
                            <a:rPr lang="en-US" sz="1400"/>
                            <a:t>RBF kernel</a:t>
                          </a:r>
                        </a:p>
                        <a:p>
                          <a:r>
                            <a:rPr lang="en-US" sz="1400"/>
                            <a:t>(length scale(s))</a:t>
                          </a:r>
                        </a:p>
                      </a:txBody>
                      <a:tcPr/>
                    </a:tc>
                    <a:tc>
                      <a:txBody>
                        <a:bodyPr/>
                        <a:lstStyle/>
                        <a:p>
                          <a:endParaRPr lang="en-US"/>
                        </a:p>
                      </a:txBody>
                      <a:tcPr>
                        <a:blipFill>
                          <a:blip r:embed="rId4"/>
                          <a:stretch>
                            <a:fillRect l="-193671" t="-2353" r="-208861" b="-212941"/>
                          </a:stretch>
                        </a:blipFill>
                      </a:tcPr>
                    </a:tc>
                    <a:tc>
                      <a:txBody>
                        <a:bodyPr/>
                        <a:lstStyle/>
                        <a:p>
                          <a:r>
                            <a:rPr lang="en-US" sz="1400"/>
                            <a:t>RMSE</a:t>
                          </a:r>
                        </a:p>
                      </a:txBody>
                      <a:tcPr/>
                    </a:tc>
                    <a:tc>
                      <a:txBody>
                        <a:bodyPr/>
                        <a:lstStyle/>
                        <a:p>
                          <a:r>
                            <a:rPr lang="en-US" sz="1400"/>
                            <a:t>Mean </a:t>
                          </a:r>
                        </a:p>
                        <a:p>
                          <a:r>
                            <a:rPr lang="en-US" sz="1400"/>
                            <a:t>|% err|</a:t>
                          </a:r>
                        </a:p>
                      </a:txBody>
                      <a:tcPr/>
                    </a:tc>
                    <a:extLst>
                      <a:ext uri="{0D108BD9-81ED-4DB2-BD59-A6C34878D82A}">
                        <a16:rowId xmlns:a16="http://schemas.microsoft.com/office/drawing/2014/main" val="235586522"/>
                      </a:ext>
                    </a:extLst>
                  </a:tr>
                  <a:tr h="518160">
                    <a:tc>
                      <a:txBody>
                        <a:bodyPr/>
                        <a:lstStyle/>
                        <a:p>
                          <a:r>
                            <a:rPr lang="en-US" sz="1400"/>
                            <a:t>Isotropic</a:t>
                          </a:r>
                        </a:p>
                        <a:p>
                          <a:r>
                            <a:rPr lang="en-US" sz="1400"/>
                            <a:t>(1.412)</a:t>
                          </a:r>
                        </a:p>
                      </a:txBody>
                      <a:tcPr/>
                    </a:tc>
                    <a:tc>
                      <a:txBody>
                        <a:bodyPr/>
                        <a:lstStyle/>
                        <a:p>
                          <a:r>
                            <a:rPr lang="en-US" sz="1400"/>
                            <a:t>0.97</a:t>
                          </a:r>
                        </a:p>
                      </a:txBody>
                      <a:tcPr/>
                    </a:tc>
                    <a:tc>
                      <a:txBody>
                        <a:bodyPr/>
                        <a:lstStyle/>
                        <a:p>
                          <a:r>
                            <a:rPr lang="en-US" sz="1400"/>
                            <a:t>0.002</a:t>
                          </a:r>
                        </a:p>
                      </a:txBody>
                      <a:tcPr/>
                    </a:tc>
                    <a:tc>
                      <a:txBody>
                        <a:bodyPr/>
                        <a:lstStyle/>
                        <a:p>
                          <a:r>
                            <a:rPr lang="en-US" sz="1400" b="1" dirty="0"/>
                            <a:t>0.8%</a:t>
                          </a:r>
                        </a:p>
                      </a:txBody>
                      <a:tcPr/>
                    </a:tc>
                    <a:extLst>
                      <a:ext uri="{0D108BD9-81ED-4DB2-BD59-A6C34878D82A}">
                        <a16:rowId xmlns:a16="http://schemas.microsoft.com/office/drawing/2014/main" val="1658146578"/>
                      </a:ext>
                    </a:extLst>
                  </a:tr>
                  <a:tr h="518160">
                    <a:tc>
                      <a:txBody>
                        <a:bodyPr/>
                        <a:lstStyle/>
                        <a:p>
                          <a:r>
                            <a:rPr lang="en-US" sz="1400"/>
                            <a:t>Anisotropic</a:t>
                          </a:r>
                        </a:p>
                        <a:p>
                          <a:r>
                            <a:rPr lang="en-US" sz="1400"/>
                            <a:t>(1.4,1.17,.171)</a:t>
                          </a:r>
                        </a:p>
                      </a:txBody>
                      <a:tcPr/>
                    </a:tc>
                    <a:tc>
                      <a:txBody>
                        <a:bodyPr/>
                        <a:lstStyle/>
                        <a:p>
                          <a:r>
                            <a:rPr lang="en-US" sz="1400"/>
                            <a:t>0.97</a:t>
                          </a:r>
                        </a:p>
                      </a:txBody>
                      <a:tcPr/>
                    </a:tc>
                    <a:tc>
                      <a:txBody>
                        <a:bodyPr/>
                        <a:lstStyle/>
                        <a:p>
                          <a:r>
                            <a:rPr lang="en-US" sz="1400"/>
                            <a:t>0.002</a:t>
                          </a:r>
                        </a:p>
                      </a:txBody>
                      <a:tcPr/>
                    </a:tc>
                    <a:tc>
                      <a:txBody>
                        <a:bodyPr/>
                        <a:lstStyle/>
                        <a:p>
                          <a:r>
                            <a:rPr lang="en-US" sz="1400" b="0" dirty="0"/>
                            <a:t>0.8%</a:t>
                          </a:r>
                        </a:p>
                      </a:txBody>
                      <a:tcPr/>
                    </a:tc>
                    <a:extLst>
                      <a:ext uri="{0D108BD9-81ED-4DB2-BD59-A6C34878D82A}">
                        <a16:rowId xmlns:a16="http://schemas.microsoft.com/office/drawing/2014/main" val="3363563976"/>
                      </a:ext>
                    </a:extLst>
                  </a:tr>
                </a:tbl>
              </a:graphicData>
            </a:graphic>
          </p:graphicFrame>
        </mc:Fallback>
      </mc:AlternateContent>
      <p:sp>
        <p:nvSpPr>
          <p:cNvPr id="23" name="TextBox 22">
            <a:extLst>
              <a:ext uri="{FF2B5EF4-FFF2-40B4-BE49-F238E27FC236}">
                <a16:creationId xmlns:a16="http://schemas.microsoft.com/office/drawing/2014/main" id="{41A8B930-AA73-446A-80FC-94D395F1DD19}"/>
              </a:ext>
            </a:extLst>
          </p:cNvPr>
          <p:cNvSpPr txBox="1"/>
          <p:nvPr/>
        </p:nvSpPr>
        <p:spPr>
          <a:xfrm>
            <a:off x="7382942" y="4283068"/>
            <a:ext cx="4067343" cy="369332"/>
          </a:xfrm>
          <a:prstGeom prst="rect">
            <a:avLst/>
          </a:prstGeom>
          <a:noFill/>
        </p:spPr>
        <p:txBody>
          <a:bodyPr wrap="square" rtlCol="0">
            <a:spAutoFit/>
          </a:bodyPr>
          <a:lstStyle/>
          <a:p>
            <a:r>
              <a:rPr lang="en-US"/>
              <a:t>Our goal was better than a 5% error</a:t>
            </a:r>
          </a:p>
        </p:txBody>
      </p:sp>
    </p:spTree>
    <p:extLst>
      <p:ext uri="{BB962C8B-B14F-4D97-AF65-F5344CB8AC3E}">
        <p14:creationId xmlns:p14="http://schemas.microsoft.com/office/powerpoint/2010/main" val="1508954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432200-EF6B-4DFB-9C61-84988A3A35CF}"/>
              </a:ext>
            </a:extLst>
          </p:cNvPr>
          <p:cNvSpPr>
            <a:spLocks noGrp="1"/>
          </p:cNvSpPr>
          <p:nvPr>
            <p:ph type="title"/>
          </p:nvPr>
        </p:nvSpPr>
        <p:spPr/>
        <p:txBody>
          <a:bodyPr>
            <a:normAutofit fontScale="90000"/>
          </a:bodyPr>
          <a:lstStyle/>
          <a:p>
            <a:r>
              <a:rPr lang="en-US">
                <a:latin typeface="Arial"/>
                <a:cs typeface="Arial"/>
              </a:rPr>
              <a:t>Q3: Does the system generalize for differing conditions? Evaluating Uncertainty</a:t>
            </a:r>
            <a:endParaRPr lang="en-US"/>
          </a:p>
        </p:txBody>
      </p:sp>
      <p:sp>
        <p:nvSpPr>
          <p:cNvPr id="3" name="Content Placeholder 2">
            <a:extLst>
              <a:ext uri="{FF2B5EF4-FFF2-40B4-BE49-F238E27FC236}">
                <a16:creationId xmlns:a16="http://schemas.microsoft.com/office/drawing/2014/main" id="{F7CD5E8F-6B9F-4AC0-8C2D-4B12BC4CE11F}"/>
              </a:ext>
            </a:extLst>
          </p:cNvPr>
          <p:cNvSpPr>
            <a:spLocks noGrp="1"/>
          </p:cNvSpPr>
          <p:nvPr>
            <p:ph idx="1"/>
          </p:nvPr>
        </p:nvSpPr>
        <p:spPr>
          <a:xfrm>
            <a:off x="196969" y="966055"/>
            <a:ext cx="5789057" cy="487490"/>
          </a:xfrm>
        </p:spPr>
        <p:txBody>
          <a:bodyPr vert="horz" lIns="91440" tIns="45720" rIns="91440" bIns="45720" rtlCol="0" anchor="t">
            <a:normAutofit/>
          </a:bodyPr>
          <a:lstStyle/>
          <a:p>
            <a:pPr marL="0" indent="0">
              <a:buNone/>
            </a:pPr>
            <a:r>
              <a:rPr lang="en-US">
                <a:latin typeface="Arial"/>
                <a:cs typeface="Arial"/>
              </a:rPr>
              <a:t>Do we trust our uncertainties?</a:t>
            </a:r>
          </a:p>
          <a:p>
            <a:pPr marL="186055" indent="0">
              <a:lnSpc>
                <a:spcPct val="100000"/>
              </a:lnSpc>
              <a:spcBef>
                <a:spcPts val="0"/>
              </a:spcBef>
              <a:buNone/>
            </a:pPr>
            <a:endParaRPr lang="en-US">
              <a:solidFill>
                <a:schemeClr val="dk1"/>
              </a:solidFill>
              <a:latin typeface="Arial"/>
              <a:cs typeface="Arial"/>
            </a:endParaRPr>
          </a:p>
          <a:p>
            <a:pPr lvl="1"/>
            <a:endParaRPr lang="en-US">
              <a:latin typeface="Arial"/>
              <a:cs typeface="Arial"/>
            </a:endParaRPr>
          </a:p>
          <a:p>
            <a:pPr lvl="2"/>
            <a:endParaRPr lang="en-US">
              <a:latin typeface="Arial"/>
              <a:cs typeface="Arial"/>
            </a:endParaRPr>
          </a:p>
        </p:txBody>
      </p:sp>
      <p:sp>
        <p:nvSpPr>
          <p:cNvPr id="4" name="Footer Placeholder 3">
            <a:extLst>
              <a:ext uri="{FF2B5EF4-FFF2-40B4-BE49-F238E27FC236}">
                <a16:creationId xmlns:a16="http://schemas.microsoft.com/office/drawing/2014/main" id="{660E12F5-9A68-43FD-A2EE-96F63EEA5B63}"/>
              </a:ext>
            </a:extLst>
          </p:cNvPr>
          <p:cNvSpPr>
            <a:spLocks noGrp="1"/>
          </p:cNvSpPr>
          <p:nvPr>
            <p:ph type="ftr" sz="quarter" idx="11"/>
          </p:nvPr>
        </p:nvSpPr>
        <p:spPr/>
        <p:txBody>
          <a:bodyPr/>
          <a:lstStyle/>
          <a:p>
            <a:r>
              <a:rPr lang="en-US"/>
              <a:t>AI for Calibrations at Jlab | ACAT 2022 | dianam@jlab.org </a:t>
            </a:r>
          </a:p>
        </p:txBody>
      </p:sp>
      <p:sp>
        <p:nvSpPr>
          <p:cNvPr id="5" name="Slide Number Placeholder 4">
            <a:extLst>
              <a:ext uri="{FF2B5EF4-FFF2-40B4-BE49-F238E27FC236}">
                <a16:creationId xmlns:a16="http://schemas.microsoft.com/office/drawing/2014/main" id="{D2525A40-087D-4768-BC33-9965999F891D}"/>
              </a:ext>
            </a:extLst>
          </p:cNvPr>
          <p:cNvSpPr>
            <a:spLocks noGrp="1"/>
          </p:cNvSpPr>
          <p:nvPr>
            <p:ph type="sldNum" sz="quarter" idx="12"/>
          </p:nvPr>
        </p:nvSpPr>
        <p:spPr/>
        <p:txBody>
          <a:bodyPr/>
          <a:lstStyle/>
          <a:p>
            <a:fld id="{07E1C93C-5050-FC42-8F10-D22D4F119D13}" type="slidenum">
              <a:rPr lang="en-US" smtClean="0"/>
              <a:pPr/>
              <a:t>26</a:t>
            </a:fld>
            <a:endParaRPr lang="en-US"/>
          </a:p>
        </p:txBody>
      </p:sp>
      <p:pic>
        <p:nvPicPr>
          <p:cNvPr id="9" name="Picture 8">
            <a:extLst>
              <a:ext uri="{FF2B5EF4-FFF2-40B4-BE49-F238E27FC236}">
                <a16:creationId xmlns:a16="http://schemas.microsoft.com/office/drawing/2014/main" id="{0AD5EA61-4C8D-46F8-A1E5-866AE6EE8040}"/>
              </a:ext>
            </a:extLst>
          </p:cNvPr>
          <p:cNvPicPr>
            <a:picLocks noChangeAspect="1"/>
          </p:cNvPicPr>
          <p:nvPr/>
        </p:nvPicPr>
        <p:blipFill>
          <a:blip r:embed="rId3"/>
          <a:stretch>
            <a:fillRect/>
          </a:stretch>
        </p:blipFill>
        <p:spPr>
          <a:xfrm>
            <a:off x="1247976" y="2391077"/>
            <a:ext cx="2989066" cy="2975155"/>
          </a:xfrm>
          <a:prstGeom prst="rect">
            <a:avLst/>
          </a:prstGeom>
        </p:spPr>
      </p:pic>
      <p:sp>
        <p:nvSpPr>
          <p:cNvPr id="10" name="TextBox 9">
            <a:extLst>
              <a:ext uri="{FF2B5EF4-FFF2-40B4-BE49-F238E27FC236}">
                <a16:creationId xmlns:a16="http://schemas.microsoft.com/office/drawing/2014/main" id="{614B1C51-EEBA-4DEE-AC2F-56B81E0A09C1}"/>
              </a:ext>
            </a:extLst>
          </p:cNvPr>
          <p:cNvSpPr txBox="1"/>
          <p:nvPr/>
        </p:nvSpPr>
        <p:spPr>
          <a:xfrm>
            <a:off x="5008652" y="2387843"/>
            <a:ext cx="6270358" cy="3231654"/>
          </a:xfrm>
          <a:prstGeom prst="rect">
            <a:avLst/>
          </a:prstGeom>
          <a:noFill/>
        </p:spPr>
        <p:txBody>
          <a:bodyPr wrap="square" rtlCol="0">
            <a:spAutoFit/>
          </a:bodyPr>
          <a:lstStyle/>
          <a:p>
            <a:pPr marL="285750" indent="-285750">
              <a:buFont typeface="Arial" panose="020B0604020202020204" pitchFamily="34" charset="0"/>
              <a:buChar char="•"/>
            </a:pPr>
            <a:r>
              <a:rPr lang="en-US" sz="2400"/>
              <a:t>Predicted proportion of the test data expected to lie inside the prediction interval (x-axis) </a:t>
            </a:r>
          </a:p>
          <a:p>
            <a:pPr marL="285750" indent="-285750">
              <a:buFont typeface="Arial" panose="020B0604020202020204" pitchFamily="34" charset="0"/>
              <a:buChar char="•"/>
            </a:pPr>
            <a:r>
              <a:rPr lang="en-US" sz="2400"/>
              <a:t>Proportion of the test data observed inside the prediction interval (y-axis) </a:t>
            </a:r>
          </a:p>
          <a:p>
            <a:pPr marL="285750" indent="-285750">
              <a:buFont typeface="Arial" panose="020B0604020202020204" pitchFamily="34" charset="0"/>
              <a:buChar char="•"/>
            </a:pPr>
            <a:r>
              <a:rPr lang="en-US" sz="2400"/>
              <a:t>We are marginally underconfident with a 4% global miscalibration area.</a:t>
            </a:r>
          </a:p>
          <a:p>
            <a:endParaRPr lang="en-US" sz="2400"/>
          </a:p>
          <a:p>
            <a:r>
              <a:rPr lang="en-US"/>
              <a:t>For example, the 0.75 prediction interval aims to include observed values  75% of the time.</a:t>
            </a:r>
          </a:p>
        </p:txBody>
      </p:sp>
      <p:sp>
        <p:nvSpPr>
          <p:cNvPr id="11" name="TextBox 10">
            <a:extLst>
              <a:ext uri="{FF2B5EF4-FFF2-40B4-BE49-F238E27FC236}">
                <a16:creationId xmlns:a16="http://schemas.microsoft.com/office/drawing/2014/main" id="{1B69C6DE-F009-409E-816B-AD23EFAF1ADE}"/>
              </a:ext>
            </a:extLst>
          </p:cNvPr>
          <p:cNvSpPr txBox="1"/>
          <p:nvPr/>
        </p:nvSpPr>
        <p:spPr>
          <a:xfrm>
            <a:off x="196969" y="1534974"/>
            <a:ext cx="11701520" cy="923330"/>
          </a:xfrm>
          <a:prstGeom prst="rect">
            <a:avLst/>
          </a:prstGeom>
          <a:noFill/>
        </p:spPr>
        <p:txBody>
          <a:bodyPr wrap="square" rtlCol="0">
            <a:spAutoFit/>
          </a:bodyPr>
          <a:lstStyle/>
          <a:p>
            <a:pPr marL="285750" indent="-285750">
              <a:buFont typeface="Arial" panose="020B0604020202020204" pitchFamily="34" charset="0"/>
              <a:buChar char="•"/>
            </a:pPr>
            <a:r>
              <a:rPr lang="en-US">
                <a:latin typeface="Arial"/>
                <a:cs typeface="Arial"/>
              </a:rPr>
              <a:t>We checked our “uncertainty calibration” using </a:t>
            </a:r>
            <a:r>
              <a:rPr lang="en-US" b="1">
                <a:latin typeface="Arial"/>
                <a:cs typeface="Arial"/>
              </a:rPr>
              <a:t>Uncertainty Toolbox </a:t>
            </a:r>
          </a:p>
          <a:p>
            <a:r>
              <a:rPr lang="en-US">
                <a:latin typeface="Arial"/>
                <a:cs typeface="Arial"/>
                <a:hlinkClick r:id="rId4"/>
              </a:rPr>
              <a:t>https://github.com/uncertainty-toolbox/uncertainty-toolbox</a:t>
            </a:r>
            <a:endParaRPr lang="en-US">
              <a:latin typeface="Arial"/>
              <a:cs typeface="Arial"/>
            </a:endParaRPr>
          </a:p>
          <a:p>
            <a:endParaRPr lang="en-US"/>
          </a:p>
        </p:txBody>
      </p:sp>
      <p:sp>
        <p:nvSpPr>
          <p:cNvPr id="6" name="TextBox 5">
            <a:extLst>
              <a:ext uri="{FF2B5EF4-FFF2-40B4-BE49-F238E27FC236}">
                <a16:creationId xmlns:a16="http://schemas.microsoft.com/office/drawing/2014/main" id="{75ECFAEC-1F9D-CAA0-68DC-5436EDE90EC9}"/>
              </a:ext>
            </a:extLst>
          </p:cNvPr>
          <p:cNvSpPr txBox="1"/>
          <p:nvPr/>
        </p:nvSpPr>
        <p:spPr>
          <a:xfrm>
            <a:off x="1249914" y="5782733"/>
            <a:ext cx="10026560"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dirty="0" err="1">
                <a:latin typeface="Arial"/>
                <a:cs typeface="Arial"/>
              </a:rPr>
              <a:t>Youngseog</a:t>
            </a:r>
            <a:r>
              <a:rPr lang="en-US" sz="1000" dirty="0">
                <a:latin typeface="Arial"/>
                <a:cs typeface="Arial"/>
              </a:rPr>
              <a:t> Chung, Ian Char, Han Guo, Jeff Schneider, and Willie Neiswanger. Uncertainty toolbox: an open-source library for assessing, visualizing, and improving uncertainty quantification. </a:t>
            </a:r>
            <a:r>
              <a:rPr lang="en-US" sz="1000" dirty="0" err="1">
                <a:latin typeface="Arial"/>
                <a:cs typeface="Arial"/>
              </a:rPr>
              <a:t>arXiv</a:t>
            </a:r>
            <a:r>
              <a:rPr lang="en-US" sz="1000" dirty="0">
                <a:latin typeface="Arial"/>
                <a:cs typeface="Arial"/>
              </a:rPr>
              <a:t> preprint arXiv:2109.10254, 2021.</a:t>
            </a:r>
            <a:endParaRPr lang="en-US" sz="1000" dirty="0"/>
          </a:p>
        </p:txBody>
      </p:sp>
    </p:spTree>
    <p:extLst>
      <p:ext uri="{BB962C8B-B14F-4D97-AF65-F5344CB8AC3E}">
        <p14:creationId xmlns:p14="http://schemas.microsoft.com/office/powerpoint/2010/main" val="1059988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432200-EF6B-4DFB-9C61-84988A3A35CF}"/>
              </a:ext>
            </a:extLst>
          </p:cNvPr>
          <p:cNvSpPr>
            <a:spLocks noGrp="1"/>
          </p:cNvSpPr>
          <p:nvPr>
            <p:ph type="title"/>
          </p:nvPr>
        </p:nvSpPr>
        <p:spPr/>
        <p:txBody>
          <a:bodyPr>
            <a:normAutofit fontScale="90000"/>
          </a:bodyPr>
          <a:lstStyle/>
          <a:p>
            <a:r>
              <a:rPr lang="en-US">
                <a:latin typeface="Arial"/>
                <a:cs typeface="Arial"/>
              </a:rPr>
              <a:t>Q3: Does the system generalize for differing conditions? Evaluating Uncertainty</a:t>
            </a:r>
            <a:endParaRPr lang="en-US"/>
          </a:p>
        </p:txBody>
      </p:sp>
      <p:sp>
        <p:nvSpPr>
          <p:cNvPr id="3" name="Content Placeholder 2">
            <a:extLst>
              <a:ext uri="{FF2B5EF4-FFF2-40B4-BE49-F238E27FC236}">
                <a16:creationId xmlns:a16="http://schemas.microsoft.com/office/drawing/2014/main" id="{F7CD5E8F-6B9F-4AC0-8C2D-4B12BC4CE11F}"/>
              </a:ext>
            </a:extLst>
          </p:cNvPr>
          <p:cNvSpPr>
            <a:spLocks noGrp="1"/>
          </p:cNvSpPr>
          <p:nvPr>
            <p:ph idx="1"/>
          </p:nvPr>
        </p:nvSpPr>
        <p:spPr>
          <a:xfrm>
            <a:off x="196969" y="966055"/>
            <a:ext cx="5789057" cy="487490"/>
          </a:xfrm>
        </p:spPr>
        <p:txBody>
          <a:bodyPr vert="horz" lIns="91440" tIns="45720" rIns="91440" bIns="45720" rtlCol="0" anchor="t">
            <a:normAutofit/>
          </a:bodyPr>
          <a:lstStyle/>
          <a:p>
            <a:pPr marL="0" indent="0">
              <a:buNone/>
            </a:pPr>
            <a:r>
              <a:rPr lang="en-US">
                <a:latin typeface="Arial"/>
                <a:cs typeface="Arial"/>
              </a:rPr>
              <a:t>Do we trust our uncertainties?</a:t>
            </a:r>
          </a:p>
          <a:p>
            <a:pPr marL="186055" indent="0">
              <a:lnSpc>
                <a:spcPct val="100000"/>
              </a:lnSpc>
              <a:spcBef>
                <a:spcPts val="0"/>
              </a:spcBef>
              <a:buNone/>
            </a:pPr>
            <a:endParaRPr lang="en-US">
              <a:solidFill>
                <a:schemeClr val="dk1"/>
              </a:solidFill>
              <a:latin typeface="Arial"/>
              <a:cs typeface="Arial"/>
            </a:endParaRPr>
          </a:p>
          <a:p>
            <a:pPr lvl="1"/>
            <a:endParaRPr lang="en-US">
              <a:latin typeface="Arial"/>
              <a:cs typeface="Arial"/>
            </a:endParaRPr>
          </a:p>
          <a:p>
            <a:pPr lvl="2"/>
            <a:endParaRPr lang="en-US">
              <a:latin typeface="Arial"/>
              <a:cs typeface="Arial"/>
            </a:endParaRPr>
          </a:p>
        </p:txBody>
      </p:sp>
      <p:sp>
        <p:nvSpPr>
          <p:cNvPr id="4" name="Footer Placeholder 3">
            <a:extLst>
              <a:ext uri="{FF2B5EF4-FFF2-40B4-BE49-F238E27FC236}">
                <a16:creationId xmlns:a16="http://schemas.microsoft.com/office/drawing/2014/main" id="{660E12F5-9A68-43FD-A2EE-96F63EEA5B63}"/>
              </a:ext>
            </a:extLst>
          </p:cNvPr>
          <p:cNvSpPr>
            <a:spLocks noGrp="1"/>
          </p:cNvSpPr>
          <p:nvPr>
            <p:ph type="ftr" sz="quarter" idx="11"/>
          </p:nvPr>
        </p:nvSpPr>
        <p:spPr/>
        <p:txBody>
          <a:bodyPr/>
          <a:lstStyle/>
          <a:p>
            <a:r>
              <a:rPr lang="en-US"/>
              <a:t>AI for Calibrations at Jlab | ACAT 2022 | dianam@jlab.org </a:t>
            </a:r>
          </a:p>
        </p:txBody>
      </p:sp>
      <p:sp>
        <p:nvSpPr>
          <p:cNvPr id="5" name="Slide Number Placeholder 4">
            <a:extLst>
              <a:ext uri="{FF2B5EF4-FFF2-40B4-BE49-F238E27FC236}">
                <a16:creationId xmlns:a16="http://schemas.microsoft.com/office/drawing/2014/main" id="{D2525A40-087D-4768-BC33-9965999F891D}"/>
              </a:ext>
            </a:extLst>
          </p:cNvPr>
          <p:cNvSpPr>
            <a:spLocks noGrp="1"/>
          </p:cNvSpPr>
          <p:nvPr>
            <p:ph type="sldNum" sz="quarter" idx="12"/>
          </p:nvPr>
        </p:nvSpPr>
        <p:spPr/>
        <p:txBody>
          <a:bodyPr/>
          <a:lstStyle/>
          <a:p>
            <a:fld id="{07E1C93C-5050-FC42-8F10-D22D4F119D13}" type="slidenum">
              <a:rPr lang="en-US" smtClean="0"/>
              <a:pPr/>
              <a:t>27</a:t>
            </a:fld>
            <a:endParaRPr lang="en-US"/>
          </a:p>
        </p:txBody>
      </p:sp>
      <p:sp>
        <p:nvSpPr>
          <p:cNvPr id="11" name="TextBox 10">
            <a:extLst>
              <a:ext uri="{FF2B5EF4-FFF2-40B4-BE49-F238E27FC236}">
                <a16:creationId xmlns:a16="http://schemas.microsoft.com/office/drawing/2014/main" id="{1B69C6DE-F009-409E-816B-AD23EFAF1ADE}"/>
              </a:ext>
            </a:extLst>
          </p:cNvPr>
          <p:cNvSpPr txBox="1"/>
          <p:nvPr/>
        </p:nvSpPr>
        <p:spPr>
          <a:xfrm>
            <a:off x="196969" y="1534974"/>
            <a:ext cx="11701520" cy="923330"/>
          </a:xfrm>
          <a:prstGeom prst="rect">
            <a:avLst/>
          </a:prstGeom>
          <a:noFill/>
        </p:spPr>
        <p:txBody>
          <a:bodyPr wrap="square" rtlCol="0">
            <a:spAutoFit/>
          </a:bodyPr>
          <a:lstStyle/>
          <a:p>
            <a:pPr marL="285750" indent="-285750">
              <a:buFont typeface="Arial" panose="020B0604020202020204" pitchFamily="34" charset="0"/>
              <a:buChar char="•"/>
            </a:pPr>
            <a:r>
              <a:rPr lang="en-US">
                <a:latin typeface="Arial"/>
                <a:cs typeface="Arial"/>
              </a:rPr>
              <a:t>We checked our “uncertainty calibration” using </a:t>
            </a:r>
            <a:r>
              <a:rPr lang="en-US" b="1">
                <a:latin typeface="Arial"/>
                <a:cs typeface="Arial"/>
              </a:rPr>
              <a:t>Uncertainty Toolbox </a:t>
            </a:r>
          </a:p>
          <a:p>
            <a:r>
              <a:rPr lang="en-US">
                <a:latin typeface="Arial"/>
                <a:cs typeface="Arial"/>
                <a:hlinkClick r:id="rId3"/>
              </a:rPr>
              <a:t>https://github.com/uncertainty-toolbox/uncertainty-toolbox</a:t>
            </a:r>
            <a:endParaRPr lang="en-US">
              <a:latin typeface="Arial"/>
              <a:cs typeface="Arial"/>
            </a:endParaRPr>
          </a:p>
          <a:p>
            <a:endParaRPr lang="en-US"/>
          </a:p>
        </p:txBody>
      </p:sp>
      <p:pic>
        <p:nvPicPr>
          <p:cNvPr id="6" name="Picture 5">
            <a:extLst>
              <a:ext uri="{FF2B5EF4-FFF2-40B4-BE49-F238E27FC236}">
                <a16:creationId xmlns:a16="http://schemas.microsoft.com/office/drawing/2014/main" id="{65552DAD-9310-45D3-B803-FF3A5B3878E8}"/>
              </a:ext>
            </a:extLst>
          </p:cNvPr>
          <p:cNvPicPr>
            <a:picLocks noChangeAspect="1"/>
          </p:cNvPicPr>
          <p:nvPr/>
        </p:nvPicPr>
        <p:blipFill>
          <a:blip r:embed="rId4"/>
          <a:stretch>
            <a:fillRect/>
          </a:stretch>
        </p:blipFill>
        <p:spPr>
          <a:xfrm>
            <a:off x="797810" y="2982892"/>
            <a:ext cx="10596379" cy="2144356"/>
          </a:xfrm>
          <a:prstGeom prst="rect">
            <a:avLst/>
          </a:prstGeom>
        </p:spPr>
      </p:pic>
    </p:spTree>
    <p:extLst>
      <p:ext uri="{BB962C8B-B14F-4D97-AF65-F5344CB8AC3E}">
        <p14:creationId xmlns:p14="http://schemas.microsoft.com/office/powerpoint/2010/main" val="561555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432200-EF6B-4DFB-9C61-84988A3A35CF}"/>
              </a:ext>
            </a:extLst>
          </p:cNvPr>
          <p:cNvSpPr>
            <a:spLocks noGrp="1"/>
          </p:cNvSpPr>
          <p:nvPr>
            <p:ph type="title"/>
          </p:nvPr>
        </p:nvSpPr>
        <p:spPr/>
        <p:txBody>
          <a:bodyPr>
            <a:normAutofit fontScale="90000"/>
          </a:bodyPr>
          <a:lstStyle/>
          <a:p>
            <a:r>
              <a:rPr lang="en-US"/>
              <a:t>Q3: </a:t>
            </a:r>
            <a:r>
              <a:rPr lang="en-US">
                <a:latin typeface="Arial"/>
                <a:cs typeface="Arial"/>
              </a:rPr>
              <a:t>Does the system generalize for differing conditions? Uncertainty quantification</a:t>
            </a:r>
            <a:endParaRPr lang="en-US"/>
          </a:p>
        </p:txBody>
      </p:sp>
      <p:sp>
        <p:nvSpPr>
          <p:cNvPr id="3" name="Content Placeholder 2">
            <a:extLst>
              <a:ext uri="{FF2B5EF4-FFF2-40B4-BE49-F238E27FC236}">
                <a16:creationId xmlns:a16="http://schemas.microsoft.com/office/drawing/2014/main" id="{F7CD5E8F-6B9F-4AC0-8C2D-4B12BC4CE11F}"/>
              </a:ext>
            </a:extLst>
          </p:cNvPr>
          <p:cNvSpPr>
            <a:spLocks noGrp="1"/>
          </p:cNvSpPr>
          <p:nvPr>
            <p:ph idx="1"/>
          </p:nvPr>
        </p:nvSpPr>
        <p:spPr>
          <a:xfrm>
            <a:off x="196969" y="966055"/>
            <a:ext cx="5789057" cy="2499771"/>
          </a:xfrm>
        </p:spPr>
        <p:txBody>
          <a:bodyPr vert="horz" lIns="91440" tIns="45720" rIns="91440" bIns="45720" rtlCol="0" anchor="t">
            <a:normAutofit/>
          </a:bodyPr>
          <a:lstStyle/>
          <a:p>
            <a:r>
              <a:rPr lang="en-US">
                <a:latin typeface="Arial"/>
                <a:cs typeface="Arial"/>
              </a:rPr>
              <a:t>The Gaussian process provides uncertainty quantification.</a:t>
            </a:r>
            <a:endParaRPr lang="en-US"/>
          </a:p>
          <a:p>
            <a:pPr lvl="1"/>
            <a:r>
              <a:rPr lang="en-US">
                <a:latin typeface="Arial"/>
                <a:cs typeface="Arial"/>
              </a:rPr>
              <a:t>Important not to set the HV when uncertain, but how do we use uncertainty?</a:t>
            </a:r>
          </a:p>
          <a:p>
            <a:r>
              <a:rPr lang="en-US">
                <a:latin typeface="Arial"/>
                <a:cs typeface="Arial"/>
              </a:rPr>
              <a:t>First, we thought of an uncertainty threshold "surface".</a:t>
            </a:r>
          </a:p>
          <a:p>
            <a:endParaRPr lang="en-US">
              <a:latin typeface="Arial"/>
              <a:cs typeface="Arial"/>
            </a:endParaRPr>
          </a:p>
          <a:p>
            <a:pPr lvl="1"/>
            <a:endParaRPr lang="en-US">
              <a:latin typeface="Arial"/>
              <a:cs typeface="Arial"/>
            </a:endParaRPr>
          </a:p>
          <a:p>
            <a:pPr lvl="1"/>
            <a:endParaRPr lang="en-US">
              <a:latin typeface="Arial"/>
              <a:cs typeface="Arial"/>
            </a:endParaRPr>
          </a:p>
          <a:p>
            <a:pPr lvl="2"/>
            <a:endParaRPr lang="en-US">
              <a:latin typeface="Arial"/>
              <a:cs typeface="Arial"/>
            </a:endParaRPr>
          </a:p>
        </p:txBody>
      </p:sp>
      <p:sp>
        <p:nvSpPr>
          <p:cNvPr id="4" name="Footer Placeholder 3">
            <a:extLst>
              <a:ext uri="{FF2B5EF4-FFF2-40B4-BE49-F238E27FC236}">
                <a16:creationId xmlns:a16="http://schemas.microsoft.com/office/drawing/2014/main" id="{660E12F5-9A68-43FD-A2EE-96F63EEA5B63}"/>
              </a:ext>
            </a:extLst>
          </p:cNvPr>
          <p:cNvSpPr>
            <a:spLocks noGrp="1"/>
          </p:cNvSpPr>
          <p:nvPr>
            <p:ph type="ftr" sz="quarter" idx="11"/>
          </p:nvPr>
        </p:nvSpPr>
        <p:spPr/>
        <p:txBody>
          <a:bodyPr/>
          <a:lstStyle/>
          <a:p>
            <a:r>
              <a:rPr lang="en-US"/>
              <a:t>AI for Calibrations at Jlab | ACAT 2022 | dianam@jlab.org </a:t>
            </a:r>
          </a:p>
        </p:txBody>
      </p:sp>
      <p:sp>
        <p:nvSpPr>
          <p:cNvPr id="5" name="Slide Number Placeholder 4">
            <a:extLst>
              <a:ext uri="{FF2B5EF4-FFF2-40B4-BE49-F238E27FC236}">
                <a16:creationId xmlns:a16="http://schemas.microsoft.com/office/drawing/2014/main" id="{D2525A40-087D-4768-BC33-9965999F891D}"/>
              </a:ext>
            </a:extLst>
          </p:cNvPr>
          <p:cNvSpPr>
            <a:spLocks noGrp="1"/>
          </p:cNvSpPr>
          <p:nvPr>
            <p:ph type="sldNum" sz="quarter" idx="12"/>
          </p:nvPr>
        </p:nvSpPr>
        <p:spPr/>
        <p:txBody>
          <a:bodyPr/>
          <a:lstStyle/>
          <a:p>
            <a:fld id="{07E1C93C-5050-FC42-8F10-D22D4F119D13}" type="slidenum">
              <a:rPr lang="en-US" smtClean="0"/>
              <a:pPr/>
              <a:t>28</a:t>
            </a:fld>
            <a:endParaRPr lang="en-US"/>
          </a:p>
        </p:txBody>
      </p:sp>
      <p:pic>
        <p:nvPicPr>
          <p:cNvPr id="7" name="Picture 7">
            <a:extLst>
              <a:ext uri="{FF2B5EF4-FFF2-40B4-BE49-F238E27FC236}">
                <a16:creationId xmlns:a16="http://schemas.microsoft.com/office/drawing/2014/main" id="{9C0C8414-BCF9-2B9E-355F-91226D537ACF}"/>
              </a:ext>
            </a:extLst>
          </p:cNvPr>
          <p:cNvPicPr>
            <a:picLocks noChangeAspect="1"/>
          </p:cNvPicPr>
          <p:nvPr/>
        </p:nvPicPr>
        <p:blipFill>
          <a:blip r:embed="rId3"/>
          <a:stretch>
            <a:fillRect/>
          </a:stretch>
        </p:blipFill>
        <p:spPr>
          <a:xfrm>
            <a:off x="5945554" y="1110543"/>
            <a:ext cx="6221044" cy="4715066"/>
          </a:xfrm>
          <a:prstGeom prst="rect">
            <a:avLst/>
          </a:prstGeom>
        </p:spPr>
      </p:pic>
      <p:sp>
        <p:nvSpPr>
          <p:cNvPr id="8" name="TextBox 7">
            <a:extLst>
              <a:ext uri="{FF2B5EF4-FFF2-40B4-BE49-F238E27FC236}">
                <a16:creationId xmlns:a16="http://schemas.microsoft.com/office/drawing/2014/main" id="{E95E93E8-25D2-D738-C304-73159926910C}"/>
              </a:ext>
            </a:extLst>
          </p:cNvPr>
          <p:cNvSpPr txBox="1"/>
          <p:nvPr/>
        </p:nvSpPr>
        <p:spPr>
          <a:xfrm>
            <a:off x="201246" y="3884246"/>
            <a:ext cx="6885352" cy="198464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90000"/>
              </a:lnSpc>
              <a:spcBef>
                <a:spcPts val="1000"/>
              </a:spcBef>
            </a:pPr>
            <a:r>
              <a:rPr lang="en-US" sz="2200">
                <a:latin typeface="Arial"/>
                <a:cs typeface="Arial"/>
              </a:rPr>
              <a:t>Plots of a grid mesh of the input feature space for predictions with Gaussian process standard deviation &lt;= 3% of the ideal GCF:</a:t>
            </a:r>
            <a:endParaRPr lang="en-US" sz="2200">
              <a:latin typeface="Arial"/>
              <a:ea typeface="+mn-lt"/>
              <a:cs typeface="+mn-lt"/>
            </a:endParaRPr>
          </a:p>
          <a:p>
            <a:pPr marL="742950" lvl="1" indent="-285750">
              <a:lnSpc>
                <a:spcPct val="90000"/>
              </a:lnSpc>
              <a:spcBef>
                <a:spcPts val="500"/>
              </a:spcBef>
              <a:buFont typeface="Arial"/>
              <a:buChar char="•"/>
            </a:pPr>
            <a:r>
              <a:rPr lang="en-US" sz="2200">
                <a:latin typeface="Arial"/>
                <a:cs typeface="Arial"/>
              </a:rPr>
              <a:t>As expected, the "surface" increases for low current runs, when more low current runs were added to training data.</a:t>
            </a:r>
            <a:endParaRPr lang="en-US">
              <a:cs typeface="Calibri" panose="020F0502020204030204"/>
            </a:endParaRPr>
          </a:p>
        </p:txBody>
      </p:sp>
    </p:spTree>
    <p:extLst>
      <p:ext uri="{BB962C8B-B14F-4D97-AF65-F5344CB8AC3E}">
        <p14:creationId xmlns:p14="http://schemas.microsoft.com/office/powerpoint/2010/main" val="1607565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3264E5-F32B-46B6-99AA-F0A6E1D06AFF}"/>
              </a:ext>
            </a:extLst>
          </p:cNvPr>
          <p:cNvSpPr>
            <a:spLocks noGrp="1"/>
          </p:cNvSpPr>
          <p:nvPr>
            <p:ph type="title"/>
          </p:nvPr>
        </p:nvSpPr>
        <p:spPr/>
        <p:txBody>
          <a:bodyPr/>
          <a:lstStyle/>
          <a:p>
            <a:r>
              <a:rPr lang="en-US">
                <a:latin typeface="Arial"/>
                <a:cs typeface="Arial"/>
              </a:rPr>
              <a:t>Q3: Does the system generalize for differing conditions? CPP</a:t>
            </a:r>
            <a:endParaRPr lang="en-US"/>
          </a:p>
        </p:txBody>
      </p:sp>
      <p:sp>
        <p:nvSpPr>
          <p:cNvPr id="4" name="Footer Placeholder 3">
            <a:extLst>
              <a:ext uri="{FF2B5EF4-FFF2-40B4-BE49-F238E27FC236}">
                <a16:creationId xmlns:a16="http://schemas.microsoft.com/office/drawing/2014/main" id="{D30967DD-308A-498C-B7C2-CD4BA8C0B1B1}"/>
              </a:ext>
            </a:extLst>
          </p:cNvPr>
          <p:cNvSpPr>
            <a:spLocks noGrp="1"/>
          </p:cNvSpPr>
          <p:nvPr>
            <p:ph type="ftr" sz="quarter" idx="11"/>
          </p:nvPr>
        </p:nvSpPr>
        <p:spPr/>
        <p:txBody>
          <a:bodyPr/>
          <a:lstStyle/>
          <a:p>
            <a:r>
              <a:rPr lang="en-US"/>
              <a:t>AI for Calibrations at Jlab | ACAT 2022 | dianam@jlab.org </a:t>
            </a:r>
          </a:p>
        </p:txBody>
      </p:sp>
      <p:sp>
        <p:nvSpPr>
          <p:cNvPr id="5" name="Slide Number Placeholder 4">
            <a:extLst>
              <a:ext uri="{FF2B5EF4-FFF2-40B4-BE49-F238E27FC236}">
                <a16:creationId xmlns:a16="http://schemas.microsoft.com/office/drawing/2014/main" id="{624864DF-DF49-4AC9-BE59-53A3C24E4650}"/>
              </a:ext>
            </a:extLst>
          </p:cNvPr>
          <p:cNvSpPr>
            <a:spLocks noGrp="1"/>
          </p:cNvSpPr>
          <p:nvPr>
            <p:ph type="sldNum" sz="quarter" idx="12"/>
          </p:nvPr>
        </p:nvSpPr>
        <p:spPr/>
        <p:txBody>
          <a:bodyPr/>
          <a:lstStyle/>
          <a:p>
            <a:fld id="{07E1C93C-5050-FC42-8F10-D22D4F119D13}" type="slidenum">
              <a:rPr lang="en-US" smtClean="0"/>
              <a:pPr/>
              <a:t>29</a:t>
            </a:fld>
            <a:endParaRPr lang="en-US"/>
          </a:p>
        </p:txBody>
      </p:sp>
      <p:pic>
        <p:nvPicPr>
          <p:cNvPr id="7" name="Picture 6">
            <a:extLst>
              <a:ext uri="{FF2B5EF4-FFF2-40B4-BE49-F238E27FC236}">
                <a16:creationId xmlns:a16="http://schemas.microsoft.com/office/drawing/2014/main" id="{F7CA734A-6273-4ACA-A377-56B7A06CC8E9}"/>
              </a:ext>
            </a:extLst>
          </p:cNvPr>
          <p:cNvPicPr>
            <a:picLocks noChangeAspect="1"/>
          </p:cNvPicPr>
          <p:nvPr/>
        </p:nvPicPr>
        <p:blipFill>
          <a:blip r:embed="rId3"/>
          <a:stretch>
            <a:fillRect/>
          </a:stretch>
        </p:blipFill>
        <p:spPr>
          <a:xfrm>
            <a:off x="114301" y="1415655"/>
            <a:ext cx="6478580" cy="4026687"/>
          </a:xfrm>
          <a:prstGeom prst="rect">
            <a:avLst/>
          </a:prstGeom>
        </p:spPr>
      </p:pic>
      <p:pic>
        <p:nvPicPr>
          <p:cNvPr id="8" name="Picture 7">
            <a:extLst>
              <a:ext uri="{FF2B5EF4-FFF2-40B4-BE49-F238E27FC236}">
                <a16:creationId xmlns:a16="http://schemas.microsoft.com/office/drawing/2014/main" id="{24C6F9EF-4C7D-4DD5-8B94-31B4255EB9C1}"/>
              </a:ext>
            </a:extLst>
          </p:cNvPr>
          <p:cNvPicPr>
            <a:picLocks noChangeAspect="1"/>
          </p:cNvPicPr>
          <p:nvPr/>
        </p:nvPicPr>
        <p:blipFill>
          <a:blip r:embed="rId4"/>
          <a:stretch>
            <a:fillRect/>
          </a:stretch>
        </p:blipFill>
        <p:spPr>
          <a:xfrm>
            <a:off x="6751649" y="999251"/>
            <a:ext cx="5211750" cy="4859497"/>
          </a:xfrm>
          <a:prstGeom prst="rect">
            <a:avLst/>
          </a:prstGeom>
        </p:spPr>
      </p:pic>
    </p:spTree>
    <p:extLst>
      <p:ext uri="{BB962C8B-B14F-4D97-AF65-F5344CB8AC3E}">
        <p14:creationId xmlns:p14="http://schemas.microsoft.com/office/powerpoint/2010/main" val="26212228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76CC29-A563-7445-B532-E71DB4D3064D}"/>
              </a:ext>
            </a:extLst>
          </p:cNvPr>
          <p:cNvSpPr>
            <a:spLocks noGrp="1"/>
          </p:cNvSpPr>
          <p:nvPr>
            <p:ph type="title"/>
          </p:nvPr>
        </p:nvSpPr>
        <p:spPr>
          <a:xfrm>
            <a:off x="411892" y="240539"/>
            <a:ext cx="11285837" cy="487490"/>
          </a:xfrm>
        </p:spPr>
        <p:txBody>
          <a:bodyPr anchor="ctr">
            <a:normAutofit/>
          </a:bodyPr>
          <a:lstStyle/>
          <a:p>
            <a:r>
              <a:rPr lang="en-US"/>
              <a:t>GlueX Central Drift Chamber (CDC)</a:t>
            </a:r>
          </a:p>
        </p:txBody>
      </p:sp>
      <p:sp>
        <p:nvSpPr>
          <p:cNvPr id="4" name="Content Placeholder 3">
            <a:extLst>
              <a:ext uri="{FF2B5EF4-FFF2-40B4-BE49-F238E27FC236}">
                <a16:creationId xmlns:a16="http://schemas.microsoft.com/office/drawing/2014/main" id="{B96F3782-ECB5-FF41-B99D-BBEC3A5977A6}"/>
              </a:ext>
            </a:extLst>
          </p:cNvPr>
          <p:cNvSpPr>
            <a:spLocks noGrp="1"/>
          </p:cNvSpPr>
          <p:nvPr>
            <p:ph idx="1"/>
          </p:nvPr>
        </p:nvSpPr>
        <p:spPr>
          <a:xfrm>
            <a:off x="6211106" y="802685"/>
            <a:ext cx="5943600" cy="2743200"/>
          </a:xfrm>
        </p:spPr>
        <p:txBody>
          <a:bodyPr>
            <a:noAutofit/>
          </a:bodyPr>
          <a:lstStyle/>
          <a:p>
            <a:r>
              <a:rPr lang="en-US" sz="1800" b="1" dirty="0"/>
              <a:t>Used to detect and track charged particles with momenta p &gt; 0.25 GeV/c</a:t>
            </a:r>
          </a:p>
          <a:p>
            <a:r>
              <a:rPr lang="en-US" sz="1800" b="1" dirty="0"/>
              <a:t>Use for particle </a:t>
            </a:r>
            <a:r>
              <a:rPr lang="en-US" sz="1800" b="1" dirty="0" err="1"/>
              <a:t>identifcation</a:t>
            </a:r>
            <a:endParaRPr lang="en-US" sz="1800" b="1" dirty="0"/>
          </a:p>
          <a:p>
            <a:r>
              <a:rPr lang="en-US" sz="1800" b="1" dirty="0" err="1"/>
              <a:t>dE</a:t>
            </a:r>
            <a:r>
              <a:rPr lang="en-US" sz="1800" b="1" dirty="0"/>
              <a:t>/dx</a:t>
            </a:r>
            <a:r>
              <a:rPr lang="en-US" sz="1800" dirty="0"/>
              <a:t>: measure of deposited energy per unit of track length</a:t>
            </a:r>
          </a:p>
          <a:p>
            <a:pPr lvl="1"/>
            <a:r>
              <a:rPr lang="en-US" sz="1600" dirty="0"/>
              <a:t>1.5 m long x 1.2 m diameter cylinder</a:t>
            </a:r>
          </a:p>
          <a:p>
            <a:pPr lvl="1"/>
            <a:r>
              <a:rPr lang="en-US" sz="1600" dirty="0"/>
              <a:t>3522 anode wires at 2125 V inside 1.6 cm diameter straws</a:t>
            </a:r>
          </a:p>
          <a:p>
            <a:pPr lvl="1"/>
            <a:r>
              <a:rPr lang="en-US" sz="1600" dirty="0"/>
              <a:t>50:50 </a:t>
            </a:r>
            <a:r>
              <a:rPr lang="en-US" sz="1600" dirty="0" err="1"/>
              <a:t>Ar</a:t>
            </a:r>
            <a:r>
              <a:rPr lang="en-US" sz="1600" dirty="0"/>
              <a:t>/CO</a:t>
            </a:r>
            <a:r>
              <a:rPr lang="en-US" sz="1600" baseline="-25000" dirty="0"/>
              <a:t>2</a:t>
            </a:r>
            <a:r>
              <a:rPr lang="en-US" sz="1600" dirty="0"/>
              <a:t> gas mix</a:t>
            </a:r>
          </a:p>
        </p:txBody>
      </p:sp>
      <p:sp>
        <p:nvSpPr>
          <p:cNvPr id="5" name="Footer Placeholder 4">
            <a:extLst>
              <a:ext uri="{FF2B5EF4-FFF2-40B4-BE49-F238E27FC236}">
                <a16:creationId xmlns:a16="http://schemas.microsoft.com/office/drawing/2014/main" id="{B02C472E-484F-D343-94AD-072CEF2C2F50}"/>
              </a:ext>
            </a:extLst>
          </p:cNvPr>
          <p:cNvSpPr>
            <a:spLocks noGrp="1"/>
          </p:cNvSpPr>
          <p:nvPr>
            <p:ph type="ftr" sz="quarter" idx="11"/>
          </p:nvPr>
        </p:nvSpPr>
        <p:spPr>
          <a:xfrm>
            <a:off x="411893" y="6467336"/>
            <a:ext cx="5223851" cy="311322"/>
          </a:xfrm>
        </p:spPr>
        <p:txBody>
          <a:bodyPr anchor="ctr">
            <a:normAutofit/>
          </a:bodyPr>
          <a:lstStyle/>
          <a:p>
            <a:r>
              <a:rPr lang="en-US" sz="900"/>
              <a:t>AI for Calibrations at Jlab | ACAT 2022 | dianam@jlab.org </a:t>
            </a:r>
          </a:p>
        </p:txBody>
      </p:sp>
      <p:sp>
        <p:nvSpPr>
          <p:cNvPr id="6" name="Slide Number Placeholder 5">
            <a:extLst>
              <a:ext uri="{FF2B5EF4-FFF2-40B4-BE49-F238E27FC236}">
                <a16:creationId xmlns:a16="http://schemas.microsoft.com/office/drawing/2014/main" id="{7AE76155-9FBC-1840-A7DD-BB1735ECD7DB}"/>
              </a:ext>
            </a:extLst>
          </p:cNvPr>
          <p:cNvSpPr>
            <a:spLocks noGrp="1"/>
          </p:cNvSpPr>
          <p:nvPr>
            <p:ph type="sldNum" sz="quarter" idx="12"/>
          </p:nvPr>
        </p:nvSpPr>
        <p:spPr>
          <a:xfrm>
            <a:off x="5635743" y="6467336"/>
            <a:ext cx="714877" cy="303364"/>
          </a:xfrm>
        </p:spPr>
        <p:txBody>
          <a:bodyPr anchor="ctr">
            <a:normAutofit/>
          </a:bodyPr>
          <a:lstStyle/>
          <a:p>
            <a:pPr>
              <a:spcAft>
                <a:spcPts val="600"/>
              </a:spcAft>
            </a:pPr>
            <a:fld id="{07E1C93C-5050-FC42-8F10-D22D4F119D13}" type="slidenum">
              <a:rPr lang="en-US" smtClean="0"/>
              <a:pPr>
                <a:spcAft>
                  <a:spcPts val="600"/>
                </a:spcAft>
              </a:pPr>
              <a:t>3</a:t>
            </a:fld>
            <a:endParaRPr lang="en-US"/>
          </a:p>
        </p:txBody>
      </p:sp>
      <p:grpSp>
        <p:nvGrpSpPr>
          <p:cNvPr id="8" name="Google Shape;151;p29">
            <a:extLst>
              <a:ext uri="{FF2B5EF4-FFF2-40B4-BE49-F238E27FC236}">
                <a16:creationId xmlns:a16="http://schemas.microsoft.com/office/drawing/2014/main" id="{44F8F0F1-8D11-459D-BBA0-76A383B1B3D4}"/>
              </a:ext>
            </a:extLst>
          </p:cNvPr>
          <p:cNvGrpSpPr/>
          <p:nvPr/>
        </p:nvGrpSpPr>
        <p:grpSpPr>
          <a:xfrm>
            <a:off x="973389" y="3763624"/>
            <a:ext cx="10245221" cy="2598022"/>
            <a:chOff x="194680" y="2809500"/>
            <a:chExt cx="7646350" cy="1952866"/>
          </a:xfrm>
        </p:grpSpPr>
        <p:pic>
          <p:nvPicPr>
            <p:cNvPr id="9" name="Google Shape;152;p29">
              <a:extLst>
                <a:ext uri="{FF2B5EF4-FFF2-40B4-BE49-F238E27FC236}">
                  <a16:creationId xmlns:a16="http://schemas.microsoft.com/office/drawing/2014/main" id="{BFE8BDF3-A833-4830-AADC-15E1FED1343B}"/>
                </a:ext>
              </a:extLst>
            </p:cNvPr>
            <p:cNvPicPr preferRelativeResize="0"/>
            <p:nvPr/>
          </p:nvPicPr>
          <p:blipFill rotWithShape="1">
            <a:blip r:embed="rId3">
              <a:alphaModFix/>
            </a:blip>
            <a:srcRect t="13359"/>
            <a:stretch/>
          </p:blipFill>
          <p:spPr>
            <a:xfrm>
              <a:off x="194680" y="2835050"/>
              <a:ext cx="1666620" cy="1925252"/>
            </a:xfrm>
            <a:prstGeom prst="rect">
              <a:avLst/>
            </a:prstGeom>
            <a:noFill/>
            <a:ln>
              <a:noFill/>
            </a:ln>
          </p:spPr>
        </p:pic>
        <p:pic>
          <p:nvPicPr>
            <p:cNvPr id="10" name="Google Shape;153;p29">
              <a:extLst>
                <a:ext uri="{FF2B5EF4-FFF2-40B4-BE49-F238E27FC236}">
                  <a16:creationId xmlns:a16="http://schemas.microsoft.com/office/drawing/2014/main" id="{F1994379-F90A-47DC-B34A-F7AC558243C5}"/>
                </a:ext>
              </a:extLst>
            </p:cNvPr>
            <p:cNvPicPr preferRelativeResize="0"/>
            <p:nvPr/>
          </p:nvPicPr>
          <p:blipFill>
            <a:blip r:embed="rId4">
              <a:alphaModFix/>
            </a:blip>
            <a:stretch>
              <a:fillRect/>
            </a:stretch>
          </p:blipFill>
          <p:spPr>
            <a:xfrm>
              <a:off x="4624800" y="2809500"/>
              <a:ext cx="3216230" cy="1916400"/>
            </a:xfrm>
            <a:prstGeom prst="rect">
              <a:avLst/>
            </a:prstGeom>
            <a:noFill/>
            <a:ln>
              <a:noFill/>
            </a:ln>
          </p:spPr>
        </p:pic>
        <p:pic>
          <p:nvPicPr>
            <p:cNvPr id="11" name="Google Shape;154;p29">
              <a:extLst>
                <a:ext uri="{FF2B5EF4-FFF2-40B4-BE49-F238E27FC236}">
                  <a16:creationId xmlns:a16="http://schemas.microsoft.com/office/drawing/2014/main" id="{8B71DCF0-BE8E-4948-A412-2B54CCDC6E4C}"/>
                </a:ext>
              </a:extLst>
            </p:cNvPr>
            <p:cNvPicPr preferRelativeResize="0"/>
            <p:nvPr/>
          </p:nvPicPr>
          <p:blipFill rotWithShape="1">
            <a:blip r:embed="rId5">
              <a:alphaModFix/>
            </a:blip>
            <a:srcRect/>
            <a:stretch/>
          </p:blipFill>
          <p:spPr>
            <a:xfrm>
              <a:off x="1990301" y="2832982"/>
              <a:ext cx="2581698" cy="1929384"/>
            </a:xfrm>
            <a:prstGeom prst="rect">
              <a:avLst/>
            </a:prstGeom>
            <a:noFill/>
            <a:ln>
              <a:noFill/>
            </a:ln>
          </p:spPr>
        </p:pic>
      </p:grpSp>
      <p:sp>
        <p:nvSpPr>
          <p:cNvPr id="16" name="Google Shape;155;p29">
            <a:extLst>
              <a:ext uri="{FF2B5EF4-FFF2-40B4-BE49-F238E27FC236}">
                <a16:creationId xmlns:a16="http://schemas.microsoft.com/office/drawing/2014/main" id="{71756D48-3646-476D-BA63-E0FF0BBB595E}"/>
              </a:ext>
            </a:extLst>
          </p:cNvPr>
          <p:cNvSpPr txBox="1"/>
          <p:nvPr/>
        </p:nvSpPr>
        <p:spPr>
          <a:xfrm>
            <a:off x="342755" y="844434"/>
            <a:ext cx="5943600" cy="2215951"/>
          </a:xfrm>
          <a:prstGeom prst="rect">
            <a:avLst/>
          </a:prstGeom>
          <a:noFill/>
          <a:ln>
            <a:noFill/>
          </a:ln>
        </p:spPr>
        <p:txBody>
          <a:bodyPr spcFirstLastPara="1" wrap="square" lIns="91425" tIns="45700" rIns="91425" bIns="45700" anchor="t" anchorCtr="0">
            <a:spAutoFit/>
          </a:bodyPr>
          <a:lstStyle/>
          <a:p>
            <a:pPr marL="457200" marR="0" lvl="0" indent="-336550" algn="l" rtl="0">
              <a:lnSpc>
                <a:spcPct val="115000"/>
              </a:lnSpc>
              <a:spcBef>
                <a:spcPts val="0"/>
              </a:spcBef>
              <a:spcAft>
                <a:spcPts val="0"/>
              </a:spcAft>
              <a:buSzPts val="1700"/>
              <a:buFont typeface="Calibri"/>
              <a:buChar char="●"/>
            </a:pPr>
            <a:r>
              <a:rPr lang="en" sz="2000" dirty="0">
                <a:latin typeface="Arial" panose="020B0604020202020204" pitchFamily="34" charset="0"/>
                <a:ea typeface="Calibri"/>
                <a:cs typeface="Arial" panose="020B0604020202020204" pitchFamily="34" charset="0"/>
                <a:sym typeface="Calibri"/>
              </a:rPr>
              <a:t>Requires two calibrations: </a:t>
            </a:r>
            <a:r>
              <a:rPr lang="en" sz="2000" b="1" dirty="0">
                <a:latin typeface="Arial" panose="020B0604020202020204" pitchFamily="34" charset="0"/>
                <a:ea typeface="Calibri"/>
                <a:cs typeface="Arial" panose="020B0604020202020204" pitchFamily="34" charset="0"/>
                <a:sym typeface="Calibri"/>
              </a:rPr>
              <a:t>gain</a:t>
            </a:r>
            <a:r>
              <a:rPr lang="en" sz="2000" dirty="0">
                <a:latin typeface="Arial" panose="020B0604020202020204" pitchFamily="34" charset="0"/>
                <a:ea typeface="Calibri"/>
                <a:cs typeface="Arial" panose="020B0604020202020204" pitchFamily="34" charset="0"/>
                <a:sym typeface="Calibri"/>
              </a:rPr>
              <a:t> and drift time-to-distance</a:t>
            </a:r>
            <a:endParaRPr sz="2000" dirty="0">
              <a:latin typeface="Arial" panose="020B0604020202020204" pitchFamily="34" charset="0"/>
              <a:ea typeface="Calibri"/>
              <a:cs typeface="Arial" panose="020B0604020202020204" pitchFamily="34" charset="0"/>
              <a:sym typeface="Calibri"/>
            </a:endParaRPr>
          </a:p>
          <a:p>
            <a:pPr marL="914400" marR="0" lvl="1" indent="-336550" algn="l" rtl="0">
              <a:lnSpc>
                <a:spcPct val="115000"/>
              </a:lnSpc>
              <a:spcBef>
                <a:spcPts val="0"/>
              </a:spcBef>
              <a:spcAft>
                <a:spcPts val="0"/>
              </a:spcAft>
              <a:buSzPts val="1700"/>
              <a:buFont typeface="Calibri"/>
              <a:buChar char="○"/>
            </a:pPr>
            <a:r>
              <a:rPr lang="en" sz="2000" b="1" dirty="0">
                <a:latin typeface="Arial" panose="020B0604020202020204" pitchFamily="34" charset="0"/>
                <a:ea typeface="Calibri"/>
                <a:cs typeface="Arial" panose="020B0604020202020204" pitchFamily="34" charset="0"/>
                <a:sym typeface="Calibri"/>
              </a:rPr>
              <a:t>Gain Correction Factor (GCF)</a:t>
            </a:r>
            <a:r>
              <a:rPr lang="en" sz="2000" dirty="0">
                <a:latin typeface="Arial" panose="020B0604020202020204" pitchFamily="34" charset="0"/>
                <a:ea typeface="Calibri"/>
                <a:cs typeface="Arial" panose="020B0604020202020204" pitchFamily="34" charset="0"/>
                <a:sym typeface="Calibri"/>
              </a:rPr>
              <a:t>: </a:t>
            </a:r>
          </a:p>
          <a:p>
            <a:pPr marL="1371600" lvl="2" indent="-336550">
              <a:lnSpc>
                <a:spcPct val="115000"/>
              </a:lnSpc>
              <a:buSzPts val="1700"/>
              <a:buFont typeface="Calibri"/>
              <a:buChar char="○"/>
            </a:pPr>
            <a:r>
              <a:rPr lang="en" sz="2000" dirty="0">
                <a:latin typeface="Arial" panose="020B0604020202020204" pitchFamily="34" charset="0"/>
                <a:ea typeface="Calibri"/>
                <a:cs typeface="Arial" panose="020B0604020202020204" pitchFamily="34" charset="0"/>
                <a:sym typeface="Calibri"/>
              </a:rPr>
              <a:t>GCF calibrations have most variation +/- 15%</a:t>
            </a:r>
            <a:endParaRPr sz="2000" dirty="0">
              <a:latin typeface="Arial" panose="020B0604020202020204" pitchFamily="34" charset="0"/>
              <a:ea typeface="Calibri"/>
              <a:cs typeface="Arial" panose="020B0604020202020204" pitchFamily="34" charset="0"/>
              <a:sym typeface="Calibri"/>
            </a:endParaRPr>
          </a:p>
          <a:p>
            <a:pPr marL="457200" marR="0" lvl="0" indent="-336550" algn="l" rtl="0">
              <a:lnSpc>
                <a:spcPct val="115000"/>
              </a:lnSpc>
              <a:spcBef>
                <a:spcPts val="0"/>
              </a:spcBef>
              <a:spcAft>
                <a:spcPts val="0"/>
              </a:spcAft>
              <a:buSzPts val="1700"/>
              <a:buFont typeface="Calibri"/>
              <a:buChar char="●"/>
            </a:pPr>
            <a:r>
              <a:rPr lang="en" sz="2000" dirty="0">
                <a:latin typeface="Arial" panose="020B0604020202020204" pitchFamily="34" charset="0"/>
                <a:ea typeface="Calibri"/>
                <a:cs typeface="Arial" panose="020B0604020202020204" pitchFamily="34" charset="0"/>
                <a:sym typeface="Calibri"/>
              </a:rPr>
              <a:t>Has </a:t>
            </a:r>
            <a:r>
              <a:rPr lang="en" sz="2000" b="1" dirty="0">
                <a:latin typeface="Arial" panose="020B0604020202020204" pitchFamily="34" charset="0"/>
                <a:ea typeface="Calibri"/>
                <a:cs typeface="Arial" panose="020B0604020202020204" pitchFamily="34" charset="0"/>
                <a:sym typeface="Calibri"/>
              </a:rPr>
              <a:t>one </a:t>
            </a:r>
            <a:r>
              <a:rPr lang="en" sz="2000" dirty="0">
                <a:latin typeface="Arial" panose="020B0604020202020204" pitchFamily="34" charset="0"/>
                <a:ea typeface="Calibri"/>
                <a:cs typeface="Arial" panose="020B0604020202020204" pitchFamily="34" charset="0"/>
                <a:sym typeface="Calibri"/>
              </a:rPr>
              <a:t>control: </a:t>
            </a:r>
            <a:r>
              <a:rPr lang="en" sz="2000" b="1" dirty="0">
                <a:latin typeface="Arial" panose="020B0604020202020204" pitchFamily="34" charset="0"/>
                <a:ea typeface="Calibri"/>
                <a:cs typeface="Arial" panose="020B0604020202020204" pitchFamily="34" charset="0"/>
                <a:sym typeface="Calibri"/>
              </a:rPr>
              <a:t>operating voltage</a:t>
            </a:r>
            <a:endParaRPr sz="2000" dirty="0">
              <a:latin typeface="Arial" panose="020B0604020202020204" pitchFamily="34" charset="0"/>
              <a:ea typeface="Calibri"/>
              <a:cs typeface="Arial" panose="020B0604020202020204" pitchFamily="34" charset="0"/>
              <a:sym typeface="Calibri"/>
            </a:endParaRPr>
          </a:p>
        </p:txBody>
      </p:sp>
      <p:grpSp>
        <p:nvGrpSpPr>
          <p:cNvPr id="12" name="Group 11">
            <a:extLst>
              <a:ext uri="{FF2B5EF4-FFF2-40B4-BE49-F238E27FC236}">
                <a16:creationId xmlns:a16="http://schemas.microsoft.com/office/drawing/2014/main" id="{F7451809-0B3B-4C8A-804E-3CAA9B69B0E6}"/>
              </a:ext>
            </a:extLst>
          </p:cNvPr>
          <p:cNvGrpSpPr>
            <a:grpSpLocks noChangeAspect="1"/>
          </p:cNvGrpSpPr>
          <p:nvPr/>
        </p:nvGrpSpPr>
        <p:grpSpPr>
          <a:xfrm>
            <a:off x="7211959" y="3431585"/>
            <a:ext cx="4309375" cy="3035751"/>
            <a:chOff x="6350619" y="1449313"/>
            <a:chExt cx="5210903" cy="3766208"/>
          </a:xfrm>
        </p:grpSpPr>
        <p:pic>
          <p:nvPicPr>
            <p:cNvPr id="13" name="Picture 12">
              <a:extLst>
                <a:ext uri="{FF2B5EF4-FFF2-40B4-BE49-F238E27FC236}">
                  <a16:creationId xmlns:a16="http://schemas.microsoft.com/office/drawing/2014/main" id="{6D28309F-EAE2-4D14-BDFD-061F412EB798}"/>
                </a:ext>
              </a:extLst>
            </p:cNvPr>
            <p:cNvPicPr>
              <a:picLocks noChangeAspect="1"/>
            </p:cNvPicPr>
            <p:nvPr/>
          </p:nvPicPr>
          <p:blipFill rotWithShape="1">
            <a:blip r:embed="rId6"/>
            <a:srcRect l="4344"/>
            <a:stretch/>
          </p:blipFill>
          <p:spPr>
            <a:xfrm>
              <a:off x="6350619" y="1449313"/>
              <a:ext cx="5210903" cy="3766208"/>
            </a:xfrm>
            <a:prstGeom prst="rect">
              <a:avLst/>
            </a:prstGeom>
          </p:spPr>
        </p:pic>
        <p:sp>
          <p:nvSpPr>
            <p:cNvPr id="14" name="TextBox 13">
              <a:extLst>
                <a:ext uri="{FF2B5EF4-FFF2-40B4-BE49-F238E27FC236}">
                  <a16:creationId xmlns:a16="http://schemas.microsoft.com/office/drawing/2014/main" id="{CF4598E1-CD86-4B95-BD7A-2397C4B8DCBD}"/>
                </a:ext>
              </a:extLst>
            </p:cNvPr>
            <p:cNvSpPr txBox="1"/>
            <p:nvPr/>
          </p:nvSpPr>
          <p:spPr>
            <a:xfrm>
              <a:off x="9589967" y="1640015"/>
              <a:ext cx="1053686" cy="369332"/>
            </a:xfrm>
            <a:prstGeom prst="rect">
              <a:avLst/>
            </a:prstGeom>
            <a:noFill/>
          </p:spPr>
          <p:txBody>
            <a:bodyPr wrap="none" rtlCol="0">
              <a:spAutoFit/>
            </a:bodyPr>
            <a:lstStyle/>
            <a:p>
              <a:r>
                <a:rPr lang="en-US"/>
                <a:t>deuteron</a:t>
              </a:r>
            </a:p>
          </p:txBody>
        </p:sp>
        <p:sp>
          <p:nvSpPr>
            <p:cNvPr id="15" name="TextBox 14">
              <a:extLst>
                <a:ext uri="{FF2B5EF4-FFF2-40B4-BE49-F238E27FC236}">
                  <a16:creationId xmlns:a16="http://schemas.microsoft.com/office/drawing/2014/main" id="{53BD99E1-377C-4189-AAA2-5F7F4DFB7817}"/>
                </a:ext>
              </a:extLst>
            </p:cNvPr>
            <p:cNvSpPr txBox="1"/>
            <p:nvPr/>
          </p:nvSpPr>
          <p:spPr>
            <a:xfrm>
              <a:off x="9705255" y="1858241"/>
              <a:ext cx="823110" cy="369332"/>
            </a:xfrm>
            <a:prstGeom prst="rect">
              <a:avLst/>
            </a:prstGeom>
            <a:noFill/>
          </p:spPr>
          <p:txBody>
            <a:bodyPr wrap="none" rtlCol="0">
              <a:spAutoFit/>
            </a:bodyPr>
            <a:lstStyle/>
            <a:p>
              <a:r>
                <a:rPr lang="en-US"/>
                <a:t>proton</a:t>
              </a:r>
            </a:p>
          </p:txBody>
        </p:sp>
        <p:sp>
          <p:nvSpPr>
            <p:cNvPr id="17" name="TextBox 16">
              <a:extLst>
                <a:ext uri="{FF2B5EF4-FFF2-40B4-BE49-F238E27FC236}">
                  <a16:creationId xmlns:a16="http://schemas.microsoft.com/office/drawing/2014/main" id="{67950A5D-FB39-4275-A89C-C8A48FF35296}"/>
                </a:ext>
              </a:extLst>
            </p:cNvPr>
            <p:cNvSpPr txBox="1"/>
            <p:nvPr/>
          </p:nvSpPr>
          <p:spPr>
            <a:xfrm>
              <a:off x="9797235" y="2099023"/>
              <a:ext cx="381836" cy="369332"/>
            </a:xfrm>
            <a:prstGeom prst="rect">
              <a:avLst/>
            </a:prstGeom>
            <a:noFill/>
          </p:spPr>
          <p:txBody>
            <a:bodyPr wrap="none" rtlCol="0">
              <a:spAutoFit/>
            </a:bodyPr>
            <a:lstStyle/>
            <a:p>
              <a:r>
                <a:rPr lang="en-US"/>
                <a:t>K</a:t>
              </a:r>
              <a:r>
                <a:rPr lang="en-US" baseline="30000"/>
                <a:t>+</a:t>
              </a:r>
            </a:p>
          </p:txBody>
        </p:sp>
        <p:sp>
          <p:nvSpPr>
            <p:cNvPr id="18" name="TextBox 17">
              <a:extLst>
                <a:ext uri="{FF2B5EF4-FFF2-40B4-BE49-F238E27FC236}">
                  <a16:creationId xmlns:a16="http://schemas.microsoft.com/office/drawing/2014/main" id="{4F352A79-076E-4D38-886A-63D32ED6E4CF}"/>
                </a:ext>
              </a:extLst>
            </p:cNvPr>
            <p:cNvSpPr txBox="1"/>
            <p:nvPr/>
          </p:nvSpPr>
          <p:spPr>
            <a:xfrm>
              <a:off x="9806040" y="2361299"/>
              <a:ext cx="436338" cy="369332"/>
            </a:xfrm>
            <a:prstGeom prst="rect">
              <a:avLst/>
            </a:prstGeom>
            <a:noFill/>
          </p:spPr>
          <p:txBody>
            <a:bodyPr wrap="none" rtlCol="0">
              <a:spAutoFit/>
            </a:bodyPr>
            <a:lstStyle/>
            <a:p>
              <a:r>
                <a:rPr lang="en-US"/>
                <a:t>pi</a:t>
              </a:r>
              <a:r>
                <a:rPr lang="en-US" baseline="30000"/>
                <a:t>+</a:t>
              </a:r>
            </a:p>
          </p:txBody>
        </p:sp>
        <p:cxnSp>
          <p:nvCxnSpPr>
            <p:cNvPr id="19" name="Straight Arrow Connector 18">
              <a:extLst>
                <a:ext uri="{FF2B5EF4-FFF2-40B4-BE49-F238E27FC236}">
                  <a16:creationId xmlns:a16="http://schemas.microsoft.com/office/drawing/2014/main" id="{0699F545-4EAB-48C0-A02A-A2F52CA855F0}"/>
                </a:ext>
              </a:extLst>
            </p:cNvPr>
            <p:cNvCxnSpPr>
              <a:stCxn id="14" idx="1"/>
            </p:cNvCxnSpPr>
            <p:nvPr/>
          </p:nvCxnSpPr>
          <p:spPr>
            <a:xfrm flipH="1">
              <a:off x="8192021" y="1824681"/>
              <a:ext cx="1463040" cy="1244196"/>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18B95BA0-32FF-4C03-90A4-5ED945DD27B2}"/>
                </a:ext>
              </a:extLst>
            </p:cNvPr>
            <p:cNvCxnSpPr>
              <a:cxnSpLocks/>
              <a:stCxn id="15" idx="1"/>
            </p:cNvCxnSpPr>
            <p:nvPr/>
          </p:nvCxnSpPr>
          <p:spPr>
            <a:xfrm flipH="1">
              <a:off x="7951808" y="2042907"/>
              <a:ext cx="1753447" cy="1386093"/>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41913440-6DB1-4F8C-9BD2-107AD7D772F3}"/>
                </a:ext>
              </a:extLst>
            </p:cNvPr>
            <p:cNvCxnSpPr>
              <a:cxnSpLocks/>
            </p:cNvCxnSpPr>
            <p:nvPr/>
          </p:nvCxnSpPr>
          <p:spPr>
            <a:xfrm flipH="1">
              <a:off x="7674015" y="2299167"/>
              <a:ext cx="2173414" cy="1549253"/>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2CA91BE9-CA60-41C6-B2AF-B2DB26938E92}"/>
                </a:ext>
              </a:extLst>
            </p:cNvPr>
            <p:cNvCxnSpPr>
              <a:cxnSpLocks/>
            </p:cNvCxnSpPr>
            <p:nvPr/>
          </p:nvCxnSpPr>
          <p:spPr>
            <a:xfrm flipH="1">
              <a:off x="7699621" y="2543582"/>
              <a:ext cx="2173414" cy="1549253"/>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grpSp>
      <p:sp>
        <p:nvSpPr>
          <p:cNvPr id="3" name="Rectangle 2">
            <a:extLst>
              <a:ext uri="{FF2B5EF4-FFF2-40B4-BE49-F238E27FC236}">
                <a16:creationId xmlns:a16="http://schemas.microsoft.com/office/drawing/2014/main" id="{79918A38-884C-4B41-B418-0AE1BF902178}"/>
              </a:ext>
            </a:extLst>
          </p:cNvPr>
          <p:cNvSpPr/>
          <p:nvPr/>
        </p:nvSpPr>
        <p:spPr>
          <a:xfrm>
            <a:off x="6838488" y="5365385"/>
            <a:ext cx="785322" cy="6899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2978239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432200-EF6B-4DFB-9C61-84988A3A35CF}"/>
              </a:ext>
            </a:extLst>
          </p:cNvPr>
          <p:cNvSpPr>
            <a:spLocks noGrp="1"/>
          </p:cNvSpPr>
          <p:nvPr>
            <p:ph type="title"/>
          </p:nvPr>
        </p:nvSpPr>
        <p:spPr/>
        <p:txBody>
          <a:bodyPr>
            <a:normAutofit fontScale="90000"/>
          </a:bodyPr>
          <a:lstStyle/>
          <a:p>
            <a:r>
              <a:rPr lang="en-US" dirty="0">
                <a:latin typeface="Arial"/>
                <a:cs typeface="Arial"/>
              </a:rPr>
              <a:t>Q3: Does the system generalize for differing conditions? </a:t>
            </a:r>
            <a:r>
              <a:rPr lang="en-US" sz="4400" dirty="0" err="1">
                <a:solidFill>
                  <a:schemeClr val="accent1"/>
                </a:solidFill>
                <a:latin typeface="Arial"/>
                <a:cs typeface="Arial"/>
              </a:rPr>
              <a:t>PrimeX</a:t>
            </a:r>
            <a:endParaRPr lang="en-US" dirty="0" err="1">
              <a:solidFill>
                <a:schemeClr val="accent1"/>
              </a:solidFill>
            </a:endParaRPr>
          </a:p>
        </p:txBody>
      </p:sp>
      <p:sp>
        <p:nvSpPr>
          <p:cNvPr id="4" name="Footer Placeholder 3">
            <a:extLst>
              <a:ext uri="{FF2B5EF4-FFF2-40B4-BE49-F238E27FC236}">
                <a16:creationId xmlns:a16="http://schemas.microsoft.com/office/drawing/2014/main" id="{660E12F5-9A68-43FD-A2EE-96F63EEA5B63}"/>
              </a:ext>
            </a:extLst>
          </p:cNvPr>
          <p:cNvSpPr>
            <a:spLocks noGrp="1"/>
          </p:cNvSpPr>
          <p:nvPr>
            <p:ph type="ftr" sz="quarter" idx="11"/>
          </p:nvPr>
        </p:nvSpPr>
        <p:spPr/>
        <p:txBody>
          <a:bodyPr/>
          <a:lstStyle/>
          <a:p>
            <a:r>
              <a:rPr lang="en-US"/>
              <a:t>AI for Calibrations at Jlab | ACAT 2022 | dianam@jlab.org </a:t>
            </a:r>
          </a:p>
        </p:txBody>
      </p:sp>
      <p:sp>
        <p:nvSpPr>
          <p:cNvPr id="5" name="Slide Number Placeholder 4">
            <a:extLst>
              <a:ext uri="{FF2B5EF4-FFF2-40B4-BE49-F238E27FC236}">
                <a16:creationId xmlns:a16="http://schemas.microsoft.com/office/drawing/2014/main" id="{D2525A40-087D-4768-BC33-9965999F891D}"/>
              </a:ext>
            </a:extLst>
          </p:cNvPr>
          <p:cNvSpPr>
            <a:spLocks noGrp="1"/>
          </p:cNvSpPr>
          <p:nvPr>
            <p:ph type="sldNum" sz="quarter" idx="12"/>
          </p:nvPr>
        </p:nvSpPr>
        <p:spPr/>
        <p:txBody>
          <a:bodyPr/>
          <a:lstStyle/>
          <a:p>
            <a:fld id="{07E1C93C-5050-FC42-8F10-D22D4F119D13}" type="slidenum">
              <a:rPr lang="en-US" smtClean="0"/>
              <a:pPr/>
              <a:t>30</a:t>
            </a:fld>
            <a:endParaRPr lang="en-US"/>
          </a:p>
        </p:txBody>
      </p:sp>
      <p:sp>
        <p:nvSpPr>
          <p:cNvPr id="3" name="AutoShape 2" descr="MicrosoftTeams-image (16).png">
            <a:extLst>
              <a:ext uri="{FF2B5EF4-FFF2-40B4-BE49-F238E27FC236}">
                <a16:creationId xmlns:a16="http://schemas.microsoft.com/office/drawing/2014/main" id="{7B7C8DA7-E840-403D-BDCC-BEE7C739C5AB}"/>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9" name="Picture 9">
            <a:extLst>
              <a:ext uri="{FF2B5EF4-FFF2-40B4-BE49-F238E27FC236}">
                <a16:creationId xmlns:a16="http://schemas.microsoft.com/office/drawing/2014/main" id="{B706B194-DC8D-28AC-B3E2-9804DA59E7AB}"/>
              </a:ext>
            </a:extLst>
          </p:cNvPr>
          <p:cNvPicPr>
            <a:picLocks noChangeAspect="1"/>
          </p:cNvPicPr>
          <p:nvPr/>
        </p:nvPicPr>
        <p:blipFill>
          <a:blip r:embed="rId3"/>
          <a:stretch>
            <a:fillRect/>
          </a:stretch>
        </p:blipFill>
        <p:spPr>
          <a:xfrm>
            <a:off x="894080" y="758321"/>
            <a:ext cx="10414000" cy="5676637"/>
          </a:xfrm>
          <a:prstGeom prst="rect">
            <a:avLst/>
          </a:prstGeom>
        </p:spPr>
      </p:pic>
      <p:sp>
        <p:nvSpPr>
          <p:cNvPr id="6" name="Rectangle: Rounded Corners 5">
            <a:extLst>
              <a:ext uri="{FF2B5EF4-FFF2-40B4-BE49-F238E27FC236}">
                <a16:creationId xmlns:a16="http://schemas.microsoft.com/office/drawing/2014/main" id="{E0D78EC4-8A3E-4E10-9F39-32F63E5F5A45}"/>
              </a:ext>
            </a:extLst>
          </p:cNvPr>
          <p:cNvSpPr/>
          <p:nvPr/>
        </p:nvSpPr>
        <p:spPr>
          <a:xfrm>
            <a:off x="5159385" y="1136906"/>
            <a:ext cx="908998" cy="1280160"/>
          </a:xfrm>
          <a:prstGeom prst="roundRect">
            <a:avLst/>
          </a:prstGeom>
          <a:noFill/>
          <a:ln w="63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11824C59-606A-424C-AAF3-05164D0D8CA6}"/>
              </a:ext>
            </a:extLst>
          </p:cNvPr>
          <p:cNvSpPr/>
          <p:nvPr/>
        </p:nvSpPr>
        <p:spPr>
          <a:xfrm>
            <a:off x="10589741" y="5034270"/>
            <a:ext cx="605482" cy="1280160"/>
          </a:xfrm>
          <a:prstGeom prst="roundRect">
            <a:avLst/>
          </a:prstGeom>
          <a:noFill/>
          <a:ln w="63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371BC35D-7C73-43CE-B86A-A4B52B3FC124}"/>
              </a:ext>
            </a:extLst>
          </p:cNvPr>
          <p:cNvSpPr/>
          <p:nvPr/>
        </p:nvSpPr>
        <p:spPr>
          <a:xfrm>
            <a:off x="10227926" y="3000029"/>
            <a:ext cx="908998" cy="1280160"/>
          </a:xfrm>
          <a:prstGeom prst="roundRect">
            <a:avLst/>
          </a:prstGeom>
          <a:noFill/>
          <a:ln w="63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10">
            <a:extLst>
              <a:ext uri="{FF2B5EF4-FFF2-40B4-BE49-F238E27FC236}">
                <a16:creationId xmlns:a16="http://schemas.microsoft.com/office/drawing/2014/main" id="{179BBD58-50F0-467E-8787-5141D8370A2B}"/>
              </a:ext>
            </a:extLst>
          </p:cNvPr>
          <p:cNvSpPr/>
          <p:nvPr/>
        </p:nvSpPr>
        <p:spPr>
          <a:xfrm>
            <a:off x="5076437" y="3000029"/>
            <a:ext cx="908998" cy="1280160"/>
          </a:xfrm>
          <a:prstGeom prst="roundRect">
            <a:avLst/>
          </a:prstGeom>
          <a:noFill/>
          <a:ln w="63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Rounded Corners 11">
            <a:extLst>
              <a:ext uri="{FF2B5EF4-FFF2-40B4-BE49-F238E27FC236}">
                <a16:creationId xmlns:a16="http://schemas.microsoft.com/office/drawing/2014/main" id="{46A13673-6C6F-41FC-BC72-DF5C2AE054EC}"/>
              </a:ext>
            </a:extLst>
          </p:cNvPr>
          <p:cNvSpPr/>
          <p:nvPr/>
        </p:nvSpPr>
        <p:spPr>
          <a:xfrm>
            <a:off x="10333688" y="1164978"/>
            <a:ext cx="908998" cy="1280160"/>
          </a:xfrm>
          <a:prstGeom prst="roundRect">
            <a:avLst/>
          </a:prstGeom>
          <a:noFill/>
          <a:ln w="63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717643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F7F0D3F-A454-41A9-A0BA-F9B6AE8193BF}"/>
              </a:ext>
            </a:extLst>
          </p:cNvPr>
          <p:cNvPicPr>
            <a:picLocks noChangeAspect="1"/>
          </p:cNvPicPr>
          <p:nvPr/>
        </p:nvPicPr>
        <p:blipFill>
          <a:blip r:embed="rId3"/>
          <a:stretch>
            <a:fillRect/>
          </a:stretch>
        </p:blipFill>
        <p:spPr>
          <a:xfrm>
            <a:off x="0" y="1387715"/>
            <a:ext cx="12192000" cy="4082569"/>
          </a:xfrm>
          <a:prstGeom prst="rect">
            <a:avLst/>
          </a:prstGeom>
        </p:spPr>
      </p:pic>
      <p:sp>
        <p:nvSpPr>
          <p:cNvPr id="2" name="Title 1">
            <a:extLst>
              <a:ext uri="{FF2B5EF4-FFF2-40B4-BE49-F238E27FC236}">
                <a16:creationId xmlns:a16="http://schemas.microsoft.com/office/drawing/2014/main" id="{823264E5-F32B-46B6-99AA-F0A6E1D06AFF}"/>
              </a:ext>
            </a:extLst>
          </p:cNvPr>
          <p:cNvSpPr>
            <a:spLocks noGrp="1"/>
          </p:cNvSpPr>
          <p:nvPr>
            <p:ph type="title"/>
          </p:nvPr>
        </p:nvSpPr>
        <p:spPr/>
        <p:txBody>
          <a:bodyPr/>
          <a:lstStyle/>
          <a:p>
            <a:r>
              <a:rPr lang="en-US">
                <a:latin typeface="Arial"/>
                <a:cs typeface="Arial"/>
              </a:rPr>
              <a:t>Q3: Does the system generalize for differing conditions? CPP</a:t>
            </a:r>
            <a:endParaRPr lang="en-US"/>
          </a:p>
        </p:txBody>
      </p:sp>
      <p:sp>
        <p:nvSpPr>
          <p:cNvPr id="4" name="Footer Placeholder 3">
            <a:extLst>
              <a:ext uri="{FF2B5EF4-FFF2-40B4-BE49-F238E27FC236}">
                <a16:creationId xmlns:a16="http://schemas.microsoft.com/office/drawing/2014/main" id="{D30967DD-308A-498C-B7C2-CD4BA8C0B1B1}"/>
              </a:ext>
            </a:extLst>
          </p:cNvPr>
          <p:cNvSpPr>
            <a:spLocks noGrp="1"/>
          </p:cNvSpPr>
          <p:nvPr>
            <p:ph type="ftr" sz="quarter" idx="11"/>
          </p:nvPr>
        </p:nvSpPr>
        <p:spPr/>
        <p:txBody>
          <a:bodyPr/>
          <a:lstStyle/>
          <a:p>
            <a:r>
              <a:rPr lang="en-US"/>
              <a:t>AI for Calibrations at Jlab | ACAT 2022 | dianam@jlab.org </a:t>
            </a:r>
          </a:p>
        </p:txBody>
      </p:sp>
      <p:sp>
        <p:nvSpPr>
          <p:cNvPr id="5" name="Slide Number Placeholder 4">
            <a:extLst>
              <a:ext uri="{FF2B5EF4-FFF2-40B4-BE49-F238E27FC236}">
                <a16:creationId xmlns:a16="http://schemas.microsoft.com/office/drawing/2014/main" id="{624864DF-DF49-4AC9-BE59-53A3C24E4650}"/>
              </a:ext>
            </a:extLst>
          </p:cNvPr>
          <p:cNvSpPr>
            <a:spLocks noGrp="1"/>
          </p:cNvSpPr>
          <p:nvPr>
            <p:ph type="sldNum" sz="quarter" idx="12"/>
          </p:nvPr>
        </p:nvSpPr>
        <p:spPr/>
        <p:txBody>
          <a:bodyPr/>
          <a:lstStyle/>
          <a:p>
            <a:fld id="{07E1C93C-5050-FC42-8F10-D22D4F119D13}" type="slidenum">
              <a:rPr lang="en-US" smtClean="0"/>
              <a:pPr/>
              <a:t>31</a:t>
            </a:fld>
            <a:endParaRPr lang="en-US"/>
          </a:p>
        </p:txBody>
      </p:sp>
      <p:sp>
        <p:nvSpPr>
          <p:cNvPr id="6" name="Rectangle: Rounded Corners 5">
            <a:extLst>
              <a:ext uri="{FF2B5EF4-FFF2-40B4-BE49-F238E27FC236}">
                <a16:creationId xmlns:a16="http://schemas.microsoft.com/office/drawing/2014/main" id="{D999F242-5F95-4781-BDF0-5EE6811F72F0}"/>
              </a:ext>
            </a:extLst>
          </p:cNvPr>
          <p:cNvSpPr/>
          <p:nvPr/>
        </p:nvSpPr>
        <p:spPr>
          <a:xfrm>
            <a:off x="4277291" y="2822283"/>
            <a:ext cx="1437710" cy="1213432"/>
          </a:xfrm>
          <a:prstGeom prst="roundRect">
            <a:avLst/>
          </a:prstGeom>
          <a:noFill/>
          <a:ln w="63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93F28787-5E80-4A72-958D-9927D0D93AF8}"/>
              </a:ext>
            </a:extLst>
          </p:cNvPr>
          <p:cNvSpPr/>
          <p:nvPr/>
        </p:nvSpPr>
        <p:spPr>
          <a:xfrm>
            <a:off x="10360378" y="3007341"/>
            <a:ext cx="1437710" cy="1213432"/>
          </a:xfrm>
          <a:prstGeom prst="roundRect">
            <a:avLst/>
          </a:prstGeom>
          <a:noFill/>
          <a:ln w="63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379806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F503E3DE-EDDA-40E2-AAEB-5B871E9020EE}"/>
              </a:ext>
            </a:extLst>
          </p:cNvPr>
          <p:cNvPicPr>
            <a:picLocks noChangeAspect="1"/>
          </p:cNvPicPr>
          <p:nvPr/>
        </p:nvPicPr>
        <p:blipFill>
          <a:blip r:embed="rId3"/>
          <a:stretch>
            <a:fillRect/>
          </a:stretch>
        </p:blipFill>
        <p:spPr>
          <a:xfrm>
            <a:off x="6350620" y="1097198"/>
            <a:ext cx="5719658" cy="5362180"/>
          </a:xfrm>
          <a:prstGeom prst="rect">
            <a:avLst/>
          </a:prstGeom>
        </p:spPr>
      </p:pic>
      <p:sp>
        <p:nvSpPr>
          <p:cNvPr id="2" name="Title 1">
            <a:extLst>
              <a:ext uri="{FF2B5EF4-FFF2-40B4-BE49-F238E27FC236}">
                <a16:creationId xmlns:a16="http://schemas.microsoft.com/office/drawing/2014/main" id="{7D432200-EF6B-4DFB-9C61-84988A3A35CF}"/>
              </a:ext>
            </a:extLst>
          </p:cNvPr>
          <p:cNvSpPr>
            <a:spLocks noGrp="1"/>
          </p:cNvSpPr>
          <p:nvPr>
            <p:ph type="title"/>
          </p:nvPr>
        </p:nvSpPr>
        <p:spPr/>
        <p:txBody>
          <a:bodyPr>
            <a:normAutofit/>
          </a:bodyPr>
          <a:lstStyle/>
          <a:p>
            <a:r>
              <a:rPr lang="en-US">
                <a:latin typeface="Arial"/>
                <a:cs typeface="Arial"/>
              </a:rPr>
              <a:t>How Can We Use Uncertainty Quantification? </a:t>
            </a:r>
            <a:endParaRPr lang="en-US"/>
          </a:p>
        </p:txBody>
      </p:sp>
      <p:sp>
        <p:nvSpPr>
          <p:cNvPr id="4" name="Footer Placeholder 3">
            <a:extLst>
              <a:ext uri="{FF2B5EF4-FFF2-40B4-BE49-F238E27FC236}">
                <a16:creationId xmlns:a16="http://schemas.microsoft.com/office/drawing/2014/main" id="{660E12F5-9A68-43FD-A2EE-96F63EEA5B63}"/>
              </a:ext>
            </a:extLst>
          </p:cNvPr>
          <p:cNvSpPr>
            <a:spLocks noGrp="1"/>
          </p:cNvSpPr>
          <p:nvPr>
            <p:ph type="ftr" sz="quarter" idx="11"/>
          </p:nvPr>
        </p:nvSpPr>
        <p:spPr/>
        <p:txBody>
          <a:bodyPr/>
          <a:lstStyle/>
          <a:p>
            <a:r>
              <a:rPr lang="en-US"/>
              <a:t>AI for Calibrations at Jlab | ACAT 2022 | dianam@jlab.org </a:t>
            </a:r>
          </a:p>
        </p:txBody>
      </p:sp>
      <p:sp>
        <p:nvSpPr>
          <p:cNvPr id="5" name="Slide Number Placeholder 4">
            <a:extLst>
              <a:ext uri="{FF2B5EF4-FFF2-40B4-BE49-F238E27FC236}">
                <a16:creationId xmlns:a16="http://schemas.microsoft.com/office/drawing/2014/main" id="{D2525A40-087D-4768-BC33-9965999F891D}"/>
              </a:ext>
            </a:extLst>
          </p:cNvPr>
          <p:cNvSpPr>
            <a:spLocks noGrp="1"/>
          </p:cNvSpPr>
          <p:nvPr>
            <p:ph type="sldNum" sz="quarter" idx="12"/>
          </p:nvPr>
        </p:nvSpPr>
        <p:spPr/>
        <p:txBody>
          <a:bodyPr/>
          <a:lstStyle/>
          <a:p>
            <a:fld id="{07E1C93C-5050-FC42-8F10-D22D4F119D13}" type="slidenum">
              <a:rPr lang="en-US" smtClean="0"/>
              <a:pPr/>
              <a:t>32</a:t>
            </a:fld>
            <a:endParaRPr lang="en-US"/>
          </a:p>
        </p:txBody>
      </p:sp>
      <p:sp>
        <p:nvSpPr>
          <p:cNvPr id="6" name="Content Placeholder 5">
            <a:extLst>
              <a:ext uri="{FF2B5EF4-FFF2-40B4-BE49-F238E27FC236}">
                <a16:creationId xmlns:a16="http://schemas.microsoft.com/office/drawing/2014/main" id="{863E59EA-904A-4FA6-AFB6-C4051712BAFE}"/>
              </a:ext>
            </a:extLst>
          </p:cNvPr>
          <p:cNvSpPr>
            <a:spLocks noGrp="1"/>
          </p:cNvSpPr>
          <p:nvPr>
            <p:ph idx="1"/>
          </p:nvPr>
        </p:nvSpPr>
        <p:spPr>
          <a:xfrm>
            <a:off x="411892" y="2336189"/>
            <a:ext cx="6077808" cy="1176338"/>
          </a:xfrm>
        </p:spPr>
        <p:txBody>
          <a:bodyPr vert="horz" lIns="91440" tIns="45720" rIns="91440" bIns="45720" rtlCol="0" anchor="t">
            <a:noAutofit/>
          </a:bodyPr>
          <a:lstStyle/>
          <a:p>
            <a:pPr marL="0" indent="0">
              <a:buNone/>
            </a:pPr>
            <a:r>
              <a:rPr lang="en-US" sz="3200" b="1" dirty="0">
                <a:latin typeface="Arial"/>
                <a:cs typeface="Arial"/>
              </a:rPr>
              <a:t>Can we use uncertainty to guide new data acquisition?</a:t>
            </a:r>
            <a:endParaRPr lang="en-US" sz="3600" dirty="0"/>
          </a:p>
          <a:p>
            <a:pPr marL="0" indent="0">
              <a:buNone/>
            </a:pPr>
            <a:endParaRPr lang="en-US" dirty="0"/>
          </a:p>
        </p:txBody>
      </p:sp>
      <p:sp>
        <p:nvSpPr>
          <p:cNvPr id="8" name="TextBox 7">
            <a:extLst>
              <a:ext uri="{FF2B5EF4-FFF2-40B4-BE49-F238E27FC236}">
                <a16:creationId xmlns:a16="http://schemas.microsoft.com/office/drawing/2014/main" id="{58A5AC8D-69BF-4C1E-A4E4-C306CCC0329C}"/>
              </a:ext>
            </a:extLst>
          </p:cNvPr>
          <p:cNvSpPr txBox="1"/>
          <p:nvPr/>
        </p:nvSpPr>
        <p:spPr>
          <a:xfrm>
            <a:off x="6489700" y="957552"/>
            <a:ext cx="5208029" cy="830997"/>
          </a:xfrm>
          <a:prstGeom prst="rect">
            <a:avLst/>
          </a:prstGeom>
          <a:solidFill>
            <a:schemeClr val="bg1"/>
          </a:solidFill>
        </p:spPr>
        <p:txBody>
          <a:bodyPr wrap="square" rtlCol="0">
            <a:spAutoFit/>
          </a:bodyPr>
          <a:lstStyle/>
          <a:p>
            <a:pPr algn="ctr"/>
            <a:r>
              <a:rPr lang="en-US" sz="2400" b="1" dirty="0"/>
              <a:t>Temp vs. Current vs. Pressure for different uncertainties</a:t>
            </a:r>
          </a:p>
        </p:txBody>
      </p:sp>
    </p:spTree>
    <p:extLst>
      <p:ext uri="{BB962C8B-B14F-4D97-AF65-F5344CB8AC3E}">
        <p14:creationId xmlns:p14="http://schemas.microsoft.com/office/powerpoint/2010/main" val="2220577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Calibrations with AI: Gain </a:t>
            </a:r>
          </a:p>
        </p:txBody>
      </p:sp>
      <p:sp>
        <p:nvSpPr>
          <p:cNvPr id="4" name="Footer Placeholder 3"/>
          <p:cNvSpPr>
            <a:spLocks noGrp="1"/>
          </p:cNvSpPr>
          <p:nvPr>
            <p:ph type="ftr" sz="quarter" idx="11"/>
          </p:nvPr>
        </p:nvSpPr>
        <p:spPr/>
        <p:txBody>
          <a:bodyPr/>
          <a:lstStyle/>
          <a:p>
            <a:r>
              <a:rPr lang="en-US"/>
              <a:t>AI for Calibrations at Jlab | ACAT 2022 | dianam@jlab.org </a:t>
            </a:r>
          </a:p>
        </p:txBody>
      </p:sp>
      <p:sp>
        <p:nvSpPr>
          <p:cNvPr id="5" name="Slide Number Placeholder 4"/>
          <p:cNvSpPr>
            <a:spLocks noGrp="1"/>
          </p:cNvSpPr>
          <p:nvPr>
            <p:ph type="sldNum" sz="quarter" idx="12"/>
          </p:nvPr>
        </p:nvSpPr>
        <p:spPr/>
        <p:txBody>
          <a:bodyPr/>
          <a:lstStyle/>
          <a:p>
            <a:fld id="{07E1C93C-5050-FC42-8F10-D22D4F119D13}" type="slidenum">
              <a:rPr lang="en-US" smtClean="0"/>
              <a:pPr/>
              <a:t>33</a:t>
            </a:fld>
            <a:endParaRPr lang="en-US"/>
          </a:p>
        </p:txBody>
      </p:sp>
      <p:pic>
        <p:nvPicPr>
          <p:cNvPr id="13" name="Picture 12" descr="Chart, scatter chart&#10;&#10;Description automatically generated">
            <a:extLst>
              <a:ext uri="{FF2B5EF4-FFF2-40B4-BE49-F238E27FC236}">
                <a16:creationId xmlns:a16="http://schemas.microsoft.com/office/drawing/2014/main" id="{EA8075EE-2A66-074B-8EA8-6D07F4C0F591}"/>
              </a:ext>
            </a:extLst>
          </p:cNvPr>
          <p:cNvPicPr>
            <a:picLocks noChangeAspect="1"/>
          </p:cNvPicPr>
          <p:nvPr/>
        </p:nvPicPr>
        <p:blipFill>
          <a:blip r:embed="rId2"/>
          <a:stretch>
            <a:fillRect/>
          </a:stretch>
        </p:blipFill>
        <p:spPr>
          <a:xfrm>
            <a:off x="2017869" y="1923446"/>
            <a:ext cx="8119653" cy="2263040"/>
          </a:xfrm>
          <a:prstGeom prst="rect">
            <a:avLst/>
          </a:prstGeom>
        </p:spPr>
      </p:pic>
      <p:pic>
        <p:nvPicPr>
          <p:cNvPr id="15" name="Picture 14" descr="Chart, scatter chart&#10;&#10;Description automatically generated">
            <a:extLst>
              <a:ext uri="{FF2B5EF4-FFF2-40B4-BE49-F238E27FC236}">
                <a16:creationId xmlns:a16="http://schemas.microsoft.com/office/drawing/2014/main" id="{EBFC926F-B08A-B240-B906-A22BFA2B6E49}"/>
              </a:ext>
            </a:extLst>
          </p:cNvPr>
          <p:cNvPicPr>
            <a:picLocks noChangeAspect="1"/>
          </p:cNvPicPr>
          <p:nvPr/>
        </p:nvPicPr>
        <p:blipFill>
          <a:blip r:embed="rId3"/>
          <a:stretch>
            <a:fillRect/>
          </a:stretch>
        </p:blipFill>
        <p:spPr>
          <a:xfrm>
            <a:off x="2054478" y="4171506"/>
            <a:ext cx="8222410" cy="2295830"/>
          </a:xfrm>
          <a:prstGeom prst="rect">
            <a:avLst/>
          </a:prstGeom>
        </p:spPr>
      </p:pic>
      <p:sp>
        <p:nvSpPr>
          <p:cNvPr id="19" name="Content Placeholder 2">
            <a:extLst>
              <a:ext uri="{FF2B5EF4-FFF2-40B4-BE49-F238E27FC236}">
                <a16:creationId xmlns:a16="http://schemas.microsoft.com/office/drawing/2014/main" id="{456C172A-348F-354C-94D0-AF2ECD65AE55}"/>
              </a:ext>
            </a:extLst>
          </p:cNvPr>
          <p:cNvSpPr>
            <a:spLocks noGrp="1"/>
          </p:cNvSpPr>
          <p:nvPr>
            <p:ph idx="1"/>
          </p:nvPr>
        </p:nvSpPr>
        <p:spPr>
          <a:xfrm>
            <a:off x="411893" y="966055"/>
            <a:ext cx="11507580" cy="981079"/>
          </a:xfrm>
        </p:spPr>
        <p:txBody>
          <a:bodyPr/>
          <a:lstStyle/>
          <a:p>
            <a:r>
              <a:rPr lang="en-US"/>
              <a:t>AI generated calibration constants agree with conventional gain calibration results</a:t>
            </a:r>
          </a:p>
          <a:p>
            <a:r>
              <a:rPr lang="en-US"/>
              <a:t>GCF are more stable compared to </a:t>
            </a:r>
            <a:r>
              <a:rPr lang="en-US" err="1"/>
              <a:t>GlueX</a:t>
            </a:r>
            <a:r>
              <a:rPr lang="en-US"/>
              <a:t> 2020 run period</a:t>
            </a:r>
          </a:p>
        </p:txBody>
      </p:sp>
    </p:spTree>
    <p:extLst>
      <p:ext uri="{BB962C8B-B14F-4D97-AF65-F5344CB8AC3E}">
        <p14:creationId xmlns:p14="http://schemas.microsoft.com/office/powerpoint/2010/main" val="14509496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Summary and Outlook</a:t>
            </a:r>
          </a:p>
        </p:txBody>
      </p:sp>
      <p:sp>
        <p:nvSpPr>
          <p:cNvPr id="4" name="Text Placeholder 3"/>
          <p:cNvSpPr>
            <a:spLocks noGrp="1"/>
          </p:cNvSpPr>
          <p:nvPr>
            <p:ph type="body" sz="quarter" idx="14"/>
          </p:nvPr>
        </p:nvSpPr>
        <p:spPr/>
        <p:txBody>
          <a:bodyPr vert="horz" lIns="91440" tIns="45720" rIns="91440" bIns="45720" rtlCol="0" anchor="t">
            <a:normAutofit lnSpcReduction="10000"/>
          </a:bodyPr>
          <a:lstStyle/>
          <a:p>
            <a:r>
              <a:rPr lang="en-US">
                <a:latin typeface="Arial"/>
                <a:cs typeface="Arial"/>
              </a:rPr>
              <a:t>Diana McSpadden, Torri Jeske, Nikhil Kalra, Naomi Jarvis, Thomas Britton, and David Lawrence</a:t>
            </a:r>
          </a:p>
        </p:txBody>
      </p:sp>
      <p:sp>
        <p:nvSpPr>
          <p:cNvPr id="6" name="Text Placeholder 5"/>
          <p:cNvSpPr>
            <a:spLocks noGrp="1"/>
          </p:cNvSpPr>
          <p:nvPr>
            <p:ph type="body" sz="quarter" idx="16"/>
          </p:nvPr>
        </p:nvSpPr>
        <p:spPr/>
        <p:txBody>
          <a:bodyPr/>
          <a:lstStyle/>
          <a:p>
            <a:r>
              <a:rPr lang="en-US">
                <a:hlinkClick r:id="rId2"/>
              </a:rPr>
              <a:t>roark@jlab.org</a:t>
            </a:r>
            <a:endParaRPr lang="en-US"/>
          </a:p>
        </p:txBody>
      </p:sp>
      <p:sp>
        <p:nvSpPr>
          <p:cNvPr id="7" name="Text Placeholder 6"/>
          <p:cNvSpPr>
            <a:spLocks noGrp="1"/>
          </p:cNvSpPr>
          <p:nvPr>
            <p:ph type="body" sz="quarter" idx="17"/>
          </p:nvPr>
        </p:nvSpPr>
        <p:spPr/>
        <p:txBody>
          <a:bodyPr vert="horz" lIns="91440" tIns="45720" rIns="91440" bIns="45720" rtlCol="0" anchor="t">
            <a:normAutofit/>
          </a:bodyPr>
          <a:lstStyle/>
          <a:p>
            <a:r>
              <a:rPr lang="en-US" dirty="0">
                <a:latin typeface="Arial"/>
                <a:cs typeface="Arial"/>
              </a:rPr>
              <a:t>Ability to predict existing calibration constants using GPR models using environmental and detector specific data</a:t>
            </a:r>
          </a:p>
          <a:p>
            <a:r>
              <a:rPr lang="en-US" dirty="0">
                <a:latin typeface="Arial"/>
                <a:cs typeface="Arial"/>
              </a:rPr>
              <a:t>Compared calibrations with conventional and AI-generated starting values</a:t>
            </a:r>
          </a:p>
          <a:p>
            <a:r>
              <a:rPr lang="en-US" dirty="0">
                <a:latin typeface="Arial"/>
                <a:cs typeface="Arial"/>
              </a:rPr>
              <a:t>System is implemented and has been used for 3 experiment run periods.</a:t>
            </a:r>
          </a:p>
          <a:p>
            <a:r>
              <a:rPr lang="en-US" dirty="0">
                <a:latin typeface="Arial"/>
                <a:cs typeface="Arial"/>
              </a:rPr>
              <a:t>Application to additional drift chambers in progress</a:t>
            </a:r>
          </a:p>
          <a:p>
            <a:endParaRPr lang="en-US"/>
          </a:p>
        </p:txBody>
      </p:sp>
      <p:sp>
        <p:nvSpPr>
          <p:cNvPr id="8" name="Rectangle 7">
            <a:extLst>
              <a:ext uri="{FF2B5EF4-FFF2-40B4-BE49-F238E27FC236}">
                <a16:creationId xmlns:a16="http://schemas.microsoft.com/office/drawing/2014/main" id="{A0E9FE04-550C-3849-B3D3-65D6E3970201}"/>
              </a:ext>
            </a:extLst>
          </p:cNvPr>
          <p:cNvSpPr/>
          <p:nvPr/>
        </p:nvSpPr>
        <p:spPr>
          <a:xfrm>
            <a:off x="7295388" y="1726357"/>
            <a:ext cx="3971831" cy="3139321"/>
          </a:xfrm>
          <a:prstGeom prst="rect">
            <a:avLst/>
          </a:prstGeom>
        </p:spPr>
        <p:txBody>
          <a:bodyPr wrap="square">
            <a:spAutoFit/>
          </a:bodyPr>
          <a:lstStyle/>
          <a:p>
            <a:r>
              <a:rPr lang="en-US">
                <a:solidFill>
                  <a:srgbClr val="000000"/>
                </a:solidFill>
                <a:latin typeface="Calibri" panose="020F0502020204030204" pitchFamily="34" charset="0"/>
              </a:rPr>
              <a:t>This work was supported by the US DOE as Lab 20-2261</a:t>
            </a:r>
          </a:p>
          <a:p>
            <a:endParaRPr lang="en-US">
              <a:solidFill>
                <a:srgbClr val="000000"/>
              </a:solidFill>
              <a:latin typeface="Calibri" panose="020F0502020204030204" pitchFamily="34" charset="0"/>
            </a:endParaRPr>
          </a:p>
          <a:p>
            <a:r>
              <a:rPr lang="en-US">
                <a:solidFill>
                  <a:srgbClr val="000000"/>
                </a:solidFill>
                <a:latin typeface="Calibri" panose="020F0502020204030204" pitchFamily="34" charset="0"/>
              </a:rPr>
              <a:t>The Carnegie Mellon Group is supported by the U.S. Department of Energy, Office of Science, Office of Nuclear Physics, DOE Grant No. DE-FG02-87ER40315</a:t>
            </a:r>
          </a:p>
          <a:p>
            <a:endParaRPr lang="en-US">
              <a:solidFill>
                <a:srgbClr val="000000"/>
              </a:solidFill>
              <a:latin typeface="Calibri" panose="020F0502020204030204" pitchFamily="34" charset="0"/>
            </a:endParaRPr>
          </a:p>
          <a:p>
            <a:r>
              <a:rPr lang="en-US" err="1">
                <a:solidFill>
                  <a:srgbClr val="000000"/>
                </a:solidFill>
                <a:latin typeface="Calibri" panose="020F0502020204030204" pitchFamily="34" charset="0"/>
              </a:rPr>
              <a:t>GlueX</a:t>
            </a:r>
            <a:r>
              <a:rPr lang="en-US">
                <a:solidFill>
                  <a:srgbClr val="000000"/>
                </a:solidFill>
                <a:latin typeface="Calibri" panose="020F0502020204030204" pitchFamily="34" charset="0"/>
              </a:rPr>
              <a:t> acknowledges the support of several funding agencies and computing facilities:  </a:t>
            </a:r>
            <a:r>
              <a:rPr lang="en-US" u="sng">
                <a:solidFill>
                  <a:srgbClr val="000000"/>
                </a:solidFill>
                <a:latin typeface="Calibri" panose="020F0502020204030204" pitchFamily="34" charset="0"/>
                <a:hlinkClick r:id="rId3"/>
              </a:rPr>
              <a:t>www.gluex.org/thanks</a:t>
            </a:r>
            <a:r>
              <a:rPr lang="en-US">
                <a:solidFill>
                  <a:srgbClr val="000000"/>
                </a:solidFill>
                <a:latin typeface="Calibri" panose="020F0502020204030204" pitchFamily="34" charset="0"/>
              </a:rPr>
              <a:t>   </a:t>
            </a:r>
            <a:endParaRPr lang="en-US"/>
          </a:p>
        </p:txBody>
      </p:sp>
    </p:spTree>
    <p:extLst>
      <p:ext uri="{BB962C8B-B14F-4D97-AF65-F5344CB8AC3E}">
        <p14:creationId xmlns:p14="http://schemas.microsoft.com/office/powerpoint/2010/main" val="13655159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DDD8009F-E655-D943-AFB9-A21EF8D8734C}"/>
              </a:ext>
            </a:extLst>
          </p:cNvPr>
          <p:cNvGrpSpPr/>
          <p:nvPr/>
        </p:nvGrpSpPr>
        <p:grpSpPr>
          <a:xfrm>
            <a:off x="0" y="3785151"/>
            <a:ext cx="12192000" cy="1972553"/>
            <a:chOff x="119745" y="3207116"/>
            <a:chExt cx="12192000" cy="1972553"/>
          </a:xfrm>
        </p:grpSpPr>
        <p:pic>
          <p:nvPicPr>
            <p:cNvPr id="1028" name="Picture 4">
              <a:extLst>
                <a:ext uri="{FF2B5EF4-FFF2-40B4-BE49-F238E27FC236}">
                  <a16:creationId xmlns:a16="http://schemas.microsoft.com/office/drawing/2014/main" id="{F76EE872-9C26-9A4F-847E-8AE2D9C972E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745" y="3207116"/>
              <a:ext cx="12192000" cy="195103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0755EC00-68B0-524C-A97A-4728D038C06F}"/>
                </a:ext>
              </a:extLst>
            </p:cNvPr>
            <p:cNvSpPr/>
            <p:nvPr/>
          </p:nvSpPr>
          <p:spPr>
            <a:xfrm>
              <a:off x="5830645" y="5066852"/>
              <a:ext cx="1065007" cy="11281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p:txBody>
          <a:bodyPr/>
          <a:lstStyle/>
          <a:p>
            <a:r>
              <a:rPr lang="en-US" i="1"/>
              <a:t>Current</a:t>
            </a:r>
            <a:r>
              <a:rPr lang="en-US"/>
              <a:t> </a:t>
            </a:r>
            <a:r>
              <a:rPr lang="en-US" err="1"/>
              <a:t>TToD</a:t>
            </a:r>
            <a:r>
              <a:rPr lang="en-US"/>
              <a:t> Model: Gaussian Process Regression </a:t>
            </a:r>
          </a:p>
        </p:txBody>
      </p:sp>
      <p:sp>
        <p:nvSpPr>
          <p:cNvPr id="3" name="Content Placeholder 2"/>
          <p:cNvSpPr>
            <a:spLocks noGrp="1"/>
          </p:cNvSpPr>
          <p:nvPr>
            <p:ph idx="1"/>
          </p:nvPr>
        </p:nvSpPr>
        <p:spPr>
          <a:xfrm>
            <a:off x="411892" y="966055"/>
            <a:ext cx="9840146" cy="5381694"/>
          </a:xfrm>
        </p:spPr>
        <p:txBody>
          <a:bodyPr/>
          <a:lstStyle/>
          <a:p>
            <a:r>
              <a:rPr lang="en-US"/>
              <a:t>Same input features as GPR for gain</a:t>
            </a:r>
          </a:p>
          <a:p>
            <a:r>
              <a:rPr lang="en-US"/>
              <a:t>Targets: Existing </a:t>
            </a:r>
            <a:r>
              <a:rPr lang="en-US" err="1"/>
              <a:t>TToD</a:t>
            </a:r>
            <a:r>
              <a:rPr lang="en-US"/>
              <a:t> calibration constants from </a:t>
            </a:r>
            <a:r>
              <a:rPr lang="en-US" err="1"/>
              <a:t>GlueX</a:t>
            </a:r>
            <a:r>
              <a:rPr lang="en-US"/>
              <a:t> 2020 run period</a:t>
            </a:r>
          </a:p>
          <a:p>
            <a:r>
              <a:rPr lang="en-US"/>
              <a:t>Evaluation metric:</a:t>
            </a:r>
          </a:p>
          <a:p>
            <a:endParaRPr lang="en-US"/>
          </a:p>
          <a:p>
            <a:endParaRPr lang="en-US"/>
          </a:p>
        </p:txBody>
      </p:sp>
      <p:sp>
        <p:nvSpPr>
          <p:cNvPr id="4" name="Footer Placeholder 3"/>
          <p:cNvSpPr>
            <a:spLocks noGrp="1"/>
          </p:cNvSpPr>
          <p:nvPr>
            <p:ph type="ftr" sz="quarter" idx="11"/>
          </p:nvPr>
        </p:nvSpPr>
        <p:spPr/>
        <p:txBody>
          <a:bodyPr/>
          <a:lstStyle/>
          <a:p>
            <a:r>
              <a:rPr lang="en-US"/>
              <a:t>AI for Calibrations at Jlab | ACAT 2022 | dianam@jlab.org </a:t>
            </a:r>
          </a:p>
        </p:txBody>
      </p:sp>
      <p:sp>
        <p:nvSpPr>
          <p:cNvPr id="5" name="Slide Number Placeholder 4"/>
          <p:cNvSpPr>
            <a:spLocks noGrp="1"/>
          </p:cNvSpPr>
          <p:nvPr>
            <p:ph type="sldNum" sz="quarter" idx="12"/>
          </p:nvPr>
        </p:nvSpPr>
        <p:spPr/>
        <p:txBody>
          <a:bodyPr/>
          <a:lstStyle/>
          <a:p>
            <a:fld id="{07E1C93C-5050-FC42-8F10-D22D4F119D13}" type="slidenum">
              <a:rPr lang="en-US" smtClean="0"/>
              <a:pPr/>
              <a:t>35</a:t>
            </a:fld>
            <a:endParaRPr lang="en-US"/>
          </a:p>
        </p:txBody>
      </p:sp>
      <p:pic>
        <p:nvPicPr>
          <p:cNvPr id="1026" name="Picture 2">
            <a:extLst>
              <a:ext uri="{FF2B5EF4-FFF2-40B4-BE49-F238E27FC236}">
                <a16:creationId xmlns:a16="http://schemas.microsoft.com/office/drawing/2014/main" id="{714F2166-7437-4D41-BF1B-8113643F9A9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7053" y="2558379"/>
            <a:ext cx="5678854" cy="523519"/>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49707E71-CBF1-8C48-931A-3650744F02FA}"/>
              </a:ext>
            </a:extLst>
          </p:cNvPr>
          <p:cNvSpPr txBox="1"/>
          <p:nvPr/>
        </p:nvSpPr>
        <p:spPr>
          <a:xfrm>
            <a:off x="9322700" y="3999361"/>
            <a:ext cx="1686552" cy="369332"/>
          </a:xfrm>
          <a:prstGeom prst="rect">
            <a:avLst/>
          </a:prstGeom>
          <a:noFill/>
        </p:spPr>
        <p:txBody>
          <a:bodyPr wrap="none" rtlCol="0">
            <a:spAutoFit/>
          </a:bodyPr>
          <a:lstStyle/>
          <a:p>
            <a:r>
              <a:rPr lang="en-US" b="1"/>
              <a:t>Illustration only</a:t>
            </a:r>
          </a:p>
        </p:txBody>
      </p:sp>
      <p:sp>
        <p:nvSpPr>
          <p:cNvPr id="9" name="TextBox 8">
            <a:extLst>
              <a:ext uri="{FF2B5EF4-FFF2-40B4-BE49-F238E27FC236}">
                <a16:creationId xmlns:a16="http://schemas.microsoft.com/office/drawing/2014/main" id="{039B9C64-70E8-4945-AE87-48ABA8505F95}"/>
              </a:ext>
            </a:extLst>
          </p:cNvPr>
          <p:cNvSpPr txBox="1"/>
          <p:nvPr/>
        </p:nvSpPr>
        <p:spPr>
          <a:xfrm>
            <a:off x="5331965" y="5745751"/>
            <a:ext cx="1580946" cy="292388"/>
          </a:xfrm>
          <a:prstGeom prst="rect">
            <a:avLst/>
          </a:prstGeom>
          <a:noFill/>
        </p:spPr>
        <p:txBody>
          <a:bodyPr wrap="none" rtlCol="0">
            <a:spAutoFit/>
          </a:bodyPr>
          <a:lstStyle/>
          <a:p>
            <a:r>
              <a:rPr lang="en-US" sz="1300">
                <a:solidFill>
                  <a:schemeClr val="tx1">
                    <a:lumMod val="75000"/>
                    <a:lumOff val="25000"/>
                  </a:schemeClr>
                </a:solidFill>
              </a:rPr>
              <a:t>Mean Pressure (kPa)</a:t>
            </a:r>
          </a:p>
        </p:txBody>
      </p:sp>
    </p:spTree>
    <p:extLst>
      <p:ext uri="{BB962C8B-B14F-4D97-AF65-F5344CB8AC3E}">
        <p14:creationId xmlns:p14="http://schemas.microsoft.com/office/powerpoint/2010/main" val="175140234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6FAD66-6FEF-9C47-9F6B-FABD3E5867E1}"/>
              </a:ext>
            </a:extLst>
          </p:cNvPr>
          <p:cNvSpPr>
            <a:spLocks noGrp="1"/>
          </p:cNvSpPr>
          <p:nvPr>
            <p:ph type="title"/>
          </p:nvPr>
        </p:nvSpPr>
        <p:spPr/>
        <p:txBody>
          <a:bodyPr/>
          <a:lstStyle/>
          <a:p>
            <a:r>
              <a:rPr lang="en-US" err="1"/>
              <a:t>TToD</a:t>
            </a:r>
            <a:r>
              <a:rPr lang="en-US"/>
              <a:t> Fit function</a:t>
            </a:r>
          </a:p>
        </p:txBody>
      </p:sp>
      <p:sp>
        <p:nvSpPr>
          <p:cNvPr id="4" name="Footer Placeholder 3">
            <a:extLst>
              <a:ext uri="{FF2B5EF4-FFF2-40B4-BE49-F238E27FC236}">
                <a16:creationId xmlns:a16="http://schemas.microsoft.com/office/drawing/2014/main" id="{70B98B85-85F6-5E48-B83A-792DE0413F60}"/>
              </a:ext>
            </a:extLst>
          </p:cNvPr>
          <p:cNvSpPr>
            <a:spLocks noGrp="1"/>
          </p:cNvSpPr>
          <p:nvPr>
            <p:ph type="ftr" sz="quarter" idx="11"/>
          </p:nvPr>
        </p:nvSpPr>
        <p:spPr/>
        <p:txBody>
          <a:bodyPr/>
          <a:lstStyle/>
          <a:p>
            <a:r>
              <a:rPr lang="en-US"/>
              <a:t>AI for Calibrations at Jlab | ACAT 2022 | dianam@jlab.org </a:t>
            </a:r>
          </a:p>
        </p:txBody>
      </p:sp>
      <p:sp>
        <p:nvSpPr>
          <p:cNvPr id="5" name="Slide Number Placeholder 4">
            <a:extLst>
              <a:ext uri="{FF2B5EF4-FFF2-40B4-BE49-F238E27FC236}">
                <a16:creationId xmlns:a16="http://schemas.microsoft.com/office/drawing/2014/main" id="{28E2F2E7-7F48-4240-8582-2DF4E324FB5C}"/>
              </a:ext>
            </a:extLst>
          </p:cNvPr>
          <p:cNvSpPr>
            <a:spLocks noGrp="1"/>
          </p:cNvSpPr>
          <p:nvPr>
            <p:ph type="sldNum" sz="quarter" idx="12"/>
          </p:nvPr>
        </p:nvSpPr>
        <p:spPr/>
        <p:txBody>
          <a:bodyPr/>
          <a:lstStyle/>
          <a:p>
            <a:fld id="{07E1C93C-5050-FC42-8F10-D22D4F119D13}" type="slidenum">
              <a:rPr lang="en-US" smtClean="0"/>
              <a:pPr/>
              <a:t>36</a:t>
            </a:fld>
            <a:endParaRPr lang="en-US"/>
          </a:p>
        </p:txBody>
      </p:sp>
      <p:pic>
        <p:nvPicPr>
          <p:cNvPr id="8" name="Picture 7" descr="Text, letter&#10;&#10;Description automatically generated">
            <a:extLst>
              <a:ext uri="{FF2B5EF4-FFF2-40B4-BE49-F238E27FC236}">
                <a16:creationId xmlns:a16="http://schemas.microsoft.com/office/drawing/2014/main" id="{8CC73398-29BF-774F-8445-1B1430F19E54}"/>
              </a:ext>
            </a:extLst>
          </p:cNvPr>
          <p:cNvPicPr>
            <a:picLocks noChangeAspect="1"/>
          </p:cNvPicPr>
          <p:nvPr/>
        </p:nvPicPr>
        <p:blipFill>
          <a:blip r:embed="rId2"/>
          <a:stretch>
            <a:fillRect/>
          </a:stretch>
        </p:blipFill>
        <p:spPr>
          <a:xfrm>
            <a:off x="454307" y="1042571"/>
            <a:ext cx="5600503" cy="5110223"/>
          </a:xfrm>
          <a:prstGeom prst="rect">
            <a:avLst/>
          </a:prstGeom>
        </p:spPr>
      </p:pic>
      <p:pic>
        <p:nvPicPr>
          <p:cNvPr id="10" name="Picture 9" descr="Diagram, text&#10;&#10;Description automatically generated">
            <a:extLst>
              <a:ext uri="{FF2B5EF4-FFF2-40B4-BE49-F238E27FC236}">
                <a16:creationId xmlns:a16="http://schemas.microsoft.com/office/drawing/2014/main" id="{81213772-56AA-EA45-B6DC-8334F354C407}"/>
              </a:ext>
            </a:extLst>
          </p:cNvPr>
          <p:cNvPicPr>
            <a:picLocks noChangeAspect="1"/>
          </p:cNvPicPr>
          <p:nvPr/>
        </p:nvPicPr>
        <p:blipFill>
          <a:blip r:embed="rId3"/>
          <a:stretch>
            <a:fillRect/>
          </a:stretch>
        </p:blipFill>
        <p:spPr>
          <a:xfrm>
            <a:off x="7490106" y="2515157"/>
            <a:ext cx="2730339" cy="1126265"/>
          </a:xfrm>
          <a:prstGeom prst="rect">
            <a:avLst/>
          </a:prstGeom>
        </p:spPr>
      </p:pic>
      <p:pic>
        <p:nvPicPr>
          <p:cNvPr id="14" name="Picture 13" descr="Text&#10;&#10;Description automatically generated">
            <a:extLst>
              <a:ext uri="{FF2B5EF4-FFF2-40B4-BE49-F238E27FC236}">
                <a16:creationId xmlns:a16="http://schemas.microsoft.com/office/drawing/2014/main" id="{FCDC19F4-85CC-FB41-8314-994146FA0820}"/>
              </a:ext>
            </a:extLst>
          </p:cNvPr>
          <p:cNvPicPr>
            <a:picLocks noChangeAspect="1"/>
          </p:cNvPicPr>
          <p:nvPr/>
        </p:nvPicPr>
        <p:blipFill>
          <a:blip r:embed="rId4"/>
          <a:stretch>
            <a:fillRect/>
          </a:stretch>
        </p:blipFill>
        <p:spPr>
          <a:xfrm>
            <a:off x="7409082" y="3641422"/>
            <a:ext cx="1940544" cy="1509312"/>
          </a:xfrm>
          <a:prstGeom prst="rect">
            <a:avLst/>
          </a:prstGeom>
        </p:spPr>
      </p:pic>
    </p:spTree>
    <p:extLst>
      <p:ext uri="{BB962C8B-B14F-4D97-AF65-F5344CB8AC3E}">
        <p14:creationId xmlns:p14="http://schemas.microsoft.com/office/powerpoint/2010/main" val="11835964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A060FE-F08E-4A77-923F-095F04987F71}"/>
              </a:ext>
            </a:extLst>
          </p:cNvPr>
          <p:cNvSpPr>
            <a:spLocks noGrp="1"/>
          </p:cNvSpPr>
          <p:nvPr>
            <p:ph type="title"/>
          </p:nvPr>
        </p:nvSpPr>
        <p:spPr/>
        <p:txBody>
          <a:bodyPr>
            <a:normAutofit fontScale="90000"/>
          </a:bodyPr>
          <a:lstStyle/>
          <a:p>
            <a:r>
              <a:rPr lang="en-US"/>
              <a:t>Conventional Calibration and Motivation for ML</a:t>
            </a:r>
            <a:br>
              <a:rPr lang="en-US"/>
            </a:br>
            <a:endParaRPr lang="en-US"/>
          </a:p>
        </p:txBody>
      </p:sp>
      <p:sp>
        <p:nvSpPr>
          <p:cNvPr id="4" name="Footer Placeholder 3">
            <a:extLst>
              <a:ext uri="{FF2B5EF4-FFF2-40B4-BE49-F238E27FC236}">
                <a16:creationId xmlns:a16="http://schemas.microsoft.com/office/drawing/2014/main" id="{BF569072-2469-4B63-B40E-7C022B719637}"/>
              </a:ext>
            </a:extLst>
          </p:cNvPr>
          <p:cNvSpPr>
            <a:spLocks noGrp="1"/>
          </p:cNvSpPr>
          <p:nvPr>
            <p:ph type="ftr" sz="quarter" idx="11"/>
          </p:nvPr>
        </p:nvSpPr>
        <p:spPr/>
        <p:txBody>
          <a:bodyPr/>
          <a:lstStyle/>
          <a:p>
            <a:r>
              <a:rPr lang="en-US"/>
              <a:t>AI for Calibrations at Jlab | ACAT 2022 | dianam@jlab.org </a:t>
            </a:r>
          </a:p>
        </p:txBody>
      </p:sp>
      <p:sp>
        <p:nvSpPr>
          <p:cNvPr id="5" name="Slide Number Placeholder 4">
            <a:extLst>
              <a:ext uri="{FF2B5EF4-FFF2-40B4-BE49-F238E27FC236}">
                <a16:creationId xmlns:a16="http://schemas.microsoft.com/office/drawing/2014/main" id="{FEC71D71-0141-4739-B9B8-9625A159285D}"/>
              </a:ext>
            </a:extLst>
          </p:cNvPr>
          <p:cNvSpPr>
            <a:spLocks noGrp="1"/>
          </p:cNvSpPr>
          <p:nvPr>
            <p:ph type="sldNum" sz="quarter" idx="12"/>
          </p:nvPr>
        </p:nvSpPr>
        <p:spPr/>
        <p:txBody>
          <a:bodyPr/>
          <a:lstStyle/>
          <a:p>
            <a:fld id="{07E1C93C-5050-FC42-8F10-D22D4F119D13}" type="slidenum">
              <a:rPr lang="en-US" smtClean="0"/>
              <a:pPr/>
              <a:t>4</a:t>
            </a:fld>
            <a:endParaRPr lang="en-US"/>
          </a:p>
        </p:txBody>
      </p:sp>
      <p:sp>
        <p:nvSpPr>
          <p:cNvPr id="15" name="Content Placeholder 2">
            <a:extLst>
              <a:ext uri="{FF2B5EF4-FFF2-40B4-BE49-F238E27FC236}">
                <a16:creationId xmlns:a16="http://schemas.microsoft.com/office/drawing/2014/main" id="{AA8F6FD0-D241-418A-97E2-3BCB7B051E7A}"/>
              </a:ext>
            </a:extLst>
          </p:cNvPr>
          <p:cNvSpPr>
            <a:spLocks noGrp="1"/>
          </p:cNvSpPr>
          <p:nvPr>
            <p:ph idx="1"/>
          </p:nvPr>
        </p:nvSpPr>
        <p:spPr>
          <a:xfrm>
            <a:off x="411892" y="2002536"/>
            <a:ext cx="5564365" cy="4645409"/>
          </a:xfrm>
        </p:spPr>
        <p:txBody>
          <a:bodyPr/>
          <a:lstStyle/>
          <a:p>
            <a:pPr marL="0" lvl="0" indent="0" algn="ctr">
              <a:spcBef>
                <a:spcPts val="0"/>
              </a:spcBef>
              <a:buNone/>
            </a:pPr>
            <a:r>
              <a:rPr lang="en-US" sz="2400" b="1" dirty="0"/>
              <a:t>Conventional</a:t>
            </a:r>
          </a:p>
          <a:p>
            <a:pPr marL="0" lvl="0" indent="0">
              <a:spcBef>
                <a:spcPts val="0"/>
              </a:spcBef>
              <a:buNone/>
            </a:pPr>
            <a:endParaRPr lang="en-US" dirty="0"/>
          </a:p>
          <a:p>
            <a:pPr marL="457200" lvl="0" indent="-311150">
              <a:spcBef>
                <a:spcPts val="0"/>
              </a:spcBef>
              <a:buSzPts val="1300"/>
              <a:buChar char="●"/>
            </a:pPr>
            <a:r>
              <a:rPr lang="en-US" sz="1700" b="1" dirty="0"/>
              <a:t>Calibrate</a:t>
            </a:r>
            <a:r>
              <a:rPr lang="en-US" sz="1700" dirty="0"/>
              <a:t>: calibration values </a:t>
            </a:r>
            <a:r>
              <a:rPr lang="en-US" sz="1700" b="1" dirty="0"/>
              <a:t>iteratively, </a:t>
            </a:r>
            <a:r>
              <a:rPr lang="en-US" sz="1700" dirty="0"/>
              <a:t>produced after the experiment</a:t>
            </a:r>
          </a:p>
          <a:p>
            <a:pPr marL="914400" lvl="1" indent="-336550">
              <a:spcBef>
                <a:spcPts val="0"/>
              </a:spcBef>
              <a:buSzPts val="1700"/>
              <a:buChar char="○"/>
            </a:pPr>
            <a:r>
              <a:rPr lang="en-US" sz="1700" b="1" dirty="0"/>
              <a:t>~2 hour runs</a:t>
            </a:r>
          </a:p>
          <a:p>
            <a:pPr marL="577850" lvl="1" indent="0">
              <a:spcBef>
                <a:spcPts val="0"/>
              </a:spcBef>
              <a:buSzPts val="1700"/>
              <a:buNone/>
            </a:pPr>
            <a:endParaRPr lang="en-US" dirty="0"/>
          </a:p>
          <a:p>
            <a:pPr marL="457200" lvl="0" indent="-311150">
              <a:spcBef>
                <a:spcPts val="0"/>
              </a:spcBef>
              <a:buSzPts val="1300"/>
              <a:buChar char="●"/>
            </a:pPr>
            <a:r>
              <a:rPr lang="en-US" sz="1700" b="1" dirty="0"/>
              <a:t>Control</a:t>
            </a:r>
            <a:r>
              <a:rPr lang="en-US" sz="1700" dirty="0"/>
              <a:t>: CDC operating voltage is </a:t>
            </a:r>
            <a:r>
              <a:rPr lang="en-US" sz="1700" b="1" i="1" dirty="0"/>
              <a:t>fixed </a:t>
            </a:r>
            <a:r>
              <a:rPr lang="en-US" sz="1700" dirty="0"/>
              <a:t> at 2125 V</a:t>
            </a:r>
          </a:p>
          <a:p>
            <a:pPr marL="457200" lvl="0" indent="0">
              <a:spcBef>
                <a:spcPts val="0"/>
              </a:spcBef>
              <a:buNone/>
            </a:pPr>
            <a:endParaRPr lang="en-US" sz="1700" dirty="0"/>
          </a:p>
          <a:p>
            <a:pPr marL="457200" lvl="0" indent="0">
              <a:spcBef>
                <a:spcPts val="0"/>
              </a:spcBef>
              <a:buNone/>
            </a:pPr>
            <a:endParaRPr lang="en-US" sz="1700" b="1" dirty="0"/>
          </a:p>
        </p:txBody>
      </p:sp>
      <p:sp>
        <p:nvSpPr>
          <p:cNvPr id="16" name="Google Shape;168;p30">
            <a:extLst>
              <a:ext uri="{FF2B5EF4-FFF2-40B4-BE49-F238E27FC236}">
                <a16:creationId xmlns:a16="http://schemas.microsoft.com/office/drawing/2014/main" id="{D3D01A42-F37E-4B0C-A6D5-A805AFF9414F}"/>
              </a:ext>
            </a:extLst>
          </p:cNvPr>
          <p:cNvSpPr txBox="1"/>
          <p:nvPr/>
        </p:nvSpPr>
        <p:spPr>
          <a:xfrm>
            <a:off x="2016057" y="979661"/>
            <a:ext cx="8159886" cy="553968"/>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2400" b="1">
                <a:solidFill>
                  <a:srgbClr val="0563C1"/>
                </a:solidFill>
              </a:rPr>
              <a:t>Motivation: Conventional vs. Online, ML </a:t>
            </a:r>
            <a:r>
              <a:rPr lang="en" sz="2400" b="1">
                <a:solidFill>
                  <a:srgbClr val="0563C1"/>
                </a:solidFill>
              </a:rPr>
              <a:t>Calibration Paradigms</a:t>
            </a:r>
            <a:endParaRPr sz="2400" b="1">
              <a:solidFill>
                <a:srgbClr val="0563C1"/>
              </a:solidFill>
            </a:endParaRPr>
          </a:p>
        </p:txBody>
      </p:sp>
      <p:sp>
        <p:nvSpPr>
          <p:cNvPr id="17" name="Rectangle 16">
            <a:extLst>
              <a:ext uri="{FF2B5EF4-FFF2-40B4-BE49-F238E27FC236}">
                <a16:creationId xmlns:a16="http://schemas.microsoft.com/office/drawing/2014/main" id="{AAFA5343-90C8-424B-B34A-A659CEDC14F0}"/>
              </a:ext>
            </a:extLst>
          </p:cNvPr>
          <p:cNvSpPr/>
          <p:nvPr/>
        </p:nvSpPr>
        <p:spPr>
          <a:xfrm>
            <a:off x="5976257" y="2003162"/>
            <a:ext cx="6096000" cy="2400657"/>
          </a:xfrm>
          <a:prstGeom prst="rect">
            <a:avLst/>
          </a:prstGeom>
        </p:spPr>
        <p:txBody>
          <a:bodyPr>
            <a:spAutoFit/>
          </a:bodyPr>
          <a:lstStyle/>
          <a:p>
            <a:pPr lvl="0"/>
            <a:r>
              <a:rPr lang="en-US" sz="2400" b="1" dirty="0"/>
              <a:t>Online and ML</a:t>
            </a:r>
          </a:p>
          <a:p>
            <a:pPr lvl="0"/>
            <a:endParaRPr lang="en-US" dirty="0"/>
          </a:p>
          <a:p>
            <a:pPr marL="457200" lvl="0" indent="-317500">
              <a:buSzPts val="1400"/>
              <a:buChar char="●"/>
            </a:pPr>
            <a:r>
              <a:rPr lang="en-US" b="1" dirty="0"/>
              <a:t>Control</a:t>
            </a:r>
            <a:r>
              <a:rPr lang="en-US" dirty="0"/>
              <a:t>: Stabilize detector response to changing environmental/experimental conditions by </a:t>
            </a:r>
            <a:r>
              <a:rPr lang="en-US" b="1" i="1" dirty="0"/>
              <a:t>adjusting</a:t>
            </a:r>
            <a:r>
              <a:rPr lang="en-US" dirty="0"/>
              <a:t> CDC HV</a:t>
            </a:r>
          </a:p>
          <a:p>
            <a:pPr marL="457200" lvl="0"/>
            <a:endParaRPr lang="en-US" dirty="0"/>
          </a:p>
          <a:p>
            <a:pPr marL="457200" lvl="0" indent="-317500">
              <a:buSzPts val="1400"/>
              <a:buChar char="●"/>
            </a:pPr>
            <a:r>
              <a:rPr lang="en-US" b="1" dirty="0"/>
              <a:t>Calibrate</a:t>
            </a:r>
            <a:r>
              <a:rPr lang="en-US" dirty="0"/>
              <a:t>: </a:t>
            </a:r>
            <a:r>
              <a:rPr lang="en-US" b="1" dirty="0"/>
              <a:t>online </a:t>
            </a:r>
            <a:r>
              <a:rPr lang="en-US" dirty="0"/>
              <a:t>calibration values produced during the experiment</a:t>
            </a:r>
            <a:endParaRPr lang="en-US" b="1" dirty="0"/>
          </a:p>
        </p:txBody>
      </p:sp>
      <p:grpSp>
        <p:nvGrpSpPr>
          <p:cNvPr id="21" name="Google Shape;169;p30">
            <a:extLst>
              <a:ext uri="{FF2B5EF4-FFF2-40B4-BE49-F238E27FC236}">
                <a16:creationId xmlns:a16="http://schemas.microsoft.com/office/drawing/2014/main" id="{EB89DE41-D367-4763-AB2B-E6C61D46DF4B}"/>
              </a:ext>
            </a:extLst>
          </p:cNvPr>
          <p:cNvGrpSpPr/>
          <p:nvPr/>
        </p:nvGrpSpPr>
        <p:grpSpPr>
          <a:xfrm>
            <a:off x="1671267" y="4224200"/>
            <a:ext cx="2705101" cy="1143000"/>
            <a:chOff x="278375" y="3299050"/>
            <a:chExt cx="2705101" cy="1143000"/>
          </a:xfrm>
        </p:grpSpPr>
        <p:pic>
          <p:nvPicPr>
            <p:cNvPr id="22" name="Google Shape;170;p30">
              <a:extLst>
                <a:ext uri="{FF2B5EF4-FFF2-40B4-BE49-F238E27FC236}">
                  <a16:creationId xmlns:a16="http://schemas.microsoft.com/office/drawing/2014/main" id="{B82EA4FD-0E0E-4EE1-9FCD-B5670EF7CB09}"/>
                </a:ext>
              </a:extLst>
            </p:cNvPr>
            <p:cNvPicPr preferRelativeResize="0"/>
            <p:nvPr/>
          </p:nvPicPr>
          <p:blipFill>
            <a:blip r:embed="rId3">
              <a:alphaModFix/>
            </a:blip>
            <a:stretch>
              <a:fillRect/>
            </a:stretch>
          </p:blipFill>
          <p:spPr>
            <a:xfrm>
              <a:off x="278375" y="3299050"/>
              <a:ext cx="1084452" cy="1143000"/>
            </a:xfrm>
            <a:prstGeom prst="rect">
              <a:avLst/>
            </a:prstGeom>
            <a:noFill/>
            <a:ln>
              <a:noFill/>
            </a:ln>
          </p:spPr>
        </p:pic>
        <p:pic>
          <p:nvPicPr>
            <p:cNvPr id="23" name="Google Shape;171;p30">
              <a:extLst>
                <a:ext uri="{FF2B5EF4-FFF2-40B4-BE49-F238E27FC236}">
                  <a16:creationId xmlns:a16="http://schemas.microsoft.com/office/drawing/2014/main" id="{2C2896A8-84DD-463C-AC1E-6D7DABC40109}"/>
                </a:ext>
              </a:extLst>
            </p:cNvPr>
            <p:cNvPicPr preferRelativeResize="0"/>
            <p:nvPr/>
          </p:nvPicPr>
          <p:blipFill>
            <a:blip r:embed="rId4">
              <a:alphaModFix/>
            </a:blip>
            <a:stretch>
              <a:fillRect/>
            </a:stretch>
          </p:blipFill>
          <p:spPr>
            <a:xfrm>
              <a:off x="1675423" y="3367001"/>
              <a:ext cx="1308053" cy="1007098"/>
            </a:xfrm>
            <a:prstGeom prst="rect">
              <a:avLst/>
            </a:prstGeom>
            <a:noFill/>
            <a:ln>
              <a:noFill/>
            </a:ln>
          </p:spPr>
        </p:pic>
      </p:grpSp>
      <p:grpSp>
        <p:nvGrpSpPr>
          <p:cNvPr id="26" name="Group 25">
            <a:extLst>
              <a:ext uri="{FF2B5EF4-FFF2-40B4-BE49-F238E27FC236}">
                <a16:creationId xmlns:a16="http://schemas.microsoft.com/office/drawing/2014/main" id="{B87C0423-8BCC-49B4-A9A5-42FCE8B40A47}"/>
              </a:ext>
            </a:extLst>
          </p:cNvPr>
          <p:cNvGrpSpPr/>
          <p:nvPr/>
        </p:nvGrpSpPr>
        <p:grpSpPr>
          <a:xfrm>
            <a:off x="833577" y="3461658"/>
            <a:ext cx="995223" cy="576943"/>
            <a:chOff x="844463" y="3418114"/>
            <a:chExt cx="995223" cy="576943"/>
          </a:xfrm>
        </p:grpSpPr>
        <p:sp>
          <p:nvSpPr>
            <p:cNvPr id="3" name="Oval 2">
              <a:extLst>
                <a:ext uri="{FF2B5EF4-FFF2-40B4-BE49-F238E27FC236}">
                  <a16:creationId xmlns:a16="http://schemas.microsoft.com/office/drawing/2014/main" id="{F7C27286-3B56-47A4-A774-2154595FFC13}"/>
                </a:ext>
              </a:extLst>
            </p:cNvPr>
            <p:cNvSpPr/>
            <p:nvPr/>
          </p:nvSpPr>
          <p:spPr>
            <a:xfrm>
              <a:off x="844463" y="3418114"/>
              <a:ext cx="995223" cy="576943"/>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Connector 24">
              <a:extLst>
                <a:ext uri="{FF2B5EF4-FFF2-40B4-BE49-F238E27FC236}">
                  <a16:creationId xmlns:a16="http://schemas.microsoft.com/office/drawing/2014/main" id="{1A191DDF-D7A0-4F17-BF0E-178BFDA8724E}"/>
                </a:ext>
              </a:extLst>
            </p:cNvPr>
            <p:cNvCxnSpPr>
              <a:stCxn id="3" idx="1"/>
              <a:endCxn id="3" idx="5"/>
            </p:cNvCxnSpPr>
            <p:nvPr/>
          </p:nvCxnSpPr>
          <p:spPr>
            <a:xfrm>
              <a:off x="990210" y="3502605"/>
              <a:ext cx="703729" cy="40796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pic>
        <p:nvPicPr>
          <p:cNvPr id="8" name="Picture 7">
            <a:extLst>
              <a:ext uri="{FF2B5EF4-FFF2-40B4-BE49-F238E27FC236}">
                <a16:creationId xmlns:a16="http://schemas.microsoft.com/office/drawing/2014/main" id="{7EB74990-4F8B-4695-B019-9FA082BB7AC4}"/>
              </a:ext>
            </a:extLst>
          </p:cNvPr>
          <p:cNvPicPr>
            <a:picLocks noChangeAspect="1"/>
          </p:cNvPicPr>
          <p:nvPr/>
        </p:nvPicPr>
        <p:blipFill>
          <a:blip r:embed="rId5"/>
          <a:stretch>
            <a:fillRect/>
          </a:stretch>
        </p:blipFill>
        <p:spPr>
          <a:xfrm>
            <a:off x="6001502" y="4485740"/>
            <a:ext cx="6144365" cy="1933161"/>
          </a:xfrm>
          <a:prstGeom prst="rect">
            <a:avLst/>
          </a:prstGeom>
        </p:spPr>
      </p:pic>
      <p:sp>
        <p:nvSpPr>
          <p:cNvPr id="7" name="Rectangle 6">
            <a:extLst>
              <a:ext uri="{FF2B5EF4-FFF2-40B4-BE49-F238E27FC236}">
                <a16:creationId xmlns:a16="http://schemas.microsoft.com/office/drawing/2014/main" id="{82080CB1-AC07-4E55-BAAA-F6D4C8385D83}"/>
              </a:ext>
            </a:extLst>
          </p:cNvPr>
          <p:cNvSpPr/>
          <p:nvPr/>
        </p:nvSpPr>
        <p:spPr>
          <a:xfrm>
            <a:off x="8139042" y="5072743"/>
            <a:ext cx="453135" cy="528374"/>
          </a:xfrm>
          <a:prstGeom prst="rect">
            <a:avLst/>
          </a:prstGeom>
        </p:spPr>
        <p:style>
          <a:lnRef idx="2">
            <a:schemeClr val="accent2"/>
          </a:lnRef>
          <a:fillRef idx="1">
            <a:schemeClr val="lt1"/>
          </a:fillRef>
          <a:effectRef idx="0">
            <a:schemeClr val="accent2"/>
          </a:effectRef>
          <a:fontRef idx="minor">
            <a:schemeClr val="dk1"/>
          </a:fontRef>
        </p:style>
        <p:txBody>
          <a:bodyPr lIns="0" tIns="0" rIns="0" bIns="0" rtlCol="0" anchor="ctr"/>
          <a:lstStyle/>
          <a:p>
            <a:pPr algn="ctr"/>
            <a:r>
              <a:rPr lang="en-US" sz="2000" b="1" dirty="0"/>
              <a:t>ML</a:t>
            </a:r>
            <a:endParaRPr lang="en-US" sz="1200" b="1" dirty="0"/>
          </a:p>
        </p:txBody>
      </p:sp>
    </p:spTree>
    <p:extLst>
      <p:ext uri="{BB962C8B-B14F-4D97-AF65-F5344CB8AC3E}">
        <p14:creationId xmlns:p14="http://schemas.microsoft.com/office/powerpoint/2010/main" val="1957425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Q1: Can we predict GCFs? Input variables</a:t>
            </a:r>
          </a:p>
        </p:txBody>
      </p:sp>
      <p:sp>
        <p:nvSpPr>
          <p:cNvPr id="3" name="Content Placeholder 2"/>
          <p:cNvSpPr>
            <a:spLocks noGrp="1"/>
          </p:cNvSpPr>
          <p:nvPr>
            <p:ph idx="1"/>
          </p:nvPr>
        </p:nvSpPr>
        <p:spPr>
          <a:xfrm>
            <a:off x="411892" y="1749560"/>
            <a:ext cx="4839730" cy="4572217"/>
          </a:xfrm>
        </p:spPr>
        <p:txBody>
          <a:bodyPr vert="horz" lIns="91440" tIns="45720" rIns="91440" bIns="45720" rtlCol="0" anchor="t">
            <a:normAutofit fontScale="85000" lnSpcReduction="10000"/>
          </a:bodyPr>
          <a:lstStyle/>
          <a:p>
            <a:pPr>
              <a:lnSpc>
                <a:spcPct val="150000"/>
              </a:lnSpc>
            </a:pPr>
            <a:r>
              <a:rPr lang="en-US" dirty="0"/>
              <a:t>Data extracted from Experimental Physics Industrial Controls System (EPICS)</a:t>
            </a:r>
          </a:p>
          <a:p>
            <a:pPr lvl="1">
              <a:lnSpc>
                <a:spcPct val="150000"/>
              </a:lnSpc>
            </a:pPr>
            <a:r>
              <a:rPr lang="en-US" dirty="0"/>
              <a:t>Atmospheric pressure</a:t>
            </a:r>
          </a:p>
          <a:p>
            <a:pPr lvl="1">
              <a:lnSpc>
                <a:spcPct val="150000"/>
              </a:lnSpc>
            </a:pPr>
            <a:r>
              <a:rPr lang="en-US" dirty="0"/>
              <a:t>Gas temperature</a:t>
            </a:r>
          </a:p>
          <a:p>
            <a:pPr lvl="1">
              <a:lnSpc>
                <a:spcPct val="150000"/>
              </a:lnSpc>
            </a:pPr>
            <a:r>
              <a:rPr lang="en-US" dirty="0"/>
              <a:t>Current drawn from CDC HV boards (proxy for beam current)</a:t>
            </a:r>
          </a:p>
          <a:p>
            <a:pPr>
              <a:lnSpc>
                <a:spcPct val="150000"/>
              </a:lnSpc>
            </a:pPr>
            <a:r>
              <a:rPr lang="en-US" dirty="0">
                <a:latin typeface="Arial"/>
                <a:cs typeface="Arial"/>
              </a:rPr>
              <a:t>Readily available during the experiment</a:t>
            </a:r>
            <a:endParaRPr lang="en-US" dirty="0"/>
          </a:p>
          <a:p>
            <a:pPr>
              <a:lnSpc>
                <a:spcPct val="150000"/>
              </a:lnSpc>
            </a:pPr>
            <a:r>
              <a:rPr lang="en-US" dirty="0">
                <a:latin typeface="Arial"/>
                <a:cs typeface="Arial"/>
              </a:rPr>
              <a:t>Not dependent on other detectors</a:t>
            </a:r>
            <a:endParaRPr lang="en-US" dirty="0"/>
          </a:p>
          <a:p>
            <a:pPr>
              <a:lnSpc>
                <a:spcPct val="150000"/>
              </a:lnSpc>
            </a:pPr>
            <a:r>
              <a:rPr lang="en-US" dirty="0">
                <a:latin typeface="Arial"/>
                <a:cs typeface="Arial"/>
              </a:rPr>
              <a:t>No reconstruction!</a:t>
            </a:r>
            <a:endParaRPr lang="en-US" dirty="0"/>
          </a:p>
        </p:txBody>
      </p:sp>
      <p:sp>
        <p:nvSpPr>
          <p:cNvPr id="4" name="Footer Placeholder 3"/>
          <p:cNvSpPr>
            <a:spLocks noGrp="1"/>
          </p:cNvSpPr>
          <p:nvPr>
            <p:ph type="ftr" sz="quarter" idx="11"/>
          </p:nvPr>
        </p:nvSpPr>
        <p:spPr/>
        <p:txBody>
          <a:bodyPr/>
          <a:lstStyle/>
          <a:p>
            <a:r>
              <a:rPr lang="en-US"/>
              <a:t>AI for Calibrations at Jlab | ACAT 2022 | dianam@jlab.org </a:t>
            </a:r>
          </a:p>
        </p:txBody>
      </p:sp>
      <p:sp>
        <p:nvSpPr>
          <p:cNvPr id="5" name="Slide Number Placeholder 4"/>
          <p:cNvSpPr>
            <a:spLocks noGrp="1"/>
          </p:cNvSpPr>
          <p:nvPr>
            <p:ph type="sldNum" sz="quarter" idx="12"/>
          </p:nvPr>
        </p:nvSpPr>
        <p:spPr/>
        <p:txBody>
          <a:bodyPr/>
          <a:lstStyle/>
          <a:p>
            <a:fld id="{07E1C93C-5050-FC42-8F10-D22D4F119D13}" type="slidenum">
              <a:rPr lang="en-US" smtClean="0"/>
              <a:pPr/>
              <a:t>5</a:t>
            </a:fld>
            <a:endParaRPr lang="en-US"/>
          </a:p>
        </p:txBody>
      </p:sp>
      <p:pic>
        <p:nvPicPr>
          <p:cNvPr id="15" name="Picture 14" descr="Chart, line chart&#10;&#10;Description automatically generated">
            <a:extLst>
              <a:ext uri="{FF2B5EF4-FFF2-40B4-BE49-F238E27FC236}">
                <a16:creationId xmlns:a16="http://schemas.microsoft.com/office/drawing/2014/main" id="{E3AC9B20-D9C5-1745-A79C-D5368F246956}"/>
              </a:ext>
            </a:extLst>
          </p:cNvPr>
          <p:cNvPicPr>
            <a:picLocks noChangeAspect="1"/>
          </p:cNvPicPr>
          <p:nvPr/>
        </p:nvPicPr>
        <p:blipFill>
          <a:blip r:embed="rId3"/>
          <a:stretch>
            <a:fillRect/>
          </a:stretch>
        </p:blipFill>
        <p:spPr>
          <a:xfrm>
            <a:off x="5251622" y="2368206"/>
            <a:ext cx="6940378" cy="3499473"/>
          </a:xfrm>
          <a:prstGeom prst="rect">
            <a:avLst/>
          </a:prstGeom>
        </p:spPr>
      </p:pic>
      <p:sp>
        <p:nvSpPr>
          <p:cNvPr id="8" name="Rectangle 7">
            <a:extLst>
              <a:ext uri="{FF2B5EF4-FFF2-40B4-BE49-F238E27FC236}">
                <a16:creationId xmlns:a16="http://schemas.microsoft.com/office/drawing/2014/main" id="{B27C6B81-AEEF-4724-92A4-D5F1177609A2}"/>
              </a:ext>
            </a:extLst>
          </p:cNvPr>
          <p:cNvSpPr/>
          <p:nvPr/>
        </p:nvSpPr>
        <p:spPr>
          <a:xfrm>
            <a:off x="411892" y="907877"/>
            <a:ext cx="11285836" cy="461665"/>
          </a:xfrm>
          <a:prstGeom prst="rect">
            <a:avLst/>
          </a:prstGeom>
        </p:spPr>
        <p:txBody>
          <a:bodyPr wrap="square">
            <a:spAutoFit/>
          </a:bodyPr>
          <a:lstStyle/>
          <a:p>
            <a:r>
              <a:rPr lang="en-US" sz="2400" dirty="0">
                <a:latin typeface="Arial" panose="020B0604020202020204" pitchFamily="34" charset="0"/>
                <a:cs typeface="Arial" panose="020B0604020202020204" pitchFamily="34" charset="0"/>
              </a:rPr>
              <a:t>Can we predict GCFs using data that are </a:t>
            </a:r>
            <a:r>
              <a:rPr lang="en-US" sz="2400" b="1" dirty="0">
                <a:latin typeface="Arial" panose="020B0604020202020204" pitchFamily="34" charset="0"/>
                <a:cs typeface="Arial" panose="020B0604020202020204" pitchFamily="34" charset="0"/>
              </a:rPr>
              <a:t>readily available as a run begins</a:t>
            </a:r>
            <a:r>
              <a:rPr lang="en-US" sz="2400" dirty="0">
                <a:latin typeface="Arial" panose="020B0604020202020204" pitchFamily="34" charset="0"/>
                <a:cs typeface="Arial" panose="020B0604020202020204" pitchFamily="34" charset="0"/>
              </a:rPr>
              <a:t>? </a:t>
            </a:r>
          </a:p>
        </p:txBody>
      </p:sp>
      <p:cxnSp>
        <p:nvCxnSpPr>
          <p:cNvPr id="10" name="Straight Arrow Connector 9">
            <a:extLst>
              <a:ext uri="{FF2B5EF4-FFF2-40B4-BE49-F238E27FC236}">
                <a16:creationId xmlns:a16="http://schemas.microsoft.com/office/drawing/2014/main" id="{1D1CED43-CDD2-4915-B149-5658FC4D6347}"/>
              </a:ext>
            </a:extLst>
          </p:cNvPr>
          <p:cNvCxnSpPr>
            <a:cxnSpLocks/>
          </p:cNvCxnSpPr>
          <p:nvPr/>
        </p:nvCxnSpPr>
        <p:spPr>
          <a:xfrm flipV="1">
            <a:off x="3760631" y="2751519"/>
            <a:ext cx="1490991" cy="491463"/>
          </a:xfrm>
          <a:prstGeom prst="straightConnector1">
            <a:avLst/>
          </a:prstGeom>
          <a:ln w="38100">
            <a:solidFill>
              <a:srgbClr val="387844"/>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088C84DF-538A-49A4-BAF2-ED54DD2FE619}"/>
              </a:ext>
            </a:extLst>
          </p:cNvPr>
          <p:cNvCxnSpPr>
            <a:cxnSpLocks/>
          </p:cNvCxnSpPr>
          <p:nvPr/>
        </p:nvCxnSpPr>
        <p:spPr>
          <a:xfrm>
            <a:off x="3219718" y="3644721"/>
            <a:ext cx="2031904" cy="0"/>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19B8D19C-D946-4B34-B8E0-4770FAC9FA90}"/>
              </a:ext>
            </a:extLst>
          </p:cNvPr>
          <p:cNvCxnSpPr>
            <a:cxnSpLocks/>
          </p:cNvCxnSpPr>
          <p:nvPr/>
        </p:nvCxnSpPr>
        <p:spPr>
          <a:xfrm>
            <a:off x="4803820" y="4391696"/>
            <a:ext cx="547875" cy="399245"/>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972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65456D-D269-6D49-9954-EE188B56C364}"/>
              </a:ext>
            </a:extLst>
          </p:cNvPr>
          <p:cNvSpPr>
            <a:spLocks noGrp="1"/>
          </p:cNvSpPr>
          <p:nvPr>
            <p:ph type="title"/>
          </p:nvPr>
        </p:nvSpPr>
        <p:spPr/>
        <p:txBody>
          <a:bodyPr/>
          <a:lstStyle/>
          <a:p>
            <a:r>
              <a:rPr lang="en-US"/>
              <a:t>Q1: Can we predict GCFs? The Gaussian process model</a:t>
            </a:r>
          </a:p>
        </p:txBody>
      </p:sp>
      <p:sp>
        <p:nvSpPr>
          <p:cNvPr id="4" name="Footer Placeholder 3">
            <a:extLst>
              <a:ext uri="{FF2B5EF4-FFF2-40B4-BE49-F238E27FC236}">
                <a16:creationId xmlns:a16="http://schemas.microsoft.com/office/drawing/2014/main" id="{47A138FB-8EB4-9F4C-8F59-C708F79AD27C}"/>
              </a:ext>
            </a:extLst>
          </p:cNvPr>
          <p:cNvSpPr>
            <a:spLocks noGrp="1"/>
          </p:cNvSpPr>
          <p:nvPr>
            <p:ph type="ftr" sz="quarter" idx="11"/>
          </p:nvPr>
        </p:nvSpPr>
        <p:spPr/>
        <p:txBody>
          <a:bodyPr/>
          <a:lstStyle/>
          <a:p>
            <a:r>
              <a:rPr lang="en-US"/>
              <a:t>AI for Calibrations at Jlab | ACAT 2022 | dianam@jlab.org </a:t>
            </a:r>
          </a:p>
        </p:txBody>
      </p:sp>
      <p:sp>
        <p:nvSpPr>
          <p:cNvPr id="5" name="Slide Number Placeholder 4">
            <a:extLst>
              <a:ext uri="{FF2B5EF4-FFF2-40B4-BE49-F238E27FC236}">
                <a16:creationId xmlns:a16="http://schemas.microsoft.com/office/drawing/2014/main" id="{51E64F0B-EF62-454B-81CF-4D154BE49D62}"/>
              </a:ext>
            </a:extLst>
          </p:cNvPr>
          <p:cNvSpPr>
            <a:spLocks noGrp="1"/>
          </p:cNvSpPr>
          <p:nvPr>
            <p:ph type="sldNum" sz="quarter" idx="12"/>
          </p:nvPr>
        </p:nvSpPr>
        <p:spPr/>
        <p:txBody>
          <a:bodyPr/>
          <a:lstStyle/>
          <a:p>
            <a:fld id="{07E1C93C-5050-FC42-8F10-D22D4F119D13}" type="slidenum">
              <a:rPr lang="en-US" smtClean="0"/>
              <a:pPr/>
              <a:t>6</a:t>
            </a:fld>
            <a:endParaRPr lang="en-US"/>
          </a:p>
        </p:txBody>
      </p:sp>
      <p:sp>
        <p:nvSpPr>
          <p:cNvPr id="6" name="Content Placeholder 5">
            <a:extLst>
              <a:ext uri="{FF2B5EF4-FFF2-40B4-BE49-F238E27FC236}">
                <a16:creationId xmlns:a16="http://schemas.microsoft.com/office/drawing/2014/main" id="{E0C151F7-E455-4386-AD29-35DF557C088A}"/>
              </a:ext>
            </a:extLst>
          </p:cNvPr>
          <p:cNvSpPr>
            <a:spLocks noGrp="1"/>
          </p:cNvSpPr>
          <p:nvPr>
            <p:ph idx="1"/>
          </p:nvPr>
        </p:nvSpPr>
        <p:spPr>
          <a:xfrm>
            <a:off x="411892" y="966054"/>
            <a:ext cx="6225486" cy="5501281"/>
          </a:xfrm>
        </p:spPr>
        <p:txBody>
          <a:bodyPr vert="horz" lIns="91440" tIns="45720" rIns="91440" bIns="45720" rtlCol="0" anchor="t">
            <a:normAutofit/>
          </a:bodyPr>
          <a:lstStyle/>
          <a:p>
            <a:pPr marL="0" indent="0">
              <a:buNone/>
            </a:pPr>
            <a:r>
              <a:rPr lang="en-US" sz="2800" b="1" dirty="0">
                <a:solidFill>
                  <a:srgbClr val="0563C1"/>
                </a:solidFill>
              </a:rPr>
              <a:t>ML Technique</a:t>
            </a:r>
          </a:p>
          <a:p>
            <a:pPr marL="0" lvl="0" indent="0">
              <a:lnSpc>
                <a:spcPct val="115000"/>
              </a:lnSpc>
              <a:spcBef>
                <a:spcPts val="0"/>
              </a:spcBef>
              <a:buNone/>
            </a:pPr>
            <a:r>
              <a:rPr lang="en-US" sz="3200" b="1" dirty="0">
                <a:latin typeface="Calibri"/>
                <a:ea typeface="Calibri"/>
                <a:cs typeface="Calibri"/>
                <a:sym typeface="Calibri"/>
              </a:rPr>
              <a:t>Gaussian Process (GP)</a:t>
            </a:r>
          </a:p>
          <a:p>
            <a:pPr marL="457200" lvl="0" indent="-323850">
              <a:lnSpc>
                <a:spcPct val="115000"/>
              </a:lnSpc>
              <a:spcBef>
                <a:spcPts val="0"/>
              </a:spcBef>
              <a:buSzPts val="1500"/>
              <a:buFont typeface="Calibri"/>
              <a:buChar char="●"/>
            </a:pPr>
            <a:r>
              <a:rPr lang="en-US" sz="2800" dirty="0">
                <a:latin typeface="Calibri"/>
                <a:ea typeface="Calibri"/>
                <a:cs typeface="Calibri"/>
                <a:sym typeface="Calibri"/>
              </a:rPr>
              <a:t>3 input features</a:t>
            </a:r>
          </a:p>
          <a:p>
            <a:pPr marL="457200" lvl="0" indent="-323850">
              <a:lnSpc>
                <a:spcPct val="115000"/>
              </a:lnSpc>
              <a:spcBef>
                <a:spcPts val="0"/>
              </a:spcBef>
              <a:buSzPts val="1500"/>
              <a:buFont typeface="Calibri"/>
              <a:buChar char="●"/>
            </a:pPr>
            <a:r>
              <a:rPr lang="en-US" sz="2800" b="1" dirty="0">
                <a:highlight>
                  <a:srgbClr val="FFFF00"/>
                </a:highlight>
                <a:latin typeface="Calibri"/>
                <a:ea typeface="Calibri"/>
                <a:cs typeface="Calibri"/>
                <a:sym typeface="Calibri"/>
              </a:rPr>
              <a:t>1 target</a:t>
            </a:r>
            <a:r>
              <a:rPr lang="en-US" sz="2800" dirty="0">
                <a:highlight>
                  <a:srgbClr val="FFFF00"/>
                </a:highlight>
                <a:latin typeface="Calibri"/>
                <a:ea typeface="Calibri"/>
                <a:cs typeface="Calibri"/>
                <a:sym typeface="Calibri"/>
              </a:rPr>
              <a:t>: the traditional Gain Correction Factor (</a:t>
            </a:r>
            <a:r>
              <a:rPr lang="en-US" sz="2800" b="1" dirty="0">
                <a:highlight>
                  <a:srgbClr val="FFFF00"/>
                </a:highlight>
                <a:latin typeface="Calibri"/>
                <a:ea typeface="Calibri"/>
                <a:cs typeface="Calibri"/>
                <a:sym typeface="Calibri"/>
              </a:rPr>
              <a:t>GCF</a:t>
            </a:r>
            <a:r>
              <a:rPr lang="en-US" sz="2800" dirty="0">
                <a:highlight>
                  <a:srgbClr val="FFFF00"/>
                </a:highlight>
                <a:latin typeface="Calibri"/>
                <a:ea typeface="Calibri"/>
                <a:cs typeface="Calibri"/>
                <a:sym typeface="Calibri"/>
              </a:rPr>
              <a:t>)</a:t>
            </a:r>
            <a:endParaRPr lang="en-US" sz="2400" dirty="0">
              <a:highlight>
                <a:srgbClr val="FFFF00"/>
              </a:highlight>
              <a:latin typeface="Calibri"/>
              <a:ea typeface="Calibri"/>
              <a:cs typeface="Calibri"/>
              <a:sym typeface="Calibri"/>
            </a:endParaRPr>
          </a:p>
          <a:p>
            <a:pPr marL="457200" lvl="0" indent="-323850">
              <a:lnSpc>
                <a:spcPct val="115000"/>
              </a:lnSpc>
              <a:spcBef>
                <a:spcPts val="0"/>
              </a:spcBef>
              <a:buSzPts val="1500"/>
              <a:buFont typeface="Calibri"/>
              <a:buChar char="●"/>
            </a:pPr>
            <a:r>
              <a:rPr lang="en-US" sz="2800" dirty="0">
                <a:latin typeface="Calibri"/>
                <a:ea typeface="Calibri"/>
                <a:cs typeface="Calibri"/>
                <a:sym typeface="Calibri"/>
              </a:rPr>
              <a:t>GP calculates PDF over admissible functions that fit the data</a:t>
            </a:r>
          </a:p>
          <a:p>
            <a:pPr marL="457200" lvl="0" indent="-323850">
              <a:lnSpc>
                <a:spcPct val="115000"/>
              </a:lnSpc>
              <a:spcBef>
                <a:spcPts val="0"/>
              </a:spcBef>
              <a:buSzPts val="1500"/>
              <a:buFont typeface="Calibri"/>
              <a:buChar char="●"/>
            </a:pPr>
            <a:r>
              <a:rPr lang="en-US" sz="2800" dirty="0">
                <a:latin typeface="Calibri"/>
                <a:ea typeface="Calibri"/>
                <a:cs typeface="Calibri"/>
                <a:sym typeface="Calibri"/>
              </a:rPr>
              <a:t>GP provides the standard deviation</a:t>
            </a:r>
          </a:p>
          <a:p>
            <a:pPr marL="457200" lvl="0" indent="-323850">
              <a:lnSpc>
                <a:spcPct val="115000"/>
              </a:lnSpc>
              <a:spcBef>
                <a:spcPts val="0"/>
              </a:spcBef>
              <a:buSzPts val="1500"/>
              <a:buFont typeface="Calibri"/>
              <a:buChar char="●"/>
            </a:pPr>
            <a:r>
              <a:rPr lang="en-US" sz="2800" dirty="0">
                <a:latin typeface="Calibri"/>
                <a:ea typeface="Calibri"/>
                <a:cs typeface="Calibri"/>
                <a:sym typeface="Calibri"/>
              </a:rPr>
              <a:t>We used a popular GP kernel: </a:t>
            </a:r>
          </a:p>
          <a:p>
            <a:pPr marL="914400" lvl="1" indent="-323850">
              <a:lnSpc>
                <a:spcPct val="115000"/>
              </a:lnSpc>
              <a:spcBef>
                <a:spcPts val="0"/>
              </a:spcBef>
              <a:buSzPts val="1500"/>
              <a:buFont typeface="Calibri"/>
              <a:buChar char="●"/>
            </a:pPr>
            <a:r>
              <a:rPr lang="en-US" sz="2400" dirty="0">
                <a:latin typeface="Calibri"/>
                <a:ea typeface="Calibri"/>
                <a:cs typeface="Calibri"/>
                <a:sym typeface="Calibri"/>
              </a:rPr>
              <a:t>Radial Basis Function + White</a:t>
            </a:r>
          </a:p>
        </p:txBody>
      </p:sp>
      <p:grpSp>
        <p:nvGrpSpPr>
          <p:cNvPr id="21" name="Group 20">
            <a:extLst>
              <a:ext uri="{FF2B5EF4-FFF2-40B4-BE49-F238E27FC236}">
                <a16:creationId xmlns:a16="http://schemas.microsoft.com/office/drawing/2014/main" id="{0E139D64-98E9-4167-BF94-23DC2E3E3DF8}"/>
              </a:ext>
            </a:extLst>
          </p:cNvPr>
          <p:cNvGrpSpPr/>
          <p:nvPr/>
        </p:nvGrpSpPr>
        <p:grpSpPr>
          <a:xfrm>
            <a:off x="7007259" y="774891"/>
            <a:ext cx="3825026" cy="3013398"/>
            <a:chOff x="7007259" y="774891"/>
            <a:chExt cx="3825026" cy="3013398"/>
          </a:xfrm>
        </p:grpSpPr>
        <p:pic>
          <p:nvPicPr>
            <p:cNvPr id="9" name="Google Shape;256;p37">
              <a:extLst>
                <a:ext uri="{FF2B5EF4-FFF2-40B4-BE49-F238E27FC236}">
                  <a16:creationId xmlns:a16="http://schemas.microsoft.com/office/drawing/2014/main" id="{A6C92B33-520C-44C4-8B1F-E34AEE4E28D3}"/>
                </a:ext>
              </a:extLst>
            </p:cNvPr>
            <p:cNvPicPr preferRelativeResize="0">
              <a:picLocks noChangeAspect="1"/>
            </p:cNvPicPr>
            <p:nvPr/>
          </p:nvPicPr>
          <p:blipFill>
            <a:blip r:embed="rId3">
              <a:alphaModFix/>
            </a:blip>
            <a:stretch>
              <a:fillRect/>
            </a:stretch>
          </p:blipFill>
          <p:spPr>
            <a:xfrm>
              <a:off x="7861687" y="774891"/>
              <a:ext cx="2752047" cy="1664336"/>
            </a:xfrm>
            <a:prstGeom prst="rect">
              <a:avLst/>
            </a:prstGeom>
            <a:noFill/>
            <a:ln>
              <a:noFill/>
            </a:ln>
          </p:spPr>
        </p:pic>
        <p:sp>
          <p:nvSpPr>
            <p:cNvPr id="20" name="TextBox 19">
              <a:extLst>
                <a:ext uri="{FF2B5EF4-FFF2-40B4-BE49-F238E27FC236}">
                  <a16:creationId xmlns:a16="http://schemas.microsoft.com/office/drawing/2014/main" id="{F6F6A889-36E8-4BDE-A5A8-C34FABAA8CB4}"/>
                </a:ext>
              </a:extLst>
            </p:cNvPr>
            <p:cNvSpPr txBox="1"/>
            <p:nvPr/>
          </p:nvSpPr>
          <p:spPr>
            <a:xfrm>
              <a:off x="7007259" y="2372517"/>
              <a:ext cx="3825026" cy="1415772"/>
            </a:xfrm>
            <a:prstGeom prst="rect">
              <a:avLst/>
            </a:prstGeom>
            <a:noFill/>
          </p:spPr>
          <p:txBody>
            <a:bodyPr wrap="square" rtlCol="0">
              <a:spAutoFit/>
            </a:bodyPr>
            <a:lstStyle/>
            <a:p>
              <a:pPr algn="ctr"/>
              <a:r>
                <a:rPr lang="en-US" dirty="0"/>
                <a:t>Illustration training a Gaussian process</a:t>
              </a:r>
            </a:p>
            <a:p>
              <a:pPr algn="ctr"/>
              <a:endParaRPr lang="en-US" dirty="0"/>
            </a:p>
            <a:p>
              <a:pPr algn="ctr"/>
              <a:r>
                <a:rPr lang="en-US" dirty="0">
                  <a:ea typeface="Calibri"/>
                  <a:cs typeface="Calibri"/>
                  <a:sym typeface="Calibri"/>
                </a:rPr>
                <a:t>We can exploit the standard deviation for uncertainty quantification (UQ).</a:t>
              </a:r>
            </a:p>
            <a:p>
              <a:pPr algn="ctr"/>
              <a:endParaRPr lang="en-US" sz="1400" dirty="0"/>
            </a:p>
          </p:txBody>
        </p:sp>
      </p:grpSp>
      <mc:AlternateContent xmlns:mc="http://schemas.openxmlformats.org/markup-compatibility/2006" xmlns:a14="http://schemas.microsoft.com/office/drawing/2010/main">
        <mc:Choice Requires="a14">
          <p:graphicFrame>
            <p:nvGraphicFramePr>
              <p:cNvPr id="22" name="Table 21">
                <a:extLst>
                  <a:ext uri="{FF2B5EF4-FFF2-40B4-BE49-F238E27FC236}">
                    <a16:creationId xmlns:a16="http://schemas.microsoft.com/office/drawing/2014/main" id="{31C85CFD-CFDD-443C-8E2B-F180C0201CF4}"/>
                  </a:ext>
                </a:extLst>
              </p:cNvPr>
              <p:cNvGraphicFramePr>
                <a:graphicFrameLocks noGrp="1"/>
              </p:cNvGraphicFramePr>
              <p:nvPr>
                <p:extLst>
                  <p:ext uri="{D42A27DB-BD31-4B8C-83A1-F6EECF244321}">
                    <p14:modId xmlns:p14="http://schemas.microsoft.com/office/powerpoint/2010/main" val="2918691718"/>
                  </p:ext>
                </p:extLst>
              </p:nvPr>
            </p:nvGraphicFramePr>
            <p:xfrm>
              <a:off x="6834097" y="4652400"/>
              <a:ext cx="4807226" cy="1554480"/>
            </p:xfrm>
            <a:graphic>
              <a:graphicData uri="http://schemas.openxmlformats.org/drawingml/2006/table">
                <a:tbl>
                  <a:tblPr firstRow="1" bandRow="1">
                    <a:tableStyleId>{5C22544A-7EE6-4342-B048-85BDC9FD1C3A}</a:tableStyleId>
                  </a:tblPr>
                  <a:tblGrid>
                    <a:gridCol w="1861153">
                      <a:extLst>
                        <a:ext uri="{9D8B030D-6E8A-4147-A177-3AD203B41FA5}">
                          <a16:colId xmlns:a16="http://schemas.microsoft.com/office/drawing/2014/main" val="3686887206"/>
                        </a:ext>
                      </a:extLst>
                    </a:gridCol>
                    <a:gridCol w="958247">
                      <a:extLst>
                        <a:ext uri="{9D8B030D-6E8A-4147-A177-3AD203B41FA5}">
                          <a16:colId xmlns:a16="http://schemas.microsoft.com/office/drawing/2014/main" val="1307929732"/>
                        </a:ext>
                      </a:extLst>
                    </a:gridCol>
                    <a:gridCol w="954157">
                      <a:extLst>
                        <a:ext uri="{9D8B030D-6E8A-4147-A177-3AD203B41FA5}">
                          <a16:colId xmlns:a16="http://schemas.microsoft.com/office/drawing/2014/main" val="2249786173"/>
                        </a:ext>
                      </a:extLst>
                    </a:gridCol>
                    <a:gridCol w="1033669">
                      <a:extLst>
                        <a:ext uri="{9D8B030D-6E8A-4147-A177-3AD203B41FA5}">
                          <a16:colId xmlns:a16="http://schemas.microsoft.com/office/drawing/2014/main" val="2123584670"/>
                        </a:ext>
                      </a:extLst>
                    </a:gridCol>
                  </a:tblGrid>
                  <a:tr h="370840">
                    <a:tc>
                      <a:txBody>
                        <a:bodyPr/>
                        <a:lstStyle/>
                        <a:p>
                          <a:r>
                            <a:rPr lang="en-US" sz="1400"/>
                            <a:t>RBF kernel</a:t>
                          </a:r>
                        </a:p>
                        <a:p>
                          <a:r>
                            <a:rPr lang="en-US" sz="1400"/>
                            <a:t>(length scale(s))</a:t>
                          </a:r>
                        </a:p>
                      </a:txBody>
                      <a:tcPr/>
                    </a:tc>
                    <a:tc>
                      <a:txBody>
                        <a:bodyPr/>
                        <a:lstStyle/>
                        <a:p>
                          <a:pPr/>
                          <a14:m>
                            <m:oMathPara xmlns:m="http://schemas.openxmlformats.org/officeDocument/2006/math">
                              <m:oMathParaPr>
                                <m:jc m:val="centerGroup"/>
                              </m:oMathParaPr>
                              <m:oMath xmlns:m="http://schemas.openxmlformats.org/officeDocument/2006/math">
                                <m:sSup>
                                  <m:sSupPr>
                                    <m:ctrlPr>
                                      <a:rPr lang="en-US" sz="1400" i="1" smtClean="0">
                                        <a:latin typeface="Cambria Math" panose="02040503050406030204" pitchFamily="18" charset="0"/>
                                      </a:rPr>
                                    </m:ctrlPr>
                                  </m:sSupPr>
                                  <m:e>
                                    <m:r>
                                      <a:rPr lang="en-US" sz="1400" b="1" i="1" smtClean="0">
                                        <a:latin typeface="Cambria Math" panose="02040503050406030204" pitchFamily="18" charset="0"/>
                                      </a:rPr>
                                      <m:t>𝑹</m:t>
                                    </m:r>
                                  </m:e>
                                  <m:sup>
                                    <m:r>
                                      <a:rPr lang="en-US" sz="1400" b="1" i="1" smtClean="0">
                                        <a:latin typeface="Cambria Math" panose="02040503050406030204" pitchFamily="18" charset="0"/>
                                      </a:rPr>
                                      <m:t>𝟐</m:t>
                                    </m:r>
                                  </m:sup>
                                </m:sSup>
                              </m:oMath>
                            </m:oMathPara>
                          </a14:m>
                          <a:endParaRPr lang="en-US" sz="1400"/>
                        </a:p>
                      </a:txBody>
                      <a:tcPr/>
                    </a:tc>
                    <a:tc>
                      <a:txBody>
                        <a:bodyPr/>
                        <a:lstStyle/>
                        <a:p>
                          <a:r>
                            <a:rPr lang="en-US" sz="1400"/>
                            <a:t>RMSE</a:t>
                          </a:r>
                        </a:p>
                      </a:txBody>
                      <a:tcPr/>
                    </a:tc>
                    <a:tc>
                      <a:txBody>
                        <a:bodyPr/>
                        <a:lstStyle/>
                        <a:p>
                          <a:r>
                            <a:rPr lang="en-US" sz="1400"/>
                            <a:t>Mean </a:t>
                          </a:r>
                        </a:p>
                        <a:p>
                          <a:r>
                            <a:rPr lang="en-US" sz="1400"/>
                            <a:t>|% err|</a:t>
                          </a:r>
                        </a:p>
                      </a:txBody>
                      <a:tcPr/>
                    </a:tc>
                    <a:extLst>
                      <a:ext uri="{0D108BD9-81ED-4DB2-BD59-A6C34878D82A}">
                        <a16:rowId xmlns:a16="http://schemas.microsoft.com/office/drawing/2014/main" val="235586522"/>
                      </a:ext>
                    </a:extLst>
                  </a:tr>
                  <a:tr h="370840">
                    <a:tc>
                      <a:txBody>
                        <a:bodyPr/>
                        <a:lstStyle/>
                        <a:p>
                          <a:r>
                            <a:rPr lang="en-US" sz="1400"/>
                            <a:t>Isotropic</a:t>
                          </a:r>
                        </a:p>
                        <a:p>
                          <a:r>
                            <a:rPr lang="en-US" sz="1400"/>
                            <a:t>(1.412)</a:t>
                          </a:r>
                        </a:p>
                      </a:txBody>
                      <a:tcPr/>
                    </a:tc>
                    <a:tc>
                      <a:txBody>
                        <a:bodyPr/>
                        <a:lstStyle/>
                        <a:p>
                          <a:r>
                            <a:rPr lang="en-US" sz="1400"/>
                            <a:t>0.97</a:t>
                          </a:r>
                        </a:p>
                      </a:txBody>
                      <a:tcPr/>
                    </a:tc>
                    <a:tc>
                      <a:txBody>
                        <a:bodyPr/>
                        <a:lstStyle/>
                        <a:p>
                          <a:r>
                            <a:rPr lang="en-US" sz="1400"/>
                            <a:t>0.002</a:t>
                          </a:r>
                        </a:p>
                      </a:txBody>
                      <a:tcPr/>
                    </a:tc>
                    <a:tc>
                      <a:txBody>
                        <a:bodyPr/>
                        <a:lstStyle/>
                        <a:p>
                          <a:r>
                            <a:rPr lang="en-US" sz="1400" b="1" dirty="0"/>
                            <a:t>0.8%</a:t>
                          </a:r>
                        </a:p>
                      </a:txBody>
                      <a:tcPr/>
                    </a:tc>
                    <a:extLst>
                      <a:ext uri="{0D108BD9-81ED-4DB2-BD59-A6C34878D82A}">
                        <a16:rowId xmlns:a16="http://schemas.microsoft.com/office/drawing/2014/main" val="1658146578"/>
                      </a:ext>
                    </a:extLst>
                  </a:tr>
                  <a:tr h="370840">
                    <a:tc>
                      <a:txBody>
                        <a:bodyPr/>
                        <a:lstStyle/>
                        <a:p>
                          <a:r>
                            <a:rPr lang="en-US" sz="1400"/>
                            <a:t>Anisotropic</a:t>
                          </a:r>
                        </a:p>
                        <a:p>
                          <a:r>
                            <a:rPr lang="en-US" sz="1400"/>
                            <a:t>(1.4,1.17,.171)</a:t>
                          </a:r>
                        </a:p>
                      </a:txBody>
                      <a:tcPr/>
                    </a:tc>
                    <a:tc>
                      <a:txBody>
                        <a:bodyPr/>
                        <a:lstStyle/>
                        <a:p>
                          <a:r>
                            <a:rPr lang="en-US" sz="1400"/>
                            <a:t>0.97</a:t>
                          </a:r>
                        </a:p>
                      </a:txBody>
                      <a:tcPr/>
                    </a:tc>
                    <a:tc>
                      <a:txBody>
                        <a:bodyPr/>
                        <a:lstStyle/>
                        <a:p>
                          <a:r>
                            <a:rPr lang="en-US" sz="1400"/>
                            <a:t>0.002</a:t>
                          </a:r>
                        </a:p>
                      </a:txBody>
                      <a:tcPr/>
                    </a:tc>
                    <a:tc>
                      <a:txBody>
                        <a:bodyPr/>
                        <a:lstStyle/>
                        <a:p>
                          <a:r>
                            <a:rPr lang="en-US" sz="1400" b="0" dirty="0"/>
                            <a:t>0.8%</a:t>
                          </a:r>
                        </a:p>
                      </a:txBody>
                      <a:tcPr/>
                    </a:tc>
                    <a:extLst>
                      <a:ext uri="{0D108BD9-81ED-4DB2-BD59-A6C34878D82A}">
                        <a16:rowId xmlns:a16="http://schemas.microsoft.com/office/drawing/2014/main" val="3363563976"/>
                      </a:ext>
                    </a:extLst>
                  </a:tr>
                </a:tbl>
              </a:graphicData>
            </a:graphic>
          </p:graphicFrame>
        </mc:Choice>
        <mc:Fallback xmlns="">
          <p:graphicFrame>
            <p:nvGraphicFramePr>
              <p:cNvPr id="22" name="Table 21">
                <a:extLst>
                  <a:ext uri="{FF2B5EF4-FFF2-40B4-BE49-F238E27FC236}">
                    <a16:creationId xmlns:a16="http://schemas.microsoft.com/office/drawing/2014/main" id="{31C85CFD-CFDD-443C-8E2B-F180C0201CF4}"/>
                  </a:ext>
                </a:extLst>
              </p:cNvPr>
              <p:cNvGraphicFramePr>
                <a:graphicFrameLocks noGrp="1"/>
              </p:cNvGraphicFramePr>
              <p:nvPr>
                <p:extLst>
                  <p:ext uri="{D42A27DB-BD31-4B8C-83A1-F6EECF244321}">
                    <p14:modId xmlns:p14="http://schemas.microsoft.com/office/powerpoint/2010/main" val="2918691718"/>
                  </p:ext>
                </p:extLst>
              </p:nvPr>
            </p:nvGraphicFramePr>
            <p:xfrm>
              <a:off x="6834097" y="4652400"/>
              <a:ext cx="4807226" cy="1554480"/>
            </p:xfrm>
            <a:graphic>
              <a:graphicData uri="http://schemas.openxmlformats.org/drawingml/2006/table">
                <a:tbl>
                  <a:tblPr firstRow="1" bandRow="1">
                    <a:tableStyleId>{5C22544A-7EE6-4342-B048-85BDC9FD1C3A}</a:tableStyleId>
                  </a:tblPr>
                  <a:tblGrid>
                    <a:gridCol w="1861153">
                      <a:extLst>
                        <a:ext uri="{9D8B030D-6E8A-4147-A177-3AD203B41FA5}">
                          <a16:colId xmlns:a16="http://schemas.microsoft.com/office/drawing/2014/main" val="3686887206"/>
                        </a:ext>
                      </a:extLst>
                    </a:gridCol>
                    <a:gridCol w="958247">
                      <a:extLst>
                        <a:ext uri="{9D8B030D-6E8A-4147-A177-3AD203B41FA5}">
                          <a16:colId xmlns:a16="http://schemas.microsoft.com/office/drawing/2014/main" val="1307929732"/>
                        </a:ext>
                      </a:extLst>
                    </a:gridCol>
                    <a:gridCol w="954157">
                      <a:extLst>
                        <a:ext uri="{9D8B030D-6E8A-4147-A177-3AD203B41FA5}">
                          <a16:colId xmlns:a16="http://schemas.microsoft.com/office/drawing/2014/main" val="2249786173"/>
                        </a:ext>
                      </a:extLst>
                    </a:gridCol>
                    <a:gridCol w="1033669">
                      <a:extLst>
                        <a:ext uri="{9D8B030D-6E8A-4147-A177-3AD203B41FA5}">
                          <a16:colId xmlns:a16="http://schemas.microsoft.com/office/drawing/2014/main" val="2123584670"/>
                        </a:ext>
                      </a:extLst>
                    </a:gridCol>
                  </a:tblGrid>
                  <a:tr h="518160">
                    <a:tc>
                      <a:txBody>
                        <a:bodyPr/>
                        <a:lstStyle/>
                        <a:p>
                          <a:r>
                            <a:rPr lang="en-US" sz="1400"/>
                            <a:t>RBF kernel</a:t>
                          </a:r>
                        </a:p>
                        <a:p>
                          <a:r>
                            <a:rPr lang="en-US" sz="1400"/>
                            <a:t>(length scale(s))</a:t>
                          </a:r>
                        </a:p>
                      </a:txBody>
                      <a:tcPr/>
                    </a:tc>
                    <a:tc>
                      <a:txBody>
                        <a:bodyPr/>
                        <a:lstStyle/>
                        <a:p>
                          <a:endParaRPr lang="en-US"/>
                        </a:p>
                      </a:txBody>
                      <a:tcPr>
                        <a:blipFill>
                          <a:blip r:embed="rId4"/>
                          <a:stretch>
                            <a:fillRect l="-193671" t="-2353" r="-208861" b="-212941"/>
                          </a:stretch>
                        </a:blipFill>
                      </a:tcPr>
                    </a:tc>
                    <a:tc>
                      <a:txBody>
                        <a:bodyPr/>
                        <a:lstStyle/>
                        <a:p>
                          <a:r>
                            <a:rPr lang="en-US" sz="1400"/>
                            <a:t>RMSE</a:t>
                          </a:r>
                        </a:p>
                      </a:txBody>
                      <a:tcPr/>
                    </a:tc>
                    <a:tc>
                      <a:txBody>
                        <a:bodyPr/>
                        <a:lstStyle/>
                        <a:p>
                          <a:r>
                            <a:rPr lang="en-US" sz="1400"/>
                            <a:t>Mean </a:t>
                          </a:r>
                        </a:p>
                        <a:p>
                          <a:r>
                            <a:rPr lang="en-US" sz="1400"/>
                            <a:t>|% err|</a:t>
                          </a:r>
                        </a:p>
                      </a:txBody>
                      <a:tcPr/>
                    </a:tc>
                    <a:extLst>
                      <a:ext uri="{0D108BD9-81ED-4DB2-BD59-A6C34878D82A}">
                        <a16:rowId xmlns:a16="http://schemas.microsoft.com/office/drawing/2014/main" val="235586522"/>
                      </a:ext>
                    </a:extLst>
                  </a:tr>
                  <a:tr h="518160">
                    <a:tc>
                      <a:txBody>
                        <a:bodyPr/>
                        <a:lstStyle/>
                        <a:p>
                          <a:r>
                            <a:rPr lang="en-US" sz="1400"/>
                            <a:t>Isotropic</a:t>
                          </a:r>
                        </a:p>
                        <a:p>
                          <a:r>
                            <a:rPr lang="en-US" sz="1400"/>
                            <a:t>(1.412)</a:t>
                          </a:r>
                        </a:p>
                      </a:txBody>
                      <a:tcPr/>
                    </a:tc>
                    <a:tc>
                      <a:txBody>
                        <a:bodyPr/>
                        <a:lstStyle/>
                        <a:p>
                          <a:r>
                            <a:rPr lang="en-US" sz="1400"/>
                            <a:t>0.97</a:t>
                          </a:r>
                        </a:p>
                      </a:txBody>
                      <a:tcPr/>
                    </a:tc>
                    <a:tc>
                      <a:txBody>
                        <a:bodyPr/>
                        <a:lstStyle/>
                        <a:p>
                          <a:r>
                            <a:rPr lang="en-US" sz="1400"/>
                            <a:t>0.002</a:t>
                          </a:r>
                        </a:p>
                      </a:txBody>
                      <a:tcPr/>
                    </a:tc>
                    <a:tc>
                      <a:txBody>
                        <a:bodyPr/>
                        <a:lstStyle/>
                        <a:p>
                          <a:r>
                            <a:rPr lang="en-US" sz="1400" b="1" dirty="0"/>
                            <a:t>0.8%</a:t>
                          </a:r>
                        </a:p>
                      </a:txBody>
                      <a:tcPr/>
                    </a:tc>
                    <a:extLst>
                      <a:ext uri="{0D108BD9-81ED-4DB2-BD59-A6C34878D82A}">
                        <a16:rowId xmlns:a16="http://schemas.microsoft.com/office/drawing/2014/main" val="1658146578"/>
                      </a:ext>
                    </a:extLst>
                  </a:tr>
                  <a:tr h="518160">
                    <a:tc>
                      <a:txBody>
                        <a:bodyPr/>
                        <a:lstStyle/>
                        <a:p>
                          <a:r>
                            <a:rPr lang="en-US" sz="1400"/>
                            <a:t>Anisotropic</a:t>
                          </a:r>
                        </a:p>
                        <a:p>
                          <a:r>
                            <a:rPr lang="en-US" sz="1400"/>
                            <a:t>(1.4,1.17,.171)</a:t>
                          </a:r>
                        </a:p>
                      </a:txBody>
                      <a:tcPr/>
                    </a:tc>
                    <a:tc>
                      <a:txBody>
                        <a:bodyPr/>
                        <a:lstStyle/>
                        <a:p>
                          <a:r>
                            <a:rPr lang="en-US" sz="1400"/>
                            <a:t>0.97</a:t>
                          </a:r>
                        </a:p>
                      </a:txBody>
                      <a:tcPr/>
                    </a:tc>
                    <a:tc>
                      <a:txBody>
                        <a:bodyPr/>
                        <a:lstStyle/>
                        <a:p>
                          <a:r>
                            <a:rPr lang="en-US" sz="1400"/>
                            <a:t>0.002</a:t>
                          </a:r>
                        </a:p>
                      </a:txBody>
                      <a:tcPr/>
                    </a:tc>
                    <a:tc>
                      <a:txBody>
                        <a:bodyPr/>
                        <a:lstStyle/>
                        <a:p>
                          <a:r>
                            <a:rPr lang="en-US" sz="1400" b="0" dirty="0"/>
                            <a:t>0.8%</a:t>
                          </a:r>
                        </a:p>
                      </a:txBody>
                      <a:tcPr/>
                    </a:tc>
                    <a:extLst>
                      <a:ext uri="{0D108BD9-81ED-4DB2-BD59-A6C34878D82A}">
                        <a16:rowId xmlns:a16="http://schemas.microsoft.com/office/drawing/2014/main" val="3363563976"/>
                      </a:ext>
                    </a:extLst>
                  </a:tr>
                </a:tbl>
              </a:graphicData>
            </a:graphic>
          </p:graphicFrame>
        </mc:Fallback>
      </mc:AlternateContent>
      <p:sp>
        <p:nvSpPr>
          <p:cNvPr id="23" name="TextBox 22">
            <a:extLst>
              <a:ext uri="{FF2B5EF4-FFF2-40B4-BE49-F238E27FC236}">
                <a16:creationId xmlns:a16="http://schemas.microsoft.com/office/drawing/2014/main" id="{41A8B930-AA73-446A-80FC-94D395F1DD19}"/>
              </a:ext>
            </a:extLst>
          </p:cNvPr>
          <p:cNvSpPr txBox="1"/>
          <p:nvPr/>
        </p:nvSpPr>
        <p:spPr>
          <a:xfrm>
            <a:off x="7382942" y="4283068"/>
            <a:ext cx="4067343" cy="369332"/>
          </a:xfrm>
          <a:prstGeom prst="rect">
            <a:avLst/>
          </a:prstGeom>
          <a:noFill/>
        </p:spPr>
        <p:txBody>
          <a:bodyPr wrap="square" rtlCol="0">
            <a:spAutoFit/>
          </a:bodyPr>
          <a:lstStyle/>
          <a:p>
            <a:r>
              <a:rPr lang="en-US"/>
              <a:t>Our goal was better than a 5% error</a:t>
            </a:r>
          </a:p>
        </p:txBody>
      </p:sp>
    </p:spTree>
    <p:extLst>
      <p:ext uri="{BB962C8B-B14F-4D97-AF65-F5344CB8AC3E}">
        <p14:creationId xmlns:p14="http://schemas.microsoft.com/office/powerpoint/2010/main" val="3271071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836CC39F-CB7C-45F1-B508-928FF9D1F52D}"/>
              </a:ext>
            </a:extLst>
          </p:cNvPr>
          <p:cNvSpPr>
            <a:spLocks noGrp="1"/>
          </p:cNvSpPr>
          <p:nvPr>
            <p:ph type="title"/>
          </p:nvPr>
        </p:nvSpPr>
        <p:spPr>
          <a:xfrm>
            <a:off x="411892" y="240539"/>
            <a:ext cx="11285837" cy="487490"/>
          </a:xfrm>
        </p:spPr>
        <p:txBody>
          <a:bodyPr/>
          <a:lstStyle/>
          <a:p>
            <a:r>
              <a:rPr lang="en-US"/>
              <a:t>Q1: Can we predict GCFs? HV Recommendation</a:t>
            </a:r>
          </a:p>
        </p:txBody>
      </p:sp>
      <p:sp>
        <p:nvSpPr>
          <p:cNvPr id="3" name="Content Placeholder 2">
            <a:extLst>
              <a:ext uri="{FF2B5EF4-FFF2-40B4-BE49-F238E27FC236}">
                <a16:creationId xmlns:a16="http://schemas.microsoft.com/office/drawing/2014/main" id="{114AA733-F3AC-BA47-806C-FBA4E56C9FF5}"/>
              </a:ext>
            </a:extLst>
          </p:cNvPr>
          <p:cNvSpPr>
            <a:spLocks noGrp="1"/>
          </p:cNvSpPr>
          <p:nvPr>
            <p:ph idx="1"/>
          </p:nvPr>
        </p:nvSpPr>
        <p:spPr>
          <a:xfrm>
            <a:off x="411893" y="966055"/>
            <a:ext cx="4920272" cy="5381694"/>
          </a:xfrm>
        </p:spPr>
        <p:txBody>
          <a:bodyPr>
            <a:normAutofit/>
          </a:bodyPr>
          <a:lstStyle/>
          <a:p>
            <a:endParaRPr lang="en-US" dirty="0"/>
          </a:p>
          <a:p>
            <a:endParaRPr lang="en-US" dirty="0"/>
          </a:p>
          <a:p>
            <a:endParaRPr lang="en-US" dirty="0"/>
          </a:p>
          <a:p>
            <a:endParaRPr lang="en-US" dirty="0"/>
          </a:p>
          <a:p>
            <a:r>
              <a:rPr lang="en-US" dirty="0"/>
              <a:t>GCF is related to HV</a:t>
            </a:r>
          </a:p>
          <a:p>
            <a:r>
              <a:rPr lang="en-US" dirty="0"/>
              <a:t>Recommended HV setting obtained from fit to HV as a function of relative peak amplitude</a:t>
            </a:r>
          </a:p>
        </p:txBody>
      </p:sp>
      <p:sp>
        <p:nvSpPr>
          <p:cNvPr id="4" name="Footer Placeholder 3">
            <a:extLst>
              <a:ext uri="{FF2B5EF4-FFF2-40B4-BE49-F238E27FC236}">
                <a16:creationId xmlns:a16="http://schemas.microsoft.com/office/drawing/2014/main" id="{2E11A6F3-F67C-894E-97E8-53874C57FCCA}"/>
              </a:ext>
            </a:extLst>
          </p:cNvPr>
          <p:cNvSpPr>
            <a:spLocks noGrp="1"/>
          </p:cNvSpPr>
          <p:nvPr>
            <p:ph type="ftr" sz="quarter" idx="11"/>
          </p:nvPr>
        </p:nvSpPr>
        <p:spPr>
          <a:xfrm>
            <a:off x="411893" y="6467336"/>
            <a:ext cx="5223851" cy="311322"/>
          </a:xfrm>
        </p:spPr>
        <p:txBody>
          <a:bodyPr anchor="ctr">
            <a:normAutofit/>
          </a:bodyPr>
          <a:lstStyle/>
          <a:p>
            <a:r>
              <a:rPr lang="en-US"/>
              <a:t>AI for Calibrations at Jlab | ACAT 2022 | dianam@jlab.org </a:t>
            </a:r>
          </a:p>
        </p:txBody>
      </p:sp>
      <p:sp>
        <p:nvSpPr>
          <p:cNvPr id="5" name="Slide Number Placeholder 4">
            <a:extLst>
              <a:ext uri="{FF2B5EF4-FFF2-40B4-BE49-F238E27FC236}">
                <a16:creationId xmlns:a16="http://schemas.microsoft.com/office/drawing/2014/main" id="{A93DD54E-2AC3-EB46-B602-577DA83888F9}"/>
              </a:ext>
            </a:extLst>
          </p:cNvPr>
          <p:cNvSpPr>
            <a:spLocks noGrp="1"/>
          </p:cNvSpPr>
          <p:nvPr>
            <p:ph type="sldNum" sz="quarter" idx="12"/>
          </p:nvPr>
        </p:nvSpPr>
        <p:spPr>
          <a:xfrm>
            <a:off x="5635743" y="6467336"/>
            <a:ext cx="714877" cy="303364"/>
          </a:xfrm>
        </p:spPr>
        <p:txBody>
          <a:bodyPr anchor="ctr">
            <a:normAutofit/>
          </a:bodyPr>
          <a:lstStyle/>
          <a:p>
            <a:pPr>
              <a:spcAft>
                <a:spcPts val="600"/>
              </a:spcAft>
            </a:pPr>
            <a:fld id="{07E1C93C-5050-FC42-8F10-D22D4F119D13}" type="slidenum">
              <a:rPr lang="en-US" smtClean="0"/>
              <a:pPr>
                <a:spcAft>
                  <a:spcPts val="600"/>
                </a:spcAft>
              </a:pPr>
              <a:t>7</a:t>
            </a:fld>
            <a:endParaRPr lang="en-US"/>
          </a:p>
        </p:txBody>
      </p:sp>
      <p:pic>
        <p:nvPicPr>
          <p:cNvPr id="9" name="Content Placeholder 8" descr="Chart, line chart&#10;&#10;Description automatically generated">
            <a:extLst>
              <a:ext uri="{FF2B5EF4-FFF2-40B4-BE49-F238E27FC236}">
                <a16:creationId xmlns:a16="http://schemas.microsoft.com/office/drawing/2014/main" id="{A9E3A6F5-575B-8341-A8A6-B1583F3F0D3E}"/>
              </a:ext>
            </a:extLst>
          </p:cNvPr>
          <p:cNvPicPr>
            <a:picLocks noGrp="1" noChangeAspect="1"/>
          </p:cNvPicPr>
          <p:nvPr>
            <p:ph idx="13"/>
          </p:nvPr>
        </p:nvPicPr>
        <p:blipFill>
          <a:blip r:embed="rId3"/>
          <a:stretch>
            <a:fillRect/>
          </a:stretch>
        </p:blipFill>
        <p:spPr>
          <a:xfrm>
            <a:off x="5332164" y="1075502"/>
            <a:ext cx="6447943" cy="4706996"/>
          </a:xfrm>
          <a:noFill/>
        </p:spPr>
      </p:pic>
    </p:spTree>
    <p:extLst>
      <p:ext uri="{BB962C8B-B14F-4D97-AF65-F5344CB8AC3E}">
        <p14:creationId xmlns:p14="http://schemas.microsoft.com/office/powerpoint/2010/main" val="9015885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2D4FF907-5D0C-431B-A5C5-082C4FA00872}"/>
              </a:ext>
            </a:extLst>
          </p:cNvPr>
          <p:cNvPicPr>
            <a:picLocks noChangeAspect="1"/>
          </p:cNvPicPr>
          <p:nvPr/>
        </p:nvPicPr>
        <p:blipFill>
          <a:blip r:embed="rId3"/>
          <a:stretch>
            <a:fillRect/>
          </a:stretch>
        </p:blipFill>
        <p:spPr>
          <a:xfrm>
            <a:off x="942975" y="1023937"/>
            <a:ext cx="10306050" cy="4810125"/>
          </a:xfrm>
          <a:prstGeom prst="rect">
            <a:avLst/>
          </a:prstGeom>
        </p:spPr>
      </p:pic>
      <p:sp>
        <p:nvSpPr>
          <p:cNvPr id="14" name="Title 1">
            <a:extLst>
              <a:ext uri="{FF2B5EF4-FFF2-40B4-BE49-F238E27FC236}">
                <a16:creationId xmlns:a16="http://schemas.microsoft.com/office/drawing/2014/main" id="{836CC39F-CB7C-45F1-B508-928FF9D1F52D}"/>
              </a:ext>
            </a:extLst>
          </p:cNvPr>
          <p:cNvSpPr>
            <a:spLocks noGrp="1"/>
          </p:cNvSpPr>
          <p:nvPr>
            <p:ph type="title"/>
          </p:nvPr>
        </p:nvSpPr>
        <p:spPr>
          <a:xfrm>
            <a:off x="411892" y="240539"/>
            <a:ext cx="11640561" cy="487490"/>
          </a:xfrm>
        </p:spPr>
        <p:txBody>
          <a:bodyPr>
            <a:normAutofit fontScale="90000"/>
          </a:bodyPr>
          <a:lstStyle/>
          <a:p>
            <a:r>
              <a:rPr lang="en-US"/>
              <a:t>Q2: Can we control HV to stabilize gain? RoboCDC, a modular ML system for control</a:t>
            </a:r>
          </a:p>
        </p:txBody>
      </p:sp>
      <p:sp>
        <p:nvSpPr>
          <p:cNvPr id="4" name="Footer Placeholder 3">
            <a:extLst>
              <a:ext uri="{FF2B5EF4-FFF2-40B4-BE49-F238E27FC236}">
                <a16:creationId xmlns:a16="http://schemas.microsoft.com/office/drawing/2014/main" id="{2E11A6F3-F67C-894E-97E8-53874C57FCCA}"/>
              </a:ext>
            </a:extLst>
          </p:cNvPr>
          <p:cNvSpPr>
            <a:spLocks noGrp="1"/>
          </p:cNvSpPr>
          <p:nvPr>
            <p:ph type="ftr" sz="quarter" idx="11"/>
          </p:nvPr>
        </p:nvSpPr>
        <p:spPr>
          <a:xfrm>
            <a:off x="411893" y="6467336"/>
            <a:ext cx="5223851" cy="311322"/>
          </a:xfrm>
        </p:spPr>
        <p:txBody>
          <a:bodyPr anchor="ctr">
            <a:normAutofit/>
          </a:bodyPr>
          <a:lstStyle/>
          <a:p>
            <a:r>
              <a:rPr lang="en-US"/>
              <a:t>AI for Calibrations at Jlab | ACAT 2022 | dianam@jlab.org </a:t>
            </a:r>
          </a:p>
        </p:txBody>
      </p:sp>
      <p:sp>
        <p:nvSpPr>
          <p:cNvPr id="5" name="Slide Number Placeholder 4">
            <a:extLst>
              <a:ext uri="{FF2B5EF4-FFF2-40B4-BE49-F238E27FC236}">
                <a16:creationId xmlns:a16="http://schemas.microsoft.com/office/drawing/2014/main" id="{A93DD54E-2AC3-EB46-B602-577DA83888F9}"/>
              </a:ext>
            </a:extLst>
          </p:cNvPr>
          <p:cNvSpPr>
            <a:spLocks noGrp="1"/>
          </p:cNvSpPr>
          <p:nvPr>
            <p:ph type="sldNum" sz="quarter" idx="12"/>
          </p:nvPr>
        </p:nvSpPr>
        <p:spPr>
          <a:xfrm>
            <a:off x="5635743" y="6467336"/>
            <a:ext cx="714877" cy="303364"/>
          </a:xfrm>
        </p:spPr>
        <p:txBody>
          <a:bodyPr anchor="ctr">
            <a:normAutofit/>
          </a:bodyPr>
          <a:lstStyle/>
          <a:p>
            <a:pPr>
              <a:spcAft>
                <a:spcPts val="600"/>
              </a:spcAft>
            </a:pPr>
            <a:fld id="{07E1C93C-5050-FC42-8F10-D22D4F119D13}" type="slidenum">
              <a:rPr lang="en-US" smtClean="0"/>
              <a:pPr>
                <a:spcAft>
                  <a:spcPts val="600"/>
                </a:spcAft>
              </a:pPr>
              <a:t>8</a:t>
            </a:fld>
            <a:endParaRPr lang="en-US"/>
          </a:p>
        </p:txBody>
      </p:sp>
    </p:spTree>
    <p:extLst>
      <p:ext uri="{BB962C8B-B14F-4D97-AF65-F5344CB8AC3E}">
        <p14:creationId xmlns:p14="http://schemas.microsoft.com/office/powerpoint/2010/main" val="24672827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836CC39F-CB7C-45F1-B508-928FF9D1F52D}"/>
              </a:ext>
            </a:extLst>
          </p:cNvPr>
          <p:cNvSpPr>
            <a:spLocks noGrp="1"/>
          </p:cNvSpPr>
          <p:nvPr>
            <p:ph type="title"/>
          </p:nvPr>
        </p:nvSpPr>
        <p:spPr>
          <a:xfrm>
            <a:off x="411892" y="240539"/>
            <a:ext cx="11640561" cy="487490"/>
          </a:xfrm>
        </p:spPr>
        <p:txBody>
          <a:bodyPr>
            <a:normAutofit/>
          </a:bodyPr>
          <a:lstStyle/>
          <a:p>
            <a:r>
              <a:rPr lang="en-US"/>
              <a:t>Q2: Can we control HV to stabilize gain? Does RoboCDC work?</a:t>
            </a:r>
          </a:p>
        </p:txBody>
      </p:sp>
      <p:sp>
        <p:nvSpPr>
          <p:cNvPr id="4" name="Footer Placeholder 3">
            <a:extLst>
              <a:ext uri="{FF2B5EF4-FFF2-40B4-BE49-F238E27FC236}">
                <a16:creationId xmlns:a16="http://schemas.microsoft.com/office/drawing/2014/main" id="{2E11A6F3-F67C-894E-97E8-53874C57FCCA}"/>
              </a:ext>
            </a:extLst>
          </p:cNvPr>
          <p:cNvSpPr>
            <a:spLocks noGrp="1"/>
          </p:cNvSpPr>
          <p:nvPr>
            <p:ph type="ftr" sz="quarter" idx="11"/>
          </p:nvPr>
        </p:nvSpPr>
        <p:spPr>
          <a:xfrm>
            <a:off x="411893" y="6467336"/>
            <a:ext cx="5223851" cy="311322"/>
          </a:xfrm>
        </p:spPr>
        <p:txBody>
          <a:bodyPr anchor="ctr">
            <a:normAutofit/>
          </a:bodyPr>
          <a:lstStyle/>
          <a:p>
            <a:r>
              <a:rPr lang="en-US"/>
              <a:t>AI for Calibrations at Jlab | ACAT 2022 | dianam@jlab.org </a:t>
            </a:r>
          </a:p>
        </p:txBody>
      </p:sp>
      <p:sp>
        <p:nvSpPr>
          <p:cNvPr id="5" name="Slide Number Placeholder 4">
            <a:extLst>
              <a:ext uri="{FF2B5EF4-FFF2-40B4-BE49-F238E27FC236}">
                <a16:creationId xmlns:a16="http://schemas.microsoft.com/office/drawing/2014/main" id="{A93DD54E-2AC3-EB46-B602-577DA83888F9}"/>
              </a:ext>
            </a:extLst>
          </p:cNvPr>
          <p:cNvSpPr>
            <a:spLocks noGrp="1"/>
          </p:cNvSpPr>
          <p:nvPr>
            <p:ph type="sldNum" sz="quarter" idx="12"/>
          </p:nvPr>
        </p:nvSpPr>
        <p:spPr>
          <a:xfrm>
            <a:off x="5635743" y="6467336"/>
            <a:ext cx="714877" cy="303364"/>
          </a:xfrm>
        </p:spPr>
        <p:txBody>
          <a:bodyPr anchor="ctr">
            <a:normAutofit/>
          </a:bodyPr>
          <a:lstStyle/>
          <a:p>
            <a:pPr>
              <a:spcAft>
                <a:spcPts val="600"/>
              </a:spcAft>
            </a:pPr>
            <a:fld id="{07E1C93C-5050-FC42-8F10-D22D4F119D13}" type="slidenum">
              <a:rPr lang="en-US" smtClean="0"/>
              <a:pPr>
                <a:spcAft>
                  <a:spcPts val="600"/>
                </a:spcAft>
              </a:pPr>
              <a:t>9</a:t>
            </a:fld>
            <a:endParaRPr lang="en-US"/>
          </a:p>
        </p:txBody>
      </p:sp>
      <p:pic>
        <p:nvPicPr>
          <p:cNvPr id="6" name="Google Shape;314;p43">
            <a:extLst>
              <a:ext uri="{FF2B5EF4-FFF2-40B4-BE49-F238E27FC236}">
                <a16:creationId xmlns:a16="http://schemas.microsoft.com/office/drawing/2014/main" id="{98D8C92F-FA67-44D3-99C9-B544FEE2EE79}"/>
              </a:ext>
            </a:extLst>
          </p:cNvPr>
          <p:cNvPicPr preferRelativeResize="0"/>
          <p:nvPr/>
        </p:nvPicPr>
        <p:blipFill>
          <a:blip r:embed="rId3">
            <a:alphaModFix/>
          </a:blip>
          <a:stretch>
            <a:fillRect/>
          </a:stretch>
        </p:blipFill>
        <p:spPr>
          <a:xfrm>
            <a:off x="7269634" y="1446201"/>
            <a:ext cx="4211201" cy="4104332"/>
          </a:xfrm>
          <a:prstGeom prst="rect">
            <a:avLst/>
          </a:prstGeom>
          <a:noFill/>
          <a:ln>
            <a:noFill/>
          </a:ln>
        </p:spPr>
      </p:pic>
      <p:sp>
        <p:nvSpPr>
          <p:cNvPr id="7" name="Google Shape;316;p43">
            <a:extLst>
              <a:ext uri="{FF2B5EF4-FFF2-40B4-BE49-F238E27FC236}">
                <a16:creationId xmlns:a16="http://schemas.microsoft.com/office/drawing/2014/main" id="{B46513ED-0DF2-4260-9B36-623F214B8ADB}"/>
              </a:ext>
            </a:extLst>
          </p:cNvPr>
          <p:cNvSpPr txBox="1"/>
          <p:nvPr/>
        </p:nvSpPr>
        <p:spPr>
          <a:xfrm>
            <a:off x="610067" y="1005837"/>
            <a:ext cx="10972400" cy="1889600"/>
          </a:xfrm>
          <a:prstGeom prst="rect">
            <a:avLst/>
          </a:prstGeom>
          <a:noFill/>
          <a:ln>
            <a:noFill/>
          </a:ln>
        </p:spPr>
        <p:txBody>
          <a:bodyPr spcFirstLastPara="1" wrap="square" lIns="121900" tIns="60933" rIns="121900" bIns="60933" anchor="t" anchorCtr="0">
            <a:noAutofit/>
          </a:bodyPr>
          <a:lstStyle/>
          <a:p>
            <a:pPr marL="160863">
              <a:spcBef>
                <a:spcPts val="1889"/>
              </a:spcBef>
              <a:buSzPts val="1700"/>
            </a:pPr>
            <a:r>
              <a:rPr lang="en-US" sz="3600" b="1" dirty="0">
                <a:latin typeface="Calibri"/>
                <a:ea typeface="Calibri"/>
                <a:cs typeface="Calibri"/>
                <a:sym typeface="Calibri"/>
              </a:rPr>
              <a:t>Cosmic Ray Experiment</a:t>
            </a:r>
            <a:endParaRPr lang="en" sz="3600" b="1" dirty="0">
              <a:latin typeface="Calibri"/>
              <a:ea typeface="Calibri"/>
              <a:cs typeface="Calibri"/>
              <a:sym typeface="Calibri"/>
            </a:endParaRPr>
          </a:p>
          <a:p>
            <a:pPr marL="609585" indent="-448722">
              <a:spcBef>
                <a:spcPts val="1889"/>
              </a:spcBef>
              <a:buSzPts val="1700"/>
              <a:buFont typeface="EB Garamond"/>
              <a:buChar char="●"/>
            </a:pPr>
            <a:r>
              <a:rPr lang="en" sz="2267" dirty="0">
                <a:latin typeface="Calibri"/>
                <a:ea typeface="Calibri"/>
                <a:cs typeface="Calibri"/>
                <a:sym typeface="Calibri"/>
              </a:rPr>
              <a:t>Split the CDC into </a:t>
            </a:r>
            <a:r>
              <a:rPr lang="en" sz="2267" b="1" dirty="0">
                <a:latin typeface="Calibri"/>
                <a:ea typeface="Calibri"/>
                <a:cs typeface="Calibri"/>
                <a:sym typeface="Calibri"/>
              </a:rPr>
              <a:t>2 halves</a:t>
            </a:r>
            <a:endParaRPr sz="2267" b="1" dirty="0">
              <a:latin typeface="Calibri"/>
              <a:ea typeface="Calibri"/>
              <a:cs typeface="Calibri"/>
              <a:sym typeface="Calibri"/>
            </a:endParaRPr>
          </a:p>
          <a:p>
            <a:pPr marL="1219170" lvl="1" indent="-448722">
              <a:buSzPts val="1700"/>
              <a:buFont typeface="EB Garamond"/>
              <a:buChar char="○"/>
            </a:pPr>
            <a:r>
              <a:rPr lang="en" sz="2267" dirty="0">
                <a:latin typeface="Calibri"/>
                <a:ea typeface="Calibri"/>
                <a:cs typeface="Calibri"/>
                <a:sym typeface="Calibri"/>
              </a:rPr>
              <a:t>Leave one side at a </a:t>
            </a:r>
            <a:r>
              <a:rPr lang="en" sz="2267" b="1" dirty="0">
                <a:latin typeface="Calibri"/>
                <a:ea typeface="Calibri"/>
                <a:cs typeface="Calibri"/>
                <a:sym typeface="Calibri"/>
              </a:rPr>
              <a:t>fixed HV (conventional)</a:t>
            </a:r>
            <a:endParaRPr sz="2267" b="1" dirty="0">
              <a:latin typeface="Calibri"/>
              <a:ea typeface="Calibri"/>
              <a:cs typeface="Calibri"/>
              <a:sym typeface="Calibri"/>
            </a:endParaRPr>
          </a:p>
          <a:p>
            <a:pPr marL="1219170" lvl="1" indent="-448722">
              <a:buSzPts val="1700"/>
              <a:buFont typeface="EB Garamond"/>
              <a:buChar char="○"/>
            </a:pPr>
            <a:r>
              <a:rPr lang="en" sz="2267" dirty="0">
                <a:latin typeface="Calibri"/>
                <a:ea typeface="Calibri"/>
                <a:cs typeface="Calibri"/>
                <a:sym typeface="Calibri"/>
              </a:rPr>
              <a:t>Let the </a:t>
            </a:r>
            <a:r>
              <a:rPr lang="en" sz="2267" b="1" dirty="0">
                <a:latin typeface="Calibri"/>
                <a:ea typeface="Calibri"/>
                <a:cs typeface="Calibri"/>
                <a:sym typeface="Calibri"/>
              </a:rPr>
              <a:t>ML control the other</a:t>
            </a:r>
            <a:endParaRPr sz="2267" b="1" dirty="0">
              <a:latin typeface="Calibri"/>
              <a:ea typeface="Calibri"/>
              <a:cs typeface="Calibri"/>
              <a:sym typeface="Calibri"/>
            </a:endParaRPr>
          </a:p>
          <a:p>
            <a:pPr marL="1828754" lvl="2" indent="-448722">
              <a:buSzPts val="1700"/>
              <a:buFont typeface="Calibri"/>
              <a:buChar char="■"/>
            </a:pPr>
            <a:r>
              <a:rPr lang="en" sz="2267" b="1" dirty="0">
                <a:latin typeface="Calibri"/>
                <a:ea typeface="Calibri"/>
                <a:cs typeface="Calibri"/>
                <a:sym typeface="Calibri"/>
              </a:rPr>
              <a:t>Autonomously </a:t>
            </a:r>
            <a:r>
              <a:rPr lang="en" sz="2267" dirty="0">
                <a:latin typeface="Calibri"/>
                <a:ea typeface="Calibri"/>
                <a:cs typeface="Calibri"/>
                <a:sym typeface="Calibri"/>
              </a:rPr>
              <a:t>adjust HV every 5 min</a:t>
            </a:r>
            <a:endParaRPr sz="2800" dirty="0">
              <a:latin typeface="Calibri"/>
              <a:ea typeface="Calibri"/>
              <a:cs typeface="Calibri"/>
              <a:sym typeface="Calibri"/>
            </a:endParaRPr>
          </a:p>
        </p:txBody>
      </p:sp>
      <p:sp>
        <p:nvSpPr>
          <p:cNvPr id="8" name="Google Shape;319;p43">
            <a:extLst>
              <a:ext uri="{FF2B5EF4-FFF2-40B4-BE49-F238E27FC236}">
                <a16:creationId xmlns:a16="http://schemas.microsoft.com/office/drawing/2014/main" id="{F9A18534-2612-4527-A1C6-D3265FA4B9F0}"/>
              </a:ext>
            </a:extLst>
          </p:cNvPr>
          <p:cNvSpPr txBox="1"/>
          <p:nvPr/>
        </p:nvSpPr>
        <p:spPr>
          <a:xfrm>
            <a:off x="869167" y="5627901"/>
            <a:ext cx="8465200" cy="961826"/>
          </a:xfrm>
          <a:prstGeom prst="rect">
            <a:avLst/>
          </a:prstGeom>
          <a:noFill/>
          <a:ln>
            <a:noFill/>
          </a:ln>
        </p:spPr>
        <p:txBody>
          <a:bodyPr spcFirstLastPara="1" wrap="square" lIns="121900" tIns="121900" rIns="121900" bIns="121900" anchor="t" anchorCtr="0">
            <a:spAutoFit/>
          </a:bodyPr>
          <a:lstStyle/>
          <a:p>
            <a:pPr>
              <a:spcBef>
                <a:spcPts val="1889"/>
              </a:spcBef>
            </a:pPr>
            <a:r>
              <a:rPr lang="en" sz="3067" dirty="0">
                <a:solidFill>
                  <a:schemeClr val="dk1"/>
                </a:solidFill>
                <a:latin typeface="Calibri"/>
                <a:ea typeface="Calibri"/>
                <a:cs typeface="Calibri"/>
                <a:sym typeface="Calibri"/>
              </a:rPr>
              <a:t>Should see the </a:t>
            </a:r>
            <a:r>
              <a:rPr lang="en" sz="3067" b="1" dirty="0">
                <a:solidFill>
                  <a:srgbClr val="0070C0"/>
                </a:solidFill>
                <a:latin typeface="Calibri"/>
                <a:ea typeface="Calibri"/>
                <a:cs typeface="Calibri"/>
                <a:sym typeface="Calibri"/>
              </a:rPr>
              <a:t>ML side’s </a:t>
            </a:r>
            <a:r>
              <a:rPr lang="en" sz="3067" dirty="0">
                <a:solidFill>
                  <a:schemeClr val="dk1"/>
                </a:solidFill>
                <a:latin typeface="Calibri"/>
                <a:ea typeface="Calibri"/>
                <a:cs typeface="Calibri"/>
                <a:sym typeface="Calibri"/>
              </a:rPr>
              <a:t>gains stabilized</a:t>
            </a:r>
            <a:endParaRPr sz="2133" b="1" dirty="0"/>
          </a:p>
        </p:txBody>
      </p:sp>
      <p:grpSp>
        <p:nvGrpSpPr>
          <p:cNvPr id="9" name="Google Shape;320;p43">
            <a:extLst>
              <a:ext uri="{FF2B5EF4-FFF2-40B4-BE49-F238E27FC236}">
                <a16:creationId xmlns:a16="http://schemas.microsoft.com/office/drawing/2014/main" id="{A669D219-F34B-44F8-956D-D48052F4B459}"/>
              </a:ext>
            </a:extLst>
          </p:cNvPr>
          <p:cNvGrpSpPr/>
          <p:nvPr/>
        </p:nvGrpSpPr>
        <p:grpSpPr>
          <a:xfrm>
            <a:off x="671547" y="3701023"/>
            <a:ext cx="5424453" cy="1912591"/>
            <a:chOff x="503660" y="2382575"/>
            <a:chExt cx="4068340" cy="1434443"/>
          </a:xfrm>
        </p:grpSpPr>
        <p:pic>
          <p:nvPicPr>
            <p:cNvPr id="10" name="Google Shape;321;p43">
              <a:extLst>
                <a:ext uri="{FF2B5EF4-FFF2-40B4-BE49-F238E27FC236}">
                  <a16:creationId xmlns:a16="http://schemas.microsoft.com/office/drawing/2014/main" id="{93FCEA0E-22D0-4077-88F3-3FEC55B2B01D}"/>
                </a:ext>
              </a:extLst>
            </p:cNvPr>
            <p:cNvPicPr preferRelativeResize="0"/>
            <p:nvPr/>
          </p:nvPicPr>
          <p:blipFill>
            <a:blip r:embed="rId4">
              <a:alphaModFix/>
            </a:blip>
            <a:stretch>
              <a:fillRect/>
            </a:stretch>
          </p:blipFill>
          <p:spPr>
            <a:xfrm>
              <a:off x="2937359" y="2382575"/>
              <a:ext cx="1634641" cy="1417321"/>
            </a:xfrm>
            <a:prstGeom prst="rect">
              <a:avLst/>
            </a:prstGeom>
            <a:noFill/>
            <a:ln>
              <a:noFill/>
            </a:ln>
          </p:spPr>
        </p:pic>
        <p:pic>
          <p:nvPicPr>
            <p:cNvPr id="11" name="Google Shape;322;p43">
              <a:extLst>
                <a:ext uri="{FF2B5EF4-FFF2-40B4-BE49-F238E27FC236}">
                  <a16:creationId xmlns:a16="http://schemas.microsoft.com/office/drawing/2014/main" id="{07BD32BB-8674-48D2-8399-31FCFBE2E389}"/>
                </a:ext>
              </a:extLst>
            </p:cNvPr>
            <p:cNvPicPr preferRelativeResize="0"/>
            <p:nvPr/>
          </p:nvPicPr>
          <p:blipFill>
            <a:blip r:embed="rId5">
              <a:alphaModFix/>
            </a:blip>
            <a:stretch>
              <a:fillRect/>
            </a:stretch>
          </p:blipFill>
          <p:spPr>
            <a:xfrm>
              <a:off x="503660" y="2399699"/>
              <a:ext cx="2182671" cy="1417319"/>
            </a:xfrm>
            <a:prstGeom prst="rect">
              <a:avLst/>
            </a:prstGeom>
            <a:noFill/>
            <a:ln>
              <a:noFill/>
            </a:ln>
          </p:spPr>
        </p:pic>
      </p:grpSp>
      <p:sp>
        <p:nvSpPr>
          <p:cNvPr id="12" name="TextBox 11">
            <a:extLst>
              <a:ext uri="{FF2B5EF4-FFF2-40B4-BE49-F238E27FC236}">
                <a16:creationId xmlns:a16="http://schemas.microsoft.com/office/drawing/2014/main" id="{3721CB70-3622-46E6-9C1B-70B19E8D723C}"/>
              </a:ext>
            </a:extLst>
          </p:cNvPr>
          <p:cNvSpPr txBox="1"/>
          <p:nvPr/>
        </p:nvSpPr>
        <p:spPr>
          <a:xfrm>
            <a:off x="8835080" y="5585252"/>
            <a:ext cx="3052119" cy="646331"/>
          </a:xfrm>
          <a:prstGeom prst="rect">
            <a:avLst/>
          </a:prstGeom>
          <a:noFill/>
        </p:spPr>
        <p:txBody>
          <a:bodyPr wrap="square" rtlCol="0">
            <a:spAutoFit/>
          </a:bodyPr>
          <a:lstStyle/>
          <a:p>
            <a:pPr algn="r"/>
            <a:r>
              <a:rPr lang="en-US" b="1" dirty="0">
                <a:solidFill>
                  <a:srgbClr val="DAA600"/>
                </a:solidFill>
                <a:latin typeface="Arial" panose="020B0604020202020204" pitchFamily="34" charset="0"/>
                <a:cs typeface="Arial" panose="020B0604020202020204" pitchFamily="34" charset="0"/>
              </a:rPr>
              <a:t>Conventional in orange</a:t>
            </a:r>
          </a:p>
          <a:p>
            <a:pPr algn="r"/>
            <a:r>
              <a:rPr lang="en-US" b="1" dirty="0">
                <a:solidFill>
                  <a:srgbClr val="0070C0"/>
                </a:solidFill>
                <a:latin typeface="Arial" panose="020B0604020202020204" pitchFamily="34" charset="0"/>
                <a:cs typeface="Arial" panose="020B0604020202020204" pitchFamily="34" charset="0"/>
              </a:rPr>
              <a:t>ML-tuned in blue</a:t>
            </a:r>
          </a:p>
        </p:txBody>
      </p:sp>
    </p:spTree>
    <p:extLst>
      <p:ext uri="{BB962C8B-B14F-4D97-AF65-F5344CB8AC3E}">
        <p14:creationId xmlns:p14="http://schemas.microsoft.com/office/powerpoint/2010/main" val="4023462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JLab Colors">
      <a:dk1>
        <a:srgbClr val="000000"/>
      </a:dk1>
      <a:lt1>
        <a:srgbClr val="FFFFFF"/>
      </a:lt1>
      <a:dk2>
        <a:srgbClr val="5E5E5E"/>
      </a:dk2>
      <a:lt2>
        <a:srgbClr val="EAEAEA"/>
      </a:lt2>
      <a:accent1>
        <a:srgbClr val="BE1D1D"/>
      </a:accent1>
      <a:accent2>
        <a:srgbClr val="D5D5D5"/>
      </a:accent2>
      <a:accent3>
        <a:srgbClr val="C0C0C0"/>
      </a:accent3>
      <a:accent4>
        <a:srgbClr val="A9A9A9"/>
      </a:accent4>
      <a:accent5>
        <a:srgbClr val="929292"/>
      </a:accent5>
      <a:accent6>
        <a:srgbClr val="919191"/>
      </a:accent6>
      <a:hlink>
        <a:srgbClr val="941100"/>
      </a:hlink>
      <a:folHlink>
        <a:srgbClr val="C81B00"/>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EB28AA59-C18E-FC4D-BD87-1D7964E0E4F6}" vid="{969E4A27-902D-3340-850E-95490CE2F52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bb268b6e-6e2a-4a7f-bcb7-585ac62b9958">
      <UserInfo>
        <DisplayName>Thomas Britton</DisplayName>
        <AccountId>16</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87DBC9A3F2504849A1048045A4EDD4D4" ma:contentTypeVersion="10" ma:contentTypeDescription="Create a new document." ma:contentTypeScope="" ma:versionID="c604cada4fe7e54361aa46c3d5bbdb85">
  <xsd:schema xmlns:xsd="http://www.w3.org/2001/XMLSchema" xmlns:xs="http://www.w3.org/2001/XMLSchema" xmlns:p="http://schemas.microsoft.com/office/2006/metadata/properties" xmlns:ns2="5329d96c-e131-447a-a90f-f19f5814bed1" xmlns:ns3="bb268b6e-6e2a-4a7f-bcb7-585ac62b9958" targetNamespace="http://schemas.microsoft.com/office/2006/metadata/properties" ma:root="true" ma:fieldsID="25e6eac7bff3e3613748f13b25a4dc69" ns2:_="" ns3:_="">
    <xsd:import namespace="5329d96c-e131-447a-a90f-f19f5814bed1"/>
    <xsd:import namespace="bb268b6e-6e2a-4a7f-bcb7-585ac62b995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329d96c-e131-447a-a90f-f19f5814bed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b268b6e-6e2a-4a7f-bcb7-585ac62b995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CE08D79-10A9-447F-8E2D-D6F1B87C4B84}">
  <ds:schemaRefs>
    <ds:schemaRef ds:uri="http://schemas.microsoft.com/sharepoint/v3/contenttype/forms"/>
  </ds:schemaRefs>
</ds:datastoreItem>
</file>

<file path=customXml/itemProps2.xml><?xml version="1.0" encoding="utf-8"?>
<ds:datastoreItem xmlns:ds="http://schemas.openxmlformats.org/officeDocument/2006/customXml" ds:itemID="{5C84F2BC-B7E8-42D4-AF78-4ABD73BD0F3C}">
  <ds:schemaRefs>
    <ds:schemaRef ds:uri="http://schemas.openxmlformats.org/package/2006/metadata/core-properties"/>
    <ds:schemaRef ds:uri="bb268b6e-6e2a-4a7f-bcb7-585ac62b9958"/>
    <ds:schemaRef ds:uri="http://purl.org/dc/terms/"/>
    <ds:schemaRef ds:uri="http://schemas.microsoft.com/office/2006/documentManagement/types"/>
    <ds:schemaRef ds:uri="5329d96c-e131-447a-a90f-f19f5814bed1"/>
    <ds:schemaRef ds:uri="http://purl.org/dc/elements/1.1/"/>
    <ds:schemaRef ds:uri="http://purl.org/dc/dcmitype/"/>
    <ds:schemaRef ds:uri="http://schemas.microsoft.com/office/infopath/2007/PartnerControls"/>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D760A82C-2272-4B71-8207-47C6CF0D77B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329d96c-e131-447a-a90f-f19f5814bed1"/>
    <ds:schemaRef ds:uri="bb268b6e-6e2a-4a7f-bcb7-585ac62b995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15907</TotalTime>
  <Words>7928</Words>
  <Application>Microsoft Office PowerPoint</Application>
  <PresentationFormat>Widescreen</PresentationFormat>
  <Paragraphs>925</Paragraphs>
  <Slides>36</Slides>
  <Notes>29</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36</vt:i4>
      </vt:variant>
    </vt:vector>
  </HeadingPairs>
  <TitlesOfParts>
    <vt:vector size="46" baseType="lpstr">
      <vt:lpstr>.PingFangSC-Regular</vt:lpstr>
      <vt:lpstr>Arial</vt:lpstr>
      <vt:lpstr>Calibri</vt:lpstr>
      <vt:lpstr>Calibri,Sans-Serif</vt:lpstr>
      <vt:lpstr>Cambria Math</vt:lpstr>
      <vt:lpstr>Courier New</vt:lpstr>
      <vt:lpstr>EB Garamond</vt:lpstr>
      <vt:lpstr>PingFangSC-Regular</vt:lpstr>
      <vt:lpstr>Quattrocento Sans</vt:lpstr>
      <vt:lpstr>Office Theme</vt:lpstr>
      <vt:lpstr>Gaussian process for calibration and control of GlueX Central Drift Chamber</vt:lpstr>
      <vt:lpstr>GlueX Experiment at Jefferson Lab</vt:lpstr>
      <vt:lpstr>GlueX Central Drift Chamber (CDC)</vt:lpstr>
      <vt:lpstr>Conventional Calibration and Motivation for ML </vt:lpstr>
      <vt:lpstr>Q1: Can we predict GCFs? Input variables</vt:lpstr>
      <vt:lpstr>Q1: Can we predict GCFs? The Gaussian process model</vt:lpstr>
      <vt:lpstr>Q1: Can we predict GCFs? HV Recommendation</vt:lpstr>
      <vt:lpstr>Q2: Can we control HV to stabilize gain? RoboCDC, a modular ML system for control</vt:lpstr>
      <vt:lpstr>Q2: Can we control HV to stabilize gain? Does RoboCDC work?</vt:lpstr>
      <vt:lpstr>Q2: Can we control HV to stabilize gain? Cosmic Ray Test Results</vt:lpstr>
      <vt:lpstr>Trust and Uncertainty Quantification</vt:lpstr>
      <vt:lpstr>Q3: Does the system generalize for differing conditions? An experiment</vt:lpstr>
      <vt:lpstr>Q3: Does the system generalize for differing conditions? An experiment</vt:lpstr>
      <vt:lpstr>Q3: Does the system generalize for differing conditions? CPP</vt:lpstr>
      <vt:lpstr>Q3: Does the system generalize for differing conditions? CPP</vt:lpstr>
      <vt:lpstr>Q3: Does the system generalize for differing conditions? CPP</vt:lpstr>
      <vt:lpstr>Q3: Does the system generalize for differing conditions? CPP</vt:lpstr>
      <vt:lpstr>Q3: Does the system generalize for differing conditions? CPP</vt:lpstr>
      <vt:lpstr>Q3: Does the system generalize for differing conditions? An experiment</vt:lpstr>
      <vt:lpstr>Acknowledgements</vt:lpstr>
      <vt:lpstr>References</vt:lpstr>
      <vt:lpstr>PowerPoint Presentation</vt:lpstr>
      <vt:lpstr>PowerPoint Presentation</vt:lpstr>
      <vt:lpstr>CDC Calibrations</vt:lpstr>
      <vt:lpstr>Q1: Can we predict GCFs? The Gaussian process model</vt:lpstr>
      <vt:lpstr>Q3: Does the system generalize for differing conditions? Evaluating Uncertainty</vt:lpstr>
      <vt:lpstr>Q3: Does the system generalize for differing conditions? Evaluating Uncertainty</vt:lpstr>
      <vt:lpstr>Q3: Does the system generalize for differing conditions? Uncertainty quantification</vt:lpstr>
      <vt:lpstr>Q3: Does the system generalize for differing conditions? CPP</vt:lpstr>
      <vt:lpstr>Q3: Does the system generalize for differing conditions? PrimeX</vt:lpstr>
      <vt:lpstr>Q3: Does the system generalize for differing conditions? CPP</vt:lpstr>
      <vt:lpstr>How Can We Use Uncertainty Quantification? </vt:lpstr>
      <vt:lpstr>Calibrations with AI: Gain </vt:lpstr>
      <vt:lpstr>Summary and Outlook</vt:lpstr>
      <vt:lpstr>Current TToD Model: Gaussian Process Regression </vt:lpstr>
      <vt:lpstr>TToD Fit function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Diana McSpadden</cp:lastModifiedBy>
  <cp:revision>485</cp:revision>
  <cp:lastPrinted>2022-10-06T15:38:23Z</cp:lastPrinted>
  <dcterms:created xsi:type="dcterms:W3CDTF">2017-10-25T13:53:32Z</dcterms:created>
  <dcterms:modified xsi:type="dcterms:W3CDTF">2022-10-21T13:27:17Z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0x01010087DBC9A3F2504849A1048045A4EDD4D4</vt:lpwstr>
  </property>
</Properties>
</file>