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5"/>
  </p:notesMasterIdLst>
  <p:sldIdLst>
    <p:sldId id="256" r:id="rId2"/>
    <p:sldId id="400" r:id="rId3"/>
    <p:sldId id="489" r:id="rId4"/>
    <p:sldId id="490" r:id="rId5"/>
    <p:sldId id="468" r:id="rId6"/>
    <p:sldId id="473" r:id="rId7"/>
    <p:sldId id="474" r:id="rId8"/>
    <p:sldId id="477" r:id="rId9"/>
    <p:sldId id="475" r:id="rId10"/>
    <p:sldId id="476" r:id="rId11"/>
    <p:sldId id="478" r:id="rId12"/>
    <p:sldId id="469" r:id="rId13"/>
    <p:sldId id="479" r:id="rId14"/>
    <p:sldId id="480" r:id="rId15"/>
    <p:sldId id="484" r:id="rId16"/>
    <p:sldId id="470" r:id="rId17"/>
    <p:sldId id="492" r:id="rId18"/>
    <p:sldId id="491" r:id="rId19"/>
    <p:sldId id="486" r:id="rId20"/>
    <p:sldId id="472" r:id="rId21"/>
    <p:sldId id="493" r:id="rId22"/>
    <p:sldId id="487" r:id="rId23"/>
    <p:sldId id="485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AFB6"/>
    <a:srgbClr val="FF6500"/>
    <a:srgbClr val="0078FF"/>
    <a:srgbClr val="92D050"/>
    <a:srgbClr val="FF7F0E"/>
    <a:srgbClr val="2CA02C"/>
    <a:srgbClr val="F09510"/>
    <a:srgbClr val="820000"/>
    <a:srgbClr val="960000"/>
    <a:srgbClr val="6C3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EC026-D5AC-43FF-A532-C4DA737B256D}" type="datetimeFigureOut">
              <a:rPr lang="it-IT" smtClean="0"/>
              <a:t>22/10/2022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68892-A3AD-44B0-9041-C7775983C3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79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768892-A3AD-44B0-9041-C7775983C34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752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Standard </a:t>
            </a:r>
            <a:r>
              <a:rPr lang="it-IT" dirty="0" err="1"/>
              <a:t>pNN</a:t>
            </a:r>
            <a:r>
              <a:rPr lang="it-IT" dirty="0"/>
              <a:t> </a:t>
            </a:r>
            <a:r>
              <a:rPr lang="it-IT" dirty="0" err="1"/>
              <a:t>uses</a:t>
            </a:r>
            <a:r>
              <a:rPr lang="it-IT" dirty="0"/>
              <a:t> </a:t>
            </a:r>
            <a:r>
              <a:rPr lang="it-IT" b="1" dirty="0"/>
              <a:t>5 dense</a:t>
            </a:r>
            <a:r>
              <a:rPr lang="it-IT" dirty="0"/>
              <a:t> </a:t>
            </a:r>
            <a:r>
              <a:rPr lang="it-IT" dirty="0" err="1"/>
              <a:t>layers</a:t>
            </a:r>
            <a:r>
              <a:rPr lang="it-IT" dirty="0"/>
              <a:t> with </a:t>
            </a:r>
            <a:r>
              <a:rPr lang="it-IT" b="1" dirty="0"/>
              <a:t>500 </a:t>
            </a:r>
            <a:r>
              <a:rPr lang="it-IT" b="1" dirty="0" err="1"/>
              <a:t>units</a:t>
            </a:r>
            <a:r>
              <a:rPr lang="it-IT" b="1" dirty="0"/>
              <a:t> </a:t>
            </a:r>
            <a:r>
              <a:rPr lang="it-IT" dirty="0" err="1"/>
              <a:t>each</a:t>
            </a:r>
            <a:r>
              <a:rPr lang="it-IT" dirty="0"/>
              <a:t>: </a:t>
            </a:r>
            <a:r>
              <a:rPr lang="it-IT" b="1" dirty="0"/>
              <a:t>&gt;1M </a:t>
            </a:r>
            <a:r>
              <a:rPr lang="it-IT" b="1" dirty="0" err="1"/>
              <a:t>params</a:t>
            </a:r>
            <a:r>
              <a:rPr lang="it-IT" b="1" dirty="0"/>
              <a:t>!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768892-A3AD-44B0-9041-C7775983C34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385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768892-A3AD-44B0-9041-C7775983C34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413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4 </a:t>
            </a:r>
            <a:r>
              <a:rPr lang="it-IT" b="1" dirty="0" err="1"/>
              <a:t>possibilities</a:t>
            </a:r>
            <a:r>
              <a:rPr lang="it-IT" b="1" dirty="0"/>
              <a:t> </a:t>
            </a:r>
            <a:r>
              <a:rPr lang="it-IT" dirty="0"/>
              <a:t>in </a:t>
            </a:r>
            <a:r>
              <a:rPr lang="it-IT" dirty="0" err="1"/>
              <a:t>total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768892-A3AD-44B0-9041-C7775983C342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2477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768892-A3AD-44B0-9041-C7775983C342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2185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dirty="0"/>
              <a:t>Training on </a:t>
            </a:r>
            <a:r>
              <a:rPr lang="it-IT" b="1" dirty="0"/>
              <a:t>one mass </a:t>
            </a:r>
            <a:r>
              <a:rPr lang="it-IT" b="1" dirty="0" err="1"/>
              <a:t>less</a:t>
            </a:r>
            <a:r>
              <a:rPr lang="it-IT" b="1" dirty="0"/>
              <a:t> </a:t>
            </a:r>
            <a:r>
              <a:rPr lang="it-IT" dirty="0" err="1"/>
              <a:t>gives</a:t>
            </a:r>
            <a:r>
              <a:rPr lang="it-IT" dirty="0"/>
              <a:t> </a:t>
            </a:r>
            <a:r>
              <a:rPr lang="it-IT" dirty="0" err="1"/>
              <a:t>little</a:t>
            </a:r>
            <a:r>
              <a:rPr lang="it-IT" dirty="0"/>
              <a:t> information: </a:t>
            </a:r>
            <a:r>
              <a:rPr lang="it-IT" dirty="0" err="1"/>
              <a:t>maybe</a:t>
            </a:r>
            <a:r>
              <a:rPr lang="it-IT" dirty="0"/>
              <a:t> the </a:t>
            </a:r>
            <a:r>
              <a:rPr lang="it-IT" dirty="0" err="1"/>
              <a:t>pNN</a:t>
            </a:r>
            <a:r>
              <a:rPr lang="it-IT" dirty="0"/>
              <a:t> </a:t>
            </a:r>
            <a:r>
              <a:rPr lang="it-IT" dirty="0" err="1"/>
              <a:t>interpolates</a:t>
            </a:r>
            <a:r>
              <a:rPr lang="it-IT" dirty="0"/>
              <a:t> the </a:t>
            </a:r>
            <a:r>
              <a:rPr lang="it-IT" b="1" dirty="0" err="1"/>
              <a:t>missing</a:t>
            </a:r>
            <a:r>
              <a:rPr lang="it-IT" b="1" dirty="0"/>
              <a:t> point </a:t>
            </a:r>
            <a:r>
              <a:rPr lang="it-IT" dirty="0"/>
              <a:t>thanks to </a:t>
            </a:r>
            <a:r>
              <a:rPr lang="it-IT" b="1" dirty="0" err="1"/>
              <a:t>luck</a:t>
            </a:r>
            <a:r>
              <a:rPr lang="it-IT" b="1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b="0" dirty="0"/>
              <a:t>In </a:t>
            </a:r>
            <a:r>
              <a:rPr lang="it-IT" b="0" dirty="0" err="1"/>
              <a:t>real</a:t>
            </a:r>
            <a:r>
              <a:rPr lang="it-IT" b="0" dirty="0"/>
              <a:t>-world, </a:t>
            </a:r>
            <a:r>
              <a:rPr lang="it-IT" b="0" dirty="0" err="1"/>
              <a:t>you</a:t>
            </a:r>
            <a:r>
              <a:rPr lang="it-IT" b="0" dirty="0"/>
              <a:t> </a:t>
            </a:r>
            <a:r>
              <a:rPr lang="it-IT" b="0" dirty="0" err="1"/>
              <a:t>may</a:t>
            </a:r>
            <a:r>
              <a:rPr lang="it-IT" b="0" dirty="0"/>
              <a:t> </a:t>
            </a:r>
            <a:r>
              <a:rPr lang="it-IT" b="0" dirty="0" err="1"/>
              <a:t>want</a:t>
            </a:r>
            <a:r>
              <a:rPr lang="it-IT" b="0" dirty="0"/>
              <a:t> to </a:t>
            </a:r>
            <a:r>
              <a:rPr lang="it-IT" b="1" dirty="0" err="1"/>
              <a:t>remove</a:t>
            </a:r>
            <a:r>
              <a:rPr lang="it-IT" b="1" dirty="0"/>
              <a:t> </a:t>
            </a:r>
            <a:r>
              <a:rPr lang="it-IT" b="1" dirty="0" err="1"/>
              <a:t>variables</a:t>
            </a:r>
            <a:r>
              <a:rPr lang="it-IT" b="1" dirty="0"/>
              <a:t> </a:t>
            </a:r>
            <a:r>
              <a:rPr lang="it-IT" b="1" dirty="0" err="1"/>
              <a:t>correlated</a:t>
            </a:r>
            <a:r>
              <a:rPr lang="it-IT" b="1" dirty="0"/>
              <a:t> with mass</a:t>
            </a:r>
            <a:r>
              <a:rPr lang="it-IT" b="0" dirty="0"/>
              <a:t>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768892-A3AD-44B0-9041-C7775983C342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377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D272-FA5D-44A9-9DB0-867933617E7A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A51-6397-4D11-849A-9235A04E2762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BAA40-9495-4C36-B277-59677736E320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B8CE1-C0E9-4F5A-A5FB-31EBFE50A32E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2244-5C0D-4DC5-AEF4-C3298A116DC8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394D9-681B-49CD-99E7-1C2E888AC380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C501-5635-49FE-94FB-7C2283AE11DE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D65-576B-461D-B1B0-6D3DD0CBA9FE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6CAE-4A7C-4C28-9010-2DDA10CF8725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87AF4F-B527-49AE-B830-FDA50A07B425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AE3-9121-4B76-BA19-AA0F253C843E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D33D826-26EB-493B-969C-830FCEDB5B91}" type="datetime1">
              <a:rPr lang="en-US" smtClean="0"/>
              <a:t>10/22/2022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uca.anzalone2@unibo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90.png"/><Relationship Id="rId7" Type="http://schemas.openxmlformats.org/officeDocument/2006/relationships/image" Target="../media/image2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10" Type="http://schemas.openxmlformats.org/officeDocument/2006/relationships/image" Target="../media/image16.svg"/><Relationship Id="rId4" Type="http://schemas.openxmlformats.org/officeDocument/2006/relationships/image" Target="../media/image200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7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90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.ics.uci.edu/ml/datasets/hepmass" TargetMode="External"/><Relationship Id="rId7" Type="http://schemas.openxmlformats.org/officeDocument/2006/relationships/hyperlink" Target="https://zenodo.org/record/6453048" TargetMode="External"/><Relationship Id="rId2" Type="http://schemas.openxmlformats.org/officeDocument/2006/relationships/hyperlink" Target="https://link.springer.com/article/10.1140/epjc/s10052-016-4099-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Luca96/affine-parametric-networks" TargetMode="External"/><Relationship Id="rId5" Type="http://schemas.openxmlformats.org/officeDocument/2006/relationships/hyperlink" Target="https://iopscience.iop.org/article/10.1088/2632-2153/ac917c" TargetMode="External"/><Relationship Id="rId4" Type="http://schemas.openxmlformats.org/officeDocument/2006/relationships/hyperlink" Target="https://distill.pub/2018/feature-wise-transformations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uca96/affine-parametric-networks" TargetMode="External"/><Relationship Id="rId2" Type="http://schemas.openxmlformats.org/officeDocument/2006/relationships/hyperlink" Target="mailto:l.anzalone2@unibo.it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.ics.uci.edu/ml/datasets/hepmass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zenodo.org/record/6453048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45BA3F-A2D7-1842-AC9E-C1AC97605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118104"/>
          </a:xfrm>
        </p:spPr>
        <p:txBody>
          <a:bodyPr>
            <a:normAutofit/>
          </a:bodyPr>
          <a:lstStyle/>
          <a:p>
            <a:pPr algn="ctr"/>
            <a:r>
              <a:rPr lang="en-AE" sz="6600" dirty="0"/>
              <a:t>Affine Parametric Neural Networks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6411B3E-7400-D2D6-8F07-B9CEFAA3F4A3}"/>
              </a:ext>
            </a:extLst>
          </p:cNvPr>
          <p:cNvSpPr txBox="1"/>
          <p:nvPr/>
        </p:nvSpPr>
        <p:spPr>
          <a:xfrm>
            <a:off x="30962" y="6445938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24/10/22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E5BDF0C-8553-1B11-6C87-8371AC32C7D3}"/>
              </a:ext>
            </a:extLst>
          </p:cNvPr>
          <p:cNvSpPr txBox="1"/>
          <p:nvPr/>
        </p:nvSpPr>
        <p:spPr>
          <a:xfrm>
            <a:off x="2579626" y="5316355"/>
            <a:ext cx="7032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Luca Anzalone</a:t>
            </a:r>
            <a:r>
              <a:rPr lang="it-IT" sz="20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1,3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Tommaso Diotalevi</a:t>
            </a:r>
            <a:r>
              <a:rPr lang="it-IT" sz="20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1,2,3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and Daniele Bonacorsi</a:t>
            </a:r>
            <a:r>
              <a:rPr lang="it-IT" sz="20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1,3</a:t>
            </a:r>
          </a:p>
          <a:p>
            <a:pPr algn="ctr"/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University of Bologna, CERN, INFN Bologna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Sottotitolo 2">
            <a:extLst>
              <a:ext uri="{FF2B5EF4-FFF2-40B4-BE49-F238E27FC236}">
                <a16:creationId xmlns:a16="http://schemas.microsoft.com/office/drawing/2014/main" id="{CD80505D-3041-CA33-A9F5-EBB95B55B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/>
          <a:lstStyle/>
          <a:p>
            <a:pPr algn="ctr"/>
            <a:r>
              <a:rPr lang="en-029" dirty="0"/>
              <a:t>For high-energy physics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9D6408-CD94-2F5F-9E9B-9BC791C8DE5A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FDE53D9-1CC5-BD99-3709-71EE1388A41C}"/>
              </a:ext>
            </a:extLst>
          </p:cNvPr>
          <p:cNvSpPr txBox="1"/>
          <p:nvPr/>
        </p:nvSpPr>
        <p:spPr>
          <a:xfrm>
            <a:off x="9598477" y="6440720"/>
            <a:ext cx="2562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luca.anzalone2@unibo.it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FRGIM">
            <a:extLst>
              <a:ext uri="{FF2B5EF4-FFF2-40B4-BE49-F238E27FC236}">
                <a16:creationId xmlns:a16="http://schemas.microsoft.com/office/drawing/2014/main" id="{332D5DA8-2232-C840-6882-0F5E8B5D06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82"/>
          <a:stretch/>
        </p:blipFill>
        <p:spPr bwMode="auto">
          <a:xfrm>
            <a:off x="9745431" y="123627"/>
            <a:ext cx="2268652" cy="137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FCAEE13E-5F33-563E-6EFC-71A303B22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17" y="123627"/>
            <a:ext cx="1316127" cy="131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064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65CDAE-3B4C-DDBD-BFA9-BCE0FE005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Affine </a:t>
            </a:r>
            <a:r>
              <a:rPr lang="it-IT" dirty="0" err="1"/>
              <a:t>Conditioning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DBE8F7-2B3A-1027-E98D-8A94CBECB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029" dirty="0"/>
              <a:t>A combination of </a:t>
            </a:r>
            <a:r>
              <a:rPr lang="en-029" i="1" dirty="0"/>
              <a:t>conditional scaling</a:t>
            </a:r>
            <a:r>
              <a:rPr lang="en-029" dirty="0"/>
              <a:t> and </a:t>
            </a:r>
            <a:r>
              <a:rPr lang="en-029" i="1" dirty="0"/>
              <a:t>conditional biasing</a:t>
            </a:r>
            <a:r>
              <a:rPr lang="en-029" dirty="0"/>
              <a:t>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FCB02E-394A-2994-B936-6225BC14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2160401-061D-BB5D-90D8-B6536E9F7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2140" y="33090"/>
            <a:ext cx="24898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Feature-wise transformations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377F47B9-BEFA-8734-6111-1D6D46EB6B95}"/>
              </a:ext>
            </a:extLst>
          </p:cNvPr>
          <p:cNvGrpSpPr/>
          <p:nvPr/>
        </p:nvGrpSpPr>
        <p:grpSpPr>
          <a:xfrm>
            <a:off x="2405370" y="2262737"/>
            <a:ext cx="7381260" cy="3847118"/>
            <a:chOff x="1429968" y="2501244"/>
            <a:chExt cx="7740016" cy="4034102"/>
          </a:xfrm>
        </p:grpSpPr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14E57D40-E534-3DFB-AC7E-8E16CD12B9ED}"/>
                </a:ext>
              </a:extLst>
            </p:cNvPr>
            <p:cNvGrpSpPr/>
            <p:nvPr/>
          </p:nvGrpSpPr>
          <p:grpSpPr>
            <a:xfrm>
              <a:off x="1792560" y="2865194"/>
              <a:ext cx="7335428" cy="3670152"/>
              <a:chOff x="761619" y="2918099"/>
              <a:chExt cx="7335428" cy="3670152"/>
            </a:xfrm>
          </p:grpSpPr>
          <p:grpSp>
            <p:nvGrpSpPr>
              <p:cNvPr id="13" name="Gruppo 12">
                <a:extLst>
                  <a:ext uri="{FF2B5EF4-FFF2-40B4-BE49-F238E27FC236}">
                    <a16:creationId xmlns:a16="http://schemas.microsoft.com/office/drawing/2014/main" id="{F6587D2F-AA05-F9F0-82CB-06C5CCF05FC7}"/>
                  </a:ext>
                </a:extLst>
              </p:cNvPr>
              <p:cNvGrpSpPr/>
              <p:nvPr/>
            </p:nvGrpSpPr>
            <p:grpSpPr>
              <a:xfrm>
                <a:off x="761619" y="5528328"/>
                <a:ext cx="345057" cy="1059923"/>
                <a:chOff x="897146" y="3894772"/>
                <a:chExt cx="345057" cy="1059923"/>
              </a:xfrm>
            </p:grpSpPr>
            <p:sp>
              <p:nvSpPr>
                <p:cNvPr id="45" name="Rettangolo con angoli arrotondati 44">
                  <a:extLst>
                    <a:ext uri="{FF2B5EF4-FFF2-40B4-BE49-F238E27FC236}">
                      <a16:creationId xmlns:a16="http://schemas.microsoft.com/office/drawing/2014/main" id="{787951FB-F0B6-5705-B83F-F676CFFFB036}"/>
                    </a:ext>
                  </a:extLst>
                </p:cNvPr>
                <p:cNvSpPr/>
                <p:nvPr/>
              </p:nvSpPr>
              <p:spPr>
                <a:xfrm>
                  <a:off x="897146" y="3894772"/>
                  <a:ext cx="345057" cy="1059923"/>
                </a:xfrm>
                <a:prstGeom prst="roundRect">
                  <a:avLst/>
                </a:prstGeom>
                <a:solidFill>
                  <a:srgbClr val="F5D5CE"/>
                </a:solidFill>
                <a:ln w="28575">
                  <a:solidFill>
                    <a:srgbClr val="E490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46" name="Connettore diritto 45">
                  <a:extLst>
                    <a:ext uri="{FF2B5EF4-FFF2-40B4-BE49-F238E27FC236}">
                      <a16:creationId xmlns:a16="http://schemas.microsoft.com/office/drawing/2014/main" id="{535A62BD-9D76-C8C7-F347-EAEB067A16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7146" y="4260837"/>
                  <a:ext cx="345057" cy="0"/>
                </a:xfrm>
                <a:prstGeom prst="line">
                  <a:avLst/>
                </a:prstGeom>
                <a:ln w="28575">
                  <a:solidFill>
                    <a:srgbClr val="E490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ttore diritto 46">
                  <a:extLst>
                    <a:ext uri="{FF2B5EF4-FFF2-40B4-BE49-F238E27FC236}">
                      <a16:creationId xmlns:a16="http://schemas.microsoft.com/office/drawing/2014/main" id="{84648AAA-E152-FB47-9EEF-6CCCC103F433}"/>
                    </a:ext>
                  </a:extLst>
                </p:cNvPr>
                <p:cNvCxnSpPr/>
                <p:nvPr/>
              </p:nvCxnSpPr>
              <p:spPr>
                <a:xfrm>
                  <a:off x="897146" y="4603017"/>
                  <a:ext cx="345057" cy="0"/>
                </a:xfrm>
                <a:prstGeom prst="line">
                  <a:avLst/>
                </a:prstGeom>
                <a:ln w="28575">
                  <a:solidFill>
                    <a:srgbClr val="E490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uppo 13">
                <a:extLst>
                  <a:ext uri="{FF2B5EF4-FFF2-40B4-BE49-F238E27FC236}">
                    <a16:creationId xmlns:a16="http://schemas.microsoft.com/office/drawing/2014/main" id="{95FD4AF1-A7F5-0C26-FB4A-C480EB270254}"/>
                  </a:ext>
                </a:extLst>
              </p:cNvPr>
              <p:cNvGrpSpPr/>
              <p:nvPr/>
            </p:nvGrpSpPr>
            <p:grpSpPr>
              <a:xfrm>
                <a:off x="4098055" y="4030145"/>
                <a:ext cx="345057" cy="1059923"/>
                <a:chOff x="897146" y="3894772"/>
                <a:chExt cx="345057" cy="1059923"/>
              </a:xfrm>
              <a:solidFill>
                <a:srgbClr val="CDE5F5"/>
              </a:solidFill>
            </p:grpSpPr>
            <p:sp>
              <p:nvSpPr>
                <p:cNvPr id="42" name="Rettangolo con angoli arrotondati 41">
                  <a:extLst>
                    <a:ext uri="{FF2B5EF4-FFF2-40B4-BE49-F238E27FC236}">
                      <a16:creationId xmlns:a16="http://schemas.microsoft.com/office/drawing/2014/main" id="{26940C4A-69EF-3965-9E6A-88BD0F528075}"/>
                    </a:ext>
                  </a:extLst>
                </p:cNvPr>
                <p:cNvSpPr/>
                <p:nvPr/>
              </p:nvSpPr>
              <p:spPr>
                <a:xfrm>
                  <a:off x="897146" y="3894772"/>
                  <a:ext cx="345057" cy="1059923"/>
                </a:xfrm>
                <a:prstGeom prst="roundRect">
                  <a:avLst/>
                </a:prstGeom>
                <a:grpFill/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3" name="Connettore diritto 42">
                  <a:extLst>
                    <a:ext uri="{FF2B5EF4-FFF2-40B4-BE49-F238E27FC236}">
                      <a16:creationId xmlns:a16="http://schemas.microsoft.com/office/drawing/2014/main" id="{8CC6C30B-6539-3D04-E07D-0F87B99ABC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7146" y="4260837"/>
                  <a:ext cx="345057" cy="0"/>
                </a:xfrm>
                <a:prstGeom prst="line">
                  <a:avLst/>
                </a:prstGeom>
                <a:grpFill/>
                <a:ln w="28575">
                  <a:solidFill>
                    <a:srgbClr val="7ABA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ttore diritto 43">
                  <a:extLst>
                    <a:ext uri="{FF2B5EF4-FFF2-40B4-BE49-F238E27FC236}">
                      <a16:creationId xmlns:a16="http://schemas.microsoft.com/office/drawing/2014/main" id="{14C07FE3-744F-DE7E-A400-D524923BD703}"/>
                    </a:ext>
                  </a:extLst>
                </p:cNvPr>
                <p:cNvCxnSpPr/>
                <p:nvPr/>
              </p:nvCxnSpPr>
              <p:spPr>
                <a:xfrm>
                  <a:off x="897146" y="4603017"/>
                  <a:ext cx="345057" cy="0"/>
                </a:xfrm>
                <a:prstGeom prst="line">
                  <a:avLst/>
                </a:prstGeom>
                <a:grpFill/>
                <a:ln w="28575">
                  <a:solidFill>
                    <a:srgbClr val="7ABA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D68E3140-5E3E-6C9B-D86B-000DFD97621D}"/>
                  </a:ext>
                </a:extLst>
              </p:cNvPr>
              <p:cNvGrpSpPr/>
              <p:nvPr/>
            </p:nvGrpSpPr>
            <p:grpSpPr>
              <a:xfrm>
                <a:off x="5691082" y="2918099"/>
                <a:ext cx="345057" cy="1059923"/>
                <a:chOff x="897146" y="3894772"/>
                <a:chExt cx="345057" cy="1059923"/>
              </a:xfrm>
              <a:solidFill>
                <a:srgbClr val="CDE5F5"/>
              </a:solidFill>
            </p:grpSpPr>
            <p:sp>
              <p:nvSpPr>
                <p:cNvPr id="39" name="Rettangolo con angoli arrotondati 38">
                  <a:extLst>
                    <a:ext uri="{FF2B5EF4-FFF2-40B4-BE49-F238E27FC236}">
                      <a16:creationId xmlns:a16="http://schemas.microsoft.com/office/drawing/2014/main" id="{4B33B9DA-9A4C-E11D-C6F1-D931EEB11DB1}"/>
                    </a:ext>
                  </a:extLst>
                </p:cNvPr>
                <p:cNvSpPr/>
                <p:nvPr/>
              </p:nvSpPr>
              <p:spPr>
                <a:xfrm>
                  <a:off x="897146" y="3894772"/>
                  <a:ext cx="345057" cy="1059923"/>
                </a:xfrm>
                <a:prstGeom prst="roundRect">
                  <a:avLst/>
                </a:prstGeom>
                <a:grpFill/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0" name="Connettore diritto 39">
                  <a:extLst>
                    <a:ext uri="{FF2B5EF4-FFF2-40B4-BE49-F238E27FC236}">
                      <a16:creationId xmlns:a16="http://schemas.microsoft.com/office/drawing/2014/main" id="{2986C8F9-E4E5-9776-9225-9B7A29CFBB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7146" y="4260837"/>
                  <a:ext cx="345057" cy="0"/>
                </a:xfrm>
                <a:prstGeom prst="line">
                  <a:avLst/>
                </a:prstGeom>
                <a:grpFill/>
                <a:ln w="28575">
                  <a:solidFill>
                    <a:srgbClr val="7ABA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ttore diritto 40">
                  <a:extLst>
                    <a:ext uri="{FF2B5EF4-FFF2-40B4-BE49-F238E27FC236}">
                      <a16:creationId xmlns:a16="http://schemas.microsoft.com/office/drawing/2014/main" id="{EA2E6797-3A6B-A08C-FBF2-6BD336C3DCFD}"/>
                    </a:ext>
                  </a:extLst>
                </p:cNvPr>
                <p:cNvCxnSpPr/>
                <p:nvPr/>
              </p:nvCxnSpPr>
              <p:spPr>
                <a:xfrm>
                  <a:off x="897146" y="4603017"/>
                  <a:ext cx="345057" cy="0"/>
                </a:xfrm>
                <a:prstGeom prst="line">
                  <a:avLst/>
                </a:prstGeom>
                <a:grpFill/>
                <a:ln w="28575">
                  <a:solidFill>
                    <a:srgbClr val="7ABA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uppo 15">
                <a:extLst>
                  <a:ext uri="{FF2B5EF4-FFF2-40B4-BE49-F238E27FC236}">
                    <a16:creationId xmlns:a16="http://schemas.microsoft.com/office/drawing/2014/main" id="{A9E01BFC-3F02-CEEC-6FFA-15B34DC348A6}"/>
                  </a:ext>
                </a:extLst>
              </p:cNvPr>
              <p:cNvGrpSpPr/>
              <p:nvPr/>
            </p:nvGrpSpPr>
            <p:grpSpPr>
              <a:xfrm>
                <a:off x="4083112" y="5874695"/>
                <a:ext cx="360000" cy="360000"/>
                <a:chOff x="4037162" y="4834816"/>
                <a:chExt cx="360000" cy="360000"/>
              </a:xfrm>
            </p:grpSpPr>
            <p:sp>
              <p:nvSpPr>
                <p:cNvPr id="37" name="Ovale 36">
                  <a:extLst>
                    <a:ext uri="{FF2B5EF4-FFF2-40B4-BE49-F238E27FC236}">
                      <a16:creationId xmlns:a16="http://schemas.microsoft.com/office/drawing/2014/main" id="{EADADF2D-DEDE-AE9C-5F2C-5C338BF67DA8}"/>
                    </a:ext>
                  </a:extLst>
                </p:cNvPr>
                <p:cNvSpPr/>
                <p:nvPr/>
              </p:nvSpPr>
              <p:spPr>
                <a:xfrm>
                  <a:off x="4037162" y="4834816"/>
                  <a:ext cx="360000" cy="36000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Ovale 37">
                  <a:extLst>
                    <a:ext uri="{FF2B5EF4-FFF2-40B4-BE49-F238E27FC236}">
                      <a16:creationId xmlns:a16="http://schemas.microsoft.com/office/drawing/2014/main" id="{7FCC0ED2-7F86-4B48-F41C-97B30187FEC3}"/>
                    </a:ext>
                  </a:extLst>
                </p:cNvPr>
                <p:cNvSpPr/>
                <p:nvPr/>
              </p:nvSpPr>
              <p:spPr>
                <a:xfrm>
                  <a:off x="4163358" y="4966561"/>
                  <a:ext cx="108000" cy="10800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7" name="Gruppo 16">
                <a:extLst>
                  <a:ext uri="{FF2B5EF4-FFF2-40B4-BE49-F238E27FC236}">
                    <a16:creationId xmlns:a16="http://schemas.microsoft.com/office/drawing/2014/main" id="{54CC8DF6-FFB0-919E-48F6-4282F4B309E0}"/>
                  </a:ext>
                </a:extLst>
              </p:cNvPr>
              <p:cNvGrpSpPr/>
              <p:nvPr/>
            </p:nvGrpSpPr>
            <p:grpSpPr>
              <a:xfrm>
                <a:off x="5683611" y="5874695"/>
                <a:ext cx="360000" cy="360000"/>
                <a:chOff x="5435180" y="4541535"/>
                <a:chExt cx="360000" cy="360000"/>
              </a:xfrm>
            </p:grpSpPr>
            <p:sp>
              <p:nvSpPr>
                <p:cNvPr id="34" name="Ovale 33">
                  <a:extLst>
                    <a:ext uri="{FF2B5EF4-FFF2-40B4-BE49-F238E27FC236}">
                      <a16:creationId xmlns:a16="http://schemas.microsoft.com/office/drawing/2014/main" id="{D1EDF744-FD47-F2D7-54D9-AC3590CAC418}"/>
                    </a:ext>
                  </a:extLst>
                </p:cNvPr>
                <p:cNvSpPr/>
                <p:nvPr/>
              </p:nvSpPr>
              <p:spPr>
                <a:xfrm>
                  <a:off x="5435180" y="4541535"/>
                  <a:ext cx="360000" cy="36000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5" name="Connettore diritto 34">
                  <a:extLst>
                    <a:ext uri="{FF2B5EF4-FFF2-40B4-BE49-F238E27FC236}">
                      <a16:creationId xmlns:a16="http://schemas.microsoft.com/office/drawing/2014/main" id="{0CB0C51B-E3A4-EC82-9A05-51546FECC0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15181" y="4602211"/>
                  <a:ext cx="0" cy="216000"/>
                </a:xfrm>
                <a:prstGeom prst="line">
                  <a:avLst/>
                </a:prstGeom>
                <a:ln w="285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ttore diritto 35">
                  <a:extLst>
                    <a:ext uri="{FF2B5EF4-FFF2-40B4-BE49-F238E27FC236}">
                      <a16:creationId xmlns:a16="http://schemas.microsoft.com/office/drawing/2014/main" id="{06DCD7AE-AB9B-EC4B-C9E7-CA97F94F83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615181" y="4613535"/>
                  <a:ext cx="0" cy="216000"/>
                </a:xfrm>
                <a:prstGeom prst="line">
                  <a:avLst/>
                </a:prstGeom>
                <a:ln w="285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Rettangolo con angoli arrotondati 17">
                <a:extLst>
                  <a:ext uri="{FF2B5EF4-FFF2-40B4-BE49-F238E27FC236}">
                    <a16:creationId xmlns:a16="http://schemas.microsoft.com/office/drawing/2014/main" id="{2186F54E-D16D-C87D-0C91-2EAD24A4FC4B}"/>
                  </a:ext>
                </a:extLst>
              </p:cNvPr>
              <p:cNvSpPr/>
              <p:nvPr/>
            </p:nvSpPr>
            <p:spPr>
              <a:xfrm rot="5400000">
                <a:off x="2484992" y="2785640"/>
                <a:ext cx="492764" cy="1312864"/>
              </a:xfrm>
              <a:prstGeom prst="roundRect">
                <a:avLst/>
              </a:prstGeom>
              <a:solidFill>
                <a:srgbClr val="CDE5F5"/>
              </a:solidFill>
              <a:ln w="28575">
                <a:solidFill>
                  <a:srgbClr val="7ABA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Linear</a:t>
                </a:r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9" name="Rettangolo con angoli arrotondati 18">
                <a:extLst>
                  <a:ext uri="{FF2B5EF4-FFF2-40B4-BE49-F238E27FC236}">
                    <a16:creationId xmlns:a16="http://schemas.microsoft.com/office/drawing/2014/main" id="{A4E1D91E-9252-02E5-EE39-B8E96BC98E05}"/>
                  </a:ext>
                </a:extLst>
              </p:cNvPr>
              <p:cNvSpPr/>
              <p:nvPr/>
            </p:nvSpPr>
            <p:spPr>
              <a:xfrm rot="5400000">
                <a:off x="2484992" y="3903674"/>
                <a:ext cx="492764" cy="1312864"/>
              </a:xfrm>
              <a:prstGeom prst="roundRect">
                <a:avLst/>
              </a:prstGeom>
              <a:solidFill>
                <a:srgbClr val="CDE5F5"/>
              </a:solidFill>
              <a:ln w="28575">
                <a:solidFill>
                  <a:srgbClr val="7ABA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Linear</a:t>
                </a:r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0" name="Connettore a gomito 19">
                <a:extLst>
                  <a:ext uri="{FF2B5EF4-FFF2-40B4-BE49-F238E27FC236}">
                    <a16:creationId xmlns:a16="http://schemas.microsoft.com/office/drawing/2014/main" id="{F0F9ACD1-E753-BAA4-2F78-766BC439F267}"/>
                  </a:ext>
                </a:extLst>
              </p:cNvPr>
              <p:cNvCxnSpPr>
                <a:stCxn id="30" idx="3"/>
                <a:endCxn id="18" idx="2"/>
              </p:cNvCxnSpPr>
              <p:nvPr/>
            </p:nvCxnSpPr>
            <p:spPr>
              <a:xfrm flipV="1">
                <a:off x="1106676" y="3442072"/>
                <a:ext cx="968266" cy="557187"/>
              </a:xfrm>
              <a:prstGeom prst="bentConnector3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a gomito 20">
                <a:extLst>
                  <a:ext uri="{FF2B5EF4-FFF2-40B4-BE49-F238E27FC236}">
                    <a16:creationId xmlns:a16="http://schemas.microsoft.com/office/drawing/2014/main" id="{F01F99ED-B8C7-61D6-CA22-797C2B3DE68B}"/>
                  </a:ext>
                </a:extLst>
              </p:cNvPr>
              <p:cNvCxnSpPr>
                <a:stCxn id="30" idx="3"/>
                <a:endCxn id="19" idx="2"/>
              </p:cNvCxnSpPr>
              <p:nvPr/>
            </p:nvCxnSpPr>
            <p:spPr>
              <a:xfrm>
                <a:off x="1106676" y="3999259"/>
                <a:ext cx="968266" cy="560847"/>
              </a:xfrm>
              <a:prstGeom prst="bentConnector3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2 21">
                <a:extLst>
                  <a:ext uri="{FF2B5EF4-FFF2-40B4-BE49-F238E27FC236}">
                    <a16:creationId xmlns:a16="http://schemas.microsoft.com/office/drawing/2014/main" id="{9A230559-2CAD-A6EE-770C-761427D111BA}"/>
                  </a:ext>
                </a:extLst>
              </p:cNvPr>
              <p:cNvCxnSpPr>
                <a:stCxn id="45" idx="3"/>
                <a:endCxn id="37" idx="2"/>
              </p:cNvCxnSpPr>
              <p:nvPr/>
            </p:nvCxnSpPr>
            <p:spPr>
              <a:xfrm flipV="1">
                <a:off x="1106676" y="6054695"/>
                <a:ext cx="2976436" cy="3595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ttore 2 22">
                <a:extLst>
                  <a:ext uri="{FF2B5EF4-FFF2-40B4-BE49-F238E27FC236}">
                    <a16:creationId xmlns:a16="http://schemas.microsoft.com/office/drawing/2014/main" id="{F0046D51-6A59-2AAF-C0CC-C0F6F68BDC22}"/>
                  </a:ext>
                </a:extLst>
              </p:cNvPr>
              <p:cNvCxnSpPr>
                <a:cxnSpLocks/>
                <a:stCxn id="19" idx="0"/>
                <a:endCxn id="42" idx="1"/>
              </p:cNvCxnSpPr>
              <p:nvPr/>
            </p:nvCxnSpPr>
            <p:spPr>
              <a:xfrm>
                <a:off x="3387806" y="4560106"/>
                <a:ext cx="710249" cy="1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2 23">
                <a:extLst>
                  <a:ext uri="{FF2B5EF4-FFF2-40B4-BE49-F238E27FC236}">
                    <a16:creationId xmlns:a16="http://schemas.microsoft.com/office/drawing/2014/main" id="{F99A72D2-3F0E-A167-4972-56190338A40D}"/>
                  </a:ext>
                </a:extLst>
              </p:cNvPr>
              <p:cNvCxnSpPr>
                <a:cxnSpLocks/>
                <a:stCxn id="42" idx="2"/>
                <a:endCxn id="37" idx="0"/>
              </p:cNvCxnSpPr>
              <p:nvPr/>
            </p:nvCxnSpPr>
            <p:spPr>
              <a:xfrm flipH="1">
                <a:off x="4263112" y="5090068"/>
                <a:ext cx="7472" cy="784627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ttore 2 24">
                <a:extLst>
                  <a:ext uri="{FF2B5EF4-FFF2-40B4-BE49-F238E27FC236}">
                    <a16:creationId xmlns:a16="http://schemas.microsoft.com/office/drawing/2014/main" id="{BECBEE64-58EF-C8D0-EDF5-6C36BBD96A4E}"/>
                  </a:ext>
                </a:extLst>
              </p:cNvPr>
              <p:cNvCxnSpPr>
                <a:cxnSpLocks/>
                <a:stCxn id="39" idx="2"/>
                <a:endCxn id="34" idx="0"/>
              </p:cNvCxnSpPr>
              <p:nvPr/>
            </p:nvCxnSpPr>
            <p:spPr>
              <a:xfrm>
                <a:off x="5863611" y="3978022"/>
                <a:ext cx="0" cy="1896673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2 25">
                <a:extLst>
                  <a:ext uri="{FF2B5EF4-FFF2-40B4-BE49-F238E27FC236}">
                    <a16:creationId xmlns:a16="http://schemas.microsoft.com/office/drawing/2014/main" id="{561E9F34-4ADC-B8FC-905C-954DB6B8E371}"/>
                  </a:ext>
                </a:extLst>
              </p:cNvPr>
              <p:cNvCxnSpPr>
                <a:cxnSpLocks/>
                <a:stCxn id="18" idx="0"/>
                <a:endCxn id="39" idx="1"/>
              </p:cNvCxnSpPr>
              <p:nvPr/>
            </p:nvCxnSpPr>
            <p:spPr>
              <a:xfrm>
                <a:off x="3387806" y="3442072"/>
                <a:ext cx="2303276" cy="5989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2 26">
                <a:extLst>
                  <a:ext uri="{FF2B5EF4-FFF2-40B4-BE49-F238E27FC236}">
                    <a16:creationId xmlns:a16="http://schemas.microsoft.com/office/drawing/2014/main" id="{43B5118B-0659-CE5C-168E-77220F6DC43D}"/>
                  </a:ext>
                </a:extLst>
              </p:cNvPr>
              <p:cNvCxnSpPr>
                <a:cxnSpLocks/>
                <a:stCxn id="37" idx="6"/>
                <a:endCxn id="34" idx="2"/>
              </p:cNvCxnSpPr>
              <p:nvPr/>
            </p:nvCxnSpPr>
            <p:spPr>
              <a:xfrm>
                <a:off x="4443112" y="6054695"/>
                <a:ext cx="1240499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Gruppo 27">
                <a:extLst>
                  <a:ext uri="{FF2B5EF4-FFF2-40B4-BE49-F238E27FC236}">
                    <a16:creationId xmlns:a16="http://schemas.microsoft.com/office/drawing/2014/main" id="{95A428CB-FFF0-BF0B-1B62-44BF84470A0F}"/>
                  </a:ext>
                </a:extLst>
              </p:cNvPr>
              <p:cNvGrpSpPr/>
              <p:nvPr/>
            </p:nvGrpSpPr>
            <p:grpSpPr>
              <a:xfrm>
                <a:off x="7751990" y="5524733"/>
                <a:ext cx="345057" cy="1059923"/>
                <a:chOff x="897146" y="3894772"/>
                <a:chExt cx="345057" cy="1059923"/>
              </a:xfrm>
            </p:grpSpPr>
            <p:sp>
              <p:nvSpPr>
                <p:cNvPr id="31" name="Rettangolo con angoli arrotondati 30">
                  <a:extLst>
                    <a:ext uri="{FF2B5EF4-FFF2-40B4-BE49-F238E27FC236}">
                      <a16:creationId xmlns:a16="http://schemas.microsoft.com/office/drawing/2014/main" id="{A499B07D-9F7F-DFE6-6F4B-38E656ABC377}"/>
                    </a:ext>
                  </a:extLst>
                </p:cNvPr>
                <p:cNvSpPr/>
                <p:nvPr/>
              </p:nvSpPr>
              <p:spPr>
                <a:xfrm>
                  <a:off x="897146" y="3894772"/>
                  <a:ext cx="345057" cy="1059923"/>
                </a:xfrm>
                <a:prstGeom prst="roundRect">
                  <a:avLst/>
                </a:prstGeom>
                <a:solidFill>
                  <a:srgbClr val="F5D5CE"/>
                </a:solidFill>
                <a:ln w="28575">
                  <a:solidFill>
                    <a:srgbClr val="E490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32" name="Connettore diritto 31">
                  <a:extLst>
                    <a:ext uri="{FF2B5EF4-FFF2-40B4-BE49-F238E27FC236}">
                      <a16:creationId xmlns:a16="http://schemas.microsoft.com/office/drawing/2014/main" id="{C33432A4-ED84-4043-85BE-F65101F61B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7146" y="4260837"/>
                  <a:ext cx="345057" cy="0"/>
                </a:xfrm>
                <a:prstGeom prst="line">
                  <a:avLst/>
                </a:prstGeom>
                <a:ln w="28575">
                  <a:solidFill>
                    <a:srgbClr val="E490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ttore diritto 32">
                  <a:extLst>
                    <a:ext uri="{FF2B5EF4-FFF2-40B4-BE49-F238E27FC236}">
                      <a16:creationId xmlns:a16="http://schemas.microsoft.com/office/drawing/2014/main" id="{1C26C1C5-0921-9F19-8ACC-E226B8D078AB}"/>
                    </a:ext>
                  </a:extLst>
                </p:cNvPr>
                <p:cNvCxnSpPr/>
                <p:nvPr/>
              </p:nvCxnSpPr>
              <p:spPr>
                <a:xfrm>
                  <a:off x="897146" y="4603017"/>
                  <a:ext cx="345057" cy="0"/>
                </a:xfrm>
                <a:prstGeom prst="line">
                  <a:avLst/>
                </a:prstGeom>
                <a:ln w="28575">
                  <a:solidFill>
                    <a:srgbClr val="E490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" name="Connettore 2 28">
                <a:extLst>
                  <a:ext uri="{FF2B5EF4-FFF2-40B4-BE49-F238E27FC236}">
                    <a16:creationId xmlns:a16="http://schemas.microsoft.com/office/drawing/2014/main" id="{D912AE31-9735-07BD-5ADA-AB7095BEF2D4}"/>
                  </a:ext>
                </a:extLst>
              </p:cNvPr>
              <p:cNvCxnSpPr>
                <a:cxnSpLocks/>
                <a:stCxn id="34" idx="6"/>
                <a:endCxn id="31" idx="1"/>
              </p:cNvCxnSpPr>
              <p:nvPr/>
            </p:nvCxnSpPr>
            <p:spPr>
              <a:xfrm>
                <a:off x="6043611" y="6054695"/>
                <a:ext cx="1708379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ttangolo con angoli arrotondati 29">
                <a:extLst>
                  <a:ext uri="{FF2B5EF4-FFF2-40B4-BE49-F238E27FC236}">
                    <a16:creationId xmlns:a16="http://schemas.microsoft.com/office/drawing/2014/main" id="{770540BA-0155-4156-906F-5B7229373689}"/>
                  </a:ext>
                </a:extLst>
              </p:cNvPr>
              <p:cNvSpPr/>
              <p:nvPr/>
            </p:nvSpPr>
            <p:spPr>
              <a:xfrm>
                <a:off x="761619" y="3823032"/>
                <a:ext cx="345057" cy="352454"/>
              </a:xfrm>
              <a:prstGeom prst="roundRect">
                <a:avLst/>
              </a:prstGeom>
              <a:solidFill>
                <a:srgbClr val="CDE5F5"/>
              </a:solidFill>
              <a:ln w="28575">
                <a:solidFill>
                  <a:srgbClr val="7ABA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37402A47-8C21-9F59-DF18-EB1CFDBC13CA}"/>
                    </a:ext>
                  </a:extLst>
                </p:cNvPr>
                <p:cNvSpPr txBox="1"/>
                <p:nvPr/>
              </p:nvSpPr>
              <p:spPr>
                <a:xfrm>
                  <a:off x="1429968" y="3746299"/>
                  <a:ext cx="3450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00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6" name="CasellaDiTesto 5">
                  <a:extLst>
                    <a:ext uri="{FF2B5EF4-FFF2-40B4-BE49-F238E27FC236}">
                      <a16:creationId xmlns:a16="http://schemas.microsoft.com/office/drawing/2014/main" id="{4E972233-9C2C-492A-9BF8-81D61D83E1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9968" y="3746299"/>
                  <a:ext cx="345057" cy="400110"/>
                </a:xfrm>
                <a:prstGeom prst="rect">
                  <a:avLst/>
                </a:prstGeom>
                <a:blipFill>
                  <a:blip r:embed="rId3"/>
                  <a:stretch>
                    <a:fillRect l="-877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6DF6090F-CB0F-857F-C9E4-C2BE023B62B6}"/>
                    </a:ext>
                  </a:extLst>
                </p:cNvPr>
                <p:cNvSpPr txBox="1"/>
                <p:nvPr/>
              </p:nvSpPr>
              <p:spPr>
                <a:xfrm>
                  <a:off x="1484436" y="5801734"/>
                  <a:ext cx="23612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5" name="CasellaDiTesto 44">
                  <a:extLst>
                    <a:ext uri="{FF2B5EF4-FFF2-40B4-BE49-F238E27FC236}">
                      <a16:creationId xmlns:a16="http://schemas.microsoft.com/office/drawing/2014/main" id="{D7E27A66-649F-495A-A5B8-1D8D078CEB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4436" y="5801734"/>
                  <a:ext cx="236123" cy="400110"/>
                </a:xfrm>
                <a:prstGeom prst="rect">
                  <a:avLst/>
                </a:prstGeom>
                <a:blipFill>
                  <a:blip r:embed="rId4"/>
                  <a:stretch>
                    <a:fillRect l="-179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DDF1AA3E-1DBE-59BE-CE68-7C5FA2EE59EA}"/>
                    </a:ext>
                  </a:extLst>
                </p:cNvPr>
                <p:cNvSpPr txBox="1"/>
                <p:nvPr/>
              </p:nvSpPr>
              <p:spPr>
                <a:xfrm>
                  <a:off x="5177214" y="3610523"/>
                  <a:ext cx="360000" cy="360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6" name="CasellaDiTesto 45">
                  <a:extLst>
                    <a:ext uri="{FF2B5EF4-FFF2-40B4-BE49-F238E27FC236}">
                      <a16:creationId xmlns:a16="http://schemas.microsoft.com/office/drawing/2014/main" id="{47FB6CC6-740A-4E30-8BDD-D8DE57E44A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7214" y="3610523"/>
                  <a:ext cx="360000" cy="36000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51777FFD-68A1-39A8-54FF-6FC5AA7E02AD}"/>
                    </a:ext>
                  </a:extLst>
                </p:cNvPr>
                <p:cNvSpPr txBox="1"/>
                <p:nvPr/>
              </p:nvSpPr>
              <p:spPr>
                <a:xfrm>
                  <a:off x="6777588" y="2501244"/>
                  <a:ext cx="3600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7" name="CasellaDiTesto 46">
                  <a:extLst>
                    <a:ext uri="{FF2B5EF4-FFF2-40B4-BE49-F238E27FC236}">
                      <a16:creationId xmlns:a16="http://schemas.microsoft.com/office/drawing/2014/main" id="{F2967BC4-3E49-4127-981F-35E080A93A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7588" y="2501244"/>
                  <a:ext cx="360000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16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D6342A80-7C9B-8EFB-20F6-BC6859FA7B99}"/>
                    </a:ext>
                  </a:extLst>
                </p:cNvPr>
                <p:cNvSpPr txBox="1"/>
                <p:nvPr/>
              </p:nvSpPr>
              <p:spPr>
                <a:xfrm>
                  <a:off x="8809984" y="5087959"/>
                  <a:ext cx="3600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8" name="CasellaDiTesto 47">
                  <a:extLst>
                    <a:ext uri="{FF2B5EF4-FFF2-40B4-BE49-F238E27FC236}">
                      <a16:creationId xmlns:a16="http://schemas.microsoft.com/office/drawing/2014/main" id="{82615AC9-DAAA-4D45-86F0-4C43B1E645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9984" y="5087959"/>
                  <a:ext cx="360000" cy="4001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3B7773A8-410D-31CC-A56C-246190BB648F}"/>
                  </a:ext>
                </a:extLst>
              </p:cNvPr>
              <p:cNvSpPr txBox="1"/>
              <p:nvPr/>
            </p:nvSpPr>
            <p:spPr>
              <a:xfrm>
                <a:off x="9186234" y="1990873"/>
                <a:ext cx="2540760" cy="11822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⊙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it-IT" b="0" dirty="0"/>
              </a:p>
              <a:p>
                <a:endParaRPr lang="it-IT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it-IT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′′</m:t>
                      </m:r>
                    </m:oMath>
                  </m:oMathPara>
                </a14:m>
                <a:endParaRPr lang="it-IT" b="0" dirty="0"/>
              </a:p>
            </p:txBody>
          </p:sp>
        </mc:Choice>
        <mc:Fallback xmlns="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3B7773A8-410D-31CC-A56C-246190BB64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6234" y="1990873"/>
                <a:ext cx="2540760" cy="1182247"/>
              </a:xfrm>
              <a:prstGeom prst="rect">
                <a:avLst/>
              </a:prstGeom>
              <a:blipFill>
                <a:blip r:embed="rId8"/>
                <a:stretch>
                  <a:fillRect l="-240" b="-61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uppo 51">
            <a:extLst>
              <a:ext uri="{FF2B5EF4-FFF2-40B4-BE49-F238E27FC236}">
                <a16:creationId xmlns:a16="http://schemas.microsoft.com/office/drawing/2014/main" id="{2C4B81F7-4100-5C78-792D-FEF7DDCDBCE9}"/>
              </a:ext>
            </a:extLst>
          </p:cNvPr>
          <p:cNvGrpSpPr/>
          <p:nvPr/>
        </p:nvGrpSpPr>
        <p:grpSpPr>
          <a:xfrm>
            <a:off x="9186234" y="942540"/>
            <a:ext cx="1037959" cy="511575"/>
            <a:chOff x="9096499" y="805113"/>
            <a:chExt cx="1037959" cy="511575"/>
          </a:xfrm>
        </p:grpSpPr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E5CE3420-CFDC-0090-FA80-3F491A452E36}"/>
                </a:ext>
              </a:extLst>
            </p:cNvPr>
            <p:cNvSpPr txBox="1"/>
            <p:nvPr/>
          </p:nvSpPr>
          <p:spPr>
            <a:xfrm>
              <a:off x="9096499" y="855023"/>
              <a:ext cx="697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rgbClr val="92D050"/>
                  </a:solidFill>
                </a:rPr>
                <a:t>Q1: </a:t>
              </a:r>
            </a:p>
          </p:txBody>
        </p:sp>
        <p:pic>
          <p:nvPicPr>
            <p:cNvPr id="51" name="Elemento grafico 50" descr="Segno di spunta con riempimento a tinta unita">
              <a:extLst>
                <a:ext uri="{FF2B5EF4-FFF2-40B4-BE49-F238E27FC236}">
                  <a16:creationId xmlns:a16="http://schemas.microsoft.com/office/drawing/2014/main" id="{8649F4B3-4128-00EF-DBF5-69FFCD0B0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666458" y="805113"/>
              <a:ext cx="468000" cy="468000"/>
            </a:xfrm>
            <a:prstGeom prst="rect">
              <a:avLst/>
            </a:prstGeom>
          </p:spPr>
        </p:pic>
      </p:grpSp>
      <p:sp>
        <p:nvSpPr>
          <p:cNvPr id="50" name="Rectangle 1">
            <a:extLst>
              <a:ext uri="{FF2B5EF4-FFF2-40B4-BE49-F238E27FC236}">
                <a16:creationId xmlns:a16="http://schemas.microsoft.com/office/drawing/2014/main" id="{38D260E0-EDD4-F902-BF86-374021E4C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7087" y="29986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9C11A0C3-C7AF-1CE3-8B03-9EC2D79234F6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598BDFCC-AFBB-5081-B143-17C5B823ABF6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318056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902AEB-2D5C-B1D7-72BF-F5E62A51F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Affine </a:t>
            </a:r>
            <a:r>
              <a:rPr lang="it-IT" dirty="0" err="1"/>
              <a:t>Parametric</a:t>
            </a:r>
            <a:r>
              <a:rPr lang="it-IT" dirty="0"/>
              <a:t> </a:t>
            </a:r>
            <a:r>
              <a:rPr lang="it-IT" dirty="0" err="1"/>
              <a:t>Neural</a:t>
            </a:r>
            <a:r>
              <a:rPr lang="it-IT" dirty="0"/>
              <a:t> Networks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DB7948B8-4FB1-3992-92BE-E94075097A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79" y="1845734"/>
                <a:ext cx="10208030" cy="428193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029" dirty="0"/>
                  <a:t>Interleave multiple </a:t>
                </a:r>
                <a:r>
                  <a:rPr lang="en-029" b="1" dirty="0">
                    <a:solidFill>
                      <a:srgbClr val="C00000"/>
                    </a:solidFill>
                  </a:rPr>
                  <a:t>affine-conditioning layers </a:t>
                </a:r>
                <a:r>
                  <a:rPr lang="en-029" dirty="0"/>
                  <a:t>in between </a:t>
                </a:r>
                <a:r>
                  <a:rPr lang="en-029" i="1" dirty="0"/>
                  <a:t>dense </a:t>
                </a:r>
                <a:r>
                  <a:rPr lang="en-029" dirty="0"/>
                  <a:t>layers, to better condition the neural network on the </a:t>
                </a:r>
                <a:r>
                  <a:rPr lang="en-029" i="1" dirty="0"/>
                  <a:t>mass feature</a:t>
                </a:r>
                <a:r>
                  <a:rPr lang="en-029" dirty="0"/>
                  <a:t>, </a:t>
                </a:r>
                <a14:m>
                  <m:oMath xmlns:m="http://schemas.openxmlformats.org/officeDocument/2006/math">
                    <m:r>
                      <a:rPr lang="en-029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029" dirty="0"/>
                  <a:t>:</a:t>
                </a:r>
              </a:p>
              <a:p>
                <a:pPr>
                  <a:lnSpc>
                    <a:spcPct val="100000"/>
                  </a:lnSpc>
                </a:pPr>
                <a:endParaRPr lang="en-029" dirty="0"/>
              </a:p>
              <a:p>
                <a:pPr>
                  <a:lnSpc>
                    <a:spcPct val="100000"/>
                  </a:lnSpc>
                </a:pPr>
                <a:endParaRPr lang="en-029" dirty="0"/>
              </a:p>
              <a:p>
                <a:pPr>
                  <a:lnSpc>
                    <a:spcPct val="100000"/>
                  </a:lnSpc>
                </a:pPr>
                <a:endParaRPr lang="en-029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029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029" dirty="0"/>
                  <a:t> Full architecture: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029" dirty="0"/>
                  <a:t>Four dense layers with 300, 150, 100 and 50 units: for a total of ~70k parameters.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029" dirty="0" err="1"/>
                  <a:t>ReLU</a:t>
                </a:r>
                <a:r>
                  <a:rPr lang="en-029" dirty="0"/>
                  <a:t> activation.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029" dirty="0"/>
                  <a:t>Dropout (</a:t>
                </a:r>
                <a14:m>
                  <m:oMath xmlns:m="http://schemas.openxmlformats.org/officeDocument/2006/math">
                    <m:r>
                      <a:rPr lang="en-029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029" b="0" i="1" smtClean="0">
                        <a:latin typeface="Cambria Math" panose="02040503050406030204" pitchFamily="18" charset="0"/>
                      </a:rPr>
                      <m:t>=25%</m:t>
                    </m:r>
                  </m:oMath>
                </a14:m>
                <a:r>
                  <a:rPr lang="en-029" dirty="0"/>
                  <a:t>) after each affine-conditioning layer.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DB7948B8-4FB1-3992-92BE-E94075097A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79" y="1845734"/>
                <a:ext cx="10208030" cy="4281934"/>
              </a:xfrm>
              <a:blipFill>
                <a:blip r:embed="rId2"/>
                <a:stretch>
                  <a:fillRect l="-955" t="-8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2209F-3BE6-7EF6-F154-F2DD2AB99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7DE452B-38EC-D8DD-DDA0-2A2593BB1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013" y="3309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2C11922-9449-992A-641D-EF260B74F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39" y="2994569"/>
            <a:ext cx="11242721" cy="13320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63F4C7-AC69-2D0C-F2B1-30B2BC88353F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B0BDBBD-BD21-BE47-73FD-35B4CB54394F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2640339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8A1B5F-0801-4AFF-A489-335B6A851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201B52-6441-4DBA-BACE-235977581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DF3DBB-17DD-4058-A944-5578E18A0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D3D217E-7C30-43E5-FDFE-9DA9C953F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Improving </a:t>
            </a:r>
            <a:r>
              <a:rPr lang="en-US" sz="5400" dirty="0" err="1"/>
              <a:t>pNNs</a:t>
            </a:r>
            <a:endParaRPr lang="en-US" sz="540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327237-0F8D-79A2-B894-21868EE7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dirty="0"/>
              <a:t>background mass distribution</a:t>
            </a:r>
          </a:p>
          <a:p>
            <a:pPr algn="r"/>
            <a:r>
              <a:rPr lang="en-US" sz="2000" dirty="0"/>
              <a:t>Balanced training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3B0872-5C67-967D-E0D0-F6115FF2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5314" y="6553690"/>
            <a:ext cx="1128486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608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8D49D0-9235-54AE-906A-D2233AF22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Background’s</a:t>
            </a:r>
            <a:r>
              <a:rPr lang="it-IT" dirty="0"/>
              <a:t> Mass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DDCF028-4E7F-508F-F0B7-265A544C26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131" y="1845734"/>
                <a:ext cx="10058400" cy="4311622"/>
              </a:xfrm>
            </p:spPr>
            <p:txBody>
              <a:bodyPr>
                <a:normAutofit/>
              </a:bodyPr>
              <a:lstStyle/>
              <a:p>
                <a:r>
                  <a:rPr lang="en-029" dirty="0"/>
                  <a:t>Given </a:t>
                </a:r>
                <a14:m>
                  <m:oMath xmlns:m="http://schemas.openxmlformats.org/officeDocument/2006/math">
                    <m:r>
                      <a:rPr lang="en-029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029" b="0" i="1" smtClean="0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029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29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029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029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029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29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029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029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029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29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029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029" dirty="0"/>
                  <a:t> signal mass hypotheses, how to assign </a:t>
                </a:r>
                <a14:m>
                  <m:oMath xmlns:m="http://schemas.openxmlformats.org/officeDocument/2006/math">
                    <m:r>
                      <a:rPr lang="en-029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029" dirty="0"/>
                  <a:t> for the background?</a:t>
                </a:r>
              </a:p>
              <a:p>
                <a:pPr marL="612000" indent="-396000">
                  <a:buFont typeface="+mj-lt"/>
                  <a:buAutoNum type="arabicPeriod"/>
                </a:pPr>
                <a:r>
                  <a:rPr lang="en-029" b="1" dirty="0">
                    <a:solidFill>
                      <a:srgbClr val="0070C0"/>
                    </a:solidFill>
                  </a:rPr>
                  <a:t>Identical distribution: </a:t>
                </a:r>
                <a14:m>
                  <m:oMath xmlns:m="http://schemas.openxmlformats.org/officeDocument/2006/math">
                    <m:r>
                      <a:rPr lang="en-029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029" dirty="0"/>
                  <a:t> represents a </a:t>
                </a:r>
                <a:r>
                  <a:rPr lang="en-029" b="1" i="1" dirty="0"/>
                  <a:t>discrete delta distribution</a:t>
                </a:r>
                <a:r>
                  <a:rPr lang="en-029" dirty="0"/>
                  <a:t>, so assign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029" dirty="0"/>
                  <a:t> from it.</a:t>
                </a:r>
              </a:p>
              <a:p>
                <a:pPr marL="508608" lvl="1" indent="0">
                  <a:buNone/>
                </a:pPr>
                <a:r>
                  <a:rPr lang="en-029" dirty="0"/>
                  <a:t>	For example: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029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029" dirty="0"/>
                  <a:t>,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029" dirty="0"/>
                  <a:t>.</a:t>
                </a:r>
              </a:p>
              <a:p>
                <a:pPr marL="508608" lvl="1" indent="0">
                  <a:buNone/>
                </a:pPr>
                <a:r>
                  <a:rPr lang="en-029" dirty="0"/>
                  <a:t>	Values outside the set </a:t>
                </a:r>
                <a14:m>
                  <m:oMath xmlns:m="http://schemas.openxmlformats.org/officeDocument/2006/math">
                    <m:r>
                      <a:rPr lang="en-029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029" dirty="0"/>
                  <a:t> are not possible.</a:t>
                </a:r>
              </a:p>
              <a:p>
                <a:pPr marL="508608" lvl="1" indent="0">
                  <a:buNone/>
                </a:pPr>
                <a:r>
                  <a:rPr lang="en-029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029" dirty="0"/>
                  <a:t> is a </a:t>
                </a:r>
                <a:r>
                  <a:rPr lang="en-029" i="1" dirty="0">
                    <a:solidFill>
                      <a:srgbClr val="0070C0"/>
                    </a:solidFill>
                  </a:rPr>
                  <a:t>discrete</a:t>
                </a:r>
                <a:r>
                  <a:rPr lang="en-029" dirty="0"/>
                  <a:t> value.</a:t>
                </a:r>
              </a:p>
              <a:p>
                <a:pPr marL="612000" indent="-396000">
                  <a:buFont typeface="+mj-lt"/>
                  <a:buAutoNum type="arabicPeriod"/>
                </a:pPr>
                <a:r>
                  <a:rPr lang="en-029" b="1" dirty="0">
                    <a:solidFill>
                      <a:srgbClr val="C00000"/>
                    </a:solidFill>
                  </a:rPr>
                  <a:t>Different distribution:</a:t>
                </a:r>
                <a:r>
                  <a:rPr lang="en-029" dirty="0"/>
                  <a:t> define a </a:t>
                </a:r>
                <a:r>
                  <a:rPr lang="en-029" b="1" i="1" dirty="0"/>
                  <a:t>probability distribution </a:t>
                </a:r>
                <a:r>
                  <a:rPr lang="en-029" dirty="0"/>
                  <a:t>from </a:t>
                </a:r>
                <a14:m>
                  <m:oMath xmlns:m="http://schemas.openxmlformats.org/officeDocument/2006/math">
                    <m:r>
                      <a:rPr lang="en-029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029" dirty="0"/>
                  <a:t>.</a:t>
                </a:r>
              </a:p>
              <a:p>
                <a:pPr marL="508608" lvl="1" indent="0">
                  <a:buNone/>
                </a:pPr>
                <a:r>
                  <a:rPr lang="en-029" dirty="0"/>
                  <a:t>	E.g. can be uniform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029" dirty="0"/>
                  <a:t>, and so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029" dirty="0"/>
                  <a:t>.</a:t>
                </a:r>
              </a:p>
              <a:p>
                <a:pPr marL="508608" lvl="1" indent="0">
                  <a:buNone/>
                </a:pPr>
                <a:r>
                  <a:rPr lang="en-029" dirty="0"/>
                  <a:t>	For example: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=505.5</m:t>
                    </m:r>
                  </m:oMath>
                </a14:m>
                <a:r>
                  <a:rPr lang="en-029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66.3</m:t>
                    </m:r>
                  </m:oMath>
                </a14:m>
                <a:endParaRPr lang="en-029" dirty="0"/>
              </a:p>
              <a:p>
                <a:pPr marL="508608" lvl="1" indent="0">
                  <a:buNone/>
                </a:pPr>
                <a:r>
                  <a:rPr lang="en-029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029" dirty="0"/>
                  <a:t> is now a </a:t>
                </a:r>
                <a:r>
                  <a:rPr lang="en-029" i="1" dirty="0">
                    <a:solidFill>
                      <a:srgbClr val="C00000"/>
                    </a:solidFill>
                  </a:rPr>
                  <a:t>continuous</a:t>
                </a:r>
                <a:r>
                  <a:rPr lang="en-029" dirty="0"/>
                  <a:t> value.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DDCF028-4E7F-508F-F0B7-265A544C26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131" y="1845734"/>
                <a:ext cx="10058400" cy="4311622"/>
              </a:xfrm>
              <a:blipFill>
                <a:blip r:embed="rId3"/>
                <a:stretch>
                  <a:fillRect l="-606" t="-1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48C0455-7267-F9A8-75B4-0F0BB8518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F83B6C9-34F0-7FF2-CDFD-1EF17C6F3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013" y="3309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BC50468-4003-029D-0013-FD3B58A34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9475087" y="2704275"/>
            <a:ext cx="2542167" cy="214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FE70126C-6CB3-C5F9-8A43-3F78735CE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6765674" y="4159504"/>
            <a:ext cx="2542167" cy="214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F2994C5-1E54-BDDA-37D6-3A82F85E0A37}"/>
                  </a:ext>
                </a:extLst>
              </p:cNvPr>
              <p:cNvSpPr txBox="1"/>
              <p:nvPr/>
            </p:nvSpPr>
            <p:spPr>
              <a:xfrm>
                <a:off x="48986" y="5251840"/>
                <a:ext cx="6666510" cy="9584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6000" indent="0">
                  <a:buNone/>
                </a:pPr>
                <a:r>
                  <a:rPr lang="en-029" dirty="0"/>
                  <a:t>Two implementations:</a:t>
                </a:r>
              </a:p>
              <a:p>
                <a:pPr marL="501750" indent="-285750">
                  <a:buFont typeface="Arial" panose="020B0604020202020204" pitchFamily="34" charset="0"/>
                  <a:buChar char="•"/>
                </a:pPr>
                <a:r>
                  <a:rPr lang="en-029" b="1" dirty="0"/>
                  <a:t>Fixed</a:t>
                </a:r>
                <a:r>
                  <a:rPr lang="en-029" dirty="0"/>
                  <a:t>: sampling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029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029" dirty="0"/>
                  <a:t> occurs </a:t>
                </a:r>
                <a:r>
                  <a:rPr lang="en-029" i="1" dirty="0"/>
                  <a:t>once</a:t>
                </a:r>
                <a:r>
                  <a:rPr lang="en-029" dirty="0"/>
                  <a:t> (e.g. beginning of training).</a:t>
                </a:r>
              </a:p>
              <a:p>
                <a:pPr marL="501750" indent="-285750">
                  <a:buFont typeface="Arial" panose="020B0604020202020204" pitchFamily="34" charset="0"/>
                  <a:buChar char="•"/>
                </a:pPr>
                <a:r>
                  <a:rPr lang="en-029" b="1" dirty="0"/>
                  <a:t>Sampled</a:t>
                </a:r>
                <a:r>
                  <a:rPr lang="en-029" dirty="0"/>
                  <a:t>: assignment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029" dirty="0"/>
                  <a:t> is done at each </a:t>
                </a:r>
                <a:r>
                  <a:rPr lang="en-029" i="1" dirty="0"/>
                  <a:t>mini-batch</a:t>
                </a:r>
                <a:r>
                  <a:rPr lang="en-029" dirty="0"/>
                  <a:t>.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F2994C5-1E54-BDDA-37D6-3A82F85E0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6" y="5251840"/>
                <a:ext cx="6666510" cy="958468"/>
              </a:xfrm>
              <a:prstGeom prst="rect">
                <a:avLst/>
              </a:prstGeom>
              <a:blipFill>
                <a:blip r:embed="rId6"/>
                <a:stretch>
                  <a:fillRect t="-3822" b="-82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o 6">
            <a:extLst>
              <a:ext uri="{FF2B5EF4-FFF2-40B4-BE49-F238E27FC236}">
                <a16:creationId xmlns:a16="http://schemas.microsoft.com/office/drawing/2014/main" id="{8B29C171-AD66-BD6D-4833-1D14EF4ADEB7}"/>
              </a:ext>
            </a:extLst>
          </p:cNvPr>
          <p:cNvGrpSpPr/>
          <p:nvPr/>
        </p:nvGrpSpPr>
        <p:grpSpPr>
          <a:xfrm>
            <a:off x="9926584" y="889437"/>
            <a:ext cx="1037959" cy="511575"/>
            <a:chOff x="9096499" y="805113"/>
            <a:chExt cx="1037959" cy="511575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F73354A3-953B-3035-7361-CED3E0994C3F}"/>
                </a:ext>
              </a:extLst>
            </p:cNvPr>
            <p:cNvSpPr txBox="1"/>
            <p:nvPr/>
          </p:nvSpPr>
          <p:spPr>
            <a:xfrm>
              <a:off x="9096499" y="855023"/>
              <a:ext cx="697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rgbClr val="92D050"/>
                  </a:solidFill>
                </a:rPr>
                <a:t>Q2: </a:t>
              </a:r>
            </a:p>
          </p:txBody>
        </p:sp>
        <p:pic>
          <p:nvPicPr>
            <p:cNvPr id="10" name="Elemento grafico 9" descr="Segno di spunta con riempimento a tinta unita">
              <a:extLst>
                <a:ext uri="{FF2B5EF4-FFF2-40B4-BE49-F238E27FC236}">
                  <a16:creationId xmlns:a16="http://schemas.microsoft.com/office/drawing/2014/main" id="{FAC227BD-2B4D-293D-0236-8DE83FE82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666458" y="805113"/>
              <a:ext cx="468000" cy="468000"/>
            </a:xfrm>
            <a:prstGeom prst="rect">
              <a:avLst/>
            </a:prstGeom>
          </p:spPr>
        </p:pic>
      </p:grpSp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id="{E8CCB594-E1FD-55D0-B58D-C3D3D2495282}"/>
              </a:ext>
            </a:extLst>
          </p:cNvPr>
          <p:cNvSpPr/>
          <p:nvPr/>
        </p:nvSpPr>
        <p:spPr>
          <a:xfrm>
            <a:off x="10949049" y="1264722"/>
            <a:ext cx="515502" cy="1366805"/>
          </a:xfrm>
          <a:custGeom>
            <a:avLst/>
            <a:gdLst>
              <a:gd name="connsiteX0" fmla="*/ 0 w 237507"/>
              <a:gd name="connsiteY0" fmla="*/ 0 h 1312223"/>
              <a:gd name="connsiteX1" fmla="*/ 29689 w 237507"/>
              <a:gd name="connsiteY1" fmla="*/ 17813 h 1312223"/>
              <a:gd name="connsiteX2" fmla="*/ 83128 w 237507"/>
              <a:gd name="connsiteY2" fmla="*/ 77190 h 1312223"/>
              <a:gd name="connsiteX3" fmla="*/ 118754 w 237507"/>
              <a:gd name="connsiteY3" fmla="*/ 142504 h 1312223"/>
              <a:gd name="connsiteX4" fmla="*/ 166255 w 237507"/>
              <a:gd name="connsiteY4" fmla="*/ 237507 h 1312223"/>
              <a:gd name="connsiteX5" fmla="*/ 213756 w 237507"/>
              <a:gd name="connsiteY5" fmla="*/ 356260 h 1312223"/>
              <a:gd name="connsiteX6" fmla="*/ 225632 w 237507"/>
              <a:gd name="connsiteY6" fmla="*/ 427512 h 1312223"/>
              <a:gd name="connsiteX7" fmla="*/ 237507 w 237507"/>
              <a:gd name="connsiteY7" fmla="*/ 510639 h 1312223"/>
              <a:gd name="connsiteX8" fmla="*/ 225632 w 237507"/>
              <a:gd name="connsiteY8" fmla="*/ 938151 h 1312223"/>
              <a:gd name="connsiteX9" fmla="*/ 219694 w 237507"/>
              <a:gd name="connsiteY9" fmla="*/ 979714 h 1312223"/>
              <a:gd name="connsiteX10" fmla="*/ 207819 w 237507"/>
              <a:gd name="connsiteY10" fmla="*/ 1015340 h 1312223"/>
              <a:gd name="connsiteX11" fmla="*/ 184068 w 237507"/>
              <a:gd name="connsiteY11" fmla="*/ 1068779 h 1312223"/>
              <a:gd name="connsiteX12" fmla="*/ 178130 w 237507"/>
              <a:gd name="connsiteY12" fmla="*/ 1104405 h 1312223"/>
              <a:gd name="connsiteX13" fmla="*/ 166255 w 237507"/>
              <a:gd name="connsiteY13" fmla="*/ 1140031 h 1312223"/>
              <a:gd name="connsiteX14" fmla="*/ 160317 w 237507"/>
              <a:gd name="connsiteY14" fmla="*/ 1163782 h 1312223"/>
              <a:gd name="connsiteX15" fmla="*/ 154380 w 237507"/>
              <a:gd name="connsiteY15" fmla="*/ 1181595 h 1312223"/>
              <a:gd name="connsiteX16" fmla="*/ 136567 w 237507"/>
              <a:gd name="connsiteY16" fmla="*/ 1240972 h 1312223"/>
              <a:gd name="connsiteX17" fmla="*/ 130629 w 237507"/>
              <a:gd name="connsiteY17" fmla="*/ 1258784 h 1312223"/>
              <a:gd name="connsiteX18" fmla="*/ 112816 w 237507"/>
              <a:gd name="connsiteY18" fmla="*/ 1282535 h 1312223"/>
              <a:gd name="connsiteX19" fmla="*/ 106878 w 237507"/>
              <a:gd name="connsiteY19" fmla="*/ 1312223 h 1312223"/>
              <a:gd name="connsiteX0" fmla="*/ 0 w 261614"/>
              <a:gd name="connsiteY0" fmla="*/ 0 h 1312223"/>
              <a:gd name="connsiteX1" fmla="*/ 29689 w 261614"/>
              <a:gd name="connsiteY1" fmla="*/ 17813 h 1312223"/>
              <a:gd name="connsiteX2" fmla="*/ 83128 w 261614"/>
              <a:gd name="connsiteY2" fmla="*/ 77190 h 1312223"/>
              <a:gd name="connsiteX3" fmla="*/ 118754 w 261614"/>
              <a:gd name="connsiteY3" fmla="*/ 142504 h 1312223"/>
              <a:gd name="connsiteX4" fmla="*/ 166255 w 261614"/>
              <a:gd name="connsiteY4" fmla="*/ 237507 h 1312223"/>
              <a:gd name="connsiteX5" fmla="*/ 213756 w 261614"/>
              <a:gd name="connsiteY5" fmla="*/ 356260 h 1312223"/>
              <a:gd name="connsiteX6" fmla="*/ 225632 w 261614"/>
              <a:gd name="connsiteY6" fmla="*/ 427512 h 1312223"/>
              <a:gd name="connsiteX7" fmla="*/ 261614 w 261614"/>
              <a:gd name="connsiteY7" fmla="*/ 604290 h 1312223"/>
              <a:gd name="connsiteX8" fmla="*/ 225632 w 261614"/>
              <a:gd name="connsiteY8" fmla="*/ 938151 h 1312223"/>
              <a:gd name="connsiteX9" fmla="*/ 219694 w 261614"/>
              <a:gd name="connsiteY9" fmla="*/ 979714 h 1312223"/>
              <a:gd name="connsiteX10" fmla="*/ 207819 w 261614"/>
              <a:gd name="connsiteY10" fmla="*/ 1015340 h 1312223"/>
              <a:gd name="connsiteX11" fmla="*/ 184068 w 261614"/>
              <a:gd name="connsiteY11" fmla="*/ 1068779 h 1312223"/>
              <a:gd name="connsiteX12" fmla="*/ 178130 w 261614"/>
              <a:gd name="connsiteY12" fmla="*/ 1104405 h 1312223"/>
              <a:gd name="connsiteX13" fmla="*/ 166255 w 261614"/>
              <a:gd name="connsiteY13" fmla="*/ 1140031 h 1312223"/>
              <a:gd name="connsiteX14" fmla="*/ 160317 w 261614"/>
              <a:gd name="connsiteY14" fmla="*/ 1163782 h 1312223"/>
              <a:gd name="connsiteX15" fmla="*/ 154380 w 261614"/>
              <a:gd name="connsiteY15" fmla="*/ 1181595 h 1312223"/>
              <a:gd name="connsiteX16" fmla="*/ 136567 w 261614"/>
              <a:gd name="connsiteY16" fmla="*/ 1240972 h 1312223"/>
              <a:gd name="connsiteX17" fmla="*/ 130629 w 261614"/>
              <a:gd name="connsiteY17" fmla="*/ 1258784 h 1312223"/>
              <a:gd name="connsiteX18" fmla="*/ 112816 w 261614"/>
              <a:gd name="connsiteY18" fmla="*/ 1282535 h 1312223"/>
              <a:gd name="connsiteX19" fmla="*/ 106878 w 261614"/>
              <a:gd name="connsiteY19" fmla="*/ 1312223 h 1312223"/>
              <a:gd name="connsiteX0" fmla="*/ 0 w 261614"/>
              <a:gd name="connsiteY0" fmla="*/ 0 h 1347342"/>
              <a:gd name="connsiteX1" fmla="*/ 29689 w 261614"/>
              <a:gd name="connsiteY1" fmla="*/ 17813 h 1347342"/>
              <a:gd name="connsiteX2" fmla="*/ 83128 w 261614"/>
              <a:gd name="connsiteY2" fmla="*/ 77190 h 1347342"/>
              <a:gd name="connsiteX3" fmla="*/ 118754 w 261614"/>
              <a:gd name="connsiteY3" fmla="*/ 142504 h 1347342"/>
              <a:gd name="connsiteX4" fmla="*/ 166255 w 261614"/>
              <a:gd name="connsiteY4" fmla="*/ 237507 h 1347342"/>
              <a:gd name="connsiteX5" fmla="*/ 213756 w 261614"/>
              <a:gd name="connsiteY5" fmla="*/ 356260 h 1347342"/>
              <a:gd name="connsiteX6" fmla="*/ 225632 w 261614"/>
              <a:gd name="connsiteY6" fmla="*/ 427512 h 1347342"/>
              <a:gd name="connsiteX7" fmla="*/ 261614 w 261614"/>
              <a:gd name="connsiteY7" fmla="*/ 604290 h 1347342"/>
              <a:gd name="connsiteX8" fmla="*/ 225632 w 261614"/>
              <a:gd name="connsiteY8" fmla="*/ 938151 h 1347342"/>
              <a:gd name="connsiteX9" fmla="*/ 219694 w 261614"/>
              <a:gd name="connsiteY9" fmla="*/ 979714 h 1347342"/>
              <a:gd name="connsiteX10" fmla="*/ 207819 w 261614"/>
              <a:gd name="connsiteY10" fmla="*/ 1015340 h 1347342"/>
              <a:gd name="connsiteX11" fmla="*/ 184068 w 261614"/>
              <a:gd name="connsiteY11" fmla="*/ 1068779 h 1347342"/>
              <a:gd name="connsiteX12" fmla="*/ 178130 w 261614"/>
              <a:gd name="connsiteY12" fmla="*/ 1104405 h 1347342"/>
              <a:gd name="connsiteX13" fmla="*/ 166255 w 261614"/>
              <a:gd name="connsiteY13" fmla="*/ 1140031 h 1347342"/>
              <a:gd name="connsiteX14" fmla="*/ 160317 w 261614"/>
              <a:gd name="connsiteY14" fmla="*/ 1163782 h 1347342"/>
              <a:gd name="connsiteX15" fmla="*/ 154380 w 261614"/>
              <a:gd name="connsiteY15" fmla="*/ 1181595 h 1347342"/>
              <a:gd name="connsiteX16" fmla="*/ 136567 w 261614"/>
              <a:gd name="connsiteY16" fmla="*/ 1240972 h 1347342"/>
              <a:gd name="connsiteX17" fmla="*/ 130629 w 261614"/>
              <a:gd name="connsiteY17" fmla="*/ 1258784 h 1347342"/>
              <a:gd name="connsiteX18" fmla="*/ 112816 w 261614"/>
              <a:gd name="connsiteY18" fmla="*/ 1282535 h 1347342"/>
              <a:gd name="connsiteX19" fmla="*/ 79758 w 261614"/>
              <a:gd name="connsiteY19" fmla="*/ 1347342 h 1347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1614" h="1347342">
                <a:moveTo>
                  <a:pt x="0" y="0"/>
                </a:moveTo>
                <a:cubicBezTo>
                  <a:pt x="9896" y="5938"/>
                  <a:pt x="20579" y="10728"/>
                  <a:pt x="29689" y="17813"/>
                </a:cubicBezTo>
                <a:cubicBezTo>
                  <a:pt x="42315" y="27634"/>
                  <a:pt x="76721" y="67289"/>
                  <a:pt x="83128" y="77190"/>
                </a:cubicBezTo>
                <a:cubicBezTo>
                  <a:pt x="96600" y="98011"/>
                  <a:pt x="106329" y="121042"/>
                  <a:pt x="118754" y="142504"/>
                </a:cubicBezTo>
                <a:cubicBezTo>
                  <a:pt x="172602" y="235513"/>
                  <a:pt x="128122" y="144294"/>
                  <a:pt x="166255" y="237507"/>
                </a:cubicBezTo>
                <a:cubicBezTo>
                  <a:pt x="171384" y="250045"/>
                  <a:pt x="207059" y="326122"/>
                  <a:pt x="213756" y="356260"/>
                </a:cubicBezTo>
                <a:cubicBezTo>
                  <a:pt x="218979" y="379765"/>
                  <a:pt x="217656" y="386174"/>
                  <a:pt x="225632" y="427512"/>
                </a:cubicBezTo>
                <a:cubicBezTo>
                  <a:pt x="233608" y="468850"/>
                  <a:pt x="254186" y="544873"/>
                  <a:pt x="261614" y="604290"/>
                </a:cubicBezTo>
                <a:cubicBezTo>
                  <a:pt x="257656" y="746794"/>
                  <a:pt x="232619" y="875580"/>
                  <a:pt x="225632" y="938151"/>
                </a:cubicBezTo>
                <a:cubicBezTo>
                  <a:pt x="218645" y="1000722"/>
                  <a:pt x="222841" y="966077"/>
                  <a:pt x="219694" y="979714"/>
                </a:cubicBezTo>
                <a:cubicBezTo>
                  <a:pt x="216879" y="991911"/>
                  <a:pt x="212097" y="1003576"/>
                  <a:pt x="207819" y="1015340"/>
                </a:cubicBezTo>
                <a:cubicBezTo>
                  <a:pt x="197712" y="1043135"/>
                  <a:pt x="196511" y="1043893"/>
                  <a:pt x="184068" y="1068779"/>
                </a:cubicBezTo>
                <a:cubicBezTo>
                  <a:pt x="182089" y="1080654"/>
                  <a:pt x="181050" y="1092725"/>
                  <a:pt x="178130" y="1104405"/>
                </a:cubicBezTo>
                <a:cubicBezTo>
                  <a:pt x="175094" y="1116549"/>
                  <a:pt x="169852" y="1128041"/>
                  <a:pt x="166255" y="1140031"/>
                </a:cubicBezTo>
                <a:cubicBezTo>
                  <a:pt x="163910" y="1147848"/>
                  <a:pt x="162559" y="1155935"/>
                  <a:pt x="160317" y="1163782"/>
                </a:cubicBezTo>
                <a:cubicBezTo>
                  <a:pt x="158598" y="1169800"/>
                  <a:pt x="156099" y="1175577"/>
                  <a:pt x="154380" y="1181595"/>
                </a:cubicBezTo>
                <a:cubicBezTo>
                  <a:pt x="136443" y="1244377"/>
                  <a:pt x="164771" y="1156362"/>
                  <a:pt x="136567" y="1240972"/>
                </a:cubicBezTo>
                <a:cubicBezTo>
                  <a:pt x="134588" y="1246909"/>
                  <a:pt x="134384" y="1253777"/>
                  <a:pt x="130629" y="1258784"/>
                </a:cubicBezTo>
                <a:lnTo>
                  <a:pt x="112816" y="1282535"/>
                </a:lnTo>
                <a:cubicBezTo>
                  <a:pt x="106398" y="1308206"/>
                  <a:pt x="79758" y="1333244"/>
                  <a:pt x="79758" y="1347342"/>
                </a:cubicBezTo>
              </a:path>
            </a:pathLst>
          </a:custGeom>
          <a:noFill/>
          <a:ln w="28575">
            <a:solidFill>
              <a:srgbClr val="92D050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7DCB63D-58EC-CB6B-5659-C29ED839D436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29DAD3F-7760-3D6A-9B8A-AF61FCCD1792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253641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0101FE-4C0A-8B38-D5B7-EAF50025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Balanced</a:t>
            </a:r>
            <a:r>
              <a:rPr lang="it-IT" dirty="0"/>
              <a:t> Training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74AB057-4286-6EDE-CF41-E96CC1E177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Suppose </a:t>
                </a:r>
                <a14:m>
                  <m:oMath xmlns:m="http://schemas.openxmlformats.org/officeDocument/2006/math">
                    <m:r>
                      <a:rPr lang="it-IT" b="1" i="1" smtClean="0">
                        <a:latin typeface="Cambria Math" panose="02040503050406030204" pitchFamily="18" charset="0"/>
                      </a:rPr>
                      <m:t>𝑫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it-IT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it-IT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lang="it-IT" b="1" i="1" smtClean="0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sup>
                    </m:sSubSup>
                  </m:oMath>
                </a14:m>
                <a:r>
                  <a:rPr lang="en-CA" dirty="0"/>
                  <a:t>, where:</a:t>
                </a:r>
              </a:p>
              <a:p>
                <a:pPr lvl="1"/>
                <a:r>
                  <a:rPr lang="en-CA" dirty="0"/>
                  <a:t>The </a:t>
                </a:r>
                <a:r>
                  <a:rPr lang="en-CA" b="1" i="1" dirty="0">
                    <a:solidFill>
                      <a:srgbClr val="00B0F0"/>
                    </a:solidFill>
                  </a:rPr>
                  <a:t>mass label </a:t>
                </a:r>
                <a14:m>
                  <m:oMath xmlns:m="http://schemas.openxmlformats.org/officeDocument/2006/math">
                    <m:r>
                      <a:rPr lang="en-CA" b="1" i="1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CA" b="1" dirty="0"/>
                  <a:t> </a:t>
                </a:r>
                <a:r>
                  <a:rPr lang="en-CA" dirty="0"/>
                  <a:t>is defined </a:t>
                </a:r>
                <a:r>
                  <a:rPr lang="en-CA" i="1" dirty="0"/>
                  <a:t>only</a:t>
                </a:r>
                <a:r>
                  <a:rPr lang="en-CA" dirty="0"/>
                  <a:t> for the signal: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d>
                          <m:dPr>
                            <m:ctrlPr>
                              <a:rPr lang="it-IT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,∀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∣</m:t>
                    </m:r>
                    <m:sSup>
                      <m:sSup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d>
                          <m:dPr>
                            <m:ctrlPr>
                              <a:rPr lang="it-IT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sup>
                    </m:sSup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=1}</m:t>
                    </m:r>
                  </m:oMath>
                </a14:m>
                <a:r>
                  <a:rPr lang="en-CA" dirty="0"/>
                  <a:t>.</a:t>
                </a:r>
              </a:p>
              <a:p>
                <a:pPr lvl="1"/>
                <a:r>
                  <a:rPr lang="en-CA" dirty="0"/>
                  <a:t>The </a:t>
                </a:r>
                <a:r>
                  <a:rPr lang="en-CA" b="1" i="1" dirty="0">
                    <a:solidFill>
                      <a:srgbClr val="FFC000"/>
                    </a:solidFill>
                  </a:rPr>
                  <a:t>process label</a:t>
                </a:r>
                <a:r>
                  <a:rPr lang="en-CA" i="1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CA" b="1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CA" i="1" dirty="0">
                    <a:solidFill>
                      <a:srgbClr val="FFC000"/>
                    </a:solidFill>
                  </a:rPr>
                  <a:t> </a:t>
                </a:r>
                <a:r>
                  <a:rPr lang="en-CA" dirty="0"/>
                  <a:t>is defined </a:t>
                </a:r>
                <a:r>
                  <a:rPr lang="en-CA" i="1" dirty="0"/>
                  <a:t>only </a:t>
                </a:r>
                <a:r>
                  <a:rPr lang="en-CA" dirty="0"/>
                  <a:t>for the background: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,∀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∣</m:t>
                    </m:r>
                    <m:sSup>
                      <m:sSup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d>
                          <m:dPr>
                            <m:ctrlPr>
                              <a:rPr lang="it-IT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sup>
                    </m:sSup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=0}</m:t>
                    </m:r>
                  </m:oMath>
                </a14:m>
                <a:r>
                  <a:rPr lang="en-CA" dirty="0"/>
                  <a:t>.</a:t>
                </a:r>
              </a:p>
              <a:p>
                <a:pPr lvl="1"/>
                <a:r>
                  <a:rPr lang="en-CA" dirty="0"/>
                  <a:t>Let’s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CA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CA" dirty="0"/>
                  <a:t> Both 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CA" dirty="0"/>
                  <a:t> divide </a:t>
                </a:r>
                <a14:m>
                  <m:oMath xmlns:m="http://schemas.openxmlformats.org/officeDocument/2006/math">
                    <m:r>
                      <a:rPr lang="en-CA" b="1" i="1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r>
                      <a:rPr lang="en-CA" b="1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CA" dirty="0"/>
                  <a:t>, respectively, into </a:t>
                </a:r>
                <a:r>
                  <a:rPr lang="en-CA" b="1" dirty="0"/>
                  <a:t>sub-classes</a:t>
                </a:r>
                <a:r>
                  <a:rPr lang="en-CA" dirty="0"/>
                  <a:t>!</a:t>
                </a:r>
              </a:p>
              <a:p>
                <a:r>
                  <a:rPr lang="en-CA" dirty="0">
                    <a:solidFill>
                      <a:srgbClr val="92D050"/>
                    </a:solidFill>
                  </a:rPr>
                  <a:t>Balancing each </a:t>
                </a:r>
                <a:r>
                  <a:rPr lang="en-CA" i="1" dirty="0">
                    <a:solidFill>
                      <a:srgbClr val="92D050"/>
                    </a:solidFill>
                  </a:rPr>
                  <a:t>mini-batch </a:t>
                </a:r>
                <a:r>
                  <a:rPr lang="en-CA" dirty="0">
                    <a:solidFill>
                      <a:srgbClr val="92D050"/>
                    </a:solidFill>
                  </a:rPr>
                  <a:t>can remove </a:t>
                </a:r>
                <a:r>
                  <a:rPr lang="en-CA" b="1" i="1" dirty="0">
                    <a:solidFill>
                      <a:srgbClr val="92D050"/>
                    </a:solidFill>
                  </a:rPr>
                  <a:t>imbalance</a:t>
                </a:r>
                <a:r>
                  <a:rPr lang="en-CA" dirty="0">
                    <a:solidFill>
                      <a:srgbClr val="92D050"/>
                    </a:solidFill>
                  </a:rPr>
                  <a:t> among sub-classes.</a:t>
                </a:r>
              </a:p>
              <a:p>
                <a:r>
                  <a:rPr lang="en-CA" dirty="0"/>
                  <a:t>No balance (default):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74AB057-4286-6EDE-CF41-E96CC1E177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15" t="-121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EA754D1-2AE8-6149-4BF0-9B2BDB5A5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29A6FB7-2414-9F41-330C-4724EA65D6E1}"/>
              </a:ext>
            </a:extLst>
          </p:cNvPr>
          <p:cNvSpPr txBox="1"/>
          <p:nvPr/>
        </p:nvSpPr>
        <p:spPr>
          <a:xfrm>
            <a:off x="8195459" y="904057"/>
            <a:ext cx="27476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dirty="0">
                <a:solidFill>
                  <a:srgbClr val="C00000"/>
                </a:solidFill>
              </a:rPr>
              <a:t>Exploit the </a:t>
            </a:r>
            <a:r>
              <a:rPr lang="en-CA" b="1" i="1" dirty="0">
                <a:solidFill>
                  <a:srgbClr val="C00000"/>
                </a:solidFill>
              </a:rPr>
              <a:t>structure</a:t>
            </a:r>
            <a:r>
              <a:rPr lang="en-CA" dirty="0">
                <a:solidFill>
                  <a:srgbClr val="C00000"/>
                </a:solidFill>
              </a:rPr>
              <a:t> of the dataset for training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BD4D801E-3B65-8D01-F517-FD2DFE025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013" y="3309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237D2DC3-CE4C-8FE9-79AA-F95D80DD8C71}"/>
              </a:ext>
            </a:extLst>
          </p:cNvPr>
          <p:cNvGrpSpPr/>
          <p:nvPr/>
        </p:nvGrpSpPr>
        <p:grpSpPr>
          <a:xfrm>
            <a:off x="4083503" y="4697909"/>
            <a:ext cx="4024993" cy="1360288"/>
            <a:chOff x="3805483" y="4775099"/>
            <a:chExt cx="4024993" cy="1360288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3C2D50D7-FC2E-A817-9513-9B10D21989AD}"/>
                </a:ext>
              </a:extLst>
            </p:cNvPr>
            <p:cNvGrpSpPr/>
            <p:nvPr/>
          </p:nvGrpSpPr>
          <p:grpSpPr>
            <a:xfrm>
              <a:off x="3805483" y="4775099"/>
              <a:ext cx="4024993" cy="504003"/>
              <a:chOff x="3709155" y="3971189"/>
              <a:chExt cx="2706278" cy="352455"/>
            </a:xfrm>
          </p:grpSpPr>
          <p:sp>
            <p:nvSpPr>
              <p:cNvPr id="9" name="Rettangolo con angoli arrotondati 8">
                <a:extLst>
                  <a:ext uri="{FF2B5EF4-FFF2-40B4-BE49-F238E27FC236}">
                    <a16:creationId xmlns:a16="http://schemas.microsoft.com/office/drawing/2014/main" id="{1630A497-DC86-1A94-B48B-E1573F2917AE}"/>
                  </a:ext>
                </a:extLst>
              </p:cNvPr>
              <p:cNvSpPr/>
              <p:nvPr/>
            </p:nvSpPr>
            <p:spPr>
              <a:xfrm>
                <a:off x="4386176" y="3971189"/>
                <a:ext cx="338874" cy="352454"/>
              </a:xfrm>
              <a:prstGeom prst="roundRect">
                <a:avLst/>
              </a:prstGeom>
              <a:solidFill>
                <a:srgbClr val="F5D5CE"/>
              </a:solidFill>
              <a:ln w="28575">
                <a:solidFill>
                  <a:srgbClr val="E49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Rettangolo con angoli arrotondati 9">
                <a:extLst>
                  <a:ext uri="{FF2B5EF4-FFF2-40B4-BE49-F238E27FC236}">
                    <a16:creationId xmlns:a16="http://schemas.microsoft.com/office/drawing/2014/main" id="{1B10DAA9-6546-B777-AEFD-DCCA4CE64FF8}"/>
                  </a:ext>
                </a:extLst>
              </p:cNvPr>
              <p:cNvSpPr/>
              <p:nvPr/>
            </p:nvSpPr>
            <p:spPr>
              <a:xfrm>
                <a:off x="5398811" y="3971190"/>
                <a:ext cx="338874" cy="352454"/>
              </a:xfrm>
              <a:prstGeom prst="roundRect">
                <a:avLst/>
              </a:prstGeom>
              <a:solidFill>
                <a:srgbClr val="F5D5CE"/>
              </a:solidFill>
              <a:ln w="28575">
                <a:solidFill>
                  <a:srgbClr val="E49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ttangolo con angoli arrotondati 10">
                <a:extLst>
                  <a:ext uri="{FF2B5EF4-FFF2-40B4-BE49-F238E27FC236}">
                    <a16:creationId xmlns:a16="http://schemas.microsoft.com/office/drawing/2014/main" id="{C2B5E7EC-F025-C168-74ED-4F7ECE35D781}"/>
                  </a:ext>
                </a:extLst>
              </p:cNvPr>
              <p:cNvSpPr/>
              <p:nvPr/>
            </p:nvSpPr>
            <p:spPr>
              <a:xfrm>
                <a:off x="5737685" y="3971190"/>
                <a:ext cx="338874" cy="352454"/>
              </a:xfrm>
              <a:prstGeom prst="roundRect">
                <a:avLst/>
              </a:prstGeom>
              <a:solidFill>
                <a:srgbClr val="F5D5CE"/>
              </a:solidFill>
              <a:ln w="28575">
                <a:solidFill>
                  <a:srgbClr val="E49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" name="Rettangolo con angoli arrotondati 11">
                <a:extLst>
                  <a:ext uri="{FF2B5EF4-FFF2-40B4-BE49-F238E27FC236}">
                    <a16:creationId xmlns:a16="http://schemas.microsoft.com/office/drawing/2014/main" id="{E2E8A53D-A3FA-3D50-BCBF-91C85BD3D89C}"/>
                  </a:ext>
                </a:extLst>
              </p:cNvPr>
              <p:cNvSpPr/>
              <p:nvPr/>
            </p:nvSpPr>
            <p:spPr>
              <a:xfrm>
                <a:off x="6076559" y="3971190"/>
                <a:ext cx="338874" cy="352454"/>
              </a:xfrm>
              <a:prstGeom prst="roundRect">
                <a:avLst/>
              </a:prstGeom>
              <a:solidFill>
                <a:srgbClr val="F5D5CE"/>
              </a:solidFill>
              <a:ln w="28575">
                <a:solidFill>
                  <a:srgbClr val="E49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Rettangolo con angoli arrotondati 12">
                <a:extLst>
                  <a:ext uri="{FF2B5EF4-FFF2-40B4-BE49-F238E27FC236}">
                    <a16:creationId xmlns:a16="http://schemas.microsoft.com/office/drawing/2014/main" id="{0975CCE9-20C0-9C4D-AB82-C174D97B0361}"/>
                  </a:ext>
                </a:extLst>
              </p:cNvPr>
              <p:cNvSpPr/>
              <p:nvPr/>
            </p:nvSpPr>
            <p:spPr>
              <a:xfrm>
                <a:off x="3709155" y="3971189"/>
                <a:ext cx="338874" cy="352454"/>
              </a:xfrm>
              <a:prstGeom prst="roundRect">
                <a:avLst/>
              </a:prstGeom>
              <a:solidFill>
                <a:srgbClr val="F5D5CE"/>
              </a:solidFill>
              <a:ln w="28575">
                <a:solidFill>
                  <a:srgbClr val="E49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ettangolo con angoli arrotondati 13">
                    <a:extLst>
                      <a:ext uri="{FF2B5EF4-FFF2-40B4-BE49-F238E27FC236}">
                        <a16:creationId xmlns:a16="http://schemas.microsoft.com/office/drawing/2014/main" id="{4A76AFB1-8ED6-4A41-B2B0-674714843EEE}"/>
                      </a:ext>
                    </a:extLst>
                  </p:cNvPr>
                  <p:cNvSpPr/>
                  <p:nvPr/>
                </p:nvSpPr>
                <p:spPr>
                  <a:xfrm>
                    <a:off x="4048248" y="3971189"/>
                    <a:ext cx="338874" cy="352454"/>
                  </a:xfrm>
                  <a:prstGeom prst="roundRect">
                    <a:avLst/>
                  </a:prstGeom>
                  <a:solidFill>
                    <a:srgbClr val="CDE5F5"/>
                  </a:solidFill>
                  <a:ln w="28575">
                    <a:solidFill>
                      <a:srgbClr val="7ABAE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4" name="Rettangolo con angoli arrotondati 13">
                    <a:extLst>
                      <a:ext uri="{FF2B5EF4-FFF2-40B4-BE49-F238E27FC236}">
                        <a16:creationId xmlns:a16="http://schemas.microsoft.com/office/drawing/2014/main" id="{4A76AFB1-8ED6-4A41-B2B0-674714843EE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48248" y="3971189"/>
                    <a:ext cx="338874" cy="352454"/>
                  </a:xfrm>
                  <a:prstGeom prst="round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28575">
                    <a:solidFill>
                      <a:srgbClr val="7ABAE2"/>
                    </a:solidFill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Rettangolo con angoli arrotondati 14">
                    <a:extLst>
                      <a:ext uri="{FF2B5EF4-FFF2-40B4-BE49-F238E27FC236}">
                        <a16:creationId xmlns:a16="http://schemas.microsoft.com/office/drawing/2014/main" id="{42AD89AD-6F9D-D128-BD26-1C9550B487AF}"/>
                      </a:ext>
                    </a:extLst>
                  </p:cNvPr>
                  <p:cNvSpPr/>
                  <p:nvPr/>
                </p:nvSpPr>
                <p:spPr>
                  <a:xfrm>
                    <a:off x="4725050" y="3971189"/>
                    <a:ext cx="338874" cy="352454"/>
                  </a:xfrm>
                  <a:prstGeom prst="roundRect">
                    <a:avLst/>
                  </a:prstGeom>
                  <a:solidFill>
                    <a:srgbClr val="CDE5F5"/>
                  </a:solidFill>
                  <a:ln w="28575">
                    <a:solidFill>
                      <a:srgbClr val="7ABAE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5" name="Rettangolo con angoli arrotondati 14">
                    <a:extLst>
                      <a:ext uri="{FF2B5EF4-FFF2-40B4-BE49-F238E27FC236}">
                        <a16:creationId xmlns:a16="http://schemas.microsoft.com/office/drawing/2014/main" id="{42AD89AD-6F9D-D128-BD26-1C9550B487AF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5050" y="3971189"/>
                    <a:ext cx="338874" cy="352454"/>
                  </a:xfrm>
                  <a:prstGeom prst="round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 w="28575">
                    <a:solidFill>
                      <a:srgbClr val="7ABAE2"/>
                    </a:solidFill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ttangolo con angoli arrotondati 15">
                    <a:extLst>
                      <a:ext uri="{FF2B5EF4-FFF2-40B4-BE49-F238E27FC236}">
                        <a16:creationId xmlns:a16="http://schemas.microsoft.com/office/drawing/2014/main" id="{77D8B487-F69B-4D1B-41EA-39416ECFA37F}"/>
                      </a:ext>
                    </a:extLst>
                  </p:cNvPr>
                  <p:cNvSpPr/>
                  <p:nvPr/>
                </p:nvSpPr>
                <p:spPr>
                  <a:xfrm>
                    <a:off x="5065148" y="3971190"/>
                    <a:ext cx="338874" cy="352454"/>
                  </a:xfrm>
                  <a:prstGeom prst="roundRect">
                    <a:avLst/>
                  </a:prstGeom>
                  <a:solidFill>
                    <a:srgbClr val="CDE5F5"/>
                  </a:solidFill>
                  <a:ln w="28575">
                    <a:solidFill>
                      <a:srgbClr val="7ABAE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6" name="Rettangolo con angoli arrotondati 15">
                    <a:extLst>
                      <a:ext uri="{FF2B5EF4-FFF2-40B4-BE49-F238E27FC236}">
                        <a16:creationId xmlns:a16="http://schemas.microsoft.com/office/drawing/2014/main" id="{77D8B487-F69B-4D1B-41EA-39416ECFA37F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65148" y="3971190"/>
                    <a:ext cx="338874" cy="352454"/>
                  </a:xfrm>
                  <a:prstGeom prst="round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 w="28575">
                    <a:solidFill>
                      <a:srgbClr val="7ABAE2"/>
                    </a:solidFill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Parentesi graffa chiusa 16">
              <a:extLst>
                <a:ext uri="{FF2B5EF4-FFF2-40B4-BE49-F238E27FC236}">
                  <a16:creationId xmlns:a16="http://schemas.microsoft.com/office/drawing/2014/main" id="{57DF1CAB-A86B-F36A-BBD5-E3E77FC15017}"/>
                </a:ext>
              </a:extLst>
            </p:cNvPr>
            <p:cNvSpPr/>
            <p:nvPr/>
          </p:nvSpPr>
          <p:spPr>
            <a:xfrm rot="5400000">
              <a:off x="5660117" y="3806870"/>
              <a:ext cx="303959" cy="3505199"/>
            </a:xfrm>
            <a:prstGeom prst="rightBrace">
              <a:avLst>
                <a:gd name="adj1" fmla="val 49383"/>
                <a:gd name="adj2" fmla="val 50000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A0938CAC-AEE2-0989-A39D-BBDF2863AA12}"/>
                </a:ext>
              </a:extLst>
            </p:cNvPr>
            <p:cNvSpPr txBox="1"/>
            <p:nvPr/>
          </p:nvSpPr>
          <p:spPr>
            <a:xfrm>
              <a:off x="4257965" y="5735277"/>
              <a:ext cx="31082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mini-batch</a:t>
              </a:r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77C2A485-A20E-13B7-D5D0-5E60C30C930A}"/>
              </a:ext>
            </a:extLst>
          </p:cNvPr>
          <p:cNvGrpSpPr/>
          <p:nvPr/>
        </p:nvGrpSpPr>
        <p:grpSpPr>
          <a:xfrm>
            <a:off x="10309946" y="2328051"/>
            <a:ext cx="1691470" cy="2466819"/>
            <a:chOff x="10226966" y="2687499"/>
            <a:chExt cx="1691470" cy="2466819"/>
          </a:xfrm>
        </p:grpSpPr>
        <p:sp>
          <p:nvSpPr>
            <p:cNvPr id="21" name="Rettangolo con angoli arrotondati 20">
              <a:extLst>
                <a:ext uri="{FF2B5EF4-FFF2-40B4-BE49-F238E27FC236}">
                  <a16:creationId xmlns:a16="http://schemas.microsoft.com/office/drawing/2014/main" id="{792363E0-E2FE-5222-5AEC-699751954143}"/>
                </a:ext>
              </a:extLst>
            </p:cNvPr>
            <p:cNvSpPr/>
            <p:nvPr/>
          </p:nvSpPr>
          <p:spPr>
            <a:xfrm>
              <a:off x="11021869" y="3249499"/>
              <a:ext cx="345057" cy="352454"/>
            </a:xfrm>
            <a:prstGeom prst="roundRect">
              <a:avLst/>
            </a:prstGeom>
            <a:solidFill>
              <a:srgbClr val="CDE5F5"/>
            </a:solidFill>
            <a:ln w="28575">
              <a:solidFill>
                <a:srgbClr val="7ABA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B8B2F2D9-BC7E-CA27-B951-08EEE62FE8C4}"/>
                    </a:ext>
                  </a:extLst>
                </p:cNvPr>
                <p:cNvSpPr txBox="1"/>
                <p:nvPr/>
              </p:nvSpPr>
              <p:spPr>
                <a:xfrm>
                  <a:off x="10659277" y="3225671"/>
                  <a:ext cx="3450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B8B2F2D9-BC7E-CA27-B951-08EEE62FE8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9277" y="3225671"/>
                  <a:ext cx="345057" cy="4001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Rettangolo con angoli arrotondati 22">
              <a:extLst>
                <a:ext uri="{FF2B5EF4-FFF2-40B4-BE49-F238E27FC236}">
                  <a16:creationId xmlns:a16="http://schemas.microsoft.com/office/drawing/2014/main" id="{F2147F3B-1B2A-6D0A-F9D3-BF1438BE5A76}"/>
                </a:ext>
              </a:extLst>
            </p:cNvPr>
            <p:cNvSpPr/>
            <p:nvPr/>
          </p:nvSpPr>
          <p:spPr>
            <a:xfrm>
              <a:off x="11021869" y="3748156"/>
              <a:ext cx="345057" cy="352454"/>
            </a:xfrm>
            <a:prstGeom prst="roundRect">
              <a:avLst/>
            </a:prstGeom>
            <a:solidFill>
              <a:srgbClr val="F5D5CE"/>
            </a:solidFill>
            <a:ln w="28575">
              <a:solidFill>
                <a:srgbClr val="E490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39EAD0E6-1A9C-C126-2063-0CA3862ECE0F}"/>
                    </a:ext>
                  </a:extLst>
                </p:cNvPr>
                <p:cNvSpPr txBox="1"/>
                <p:nvPr/>
              </p:nvSpPr>
              <p:spPr>
                <a:xfrm>
                  <a:off x="10659277" y="3724328"/>
                  <a:ext cx="3450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39EAD0E6-1A9C-C126-2063-0CA3862ECE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9277" y="3724328"/>
                  <a:ext cx="345057" cy="400110"/>
                </a:xfrm>
                <a:prstGeom prst="rect">
                  <a:avLst/>
                </a:prstGeom>
                <a:blipFill>
                  <a:blip r:embed="rId7"/>
                  <a:stretch>
                    <a:fillRect l="-350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Rettangolo con angoli arrotondati 24">
              <a:extLst>
                <a:ext uri="{FF2B5EF4-FFF2-40B4-BE49-F238E27FC236}">
                  <a16:creationId xmlns:a16="http://schemas.microsoft.com/office/drawing/2014/main" id="{F1DD139C-701C-7186-6912-CA776DB970FE}"/>
                </a:ext>
              </a:extLst>
            </p:cNvPr>
            <p:cNvSpPr/>
            <p:nvPr/>
          </p:nvSpPr>
          <p:spPr>
            <a:xfrm>
              <a:off x="11021869" y="4279379"/>
              <a:ext cx="345057" cy="352454"/>
            </a:xfrm>
            <a:prstGeom prst="roundRect">
              <a:avLst/>
            </a:prstGeom>
            <a:solidFill>
              <a:srgbClr val="40A040"/>
            </a:solidFill>
            <a:ln w="28575">
              <a:solidFill>
                <a:srgbClr val="3688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824DEB12-083F-5B60-1699-CD2B9F7AE876}"/>
                    </a:ext>
                  </a:extLst>
                </p:cNvPr>
                <p:cNvSpPr txBox="1"/>
                <p:nvPr/>
              </p:nvSpPr>
              <p:spPr>
                <a:xfrm>
                  <a:off x="10659277" y="4255551"/>
                  <a:ext cx="3450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0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824DEB12-083F-5B60-1699-CD2B9F7AE8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9277" y="4255551"/>
                  <a:ext cx="345057" cy="400110"/>
                </a:xfrm>
                <a:prstGeom prst="rect">
                  <a:avLst/>
                </a:prstGeom>
                <a:blipFill>
                  <a:blip r:embed="rId8"/>
                  <a:stretch>
                    <a:fillRect l="-19298" b="-7576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ttangolo con angoli arrotondati 26">
              <a:extLst>
                <a:ext uri="{FF2B5EF4-FFF2-40B4-BE49-F238E27FC236}">
                  <a16:creationId xmlns:a16="http://schemas.microsoft.com/office/drawing/2014/main" id="{8DF686C3-7E29-B13C-28DA-CAE52F8A5397}"/>
                </a:ext>
              </a:extLst>
            </p:cNvPr>
            <p:cNvSpPr/>
            <p:nvPr/>
          </p:nvSpPr>
          <p:spPr>
            <a:xfrm>
              <a:off x="11021869" y="4778036"/>
              <a:ext cx="345057" cy="352454"/>
            </a:xfrm>
            <a:prstGeom prst="roundRect">
              <a:avLst/>
            </a:prstGeom>
            <a:solidFill>
              <a:srgbClr val="FF404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7E4FA72A-4D70-8FE7-2218-386FC1968DE1}"/>
                    </a:ext>
                  </a:extLst>
                </p:cNvPr>
                <p:cNvSpPr txBox="1"/>
                <p:nvPr/>
              </p:nvSpPr>
              <p:spPr>
                <a:xfrm>
                  <a:off x="10659277" y="4754208"/>
                  <a:ext cx="3450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7E4FA72A-4D70-8FE7-2218-386FC1968D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9277" y="4754208"/>
                  <a:ext cx="345057" cy="400110"/>
                </a:xfrm>
                <a:prstGeom prst="rect">
                  <a:avLst/>
                </a:prstGeom>
                <a:blipFill>
                  <a:blip r:embed="rId9"/>
                  <a:stretch>
                    <a:fillRect l="-21053" b="-606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1EF3E281-FB3A-0ABA-2F4B-83F1CB72BDB8}"/>
                </a:ext>
              </a:extLst>
            </p:cNvPr>
            <p:cNvSpPr txBox="1"/>
            <p:nvPr/>
          </p:nvSpPr>
          <p:spPr>
            <a:xfrm>
              <a:off x="10226966" y="2687499"/>
              <a:ext cx="169147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dirty="0"/>
                <a:t>Notation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8F6E414F-9E24-61A6-A009-EF18D0749BAB}"/>
                  </a:ext>
                </a:extLst>
              </p:cNvPr>
              <p:cNvSpPr txBox="1"/>
              <p:nvPr/>
            </p:nvSpPr>
            <p:spPr>
              <a:xfrm>
                <a:off x="8678941" y="5153748"/>
                <a:ext cx="326201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BZ" dirty="0"/>
                  <a:t>Each square is a sample; </a:t>
                </a:r>
                <a:r>
                  <a:rPr lang="en-BZ" i="1" dirty="0"/>
                  <a:t>some sub-classes may be underrepresented</a:t>
                </a:r>
                <a:r>
                  <a:rPr lang="en-BZ" dirty="0"/>
                  <a:t>, e.g. </a:t>
                </a:r>
                <a14:m>
                  <m:oMath xmlns:m="http://schemas.openxmlformats.org/officeDocument/2006/math">
                    <m:r>
                      <a:rPr lang="en-BZ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BZ" dirty="0"/>
                  <a:t>.</a:t>
                </a: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8F6E414F-9E24-61A6-A009-EF18D0749B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8941" y="5153748"/>
                <a:ext cx="3262010" cy="923330"/>
              </a:xfrm>
              <a:prstGeom prst="rect">
                <a:avLst/>
              </a:prstGeom>
              <a:blipFill>
                <a:blip r:embed="rId10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F2623186-E8EA-1DAE-8D9E-967C7DB395CE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50ED87D-4BEE-2DD2-56C5-40DD17CBC948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816739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228F638-760C-5265-6593-AFA43545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921" y="6421153"/>
            <a:ext cx="389511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8BADC214-42CC-FD17-F19F-5948EE291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94359"/>
            <a:ext cx="3331029" cy="2053838"/>
          </a:xfrm>
        </p:spPr>
        <p:txBody>
          <a:bodyPr>
            <a:normAutofit/>
          </a:bodyPr>
          <a:lstStyle/>
          <a:p>
            <a:r>
              <a:rPr lang="it-IT" sz="4400" dirty="0" err="1"/>
              <a:t>Balanced</a:t>
            </a:r>
            <a:r>
              <a:rPr lang="it-IT" sz="4400" dirty="0"/>
              <a:t> Mini-</a:t>
            </a:r>
            <a:r>
              <a:rPr lang="it-IT" sz="4400" dirty="0" err="1"/>
              <a:t>batches</a:t>
            </a:r>
            <a:endParaRPr lang="it-IT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Segnaposto testo 3">
                <a:extLst>
                  <a:ext uri="{FF2B5EF4-FFF2-40B4-BE49-F238E27FC236}">
                    <a16:creationId xmlns:a16="http://schemas.microsoft.com/office/drawing/2014/main" id="{BB7C351E-EACB-8232-BFC3-95637FA60F99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457200" y="2926079"/>
                <a:ext cx="3200400" cy="3759729"/>
              </a:xfrm>
            </p:spPr>
            <p:txBody>
              <a:bodyPr>
                <a:normAutofit/>
              </a:bodyPr>
              <a:lstStyle/>
              <a:p>
                <a:r>
                  <a:rPr lang="en-HK" sz="2000" b="1" dirty="0"/>
                  <a:t>Class balance:</a:t>
                </a:r>
                <a:r>
                  <a:rPr lang="en-HK" sz="2000" dirty="0"/>
                  <a:t> same num. of samples per class, 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HK" sz="2000" dirty="0"/>
                  <a:t> (regardless 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HK" sz="2000" dirty="0"/>
                  <a:t> and 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HK" sz="2000" dirty="0"/>
                  <a:t>).</a:t>
                </a:r>
              </a:p>
              <a:p>
                <a:r>
                  <a:rPr lang="en-HK" sz="2000" b="1" dirty="0"/>
                  <a:t>Background balance:</a:t>
                </a:r>
                <a:r>
                  <a:rPr lang="en-HK" sz="2000" dirty="0"/>
                  <a:t> same num. of samples per </a:t>
                </a:r>
                <a:r>
                  <a:rPr lang="en-HK" sz="2000" dirty="0" err="1"/>
                  <a:t>bkg</a:t>
                </a:r>
                <a:r>
                  <a:rPr lang="en-HK" sz="2000" dirty="0"/>
                  <a:t> process, 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HK" sz="2000" dirty="0"/>
                  <a:t>.</a:t>
                </a:r>
              </a:p>
              <a:p>
                <a:r>
                  <a:rPr lang="en-HK" sz="2000" b="1" dirty="0"/>
                  <a:t>Signal balance:</a:t>
                </a:r>
                <a:r>
                  <a:rPr lang="en-HK" sz="2000" dirty="0"/>
                  <a:t> same num. of samples per mass, 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HK" sz="2000" dirty="0"/>
                  <a:t>.</a:t>
                </a:r>
              </a:p>
              <a:p>
                <a:r>
                  <a:rPr lang="en-HK" sz="2000" b="1" dirty="0"/>
                  <a:t>Full balance:</a:t>
                </a:r>
                <a:r>
                  <a:rPr lang="en-HK" sz="2000" dirty="0"/>
                  <a:t> same num. of samples per tuple (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HK" sz="2000" dirty="0"/>
                  <a:t>, 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HK" sz="2000" dirty="0"/>
                  <a:t>, </a:t>
                </a:r>
                <a14:m>
                  <m:oMath xmlns:m="http://schemas.openxmlformats.org/officeDocument/2006/math">
                    <m:r>
                      <a:rPr lang="en-HK" sz="20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HK" sz="2000" dirty="0"/>
                  <a:t>).</a:t>
                </a:r>
              </a:p>
            </p:txBody>
          </p:sp>
        </mc:Choice>
        <mc:Fallback>
          <p:sp>
            <p:nvSpPr>
              <p:cNvPr id="21" name="Segnaposto testo 3">
                <a:extLst>
                  <a:ext uri="{FF2B5EF4-FFF2-40B4-BE49-F238E27FC236}">
                    <a16:creationId xmlns:a16="http://schemas.microsoft.com/office/drawing/2014/main" id="{BB7C351E-EACB-8232-BFC3-95637FA60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457200" y="2926079"/>
                <a:ext cx="3200400" cy="3759729"/>
              </a:xfrm>
              <a:blipFill>
                <a:blip r:embed="rId3"/>
                <a:stretch>
                  <a:fillRect l="-1905" t="-1621" r="-1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965B6741-F033-10C3-A2EB-ED3C7B0C7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013" y="3309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675B5320-61F0-D23D-F7A8-75C233AA0764}"/>
              </a:ext>
            </a:extLst>
          </p:cNvPr>
          <p:cNvGrpSpPr/>
          <p:nvPr/>
        </p:nvGrpSpPr>
        <p:grpSpPr>
          <a:xfrm>
            <a:off x="7929325" y="990265"/>
            <a:ext cx="3593640" cy="1127428"/>
            <a:chOff x="4747329" y="1299562"/>
            <a:chExt cx="4032918" cy="1265242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9F1ED0E6-B7B7-5CFB-F3FA-0C9F8A06D597}"/>
                </a:ext>
              </a:extLst>
            </p:cNvPr>
            <p:cNvGrpSpPr/>
            <p:nvPr/>
          </p:nvGrpSpPr>
          <p:grpSpPr>
            <a:xfrm>
              <a:off x="4747329" y="1299562"/>
              <a:ext cx="4032918" cy="1265242"/>
              <a:chOff x="4167876" y="2926241"/>
              <a:chExt cx="4032918" cy="1265242"/>
            </a:xfrm>
          </p:grpSpPr>
          <p:grpSp>
            <p:nvGrpSpPr>
              <p:cNvPr id="7" name="Gruppo 6">
                <a:extLst>
                  <a:ext uri="{FF2B5EF4-FFF2-40B4-BE49-F238E27FC236}">
                    <a16:creationId xmlns:a16="http://schemas.microsoft.com/office/drawing/2014/main" id="{23954888-CE8E-6B5B-C93A-65D3D7E37A98}"/>
                  </a:ext>
                </a:extLst>
              </p:cNvPr>
              <p:cNvGrpSpPr/>
              <p:nvPr/>
            </p:nvGrpSpPr>
            <p:grpSpPr>
              <a:xfrm>
                <a:off x="4167876" y="2926241"/>
                <a:ext cx="4032918" cy="504003"/>
                <a:chOff x="4042700" y="3971190"/>
                <a:chExt cx="2711606" cy="352455"/>
              </a:xfrm>
            </p:grpSpPr>
            <p:sp>
              <p:nvSpPr>
                <p:cNvPr id="18" name="Rettangolo con angoli arrotondati 17">
                  <a:extLst>
                    <a:ext uri="{FF2B5EF4-FFF2-40B4-BE49-F238E27FC236}">
                      <a16:creationId xmlns:a16="http://schemas.microsoft.com/office/drawing/2014/main" id="{617C1F8A-A05A-A277-EE77-512E91D76719}"/>
                    </a:ext>
                  </a:extLst>
                </p:cNvPr>
                <p:cNvSpPr/>
                <p:nvPr/>
              </p:nvSpPr>
              <p:spPr>
                <a:xfrm>
                  <a:off x="4042700" y="3971191"/>
                  <a:ext cx="338874" cy="352454"/>
                </a:xfrm>
                <a:prstGeom prst="roundRect">
                  <a:avLst/>
                </a:prstGeom>
                <a:solidFill>
                  <a:srgbClr val="CDE5F5"/>
                </a:solidFill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9" name="Rettangolo con angoli arrotondati 18">
                  <a:extLst>
                    <a:ext uri="{FF2B5EF4-FFF2-40B4-BE49-F238E27FC236}">
                      <a16:creationId xmlns:a16="http://schemas.microsoft.com/office/drawing/2014/main" id="{3DD4AC75-EA33-D6E1-5A0E-B579B489B252}"/>
                    </a:ext>
                  </a:extLst>
                </p:cNvPr>
                <p:cNvSpPr/>
                <p:nvPr/>
              </p:nvSpPr>
              <p:spPr>
                <a:xfrm>
                  <a:off x="4381574" y="3971190"/>
                  <a:ext cx="338874" cy="352454"/>
                </a:xfrm>
                <a:prstGeom prst="roundRect">
                  <a:avLst/>
                </a:prstGeom>
                <a:solidFill>
                  <a:srgbClr val="CDE5F5"/>
                </a:solidFill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2" name="Rettangolo con angoli arrotondati 21">
                  <a:extLst>
                    <a:ext uri="{FF2B5EF4-FFF2-40B4-BE49-F238E27FC236}">
                      <a16:creationId xmlns:a16="http://schemas.microsoft.com/office/drawing/2014/main" id="{0ED55A9D-FA92-DDBF-4973-CCBAB0B9BC2F}"/>
                    </a:ext>
                  </a:extLst>
                </p:cNvPr>
                <p:cNvSpPr/>
                <p:nvPr/>
              </p:nvSpPr>
              <p:spPr>
                <a:xfrm>
                  <a:off x="4721312" y="3971190"/>
                  <a:ext cx="338874" cy="352454"/>
                </a:xfrm>
                <a:prstGeom prst="roundRect">
                  <a:avLst/>
                </a:prstGeom>
                <a:solidFill>
                  <a:srgbClr val="CDE5F5"/>
                </a:solidFill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3" name="Rettangolo con angoli arrotondati 22">
                  <a:extLst>
                    <a:ext uri="{FF2B5EF4-FFF2-40B4-BE49-F238E27FC236}">
                      <a16:creationId xmlns:a16="http://schemas.microsoft.com/office/drawing/2014/main" id="{FBC4A82C-D270-A849-1B3B-62878FAE475D}"/>
                    </a:ext>
                  </a:extLst>
                </p:cNvPr>
                <p:cNvSpPr/>
                <p:nvPr/>
              </p:nvSpPr>
              <p:spPr>
                <a:xfrm>
                  <a:off x="5737685" y="3971190"/>
                  <a:ext cx="338874" cy="352454"/>
                </a:xfrm>
                <a:prstGeom prst="roundRect">
                  <a:avLst/>
                </a:prstGeom>
                <a:solidFill>
                  <a:srgbClr val="F5D5CE"/>
                </a:solidFill>
                <a:ln w="28575">
                  <a:solidFill>
                    <a:srgbClr val="E490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5" name="Rettangolo con angoli arrotondati 24">
                  <a:extLst>
                    <a:ext uri="{FF2B5EF4-FFF2-40B4-BE49-F238E27FC236}">
                      <a16:creationId xmlns:a16="http://schemas.microsoft.com/office/drawing/2014/main" id="{2E231A26-0C3C-A619-7AD6-AF0DD2DC5024}"/>
                    </a:ext>
                  </a:extLst>
                </p:cNvPr>
                <p:cNvSpPr/>
                <p:nvPr/>
              </p:nvSpPr>
              <p:spPr>
                <a:xfrm>
                  <a:off x="6076559" y="3971190"/>
                  <a:ext cx="338874" cy="352454"/>
                </a:xfrm>
                <a:prstGeom prst="roundRect">
                  <a:avLst/>
                </a:prstGeom>
                <a:solidFill>
                  <a:srgbClr val="F5D5CE"/>
                </a:solidFill>
                <a:ln w="28575">
                  <a:solidFill>
                    <a:srgbClr val="E490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7" name="Rettangolo con angoli arrotondati 26">
                  <a:extLst>
                    <a:ext uri="{FF2B5EF4-FFF2-40B4-BE49-F238E27FC236}">
                      <a16:creationId xmlns:a16="http://schemas.microsoft.com/office/drawing/2014/main" id="{0F3B1E31-028E-2E27-E888-36F61EC8471D}"/>
                    </a:ext>
                  </a:extLst>
                </p:cNvPr>
                <p:cNvSpPr/>
                <p:nvPr/>
              </p:nvSpPr>
              <p:spPr>
                <a:xfrm>
                  <a:off x="6415432" y="3971190"/>
                  <a:ext cx="338874" cy="352454"/>
                </a:xfrm>
                <a:prstGeom prst="roundRect">
                  <a:avLst/>
                </a:prstGeom>
                <a:solidFill>
                  <a:srgbClr val="F5D5CE"/>
                </a:solidFill>
                <a:ln w="28575">
                  <a:solidFill>
                    <a:srgbClr val="E490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9" name="Rettangolo con angoli arrotondati 28">
                  <a:extLst>
                    <a:ext uri="{FF2B5EF4-FFF2-40B4-BE49-F238E27FC236}">
                      <a16:creationId xmlns:a16="http://schemas.microsoft.com/office/drawing/2014/main" id="{234221FF-3BB3-8C14-D5FE-5FF1F21D4ECA}"/>
                    </a:ext>
                  </a:extLst>
                </p:cNvPr>
                <p:cNvSpPr/>
                <p:nvPr/>
              </p:nvSpPr>
              <p:spPr>
                <a:xfrm>
                  <a:off x="5398811" y="3971190"/>
                  <a:ext cx="338874" cy="352454"/>
                </a:xfrm>
                <a:prstGeom prst="roundRect">
                  <a:avLst/>
                </a:prstGeom>
                <a:solidFill>
                  <a:srgbClr val="F5D5CE"/>
                </a:solidFill>
                <a:ln w="28575">
                  <a:solidFill>
                    <a:srgbClr val="E490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8" name="Gruppo 7">
                <a:extLst>
                  <a:ext uri="{FF2B5EF4-FFF2-40B4-BE49-F238E27FC236}">
                    <a16:creationId xmlns:a16="http://schemas.microsoft.com/office/drawing/2014/main" id="{23F954B7-6F24-12CA-3BC3-EC0B14D3949F}"/>
                  </a:ext>
                </a:extLst>
              </p:cNvPr>
              <p:cNvGrpSpPr/>
              <p:nvPr/>
            </p:nvGrpSpPr>
            <p:grpSpPr>
              <a:xfrm>
                <a:off x="4321800" y="3494364"/>
                <a:ext cx="1627889" cy="697119"/>
                <a:chOff x="4144750" y="4450249"/>
                <a:chExt cx="1204149" cy="697119"/>
              </a:xfrm>
            </p:grpSpPr>
            <p:sp>
              <p:nvSpPr>
                <p:cNvPr id="16" name="Parentesi graffa chiusa 15">
                  <a:extLst>
                    <a:ext uri="{FF2B5EF4-FFF2-40B4-BE49-F238E27FC236}">
                      <a16:creationId xmlns:a16="http://schemas.microsoft.com/office/drawing/2014/main" id="{2C70B828-85EC-3C4D-FA07-31051B3F8EAE}"/>
                    </a:ext>
                  </a:extLst>
                </p:cNvPr>
                <p:cNvSpPr/>
                <p:nvPr/>
              </p:nvSpPr>
              <p:spPr>
                <a:xfrm rot="5400000">
                  <a:off x="4594845" y="4000154"/>
                  <a:ext cx="303959" cy="1204149"/>
                </a:xfrm>
                <a:prstGeom prst="rightBrace">
                  <a:avLst>
                    <a:gd name="adj1" fmla="val 49383"/>
                    <a:gd name="adj2" fmla="val 50000"/>
                  </a:avLst>
                </a:prstGeom>
                <a:ln w="19050">
                  <a:solidFill>
                    <a:srgbClr val="7ABA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0655CE18-A30A-4AF4-5615-B44955453491}"/>
                    </a:ext>
                  </a:extLst>
                </p:cNvPr>
                <p:cNvSpPr txBox="1"/>
                <p:nvPr/>
              </p:nvSpPr>
              <p:spPr>
                <a:xfrm>
                  <a:off x="4207647" y="4778036"/>
                  <a:ext cx="10677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signal</a:t>
                  </a:r>
                </a:p>
              </p:txBody>
            </p:sp>
          </p:grpSp>
          <p:grpSp>
            <p:nvGrpSpPr>
              <p:cNvPr id="9" name="Gruppo 8">
                <a:extLst>
                  <a:ext uri="{FF2B5EF4-FFF2-40B4-BE49-F238E27FC236}">
                    <a16:creationId xmlns:a16="http://schemas.microsoft.com/office/drawing/2014/main" id="{B97BA887-DD54-54A8-469C-FEF8BF247369}"/>
                  </a:ext>
                </a:extLst>
              </p:cNvPr>
              <p:cNvGrpSpPr/>
              <p:nvPr/>
            </p:nvGrpSpPr>
            <p:grpSpPr>
              <a:xfrm>
                <a:off x="6437743" y="3494363"/>
                <a:ext cx="1546689" cy="697120"/>
                <a:chOff x="5763490" y="4450248"/>
                <a:chExt cx="2013526" cy="697120"/>
              </a:xfrm>
            </p:grpSpPr>
            <p:sp>
              <p:nvSpPr>
                <p:cNvPr id="13" name="Parentesi graffa chiusa 12">
                  <a:extLst>
                    <a:ext uri="{FF2B5EF4-FFF2-40B4-BE49-F238E27FC236}">
                      <a16:creationId xmlns:a16="http://schemas.microsoft.com/office/drawing/2014/main" id="{880CF586-4E16-CD05-BEA6-657EF4C795D5}"/>
                    </a:ext>
                  </a:extLst>
                </p:cNvPr>
                <p:cNvSpPr/>
                <p:nvPr/>
              </p:nvSpPr>
              <p:spPr>
                <a:xfrm rot="5400000">
                  <a:off x="6618273" y="3595465"/>
                  <a:ext cx="303959" cy="2013526"/>
                </a:xfrm>
                <a:prstGeom prst="rightBrace">
                  <a:avLst>
                    <a:gd name="adj1" fmla="val 49383"/>
                    <a:gd name="adj2" fmla="val 50000"/>
                  </a:avLst>
                </a:prstGeom>
                <a:ln w="19050">
                  <a:solidFill>
                    <a:srgbClr val="E490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BD459E64-861F-C49B-B754-FB9EAE1500E3}"/>
                    </a:ext>
                  </a:extLst>
                </p:cNvPr>
                <p:cNvSpPr txBox="1"/>
                <p:nvPr/>
              </p:nvSpPr>
              <p:spPr>
                <a:xfrm>
                  <a:off x="5825382" y="4778036"/>
                  <a:ext cx="18897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background</a:t>
                  </a:r>
                </a:p>
              </p:txBody>
            </p:sp>
          </p:grpSp>
        </p:grpSp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9883EDE6-4433-346C-4D76-0F55CA10DA4E}"/>
                </a:ext>
              </a:extLst>
            </p:cNvPr>
            <p:cNvSpPr/>
            <p:nvPr/>
          </p:nvSpPr>
          <p:spPr>
            <a:xfrm>
              <a:off x="6259786" y="1299562"/>
              <a:ext cx="504000" cy="504002"/>
            </a:xfrm>
            <a:prstGeom prst="roundRect">
              <a:avLst/>
            </a:prstGeom>
            <a:solidFill>
              <a:srgbClr val="CDE5F5"/>
            </a:solidFill>
            <a:ln w="28575">
              <a:solidFill>
                <a:srgbClr val="7ABA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C5074E57-95E3-C9AF-8778-13E0071548CE}"/>
              </a:ext>
            </a:extLst>
          </p:cNvPr>
          <p:cNvGrpSpPr/>
          <p:nvPr/>
        </p:nvGrpSpPr>
        <p:grpSpPr>
          <a:xfrm>
            <a:off x="7929325" y="2518354"/>
            <a:ext cx="3600000" cy="1167747"/>
            <a:chOff x="4747328" y="3167568"/>
            <a:chExt cx="4032917" cy="1313355"/>
          </a:xfrm>
        </p:grpSpPr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FA695CE1-25A8-820E-4644-0070FEDFE3D9}"/>
                </a:ext>
              </a:extLst>
            </p:cNvPr>
            <p:cNvGrpSpPr/>
            <p:nvPr/>
          </p:nvGrpSpPr>
          <p:grpSpPr>
            <a:xfrm>
              <a:off x="4747328" y="3167568"/>
              <a:ext cx="4032917" cy="1313355"/>
              <a:chOff x="4167875" y="4794247"/>
              <a:chExt cx="4032917" cy="1313355"/>
            </a:xfrm>
          </p:grpSpPr>
          <p:sp>
            <p:nvSpPr>
              <p:cNvPr id="34" name="Rettangolo con angoli arrotondati 33">
                <a:extLst>
                  <a:ext uri="{FF2B5EF4-FFF2-40B4-BE49-F238E27FC236}">
                    <a16:creationId xmlns:a16="http://schemas.microsoft.com/office/drawing/2014/main" id="{B44C3977-2DD5-B47C-8904-92CE7CA3DF31}"/>
                  </a:ext>
                </a:extLst>
              </p:cNvPr>
              <p:cNvSpPr/>
              <p:nvPr/>
            </p:nvSpPr>
            <p:spPr>
              <a:xfrm>
                <a:off x="5687643" y="4796307"/>
                <a:ext cx="504000" cy="504002"/>
              </a:xfrm>
              <a:prstGeom prst="roundRect">
                <a:avLst/>
              </a:prstGeom>
              <a:solidFill>
                <a:srgbClr val="CDE5F5"/>
              </a:solidFill>
              <a:ln w="28575">
                <a:solidFill>
                  <a:srgbClr val="7ABA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5" name="Gruppo 34">
                <a:extLst>
                  <a:ext uri="{FF2B5EF4-FFF2-40B4-BE49-F238E27FC236}">
                    <a16:creationId xmlns:a16="http://schemas.microsoft.com/office/drawing/2014/main" id="{B919F593-0E3C-E477-5C05-DA461D80AF64}"/>
                  </a:ext>
                </a:extLst>
              </p:cNvPr>
              <p:cNvGrpSpPr/>
              <p:nvPr/>
            </p:nvGrpSpPr>
            <p:grpSpPr>
              <a:xfrm>
                <a:off x="4167875" y="4794247"/>
                <a:ext cx="4032917" cy="1313355"/>
                <a:chOff x="4167875" y="2924181"/>
                <a:chExt cx="4032917" cy="1313355"/>
              </a:xfrm>
            </p:grpSpPr>
            <p:grpSp>
              <p:nvGrpSpPr>
                <p:cNvPr id="36" name="Gruppo 35">
                  <a:extLst>
                    <a:ext uri="{FF2B5EF4-FFF2-40B4-BE49-F238E27FC236}">
                      <a16:creationId xmlns:a16="http://schemas.microsoft.com/office/drawing/2014/main" id="{F4D9FC87-5ABF-04F6-E19E-D49986A32141}"/>
                    </a:ext>
                  </a:extLst>
                </p:cNvPr>
                <p:cNvGrpSpPr/>
                <p:nvPr/>
              </p:nvGrpSpPr>
              <p:grpSpPr>
                <a:xfrm>
                  <a:off x="4167875" y="2924181"/>
                  <a:ext cx="4032917" cy="506059"/>
                  <a:chOff x="4042700" y="3969752"/>
                  <a:chExt cx="2711606" cy="353893"/>
                </a:xfrm>
              </p:grpSpPr>
              <p:sp>
                <p:nvSpPr>
                  <p:cNvPr id="43" name="Rettangolo con angoli arrotondati 42">
                    <a:extLst>
                      <a:ext uri="{FF2B5EF4-FFF2-40B4-BE49-F238E27FC236}">
                        <a16:creationId xmlns:a16="http://schemas.microsoft.com/office/drawing/2014/main" id="{62141D7A-C4EA-1BC4-D0EA-974AD1CB37AE}"/>
                      </a:ext>
                    </a:extLst>
                  </p:cNvPr>
                  <p:cNvSpPr/>
                  <p:nvPr/>
                </p:nvSpPr>
                <p:spPr>
                  <a:xfrm>
                    <a:off x="4042700" y="3971191"/>
                    <a:ext cx="338874" cy="352454"/>
                  </a:xfrm>
                  <a:prstGeom prst="roundRect">
                    <a:avLst/>
                  </a:prstGeom>
                  <a:solidFill>
                    <a:srgbClr val="CDE5F5"/>
                  </a:solidFill>
                  <a:ln w="28575">
                    <a:solidFill>
                      <a:srgbClr val="7ABAE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4" name="Rettangolo con angoli arrotondati 43">
                    <a:extLst>
                      <a:ext uri="{FF2B5EF4-FFF2-40B4-BE49-F238E27FC236}">
                        <a16:creationId xmlns:a16="http://schemas.microsoft.com/office/drawing/2014/main" id="{EAEB4C5E-7B92-A9C3-C13D-66D4F5FC05BD}"/>
                      </a:ext>
                    </a:extLst>
                  </p:cNvPr>
                  <p:cNvSpPr/>
                  <p:nvPr/>
                </p:nvSpPr>
                <p:spPr>
                  <a:xfrm>
                    <a:off x="4381574" y="3971190"/>
                    <a:ext cx="338874" cy="352454"/>
                  </a:xfrm>
                  <a:prstGeom prst="roundRect">
                    <a:avLst/>
                  </a:prstGeom>
                  <a:solidFill>
                    <a:srgbClr val="CDE5F5"/>
                  </a:solidFill>
                  <a:ln w="28575">
                    <a:solidFill>
                      <a:srgbClr val="7ABAE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5" name="Rettangolo con angoli arrotondati 44">
                        <a:extLst>
                          <a:ext uri="{FF2B5EF4-FFF2-40B4-BE49-F238E27FC236}">
                            <a16:creationId xmlns:a16="http://schemas.microsoft.com/office/drawing/2014/main" id="{AD3CE939-5AD0-9C25-87DF-04795455B8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21312" y="3971190"/>
                        <a:ext cx="338874" cy="352454"/>
                      </a:xfrm>
                      <a:prstGeom prst="roundRect">
                        <a:avLst/>
                      </a:prstGeom>
                      <a:solidFill>
                        <a:srgbClr val="CDE5F5"/>
                      </a:solidFill>
                      <a:ln w="28575">
                        <a:solidFill>
                          <a:srgbClr val="7ABAE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righ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GB" dirty="0"/>
                      </a:p>
                    </p:txBody>
                  </p:sp>
                </mc:Choice>
                <mc:Fallback xmlns="">
                  <p:sp>
                    <p:nvSpPr>
                      <p:cNvPr id="45" name="Rettangolo con angoli arrotondati 44">
                        <a:extLst>
                          <a:ext uri="{FF2B5EF4-FFF2-40B4-BE49-F238E27FC236}">
                            <a16:creationId xmlns:a16="http://schemas.microsoft.com/office/drawing/2014/main" id="{AD3CE939-5AD0-9C25-87DF-04795455B8E4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721312" y="3971190"/>
                        <a:ext cx="338874" cy="352454"/>
                      </a:xfrm>
                      <a:prstGeom prst="round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  <a:ln w="28575">
                        <a:solidFill>
                          <a:srgbClr val="7ABAE2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it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46" name="Rettangolo con angoli arrotondati 45">
                    <a:extLst>
                      <a:ext uri="{FF2B5EF4-FFF2-40B4-BE49-F238E27FC236}">
                        <a16:creationId xmlns:a16="http://schemas.microsoft.com/office/drawing/2014/main" id="{5037A74D-5AE2-916F-6464-EF1DEE89881F}"/>
                      </a:ext>
                    </a:extLst>
                  </p:cNvPr>
                  <p:cNvSpPr/>
                  <p:nvPr/>
                </p:nvSpPr>
                <p:spPr>
                  <a:xfrm>
                    <a:off x="5068902" y="3969752"/>
                    <a:ext cx="338874" cy="352454"/>
                  </a:xfrm>
                  <a:prstGeom prst="roundRect">
                    <a:avLst/>
                  </a:prstGeom>
                  <a:solidFill>
                    <a:srgbClr val="40A040"/>
                  </a:solidFill>
                  <a:ln w="28575">
                    <a:solidFill>
                      <a:srgbClr val="36883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7" name="Rettangolo con angoli arrotondati 46">
                    <a:extLst>
                      <a:ext uri="{FF2B5EF4-FFF2-40B4-BE49-F238E27FC236}">
                        <a16:creationId xmlns:a16="http://schemas.microsoft.com/office/drawing/2014/main" id="{3EB228FA-F586-2FC9-0EA2-B0CFE0D4D1D9}"/>
                      </a:ext>
                    </a:extLst>
                  </p:cNvPr>
                  <p:cNvSpPr/>
                  <p:nvPr/>
                </p:nvSpPr>
                <p:spPr>
                  <a:xfrm>
                    <a:off x="6076559" y="3971190"/>
                    <a:ext cx="338874" cy="352454"/>
                  </a:xfrm>
                  <a:prstGeom prst="roundRect">
                    <a:avLst/>
                  </a:prstGeom>
                  <a:solidFill>
                    <a:srgbClr val="FF4040"/>
                  </a:solidFill>
                  <a:ln w="285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8" name="Rettangolo con angoli arrotondati 47">
                    <a:extLst>
                      <a:ext uri="{FF2B5EF4-FFF2-40B4-BE49-F238E27FC236}">
                        <a16:creationId xmlns:a16="http://schemas.microsoft.com/office/drawing/2014/main" id="{F6E67DD2-916E-BDC3-3B6E-D1E8D90D7E9A}"/>
                      </a:ext>
                    </a:extLst>
                  </p:cNvPr>
                  <p:cNvSpPr/>
                  <p:nvPr/>
                </p:nvSpPr>
                <p:spPr>
                  <a:xfrm>
                    <a:off x="6415432" y="3971190"/>
                    <a:ext cx="338874" cy="352454"/>
                  </a:xfrm>
                  <a:prstGeom prst="roundRect">
                    <a:avLst/>
                  </a:prstGeom>
                  <a:solidFill>
                    <a:srgbClr val="FF4040"/>
                  </a:solidFill>
                  <a:ln w="285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9" name="Rettangolo con angoli arrotondati 48">
                    <a:extLst>
                      <a:ext uri="{FF2B5EF4-FFF2-40B4-BE49-F238E27FC236}">
                        <a16:creationId xmlns:a16="http://schemas.microsoft.com/office/drawing/2014/main" id="{A4785693-4264-53A4-F58F-F3123043A0C4}"/>
                      </a:ext>
                    </a:extLst>
                  </p:cNvPr>
                  <p:cNvSpPr/>
                  <p:nvPr/>
                </p:nvSpPr>
                <p:spPr>
                  <a:xfrm>
                    <a:off x="5398811" y="3971190"/>
                    <a:ext cx="338874" cy="352454"/>
                  </a:xfrm>
                  <a:prstGeom prst="roundRect">
                    <a:avLst/>
                  </a:prstGeom>
                  <a:solidFill>
                    <a:srgbClr val="40A040"/>
                  </a:solidFill>
                  <a:ln w="28575">
                    <a:solidFill>
                      <a:srgbClr val="36883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37" name="Gruppo 36">
                  <a:extLst>
                    <a:ext uri="{FF2B5EF4-FFF2-40B4-BE49-F238E27FC236}">
                      <a16:creationId xmlns:a16="http://schemas.microsoft.com/office/drawing/2014/main" id="{3A1FCDD7-1D00-6F99-37F8-E9822369456C}"/>
                    </a:ext>
                  </a:extLst>
                </p:cNvPr>
                <p:cNvGrpSpPr/>
                <p:nvPr/>
              </p:nvGrpSpPr>
              <p:grpSpPr>
                <a:xfrm>
                  <a:off x="4279759" y="3494364"/>
                  <a:ext cx="822036" cy="743172"/>
                  <a:chOff x="4113654" y="4450249"/>
                  <a:chExt cx="608060" cy="743172"/>
                </a:xfrm>
              </p:grpSpPr>
              <p:sp>
                <p:nvSpPr>
                  <p:cNvPr id="41" name="Parentesi graffa chiusa 40">
                    <a:extLst>
                      <a:ext uri="{FF2B5EF4-FFF2-40B4-BE49-F238E27FC236}">
                        <a16:creationId xmlns:a16="http://schemas.microsoft.com/office/drawing/2014/main" id="{FAC4B5DD-6183-A0ED-D8CE-FEED77E60A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974" y="4302929"/>
                    <a:ext cx="303959" cy="598599"/>
                  </a:xfrm>
                  <a:prstGeom prst="rightBrace">
                    <a:avLst>
                      <a:gd name="adj1" fmla="val 49383"/>
                      <a:gd name="adj2" fmla="val 50000"/>
                    </a:avLst>
                  </a:prstGeom>
                  <a:ln w="19050">
                    <a:solidFill>
                      <a:srgbClr val="7ABAE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2" name="CasellaDiTesto 41">
                    <a:extLst>
                      <a:ext uri="{FF2B5EF4-FFF2-40B4-BE49-F238E27FC236}">
                        <a16:creationId xmlns:a16="http://schemas.microsoft.com/office/drawing/2014/main" id="{51E48D09-0867-6F9E-71D4-02444CDFD6E2}"/>
                      </a:ext>
                    </a:extLst>
                  </p:cNvPr>
                  <p:cNvSpPr txBox="1"/>
                  <p:nvPr/>
                </p:nvSpPr>
                <p:spPr>
                  <a:xfrm>
                    <a:off x="4123115" y="4778036"/>
                    <a:ext cx="598599" cy="4153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signal</a:t>
                    </a:r>
                  </a:p>
                </p:txBody>
              </p:sp>
            </p:grpSp>
            <p:grpSp>
              <p:nvGrpSpPr>
                <p:cNvPr id="38" name="Gruppo 37">
                  <a:extLst>
                    <a:ext uri="{FF2B5EF4-FFF2-40B4-BE49-F238E27FC236}">
                      <a16:creationId xmlns:a16="http://schemas.microsoft.com/office/drawing/2014/main" id="{CAD7A44D-FA2E-3C62-8072-205002B9289D}"/>
                    </a:ext>
                  </a:extLst>
                </p:cNvPr>
                <p:cNvGrpSpPr/>
                <p:nvPr/>
              </p:nvGrpSpPr>
              <p:grpSpPr>
                <a:xfrm>
                  <a:off x="5451601" y="3494364"/>
                  <a:ext cx="2532831" cy="697119"/>
                  <a:chOff x="4479700" y="4450249"/>
                  <a:chExt cx="3297315" cy="697119"/>
                </a:xfrm>
              </p:grpSpPr>
              <p:sp>
                <p:nvSpPr>
                  <p:cNvPr id="39" name="Parentesi graffa chiusa 38">
                    <a:extLst>
                      <a:ext uri="{FF2B5EF4-FFF2-40B4-BE49-F238E27FC236}">
                        <a16:creationId xmlns:a16="http://schemas.microsoft.com/office/drawing/2014/main" id="{330FBC2A-4E85-AF1C-4482-5C3966B643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976378" y="2953571"/>
                    <a:ext cx="303959" cy="3297315"/>
                  </a:xfrm>
                  <a:prstGeom prst="rightBrace">
                    <a:avLst>
                      <a:gd name="adj1" fmla="val 49383"/>
                      <a:gd name="adj2" fmla="val 50000"/>
                    </a:avLst>
                  </a:prstGeom>
                  <a:ln w="19050">
                    <a:solidFill>
                      <a:srgbClr val="E4907E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0" name="CasellaDiTesto 39">
                    <a:extLst>
                      <a:ext uri="{FF2B5EF4-FFF2-40B4-BE49-F238E27FC236}">
                        <a16:creationId xmlns:a16="http://schemas.microsoft.com/office/drawing/2014/main" id="{663C568E-68D0-98B4-70D0-2AFDD4EA1451}"/>
                      </a:ext>
                    </a:extLst>
                  </p:cNvPr>
                  <p:cNvSpPr txBox="1"/>
                  <p:nvPr/>
                </p:nvSpPr>
                <p:spPr>
                  <a:xfrm>
                    <a:off x="5214013" y="4778036"/>
                    <a:ext cx="188974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background</a:t>
                    </a:r>
                  </a:p>
                </p:txBody>
              </p:sp>
            </p:grpSp>
          </p:grpSp>
        </p:grpSp>
        <p:sp>
          <p:nvSpPr>
            <p:cNvPr id="32" name="Rettangolo con angoli arrotondati 31">
              <a:extLst>
                <a:ext uri="{FF2B5EF4-FFF2-40B4-BE49-F238E27FC236}">
                  <a16:creationId xmlns:a16="http://schemas.microsoft.com/office/drawing/2014/main" id="{F740878C-F1AE-D529-08D6-63418BC28AA6}"/>
                </a:ext>
              </a:extLst>
            </p:cNvPr>
            <p:cNvSpPr/>
            <p:nvPr/>
          </p:nvSpPr>
          <p:spPr>
            <a:xfrm>
              <a:off x="5769947" y="3169628"/>
              <a:ext cx="504000" cy="504002"/>
            </a:xfrm>
            <a:prstGeom prst="roundRect">
              <a:avLst/>
            </a:prstGeom>
            <a:solidFill>
              <a:srgbClr val="40A040"/>
            </a:solidFill>
            <a:ln w="28575">
              <a:solidFill>
                <a:srgbClr val="3688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ttangolo con angoli arrotondati 32">
              <a:extLst>
                <a:ext uri="{FF2B5EF4-FFF2-40B4-BE49-F238E27FC236}">
                  <a16:creationId xmlns:a16="http://schemas.microsoft.com/office/drawing/2014/main" id="{D609AE3D-8148-8A3C-BD49-BF38441C1D0D}"/>
                </a:ext>
              </a:extLst>
            </p:cNvPr>
            <p:cNvSpPr/>
            <p:nvPr/>
          </p:nvSpPr>
          <p:spPr>
            <a:xfrm>
              <a:off x="7272755" y="3167568"/>
              <a:ext cx="504000" cy="504001"/>
            </a:xfrm>
            <a:prstGeom prst="roundRect">
              <a:avLst/>
            </a:prstGeom>
            <a:solidFill>
              <a:srgbClr val="FF404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9CA80E6F-0DF0-59A2-E3CC-3643D531577A}"/>
              </a:ext>
            </a:extLst>
          </p:cNvPr>
          <p:cNvSpPr txBox="1"/>
          <p:nvPr/>
        </p:nvSpPr>
        <p:spPr>
          <a:xfrm>
            <a:off x="8999975" y="471973"/>
            <a:ext cx="1471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Mini-</a:t>
            </a:r>
            <a:r>
              <a:rPr lang="it-IT" dirty="0" err="1"/>
              <a:t>batches</a:t>
            </a:r>
            <a:r>
              <a:rPr lang="it-IT" dirty="0"/>
              <a:t>:</a:t>
            </a:r>
          </a:p>
        </p:txBody>
      </p: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73CB9C99-01F4-3E36-BF64-1EFE79784195}"/>
              </a:ext>
            </a:extLst>
          </p:cNvPr>
          <p:cNvGrpSpPr/>
          <p:nvPr/>
        </p:nvGrpSpPr>
        <p:grpSpPr>
          <a:xfrm>
            <a:off x="7929325" y="5463541"/>
            <a:ext cx="3566035" cy="1118987"/>
            <a:chOff x="8294768" y="3973410"/>
            <a:chExt cx="3566035" cy="1118987"/>
          </a:xfrm>
        </p:grpSpPr>
        <p:grpSp>
          <p:nvGrpSpPr>
            <p:cNvPr id="52" name="Gruppo 51">
              <a:extLst>
                <a:ext uri="{FF2B5EF4-FFF2-40B4-BE49-F238E27FC236}">
                  <a16:creationId xmlns:a16="http://schemas.microsoft.com/office/drawing/2014/main" id="{E7D07DAD-A44A-EEF4-5F52-CCA11D7EED5B}"/>
                </a:ext>
              </a:extLst>
            </p:cNvPr>
            <p:cNvGrpSpPr/>
            <p:nvPr/>
          </p:nvGrpSpPr>
          <p:grpSpPr>
            <a:xfrm>
              <a:off x="8294768" y="3973630"/>
              <a:ext cx="3566035" cy="1118767"/>
              <a:chOff x="4167875" y="2926241"/>
              <a:chExt cx="4032917" cy="1265242"/>
            </a:xfrm>
          </p:grpSpPr>
          <p:grpSp>
            <p:nvGrpSpPr>
              <p:cNvPr id="57" name="Gruppo 56">
                <a:extLst>
                  <a:ext uri="{FF2B5EF4-FFF2-40B4-BE49-F238E27FC236}">
                    <a16:creationId xmlns:a16="http://schemas.microsoft.com/office/drawing/2014/main" id="{3F2CFFFE-1241-2E9F-5A17-96FEEE8ACEC5}"/>
                  </a:ext>
                </a:extLst>
              </p:cNvPr>
              <p:cNvGrpSpPr/>
              <p:nvPr/>
            </p:nvGrpSpPr>
            <p:grpSpPr>
              <a:xfrm>
                <a:off x="4167875" y="2926241"/>
                <a:ext cx="4032917" cy="1265242"/>
                <a:chOff x="4167875" y="2926241"/>
                <a:chExt cx="4032917" cy="1265242"/>
              </a:xfrm>
            </p:grpSpPr>
            <p:grpSp>
              <p:nvGrpSpPr>
                <p:cNvPr id="59" name="Gruppo 58">
                  <a:extLst>
                    <a:ext uri="{FF2B5EF4-FFF2-40B4-BE49-F238E27FC236}">
                      <a16:creationId xmlns:a16="http://schemas.microsoft.com/office/drawing/2014/main" id="{8F5C6F09-135B-377B-9848-E2D29B560473}"/>
                    </a:ext>
                  </a:extLst>
                </p:cNvPr>
                <p:cNvGrpSpPr/>
                <p:nvPr/>
              </p:nvGrpSpPr>
              <p:grpSpPr>
                <a:xfrm>
                  <a:off x="4167875" y="2926241"/>
                  <a:ext cx="4032917" cy="504003"/>
                  <a:chOff x="4042700" y="3971190"/>
                  <a:chExt cx="2711606" cy="352455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6" name="Rettangolo con angoli arrotondati 65">
                        <a:extLst>
                          <a:ext uri="{FF2B5EF4-FFF2-40B4-BE49-F238E27FC236}">
                            <a16:creationId xmlns:a16="http://schemas.microsoft.com/office/drawing/2014/main" id="{ECB534CF-5A8F-2A83-C6BD-14DB6FB15A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42700" y="3971191"/>
                        <a:ext cx="338874" cy="352454"/>
                      </a:xfrm>
                      <a:prstGeom prst="roundRect">
                        <a:avLst/>
                      </a:prstGeom>
                      <a:solidFill>
                        <a:srgbClr val="CDE5F5"/>
                      </a:solidFill>
                      <a:ln w="28575">
                        <a:solidFill>
                          <a:srgbClr val="7ABAE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GB" dirty="0"/>
                      </a:p>
                    </p:txBody>
                  </p:sp>
                </mc:Choice>
                <mc:Fallback xmlns="">
                  <p:sp>
                    <p:nvSpPr>
                      <p:cNvPr id="66" name="Rettangolo con angoli arrotondati 65">
                        <a:extLst>
                          <a:ext uri="{FF2B5EF4-FFF2-40B4-BE49-F238E27FC236}">
                            <a16:creationId xmlns:a16="http://schemas.microsoft.com/office/drawing/2014/main" id="{ECB534CF-5A8F-2A83-C6BD-14DB6FB15A80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42700" y="3971191"/>
                        <a:ext cx="338874" cy="352454"/>
                      </a:xfrm>
                      <a:prstGeom prst="round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  <a:ln w="28575">
                        <a:solidFill>
                          <a:srgbClr val="7ABAE2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it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7" name="Rettangolo con angoli arrotondati 66">
                        <a:extLst>
                          <a:ext uri="{FF2B5EF4-FFF2-40B4-BE49-F238E27FC236}">
                            <a16:creationId xmlns:a16="http://schemas.microsoft.com/office/drawing/2014/main" id="{C6A1C36F-1D92-591C-B888-559EB0CC4D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81574" y="3971190"/>
                        <a:ext cx="338874" cy="352454"/>
                      </a:xfrm>
                      <a:prstGeom prst="roundRect">
                        <a:avLst/>
                      </a:prstGeom>
                      <a:solidFill>
                        <a:srgbClr val="CDE5F5"/>
                      </a:solidFill>
                      <a:ln w="28575">
                        <a:solidFill>
                          <a:srgbClr val="7ABAE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GB" dirty="0"/>
                      </a:p>
                    </p:txBody>
                  </p:sp>
                </mc:Choice>
                <mc:Fallback xmlns="">
                  <p:sp>
                    <p:nvSpPr>
                      <p:cNvPr id="67" name="Rettangolo con angoli arrotondati 66">
                        <a:extLst>
                          <a:ext uri="{FF2B5EF4-FFF2-40B4-BE49-F238E27FC236}">
                            <a16:creationId xmlns:a16="http://schemas.microsoft.com/office/drawing/2014/main" id="{C6A1C36F-1D92-591C-B888-559EB0CC4D54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81574" y="3971190"/>
                        <a:ext cx="338874" cy="352454"/>
                      </a:xfrm>
                      <a:prstGeom prst="round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  <a:ln w="28575">
                        <a:solidFill>
                          <a:srgbClr val="7ABAE2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it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8" name="Rettangolo con angoli arrotondati 67">
                        <a:extLst>
                          <a:ext uri="{FF2B5EF4-FFF2-40B4-BE49-F238E27FC236}">
                            <a16:creationId xmlns:a16="http://schemas.microsoft.com/office/drawing/2014/main" id="{D2CA5013-2C15-3E70-9B2B-BD1A29F51C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21312" y="3971190"/>
                        <a:ext cx="338874" cy="352454"/>
                      </a:xfrm>
                      <a:prstGeom prst="roundRect">
                        <a:avLst/>
                      </a:prstGeom>
                      <a:solidFill>
                        <a:srgbClr val="CDE5F5"/>
                      </a:solidFill>
                      <a:ln w="28575">
                        <a:solidFill>
                          <a:srgbClr val="7ABAE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righ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GB" dirty="0"/>
                      </a:p>
                    </p:txBody>
                  </p:sp>
                </mc:Choice>
                <mc:Fallback xmlns="">
                  <p:sp>
                    <p:nvSpPr>
                      <p:cNvPr id="68" name="Rettangolo con angoli arrotondati 67">
                        <a:extLst>
                          <a:ext uri="{FF2B5EF4-FFF2-40B4-BE49-F238E27FC236}">
                            <a16:creationId xmlns:a16="http://schemas.microsoft.com/office/drawing/2014/main" id="{D2CA5013-2C15-3E70-9B2B-BD1A29F51C09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721312" y="3971190"/>
                        <a:ext cx="338874" cy="352454"/>
                      </a:xfrm>
                      <a:prstGeom prst="round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  <a:ln w="28575">
                        <a:solidFill>
                          <a:srgbClr val="7ABAE2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it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69" name="Rettangolo con angoli arrotondati 68">
                    <a:extLst>
                      <a:ext uri="{FF2B5EF4-FFF2-40B4-BE49-F238E27FC236}">
                        <a16:creationId xmlns:a16="http://schemas.microsoft.com/office/drawing/2014/main" id="{9F9260E6-077D-4EDF-535E-7154CD14E743}"/>
                      </a:ext>
                    </a:extLst>
                  </p:cNvPr>
                  <p:cNvSpPr/>
                  <p:nvPr/>
                </p:nvSpPr>
                <p:spPr>
                  <a:xfrm>
                    <a:off x="5737685" y="3971190"/>
                    <a:ext cx="338874" cy="352454"/>
                  </a:xfrm>
                  <a:prstGeom prst="roundRect">
                    <a:avLst/>
                  </a:prstGeom>
                  <a:solidFill>
                    <a:srgbClr val="F5D5CE"/>
                  </a:solidFill>
                  <a:ln w="28575">
                    <a:solidFill>
                      <a:srgbClr val="E4907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70" name="Rettangolo con angoli arrotondati 69">
                    <a:extLst>
                      <a:ext uri="{FF2B5EF4-FFF2-40B4-BE49-F238E27FC236}">
                        <a16:creationId xmlns:a16="http://schemas.microsoft.com/office/drawing/2014/main" id="{4D499E9B-DC63-66A5-5FBB-CCD58FDF0308}"/>
                      </a:ext>
                    </a:extLst>
                  </p:cNvPr>
                  <p:cNvSpPr/>
                  <p:nvPr/>
                </p:nvSpPr>
                <p:spPr>
                  <a:xfrm>
                    <a:off x="6076559" y="3971190"/>
                    <a:ext cx="338874" cy="352454"/>
                  </a:xfrm>
                  <a:prstGeom prst="roundRect">
                    <a:avLst/>
                  </a:prstGeom>
                  <a:solidFill>
                    <a:srgbClr val="F5D5CE"/>
                  </a:solidFill>
                  <a:ln w="28575">
                    <a:solidFill>
                      <a:srgbClr val="E4907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71" name="Rettangolo con angoli arrotondati 70">
                    <a:extLst>
                      <a:ext uri="{FF2B5EF4-FFF2-40B4-BE49-F238E27FC236}">
                        <a16:creationId xmlns:a16="http://schemas.microsoft.com/office/drawing/2014/main" id="{E1E04DAB-92F2-7CF2-AF46-C8108FA21582}"/>
                      </a:ext>
                    </a:extLst>
                  </p:cNvPr>
                  <p:cNvSpPr/>
                  <p:nvPr/>
                </p:nvSpPr>
                <p:spPr>
                  <a:xfrm>
                    <a:off x="6415432" y="3971190"/>
                    <a:ext cx="338874" cy="352454"/>
                  </a:xfrm>
                  <a:prstGeom prst="roundRect">
                    <a:avLst/>
                  </a:prstGeom>
                  <a:solidFill>
                    <a:srgbClr val="F5D5CE"/>
                  </a:solidFill>
                  <a:ln w="28575">
                    <a:solidFill>
                      <a:srgbClr val="E4907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72" name="Rettangolo con angoli arrotondati 71">
                    <a:extLst>
                      <a:ext uri="{FF2B5EF4-FFF2-40B4-BE49-F238E27FC236}">
                        <a16:creationId xmlns:a16="http://schemas.microsoft.com/office/drawing/2014/main" id="{29674961-A846-8DAF-278B-86AA43ED6557}"/>
                      </a:ext>
                    </a:extLst>
                  </p:cNvPr>
                  <p:cNvSpPr/>
                  <p:nvPr/>
                </p:nvSpPr>
                <p:spPr>
                  <a:xfrm>
                    <a:off x="5398811" y="3971190"/>
                    <a:ext cx="338874" cy="352454"/>
                  </a:xfrm>
                  <a:prstGeom prst="roundRect">
                    <a:avLst/>
                  </a:prstGeom>
                  <a:solidFill>
                    <a:srgbClr val="F5D5CE"/>
                  </a:solidFill>
                  <a:ln w="28575">
                    <a:solidFill>
                      <a:srgbClr val="E4907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60" name="Gruppo 59">
                  <a:extLst>
                    <a:ext uri="{FF2B5EF4-FFF2-40B4-BE49-F238E27FC236}">
                      <a16:creationId xmlns:a16="http://schemas.microsoft.com/office/drawing/2014/main" id="{DD93C576-E0B7-32CB-5379-1F5BC0295AB6}"/>
                    </a:ext>
                  </a:extLst>
                </p:cNvPr>
                <p:cNvGrpSpPr/>
                <p:nvPr/>
              </p:nvGrpSpPr>
              <p:grpSpPr>
                <a:xfrm>
                  <a:off x="4321800" y="3494364"/>
                  <a:ext cx="1627889" cy="697119"/>
                  <a:chOff x="4144750" y="4450249"/>
                  <a:chExt cx="1204149" cy="697119"/>
                </a:xfrm>
              </p:grpSpPr>
              <p:sp>
                <p:nvSpPr>
                  <p:cNvPr id="64" name="Parentesi graffa chiusa 63">
                    <a:extLst>
                      <a:ext uri="{FF2B5EF4-FFF2-40B4-BE49-F238E27FC236}">
                        <a16:creationId xmlns:a16="http://schemas.microsoft.com/office/drawing/2014/main" id="{F4CF7F13-74BA-E774-D8F8-E24B2FEB76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94845" y="4000154"/>
                    <a:ext cx="303959" cy="1204149"/>
                  </a:xfrm>
                  <a:prstGeom prst="rightBrace">
                    <a:avLst>
                      <a:gd name="adj1" fmla="val 49383"/>
                      <a:gd name="adj2" fmla="val 50000"/>
                    </a:avLst>
                  </a:prstGeom>
                  <a:ln w="19050">
                    <a:solidFill>
                      <a:srgbClr val="7ABAE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65" name="CasellaDiTesto 64">
                    <a:extLst>
                      <a:ext uri="{FF2B5EF4-FFF2-40B4-BE49-F238E27FC236}">
                        <a16:creationId xmlns:a16="http://schemas.microsoft.com/office/drawing/2014/main" id="{802BCA70-2E54-125A-1038-6791C0B0860B}"/>
                      </a:ext>
                    </a:extLst>
                  </p:cNvPr>
                  <p:cNvSpPr txBox="1"/>
                  <p:nvPr/>
                </p:nvSpPr>
                <p:spPr>
                  <a:xfrm>
                    <a:off x="4207647" y="4778036"/>
                    <a:ext cx="106778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signal</a:t>
                    </a:r>
                  </a:p>
                </p:txBody>
              </p:sp>
            </p:grpSp>
            <p:grpSp>
              <p:nvGrpSpPr>
                <p:cNvPr id="61" name="Gruppo 60">
                  <a:extLst>
                    <a:ext uri="{FF2B5EF4-FFF2-40B4-BE49-F238E27FC236}">
                      <a16:creationId xmlns:a16="http://schemas.microsoft.com/office/drawing/2014/main" id="{A19EC158-B863-DBEA-8C54-CC9AF7AE6476}"/>
                    </a:ext>
                  </a:extLst>
                </p:cNvPr>
                <p:cNvGrpSpPr/>
                <p:nvPr/>
              </p:nvGrpSpPr>
              <p:grpSpPr>
                <a:xfrm>
                  <a:off x="6437743" y="3494363"/>
                  <a:ext cx="1546689" cy="697120"/>
                  <a:chOff x="5763490" y="4450248"/>
                  <a:chExt cx="2013526" cy="697120"/>
                </a:xfrm>
              </p:grpSpPr>
              <p:sp>
                <p:nvSpPr>
                  <p:cNvPr id="62" name="Parentesi graffa chiusa 61">
                    <a:extLst>
                      <a:ext uri="{FF2B5EF4-FFF2-40B4-BE49-F238E27FC236}">
                        <a16:creationId xmlns:a16="http://schemas.microsoft.com/office/drawing/2014/main" id="{0295FD99-D78D-E8C2-DF1B-5F69E5406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618273" y="3595465"/>
                    <a:ext cx="303959" cy="2013526"/>
                  </a:xfrm>
                  <a:prstGeom prst="rightBrace">
                    <a:avLst>
                      <a:gd name="adj1" fmla="val 49383"/>
                      <a:gd name="adj2" fmla="val 50000"/>
                    </a:avLst>
                  </a:prstGeom>
                  <a:ln w="19050">
                    <a:solidFill>
                      <a:srgbClr val="E4907E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CasellaDiTesto 62">
                    <a:extLst>
                      <a:ext uri="{FF2B5EF4-FFF2-40B4-BE49-F238E27FC236}">
                        <a16:creationId xmlns:a16="http://schemas.microsoft.com/office/drawing/2014/main" id="{E93FA39F-F15B-128E-129D-9375FA9E6431}"/>
                      </a:ext>
                    </a:extLst>
                  </p:cNvPr>
                  <p:cNvSpPr txBox="1"/>
                  <p:nvPr/>
                </p:nvSpPr>
                <p:spPr>
                  <a:xfrm>
                    <a:off x="5825382" y="4778036"/>
                    <a:ext cx="188974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background</a:t>
                    </a:r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ttangolo con angoli arrotondati 57">
                    <a:extLst>
                      <a:ext uri="{FF2B5EF4-FFF2-40B4-BE49-F238E27FC236}">
                        <a16:creationId xmlns:a16="http://schemas.microsoft.com/office/drawing/2014/main" id="{5AF310EC-F56E-F0F2-E7E5-47B0A842BB7E}"/>
                      </a:ext>
                    </a:extLst>
                  </p:cNvPr>
                  <p:cNvSpPr/>
                  <p:nvPr/>
                </p:nvSpPr>
                <p:spPr>
                  <a:xfrm>
                    <a:off x="5680333" y="2926241"/>
                    <a:ext cx="504000" cy="504002"/>
                  </a:xfrm>
                  <a:prstGeom prst="roundRect">
                    <a:avLst/>
                  </a:prstGeom>
                  <a:solidFill>
                    <a:srgbClr val="CDE5F5"/>
                  </a:solidFill>
                  <a:ln w="28575">
                    <a:solidFill>
                      <a:srgbClr val="7ABAE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58" name="Rettangolo con angoli arrotondati 57">
                    <a:extLst>
                      <a:ext uri="{FF2B5EF4-FFF2-40B4-BE49-F238E27FC236}">
                        <a16:creationId xmlns:a16="http://schemas.microsoft.com/office/drawing/2014/main" id="{5AF310EC-F56E-F0F2-E7E5-47B0A842BB7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80333" y="2926241"/>
                    <a:ext cx="504000" cy="504002"/>
                  </a:xfrm>
                  <a:prstGeom prst="round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28575">
                    <a:solidFill>
                      <a:srgbClr val="7ABAE2"/>
                    </a:solidFill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3" name="Rettangolo con angoli arrotondati 52">
              <a:extLst>
                <a:ext uri="{FF2B5EF4-FFF2-40B4-BE49-F238E27FC236}">
                  <a16:creationId xmlns:a16="http://schemas.microsoft.com/office/drawing/2014/main" id="{FB6337F1-63B7-04EB-AE67-2F03DF2BF790}"/>
                </a:ext>
              </a:extLst>
            </p:cNvPr>
            <p:cNvSpPr/>
            <p:nvPr/>
          </p:nvSpPr>
          <p:spPr>
            <a:xfrm>
              <a:off x="10517642" y="3973410"/>
              <a:ext cx="449898" cy="448124"/>
            </a:xfrm>
            <a:prstGeom prst="roundRect">
              <a:avLst/>
            </a:prstGeom>
            <a:solidFill>
              <a:srgbClr val="40A040"/>
            </a:solidFill>
            <a:ln w="28575">
              <a:solidFill>
                <a:srgbClr val="3688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Rettangolo con angoli arrotondati 53">
              <a:extLst>
                <a:ext uri="{FF2B5EF4-FFF2-40B4-BE49-F238E27FC236}">
                  <a16:creationId xmlns:a16="http://schemas.microsoft.com/office/drawing/2014/main" id="{E7D8C6AD-68BF-4814-8C56-AE4AD0D3CB61}"/>
                </a:ext>
              </a:extLst>
            </p:cNvPr>
            <p:cNvSpPr/>
            <p:nvPr/>
          </p:nvSpPr>
          <p:spPr>
            <a:xfrm>
              <a:off x="10068074" y="3975242"/>
              <a:ext cx="449898" cy="448125"/>
            </a:xfrm>
            <a:prstGeom prst="roundRect">
              <a:avLst/>
            </a:prstGeom>
            <a:solidFill>
              <a:srgbClr val="40A040"/>
            </a:solidFill>
            <a:ln w="28575">
              <a:solidFill>
                <a:srgbClr val="3688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Rettangolo con angoli arrotondati 54">
              <a:extLst>
                <a:ext uri="{FF2B5EF4-FFF2-40B4-BE49-F238E27FC236}">
                  <a16:creationId xmlns:a16="http://schemas.microsoft.com/office/drawing/2014/main" id="{6C309D34-593E-2632-8276-4336B61419C6}"/>
                </a:ext>
              </a:extLst>
            </p:cNvPr>
            <p:cNvSpPr/>
            <p:nvPr/>
          </p:nvSpPr>
          <p:spPr>
            <a:xfrm>
              <a:off x="11410905" y="3980015"/>
              <a:ext cx="449898" cy="448124"/>
            </a:xfrm>
            <a:prstGeom prst="roundRect">
              <a:avLst/>
            </a:prstGeom>
            <a:solidFill>
              <a:srgbClr val="FF404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Rettangolo con angoli arrotondati 55">
              <a:extLst>
                <a:ext uri="{FF2B5EF4-FFF2-40B4-BE49-F238E27FC236}">
                  <a16:creationId xmlns:a16="http://schemas.microsoft.com/office/drawing/2014/main" id="{C485E1B7-E311-9967-98F9-F50616A15D67}"/>
                </a:ext>
              </a:extLst>
            </p:cNvPr>
            <p:cNvSpPr/>
            <p:nvPr/>
          </p:nvSpPr>
          <p:spPr>
            <a:xfrm>
              <a:off x="10965033" y="3978187"/>
              <a:ext cx="449898" cy="448124"/>
            </a:xfrm>
            <a:prstGeom prst="roundRect">
              <a:avLst/>
            </a:prstGeom>
            <a:solidFill>
              <a:srgbClr val="FF404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06EBF725-C9D2-E3BD-9E12-22F80716281B}"/>
              </a:ext>
            </a:extLst>
          </p:cNvPr>
          <p:cNvSpPr txBox="1"/>
          <p:nvPr/>
        </p:nvSpPr>
        <p:spPr>
          <a:xfrm>
            <a:off x="4747986" y="1014762"/>
            <a:ext cx="1652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1" dirty="0"/>
              <a:t>Class</a:t>
            </a:r>
            <a:r>
              <a:rPr lang="it-IT" sz="2000" dirty="0"/>
              <a:t> balance: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44BCDFEC-1407-EA89-4622-603FDBDAD246}"/>
              </a:ext>
            </a:extLst>
          </p:cNvPr>
          <p:cNvSpPr txBox="1"/>
          <p:nvPr/>
        </p:nvSpPr>
        <p:spPr>
          <a:xfrm>
            <a:off x="4500362" y="2544971"/>
            <a:ext cx="2372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1" dirty="0"/>
              <a:t>Background</a:t>
            </a:r>
            <a:r>
              <a:rPr lang="it-IT" sz="2000" dirty="0"/>
              <a:t> balance:</a:t>
            </a:r>
          </a:p>
        </p:txBody>
      </p: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F78D2BC7-EBB6-014D-F0DD-77FC28455E68}"/>
              </a:ext>
            </a:extLst>
          </p:cNvPr>
          <p:cNvSpPr txBox="1"/>
          <p:nvPr/>
        </p:nvSpPr>
        <p:spPr>
          <a:xfrm>
            <a:off x="4662052" y="5494153"/>
            <a:ext cx="1824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1" dirty="0"/>
              <a:t>Full</a:t>
            </a:r>
            <a:r>
              <a:rPr lang="it-IT" sz="2000" dirty="0"/>
              <a:t> balance:</a:t>
            </a: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7F85D81D-5C7B-CA3E-94CE-8EEE8DCFA1BD}"/>
              </a:ext>
            </a:extLst>
          </p:cNvPr>
          <p:cNvSpPr txBox="1"/>
          <p:nvPr/>
        </p:nvSpPr>
        <p:spPr>
          <a:xfrm>
            <a:off x="4633954" y="4050321"/>
            <a:ext cx="1880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1" dirty="0" err="1"/>
              <a:t>Signal</a:t>
            </a:r>
            <a:r>
              <a:rPr lang="it-IT" sz="2000" dirty="0"/>
              <a:t> balance:</a:t>
            </a:r>
          </a:p>
        </p:txBody>
      </p:sp>
      <p:grpSp>
        <p:nvGrpSpPr>
          <p:cNvPr id="120" name="Gruppo 119">
            <a:extLst>
              <a:ext uri="{FF2B5EF4-FFF2-40B4-BE49-F238E27FC236}">
                <a16:creationId xmlns:a16="http://schemas.microsoft.com/office/drawing/2014/main" id="{5D50F2CB-445B-D771-98FD-EDB8510AD818}"/>
              </a:ext>
            </a:extLst>
          </p:cNvPr>
          <p:cNvGrpSpPr/>
          <p:nvPr/>
        </p:nvGrpSpPr>
        <p:grpSpPr>
          <a:xfrm>
            <a:off x="7926143" y="4058081"/>
            <a:ext cx="3600000" cy="1169204"/>
            <a:chOff x="7926143" y="4058081"/>
            <a:chExt cx="3600000" cy="1169204"/>
          </a:xfrm>
        </p:grpSpPr>
        <p:grpSp>
          <p:nvGrpSpPr>
            <p:cNvPr id="92" name="Gruppo 91">
              <a:extLst>
                <a:ext uri="{FF2B5EF4-FFF2-40B4-BE49-F238E27FC236}">
                  <a16:creationId xmlns:a16="http://schemas.microsoft.com/office/drawing/2014/main" id="{D76F90EE-8D10-8619-92DF-89EF4657770E}"/>
                </a:ext>
              </a:extLst>
            </p:cNvPr>
            <p:cNvGrpSpPr/>
            <p:nvPr/>
          </p:nvGrpSpPr>
          <p:grpSpPr>
            <a:xfrm>
              <a:off x="7926143" y="4059654"/>
              <a:ext cx="3600000" cy="1167631"/>
              <a:chOff x="4747328" y="3167568"/>
              <a:chExt cx="4032917" cy="1313224"/>
            </a:xfrm>
          </p:grpSpPr>
          <p:grpSp>
            <p:nvGrpSpPr>
              <p:cNvPr id="93" name="Gruppo 92">
                <a:extLst>
                  <a:ext uri="{FF2B5EF4-FFF2-40B4-BE49-F238E27FC236}">
                    <a16:creationId xmlns:a16="http://schemas.microsoft.com/office/drawing/2014/main" id="{D9C9DAD3-5A35-094E-1495-31518AC24962}"/>
                  </a:ext>
                </a:extLst>
              </p:cNvPr>
              <p:cNvGrpSpPr/>
              <p:nvPr/>
            </p:nvGrpSpPr>
            <p:grpSpPr>
              <a:xfrm>
                <a:off x="4747328" y="3167568"/>
                <a:ext cx="4032917" cy="1313224"/>
                <a:chOff x="4167875" y="4794247"/>
                <a:chExt cx="4032917" cy="1313224"/>
              </a:xfrm>
            </p:grpSpPr>
            <p:sp>
              <p:nvSpPr>
                <p:cNvPr id="96" name="Rettangolo con angoli arrotondati 95">
                  <a:extLst>
                    <a:ext uri="{FF2B5EF4-FFF2-40B4-BE49-F238E27FC236}">
                      <a16:creationId xmlns:a16="http://schemas.microsoft.com/office/drawing/2014/main" id="{D6F0A1F2-FD72-E67A-F2E8-016E599E23C9}"/>
                    </a:ext>
                  </a:extLst>
                </p:cNvPr>
                <p:cNvSpPr/>
                <p:nvPr/>
              </p:nvSpPr>
              <p:spPr>
                <a:xfrm>
                  <a:off x="5687643" y="4796307"/>
                  <a:ext cx="504000" cy="504002"/>
                </a:xfrm>
                <a:prstGeom prst="roundRect">
                  <a:avLst/>
                </a:prstGeom>
                <a:solidFill>
                  <a:srgbClr val="CDE5F5"/>
                </a:solidFill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grpSp>
              <p:nvGrpSpPr>
                <p:cNvPr id="97" name="Gruppo 96">
                  <a:extLst>
                    <a:ext uri="{FF2B5EF4-FFF2-40B4-BE49-F238E27FC236}">
                      <a16:creationId xmlns:a16="http://schemas.microsoft.com/office/drawing/2014/main" id="{DDB146FC-1D33-96C7-A5C6-F79C613BA508}"/>
                    </a:ext>
                  </a:extLst>
                </p:cNvPr>
                <p:cNvGrpSpPr/>
                <p:nvPr/>
              </p:nvGrpSpPr>
              <p:grpSpPr>
                <a:xfrm>
                  <a:off x="4167875" y="4794247"/>
                  <a:ext cx="4032917" cy="1313224"/>
                  <a:chOff x="4167875" y="2924181"/>
                  <a:chExt cx="4032917" cy="1313224"/>
                </a:xfrm>
              </p:grpSpPr>
              <p:grpSp>
                <p:nvGrpSpPr>
                  <p:cNvPr id="98" name="Gruppo 97">
                    <a:extLst>
                      <a:ext uri="{FF2B5EF4-FFF2-40B4-BE49-F238E27FC236}">
                        <a16:creationId xmlns:a16="http://schemas.microsoft.com/office/drawing/2014/main" id="{5737093B-71A7-C7AF-73EE-491BE3764F6D}"/>
                      </a:ext>
                    </a:extLst>
                  </p:cNvPr>
                  <p:cNvGrpSpPr/>
                  <p:nvPr/>
                </p:nvGrpSpPr>
                <p:grpSpPr>
                  <a:xfrm>
                    <a:off x="4167875" y="2924181"/>
                    <a:ext cx="4032917" cy="506059"/>
                    <a:chOff x="4042700" y="3969752"/>
                    <a:chExt cx="2711606" cy="353893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05" name="Rettangolo con angoli arrotondati 104">
                          <a:extLst>
                            <a:ext uri="{FF2B5EF4-FFF2-40B4-BE49-F238E27FC236}">
                              <a16:creationId xmlns:a16="http://schemas.microsoft.com/office/drawing/2014/main" id="{4FFE2A07-826D-14BD-92A6-FDE57ED0D8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42700" y="3971191"/>
                          <a:ext cx="338874" cy="352454"/>
                        </a:xfrm>
                        <a:prstGeom prst="roundRect">
                          <a:avLst/>
                        </a:prstGeom>
                        <a:solidFill>
                          <a:srgbClr val="CDE5F5"/>
                        </a:solidFill>
                        <a:ln w="28575">
                          <a:solidFill>
                            <a:srgbClr val="7ABAE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p:txBody>
                    </p:sp>
                  </mc:Choice>
                  <mc:Fallback xmlns="">
                    <p:sp>
                      <p:nvSpPr>
                        <p:cNvPr id="105" name="Rettangolo con angoli arrotondati 104">
                          <a:extLst>
                            <a:ext uri="{FF2B5EF4-FFF2-40B4-BE49-F238E27FC236}">
                              <a16:creationId xmlns:a16="http://schemas.microsoft.com/office/drawing/2014/main" id="{4FFE2A07-826D-14BD-92A6-FDE57ED0D810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042700" y="3971191"/>
                          <a:ext cx="338874" cy="352454"/>
                        </a:xfrm>
                        <a:prstGeom prst="roundRect">
                          <a:avLst/>
                        </a:prstGeom>
                        <a:blipFill>
                          <a:blip r:embed="rId9"/>
                          <a:stretch>
                            <a:fillRect/>
                          </a:stretch>
                        </a:blipFill>
                        <a:ln w="28575">
                          <a:solidFill>
                            <a:srgbClr val="7ABAE2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it-IT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06" name="Rettangolo con angoli arrotondati 105">
                          <a:extLst>
                            <a:ext uri="{FF2B5EF4-FFF2-40B4-BE49-F238E27FC236}">
                              <a16:creationId xmlns:a16="http://schemas.microsoft.com/office/drawing/2014/main" id="{2BF33F29-67E4-6228-6A1C-3A36571D7D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81574" y="3971190"/>
                          <a:ext cx="338874" cy="352454"/>
                        </a:xfrm>
                        <a:prstGeom prst="roundRect">
                          <a:avLst/>
                        </a:prstGeom>
                        <a:solidFill>
                          <a:srgbClr val="CDE5F5"/>
                        </a:solidFill>
                        <a:ln w="28575">
                          <a:solidFill>
                            <a:srgbClr val="7ABAE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p:txBody>
                    </p:sp>
                  </mc:Choice>
                  <mc:Fallback xmlns="">
                    <p:sp>
                      <p:nvSpPr>
                        <p:cNvPr id="106" name="Rettangolo con angoli arrotondati 105">
                          <a:extLst>
                            <a:ext uri="{FF2B5EF4-FFF2-40B4-BE49-F238E27FC236}">
                              <a16:creationId xmlns:a16="http://schemas.microsoft.com/office/drawing/2014/main" id="{2BF33F29-67E4-6228-6A1C-3A36571D7DA5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381574" y="3971190"/>
                          <a:ext cx="338874" cy="352454"/>
                        </a:xfrm>
                        <a:prstGeom prst="roundRect">
                          <a:avLst/>
                        </a:prstGeom>
                        <a:blipFill>
                          <a:blip r:embed="rId10"/>
                          <a:stretch>
                            <a:fillRect/>
                          </a:stretch>
                        </a:blipFill>
                        <a:ln w="28575">
                          <a:solidFill>
                            <a:srgbClr val="7ABAE2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it-IT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07" name="Rettangolo con angoli arrotondati 106">
                          <a:extLst>
                            <a:ext uri="{FF2B5EF4-FFF2-40B4-BE49-F238E27FC236}">
                              <a16:creationId xmlns:a16="http://schemas.microsoft.com/office/drawing/2014/main" id="{4D290CB9-D22D-389B-0132-02B06AF08E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21312" y="3971190"/>
                          <a:ext cx="338874" cy="352454"/>
                        </a:xfrm>
                        <a:prstGeom prst="roundRect">
                          <a:avLst/>
                        </a:prstGeom>
                        <a:solidFill>
                          <a:srgbClr val="CDE5F5"/>
                        </a:solidFill>
                        <a:ln w="28575">
                          <a:solidFill>
                            <a:srgbClr val="7ABAE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p:txBody>
                    </p:sp>
                  </mc:Choice>
                  <mc:Fallback xmlns="">
                    <p:sp>
                      <p:nvSpPr>
                        <p:cNvPr id="107" name="Rettangolo con angoli arrotondati 106">
                          <a:extLst>
                            <a:ext uri="{FF2B5EF4-FFF2-40B4-BE49-F238E27FC236}">
                              <a16:creationId xmlns:a16="http://schemas.microsoft.com/office/drawing/2014/main" id="{4D290CB9-D22D-389B-0132-02B06AF08E91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721312" y="3971190"/>
                          <a:ext cx="338874" cy="352454"/>
                        </a:xfrm>
                        <a:prstGeom prst="roundRect">
                          <a:avLst/>
                        </a:prstGeom>
                        <a:blipFill>
                          <a:blip r:embed="rId11"/>
                          <a:stretch>
                            <a:fillRect/>
                          </a:stretch>
                        </a:blipFill>
                        <a:ln w="28575">
                          <a:solidFill>
                            <a:srgbClr val="7ABAE2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it-IT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08" name="Rettangolo con angoli arrotondati 107">
                      <a:extLst>
                        <a:ext uri="{FF2B5EF4-FFF2-40B4-BE49-F238E27FC236}">
                          <a16:creationId xmlns:a16="http://schemas.microsoft.com/office/drawing/2014/main" id="{F17A0FA8-20D2-AE5A-3B0F-CFC5211394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68902" y="3969752"/>
                      <a:ext cx="338874" cy="352454"/>
                    </a:xfrm>
                    <a:prstGeom prst="roundRect">
                      <a:avLst/>
                    </a:prstGeom>
                    <a:solidFill>
                      <a:srgbClr val="40A040"/>
                    </a:solidFill>
                    <a:ln w="28575">
                      <a:solidFill>
                        <a:srgbClr val="36883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09" name="Rettangolo con angoli arrotondati 108">
                      <a:extLst>
                        <a:ext uri="{FF2B5EF4-FFF2-40B4-BE49-F238E27FC236}">
                          <a16:creationId xmlns:a16="http://schemas.microsoft.com/office/drawing/2014/main" id="{867BC652-EDAD-58DE-4630-AD65AC1187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559" y="3971190"/>
                      <a:ext cx="338874" cy="352454"/>
                    </a:xfrm>
                    <a:prstGeom prst="roundRect">
                      <a:avLst/>
                    </a:prstGeom>
                    <a:solidFill>
                      <a:srgbClr val="FF4040"/>
                    </a:solidFill>
                    <a:ln w="28575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0" name="Rettangolo con angoli arrotondati 109">
                      <a:extLst>
                        <a:ext uri="{FF2B5EF4-FFF2-40B4-BE49-F238E27FC236}">
                          <a16:creationId xmlns:a16="http://schemas.microsoft.com/office/drawing/2014/main" id="{3BDCC640-E79F-A03E-EA7D-4EF4ACAFD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15432" y="3971190"/>
                      <a:ext cx="338874" cy="352454"/>
                    </a:xfrm>
                    <a:prstGeom prst="roundRect">
                      <a:avLst/>
                    </a:prstGeom>
                    <a:solidFill>
                      <a:srgbClr val="FF4040"/>
                    </a:solidFill>
                    <a:ln w="28575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1" name="Rettangolo con angoli arrotondati 110">
                      <a:extLst>
                        <a:ext uri="{FF2B5EF4-FFF2-40B4-BE49-F238E27FC236}">
                          <a16:creationId xmlns:a16="http://schemas.microsoft.com/office/drawing/2014/main" id="{A11CE988-E87D-55DE-FF9C-1837B932F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8811" y="3971190"/>
                      <a:ext cx="338874" cy="352454"/>
                    </a:xfrm>
                    <a:prstGeom prst="roundRect">
                      <a:avLst/>
                    </a:prstGeom>
                    <a:solidFill>
                      <a:srgbClr val="40A040"/>
                    </a:solidFill>
                    <a:ln w="28575">
                      <a:solidFill>
                        <a:srgbClr val="36883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  <p:grpSp>
                <p:nvGrpSpPr>
                  <p:cNvPr id="99" name="Gruppo 98">
                    <a:extLst>
                      <a:ext uri="{FF2B5EF4-FFF2-40B4-BE49-F238E27FC236}">
                        <a16:creationId xmlns:a16="http://schemas.microsoft.com/office/drawing/2014/main" id="{4B042ABD-4A93-5874-ACB5-867E392FEC2D}"/>
                      </a:ext>
                    </a:extLst>
                  </p:cNvPr>
                  <p:cNvGrpSpPr/>
                  <p:nvPr/>
                </p:nvGrpSpPr>
                <p:grpSpPr>
                  <a:xfrm>
                    <a:off x="4279761" y="3494364"/>
                    <a:ext cx="1656683" cy="743041"/>
                    <a:chOff x="4113654" y="4450249"/>
                    <a:chExt cx="1225448" cy="743041"/>
                  </a:xfrm>
                </p:grpSpPr>
                <p:sp>
                  <p:nvSpPr>
                    <p:cNvPr id="103" name="Parentesi graffa chiusa 102">
                      <a:extLst>
                        <a:ext uri="{FF2B5EF4-FFF2-40B4-BE49-F238E27FC236}">
                          <a16:creationId xmlns:a16="http://schemas.microsoft.com/office/drawing/2014/main" id="{BC8769B7-27AB-D845-9E2F-0B021EEEB28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574398" y="3989505"/>
                      <a:ext cx="303959" cy="1225448"/>
                    </a:xfrm>
                    <a:prstGeom prst="rightBrace">
                      <a:avLst>
                        <a:gd name="adj1" fmla="val 49383"/>
                        <a:gd name="adj2" fmla="val 50000"/>
                      </a:avLst>
                    </a:prstGeom>
                    <a:ln w="19050">
                      <a:solidFill>
                        <a:srgbClr val="7ABAE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04" name="CasellaDiTesto 103">
                      <a:extLst>
                        <a:ext uri="{FF2B5EF4-FFF2-40B4-BE49-F238E27FC236}">
                          <a16:creationId xmlns:a16="http://schemas.microsoft.com/office/drawing/2014/main" id="{8D07949F-294A-F6F2-D79E-F84CCC697AE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48895" y="4777905"/>
                      <a:ext cx="598599" cy="4153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/>
                        <a:t>signal</a:t>
                      </a:r>
                    </a:p>
                  </p:txBody>
                </p:sp>
              </p:grpSp>
              <p:grpSp>
                <p:nvGrpSpPr>
                  <p:cNvPr id="100" name="Gruppo 99">
                    <a:extLst>
                      <a:ext uri="{FF2B5EF4-FFF2-40B4-BE49-F238E27FC236}">
                        <a16:creationId xmlns:a16="http://schemas.microsoft.com/office/drawing/2014/main" id="{EF901B9F-0D8F-8867-52A6-7111E0669385}"/>
                      </a:ext>
                    </a:extLst>
                  </p:cNvPr>
                  <p:cNvGrpSpPr/>
                  <p:nvPr/>
                </p:nvGrpSpPr>
                <p:grpSpPr>
                  <a:xfrm>
                    <a:off x="6419892" y="3494364"/>
                    <a:ext cx="1564541" cy="696988"/>
                    <a:chOff x="5740249" y="4450249"/>
                    <a:chExt cx="2036766" cy="696988"/>
                  </a:xfrm>
                </p:grpSpPr>
                <p:sp>
                  <p:nvSpPr>
                    <p:cNvPr id="101" name="Parentesi graffa chiusa 100">
                      <a:extLst>
                        <a:ext uri="{FF2B5EF4-FFF2-40B4-BE49-F238E27FC236}">
                          <a16:creationId xmlns:a16="http://schemas.microsoft.com/office/drawing/2014/main" id="{FE13546B-0076-5AEA-C1F0-1E28398F14D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606652" y="3583846"/>
                      <a:ext cx="303959" cy="2036766"/>
                    </a:xfrm>
                    <a:prstGeom prst="rightBrace">
                      <a:avLst>
                        <a:gd name="adj1" fmla="val 49383"/>
                        <a:gd name="adj2" fmla="val 50000"/>
                      </a:avLst>
                    </a:prstGeom>
                    <a:ln w="19050">
                      <a:solidFill>
                        <a:srgbClr val="E4907E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02" name="CasellaDiTesto 101">
                      <a:extLst>
                        <a:ext uri="{FF2B5EF4-FFF2-40B4-BE49-F238E27FC236}">
                          <a16:creationId xmlns:a16="http://schemas.microsoft.com/office/drawing/2014/main" id="{A953238D-75F0-DF5C-C0C7-66BAF129FF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27799" y="4777905"/>
                      <a:ext cx="188974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/>
                        <a:t>background</a:t>
                      </a:r>
                    </a:p>
                  </p:txBody>
                </p:sp>
              </p:grpSp>
            </p:grpSp>
          </p:grpSp>
          <p:sp>
            <p:nvSpPr>
              <p:cNvPr id="94" name="Rettangolo con angoli arrotondati 93">
                <a:extLst>
                  <a:ext uri="{FF2B5EF4-FFF2-40B4-BE49-F238E27FC236}">
                    <a16:creationId xmlns:a16="http://schemas.microsoft.com/office/drawing/2014/main" id="{CBE4B02B-3248-7655-311B-C2A59AAA8252}"/>
                  </a:ext>
                </a:extLst>
              </p:cNvPr>
              <p:cNvSpPr/>
              <p:nvPr/>
            </p:nvSpPr>
            <p:spPr>
              <a:xfrm>
                <a:off x="5769947" y="3169628"/>
                <a:ext cx="504000" cy="504002"/>
              </a:xfrm>
              <a:prstGeom prst="roundRect">
                <a:avLst/>
              </a:prstGeom>
              <a:solidFill>
                <a:srgbClr val="40A040"/>
              </a:solidFill>
              <a:ln w="28575">
                <a:solidFill>
                  <a:srgbClr val="3688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Rettangolo con angoli arrotondati 94">
                <a:extLst>
                  <a:ext uri="{FF2B5EF4-FFF2-40B4-BE49-F238E27FC236}">
                    <a16:creationId xmlns:a16="http://schemas.microsoft.com/office/drawing/2014/main" id="{D4531FCA-DDD1-F941-28BB-A842434CCBBF}"/>
                  </a:ext>
                </a:extLst>
              </p:cNvPr>
              <p:cNvSpPr/>
              <p:nvPr/>
            </p:nvSpPr>
            <p:spPr>
              <a:xfrm>
                <a:off x="7272755" y="3167568"/>
                <a:ext cx="504000" cy="504001"/>
              </a:xfrm>
              <a:prstGeom prst="roundRect">
                <a:avLst/>
              </a:prstGeom>
              <a:solidFill>
                <a:srgbClr val="FF404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Rettangolo con angoli arrotondati 112">
                  <a:extLst>
                    <a:ext uri="{FF2B5EF4-FFF2-40B4-BE49-F238E27FC236}">
                      <a16:creationId xmlns:a16="http://schemas.microsoft.com/office/drawing/2014/main" id="{87F01264-4996-A1F5-EDFF-9EFA3F6660E1}"/>
                    </a:ext>
                  </a:extLst>
                </p:cNvPr>
                <p:cNvSpPr/>
                <p:nvPr/>
              </p:nvSpPr>
              <p:spPr>
                <a:xfrm>
                  <a:off x="8832707" y="4061509"/>
                  <a:ext cx="449898" cy="448124"/>
                </a:xfrm>
                <a:prstGeom prst="roundRect">
                  <a:avLst/>
                </a:prstGeom>
                <a:solidFill>
                  <a:srgbClr val="CDE5F5"/>
                </a:solidFill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13" name="Rettangolo con angoli arrotondati 112">
                  <a:extLst>
                    <a:ext uri="{FF2B5EF4-FFF2-40B4-BE49-F238E27FC236}">
                      <a16:creationId xmlns:a16="http://schemas.microsoft.com/office/drawing/2014/main" id="{87F01264-4996-A1F5-EDFF-9EFA3F6660E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2707" y="4061509"/>
                  <a:ext cx="449898" cy="448124"/>
                </a:xfrm>
                <a:prstGeom prst="round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28575">
                  <a:solidFill>
                    <a:srgbClr val="7ABAE2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Rettangolo con angoli arrotondati 113">
                  <a:extLst>
                    <a:ext uri="{FF2B5EF4-FFF2-40B4-BE49-F238E27FC236}">
                      <a16:creationId xmlns:a16="http://schemas.microsoft.com/office/drawing/2014/main" id="{2FEEDDC1-1285-1DAB-73B3-091856FADC99}"/>
                    </a:ext>
                  </a:extLst>
                </p:cNvPr>
                <p:cNvSpPr/>
                <p:nvPr/>
              </p:nvSpPr>
              <p:spPr>
                <a:xfrm>
                  <a:off x="9282605" y="4058081"/>
                  <a:ext cx="449898" cy="448124"/>
                </a:xfrm>
                <a:prstGeom prst="roundRect">
                  <a:avLst/>
                </a:prstGeom>
                <a:solidFill>
                  <a:srgbClr val="CDE5F5"/>
                </a:solidFill>
                <a:ln w="28575">
                  <a:solidFill>
                    <a:srgbClr val="7ABA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14" name="Rettangolo con angoli arrotondati 113">
                  <a:extLst>
                    <a:ext uri="{FF2B5EF4-FFF2-40B4-BE49-F238E27FC236}">
                      <a16:creationId xmlns:a16="http://schemas.microsoft.com/office/drawing/2014/main" id="{2FEEDDC1-1285-1DAB-73B3-091856FADC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2605" y="4058081"/>
                  <a:ext cx="449898" cy="448124"/>
                </a:xfrm>
                <a:prstGeom prst="round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28575">
                  <a:solidFill>
                    <a:srgbClr val="7ABAE2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CasellaDiTesto 114">
                <a:extLst>
                  <a:ext uri="{FF2B5EF4-FFF2-40B4-BE49-F238E27FC236}">
                    <a16:creationId xmlns:a16="http://schemas.microsoft.com/office/drawing/2014/main" id="{21069FBC-1B24-27B4-B791-CC69416BAC83}"/>
                  </a:ext>
                </a:extLst>
              </p:cNvPr>
              <p:cNvSpPr txBox="1"/>
              <p:nvPr/>
            </p:nvSpPr>
            <p:spPr>
              <a:xfrm>
                <a:off x="4747986" y="1412813"/>
                <a:ext cx="16528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 dirty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|=|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15" name="CasellaDiTesto 114">
                <a:extLst>
                  <a:ext uri="{FF2B5EF4-FFF2-40B4-BE49-F238E27FC236}">
                    <a16:creationId xmlns:a16="http://schemas.microsoft.com/office/drawing/2014/main" id="{21069FBC-1B24-27B4-B791-CC69416BA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986" y="1412813"/>
                <a:ext cx="1652813" cy="400110"/>
              </a:xfrm>
              <a:prstGeom prst="rect">
                <a:avLst/>
              </a:prstGeom>
              <a:blipFill>
                <a:blip r:embed="rId14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CasellaDiTesto 115">
                <a:extLst>
                  <a:ext uri="{FF2B5EF4-FFF2-40B4-BE49-F238E27FC236}">
                    <a16:creationId xmlns:a16="http://schemas.microsoft.com/office/drawing/2014/main" id="{8E2547E1-AC89-C7B4-844B-F344C8C09E53}"/>
                  </a:ext>
                </a:extLst>
              </p:cNvPr>
              <p:cNvSpPr txBox="1"/>
              <p:nvPr/>
            </p:nvSpPr>
            <p:spPr>
              <a:xfrm>
                <a:off x="4747986" y="2924284"/>
                <a:ext cx="16528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0" dirty="0"/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2000" b="0" i="1" dirty="0" smtClean="0">
                        <a:latin typeface="Cambria Math" panose="02040503050406030204" pitchFamily="18" charset="0"/>
                      </a:rPr>
                      <m:t>|=|</m:t>
                    </m:r>
                    <m:sSub>
                      <m:sSubPr>
                        <m:ctrlPr>
                          <a:rPr lang="it-IT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2000" b="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it-IT" sz="2000" dirty="0"/>
              </a:p>
            </p:txBody>
          </p:sp>
        </mc:Choice>
        <mc:Fallback xmlns="">
          <p:sp>
            <p:nvSpPr>
              <p:cNvPr id="116" name="CasellaDiTesto 115">
                <a:extLst>
                  <a:ext uri="{FF2B5EF4-FFF2-40B4-BE49-F238E27FC236}">
                    <a16:creationId xmlns:a16="http://schemas.microsoft.com/office/drawing/2014/main" id="{8E2547E1-AC89-C7B4-844B-F344C8C09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986" y="2924284"/>
                <a:ext cx="1652813" cy="400110"/>
              </a:xfrm>
              <a:prstGeom prst="rect">
                <a:avLst/>
              </a:prstGeom>
              <a:blipFill>
                <a:blip r:embed="rId15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CasellaDiTesto 116">
                <a:extLst>
                  <a:ext uri="{FF2B5EF4-FFF2-40B4-BE49-F238E27FC236}">
                    <a16:creationId xmlns:a16="http://schemas.microsoft.com/office/drawing/2014/main" id="{A75CB9F1-0F29-E809-6A1D-CCF7FE177E4B}"/>
                  </a:ext>
                </a:extLst>
              </p:cNvPr>
              <p:cNvSpPr txBox="1"/>
              <p:nvPr/>
            </p:nvSpPr>
            <p:spPr>
              <a:xfrm>
                <a:off x="4233456" y="4465583"/>
                <a:ext cx="30682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|=|</m:t>
                      </m:r>
                      <m:sSub>
                        <m:sSubPr>
                          <m:ctrlP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|=…=</m:t>
                      </m:r>
                      <m:sSub>
                        <m:sSubPr>
                          <m:ctrlP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17" name="CasellaDiTesto 116">
                <a:extLst>
                  <a:ext uri="{FF2B5EF4-FFF2-40B4-BE49-F238E27FC236}">
                    <a16:creationId xmlns:a16="http://schemas.microsoft.com/office/drawing/2014/main" id="{A75CB9F1-0F29-E809-6A1D-CCF7FE177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456" y="4465583"/>
                <a:ext cx="3068261" cy="400110"/>
              </a:xfrm>
              <a:prstGeom prst="rect">
                <a:avLst/>
              </a:prstGeom>
              <a:blipFill>
                <a:blip r:embed="rId16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CasellaDiTesto 117">
                <a:extLst>
                  <a:ext uri="{FF2B5EF4-FFF2-40B4-BE49-F238E27FC236}">
                    <a16:creationId xmlns:a16="http://schemas.microsoft.com/office/drawing/2014/main" id="{81C35FF8-8905-2E83-A950-692E437FB8EC}"/>
                  </a:ext>
                </a:extLst>
              </p:cNvPr>
              <p:cNvSpPr txBox="1"/>
              <p:nvPr/>
            </p:nvSpPr>
            <p:spPr>
              <a:xfrm>
                <a:off x="4262676" y="5909415"/>
                <a:ext cx="28483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|=|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</a:rPr>
                        <m:t>| ∧|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|=|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18" name="CasellaDiTesto 117">
                <a:extLst>
                  <a:ext uri="{FF2B5EF4-FFF2-40B4-BE49-F238E27FC236}">
                    <a16:creationId xmlns:a16="http://schemas.microsoft.com/office/drawing/2014/main" id="{81C35FF8-8905-2E83-A950-692E437FB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676" y="5909415"/>
                <a:ext cx="2848308" cy="400110"/>
              </a:xfrm>
              <a:prstGeom prst="rect">
                <a:avLst/>
              </a:prstGeom>
              <a:blipFill>
                <a:blip r:embed="rId17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2352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8A1B5F-0801-4AFF-A489-335B6A851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201B52-6441-4DBA-BACE-235977581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DF3DBB-17DD-4058-A944-5578E18A0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D3D217E-7C30-43E5-FDFE-9DA9C953F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Results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327237-0F8D-79A2-B894-21868EE7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dirty="0"/>
              <a:t>Metrics</a:t>
            </a:r>
          </a:p>
          <a:p>
            <a:pPr algn="r"/>
            <a:r>
              <a:rPr lang="en-US" sz="2000" dirty="0"/>
              <a:t>Baselines</a:t>
            </a:r>
          </a:p>
          <a:p>
            <a:pPr algn="r"/>
            <a:r>
              <a:rPr lang="en-US" sz="2000" dirty="0"/>
              <a:t>Interpolation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3B0872-5C67-967D-E0D0-F6115FF2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5314" y="6553690"/>
            <a:ext cx="1128486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56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879DE4-FD9F-B1CA-5E66-3F505B0C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Significance</a:t>
            </a:r>
            <a:r>
              <a:rPr lang="it-IT" dirty="0"/>
              <a:t> Ratio </a:t>
            </a:r>
            <a:r>
              <a:rPr lang="it-IT" dirty="0" err="1"/>
              <a:t>Metric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56F8718-9E94-99E8-EE19-4F2EE78FCD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3"/>
                <a:ext cx="10058400" cy="4186931"/>
              </a:xfrm>
            </p:spPr>
            <p:txBody>
              <a:bodyPr>
                <a:normAutofit/>
              </a:bodyPr>
              <a:lstStyle/>
              <a:p>
                <a:r>
                  <a:rPr lang="en-CA" dirty="0"/>
                  <a:t>Along with ROC and PR curves, we introduce a new metric (evaluated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∈[0,1]</m:t>
                    </m:r>
                  </m:oMath>
                </a14:m>
                <a:r>
                  <a:rPr lang="en-CA" dirty="0"/>
                  <a:t>):</a:t>
                </a:r>
              </a:p>
              <a:p>
                <a:endParaRPr lang="en-CA" dirty="0"/>
              </a:p>
              <a:p>
                <a:endParaRPr lang="en-CA" dirty="0"/>
              </a:p>
              <a:p>
                <a:pPr marL="0" indent="0">
                  <a:buNone/>
                </a:pPr>
                <a:r>
                  <a:rPr lang="en-CA" dirty="0"/>
                  <a:t> </a:t>
                </a:r>
              </a:p>
              <a:p>
                <a:pPr marL="0" indent="0">
                  <a:buNone/>
                </a:pPr>
                <a:r>
                  <a:rPr lang="en-CA" dirty="0"/>
                  <a:t>where: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CA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AMS</m:t>
                    </m:r>
                    <m:d>
                      <m:dPr>
                        <m:ctrlPr>
                          <a:rPr lang="en-CA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CA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CA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CA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CA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CA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CA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CA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CA" dirty="0"/>
                  <a:t> is the </a:t>
                </a:r>
                <a:r>
                  <a:rPr lang="en-CA" b="1" dirty="0">
                    <a:solidFill>
                      <a:srgbClr val="C00000"/>
                    </a:solidFill>
                  </a:rPr>
                  <a:t>significance</a:t>
                </a:r>
                <a:r>
                  <a:rPr lang="en-CA" dirty="0"/>
                  <a:t> computed at classification </a:t>
                </a:r>
                <a:r>
                  <a:rPr lang="en-CA" i="1" dirty="0"/>
                  <a:t>threshold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CA" dirty="0"/>
                  <a:t>.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CA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CA" dirty="0"/>
                  <a:t> is the </a:t>
                </a:r>
                <a:r>
                  <a:rPr lang="en-CA" b="1" dirty="0">
                    <a:solidFill>
                      <a:srgbClr val="0070C0"/>
                    </a:solidFill>
                  </a:rPr>
                  <a:t>ideal significance</a:t>
                </a:r>
                <a:r>
                  <a:rPr lang="en-CA" dirty="0"/>
                  <a:t>,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CA" dirty="0"/>
                  <a:t> (take all signal)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CA" dirty="0"/>
                  <a:t> (reject all </a:t>
                </a:r>
                <a:r>
                  <a:rPr lang="en-CA" dirty="0" err="1"/>
                  <a:t>bkg</a:t>
                </a:r>
                <a:r>
                  <a:rPr lang="en-CA" dirty="0"/>
                  <a:t>).</a:t>
                </a:r>
              </a:p>
              <a:p>
                <a:r>
                  <a:rPr lang="en-CA" dirty="0"/>
                  <a:t>The metric is </a:t>
                </a:r>
                <a:r>
                  <a:rPr lang="en-CA" b="1" dirty="0"/>
                  <a:t>normalized in </a:t>
                </a:r>
                <a14:m>
                  <m:oMath xmlns:m="http://schemas.openxmlformats.org/officeDocument/2006/math">
                    <m:r>
                      <a:rPr lang="en-CA" b="1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CA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CA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CA" b="1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CA" dirty="0"/>
                  <a:t>, regardless the #signal and #background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CA" dirty="0"/>
                  <a:t> Is comparable between different mass hypotheses. 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56F8718-9E94-99E8-EE19-4F2EE78FCD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3"/>
                <a:ext cx="10058400" cy="4186931"/>
              </a:xfrm>
              <a:blipFill>
                <a:blip r:embed="rId2"/>
                <a:stretch>
                  <a:fillRect l="-1515" t="-16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7E258E-7F71-CCB8-C36C-EF8022D3F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976B84B-9ABA-3AC9-259C-CEC474412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013" y="3309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51128CF-8302-FB99-434D-06D8C7B4A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712" y="2369785"/>
            <a:ext cx="8410575" cy="115252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5E4F442-C2AA-412E-FF08-13270B5970EC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732B088-C528-944B-E352-E942C21CFE6E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2634682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5CE38D-04B0-4F59-E45A-E30EB89FF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Baseline Models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472915B-190E-DE0C-EA6A-E37AA340A3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6632" y="1875423"/>
                <a:ext cx="7025440" cy="4023360"/>
              </a:xfrm>
            </p:spPr>
            <p:txBody>
              <a:bodyPr/>
              <a:lstStyle/>
              <a:p>
                <a:r>
                  <a:rPr lang="en-029" dirty="0"/>
                  <a:t>There are three baselines:</a:t>
                </a:r>
              </a:p>
              <a:p>
                <a:pPr lvl="1"/>
                <a:r>
                  <a:rPr lang="en-029" b="1" dirty="0">
                    <a:solidFill>
                      <a:srgbClr val="0078FF"/>
                    </a:solidFill>
                  </a:rPr>
                  <a:t>Single-NN:</a:t>
                </a:r>
                <a:r>
                  <a:rPr lang="en-029" dirty="0"/>
                  <a:t> </a:t>
                </a:r>
                <a:r>
                  <a:rPr lang="en-029" i="1" dirty="0"/>
                  <a:t>one </a:t>
                </a:r>
                <a:r>
                  <a:rPr lang="en-029" dirty="0"/>
                  <a:t>neural network trained on all </a:t>
                </a:r>
                <a14:m>
                  <m:oMath xmlns:m="http://schemas.openxmlformats.org/officeDocument/2006/math">
                    <m:r>
                      <a:rPr lang="en-029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029" dirty="0"/>
                  <a:t> mass points, but without the mass feature, </a:t>
                </a:r>
                <a14:m>
                  <m:oMath xmlns:m="http://schemas.openxmlformats.org/officeDocument/2006/math">
                    <m:r>
                      <a:rPr lang="en-029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029" dirty="0"/>
                  <a:t>, as input – so </a:t>
                </a:r>
                <a:r>
                  <a:rPr lang="en-029" b="1" i="1" dirty="0"/>
                  <a:t>not parametrized</a:t>
                </a:r>
                <a:r>
                  <a:rPr lang="en-029" dirty="0"/>
                  <a:t>.</a:t>
                </a:r>
              </a:p>
              <a:p>
                <a:pPr lvl="1"/>
                <a:r>
                  <a:rPr lang="en-029" b="1" dirty="0">
                    <a:solidFill>
                      <a:srgbClr val="FF6500"/>
                    </a:solidFill>
                  </a:rPr>
                  <a:t>Individual-NNs:</a:t>
                </a:r>
                <a:r>
                  <a:rPr lang="en-029" dirty="0"/>
                  <a:t> a </a:t>
                </a:r>
                <a:r>
                  <a:rPr lang="en-029" i="1" dirty="0"/>
                  <a:t>set</a:t>
                </a:r>
                <a:r>
                  <a:rPr lang="en-029" dirty="0"/>
                  <a:t> of </a:t>
                </a:r>
                <a14:m>
                  <m:oMath xmlns:m="http://schemas.openxmlformats.org/officeDocument/2006/math">
                    <m:r>
                      <a:rPr lang="it-IT" b="0" i="0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029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029" dirty="0"/>
                  <a:t> neural networks, each trained </a:t>
                </a:r>
                <a:br>
                  <a:rPr lang="en-029" dirty="0"/>
                </a:br>
                <a:r>
                  <a:rPr lang="en-029" dirty="0"/>
                  <a:t>on the corresponding mass </a:t>
                </a:r>
                <a:br>
                  <a:rPr lang="en-029" dirty="0"/>
                </a:br>
                <a:r>
                  <a:rPr lang="en-029" dirty="0"/>
                  <a:t>point,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029" dirty="0"/>
                  <a:t>.</a:t>
                </a:r>
              </a:p>
              <a:p>
                <a:pPr lvl="1"/>
                <a:r>
                  <a:rPr lang="en-029" b="1" dirty="0" err="1">
                    <a:solidFill>
                      <a:srgbClr val="0AAFB6"/>
                    </a:solidFill>
                  </a:rPr>
                  <a:t>pNN</a:t>
                </a:r>
                <a:r>
                  <a:rPr lang="en-029" b="1" dirty="0">
                    <a:solidFill>
                      <a:srgbClr val="0AAFB6"/>
                    </a:solidFill>
                  </a:rPr>
                  <a:t>:</a:t>
                </a:r>
                <a:r>
                  <a:rPr lang="en-029" dirty="0"/>
                  <a:t> </a:t>
                </a:r>
                <a:r>
                  <a:rPr lang="en-029" dirty="0" err="1"/>
                  <a:t>Baldi’s</a:t>
                </a:r>
                <a:r>
                  <a:rPr lang="en-029" dirty="0"/>
                  <a:t> like parametric </a:t>
                </a:r>
                <a:br>
                  <a:rPr lang="en-029" dirty="0"/>
                </a:br>
                <a:r>
                  <a:rPr lang="en-029" dirty="0"/>
                  <a:t>neural network, without </a:t>
                </a:r>
                <a:br>
                  <a:rPr lang="en-029" dirty="0"/>
                </a:br>
                <a:r>
                  <a:rPr lang="en-029" dirty="0"/>
                  <a:t>our improvements.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472915B-190E-DE0C-EA6A-E37AA340A3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6632" y="1875423"/>
                <a:ext cx="7025440" cy="4023360"/>
              </a:xfrm>
              <a:blipFill>
                <a:blip r:embed="rId2"/>
                <a:stretch>
                  <a:fillRect l="-955" t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A97D64-4566-9BCD-1588-C13AC24E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6F81E9E-1FD4-6894-0611-D574F001C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013" y="3309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2DA57123-C9BD-9345-B74A-90B8BF15CFCF}"/>
              </a:ext>
            </a:extLst>
          </p:cNvPr>
          <p:cNvGrpSpPr/>
          <p:nvPr/>
        </p:nvGrpSpPr>
        <p:grpSpPr>
          <a:xfrm>
            <a:off x="3354776" y="2412773"/>
            <a:ext cx="8550237" cy="3846742"/>
            <a:chOff x="184065" y="1389139"/>
            <a:chExt cx="8550237" cy="3846742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4146F0FA-36CF-B058-B785-AA35B3F66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6688"/>
            <a:stretch/>
          </p:blipFill>
          <p:spPr>
            <a:xfrm>
              <a:off x="184065" y="2147488"/>
              <a:ext cx="3734789" cy="3088393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8C5848D9-F7C5-2021-7B71-F80A65F7FF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6136"/>
            <a:stretch/>
          </p:blipFill>
          <p:spPr>
            <a:xfrm>
              <a:off x="4005364" y="1389139"/>
              <a:ext cx="4728938" cy="3846742"/>
            </a:xfrm>
            <a:prstGeom prst="rect">
              <a:avLst/>
            </a:prstGeom>
          </p:spPr>
        </p:pic>
      </p:grp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CB7D378-8229-EF29-EC22-A0BEEB072721}"/>
              </a:ext>
            </a:extLst>
          </p:cNvPr>
          <p:cNvSpPr txBox="1"/>
          <p:nvPr/>
        </p:nvSpPr>
        <p:spPr>
          <a:xfrm>
            <a:off x="7749738" y="867999"/>
            <a:ext cx="3924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dirty="0"/>
              <a:t>The </a:t>
            </a:r>
            <a:r>
              <a:rPr lang="en-HK" dirty="0" err="1"/>
              <a:t>pNN</a:t>
            </a:r>
            <a:r>
              <a:rPr lang="en-HK" dirty="0"/>
              <a:t> outperforms even the set of individual neural networks.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B98509-A7BB-6801-5452-739EEB0EF227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3A1E67B-E05C-F595-EA25-F16AA6B9B736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4250963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50918-8F46-C272-9846-D1F817D81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Interpolation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416FD9E8-44D7-49BF-8EC9-B8E5AC46A1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BZ" dirty="0"/>
                  <a:t>Interpolation capability implies </a:t>
                </a:r>
                <a:r>
                  <a:rPr lang="en-BZ" b="1" i="1" dirty="0"/>
                  <a:t>twofold generalization</a:t>
                </a:r>
                <a:r>
                  <a:rPr lang="en-BZ" dirty="0"/>
                  <a:t>: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BZ" dirty="0"/>
                  <a:t>On new samples belonging to </a:t>
                </a:r>
                <a:r>
                  <a:rPr lang="en-BZ" i="1" dirty="0"/>
                  <a:t>training </a:t>
                </a:r>
                <a:r>
                  <a:rPr lang="en-BZ" dirty="0"/>
                  <a:t>mass points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BZ" dirty="0"/>
                  <a:t>, and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BZ" dirty="0"/>
                  <a:t>On novel samples related to the </a:t>
                </a:r>
                <a:r>
                  <a:rPr lang="en-BZ" i="1" dirty="0"/>
                  <a:t>missing </a:t>
                </a:r>
                <a:r>
                  <a:rPr lang="en-BZ" dirty="0"/>
                  <a:t>masses,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BZ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</m:oMath>
                </a14:m>
                <a:r>
                  <a:rPr lang="en-BZ" dirty="0"/>
                  <a:t>.</a:t>
                </a:r>
              </a:p>
              <a:p>
                <a:r>
                  <a:rPr lang="en-BZ" b="1" dirty="0"/>
                  <a:t>Factors </a:t>
                </a:r>
                <a:r>
                  <a:rPr lang="en-BZ" dirty="0"/>
                  <a:t>affecting interpolation:</a:t>
                </a:r>
              </a:p>
              <a:p>
                <a:pPr lvl="1"/>
                <a:r>
                  <a:rPr lang="en-BZ" dirty="0"/>
                  <a:t>Distribution of mass-correlated features.</a:t>
                </a:r>
              </a:p>
              <a:p>
                <a:pPr lvl="1"/>
                <a:r>
                  <a:rPr lang="en-BZ" dirty="0"/>
                  <a:t>Background’s mass distribution, and regularization.</a:t>
                </a:r>
              </a:p>
              <a:p>
                <a:r>
                  <a:rPr lang="en-BZ" dirty="0"/>
                  <a:t>How to evaluate it?</a:t>
                </a:r>
              </a:p>
              <a:p>
                <a:pPr lvl="1"/>
                <a:r>
                  <a:rPr lang="en-BZ" dirty="0"/>
                  <a:t>Train only on one mass point to asses </a:t>
                </a:r>
                <a:r>
                  <a:rPr lang="en-BZ" i="1" dirty="0"/>
                  <a:t>similarity </a:t>
                </a:r>
                <a:r>
                  <a:rPr lang="en-BZ" dirty="0"/>
                  <a:t>among masses: force </a:t>
                </a:r>
                <a:r>
                  <a:rPr lang="en-BZ" dirty="0" err="1"/>
                  <a:t>pNN</a:t>
                </a:r>
                <a:r>
                  <a:rPr lang="en-BZ" dirty="0"/>
                  <a:t> to </a:t>
                </a:r>
                <a:r>
                  <a:rPr lang="en-BZ" b="1" dirty="0"/>
                  <a:t>extrapolate</a:t>
                </a:r>
                <a:r>
                  <a:rPr lang="en-BZ" dirty="0"/>
                  <a:t>.</a:t>
                </a:r>
              </a:p>
              <a:p>
                <a:pPr lvl="1"/>
                <a:r>
                  <a:rPr lang="en-BZ" b="1" dirty="0">
                    <a:solidFill>
                      <a:srgbClr val="92D050"/>
                    </a:solidFill>
                  </a:rPr>
                  <a:t>Drop about half of the mass points for training.</a:t>
                </a:r>
              </a:p>
              <a:p>
                <a:pPr lvl="1"/>
                <a:r>
                  <a:rPr lang="en-BZ" dirty="0"/>
                  <a:t>Train on </a:t>
                </a:r>
                <a:r>
                  <a:rPr lang="en-BZ" dirty="0">
                    <a:solidFill>
                      <a:srgbClr val="C00000"/>
                    </a:solidFill>
                  </a:rPr>
                  <a:t>one mass </a:t>
                </a:r>
                <a:r>
                  <a:rPr lang="en-BZ" i="1" dirty="0">
                    <a:solidFill>
                      <a:srgbClr val="C00000"/>
                    </a:solidFill>
                  </a:rPr>
                  <a:t>less</a:t>
                </a:r>
                <a:r>
                  <a:rPr lang="en-BZ" dirty="0"/>
                  <a:t>: usually </a:t>
                </a:r>
                <a:r>
                  <a:rPr lang="en-BZ" b="1" dirty="0">
                    <a:solidFill>
                      <a:srgbClr val="C00000"/>
                    </a:solidFill>
                  </a:rPr>
                  <a:t>not enough </a:t>
                </a:r>
                <a:r>
                  <a:rPr lang="en-BZ" dirty="0"/>
                  <a:t>the establish interpolation ability.</a:t>
                </a:r>
              </a:p>
              <a:p>
                <a:pPr lvl="1"/>
                <a:endParaRPr lang="en-BZ" dirty="0"/>
              </a:p>
              <a:p>
                <a:pPr lvl="1"/>
                <a:endParaRPr lang="en-BZ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416FD9E8-44D7-49BF-8EC9-B8E5AC46A1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C2A6A6-6DAB-33D5-1FC9-7B79F0E64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19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B9FF4A7-C267-51D4-FD2B-37345D42E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215" y="594380"/>
            <a:ext cx="4213245" cy="358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co 5">
            <a:extLst>
              <a:ext uri="{FF2B5EF4-FFF2-40B4-BE49-F238E27FC236}">
                <a16:creationId xmlns:a16="http://schemas.microsoft.com/office/drawing/2014/main" id="{037FEC5B-2469-CD6E-9424-DCF80E89CC5F}"/>
              </a:ext>
            </a:extLst>
          </p:cNvPr>
          <p:cNvSpPr/>
          <p:nvPr/>
        </p:nvSpPr>
        <p:spPr>
          <a:xfrm rot="10800000">
            <a:off x="640080" y="3429000"/>
            <a:ext cx="914400" cy="1116000"/>
          </a:xfrm>
          <a:prstGeom prst="arc">
            <a:avLst>
              <a:gd name="adj1" fmla="val 15776765"/>
              <a:gd name="adj2" fmla="val 5676661"/>
            </a:avLst>
          </a:prstGeom>
          <a:ln w="19050">
            <a:prstDash val="dash"/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1F8F1343-4DD1-C8D6-E4FA-63AC13C36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013" y="33090"/>
            <a:ext cx="4858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NNs for High-Energy Physics (and Beyond)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66D2417-0FF6-E2EF-C2E0-49D8089FF7B7}"/>
              </a:ext>
            </a:extLst>
          </p:cNvPr>
          <p:cNvSpPr txBox="1"/>
          <p:nvPr/>
        </p:nvSpPr>
        <p:spPr>
          <a:xfrm>
            <a:off x="10318886" y="5237366"/>
            <a:ext cx="167358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2CA02C"/>
                </a:solidFill>
              </a:rPr>
              <a:t>U-NR: </a:t>
            </a:r>
            <a:r>
              <a:rPr lang="it-IT" sz="1600" dirty="0" err="1">
                <a:solidFill>
                  <a:srgbClr val="2CA02C"/>
                </a:solidFill>
              </a:rPr>
              <a:t>Uniform</a:t>
            </a:r>
            <a:r>
              <a:rPr lang="it-IT" sz="1600" dirty="0">
                <a:solidFill>
                  <a:srgbClr val="2CA02C"/>
                </a:solidFill>
              </a:rPr>
              <a:t>; no </a:t>
            </a:r>
            <a:r>
              <a:rPr lang="it-IT" sz="1600" dirty="0" err="1">
                <a:solidFill>
                  <a:srgbClr val="2CA02C"/>
                </a:solidFill>
              </a:rPr>
              <a:t>regularization</a:t>
            </a:r>
            <a:r>
              <a:rPr lang="it-IT" sz="1600" dirty="0">
                <a:solidFill>
                  <a:srgbClr val="2CA02C"/>
                </a:solidFill>
              </a:rPr>
              <a:t>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099E1A9-28D4-6B4D-5A9D-BE53D277F5D2}"/>
              </a:ext>
            </a:extLst>
          </p:cNvPr>
          <p:cNvSpPr txBox="1"/>
          <p:nvPr/>
        </p:nvSpPr>
        <p:spPr>
          <a:xfrm>
            <a:off x="10257925" y="4290860"/>
            <a:ext cx="167358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FF7F0E"/>
                </a:solidFill>
              </a:rPr>
              <a:t>IS-C: </a:t>
            </a:r>
            <a:r>
              <a:rPr lang="it-IT" sz="1600" dirty="0" err="1">
                <a:solidFill>
                  <a:srgbClr val="FF7F0E"/>
                </a:solidFill>
              </a:rPr>
              <a:t>Identical-sampled</a:t>
            </a:r>
            <a:r>
              <a:rPr lang="it-IT" sz="1600" dirty="0">
                <a:solidFill>
                  <a:srgbClr val="FF7F0E"/>
                </a:solidFill>
              </a:rPr>
              <a:t>; class-balance.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804234B3-8F72-872F-C072-3E1E44DB5A3B}"/>
              </a:ext>
            </a:extLst>
          </p:cNvPr>
          <p:cNvGrpSpPr/>
          <p:nvPr/>
        </p:nvGrpSpPr>
        <p:grpSpPr>
          <a:xfrm>
            <a:off x="917227" y="5566353"/>
            <a:ext cx="1037959" cy="511575"/>
            <a:chOff x="9096499" y="805113"/>
            <a:chExt cx="1037959" cy="511575"/>
          </a:xfrm>
        </p:grpSpPr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50483CFF-BFD5-4C1A-FDCB-CFB762F5C374}"/>
                </a:ext>
              </a:extLst>
            </p:cNvPr>
            <p:cNvSpPr txBox="1"/>
            <p:nvPr/>
          </p:nvSpPr>
          <p:spPr>
            <a:xfrm>
              <a:off x="9096499" y="855023"/>
              <a:ext cx="697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rgbClr val="92D050"/>
                  </a:solidFill>
                </a:rPr>
                <a:t>Q3: </a:t>
              </a:r>
            </a:p>
          </p:txBody>
        </p:sp>
        <p:pic>
          <p:nvPicPr>
            <p:cNvPr id="12" name="Elemento grafico 11" descr="Segno di spunta con riempimento a tinta unita">
              <a:extLst>
                <a:ext uri="{FF2B5EF4-FFF2-40B4-BE49-F238E27FC236}">
                  <a16:creationId xmlns:a16="http://schemas.microsoft.com/office/drawing/2014/main" id="{CD9B1A9B-4011-997C-B649-D82832243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666458" y="805113"/>
              <a:ext cx="468000" cy="468000"/>
            </a:xfrm>
            <a:prstGeom prst="rect">
              <a:avLst/>
            </a:prstGeom>
          </p:spPr>
        </p:pic>
      </p:grp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4C6E1D7-68D8-A4DD-7609-0E15F8EB3DA5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99EBB0D-DE6F-6AAA-B0CD-302C2BB6A5BE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30862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8A1B5F-0801-4AFF-A489-335B6A851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201B52-6441-4DBA-BACE-235977581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DF3DBB-17DD-4058-A944-5578E18A0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D3D217E-7C30-43E5-FDFE-9DA9C953F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Introduction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327237-0F8D-79A2-B894-21868EE7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dirty="0"/>
              <a:t>Signal-</a:t>
            </a:r>
            <a:r>
              <a:rPr lang="en-US" sz="2000" dirty="0" err="1"/>
              <a:t>bkg</a:t>
            </a:r>
            <a:r>
              <a:rPr lang="en-US" sz="2000" dirty="0"/>
              <a:t> classification</a:t>
            </a:r>
          </a:p>
          <a:p>
            <a:pPr algn="r"/>
            <a:r>
              <a:rPr lang="en-US" sz="2000" dirty="0"/>
              <a:t>HEPMASS-IMB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3B0872-5C67-967D-E0D0-F6115FF2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5314" y="6553690"/>
            <a:ext cx="1128486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76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8A1B5F-0801-4AFF-A489-335B6A851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201B52-6441-4DBA-BACE-235977581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DF3DBB-17DD-4058-A944-5578E18A0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D3D217E-7C30-43E5-FDFE-9DA9C953F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Conclusions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327237-0F8D-79A2-B894-21868EE7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dirty="0"/>
              <a:t>Summary</a:t>
            </a:r>
          </a:p>
          <a:p>
            <a:pPr algn="r"/>
            <a:r>
              <a:rPr lang="en-US" sz="2000" dirty="0"/>
              <a:t>references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3B0872-5C67-967D-E0D0-F6115FF2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5314" y="6553690"/>
            <a:ext cx="1128486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53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AF32D4-EDA9-5AF2-DBCC-E7A607F7A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Summary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7C81E82-DE10-7346-D1C0-37A0750217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2200" dirty="0"/>
                  <a:t>Parametric NNs can effectively </a:t>
                </a:r>
                <a:r>
                  <a:rPr lang="en-GB" sz="2200" b="1" dirty="0"/>
                  <a:t>replace a set of </a:t>
                </a:r>
                <a14:m>
                  <m:oMath xmlns:m="http://schemas.openxmlformats.org/officeDocument/2006/math">
                    <m:r>
                      <a:rPr lang="en-GB" sz="2200" b="1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sz="22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GB" sz="2200" b="1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sz="2200" b="1" dirty="0"/>
                  <a:t> classifiers</a:t>
                </a:r>
                <a:r>
                  <a:rPr lang="en-GB" sz="2200" dirty="0"/>
                  <a:t>, when: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2000" dirty="0"/>
                  <a:t>The </a:t>
                </a:r>
                <a:r>
                  <a:rPr lang="en-GB" sz="2000" b="1" dirty="0"/>
                  <a:t>physics parameter</a:t>
                </a:r>
                <a:r>
                  <a:rPr lang="en-GB" sz="2000" dirty="0"/>
                  <a:t> (e.g. </a:t>
                </a:r>
                <a:r>
                  <a:rPr lang="en-GB" sz="2000" dirty="0">
                    <a:solidFill>
                      <a:srgbClr val="0070C0"/>
                    </a:solidFill>
                  </a:rPr>
                  <a:t>mass</a:t>
                </a:r>
                <a:r>
                  <a:rPr lang="en-GB" sz="2000" dirty="0"/>
                  <a:t>) is correctly assigned to the background: for the mass the </a:t>
                </a:r>
                <a:r>
                  <a:rPr lang="en-GB" sz="2000" dirty="0">
                    <a:solidFill>
                      <a:srgbClr val="0070C0"/>
                    </a:solidFill>
                  </a:rPr>
                  <a:t>identical (sampled) assignment</a:t>
                </a:r>
                <a:r>
                  <a:rPr lang="en-GB" sz="2000" dirty="0"/>
                  <a:t> strategy works the best.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2000" dirty="0"/>
                  <a:t>The </a:t>
                </a:r>
                <a:r>
                  <a:rPr lang="en-GB" sz="2000" b="1" dirty="0"/>
                  <a:t>conditioning</a:t>
                </a:r>
                <a:r>
                  <a:rPr lang="en-GB" sz="2000" dirty="0"/>
                  <a:t> on the parameter is meaningful: simple </a:t>
                </a:r>
                <a:r>
                  <a:rPr lang="en-GB" sz="2000" dirty="0">
                    <a:solidFill>
                      <a:srgbClr val="0070C0"/>
                    </a:solidFill>
                  </a:rPr>
                  <a:t>concatenation</a:t>
                </a:r>
                <a:r>
                  <a:rPr lang="en-GB" sz="2000" dirty="0"/>
                  <a:t> may be not enough.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2000" b="1" dirty="0"/>
                  <a:t>Enough regularization </a:t>
                </a:r>
                <a:r>
                  <a:rPr lang="en-GB" sz="2000" dirty="0"/>
                  <a:t>is employed to enable the model to interpolate.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2200" dirty="0"/>
                  <a:t>Remember to </a:t>
                </a:r>
                <a:r>
                  <a:rPr lang="en-GB" sz="2200" dirty="0">
                    <a:solidFill>
                      <a:srgbClr val="00B050"/>
                    </a:solidFill>
                  </a:rPr>
                  <a:t>exploit the structure and information in your own dataset</a:t>
                </a:r>
                <a:r>
                  <a:rPr lang="en-GB" sz="2200" dirty="0"/>
                  <a:t> to improve the model at the level of </a:t>
                </a:r>
                <a:r>
                  <a:rPr lang="en-GB" sz="2200" i="1" dirty="0"/>
                  <a:t>architecture</a:t>
                </a:r>
                <a:r>
                  <a:rPr lang="en-GB" sz="2200" dirty="0"/>
                  <a:t>, </a:t>
                </a:r>
                <a:r>
                  <a:rPr lang="en-GB" sz="2200" i="1" dirty="0"/>
                  <a:t>conditioning </a:t>
                </a:r>
                <a:r>
                  <a:rPr lang="en-GB" sz="2200" dirty="0"/>
                  <a:t>mechanism, and even </a:t>
                </a:r>
                <a:r>
                  <a:rPr lang="en-GB" sz="2200" i="1" dirty="0"/>
                  <a:t>training</a:t>
                </a:r>
                <a:r>
                  <a:rPr lang="en-GB" sz="2200" dirty="0"/>
                  <a:t>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2200" dirty="0"/>
                  <a:t>If you need </a:t>
                </a:r>
                <a:r>
                  <a:rPr lang="en-GB" sz="2200" b="1" dirty="0">
                    <a:solidFill>
                      <a:srgbClr val="0070C0"/>
                    </a:solidFill>
                  </a:rPr>
                  <a:t>interpolation</a:t>
                </a:r>
                <a:r>
                  <a:rPr lang="en-GB" sz="2200" dirty="0"/>
                  <a:t> at inference time, be sure to check for it by training a </a:t>
                </a:r>
                <a:r>
                  <a:rPr lang="en-GB" sz="2200" dirty="0" err="1"/>
                  <a:t>pNN</a:t>
                </a:r>
                <a:r>
                  <a:rPr lang="en-GB" sz="2200" dirty="0"/>
                  <a:t> on about 50% less mass points (as a rule of thumb).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7C81E82-DE10-7346-D1C0-37A0750217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8" t="-1818" r="-14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DB3EA1A-BF11-A140-E87B-FFC5D0E38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65DCE8-29D2-AAA1-DF37-50AD6662D3BB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0E28E72-1CDE-CCEF-8A46-C9FB83B2EFF4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652987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F482D9-ECDE-DBD1-0C56-15310D01B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References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6EFD5E-0FBB-56DE-F516-80703255A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Parameterized Neural Networks for High-Energy Physics – P. </a:t>
            </a:r>
            <a:r>
              <a:rPr lang="en-US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Baldi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al. 2016, 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EPJ</a:t>
            </a:r>
            <a:endParaRPr lang="en-US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HEPMASS – 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UCI ML Repository</a:t>
            </a:r>
            <a:endParaRPr lang="en-US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Feature-wise Transformations – 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Distill.pub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2018</a:t>
            </a:r>
          </a:p>
          <a:p>
            <a:r>
              <a:rPr lang="en-US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Improving Parametric Neural Networks for High-Energy Physics (and Beyond)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– L. Anzalone et al, 2022, 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MLST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code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</a:t>
            </a:r>
            <a:r>
              <a:rPr lang="en-US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github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).</a:t>
            </a:r>
          </a:p>
          <a:p>
            <a:r>
              <a:rPr lang="en-US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HEPMASS-IMB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– </a:t>
            </a:r>
            <a:r>
              <a:rPr lang="en-US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Zenodo</a:t>
            </a:r>
            <a:endParaRPr lang="en-US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it-IT" sz="2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74F946-2639-8FE5-1345-A7D5842E2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43932C2-BD97-A33E-C84C-28B9AC80A629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73AFE71-5482-A192-9CFF-754835D13CA5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2028107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7612A3B-5E21-ACAA-B0C2-5512E17A7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800E117-5C13-0AF7-B8C2-F9D3DCA997C6}"/>
              </a:ext>
            </a:extLst>
          </p:cNvPr>
          <p:cNvSpPr txBox="1">
            <a:spLocks/>
          </p:cNvSpPr>
          <p:nvPr/>
        </p:nvSpPr>
        <p:spPr>
          <a:xfrm>
            <a:off x="2591789" y="1456059"/>
            <a:ext cx="7008421" cy="19729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Thanks for the Attention!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FE570073-2CB0-60B2-3195-077A8D26766A}"/>
              </a:ext>
            </a:extLst>
          </p:cNvPr>
          <p:cNvSpPr txBox="1">
            <a:spLocks/>
          </p:cNvSpPr>
          <p:nvPr/>
        </p:nvSpPr>
        <p:spPr>
          <a:xfrm>
            <a:off x="1066800" y="3429000"/>
            <a:ext cx="10058400" cy="114300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200" spc="200" dirty="0">
                <a:solidFill>
                  <a:schemeClr val="tx2"/>
                </a:solidFill>
                <a:latin typeface="+mj-lt"/>
              </a:rPr>
              <a:t>Questions?</a:t>
            </a:r>
          </a:p>
          <a:p>
            <a:pPr marL="0" indent="0" algn="ctr">
              <a:spcBef>
                <a:spcPts val="1000"/>
              </a:spcBef>
              <a:spcAft>
                <a:spcPts val="0"/>
              </a:spcAft>
              <a:buNone/>
            </a:pPr>
            <a:endParaRPr lang="en-US" sz="2400" spc="200" dirty="0">
              <a:solidFill>
                <a:schemeClr val="tx2"/>
              </a:solidFill>
              <a:latin typeface="+mj-lt"/>
            </a:endParaRPr>
          </a:p>
          <a:p>
            <a:pPr marL="0" indent="0" algn="ctr">
              <a:spcBef>
                <a:spcPts val="1000"/>
              </a:spcBef>
              <a:spcAft>
                <a:spcPts val="0"/>
              </a:spcAft>
              <a:buNone/>
            </a:pPr>
            <a:endParaRPr lang="en-US" sz="2400" spc="200" dirty="0">
              <a:solidFill>
                <a:schemeClr val="tx2"/>
              </a:solidFill>
              <a:latin typeface="+mj-lt"/>
            </a:endParaRPr>
          </a:p>
          <a:p>
            <a:pPr marL="0" indent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spc="200" dirty="0">
                <a:solidFill>
                  <a:schemeClr val="tx2"/>
                </a:solidFill>
                <a:latin typeface="+mj-lt"/>
              </a:rPr>
              <a:t>Contacts:</a:t>
            </a:r>
          </a:p>
          <a:p>
            <a:pPr marL="0" indent="0" algn="ctr">
              <a:buNone/>
            </a:pPr>
            <a:r>
              <a:rPr lang="en-US" sz="2400" spc="200" dirty="0">
                <a:solidFill>
                  <a:schemeClr val="tx2"/>
                </a:solidFill>
                <a:latin typeface="+mj-lt"/>
                <a:hlinkClick r:id="rId2"/>
              </a:rPr>
              <a:t>luca.anzalone2@unibo.it</a:t>
            </a:r>
            <a:endParaRPr lang="en-US" sz="2400" spc="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C627C65-0B1D-E354-C59F-2335A95B6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7106" y="33090"/>
            <a:ext cx="372489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github.com/luca96/affine-parametric-networks</a:t>
            </a:r>
            <a:endParaRPr lang="en-US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21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B60AC9-C7A5-5F05-8635-2D07FCA5C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Signal-bkg</a:t>
            </a:r>
            <a:r>
              <a:rPr lang="it-IT" dirty="0"/>
              <a:t> </a:t>
            </a:r>
            <a:r>
              <a:rPr lang="it-IT" dirty="0" err="1"/>
              <a:t>Classification</a:t>
            </a:r>
            <a:r>
              <a:rPr lang="it-IT" dirty="0"/>
              <a:t> with HEPMASS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A81B14B2-D77D-D4FD-268B-FC474AB144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2791580"/>
              </a:xfrm>
            </p:spPr>
            <p:txBody>
              <a:bodyPr/>
              <a:lstStyle/>
              <a:p>
                <a:r>
                  <a:rPr lang="en-AE" b="1" dirty="0"/>
                  <a:t>Problem:</a:t>
                </a:r>
                <a:r>
                  <a:rPr lang="en-AE" dirty="0"/>
                  <a:t> search for an hypothetical particle </a:t>
                </a:r>
                <a14:m>
                  <m:oMath xmlns:m="http://schemas.openxmlformats.org/officeDocument/2006/math">
                    <m:r>
                      <a:rPr lang="en-AE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AE" dirty="0"/>
                  <a:t> with unknown mass. 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A81B14B2-D77D-D4FD-268B-FC474AB144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2791580"/>
              </a:xfrm>
              <a:blipFill>
                <a:blip r:embed="rId2"/>
                <a:stretch>
                  <a:fillRect l="-606" t="-240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F053C2A-4CF3-6B0E-3375-7B5E4E7A4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CFDE500-9B19-AFE0-7CDE-639C226E7F27}"/>
              </a:ext>
            </a:extLst>
          </p:cNvPr>
          <p:cNvSpPr txBox="1"/>
          <p:nvPr/>
        </p:nvSpPr>
        <p:spPr>
          <a:xfrm>
            <a:off x="10824358" y="0"/>
            <a:ext cx="1384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HEPMASS (UCI)</a:t>
            </a:r>
            <a:endParaRPr lang="it-IT" sz="14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AF702D7-610A-EA81-849C-DCC7AEE7B0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4874"/>
          <a:stretch/>
        </p:blipFill>
        <p:spPr>
          <a:xfrm>
            <a:off x="1791590" y="2356887"/>
            <a:ext cx="3610099" cy="2144225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376E1DF3-F0B1-C4F9-841B-4C770975F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9355" y="307777"/>
            <a:ext cx="434264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Parameterized Neural Networks for High-Energy Physics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70722B4-48C2-5F74-0178-C38C72439C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763" r="-147"/>
          <a:stretch/>
        </p:blipFill>
        <p:spPr>
          <a:xfrm>
            <a:off x="7107379" y="2356886"/>
            <a:ext cx="3550722" cy="2144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2">
                <a:extLst>
                  <a:ext uri="{FF2B5EF4-FFF2-40B4-BE49-F238E27FC236}">
                    <a16:creationId xmlns:a16="http://schemas.microsoft.com/office/drawing/2014/main" id="{B5955DFF-19F1-841C-DFBD-3B18FA8614C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7280" y="4637314"/>
                <a:ext cx="4998720" cy="1095577"/>
              </a:xfrm>
              <a:prstGeom prst="rect">
                <a:avLst/>
              </a:prstGeom>
            </p:spPr>
            <p:txBody>
              <a:bodyPr vert="horz" lIns="0" tIns="45720" rIns="0" bIns="45720" numCol="1" rtlCol="0">
                <a:normAutofit lnSpcReduction="10000"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AE" b="1" dirty="0">
                    <a:solidFill>
                      <a:srgbClr val="0070C0"/>
                    </a:solidFill>
                  </a:rPr>
                  <a:t>Signal:</a:t>
                </a:r>
                <a:r>
                  <a:rPr lang="en-AE" dirty="0"/>
                  <a:t> particle </a:t>
                </a:r>
                <a14:m>
                  <m:oMath xmlns:m="http://schemas.openxmlformats.org/officeDocument/2006/math">
                    <m:r>
                      <a:rPr lang="en-AE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AE" dirty="0"/>
                  <a:t> decaying to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AE" dirty="0"/>
                  <a:t>. </a:t>
                </a:r>
              </a:p>
              <a:p>
                <a:pPr algn="ctr"/>
                <a:r>
                  <a:rPr lang="en-AE" dirty="0"/>
                  <a:t>The decay mode considered is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it-IT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𝑏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acc>
                      <m:accPr>
                        <m:chr m:val="̅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it-IT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𝑞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𝑏𝑙𝑣</m:t>
                    </m:r>
                    <m:acc>
                      <m:accPr>
                        <m:chr m:val="̅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AE" dirty="0"/>
                  <a:t>. </a:t>
                </a:r>
              </a:p>
            </p:txBody>
          </p:sp>
        </mc:Choice>
        <mc:Fallback xmlns="">
          <p:sp>
            <p:nvSpPr>
              <p:cNvPr id="7" name="Segnaposto contenuto 2">
                <a:extLst>
                  <a:ext uri="{FF2B5EF4-FFF2-40B4-BE49-F238E27FC236}">
                    <a16:creationId xmlns:a16="http://schemas.microsoft.com/office/drawing/2014/main" id="{B5955DFF-19F1-841C-DFBD-3B18FA861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4637314"/>
                <a:ext cx="4998720" cy="1095577"/>
              </a:xfrm>
              <a:prstGeom prst="rect">
                <a:avLst/>
              </a:prstGeom>
              <a:blipFill>
                <a:blip r:embed="rId5"/>
                <a:stretch>
                  <a:fillRect l="-2195" t="-8380" r="-6220" b="-33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7A273152-C4FC-4BBC-ECE7-2F9C824F365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83380" y="4637315"/>
                <a:ext cx="4998720" cy="1095576"/>
              </a:xfrm>
              <a:prstGeom prst="rect">
                <a:avLst/>
              </a:prstGeom>
            </p:spPr>
            <p:txBody>
              <a:bodyPr vert="horz" lIns="0" tIns="45720" rIns="0" bIns="45720" numCol="1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AE" b="1" dirty="0">
                    <a:solidFill>
                      <a:srgbClr val="C00000"/>
                    </a:solidFill>
                  </a:rPr>
                  <a:t>Background:</a:t>
                </a:r>
                <a:r>
                  <a:rPr lang="en-AE" dirty="0"/>
                  <a:t> Standard Model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AE" dirty="0"/>
                  <a:t> production, identical in decay mode but without the </a:t>
                </a:r>
                <a14:m>
                  <m:oMath xmlns:m="http://schemas.openxmlformats.org/officeDocument/2006/math">
                    <m:r>
                      <a:rPr lang="en-AE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AE" dirty="0"/>
                  <a:t> resonance. </a:t>
                </a:r>
              </a:p>
            </p:txBody>
          </p:sp>
        </mc:Choice>
        <mc:Fallback xmlns="">
          <p:sp>
            <p:nvSpPr>
              <p:cNvPr id="10" name="Segnaposto contenuto 2">
                <a:extLst>
                  <a:ext uri="{FF2B5EF4-FFF2-40B4-BE49-F238E27FC236}">
                    <a16:creationId xmlns:a16="http://schemas.microsoft.com/office/drawing/2014/main" id="{7A273152-C4FC-4BBC-ECE7-2F9C824F3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380" y="4637315"/>
                <a:ext cx="4998720" cy="1095576"/>
              </a:xfrm>
              <a:prstGeom prst="rect">
                <a:avLst/>
              </a:prstGeom>
              <a:blipFill>
                <a:blip r:embed="rId6"/>
                <a:stretch>
                  <a:fillRect t="-6145" r="-7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Segnaposto contenuto 2">
                <a:extLst>
                  <a:ext uri="{FF2B5EF4-FFF2-40B4-BE49-F238E27FC236}">
                    <a16:creationId xmlns:a16="http://schemas.microsoft.com/office/drawing/2014/main" id="{2473B834-A5CB-3CE2-9F74-8E4FE55C83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7280" y="5807033"/>
                <a:ext cx="10058400" cy="458267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AE" dirty="0"/>
                  <a:t>There are </a:t>
                </a:r>
                <a:r>
                  <a:rPr lang="en-AE" b="1" i="1" dirty="0"/>
                  <a:t>five</a:t>
                </a:r>
                <a:r>
                  <a:rPr lang="en-AE" b="1" dirty="0"/>
                  <a:t> mass hypotheses </a:t>
                </a:r>
                <a:r>
                  <a:rPr lang="en-AE" dirty="0"/>
                  <a:t>for the signal: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={500,750,1000,1250,1500}</m:t>
                    </m:r>
                  </m:oMath>
                </a14:m>
                <a:r>
                  <a:rPr lang="en-AE" dirty="0"/>
                  <a:t> GeV.</a:t>
                </a:r>
              </a:p>
            </p:txBody>
          </p:sp>
        </mc:Choice>
        <mc:Fallback>
          <p:sp>
            <p:nvSpPr>
              <p:cNvPr id="11" name="Segnaposto contenuto 2">
                <a:extLst>
                  <a:ext uri="{FF2B5EF4-FFF2-40B4-BE49-F238E27FC236}">
                    <a16:creationId xmlns:a16="http://schemas.microsoft.com/office/drawing/2014/main" id="{2473B834-A5CB-3CE2-9F74-8E4FE55C8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5807033"/>
                <a:ext cx="10058400" cy="458267"/>
              </a:xfrm>
              <a:prstGeom prst="rect">
                <a:avLst/>
              </a:prstGeom>
              <a:blipFill>
                <a:blip r:embed="rId7"/>
                <a:stretch>
                  <a:fillRect l="-606" t="-14667" b="-4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68F17B9-89FF-65B0-9D58-A780ED594948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B7B7E78-F479-F867-FD11-8783C43A8B45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2601700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160AFA-1E09-2E2C-FD7E-14582E2D1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HEPMASS-IMB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160A00-3A48-70A3-F326-9CD7A1E70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029" i="1" dirty="0"/>
              <a:t>Double-imbalanced </a:t>
            </a:r>
            <a:r>
              <a:rPr lang="en-029" dirty="0"/>
              <a:t>version of HEPMASS: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7D1B217-19C0-E62A-2399-715913245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0DD37FC-6D76-2969-1A0E-570A781FD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56" y="2333129"/>
            <a:ext cx="4739793" cy="381235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D3CBFE3-1EEE-1D74-A6B6-7A23F9D6CA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58" b="3830"/>
          <a:stretch/>
        </p:blipFill>
        <p:spPr>
          <a:xfrm>
            <a:off x="5090115" y="2450083"/>
            <a:ext cx="4739793" cy="374666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5D878B2-D9C9-1CF6-7F8F-867E142BE7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2436" y="1"/>
            <a:ext cx="3032750" cy="263586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B714DA2-E9B7-4F6F-25F6-DB8AA2AC4867}"/>
              </a:ext>
            </a:extLst>
          </p:cNvPr>
          <p:cNvSpPr txBox="1"/>
          <p:nvPr/>
        </p:nvSpPr>
        <p:spPr>
          <a:xfrm>
            <a:off x="350322" y="5869094"/>
            <a:ext cx="1946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029" dirty="0"/>
              <a:t>HEPMASS</a:t>
            </a:r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2719FE4-1BFE-D7C1-4764-11572D5AF709}"/>
              </a:ext>
            </a:extLst>
          </p:cNvPr>
          <p:cNvSpPr txBox="1"/>
          <p:nvPr/>
        </p:nvSpPr>
        <p:spPr>
          <a:xfrm>
            <a:off x="9893333" y="3777640"/>
            <a:ext cx="22107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029" b="1" dirty="0"/>
              <a:t>HEPMASS-IMB</a:t>
            </a:r>
            <a:r>
              <a:rPr lang="en-029" dirty="0"/>
              <a:t> </a:t>
            </a:r>
          </a:p>
          <a:p>
            <a:pPr algn="ctr"/>
            <a:r>
              <a:rPr lang="en-029" dirty="0"/>
              <a:t>(</a:t>
            </a:r>
            <a:r>
              <a:rPr lang="en-029" dirty="0" err="1"/>
              <a:t>bkg</a:t>
            </a:r>
            <a:r>
              <a:rPr lang="en-029" dirty="0"/>
              <a:t> weighted by 1/5, for visualization)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E6501A8-C904-971F-E331-9F6E8003665D}"/>
              </a:ext>
            </a:extLst>
          </p:cNvPr>
          <p:cNvSpPr txBox="1"/>
          <p:nvPr/>
        </p:nvSpPr>
        <p:spPr>
          <a:xfrm>
            <a:off x="7040089" y="490559"/>
            <a:ext cx="19460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029" dirty="0"/>
              <a:t>Both </a:t>
            </a:r>
            <a:r>
              <a:rPr lang="en-029" b="1" i="1" dirty="0"/>
              <a:t>class</a:t>
            </a:r>
            <a:r>
              <a:rPr lang="en-029" dirty="0"/>
              <a:t> and </a:t>
            </a:r>
            <a:r>
              <a:rPr lang="en-029" b="1" i="1" dirty="0"/>
              <a:t>mass</a:t>
            </a:r>
            <a:r>
              <a:rPr lang="en-029" dirty="0"/>
              <a:t> are imbalanced!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CD50375-49CB-6101-F754-564144258A02}"/>
              </a:ext>
            </a:extLst>
          </p:cNvPr>
          <p:cNvSpPr txBox="1"/>
          <p:nvPr/>
        </p:nvSpPr>
        <p:spPr>
          <a:xfrm>
            <a:off x="17814" y="17814"/>
            <a:ext cx="21234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HEPMASS-IMB (</a:t>
            </a:r>
            <a:r>
              <a:rPr lang="en-US" alt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Zenodo</a:t>
            </a: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)</a:t>
            </a:r>
            <a:endParaRPr lang="it-IT" sz="14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4D0EB51-6601-2395-3DF4-8A04FBE64A9A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7EB3349-BB57-2DDF-CF9A-C4C32CB4DC83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210622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8A1B5F-0801-4AFF-A489-335B6A851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201B52-6441-4DBA-BACE-235977581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DF3DBB-17DD-4058-A944-5578E18A0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D3D217E-7C30-43E5-FDFE-9DA9C953F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Parametric Neural Networks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327237-0F8D-79A2-B894-21868EE7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dirty="0" err="1"/>
              <a:t>Baldi’s</a:t>
            </a:r>
            <a:r>
              <a:rPr lang="en-US" sz="2000" dirty="0"/>
              <a:t> </a:t>
            </a:r>
            <a:r>
              <a:rPr lang="en-US" sz="2000" dirty="0" err="1"/>
              <a:t>pnn</a:t>
            </a:r>
            <a:endParaRPr lang="en-US" sz="2000" dirty="0"/>
          </a:p>
          <a:p>
            <a:pPr algn="r"/>
            <a:r>
              <a:rPr lang="en-US" sz="2000" dirty="0"/>
              <a:t>Conditioning</a:t>
            </a:r>
          </a:p>
          <a:p>
            <a:pPr algn="r"/>
            <a:r>
              <a:rPr lang="en-US" sz="2000" dirty="0"/>
              <a:t>Affine </a:t>
            </a:r>
            <a:r>
              <a:rPr lang="en-US" sz="2000" dirty="0" err="1"/>
              <a:t>pnn</a:t>
            </a:r>
            <a:endParaRPr lang="en-US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3B0872-5C67-967D-E0D0-F6115FF2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5314" y="6553690"/>
            <a:ext cx="1128486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149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65CDAE-3B4C-DDBD-BFA9-BCE0FE005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Parametrized</a:t>
            </a:r>
            <a:r>
              <a:rPr lang="it-IT" dirty="0"/>
              <a:t> </a:t>
            </a:r>
            <a:r>
              <a:rPr lang="it-IT" dirty="0" err="1"/>
              <a:t>NNs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8DBE8F7-2B3A-1027-E98D-8A94CBECB1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3"/>
                <a:ext cx="8131800" cy="4299747"/>
              </a:xfrm>
            </p:spPr>
            <p:txBody>
              <a:bodyPr>
                <a:normAutofit/>
              </a:bodyPr>
              <a:lstStyle/>
              <a:p>
                <a:r>
                  <a:rPr lang="en-HK" dirty="0"/>
                  <a:t>Neural network classifier with </a:t>
                </a:r>
                <a:r>
                  <a:rPr lang="en-HK" b="1" dirty="0"/>
                  <a:t>two inputs</a:t>
                </a:r>
                <a:r>
                  <a:rPr lang="en-HK" dirty="0"/>
                  <a:t>:</a:t>
                </a:r>
              </a:p>
              <a:p>
                <a:pPr lvl="1"/>
                <a:r>
                  <a:rPr lang="en-HK" dirty="0"/>
                  <a:t>The </a:t>
                </a:r>
                <a:r>
                  <a:rPr lang="en-HK" i="1" dirty="0"/>
                  <a:t>features</a:t>
                </a:r>
                <a:r>
                  <a:rPr lang="en-HK" dirty="0"/>
                  <a:t>, </a:t>
                </a:r>
                <a14:m>
                  <m:oMath xmlns:m="http://schemas.openxmlformats.org/officeDocument/2006/math">
                    <m:r>
                      <a:rPr lang="en-HK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HK" dirty="0"/>
              </a:p>
              <a:p>
                <a:pPr lvl="1"/>
                <a:r>
                  <a:rPr lang="en-HK" dirty="0"/>
                  <a:t>The </a:t>
                </a:r>
                <a:r>
                  <a:rPr lang="en-HK" b="1" i="1" dirty="0">
                    <a:solidFill>
                      <a:srgbClr val="C00000"/>
                    </a:solidFill>
                  </a:rPr>
                  <a:t>physics parameter</a:t>
                </a:r>
                <a:r>
                  <a:rPr lang="en-HK" dirty="0"/>
                  <a:t>: in this case the signal mass hypotheses, </a:t>
                </a:r>
                <a14:m>
                  <m:oMath xmlns:m="http://schemas.openxmlformats.org/officeDocument/2006/math">
                    <m:r>
                      <a:rPr lang="en-HK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HK" dirty="0"/>
                  <a:t>.</a:t>
                </a:r>
              </a:p>
              <a:p>
                <a:r>
                  <a:rPr lang="en-HK" dirty="0"/>
                  <a:t>which are combined (e.g. by </a:t>
                </a:r>
                <a:r>
                  <a:rPr lang="en-HK" b="1" dirty="0">
                    <a:solidFill>
                      <a:srgbClr val="FFC000"/>
                    </a:solidFill>
                  </a:rPr>
                  <a:t>concatenation</a:t>
                </a:r>
                <a:r>
                  <a:rPr lang="en-HK" dirty="0"/>
                  <a:t>) to yield: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HK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HK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HK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H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HK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HK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HK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HK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HK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HK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HK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HK" dirty="0"/>
                  <a:t>.</a:t>
                </a:r>
              </a:p>
              <a:p>
                <a:r>
                  <a:rPr lang="en-HK" dirty="0"/>
                  <a:t>The </a:t>
                </a:r>
                <a:r>
                  <a:rPr lang="en-HK" b="1" dirty="0"/>
                  <a:t>mass feature</a:t>
                </a:r>
                <a:r>
                  <a:rPr lang="en-HK" dirty="0"/>
                  <a:t>, </a:t>
                </a:r>
                <a14:m>
                  <m:oMath xmlns:m="http://schemas.openxmlformats.org/officeDocument/2006/math">
                    <m:r>
                      <a:rPr lang="en-HK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HK" dirty="0"/>
                  <a:t>, is responsible for «parametrizing» the NN:</a:t>
                </a:r>
              </a:p>
              <a:p>
                <a:pPr lvl="1"/>
                <a:r>
                  <a:rPr lang="en-HK" dirty="0"/>
                  <a:t>Can </a:t>
                </a:r>
                <a:r>
                  <a:rPr lang="en-HK" b="1" dirty="0">
                    <a:solidFill>
                      <a:srgbClr val="00B0F0"/>
                    </a:solidFill>
                  </a:rPr>
                  <a:t>replace</a:t>
                </a:r>
                <a:r>
                  <a:rPr lang="en-HK" dirty="0"/>
                  <a:t> </a:t>
                </a:r>
                <a14:m>
                  <m:oMath xmlns:m="http://schemas.openxmlformats.org/officeDocument/2006/math">
                    <m:r>
                      <a:rPr lang="en-HK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=|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HK" dirty="0"/>
                  <a:t> </a:t>
                </a:r>
                <a:r>
                  <a:rPr lang="en-HK" i="1" dirty="0"/>
                  <a:t>individual</a:t>
                </a:r>
                <a:r>
                  <a:rPr lang="en-HK" dirty="0"/>
                  <a:t> classifiers.</a:t>
                </a:r>
              </a:p>
              <a:p>
                <a:pPr lvl="1"/>
                <a:r>
                  <a:rPr lang="en-HK" dirty="0"/>
                  <a:t>Enables </a:t>
                </a:r>
                <a:r>
                  <a:rPr lang="en-HK" b="1" dirty="0">
                    <a:solidFill>
                      <a:srgbClr val="00B0F0"/>
                    </a:solidFill>
                  </a:rPr>
                  <a:t>interpolation</a:t>
                </a:r>
                <a:r>
                  <a:rPr lang="en-HK" dirty="0"/>
                  <a:t> among known mass hypotheses.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HK" dirty="0"/>
                  <a:t>Potentially improves classification performance.</a:t>
                </a:r>
              </a:p>
              <a:p>
                <a:pPr>
                  <a:spcBef>
                    <a:spcPts val="200"/>
                  </a:spcBef>
                  <a:spcAft>
                    <a:spcPts val="0"/>
                  </a:spcAft>
                </a:pPr>
                <a:r>
                  <a:rPr lang="en-HK" b="1" dirty="0"/>
                  <a:t>Q1:</a:t>
                </a:r>
                <a:r>
                  <a:rPr lang="en-HK" dirty="0"/>
                  <a:t> How to combine </a:t>
                </a:r>
                <a14:m>
                  <m:oMath xmlns:m="http://schemas.openxmlformats.org/officeDocument/2006/math">
                    <m:r>
                      <a:rPr lang="en-HK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HK" dirty="0"/>
                  <a:t> with </a:t>
                </a:r>
                <a14:m>
                  <m:oMath xmlns:m="http://schemas.openxmlformats.org/officeDocument/2006/math">
                    <m:r>
                      <a:rPr lang="en-HK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HK" dirty="0"/>
                  <a:t>?</a:t>
                </a:r>
              </a:p>
              <a:p>
                <a:pPr>
                  <a:spcBef>
                    <a:spcPts val="200"/>
                  </a:spcBef>
                  <a:spcAft>
                    <a:spcPts val="0"/>
                  </a:spcAft>
                </a:pPr>
                <a:r>
                  <a:rPr lang="en-HK" b="1" dirty="0"/>
                  <a:t>Q2:</a:t>
                </a:r>
                <a:r>
                  <a:rPr lang="en-HK" dirty="0"/>
                  <a:t> How to assign </a:t>
                </a:r>
                <a14:m>
                  <m:oMath xmlns:m="http://schemas.openxmlformats.org/officeDocument/2006/math">
                    <m:r>
                      <a:rPr lang="en-HK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HK" dirty="0"/>
                  <a:t> for the background?</a:t>
                </a:r>
              </a:p>
              <a:p>
                <a:pPr>
                  <a:spcBef>
                    <a:spcPts val="200"/>
                  </a:spcBef>
                  <a:spcAft>
                    <a:spcPts val="0"/>
                  </a:spcAft>
                </a:pPr>
                <a:r>
                  <a:rPr lang="en-HK" b="1" dirty="0"/>
                  <a:t>Q3:</a:t>
                </a:r>
                <a:r>
                  <a:rPr lang="en-HK" dirty="0"/>
                  <a:t> How to evaluate interpolation?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8DBE8F7-2B3A-1027-E98D-8A94CBECB1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3"/>
                <a:ext cx="8131800" cy="4299747"/>
              </a:xfrm>
              <a:blipFill>
                <a:blip r:embed="rId3"/>
                <a:stretch>
                  <a:fillRect l="-750" t="-1560" b="-11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FCB02E-394A-2994-B936-6225BC14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0C5A46B-1FDE-5994-2DFC-FDEFADD97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9355" y="33090"/>
            <a:ext cx="434264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Parameterized Neural Networks for High-Energy Physics</a:t>
            </a:r>
          </a:p>
        </p:txBody>
      </p: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69325D3A-489E-B2A0-D896-BF6FC2AA86DC}"/>
              </a:ext>
            </a:extLst>
          </p:cNvPr>
          <p:cNvGrpSpPr/>
          <p:nvPr/>
        </p:nvGrpSpPr>
        <p:grpSpPr>
          <a:xfrm>
            <a:off x="8651172" y="825247"/>
            <a:ext cx="2954350" cy="5207506"/>
            <a:chOff x="8769925" y="810082"/>
            <a:chExt cx="2954350" cy="5207506"/>
          </a:xfrm>
        </p:grpSpPr>
        <p:sp>
          <p:nvSpPr>
            <p:cNvPr id="52" name="Rettangolo 51">
              <a:extLst>
                <a:ext uri="{FF2B5EF4-FFF2-40B4-BE49-F238E27FC236}">
                  <a16:creationId xmlns:a16="http://schemas.microsoft.com/office/drawing/2014/main" id="{D9A59179-D6D5-D15A-D51E-8335EE0F4A29}"/>
                </a:ext>
              </a:extLst>
            </p:cNvPr>
            <p:cNvSpPr/>
            <p:nvPr/>
          </p:nvSpPr>
          <p:spPr>
            <a:xfrm>
              <a:off x="8769925" y="1430977"/>
              <a:ext cx="2513997" cy="618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51" name="Gruppo 50">
              <a:extLst>
                <a:ext uri="{FF2B5EF4-FFF2-40B4-BE49-F238E27FC236}">
                  <a16:creationId xmlns:a16="http://schemas.microsoft.com/office/drawing/2014/main" id="{62A63C25-4A0D-C6D8-8B57-438B691BFE61}"/>
                </a:ext>
              </a:extLst>
            </p:cNvPr>
            <p:cNvGrpSpPr/>
            <p:nvPr/>
          </p:nvGrpSpPr>
          <p:grpSpPr>
            <a:xfrm>
              <a:off x="9173648" y="810082"/>
              <a:ext cx="2550627" cy="5207506"/>
              <a:chOff x="9173648" y="810082"/>
              <a:chExt cx="2550627" cy="5207506"/>
            </a:xfrm>
          </p:grpSpPr>
          <p:grpSp>
            <p:nvGrpSpPr>
              <p:cNvPr id="48" name="Gruppo 47">
                <a:extLst>
                  <a:ext uri="{FF2B5EF4-FFF2-40B4-BE49-F238E27FC236}">
                    <a16:creationId xmlns:a16="http://schemas.microsoft.com/office/drawing/2014/main" id="{73275324-A9F3-1F4A-9E9B-BF9C1D2E4253}"/>
                  </a:ext>
                </a:extLst>
              </p:cNvPr>
              <p:cNvGrpSpPr/>
              <p:nvPr/>
            </p:nvGrpSpPr>
            <p:grpSpPr>
              <a:xfrm>
                <a:off x="9173648" y="1123154"/>
                <a:ext cx="2550627" cy="4894434"/>
                <a:chOff x="7932677" y="1057840"/>
                <a:chExt cx="2550627" cy="4894434"/>
              </a:xfrm>
            </p:grpSpPr>
            <p:sp>
              <p:nvSpPr>
                <p:cNvPr id="8" name="Rettangolo con angoli arrotondati 7">
                  <a:extLst>
                    <a:ext uri="{FF2B5EF4-FFF2-40B4-BE49-F238E27FC236}">
                      <a16:creationId xmlns:a16="http://schemas.microsoft.com/office/drawing/2014/main" id="{9BFA210C-ED49-43BC-B202-7346D590C694}"/>
                    </a:ext>
                  </a:extLst>
                </p:cNvPr>
                <p:cNvSpPr/>
                <p:nvPr/>
              </p:nvSpPr>
              <p:spPr>
                <a:xfrm>
                  <a:off x="9547304" y="1057840"/>
                  <a:ext cx="936000" cy="468000"/>
                </a:xfrm>
                <a:prstGeom prst="roundRect">
                  <a:avLst/>
                </a:prstGeom>
                <a:solidFill>
                  <a:srgbClr val="C00000"/>
                </a:solidFill>
                <a:ln>
                  <a:solidFill>
                    <a:srgbClr val="82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dirty="0"/>
                    <a:t>m</a:t>
                  </a:r>
                </a:p>
              </p:txBody>
            </p:sp>
            <p:grpSp>
              <p:nvGrpSpPr>
                <p:cNvPr id="47" name="Gruppo 46">
                  <a:extLst>
                    <a:ext uri="{FF2B5EF4-FFF2-40B4-BE49-F238E27FC236}">
                      <a16:creationId xmlns:a16="http://schemas.microsoft.com/office/drawing/2014/main" id="{65DB5DDB-DBAB-EC6C-8BBE-1A8257D5F37A}"/>
                    </a:ext>
                  </a:extLst>
                </p:cNvPr>
                <p:cNvGrpSpPr/>
                <p:nvPr/>
              </p:nvGrpSpPr>
              <p:grpSpPr>
                <a:xfrm>
                  <a:off x="7932677" y="1057840"/>
                  <a:ext cx="2082628" cy="4894434"/>
                  <a:chOff x="7932677" y="1057840"/>
                  <a:chExt cx="2082628" cy="4894434"/>
                </a:xfrm>
              </p:grpSpPr>
              <p:cxnSp>
                <p:nvCxnSpPr>
                  <p:cNvPr id="43" name="Connettore 2 42">
                    <a:extLst>
                      <a:ext uri="{FF2B5EF4-FFF2-40B4-BE49-F238E27FC236}">
                        <a16:creationId xmlns:a16="http://schemas.microsoft.com/office/drawing/2014/main" id="{66BA259C-9001-1F08-A217-83EDC1947A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24708" y="5160112"/>
                    <a:ext cx="0" cy="396162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6" name="Gruppo 45">
                    <a:extLst>
                      <a:ext uri="{FF2B5EF4-FFF2-40B4-BE49-F238E27FC236}">
                        <a16:creationId xmlns:a16="http://schemas.microsoft.com/office/drawing/2014/main" id="{8AEB8C39-E913-473E-0F07-1F481A633B97}"/>
                      </a:ext>
                    </a:extLst>
                  </p:cNvPr>
                  <p:cNvGrpSpPr/>
                  <p:nvPr/>
                </p:nvGrpSpPr>
                <p:grpSpPr>
                  <a:xfrm>
                    <a:off x="7932677" y="1057840"/>
                    <a:ext cx="2082628" cy="4894434"/>
                    <a:chOff x="7932677" y="1057840"/>
                    <a:chExt cx="2082628" cy="4894434"/>
                  </a:xfrm>
                </p:grpSpPr>
                <p:grpSp>
                  <p:nvGrpSpPr>
                    <p:cNvPr id="40" name="Gruppo 39">
                      <a:extLst>
                        <a:ext uri="{FF2B5EF4-FFF2-40B4-BE49-F238E27FC236}">
                          <a16:creationId xmlns:a16="http://schemas.microsoft.com/office/drawing/2014/main" id="{2914CBF3-F29D-A243-D557-465FAA4744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32677" y="1057840"/>
                      <a:ext cx="2082628" cy="4102272"/>
                      <a:chOff x="7932677" y="1057840"/>
                      <a:chExt cx="2082628" cy="4102272"/>
                    </a:xfrm>
                  </p:grpSpPr>
                  <p:sp>
                    <p:nvSpPr>
                      <p:cNvPr id="7" name="Rettangolo con angoli arrotondati 6">
                        <a:extLst>
                          <a:ext uri="{FF2B5EF4-FFF2-40B4-BE49-F238E27FC236}">
                            <a16:creationId xmlns:a16="http://schemas.microsoft.com/office/drawing/2014/main" id="{3F02AF75-D858-BC65-4F9F-E110210B89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2677" y="1057840"/>
                        <a:ext cx="936000" cy="468000"/>
                      </a:xfrm>
                      <a:prstGeom prst="roundRect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it-IT" dirty="0"/>
                          <a:t>x</a:t>
                        </a:r>
                      </a:p>
                    </p:txBody>
                  </p:sp>
                  <p:sp>
                    <p:nvSpPr>
                      <p:cNvPr id="9" name="Rettangolo 8">
                        <a:extLst>
                          <a:ext uri="{FF2B5EF4-FFF2-40B4-BE49-F238E27FC236}">
                            <a16:creationId xmlns:a16="http://schemas.microsoft.com/office/drawing/2014/main" id="{D78CD558-969D-3CCC-0C42-990D948364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5304" y="2094051"/>
                        <a:ext cx="1620000" cy="46800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0951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it-IT" dirty="0"/>
                          <a:t>Concatenate</a:t>
                        </a:r>
                      </a:p>
                    </p:txBody>
                  </p:sp>
                  <p:cxnSp>
                    <p:nvCxnSpPr>
                      <p:cNvPr id="12" name="Connettore a gomito 11">
                        <a:extLst>
                          <a:ext uri="{FF2B5EF4-FFF2-40B4-BE49-F238E27FC236}">
                            <a16:creationId xmlns:a16="http://schemas.microsoft.com/office/drawing/2014/main" id="{C3C3977D-F8F8-A270-0F14-E31F5E482C5F}"/>
                          </a:ext>
                        </a:extLst>
                      </p:cNvPr>
                      <p:cNvCxnSpPr>
                        <a:stCxn id="7" idx="2"/>
                        <a:endCxn id="9" idx="0"/>
                      </p:cNvCxnSpPr>
                      <p:nvPr/>
                    </p:nvCxnSpPr>
                    <p:spPr>
                      <a:xfrm rot="16200000" flipH="1">
                        <a:off x="8518885" y="1407631"/>
                        <a:ext cx="568211" cy="804627"/>
                      </a:xfrm>
                      <a:prstGeom prst="bentConnector3">
                        <a:avLst/>
                      </a:prstGeom>
                      <a:ln w="19050"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" name="Connettore a gomito 12">
                        <a:extLst>
                          <a:ext uri="{FF2B5EF4-FFF2-40B4-BE49-F238E27FC236}">
                            <a16:creationId xmlns:a16="http://schemas.microsoft.com/office/drawing/2014/main" id="{A5042F07-B25E-4FC7-8125-04DC65D8A50B}"/>
                          </a:ext>
                        </a:extLst>
                      </p:cNvPr>
                      <p:cNvCxnSpPr>
                        <a:cxnSpLocks/>
                        <a:stCxn id="8" idx="2"/>
                        <a:endCxn id="9" idx="0"/>
                      </p:cNvCxnSpPr>
                      <p:nvPr/>
                    </p:nvCxnSpPr>
                    <p:spPr>
                      <a:xfrm rot="5400000">
                        <a:off x="9326199" y="1404945"/>
                        <a:ext cx="568211" cy="810000"/>
                      </a:xfrm>
                      <a:prstGeom prst="bentConnector3">
                        <a:avLst/>
                      </a:prstGeom>
                      <a:ln w="19050"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6" name="Rettangolo 15">
                        <a:extLst>
                          <a:ext uri="{FF2B5EF4-FFF2-40B4-BE49-F238E27FC236}">
                            <a16:creationId xmlns:a16="http://schemas.microsoft.com/office/drawing/2014/main" id="{6F9D08F2-CC0F-A7CB-12D4-4405E3003B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88822" y="2958493"/>
                        <a:ext cx="1260000" cy="468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it-IT" dirty="0">
                            <a:solidFill>
                              <a:schemeClr val="tx1"/>
                            </a:solidFill>
                          </a:rPr>
                          <a:t>Dense</a:t>
                        </a:r>
                      </a:p>
                    </p:txBody>
                  </p:sp>
                  <p:sp>
                    <p:nvSpPr>
                      <p:cNvPr id="19" name="Rettangolo 18">
                        <a:extLst>
                          <a:ext uri="{FF2B5EF4-FFF2-40B4-BE49-F238E27FC236}">
                            <a16:creationId xmlns:a16="http://schemas.microsoft.com/office/drawing/2014/main" id="{2FC0047C-17A6-06E5-1FF8-817FC3D805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88822" y="3827950"/>
                        <a:ext cx="1260000" cy="468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it-IT" dirty="0">
                            <a:solidFill>
                              <a:schemeClr val="tx1"/>
                            </a:solidFill>
                          </a:rPr>
                          <a:t>Dense</a:t>
                        </a:r>
                      </a:p>
                    </p:txBody>
                  </p:sp>
                  <p:sp>
                    <p:nvSpPr>
                      <p:cNvPr id="20" name="Rettangolo 19">
                        <a:extLst>
                          <a:ext uri="{FF2B5EF4-FFF2-40B4-BE49-F238E27FC236}">
                            <a16:creationId xmlns:a16="http://schemas.microsoft.com/office/drawing/2014/main" id="{27337BD0-B806-D714-BE88-48BF74250A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88822" y="4692112"/>
                        <a:ext cx="1260000" cy="468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it-IT" dirty="0">
                            <a:solidFill>
                              <a:schemeClr val="tx1"/>
                            </a:solidFill>
                          </a:rPr>
                          <a:t>Dense</a:t>
                        </a:r>
                      </a:p>
                    </p:txBody>
                  </p:sp>
                  <p:cxnSp>
                    <p:nvCxnSpPr>
                      <p:cNvPr id="28" name="Connettore 2 27">
                        <a:extLst>
                          <a:ext uri="{FF2B5EF4-FFF2-40B4-BE49-F238E27FC236}">
                            <a16:creationId xmlns:a16="http://schemas.microsoft.com/office/drawing/2014/main" id="{2450D60A-4924-0DD2-7EAE-E27A4900FBCF}"/>
                          </a:ext>
                        </a:extLst>
                      </p:cNvPr>
                      <p:cNvCxnSpPr>
                        <a:cxnSpLocks/>
                        <a:stCxn id="19" idx="2"/>
                        <a:endCxn id="20" idx="0"/>
                      </p:cNvCxnSpPr>
                      <p:nvPr/>
                    </p:nvCxnSpPr>
                    <p:spPr>
                      <a:xfrm>
                        <a:off x="9218822" y="4295950"/>
                        <a:ext cx="0" cy="396162"/>
                      </a:xfrm>
                      <a:prstGeom prst="straightConnector1">
                        <a:avLst/>
                      </a:prstGeom>
                      <a:ln w="19050"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Connettore 2 37">
                        <a:extLst>
                          <a:ext uri="{FF2B5EF4-FFF2-40B4-BE49-F238E27FC236}">
                            <a16:creationId xmlns:a16="http://schemas.microsoft.com/office/drawing/2014/main" id="{1B94FBAB-64AA-72BB-788C-ACC5C1067DC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9205304" y="3431788"/>
                        <a:ext cx="0" cy="396162"/>
                      </a:xfrm>
                      <a:prstGeom prst="straightConnector1">
                        <a:avLst/>
                      </a:prstGeom>
                      <a:ln w="19050"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Connettore 2 38">
                        <a:extLst>
                          <a:ext uri="{FF2B5EF4-FFF2-40B4-BE49-F238E27FC236}">
                            <a16:creationId xmlns:a16="http://schemas.microsoft.com/office/drawing/2014/main" id="{9BA086EA-2A82-EEFC-4D3A-6909E9F28F7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9205304" y="2562331"/>
                        <a:ext cx="0" cy="396162"/>
                      </a:xfrm>
                      <a:prstGeom prst="straightConnector1">
                        <a:avLst/>
                      </a:prstGeom>
                      <a:ln w="19050"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41" name="CasellaDiTesto 40">
                      <a:extLst>
                        <a:ext uri="{FF2B5EF4-FFF2-40B4-BE49-F238E27FC236}">
                          <a16:creationId xmlns:a16="http://schemas.microsoft.com/office/drawing/2014/main" id="{A1B1E9E9-8824-2700-7161-43DC035854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265748" y="3475980"/>
                      <a:ext cx="555986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it-IT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ReLU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2" name="CasellaDiTesto 41">
                      <a:extLst>
                        <a:ext uri="{FF2B5EF4-FFF2-40B4-BE49-F238E27FC236}">
                          <a16:creationId xmlns:a16="http://schemas.microsoft.com/office/drawing/2014/main" id="{E3CADC09-3F6C-4A61-549E-58E89893DF9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265748" y="4340142"/>
                      <a:ext cx="555986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it-IT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ReLU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4" name="Ovale 43">
                          <a:extLst>
                            <a:ext uri="{FF2B5EF4-FFF2-40B4-BE49-F238E27FC236}">
                              <a16:creationId xmlns:a16="http://schemas.microsoft.com/office/drawing/2014/main" id="{5F0EBF33-E317-97B2-9631-089F0242774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020822" y="5556274"/>
                          <a:ext cx="396000" cy="396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it-IT" i="1" dirty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it-IT" b="0" i="1" dirty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4" name="Ovale 43">
                          <a:extLst>
                            <a:ext uri="{FF2B5EF4-FFF2-40B4-BE49-F238E27FC236}">
                              <a16:creationId xmlns:a16="http://schemas.microsoft.com/office/drawing/2014/main" id="{5F0EBF33-E317-97B2-9631-089F0242774F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9020822" y="5556274"/>
                          <a:ext cx="396000" cy="396000"/>
                        </a:xfrm>
                        <a:prstGeom prst="ellipse">
                          <a:avLst/>
                        </a:prstGeom>
                        <a:blipFill>
                          <a:blip r:embed="rId4"/>
                          <a:stretch>
                            <a:fillRect t="-1471"/>
                          </a:stretch>
                        </a:blipFill>
                        <a:ln>
                          <a:solidFill>
                            <a:schemeClr val="tx1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it-IT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45" name="CasellaDiTesto 44">
                      <a:extLst>
                        <a:ext uri="{FF2B5EF4-FFF2-40B4-BE49-F238E27FC236}">
                          <a16:creationId xmlns:a16="http://schemas.microsoft.com/office/drawing/2014/main" id="{2868000E-1500-415B-EBBD-27930B32808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218822" y="5165317"/>
                      <a:ext cx="76655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it-IT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Sigmoid</a:t>
                      </a:r>
                      <a:endParaRPr lang="it-IT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F797124D-FFDB-AE37-53D4-9ED4AC8D6539}"/>
                  </a:ext>
                </a:extLst>
              </p:cNvPr>
              <p:cNvSpPr txBox="1"/>
              <p:nvPr/>
            </p:nvSpPr>
            <p:spPr>
              <a:xfrm>
                <a:off x="9229080" y="810082"/>
                <a:ext cx="8143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4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features</a:t>
                </a:r>
              </a:p>
            </p:txBody>
          </p:sp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76ABC9F2-BE70-6D27-09EA-F1D4D50CC69A}"/>
                  </a:ext>
                </a:extLst>
              </p:cNvPr>
              <p:cNvSpPr txBox="1"/>
              <p:nvPr/>
            </p:nvSpPr>
            <p:spPr>
              <a:xfrm>
                <a:off x="10975589" y="819928"/>
                <a:ext cx="5613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4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mass</a:t>
                </a:r>
              </a:p>
            </p:txBody>
          </p:sp>
        </p:grpSp>
      </p:grp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32412B8F-D586-BA13-BF06-FC81619DE389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69CA045-0FD4-AD99-8DEE-E81F2E7BE7DB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184547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65CDAE-3B4C-DDBD-BFA9-BCE0FE005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Concatenation-based</a:t>
            </a:r>
            <a:r>
              <a:rPr lang="it-IT" dirty="0"/>
              <a:t> </a:t>
            </a:r>
            <a:r>
              <a:rPr lang="it-IT" dirty="0" err="1"/>
              <a:t>Conditioning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DBE8F7-2B3A-1027-E98D-8A94CBECB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 </a:t>
            </a:r>
            <a:r>
              <a:rPr lang="it-IT" dirty="0" err="1"/>
              <a:t>simple</a:t>
            </a:r>
            <a:r>
              <a:rPr lang="it-IT" dirty="0"/>
              <a:t> </a:t>
            </a:r>
            <a:r>
              <a:rPr lang="it-IT" b="1" dirty="0" err="1"/>
              <a:t>conditioning</a:t>
            </a:r>
            <a:r>
              <a:rPr lang="it-IT" b="1" dirty="0"/>
              <a:t> </a:t>
            </a:r>
            <a:r>
              <a:rPr lang="it-IT" b="1" dirty="0" err="1"/>
              <a:t>mechanism</a:t>
            </a:r>
            <a:r>
              <a:rPr lang="it-IT" dirty="0"/>
              <a:t>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FCB02E-394A-2994-B936-6225BC14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6E525F9-4AE7-EEE1-0066-D3987DED9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2140" y="33090"/>
            <a:ext cx="24898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Feature-wise transformations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9AF2C6E-7824-6573-E4FF-B121ACA89BEA}"/>
              </a:ext>
            </a:extLst>
          </p:cNvPr>
          <p:cNvSpPr txBox="1"/>
          <p:nvPr/>
        </p:nvSpPr>
        <p:spPr>
          <a:xfrm>
            <a:off x="2884401" y="5638261"/>
            <a:ext cx="6423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2400" b="1" dirty="0">
                <a:solidFill>
                  <a:srgbClr val="C00000"/>
                </a:solidFill>
              </a:rPr>
              <a:t>Parametric</a:t>
            </a:r>
            <a:r>
              <a:rPr lang="en-JM" sz="2400" dirty="0">
                <a:solidFill>
                  <a:srgbClr val="C00000"/>
                </a:solidFill>
              </a:rPr>
              <a:t> = </a:t>
            </a:r>
            <a:r>
              <a:rPr lang="en-JM" sz="2400" i="1" dirty="0">
                <a:solidFill>
                  <a:srgbClr val="C00000"/>
                </a:solidFill>
              </a:rPr>
              <a:t>conditioning on a physics parameter</a:t>
            </a:r>
            <a:r>
              <a:rPr lang="en-JM" sz="24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27060CF-2E2B-4DFC-45D4-4632A4C05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98170" y="2347173"/>
            <a:ext cx="8795658" cy="30602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48BB81A-CD57-FCAA-DE55-876742A99223}"/>
                  </a:ext>
                </a:extLst>
              </p:cNvPr>
              <p:cNvSpPr txBox="1"/>
              <p:nvPr/>
            </p:nvSpPr>
            <p:spPr>
              <a:xfrm>
                <a:off x="9735123" y="2015987"/>
                <a:ext cx="16426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48BB81A-CD57-FCAA-DE55-876742A99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5123" y="2015987"/>
                <a:ext cx="1642694" cy="276999"/>
              </a:xfrm>
              <a:prstGeom prst="rect">
                <a:avLst/>
              </a:prstGeom>
              <a:blipFill>
                <a:blip r:embed="rId3"/>
                <a:stretch>
                  <a:fillRect l="-1487" r="-3346" b="-8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8799BDBE-92D7-170E-FE37-1090C33DF523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249FBB9-169C-0503-A683-7A01B7B492F4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116918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65CDAE-3B4C-DDBD-BFA9-BCE0FE005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Conditional</a:t>
            </a:r>
            <a:r>
              <a:rPr lang="it-IT" dirty="0"/>
              <a:t> </a:t>
            </a:r>
            <a:r>
              <a:rPr lang="it-IT" dirty="0" err="1"/>
              <a:t>Biasing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DBE8F7-2B3A-1027-E98D-8A94CBECB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 err="1"/>
              <a:t>Equivalent</a:t>
            </a:r>
            <a:r>
              <a:rPr lang="it-IT" dirty="0"/>
              <a:t> to </a:t>
            </a:r>
            <a:r>
              <a:rPr lang="it-IT" dirty="0" err="1"/>
              <a:t>concatenation-based</a:t>
            </a:r>
            <a:r>
              <a:rPr lang="it-IT" dirty="0"/>
              <a:t> </a:t>
            </a:r>
            <a:r>
              <a:rPr lang="it-IT" dirty="0" err="1"/>
              <a:t>conditioning</a:t>
            </a:r>
            <a:r>
              <a:rPr lang="it-IT" dirty="0"/>
              <a:t> (</a:t>
            </a:r>
            <a:r>
              <a:rPr lang="it-IT" dirty="0" err="1"/>
              <a:t>prev</a:t>
            </a:r>
            <a:r>
              <a:rPr lang="it-IT" dirty="0"/>
              <a:t>. slide):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FCB02E-394A-2994-B936-6225BC14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6E525F9-4AE7-EEE1-0066-D3987DED9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2140" y="33090"/>
            <a:ext cx="24898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Feature-wise transformations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27060CF-2E2B-4DFC-45D4-4632A4C058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08980" y="2404626"/>
            <a:ext cx="7974040" cy="36985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48BB81A-CD57-FCAA-DE55-876742A99223}"/>
                  </a:ext>
                </a:extLst>
              </p:cNvPr>
              <p:cNvSpPr txBox="1"/>
              <p:nvPr/>
            </p:nvSpPr>
            <p:spPr>
              <a:xfrm>
                <a:off x="9735123" y="2015987"/>
                <a:ext cx="18741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𝑊𝑚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x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48BB81A-CD57-FCAA-DE55-876742A99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5123" y="2015987"/>
                <a:ext cx="1874103" cy="276999"/>
              </a:xfrm>
              <a:prstGeom prst="rect">
                <a:avLst/>
              </a:prstGeom>
              <a:blipFill>
                <a:blip r:embed="rId3"/>
                <a:stretch>
                  <a:fillRect l="-1303" t="-4444" r="-1303" b="-3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12AF3BEA-747A-A825-24C7-775DE3D4F70A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33CA9BD-585D-205B-B8E9-0FC81862D88D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4064317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65CDAE-3B4C-DDBD-BFA9-BCE0FE005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Conditional</a:t>
            </a:r>
            <a:r>
              <a:rPr lang="it-IT" dirty="0"/>
              <a:t> Scaling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DBE8F7-2B3A-1027-E98D-8A94CBECB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36541"/>
            <a:ext cx="10058400" cy="4023360"/>
          </a:xfrm>
        </p:spPr>
        <p:txBody>
          <a:bodyPr/>
          <a:lstStyle/>
          <a:p>
            <a:r>
              <a:rPr lang="it-IT" dirty="0"/>
              <a:t>Alternative to </a:t>
            </a:r>
            <a:r>
              <a:rPr lang="it-IT" dirty="0" err="1"/>
              <a:t>concatenation</a:t>
            </a:r>
            <a:r>
              <a:rPr lang="it-IT" dirty="0"/>
              <a:t> and </a:t>
            </a:r>
            <a:r>
              <a:rPr lang="it-IT" dirty="0" err="1"/>
              <a:t>biasing</a:t>
            </a:r>
            <a:r>
              <a:rPr lang="it-IT" dirty="0"/>
              <a:t>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FCB02E-394A-2994-B936-6225BC14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F69AD85-0ED7-2819-D723-0A49C5E6A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2140" y="33090"/>
            <a:ext cx="24898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Feature-wise transformations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537D28D-40C5-CC86-EE35-8119BBDCF7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64989" y="2437827"/>
            <a:ext cx="8062021" cy="36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7A7D125-F900-6D0F-3E1C-CA416569FFA4}"/>
                  </a:ext>
                </a:extLst>
              </p:cNvPr>
              <p:cNvSpPr txBox="1"/>
              <p:nvPr/>
            </p:nvSpPr>
            <p:spPr>
              <a:xfrm>
                <a:off x="9702140" y="2010934"/>
                <a:ext cx="19449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⊙(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𝑊𝑚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7A7D125-F900-6D0F-3E1C-CA416569F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2140" y="2010934"/>
                <a:ext cx="1944956" cy="276999"/>
              </a:xfrm>
              <a:prstGeom prst="rect">
                <a:avLst/>
              </a:prstGeom>
              <a:blipFill>
                <a:blip r:embed="rId3"/>
                <a:stretch>
                  <a:fillRect l="-1254" t="-2222" r="-4075" b="-3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71B45382-547B-28BD-CB24-BF768A4F20F0}"/>
              </a:ext>
            </a:extLst>
          </p:cNvPr>
          <p:cNvSpPr txBox="1"/>
          <p:nvPr/>
        </p:nvSpPr>
        <p:spPr>
          <a:xfrm>
            <a:off x="0" y="6455578"/>
            <a:ext cx="152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Luca Anzalone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5582862-B52D-09E3-28EA-6827840092E0}"/>
              </a:ext>
            </a:extLst>
          </p:cNvPr>
          <p:cNvSpPr txBox="1"/>
          <p:nvPr/>
        </p:nvSpPr>
        <p:spPr>
          <a:xfrm>
            <a:off x="5563932" y="6440720"/>
            <a:ext cx="10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ACAT 21</a:t>
            </a:r>
            <a:r>
              <a:rPr lang="en-US" baseline="30000" dirty="0">
                <a:solidFill>
                  <a:schemeClr val="bg1">
                    <a:lumMod val="95000"/>
                  </a:schemeClr>
                </a:solidFill>
              </a:rPr>
              <a:t>st</a:t>
            </a:r>
          </a:p>
        </p:txBody>
      </p:sp>
    </p:spTree>
    <p:extLst>
      <p:ext uri="{BB962C8B-B14F-4D97-AF65-F5344CB8AC3E}">
        <p14:creationId xmlns:p14="http://schemas.microsoft.com/office/powerpoint/2010/main" val="244319746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7762</TotalTime>
  <Words>1620</Words>
  <Application>Microsoft Office PowerPoint</Application>
  <PresentationFormat>Widescreen</PresentationFormat>
  <Paragraphs>287</Paragraphs>
  <Slides>23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Retrospettivo</vt:lpstr>
      <vt:lpstr>Affine Parametric Neural Networks</vt:lpstr>
      <vt:lpstr>Introduction</vt:lpstr>
      <vt:lpstr>Signal-bkg Classification with HEPMASS</vt:lpstr>
      <vt:lpstr>HEPMASS-IMB</vt:lpstr>
      <vt:lpstr>Parametric Neural Networks</vt:lpstr>
      <vt:lpstr>Parametrized NNs</vt:lpstr>
      <vt:lpstr>Concatenation-based Conditioning</vt:lpstr>
      <vt:lpstr>Conditional Biasing</vt:lpstr>
      <vt:lpstr>Conditional Scaling</vt:lpstr>
      <vt:lpstr>Affine Conditioning</vt:lpstr>
      <vt:lpstr>Affine Parametric Neural Networks</vt:lpstr>
      <vt:lpstr>Improving pNNs</vt:lpstr>
      <vt:lpstr>Background’s Mass Distribution</vt:lpstr>
      <vt:lpstr>Balanced Training</vt:lpstr>
      <vt:lpstr>Balanced Mini-batches</vt:lpstr>
      <vt:lpstr>Results</vt:lpstr>
      <vt:lpstr>The Significance Ratio Metric</vt:lpstr>
      <vt:lpstr>Baseline Models</vt:lpstr>
      <vt:lpstr>Interpolation</vt:lpstr>
      <vt:lpstr>Conclusions</vt:lpstr>
      <vt:lpstr>Summary</vt:lpstr>
      <vt:lpstr>References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Auto-Encoders  for  Anomaly Detection</dc:title>
  <dc:creator>Luca Anzalone - luca.anzalone@studio.unibo.it</dc:creator>
  <cp:lastModifiedBy>Luca Anzalone - luca.anzalone@studio.unibo.it</cp:lastModifiedBy>
  <cp:revision>286</cp:revision>
  <dcterms:created xsi:type="dcterms:W3CDTF">2022-07-01T09:23:31Z</dcterms:created>
  <dcterms:modified xsi:type="dcterms:W3CDTF">2022-10-22T09:29:54Z</dcterms:modified>
</cp:coreProperties>
</file>