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53"/>
  </p:notesMasterIdLst>
  <p:handoutMasterIdLst>
    <p:handoutMasterId r:id="rId54"/>
  </p:handoutMasterIdLst>
  <p:sldIdLst>
    <p:sldId id="256" r:id="rId2"/>
    <p:sldId id="258" r:id="rId3"/>
    <p:sldId id="259" r:id="rId4"/>
    <p:sldId id="260" r:id="rId5"/>
    <p:sldId id="261" r:id="rId6"/>
    <p:sldId id="295" r:id="rId7"/>
    <p:sldId id="338" r:id="rId8"/>
    <p:sldId id="321" r:id="rId9"/>
    <p:sldId id="319" r:id="rId10"/>
    <p:sldId id="316" r:id="rId11"/>
    <p:sldId id="314" r:id="rId12"/>
    <p:sldId id="324" r:id="rId13"/>
    <p:sldId id="277" r:id="rId14"/>
    <p:sldId id="278" r:id="rId15"/>
    <p:sldId id="339" r:id="rId16"/>
    <p:sldId id="280" r:id="rId17"/>
    <p:sldId id="296" r:id="rId18"/>
    <p:sldId id="326" r:id="rId19"/>
    <p:sldId id="317" r:id="rId20"/>
    <p:sldId id="320" r:id="rId21"/>
    <p:sldId id="340" r:id="rId22"/>
    <p:sldId id="279" r:id="rId23"/>
    <p:sldId id="312" r:id="rId24"/>
    <p:sldId id="313" r:id="rId25"/>
    <p:sldId id="341" r:id="rId26"/>
    <p:sldId id="283" r:id="rId27"/>
    <p:sldId id="297" r:id="rId28"/>
    <p:sldId id="327" r:id="rId29"/>
    <p:sldId id="342" r:id="rId30"/>
    <p:sldId id="300" r:id="rId31"/>
    <p:sldId id="301" r:id="rId32"/>
    <p:sldId id="343" r:id="rId33"/>
    <p:sldId id="290" r:id="rId34"/>
    <p:sldId id="353" r:id="rId35"/>
    <p:sldId id="346" r:id="rId36"/>
    <p:sldId id="284" r:id="rId37"/>
    <p:sldId id="286" r:id="rId38"/>
    <p:sldId id="344" r:id="rId39"/>
    <p:sldId id="345" r:id="rId40"/>
    <p:sldId id="334" r:id="rId41"/>
    <p:sldId id="333" r:id="rId42"/>
    <p:sldId id="354" r:id="rId43"/>
    <p:sldId id="306" r:id="rId44"/>
    <p:sldId id="331" r:id="rId45"/>
    <p:sldId id="329" r:id="rId46"/>
    <p:sldId id="355" r:id="rId47"/>
    <p:sldId id="347" r:id="rId48"/>
    <p:sldId id="348" r:id="rId49"/>
    <p:sldId id="349" r:id="rId50"/>
    <p:sldId id="350" r:id="rId51"/>
    <p:sldId id="351" r:id="rId52"/>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54" y="-3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1476" y="-72"/>
      </p:cViewPr>
      <p:guideLst>
        <p:guide orient="horz" pos="3127"/>
        <p:guide pos="210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image" Target="../media/image8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E3614BEC-ED04-4DDC-971F-E959CE0DC7C7}" type="datetimeFigureOut">
              <a:rPr lang="en-US" smtClean="0"/>
              <a:pPr/>
              <a:t>10/26/2010</a:t>
            </a:fld>
            <a:endParaRPr lang="en-US"/>
          </a:p>
        </p:txBody>
      </p:sp>
      <p:sp>
        <p:nvSpPr>
          <p:cNvPr id="4" name="Footer Placeholder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64A0B60E-FAF4-4A48-A15F-8B4662F32B4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9CED8A80-E863-4C02-B298-8A2DEB8801E3}" type="datetimeFigureOut">
              <a:rPr lang="en-US" smtClean="0"/>
              <a:pPr/>
              <a:t>10/26/2010</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AFDF30E8-58B7-4160-A291-2B827439096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323A95-E821-4BFF-903B-78AF73CEE736}" type="slidenum">
              <a:rPr lang="en-US"/>
              <a:pPr/>
              <a:t>6</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044367-F779-4F6B-8D65-FB95C4F0574F}" type="slidenum">
              <a:rPr lang="en-US"/>
              <a:pPr/>
              <a:t>17</a:t>
            </a:fld>
            <a:endParaRPr lang="en-US"/>
          </a:p>
        </p:txBody>
      </p:sp>
      <p:sp>
        <p:nvSpPr>
          <p:cNvPr id="664578" name="Rectangle 2"/>
          <p:cNvSpPr>
            <a:spLocks noGrp="1" noRot="1" noChangeAspect="1" noChangeArrowheads="1"/>
          </p:cNvSpPr>
          <p:nvPr>
            <p:ph type="sldImg"/>
          </p:nvPr>
        </p:nvSpPr>
        <p:spPr bwMode="auto">
          <a:xfrm>
            <a:off x="852488" y="742950"/>
            <a:ext cx="4964112" cy="3724275"/>
          </a:xfrm>
          <a:prstGeom prst="rect">
            <a:avLst/>
          </a:prstGeom>
          <a:solidFill>
            <a:srgbClr val="FFFFFF"/>
          </a:solidFill>
          <a:ln>
            <a:solidFill>
              <a:srgbClr val="000000"/>
            </a:solidFill>
            <a:miter lim="800000"/>
            <a:headEnd/>
            <a:tailEnd/>
          </a:ln>
        </p:spPr>
      </p:sp>
      <p:sp>
        <p:nvSpPr>
          <p:cNvPr id="664579" name="Rectangle 3"/>
          <p:cNvSpPr>
            <a:spLocks noGrp="1" noChangeArrowheads="1"/>
          </p:cNvSpPr>
          <p:nvPr>
            <p:ph type="body" idx="1"/>
          </p:nvPr>
        </p:nvSpPr>
        <p:spPr bwMode="auto">
          <a:xfrm>
            <a:off x="888484" y="4714479"/>
            <a:ext cx="4892121" cy="4468021"/>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4639B5-1667-4B34-A0E0-04CEA1D19EE2}" type="slidenum">
              <a:rPr lang="en-US" smtClean="0"/>
              <a:pPr/>
              <a:t>18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txBox="1">
            <a:spLocks noGrp="1" noChangeArrowheads="1"/>
          </p:cNvSpPr>
          <p:nvPr/>
        </p:nvSpPr>
        <p:spPr bwMode="auto">
          <a:xfrm>
            <a:off x="3777365" y="9428391"/>
            <a:ext cx="2890148" cy="496652"/>
          </a:xfrm>
          <a:prstGeom prst="rect">
            <a:avLst/>
          </a:prstGeom>
          <a:noFill/>
          <a:ln w="9525">
            <a:noFill/>
            <a:miter lim="800000"/>
            <a:headEnd/>
            <a:tailEnd/>
          </a:ln>
        </p:spPr>
        <p:txBody>
          <a:bodyPr lIns="91425" tIns="45712" rIns="91425" bIns="45712" anchor="b"/>
          <a:lstStyle/>
          <a:p>
            <a:pPr algn="r" defTabSz="906463"/>
            <a:fld id="{FDBB7197-5DB0-45A3-AD11-B539A74BD623}" type="slidenum">
              <a:rPr lang="en-GB" sz="1200" u="none">
                <a:latin typeface="Calibri" pitchFamily="34" charset="0"/>
                <a:ea typeface="ＭＳ Ｐゴシック" pitchFamily="-64" charset="-128"/>
              </a:rPr>
              <a:pPr algn="r" defTabSz="906463"/>
              <a:t>26</a:t>
            </a:fld>
            <a:endParaRPr lang="en-GB" sz="1200" u="none">
              <a:latin typeface="Calibri" pitchFamily="34" charset="0"/>
              <a:ea typeface="ＭＳ Ｐゴシック" pitchFamily="-64" charset="-128"/>
            </a:endParaRPr>
          </a:p>
        </p:txBody>
      </p:sp>
      <p:sp>
        <p:nvSpPr>
          <p:cNvPr id="67587" name="Rectangle 2"/>
          <p:cNvSpPr>
            <a:spLocks noGrp="1" noRot="1" noChangeAspect="1" noChangeArrowheads="1" noTextEdit="1"/>
          </p:cNvSpPr>
          <p:nvPr>
            <p:ph type="sldImg"/>
          </p:nvPr>
        </p:nvSpPr>
        <p:spPr>
          <a:xfrm>
            <a:off x="857250" y="746125"/>
            <a:ext cx="4959350" cy="3719513"/>
          </a:xfrm>
          <a:ln/>
        </p:spPr>
      </p:sp>
      <p:sp>
        <p:nvSpPr>
          <p:cNvPr id="67588" name="Rectangle 3"/>
          <p:cNvSpPr>
            <a:spLocks noGrp="1" noChangeArrowheads="1"/>
          </p:cNvSpPr>
          <p:nvPr>
            <p:ph type="body" idx="1"/>
          </p:nvPr>
        </p:nvSpPr>
        <p:spPr>
          <a:noFill/>
          <a:ln/>
        </p:spPr>
        <p:txBody>
          <a:bodyPr lIns="91425" tIns="45712" rIns="91425" bIns="45712"/>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C09394-1C6E-400F-8750-5F2420E92638}" type="slidenum">
              <a:rPr lang="en-US"/>
              <a:pPr/>
              <a:t>27</a:t>
            </a:fld>
            <a:endParaRPr lang="en-US"/>
          </a:p>
        </p:txBody>
      </p:sp>
      <p:sp>
        <p:nvSpPr>
          <p:cNvPr id="965634" name="Rectangle 2"/>
          <p:cNvSpPr>
            <a:spLocks noGrp="1" noRot="1" noChangeAspect="1" noChangeArrowheads="1" noTextEdit="1"/>
          </p:cNvSpPr>
          <p:nvPr>
            <p:ph type="sldImg"/>
          </p:nvPr>
        </p:nvSpPr>
        <p:spPr>
          <a:ln/>
        </p:spPr>
      </p:sp>
      <p:sp>
        <p:nvSpPr>
          <p:cNvPr id="965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p:spPr>
        <p:txBody>
          <a:bodyPr/>
          <a:lstStyle/>
          <a:p>
            <a:endParaRPr lang="en-US" smtClean="0">
              <a:ea typeface="ＭＳ Ｐゴシック" pitchFamily="-6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banner-bleu"/>
          <p:cNvPicPr>
            <a:picLocks noChangeAspect="1" noChangeArrowheads="1"/>
          </p:cNvPicPr>
          <p:nvPr userDrawn="1"/>
        </p:nvPicPr>
        <p:blipFill>
          <a:blip r:embed="rId2" cstate="print"/>
          <a:srcRect/>
          <a:stretch>
            <a:fillRect/>
          </a:stretch>
        </p:blipFill>
        <p:spPr bwMode="auto">
          <a:xfrm>
            <a:off x="0" y="0"/>
            <a:ext cx="9144000" cy="903288"/>
          </a:xfrm>
          <a:prstGeom prst="rect">
            <a:avLst/>
          </a:prstGeom>
          <a:noFill/>
          <a:ln w="9525">
            <a:noFill/>
            <a:miter lim="800000"/>
            <a:headEnd/>
            <a:tailEnd/>
          </a:ln>
        </p:spPr>
      </p:pic>
      <p:sp>
        <p:nvSpPr>
          <p:cNvPr id="5" name="Rectangle 66"/>
          <p:cNvSpPr>
            <a:spLocks noChangeArrowheads="1"/>
          </p:cNvSpPr>
          <p:nvPr/>
        </p:nvSpPr>
        <p:spPr bwMode="auto">
          <a:xfrm>
            <a:off x="3505200" y="2590800"/>
            <a:ext cx="4892675" cy="76200"/>
          </a:xfrm>
          <a:prstGeom prst="rect">
            <a:avLst/>
          </a:prstGeom>
          <a:solidFill>
            <a:schemeClr val="hlink">
              <a:alpha val="50000"/>
            </a:schemeClr>
          </a:solidFill>
          <a:ln w="9525">
            <a:noFill/>
            <a:miter lim="800000"/>
            <a:headEnd/>
            <a:tailEnd/>
          </a:ln>
          <a:effectLst/>
        </p:spPr>
        <p:txBody>
          <a:bodyPr wrap="none" anchor="ctr"/>
          <a:lstStyle/>
          <a:p>
            <a:pPr algn="ctr" eaLnBrk="1" hangingPunct="1">
              <a:defRPr/>
            </a:pPr>
            <a:endParaRPr kumimoji="1" lang="en-US">
              <a:latin typeface="Helvetica" charset="0"/>
              <a:cs typeface="ＭＳ Ｐゴシック" charset="-128"/>
            </a:endParaRPr>
          </a:p>
        </p:txBody>
      </p:sp>
      <p:pic>
        <p:nvPicPr>
          <p:cNvPr id="6" name="Picture 9"/>
          <p:cNvPicPr>
            <a:picLocks noChangeAspect="1"/>
          </p:cNvPicPr>
          <p:nvPr userDrawn="1"/>
        </p:nvPicPr>
        <p:blipFill>
          <a:blip r:embed="rId3" cstate="print"/>
          <a:srcRect/>
          <a:stretch>
            <a:fillRect/>
          </a:stretch>
        </p:blipFill>
        <p:spPr bwMode="auto">
          <a:xfrm>
            <a:off x="0" y="0"/>
            <a:ext cx="895350" cy="895350"/>
          </a:xfrm>
          <a:prstGeom prst="rect">
            <a:avLst/>
          </a:prstGeom>
          <a:noFill/>
          <a:ln w="9525">
            <a:noFill/>
            <a:miter lim="800000"/>
            <a:headEnd/>
            <a:tailEnd/>
          </a:ln>
        </p:spPr>
      </p:pic>
      <p:sp>
        <p:nvSpPr>
          <p:cNvPr id="7" name="Rectangle 74"/>
          <p:cNvSpPr>
            <a:spLocks noChangeArrowheads="1"/>
          </p:cNvSpPr>
          <p:nvPr userDrawn="1"/>
        </p:nvSpPr>
        <p:spPr bwMode="auto">
          <a:xfrm>
            <a:off x="866775" y="0"/>
            <a:ext cx="3219450" cy="911225"/>
          </a:xfrm>
          <a:prstGeom prst="rect">
            <a:avLst/>
          </a:prstGeom>
          <a:gradFill rotWithShape="0">
            <a:gsLst>
              <a:gs pos="0">
                <a:schemeClr val="bg1"/>
              </a:gs>
              <a:gs pos="100000">
                <a:srgbClr val="AAC3DE">
                  <a:alpha val="21001"/>
                </a:srgbClr>
              </a:gs>
            </a:gsLst>
            <a:lin ang="0" scaled="1"/>
          </a:gradFill>
          <a:ln w="9525">
            <a:noFill/>
            <a:miter lim="800000"/>
            <a:headEnd/>
            <a:tailEnd/>
          </a:ln>
        </p:spPr>
        <p:txBody>
          <a:bodyPr wrap="none" anchor="ctr"/>
          <a:lstStyle/>
          <a:p>
            <a:pPr>
              <a:defRPr/>
            </a:pPr>
            <a:endParaRPr lang="en-US">
              <a:latin typeface="Arial" charset="0"/>
              <a:cs typeface="ＭＳ Ｐゴシック" charset="-128"/>
            </a:endParaRPr>
          </a:p>
        </p:txBody>
      </p:sp>
      <p:sp>
        <p:nvSpPr>
          <p:cNvPr id="4163" name="Rectangle 67"/>
          <p:cNvSpPr>
            <a:spLocks noGrp="1" noChangeArrowheads="1"/>
          </p:cNvSpPr>
          <p:nvPr>
            <p:ph type="ctrTitle" sz="quarter"/>
          </p:nvPr>
        </p:nvSpPr>
        <p:spPr>
          <a:xfrm>
            <a:off x="779463" y="1447800"/>
            <a:ext cx="7678737" cy="1081088"/>
          </a:xfrm>
        </p:spPr>
        <p:txBody>
          <a:bodyPr/>
          <a:lstStyle>
            <a:lvl1pPr algn="r">
              <a:defRPr sz="4400"/>
            </a:lvl1pPr>
          </a:lstStyle>
          <a:p>
            <a:r>
              <a:rPr lang="en-US"/>
              <a:t>Click to edit Master title style</a:t>
            </a:r>
          </a:p>
        </p:txBody>
      </p:sp>
      <p:sp>
        <p:nvSpPr>
          <p:cNvPr id="4164" name="Rectangle 68"/>
          <p:cNvSpPr>
            <a:spLocks noGrp="1" noChangeArrowheads="1"/>
          </p:cNvSpPr>
          <p:nvPr>
            <p:ph type="subTitle" sz="quarter" idx="1"/>
          </p:nvPr>
        </p:nvSpPr>
        <p:spPr>
          <a:xfrm>
            <a:off x="4021138" y="2860675"/>
            <a:ext cx="4437062" cy="3114675"/>
          </a:xfrm>
        </p:spPr>
        <p:txBody>
          <a:bodyPr/>
          <a:lstStyle>
            <a:lvl1pPr marL="0" indent="0" algn="r">
              <a:buFont typeface="Wingdings" charset="2"/>
              <a:buNone/>
              <a:defRPr sz="2400"/>
            </a:lvl1pPr>
          </a:lstStyle>
          <a:p>
            <a:r>
              <a:rPr lang="en-US"/>
              <a:t>Click to edit Master subtitle style</a:t>
            </a:r>
          </a:p>
        </p:txBody>
      </p:sp>
      <p:sp>
        <p:nvSpPr>
          <p:cNvPr id="8" name="Rectangle 69"/>
          <p:cNvSpPr>
            <a:spLocks noGrp="1" noChangeArrowheads="1"/>
          </p:cNvSpPr>
          <p:nvPr>
            <p:ph type="dt" sz="quarter" idx="10"/>
          </p:nvPr>
        </p:nvSpPr>
        <p:spPr bwMode="auto">
          <a:xfrm>
            <a:off x="6858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400">
                <a:latin typeface="Helvetica" charset="0"/>
                <a:cs typeface="ＭＳ Ｐゴシック" charset="-128"/>
              </a:defRPr>
            </a:lvl1pPr>
          </a:lstStyle>
          <a:p>
            <a:pPr>
              <a:defRPr/>
            </a:pPr>
            <a:endParaRPr lang="en-US"/>
          </a:p>
        </p:txBody>
      </p:sp>
      <p:sp>
        <p:nvSpPr>
          <p:cNvPr id="9" name="Rectangle 70"/>
          <p:cNvSpPr>
            <a:spLocks noGrp="1" noChangeArrowheads="1"/>
          </p:cNvSpPr>
          <p:nvPr>
            <p:ph type="ftr" sz="quarter" idx="11"/>
          </p:nvPr>
        </p:nvSpPr>
        <p:spPr>
          <a:xfrm>
            <a:off x="3124200" y="6248400"/>
            <a:ext cx="2895600" cy="457200"/>
          </a:xfrm>
        </p:spPr>
        <p:txBody>
          <a:bodyPr/>
          <a:lstStyle>
            <a:lvl1pPr>
              <a:defRPr sz="1400">
                <a:solidFill>
                  <a:schemeClr val="tx1"/>
                </a:solidFill>
              </a:defRPr>
            </a:lvl1pPr>
          </a:lstStyle>
          <a:p>
            <a:pPr>
              <a:defRPr/>
            </a:pPr>
            <a:r>
              <a:rPr lang="en-US" dirty="0" smtClean="0"/>
              <a:t>Engineering at CERN</a:t>
            </a:r>
            <a:endParaRPr lang="de-DE" dirty="0">
              <a:solidFill>
                <a:schemeClr val="tx1"/>
              </a:solidFill>
            </a:endParaRPr>
          </a:p>
        </p:txBody>
      </p:sp>
      <p:sp>
        <p:nvSpPr>
          <p:cNvPr id="10" name="Rectangle 71"/>
          <p:cNvSpPr>
            <a:spLocks noGrp="1" noChangeArrowheads="1"/>
          </p:cNvSpPr>
          <p:nvPr>
            <p:ph type="sldNum" sz="quarter" idx="12"/>
          </p:nvPr>
        </p:nvSpPr>
        <p:spPr>
          <a:xfrm>
            <a:off x="6553200" y="6248400"/>
            <a:ext cx="1905000" cy="457200"/>
          </a:xfrm>
        </p:spPr>
        <p:txBody>
          <a:bodyPr/>
          <a:lstStyle>
            <a:lvl1pPr>
              <a:defRPr sz="1400">
                <a:solidFill>
                  <a:schemeClr val="tx1"/>
                </a:solidFill>
              </a:defRPr>
            </a:lvl1pPr>
          </a:lstStyle>
          <a:p>
            <a:pPr>
              <a:defRPr/>
            </a:pPr>
            <a:fld id="{39605BC3-3D4E-4D71-8673-769F75A0A11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pPr>
              <a:defRPr/>
            </a:pPr>
            <a:r>
              <a:rPr lang="en-US" dirty="0" smtClean="0"/>
              <a:t>Engineering at CERN</a:t>
            </a:r>
            <a:endParaRPr lang="de-DE" dirty="0">
              <a:solidFill>
                <a:schemeClr val="tx1"/>
              </a:solidFill>
            </a:endParaRPr>
          </a:p>
        </p:txBody>
      </p:sp>
      <p:sp>
        <p:nvSpPr>
          <p:cNvPr id="5" name="Slide Number Placeholder 4"/>
          <p:cNvSpPr>
            <a:spLocks noGrp="1"/>
          </p:cNvSpPr>
          <p:nvPr>
            <p:ph type="sldNum" sz="quarter" idx="11"/>
          </p:nvPr>
        </p:nvSpPr>
        <p:spPr/>
        <p:txBody>
          <a:bodyPr/>
          <a:lstStyle>
            <a:lvl1pPr>
              <a:defRPr/>
            </a:lvl1pPr>
          </a:lstStyle>
          <a:p>
            <a:pPr>
              <a:defRPr/>
            </a:pPr>
            <a:fld id="{27BEFB9C-DA69-47BD-ACC5-115369B1BC1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a:xfrm>
            <a:off x="6553200" y="6492875"/>
            <a:ext cx="2133600" cy="365125"/>
          </a:xfrm>
        </p:spPr>
        <p:txBody>
          <a:bodyPr/>
          <a:lstStyle/>
          <a:p>
            <a:fld id="{22CCDC2F-4223-433C-A3A8-C35EFD14A409}" type="slidenum">
              <a:rPr lang="en-US" smtClean="0"/>
              <a:pPr/>
              <a:t>‹#›</a:t>
            </a:fld>
            <a:endParaRPr lang="en-US"/>
          </a:p>
        </p:txBody>
      </p:sp>
      <p:pic>
        <p:nvPicPr>
          <p:cNvPr id="6" name="Picture 7" descr="banner-bleu"/>
          <p:cNvPicPr>
            <a:picLocks noChangeAspect="1" noChangeArrowheads="1"/>
          </p:cNvPicPr>
          <p:nvPr userDrawn="1"/>
        </p:nvPicPr>
        <p:blipFill>
          <a:blip r:embed="rId2" cstate="print"/>
          <a:srcRect/>
          <a:stretch>
            <a:fillRect/>
          </a:stretch>
        </p:blipFill>
        <p:spPr bwMode="auto">
          <a:xfrm>
            <a:off x="0" y="0"/>
            <a:ext cx="9144000" cy="866775"/>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457200" y="6254772"/>
            <a:ext cx="2133600" cy="312737"/>
          </a:xfrm>
          <a:prstGeom prst="rect">
            <a:avLst/>
          </a:prstGeom>
          <a:ln/>
          <a:effectLst/>
        </p:spPr>
        <p:txBody>
          <a:bodyPr/>
          <a:lstStyle>
            <a:lvl1pPr>
              <a:defRPr/>
            </a:lvl1pPr>
          </a:lstStyle>
          <a:p>
            <a:pPr>
              <a:defRPr/>
            </a:pPr>
            <a:fld id="{4978162C-96B3-4474-AF2D-0F33465F8380}" type="datetime1">
              <a:rPr lang="en-GB" altLang="en-US" smtClean="0"/>
              <a:pPr>
                <a:defRPr/>
              </a:pPr>
              <a:t>26/10/2010</a:t>
            </a:fld>
            <a:endParaRPr lang="el-GR" altLang="en-US"/>
          </a:p>
        </p:txBody>
      </p:sp>
      <p:sp>
        <p:nvSpPr>
          <p:cNvPr id="4" name="Rectangle 5"/>
          <p:cNvSpPr>
            <a:spLocks noGrp="1" noChangeArrowheads="1"/>
          </p:cNvSpPr>
          <p:nvPr>
            <p:ph type="ftr" sz="quarter" idx="11"/>
          </p:nvPr>
        </p:nvSpPr>
        <p:spPr>
          <a:ln/>
          <a:effectLst/>
        </p:spPr>
        <p:txBody>
          <a:bodyPr/>
          <a:lstStyle>
            <a:lvl1pPr>
              <a:defRPr/>
            </a:lvl1pPr>
          </a:lstStyle>
          <a:p>
            <a:pPr>
              <a:defRPr/>
            </a:pPr>
            <a:r>
              <a:rPr lang="en-US" altLang="en-US" smtClean="0"/>
              <a:t>Kloukinas Kostas  PH/ESE</a:t>
            </a:r>
            <a:endParaRPr lang="el-GR" altLang="en-US" dirty="0"/>
          </a:p>
        </p:txBody>
      </p:sp>
      <p:sp>
        <p:nvSpPr>
          <p:cNvPr id="5" name="Rectangle 6"/>
          <p:cNvSpPr>
            <a:spLocks noGrp="1" noChangeArrowheads="1"/>
          </p:cNvSpPr>
          <p:nvPr>
            <p:ph type="sldNum" sz="quarter" idx="12"/>
          </p:nvPr>
        </p:nvSpPr>
        <p:spPr>
          <a:ln/>
          <a:effectLst/>
        </p:spPr>
        <p:txBody>
          <a:bodyPr/>
          <a:lstStyle>
            <a:lvl1pPr>
              <a:defRPr/>
            </a:lvl1pPr>
          </a:lstStyle>
          <a:p>
            <a:pPr>
              <a:defRPr/>
            </a:pPr>
            <a:fld id="{AB31188A-6C22-4500-8FC2-BB540878341E}" type="slidenum">
              <a:rPr lang="el-GR" altLang="en-US"/>
              <a:pPr>
                <a:defRPr/>
              </a:pPr>
              <a:t>‹#›</a:t>
            </a:fld>
            <a:endParaRPr lang="el-GR" altLang="en-US"/>
          </a:p>
        </p:txBody>
      </p:sp>
    </p:spTree>
  </p:cSld>
  <p:clrMapOvr>
    <a:masterClrMapping/>
  </p:clrMapOvr>
  <p:transition>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527CE33-0A8E-467B-BDB9-D4EC0FC8856F}" type="datetimeFigureOut">
              <a:rPr lang="en-US" smtClean="0"/>
              <a:pPr/>
              <a:t>10/26/2010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E53912-6AA1-485C-8313-0FB058E549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65"/>
          <p:cNvSpPr>
            <a:spLocks noGrp="1" noChangeArrowheads="1"/>
          </p:cNvSpPr>
          <p:nvPr>
            <p:ph type="title"/>
          </p:nvPr>
        </p:nvSpPr>
        <p:spPr bwMode="auto">
          <a:xfrm>
            <a:off x="871538" y="5715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1"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40" name="Rectangle 68"/>
          <p:cNvSpPr>
            <a:spLocks noGrp="1" noChangeArrowheads="1"/>
          </p:cNvSpPr>
          <p:nvPr>
            <p:ph type="ftr" sz="quarter" idx="3"/>
          </p:nvPr>
        </p:nvSpPr>
        <p:spPr bwMode="auto">
          <a:xfrm>
            <a:off x="2000250" y="6400800"/>
            <a:ext cx="5105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967A4"/>
                </a:solidFill>
                <a:latin typeface="Helvetica" charset="0"/>
              </a:defRPr>
            </a:lvl1pPr>
          </a:lstStyle>
          <a:p>
            <a:pPr>
              <a:defRPr/>
            </a:pPr>
            <a:r>
              <a:rPr lang="en-US" dirty="0" smtClean="0"/>
              <a:t>Engineering at CERN</a:t>
            </a:r>
            <a:endParaRPr lang="de-DE"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rgbClr val="0967A4"/>
                </a:solidFill>
                <a:latin typeface="Helvetica" charset="0"/>
              </a:defRPr>
            </a:lvl1pPr>
          </a:lstStyle>
          <a:p>
            <a:pPr>
              <a:defRPr/>
            </a:pPr>
            <a:fld id="{AAE2EC8F-1DAF-443D-84E2-7620489AD618}" type="slidenum">
              <a:rPr lang="en-US"/>
              <a:pPr>
                <a:defRPr/>
              </a:pPr>
              <a:t>‹#›</a:t>
            </a:fld>
            <a:endParaRPr lang="en-US"/>
          </a:p>
        </p:txBody>
      </p:sp>
      <p:pic>
        <p:nvPicPr>
          <p:cNvPr id="2054" name="Picture 17" descr="CERNlogo-bleu"/>
          <p:cNvPicPr>
            <a:picLocks noChangeAspect="1" noChangeArrowheads="1"/>
          </p:cNvPicPr>
          <p:nvPr userDrawn="1"/>
        </p:nvPicPr>
        <p:blipFill>
          <a:blip r:embed="rId7" cstate="print">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lstStyle/>
          <a:p>
            <a:pPr>
              <a:defRPr/>
            </a:pPr>
            <a:endParaRPr lang="en-US">
              <a:latin typeface="Arial" charset="0"/>
              <a:cs typeface="ＭＳ Ｐゴシック" charset="-128"/>
            </a:endParaRPr>
          </a:p>
        </p:txBody>
      </p:sp>
      <p:sp>
        <p:nvSpPr>
          <p:cNvPr id="3146" name="Rectangle 74"/>
          <p:cNvSpPr>
            <a:spLocks noChangeArrowheads="1"/>
          </p:cNvSpPr>
          <p:nvPr userDrawn="1"/>
        </p:nvSpPr>
        <p:spPr bwMode="auto">
          <a:xfrm>
            <a:off x="0" y="819150"/>
            <a:ext cx="7018338" cy="76200"/>
          </a:xfrm>
          <a:prstGeom prst="rect">
            <a:avLst/>
          </a:prstGeom>
          <a:solidFill>
            <a:schemeClr val="hlink">
              <a:alpha val="50000"/>
            </a:schemeClr>
          </a:solidFill>
          <a:ln w="9525">
            <a:noFill/>
            <a:miter lim="800000"/>
            <a:headEnd/>
            <a:tailEnd/>
          </a:ln>
          <a:effectLst/>
        </p:spPr>
        <p:txBody>
          <a:bodyPr wrap="none" anchor="ctr"/>
          <a:lstStyle/>
          <a:p>
            <a:pPr algn="ctr" eaLnBrk="1" hangingPunct="1">
              <a:defRPr/>
            </a:pPr>
            <a:endParaRPr kumimoji="1" lang="en-US">
              <a:latin typeface="Helvetica" charset="0"/>
              <a:cs typeface="ＭＳ Ｐゴシック" charset="-128"/>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706" r:id="rId3"/>
    <p:sldLayoutId id="2147483707" r:id="rId4"/>
    <p:sldLayoutId id="2147483708" r:id="rId5"/>
  </p:sldLayoutIdLst>
  <p:hf hd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charset="0"/>
        </a:defRPr>
      </a:lvl6pPr>
      <a:lvl7pPr marL="914400" algn="l" rtl="0" fontAlgn="base">
        <a:spcBef>
          <a:spcPct val="0"/>
        </a:spcBef>
        <a:spcAft>
          <a:spcPct val="0"/>
        </a:spcAft>
        <a:defRPr sz="4000">
          <a:solidFill>
            <a:schemeClr val="hlink"/>
          </a:solidFill>
          <a:latin typeface="Helvetica" charset="0"/>
        </a:defRPr>
      </a:lvl7pPr>
      <a:lvl8pPr marL="1371600" algn="l" rtl="0" fontAlgn="base">
        <a:spcBef>
          <a:spcPct val="0"/>
        </a:spcBef>
        <a:spcAft>
          <a:spcPct val="0"/>
        </a:spcAft>
        <a:defRPr sz="4000">
          <a:solidFill>
            <a:schemeClr val="hlink"/>
          </a:solidFill>
          <a:latin typeface="Helvetica" charset="0"/>
        </a:defRPr>
      </a:lvl8pPr>
      <a:lvl9pPr marL="1828800" algn="l" rtl="0" fontAlgn="base">
        <a:spcBef>
          <a:spcPct val="0"/>
        </a:spcBef>
        <a:spcAft>
          <a:spcPct val="0"/>
        </a:spcAft>
        <a:defRPr sz="4000">
          <a:solidFill>
            <a:schemeClr val="hlink"/>
          </a:solidFill>
          <a:latin typeface="Helvetica"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400">
          <a:solidFill>
            <a:schemeClr val="tx2"/>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charset="-128"/>
        </a:defRPr>
      </a:lvl3pPr>
      <a:lvl4pPr marL="1600200" indent="-228600" algn="l" rtl="0" eaLnBrk="0" fontAlgn="base" hangingPunct="0">
        <a:spcBef>
          <a:spcPct val="20000"/>
        </a:spcBef>
        <a:spcAft>
          <a:spcPct val="0"/>
        </a:spcAft>
        <a:buClr>
          <a:schemeClr val="hlink"/>
        </a:buClr>
        <a:buChar char="•"/>
        <a:defRPr>
          <a:solidFill>
            <a:schemeClr val="tx2"/>
          </a:solidFill>
          <a:latin typeface="+mn-lt"/>
          <a:ea typeface="ＭＳ Ｐゴシック" charset="-128"/>
        </a:defRPr>
      </a:lvl4pPr>
      <a:lvl5pPr marL="2057400" indent="-228600" algn="l" rtl="0" eaLnBrk="0" fontAlgn="base" hangingPunct="0">
        <a:spcBef>
          <a:spcPct val="20000"/>
        </a:spcBef>
        <a:spcAft>
          <a:spcPct val="0"/>
        </a:spcAft>
        <a:buClr>
          <a:schemeClr val="tx1"/>
        </a:buClr>
        <a:buSzPct val="85000"/>
        <a:buChar char="•"/>
        <a:defRPr>
          <a:solidFill>
            <a:schemeClr val="tx2"/>
          </a:solidFill>
          <a:latin typeface="+mn-lt"/>
          <a:ea typeface="ＭＳ Ｐゴシック"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png"/><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jpe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2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2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0.jpeg"/><Relationship Id="rId4" Type="http://schemas.openxmlformats.org/officeDocument/2006/relationships/image" Target="../media/image69.jpeg"/></Relationships>
</file>

<file path=ppt/slides/_rels/slide2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nobelprize.org/nobel_prizes/physics/laureates/1984/presentation-speech.html"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nobelprize.org/nobel_prizes/physics/laureates/1984/rubbia.html"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73.jpeg"/><Relationship Id="rId7" Type="http://schemas.openxmlformats.org/officeDocument/2006/relationships/image" Target="../media/image77.jpeg"/><Relationship Id="rId2" Type="http://schemas.openxmlformats.org/officeDocument/2006/relationships/image" Target="../media/image72.jpeg"/><Relationship Id="rId1" Type="http://schemas.openxmlformats.org/officeDocument/2006/relationships/slideLayout" Target="../slideLayouts/slideLayout2.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3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3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Microsoft_Office_Excel_97-2003_Worksheet2.xls"/><Relationship Id="rId4" Type="http://schemas.openxmlformats.org/officeDocument/2006/relationships/oleObject" Target="../embeddings/Microsoft_Office_Excel_97-2003_Worksheet1.xls"/></Relationships>
</file>

<file path=ppt/slides/_rels/slide3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4.xml"/><Relationship Id="rId4" Type="http://schemas.openxmlformats.org/officeDocument/2006/relationships/image" Target="../media/image96.jpeg"/></Relationships>
</file>

<file path=ppt/slides/_rels/slide39.xml.rels><?xml version="1.0" encoding="UTF-8" standalone="yes"?>
<Relationships xmlns="http://schemas.openxmlformats.org/package/2006/relationships"><Relationship Id="rId3" Type="http://schemas.openxmlformats.org/officeDocument/2006/relationships/image" Target="../media/image98.jpe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hyperlink" Target="https://edms.cern.ch/document/1075090/1.0"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hyperlink" Target="http://innocentonnice.web.cern.ch/innocentOnNice/ska0509talk.ppt"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jpeg"/><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08.jpeg"/><Relationship Id="rId4" Type="http://schemas.openxmlformats.org/officeDocument/2006/relationships/image" Target="../media/image107.png"/></Relationships>
</file>

<file path=ppt/slides/_rels/slide44.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14.jpeg"/></Relationships>
</file>

<file path=ppt/slides/_rels/slide51.xml.rels><?xml version="1.0" encoding="UTF-8" standalone="yes"?>
<Relationships xmlns="http://schemas.openxmlformats.org/package/2006/relationships"><Relationship Id="rId3" Type="http://schemas.openxmlformats.org/officeDocument/2006/relationships/image" Target="../media/image98.jpe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Enthusiasm for Engineering</a:t>
            </a:r>
            <a:endParaRPr lang="en-US" dirty="0"/>
          </a:p>
        </p:txBody>
      </p:sp>
      <p:sp>
        <p:nvSpPr>
          <p:cNvPr id="3" name="Subtitle 2"/>
          <p:cNvSpPr>
            <a:spLocks noGrp="1"/>
          </p:cNvSpPr>
          <p:nvPr>
            <p:ph type="subTitle" sz="quarter" idx="1"/>
          </p:nvPr>
        </p:nvSpPr>
        <p:spPr>
          <a:xfrm>
            <a:off x="533400" y="3933056"/>
            <a:ext cx="7854696" cy="2232248"/>
          </a:xfrm>
        </p:spPr>
        <p:txBody>
          <a:bodyPr/>
          <a:lstStyle/>
          <a:p>
            <a:r>
              <a:rPr lang="en-US" dirty="0" smtClean="0"/>
              <a:t>Engineering at CERN</a:t>
            </a:r>
          </a:p>
          <a:p>
            <a:endParaRPr lang="en-US" dirty="0" smtClean="0"/>
          </a:p>
          <a:p>
            <a:endParaRPr lang="en-US" dirty="0" smtClean="0"/>
          </a:p>
          <a:p>
            <a:r>
              <a:rPr lang="en-US" sz="2000" dirty="0" smtClean="0"/>
              <a:t>David Nisbet</a:t>
            </a:r>
          </a:p>
          <a:p>
            <a:r>
              <a:rPr lang="en-US" sz="2000" dirty="0" smtClean="0"/>
              <a:t>CERN Technology Department</a:t>
            </a:r>
            <a:endParaRPr lang="en-US" sz="2000" dirty="0"/>
          </a:p>
        </p:txBody>
      </p:sp>
      <p:sp>
        <p:nvSpPr>
          <p:cNvPr id="4" name="Slide Number Placeholder 3"/>
          <p:cNvSpPr>
            <a:spLocks noGrp="1"/>
          </p:cNvSpPr>
          <p:nvPr>
            <p:ph type="sldNum" sz="quarter" idx="12"/>
          </p:nvPr>
        </p:nvSpPr>
        <p:spPr/>
        <p:txBody>
          <a:bodyPr/>
          <a:lstStyle/>
          <a:p>
            <a:pPr>
              <a:defRPr/>
            </a:pPr>
            <a:fld id="{39605BC3-3D4E-4D71-8673-769F75A0A114}"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BEQ2_panorama small"/>
          <p:cNvPicPr>
            <a:picLocks noChangeAspect="1" noChangeArrowheads="1"/>
          </p:cNvPicPr>
          <p:nvPr/>
        </p:nvPicPr>
        <p:blipFill>
          <a:blip r:embed="rId2" cstate="print"/>
          <a:srcRect/>
          <a:stretch>
            <a:fillRect/>
          </a:stretch>
        </p:blipFill>
        <p:spPr bwMode="auto">
          <a:xfrm>
            <a:off x="323850" y="1700213"/>
            <a:ext cx="8599488" cy="3529012"/>
          </a:xfrm>
          <a:prstGeom prst="rect">
            <a:avLst/>
          </a:prstGeom>
          <a:noFill/>
          <a:ln w="9525">
            <a:solidFill>
              <a:schemeClr val="tx1"/>
            </a:solidFill>
            <a:miter lim="800000"/>
            <a:headEnd/>
            <a:tailEnd/>
          </a:ln>
        </p:spPr>
      </p:pic>
      <p:sp>
        <p:nvSpPr>
          <p:cNvPr id="18437" name="Text Box 10"/>
          <p:cNvSpPr txBox="1">
            <a:spLocks noChangeArrowheads="1"/>
          </p:cNvSpPr>
          <p:nvPr/>
        </p:nvSpPr>
        <p:spPr bwMode="auto">
          <a:xfrm>
            <a:off x="6658978" y="5564088"/>
            <a:ext cx="1873462" cy="461665"/>
          </a:xfrm>
          <a:prstGeom prst="rect">
            <a:avLst/>
          </a:prstGeom>
          <a:solidFill>
            <a:schemeClr val="tx2">
              <a:lumMod val="60000"/>
              <a:lumOff val="40000"/>
            </a:schemeClr>
          </a:solidFill>
          <a:ln w="9525">
            <a:noFill/>
            <a:miter lim="800000"/>
            <a:headEnd/>
            <a:tailEnd/>
          </a:ln>
        </p:spPr>
        <p:txBody>
          <a:bodyPr wrap="none">
            <a:spAutoFit/>
          </a:bodyPr>
          <a:lstStyle/>
          <a:p>
            <a:pPr eaLnBrk="0" hangingPunct="0"/>
            <a:r>
              <a:rPr lang="en-US" sz="2400" b="1" dirty="0">
                <a:solidFill>
                  <a:schemeClr val="bg1"/>
                </a:solidFill>
                <a:latin typeface="Times New Roman" pitchFamily="18" charset="0"/>
              </a:rPr>
              <a:t>SVC </a:t>
            </a:r>
            <a:r>
              <a:rPr lang="en-US" sz="2400" b="1" dirty="0" smtClean="0">
                <a:solidFill>
                  <a:schemeClr val="bg1"/>
                </a:solidFill>
                <a:latin typeface="Times New Roman" pitchFamily="18" charset="0"/>
              </a:rPr>
              <a:t>for </a:t>
            </a:r>
            <a:r>
              <a:rPr lang="en-US" sz="2400" b="1" dirty="0">
                <a:solidFill>
                  <a:schemeClr val="bg1"/>
                </a:solidFill>
                <a:latin typeface="Times New Roman" pitchFamily="18" charset="0"/>
              </a:rPr>
              <a:t>SPS</a:t>
            </a:r>
            <a:endParaRPr lang="en-US" sz="2400" b="1" u="sng" dirty="0">
              <a:solidFill>
                <a:schemeClr val="bg1"/>
              </a:solidFill>
              <a:latin typeface="Times New Roman" pitchFamily="18" charset="0"/>
            </a:endParaRPr>
          </a:p>
        </p:txBody>
      </p:sp>
      <p:sp>
        <p:nvSpPr>
          <p:cNvPr id="7" name="Title 6"/>
          <p:cNvSpPr>
            <a:spLocks noGrp="1"/>
          </p:cNvSpPr>
          <p:nvPr>
            <p:ph type="title"/>
          </p:nvPr>
        </p:nvSpPr>
        <p:spPr>
          <a:xfrm>
            <a:off x="789186" y="74712"/>
            <a:ext cx="7815262" cy="762000"/>
          </a:xfrm>
        </p:spPr>
        <p:txBody>
          <a:bodyPr/>
          <a:lstStyle/>
          <a:p>
            <a:r>
              <a:rPr lang="en-US" dirty="0" smtClean="0"/>
              <a:t>Electrical Distribution</a:t>
            </a:r>
            <a:endParaRPr lang="en-US" dirty="0"/>
          </a:p>
        </p:txBody>
      </p:sp>
      <p:sp>
        <p:nvSpPr>
          <p:cNvPr id="6" name="Slide Number Placeholder 5"/>
          <p:cNvSpPr>
            <a:spLocks noGrp="1"/>
          </p:cNvSpPr>
          <p:nvPr>
            <p:ph type="sldNum" sz="quarter" idx="11"/>
          </p:nvPr>
        </p:nvSpPr>
        <p:spPr/>
        <p:txBody>
          <a:bodyPr/>
          <a:lstStyle/>
          <a:p>
            <a:pPr>
              <a:defRPr/>
            </a:pPr>
            <a:fld id="{27BEFB9C-DA69-47BD-ACC5-115369B1BC1A}" type="slidenum">
              <a:rPr lang="en-US" smtClean="0"/>
              <a:pPr>
                <a:defRPr/>
              </a:pPr>
              <a:t>10</a:t>
            </a:fld>
            <a:endParaRPr lang="en-US" dirty="0"/>
          </a:p>
        </p:txBody>
      </p:sp>
      <p:sp>
        <p:nvSpPr>
          <p:cNvPr id="9" name="Footer Placeholder 8"/>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10" name="Oval 9"/>
          <p:cNvSpPr/>
          <p:nvPr/>
        </p:nvSpPr>
        <p:spPr bwMode="auto">
          <a:xfrm>
            <a:off x="7740352" y="188640"/>
            <a:ext cx="936104" cy="5760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8" name="Picture 20" descr="Motor-Generator-Set"/>
          <p:cNvPicPr>
            <a:picLocks noChangeAspect="1" noChangeArrowheads="1"/>
          </p:cNvPicPr>
          <p:nvPr/>
        </p:nvPicPr>
        <p:blipFill>
          <a:blip r:embed="rId2" cstate="screen">
            <a:lum bright="18000"/>
          </a:blip>
          <a:srcRect/>
          <a:stretch>
            <a:fillRect/>
          </a:stretch>
        </p:blipFill>
        <p:spPr bwMode="auto">
          <a:xfrm>
            <a:off x="0" y="892448"/>
            <a:ext cx="2189162" cy="1168400"/>
          </a:xfrm>
          <a:prstGeom prst="rect">
            <a:avLst/>
          </a:prstGeom>
          <a:noFill/>
          <a:ln w="9525">
            <a:noFill/>
            <a:miter lim="800000"/>
            <a:headEnd/>
            <a:tailEnd/>
          </a:ln>
        </p:spPr>
      </p:pic>
      <p:pic>
        <p:nvPicPr>
          <p:cNvPr id="3101" name="Picture 29" descr="Slide5"/>
          <p:cNvPicPr>
            <a:picLocks noChangeAspect="1" noChangeArrowheads="1"/>
          </p:cNvPicPr>
          <p:nvPr/>
        </p:nvPicPr>
        <p:blipFill>
          <a:blip r:embed="rId3" cstate="screen"/>
          <a:srcRect/>
          <a:stretch>
            <a:fillRect/>
          </a:stretch>
        </p:blipFill>
        <p:spPr bwMode="auto">
          <a:xfrm>
            <a:off x="3816796" y="2348880"/>
            <a:ext cx="5219700" cy="3916362"/>
          </a:xfrm>
          <a:prstGeom prst="rect">
            <a:avLst/>
          </a:prstGeom>
          <a:noFill/>
        </p:spPr>
      </p:pic>
      <p:pic>
        <p:nvPicPr>
          <p:cNvPr id="3099" name="Picture 4" descr="New_MPS_drawing"/>
          <p:cNvPicPr>
            <a:picLocks noChangeAspect="1" noChangeArrowheads="1"/>
          </p:cNvPicPr>
          <p:nvPr/>
        </p:nvPicPr>
        <p:blipFill>
          <a:blip r:embed="rId4" cstate="screen"/>
          <a:srcRect/>
          <a:stretch>
            <a:fillRect/>
          </a:stretch>
        </p:blipFill>
        <p:spPr bwMode="auto">
          <a:xfrm>
            <a:off x="395288" y="3925912"/>
            <a:ext cx="2951162" cy="2311400"/>
          </a:xfrm>
          <a:prstGeom prst="rect">
            <a:avLst/>
          </a:prstGeom>
          <a:noFill/>
          <a:ln w="9525">
            <a:noFill/>
            <a:miter lim="800000"/>
            <a:headEnd/>
            <a:tailEnd/>
          </a:ln>
        </p:spPr>
      </p:pic>
      <p:sp>
        <p:nvSpPr>
          <p:cNvPr id="3103" name="AutoShape 31"/>
          <p:cNvSpPr>
            <a:spLocks noChangeArrowheads="1"/>
          </p:cNvSpPr>
          <p:nvPr/>
        </p:nvSpPr>
        <p:spPr bwMode="auto">
          <a:xfrm>
            <a:off x="2627784" y="952500"/>
            <a:ext cx="2880320" cy="1108348"/>
          </a:xfrm>
          <a:prstGeom prst="wedgeRoundRectCallout">
            <a:avLst>
              <a:gd name="adj1" fmla="val -66084"/>
              <a:gd name="adj2" fmla="val -13847"/>
              <a:gd name="adj3" fmla="val 16667"/>
            </a:avLst>
          </a:prstGeom>
          <a:solidFill>
            <a:srgbClr val="FFAB57"/>
          </a:solidFill>
          <a:ln w="9525">
            <a:noFill/>
            <a:miter lim="800000"/>
            <a:headEnd/>
            <a:tailEnd/>
          </a:ln>
          <a:effectLst/>
        </p:spPr>
        <p:txBody>
          <a:bodyPr/>
          <a:lstStyle/>
          <a:p>
            <a:pPr algn="ctr"/>
            <a:endParaRPr lang="en-US" dirty="0">
              <a:solidFill>
                <a:srgbClr val="387038"/>
              </a:solidFill>
            </a:endParaRPr>
          </a:p>
        </p:txBody>
      </p:sp>
      <p:sp>
        <p:nvSpPr>
          <p:cNvPr id="3104" name="Text Box 32"/>
          <p:cNvSpPr txBox="1">
            <a:spLocks noChangeArrowheads="1"/>
          </p:cNvSpPr>
          <p:nvPr/>
        </p:nvSpPr>
        <p:spPr bwMode="auto">
          <a:xfrm>
            <a:off x="2771800" y="1074880"/>
            <a:ext cx="2913609" cy="923330"/>
          </a:xfrm>
          <a:prstGeom prst="rect">
            <a:avLst/>
          </a:prstGeom>
          <a:noFill/>
          <a:ln w="9525">
            <a:noFill/>
            <a:miter lim="800000"/>
            <a:headEnd/>
            <a:tailEnd/>
          </a:ln>
          <a:effectLst/>
        </p:spPr>
        <p:txBody>
          <a:bodyPr wrap="square">
            <a:spAutoFit/>
          </a:bodyPr>
          <a:lstStyle/>
          <a:p>
            <a:r>
              <a:rPr lang="en-US" dirty="0" smtClean="0">
                <a:solidFill>
                  <a:srgbClr val="387038"/>
                </a:solidFill>
                <a:latin typeface="Comic Sans MS" pitchFamily="66" charset="0"/>
              </a:rPr>
              <a:t>2009-2010: </a:t>
            </a:r>
            <a:r>
              <a:rPr lang="en-US" dirty="0">
                <a:solidFill>
                  <a:srgbClr val="387038"/>
                </a:solidFill>
                <a:latin typeface="Comic Sans MS" pitchFamily="66" charset="0"/>
              </a:rPr>
              <a:t>Last </a:t>
            </a:r>
            <a:r>
              <a:rPr lang="en-US" dirty="0" smtClean="0">
                <a:solidFill>
                  <a:srgbClr val="387038"/>
                </a:solidFill>
                <a:latin typeface="Comic Sans MS" pitchFamily="66" charset="0"/>
              </a:rPr>
              <a:t>year(s) </a:t>
            </a:r>
            <a:r>
              <a:rPr lang="en-US" dirty="0">
                <a:solidFill>
                  <a:srgbClr val="387038"/>
                </a:solidFill>
                <a:latin typeface="Comic Sans MS" pitchFamily="66" charset="0"/>
              </a:rPr>
              <a:t>of </a:t>
            </a:r>
            <a:r>
              <a:rPr lang="en-US" dirty="0" smtClean="0">
                <a:solidFill>
                  <a:srgbClr val="387038"/>
                </a:solidFill>
                <a:latin typeface="Comic Sans MS" pitchFamily="66" charset="0"/>
              </a:rPr>
              <a:t>operation for </a:t>
            </a:r>
            <a:r>
              <a:rPr lang="en-US" dirty="0">
                <a:solidFill>
                  <a:srgbClr val="387038"/>
                </a:solidFill>
                <a:latin typeface="Comic Sans MS" pitchFamily="66" charset="0"/>
              </a:rPr>
              <a:t>the PS rotating machine!</a:t>
            </a:r>
          </a:p>
        </p:txBody>
      </p:sp>
      <p:sp>
        <p:nvSpPr>
          <p:cNvPr id="3109" name="AutoShape 37"/>
          <p:cNvSpPr>
            <a:spLocks noChangeArrowheads="1"/>
          </p:cNvSpPr>
          <p:nvPr/>
        </p:nvSpPr>
        <p:spPr bwMode="auto">
          <a:xfrm>
            <a:off x="5652120" y="977280"/>
            <a:ext cx="3203848" cy="1299592"/>
          </a:xfrm>
          <a:prstGeom prst="wedgeRoundRectCallout">
            <a:avLst>
              <a:gd name="adj1" fmla="val -23750"/>
              <a:gd name="adj2" fmla="val 72534"/>
              <a:gd name="adj3" fmla="val 16667"/>
            </a:avLst>
          </a:prstGeom>
          <a:solidFill>
            <a:srgbClr val="FFFF00"/>
          </a:solidFill>
          <a:ln w="9525">
            <a:noFill/>
            <a:miter lim="800000"/>
            <a:headEnd/>
            <a:tailEnd/>
          </a:ln>
          <a:effectLst/>
        </p:spPr>
        <p:txBody>
          <a:bodyPr/>
          <a:lstStyle/>
          <a:p>
            <a:pPr algn="ctr"/>
            <a:endParaRPr lang="en-US"/>
          </a:p>
        </p:txBody>
      </p:sp>
      <p:sp>
        <p:nvSpPr>
          <p:cNvPr id="3102" name="TextBox 27"/>
          <p:cNvSpPr txBox="1">
            <a:spLocks noChangeArrowheads="1"/>
          </p:cNvSpPr>
          <p:nvPr/>
        </p:nvSpPr>
        <p:spPr bwMode="auto">
          <a:xfrm>
            <a:off x="6072931" y="1055638"/>
            <a:ext cx="2819549" cy="1077218"/>
          </a:xfrm>
          <a:prstGeom prst="rect">
            <a:avLst/>
          </a:prstGeom>
          <a:noFill/>
          <a:ln w="9525">
            <a:noFill/>
            <a:miter lim="800000"/>
            <a:headEnd/>
            <a:tailEnd/>
          </a:ln>
        </p:spPr>
        <p:txBody>
          <a:bodyPr wrap="square">
            <a:spAutoFit/>
          </a:bodyPr>
          <a:lstStyle/>
          <a:p>
            <a:pPr algn="l"/>
            <a:r>
              <a:rPr lang="en-US" sz="1600" b="1" dirty="0" smtClean="0">
                <a:solidFill>
                  <a:srgbClr val="0000FF"/>
                </a:solidFill>
                <a:latin typeface="Comic Sans MS" pitchFamily="66" charset="0"/>
              </a:rPr>
              <a:t>New power converter to exchange energy between capacitor banks </a:t>
            </a:r>
            <a:r>
              <a:rPr lang="en-US" sz="1600" b="1" dirty="0">
                <a:solidFill>
                  <a:srgbClr val="0000FF"/>
                </a:solidFill>
                <a:latin typeface="Comic Sans MS" pitchFamily="66" charset="0"/>
              </a:rPr>
              <a:t>and the </a:t>
            </a:r>
            <a:r>
              <a:rPr lang="en-US" sz="1600" b="1" dirty="0" smtClean="0">
                <a:solidFill>
                  <a:srgbClr val="0000FF"/>
                </a:solidFill>
                <a:latin typeface="Comic Sans MS" pitchFamily="66" charset="0"/>
              </a:rPr>
              <a:t>PS magnets</a:t>
            </a:r>
            <a:endParaRPr lang="en-US" sz="1600" b="1" dirty="0">
              <a:solidFill>
                <a:srgbClr val="0000FF"/>
              </a:solidFill>
              <a:latin typeface="Comic Sans MS" pitchFamily="66" charset="0"/>
            </a:endParaRPr>
          </a:p>
        </p:txBody>
      </p:sp>
      <p:sp>
        <p:nvSpPr>
          <p:cNvPr id="17" name="Title 16"/>
          <p:cNvSpPr>
            <a:spLocks noGrp="1"/>
          </p:cNvSpPr>
          <p:nvPr>
            <p:ph type="title"/>
          </p:nvPr>
        </p:nvSpPr>
        <p:spPr/>
        <p:txBody>
          <a:bodyPr/>
          <a:lstStyle/>
          <a:p>
            <a:r>
              <a:rPr lang="en-US" dirty="0" smtClean="0"/>
              <a:t>PS 60MW Power System</a:t>
            </a:r>
            <a:endParaRPr lang="en-US" dirty="0"/>
          </a:p>
        </p:txBody>
      </p:sp>
      <p:sp>
        <p:nvSpPr>
          <p:cNvPr id="13" name="Slide Number Placeholder 12"/>
          <p:cNvSpPr>
            <a:spLocks noGrp="1"/>
          </p:cNvSpPr>
          <p:nvPr>
            <p:ph type="sldNum" sz="quarter" idx="11"/>
          </p:nvPr>
        </p:nvSpPr>
        <p:spPr/>
        <p:txBody>
          <a:bodyPr/>
          <a:lstStyle/>
          <a:p>
            <a:pPr>
              <a:defRPr/>
            </a:pPr>
            <a:fld id="{2E930C94-9443-425D-A29F-A0B79C1D514D}" type="slidenum">
              <a:rPr lang="en-US" smtClean="0"/>
              <a:pPr>
                <a:defRPr/>
              </a:pPr>
              <a:t>11</a:t>
            </a:fld>
            <a:endParaRPr lang="en-US"/>
          </a:p>
        </p:txBody>
      </p:sp>
      <p:pic>
        <p:nvPicPr>
          <p:cNvPr id="15" name="Picture 54" descr="PS"/>
          <p:cNvPicPr>
            <a:picLocks noChangeAspect="1" noChangeArrowheads="1"/>
          </p:cNvPicPr>
          <p:nvPr/>
        </p:nvPicPr>
        <p:blipFill>
          <a:blip r:embed="rId5" cstate="print"/>
          <a:srcRect r="14001"/>
          <a:stretch>
            <a:fillRect/>
          </a:stretch>
        </p:blipFill>
        <p:spPr bwMode="auto">
          <a:xfrm>
            <a:off x="179512" y="1957387"/>
            <a:ext cx="2483768" cy="2047677"/>
          </a:xfrm>
          <a:prstGeom prst="rect">
            <a:avLst/>
          </a:prstGeom>
          <a:noFill/>
        </p:spPr>
      </p:pic>
      <p:sp>
        <p:nvSpPr>
          <p:cNvPr id="19" name="Footer Placeholder 18"/>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14" name="Oval 13"/>
          <p:cNvSpPr/>
          <p:nvPr/>
        </p:nvSpPr>
        <p:spPr bwMode="auto">
          <a:xfrm>
            <a:off x="7740352" y="260648"/>
            <a:ext cx="936104" cy="5760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0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9" grpId="0" animBg="1"/>
      <p:bldP spid="3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89186" y="74712"/>
            <a:ext cx="7815262" cy="762000"/>
          </a:xfrm>
        </p:spPr>
        <p:txBody>
          <a:bodyPr/>
          <a:lstStyle/>
          <a:p>
            <a:r>
              <a:rPr lang="en-US" dirty="0" smtClean="0"/>
              <a:t>Cooling &amp; Ventilation</a:t>
            </a:r>
            <a:endParaRPr lang="en-US" dirty="0"/>
          </a:p>
        </p:txBody>
      </p:sp>
      <p:sp>
        <p:nvSpPr>
          <p:cNvPr id="6" name="Slide Number Placeholder 5"/>
          <p:cNvSpPr>
            <a:spLocks noGrp="1"/>
          </p:cNvSpPr>
          <p:nvPr>
            <p:ph type="sldNum" sz="quarter" idx="11"/>
          </p:nvPr>
        </p:nvSpPr>
        <p:spPr/>
        <p:txBody>
          <a:bodyPr/>
          <a:lstStyle/>
          <a:p>
            <a:pPr>
              <a:defRPr/>
            </a:pPr>
            <a:fld id="{27BEFB9C-DA69-47BD-ACC5-115369B1BC1A}" type="slidenum">
              <a:rPr lang="en-US" smtClean="0"/>
              <a:pPr>
                <a:defRPr/>
              </a:pPr>
              <a:t>12</a:t>
            </a:fld>
            <a:endParaRPr lang="en-US" dirty="0"/>
          </a:p>
        </p:txBody>
      </p:sp>
      <p:sp>
        <p:nvSpPr>
          <p:cNvPr id="9" name="Footer Placeholder 8"/>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104452" name="Picture 4" descr="http://cdsweb.cern.ch/record/842534/files/lhc-pho-1992-013.jpg"/>
          <p:cNvPicPr>
            <a:picLocks noChangeAspect="1" noChangeArrowheads="1"/>
          </p:cNvPicPr>
          <p:nvPr/>
        </p:nvPicPr>
        <p:blipFill>
          <a:blip r:embed="rId2" cstate="print"/>
          <a:srcRect t="13195"/>
          <a:stretch>
            <a:fillRect/>
          </a:stretch>
        </p:blipFill>
        <p:spPr bwMode="auto">
          <a:xfrm>
            <a:off x="4499993" y="980728"/>
            <a:ext cx="3960440" cy="4888563"/>
          </a:xfrm>
          <a:prstGeom prst="rect">
            <a:avLst/>
          </a:prstGeom>
          <a:noFill/>
        </p:spPr>
      </p:pic>
      <p:pic>
        <p:nvPicPr>
          <p:cNvPr id="10" name="Picture 7" descr="C:\Users\aromanaz\CFD\en_seminar_10july2009_files\slide0027_image092.png"/>
          <p:cNvPicPr>
            <a:picLocks noChangeAspect="1" noChangeArrowheads="1"/>
          </p:cNvPicPr>
          <p:nvPr/>
        </p:nvPicPr>
        <p:blipFill>
          <a:blip r:embed="rId3" cstate="print"/>
          <a:srcRect r="4816" b="11095"/>
          <a:stretch>
            <a:fillRect/>
          </a:stretch>
        </p:blipFill>
        <p:spPr bwMode="auto">
          <a:xfrm>
            <a:off x="144016" y="3277788"/>
            <a:ext cx="4211960" cy="2959524"/>
          </a:xfrm>
          <a:prstGeom prst="rect">
            <a:avLst/>
          </a:prstGeom>
          <a:noFill/>
          <a:ln w="9525">
            <a:noFill/>
            <a:miter lim="800000"/>
            <a:headEnd/>
            <a:tailEnd/>
          </a:ln>
        </p:spPr>
      </p:pic>
      <p:pic>
        <p:nvPicPr>
          <p:cNvPr id="11" name="Picture 8" descr="G:\Departments\TS\Groups\CV\Detcool\New_detcool\Projects\01.ATLAS\186.15.50.Evap\04.Crashes\Crash_20070514\Evap_PLC_20070514_1.jpg"/>
          <p:cNvPicPr>
            <a:picLocks noChangeAspect="1" noChangeArrowheads="1"/>
          </p:cNvPicPr>
          <p:nvPr/>
        </p:nvPicPr>
        <p:blipFill>
          <a:blip r:embed="rId4" cstate="print"/>
          <a:srcRect/>
          <a:stretch>
            <a:fillRect/>
          </a:stretch>
        </p:blipFill>
        <p:spPr bwMode="auto">
          <a:xfrm>
            <a:off x="1691680" y="1196753"/>
            <a:ext cx="3032720" cy="2274400"/>
          </a:xfrm>
          <a:prstGeom prst="rect">
            <a:avLst/>
          </a:prstGeom>
          <a:noFill/>
        </p:spPr>
      </p:pic>
      <p:sp>
        <p:nvSpPr>
          <p:cNvPr id="12" name="Oval 11"/>
          <p:cNvSpPr/>
          <p:nvPr/>
        </p:nvSpPr>
        <p:spPr bwMode="auto">
          <a:xfrm>
            <a:off x="7740352" y="188640"/>
            <a:ext cx="936104" cy="5760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538" y="57150"/>
            <a:ext cx="8020942" cy="762000"/>
          </a:xfrm>
        </p:spPr>
        <p:txBody>
          <a:bodyPr/>
          <a:lstStyle/>
          <a:p>
            <a:r>
              <a:rPr lang="en-US" dirty="0" smtClean="0">
                <a:latin typeface="Comic Sans MS" pitchFamily="66" charset="0"/>
              </a:rPr>
              <a:t>Mechanical Design &amp; Integration</a:t>
            </a:r>
            <a:endParaRPr lang="en-US" dirty="0">
              <a:latin typeface="Comic Sans MS" pitchFamily="66" charset="0"/>
            </a:endParaRPr>
          </a:p>
        </p:txBody>
      </p:sp>
      <p:sp>
        <p:nvSpPr>
          <p:cNvPr id="3" name="Content Placeholder 2"/>
          <p:cNvSpPr>
            <a:spLocks noGrp="1"/>
          </p:cNvSpPr>
          <p:nvPr>
            <p:ph idx="1"/>
          </p:nvPr>
        </p:nvSpPr>
        <p:spPr>
          <a:xfrm>
            <a:off x="539552" y="980728"/>
            <a:ext cx="7773987" cy="1440160"/>
          </a:xfrm>
        </p:spPr>
        <p:txBody>
          <a:bodyPr>
            <a:noAutofit/>
          </a:bodyPr>
          <a:lstStyle/>
          <a:p>
            <a:r>
              <a:rPr lang="en-US" sz="2400" dirty="0" smtClean="0">
                <a:latin typeface="Comic Sans MS" pitchFamily="66" charset="0"/>
              </a:rPr>
              <a:t>Mechanical Design from understanding the requirements up to the 3D model</a:t>
            </a:r>
          </a:p>
        </p:txBody>
      </p:sp>
      <p:sp>
        <p:nvSpPr>
          <p:cNvPr id="12" name="Footer Placeholder 11"/>
          <p:cNvSpPr>
            <a:spLocks noGrp="1"/>
          </p:cNvSpPr>
          <p:nvPr>
            <p:ph type="ftr" sz="quarter" idx="10"/>
          </p:nvPr>
        </p:nvSpPr>
        <p:spPr/>
        <p:txBody>
          <a:bodyPr/>
          <a:lstStyle/>
          <a:p>
            <a:r>
              <a:rPr lang="en-US" smtClean="0"/>
              <a:t>Engineering at CERN</a:t>
            </a:r>
            <a:endParaRPr lang="en-US"/>
          </a:p>
        </p:txBody>
      </p:sp>
      <p:sp>
        <p:nvSpPr>
          <p:cNvPr id="6" name="Slide Number Placeholder 5"/>
          <p:cNvSpPr>
            <a:spLocks noGrp="1"/>
          </p:cNvSpPr>
          <p:nvPr>
            <p:ph type="sldNum" sz="quarter" idx="11"/>
          </p:nvPr>
        </p:nvSpPr>
        <p:spPr/>
        <p:txBody>
          <a:bodyPr/>
          <a:lstStyle/>
          <a:p>
            <a:pPr>
              <a:defRPr/>
            </a:pPr>
            <a:fld id="{27BEFB9C-DA69-47BD-ACC5-115369B1BC1A}" type="slidenum">
              <a:rPr lang="en-US" smtClean="0"/>
              <a:pPr>
                <a:defRPr/>
              </a:pPr>
              <a:t>13</a:t>
            </a:fld>
            <a:endParaRPr lang="en-US" dirty="0"/>
          </a:p>
        </p:txBody>
      </p:sp>
      <p:pic>
        <p:nvPicPr>
          <p:cNvPr id="5" name="Picture 19" descr="module_ctf"/>
          <p:cNvPicPr>
            <a:picLocks noChangeAspect="1" noChangeArrowheads="1"/>
          </p:cNvPicPr>
          <p:nvPr/>
        </p:nvPicPr>
        <p:blipFill>
          <a:blip r:embed="rId2" cstate="print"/>
          <a:srcRect/>
          <a:stretch>
            <a:fillRect/>
          </a:stretch>
        </p:blipFill>
        <p:spPr bwMode="auto">
          <a:xfrm>
            <a:off x="467544" y="1772816"/>
            <a:ext cx="4216375" cy="2866331"/>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4572000" y="2564904"/>
            <a:ext cx="3786187" cy="3373438"/>
          </a:xfrm>
          <a:prstGeom prst="rect">
            <a:avLst/>
          </a:prstGeom>
          <a:noFill/>
          <a:ln w="9525">
            <a:noFill/>
            <a:miter lim="800000"/>
            <a:headEnd/>
            <a:tailEnd/>
          </a:ln>
        </p:spPr>
      </p:pic>
      <p:sp>
        <p:nvSpPr>
          <p:cNvPr id="8" name="Oval 7"/>
          <p:cNvSpPr/>
          <p:nvPr/>
        </p:nvSpPr>
        <p:spPr bwMode="auto">
          <a:xfrm>
            <a:off x="7740352" y="764704"/>
            <a:ext cx="936104" cy="5760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Mechanical design</a:t>
            </a:r>
            <a:endParaRPr lang="en-US" dirty="0">
              <a:latin typeface="Comic Sans MS" pitchFamily="66" charset="0"/>
            </a:endParaRPr>
          </a:p>
        </p:txBody>
      </p:sp>
      <p:sp>
        <p:nvSpPr>
          <p:cNvPr id="3" name="Content Placeholder 2"/>
          <p:cNvSpPr>
            <a:spLocks noGrp="1"/>
          </p:cNvSpPr>
          <p:nvPr>
            <p:ph idx="1"/>
          </p:nvPr>
        </p:nvSpPr>
        <p:spPr>
          <a:xfrm>
            <a:off x="683568" y="980728"/>
            <a:ext cx="7773987" cy="4800600"/>
          </a:xfrm>
        </p:spPr>
        <p:txBody>
          <a:bodyPr>
            <a:noAutofit/>
          </a:bodyPr>
          <a:lstStyle/>
          <a:p>
            <a:r>
              <a:rPr lang="en-US" sz="2400" dirty="0" smtClean="0">
                <a:latin typeface="Comic Sans MS" pitchFamily="66" charset="0"/>
              </a:rPr>
              <a:t>Machining, forming, assembly, control,… </a:t>
            </a:r>
          </a:p>
        </p:txBody>
      </p:sp>
      <p:sp>
        <p:nvSpPr>
          <p:cNvPr id="12" name="Footer Placeholder 11"/>
          <p:cNvSpPr>
            <a:spLocks noGrp="1"/>
          </p:cNvSpPr>
          <p:nvPr>
            <p:ph type="ftr" sz="quarter" idx="10"/>
          </p:nvPr>
        </p:nvSpPr>
        <p:spPr/>
        <p:txBody>
          <a:bodyPr/>
          <a:lstStyle/>
          <a:p>
            <a:r>
              <a:rPr lang="en-US" smtClean="0"/>
              <a:t>Engineering at CERN</a:t>
            </a:r>
            <a:endParaRPr lang="en-US"/>
          </a:p>
        </p:txBody>
      </p:sp>
      <p:sp>
        <p:nvSpPr>
          <p:cNvPr id="6" name="Slide Number Placeholder 5"/>
          <p:cNvSpPr>
            <a:spLocks noGrp="1"/>
          </p:cNvSpPr>
          <p:nvPr>
            <p:ph type="sldNum" sz="quarter" idx="11"/>
          </p:nvPr>
        </p:nvSpPr>
        <p:spPr/>
        <p:txBody>
          <a:bodyPr/>
          <a:lstStyle/>
          <a:p>
            <a:pPr>
              <a:defRPr/>
            </a:pPr>
            <a:fld id="{27BEFB9C-DA69-47BD-ACC5-115369B1BC1A}" type="slidenum">
              <a:rPr lang="en-US" smtClean="0"/>
              <a:pPr>
                <a:defRPr/>
              </a:pPr>
              <a:t>14</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457200" y="1600200"/>
            <a:ext cx="8305800" cy="5163562"/>
          </a:xfrm>
          <a:prstGeom prst="rect">
            <a:avLst/>
          </a:prstGeom>
          <a:noFill/>
          <a:ln w="9525">
            <a:noFill/>
            <a:miter lim="800000"/>
            <a:headEnd/>
            <a:tailEnd/>
          </a:ln>
        </p:spPr>
      </p:pic>
      <p:sp>
        <p:nvSpPr>
          <p:cNvPr id="7" name="Oval 6"/>
          <p:cNvSpPr/>
          <p:nvPr/>
        </p:nvSpPr>
        <p:spPr bwMode="auto">
          <a:xfrm>
            <a:off x="7740352" y="188640"/>
            <a:ext cx="936104" cy="5760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accelerators need?</a:t>
            </a:r>
            <a:endParaRPr lang="en-US" dirty="0"/>
          </a:p>
        </p:txBody>
      </p:sp>
      <p:sp>
        <p:nvSpPr>
          <p:cNvPr id="3" name="Content Placeholder 2"/>
          <p:cNvSpPr>
            <a:spLocks noGrp="1"/>
          </p:cNvSpPr>
          <p:nvPr>
            <p:ph idx="1"/>
          </p:nvPr>
        </p:nvSpPr>
        <p:spPr>
          <a:xfrm>
            <a:off x="179512" y="1364704"/>
            <a:ext cx="7773987" cy="4800600"/>
          </a:xfrm>
        </p:spPr>
        <p:txBody>
          <a:bodyPr>
            <a:normAutofit/>
          </a:bodyPr>
          <a:lstStyle/>
          <a:p>
            <a:pPr lvl="1"/>
            <a:r>
              <a:rPr lang="en-US" dirty="0" smtClean="0">
                <a:solidFill>
                  <a:schemeClr val="tx1"/>
                </a:solidFill>
              </a:rPr>
              <a:t>General infrastructure</a:t>
            </a:r>
          </a:p>
          <a:p>
            <a:pPr lvl="1"/>
            <a:r>
              <a:rPr lang="en-US" dirty="0" smtClean="0">
                <a:solidFill>
                  <a:srgbClr val="FF0000"/>
                </a:solidFill>
              </a:rPr>
              <a:t>Magnets</a:t>
            </a:r>
          </a:p>
          <a:p>
            <a:pPr lvl="2"/>
            <a:r>
              <a:rPr lang="en-US" dirty="0" err="1" smtClean="0">
                <a:solidFill>
                  <a:srgbClr val="FF0000"/>
                </a:solidFill>
              </a:rPr>
              <a:t>Electromagnetics</a:t>
            </a:r>
            <a:endParaRPr lang="en-US" dirty="0" smtClean="0">
              <a:solidFill>
                <a:srgbClr val="FF0000"/>
              </a:solidFill>
            </a:endParaRPr>
          </a:p>
          <a:p>
            <a:pPr lvl="2"/>
            <a:r>
              <a:rPr lang="en-US" dirty="0" smtClean="0">
                <a:solidFill>
                  <a:schemeClr val="tx1"/>
                </a:solidFill>
              </a:rPr>
              <a:t>Cryogenics</a:t>
            </a:r>
          </a:p>
          <a:p>
            <a:pPr lvl="2"/>
            <a:r>
              <a:rPr lang="en-US" dirty="0" smtClean="0">
                <a:solidFill>
                  <a:schemeClr val="tx1"/>
                </a:solidFill>
              </a:rPr>
              <a:t>Power</a:t>
            </a:r>
          </a:p>
          <a:p>
            <a:pPr lvl="1"/>
            <a:r>
              <a:rPr lang="en-US" dirty="0" smtClean="0"/>
              <a:t>RF</a:t>
            </a:r>
          </a:p>
          <a:p>
            <a:pPr lvl="1"/>
            <a:r>
              <a:rPr lang="en-US" dirty="0" smtClean="0"/>
              <a:t>Control and communication</a:t>
            </a:r>
          </a:p>
          <a:p>
            <a:pPr lvl="1"/>
            <a:r>
              <a:rPr lang="en-US" dirty="0" smtClean="0">
                <a:solidFill>
                  <a:schemeClr val="tx1"/>
                </a:solidFill>
              </a:rPr>
              <a:t>Detectors </a:t>
            </a:r>
          </a:p>
          <a:p>
            <a:pPr lvl="1"/>
            <a:endParaRPr lang="en-US" dirty="0" smtClean="0"/>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15</a:t>
            </a:fld>
            <a:endParaRPr lang="en-US" dirty="0"/>
          </a:p>
        </p:txBody>
      </p:sp>
      <p:sp>
        <p:nvSpPr>
          <p:cNvPr id="5" name="Footer Placeholder 4"/>
          <p:cNvSpPr>
            <a:spLocks noGrp="1"/>
          </p:cNvSpPr>
          <p:nvPr>
            <p:ph type="ftr" sz="quarter" idx="10"/>
          </p:nvPr>
        </p:nvSpPr>
        <p:spPr/>
        <p:txBody>
          <a:bodyPr/>
          <a:lstStyle/>
          <a:p>
            <a:pPr>
              <a:defRPr/>
            </a:pPr>
            <a:r>
              <a:rPr lang="en-US" dirty="0" smtClean="0"/>
              <a:t>Engineering at CERN</a:t>
            </a:r>
            <a:endParaRPr lang="de-DE" dirty="0">
              <a:solidFill>
                <a:schemeClr val="tx1"/>
              </a:solidFill>
            </a:endParaRPr>
          </a:p>
        </p:txBody>
      </p:sp>
      <p:pic>
        <p:nvPicPr>
          <p:cNvPr id="8" name="Picture 2" descr="Aerial view"/>
          <p:cNvPicPr>
            <a:picLocks noChangeAspect="1" noChangeArrowheads="1"/>
          </p:cNvPicPr>
          <p:nvPr/>
        </p:nvPicPr>
        <p:blipFill>
          <a:blip r:embed="rId2" cstate="print"/>
          <a:srcRect l="9571" t="14909" r="5558" b="7508"/>
          <a:stretch>
            <a:fillRect/>
          </a:stretch>
        </p:blipFill>
        <p:spPr bwMode="auto">
          <a:xfrm>
            <a:off x="4211960" y="980728"/>
            <a:ext cx="3024336" cy="2232248"/>
          </a:xfrm>
          <a:prstGeom prst="rect">
            <a:avLst/>
          </a:prstGeom>
          <a:noFill/>
          <a:ln w="9525">
            <a:noFill/>
            <a:miter lim="800000"/>
            <a:headEnd/>
            <a:tailEnd/>
          </a:ln>
        </p:spPr>
      </p:pic>
      <p:pic>
        <p:nvPicPr>
          <p:cNvPr id="7" name="Picture 4" descr="C:\Ioannis\CERN\Enthusm_Eng\Groups\Sonia\btollot.gif"/>
          <p:cNvPicPr>
            <a:picLocks noChangeAspect="1" noChangeArrowheads="1"/>
          </p:cNvPicPr>
          <p:nvPr/>
        </p:nvPicPr>
        <p:blipFill>
          <a:blip r:embed="rId3" cstate="print"/>
          <a:srcRect l="26245"/>
          <a:stretch>
            <a:fillRect/>
          </a:stretch>
        </p:blipFill>
        <p:spPr bwMode="auto">
          <a:xfrm>
            <a:off x="7020272" y="2218126"/>
            <a:ext cx="2023600" cy="1642922"/>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6228184" y="3422012"/>
            <a:ext cx="2232248" cy="16631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6" name="Picture 2" descr="cross_section"/>
          <p:cNvPicPr>
            <a:picLocks noChangeAspect="1" noChangeArrowheads="1"/>
          </p:cNvPicPr>
          <p:nvPr/>
        </p:nvPicPr>
        <p:blipFill>
          <a:blip r:embed="rId2" cstate="print"/>
          <a:srcRect/>
          <a:stretch>
            <a:fillRect/>
          </a:stretch>
        </p:blipFill>
        <p:spPr bwMode="auto">
          <a:xfrm>
            <a:off x="0" y="1295400"/>
            <a:ext cx="2176463" cy="2132013"/>
          </a:xfrm>
          <a:prstGeom prst="rect">
            <a:avLst/>
          </a:prstGeom>
          <a:noFill/>
          <a:ln w="9525">
            <a:noFill/>
            <a:miter lim="800000"/>
            <a:headEnd/>
            <a:tailEnd/>
          </a:ln>
        </p:spPr>
      </p:pic>
      <p:pic>
        <p:nvPicPr>
          <p:cNvPr id="69637" name="Picture 2"/>
          <p:cNvPicPr>
            <a:picLocks noChangeAspect="1" noChangeArrowheads="1"/>
          </p:cNvPicPr>
          <p:nvPr/>
        </p:nvPicPr>
        <p:blipFill>
          <a:blip r:embed="rId3" cstate="print"/>
          <a:srcRect/>
          <a:stretch>
            <a:fillRect/>
          </a:stretch>
        </p:blipFill>
        <p:spPr bwMode="auto">
          <a:xfrm>
            <a:off x="228600" y="4005064"/>
            <a:ext cx="2286000" cy="1804987"/>
          </a:xfrm>
          <a:prstGeom prst="rect">
            <a:avLst/>
          </a:prstGeom>
          <a:noFill/>
          <a:ln w="9525">
            <a:noFill/>
            <a:miter lim="800000"/>
            <a:headEnd/>
            <a:tailEnd/>
          </a:ln>
        </p:spPr>
      </p:pic>
      <p:pic>
        <p:nvPicPr>
          <p:cNvPr id="69638" name="Picture 18" descr="Picture 9"/>
          <p:cNvPicPr>
            <a:picLocks noChangeAspect="1" noChangeArrowheads="1"/>
          </p:cNvPicPr>
          <p:nvPr/>
        </p:nvPicPr>
        <p:blipFill>
          <a:blip r:embed="rId4" cstate="print"/>
          <a:srcRect/>
          <a:stretch>
            <a:fillRect/>
          </a:stretch>
        </p:blipFill>
        <p:spPr bwMode="auto">
          <a:xfrm>
            <a:off x="2057400" y="1066800"/>
            <a:ext cx="3548063" cy="1571625"/>
          </a:xfrm>
          <a:prstGeom prst="rect">
            <a:avLst/>
          </a:prstGeom>
          <a:noFill/>
          <a:ln w="9525">
            <a:noFill/>
            <a:miter lim="800000"/>
            <a:headEnd/>
            <a:tailEnd/>
          </a:ln>
        </p:spPr>
      </p:pic>
      <p:pic>
        <p:nvPicPr>
          <p:cNvPr id="69639" name="Picture 19" descr="yoke"/>
          <p:cNvPicPr>
            <a:picLocks noChangeAspect="1" noChangeArrowheads="1"/>
          </p:cNvPicPr>
          <p:nvPr/>
        </p:nvPicPr>
        <p:blipFill>
          <a:blip r:embed="rId5" cstate="print"/>
          <a:srcRect l="13521" t="25359" r="2704"/>
          <a:stretch>
            <a:fillRect/>
          </a:stretch>
        </p:blipFill>
        <p:spPr bwMode="auto">
          <a:xfrm>
            <a:off x="6705600" y="3789040"/>
            <a:ext cx="2286000" cy="2281238"/>
          </a:xfrm>
          <a:prstGeom prst="rect">
            <a:avLst/>
          </a:prstGeom>
          <a:noFill/>
          <a:ln w="9525">
            <a:noFill/>
            <a:miter lim="800000"/>
            <a:headEnd/>
            <a:tailEnd/>
          </a:ln>
        </p:spPr>
      </p:pic>
      <p:pic>
        <p:nvPicPr>
          <p:cNvPr id="69640" name="Picture 4" descr="CompareProtection.pdf"/>
          <p:cNvPicPr>
            <a:picLocks noChangeAspect="1"/>
          </p:cNvPicPr>
          <p:nvPr/>
        </p:nvPicPr>
        <p:blipFill>
          <a:blip r:embed="rId6" cstate="print"/>
          <a:srcRect/>
          <a:stretch>
            <a:fillRect/>
          </a:stretch>
        </p:blipFill>
        <p:spPr bwMode="auto">
          <a:xfrm>
            <a:off x="4038600" y="4077072"/>
            <a:ext cx="2667000" cy="1846263"/>
          </a:xfrm>
          <a:prstGeom prst="rect">
            <a:avLst/>
          </a:prstGeom>
          <a:noFill/>
          <a:ln w="9525">
            <a:noFill/>
            <a:miter lim="800000"/>
            <a:headEnd/>
            <a:tailEnd/>
          </a:ln>
        </p:spPr>
      </p:pic>
      <p:sp>
        <p:nvSpPr>
          <p:cNvPr id="69641" name="Text Box 21"/>
          <p:cNvSpPr txBox="1">
            <a:spLocks/>
          </p:cNvSpPr>
          <p:nvPr/>
        </p:nvSpPr>
        <p:spPr bwMode="auto">
          <a:xfrm>
            <a:off x="2971800" y="2743200"/>
            <a:ext cx="1981200" cy="369888"/>
          </a:xfrm>
          <a:prstGeom prst="rect">
            <a:avLst/>
          </a:prstGeom>
          <a:noFill/>
          <a:ln w="12700">
            <a:noFill/>
            <a:miter lim="800000"/>
            <a:headEnd/>
            <a:tailEnd/>
          </a:ln>
        </p:spPr>
        <p:txBody>
          <a:bodyPr>
            <a:spAutoFit/>
          </a:bodyPr>
          <a:lstStyle/>
          <a:p>
            <a:r>
              <a:rPr lang="en-US" u="none">
                <a:latin typeface="Calibri" pitchFamily="34" charset="0"/>
                <a:ea typeface="ＭＳ Ｐゴシック" pitchFamily="116" charset="-128"/>
              </a:rPr>
              <a:t>Coil layout</a:t>
            </a:r>
          </a:p>
        </p:txBody>
      </p:sp>
      <p:sp>
        <p:nvSpPr>
          <p:cNvPr id="69642" name="Text Box 22"/>
          <p:cNvSpPr txBox="1">
            <a:spLocks/>
          </p:cNvSpPr>
          <p:nvPr/>
        </p:nvSpPr>
        <p:spPr bwMode="auto">
          <a:xfrm>
            <a:off x="304800" y="3429000"/>
            <a:ext cx="1828800" cy="369888"/>
          </a:xfrm>
          <a:prstGeom prst="rect">
            <a:avLst/>
          </a:prstGeom>
          <a:noFill/>
          <a:ln w="12700">
            <a:noFill/>
            <a:miter lim="800000"/>
            <a:headEnd/>
            <a:tailEnd/>
          </a:ln>
        </p:spPr>
        <p:txBody>
          <a:bodyPr>
            <a:spAutoFit/>
          </a:bodyPr>
          <a:lstStyle/>
          <a:p>
            <a:r>
              <a:rPr lang="en-US" u="none">
                <a:latin typeface="Calibri" pitchFamily="34" charset="0"/>
                <a:ea typeface="ＭＳ Ｐゴシック" pitchFamily="116" charset="-128"/>
              </a:rPr>
              <a:t>Cross-section</a:t>
            </a:r>
          </a:p>
        </p:txBody>
      </p:sp>
      <p:sp>
        <p:nvSpPr>
          <p:cNvPr id="69643" name="Text Box 23"/>
          <p:cNvSpPr txBox="1">
            <a:spLocks/>
          </p:cNvSpPr>
          <p:nvPr/>
        </p:nvSpPr>
        <p:spPr bwMode="auto">
          <a:xfrm>
            <a:off x="7086600" y="5949280"/>
            <a:ext cx="1295400" cy="369887"/>
          </a:xfrm>
          <a:prstGeom prst="rect">
            <a:avLst/>
          </a:prstGeom>
          <a:noFill/>
          <a:ln w="12700">
            <a:noFill/>
            <a:miter lim="800000"/>
            <a:headEnd/>
            <a:tailEnd/>
          </a:ln>
        </p:spPr>
        <p:txBody>
          <a:bodyPr>
            <a:spAutoFit/>
          </a:bodyPr>
          <a:lstStyle/>
          <a:p>
            <a:r>
              <a:rPr lang="en-US" u="none">
                <a:latin typeface="Calibri" pitchFamily="34" charset="0"/>
                <a:ea typeface="ＭＳ Ｐゴシック" pitchFamily="116" charset="-128"/>
              </a:rPr>
              <a:t>Field plot</a:t>
            </a:r>
          </a:p>
        </p:txBody>
      </p:sp>
      <p:sp>
        <p:nvSpPr>
          <p:cNvPr id="69644" name="Text Box 24"/>
          <p:cNvSpPr txBox="1">
            <a:spLocks/>
          </p:cNvSpPr>
          <p:nvPr/>
        </p:nvSpPr>
        <p:spPr bwMode="auto">
          <a:xfrm>
            <a:off x="4355976" y="5805264"/>
            <a:ext cx="2514600" cy="369887"/>
          </a:xfrm>
          <a:prstGeom prst="rect">
            <a:avLst/>
          </a:prstGeom>
          <a:noFill/>
          <a:ln w="12700">
            <a:noFill/>
            <a:miter lim="800000"/>
            <a:headEnd/>
            <a:tailEnd/>
          </a:ln>
        </p:spPr>
        <p:txBody>
          <a:bodyPr>
            <a:spAutoFit/>
          </a:bodyPr>
          <a:lstStyle/>
          <a:p>
            <a:r>
              <a:rPr lang="en-US" u="none">
                <a:latin typeface="Calibri" pitchFamily="34" charset="0"/>
                <a:ea typeface="ＭＳ Ｐゴシック" pitchFamily="116" charset="-128"/>
              </a:rPr>
              <a:t>Quench simulation</a:t>
            </a:r>
          </a:p>
        </p:txBody>
      </p:sp>
      <p:sp>
        <p:nvSpPr>
          <p:cNvPr id="69645" name="Text Box 25"/>
          <p:cNvSpPr txBox="1">
            <a:spLocks/>
          </p:cNvSpPr>
          <p:nvPr/>
        </p:nvSpPr>
        <p:spPr bwMode="auto">
          <a:xfrm>
            <a:off x="762000" y="5805264"/>
            <a:ext cx="1828800" cy="369887"/>
          </a:xfrm>
          <a:prstGeom prst="rect">
            <a:avLst/>
          </a:prstGeom>
          <a:noFill/>
          <a:ln w="12700">
            <a:noFill/>
            <a:miter lim="800000"/>
            <a:headEnd/>
            <a:tailEnd/>
          </a:ln>
        </p:spPr>
        <p:txBody>
          <a:bodyPr>
            <a:spAutoFit/>
          </a:bodyPr>
          <a:lstStyle/>
          <a:p>
            <a:r>
              <a:rPr lang="en-US" u="none" dirty="0">
                <a:latin typeface="Calibri" pitchFamily="34" charset="0"/>
                <a:ea typeface="ＭＳ Ｐゴシック" pitchFamily="116" charset="-128"/>
              </a:rPr>
              <a:t>Collaring press</a:t>
            </a:r>
          </a:p>
        </p:txBody>
      </p:sp>
      <p:pic>
        <p:nvPicPr>
          <p:cNvPr id="69646" name="Picture 2"/>
          <p:cNvPicPr>
            <a:picLocks noChangeAspect="1" noChangeArrowheads="1"/>
          </p:cNvPicPr>
          <p:nvPr/>
        </p:nvPicPr>
        <p:blipFill>
          <a:blip r:embed="rId7" cstate="print"/>
          <a:srcRect/>
          <a:stretch>
            <a:fillRect/>
          </a:stretch>
        </p:blipFill>
        <p:spPr bwMode="auto">
          <a:xfrm>
            <a:off x="6019800" y="908720"/>
            <a:ext cx="2905125" cy="2390775"/>
          </a:xfrm>
          <a:prstGeom prst="rect">
            <a:avLst/>
          </a:prstGeom>
          <a:noFill/>
          <a:ln w="9525">
            <a:noFill/>
            <a:miter lim="800000"/>
            <a:headEnd/>
            <a:tailEnd/>
          </a:ln>
        </p:spPr>
      </p:pic>
      <p:sp>
        <p:nvSpPr>
          <p:cNvPr id="69647" name="TextBox 20"/>
          <p:cNvSpPr txBox="1">
            <a:spLocks noChangeArrowheads="1"/>
          </p:cNvSpPr>
          <p:nvPr/>
        </p:nvSpPr>
        <p:spPr bwMode="auto">
          <a:xfrm>
            <a:off x="5364088" y="3124200"/>
            <a:ext cx="3779912" cy="646331"/>
          </a:xfrm>
          <a:prstGeom prst="rect">
            <a:avLst/>
          </a:prstGeom>
          <a:noFill/>
          <a:ln w="9525">
            <a:noFill/>
            <a:miter lim="800000"/>
            <a:headEnd/>
            <a:tailEnd/>
          </a:ln>
        </p:spPr>
        <p:txBody>
          <a:bodyPr wrap="square">
            <a:spAutoFit/>
          </a:bodyPr>
          <a:lstStyle/>
          <a:p>
            <a:r>
              <a:rPr lang="en-US" u="none" dirty="0">
                <a:latin typeface="Calibri" pitchFamily="34" charset="0"/>
                <a:ea typeface="ＭＳ Ｐゴシック" pitchFamily="116" charset="-128"/>
              </a:rPr>
              <a:t>Mechanical analysis of the low-</a:t>
            </a:r>
            <a:r>
              <a:rPr lang="el-GR" u="none" dirty="0">
                <a:latin typeface="Calibri" pitchFamily="34" charset="0"/>
                <a:ea typeface="ＭＳ Ｐゴシック" pitchFamily="116" charset="-128"/>
              </a:rPr>
              <a:t>β</a:t>
            </a:r>
            <a:endParaRPr lang="en-US" u="none" dirty="0">
              <a:latin typeface="Calibri" pitchFamily="34" charset="0"/>
              <a:ea typeface="ＭＳ Ｐゴシック" pitchFamily="116" charset="-128"/>
            </a:endParaRPr>
          </a:p>
          <a:p>
            <a:r>
              <a:rPr lang="en-US" u="none" dirty="0">
                <a:latin typeface="Calibri" pitchFamily="34" charset="0"/>
                <a:ea typeface="ＭＳ Ｐゴシック" pitchFamily="116" charset="-128"/>
              </a:rPr>
              <a:t> </a:t>
            </a:r>
            <a:r>
              <a:rPr lang="en-US" u="none" dirty="0" err="1">
                <a:latin typeface="Calibri" pitchFamily="34" charset="0"/>
                <a:ea typeface="ＭＳ Ｐゴシック" pitchFamily="116" charset="-128"/>
              </a:rPr>
              <a:t>quadrupole</a:t>
            </a:r>
            <a:r>
              <a:rPr lang="en-US" u="none" dirty="0">
                <a:latin typeface="Calibri" pitchFamily="34" charset="0"/>
                <a:ea typeface="ＭＳ Ｐゴシック" pitchFamily="116" charset="-128"/>
              </a:rPr>
              <a:t> for the upgrade phase I</a:t>
            </a:r>
          </a:p>
        </p:txBody>
      </p:sp>
      <p:graphicFrame>
        <p:nvGraphicFramePr>
          <p:cNvPr id="22" name="Table 21"/>
          <p:cNvGraphicFramePr>
            <a:graphicFrameLocks noGrp="1"/>
          </p:cNvGraphicFramePr>
          <p:nvPr/>
        </p:nvGraphicFramePr>
        <p:xfrm>
          <a:off x="2057400" y="3276600"/>
          <a:ext cx="2776538" cy="309563"/>
        </p:xfrm>
        <a:graphic>
          <a:graphicData uri="http://schemas.openxmlformats.org/drawingml/2006/table">
            <a:tbl>
              <a:tblPr/>
              <a:tblGrid>
                <a:gridCol w="2776538"/>
              </a:tblGrid>
              <a:tr h="3095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CH" sz="1400" b="1" i="1" u="none" strike="noStrike" cap="none" normalizeH="0" baseline="0" smtClean="0">
                          <a:ln>
                            <a:noFill/>
                          </a:ln>
                          <a:solidFill>
                            <a:srgbClr val="000000"/>
                          </a:solidFill>
                          <a:effectLst/>
                          <a:latin typeface="BankGothic Lt BT" pitchFamily="34" charset="0"/>
                          <a:ea typeface="ＭＳ Ｐゴシック" pitchFamily="116" charset="-128"/>
                        </a:rPr>
                        <a:t>Coil E-Modulus Press</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r>
            </a:tbl>
          </a:graphicData>
        </a:graphic>
      </p:graphicFrame>
      <p:pic>
        <p:nvPicPr>
          <p:cNvPr id="69652" name="Picture 4"/>
          <p:cNvPicPr>
            <a:picLocks noChangeAspect="1" noChangeArrowheads="1"/>
          </p:cNvPicPr>
          <p:nvPr/>
        </p:nvPicPr>
        <p:blipFill>
          <a:blip r:embed="rId8" cstate="print"/>
          <a:srcRect/>
          <a:stretch>
            <a:fillRect/>
          </a:stretch>
        </p:blipFill>
        <p:spPr bwMode="auto">
          <a:xfrm>
            <a:off x="2514600" y="3657600"/>
            <a:ext cx="1293813" cy="1128713"/>
          </a:xfrm>
          <a:prstGeom prst="rect">
            <a:avLst/>
          </a:prstGeom>
          <a:noFill/>
          <a:ln w="9525">
            <a:noFill/>
            <a:miter lim="800000"/>
            <a:headEnd/>
            <a:tailEnd/>
          </a:ln>
        </p:spPr>
      </p:pic>
      <p:pic>
        <p:nvPicPr>
          <p:cNvPr id="69653" name="Picture 5"/>
          <p:cNvPicPr>
            <a:picLocks noChangeAspect="1" noChangeArrowheads="1"/>
          </p:cNvPicPr>
          <p:nvPr/>
        </p:nvPicPr>
        <p:blipFill>
          <a:blip r:embed="rId9" cstate="print"/>
          <a:srcRect/>
          <a:stretch>
            <a:fillRect/>
          </a:stretch>
        </p:blipFill>
        <p:spPr bwMode="auto">
          <a:xfrm>
            <a:off x="2667000" y="4724400"/>
            <a:ext cx="1106488" cy="1143000"/>
          </a:xfrm>
          <a:prstGeom prst="rect">
            <a:avLst/>
          </a:prstGeom>
          <a:noFill/>
          <a:ln w="9525">
            <a:noFill/>
            <a:miter lim="800000"/>
            <a:headEnd/>
            <a:tailEnd/>
          </a:ln>
        </p:spPr>
      </p:pic>
      <p:sp>
        <p:nvSpPr>
          <p:cNvPr id="23" name="Title 22"/>
          <p:cNvSpPr>
            <a:spLocks noGrp="1"/>
          </p:cNvSpPr>
          <p:nvPr>
            <p:ph type="title"/>
          </p:nvPr>
        </p:nvSpPr>
        <p:spPr/>
        <p:txBody>
          <a:bodyPr/>
          <a:lstStyle/>
          <a:p>
            <a:r>
              <a:rPr lang="en-US" dirty="0" smtClean="0"/>
              <a:t>Magnet Design</a:t>
            </a:r>
            <a:endParaRPr lang="en-US" dirty="0"/>
          </a:p>
        </p:txBody>
      </p:sp>
      <p:sp>
        <p:nvSpPr>
          <p:cNvPr id="21" name="Slide Number Placeholder 20"/>
          <p:cNvSpPr>
            <a:spLocks noGrp="1"/>
          </p:cNvSpPr>
          <p:nvPr>
            <p:ph type="sldNum" sz="quarter" idx="11"/>
          </p:nvPr>
        </p:nvSpPr>
        <p:spPr>
          <a:xfrm>
            <a:off x="7019925" y="6237312"/>
            <a:ext cx="1905000" cy="457200"/>
          </a:xfrm>
        </p:spPr>
        <p:txBody>
          <a:bodyPr/>
          <a:lstStyle/>
          <a:p>
            <a:pPr>
              <a:defRPr/>
            </a:pPr>
            <a:fld id="{27BEFB9C-DA69-47BD-ACC5-115369B1BC1A}" type="slidenum">
              <a:rPr lang="en-US" smtClean="0"/>
              <a:pPr>
                <a:defRPr/>
              </a:pPr>
              <a:t>16</a:t>
            </a:fld>
            <a:endParaRPr lang="en-US" dirty="0"/>
          </a:p>
        </p:txBody>
      </p:sp>
      <p:sp>
        <p:nvSpPr>
          <p:cNvPr id="25" name="Footer Placeholder 2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p:txBody>
          <a:bodyPr>
            <a:normAutofit/>
          </a:bodyPr>
          <a:lstStyle/>
          <a:p>
            <a:r>
              <a:rPr lang="en-US" dirty="0" smtClean="0"/>
              <a:t>Magnet production</a:t>
            </a:r>
            <a:endParaRPr lang="en-US" dirty="0"/>
          </a:p>
        </p:txBody>
      </p:sp>
      <p:pic>
        <p:nvPicPr>
          <p:cNvPr id="663555" name="Picture 3"/>
          <p:cNvPicPr>
            <a:picLocks noGrp="1" noChangeAspect="1" noChangeArrowheads="1"/>
          </p:cNvPicPr>
          <p:nvPr>
            <p:ph idx="1"/>
          </p:nvPr>
        </p:nvPicPr>
        <p:blipFill>
          <a:blip r:embed="rId3" cstate="print"/>
          <a:stretch>
            <a:fillRect/>
          </a:stretch>
        </p:blipFill>
        <p:spPr>
          <a:xfrm>
            <a:off x="611560" y="1700808"/>
            <a:ext cx="3733800" cy="3657600"/>
          </a:xfrm>
        </p:spPr>
      </p:pic>
      <p:sp>
        <p:nvSpPr>
          <p:cNvPr id="8" name="Slide Number Placeholder 7"/>
          <p:cNvSpPr>
            <a:spLocks noGrp="1"/>
          </p:cNvSpPr>
          <p:nvPr>
            <p:ph type="sldNum" sz="quarter" idx="11"/>
          </p:nvPr>
        </p:nvSpPr>
        <p:spPr/>
        <p:txBody>
          <a:bodyPr/>
          <a:lstStyle/>
          <a:p>
            <a:pPr>
              <a:defRPr/>
            </a:pPr>
            <a:fld id="{27BEFB9C-DA69-47BD-ACC5-115369B1BC1A}" type="slidenum">
              <a:rPr lang="en-US" smtClean="0"/>
              <a:pPr>
                <a:defRPr/>
              </a:pPr>
              <a:t>17</a:t>
            </a:fld>
            <a:endParaRPr lang="en-US" dirty="0"/>
          </a:p>
        </p:txBody>
      </p:sp>
      <p:pic>
        <p:nvPicPr>
          <p:cNvPr id="10" name="Picture 20" descr="SSS_1"/>
          <p:cNvPicPr>
            <a:picLocks noChangeAspect="1" noChangeArrowheads="1"/>
          </p:cNvPicPr>
          <p:nvPr/>
        </p:nvPicPr>
        <p:blipFill>
          <a:blip r:embed="rId4" cstate="print"/>
          <a:srcRect/>
          <a:stretch>
            <a:fillRect/>
          </a:stretch>
        </p:blipFill>
        <p:spPr bwMode="auto">
          <a:xfrm rot="5400000">
            <a:off x="5062721" y="975335"/>
            <a:ext cx="3344372" cy="4459163"/>
          </a:xfrm>
          <a:prstGeom prst="rect">
            <a:avLst/>
          </a:prstGeom>
          <a:noFill/>
        </p:spPr>
      </p:pic>
      <p:sp>
        <p:nvSpPr>
          <p:cNvPr id="11" name="TextBox 10"/>
          <p:cNvSpPr txBox="1"/>
          <p:nvPr/>
        </p:nvSpPr>
        <p:spPr>
          <a:xfrm>
            <a:off x="533400" y="5517232"/>
            <a:ext cx="3886200" cy="646331"/>
          </a:xfrm>
          <a:prstGeom prst="rect">
            <a:avLst/>
          </a:prstGeom>
          <a:noFill/>
        </p:spPr>
        <p:txBody>
          <a:bodyPr wrap="square" rtlCol="0">
            <a:spAutoFit/>
          </a:bodyPr>
          <a:lstStyle/>
          <a:p>
            <a:r>
              <a:rPr lang="en-US" dirty="0" smtClean="0"/>
              <a:t>Welding operation of dipole: the welders are in front of the computer</a:t>
            </a:r>
            <a:endParaRPr lang="en-US" dirty="0"/>
          </a:p>
        </p:txBody>
      </p:sp>
      <p:sp>
        <p:nvSpPr>
          <p:cNvPr id="12" name="TextBox 11"/>
          <p:cNvSpPr txBox="1"/>
          <p:nvPr/>
        </p:nvSpPr>
        <p:spPr>
          <a:xfrm>
            <a:off x="4953000" y="5877272"/>
            <a:ext cx="3579440" cy="369332"/>
          </a:xfrm>
          <a:prstGeom prst="rect">
            <a:avLst/>
          </a:prstGeom>
          <a:noFill/>
        </p:spPr>
        <p:txBody>
          <a:bodyPr wrap="square" rtlCol="0">
            <a:spAutoFit/>
          </a:bodyPr>
          <a:lstStyle/>
          <a:p>
            <a:r>
              <a:rPr lang="en-US" dirty="0" smtClean="0"/>
              <a:t>Assembly of a </a:t>
            </a:r>
            <a:r>
              <a:rPr lang="en-US" dirty="0" err="1" smtClean="0"/>
              <a:t>quadrupole</a:t>
            </a:r>
            <a:endParaRPr lang="en-US" dirty="0"/>
          </a:p>
        </p:txBody>
      </p:sp>
      <p:sp>
        <p:nvSpPr>
          <p:cNvPr id="9" name="Footer Placeholder 8"/>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13" name="TextBox 12"/>
          <p:cNvSpPr txBox="1"/>
          <p:nvPr/>
        </p:nvSpPr>
        <p:spPr>
          <a:xfrm>
            <a:off x="323528" y="1052736"/>
            <a:ext cx="4320480" cy="369332"/>
          </a:xfrm>
          <a:prstGeom prst="rect">
            <a:avLst/>
          </a:prstGeom>
          <a:noFill/>
        </p:spPr>
        <p:txBody>
          <a:bodyPr wrap="square" rtlCol="0">
            <a:spAutoFit/>
          </a:bodyPr>
          <a:lstStyle/>
          <a:p>
            <a:r>
              <a:rPr lang="en-US" dirty="0" smtClean="0"/>
              <a:t>Cold Mass assembly in Industry</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(Fast) Magnets</a:t>
            </a:r>
            <a:endParaRPr lang="en-US" dirty="0"/>
          </a:p>
        </p:txBody>
      </p:sp>
      <p:sp>
        <p:nvSpPr>
          <p:cNvPr id="15" name="Slide Number Placeholder 14"/>
          <p:cNvSpPr>
            <a:spLocks noGrp="1"/>
          </p:cNvSpPr>
          <p:nvPr>
            <p:ph type="sldNum" sz="quarter" idx="11"/>
          </p:nvPr>
        </p:nvSpPr>
        <p:spPr/>
        <p:txBody>
          <a:bodyPr/>
          <a:lstStyle/>
          <a:p>
            <a:pPr>
              <a:defRPr/>
            </a:pPr>
            <a:fld id="{27BEFB9C-DA69-47BD-ACC5-115369B1BC1A}" type="slidenum">
              <a:rPr lang="en-US" smtClean="0"/>
              <a:pPr>
                <a:defRPr/>
              </a:pPr>
              <a:t>18</a:t>
            </a:fld>
            <a:endParaRPr lang="en-US" dirty="0"/>
          </a:p>
        </p:txBody>
      </p:sp>
      <p:sp>
        <p:nvSpPr>
          <p:cNvPr id="18" name="Footer Placeholder 17"/>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22" name="TextBox 21"/>
          <p:cNvSpPr txBox="1"/>
          <p:nvPr/>
        </p:nvSpPr>
        <p:spPr>
          <a:xfrm>
            <a:off x="3962836" y="1052736"/>
            <a:ext cx="1545268" cy="369332"/>
          </a:xfrm>
          <a:prstGeom prst="rect">
            <a:avLst/>
          </a:prstGeom>
          <a:solidFill>
            <a:srgbClr val="0070C0"/>
          </a:solidFill>
        </p:spPr>
        <p:txBody>
          <a:bodyPr wrap="square" rtlCol="0">
            <a:spAutoFit/>
          </a:bodyPr>
          <a:lstStyle/>
          <a:p>
            <a:pPr algn="ctr"/>
            <a:r>
              <a:rPr lang="en-US" dirty="0" smtClean="0">
                <a:solidFill>
                  <a:schemeClr val="bg1"/>
                </a:solidFill>
              </a:rPr>
              <a:t>HV deflector</a:t>
            </a:r>
            <a:endParaRPr lang="en-US" dirty="0">
              <a:solidFill>
                <a:schemeClr val="bg1"/>
              </a:solidFill>
            </a:endParaRPr>
          </a:p>
        </p:txBody>
      </p:sp>
      <p:sp>
        <p:nvSpPr>
          <p:cNvPr id="23" name="TextBox 22"/>
          <p:cNvSpPr txBox="1"/>
          <p:nvPr/>
        </p:nvSpPr>
        <p:spPr>
          <a:xfrm>
            <a:off x="4671237" y="5576970"/>
            <a:ext cx="1545268" cy="369332"/>
          </a:xfrm>
          <a:prstGeom prst="rect">
            <a:avLst/>
          </a:prstGeom>
          <a:solidFill>
            <a:srgbClr val="0070C0"/>
          </a:solidFill>
        </p:spPr>
        <p:txBody>
          <a:bodyPr wrap="square" rtlCol="0">
            <a:spAutoFit/>
          </a:bodyPr>
          <a:lstStyle/>
          <a:p>
            <a:pPr algn="ctr"/>
            <a:r>
              <a:rPr lang="en-US" dirty="0" smtClean="0">
                <a:solidFill>
                  <a:schemeClr val="bg1"/>
                </a:solidFill>
              </a:rPr>
              <a:t>beam screen</a:t>
            </a:r>
            <a:endParaRPr lang="en-US" dirty="0">
              <a:solidFill>
                <a:schemeClr val="bg1"/>
              </a:solidFill>
            </a:endParaRPr>
          </a:p>
        </p:txBody>
      </p:sp>
      <p:sp>
        <p:nvSpPr>
          <p:cNvPr id="24" name="TextBox 23"/>
          <p:cNvSpPr txBox="1"/>
          <p:nvPr/>
        </p:nvSpPr>
        <p:spPr>
          <a:xfrm>
            <a:off x="6648892" y="5545072"/>
            <a:ext cx="2154865" cy="369332"/>
          </a:xfrm>
          <a:prstGeom prst="rect">
            <a:avLst/>
          </a:prstGeom>
          <a:solidFill>
            <a:srgbClr val="0070C0"/>
          </a:solidFill>
        </p:spPr>
        <p:txBody>
          <a:bodyPr wrap="square" rtlCol="0">
            <a:spAutoFit/>
          </a:bodyPr>
          <a:lstStyle/>
          <a:p>
            <a:pPr algn="ctr"/>
            <a:r>
              <a:rPr lang="en-US" dirty="0" smtClean="0">
                <a:solidFill>
                  <a:schemeClr val="bg1"/>
                </a:solidFill>
              </a:rPr>
              <a:t>thin foil (or wires)</a:t>
            </a:r>
            <a:endParaRPr lang="en-US" dirty="0">
              <a:solidFill>
                <a:schemeClr val="bg1"/>
              </a:solidFill>
            </a:endParaRPr>
          </a:p>
        </p:txBody>
      </p:sp>
      <p:sp>
        <p:nvSpPr>
          <p:cNvPr id="25" name="TextBox 24"/>
          <p:cNvSpPr txBox="1"/>
          <p:nvPr/>
        </p:nvSpPr>
        <p:spPr>
          <a:xfrm>
            <a:off x="7354185" y="4995723"/>
            <a:ext cx="1545268" cy="369332"/>
          </a:xfrm>
          <a:prstGeom prst="rect">
            <a:avLst/>
          </a:prstGeom>
          <a:solidFill>
            <a:srgbClr val="0070C0"/>
          </a:solidFill>
        </p:spPr>
        <p:txBody>
          <a:bodyPr wrap="square" rtlCol="0">
            <a:spAutoFit/>
          </a:bodyPr>
          <a:lstStyle/>
          <a:p>
            <a:pPr algn="ctr"/>
            <a:r>
              <a:rPr lang="en-US" dirty="0" smtClean="0">
                <a:solidFill>
                  <a:schemeClr val="bg1"/>
                </a:solidFill>
              </a:rPr>
              <a:t>HV electrode</a:t>
            </a:r>
            <a:endParaRPr lang="en-US" dirty="0">
              <a:solidFill>
                <a:schemeClr val="bg1"/>
              </a:solidFill>
            </a:endParaRPr>
          </a:p>
        </p:txBody>
      </p:sp>
      <p:sp>
        <p:nvSpPr>
          <p:cNvPr id="29" name="TextBox 28"/>
          <p:cNvSpPr txBox="1"/>
          <p:nvPr/>
        </p:nvSpPr>
        <p:spPr>
          <a:xfrm>
            <a:off x="7666074" y="2383658"/>
            <a:ext cx="1205026" cy="369332"/>
          </a:xfrm>
          <a:prstGeom prst="rect">
            <a:avLst/>
          </a:prstGeom>
          <a:solidFill>
            <a:srgbClr val="0070C0"/>
          </a:solidFill>
        </p:spPr>
        <p:txBody>
          <a:bodyPr wrap="square" rtlCol="0">
            <a:spAutoFit/>
          </a:bodyPr>
          <a:lstStyle/>
          <a:p>
            <a:pPr algn="ctr"/>
            <a:r>
              <a:rPr lang="en-US" dirty="0" smtClean="0">
                <a:solidFill>
                  <a:schemeClr val="bg1"/>
                </a:solidFill>
              </a:rPr>
              <a:t>insulators</a:t>
            </a:r>
            <a:endParaRPr lang="en-US" dirty="0">
              <a:solidFill>
                <a:schemeClr val="bg1"/>
              </a:solidFill>
            </a:endParaRPr>
          </a:p>
        </p:txBody>
      </p:sp>
      <p:sp>
        <p:nvSpPr>
          <p:cNvPr id="31" name="TextBox 30"/>
          <p:cNvSpPr txBox="1"/>
          <p:nvPr/>
        </p:nvSpPr>
        <p:spPr>
          <a:xfrm>
            <a:off x="4703133" y="2270244"/>
            <a:ext cx="1623239" cy="369332"/>
          </a:xfrm>
          <a:prstGeom prst="rect">
            <a:avLst/>
          </a:prstGeom>
          <a:solidFill>
            <a:srgbClr val="0070C0"/>
          </a:solidFill>
        </p:spPr>
        <p:txBody>
          <a:bodyPr wrap="square" rtlCol="0">
            <a:spAutoFit/>
          </a:bodyPr>
          <a:lstStyle/>
          <a:p>
            <a:pPr algn="ctr"/>
            <a:r>
              <a:rPr lang="en-US" dirty="0" smtClean="0">
                <a:solidFill>
                  <a:schemeClr val="bg1"/>
                </a:solidFill>
              </a:rPr>
              <a:t>foil </a:t>
            </a:r>
            <a:r>
              <a:rPr lang="en-US" dirty="0" err="1" smtClean="0">
                <a:solidFill>
                  <a:schemeClr val="bg1"/>
                </a:solidFill>
              </a:rPr>
              <a:t>tensioners</a:t>
            </a:r>
            <a:endParaRPr lang="en-US" dirty="0">
              <a:solidFill>
                <a:schemeClr val="bg1"/>
              </a:solidFill>
            </a:endParaRPr>
          </a:p>
        </p:txBody>
      </p:sp>
      <p:cxnSp>
        <p:nvCxnSpPr>
          <p:cNvPr id="32" name="Straight Arrow Connector 31"/>
          <p:cNvCxnSpPr/>
          <p:nvPr/>
        </p:nvCxnSpPr>
        <p:spPr>
          <a:xfrm rot="10800000" flipV="1">
            <a:off x="6670158" y="1473169"/>
            <a:ext cx="542262" cy="155575"/>
          </a:xfrm>
          <a:prstGeom prst="straightConnector1">
            <a:avLst/>
          </a:prstGeom>
          <a:ln w="476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16200000" flipH="1">
            <a:off x="8043715" y="3087362"/>
            <a:ext cx="992005" cy="315432"/>
          </a:xfrm>
          <a:prstGeom prst="straightConnector1">
            <a:avLst/>
          </a:prstGeom>
          <a:ln w="476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6294477" y="2624665"/>
            <a:ext cx="680482" cy="510359"/>
          </a:xfrm>
          <a:prstGeom prst="straightConnector1">
            <a:avLst/>
          </a:prstGeom>
          <a:ln w="476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flipH="1" flipV="1">
            <a:off x="5399384" y="5277671"/>
            <a:ext cx="390229" cy="187841"/>
          </a:xfrm>
          <a:prstGeom prst="straightConnector1">
            <a:avLst/>
          </a:prstGeom>
          <a:ln w="476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6200000" flipV="1">
            <a:off x="6680607" y="4949832"/>
            <a:ext cx="953754" cy="258726"/>
          </a:xfrm>
          <a:prstGeom prst="straightConnector1">
            <a:avLst/>
          </a:prstGeom>
          <a:ln w="476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6200000" flipV="1">
            <a:off x="7581017" y="4581055"/>
            <a:ext cx="520993" cy="329607"/>
          </a:xfrm>
          <a:prstGeom prst="straightConnector1">
            <a:avLst/>
          </a:prstGeom>
          <a:ln w="47625">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
          <p:cNvPicPr>
            <a:picLocks noChangeAspect="1" noChangeArrowheads="1"/>
          </p:cNvPicPr>
          <p:nvPr/>
        </p:nvPicPr>
        <p:blipFill>
          <a:blip r:embed="rId3" cstate="screen"/>
          <a:srcRect/>
          <a:stretch>
            <a:fillRect/>
          </a:stretch>
        </p:blipFill>
        <p:spPr bwMode="auto">
          <a:xfrm>
            <a:off x="0" y="1607879"/>
            <a:ext cx="9144000" cy="4629433"/>
          </a:xfrm>
          <a:prstGeom prst="rect">
            <a:avLst/>
          </a:prstGeom>
          <a:noFill/>
          <a:ln w="9525">
            <a:noFill/>
            <a:miter lim="800000"/>
            <a:headEnd/>
            <a:tailEnd/>
          </a:ln>
        </p:spPr>
      </p:pic>
      <p:sp>
        <p:nvSpPr>
          <p:cNvPr id="30" name="TextBox 29"/>
          <p:cNvSpPr txBox="1"/>
          <p:nvPr/>
        </p:nvSpPr>
        <p:spPr>
          <a:xfrm>
            <a:off x="6670102" y="1628800"/>
            <a:ext cx="2438402" cy="369332"/>
          </a:xfrm>
          <a:prstGeom prst="rect">
            <a:avLst/>
          </a:prstGeom>
          <a:solidFill>
            <a:srgbClr val="0070C0"/>
          </a:solidFill>
        </p:spPr>
        <p:txBody>
          <a:bodyPr wrap="square" rtlCol="0">
            <a:spAutoFit/>
          </a:bodyPr>
          <a:lstStyle/>
          <a:p>
            <a:pPr algn="ctr"/>
            <a:r>
              <a:rPr lang="en-US" dirty="0" smtClean="0">
                <a:solidFill>
                  <a:schemeClr val="bg1"/>
                </a:solidFill>
              </a:rPr>
              <a:t>LHC injection kickers</a:t>
            </a:r>
            <a:endParaRPr lang="en-US" dirty="0">
              <a:solidFill>
                <a:schemeClr val="bg1"/>
              </a:solidFill>
            </a:endParaRPr>
          </a:p>
        </p:txBody>
      </p:sp>
      <p:pic>
        <p:nvPicPr>
          <p:cNvPr id="11" name="Picture 6" descr="Pic00026"/>
          <p:cNvPicPr>
            <a:picLocks noChangeAspect="1" noChangeArrowheads="1"/>
          </p:cNvPicPr>
          <p:nvPr/>
        </p:nvPicPr>
        <p:blipFill>
          <a:blip r:embed="rId4" cstate="print"/>
          <a:srcRect/>
          <a:stretch>
            <a:fillRect/>
          </a:stretch>
        </p:blipFill>
        <p:spPr bwMode="auto">
          <a:xfrm flipH="1">
            <a:off x="323528" y="908720"/>
            <a:ext cx="3592786" cy="3740597"/>
          </a:xfrm>
          <a:prstGeom prst="rect">
            <a:avLst/>
          </a:prstGeom>
          <a:noFill/>
          <a:ln w="47625">
            <a:solidFill>
              <a:srgbClr val="FFFF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fld id="{27BEFB9C-DA69-47BD-ACC5-115369B1BC1A}" type="slidenum">
              <a:rPr lang="en-US" smtClean="0"/>
              <a:pPr>
                <a:defRPr/>
              </a:pPr>
              <a:t>19</a:t>
            </a:fld>
            <a:endParaRPr lang="en-US" dirty="0"/>
          </a:p>
        </p:txBody>
      </p:sp>
      <p:pic>
        <p:nvPicPr>
          <p:cNvPr id="57346" name="Picture 2"/>
          <p:cNvPicPr>
            <a:picLocks noChangeAspect="1" noChangeArrowheads="1"/>
          </p:cNvPicPr>
          <p:nvPr/>
        </p:nvPicPr>
        <p:blipFill>
          <a:blip r:embed="rId2" cstate="print"/>
          <a:srcRect/>
          <a:stretch>
            <a:fillRect/>
          </a:stretch>
        </p:blipFill>
        <p:spPr bwMode="auto">
          <a:xfrm>
            <a:off x="251521" y="980728"/>
            <a:ext cx="6768752" cy="3459781"/>
          </a:xfrm>
          <a:prstGeom prst="rect">
            <a:avLst/>
          </a:prstGeom>
          <a:noFill/>
          <a:ln w="9525">
            <a:noFill/>
            <a:miter lim="800000"/>
            <a:headEnd/>
            <a:tailEnd/>
          </a:ln>
        </p:spPr>
      </p:pic>
      <p:sp>
        <p:nvSpPr>
          <p:cNvPr id="8" name="Footer Placeholder 7"/>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9" name="Title 1"/>
          <p:cNvSpPr txBox="1">
            <a:spLocks/>
          </p:cNvSpPr>
          <p:nvPr/>
        </p:nvSpPr>
        <p:spPr bwMode="auto">
          <a:xfrm>
            <a:off x="871538" y="5715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hlink"/>
                </a:solidFill>
                <a:effectLst/>
                <a:uLnTx/>
                <a:uFillTx/>
                <a:latin typeface="+mj-lt"/>
                <a:ea typeface="ＭＳ Ｐゴシック" charset="-128"/>
                <a:cs typeface="ＭＳ Ｐゴシック" charset="-128"/>
              </a:rPr>
              <a:t>Vacuum</a:t>
            </a:r>
            <a:endParaRPr kumimoji="0" lang="en-US" sz="4000" b="0" i="0" u="none" strike="noStrike" kern="0" cap="none" spc="0" normalizeH="0" baseline="0" noProof="0" dirty="0">
              <a:ln>
                <a:noFill/>
              </a:ln>
              <a:solidFill>
                <a:schemeClr val="hlink"/>
              </a:solidFill>
              <a:effectLst/>
              <a:uLnTx/>
              <a:uFillTx/>
              <a:latin typeface="+mj-lt"/>
              <a:ea typeface="ＭＳ Ｐゴシック" charset="-128"/>
              <a:cs typeface="ＭＳ Ｐゴシック" charset="-128"/>
            </a:endParaRPr>
          </a:p>
        </p:txBody>
      </p:sp>
      <p:pic>
        <p:nvPicPr>
          <p:cNvPr id="10" name="Picture 2"/>
          <p:cNvPicPr>
            <a:picLocks noChangeAspect="1" noChangeArrowheads="1"/>
          </p:cNvPicPr>
          <p:nvPr/>
        </p:nvPicPr>
        <p:blipFill>
          <a:blip r:embed="rId3" cstate="screen"/>
          <a:srcRect/>
          <a:stretch>
            <a:fillRect/>
          </a:stretch>
        </p:blipFill>
        <p:spPr bwMode="auto">
          <a:xfrm>
            <a:off x="256803" y="4355812"/>
            <a:ext cx="3667125" cy="1608284"/>
          </a:xfrm>
          <a:prstGeom prst="rect">
            <a:avLst/>
          </a:prstGeom>
          <a:noFill/>
          <a:ln w="9525">
            <a:noFill/>
            <a:miter lim="800000"/>
            <a:headEnd/>
            <a:tailEnd/>
          </a:ln>
          <a:effectLst/>
        </p:spPr>
      </p:pic>
      <p:pic>
        <p:nvPicPr>
          <p:cNvPr id="11" name="Picture 3"/>
          <p:cNvPicPr>
            <a:picLocks noChangeAspect="1" noChangeArrowheads="1"/>
          </p:cNvPicPr>
          <p:nvPr/>
        </p:nvPicPr>
        <p:blipFill>
          <a:blip r:embed="rId4" cstate="print"/>
          <a:srcRect/>
          <a:stretch>
            <a:fillRect/>
          </a:stretch>
        </p:blipFill>
        <p:spPr bwMode="auto">
          <a:xfrm>
            <a:off x="4237711" y="4293096"/>
            <a:ext cx="4726777" cy="1368152"/>
          </a:xfrm>
          <a:prstGeom prst="rect">
            <a:avLst/>
          </a:prstGeom>
          <a:noFill/>
          <a:ln w="9525">
            <a:noFill/>
            <a:miter lim="800000"/>
            <a:headEnd/>
            <a:tailEnd/>
          </a:ln>
          <a:effectLst/>
        </p:spPr>
      </p:pic>
      <p:sp>
        <p:nvSpPr>
          <p:cNvPr id="12" name="TextBox 11"/>
          <p:cNvSpPr txBox="1"/>
          <p:nvPr/>
        </p:nvSpPr>
        <p:spPr>
          <a:xfrm>
            <a:off x="760859" y="5939988"/>
            <a:ext cx="2448272" cy="369332"/>
          </a:xfrm>
          <a:prstGeom prst="rect">
            <a:avLst/>
          </a:prstGeom>
          <a:noFill/>
        </p:spPr>
        <p:txBody>
          <a:bodyPr wrap="square" rtlCol="0">
            <a:spAutoFit/>
          </a:bodyPr>
          <a:lstStyle/>
          <a:p>
            <a:r>
              <a:rPr lang="en-US" dirty="0" smtClean="0"/>
              <a:t>Vacuum interconnect</a:t>
            </a:r>
            <a:endParaRPr lang="en-US" dirty="0"/>
          </a:p>
        </p:txBody>
      </p:sp>
      <p:sp>
        <p:nvSpPr>
          <p:cNvPr id="13" name="TextBox 12"/>
          <p:cNvSpPr txBox="1"/>
          <p:nvPr/>
        </p:nvSpPr>
        <p:spPr>
          <a:xfrm>
            <a:off x="5436096" y="5661248"/>
            <a:ext cx="3168352" cy="369332"/>
          </a:xfrm>
          <a:prstGeom prst="rect">
            <a:avLst/>
          </a:prstGeom>
          <a:noFill/>
        </p:spPr>
        <p:txBody>
          <a:bodyPr wrap="square" rtlCol="0">
            <a:spAutoFit/>
          </a:bodyPr>
          <a:lstStyle/>
          <a:p>
            <a:r>
              <a:rPr lang="en-US" dirty="0" smtClean="0"/>
              <a:t>Experiment IP Vacuum pipe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lags.bmp"/>
          <p:cNvPicPr>
            <a:picLocks noChangeAspect="1"/>
          </p:cNvPicPr>
          <p:nvPr/>
        </p:nvPicPr>
        <p:blipFill>
          <a:blip r:embed="rId2" cstate="print">
            <a:lum bright="50000"/>
          </a:blip>
          <a:stretch>
            <a:fillRect/>
          </a:stretch>
        </p:blipFill>
        <p:spPr>
          <a:xfrm>
            <a:off x="-36512" y="1052736"/>
            <a:ext cx="9180512" cy="6087079"/>
          </a:xfrm>
          <a:prstGeom prst="rect">
            <a:avLst/>
          </a:prstGeom>
        </p:spPr>
      </p:pic>
      <p:sp>
        <p:nvSpPr>
          <p:cNvPr id="2" name="Title 1"/>
          <p:cNvSpPr>
            <a:spLocks noGrp="1"/>
          </p:cNvSpPr>
          <p:nvPr>
            <p:ph type="title"/>
          </p:nvPr>
        </p:nvSpPr>
        <p:spPr/>
        <p:txBody>
          <a:bodyPr/>
          <a:lstStyle/>
          <a:p>
            <a:r>
              <a:rPr lang="en-US" dirty="0" smtClean="0"/>
              <a:t>What is CERN?</a:t>
            </a:r>
            <a:endParaRPr lang="en-US" dirty="0"/>
          </a:p>
        </p:txBody>
      </p:sp>
      <p:sp>
        <p:nvSpPr>
          <p:cNvPr id="3" name="Content Placeholder 2"/>
          <p:cNvSpPr>
            <a:spLocks noGrp="1"/>
          </p:cNvSpPr>
          <p:nvPr>
            <p:ph idx="1"/>
          </p:nvPr>
        </p:nvSpPr>
        <p:spPr>
          <a:xfrm>
            <a:off x="323528" y="1052736"/>
            <a:ext cx="8640959" cy="5043264"/>
          </a:xfrm>
        </p:spPr>
        <p:txBody>
          <a:bodyPr>
            <a:normAutofit/>
          </a:bodyPr>
          <a:lstStyle/>
          <a:p>
            <a:r>
              <a:rPr lang="en-US" sz="2400" dirty="0" smtClean="0"/>
              <a:t>A European laboratory that </a:t>
            </a:r>
            <a:r>
              <a:rPr lang="en-US" sz="2400" dirty="0" smtClean="0"/>
              <a:t>both ENABLES </a:t>
            </a:r>
            <a:r>
              <a:rPr lang="en-US" sz="2400" dirty="0" smtClean="0"/>
              <a:t>and PERFORMS fundamental physics  research</a:t>
            </a:r>
          </a:p>
          <a:p>
            <a:r>
              <a:rPr lang="en-US" sz="2400" dirty="0" smtClean="0"/>
              <a:t>Provides high energy particle beams for </a:t>
            </a:r>
            <a:r>
              <a:rPr lang="en-US" sz="2400" dirty="0" smtClean="0"/>
              <a:t>international experimental collaborations</a:t>
            </a:r>
            <a:endParaRPr lang="en-US" sz="2400" dirty="0" smtClean="0"/>
          </a:p>
          <a:p>
            <a:r>
              <a:rPr lang="en-US" sz="2400" dirty="0" smtClean="0"/>
              <a:t>Plays a major role coordinating the experimental programs</a:t>
            </a:r>
          </a:p>
        </p:txBody>
      </p:sp>
      <p:sp>
        <p:nvSpPr>
          <p:cNvPr id="5" name="TextBox 4"/>
          <p:cNvSpPr txBox="1"/>
          <p:nvPr/>
        </p:nvSpPr>
        <p:spPr>
          <a:xfrm>
            <a:off x="179512" y="3212976"/>
            <a:ext cx="3312368" cy="2954655"/>
          </a:xfrm>
          <a:prstGeom prst="rect">
            <a:avLst/>
          </a:prstGeom>
          <a:noFill/>
        </p:spPr>
        <p:txBody>
          <a:bodyPr wrap="square" rtlCol="0">
            <a:spAutoFit/>
          </a:bodyPr>
          <a:lstStyle/>
          <a:p>
            <a:pPr marL="274320" indent="-274320">
              <a:spcBef>
                <a:spcPct val="20000"/>
              </a:spcBef>
              <a:buClr>
                <a:schemeClr val="accent3"/>
              </a:buClr>
              <a:buSzPct val="95000"/>
              <a:buFont typeface="Wingdings 2"/>
              <a:buChar char=""/>
            </a:pPr>
            <a:r>
              <a:rPr lang="en-US" sz="2400" dirty="0" smtClean="0"/>
              <a:t>CERN requires a huge amount of engineering expertise to design, construct and run the accelerator facilities </a:t>
            </a:r>
          </a:p>
          <a:p>
            <a:endParaRPr lang="en-US" dirty="0"/>
          </a:p>
        </p:txBody>
      </p:sp>
      <p:sp>
        <p:nvSpPr>
          <p:cNvPr id="6" name="Slide Number Placeholder 5"/>
          <p:cNvSpPr>
            <a:spLocks noGrp="1"/>
          </p:cNvSpPr>
          <p:nvPr>
            <p:ph type="sldNum" sz="quarter" idx="11"/>
          </p:nvPr>
        </p:nvSpPr>
        <p:spPr/>
        <p:txBody>
          <a:bodyPr/>
          <a:lstStyle/>
          <a:p>
            <a:pPr>
              <a:defRPr/>
            </a:pPr>
            <a:fld id="{27BEFB9C-DA69-47BD-ACC5-115369B1BC1A}" type="slidenum">
              <a:rPr lang="en-US" smtClean="0"/>
              <a:pPr>
                <a:defRPr/>
              </a:pPr>
              <a:t>2</a:t>
            </a:fld>
            <a:endParaRPr lang="en-US" dirty="0"/>
          </a:p>
        </p:txBody>
      </p:sp>
      <p:sp>
        <p:nvSpPr>
          <p:cNvPr id="7" name="Footer Placeholder 6"/>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Beam Dump System</a:t>
            </a:r>
            <a:endParaRPr lang="en-US" dirty="0"/>
          </a:p>
        </p:txBody>
      </p:sp>
      <p:sp>
        <p:nvSpPr>
          <p:cNvPr id="9" name="Content Placeholder 8"/>
          <p:cNvSpPr>
            <a:spLocks noGrp="1"/>
          </p:cNvSpPr>
          <p:nvPr>
            <p:ph idx="1"/>
          </p:nvPr>
        </p:nvSpPr>
        <p:spPr/>
        <p:txBody>
          <a:bodyPr/>
          <a:lstStyle/>
          <a:p>
            <a:endParaRPr lang="en-US"/>
          </a:p>
        </p:txBody>
      </p:sp>
      <p:sp>
        <p:nvSpPr>
          <p:cNvPr id="7" name="Slide Number Placeholder 6"/>
          <p:cNvSpPr>
            <a:spLocks noGrp="1"/>
          </p:cNvSpPr>
          <p:nvPr>
            <p:ph type="sldNum" sz="quarter" idx="11"/>
          </p:nvPr>
        </p:nvSpPr>
        <p:spPr/>
        <p:txBody>
          <a:bodyPr/>
          <a:lstStyle/>
          <a:p>
            <a:pPr>
              <a:defRPr/>
            </a:pPr>
            <a:fld id="{27BEFB9C-DA69-47BD-ACC5-115369B1BC1A}" type="slidenum">
              <a:rPr lang="en-US" smtClean="0"/>
              <a:pPr>
                <a:defRPr/>
              </a:pPr>
              <a:t>20</a:t>
            </a:fld>
            <a:endParaRPr lang="en-US" dirty="0"/>
          </a:p>
        </p:txBody>
      </p:sp>
      <p:pic>
        <p:nvPicPr>
          <p:cNvPr id="59394" name="Picture 2"/>
          <p:cNvPicPr>
            <a:picLocks noChangeAspect="1" noChangeArrowheads="1"/>
          </p:cNvPicPr>
          <p:nvPr/>
        </p:nvPicPr>
        <p:blipFill>
          <a:blip r:embed="rId2" cstate="print"/>
          <a:srcRect/>
          <a:stretch>
            <a:fillRect/>
          </a:stretch>
        </p:blipFill>
        <p:spPr bwMode="auto">
          <a:xfrm>
            <a:off x="642938" y="1160487"/>
            <a:ext cx="7858125" cy="5076825"/>
          </a:xfrm>
          <a:prstGeom prst="rect">
            <a:avLst/>
          </a:prstGeom>
          <a:noFill/>
          <a:ln w="9525">
            <a:noFill/>
            <a:miter lim="800000"/>
            <a:headEnd/>
            <a:tailEnd/>
          </a:ln>
        </p:spPr>
      </p:pic>
      <p:sp>
        <p:nvSpPr>
          <p:cNvPr id="10" name="Footer Placeholder 9"/>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accelerators need?</a:t>
            </a:r>
            <a:endParaRPr lang="en-US" dirty="0"/>
          </a:p>
        </p:txBody>
      </p:sp>
      <p:sp>
        <p:nvSpPr>
          <p:cNvPr id="3" name="Content Placeholder 2"/>
          <p:cNvSpPr>
            <a:spLocks noGrp="1"/>
          </p:cNvSpPr>
          <p:nvPr>
            <p:ph idx="1"/>
          </p:nvPr>
        </p:nvSpPr>
        <p:spPr>
          <a:xfrm>
            <a:off x="179512" y="1364704"/>
            <a:ext cx="7773987" cy="4800600"/>
          </a:xfrm>
        </p:spPr>
        <p:txBody>
          <a:bodyPr>
            <a:normAutofit/>
          </a:bodyPr>
          <a:lstStyle/>
          <a:p>
            <a:pPr lvl="1"/>
            <a:r>
              <a:rPr lang="en-US" dirty="0" smtClean="0">
                <a:solidFill>
                  <a:schemeClr val="tx1"/>
                </a:solidFill>
              </a:rPr>
              <a:t>General infrastructure</a:t>
            </a:r>
          </a:p>
          <a:p>
            <a:pPr lvl="1"/>
            <a:r>
              <a:rPr lang="en-US" dirty="0" smtClean="0">
                <a:solidFill>
                  <a:srgbClr val="FF0000"/>
                </a:solidFill>
              </a:rPr>
              <a:t>Magnets</a:t>
            </a:r>
          </a:p>
          <a:p>
            <a:pPr lvl="2"/>
            <a:r>
              <a:rPr lang="en-US" dirty="0" err="1" smtClean="0">
                <a:solidFill>
                  <a:schemeClr val="tx1"/>
                </a:solidFill>
              </a:rPr>
              <a:t>Electromagnetics</a:t>
            </a:r>
            <a:endParaRPr lang="en-US" dirty="0" smtClean="0">
              <a:solidFill>
                <a:schemeClr val="tx1"/>
              </a:solidFill>
            </a:endParaRPr>
          </a:p>
          <a:p>
            <a:pPr lvl="2"/>
            <a:r>
              <a:rPr lang="en-US" dirty="0" smtClean="0">
                <a:solidFill>
                  <a:srgbClr val="FF0000"/>
                </a:solidFill>
              </a:rPr>
              <a:t>Cryogenics</a:t>
            </a:r>
          </a:p>
          <a:p>
            <a:pPr lvl="2"/>
            <a:r>
              <a:rPr lang="en-US" dirty="0" smtClean="0">
                <a:solidFill>
                  <a:schemeClr val="tx1"/>
                </a:solidFill>
              </a:rPr>
              <a:t>Power</a:t>
            </a:r>
          </a:p>
          <a:p>
            <a:pPr lvl="1"/>
            <a:r>
              <a:rPr lang="en-US" dirty="0" smtClean="0"/>
              <a:t>RF</a:t>
            </a:r>
          </a:p>
          <a:p>
            <a:pPr lvl="1"/>
            <a:r>
              <a:rPr lang="en-US" dirty="0" smtClean="0"/>
              <a:t>Control and communication</a:t>
            </a:r>
          </a:p>
          <a:p>
            <a:pPr lvl="1"/>
            <a:r>
              <a:rPr lang="en-US" dirty="0" smtClean="0">
                <a:solidFill>
                  <a:schemeClr val="tx1"/>
                </a:solidFill>
              </a:rPr>
              <a:t>Detectors </a:t>
            </a:r>
          </a:p>
          <a:p>
            <a:pPr lvl="1"/>
            <a:endParaRPr lang="en-US" dirty="0" smtClean="0"/>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21</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8" name="Picture 2" descr="Aerial view"/>
          <p:cNvPicPr>
            <a:picLocks noChangeAspect="1" noChangeArrowheads="1"/>
          </p:cNvPicPr>
          <p:nvPr/>
        </p:nvPicPr>
        <p:blipFill>
          <a:blip r:embed="rId2" cstate="print"/>
          <a:srcRect l="9571" t="14909" r="5558" b="7508"/>
          <a:stretch>
            <a:fillRect/>
          </a:stretch>
        </p:blipFill>
        <p:spPr bwMode="auto">
          <a:xfrm>
            <a:off x="4211960" y="980728"/>
            <a:ext cx="3024336" cy="2232248"/>
          </a:xfrm>
          <a:prstGeom prst="rect">
            <a:avLst/>
          </a:prstGeom>
          <a:noFill/>
          <a:ln w="9525">
            <a:noFill/>
            <a:miter lim="800000"/>
            <a:headEnd/>
            <a:tailEnd/>
          </a:ln>
        </p:spPr>
      </p:pic>
      <p:pic>
        <p:nvPicPr>
          <p:cNvPr id="7" name="Picture 4" descr="C:\Ioannis\CERN\Enthusm_Eng\Groups\Sonia\btollot.gif"/>
          <p:cNvPicPr>
            <a:picLocks noChangeAspect="1" noChangeArrowheads="1"/>
          </p:cNvPicPr>
          <p:nvPr/>
        </p:nvPicPr>
        <p:blipFill>
          <a:blip r:embed="rId3" cstate="print"/>
          <a:srcRect l="26245"/>
          <a:stretch>
            <a:fillRect/>
          </a:stretch>
        </p:blipFill>
        <p:spPr bwMode="auto">
          <a:xfrm>
            <a:off x="7020272" y="2218126"/>
            <a:ext cx="2023600" cy="1642922"/>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6228184" y="3422012"/>
            <a:ext cx="2232248" cy="16631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txBox="1">
            <a:spLocks noGrp="1"/>
          </p:cNvSpPr>
          <p:nvPr/>
        </p:nvSpPr>
        <p:spPr>
          <a:xfrm>
            <a:off x="6553200" y="6492875"/>
            <a:ext cx="2133600" cy="365125"/>
          </a:xfrm>
          <a:prstGeom prst="rect">
            <a:avLst/>
          </a:prstGeom>
          <a:noFill/>
        </p:spPr>
        <p:txBody>
          <a:bodyPr anchor="ctr"/>
          <a:lstStyle/>
          <a:p>
            <a:pPr algn="r" fontAlgn="auto">
              <a:spcBef>
                <a:spcPts val="0"/>
              </a:spcBef>
              <a:spcAft>
                <a:spcPts val="0"/>
              </a:spcAft>
              <a:defRPr/>
            </a:pPr>
            <a:fld id="{C6EFF8ED-A1C7-4BD4-96F1-AE72FA459E3C}" type="slidenum">
              <a:rPr lang="en-US" sz="1200" u="none">
                <a:solidFill>
                  <a:schemeClr val="tx1">
                    <a:tint val="75000"/>
                  </a:schemeClr>
                </a:solidFill>
                <a:latin typeface="+mn-lt"/>
              </a:rPr>
              <a:pPr algn="r" fontAlgn="auto">
                <a:spcBef>
                  <a:spcPts val="0"/>
                </a:spcBef>
                <a:spcAft>
                  <a:spcPts val="0"/>
                </a:spcAft>
                <a:defRPr/>
              </a:pPr>
              <a:t>22</a:t>
            </a:fld>
            <a:endParaRPr lang="en-US" sz="1200" u="none">
              <a:solidFill>
                <a:schemeClr val="tx1">
                  <a:tint val="75000"/>
                </a:schemeClr>
              </a:solidFill>
              <a:latin typeface="+mn-lt"/>
            </a:endParaRPr>
          </a:p>
        </p:txBody>
      </p:sp>
      <p:pic>
        <p:nvPicPr>
          <p:cNvPr id="68611" name="Picture 6"/>
          <p:cNvPicPr>
            <a:picLocks noChangeAspect="1" noChangeArrowheads="1"/>
          </p:cNvPicPr>
          <p:nvPr/>
        </p:nvPicPr>
        <p:blipFill>
          <a:blip r:embed="rId2" cstate="print"/>
          <a:srcRect/>
          <a:stretch>
            <a:fillRect/>
          </a:stretch>
        </p:blipFill>
        <p:spPr bwMode="auto">
          <a:xfrm>
            <a:off x="3987800" y="1752600"/>
            <a:ext cx="5156200" cy="3589338"/>
          </a:xfrm>
          <a:prstGeom prst="rect">
            <a:avLst/>
          </a:prstGeom>
          <a:noFill/>
          <a:ln w="9525">
            <a:noFill/>
            <a:miter lim="800000"/>
            <a:headEnd/>
            <a:tailEnd/>
          </a:ln>
        </p:spPr>
      </p:pic>
      <p:grpSp>
        <p:nvGrpSpPr>
          <p:cNvPr id="3" name="Group 34"/>
          <p:cNvGrpSpPr>
            <a:grpSpLocks/>
          </p:cNvGrpSpPr>
          <p:nvPr/>
        </p:nvGrpSpPr>
        <p:grpSpPr bwMode="auto">
          <a:xfrm>
            <a:off x="0" y="990600"/>
            <a:ext cx="3838575" cy="2466975"/>
            <a:chOff x="4953000" y="762000"/>
            <a:chExt cx="3838575" cy="2466975"/>
          </a:xfrm>
        </p:grpSpPr>
        <p:pic>
          <p:nvPicPr>
            <p:cNvPr id="68613" name="Picture 9"/>
            <p:cNvPicPr>
              <a:picLocks noChangeAspect="1" noChangeArrowheads="1"/>
            </p:cNvPicPr>
            <p:nvPr/>
          </p:nvPicPr>
          <p:blipFill>
            <a:blip r:embed="rId3" cstate="print"/>
            <a:srcRect/>
            <a:stretch>
              <a:fillRect/>
            </a:stretch>
          </p:blipFill>
          <p:spPr bwMode="auto">
            <a:xfrm>
              <a:off x="4953000" y="762000"/>
              <a:ext cx="3810000" cy="1295400"/>
            </a:xfrm>
            <a:prstGeom prst="rect">
              <a:avLst/>
            </a:prstGeom>
            <a:noFill/>
            <a:ln w="9525">
              <a:noFill/>
              <a:miter lim="800000"/>
              <a:headEnd/>
              <a:tailEnd/>
            </a:ln>
          </p:spPr>
        </p:pic>
        <p:pic>
          <p:nvPicPr>
            <p:cNvPr id="68614" name="Picture 10"/>
            <p:cNvPicPr>
              <a:picLocks noChangeAspect="1" noChangeArrowheads="1"/>
            </p:cNvPicPr>
            <p:nvPr/>
          </p:nvPicPr>
          <p:blipFill>
            <a:blip r:embed="rId4" cstate="print"/>
            <a:srcRect/>
            <a:stretch>
              <a:fillRect/>
            </a:stretch>
          </p:blipFill>
          <p:spPr bwMode="auto">
            <a:xfrm>
              <a:off x="4953000" y="2057400"/>
              <a:ext cx="3838575" cy="1171575"/>
            </a:xfrm>
            <a:prstGeom prst="rect">
              <a:avLst/>
            </a:prstGeom>
            <a:noFill/>
            <a:ln w="9525">
              <a:noFill/>
              <a:miter lim="800000"/>
              <a:headEnd/>
              <a:tailEnd/>
            </a:ln>
          </p:spPr>
        </p:pic>
      </p:grpSp>
      <p:sp>
        <p:nvSpPr>
          <p:cNvPr id="68615" name="AutoShape 11"/>
          <p:cNvSpPr>
            <a:spLocks/>
          </p:cNvSpPr>
          <p:nvPr/>
        </p:nvSpPr>
        <p:spPr bwMode="auto">
          <a:xfrm>
            <a:off x="7975600" y="990600"/>
            <a:ext cx="1168400" cy="476250"/>
          </a:xfrm>
          <a:prstGeom prst="accentCallout2">
            <a:avLst>
              <a:gd name="adj1" fmla="val 24000"/>
              <a:gd name="adj2" fmla="val -6523"/>
              <a:gd name="adj3" fmla="val 24000"/>
              <a:gd name="adj4" fmla="val -37093"/>
              <a:gd name="adj5" fmla="val 497333"/>
              <a:gd name="adj6" fmla="val -67662"/>
            </a:avLst>
          </a:prstGeom>
          <a:noFill/>
          <a:ln w="19050">
            <a:solidFill>
              <a:schemeClr val="tx1"/>
            </a:solidFill>
            <a:miter lim="800000"/>
            <a:headEnd/>
            <a:tailEnd type="triangle" w="sm" len="lg"/>
          </a:ln>
        </p:spPr>
        <p:txBody>
          <a:bodyPr wrap="none">
            <a:spAutoFit/>
          </a:bodyPr>
          <a:lstStyle/>
          <a:p>
            <a:r>
              <a:rPr lang="en-US" u="none">
                <a:latin typeface="Calibri" pitchFamily="34" charset="0"/>
                <a:ea typeface="ＭＳ Ｐゴシック" pitchFamily="116" charset="-128"/>
              </a:rPr>
              <a:t>SC link</a:t>
            </a:r>
          </a:p>
        </p:txBody>
      </p:sp>
      <p:sp>
        <p:nvSpPr>
          <p:cNvPr id="68616" name="AutoShape 12"/>
          <p:cNvSpPr>
            <a:spLocks/>
          </p:cNvSpPr>
          <p:nvPr/>
        </p:nvSpPr>
        <p:spPr bwMode="auto">
          <a:xfrm>
            <a:off x="1447800" y="3657600"/>
            <a:ext cx="2286000" cy="831850"/>
          </a:xfrm>
          <a:prstGeom prst="accentCallout3">
            <a:avLst>
              <a:gd name="adj1" fmla="val 13741"/>
              <a:gd name="adj2" fmla="val -3333"/>
              <a:gd name="adj3" fmla="val 13741"/>
              <a:gd name="adj4" fmla="val -11944"/>
              <a:gd name="adj5" fmla="val 13741"/>
              <a:gd name="adj6" fmla="val -11944"/>
              <a:gd name="adj7" fmla="val -29389"/>
              <a:gd name="adj8" fmla="val -11736"/>
            </a:avLst>
          </a:prstGeom>
          <a:noFill/>
          <a:ln w="9525">
            <a:solidFill>
              <a:schemeClr val="hlink"/>
            </a:solidFill>
            <a:miter lim="800000"/>
            <a:headEnd/>
            <a:tailEnd type="triangle" w="sm" len="lg"/>
          </a:ln>
        </p:spPr>
        <p:txBody>
          <a:bodyPr>
            <a:spAutoFit/>
          </a:bodyPr>
          <a:lstStyle/>
          <a:p>
            <a:r>
              <a:rPr lang="en-US" u="none">
                <a:solidFill>
                  <a:schemeClr val="hlink"/>
                </a:solidFill>
                <a:latin typeface="Calibri" pitchFamily="34" charset="0"/>
                <a:ea typeface="ＭＳ Ｐゴシック" pitchFamily="116" charset="-128"/>
              </a:rPr>
              <a:t>Reached 15 kA w/o quench !!!</a:t>
            </a:r>
          </a:p>
        </p:txBody>
      </p:sp>
      <p:sp>
        <p:nvSpPr>
          <p:cNvPr id="68617" name="AutoShape 15"/>
          <p:cNvSpPr>
            <a:spLocks/>
          </p:cNvSpPr>
          <p:nvPr/>
        </p:nvSpPr>
        <p:spPr bwMode="auto">
          <a:xfrm>
            <a:off x="609600" y="4495800"/>
            <a:ext cx="2286000" cy="831850"/>
          </a:xfrm>
          <a:prstGeom prst="accentCallout3">
            <a:avLst>
              <a:gd name="adj1" fmla="val 13741"/>
              <a:gd name="adj2" fmla="val -3333"/>
              <a:gd name="adj3" fmla="val 13741"/>
              <a:gd name="adj4" fmla="val -9792"/>
              <a:gd name="adj5" fmla="val 13741"/>
              <a:gd name="adj6" fmla="val -9792"/>
              <a:gd name="adj7" fmla="val -135495"/>
              <a:gd name="adj8" fmla="val -9722"/>
            </a:avLst>
          </a:prstGeom>
          <a:noFill/>
          <a:ln w="9525">
            <a:solidFill>
              <a:schemeClr val="hlink"/>
            </a:solidFill>
            <a:miter lim="800000"/>
            <a:headEnd/>
            <a:tailEnd type="triangle" w="sm" len="lg"/>
          </a:ln>
        </p:spPr>
        <p:txBody>
          <a:bodyPr>
            <a:spAutoFit/>
          </a:bodyPr>
          <a:lstStyle/>
          <a:p>
            <a:r>
              <a:rPr lang="en-US" u="none">
                <a:solidFill>
                  <a:schemeClr val="hlink"/>
                </a:solidFill>
                <a:latin typeface="Calibri" pitchFamily="34" charset="0"/>
                <a:ea typeface="ＭＳ Ｐゴシック" pitchFamily="116" charset="-128"/>
              </a:rPr>
              <a:t>Reached 11 kA w/o quench !!!</a:t>
            </a:r>
          </a:p>
        </p:txBody>
      </p:sp>
      <p:sp>
        <p:nvSpPr>
          <p:cNvPr id="15" name="Title 14"/>
          <p:cNvSpPr>
            <a:spLocks noGrp="1"/>
          </p:cNvSpPr>
          <p:nvPr>
            <p:ph type="title"/>
          </p:nvPr>
        </p:nvSpPr>
        <p:spPr/>
        <p:txBody>
          <a:bodyPr/>
          <a:lstStyle/>
          <a:p>
            <a:r>
              <a:rPr lang="en-US" dirty="0" smtClean="0"/>
              <a:t>Superconducting Cable Links</a:t>
            </a:r>
            <a:endParaRPr lang="en-US" dirty="0"/>
          </a:p>
        </p:txBody>
      </p:sp>
      <p:sp>
        <p:nvSpPr>
          <p:cNvPr id="14" name="Slide Number Placeholder 13"/>
          <p:cNvSpPr>
            <a:spLocks noGrp="1"/>
          </p:cNvSpPr>
          <p:nvPr>
            <p:ph type="sldNum" sz="quarter" idx="11"/>
          </p:nvPr>
        </p:nvSpPr>
        <p:spPr/>
        <p:txBody>
          <a:bodyPr/>
          <a:lstStyle/>
          <a:p>
            <a:pPr>
              <a:defRPr/>
            </a:pPr>
            <a:fld id="{27BEFB9C-DA69-47BD-ACC5-115369B1BC1A}" type="slidenum">
              <a:rPr lang="en-US" smtClean="0"/>
              <a:pPr>
                <a:defRPr/>
              </a:pPr>
              <a:t>22</a:t>
            </a:fld>
            <a:endParaRPr lang="en-US" dirty="0"/>
          </a:p>
        </p:txBody>
      </p:sp>
      <p:sp>
        <p:nvSpPr>
          <p:cNvPr id="17" name="Footer Placeholder 16"/>
          <p:cNvSpPr>
            <a:spLocks noGrp="1"/>
          </p:cNvSpPr>
          <p:nvPr>
            <p:ph type="ftr" sz="quarter" idx="10"/>
          </p:nvPr>
        </p:nvSpPr>
        <p:spPr/>
        <p:txBody>
          <a:bodyPr/>
          <a:lstStyle/>
          <a:p>
            <a:pPr>
              <a:defRPr/>
            </a:pPr>
            <a:r>
              <a:rPr lang="en-US" dirty="0" smtClean="0"/>
              <a:t>Engineering at CERN</a:t>
            </a:r>
            <a:endParaRPr lang="de-DE"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1"/>
          </p:nvPr>
        </p:nvSpPr>
        <p:spPr/>
        <p:txBody>
          <a:bodyPr/>
          <a:lstStyle/>
          <a:p>
            <a:pPr>
              <a:defRPr/>
            </a:pPr>
            <a:fld id="{27BEFB9C-DA69-47BD-ACC5-115369B1BC1A}" type="slidenum">
              <a:rPr lang="en-US" smtClean="0"/>
              <a:pPr>
                <a:defRPr/>
              </a:pPr>
              <a:t>23</a:t>
            </a:fld>
            <a:endParaRPr lang="en-US" dirty="0"/>
          </a:p>
        </p:txBody>
      </p:sp>
      <p:pic>
        <p:nvPicPr>
          <p:cNvPr id="17413" name="Picture 5" descr="dessus-1"/>
          <p:cNvPicPr>
            <a:picLocks noChangeAspect="1" noChangeArrowheads="1"/>
          </p:cNvPicPr>
          <p:nvPr/>
        </p:nvPicPr>
        <p:blipFill>
          <a:blip r:embed="rId2" cstate="screen">
            <a:lum bright="14000"/>
          </a:blip>
          <a:srcRect/>
          <a:stretch>
            <a:fillRect/>
          </a:stretch>
        </p:blipFill>
        <p:spPr bwMode="auto">
          <a:xfrm>
            <a:off x="7051675" y="3148013"/>
            <a:ext cx="1858963" cy="2146300"/>
          </a:xfrm>
          <a:prstGeom prst="rect">
            <a:avLst/>
          </a:prstGeom>
          <a:noFill/>
          <a:ln w="9525">
            <a:noFill/>
            <a:miter lim="800000"/>
            <a:headEnd/>
            <a:tailEnd/>
          </a:ln>
        </p:spPr>
      </p:pic>
      <p:pic>
        <p:nvPicPr>
          <p:cNvPr id="17414" name="Picture 6"/>
          <p:cNvPicPr>
            <a:picLocks noChangeAspect="1" noChangeArrowheads="1"/>
          </p:cNvPicPr>
          <p:nvPr/>
        </p:nvPicPr>
        <p:blipFill>
          <a:blip r:embed="rId3" cstate="screen"/>
          <a:srcRect/>
          <a:stretch>
            <a:fillRect/>
          </a:stretch>
        </p:blipFill>
        <p:spPr bwMode="auto">
          <a:xfrm>
            <a:off x="4468813" y="3197225"/>
            <a:ext cx="2392362" cy="1630363"/>
          </a:xfrm>
          <a:prstGeom prst="rect">
            <a:avLst/>
          </a:prstGeom>
          <a:noFill/>
          <a:ln w="9525">
            <a:noFill/>
            <a:miter lim="800000"/>
            <a:headEnd/>
            <a:tailEnd/>
          </a:ln>
        </p:spPr>
      </p:pic>
      <p:pic>
        <p:nvPicPr>
          <p:cNvPr id="17415" name="Picture 8"/>
          <p:cNvPicPr>
            <a:picLocks noChangeAspect="1" noChangeArrowheads="1"/>
          </p:cNvPicPr>
          <p:nvPr/>
        </p:nvPicPr>
        <p:blipFill>
          <a:blip r:embed="rId4" cstate="screen"/>
          <a:srcRect/>
          <a:stretch>
            <a:fillRect/>
          </a:stretch>
        </p:blipFill>
        <p:spPr bwMode="auto">
          <a:xfrm>
            <a:off x="515938" y="898525"/>
            <a:ext cx="2741612" cy="2025650"/>
          </a:xfrm>
          <a:prstGeom prst="rect">
            <a:avLst/>
          </a:prstGeom>
          <a:noFill/>
          <a:ln w="9525">
            <a:noFill/>
            <a:miter lim="800000"/>
            <a:headEnd/>
            <a:tailEnd/>
          </a:ln>
        </p:spPr>
      </p:pic>
      <p:pic>
        <p:nvPicPr>
          <p:cNvPr id="17416" name="Picture 10"/>
          <p:cNvPicPr>
            <a:picLocks noChangeAspect="1" noChangeArrowheads="1"/>
          </p:cNvPicPr>
          <p:nvPr/>
        </p:nvPicPr>
        <p:blipFill>
          <a:blip r:embed="rId5" cstate="screen"/>
          <a:srcRect/>
          <a:stretch>
            <a:fillRect/>
          </a:stretch>
        </p:blipFill>
        <p:spPr bwMode="auto">
          <a:xfrm>
            <a:off x="0" y="3198813"/>
            <a:ext cx="1760538" cy="2359025"/>
          </a:xfrm>
          <a:prstGeom prst="rect">
            <a:avLst/>
          </a:prstGeom>
          <a:noFill/>
          <a:ln w="9525">
            <a:noFill/>
            <a:miter lim="800000"/>
            <a:headEnd/>
            <a:tailEnd/>
          </a:ln>
        </p:spPr>
      </p:pic>
      <p:pic>
        <p:nvPicPr>
          <p:cNvPr id="17417" name="Picture 12"/>
          <p:cNvPicPr>
            <a:picLocks noChangeAspect="1" noChangeArrowheads="1"/>
          </p:cNvPicPr>
          <p:nvPr/>
        </p:nvPicPr>
        <p:blipFill>
          <a:blip r:embed="rId6" cstate="screen"/>
          <a:srcRect/>
          <a:stretch>
            <a:fillRect/>
          </a:stretch>
        </p:blipFill>
        <p:spPr bwMode="auto">
          <a:xfrm>
            <a:off x="4329113" y="1116013"/>
            <a:ext cx="2246312" cy="1684337"/>
          </a:xfrm>
          <a:prstGeom prst="rect">
            <a:avLst/>
          </a:prstGeom>
          <a:noFill/>
          <a:ln w="9525">
            <a:noFill/>
            <a:miter lim="800000"/>
            <a:headEnd/>
            <a:tailEnd/>
          </a:ln>
        </p:spPr>
      </p:pic>
      <p:pic>
        <p:nvPicPr>
          <p:cNvPr id="17418" name="Picture 13"/>
          <p:cNvPicPr>
            <a:picLocks noChangeAspect="1" noChangeArrowheads="1"/>
          </p:cNvPicPr>
          <p:nvPr/>
        </p:nvPicPr>
        <p:blipFill>
          <a:blip r:embed="rId7" cstate="screen"/>
          <a:srcRect/>
          <a:stretch>
            <a:fillRect/>
          </a:stretch>
        </p:blipFill>
        <p:spPr bwMode="auto">
          <a:xfrm>
            <a:off x="6627813" y="1096963"/>
            <a:ext cx="2516187" cy="1747837"/>
          </a:xfrm>
          <a:prstGeom prst="rect">
            <a:avLst/>
          </a:prstGeom>
          <a:noFill/>
          <a:ln w="9525">
            <a:noFill/>
            <a:miter lim="800000"/>
            <a:headEnd/>
            <a:tailEnd/>
          </a:ln>
        </p:spPr>
      </p:pic>
      <p:sp>
        <p:nvSpPr>
          <p:cNvPr id="17419" name="Text Box 14"/>
          <p:cNvSpPr txBox="1">
            <a:spLocks noChangeArrowheads="1"/>
          </p:cNvSpPr>
          <p:nvPr/>
        </p:nvSpPr>
        <p:spPr bwMode="auto">
          <a:xfrm>
            <a:off x="5316538" y="5564188"/>
            <a:ext cx="2570162" cy="646112"/>
          </a:xfrm>
          <a:prstGeom prst="rect">
            <a:avLst/>
          </a:prstGeom>
          <a:noFill/>
          <a:ln w="9525">
            <a:noFill/>
            <a:miter lim="800000"/>
            <a:headEnd/>
            <a:tailEnd/>
          </a:ln>
        </p:spPr>
        <p:txBody>
          <a:bodyPr wrap="none">
            <a:spAutoFit/>
          </a:bodyPr>
          <a:lstStyle/>
          <a:p>
            <a:pPr algn="ctr"/>
            <a:r>
              <a:rPr lang="fr-FR" dirty="0"/>
              <a:t>1.8 K </a:t>
            </a:r>
            <a:r>
              <a:rPr lang="fr-FR" dirty="0" err="1"/>
              <a:t>refrigeration</a:t>
            </a:r>
            <a:r>
              <a:rPr lang="fr-FR" dirty="0"/>
              <a:t> </a:t>
            </a:r>
            <a:r>
              <a:rPr lang="fr-FR" dirty="0" err="1"/>
              <a:t>units</a:t>
            </a:r>
            <a:endParaRPr lang="fr-FR" dirty="0"/>
          </a:p>
          <a:p>
            <a:pPr algn="ctr"/>
            <a:r>
              <a:rPr lang="fr-FR" dirty="0" smtClean="0"/>
              <a:t>(up to 2.4 </a:t>
            </a:r>
            <a:r>
              <a:rPr lang="fr-FR" dirty="0"/>
              <a:t>kW @ 1.8 K)</a:t>
            </a:r>
          </a:p>
        </p:txBody>
      </p:sp>
      <p:sp>
        <p:nvSpPr>
          <p:cNvPr id="17420" name="Text Box 15"/>
          <p:cNvSpPr txBox="1">
            <a:spLocks noChangeArrowheads="1"/>
          </p:cNvSpPr>
          <p:nvPr/>
        </p:nvSpPr>
        <p:spPr bwMode="auto">
          <a:xfrm>
            <a:off x="466725" y="5618163"/>
            <a:ext cx="2406429" cy="646331"/>
          </a:xfrm>
          <a:prstGeom prst="rect">
            <a:avLst/>
          </a:prstGeom>
          <a:noFill/>
          <a:ln w="9525">
            <a:noFill/>
            <a:miter lim="800000"/>
            <a:headEnd/>
            <a:tailEnd/>
          </a:ln>
        </p:spPr>
        <p:txBody>
          <a:bodyPr wrap="none">
            <a:spAutoFit/>
          </a:bodyPr>
          <a:lstStyle/>
          <a:p>
            <a:pPr algn="ctr"/>
            <a:r>
              <a:rPr lang="fr-FR" dirty="0"/>
              <a:t>4.5 K </a:t>
            </a:r>
            <a:r>
              <a:rPr lang="fr-FR" dirty="0" err="1"/>
              <a:t>Refrigerators</a:t>
            </a:r>
            <a:endParaRPr lang="fr-FR" dirty="0"/>
          </a:p>
          <a:p>
            <a:pPr algn="ctr"/>
            <a:r>
              <a:rPr lang="fr-FR" dirty="0" smtClean="0"/>
              <a:t>(up to18 </a:t>
            </a:r>
            <a:r>
              <a:rPr lang="fr-FR" dirty="0"/>
              <a:t>kW @ 4.5 K)</a:t>
            </a:r>
          </a:p>
        </p:txBody>
      </p:sp>
      <p:pic>
        <p:nvPicPr>
          <p:cNvPr id="17421" name="Picture 14" descr="Linde.jpg"/>
          <p:cNvPicPr>
            <a:picLocks noChangeAspect="1"/>
          </p:cNvPicPr>
          <p:nvPr/>
        </p:nvPicPr>
        <p:blipFill>
          <a:blip r:embed="rId8" cstate="screen"/>
          <a:srcRect/>
          <a:stretch>
            <a:fillRect/>
          </a:stretch>
        </p:blipFill>
        <p:spPr bwMode="auto">
          <a:xfrm>
            <a:off x="1806575" y="3200400"/>
            <a:ext cx="2524125" cy="1644650"/>
          </a:xfrm>
          <a:prstGeom prst="rect">
            <a:avLst/>
          </a:prstGeom>
          <a:noFill/>
          <a:ln w="9525">
            <a:noFill/>
            <a:miter lim="800000"/>
            <a:headEnd/>
            <a:tailEnd/>
          </a:ln>
        </p:spPr>
      </p:pic>
      <p:sp>
        <p:nvSpPr>
          <p:cNvPr id="15" name="Footer Placeholder 1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17" name="Title 1"/>
          <p:cNvSpPr>
            <a:spLocks noGrp="1"/>
          </p:cNvSpPr>
          <p:nvPr>
            <p:ph type="title"/>
          </p:nvPr>
        </p:nvSpPr>
        <p:spPr>
          <a:xfrm>
            <a:off x="871538" y="57150"/>
            <a:ext cx="7815262" cy="762000"/>
          </a:xfrm>
        </p:spPr>
        <p:txBody>
          <a:bodyPr/>
          <a:lstStyle/>
          <a:p>
            <a:r>
              <a:rPr lang="en-US" dirty="0" smtClean="0"/>
              <a:t>Cryogenics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741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7418"/>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7413"/>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17414"/>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17421"/>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174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1"/>
          </p:nvPr>
        </p:nvSpPr>
        <p:spPr/>
        <p:txBody>
          <a:bodyPr/>
          <a:lstStyle/>
          <a:p>
            <a:pPr>
              <a:defRPr/>
            </a:pPr>
            <a:fld id="{27BEFB9C-DA69-47BD-ACC5-115369B1BC1A}" type="slidenum">
              <a:rPr lang="en-US" smtClean="0"/>
              <a:pPr>
                <a:defRPr/>
              </a:pPr>
              <a:t>24</a:t>
            </a:fld>
            <a:endParaRPr lang="en-US" dirty="0"/>
          </a:p>
        </p:txBody>
      </p:sp>
      <p:pic>
        <p:nvPicPr>
          <p:cNvPr id="18437" name="Picture 5"/>
          <p:cNvPicPr>
            <a:picLocks noChangeAspect="1" noChangeArrowheads="1"/>
          </p:cNvPicPr>
          <p:nvPr/>
        </p:nvPicPr>
        <p:blipFill>
          <a:blip r:embed="rId2" cstate="screen">
            <a:lum bright="10000"/>
          </a:blip>
          <a:srcRect/>
          <a:stretch>
            <a:fillRect/>
          </a:stretch>
        </p:blipFill>
        <p:spPr bwMode="auto">
          <a:xfrm>
            <a:off x="3532188" y="1016000"/>
            <a:ext cx="1736725" cy="2171700"/>
          </a:xfrm>
          <a:prstGeom prst="rect">
            <a:avLst/>
          </a:prstGeom>
          <a:noFill/>
          <a:ln w="9525">
            <a:noFill/>
            <a:miter lim="800000"/>
            <a:headEnd/>
            <a:tailEnd/>
          </a:ln>
        </p:spPr>
      </p:pic>
      <p:pic>
        <p:nvPicPr>
          <p:cNvPr id="18438" name="Picture 6"/>
          <p:cNvPicPr>
            <a:picLocks noChangeAspect="1" noChangeArrowheads="1"/>
          </p:cNvPicPr>
          <p:nvPr/>
        </p:nvPicPr>
        <p:blipFill>
          <a:blip r:embed="rId3" cstate="screen">
            <a:lum bright="10000"/>
          </a:blip>
          <a:srcRect/>
          <a:stretch>
            <a:fillRect/>
          </a:stretch>
        </p:blipFill>
        <p:spPr bwMode="auto">
          <a:xfrm>
            <a:off x="596900" y="1000125"/>
            <a:ext cx="2717800" cy="2174875"/>
          </a:xfrm>
          <a:prstGeom prst="rect">
            <a:avLst/>
          </a:prstGeom>
          <a:noFill/>
          <a:ln w="9525">
            <a:solidFill>
              <a:schemeClr val="folHlink"/>
            </a:solidFill>
            <a:miter lim="800000"/>
            <a:headEnd/>
            <a:tailEnd/>
          </a:ln>
        </p:spPr>
      </p:pic>
      <p:pic>
        <p:nvPicPr>
          <p:cNvPr id="18439" name="Picture 9" descr="DSCF0086"/>
          <p:cNvPicPr>
            <a:picLocks noChangeAspect="1" noChangeArrowheads="1"/>
          </p:cNvPicPr>
          <p:nvPr/>
        </p:nvPicPr>
        <p:blipFill>
          <a:blip r:embed="rId4" cstate="screen"/>
          <a:srcRect/>
          <a:stretch>
            <a:fillRect/>
          </a:stretch>
        </p:blipFill>
        <p:spPr bwMode="auto">
          <a:xfrm>
            <a:off x="6383338" y="4332288"/>
            <a:ext cx="2520950" cy="1890712"/>
          </a:xfrm>
          <a:prstGeom prst="rect">
            <a:avLst/>
          </a:prstGeom>
          <a:noFill/>
          <a:ln w="9525">
            <a:noFill/>
            <a:miter lim="800000"/>
            <a:headEnd/>
            <a:tailEnd/>
          </a:ln>
        </p:spPr>
      </p:pic>
      <p:pic>
        <p:nvPicPr>
          <p:cNvPr id="18440" name="Picture 11" descr="0504028_01"/>
          <p:cNvPicPr>
            <a:picLocks noChangeAspect="1" noChangeArrowheads="1"/>
          </p:cNvPicPr>
          <p:nvPr/>
        </p:nvPicPr>
        <p:blipFill>
          <a:blip r:embed="rId5" cstate="screen"/>
          <a:srcRect/>
          <a:stretch>
            <a:fillRect/>
          </a:stretch>
        </p:blipFill>
        <p:spPr bwMode="auto">
          <a:xfrm>
            <a:off x="0" y="4333875"/>
            <a:ext cx="3419475" cy="1890713"/>
          </a:xfrm>
          <a:prstGeom prst="rect">
            <a:avLst/>
          </a:prstGeom>
          <a:noFill/>
          <a:ln w="9525">
            <a:noFill/>
            <a:miter lim="800000"/>
            <a:headEnd/>
            <a:tailEnd/>
          </a:ln>
        </p:spPr>
      </p:pic>
      <p:pic>
        <p:nvPicPr>
          <p:cNvPr id="18441" name="Picture 18" descr="P4070171"/>
          <p:cNvPicPr>
            <a:picLocks noChangeAspect="1" noChangeArrowheads="1"/>
          </p:cNvPicPr>
          <p:nvPr/>
        </p:nvPicPr>
        <p:blipFill>
          <a:blip r:embed="rId6" cstate="screen"/>
          <a:srcRect/>
          <a:stretch>
            <a:fillRect/>
          </a:stretch>
        </p:blipFill>
        <p:spPr bwMode="auto">
          <a:xfrm>
            <a:off x="6662738" y="1009650"/>
            <a:ext cx="2011362" cy="2681288"/>
          </a:xfrm>
          <a:prstGeom prst="rect">
            <a:avLst/>
          </a:prstGeom>
          <a:noFill/>
          <a:ln w="9525">
            <a:noFill/>
            <a:miter lim="800000"/>
            <a:headEnd/>
            <a:tailEnd/>
          </a:ln>
        </p:spPr>
      </p:pic>
      <p:sp>
        <p:nvSpPr>
          <p:cNvPr id="18442" name="TextBox 14"/>
          <p:cNvSpPr txBox="1">
            <a:spLocks noChangeArrowheads="1"/>
          </p:cNvSpPr>
          <p:nvPr/>
        </p:nvSpPr>
        <p:spPr bwMode="auto">
          <a:xfrm>
            <a:off x="1155700" y="3187700"/>
            <a:ext cx="4244975" cy="400050"/>
          </a:xfrm>
          <a:prstGeom prst="rect">
            <a:avLst/>
          </a:prstGeom>
          <a:noFill/>
          <a:ln w="9525">
            <a:noFill/>
            <a:miter lim="800000"/>
            <a:headEnd/>
            <a:tailEnd/>
          </a:ln>
        </p:spPr>
        <p:txBody>
          <a:bodyPr wrap="none">
            <a:spAutoFit/>
          </a:bodyPr>
          <a:lstStyle/>
          <a:p>
            <a:r>
              <a:rPr lang="en-US" sz="2000">
                <a:latin typeface="Trebuchet MS" pitchFamily="34" charset="0"/>
              </a:rPr>
              <a:t>GHe storage               LN2 storage  </a:t>
            </a:r>
            <a:endParaRPr lang="en-GB" sz="2000">
              <a:latin typeface="Trebuchet MS" pitchFamily="34" charset="0"/>
            </a:endParaRPr>
          </a:p>
        </p:txBody>
      </p:sp>
      <p:sp>
        <p:nvSpPr>
          <p:cNvPr id="18443" name="TextBox 15"/>
          <p:cNvSpPr txBox="1">
            <a:spLocks noChangeArrowheads="1"/>
          </p:cNvSpPr>
          <p:nvPr/>
        </p:nvSpPr>
        <p:spPr bwMode="auto">
          <a:xfrm>
            <a:off x="571500" y="3924300"/>
            <a:ext cx="8437563" cy="396875"/>
          </a:xfrm>
          <a:prstGeom prst="rect">
            <a:avLst/>
          </a:prstGeom>
          <a:noFill/>
          <a:ln w="9525">
            <a:noFill/>
            <a:miter lim="800000"/>
            <a:headEnd/>
            <a:tailEnd/>
          </a:ln>
        </p:spPr>
        <p:txBody>
          <a:bodyPr wrap="none">
            <a:spAutoFit/>
          </a:bodyPr>
          <a:lstStyle/>
          <a:p>
            <a:r>
              <a:rPr lang="en-US" sz="2000">
                <a:latin typeface="Trebuchet MS" pitchFamily="34" charset="0"/>
              </a:rPr>
              <a:t>Cryo-magnet                   Distribution line (QRL)       Interconnection box</a:t>
            </a:r>
            <a:endParaRPr lang="en-GB" sz="2000">
              <a:latin typeface="Trebuchet MS" pitchFamily="34" charset="0"/>
            </a:endParaRPr>
          </a:p>
        </p:txBody>
      </p:sp>
      <p:sp>
        <p:nvSpPr>
          <p:cNvPr id="18444" name="TextBox 16"/>
          <p:cNvSpPr txBox="1">
            <a:spLocks noChangeArrowheads="1"/>
          </p:cNvSpPr>
          <p:nvPr/>
        </p:nvSpPr>
        <p:spPr bwMode="auto">
          <a:xfrm rot="-5400000">
            <a:off x="5156200" y="2184401"/>
            <a:ext cx="2562225" cy="400050"/>
          </a:xfrm>
          <a:prstGeom prst="rect">
            <a:avLst/>
          </a:prstGeom>
          <a:noFill/>
          <a:ln w="9525">
            <a:noFill/>
            <a:miter lim="800000"/>
            <a:headEnd/>
            <a:tailEnd/>
          </a:ln>
        </p:spPr>
        <p:txBody>
          <a:bodyPr wrap="none">
            <a:spAutoFit/>
          </a:bodyPr>
          <a:lstStyle/>
          <a:p>
            <a:r>
              <a:rPr lang="en-US" sz="2000" dirty="0">
                <a:latin typeface="Trebuchet MS" pitchFamily="34" charset="0"/>
              </a:rPr>
              <a:t>Vertical transfer line</a:t>
            </a:r>
            <a:endParaRPr lang="en-GB" sz="2000" dirty="0">
              <a:latin typeface="Trebuchet MS" pitchFamily="34" charset="0"/>
            </a:endParaRPr>
          </a:p>
        </p:txBody>
      </p:sp>
      <p:pic>
        <p:nvPicPr>
          <p:cNvPr id="18445" name="Picture 17" descr="QRL.jpg"/>
          <p:cNvPicPr>
            <a:picLocks noChangeAspect="1"/>
          </p:cNvPicPr>
          <p:nvPr/>
        </p:nvPicPr>
        <p:blipFill>
          <a:blip r:embed="rId7" cstate="screen"/>
          <a:srcRect/>
          <a:stretch>
            <a:fillRect/>
          </a:stretch>
        </p:blipFill>
        <p:spPr bwMode="auto">
          <a:xfrm>
            <a:off x="3478213" y="4330700"/>
            <a:ext cx="2846387" cy="1905000"/>
          </a:xfrm>
          <a:prstGeom prst="rect">
            <a:avLst/>
          </a:prstGeom>
          <a:noFill/>
          <a:ln w="9525">
            <a:noFill/>
            <a:miter lim="800000"/>
            <a:headEnd/>
            <a:tailEnd/>
          </a:ln>
        </p:spPr>
      </p:pic>
      <p:sp>
        <p:nvSpPr>
          <p:cNvPr id="15" name="Footer Placeholder 1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17" name="Title 1"/>
          <p:cNvSpPr>
            <a:spLocks noGrp="1"/>
          </p:cNvSpPr>
          <p:nvPr>
            <p:ph type="title"/>
          </p:nvPr>
        </p:nvSpPr>
        <p:spPr>
          <a:xfrm>
            <a:off x="871538" y="57150"/>
            <a:ext cx="7815262" cy="762000"/>
          </a:xfrm>
        </p:spPr>
        <p:txBody>
          <a:bodyPr/>
          <a:lstStyle/>
          <a:p>
            <a:r>
              <a:rPr lang="en-US" dirty="0" smtClean="0"/>
              <a:t>Cryogenics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41"/>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1000"/>
                                  </p:stCondLst>
                                  <p:childTnLst>
                                    <p:set>
                                      <p:cBhvr>
                                        <p:cTn id="11" dur="1" fill="hold">
                                          <p:stCondLst>
                                            <p:cond delay="0"/>
                                          </p:stCondLst>
                                        </p:cTn>
                                        <p:tgtEl>
                                          <p:spTgt spid="18443"/>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8439"/>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1000"/>
                                  </p:stCondLst>
                                  <p:childTnLst>
                                    <p:set>
                                      <p:cBhvr>
                                        <p:cTn id="16" dur="1" fill="hold">
                                          <p:stCondLst>
                                            <p:cond delay="0"/>
                                          </p:stCondLst>
                                        </p:cTn>
                                        <p:tgtEl>
                                          <p:spTgt spid="18445"/>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1000"/>
                                  </p:stCondLst>
                                  <p:childTnLst>
                                    <p:set>
                                      <p:cBhvr>
                                        <p:cTn id="19" dur="1" fill="hold">
                                          <p:stCondLst>
                                            <p:cond delay="0"/>
                                          </p:stCondLst>
                                        </p:cTn>
                                        <p:tgtEl>
                                          <p:spTgt spid="184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3" grpId="0"/>
      <p:bldP spid="184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accelerators need?</a:t>
            </a:r>
            <a:endParaRPr lang="en-US" dirty="0"/>
          </a:p>
        </p:txBody>
      </p:sp>
      <p:sp>
        <p:nvSpPr>
          <p:cNvPr id="3" name="Content Placeholder 2"/>
          <p:cNvSpPr>
            <a:spLocks noGrp="1"/>
          </p:cNvSpPr>
          <p:nvPr>
            <p:ph idx="1"/>
          </p:nvPr>
        </p:nvSpPr>
        <p:spPr>
          <a:xfrm>
            <a:off x="179512" y="1364704"/>
            <a:ext cx="7773987" cy="4800600"/>
          </a:xfrm>
        </p:spPr>
        <p:txBody>
          <a:bodyPr>
            <a:normAutofit/>
          </a:bodyPr>
          <a:lstStyle/>
          <a:p>
            <a:pPr lvl="1"/>
            <a:r>
              <a:rPr lang="en-US" dirty="0" smtClean="0">
                <a:solidFill>
                  <a:schemeClr val="tx1"/>
                </a:solidFill>
              </a:rPr>
              <a:t>General infrastructure</a:t>
            </a:r>
          </a:p>
          <a:p>
            <a:pPr lvl="1"/>
            <a:r>
              <a:rPr lang="en-US" dirty="0" smtClean="0">
                <a:solidFill>
                  <a:srgbClr val="FF0000"/>
                </a:solidFill>
              </a:rPr>
              <a:t>Magnets</a:t>
            </a:r>
          </a:p>
          <a:p>
            <a:pPr lvl="2"/>
            <a:r>
              <a:rPr lang="en-US" dirty="0" err="1" smtClean="0">
                <a:solidFill>
                  <a:schemeClr val="tx1"/>
                </a:solidFill>
              </a:rPr>
              <a:t>Electromechanics</a:t>
            </a:r>
            <a:endParaRPr lang="en-US" dirty="0" smtClean="0">
              <a:solidFill>
                <a:schemeClr val="tx1"/>
              </a:solidFill>
            </a:endParaRPr>
          </a:p>
          <a:p>
            <a:pPr lvl="2"/>
            <a:r>
              <a:rPr lang="en-US" dirty="0" smtClean="0">
                <a:solidFill>
                  <a:schemeClr val="tx1"/>
                </a:solidFill>
              </a:rPr>
              <a:t>Cryogenics</a:t>
            </a:r>
          </a:p>
          <a:p>
            <a:pPr lvl="2"/>
            <a:r>
              <a:rPr lang="en-US" dirty="0" smtClean="0">
                <a:solidFill>
                  <a:srgbClr val="FF0000"/>
                </a:solidFill>
              </a:rPr>
              <a:t>Power</a:t>
            </a:r>
          </a:p>
          <a:p>
            <a:pPr lvl="1"/>
            <a:r>
              <a:rPr lang="en-US" dirty="0" smtClean="0"/>
              <a:t>RF</a:t>
            </a:r>
          </a:p>
          <a:p>
            <a:pPr lvl="1"/>
            <a:r>
              <a:rPr lang="en-US" dirty="0" smtClean="0"/>
              <a:t>Control and communication</a:t>
            </a:r>
          </a:p>
          <a:p>
            <a:pPr lvl="1"/>
            <a:r>
              <a:rPr lang="en-US" dirty="0" smtClean="0">
                <a:solidFill>
                  <a:schemeClr val="tx1"/>
                </a:solidFill>
              </a:rPr>
              <a:t>Detectors </a:t>
            </a:r>
          </a:p>
          <a:p>
            <a:pPr lvl="1"/>
            <a:endParaRPr lang="en-US" dirty="0" smtClean="0"/>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25</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8" name="Picture 2" descr="Aerial view"/>
          <p:cNvPicPr>
            <a:picLocks noChangeAspect="1" noChangeArrowheads="1"/>
          </p:cNvPicPr>
          <p:nvPr/>
        </p:nvPicPr>
        <p:blipFill>
          <a:blip r:embed="rId2" cstate="print"/>
          <a:srcRect l="9571" t="14909" r="5558" b="7508"/>
          <a:stretch>
            <a:fillRect/>
          </a:stretch>
        </p:blipFill>
        <p:spPr bwMode="auto">
          <a:xfrm>
            <a:off x="4211960" y="980728"/>
            <a:ext cx="3024336" cy="2232248"/>
          </a:xfrm>
          <a:prstGeom prst="rect">
            <a:avLst/>
          </a:prstGeom>
          <a:noFill/>
          <a:ln w="9525">
            <a:noFill/>
            <a:miter lim="800000"/>
            <a:headEnd/>
            <a:tailEnd/>
          </a:ln>
        </p:spPr>
      </p:pic>
      <p:pic>
        <p:nvPicPr>
          <p:cNvPr id="7" name="Picture 4" descr="C:\Ioannis\CERN\Enthusm_Eng\Groups\Sonia\btollot.gif"/>
          <p:cNvPicPr>
            <a:picLocks noChangeAspect="1" noChangeArrowheads="1"/>
          </p:cNvPicPr>
          <p:nvPr/>
        </p:nvPicPr>
        <p:blipFill>
          <a:blip r:embed="rId3" cstate="print"/>
          <a:srcRect l="26245"/>
          <a:stretch>
            <a:fillRect/>
          </a:stretch>
        </p:blipFill>
        <p:spPr bwMode="auto">
          <a:xfrm>
            <a:off x="7020272" y="2218126"/>
            <a:ext cx="2023600" cy="1642922"/>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6228184" y="3422012"/>
            <a:ext cx="2232248" cy="16631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Converter all2"/>
          <p:cNvPicPr>
            <a:picLocks noChangeAspect="1" noChangeArrowheads="1"/>
          </p:cNvPicPr>
          <p:nvPr/>
        </p:nvPicPr>
        <p:blipFill>
          <a:blip r:embed="rId3" cstate="print"/>
          <a:srcRect/>
          <a:stretch>
            <a:fillRect/>
          </a:stretch>
        </p:blipFill>
        <p:spPr bwMode="auto">
          <a:xfrm>
            <a:off x="251520" y="908720"/>
            <a:ext cx="3815730" cy="2862109"/>
          </a:xfrm>
          <a:prstGeom prst="rect">
            <a:avLst/>
          </a:prstGeom>
          <a:noFill/>
          <a:ln w="9525">
            <a:noFill/>
            <a:miter lim="800000"/>
            <a:headEnd/>
            <a:tailEnd/>
          </a:ln>
        </p:spPr>
      </p:pic>
      <p:pic>
        <p:nvPicPr>
          <p:cNvPr id="66563" name="Picture 3" descr="ForLucio05"/>
          <p:cNvPicPr>
            <a:picLocks noChangeAspect="1" noChangeArrowheads="1"/>
          </p:cNvPicPr>
          <p:nvPr/>
        </p:nvPicPr>
        <p:blipFill>
          <a:blip r:embed="rId4" cstate="print"/>
          <a:srcRect/>
          <a:stretch>
            <a:fillRect/>
          </a:stretch>
        </p:blipFill>
        <p:spPr bwMode="auto">
          <a:xfrm>
            <a:off x="179512" y="3717032"/>
            <a:ext cx="3081504" cy="2529276"/>
          </a:xfrm>
          <a:prstGeom prst="rect">
            <a:avLst/>
          </a:prstGeom>
          <a:noFill/>
          <a:ln w="9525">
            <a:noFill/>
            <a:miter lim="800000"/>
            <a:headEnd/>
            <a:tailEnd/>
          </a:ln>
        </p:spPr>
      </p:pic>
      <p:pic>
        <p:nvPicPr>
          <p:cNvPr id="66564" name="Picture 4" descr="DFBAO_0608018_10"/>
          <p:cNvPicPr>
            <a:picLocks noChangeAspect="1" noChangeArrowheads="1"/>
          </p:cNvPicPr>
          <p:nvPr/>
        </p:nvPicPr>
        <p:blipFill>
          <a:blip r:embed="rId5" cstate="print"/>
          <a:srcRect/>
          <a:stretch>
            <a:fillRect/>
          </a:stretch>
        </p:blipFill>
        <p:spPr bwMode="auto">
          <a:xfrm>
            <a:off x="4810355" y="913219"/>
            <a:ext cx="4298149" cy="2875821"/>
          </a:xfrm>
          <a:prstGeom prst="rect">
            <a:avLst/>
          </a:prstGeom>
          <a:noFill/>
          <a:ln w="9525">
            <a:noFill/>
            <a:miter lim="800000"/>
            <a:headEnd/>
            <a:tailEnd/>
          </a:ln>
        </p:spPr>
      </p:pic>
      <p:pic>
        <p:nvPicPr>
          <p:cNvPr id="66565" name="Picture 5" descr="Picture 010"/>
          <p:cNvPicPr>
            <a:picLocks noChangeAspect="1" noChangeArrowheads="1"/>
          </p:cNvPicPr>
          <p:nvPr/>
        </p:nvPicPr>
        <p:blipFill>
          <a:blip r:embed="rId6" cstate="print"/>
          <a:srcRect/>
          <a:stretch>
            <a:fillRect/>
          </a:stretch>
        </p:blipFill>
        <p:spPr bwMode="auto">
          <a:xfrm>
            <a:off x="3347864" y="3717032"/>
            <a:ext cx="1892283" cy="2523044"/>
          </a:xfrm>
          <a:prstGeom prst="rect">
            <a:avLst/>
          </a:prstGeom>
          <a:noFill/>
          <a:ln w="9525">
            <a:noFill/>
            <a:miter lim="800000"/>
            <a:headEnd/>
            <a:tailEnd/>
          </a:ln>
        </p:spPr>
      </p:pic>
      <p:pic>
        <p:nvPicPr>
          <p:cNvPr id="66566" name="Picture 8" descr="june050025"/>
          <p:cNvPicPr>
            <a:picLocks noChangeAspect="1" noChangeArrowheads="1"/>
          </p:cNvPicPr>
          <p:nvPr/>
        </p:nvPicPr>
        <p:blipFill>
          <a:blip r:embed="rId7" cstate="print"/>
          <a:srcRect/>
          <a:stretch>
            <a:fillRect/>
          </a:stretch>
        </p:blipFill>
        <p:spPr bwMode="auto">
          <a:xfrm>
            <a:off x="5291229" y="3356992"/>
            <a:ext cx="3817275" cy="2911093"/>
          </a:xfrm>
          <a:prstGeom prst="rect">
            <a:avLst/>
          </a:prstGeom>
          <a:noFill/>
          <a:ln w="9525">
            <a:noFill/>
            <a:miter lim="800000"/>
            <a:headEnd/>
            <a:tailEnd/>
          </a:ln>
        </p:spPr>
      </p:pic>
      <p:pic>
        <p:nvPicPr>
          <p:cNvPr id="66567" name="Picture 3"/>
          <p:cNvPicPr>
            <a:picLocks noChangeAspect="1" noChangeArrowheads="1"/>
          </p:cNvPicPr>
          <p:nvPr/>
        </p:nvPicPr>
        <p:blipFill>
          <a:blip r:embed="rId8" cstate="print"/>
          <a:srcRect/>
          <a:stretch>
            <a:fillRect/>
          </a:stretch>
        </p:blipFill>
        <p:spPr bwMode="auto">
          <a:xfrm>
            <a:off x="4067944" y="2060848"/>
            <a:ext cx="714375" cy="1700212"/>
          </a:xfrm>
          <a:prstGeom prst="rect">
            <a:avLst/>
          </a:prstGeom>
          <a:noFill/>
          <a:ln w="9525">
            <a:noFill/>
            <a:miter lim="800000"/>
            <a:headEnd/>
            <a:tailEnd/>
          </a:ln>
        </p:spPr>
      </p:pic>
      <p:sp>
        <p:nvSpPr>
          <p:cNvPr id="11" name="Title 10"/>
          <p:cNvSpPr>
            <a:spLocks noGrp="1"/>
          </p:cNvSpPr>
          <p:nvPr>
            <p:ph type="title"/>
          </p:nvPr>
        </p:nvSpPr>
        <p:spPr/>
        <p:txBody>
          <a:bodyPr/>
          <a:lstStyle/>
          <a:p>
            <a:r>
              <a:rPr lang="en-US" dirty="0" smtClean="0"/>
              <a:t>LHC Magnet Electrical Circuits</a:t>
            </a:r>
            <a:endParaRPr lang="en-US" dirty="0"/>
          </a:p>
        </p:txBody>
      </p:sp>
      <p:sp>
        <p:nvSpPr>
          <p:cNvPr id="10" name="Slide Number Placeholder 9"/>
          <p:cNvSpPr>
            <a:spLocks noGrp="1"/>
          </p:cNvSpPr>
          <p:nvPr>
            <p:ph type="sldNum" sz="quarter" idx="11"/>
          </p:nvPr>
        </p:nvSpPr>
        <p:spPr/>
        <p:txBody>
          <a:bodyPr/>
          <a:lstStyle/>
          <a:p>
            <a:pPr>
              <a:defRPr/>
            </a:pPr>
            <a:fld id="{27BEFB9C-DA69-47BD-ACC5-115369B1BC1A}" type="slidenum">
              <a:rPr lang="en-US" smtClean="0"/>
              <a:pPr>
                <a:defRPr/>
              </a:pPr>
              <a:t>26</a:t>
            </a:fld>
            <a:endParaRPr lang="en-US" dirty="0"/>
          </a:p>
        </p:txBody>
      </p:sp>
      <p:sp>
        <p:nvSpPr>
          <p:cNvPr id="13" name="Footer Placeholder 12"/>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612" name="AutoShape 4" descr="dfb_camini"/>
          <p:cNvSpPr>
            <a:spLocks noChangeAspect="1" noChangeArrowheads="1"/>
          </p:cNvSpPr>
          <p:nvPr/>
        </p:nvSpPr>
        <p:spPr bwMode="auto">
          <a:xfrm>
            <a:off x="195263" y="833438"/>
            <a:ext cx="8753475" cy="5191125"/>
          </a:xfrm>
          <a:prstGeom prst="rect">
            <a:avLst/>
          </a:prstGeom>
          <a:noFill/>
        </p:spPr>
        <p:txBody>
          <a:bodyPr/>
          <a:lstStyle/>
          <a:p>
            <a:endParaRPr lang="en-US"/>
          </a:p>
        </p:txBody>
      </p:sp>
      <p:sp>
        <p:nvSpPr>
          <p:cNvPr id="964613" name="AutoShape 5" descr="dfb_camini"/>
          <p:cNvSpPr>
            <a:spLocks noChangeAspect="1" noChangeArrowheads="1"/>
          </p:cNvSpPr>
          <p:nvPr/>
        </p:nvSpPr>
        <p:spPr bwMode="auto">
          <a:xfrm>
            <a:off x="195263" y="833438"/>
            <a:ext cx="8753475" cy="5191125"/>
          </a:xfrm>
          <a:prstGeom prst="rect">
            <a:avLst/>
          </a:prstGeom>
          <a:noFill/>
        </p:spPr>
        <p:txBody>
          <a:bodyPr/>
          <a:lstStyle/>
          <a:p>
            <a:endParaRPr lang="en-US"/>
          </a:p>
        </p:txBody>
      </p:sp>
      <p:pic>
        <p:nvPicPr>
          <p:cNvPr id="964614" name="Picture 6" descr="dfb_camini"/>
          <p:cNvPicPr>
            <a:picLocks noChangeAspect="1" noChangeArrowheads="1"/>
          </p:cNvPicPr>
          <p:nvPr/>
        </p:nvPicPr>
        <p:blipFill>
          <a:blip r:embed="rId3" cstate="print"/>
          <a:srcRect t="16467"/>
          <a:stretch>
            <a:fillRect/>
          </a:stretch>
        </p:blipFill>
        <p:spPr bwMode="auto">
          <a:xfrm>
            <a:off x="0" y="914400"/>
            <a:ext cx="7082375" cy="3505200"/>
          </a:xfrm>
          <a:prstGeom prst="rect">
            <a:avLst/>
          </a:prstGeom>
          <a:noFill/>
        </p:spPr>
      </p:pic>
      <p:sp>
        <p:nvSpPr>
          <p:cNvPr id="11" name="Title 10"/>
          <p:cNvSpPr>
            <a:spLocks noGrp="1"/>
          </p:cNvSpPr>
          <p:nvPr>
            <p:ph type="title"/>
          </p:nvPr>
        </p:nvSpPr>
        <p:spPr/>
        <p:txBody>
          <a:bodyPr>
            <a:normAutofit/>
          </a:bodyPr>
          <a:lstStyle/>
          <a:p>
            <a:r>
              <a:rPr lang="en-US" dirty="0" smtClean="0"/>
              <a:t>Magnet Current leads</a:t>
            </a:r>
            <a:endParaRPr lang="en-US" dirty="0"/>
          </a:p>
        </p:txBody>
      </p:sp>
      <p:sp>
        <p:nvSpPr>
          <p:cNvPr id="9" name="Slide Number Placeholder 8"/>
          <p:cNvSpPr>
            <a:spLocks noGrp="1"/>
          </p:cNvSpPr>
          <p:nvPr>
            <p:ph type="sldNum" sz="quarter" idx="11"/>
          </p:nvPr>
        </p:nvSpPr>
        <p:spPr/>
        <p:txBody>
          <a:bodyPr/>
          <a:lstStyle/>
          <a:p>
            <a:pPr>
              <a:defRPr/>
            </a:pPr>
            <a:fld id="{27BEFB9C-DA69-47BD-ACC5-115369B1BC1A}" type="slidenum">
              <a:rPr lang="en-US" smtClean="0"/>
              <a:pPr>
                <a:defRPr/>
              </a:pPr>
              <a:t>27</a:t>
            </a:fld>
            <a:endParaRPr lang="en-US" dirty="0"/>
          </a:p>
        </p:txBody>
      </p:sp>
      <p:pic>
        <p:nvPicPr>
          <p:cNvPr id="12" name="Picture 11" descr="DFB tunnel.jpg"/>
          <p:cNvPicPr>
            <a:picLocks noChangeAspect="1"/>
          </p:cNvPicPr>
          <p:nvPr/>
        </p:nvPicPr>
        <p:blipFill>
          <a:blip r:embed="rId4" cstate="print"/>
          <a:stretch>
            <a:fillRect/>
          </a:stretch>
        </p:blipFill>
        <p:spPr>
          <a:xfrm>
            <a:off x="1447800" y="1752600"/>
            <a:ext cx="5461446" cy="3657600"/>
          </a:xfrm>
          <a:prstGeom prst="rect">
            <a:avLst/>
          </a:prstGeom>
        </p:spPr>
      </p:pic>
      <p:pic>
        <p:nvPicPr>
          <p:cNvPr id="16" name="Picture 15" descr="L1070594.JPG"/>
          <p:cNvPicPr>
            <a:picLocks noChangeAspect="1"/>
          </p:cNvPicPr>
          <p:nvPr/>
        </p:nvPicPr>
        <p:blipFill>
          <a:blip r:embed="rId5" cstate="print"/>
          <a:stretch>
            <a:fillRect/>
          </a:stretch>
        </p:blipFill>
        <p:spPr>
          <a:xfrm>
            <a:off x="3962400" y="2971800"/>
            <a:ext cx="5181600" cy="3886200"/>
          </a:xfrm>
          <a:prstGeom prst="rect">
            <a:avLst/>
          </a:prstGeom>
        </p:spPr>
      </p:pic>
      <p:sp>
        <p:nvSpPr>
          <p:cNvPr id="13" name="Footer Placeholder 12"/>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Magnet Design</a:t>
            </a:r>
            <a:endParaRPr lang="en-US" dirty="0"/>
          </a:p>
        </p:txBody>
      </p:sp>
      <p:sp>
        <p:nvSpPr>
          <p:cNvPr id="3" name="Content Placeholder 2"/>
          <p:cNvSpPr>
            <a:spLocks noGrp="1"/>
          </p:cNvSpPr>
          <p:nvPr>
            <p:ph idx="1"/>
          </p:nvPr>
        </p:nvSpPr>
        <p:spPr>
          <a:xfrm>
            <a:off x="467544" y="860648"/>
            <a:ext cx="7773987" cy="4800600"/>
          </a:xfrm>
        </p:spPr>
        <p:txBody>
          <a:bodyPr/>
          <a:lstStyle/>
          <a:p>
            <a:r>
              <a:rPr lang="en-US" dirty="0" smtClean="0"/>
              <a:t>The LHC Dipole</a:t>
            </a:r>
            <a:endParaRPr lang="en-US" dirty="0"/>
          </a:p>
        </p:txBody>
      </p:sp>
      <p:sp>
        <p:nvSpPr>
          <p:cNvPr id="4" name="Footer Placeholder 3"/>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5" name="Slide Number Placeholder 4"/>
          <p:cNvSpPr>
            <a:spLocks noGrp="1"/>
          </p:cNvSpPr>
          <p:nvPr>
            <p:ph type="sldNum" sz="quarter" idx="11"/>
          </p:nvPr>
        </p:nvSpPr>
        <p:spPr/>
        <p:txBody>
          <a:bodyPr/>
          <a:lstStyle/>
          <a:p>
            <a:pPr>
              <a:defRPr/>
            </a:pPr>
            <a:fld id="{27BEFB9C-DA69-47BD-ACC5-115369B1BC1A}" type="slidenum">
              <a:rPr lang="en-US" smtClean="0"/>
              <a:pPr>
                <a:defRPr/>
              </a:pPr>
              <a:t>28</a:t>
            </a:fld>
            <a:endParaRPr lang="en-US" dirty="0"/>
          </a:p>
        </p:txBody>
      </p:sp>
      <p:pic>
        <p:nvPicPr>
          <p:cNvPr id="6" name="Picture 2"/>
          <p:cNvPicPr>
            <a:picLocks noChangeAspect="1" noChangeArrowheads="1"/>
          </p:cNvPicPr>
          <p:nvPr/>
        </p:nvPicPr>
        <p:blipFill>
          <a:blip r:embed="rId2" cstate="print"/>
          <a:srcRect/>
          <a:stretch>
            <a:fillRect/>
          </a:stretch>
        </p:blipFill>
        <p:spPr bwMode="auto">
          <a:xfrm>
            <a:off x="1039366" y="1340768"/>
            <a:ext cx="7061026" cy="50168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accelerators need?</a:t>
            </a:r>
            <a:endParaRPr lang="en-US" dirty="0"/>
          </a:p>
        </p:txBody>
      </p:sp>
      <p:sp>
        <p:nvSpPr>
          <p:cNvPr id="3" name="Content Placeholder 2"/>
          <p:cNvSpPr>
            <a:spLocks noGrp="1"/>
          </p:cNvSpPr>
          <p:nvPr>
            <p:ph idx="1"/>
          </p:nvPr>
        </p:nvSpPr>
        <p:spPr>
          <a:xfrm>
            <a:off x="179512" y="1868760"/>
            <a:ext cx="7773987" cy="4800600"/>
          </a:xfrm>
        </p:spPr>
        <p:txBody>
          <a:bodyPr>
            <a:normAutofit/>
          </a:bodyPr>
          <a:lstStyle/>
          <a:p>
            <a:pPr lvl="1"/>
            <a:r>
              <a:rPr lang="en-US" dirty="0" smtClean="0">
                <a:solidFill>
                  <a:schemeClr val="tx1"/>
                </a:solidFill>
              </a:rPr>
              <a:t>General infrastructure</a:t>
            </a:r>
          </a:p>
          <a:p>
            <a:pPr lvl="1"/>
            <a:r>
              <a:rPr lang="en-US" dirty="0" smtClean="0">
                <a:solidFill>
                  <a:schemeClr val="tx1"/>
                </a:solidFill>
              </a:rPr>
              <a:t>Magnets</a:t>
            </a:r>
          </a:p>
          <a:p>
            <a:pPr lvl="1"/>
            <a:r>
              <a:rPr lang="en-US" dirty="0" smtClean="0">
                <a:solidFill>
                  <a:srgbClr val="FF0000"/>
                </a:solidFill>
              </a:rPr>
              <a:t>RF</a:t>
            </a:r>
          </a:p>
          <a:p>
            <a:pPr lvl="1"/>
            <a:r>
              <a:rPr lang="en-US" dirty="0" smtClean="0"/>
              <a:t>Control and communication</a:t>
            </a:r>
          </a:p>
          <a:p>
            <a:pPr lvl="1"/>
            <a:r>
              <a:rPr lang="en-US" dirty="0" smtClean="0">
                <a:solidFill>
                  <a:schemeClr val="tx1"/>
                </a:solidFill>
              </a:rPr>
              <a:t>Detectors </a:t>
            </a:r>
          </a:p>
          <a:p>
            <a:pPr lvl="1"/>
            <a:endParaRPr lang="en-US" dirty="0" smtClean="0"/>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29</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8" name="Picture 2" descr="Aerial view"/>
          <p:cNvPicPr>
            <a:picLocks noChangeAspect="1" noChangeArrowheads="1"/>
          </p:cNvPicPr>
          <p:nvPr/>
        </p:nvPicPr>
        <p:blipFill>
          <a:blip r:embed="rId2" cstate="print"/>
          <a:srcRect l="9571" t="14909" r="5558" b="7508"/>
          <a:stretch>
            <a:fillRect/>
          </a:stretch>
        </p:blipFill>
        <p:spPr bwMode="auto">
          <a:xfrm>
            <a:off x="4211960" y="980728"/>
            <a:ext cx="3024336" cy="2232248"/>
          </a:xfrm>
          <a:prstGeom prst="rect">
            <a:avLst/>
          </a:prstGeom>
          <a:noFill/>
          <a:ln w="9525">
            <a:noFill/>
            <a:miter lim="800000"/>
            <a:headEnd/>
            <a:tailEnd/>
          </a:ln>
        </p:spPr>
      </p:pic>
      <p:pic>
        <p:nvPicPr>
          <p:cNvPr id="7" name="Picture 4" descr="C:\Ioannis\CERN\Enthusm_Eng\Groups\Sonia\btollot.gif"/>
          <p:cNvPicPr>
            <a:picLocks noChangeAspect="1" noChangeArrowheads="1"/>
          </p:cNvPicPr>
          <p:nvPr/>
        </p:nvPicPr>
        <p:blipFill>
          <a:blip r:embed="rId3" cstate="print"/>
          <a:srcRect l="26245"/>
          <a:stretch>
            <a:fillRect/>
          </a:stretch>
        </p:blipFill>
        <p:spPr bwMode="auto">
          <a:xfrm>
            <a:off x="7020272" y="2218126"/>
            <a:ext cx="2023600" cy="1642922"/>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6228184" y="3422012"/>
            <a:ext cx="2232248" cy="16631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Accelerators need engineers!</a:t>
            </a:r>
            <a:endParaRPr lang="en-US" dirty="0"/>
          </a:p>
        </p:txBody>
      </p:sp>
      <p:sp>
        <p:nvSpPr>
          <p:cNvPr id="3" name="Content Placeholder 2"/>
          <p:cNvSpPr>
            <a:spLocks noGrp="1"/>
          </p:cNvSpPr>
          <p:nvPr>
            <p:ph idx="1"/>
          </p:nvPr>
        </p:nvSpPr>
        <p:spPr>
          <a:xfrm>
            <a:off x="1766565" y="1295400"/>
            <a:ext cx="7269931" cy="4800600"/>
          </a:xfrm>
        </p:spPr>
        <p:txBody>
          <a:bodyPr>
            <a:noAutofit/>
          </a:bodyPr>
          <a:lstStyle/>
          <a:p>
            <a:r>
              <a:rPr lang="en-US" sz="2000" dirty="0" smtClean="0"/>
              <a:t>Award of the Nobel Physics prize in 1984</a:t>
            </a:r>
          </a:p>
          <a:p>
            <a:pPr lvl="1"/>
            <a:r>
              <a:rPr lang="en-US" sz="1800" dirty="0" smtClean="0"/>
              <a:t>Rubbia and Van </a:t>
            </a:r>
            <a:r>
              <a:rPr lang="en-US" sz="1800" dirty="0" err="1" smtClean="0"/>
              <a:t>der</a:t>
            </a:r>
            <a:r>
              <a:rPr lang="en-US" sz="1800" dirty="0" smtClean="0"/>
              <a:t> Meer</a:t>
            </a:r>
          </a:p>
          <a:p>
            <a:pPr lvl="1"/>
            <a:r>
              <a:rPr lang="en-US" sz="1800" dirty="0" smtClean="0"/>
              <a:t>Discovery of the W and Z boson at </a:t>
            </a:r>
            <a:r>
              <a:rPr lang="en-US" sz="1800" dirty="0" smtClean="0"/>
              <a:t>the SPS collider using </a:t>
            </a:r>
            <a:r>
              <a:rPr lang="en-US" sz="1800" dirty="0" smtClean="0"/>
              <a:t>intense beams created in the ISR</a:t>
            </a:r>
          </a:p>
          <a:p>
            <a:endParaRPr lang="en-US" sz="2000" dirty="0" smtClean="0"/>
          </a:p>
          <a:p>
            <a:r>
              <a:rPr lang="en-US" sz="2000" dirty="0" smtClean="0"/>
              <a:t>A former Nobel Laureate expressed his opinion about the CERN project with the following words: </a:t>
            </a:r>
            <a:br>
              <a:rPr lang="en-US" sz="2000" dirty="0" smtClean="0"/>
            </a:br>
            <a:r>
              <a:rPr lang="en-US" sz="2000" dirty="0" smtClean="0"/>
              <a:t>        </a:t>
            </a:r>
            <a:r>
              <a:rPr lang="en-US" sz="1800" dirty="0" smtClean="0">
                <a:solidFill>
                  <a:srgbClr val="FF0000"/>
                </a:solidFill>
              </a:rPr>
              <a:t>van </a:t>
            </a:r>
            <a:r>
              <a:rPr lang="en-US" sz="1800" dirty="0" err="1" smtClean="0">
                <a:solidFill>
                  <a:srgbClr val="FF0000"/>
                </a:solidFill>
              </a:rPr>
              <a:t>der</a:t>
            </a:r>
            <a:r>
              <a:rPr lang="en-US" sz="1800" dirty="0" smtClean="0">
                <a:solidFill>
                  <a:srgbClr val="FF0000"/>
                </a:solidFill>
              </a:rPr>
              <a:t> Meer made it possible, Rubbia made it happen.</a:t>
            </a:r>
          </a:p>
          <a:p>
            <a:endParaRPr lang="en-US" sz="2000" dirty="0" smtClean="0"/>
          </a:p>
          <a:p>
            <a:r>
              <a:rPr lang="en-US" sz="2000" dirty="0" smtClean="0"/>
              <a:t>Simon Van </a:t>
            </a:r>
            <a:r>
              <a:rPr lang="en-US" sz="2000" dirty="0" err="1" smtClean="0"/>
              <a:t>der</a:t>
            </a:r>
            <a:r>
              <a:rPr lang="en-US" sz="2000" dirty="0" smtClean="0"/>
              <a:t> Meer spent many years of his career as a Power Electronics Engineer </a:t>
            </a:r>
            <a:r>
              <a:rPr lang="en-US" sz="2000" dirty="0" smtClean="0">
                <a:sym typeface="Wingdings" pitchFamily="2" charset="2"/>
              </a:rPr>
              <a:t></a:t>
            </a:r>
          </a:p>
          <a:p>
            <a:pPr lvl="1"/>
            <a:endParaRPr lang="en-US" sz="1800" dirty="0" smtClean="0">
              <a:sym typeface="Wingdings" pitchFamily="2" charset="2"/>
            </a:endParaRPr>
          </a:p>
          <a:p>
            <a:pPr lvl="1" algn="r">
              <a:buNone/>
            </a:pPr>
            <a:r>
              <a:rPr lang="en-US" sz="1100" dirty="0" smtClean="0">
                <a:hlinkClick r:id="rId2"/>
              </a:rPr>
              <a:t>http://nobelprize.org/nobel_prizes/physics/laureates/1984/presentation-speech.html</a:t>
            </a:r>
            <a:endParaRPr lang="en-US" sz="1100" dirty="0" smtClean="0"/>
          </a:p>
          <a:p>
            <a:pPr lvl="1" algn="r">
              <a:buNone/>
            </a:pPr>
            <a:endParaRPr lang="en-US" sz="1100" dirty="0" smtClean="0"/>
          </a:p>
        </p:txBody>
      </p:sp>
      <p:pic>
        <p:nvPicPr>
          <p:cNvPr id="75780" name="Picture 4" descr="http://nobelprize.org/nobel_prizes/physics/laureates/1984/meer.jpg"/>
          <p:cNvPicPr>
            <a:picLocks noChangeAspect="1" noChangeArrowheads="1"/>
          </p:cNvPicPr>
          <p:nvPr/>
        </p:nvPicPr>
        <p:blipFill>
          <a:blip r:embed="rId3" cstate="print"/>
          <a:srcRect/>
          <a:stretch>
            <a:fillRect/>
          </a:stretch>
        </p:blipFill>
        <p:spPr bwMode="auto">
          <a:xfrm>
            <a:off x="148630" y="1122808"/>
            <a:ext cx="1543050" cy="2162176"/>
          </a:xfrm>
          <a:prstGeom prst="rect">
            <a:avLst/>
          </a:prstGeom>
          <a:noFill/>
        </p:spPr>
      </p:pic>
      <p:pic>
        <p:nvPicPr>
          <p:cNvPr id="75782" name="Picture 6" descr="Carlo Rubbia">
            <a:hlinkClick r:id="rId4"/>
          </p:cNvPr>
          <p:cNvPicPr>
            <a:picLocks noChangeAspect="1" noChangeArrowheads="1"/>
          </p:cNvPicPr>
          <p:nvPr/>
        </p:nvPicPr>
        <p:blipFill>
          <a:blip r:embed="rId5" cstate="print"/>
          <a:srcRect/>
          <a:stretch>
            <a:fillRect/>
          </a:stretch>
        </p:blipFill>
        <p:spPr bwMode="auto">
          <a:xfrm>
            <a:off x="179512" y="4005064"/>
            <a:ext cx="1543050" cy="2162175"/>
          </a:xfrm>
          <a:prstGeom prst="rect">
            <a:avLst/>
          </a:prstGeom>
          <a:noFill/>
        </p:spPr>
      </p:pic>
      <p:sp>
        <p:nvSpPr>
          <p:cNvPr id="10" name="Slide Number Placeholder 9"/>
          <p:cNvSpPr>
            <a:spLocks noGrp="1"/>
          </p:cNvSpPr>
          <p:nvPr>
            <p:ph type="sldNum" sz="quarter" idx="11"/>
          </p:nvPr>
        </p:nvSpPr>
        <p:spPr/>
        <p:txBody>
          <a:bodyPr/>
          <a:lstStyle/>
          <a:p>
            <a:pPr>
              <a:defRPr/>
            </a:pPr>
            <a:fld id="{27BEFB9C-DA69-47BD-ACC5-115369B1BC1A}" type="slidenum">
              <a:rPr lang="en-US" smtClean="0"/>
              <a:pPr>
                <a:defRPr/>
              </a:pPr>
              <a:t>3</a:t>
            </a:fld>
            <a:endParaRPr lang="en-US" dirty="0"/>
          </a:p>
        </p:txBody>
      </p:sp>
      <p:sp>
        <p:nvSpPr>
          <p:cNvPr id="11" name="Footer Placeholder 10"/>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6456178" y="5991091"/>
            <a:ext cx="1500198" cy="246221"/>
          </a:xfrm>
          <a:prstGeom prst="rect">
            <a:avLst/>
          </a:prstGeom>
          <a:solidFill>
            <a:srgbClr val="FFFF99"/>
          </a:solidFill>
          <a:ln w="9525">
            <a:noFill/>
            <a:miter lim="800000"/>
            <a:headEnd/>
            <a:tailEnd/>
          </a:ln>
        </p:spPr>
        <p:txBody>
          <a:bodyPr wrap="square">
            <a:spAutoFit/>
          </a:bodyPr>
          <a:lstStyle/>
          <a:p>
            <a:pPr eaLnBrk="0" hangingPunct="0"/>
            <a:r>
              <a:rPr lang="en-US" sz="1000" dirty="0" smtClean="0">
                <a:latin typeface="Comic Sans MS" pitchFamily="66" charset="0"/>
              </a:rPr>
              <a:t>Control electronics</a:t>
            </a:r>
            <a:endParaRPr lang="en-US" sz="1000" dirty="0">
              <a:latin typeface="Comic Sans MS" pitchFamily="66" charset="0"/>
            </a:endParaRPr>
          </a:p>
        </p:txBody>
      </p:sp>
      <p:pic>
        <p:nvPicPr>
          <p:cNvPr id="20" name="Picture 19" descr="LHCCavities.jpg"/>
          <p:cNvPicPr>
            <a:picLocks noChangeAspect="1"/>
          </p:cNvPicPr>
          <p:nvPr/>
        </p:nvPicPr>
        <p:blipFill>
          <a:blip r:embed="rId2" cstate="screen"/>
          <a:stretch>
            <a:fillRect/>
          </a:stretch>
        </p:blipFill>
        <p:spPr>
          <a:xfrm>
            <a:off x="428595" y="3005502"/>
            <a:ext cx="4306201" cy="3231810"/>
          </a:xfrm>
          <a:prstGeom prst="rect">
            <a:avLst/>
          </a:prstGeom>
        </p:spPr>
      </p:pic>
      <p:pic>
        <p:nvPicPr>
          <p:cNvPr id="22" name="Picture 6"/>
          <p:cNvPicPr>
            <a:picLocks noChangeAspect="1" noChangeArrowheads="1"/>
          </p:cNvPicPr>
          <p:nvPr/>
        </p:nvPicPr>
        <p:blipFill>
          <a:blip r:embed="rId3" cstate="screen"/>
          <a:srcRect/>
          <a:stretch>
            <a:fillRect/>
          </a:stretch>
        </p:blipFill>
        <p:spPr bwMode="auto">
          <a:xfrm>
            <a:off x="5409114" y="2636912"/>
            <a:ext cx="3627382" cy="2365434"/>
          </a:xfrm>
          <a:prstGeom prst="rect">
            <a:avLst/>
          </a:prstGeom>
          <a:noFill/>
          <a:ln w="9525">
            <a:noFill/>
            <a:miter lim="800000"/>
            <a:headEnd/>
            <a:tailEnd/>
          </a:ln>
          <a:effectLst/>
        </p:spPr>
      </p:pic>
      <p:pic>
        <p:nvPicPr>
          <p:cNvPr id="24" name="Picture 13" descr="Picture 032"/>
          <p:cNvPicPr>
            <a:picLocks noChangeAspect="1" noChangeArrowheads="1"/>
          </p:cNvPicPr>
          <p:nvPr/>
        </p:nvPicPr>
        <p:blipFill>
          <a:blip r:embed="rId4" cstate="screen"/>
          <a:srcRect/>
          <a:stretch>
            <a:fillRect/>
          </a:stretch>
        </p:blipFill>
        <p:spPr bwMode="auto">
          <a:xfrm>
            <a:off x="4230770" y="4576865"/>
            <a:ext cx="2213438" cy="1660447"/>
          </a:xfrm>
          <a:prstGeom prst="rect">
            <a:avLst/>
          </a:prstGeom>
          <a:noFill/>
        </p:spPr>
      </p:pic>
      <p:sp>
        <p:nvSpPr>
          <p:cNvPr id="32" name="Text Box 7"/>
          <p:cNvSpPr txBox="1">
            <a:spLocks noChangeArrowheads="1"/>
          </p:cNvSpPr>
          <p:nvPr/>
        </p:nvSpPr>
        <p:spPr bwMode="auto">
          <a:xfrm>
            <a:off x="428596" y="2750731"/>
            <a:ext cx="1767140" cy="246221"/>
          </a:xfrm>
          <a:prstGeom prst="rect">
            <a:avLst/>
          </a:prstGeom>
          <a:solidFill>
            <a:srgbClr val="FFFF99"/>
          </a:solidFill>
          <a:ln w="9525" cap="rnd">
            <a:noFill/>
            <a:round/>
            <a:headEnd/>
            <a:tailEnd/>
          </a:ln>
        </p:spPr>
        <p:txBody>
          <a:bodyPr wrap="square">
            <a:spAutoFit/>
          </a:bodyPr>
          <a:lstStyle/>
          <a:p>
            <a:pPr eaLnBrk="0" hangingPunct="0"/>
            <a:r>
              <a:rPr lang="en-US" sz="1000" dirty="0" smtClean="0">
                <a:latin typeface="Comic Sans MS" pitchFamily="66" charset="0"/>
              </a:rPr>
              <a:t>SC Cavity </a:t>
            </a:r>
            <a:r>
              <a:rPr lang="en-US" sz="1000" dirty="0" err="1" smtClean="0">
                <a:latin typeface="Comic Sans MS" pitchFamily="66" charset="0"/>
              </a:rPr>
              <a:t>Cryomodules</a:t>
            </a:r>
            <a:r>
              <a:rPr lang="en-US" sz="1000" dirty="0" smtClean="0">
                <a:latin typeface="Comic Sans MS" pitchFamily="66" charset="0"/>
              </a:rPr>
              <a:t> </a:t>
            </a:r>
          </a:p>
        </p:txBody>
      </p:sp>
      <p:sp>
        <p:nvSpPr>
          <p:cNvPr id="33" name="Text Box 7"/>
          <p:cNvSpPr txBox="1">
            <a:spLocks noChangeArrowheads="1"/>
          </p:cNvSpPr>
          <p:nvPr/>
        </p:nvSpPr>
        <p:spPr bwMode="auto">
          <a:xfrm>
            <a:off x="7788420" y="5002346"/>
            <a:ext cx="1248076" cy="400110"/>
          </a:xfrm>
          <a:prstGeom prst="rect">
            <a:avLst/>
          </a:prstGeom>
          <a:solidFill>
            <a:srgbClr val="FFFF99"/>
          </a:solidFill>
          <a:ln w="9525">
            <a:noFill/>
            <a:miter lim="800000"/>
            <a:headEnd/>
            <a:tailEnd/>
          </a:ln>
        </p:spPr>
        <p:txBody>
          <a:bodyPr wrap="square">
            <a:spAutoFit/>
          </a:bodyPr>
          <a:lstStyle/>
          <a:p>
            <a:pPr eaLnBrk="0" hangingPunct="0"/>
            <a:r>
              <a:rPr lang="en-US" sz="1000" dirty="0" smtClean="0">
                <a:latin typeface="Comic Sans MS" pitchFamily="66" charset="0"/>
              </a:rPr>
              <a:t>16 Klystrons</a:t>
            </a:r>
          </a:p>
          <a:p>
            <a:pPr eaLnBrk="0" hangingPunct="0"/>
            <a:r>
              <a:rPr lang="en-US" sz="1000" dirty="0" smtClean="0">
                <a:latin typeface="Comic Sans MS" pitchFamily="66" charset="0"/>
              </a:rPr>
              <a:t>400MHz, 300kW</a:t>
            </a:r>
          </a:p>
        </p:txBody>
      </p:sp>
      <p:sp>
        <p:nvSpPr>
          <p:cNvPr id="38" name="Slide Number Placeholder 37"/>
          <p:cNvSpPr>
            <a:spLocks noGrp="1"/>
          </p:cNvSpPr>
          <p:nvPr>
            <p:ph type="sldNum" sz="quarter" idx="11"/>
          </p:nvPr>
        </p:nvSpPr>
        <p:spPr/>
        <p:txBody>
          <a:bodyPr/>
          <a:lstStyle/>
          <a:p>
            <a:pPr>
              <a:defRPr/>
            </a:pPr>
            <a:fld id="{27BEFB9C-DA69-47BD-ACC5-115369B1BC1A}" type="slidenum">
              <a:rPr lang="en-US" smtClean="0"/>
              <a:pPr>
                <a:defRPr/>
              </a:pPr>
              <a:t>30</a:t>
            </a:fld>
            <a:endParaRPr lang="en-US" dirty="0"/>
          </a:p>
        </p:txBody>
      </p:sp>
      <p:sp>
        <p:nvSpPr>
          <p:cNvPr id="41" name="Footer Placeholder 40"/>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42" name="Title 1"/>
          <p:cNvSpPr>
            <a:spLocks noGrp="1"/>
          </p:cNvSpPr>
          <p:nvPr>
            <p:ph type="title"/>
          </p:nvPr>
        </p:nvSpPr>
        <p:spPr>
          <a:xfrm>
            <a:off x="871538" y="57150"/>
            <a:ext cx="7815262" cy="762000"/>
          </a:xfrm>
        </p:spPr>
        <p:txBody>
          <a:bodyPr/>
          <a:lstStyle/>
          <a:p>
            <a:r>
              <a:rPr lang="en-US" dirty="0" smtClean="0"/>
              <a:t>The LHC RF Systems</a:t>
            </a:r>
            <a:endParaRPr lang="en-US" dirty="0"/>
          </a:p>
        </p:txBody>
      </p:sp>
      <p:pic>
        <p:nvPicPr>
          <p:cNvPr id="25" name="Picture 4" descr="\\cern.ch\dfs\Users\d\dnisbet\Desktop\travel\Presentation\photos\Picture 005.jpg"/>
          <p:cNvPicPr>
            <a:picLocks noChangeAspect="1" noChangeArrowheads="1"/>
          </p:cNvPicPr>
          <p:nvPr/>
        </p:nvPicPr>
        <p:blipFill>
          <a:blip r:embed="rId5" cstate="print"/>
          <a:srcRect/>
          <a:stretch>
            <a:fillRect/>
          </a:stretch>
        </p:blipFill>
        <p:spPr bwMode="auto">
          <a:xfrm>
            <a:off x="4427984" y="980728"/>
            <a:ext cx="1920000" cy="1440000"/>
          </a:xfrm>
          <a:prstGeom prst="rect">
            <a:avLst/>
          </a:prstGeom>
          <a:noFill/>
        </p:spPr>
      </p:pic>
      <p:pic>
        <p:nvPicPr>
          <p:cNvPr id="27" name="Picture 6" descr="\\cern.ch\dfs\Users\d\dnisbet\Desktop\travel\Presentation\photos\DSCF1392.JPG"/>
          <p:cNvPicPr>
            <a:picLocks noChangeAspect="1" noChangeArrowheads="1"/>
          </p:cNvPicPr>
          <p:nvPr/>
        </p:nvPicPr>
        <p:blipFill>
          <a:blip r:embed="rId6" cstate="print"/>
          <a:srcRect/>
          <a:stretch>
            <a:fillRect/>
          </a:stretch>
        </p:blipFill>
        <p:spPr bwMode="auto">
          <a:xfrm>
            <a:off x="2387544" y="980728"/>
            <a:ext cx="1920000" cy="1440000"/>
          </a:xfrm>
          <a:prstGeom prst="rect">
            <a:avLst/>
          </a:prstGeom>
          <a:noFill/>
        </p:spPr>
      </p:pic>
      <p:pic>
        <p:nvPicPr>
          <p:cNvPr id="28" name="Picture 5" descr="\\cern.ch\dfs\Users\d\dnisbet\Desktop\travel\Presentation\photos\Picture 008.jpg"/>
          <p:cNvPicPr>
            <a:picLocks noChangeAspect="1" noChangeArrowheads="1"/>
          </p:cNvPicPr>
          <p:nvPr/>
        </p:nvPicPr>
        <p:blipFill>
          <a:blip r:embed="rId7" cstate="print"/>
          <a:srcRect/>
          <a:stretch>
            <a:fillRect/>
          </a:stretch>
        </p:blipFill>
        <p:spPr bwMode="auto">
          <a:xfrm>
            <a:off x="395536" y="980728"/>
            <a:ext cx="1920000" cy="1440000"/>
          </a:xfrm>
          <a:prstGeom prst="rect">
            <a:avLst/>
          </a:prstGeom>
          <a:noFill/>
        </p:spPr>
      </p:pic>
      <p:sp>
        <p:nvSpPr>
          <p:cNvPr id="31" name="Text Box 7"/>
          <p:cNvSpPr txBox="1">
            <a:spLocks noChangeArrowheads="1"/>
          </p:cNvSpPr>
          <p:nvPr/>
        </p:nvSpPr>
        <p:spPr bwMode="auto">
          <a:xfrm>
            <a:off x="6372200" y="2020778"/>
            <a:ext cx="2448272" cy="400110"/>
          </a:xfrm>
          <a:prstGeom prst="rect">
            <a:avLst/>
          </a:prstGeom>
          <a:solidFill>
            <a:srgbClr val="FFFF99"/>
          </a:solidFill>
          <a:ln w="9525">
            <a:noFill/>
            <a:miter lim="800000"/>
            <a:headEnd/>
            <a:tailEnd/>
          </a:ln>
        </p:spPr>
        <p:txBody>
          <a:bodyPr wrap="square">
            <a:spAutoFit/>
          </a:bodyPr>
          <a:lstStyle/>
          <a:p>
            <a:pPr eaLnBrk="0" hangingPunct="0"/>
            <a:r>
              <a:rPr lang="en-US" sz="1000" dirty="0" smtClean="0">
                <a:latin typeface="Comic Sans MS" pitchFamily="66" charset="0"/>
              </a:rPr>
              <a:t>Electrical power</a:t>
            </a:r>
          </a:p>
          <a:p>
            <a:pPr marL="0" lvl="1" eaLnBrk="0" hangingPunct="0"/>
            <a:r>
              <a:rPr lang="en-GB" sz="1000" dirty="0" smtClean="0">
                <a:latin typeface="Comic Sans MS" pitchFamily="66" charset="0"/>
              </a:rPr>
              <a:t>350 m</a:t>
            </a:r>
            <a:r>
              <a:rPr lang="en-GB" sz="1000" baseline="30000" dirty="0" smtClean="0">
                <a:latin typeface="Comic Sans MS" pitchFamily="66" charset="0"/>
              </a:rPr>
              <a:t>3</a:t>
            </a:r>
            <a:r>
              <a:rPr lang="en-GB" sz="1000" dirty="0" smtClean="0">
                <a:latin typeface="Comic Sans MS" pitchFamily="66" charset="0"/>
              </a:rPr>
              <a:t> , 100kV, up to 4MW </a:t>
            </a:r>
            <a:r>
              <a:rPr lang="en-GB" sz="1000" dirty="0" smtClean="0">
                <a:latin typeface="Comic Sans MS" pitchFamily="66" charset="0"/>
              </a:rPr>
              <a:t>DC</a:t>
            </a:r>
            <a:endParaRPr lang="en-US" sz="1000" dirty="0"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2"/>
          <p:cNvSpPr>
            <a:spLocks noGrp="1"/>
          </p:cNvSpPr>
          <p:nvPr>
            <p:ph type="sldNum" sz="quarter" idx="11"/>
          </p:nvPr>
        </p:nvSpPr>
        <p:spPr/>
        <p:txBody>
          <a:bodyPr/>
          <a:lstStyle/>
          <a:p>
            <a:fld id="{540AB87B-CE42-41C9-B9AD-376F140E5C86}" type="slidenum">
              <a:rPr lang="en-US">
                <a:solidFill>
                  <a:prstClr val="black">
                    <a:tint val="75000"/>
                  </a:prstClr>
                </a:solidFill>
              </a:rPr>
              <a:pPr/>
              <a:t>31</a:t>
            </a:fld>
            <a:endParaRPr lang="en-US">
              <a:solidFill>
                <a:prstClr val="black">
                  <a:tint val="75000"/>
                </a:prstClr>
              </a:solidFill>
            </a:endParaRPr>
          </a:p>
        </p:txBody>
      </p:sp>
      <p:pic>
        <p:nvPicPr>
          <p:cNvPr id="787465" name="Picture 9" descr="Linac4-Machine-161008-view1"/>
          <p:cNvPicPr>
            <a:picLocks noChangeAspect="1" noChangeArrowheads="1"/>
          </p:cNvPicPr>
          <p:nvPr/>
        </p:nvPicPr>
        <p:blipFill>
          <a:blip r:embed="rId2" cstate="print"/>
          <a:srcRect/>
          <a:stretch>
            <a:fillRect/>
          </a:stretch>
        </p:blipFill>
        <p:spPr bwMode="auto">
          <a:xfrm rot="379250">
            <a:off x="298511" y="1469656"/>
            <a:ext cx="6477000" cy="3827462"/>
          </a:xfrm>
          <a:prstGeom prst="rect">
            <a:avLst/>
          </a:prstGeom>
          <a:noFill/>
        </p:spPr>
      </p:pic>
      <p:sp>
        <p:nvSpPr>
          <p:cNvPr id="787474" name="Line 18"/>
          <p:cNvSpPr>
            <a:spLocks noChangeShapeType="1"/>
          </p:cNvSpPr>
          <p:nvPr/>
        </p:nvSpPr>
        <p:spPr bwMode="auto">
          <a:xfrm flipV="1">
            <a:off x="2919264" y="2623592"/>
            <a:ext cx="381000" cy="533400"/>
          </a:xfrm>
          <a:prstGeom prst="line">
            <a:avLst/>
          </a:prstGeom>
          <a:noFill/>
          <a:ln w="9525">
            <a:solidFill>
              <a:srgbClr val="FF0000"/>
            </a:solidFill>
            <a:round/>
            <a:headEnd/>
            <a:tailEnd/>
          </a:ln>
          <a:effectLst/>
        </p:spPr>
        <p:txBody>
          <a:bodyPr/>
          <a:lstStyle/>
          <a:p>
            <a:endParaRPr lang="en-US">
              <a:solidFill>
                <a:prstClr val="black"/>
              </a:solidFill>
            </a:endParaRPr>
          </a:p>
        </p:txBody>
      </p:sp>
      <p:sp>
        <p:nvSpPr>
          <p:cNvPr id="787475" name="Line 19"/>
          <p:cNvSpPr>
            <a:spLocks noChangeShapeType="1"/>
          </p:cNvSpPr>
          <p:nvPr/>
        </p:nvSpPr>
        <p:spPr bwMode="auto">
          <a:xfrm flipV="1">
            <a:off x="4367064" y="3233192"/>
            <a:ext cx="533400" cy="609600"/>
          </a:xfrm>
          <a:prstGeom prst="line">
            <a:avLst/>
          </a:prstGeom>
          <a:noFill/>
          <a:ln w="9525">
            <a:solidFill>
              <a:srgbClr val="FF0000"/>
            </a:solidFill>
            <a:round/>
            <a:headEnd/>
            <a:tailEnd/>
          </a:ln>
          <a:effectLst/>
        </p:spPr>
        <p:txBody>
          <a:bodyPr/>
          <a:lstStyle/>
          <a:p>
            <a:endParaRPr lang="en-US">
              <a:solidFill>
                <a:prstClr val="black"/>
              </a:solidFill>
            </a:endParaRPr>
          </a:p>
        </p:txBody>
      </p:sp>
      <p:sp>
        <p:nvSpPr>
          <p:cNvPr id="787476" name="Line 20"/>
          <p:cNvSpPr>
            <a:spLocks noChangeShapeType="1"/>
          </p:cNvSpPr>
          <p:nvPr/>
        </p:nvSpPr>
        <p:spPr bwMode="auto">
          <a:xfrm flipV="1">
            <a:off x="1547664" y="2090192"/>
            <a:ext cx="1219200" cy="457200"/>
          </a:xfrm>
          <a:prstGeom prst="line">
            <a:avLst/>
          </a:prstGeom>
          <a:noFill/>
          <a:ln w="9525">
            <a:solidFill>
              <a:srgbClr val="FF0000"/>
            </a:solidFill>
            <a:round/>
            <a:headEnd/>
            <a:tailEnd/>
          </a:ln>
          <a:effectLst/>
        </p:spPr>
        <p:txBody>
          <a:bodyPr/>
          <a:lstStyle/>
          <a:p>
            <a:endParaRPr lang="en-US">
              <a:solidFill>
                <a:prstClr val="black"/>
              </a:solidFill>
            </a:endParaRPr>
          </a:p>
        </p:txBody>
      </p:sp>
      <p:sp>
        <p:nvSpPr>
          <p:cNvPr id="787477" name="Text Box 21"/>
          <p:cNvSpPr txBox="1">
            <a:spLocks noChangeArrowheads="1"/>
          </p:cNvSpPr>
          <p:nvPr/>
        </p:nvSpPr>
        <p:spPr bwMode="auto">
          <a:xfrm>
            <a:off x="2766864" y="1937792"/>
            <a:ext cx="893763" cy="304800"/>
          </a:xfrm>
          <a:prstGeom prst="rect">
            <a:avLst/>
          </a:prstGeom>
          <a:noFill/>
          <a:ln w="9525">
            <a:noFill/>
            <a:miter lim="800000"/>
            <a:headEnd/>
            <a:tailEnd/>
          </a:ln>
          <a:effectLst/>
        </p:spPr>
        <p:txBody>
          <a:bodyPr wrap="none">
            <a:spAutoFit/>
          </a:bodyPr>
          <a:lstStyle/>
          <a:p>
            <a:r>
              <a:rPr lang="en-US" sz="1400">
                <a:solidFill>
                  <a:prstClr val="black"/>
                </a:solidFill>
              </a:rPr>
              <a:t>160 MeV</a:t>
            </a:r>
          </a:p>
        </p:txBody>
      </p:sp>
      <p:sp>
        <p:nvSpPr>
          <p:cNvPr id="787478" name="Text Box 22"/>
          <p:cNvSpPr txBox="1">
            <a:spLocks noChangeArrowheads="1"/>
          </p:cNvSpPr>
          <p:nvPr/>
        </p:nvSpPr>
        <p:spPr bwMode="auto">
          <a:xfrm>
            <a:off x="3147864" y="2318792"/>
            <a:ext cx="893763" cy="304800"/>
          </a:xfrm>
          <a:prstGeom prst="rect">
            <a:avLst/>
          </a:prstGeom>
          <a:noFill/>
          <a:ln w="9525">
            <a:noFill/>
            <a:miter lim="800000"/>
            <a:headEnd/>
            <a:tailEnd/>
          </a:ln>
          <a:effectLst/>
        </p:spPr>
        <p:txBody>
          <a:bodyPr wrap="none">
            <a:spAutoFit/>
          </a:bodyPr>
          <a:lstStyle/>
          <a:p>
            <a:r>
              <a:rPr lang="en-US" sz="1400">
                <a:solidFill>
                  <a:prstClr val="black"/>
                </a:solidFill>
              </a:rPr>
              <a:t>100 MeV</a:t>
            </a:r>
          </a:p>
        </p:txBody>
      </p:sp>
      <p:sp>
        <p:nvSpPr>
          <p:cNvPr id="787479" name="Text Box 23"/>
          <p:cNvSpPr txBox="1">
            <a:spLocks noChangeArrowheads="1"/>
          </p:cNvSpPr>
          <p:nvPr/>
        </p:nvSpPr>
        <p:spPr bwMode="auto">
          <a:xfrm>
            <a:off x="4900464" y="3004592"/>
            <a:ext cx="795338" cy="304800"/>
          </a:xfrm>
          <a:prstGeom prst="rect">
            <a:avLst/>
          </a:prstGeom>
          <a:noFill/>
          <a:ln w="9525">
            <a:noFill/>
            <a:miter lim="800000"/>
            <a:headEnd/>
            <a:tailEnd/>
          </a:ln>
          <a:effectLst/>
        </p:spPr>
        <p:txBody>
          <a:bodyPr wrap="none">
            <a:spAutoFit/>
          </a:bodyPr>
          <a:lstStyle/>
          <a:p>
            <a:r>
              <a:rPr lang="en-US" sz="1400">
                <a:solidFill>
                  <a:prstClr val="black"/>
                </a:solidFill>
              </a:rPr>
              <a:t>50 MeV</a:t>
            </a:r>
          </a:p>
        </p:txBody>
      </p:sp>
      <p:sp>
        <p:nvSpPr>
          <p:cNvPr id="787482" name="Text Box 26"/>
          <p:cNvSpPr txBox="1">
            <a:spLocks noChangeArrowheads="1"/>
          </p:cNvSpPr>
          <p:nvPr/>
        </p:nvSpPr>
        <p:spPr bwMode="auto">
          <a:xfrm>
            <a:off x="3528864" y="1556792"/>
            <a:ext cx="1771650" cy="304800"/>
          </a:xfrm>
          <a:prstGeom prst="rect">
            <a:avLst/>
          </a:prstGeom>
          <a:noFill/>
          <a:ln w="9525">
            <a:noFill/>
            <a:miter lim="800000"/>
            <a:headEnd/>
            <a:tailEnd/>
          </a:ln>
          <a:effectLst/>
        </p:spPr>
        <p:txBody>
          <a:bodyPr wrap="none">
            <a:spAutoFit/>
          </a:bodyPr>
          <a:lstStyle/>
          <a:p>
            <a:r>
              <a:rPr lang="en-US" sz="1400" dirty="0">
                <a:solidFill>
                  <a:prstClr val="black"/>
                </a:solidFill>
              </a:rPr>
              <a:t>Transfer line to PSB</a:t>
            </a:r>
          </a:p>
        </p:txBody>
      </p:sp>
      <p:sp>
        <p:nvSpPr>
          <p:cNvPr id="787483" name="Line 27"/>
          <p:cNvSpPr>
            <a:spLocks noChangeShapeType="1"/>
          </p:cNvSpPr>
          <p:nvPr/>
        </p:nvSpPr>
        <p:spPr bwMode="auto">
          <a:xfrm flipV="1">
            <a:off x="1852464" y="1709192"/>
            <a:ext cx="1676400" cy="76200"/>
          </a:xfrm>
          <a:prstGeom prst="line">
            <a:avLst/>
          </a:prstGeom>
          <a:noFill/>
          <a:ln w="9525">
            <a:solidFill>
              <a:srgbClr val="FF0000"/>
            </a:solidFill>
            <a:round/>
            <a:headEnd/>
            <a:tailEnd/>
          </a:ln>
          <a:effectLst/>
        </p:spPr>
        <p:txBody>
          <a:bodyPr/>
          <a:lstStyle/>
          <a:p>
            <a:endParaRPr lang="en-US">
              <a:solidFill>
                <a:prstClr val="black"/>
              </a:solidFill>
            </a:endParaRPr>
          </a:p>
        </p:txBody>
      </p:sp>
      <p:sp>
        <p:nvSpPr>
          <p:cNvPr id="787485" name="Rectangle 29"/>
          <p:cNvSpPr>
            <a:spLocks noChangeArrowheads="1"/>
          </p:cNvSpPr>
          <p:nvPr/>
        </p:nvSpPr>
        <p:spPr bwMode="auto">
          <a:xfrm>
            <a:off x="539552" y="4325367"/>
            <a:ext cx="1371600" cy="457200"/>
          </a:xfrm>
          <a:prstGeom prst="rect">
            <a:avLst/>
          </a:prstGeom>
          <a:solidFill>
            <a:schemeClr val="bg1"/>
          </a:solidFill>
          <a:ln w="9525">
            <a:noFill/>
            <a:miter lim="800000"/>
            <a:headEnd/>
            <a:tailEnd/>
          </a:ln>
          <a:effectLst/>
        </p:spPr>
        <p:txBody>
          <a:bodyPr wrap="none" anchor="ctr"/>
          <a:lstStyle/>
          <a:p>
            <a:endParaRPr lang="en-US">
              <a:solidFill>
                <a:prstClr val="black"/>
              </a:solidFill>
            </a:endParaRPr>
          </a:p>
        </p:txBody>
      </p:sp>
      <p:pic>
        <p:nvPicPr>
          <p:cNvPr id="27" name="Picture 15" descr="PIMS2"/>
          <p:cNvPicPr>
            <a:picLocks noChangeAspect="1" noChangeArrowheads="1"/>
          </p:cNvPicPr>
          <p:nvPr/>
        </p:nvPicPr>
        <p:blipFill>
          <a:blip r:embed="rId3" cstate="print"/>
          <a:srcRect/>
          <a:stretch>
            <a:fillRect/>
          </a:stretch>
        </p:blipFill>
        <p:spPr bwMode="auto">
          <a:xfrm>
            <a:off x="35496" y="3686440"/>
            <a:ext cx="2569096" cy="1974808"/>
          </a:xfrm>
          <a:prstGeom prst="rect">
            <a:avLst/>
          </a:prstGeom>
          <a:noFill/>
        </p:spPr>
      </p:pic>
      <p:pic>
        <p:nvPicPr>
          <p:cNvPr id="19" name="Picture 56" descr="ccdtl_1"/>
          <p:cNvPicPr>
            <a:picLocks noChangeAspect="1" noChangeArrowheads="1"/>
          </p:cNvPicPr>
          <p:nvPr/>
        </p:nvPicPr>
        <p:blipFill>
          <a:blip r:embed="rId4" cstate="print"/>
          <a:srcRect/>
          <a:stretch>
            <a:fillRect/>
          </a:stretch>
        </p:blipFill>
        <p:spPr bwMode="auto">
          <a:xfrm>
            <a:off x="5882384" y="908720"/>
            <a:ext cx="3261616" cy="2448272"/>
          </a:xfrm>
          <a:prstGeom prst="rect">
            <a:avLst/>
          </a:prstGeom>
          <a:noFill/>
          <a:ln w="9525">
            <a:noFill/>
            <a:miter lim="800000"/>
            <a:headEnd/>
            <a:tailEnd/>
          </a:ln>
        </p:spPr>
      </p:pic>
      <p:sp>
        <p:nvSpPr>
          <p:cNvPr id="23" name="TextBox 22"/>
          <p:cNvSpPr txBox="1"/>
          <p:nvPr/>
        </p:nvSpPr>
        <p:spPr>
          <a:xfrm>
            <a:off x="6588224" y="3429000"/>
            <a:ext cx="1944216" cy="369332"/>
          </a:xfrm>
          <a:prstGeom prst="rect">
            <a:avLst/>
          </a:prstGeom>
          <a:blipFill>
            <a:blip r:embed="rId5" cstate="print"/>
            <a:stretch>
              <a:fillRect/>
            </a:stretch>
          </a:blipFill>
          <a:ln>
            <a:solidFill>
              <a:schemeClr val="tx1"/>
            </a:solidFill>
          </a:ln>
        </p:spPr>
        <p:txBody>
          <a:bodyPr wrap="square" rtlCol="0">
            <a:spAutoFit/>
          </a:bodyPr>
          <a:lstStyle/>
          <a:p>
            <a:r>
              <a:rPr lang="en-US" dirty="0" smtClean="0">
                <a:solidFill>
                  <a:srgbClr val="FFC000"/>
                </a:solidFill>
              </a:rPr>
              <a:t>The CCDTL</a:t>
            </a:r>
            <a:endParaRPr lang="en-US" dirty="0">
              <a:solidFill>
                <a:srgbClr val="FFC000"/>
              </a:solidFill>
            </a:endParaRPr>
          </a:p>
        </p:txBody>
      </p:sp>
      <p:sp>
        <p:nvSpPr>
          <p:cNvPr id="18" name="TextBox 17"/>
          <p:cNvSpPr txBox="1"/>
          <p:nvPr/>
        </p:nvSpPr>
        <p:spPr>
          <a:xfrm>
            <a:off x="3485269" y="5949280"/>
            <a:ext cx="2814923" cy="369332"/>
          </a:xfrm>
          <a:prstGeom prst="rect">
            <a:avLst/>
          </a:prstGeom>
          <a:blipFill>
            <a:blip r:embed="rId5" cstate="print"/>
            <a:stretch>
              <a:fillRect/>
            </a:stretch>
          </a:blipFill>
          <a:ln>
            <a:solidFill>
              <a:schemeClr val="tx1"/>
            </a:solidFill>
          </a:ln>
        </p:spPr>
        <p:txBody>
          <a:bodyPr wrap="square" rtlCol="0">
            <a:spAutoFit/>
          </a:bodyPr>
          <a:lstStyle/>
          <a:p>
            <a:pPr lvl="0" indent="-342900">
              <a:spcBef>
                <a:spcPct val="20000"/>
              </a:spcBef>
              <a:defRPr/>
            </a:pPr>
            <a:r>
              <a:rPr lang="en-US" dirty="0" smtClean="0">
                <a:solidFill>
                  <a:srgbClr val="FFC000"/>
                </a:solidFill>
              </a:rPr>
              <a:t>Pi-Mode Structure (PIMS)</a:t>
            </a:r>
          </a:p>
        </p:txBody>
      </p:sp>
      <p:grpSp>
        <p:nvGrpSpPr>
          <p:cNvPr id="24" name="Group 23"/>
          <p:cNvGrpSpPr>
            <a:grpSpLocks/>
          </p:cNvGrpSpPr>
          <p:nvPr/>
        </p:nvGrpSpPr>
        <p:grpSpPr bwMode="auto">
          <a:xfrm>
            <a:off x="1944216" y="4653136"/>
            <a:ext cx="1547664" cy="1656184"/>
            <a:chOff x="0" y="0"/>
            <a:chExt cx="2848" cy="3552"/>
          </a:xfrm>
        </p:grpSpPr>
        <p:pic>
          <p:nvPicPr>
            <p:cNvPr id="25" name="Picture 2"/>
            <p:cNvPicPr>
              <a:picLocks noChangeAspect="1" noChangeArrowheads="1"/>
            </p:cNvPicPr>
            <p:nvPr/>
          </p:nvPicPr>
          <p:blipFill>
            <a:blip r:embed="rId6" cstate="print"/>
            <a:srcRect/>
            <a:stretch>
              <a:fillRect/>
            </a:stretch>
          </p:blipFill>
          <p:spPr bwMode="auto">
            <a:xfrm>
              <a:off x="128" y="96"/>
              <a:ext cx="2586" cy="3200"/>
            </a:xfrm>
            <a:prstGeom prst="rect">
              <a:avLst/>
            </a:prstGeom>
            <a:noFill/>
            <a:ln w="12700" cap="flat">
              <a:noFill/>
              <a:miter lim="800000"/>
              <a:headEnd/>
              <a:tailEnd/>
            </a:ln>
          </p:spPr>
        </p:pic>
        <p:pic>
          <p:nvPicPr>
            <p:cNvPr id="26" name="Picture 3"/>
            <p:cNvPicPr>
              <a:picLocks noChangeArrowheads="1"/>
            </p:cNvPicPr>
            <p:nvPr/>
          </p:nvPicPr>
          <p:blipFill>
            <a:blip r:embed="rId7" cstate="print"/>
            <a:srcRect/>
            <a:stretch>
              <a:fillRect/>
            </a:stretch>
          </p:blipFill>
          <p:spPr bwMode="auto">
            <a:xfrm>
              <a:off x="0" y="0"/>
              <a:ext cx="2848" cy="3552"/>
            </a:xfrm>
            <a:prstGeom prst="rect">
              <a:avLst/>
            </a:prstGeom>
            <a:noFill/>
            <a:ln w="12700" cap="flat">
              <a:noFill/>
              <a:miter lim="800000"/>
              <a:headEnd/>
              <a:tailEnd/>
            </a:ln>
          </p:spPr>
        </p:pic>
      </p:grpSp>
      <p:sp>
        <p:nvSpPr>
          <p:cNvPr id="28" name="Footer Placeholder 27"/>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29" name="Title 1"/>
          <p:cNvSpPr txBox="1">
            <a:spLocks/>
          </p:cNvSpPr>
          <p:nvPr/>
        </p:nvSpPr>
        <p:spPr bwMode="auto">
          <a:xfrm>
            <a:off x="871538" y="5715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hlink"/>
                </a:solidFill>
                <a:effectLst/>
                <a:uLnTx/>
                <a:uFillTx/>
                <a:latin typeface="+mj-lt"/>
                <a:ea typeface="ＭＳ Ｐゴシック" charset="-128"/>
                <a:cs typeface="ＭＳ Ｐゴシック" charset="-128"/>
              </a:rPr>
              <a:t>LINAC4 RF Systems</a:t>
            </a:r>
            <a:endParaRPr kumimoji="0" lang="en-US" sz="4000" b="0" i="0" u="none" strike="noStrike" kern="0" cap="none" spc="0" normalizeH="0" baseline="0" noProof="0" dirty="0">
              <a:ln>
                <a:noFill/>
              </a:ln>
              <a:solidFill>
                <a:schemeClr val="hlink"/>
              </a:solidFill>
              <a:effectLst/>
              <a:uLnTx/>
              <a:uFillTx/>
              <a:latin typeface="+mj-lt"/>
              <a:ea typeface="ＭＳ Ｐゴシック" charset="-128"/>
              <a:cs typeface="ＭＳ Ｐゴシック" charset="-128"/>
            </a:endParaRPr>
          </a:p>
        </p:txBody>
      </p:sp>
      <p:pic>
        <p:nvPicPr>
          <p:cNvPr id="31" name="Picture 54" descr="PS"/>
          <p:cNvPicPr>
            <a:picLocks noChangeAspect="1" noChangeArrowheads="1"/>
          </p:cNvPicPr>
          <p:nvPr/>
        </p:nvPicPr>
        <p:blipFill>
          <a:blip r:embed="rId8" cstate="print"/>
          <a:srcRect r="14001"/>
          <a:stretch>
            <a:fillRect/>
          </a:stretch>
        </p:blipFill>
        <p:spPr bwMode="auto">
          <a:xfrm>
            <a:off x="6727415" y="4293096"/>
            <a:ext cx="2309081" cy="1903661"/>
          </a:xfrm>
          <a:prstGeom prst="rect">
            <a:avLst/>
          </a:prstGeom>
          <a:noFill/>
        </p:spPr>
      </p:pic>
      <p:cxnSp>
        <p:nvCxnSpPr>
          <p:cNvPr id="33" name="Straight Connector 32"/>
          <p:cNvCxnSpPr/>
          <p:nvPr/>
        </p:nvCxnSpPr>
        <p:spPr bwMode="auto">
          <a:xfrm flipV="1">
            <a:off x="6660232" y="5373216"/>
            <a:ext cx="720080" cy="360040"/>
          </a:xfrm>
          <a:prstGeom prst="line">
            <a:avLst/>
          </a:prstGeom>
          <a:solidFill>
            <a:schemeClr val="accent1"/>
          </a:solidFill>
          <a:ln w="57150" cap="flat" cmpd="sng" algn="ctr">
            <a:solidFill>
              <a:srgbClr val="00B0F0"/>
            </a:solidFill>
            <a:prstDash val="solid"/>
            <a:round/>
            <a:headEnd type="none" w="med" len="med"/>
            <a:tailEnd type="none" w="med" len="med"/>
          </a:ln>
          <a:effectLst/>
        </p:spPr>
      </p:cxnSp>
      <p:sp>
        <p:nvSpPr>
          <p:cNvPr id="34" name="TextBox 33"/>
          <p:cNvSpPr txBox="1"/>
          <p:nvPr/>
        </p:nvSpPr>
        <p:spPr>
          <a:xfrm rot="20208899">
            <a:off x="6355574" y="5022121"/>
            <a:ext cx="2267744" cy="369332"/>
          </a:xfrm>
          <a:prstGeom prst="rect">
            <a:avLst/>
          </a:prstGeom>
          <a:noFill/>
        </p:spPr>
        <p:txBody>
          <a:bodyPr wrap="square" rtlCol="0">
            <a:spAutoFit/>
          </a:bodyPr>
          <a:lstStyle/>
          <a:p>
            <a:r>
              <a:rPr lang="en-US" dirty="0" smtClean="0">
                <a:solidFill>
                  <a:srgbClr val="00B0F0"/>
                </a:solidFill>
              </a:rPr>
              <a:t>LINAC4</a:t>
            </a:r>
            <a:endParaRPr lang="en-US" dirty="0">
              <a:solidFill>
                <a:srgbClr val="00B0F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accelerators need?</a:t>
            </a:r>
            <a:endParaRPr lang="en-US" dirty="0"/>
          </a:p>
        </p:txBody>
      </p:sp>
      <p:sp>
        <p:nvSpPr>
          <p:cNvPr id="3" name="Content Placeholder 2"/>
          <p:cNvSpPr>
            <a:spLocks noGrp="1"/>
          </p:cNvSpPr>
          <p:nvPr>
            <p:ph idx="1"/>
          </p:nvPr>
        </p:nvSpPr>
        <p:spPr>
          <a:xfrm>
            <a:off x="107504" y="1868760"/>
            <a:ext cx="7773987" cy="4800600"/>
          </a:xfrm>
        </p:spPr>
        <p:txBody>
          <a:bodyPr>
            <a:normAutofit/>
          </a:bodyPr>
          <a:lstStyle/>
          <a:p>
            <a:pPr lvl="1"/>
            <a:r>
              <a:rPr lang="en-US" dirty="0" smtClean="0">
                <a:solidFill>
                  <a:schemeClr val="tx1"/>
                </a:solidFill>
              </a:rPr>
              <a:t>General infrastructure</a:t>
            </a:r>
          </a:p>
          <a:p>
            <a:pPr lvl="1"/>
            <a:r>
              <a:rPr lang="en-US" dirty="0" smtClean="0">
                <a:solidFill>
                  <a:schemeClr val="tx1"/>
                </a:solidFill>
              </a:rPr>
              <a:t>Magnets</a:t>
            </a:r>
          </a:p>
          <a:p>
            <a:pPr lvl="1"/>
            <a:r>
              <a:rPr lang="en-US" dirty="0" smtClean="0">
                <a:solidFill>
                  <a:schemeClr val="tx1"/>
                </a:solidFill>
              </a:rPr>
              <a:t>RF</a:t>
            </a:r>
          </a:p>
          <a:p>
            <a:pPr lvl="1"/>
            <a:r>
              <a:rPr lang="en-US" dirty="0" smtClean="0">
                <a:solidFill>
                  <a:srgbClr val="FF0000"/>
                </a:solidFill>
              </a:rPr>
              <a:t>Control and communication</a:t>
            </a:r>
          </a:p>
          <a:p>
            <a:pPr lvl="2"/>
            <a:r>
              <a:rPr lang="en-US" dirty="0" smtClean="0">
                <a:solidFill>
                  <a:srgbClr val="FF0000"/>
                </a:solidFill>
              </a:rPr>
              <a:t>Coordination of all systems , machine safety systems…</a:t>
            </a:r>
          </a:p>
          <a:p>
            <a:pPr lvl="1"/>
            <a:r>
              <a:rPr lang="en-US" dirty="0" smtClean="0">
                <a:solidFill>
                  <a:schemeClr val="tx1"/>
                </a:solidFill>
              </a:rPr>
              <a:t>Detectors </a:t>
            </a:r>
            <a:endParaRPr lang="en-US" dirty="0">
              <a:solidFill>
                <a:schemeClr val="tx1"/>
              </a:solidFill>
            </a:endParaRPr>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32</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8" name="Picture 2" descr="Aerial view"/>
          <p:cNvPicPr>
            <a:picLocks noChangeAspect="1" noChangeArrowheads="1"/>
          </p:cNvPicPr>
          <p:nvPr/>
        </p:nvPicPr>
        <p:blipFill>
          <a:blip r:embed="rId2" cstate="print"/>
          <a:srcRect l="9571" t="14909" r="5558" b="7508"/>
          <a:stretch>
            <a:fillRect/>
          </a:stretch>
        </p:blipFill>
        <p:spPr bwMode="auto">
          <a:xfrm>
            <a:off x="4211960" y="980728"/>
            <a:ext cx="3024336" cy="2232248"/>
          </a:xfrm>
          <a:prstGeom prst="rect">
            <a:avLst/>
          </a:prstGeom>
          <a:noFill/>
          <a:ln w="9525">
            <a:noFill/>
            <a:miter lim="800000"/>
            <a:headEnd/>
            <a:tailEnd/>
          </a:ln>
        </p:spPr>
      </p:pic>
      <p:pic>
        <p:nvPicPr>
          <p:cNvPr id="7" name="Picture 4" descr="C:\Ioannis\CERN\Enthusm_Eng\Groups\Sonia\btollot.gif"/>
          <p:cNvPicPr>
            <a:picLocks noChangeAspect="1" noChangeArrowheads="1"/>
          </p:cNvPicPr>
          <p:nvPr/>
        </p:nvPicPr>
        <p:blipFill>
          <a:blip r:embed="rId3" cstate="print"/>
          <a:srcRect l="26245"/>
          <a:stretch>
            <a:fillRect/>
          </a:stretch>
        </p:blipFill>
        <p:spPr bwMode="auto">
          <a:xfrm>
            <a:off x="6804248" y="3946318"/>
            <a:ext cx="2023600" cy="1642922"/>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4644008" y="4502132"/>
            <a:ext cx="2232248" cy="16631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pPr>
              <a:defRPr/>
            </a:pPr>
            <a:fld id="{27BEFB9C-DA69-47BD-ACC5-115369B1BC1A}" type="slidenum">
              <a:rPr lang="en-US" smtClean="0"/>
              <a:pPr>
                <a:defRPr/>
              </a:pPr>
              <a:t>33</a:t>
            </a:fld>
            <a:endParaRPr lang="en-US" dirty="0"/>
          </a:p>
        </p:txBody>
      </p:sp>
      <p:sp>
        <p:nvSpPr>
          <p:cNvPr id="11" name="Footer Placeholder 10"/>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12" name="Title 11"/>
          <p:cNvSpPr>
            <a:spLocks noGrp="1"/>
          </p:cNvSpPr>
          <p:nvPr>
            <p:ph type="title"/>
          </p:nvPr>
        </p:nvSpPr>
        <p:spPr/>
        <p:txBody>
          <a:bodyPr/>
          <a:lstStyle/>
          <a:p>
            <a:r>
              <a:rPr lang="en-US" dirty="0" smtClean="0"/>
              <a:t>Application Software </a:t>
            </a:r>
            <a:endParaRPr lang="en-US" dirty="0"/>
          </a:p>
        </p:txBody>
      </p:sp>
      <p:pic>
        <p:nvPicPr>
          <p:cNvPr id="13" name="Picture 2" descr="C:\Bruno CERN\Photos_(HW&amp;SW)\Pictures_Racks-CCR\P1040047.JPG"/>
          <p:cNvPicPr>
            <a:picLocks noChangeAspect="1" noChangeArrowheads="1"/>
          </p:cNvPicPr>
          <p:nvPr/>
        </p:nvPicPr>
        <p:blipFill>
          <a:blip r:embed="rId3" cstate="email"/>
          <a:srcRect r="-175"/>
          <a:stretch>
            <a:fillRect/>
          </a:stretch>
        </p:blipFill>
        <p:spPr bwMode="auto">
          <a:xfrm>
            <a:off x="3563888" y="857233"/>
            <a:ext cx="5328592" cy="5449022"/>
          </a:xfrm>
          <a:prstGeom prst="rect">
            <a:avLst/>
          </a:prstGeom>
          <a:noFill/>
          <a:ln w="9525">
            <a:noFill/>
            <a:miter lim="800000"/>
            <a:headEnd/>
            <a:tailEnd/>
          </a:ln>
        </p:spPr>
      </p:pic>
      <p:pic>
        <p:nvPicPr>
          <p:cNvPr id="2050" name="Picture 2" descr="http://elogbook/eLogbook/attach_reader?attach_id=1115034"/>
          <p:cNvPicPr>
            <a:picLocks noChangeAspect="1" noChangeArrowheads="1"/>
          </p:cNvPicPr>
          <p:nvPr/>
        </p:nvPicPr>
        <p:blipFill>
          <a:blip r:embed="rId4" cstate="print"/>
          <a:srcRect l="50728" t="22406" r="2206" b="37651"/>
          <a:stretch>
            <a:fillRect/>
          </a:stretch>
        </p:blipFill>
        <p:spPr bwMode="auto">
          <a:xfrm>
            <a:off x="673030" y="4077072"/>
            <a:ext cx="3034874" cy="1944216"/>
          </a:xfrm>
          <a:prstGeom prst="rect">
            <a:avLst/>
          </a:prstGeom>
          <a:noFill/>
        </p:spPr>
      </p:pic>
      <p:pic>
        <p:nvPicPr>
          <p:cNvPr id="2052" name="Picture 4" descr="http://elogbook/eLogbook/attach_reader?attach_id=1115012"/>
          <p:cNvPicPr>
            <a:picLocks noChangeAspect="1" noChangeArrowheads="1"/>
          </p:cNvPicPr>
          <p:nvPr/>
        </p:nvPicPr>
        <p:blipFill>
          <a:blip r:embed="rId5" cstate="print"/>
          <a:srcRect t="8151" r="18181" b="52003"/>
          <a:stretch>
            <a:fillRect/>
          </a:stretch>
        </p:blipFill>
        <p:spPr bwMode="auto">
          <a:xfrm>
            <a:off x="35496" y="980728"/>
            <a:ext cx="6912768" cy="2736304"/>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and Communication</a:t>
            </a:r>
            <a:endParaRPr lang="en-US" dirty="0"/>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34</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7" name="Picture 2" descr="snapshot4"/>
          <p:cNvPicPr>
            <a:picLocks noChangeAspect="1" noChangeArrowheads="1"/>
          </p:cNvPicPr>
          <p:nvPr/>
        </p:nvPicPr>
        <p:blipFill>
          <a:blip r:embed="rId3" cstate="print"/>
          <a:srcRect l="3696" t="15059" r="2770" b="12942"/>
          <a:stretch>
            <a:fillRect/>
          </a:stretch>
        </p:blipFill>
        <p:spPr bwMode="auto">
          <a:xfrm>
            <a:off x="1115616" y="1340768"/>
            <a:ext cx="7272808" cy="4896544"/>
          </a:xfrm>
          <a:prstGeom prst="rect">
            <a:avLst/>
          </a:prstGeom>
          <a:noFill/>
          <a:ln w="9525">
            <a:noFill/>
            <a:miter lim="800000"/>
            <a:headEnd/>
            <a:tailEnd/>
          </a:ln>
        </p:spPr>
      </p:pic>
      <p:graphicFrame>
        <p:nvGraphicFramePr>
          <p:cNvPr id="8" name="Object 3"/>
          <p:cNvGraphicFramePr>
            <a:graphicFrameLocks noChangeAspect="1"/>
          </p:cNvGraphicFramePr>
          <p:nvPr/>
        </p:nvGraphicFramePr>
        <p:xfrm>
          <a:off x="5795516" y="5067995"/>
          <a:ext cx="2563813" cy="434975"/>
        </p:xfrm>
        <a:graphic>
          <a:graphicData uri="http://schemas.openxmlformats.org/presentationml/2006/ole">
            <p:oleObj spid="_x0000_s1026" name="Worksheet" r:id="rId4" imgW="1882235" imgH="343043" progId="Excel.Sheet.8">
              <p:embed/>
            </p:oleObj>
          </a:graphicData>
        </a:graphic>
      </p:graphicFrame>
      <p:graphicFrame>
        <p:nvGraphicFramePr>
          <p:cNvPr id="9" name="Object 4"/>
          <p:cNvGraphicFramePr>
            <a:graphicFrameLocks noChangeAspect="1"/>
          </p:cNvGraphicFramePr>
          <p:nvPr/>
        </p:nvGraphicFramePr>
        <p:xfrm>
          <a:off x="5466904" y="1658045"/>
          <a:ext cx="2633662" cy="446087"/>
        </p:xfrm>
        <a:graphic>
          <a:graphicData uri="http://schemas.openxmlformats.org/presentationml/2006/ole">
            <p:oleObj spid="_x0000_s1027" name="Worksheet" r:id="rId5" imgW="1927873" imgH="326302" progId="Excel.Sheet.8">
              <p:embed/>
            </p:oleObj>
          </a:graphicData>
        </a:graphic>
      </p:graphicFrame>
      <p:sp>
        <p:nvSpPr>
          <p:cNvPr id="10" name="Text Box 8"/>
          <p:cNvSpPr txBox="1">
            <a:spLocks noChangeArrowheads="1"/>
          </p:cNvSpPr>
          <p:nvPr/>
        </p:nvSpPr>
        <p:spPr bwMode="auto">
          <a:xfrm>
            <a:off x="5292279" y="4620320"/>
            <a:ext cx="3067050" cy="457200"/>
          </a:xfrm>
          <a:prstGeom prst="rect">
            <a:avLst/>
          </a:prstGeom>
          <a:solidFill>
            <a:srgbClr val="FFFFCC"/>
          </a:solidFill>
          <a:ln w="9525">
            <a:solidFill>
              <a:schemeClr val="tx1"/>
            </a:solidFill>
            <a:miter lim="800000"/>
            <a:headEnd/>
            <a:tailEnd/>
          </a:ln>
        </p:spPr>
        <p:txBody>
          <a:bodyPr wrap="none" lIns="18000" tIns="10800" rIns="18000" bIns="10800">
            <a:spAutoFit/>
          </a:bodyPr>
          <a:lstStyle/>
          <a:p>
            <a:r>
              <a:rPr lang="en-GB" sz="1400">
                <a:solidFill>
                  <a:srgbClr val="FF0000"/>
                </a:solidFill>
                <a:latin typeface="Arial" pitchFamily="34" charset="0"/>
              </a:rPr>
              <a:t>Beam Interlock Controller at IP8</a:t>
            </a:r>
          </a:p>
          <a:p>
            <a:r>
              <a:rPr lang="en-GB" sz="1400">
                <a:solidFill>
                  <a:srgbClr val="FF0000"/>
                </a:solidFill>
                <a:latin typeface="Arial" pitchFamily="34" charset="0"/>
              </a:rPr>
              <a:t>received dump request at 561.437 ms </a:t>
            </a:r>
          </a:p>
        </p:txBody>
      </p:sp>
      <p:sp>
        <p:nvSpPr>
          <p:cNvPr id="11" name="Text Box 10"/>
          <p:cNvSpPr txBox="1">
            <a:spLocks noChangeArrowheads="1"/>
          </p:cNvSpPr>
          <p:nvPr/>
        </p:nvSpPr>
        <p:spPr bwMode="auto">
          <a:xfrm>
            <a:off x="5292279" y="2113657"/>
            <a:ext cx="2808287" cy="882650"/>
          </a:xfrm>
          <a:prstGeom prst="rect">
            <a:avLst/>
          </a:prstGeom>
          <a:solidFill>
            <a:srgbClr val="FFFFCC"/>
          </a:solidFill>
          <a:ln w="9525">
            <a:solidFill>
              <a:schemeClr val="tx1"/>
            </a:solidFill>
            <a:miter lim="800000"/>
            <a:headEnd/>
            <a:tailEnd/>
          </a:ln>
        </p:spPr>
        <p:txBody>
          <a:bodyPr wrap="none" lIns="18000" tIns="10800" rIns="18000" bIns="10800">
            <a:spAutoFit/>
          </a:bodyPr>
          <a:lstStyle/>
          <a:p>
            <a:r>
              <a:rPr lang="en-GB" sz="1400">
                <a:solidFill>
                  <a:srgbClr val="FF0000"/>
                </a:solidFill>
                <a:latin typeface="Arial" pitchFamily="34" charset="0"/>
              </a:rPr>
              <a:t>Beam Interlock Controller at IP6</a:t>
            </a:r>
          </a:p>
          <a:p>
            <a:r>
              <a:rPr lang="en-GB" sz="1400">
                <a:solidFill>
                  <a:srgbClr val="FF0000"/>
                </a:solidFill>
                <a:latin typeface="Arial" pitchFamily="34" charset="0"/>
              </a:rPr>
              <a:t>received dump request</a:t>
            </a:r>
          </a:p>
          <a:p>
            <a:r>
              <a:rPr lang="en-GB" sz="1400">
                <a:solidFill>
                  <a:srgbClr val="FF0000"/>
                </a:solidFill>
                <a:latin typeface="Arial" pitchFamily="34" charset="0"/>
              </a:rPr>
              <a:t>- 50 </a:t>
            </a:r>
            <a:r>
              <a:rPr lang="en-GB" sz="1400">
                <a:solidFill>
                  <a:srgbClr val="FF0000"/>
                </a:solidFill>
                <a:latin typeface="Arial" pitchFamily="34" charset="0"/>
                <a:sym typeface="Symbol" pitchFamily="18" charset="2"/>
              </a:rPr>
              <a:t>s </a:t>
            </a:r>
            <a:r>
              <a:rPr lang="en-GB" sz="1400">
                <a:solidFill>
                  <a:srgbClr val="FF0000"/>
                </a:solidFill>
                <a:latin typeface="Arial" pitchFamily="34" charset="0"/>
              </a:rPr>
              <a:t>later (anti clockwise signal) </a:t>
            </a:r>
          </a:p>
          <a:p>
            <a:r>
              <a:rPr lang="en-GB" sz="1400">
                <a:solidFill>
                  <a:srgbClr val="FF0000"/>
                </a:solidFill>
                <a:latin typeface="Arial" pitchFamily="34" charset="0"/>
              </a:rPr>
              <a:t>- 180 </a:t>
            </a:r>
            <a:r>
              <a:rPr lang="en-GB" sz="1400">
                <a:solidFill>
                  <a:srgbClr val="FF0000"/>
                </a:solidFill>
                <a:latin typeface="Arial" pitchFamily="34" charset="0"/>
                <a:sym typeface="Symbol" pitchFamily="18" charset="2"/>
              </a:rPr>
              <a:t>s </a:t>
            </a:r>
            <a:r>
              <a:rPr lang="en-GB" sz="1400">
                <a:solidFill>
                  <a:srgbClr val="FF0000"/>
                </a:solidFill>
                <a:latin typeface="Arial" pitchFamily="34" charset="0"/>
              </a:rPr>
              <a:t>later (clockwise signal) </a:t>
            </a:r>
          </a:p>
        </p:txBody>
      </p:sp>
      <p:sp>
        <p:nvSpPr>
          <p:cNvPr id="12" name="Rectangle 11"/>
          <p:cNvSpPr>
            <a:spLocks noChangeArrowheads="1"/>
          </p:cNvSpPr>
          <p:nvPr/>
        </p:nvSpPr>
        <p:spPr bwMode="auto">
          <a:xfrm>
            <a:off x="5292279" y="3086795"/>
            <a:ext cx="2808287" cy="336550"/>
          </a:xfrm>
          <a:prstGeom prst="rect">
            <a:avLst/>
          </a:prstGeom>
          <a:solidFill>
            <a:srgbClr val="FFFFCC"/>
          </a:solidFill>
          <a:ln w="9525">
            <a:noFill/>
            <a:miter lim="800000"/>
            <a:headEnd/>
            <a:tailEnd/>
          </a:ln>
        </p:spPr>
        <p:txBody>
          <a:bodyPr>
            <a:spAutoFit/>
          </a:bodyPr>
          <a:lstStyle/>
          <a:p>
            <a:r>
              <a:rPr lang="en-GB">
                <a:latin typeface="Arial" pitchFamily="34" charset="0"/>
              </a:rPr>
              <a:t>Beam Dump 561.523 ms</a:t>
            </a:r>
          </a:p>
        </p:txBody>
      </p:sp>
      <p:sp>
        <p:nvSpPr>
          <p:cNvPr id="13" name="Curved Left Arrow 12"/>
          <p:cNvSpPr/>
          <p:nvPr/>
        </p:nvSpPr>
        <p:spPr bwMode="auto">
          <a:xfrm>
            <a:off x="4644008" y="2996952"/>
            <a:ext cx="504056" cy="2088232"/>
          </a:xfrm>
          <a:prstGeom prst="curvedLef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4" name="Curved Left Arrow 13"/>
          <p:cNvSpPr/>
          <p:nvPr/>
        </p:nvSpPr>
        <p:spPr bwMode="auto">
          <a:xfrm flipH="1">
            <a:off x="1835696" y="3068960"/>
            <a:ext cx="504056" cy="1880592"/>
          </a:xfrm>
          <a:prstGeom prst="curvedLeftArrow">
            <a:avLst/>
          </a:prstGeom>
          <a:solidFill>
            <a:schemeClr val="tx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7" name="Curved Left Arrow 16"/>
          <p:cNvSpPr/>
          <p:nvPr/>
        </p:nvSpPr>
        <p:spPr bwMode="auto">
          <a:xfrm flipH="1" flipV="1">
            <a:off x="2123728" y="3068960"/>
            <a:ext cx="504056" cy="1728192"/>
          </a:xfrm>
          <a:prstGeom prst="curvedLeftArrow">
            <a:avLst/>
          </a:prstGeom>
          <a:solidFill>
            <a:schemeClr val="tx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8" name="Curved Left Arrow 17"/>
          <p:cNvSpPr/>
          <p:nvPr/>
        </p:nvSpPr>
        <p:spPr bwMode="auto">
          <a:xfrm flipV="1">
            <a:off x="4427984" y="3140968"/>
            <a:ext cx="504056" cy="1728192"/>
          </a:xfrm>
          <a:prstGeom prst="curvedLef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accelerators need?</a:t>
            </a:r>
            <a:endParaRPr lang="en-US" dirty="0"/>
          </a:p>
        </p:txBody>
      </p:sp>
      <p:sp>
        <p:nvSpPr>
          <p:cNvPr id="3" name="Content Placeholder 2"/>
          <p:cNvSpPr>
            <a:spLocks noGrp="1"/>
          </p:cNvSpPr>
          <p:nvPr>
            <p:ph idx="1"/>
          </p:nvPr>
        </p:nvSpPr>
        <p:spPr>
          <a:xfrm>
            <a:off x="107504" y="1556792"/>
            <a:ext cx="7773987" cy="4800600"/>
          </a:xfrm>
        </p:spPr>
        <p:txBody>
          <a:bodyPr>
            <a:normAutofit/>
          </a:bodyPr>
          <a:lstStyle/>
          <a:p>
            <a:pPr lvl="1"/>
            <a:r>
              <a:rPr lang="en-US" dirty="0" smtClean="0">
                <a:solidFill>
                  <a:schemeClr val="tx1"/>
                </a:solidFill>
              </a:rPr>
              <a:t>General infrastructure</a:t>
            </a:r>
          </a:p>
          <a:p>
            <a:pPr lvl="1"/>
            <a:r>
              <a:rPr lang="en-US" dirty="0" smtClean="0">
                <a:solidFill>
                  <a:schemeClr val="tx1"/>
                </a:solidFill>
              </a:rPr>
              <a:t>Magnets</a:t>
            </a:r>
          </a:p>
          <a:p>
            <a:pPr lvl="1"/>
            <a:r>
              <a:rPr lang="en-US" dirty="0" smtClean="0">
                <a:solidFill>
                  <a:schemeClr val="tx1"/>
                </a:solidFill>
              </a:rPr>
              <a:t>RF</a:t>
            </a:r>
          </a:p>
          <a:p>
            <a:pPr lvl="1"/>
            <a:r>
              <a:rPr lang="en-US" dirty="0" smtClean="0"/>
              <a:t>Measurements </a:t>
            </a:r>
          </a:p>
          <a:p>
            <a:pPr lvl="1"/>
            <a:r>
              <a:rPr lang="en-US" dirty="0" smtClean="0"/>
              <a:t>Control and communication</a:t>
            </a:r>
          </a:p>
          <a:p>
            <a:pPr lvl="1"/>
            <a:r>
              <a:rPr lang="en-US" dirty="0" smtClean="0">
                <a:solidFill>
                  <a:srgbClr val="FF0000"/>
                </a:solidFill>
              </a:rPr>
              <a:t>Detectors </a:t>
            </a:r>
          </a:p>
          <a:p>
            <a:pPr lvl="2"/>
            <a:r>
              <a:rPr lang="en-US" dirty="0" smtClean="0">
                <a:solidFill>
                  <a:srgbClr val="FF0000"/>
                </a:solidFill>
              </a:rPr>
              <a:t>Mechanics, Electrical, Electronics, Computing,… </a:t>
            </a:r>
          </a:p>
          <a:p>
            <a:pPr lvl="2"/>
            <a:endParaRPr lang="en-US" dirty="0">
              <a:solidFill>
                <a:srgbClr val="FF0000"/>
              </a:solidFill>
            </a:endParaRPr>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35</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8" name="Picture 2" descr="Aerial view"/>
          <p:cNvPicPr>
            <a:picLocks noChangeAspect="1" noChangeArrowheads="1"/>
          </p:cNvPicPr>
          <p:nvPr/>
        </p:nvPicPr>
        <p:blipFill>
          <a:blip r:embed="rId2" cstate="print"/>
          <a:srcRect l="9571" t="14909" r="5558" b="7508"/>
          <a:stretch>
            <a:fillRect/>
          </a:stretch>
        </p:blipFill>
        <p:spPr bwMode="auto">
          <a:xfrm>
            <a:off x="4211960" y="980728"/>
            <a:ext cx="3024336" cy="2232248"/>
          </a:xfrm>
          <a:prstGeom prst="rect">
            <a:avLst/>
          </a:prstGeom>
          <a:noFill/>
          <a:ln w="9525">
            <a:noFill/>
            <a:miter lim="800000"/>
            <a:headEnd/>
            <a:tailEnd/>
          </a:ln>
        </p:spPr>
      </p:pic>
      <p:pic>
        <p:nvPicPr>
          <p:cNvPr id="7" name="Picture 4" descr="C:\Ioannis\CERN\Enthusm_Eng\Groups\Sonia\btollot.gif"/>
          <p:cNvPicPr>
            <a:picLocks noChangeAspect="1" noChangeArrowheads="1"/>
          </p:cNvPicPr>
          <p:nvPr/>
        </p:nvPicPr>
        <p:blipFill>
          <a:blip r:embed="rId3" cstate="print"/>
          <a:srcRect l="26245"/>
          <a:stretch>
            <a:fillRect/>
          </a:stretch>
        </p:blipFill>
        <p:spPr bwMode="auto">
          <a:xfrm>
            <a:off x="6876256" y="2506158"/>
            <a:ext cx="2023600" cy="1642922"/>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6732240" y="4574140"/>
            <a:ext cx="2232248" cy="16631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 descr="ATLAS"/>
          <p:cNvPicPr>
            <a:picLocks noChangeAspect="1" noChangeArrowheads="1"/>
          </p:cNvPicPr>
          <p:nvPr/>
        </p:nvPicPr>
        <p:blipFill>
          <a:blip r:embed="rId2" cstate="print"/>
          <a:srcRect/>
          <a:stretch>
            <a:fillRect/>
          </a:stretch>
        </p:blipFill>
        <p:spPr bwMode="auto">
          <a:xfrm>
            <a:off x="179512" y="1052736"/>
            <a:ext cx="4945335" cy="3221533"/>
          </a:xfrm>
          <a:prstGeom prst="rect">
            <a:avLst/>
          </a:prstGeom>
          <a:noFill/>
          <a:ln w="9525">
            <a:noFill/>
            <a:miter lim="800000"/>
            <a:headEnd/>
            <a:tailEnd/>
          </a:ln>
        </p:spPr>
      </p:pic>
      <p:sp>
        <p:nvSpPr>
          <p:cNvPr id="8" name="Title 7"/>
          <p:cNvSpPr>
            <a:spLocks noGrp="1"/>
          </p:cNvSpPr>
          <p:nvPr>
            <p:ph type="title"/>
          </p:nvPr>
        </p:nvSpPr>
        <p:spPr>
          <a:xfrm>
            <a:off x="871538" y="74712"/>
            <a:ext cx="7815262" cy="762000"/>
          </a:xfrm>
        </p:spPr>
        <p:txBody>
          <a:bodyPr/>
          <a:lstStyle/>
          <a:p>
            <a:r>
              <a:rPr lang="en-US" dirty="0" smtClean="0"/>
              <a:t>ATLAS and CMS</a:t>
            </a:r>
            <a:endParaRPr lang="en-US" dirty="0"/>
          </a:p>
        </p:txBody>
      </p:sp>
      <p:sp>
        <p:nvSpPr>
          <p:cNvPr id="7" name="Slide Number Placeholder 6"/>
          <p:cNvSpPr>
            <a:spLocks noGrp="1"/>
          </p:cNvSpPr>
          <p:nvPr>
            <p:ph type="sldNum" sz="quarter" idx="11"/>
          </p:nvPr>
        </p:nvSpPr>
        <p:spPr/>
        <p:txBody>
          <a:bodyPr/>
          <a:lstStyle/>
          <a:p>
            <a:pPr>
              <a:defRPr/>
            </a:pPr>
            <a:fld id="{27BEFB9C-DA69-47BD-ACC5-115369B1BC1A}" type="slidenum">
              <a:rPr lang="en-US" smtClean="0"/>
              <a:pPr>
                <a:defRPr/>
              </a:pPr>
              <a:t>36</a:t>
            </a:fld>
            <a:endParaRPr lang="en-US" dirty="0"/>
          </a:p>
        </p:txBody>
      </p:sp>
      <p:sp>
        <p:nvSpPr>
          <p:cNvPr id="10" name="Footer Placeholder 9"/>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9" name="Picture 5" descr="CMS"/>
          <p:cNvPicPr>
            <a:picLocks noChangeAspect="1" noChangeArrowheads="1"/>
          </p:cNvPicPr>
          <p:nvPr/>
        </p:nvPicPr>
        <p:blipFill>
          <a:blip r:embed="rId3" cstate="print"/>
          <a:srcRect/>
          <a:stretch>
            <a:fillRect/>
          </a:stretch>
        </p:blipFill>
        <p:spPr bwMode="auto">
          <a:xfrm>
            <a:off x="3877715" y="2852936"/>
            <a:ext cx="5086773" cy="3392281"/>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5" descr="ALICE"/>
          <p:cNvPicPr>
            <a:picLocks noChangeAspect="1" noChangeArrowheads="1"/>
          </p:cNvPicPr>
          <p:nvPr/>
        </p:nvPicPr>
        <p:blipFill>
          <a:blip r:embed="rId2" cstate="print"/>
          <a:srcRect/>
          <a:stretch>
            <a:fillRect/>
          </a:stretch>
        </p:blipFill>
        <p:spPr bwMode="auto">
          <a:xfrm>
            <a:off x="179512" y="908720"/>
            <a:ext cx="4409671" cy="3312368"/>
          </a:xfrm>
          <a:prstGeom prst="rect">
            <a:avLst/>
          </a:prstGeom>
          <a:noFill/>
          <a:ln w="9525">
            <a:noFill/>
            <a:miter lim="800000"/>
            <a:headEnd/>
            <a:tailEnd/>
          </a:ln>
        </p:spPr>
      </p:pic>
      <p:sp>
        <p:nvSpPr>
          <p:cNvPr id="8" name="Title 7"/>
          <p:cNvSpPr>
            <a:spLocks noGrp="1"/>
          </p:cNvSpPr>
          <p:nvPr>
            <p:ph type="title"/>
          </p:nvPr>
        </p:nvSpPr>
        <p:spPr>
          <a:xfrm>
            <a:off x="871538" y="74712"/>
            <a:ext cx="7815262" cy="762000"/>
          </a:xfrm>
        </p:spPr>
        <p:txBody>
          <a:bodyPr/>
          <a:lstStyle/>
          <a:p>
            <a:r>
              <a:rPr lang="en-US" dirty="0" smtClean="0"/>
              <a:t>ALICE and </a:t>
            </a:r>
            <a:r>
              <a:rPr lang="en-US" dirty="0" err="1" smtClean="0"/>
              <a:t>LHCb</a:t>
            </a:r>
            <a:endParaRPr lang="en-US" dirty="0"/>
          </a:p>
        </p:txBody>
      </p:sp>
      <p:sp>
        <p:nvSpPr>
          <p:cNvPr id="7" name="Slide Number Placeholder 6"/>
          <p:cNvSpPr>
            <a:spLocks noGrp="1"/>
          </p:cNvSpPr>
          <p:nvPr>
            <p:ph type="sldNum" sz="quarter" idx="11"/>
          </p:nvPr>
        </p:nvSpPr>
        <p:spPr/>
        <p:txBody>
          <a:bodyPr/>
          <a:lstStyle/>
          <a:p>
            <a:pPr>
              <a:defRPr/>
            </a:pPr>
            <a:fld id="{27BEFB9C-DA69-47BD-ACC5-115369B1BC1A}" type="slidenum">
              <a:rPr lang="en-US" smtClean="0"/>
              <a:pPr>
                <a:defRPr/>
              </a:pPr>
              <a:t>37</a:t>
            </a:fld>
            <a:endParaRPr lang="en-US" dirty="0"/>
          </a:p>
        </p:txBody>
      </p:sp>
      <p:sp>
        <p:nvSpPr>
          <p:cNvPr id="10" name="Footer Placeholder 9"/>
          <p:cNvSpPr>
            <a:spLocks noGrp="1"/>
          </p:cNvSpPr>
          <p:nvPr>
            <p:ph type="ftr" sz="quarter" idx="10"/>
          </p:nvPr>
        </p:nvSpPr>
        <p:spPr/>
        <p:txBody>
          <a:bodyPr/>
          <a:lstStyle/>
          <a:p>
            <a:pPr>
              <a:defRPr/>
            </a:pPr>
            <a:r>
              <a:rPr lang="en-US" dirty="0" smtClean="0"/>
              <a:t>Engineering at CERN</a:t>
            </a:r>
            <a:endParaRPr lang="de-DE" dirty="0">
              <a:solidFill>
                <a:schemeClr val="tx1"/>
              </a:solidFill>
            </a:endParaRPr>
          </a:p>
        </p:txBody>
      </p:sp>
      <p:pic>
        <p:nvPicPr>
          <p:cNvPr id="9" name="Picture 3" descr="LHCb magnet.jpg"/>
          <p:cNvPicPr>
            <a:picLocks noChangeAspect="1"/>
          </p:cNvPicPr>
          <p:nvPr/>
        </p:nvPicPr>
        <p:blipFill>
          <a:blip r:embed="rId3" cstate="print"/>
          <a:srcRect/>
          <a:stretch>
            <a:fillRect/>
          </a:stretch>
        </p:blipFill>
        <p:spPr bwMode="auto">
          <a:xfrm>
            <a:off x="4067944" y="3000656"/>
            <a:ext cx="4824536" cy="316464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1"/>
          <p:cNvSpPr>
            <a:spLocks noGrp="1"/>
          </p:cNvSpPr>
          <p:nvPr>
            <p:ph type="title"/>
          </p:nvPr>
        </p:nvSpPr>
        <p:spPr>
          <a:xfrm>
            <a:off x="928688" y="188913"/>
            <a:ext cx="7715250" cy="719137"/>
          </a:xfrm>
        </p:spPr>
        <p:txBody>
          <a:bodyPr/>
          <a:lstStyle/>
          <a:p>
            <a:r>
              <a:rPr lang="en-GB" dirty="0" smtClean="0"/>
              <a:t>Microchips for </a:t>
            </a:r>
            <a:r>
              <a:rPr lang="en-GB" dirty="0" err="1" smtClean="0"/>
              <a:t>Megastructures</a:t>
            </a:r>
            <a:endParaRPr lang="en-GB" dirty="0"/>
          </a:p>
        </p:txBody>
      </p:sp>
      <p:sp>
        <p:nvSpPr>
          <p:cNvPr id="120" name="Slide Number Placeholder 119"/>
          <p:cNvSpPr>
            <a:spLocks noGrp="1"/>
          </p:cNvSpPr>
          <p:nvPr>
            <p:ph type="sldNum" sz="quarter" idx="12"/>
          </p:nvPr>
        </p:nvSpPr>
        <p:spPr/>
        <p:txBody>
          <a:bodyPr/>
          <a:lstStyle/>
          <a:p>
            <a:pPr>
              <a:defRPr/>
            </a:pPr>
            <a:fld id="{AB31188A-6C22-4500-8FC2-BB540878341E}" type="slidenum">
              <a:rPr lang="el-GR" altLang="en-US" smtClean="0"/>
              <a:pPr>
                <a:defRPr/>
              </a:pPr>
              <a:t>38</a:t>
            </a:fld>
            <a:endParaRPr lang="el-GR" altLang="en-US"/>
          </a:p>
        </p:txBody>
      </p:sp>
      <p:sp>
        <p:nvSpPr>
          <p:cNvPr id="106" name="TextBox 105"/>
          <p:cNvSpPr txBox="1"/>
          <p:nvPr/>
        </p:nvSpPr>
        <p:spPr>
          <a:xfrm>
            <a:off x="3143240" y="1285860"/>
            <a:ext cx="5883342" cy="4001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2000" dirty="0" smtClean="0">
                <a:effectLst>
                  <a:glow rad="139700">
                    <a:schemeClr val="accent3">
                      <a:satMod val="175000"/>
                      <a:alpha val="40000"/>
                    </a:schemeClr>
                  </a:glow>
                </a:effectLst>
              </a:rPr>
              <a:t>CMS experiment on the LHC accelerator at CERN</a:t>
            </a:r>
            <a:endParaRPr lang="en-US" sz="2000" dirty="0">
              <a:effectLst>
                <a:glow rad="139700">
                  <a:schemeClr val="accent3">
                    <a:satMod val="175000"/>
                    <a:alpha val="40000"/>
                  </a:schemeClr>
                </a:glow>
              </a:effectLst>
            </a:endParaRPr>
          </a:p>
        </p:txBody>
      </p:sp>
      <p:pic>
        <p:nvPicPr>
          <p:cNvPr id="1027" name="Picture 3" descr="C:\Users\kostas\Desktop\CMS Tracker.jpg"/>
          <p:cNvPicPr>
            <a:picLocks noChangeAspect="1" noChangeArrowheads="1"/>
          </p:cNvPicPr>
          <p:nvPr/>
        </p:nvPicPr>
        <p:blipFill>
          <a:blip r:embed="rId2" cstate="print"/>
          <a:srcRect/>
          <a:stretch>
            <a:fillRect/>
          </a:stretch>
        </p:blipFill>
        <p:spPr bwMode="auto">
          <a:xfrm>
            <a:off x="3571868" y="1928802"/>
            <a:ext cx="5310979" cy="36433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8" name="Picture 4" descr="C:\Users\kostas\Desktop\CMS tracker hybrid.jpg"/>
          <p:cNvPicPr>
            <a:picLocks noChangeAspect="1" noChangeArrowheads="1"/>
          </p:cNvPicPr>
          <p:nvPr/>
        </p:nvPicPr>
        <p:blipFill>
          <a:blip r:embed="rId3" cstate="print"/>
          <a:srcRect/>
          <a:stretch>
            <a:fillRect/>
          </a:stretch>
        </p:blipFill>
        <p:spPr bwMode="auto">
          <a:xfrm rot="10800000">
            <a:off x="1928794" y="2285992"/>
            <a:ext cx="1067228" cy="253364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9" name="Picture 5" descr="C:\Users\kostas\Desktop\cernnews1_5-00.jpg"/>
          <p:cNvPicPr>
            <a:picLocks noChangeAspect="1" noChangeArrowheads="1"/>
          </p:cNvPicPr>
          <p:nvPr/>
        </p:nvPicPr>
        <p:blipFill>
          <a:blip r:embed="rId4" cstate="print"/>
          <a:srcRect/>
          <a:stretch>
            <a:fillRect/>
          </a:stretch>
        </p:blipFill>
        <p:spPr bwMode="auto">
          <a:xfrm>
            <a:off x="357158" y="1785926"/>
            <a:ext cx="914400" cy="8080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9" name="TextBox 118"/>
          <p:cNvSpPr txBox="1"/>
          <p:nvPr/>
        </p:nvSpPr>
        <p:spPr>
          <a:xfrm>
            <a:off x="1571604" y="1928802"/>
            <a:ext cx="1926810"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smtClean="0">
                <a:effectLst>
                  <a:glow rad="139700">
                    <a:schemeClr val="accent3">
                      <a:satMod val="175000"/>
                      <a:alpha val="40000"/>
                    </a:schemeClr>
                  </a:glow>
                </a:effectLst>
              </a:rPr>
              <a:t>Silicon Tracker Hybrid</a:t>
            </a:r>
            <a:endParaRPr lang="en-US" sz="1400" dirty="0">
              <a:effectLst>
                <a:glow rad="139700">
                  <a:schemeClr val="accent3">
                    <a:satMod val="175000"/>
                    <a:alpha val="40000"/>
                  </a:schemeClr>
                </a:glow>
              </a:effectLst>
            </a:endParaRPr>
          </a:p>
        </p:txBody>
      </p:sp>
      <p:sp>
        <p:nvSpPr>
          <p:cNvPr id="121" name="TextBox 120"/>
          <p:cNvSpPr txBox="1"/>
          <p:nvPr/>
        </p:nvSpPr>
        <p:spPr>
          <a:xfrm>
            <a:off x="142844" y="1357298"/>
            <a:ext cx="1439561"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smtClean="0">
                <a:effectLst>
                  <a:glow rad="139700">
                    <a:schemeClr val="accent3">
                      <a:satMod val="175000"/>
                      <a:alpha val="40000"/>
                    </a:schemeClr>
                  </a:glow>
                </a:effectLst>
              </a:rPr>
              <a:t>Front-End ASIC</a:t>
            </a:r>
            <a:endParaRPr lang="en-US" sz="1400" dirty="0">
              <a:effectLst>
                <a:glow rad="139700">
                  <a:schemeClr val="accent3">
                    <a:satMod val="175000"/>
                    <a:alpha val="40000"/>
                  </a:schemeClr>
                </a:glow>
              </a:effectLst>
            </a:endParaRPr>
          </a:p>
        </p:txBody>
      </p:sp>
      <p:cxnSp>
        <p:nvCxnSpPr>
          <p:cNvPr id="123" name="Straight Arrow Connector 122"/>
          <p:cNvCxnSpPr>
            <a:stCxn id="1029" idx="3"/>
          </p:cNvCxnSpPr>
          <p:nvPr/>
        </p:nvCxnSpPr>
        <p:spPr>
          <a:xfrm>
            <a:off x="1271558" y="2189945"/>
            <a:ext cx="942988" cy="810427"/>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a:stCxn id="1028" idx="1"/>
          </p:cNvCxnSpPr>
          <p:nvPr/>
        </p:nvCxnSpPr>
        <p:spPr>
          <a:xfrm>
            <a:off x="2996022" y="3552815"/>
            <a:ext cx="2933300" cy="447689"/>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4" name="Oval 13"/>
          <p:cNvSpPr/>
          <p:nvPr/>
        </p:nvSpPr>
        <p:spPr bwMode="auto">
          <a:xfrm>
            <a:off x="7884368" y="620688"/>
            <a:ext cx="936104" cy="5760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7" name="Footer Placeholder 9"/>
          <p:cNvSpPr>
            <a:spLocks noGrp="1"/>
          </p:cNvSpPr>
          <p:nvPr>
            <p:ph type="ftr" sz="quarter" idx="10"/>
          </p:nvPr>
        </p:nvSpPr>
        <p:spPr>
          <a:xfrm>
            <a:off x="2000250" y="6436568"/>
            <a:ext cx="5105400" cy="304800"/>
          </a:xfrm>
        </p:spPr>
        <p:txBody>
          <a:bodyPr/>
          <a:lstStyle/>
          <a:p>
            <a:pPr algn="ctr">
              <a:defRPr/>
            </a:pPr>
            <a:r>
              <a:rPr lang="en-US" sz="1200" dirty="0" smtClean="0">
                <a:solidFill>
                  <a:srgbClr val="0070C0"/>
                </a:solidFill>
              </a:rPr>
              <a:t>Engineering at CERN</a:t>
            </a:r>
            <a:endParaRPr lang="de-DE" sz="1200" dirty="0">
              <a:solidFill>
                <a:srgbClr val="0070C0"/>
              </a:solidFill>
            </a:endParaRPr>
          </a:p>
        </p:txBody>
      </p:sp>
    </p:spTree>
  </p:cSld>
  <p:clrMapOvr>
    <a:masterClrMapping/>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ASIC designs at CERN</a:t>
            </a:r>
            <a:endParaRPr lang="en-US" dirty="0"/>
          </a:p>
        </p:txBody>
      </p:sp>
      <p:sp>
        <p:nvSpPr>
          <p:cNvPr id="3" name="Content Placeholder 2"/>
          <p:cNvSpPr>
            <a:spLocks noGrp="1"/>
          </p:cNvSpPr>
          <p:nvPr>
            <p:ph idx="1"/>
          </p:nvPr>
        </p:nvSpPr>
        <p:spPr>
          <a:xfrm>
            <a:off x="457200" y="4953000"/>
            <a:ext cx="8229600" cy="1284288"/>
          </a:xfrm>
        </p:spPr>
        <p:txBody>
          <a:bodyPr/>
          <a:lstStyle/>
          <a:p>
            <a:r>
              <a:rPr lang="en-US" sz="2000" dirty="0" smtClean="0"/>
              <a:t>Typical ASIC designs:</a:t>
            </a:r>
          </a:p>
          <a:p>
            <a:pPr lvl="1"/>
            <a:r>
              <a:rPr lang="en-US" sz="1600" dirty="0" smtClean="0"/>
              <a:t>Analog circuits with complex full custom designs</a:t>
            </a:r>
          </a:p>
          <a:p>
            <a:pPr lvl="1"/>
            <a:r>
              <a:rPr lang="en-US" sz="1600" dirty="0" smtClean="0"/>
              <a:t>Mixed Signal with large high performance analog and small digital circuits</a:t>
            </a:r>
          </a:p>
          <a:p>
            <a:pPr lvl="1"/>
            <a:r>
              <a:rPr lang="en-US" sz="1600" dirty="0" smtClean="0"/>
              <a:t>Digital circuits not exceeding 100K gates.	</a:t>
            </a:r>
          </a:p>
        </p:txBody>
      </p:sp>
      <p:sp>
        <p:nvSpPr>
          <p:cNvPr id="6" name="Slide Number Placeholder 5"/>
          <p:cNvSpPr>
            <a:spLocks noGrp="1"/>
          </p:cNvSpPr>
          <p:nvPr>
            <p:ph type="sldNum" sz="quarter" idx="4294967295"/>
          </p:nvPr>
        </p:nvSpPr>
        <p:spPr>
          <a:xfrm>
            <a:off x="6758880" y="6500068"/>
            <a:ext cx="2133600" cy="241300"/>
          </a:xfrm>
          <a:prstGeom prst="rect">
            <a:avLst/>
          </a:prstGeom>
        </p:spPr>
        <p:txBody>
          <a:bodyPr/>
          <a:lstStyle/>
          <a:p>
            <a:pPr>
              <a:defRPr/>
            </a:pPr>
            <a:fld id="{A729CE2E-3EE3-4497-AFB7-EE1D2FAA09D5}" type="slidenum">
              <a:rPr lang="el-GR" altLang="en-US" smtClean="0"/>
              <a:pPr>
                <a:defRPr/>
              </a:pPr>
              <a:t>39</a:t>
            </a:fld>
            <a:endParaRPr lang="el-GR" altLang="en-US" dirty="0"/>
          </a:p>
        </p:txBody>
      </p:sp>
      <p:pic>
        <p:nvPicPr>
          <p:cNvPr id="7" name="Picture 6"/>
          <p:cNvPicPr>
            <a:picLocks noChangeAspect="1"/>
          </p:cNvPicPr>
          <p:nvPr/>
        </p:nvPicPr>
        <p:blipFill>
          <a:blip r:embed="rId2" cstate="print"/>
          <a:stretch>
            <a:fillRect/>
          </a:stretch>
        </p:blipFill>
        <p:spPr>
          <a:xfrm>
            <a:off x="4343400" y="1295400"/>
            <a:ext cx="1763799" cy="145281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4191000" y="2743200"/>
            <a:ext cx="2071090"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halkboard"/>
                <a:cs typeface="Chalkboard"/>
              </a:rPr>
              <a:t>4ch 40Msps 12-bit ADC</a:t>
            </a:r>
          </a:p>
        </p:txBody>
      </p:sp>
      <p:pic>
        <p:nvPicPr>
          <p:cNvPr id="9" name="Picture 8" descr="DSCN2088.JPG"/>
          <p:cNvPicPr>
            <a:picLocks noChangeAspect="1"/>
          </p:cNvPicPr>
          <p:nvPr/>
        </p:nvPicPr>
        <p:blipFill>
          <a:blip r:embed="rId3" cstate="print"/>
          <a:stretch>
            <a:fillRect/>
          </a:stretch>
        </p:blipFill>
        <p:spPr>
          <a:xfrm>
            <a:off x="6629400" y="1295400"/>
            <a:ext cx="1897063" cy="142328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6629400" y="2743200"/>
            <a:ext cx="1966544"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halkboard"/>
                <a:cs typeface="Chalkboard"/>
              </a:rPr>
              <a:t>4ch data readout chip</a:t>
            </a:r>
            <a:endParaRPr lang="en-US" sz="1400" dirty="0">
              <a:solidFill>
                <a:schemeClr val="tx2"/>
              </a:solidFill>
              <a:latin typeface="Chalkboard"/>
              <a:cs typeface="Chalkboard"/>
            </a:endParaRPr>
          </a:p>
        </p:txBody>
      </p:sp>
      <p:pic>
        <p:nvPicPr>
          <p:cNvPr id="11" name="Picture 5" descr="pace3"/>
          <p:cNvPicPr>
            <a:picLocks noChangeAspect="1" noChangeArrowheads="1"/>
          </p:cNvPicPr>
          <p:nvPr/>
        </p:nvPicPr>
        <p:blipFill>
          <a:blip r:embed="rId4" cstate="print"/>
          <a:srcRect l="9859" t="23544" r="4225" b="9597"/>
          <a:stretch>
            <a:fillRect/>
          </a:stretch>
        </p:blipFill>
        <p:spPr bwMode="auto">
          <a:xfrm>
            <a:off x="685800" y="1295400"/>
            <a:ext cx="2775155" cy="1410325"/>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457200" y="2743200"/>
            <a:ext cx="3329241"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halkboard"/>
                <a:cs typeface="Chalkboard"/>
              </a:rPr>
              <a:t>128ch pre-amp, analog memory chipset</a:t>
            </a:r>
          </a:p>
        </p:txBody>
      </p:sp>
      <p:pic>
        <p:nvPicPr>
          <p:cNvPr id="13" name="Picture 12"/>
          <p:cNvPicPr>
            <a:picLocks noChangeAspect="1"/>
          </p:cNvPicPr>
          <p:nvPr/>
        </p:nvPicPr>
        <p:blipFill>
          <a:blip r:embed="rId5" cstate="print"/>
          <a:srcRect r="8000" b="4748"/>
          <a:stretch>
            <a:fillRect/>
          </a:stretch>
        </p:blipFill>
        <p:spPr>
          <a:xfrm>
            <a:off x="1219200" y="3352800"/>
            <a:ext cx="1752600" cy="1219200"/>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1219200" y="4572000"/>
            <a:ext cx="1783241"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halkboard"/>
                <a:cs typeface="Chalkboard"/>
              </a:rPr>
              <a:t>Gigabit Optical Link</a:t>
            </a:r>
          </a:p>
        </p:txBody>
      </p:sp>
      <p:pic>
        <p:nvPicPr>
          <p:cNvPr id="17" name="Picture 16"/>
          <p:cNvPicPr>
            <a:picLocks noChangeAspect="1"/>
          </p:cNvPicPr>
          <p:nvPr/>
        </p:nvPicPr>
        <p:blipFill>
          <a:blip r:embed="rId6" cstate="print"/>
          <a:stretch>
            <a:fillRect/>
          </a:stretch>
        </p:blipFill>
        <p:spPr>
          <a:xfrm rot="16200000">
            <a:off x="4549412" y="3049892"/>
            <a:ext cx="1392194" cy="1693209"/>
          </a:xfrm>
          <a:prstGeom prst="rect">
            <a:avLst/>
          </a:prstGeom>
          <a:ln>
            <a:noFill/>
          </a:ln>
          <a:effectLst>
            <a:outerShdw blurRad="292100" dist="139700" dir="2700000" algn="tl" rotWithShape="0">
              <a:srgbClr val="333333">
                <a:alpha val="65000"/>
              </a:srgbClr>
            </a:outerShdw>
          </a:effectLst>
        </p:spPr>
      </p:pic>
      <p:sp>
        <p:nvSpPr>
          <p:cNvPr id="18" name="TextBox 17"/>
          <p:cNvSpPr txBox="1"/>
          <p:nvPr/>
        </p:nvSpPr>
        <p:spPr>
          <a:xfrm>
            <a:off x="4322703" y="4572000"/>
            <a:ext cx="1849497"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halkboard"/>
                <a:cs typeface="Chalkboard"/>
              </a:rPr>
              <a:t>MEDIPIX1 Pixel chip</a:t>
            </a:r>
          </a:p>
        </p:txBody>
      </p:sp>
      <p:pic>
        <p:nvPicPr>
          <p:cNvPr id="19" name="Picture 5"/>
          <p:cNvPicPr>
            <a:picLocks noChangeAspect="1" noChangeArrowheads="1"/>
          </p:cNvPicPr>
          <p:nvPr/>
        </p:nvPicPr>
        <p:blipFill>
          <a:blip r:embed="rId7" cstate="print"/>
          <a:srcRect/>
          <a:stretch>
            <a:fillRect/>
          </a:stretch>
        </p:blipFill>
        <p:spPr bwMode="auto">
          <a:xfrm>
            <a:off x="6858000" y="3200400"/>
            <a:ext cx="1447799" cy="1378233"/>
          </a:xfrm>
          <a:prstGeom prst="rect">
            <a:avLst/>
          </a:prstGeom>
          <a:ln>
            <a:noFill/>
          </a:ln>
          <a:effectLst>
            <a:outerShdw blurRad="292100" dist="139700" dir="2700000" algn="tl" rotWithShape="0">
              <a:srgbClr val="333333">
                <a:alpha val="65000"/>
              </a:srgbClr>
            </a:outerShdw>
          </a:effectLst>
        </p:spPr>
      </p:pic>
      <p:sp>
        <p:nvSpPr>
          <p:cNvPr id="20" name="TextBox 19"/>
          <p:cNvSpPr txBox="1"/>
          <p:nvPr/>
        </p:nvSpPr>
        <p:spPr>
          <a:xfrm>
            <a:off x="6954892" y="4572000"/>
            <a:ext cx="1274708" cy="307777"/>
          </a:xfrm>
          <a:prstGeom prst="rect">
            <a:avLst/>
          </a:prstGeom>
          <a:noFill/>
          <a:effectLst>
            <a:glow rad="63500">
              <a:schemeClr val="accent1">
                <a:alpha val="75000"/>
              </a:schemeClr>
            </a:glow>
          </a:effectLst>
        </p:spPr>
        <p:txBody>
          <a:bodyPr wrap="none" rtlCol="0">
            <a:spAutoFit/>
          </a:bodyPr>
          <a:lstStyle/>
          <a:p>
            <a:r>
              <a:rPr lang="en-US" sz="1400" dirty="0" err="1" smtClean="0">
                <a:solidFill>
                  <a:schemeClr val="tx2"/>
                </a:solidFill>
                <a:latin typeface="Chalkboard"/>
                <a:cs typeface="Chalkboard"/>
              </a:rPr>
              <a:t>Rad-Tol</a:t>
            </a:r>
            <a:r>
              <a:rPr lang="en-US" sz="1400" dirty="0" smtClean="0">
                <a:solidFill>
                  <a:schemeClr val="tx2"/>
                </a:solidFill>
                <a:latin typeface="Chalkboard"/>
                <a:cs typeface="Chalkboard"/>
              </a:rPr>
              <a:t> FPGA</a:t>
            </a:r>
          </a:p>
        </p:txBody>
      </p:sp>
      <p:sp>
        <p:nvSpPr>
          <p:cNvPr id="21" name="Oval 20"/>
          <p:cNvSpPr/>
          <p:nvPr/>
        </p:nvSpPr>
        <p:spPr bwMode="auto">
          <a:xfrm>
            <a:off x="7884368" y="620688"/>
            <a:ext cx="936104" cy="57606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2" name="Footer Placeholder 3"/>
          <p:cNvSpPr>
            <a:spLocks noGrp="1"/>
          </p:cNvSpPr>
          <p:nvPr>
            <p:ph type="ftr" sz="quarter" idx="10"/>
          </p:nvPr>
        </p:nvSpPr>
        <p:spPr>
          <a:xfrm>
            <a:off x="2000250" y="6400800"/>
            <a:ext cx="5105400" cy="304800"/>
          </a:xfrm>
        </p:spPr>
        <p:txBody>
          <a:bodyPr/>
          <a:lstStyle/>
          <a:p>
            <a:pPr>
              <a:defRPr/>
            </a:pPr>
            <a:r>
              <a:rPr lang="en-US" dirty="0" smtClean="0"/>
              <a:t>Engineering at CERN</a:t>
            </a:r>
            <a:endParaRPr lang="de-DE" dirty="0">
              <a:solidFill>
                <a:schemeClr val="tx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noChangeArrowheads="1"/>
          </p:cNvPicPr>
          <p:nvPr/>
        </p:nvPicPr>
        <p:blipFill>
          <a:blip r:embed="rId2" cstate="print"/>
          <a:srcRect/>
          <a:stretch>
            <a:fillRect/>
          </a:stretch>
        </p:blipFill>
        <p:spPr bwMode="auto">
          <a:xfrm>
            <a:off x="251520" y="5642948"/>
            <a:ext cx="5649317" cy="594364"/>
          </a:xfrm>
          <a:prstGeom prst="rect">
            <a:avLst/>
          </a:prstGeom>
          <a:noFill/>
          <a:ln w="9525">
            <a:noFill/>
            <a:miter lim="800000"/>
            <a:headEnd/>
            <a:tailEnd/>
          </a:ln>
        </p:spPr>
      </p:pic>
      <p:pic>
        <p:nvPicPr>
          <p:cNvPr id="5" name="Picture 5"/>
          <p:cNvPicPr>
            <a:picLocks noChangeAspect="1" noChangeArrowheads="1"/>
          </p:cNvPicPr>
          <p:nvPr/>
        </p:nvPicPr>
        <p:blipFill>
          <a:blip r:embed="rId3" cstate="print"/>
          <a:srcRect/>
          <a:stretch>
            <a:fillRect/>
          </a:stretch>
        </p:blipFill>
        <p:spPr bwMode="auto">
          <a:xfrm>
            <a:off x="251520" y="4365104"/>
            <a:ext cx="5649317" cy="1424879"/>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The life of a particle accelerator </a:t>
            </a:r>
            <a:endParaRPr lang="en-US" dirty="0"/>
          </a:p>
        </p:txBody>
      </p:sp>
      <p:sp>
        <p:nvSpPr>
          <p:cNvPr id="3" name="Content Placeholder 2"/>
          <p:cNvSpPr>
            <a:spLocks noGrp="1"/>
          </p:cNvSpPr>
          <p:nvPr>
            <p:ph idx="1"/>
          </p:nvPr>
        </p:nvSpPr>
        <p:spPr>
          <a:xfrm>
            <a:off x="912813" y="908720"/>
            <a:ext cx="7773987" cy="4800600"/>
          </a:xfrm>
        </p:spPr>
        <p:txBody>
          <a:bodyPr>
            <a:normAutofit/>
          </a:bodyPr>
          <a:lstStyle/>
          <a:p>
            <a:pPr>
              <a:buNone/>
            </a:pPr>
            <a:r>
              <a:rPr lang="en-US" sz="2000" dirty="0" smtClean="0"/>
              <a:t>Using the LHC as an example</a:t>
            </a:r>
          </a:p>
          <a:p>
            <a:pPr marL="457200" indent="-457200">
              <a:buFont typeface="+mj-lt"/>
              <a:buAutoNum type="arabicPeriod"/>
            </a:pPr>
            <a:r>
              <a:rPr lang="en-US" sz="2000" dirty="0" smtClean="0"/>
              <a:t>Identify the big questions and the appropriate instrument</a:t>
            </a:r>
          </a:p>
          <a:p>
            <a:pPr lvl="1"/>
            <a:r>
              <a:rPr lang="en-US" sz="1800" dirty="0" smtClean="0"/>
              <a:t>The LHC as a ‘discovery’ machine</a:t>
            </a:r>
          </a:p>
          <a:p>
            <a:pPr marL="457200" indent="-457200">
              <a:buFont typeface="+mj-lt"/>
              <a:buAutoNum type="arabicPeriod"/>
            </a:pPr>
            <a:r>
              <a:rPr lang="en-US" sz="2000" dirty="0" smtClean="0"/>
              <a:t>Study the broad feasibility</a:t>
            </a:r>
            <a:endParaRPr lang="en-US" sz="1800" dirty="0" smtClean="0"/>
          </a:p>
          <a:p>
            <a:pPr lvl="1"/>
            <a:r>
              <a:rPr lang="en-US" sz="1800" dirty="0" smtClean="0"/>
              <a:t>Reuse the LEP tunnel, cryogenics, superconducting magnets, etc</a:t>
            </a:r>
          </a:p>
          <a:p>
            <a:pPr lvl="1"/>
            <a:r>
              <a:rPr lang="en-US" sz="1800" dirty="0" smtClean="0"/>
              <a:t>Often leads to a Conceptual Design Report (CDR)</a:t>
            </a:r>
          </a:p>
          <a:p>
            <a:pPr marL="457200" indent="-457200">
              <a:buFont typeface="+mj-lt"/>
              <a:buAutoNum type="arabicPeriod"/>
            </a:pPr>
            <a:r>
              <a:rPr lang="en-US" sz="2000" dirty="0" smtClean="0"/>
              <a:t>Study the detailed feasibility</a:t>
            </a:r>
          </a:p>
          <a:p>
            <a:pPr lvl="1"/>
            <a:r>
              <a:rPr lang="en-US" sz="1800" dirty="0" smtClean="0"/>
              <a:t>Research key technologies (superconducting magnets)</a:t>
            </a:r>
          </a:p>
          <a:p>
            <a:pPr lvl="1"/>
            <a:r>
              <a:rPr lang="en-US" sz="1800" dirty="0" smtClean="0"/>
              <a:t>Leads to a Technical Design Report (TDR)</a:t>
            </a:r>
          </a:p>
          <a:p>
            <a:pPr marL="457200" indent="-457200">
              <a:buFont typeface="+mj-lt"/>
              <a:buAutoNum type="arabicPeriod"/>
            </a:pPr>
            <a:r>
              <a:rPr lang="en-US" sz="2000" dirty="0" smtClean="0"/>
              <a:t>Design, construct and commission</a:t>
            </a:r>
            <a:endParaRPr lang="en-US" sz="1800" dirty="0" smtClean="0"/>
          </a:p>
          <a:p>
            <a:endParaRPr lang="en-US" sz="2000" dirty="0" smtClean="0"/>
          </a:p>
        </p:txBody>
      </p:sp>
      <p:sp>
        <p:nvSpPr>
          <p:cNvPr id="4" name="Rectangle 3"/>
          <p:cNvSpPr/>
          <p:nvPr/>
        </p:nvSpPr>
        <p:spPr>
          <a:xfrm>
            <a:off x="4716016" y="5733256"/>
            <a:ext cx="4320480" cy="584775"/>
          </a:xfrm>
          <a:prstGeom prst="rect">
            <a:avLst/>
          </a:prstGeom>
        </p:spPr>
        <p:txBody>
          <a:bodyPr wrap="square">
            <a:spAutoFit/>
          </a:bodyPr>
          <a:lstStyle/>
          <a:p>
            <a:pPr algn="r"/>
            <a:r>
              <a:rPr lang="en-US" sz="1600" dirty="0" smtClean="0"/>
              <a:t>See Lyn Evans presentation: </a:t>
            </a:r>
            <a:r>
              <a:rPr lang="en-US" sz="1600" dirty="0" smtClean="0">
                <a:hlinkClick r:id="rId4"/>
              </a:rPr>
              <a:t>https://edms.cern.ch/document/1075090/1.0</a:t>
            </a:r>
            <a:endParaRPr lang="en-US" sz="1600" dirty="0"/>
          </a:p>
        </p:txBody>
      </p:sp>
      <p:sp>
        <p:nvSpPr>
          <p:cNvPr id="7" name="TextBox 6"/>
          <p:cNvSpPr txBox="1"/>
          <p:nvPr/>
        </p:nvSpPr>
        <p:spPr>
          <a:xfrm>
            <a:off x="3779912" y="5157192"/>
            <a:ext cx="1800200" cy="646331"/>
          </a:xfrm>
          <a:prstGeom prst="rect">
            <a:avLst/>
          </a:prstGeom>
          <a:noFill/>
        </p:spPr>
        <p:txBody>
          <a:bodyPr wrap="square" rtlCol="0">
            <a:spAutoFit/>
          </a:bodyPr>
          <a:lstStyle/>
          <a:p>
            <a:r>
              <a:rPr lang="en-US" dirty="0" smtClean="0"/>
              <a:t>CERN Finance Committee 1994</a:t>
            </a:r>
            <a:endParaRPr lang="en-US" dirty="0"/>
          </a:p>
        </p:txBody>
      </p:sp>
      <p:cxnSp>
        <p:nvCxnSpPr>
          <p:cNvPr id="20" name="Straight Arrow Connector 19"/>
          <p:cNvCxnSpPr/>
          <p:nvPr/>
        </p:nvCxnSpPr>
        <p:spPr>
          <a:xfrm rot="5400000">
            <a:off x="5904148" y="3537012"/>
            <a:ext cx="1872208" cy="1368152"/>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1" name="Slide Number Placeholder 20"/>
          <p:cNvSpPr>
            <a:spLocks noGrp="1"/>
          </p:cNvSpPr>
          <p:nvPr>
            <p:ph type="sldNum" sz="quarter" idx="11"/>
          </p:nvPr>
        </p:nvSpPr>
        <p:spPr/>
        <p:txBody>
          <a:bodyPr/>
          <a:lstStyle/>
          <a:p>
            <a:pPr>
              <a:defRPr/>
            </a:pPr>
            <a:fld id="{27BEFB9C-DA69-47BD-ACC5-115369B1BC1A}" type="slidenum">
              <a:rPr lang="en-US" smtClean="0"/>
              <a:pPr>
                <a:defRPr/>
              </a:pPr>
              <a:t>4</a:t>
            </a:fld>
            <a:endParaRPr lang="en-US" dirty="0"/>
          </a:p>
        </p:txBody>
      </p:sp>
      <p:sp>
        <p:nvSpPr>
          <p:cNvPr id="22" name="Footer Placeholder 21"/>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2000" fill="hold"/>
                                        <p:tgtEl>
                                          <p:spTgt spid="5"/>
                                        </p:tgtEl>
                                        <p:attrNameLst>
                                          <p:attrName>ppt_w</p:attrName>
                                        </p:attrNameLst>
                                      </p:cBhvr>
                                      <p:tavLst>
                                        <p:tav tm="0">
                                          <p:val>
                                            <p:strVal val="#ppt_w*0.70"/>
                                          </p:val>
                                        </p:tav>
                                        <p:tav tm="100000">
                                          <p:val>
                                            <p:strVal val="#ppt_w"/>
                                          </p:val>
                                        </p:tav>
                                      </p:tavLst>
                                    </p:anim>
                                    <p:anim calcmode="lin" valueType="num">
                                      <p:cBhvr>
                                        <p:cTn id="16" dur="2000" fill="hold"/>
                                        <p:tgtEl>
                                          <p:spTgt spid="5"/>
                                        </p:tgtEl>
                                        <p:attrNameLst>
                                          <p:attrName>ppt_h</p:attrName>
                                        </p:attrNameLst>
                                      </p:cBhvr>
                                      <p:tavLst>
                                        <p:tav tm="0">
                                          <p:val>
                                            <p:strVal val="#ppt_h"/>
                                          </p:val>
                                        </p:tav>
                                        <p:tav tm="100000">
                                          <p:val>
                                            <p:strVal val="#ppt_h"/>
                                          </p:val>
                                        </p:tav>
                                      </p:tavLst>
                                    </p:anim>
                                    <p:animEffect transition="in" filter="fade">
                                      <p:cBhvr>
                                        <p:cTn id="17" dur="2000"/>
                                        <p:tgtEl>
                                          <p:spTgt spid="5"/>
                                        </p:tgtEl>
                                      </p:cBhvr>
                                    </p:animEffect>
                                  </p:childTnLst>
                                </p:cTn>
                              </p:par>
                              <p:par>
                                <p:cTn id="18" presetID="55"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2000" fill="hold"/>
                                        <p:tgtEl>
                                          <p:spTgt spid="6"/>
                                        </p:tgtEl>
                                        <p:attrNameLst>
                                          <p:attrName>ppt_w</p:attrName>
                                        </p:attrNameLst>
                                      </p:cBhvr>
                                      <p:tavLst>
                                        <p:tav tm="0">
                                          <p:val>
                                            <p:strVal val="#ppt_w*0.70"/>
                                          </p:val>
                                        </p:tav>
                                        <p:tav tm="100000">
                                          <p:val>
                                            <p:strVal val="#ppt_w"/>
                                          </p:val>
                                        </p:tav>
                                      </p:tavLst>
                                    </p:anim>
                                    <p:anim calcmode="lin" valueType="num">
                                      <p:cBhvr>
                                        <p:cTn id="21" dur="2000" fill="hold"/>
                                        <p:tgtEl>
                                          <p:spTgt spid="6"/>
                                        </p:tgtEl>
                                        <p:attrNameLst>
                                          <p:attrName>ppt_h</p:attrName>
                                        </p:attrNameLst>
                                      </p:cBhvr>
                                      <p:tavLst>
                                        <p:tav tm="0">
                                          <p:val>
                                            <p:strVal val="#ppt_h"/>
                                          </p:val>
                                        </p:tav>
                                        <p:tav tm="100000">
                                          <p:val>
                                            <p:strVal val="#ppt_h"/>
                                          </p:val>
                                        </p:tav>
                                      </p:tavLst>
                                    </p:anim>
                                    <p:animEffect transition="in" filter="fade">
                                      <p:cBhvr>
                                        <p:cTn id="22" dur="2000"/>
                                        <p:tgtEl>
                                          <p:spTgt spid="6"/>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0"/>
          </p:nvPr>
        </p:nvSpPr>
        <p:spPr>
          <a:xfrm>
            <a:off x="2000250" y="6381328"/>
            <a:ext cx="5105400" cy="304800"/>
          </a:xfrm>
        </p:spPr>
        <p:txBody>
          <a:bodyPr/>
          <a:lstStyle/>
          <a:p>
            <a:pPr>
              <a:defRPr/>
            </a:pPr>
            <a:r>
              <a:rPr lang="en-US" dirty="0" smtClean="0"/>
              <a:t>Engineering at CERN</a:t>
            </a:r>
            <a:endParaRPr lang="de-DE" dirty="0">
              <a:solidFill>
                <a:schemeClr val="tx1"/>
              </a:solidFill>
            </a:endParaRPr>
          </a:p>
        </p:txBody>
      </p:sp>
      <p:sp>
        <p:nvSpPr>
          <p:cNvPr id="5" name="Slide Number Placeholder 4"/>
          <p:cNvSpPr>
            <a:spLocks noGrp="1"/>
          </p:cNvSpPr>
          <p:nvPr>
            <p:ph type="sldNum" sz="quarter" idx="11"/>
          </p:nvPr>
        </p:nvSpPr>
        <p:spPr/>
        <p:txBody>
          <a:bodyPr/>
          <a:lstStyle/>
          <a:p>
            <a:pPr>
              <a:defRPr/>
            </a:pPr>
            <a:fld id="{27BEFB9C-DA69-47BD-ACC5-115369B1BC1A}" type="slidenum">
              <a:rPr lang="en-US" smtClean="0"/>
              <a:pPr>
                <a:defRPr/>
              </a:pPr>
              <a:t>40</a:t>
            </a:fld>
            <a:endParaRPr lang="en-US" dirty="0"/>
          </a:p>
        </p:txBody>
      </p:sp>
      <p:pic>
        <p:nvPicPr>
          <p:cNvPr id="111618" name="Picture 2"/>
          <p:cNvPicPr>
            <a:picLocks noChangeAspect="1" noChangeArrowheads="1"/>
          </p:cNvPicPr>
          <p:nvPr/>
        </p:nvPicPr>
        <p:blipFill>
          <a:blip r:embed="rId2" cstate="print"/>
          <a:srcRect/>
          <a:stretch>
            <a:fillRect/>
          </a:stretch>
        </p:blipFill>
        <p:spPr bwMode="auto">
          <a:xfrm>
            <a:off x="504056" y="949769"/>
            <a:ext cx="8172400" cy="52875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a:t>
            </a:r>
            <a:endParaRPr lang="en-US" dirty="0"/>
          </a:p>
        </p:txBody>
      </p:sp>
      <p:sp>
        <p:nvSpPr>
          <p:cNvPr id="3" name="Content Placeholder 2"/>
          <p:cNvSpPr>
            <a:spLocks noGrp="1"/>
          </p:cNvSpPr>
          <p:nvPr>
            <p:ph idx="1"/>
          </p:nvPr>
        </p:nvSpPr>
        <p:spPr>
          <a:xfrm>
            <a:off x="179512" y="980728"/>
            <a:ext cx="7773987" cy="5328592"/>
          </a:xfrm>
        </p:spPr>
        <p:txBody>
          <a:bodyPr/>
          <a:lstStyle/>
          <a:p>
            <a:r>
              <a:rPr lang="en-US" dirty="0" smtClean="0"/>
              <a:t>Data acquisition</a:t>
            </a:r>
          </a:p>
          <a:p>
            <a:pPr lvl="1"/>
            <a:r>
              <a:rPr lang="en-US" dirty="0" smtClean="0"/>
              <a:t>Detector computing hardware</a:t>
            </a:r>
          </a:p>
          <a:p>
            <a:pPr lvl="1"/>
            <a:r>
              <a:rPr lang="en-US" dirty="0" smtClean="0"/>
              <a:t>Detector sensors</a:t>
            </a:r>
          </a:p>
          <a:p>
            <a:pPr lvl="1"/>
            <a:r>
              <a:rPr lang="en-US" dirty="0" smtClean="0"/>
              <a:t>Radiation tolerant</a:t>
            </a:r>
          </a:p>
          <a:p>
            <a:endParaRPr lang="en-US" dirty="0" smtClean="0"/>
          </a:p>
          <a:p>
            <a:r>
              <a:rPr lang="en-US" dirty="0" smtClean="0"/>
              <a:t>Data analysis</a:t>
            </a:r>
          </a:p>
          <a:p>
            <a:pPr lvl="1"/>
            <a:r>
              <a:rPr lang="en-US" dirty="0" smtClean="0"/>
              <a:t>GRID computing</a:t>
            </a:r>
          </a:p>
          <a:p>
            <a:pPr lvl="1"/>
            <a:r>
              <a:rPr lang="en-US" dirty="0" smtClean="0"/>
              <a:t>Networks</a:t>
            </a:r>
          </a:p>
          <a:p>
            <a:pPr lvl="1"/>
            <a:r>
              <a:rPr lang="en-US" dirty="0" smtClean="0"/>
              <a:t>Databases</a:t>
            </a:r>
          </a:p>
          <a:p>
            <a:pPr lvl="1"/>
            <a:endParaRPr lang="en-US" dirty="0" smtClean="0"/>
          </a:p>
          <a:p>
            <a:pPr lvl="1"/>
            <a:endParaRPr lang="en-US" dirty="0" smtClean="0"/>
          </a:p>
          <a:p>
            <a:pPr lvl="1">
              <a:buNone/>
            </a:pPr>
            <a:r>
              <a:rPr lang="en-US" sz="1600" dirty="0" smtClean="0"/>
              <a:t>See  also </a:t>
            </a:r>
            <a:r>
              <a:rPr lang="en-US" sz="1600" dirty="0" smtClean="0">
                <a:hlinkClick r:id="rId2"/>
              </a:rPr>
              <a:t>http://innocentonnice.web.cern.ch/innocentOnNice/ska0509talk.ppt</a:t>
            </a:r>
            <a:endParaRPr lang="en-US" sz="1600" dirty="0" smtClean="0"/>
          </a:p>
          <a:p>
            <a:pPr lvl="1">
              <a:buNone/>
            </a:pPr>
            <a:endParaRPr lang="en-US" sz="1600" dirty="0"/>
          </a:p>
        </p:txBody>
      </p:sp>
      <p:sp>
        <p:nvSpPr>
          <p:cNvPr id="4" name="Footer Placeholder 3"/>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5" name="Slide Number Placeholder 4"/>
          <p:cNvSpPr>
            <a:spLocks noGrp="1"/>
          </p:cNvSpPr>
          <p:nvPr>
            <p:ph type="sldNum" sz="quarter" idx="11"/>
          </p:nvPr>
        </p:nvSpPr>
        <p:spPr/>
        <p:txBody>
          <a:bodyPr/>
          <a:lstStyle/>
          <a:p>
            <a:pPr>
              <a:defRPr/>
            </a:pPr>
            <a:fld id="{27BEFB9C-DA69-47BD-ACC5-115369B1BC1A}" type="slidenum">
              <a:rPr lang="en-US" smtClean="0"/>
              <a:pPr>
                <a:defRPr/>
              </a:pPr>
              <a:t>41</a:t>
            </a:fld>
            <a:endParaRPr lang="en-US" dirty="0"/>
          </a:p>
        </p:txBody>
      </p:sp>
      <p:pic>
        <p:nvPicPr>
          <p:cNvPr id="110594" name="Picture 2"/>
          <p:cNvPicPr>
            <a:picLocks noChangeAspect="1" noChangeArrowheads="1"/>
          </p:cNvPicPr>
          <p:nvPr/>
        </p:nvPicPr>
        <p:blipFill>
          <a:blip r:embed="rId3" cstate="print"/>
          <a:srcRect/>
          <a:stretch>
            <a:fillRect/>
          </a:stretch>
        </p:blipFill>
        <p:spPr bwMode="auto">
          <a:xfrm>
            <a:off x="4711005" y="1988840"/>
            <a:ext cx="4181475"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accelerators need?</a:t>
            </a:r>
            <a:endParaRPr lang="en-US" dirty="0"/>
          </a:p>
        </p:txBody>
      </p:sp>
      <p:sp>
        <p:nvSpPr>
          <p:cNvPr id="3" name="Content Placeholder 2"/>
          <p:cNvSpPr>
            <a:spLocks noGrp="1"/>
          </p:cNvSpPr>
          <p:nvPr>
            <p:ph idx="1"/>
          </p:nvPr>
        </p:nvSpPr>
        <p:spPr>
          <a:xfrm>
            <a:off x="107504" y="1556792"/>
            <a:ext cx="7773987" cy="4800600"/>
          </a:xfrm>
        </p:spPr>
        <p:txBody>
          <a:bodyPr>
            <a:normAutofit/>
          </a:bodyPr>
          <a:lstStyle/>
          <a:p>
            <a:pPr lvl="1"/>
            <a:r>
              <a:rPr lang="en-US" dirty="0" smtClean="0">
                <a:solidFill>
                  <a:schemeClr val="tx1"/>
                </a:solidFill>
              </a:rPr>
              <a:t>General infrastructure</a:t>
            </a:r>
          </a:p>
          <a:p>
            <a:pPr lvl="1"/>
            <a:r>
              <a:rPr lang="en-US" dirty="0" smtClean="0">
                <a:solidFill>
                  <a:schemeClr val="tx1"/>
                </a:solidFill>
              </a:rPr>
              <a:t>Magnets</a:t>
            </a:r>
          </a:p>
          <a:p>
            <a:pPr lvl="1"/>
            <a:r>
              <a:rPr lang="en-US" dirty="0" smtClean="0">
                <a:solidFill>
                  <a:schemeClr val="tx1"/>
                </a:solidFill>
              </a:rPr>
              <a:t>RF</a:t>
            </a:r>
          </a:p>
          <a:p>
            <a:pPr lvl="1"/>
            <a:r>
              <a:rPr lang="en-US" dirty="0" smtClean="0"/>
              <a:t>Measurements </a:t>
            </a:r>
          </a:p>
          <a:p>
            <a:pPr lvl="1"/>
            <a:r>
              <a:rPr lang="en-US" dirty="0" smtClean="0"/>
              <a:t>Control and communication</a:t>
            </a:r>
          </a:p>
          <a:p>
            <a:pPr lvl="1"/>
            <a:r>
              <a:rPr lang="en-US" dirty="0" smtClean="0">
                <a:solidFill>
                  <a:schemeClr val="tx1"/>
                </a:solidFill>
              </a:rPr>
              <a:t>Detectors </a:t>
            </a:r>
            <a:endParaRPr lang="en-US" dirty="0" smtClean="0">
              <a:solidFill>
                <a:schemeClr val="tx1"/>
              </a:solidFill>
            </a:endParaRPr>
          </a:p>
          <a:p>
            <a:pPr lvl="1"/>
            <a:endParaRPr lang="en-US" dirty="0" smtClean="0">
              <a:solidFill>
                <a:srgbClr val="FF0000"/>
              </a:solidFill>
            </a:endParaRPr>
          </a:p>
          <a:p>
            <a:pPr lvl="1"/>
            <a:endParaRPr lang="en-US" dirty="0" smtClean="0">
              <a:solidFill>
                <a:srgbClr val="FF0000"/>
              </a:solidFill>
            </a:endParaRPr>
          </a:p>
          <a:p>
            <a:pPr lvl="1"/>
            <a:r>
              <a:rPr lang="en-US" dirty="0" smtClean="0">
                <a:solidFill>
                  <a:srgbClr val="FF0000"/>
                </a:solidFill>
              </a:rPr>
              <a:t>Technology Transfer</a:t>
            </a:r>
            <a:endParaRPr lang="en-US" dirty="0">
              <a:solidFill>
                <a:srgbClr val="FF0000"/>
              </a:solidFill>
            </a:endParaRPr>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42</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8" name="Picture 2" descr="Aerial view"/>
          <p:cNvPicPr>
            <a:picLocks noChangeAspect="1" noChangeArrowheads="1"/>
          </p:cNvPicPr>
          <p:nvPr/>
        </p:nvPicPr>
        <p:blipFill>
          <a:blip r:embed="rId2" cstate="print"/>
          <a:srcRect l="9571" t="14909" r="5558" b="7508"/>
          <a:stretch>
            <a:fillRect/>
          </a:stretch>
        </p:blipFill>
        <p:spPr bwMode="auto">
          <a:xfrm>
            <a:off x="4211960" y="980728"/>
            <a:ext cx="3024336" cy="2232248"/>
          </a:xfrm>
          <a:prstGeom prst="rect">
            <a:avLst/>
          </a:prstGeom>
          <a:noFill/>
          <a:ln w="9525">
            <a:noFill/>
            <a:miter lim="800000"/>
            <a:headEnd/>
            <a:tailEnd/>
          </a:ln>
        </p:spPr>
      </p:pic>
      <p:pic>
        <p:nvPicPr>
          <p:cNvPr id="7" name="Picture 4" descr="C:\Ioannis\CERN\Enthusm_Eng\Groups\Sonia\btollot.gif"/>
          <p:cNvPicPr>
            <a:picLocks noChangeAspect="1" noChangeArrowheads="1"/>
          </p:cNvPicPr>
          <p:nvPr/>
        </p:nvPicPr>
        <p:blipFill>
          <a:blip r:embed="rId3" cstate="print"/>
          <a:srcRect l="26245"/>
          <a:stretch>
            <a:fillRect/>
          </a:stretch>
        </p:blipFill>
        <p:spPr bwMode="auto">
          <a:xfrm>
            <a:off x="6876256" y="2506158"/>
            <a:ext cx="2023600" cy="1642922"/>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6732240" y="4574140"/>
            <a:ext cx="2232248" cy="1663172"/>
          </a:xfrm>
          <a:prstGeom prst="rect">
            <a:avLst/>
          </a:prstGeom>
          <a:noFill/>
          <a:ln w="9525">
            <a:noFill/>
            <a:miter lim="800000"/>
            <a:headEnd/>
            <a:tailEnd/>
          </a:ln>
          <a:effectLst/>
        </p:spPr>
      </p:pic>
      <p:sp>
        <p:nvSpPr>
          <p:cNvPr id="9" name="Down Arrow 8"/>
          <p:cNvSpPr/>
          <p:nvPr/>
        </p:nvSpPr>
        <p:spPr bwMode="auto">
          <a:xfrm>
            <a:off x="1763688" y="4365104"/>
            <a:ext cx="288032" cy="576064"/>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465888" y="3963888"/>
            <a:ext cx="2209800" cy="2057400"/>
            <a:chOff x="2928" y="1248"/>
            <a:chExt cx="2409" cy="2568"/>
          </a:xfrm>
        </p:grpSpPr>
        <p:pic>
          <p:nvPicPr>
            <p:cNvPr id="71693" name="Picture 3"/>
            <p:cNvPicPr>
              <a:picLocks noChangeAspect="1" noChangeArrowheads="1"/>
            </p:cNvPicPr>
            <p:nvPr/>
          </p:nvPicPr>
          <p:blipFill>
            <a:blip r:embed="rId2" cstate="print"/>
            <a:srcRect/>
            <a:stretch>
              <a:fillRect/>
            </a:stretch>
          </p:blipFill>
          <p:spPr bwMode="auto">
            <a:xfrm>
              <a:off x="2928" y="1248"/>
              <a:ext cx="1303" cy="2565"/>
            </a:xfrm>
            <a:prstGeom prst="rect">
              <a:avLst/>
            </a:prstGeom>
            <a:noFill/>
            <a:ln w="9525">
              <a:noFill/>
              <a:miter lim="800000"/>
              <a:headEnd/>
              <a:tailEnd/>
            </a:ln>
          </p:spPr>
        </p:pic>
        <p:pic>
          <p:nvPicPr>
            <p:cNvPr id="71694" name="Picture 4"/>
            <p:cNvPicPr>
              <a:picLocks noChangeAspect="1" noChangeArrowheads="1"/>
            </p:cNvPicPr>
            <p:nvPr/>
          </p:nvPicPr>
          <p:blipFill>
            <a:blip r:embed="rId3" cstate="print"/>
            <a:srcRect/>
            <a:stretch>
              <a:fillRect/>
            </a:stretch>
          </p:blipFill>
          <p:spPr bwMode="auto">
            <a:xfrm>
              <a:off x="4512" y="2736"/>
              <a:ext cx="825" cy="1080"/>
            </a:xfrm>
            <a:prstGeom prst="rect">
              <a:avLst/>
            </a:prstGeom>
            <a:noFill/>
            <a:ln w="9525">
              <a:noFill/>
              <a:miter lim="800000"/>
              <a:headEnd/>
              <a:tailEnd/>
            </a:ln>
          </p:spPr>
        </p:pic>
        <p:sp>
          <p:nvSpPr>
            <p:cNvPr id="71695" name="Rectangle 5"/>
            <p:cNvSpPr>
              <a:spLocks noChangeArrowheads="1"/>
            </p:cNvSpPr>
            <p:nvPr/>
          </p:nvSpPr>
          <p:spPr bwMode="auto">
            <a:xfrm>
              <a:off x="3840" y="3024"/>
              <a:ext cx="336" cy="432"/>
            </a:xfrm>
            <a:prstGeom prst="rect">
              <a:avLst/>
            </a:prstGeom>
            <a:noFill/>
            <a:ln w="28575">
              <a:solidFill>
                <a:srgbClr val="FF5050"/>
              </a:solidFill>
              <a:miter lim="800000"/>
              <a:headEnd/>
              <a:tailEnd/>
            </a:ln>
          </p:spPr>
          <p:txBody>
            <a:bodyPr wrap="none" anchor="ctr"/>
            <a:lstStyle/>
            <a:p>
              <a:pPr algn="r"/>
              <a:endParaRPr lang="fr-FR" sz="3200">
                <a:latin typeface="Tahoma" pitchFamily="34" charset="0"/>
              </a:endParaRPr>
            </a:p>
          </p:txBody>
        </p:sp>
        <p:sp>
          <p:nvSpPr>
            <p:cNvPr id="71696" name="Line 6"/>
            <p:cNvSpPr>
              <a:spLocks noChangeShapeType="1"/>
            </p:cNvSpPr>
            <p:nvPr/>
          </p:nvSpPr>
          <p:spPr bwMode="auto">
            <a:xfrm flipV="1">
              <a:off x="4176" y="2736"/>
              <a:ext cx="336" cy="288"/>
            </a:xfrm>
            <a:prstGeom prst="line">
              <a:avLst/>
            </a:prstGeom>
            <a:noFill/>
            <a:ln w="28575">
              <a:solidFill>
                <a:srgbClr val="FF5050"/>
              </a:solidFill>
              <a:round/>
              <a:headEnd/>
              <a:tailEnd/>
            </a:ln>
          </p:spPr>
          <p:txBody>
            <a:bodyPr wrap="none" anchor="ctr"/>
            <a:lstStyle/>
            <a:p>
              <a:endParaRPr lang="en-US"/>
            </a:p>
          </p:txBody>
        </p:sp>
        <p:sp>
          <p:nvSpPr>
            <p:cNvPr id="71697" name="Line 7"/>
            <p:cNvSpPr>
              <a:spLocks noChangeShapeType="1"/>
            </p:cNvSpPr>
            <p:nvPr/>
          </p:nvSpPr>
          <p:spPr bwMode="auto">
            <a:xfrm>
              <a:off x="4176" y="3456"/>
              <a:ext cx="336" cy="336"/>
            </a:xfrm>
            <a:prstGeom prst="line">
              <a:avLst/>
            </a:prstGeom>
            <a:noFill/>
            <a:ln w="28575">
              <a:solidFill>
                <a:srgbClr val="FF5050"/>
              </a:solidFill>
              <a:round/>
              <a:headEnd/>
              <a:tailEnd/>
            </a:ln>
          </p:spPr>
          <p:txBody>
            <a:bodyPr wrap="none" anchor="ctr"/>
            <a:lstStyle/>
            <a:p>
              <a:endParaRPr lang="en-US"/>
            </a:p>
          </p:txBody>
        </p:sp>
      </p:grpSp>
      <p:sp>
        <p:nvSpPr>
          <p:cNvPr id="71683" name="Text Box 9"/>
          <p:cNvSpPr txBox="1">
            <a:spLocks noChangeArrowheads="1"/>
          </p:cNvSpPr>
          <p:nvPr/>
        </p:nvSpPr>
        <p:spPr bwMode="auto">
          <a:xfrm>
            <a:off x="538980" y="2905780"/>
            <a:ext cx="3384948" cy="523220"/>
          </a:xfrm>
          <a:prstGeom prst="rect">
            <a:avLst/>
          </a:prstGeom>
          <a:noFill/>
          <a:ln w="9525">
            <a:noFill/>
            <a:miter lim="800000"/>
            <a:headEnd/>
            <a:tailEnd/>
          </a:ln>
        </p:spPr>
        <p:txBody>
          <a:bodyPr wrap="square">
            <a:spAutoFit/>
          </a:bodyPr>
          <a:lstStyle/>
          <a:p>
            <a:pPr eaLnBrk="0" hangingPunct="0"/>
            <a:r>
              <a:rPr lang="fr-FR" sz="1400" dirty="0" err="1" smtClean="0">
                <a:latin typeface="Tahoma" pitchFamily="34" charset="0"/>
              </a:rPr>
              <a:t>Sulicium</a:t>
            </a:r>
            <a:r>
              <a:rPr lang="fr-FR" sz="1400" dirty="0" smtClean="0">
                <a:latin typeface="Tahoma" pitchFamily="34" charset="0"/>
              </a:rPr>
              <a:t> detector for a Compton camera </a:t>
            </a:r>
            <a:r>
              <a:rPr lang="en-US" sz="1400" dirty="0" smtClean="0">
                <a:latin typeface="Tahoma" pitchFamily="34" charset="0"/>
              </a:rPr>
              <a:t>for nuclear medial imaging</a:t>
            </a:r>
            <a:endParaRPr lang="en-US" sz="1400" dirty="0">
              <a:latin typeface="Tahoma" pitchFamily="34" charset="0"/>
            </a:endParaRPr>
          </a:p>
        </p:txBody>
      </p:sp>
      <p:sp>
        <p:nvSpPr>
          <p:cNvPr id="71686" name="Text Box 12"/>
          <p:cNvSpPr txBox="1">
            <a:spLocks noChangeArrowheads="1"/>
          </p:cNvSpPr>
          <p:nvPr/>
        </p:nvSpPr>
        <p:spPr bwMode="auto">
          <a:xfrm>
            <a:off x="2663601" y="5589240"/>
            <a:ext cx="2844503" cy="738664"/>
          </a:xfrm>
          <a:prstGeom prst="rect">
            <a:avLst/>
          </a:prstGeom>
          <a:noFill/>
          <a:ln w="9525">
            <a:noFill/>
            <a:miter lim="800000"/>
            <a:headEnd/>
            <a:tailEnd/>
          </a:ln>
        </p:spPr>
        <p:txBody>
          <a:bodyPr wrap="square">
            <a:spAutoFit/>
          </a:bodyPr>
          <a:lstStyle/>
          <a:p>
            <a:pPr eaLnBrk="0" hangingPunct="0"/>
            <a:r>
              <a:rPr lang="fr-FR" sz="1400" dirty="0" err="1">
                <a:latin typeface="Tahoma" pitchFamily="34" charset="0"/>
              </a:rPr>
              <a:t>Medipix</a:t>
            </a:r>
            <a:r>
              <a:rPr lang="fr-FR" sz="1400" dirty="0">
                <a:latin typeface="Tahoma" pitchFamily="34" charset="0"/>
              </a:rPr>
              <a:t> : </a:t>
            </a:r>
            <a:r>
              <a:rPr lang="fr-FR" sz="1400" dirty="0" err="1" smtClean="0">
                <a:latin typeface="Tahoma" pitchFamily="34" charset="0"/>
              </a:rPr>
              <a:t>Medical</a:t>
            </a:r>
            <a:r>
              <a:rPr lang="fr-FR" sz="1400" dirty="0" smtClean="0">
                <a:latin typeface="Tahoma" pitchFamily="34" charset="0"/>
              </a:rPr>
              <a:t> radiodiagnostic </a:t>
            </a:r>
            <a:r>
              <a:rPr lang="fr-FR" sz="1400" dirty="0" err="1" smtClean="0">
                <a:latin typeface="Tahoma" pitchFamily="34" charset="0"/>
              </a:rPr>
              <a:t>with</a:t>
            </a:r>
            <a:r>
              <a:rPr lang="fr-FR" sz="1400" dirty="0" smtClean="0">
                <a:latin typeface="Tahoma" pitchFamily="34" charset="0"/>
              </a:rPr>
              <a:t> </a:t>
            </a:r>
            <a:r>
              <a:rPr lang="fr-FR" sz="1400" dirty="0" err="1" smtClean="0">
                <a:latin typeface="Tahoma" pitchFamily="34" charset="0"/>
              </a:rPr>
              <a:t>improved</a:t>
            </a:r>
            <a:r>
              <a:rPr lang="fr-FR" sz="1400" dirty="0" smtClean="0">
                <a:latin typeface="Tahoma" pitchFamily="34" charset="0"/>
              </a:rPr>
              <a:t> image </a:t>
            </a:r>
            <a:r>
              <a:rPr lang="fr-FR" sz="1400" dirty="0" err="1" smtClean="0">
                <a:latin typeface="Tahoma" pitchFamily="34" charset="0"/>
              </a:rPr>
              <a:t>contrast</a:t>
            </a:r>
            <a:r>
              <a:rPr lang="fr-FR" sz="1400" dirty="0" smtClean="0">
                <a:latin typeface="Tahoma" pitchFamily="34" charset="0"/>
              </a:rPr>
              <a:t> and </a:t>
            </a:r>
            <a:r>
              <a:rPr lang="fr-FR" sz="1400" dirty="0" err="1" smtClean="0">
                <a:latin typeface="Tahoma" pitchFamily="34" charset="0"/>
              </a:rPr>
              <a:t>reduced</a:t>
            </a:r>
            <a:r>
              <a:rPr lang="fr-FR" sz="1400" dirty="0" smtClean="0">
                <a:latin typeface="Tahoma" pitchFamily="34" charset="0"/>
              </a:rPr>
              <a:t> radiation dose</a:t>
            </a:r>
            <a:endParaRPr lang="en-US" sz="1400" dirty="0">
              <a:latin typeface="Tahoma" pitchFamily="34" charset="0"/>
            </a:endParaRPr>
          </a:p>
        </p:txBody>
      </p:sp>
      <p:pic>
        <p:nvPicPr>
          <p:cNvPr id="71689" name="Picture 15" descr="Medipix"/>
          <p:cNvPicPr>
            <a:picLocks noChangeAspect="1" noChangeArrowheads="1"/>
          </p:cNvPicPr>
          <p:nvPr/>
        </p:nvPicPr>
        <p:blipFill>
          <a:blip r:embed="rId4" cstate="print"/>
          <a:srcRect/>
          <a:stretch>
            <a:fillRect/>
          </a:stretch>
        </p:blipFill>
        <p:spPr bwMode="auto">
          <a:xfrm>
            <a:off x="141759" y="3501008"/>
            <a:ext cx="2486025" cy="2736850"/>
          </a:xfrm>
          <a:prstGeom prst="rect">
            <a:avLst/>
          </a:prstGeom>
          <a:noFill/>
          <a:ln w="9525">
            <a:noFill/>
            <a:miter lim="800000"/>
            <a:headEnd/>
            <a:tailEnd/>
          </a:ln>
        </p:spPr>
      </p:pic>
      <p:pic>
        <p:nvPicPr>
          <p:cNvPr id="71690" name="Picture 17"/>
          <p:cNvPicPr>
            <a:picLocks noChangeAspect="1" noChangeArrowheads="1"/>
          </p:cNvPicPr>
          <p:nvPr/>
        </p:nvPicPr>
        <p:blipFill>
          <a:blip r:embed="rId5" cstate="print"/>
          <a:srcRect/>
          <a:stretch>
            <a:fillRect/>
          </a:stretch>
        </p:blipFill>
        <p:spPr bwMode="auto">
          <a:xfrm>
            <a:off x="564654" y="965969"/>
            <a:ext cx="3143250" cy="1958975"/>
          </a:xfrm>
          <a:prstGeom prst="rect">
            <a:avLst/>
          </a:prstGeom>
          <a:noFill/>
          <a:ln w="9525">
            <a:noFill/>
            <a:miter lim="800000"/>
            <a:headEnd/>
            <a:tailEnd/>
          </a:ln>
        </p:spPr>
      </p:pic>
      <p:pic>
        <p:nvPicPr>
          <p:cNvPr id="71692" name="Picture 16" descr="nTOF"/>
          <p:cNvPicPr>
            <a:picLocks noChangeAspect="1" noChangeArrowheads="1"/>
          </p:cNvPicPr>
          <p:nvPr/>
        </p:nvPicPr>
        <p:blipFill>
          <a:blip r:embed="rId6" cstate="print"/>
          <a:srcRect/>
          <a:stretch>
            <a:fillRect/>
          </a:stretch>
        </p:blipFill>
        <p:spPr bwMode="auto">
          <a:xfrm>
            <a:off x="5148064" y="980728"/>
            <a:ext cx="3381375" cy="2314575"/>
          </a:xfrm>
          <a:prstGeom prst="rect">
            <a:avLst/>
          </a:prstGeom>
          <a:noFill/>
          <a:ln w="9525">
            <a:noFill/>
            <a:miter lim="800000"/>
            <a:headEnd/>
            <a:tailEnd/>
          </a:ln>
        </p:spPr>
      </p:pic>
      <p:sp>
        <p:nvSpPr>
          <p:cNvPr id="21" name="Title 20"/>
          <p:cNvSpPr>
            <a:spLocks noGrp="1"/>
          </p:cNvSpPr>
          <p:nvPr>
            <p:ph type="title"/>
          </p:nvPr>
        </p:nvSpPr>
        <p:spPr/>
        <p:txBody>
          <a:bodyPr/>
          <a:lstStyle/>
          <a:p>
            <a:r>
              <a:rPr lang="en-US" dirty="0" smtClean="0"/>
              <a:t>Technology Transfer</a:t>
            </a:r>
            <a:endParaRPr lang="en-US" dirty="0"/>
          </a:p>
        </p:txBody>
      </p:sp>
      <p:sp>
        <p:nvSpPr>
          <p:cNvPr id="20" name="Slide Number Placeholder 19"/>
          <p:cNvSpPr>
            <a:spLocks noGrp="1"/>
          </p:cNvSpPr>
          <p:nvPr>
            <p:ph type="sldNum" sz="quarter" idx="11"/>
          </p:nvPr>
        </p:nvSpPr>
        <p:spPr/>
        <p:txBody>
          <a:bodyPr/>
          <a:lstStyle/>
          <a:p>
            <a:pPr>
              <a:defRPr/>
            </a:pPr>
            <a:fld id="{27BEFB9C-DA69-47BD-ACC5-115369B1BC1A}" type="slidenum">
              <a:rPr lang="en-US" smtClean="0"/>
              <a:pPr>
                <a:defRPr/>
              </a:pPr>
              <a:t>43</a:t>
            </a:fld>
            <a:endParaRPr lang="en-US" dirty="0"/>
          </a:p>
        </p:txBody>
      </p:sp>
      <p:sp>
        <p:nvSpPr>
          <p:cNvPr id="23" name="Footer Placeholder 22"/>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25" name="Text Box 14"/>
          <p:cNvSpPr txBox="1">
            <a:spLocks noChangeArrowheads="1"/>
          </p:cNvSpPr>
          <p:nvPr/>
        </p:nvSpPr>
        <p:spPr bwMode="auto">
          <a:xfrm>
            <a:off x="4168229" y="4561964"/>
            <a:ext cx="2347987" cy="523220"/>
          </a:xfrm>
          <a:prstGeom prst="rect">
            <a:avLst/>
          </a:prstGeom>
          <a:noFill/>
          <a:ln w="9525">
            <a:noFill/>
            <a:miter lim="800000"/>
            <a:headEnd/>
            <a:tailEnd/>
          </a:ln>
        </p:spPr>
        <p:txBody>
          <a:bodyPr wrap="square">
            <a:spAutoFit/>
          </a:bodyPr>
          <a:lstStyle/>
          <a:p>
            <a:pPr eaLnBrk="0" hangingPunct="0"/>
            <a:r>
              <a:rPr lang="fr-FR" sz="1400" dirty="0" err="1" smtClean="0">
                <a:latin typeface="Tahoma" pitchFamily="34" charset="0"/>
              </a:rPr>
              <a:t>Radiography</a:t>
            </a:r>
            <a:r>
              <a:rPr lang="fr-FR" sz="1400" dirty="0" smtClean="0">
                <a:latin typeface="Tahoma" pitchFamily="34" charset="0"/>
              </a:rPr>
              <a:t> of a bat </a:t>
            </a:r>
            <a:r>
              <a:rPr lang="fr-FR" sz="1400" dirty="0" err="1" smtClean="0">
                <a:latin typeface="Tahoma" pitchFamily="34" charset="0"/>
              </a:rPr>
              <a:t>using</a:t>
            </a:r>
            <a:r>
              <a:rPr lang="fr-FR" sz="1400" dirty="0" smtClean="0">
                <a:latin typeface="Tahoma" pitchFamily="34" charset="0"/>
              </a:rPr>
              <a:t> a GEM detector</a:t>
            </a:r>
            <a:endParaRPr lang="en-US" sz="1400" dirty="0">
              <a:latin typeface="Tahoma" pitchFamily="34" charset="0"/>
            </a:endParaRPr>
          </a:p>
        </p:txBody>
      </p:sp>
      <p:sp>
        <p:nvSpPr>
          <p:cNvPr id="26" name="Text Box 14"/>
          <p:cNvSpPr txBox="1">
            <a:spLocks noChangeArrowheads="1"/>
          </p:cNvSpPr>
          <p:nvPr/>
        </p:nvSpPr>
        <p:spPr bwMode="auto">
          <a:xfrm>
            <a:off x="4024213" y="3337828"/>
            <a:ext cx="2347987" cy="523220"/>
          </a:xfrm>
          <a:prstGeom prst="rect">
            <a:avLst/>
          </a:prstGeom>
          <a:noFill/>
          <a:ln w="9525">
            <a:noFill/>
            <a:miter lim="800000"/>
            <a:headEnd/>
            <a:tailEnd/>
          </a:ln>
        </p:spPr>
        <p:txBody>
          <a:bodyPr wrap="square">
            <a:spAutoFit/>
          </a:bodyPr>
          <a:lstStyle/>
          <a:p>
            <a:pPr eaLnBrk="0" hangingPunct="0"/>
            <a:r>
              <a:rPr lang="fr-FR" sz="1400" dirty="0" err="1" smtClean="0">
                <a:latin typeface="Tahoma" pitchFamily="34" charset="0"/>
              </a:rPr>
              <a:t>Radionucleide</a:t>
            </a:r>
            <a:r>
              <a:rPr lang="fr-FR" sz="1400" dirty="0" smtClean="0">
                <a:latin typeface="Tahoma" pitchFamily="34" charset="0"/>
              </a:rPr>
              <a:t> production for </a:t>
            </a:r>
            <a:r>
              <a:rPr lang="fr-FR" sz="1400" dirty="0" err="1" smtClean="0">
                <a:latin typeface="Tahoma" pitchFamily="34" charset="0"/>
              </a:rPr>
              <a:t>medical</a:t>
            </a:r>
            <a:r>
              <a:rPr lang="fr-FR" sz="1400" dirty="0" smtClean="0">
                <a:latin typeface="Tahoma" pitchFamily="34" charset="0"/>
              </a:rPr>
              <a:t> applications</a:t>
            </a:r>
            <a:endParaRPr lang="en-US" sz="1400" dirty="0">
              <a:latin typeface="Tahoma" pitchFamily="34" charset="0"/>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71690"/>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71683"/>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1000"/>
                                  </p:stCondLst>
                                  <p:childTnLst>
                                    <p:set>
                                      <p:cBhvr>
                                        <p:cTn id="12" dur="1" fill="hold">
                                          <p:stCondLst>
                                            <p:cond delay="0"/>
                                          </p:stCondLst>
                                        </p:cTn>
                                        <p:tgtEl>
                                          <p:spTgt spid="71689"/>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grpId="0" nodeType="afterEffect">
                                  <p:stCondLst>
                                    <p:cond delay="1000"/>
                                  </p:stCondLst>
                                  <p:childTnLst>
                                    <p:set>
                                      <p:cBhvr>
                                        <p:cTn id="15" dur="1" fill="hold">
                                          <p:stCondLst>
                                            <p:cond delay="0"/>
                                          </p:stCondLst>
                                        </p:cTn>
                                        <p:tgtEl>
                                          <p:spTgt spid="71686"/>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grpId="0" nodeType="afterEffect">
                                  <p:stCondLst>
                                    <p:cond delay="1000"/>
                                  </p:stCondLst>
                                  <p:childTnLst>
                                    <p:set>
                                      <p:cBhvr>
                                        <p:cTn id="18" dur="1" fill="hold">
                                          <p:stCondLst>
                                            <p:cond delay="0"/>
                                          </p:stCondLst>
                                        </p:cTn>
                                        <p:tgtEl>
                                          <p:spTgt spid="25"/>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nodeType="afterEffect">
                                  <p:stCondLst>
                                    <p:cond delay="1000"/>
                                  </p:stCondLst>
                                  <p:childTnLst>
                                    <p:set>
                                      <p:cBhvr>
                                        <p:cTn id="2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p:bldP spid="71686" grpId="0"/>
      <p:bldP spid="2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Enthusiasm for Engineering</a:t>
            </a:r>
            <a:endParaRPr lang="en-US" dirty="0"/>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44</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2133600" y="1268760"/>
            <a:ext cx="5029200" cy="4724400"/>
          </a:xfrm>
          <a:prstGeom prst="rect">
            <a:avLst/>
          </a:prstGeom>
          <a:noFill/>
          <a:ln w="9525">
            <a:noFill/>
            <a:miter lim="800000"/>
            <a:headEnd/>
            <a:tailEnd/>
          </a:ln>
        </p:spPr>
      </p:pic>
      <p:sp>
        <p:nvSpPr>
          <p:cNvPr id="8" name="Rounded Rectangular Callout 7"/>
          <p:cNvSpPr/>
          <p:nvPr/>
        </p:nvSpPr>
        <p:spPr>
          <a:xfrm rot="5400000">
            <a:off x="4169355" y="-343010"/>
            <a:ext cx="908538" cy="4980048"/>
          </a:xfrm>
          <a:prstGeom prst="wedgeRoundRectCallout">
            <a:avLst>
              <a:gd name="adj1" fmla="val -42083"/>
              <a:gd name="adj2" fmla="val 60040"/>
              <a:gd name="adj3" fmla="val 1666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ular Callout 8"/>
          <p:cNvSpPr/>
          <p:nvPr/>
        </p:nvSpPr>
        <p:spPr>
          <a:xfrm rot="5400000" flipV="1">
            <a:off x="4229924" y="504959"/>
            <a:ext cx="787400" cy="4980048"/>
          </a:xfrm>
          <a:prstGeom prst="wedgeRoundRectCallout">
            <a:avLst>
              <a:gd name="adj1" fmla="val -42083"/>
              <a:gd name="adj2" fmla="val 60040"/>
              <a:gd name="adj3" fmla="val 1666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ular Callout 10"/>
          <p:cNvSpPr/>
          <p:nvPr/>
        </p:nvSpPr>
        <p:spPr>
          <a:xfrm rot="5400000" flipV="1">
            <a:off x="4017932" y="1928336"/>
            <a:ext cx="1211385" cy="4980048"/>
          </a:xfrm>
          <a:prstGeom prst="wedgeRoundRectCallout">
            <a:avLst>
              <a:gd name="adj1" fmla="val -42083"/>
              <a:gd name="adj2" fmla="val 60040"/>
              <a:gd name="adj3" fmla="val 16667"/>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0" y="1268760"/>
            <a:ext cx="1828800" cy="461665"/>
          </a:xfrm>
          <a:prstGeom prst="rect">
            <a:avLst/>
          </a:prstGeom>
          <a:noFill/>
        </p:spPr>
        <p:txBody>
          <a:bodyPr wrap="square" rtlCol="0">
            <a:spAutoFit/>
          </a:bodyPr>
          <a:lstStyle/>
          <a:p>
            <a:r>
              <a:rPr lang="en-US" sz="1200" dirty="0" smtClean="0">
                <a:solidFill>
                  <a:srgbClr val="FF0000"/>
                </a:solidFill>
              </a:rPr>
              <a:t>Ofelia Capatina, mechanical engineering </a:t>
            </a:r>
            <a:endParaRPr lang="en-US" sz="1200" dirty="0">
              <a:solidFill>
                <a:srgbClr val="FF0000"/>
              </a:solidFill>
            </a:endParaRPr>
          </a:p>
        </p:txBody>
      </p:sp>
      <p:sp>
        <p:nvSpPr>
          <p:cNvPr id="13" name="TextBox 12"/>
          <p:cNvSpPr txBox="1"/>
          <p:nvPr/>
        </p:nvSpPr>
        <p:spPr>
          <a:xfrm>
            <a:off x="7543800" y="2178695"/>
            <a:ext cx="1600200" cy="461665"/>
          </a:xfrm>
          <a:prstGeom prst="rect">
            <a:avLst/>
          </a:prstGeom>
          <a:noFill/>
        </p:spPr>
        <p:txBody>
          <a:bodyPr wrap="square" rtlCol="0">
            <a:spAutoFit/>
          </a:bodyPr>
          <a:lstStyle/>
          <a:p>
            <a:r>
              <a:rPr lang="en-US" sz="1200" dirty="0" smtClean="0">
                <a:solidFill>
                  <a:srgbClr val="FFC000"/>
                </a:solidFill>
              </a:rPr>
              <a:t>Michelle </a:t>
            </a:r>
            <a:r>
              <a:rPr lang="en-US" sz="1200" dirty="0" err="1" smtClean="0">
                <a:solidFill>
                  <a:srgbClr val="FFC000"/>
                </a:solidFill>
              </a:rPr>
              <a:t>Batistin</a:t>
            </a:r>
            <a:r>
              <a:rPr lang="en-US" sz="1200" dirty="0" smtClean="0">
                <a:solidFill>
                  <a:srgbClr val="FFC000"/>
                </a:solidFill>
              </a:rPr>
              <a:t>,</a:t>
            </a:r>
          </a:p>
          <a:p>
            <a:r>
              <a:rPr lang="en-US" sz="1200" dirty="0" smtClean="0">
                <a:solidFill>
                  <a:srgbClr val="FFC000"/>
                </a:solidFill>
              </a:rPr>
              <a:t>Detector cooling</a:t>
            </a:r>
            <a:endParaRPr lang="en-US" sz="1200" dirty="0">
              <a:solidFill>
                <a:srgbClr val="FFC000"/>
              </a:solidFill>
            </a:endParaRPr>
          </a:p>
        </p:txBody>
      </p:sp>
      <p:sp>
        <p:nvSpPr>
          <p:cNvPr id="15" name="TextBox 14"/>
          <p:cNvSpPr txBox="1"/>
          <p:nvPr/>
        </p:nvSpPr>
        <p:spPr>
          <a:xfrm>
            <a:off x="7467600" y="3397895"/>
            <a:ext cx="1447800" cy="461665"/>
          </a:xfrm>
          <a:prstGeom prst="rect">
            <a:avLst/>
          </a:prstGeom>
          <a:noFill/>
        </p:spPr>
        <p:txBody>
          <a:bodyPr wrap="square" rtlCol="0">
            <a:spAutoFit/>
          </a:bodyPr>
          <a:lstStyle/>
          <a:p>
            <a:r>
              <a:rPr lang="en-US" sz="1200" dirty="0" smtClean="0">
                <a:solidFill>
                  <a:srgbClr val="92D050"/>
                </a:solidFill>
              </a:rPr>
              <a:t>Sonia Infante, CERN power grid</a:t>
            </a:r>
            <a:endParaRPr lang="en-US" sz="1200" dirty="0">
              <a:solidFill>
                <a:srgbClr val="92D050"/>
              </a:solidFill>
            </a:endParaRPr>
          </a:p>
        </p:txBody>
      </p:sp>
      <p:sp>
        <p:nvSpPr>
          <p:cNvPr id="16" name="TextBox 15"/>
          <p:cNvSpPr txBox="1"/>
          <p:nvPr/>
        </p:nvSpPr>
        <p:spPr>
          <a:xfrm>
            <a:off x="7543800" y="4164360"/>
            <a:ext cx="1447800" cy="461665"/>
          </a:xfrm>
          <a:prstGeom prst="rect">
            <a:avLst/>
          </a:prstGeom>
          <a:noFill/>
        </p:spPr>
        <p:txBody>
          <a:bodyPr wrap="square" rtlCol="0">
            <a:spAutoFit/>
          </a:bodyPr>
          <a:lstStyle/>
          <a:p>
            <a:r>
              <a:rPr lang="en-US" sz="1200" dirty="0" smtClean="0">
                <a:solidFill>
                  <a:srgbClr val="92D050"/>
                </a:solidFill>
              </a:rPr>
              <a:t>P. Moreira, ASIC design</a:t>
            </a:r>
            <a:endParaRPr lang="en-US" sz="1200" dirty="0">
              <a:solidFill>
                <a:srgbClr val="92D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Engineering at CERN</a:t>
            </a:r>
            <a:endParaRPr lang="en-US" dirty="0"/>
          </a:p>
        </p:txBody>
      </p:sp>
      <p:sp>
        <p:nvSpPr>
          <p:cNvPr id="3" name="Content Placeholder 2"/>
          <p:cNvSpPr>
            <a:spLocks noGrp="1"/>
          </p:cNvSpPr>
          <p:nvPr>
            <p:ph idx="1"/>
          </p:nvPr>
        </p:nvSpPr>
        <p:spPr>
          <a:xfrm>
            <a:off x="323528" y="1295400"/>
            <a:ext cx="8352928" cy="4800600"/>
          </a:xfrm>
        </p:spPr>
        <p:txBody>
          <a:bodyPr/>
          <a:lstStyle/>
          <a:p>
            <a:r>
              <a:rPr lang="en-US" sz="2400" dirty="0" smtClean="0"/>
              <a:t>A tour of </a:t>
            </a:r>
            <a:r>
              <a:rPr lang="en-US" sz="2400" dirty="0" smtClean="0"/>
              <a:t>some examples of </a:t>
            </a:r>
            <a:r>
              <a:rPr lang="en-US" sz="2400" dirty="0" smtClean="0"/>
              <a:t>the engineering </a:t>
            </a:r>
            <a:r>
              <a:rPr lang="en-US" sz="2400" dirty="0" smtClean="0"/>
              <a:t>at </a:t>
            </a:r>
            <a:r>
              <a:rPr lang="en-US" sz="2400" dirty="0" smtClean="0"/>
              <a:t>CERN</a:t>
            </a:r>
          </a:p>
          <a:p>
            <a:endParaRPr lang="en-US" sz="2400" dirty="0" smtClean="0"/>
          </a:p>
          <a:p>
            <a:r>
              <a:rPr lang="en-US" sz="2400" dirty="0" smtClean="0"/>
              <a:t>Engineering at CERN is a highly inter-disciplinary subject, involving a variety of modern engineering technologies</a:t>
            </a:r>
            <a:endParaRPr lang="en-US" sz="2400" dirty="0" smtClean="0"/>
          </a:p>
          <a:p>
            <a:endParaRPr lang="en-US" sz="2400" dirty="0" smtClean="0"/>
          </a:p>
          <a:p>
            <a:r>
              <a:rPr lang="en-US" sz="2400" dirty="0" smtClean="0"/>
              <a:t>Engineering excellence is the foundation upon </a:t>
            </a:r>
            <a:r>
              <a:rPr lang="en-US" sz="2400" dirty="0" smtClean="0"/>
              <a:t>which high </a:t>
            </a:r>
            <a:r>
              <a:rPr lang="en-US" sz="2400" dirty="0" smtClean="0"/>
              <a:t>energy particle physics </a:t>
            </a:r>
            <a:r>
              <a:rPr lang="en-US" sz="2400" dirty="0" smtClean="0"/>
              <a:t>depends</a:t>
            </a:r>
            <a:endParaRPr lang="en-US" sz="2400" dirty="0" smtClean="0"/>
          </a:p>
          <a:p>
            <a:endParaRPr lang="en-US" sz="2400" dirty="0" smtClean="0"/>
          </a:p>
          <a:p>
            <a:r>
              <a:rPr lang="en-US" sz="2400" dirty="0" smtClean="0"/>
              <a:t>There are many exciting opportunities for </a:t>
            </a:r>
            <a:r>
              <a:rPr lang="en-US" sz="2400" dirty="0" smtClean="0"/>
              <a:t>today’s physics </a:t>
            </a:r>
            <a:r>
              <a:rPr lang="en-US" sz="2400" dirty="0" smtClean="0"/>
              <a:t>students </a:t>
            </a:r>
            <a:r>
              <a:rPr lang="en-US" sz="2400" dirty="0" smtClean="0"/>
              <a:t>- the </a:t>
            </a:r>
            <a:r>
              <a:rPr lang="en-US" sz="2400" dirty="0" smtClean="0"/>
              <a:t>engineers and physicists of tomorrow!</a:t>
            </a:r>
          </a:p>
          <a:p>
            <a:pPr>
              <a:buNone/>
            </a:pPr>
            <a:endParaRPr lang="en-US" sz="2400" dirty="0" smtClean="0"/>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45</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
        <p:nvSpPr>
          <p:cNvPr id="5" name="Slide Number Placeholder 4"/>
          <p:cNvSpPr>
            <a:spLocks noGrp="1"/>
          </p:cNvSpPr>
          <p:nvPr>
            <p:ph type="sldNum" sz="quarter" idx="11"/>
          </p:nvPr>
        </p:nvSpPr>
        <p:spPr/>
        <p:txBody>
          <a:bodyPr/>
          <a:lstStyle/>
          <a:p>
            <a:pPr>
              <a:defRPr/>
            </a:pPr>
            <a:fld id="{27BEFB9C-DA69-47BD-ACC5-115369B1BC1A}" type="slidenum">
              <a:rPr lang="en-US" smtClean="0"/>
              <a:pPr>
                <a:defRPr/>
              </a:pPr>
              <a:t>46</a:t>
            </a:fld>
            <a:endParaRPr lang="en-US" dirty="0"/>
          </a:p>
        </p:txBody>
      </p:sp>
      <p:sp>
        <p:nvSpPr>
          <p:cNvPr id="6" name="Rectangle 5"/>
          <p:cNvSpPr/>
          <p:nvPr/>
        </p:nvSpPr>
        <p:spPr>
          <a:xfrm>
            <a:off x="3825642" y="2967335"/>
            <a:ext cx="1492716"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solidFill>
                  <a:schemeClr val="tx2">
                    <a:lumMod val="40000"/>
                    <a:lumOff val="60000"/>
                  </a:schemeClr>
                </a:solidFill>
                <a:effectLst/>
              </a:rPr>
              <a:t>End</a:t>
            </a:r>
            <a:endParaRPr lang="en-US" sz="5400" b="1" cap="none" spc="0" dirty="0">
              <a:ln w="10541" cmpd="sng">
                <a:solidFill>
                  <a:srgbClr val="7D7D7D">
                    <a:tint val="100000"/>
                    <a:shade val="100000"/>
                    <a:satMod val="110000"/>
                  </a:srgbClr>
                </a:solidFill>
                <a:prstDash val="solid"/>
              </a:ln>
              <a:solidFill>
                <a:schemeClr val="tx2">
                  <a:lumMod val="40000"/>
                  <a:lumOff val="60000"/>
                </a:schemeClr>
              </a:solidFill>
              <a:effectLs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p:cNvGraphicFramePr>
            <a:graphicFrameLocks noGrp="1"/>
          </p:cNvGraphicFramePr>
          <p:nvPr/>
        </p:nvGraphicFramePr>
        <p:xfrm>
          <a:off x="304800" y="990600"/>
          <a:ext cx="8534399" cy="5102696"/>
        </p:xfrm>
        <a:graphic>
          <a:graphicData uri="http://schemas.openxmlformats.org/drawingml/2006/table">
            <a:tbl>
              <a:tblPr firstRow="1" bandRow="1">
                <a:tableStyleId>{5C22544A-7EE6-4342-B048-85BDC9FD1C3A}</a:tableStyleId>
              </a:tblPr>
              <a:tblGrid>
                <a:gridCol w="1518390"/>
                <a:gridCol w="1675465"/>
                <a:gridCol w="3593625"/>
                <a:gridCol w="1746919"/>
              </a:tblGrid>
              <a:tr h="650417">
                <a:tc>
                  <a:txBody>
                    <a:bodyPr/>
                    <a:lstStyle/>
                    <a:p>
                      <a:r>
                        <a:rPr lang="en-US" sz="1500" baseline="0" dirty="0" smtClean="0">
                          <a:solidFill>
                            <a:schemeClr val="tx1"/>
                          </a:solidFill>
                          <a:latin typeface="Comic Sans MS" pitchFamily="66" charset="0"/>
                        </a:rPr>
                        <a:t>Module </a:t>
                      </a:r>
                      <a:endParaRPr lang="en-US" sz="1500" dirty="0">
                        <a:solidFill>
                          <a:schemeClr val="tx1"/>
                        </a:solidFill>
                        <a:latin typeface="Comic Sans MS" pitchFamily="66" charset="0"/>
                      </a:endParaRPr>
                    </a:p>
                  </a:txBody>
                  <a:tcPr/>
                </a:tc>
                <a:tc>
                  <a:txBody>
                    <a:bodyPr/>
                    <a:lstStyle/>
                    <a:p>
                      <a:r>
                        <a:rPr lang="en-US" sz="1500" dirty="0" smtClean="0">
                          <a:solidFill>
                            <a:schemeClr val="tx1"/>
                          </a:solidFill>
                          <a:latin typeface="Comic Sans MS" pitchFamily="66" charset="0"/>
                        </a:rPr>
                        <a:t>Supervisor</a:t>
                      </a:r>
                      <a:endParaRPr lang="en-US" sz="1500" dirty="0">
                        <a:solidFill>
                          <a:schemeClr val="tx1"/>
                        </a:solidFill>
                        <a:latin typeface="Comic Sans MS" pitchFamily="66" charset="0"/>
                      </a:endParaRPr>
                    </a:p>
                  </a:txBody>
                  <a:tcPr/>
                </a:tc>
                <a:tc>
                  <a:txBody>
                    <a:bodyPr/>
                    <a:lstStyle/>
                    <a:p>
                      <a:r>
                        <a:rPr lang="en-US" sz="1500" dirty="0" smtClean="0">
                          <a:solidFill>
                            <a:schemeClr val="tx1"/>
                          </a:solidFill>
                          <a:latin typeface="Comic Sans MS" pitchFamily="66" charset="0"/>
                        </a:rPr>
                        <a:t>Module Theme</a:t>
                      </a:r>
                      <a:endParaRPr lang="en-US" sz="1500" dirty="0">
                        <a:solidFill>
                          <a:schemeClr val="tx1"/>
                        </a:solidFill>
                        <a:latin typeface="Comic Sans MS" pitchFamily="66" charset="0"/>
                      </a:endParaRPr>
                    </a:p>
                  </a:txBody>
                  <a:tcPr/>
                </a:tc>
                <a:tc>
                  <a:txBody>
                    <a:bodyPr/>
                    <a:lstStyle/>
                    <a:p>
                      <a:r>
                        <a:rPr lang="en-US" sz="1500" dirty="0" smtClean="0">
                          <a:solidFill>
                            <a:schemeClr val="tx1"/>
                          </a:solidFill>
                          <a:latin typeface="Comic Sans MS" pitchFamily="66" charset="0"/>
                        </a:rPr>
                        <a:t>Timetable</a:t>
                      </a:r>
                      <a:endParaRPr lang="en-US" sz="1500" dirty="0">
                        <a:solidFill>
                          <a:schemeClr val="tx1"/>
                        </a:solidFill>
                        <a:latin typeface="Comic Sans MS" pitchFamily="66" charset="0"/>
                      </a:endParaRPr>
                    </a:p>
                  </a:txBody>
                  <a:tcPr/>
                </a:tc>
              </a:tr>
              <a:tr h="1208902">
                <a:tc>
                  <a:txBody>
                    <a:bodyPr/>
                    <a:lstStyle/>
                    <a:p>
                      <a:r>
                        <a:rPr lang="en-US" sz="1500" dirty="0" smtClean="0">
                          <a:latin typeface="Comic Sans MS" pitchFamily="66" charset="0"/>
                        </a:rPr>
                        <a:t>1) Electrical Engineering</a:t>
                      </a:r>
                      <a:endParaRPr lang="en-US" sz="1500" dirty="0">
                        <a:latin typeface="Comic Sans MS" pitchFamily="66" charset="0"/>
                      </a:endParaRPr>
                    </a:p>
                  </a:txBody>
                  <a:tcPr/>
                </a:tc>
                <a:tc>
                  <a:txBody>
                    <a:bodyPr/>
                    <a:lstStyle/>
                    <a:p>
                      <a:r>
                        <a:rPr lang="en-US" sz="1500" dirty="0" smtClean="0">
                          <a:latin typeface="Comic Sans MS" pitchFamily="66" charset="0"/>
                        </a:rPr>
                        <a:t>Dr. Sonia Infante. Section Leader EN/EL/CO</a:t>
                      </a:r>
                      <a:endParaRPr lang="en-US" sz="1500" dirty="0">
                        <a:latin typeface="Comic Sans MS" pitchFamily="66" charset="0"/>
                      </a:endParaRPr>
                    </a:p>
                  </a:txBody>
                  <a:tcPr/>
                </a:tc>
                <a:tc>
                  <a:txBody>
                    <a:bodyPr/>
                    <a:lstStyle/>
                    <a:p>
                      <a:r>
                        <a:rPr lang="en-US" sz="1500" dirty="0" smtClean="0">
                          <a:latin typeface="Comic Sans MS" pitchFamily="66" charset="0"/>
                        </a:rPr>
                        <a:t>CERN power Grid,</a:t>
                      </a:r>
                      <a:r>
                        <a:rPr lang="en-US" sz="1500" baseline="0" dirty="0" smtClean="0">
                          <a:latin typeface="Comic Sans MS" pitchFamily="66" charset="0"/>
                        </a:rPr>
                        <a:t> </a:t>
                      </a:r>
                      <a:r>
                        <a:rPr lang="en-US" sz="1500" dirty="0" smtClean="0">
                          <a:latin typeface="Comic Sans MS" pitchFamily="66" charset="0"/>
                        </a:rPr>
                        <a:t>electrical power distribution, high-voltage equipment, infrastructure</a:t>
                      </a:r>
                      <a:r>
                        <a:rPr lang="en-US" sz="1500" baseline="0" dirty="0" smtClean="0">
                          <a:latin typeface="Comic Sans MS" pitchFamily="66" charset="0"/>
                        </a:rPr>
                        <a:t> supervision and monitoring</a:t>
                      </a:r>
                      <a:endParaRPr lang="en-US" sz="1500" dirty="0">
                        <a:latin typeface="Comic Sans MS" pitchFamily="66" charset="0"/>
                      </a:endParaRPr>
                    </a:p>
                  </a:txBody>
                  <a:tcPr/>
                </a:tc>
                <a:tc>
                  <a:txBody>
                    <a:bodyPr/>
                    <a:lstStyle/>
                    <a:p>
                      <a:r>
                        <a:rPr lang="en-US" sz="1500" dirty="0" smtClean="0">
                          <a:latin typeface="Comic Sans MS" pitchFamily="66" charset="0"/>
                        </a:rPr>
                        <a:t>14:00-16:30. </a:t>
                      </a:r>
                    </a:p>
                    <a:p>
                      <a:r>
                        <a:rPr lang="en-US" sz="1500" dirty="0" smtClean="0">
                          <a:latin typeface="Comic Sans MS" pitchFamily="66" charset="0"/>
                        </a:rPr>
                        <a:t>2h 30min</a:t>
                      </a:r>
                      <a:endParaRPr lang="en-US" sz="1500" dirty="0">
                        <a:latin typeface="Comic Sans MS" pitchFamily="66" charset="0"/>
                      </a:endParaRPr>
                    </a:p>
                  </a:txBody>
                  <a:tcPr/>
                </a:tc>
              </a:tr>
              <a:tr h="1044600">
                <a:tc>
                  <a:txBody>
                    <a:bodyPr/>
                    <a:lstStyle/>
                    <a:p>
                      <a:r>
                        <a:rPr lang="en-US" sz="1500" dirty="0" smtClean="0">
                          <a:latin typeface="Comic Sans MS" pitchFamily="66" charset="0"/>
                        </a:rPr>
                        <a:t>2) Mechanical  and Material</a:t>
                      </a:r>
                      <a:r>
                        <a:rPr lang="en-US" sz="1500" baseline="0" dirty="0" smtClean="0">
                          <a:latin typeface="Comic Sans MS" pitchFamily="66" charset="0"/>
                        </a:rPr>
                        <a:t> </a:t>
                      </a:r>
                      <a:r>
                        <a:rPr lang="en-US" sz="1500" dirty="0" smtClean="0">
                          <a:latin typeface="Comic Sans MS" pitchFamily="66" charset="0"/>
                        </a:rPr>
                        <a:t>Engineering</a:t>
                      </a:r>
                      <a:endParaRPr lang="en-US" sz="1500" dirty="0">
                        <a:latin typeface="Comic Sans MS" pitchFamily="66" charset="0"/>
                      </a:endParaRPr>
                    </a:p>
                  </a:txBody>
                  <a:tcPr/>
                </a:tc>
                <a:tc>
                  <a:txBody>
                    <a:bodyPr/>
                    <a:lstStyle/>
                    <a:p>
                      <a:r>
                        <a:rPr lang="en-US" sz="1500" dirty="0" smtClean="0">
                          <a:latin typeface="Comic Sans MS" pitchFamily="66" charset="0"/>
                        </a:rPr>
                        <a:t>Dr. Ofelia Capatina.</a:t>
                      </a:r>
                      <a:r>
                        <a:rPr lang="en-US" sz="1500" baseline="0" dirty="0" smtClean="0">
                          <a:latin typeface="Comic Sans MS" pitchFamily="66" charset="0"/>
                        </a:rPr>
                        <a:t> Section Leader EN/MME/ES</a:t>
                      </a:r>
                      <a:endParaRPr lang="en-US" sz="1500" dirty="0">
                        <a:latin typeface="Comic Sans MS" pitchFamily="66" charset="0"/>
                      </a:endParaRPr>
                    </a:p>
                  </a:txBody>
                  <a:tcPr/>
                </a:tc>
                <a:tc>
                  <a:txBody>
                    <a:bodyPr/>
                    <a:lstStyle/>
                    <a:p>
                      <a:r>
                        <a:rPr lang="en-US" sz="1500" dirty="0" smtClean="0">
                          <a:latin typeface="Comic Sans MS" pitchFamily="66" charset="0"/>
                        </a:rPr>
                        <a:t>Mechanical structure design,</a:t>
                      </a:r>
                      <a:r>
                        <a:rPr lang="en-US" sz="1500" baseline="0" dirty="0" smtClean="0">
                          <a:latin typeface="Comic Sans MS" pitchFamily="66" charset="0"/>
                        </a:rPr>
                        <a:t> fabrication and testing</a:t>
                      </a:r>
                      <a:endParaRPr lang="en-US" sz="1500" dirty="0">
                        <a:latin typeface="Comic Sans MS" pitchFamily="66" charset="0"/>
                      </a:endParaRPr>
                    </a:p>
                  </a:txBody>
                  <a:tcPr/>
                </a:tc>
                <a:tc>
                  <a:txBody>
                    <a:bodyPr/>
                    <a:lstStyle/>
                    <a:p>
                      <a:r>
                        <a:rPr lang="en-US" sz="1500" dirty="0" smtClean="0">
                          <a:latin typeface="Comic Sans MS" pitchFamily="66" charset="0"/>
                        </a:rPr>
                        <a:t>13:45-16:30. </a:t>
                      </a:r>
                    </a:p>
                    <a:p>
                      <a:r>
                        <a:rPr lang="en-US" sz="1500" dirty="0" smtClean="0">
                          <a:latin typeface="Comic Sans MS" pitchFamily="66" charset="0"/>
                        </a:rPr>
                        <a:t>2h 45min</a:t>
                      </a:r>
                      <a:endParaRPr lang="en-US" sz="1500" dirty="0">
                        <a:latin typeface="Comic Sans MS" pitchFamily="66" charset="0"/>
                      </a:endParaRPr>
                    </a:p>
                  </a:txBody>
                  <a:tcPr/>
                </a:tc>
              </a:tr>
              <a:tr h="1124102">
                <a:tc>
                  <a:txBody>
                    <a:bodyPr/>
                    <a:lstStyle/>
                    <a:p>
                      <a:r>
                        <a:rPr lang="en-US" sz="1500" dirty="0" smtClean="0">
                          <a:latin typeface="Comic Sans MS" pitchFamily="66" charset="0"/>
                        </a:rPr>
                        <a:t>3) Detector Cooling </a:t>
                      </a:r>
                      <a:endParaRPr lang="en-US" sz="1500" dirty="0">
                        <a:latin typeface="Comic Sans MS" pitchFamily="66" charset="0"/>
                      </a:endParaRPr>
                    </a:p>
                  </a:txBody>
                  <a:tcPr/>
                </a:tc>
                <a:tc>
                  <a:txBody>
                    <a:bodyPr/>
                    <a:lstStyle/>
                    <a:p>
                      <a:r>
                        <a:rPr lang="en-US" sz="1500" dirty="0" smtClean="0">
                          <a:latin typeface="Comic Sans MS" pitchFamily="66" charset="0"/>
                        </a:rPr>
                        <a:t>Dr. Michele </a:t>
                      </a:r>
                      <a:r>
                        <a:rPr lang="en-US" sz="1500" dirty="0" err="1" smtClean="0">
                          <a:latin typeface="Comic Sans MS" pitchFamily="66" charset="0"/>
                        </a:rPr>
                        <a:t>Battistin</a:t>
                      </a:r>
                      <a:r>
                        <a:rPr lang="en-US" sz="1500" dirty="0" smtClean="0">
                          <a:latin typeface="Comic Sans MS" pitchFamily="66" charset="0"/>
                        </a:rPr>
                        <a:t>. Section Leader CV/DC</a:t>
                      </a:r>
                      <a:endParaRPr lang="en-US" sz="1500" dirty="0">
                        <a:latin typeface="Comic Sans MS" pitchFamily="66" charset="0"/>
                      </a:endParaRPr>
                    </a:p>
                  </a:txBody>
                  <a:tcPr/>
                </a:tc>
                <a:tc>
                  <a:txBody>
                    <a:bodyPr/>
                    <a:lstStyle/>
                    <a:p>
                      <a:r>
                        <a:rPr lang="en-US" sz="1500" dirty="0" smtClean="0">
                          <a:latin typeface="Comic Sans MS" pitchFamily="66" charset="0"/>
                        </a:rPr>
                        <a:t>Simulation</a:t>
                      </a:r>
                      <a:r>
                        <a:rPr lang="en-US" sz="1500" baseline="0" dirty="0" smtClean="0">
                          <a:latin typeface="Comic Sans MS" pitchFamily="66" charset="0"/>
                        </a:rPr>
                        <a:t> of heat transportation, material thermal properties, liquid and gasses flow, CERN cooling systems </a:t>
                      </a:r>
                      <a:endParaRPr lang="en-US" sz="1500" dirty="0">
                        <a:latin typeface="Comic Sans MS" pitchFamily="66" charset="0"/>
                      </a:endParaRPr>
                    </a:p>
                  </a:txBody>
                  <a:tcPr/>
                </a:tc>
                <a:tc>
                  <a:txBody>
                    <a:bodyPr/>
                    <a:lstStyle/>
                    <a:p>
                      <a:r>
                        <a:rPr lang="en-US" sz="1500" dirty="0" smtClean="0">
                          <a:latin typeface="Comic Sans MS" pitchFamily="66" charset="0"/>
                        </a:rPr>
                        <a:t>14:30 – 15:301h </a:t>
                      </a:r>
                    </a:p>
                    <a:p>
                      <a:r>
                        <a:rPr lang="en-US" sz="1500" dirty="0" smtClean="0">
                          <a:latin typeface="Comic Sans MS" pitchFamily="66" charset="0"/>
                        </a:rPr>
                        <a:t>15:30 – 16:30 1h</a:t>
                      </a:r>
                    </a:p>
                    <a:p>
                      <a:r>
                        <a:rPr lang="en-US" sz="1500" dirty="0" smtClean="0">
                          <a:latin typeface="Comic Sans MS" pitchFamily="66" charset="0"/>
                        </a:rPr>
                        <a:t>(2 groups)</a:t>
                      </a:r>
                      <a:endParaRPr lang="en-US" sz="1500" dirty="0">
                        <a:latin typeface="Comic Sans MS" pitchFamily="66" charset="0"/>
                      </a:endParaRPr>
                    </a:p>
                  </a:txBody>
                  <a:tcPr/>
                </a:tc>
              </a:tr>
              <a:tr h="1074675">
                <a:tc>
                  <a:txBody>
                    <a:bodyPr/>
                    <a:lstStyle/>
                    <a:p>
                      <a:r>
                        <a:rPr lang="en-US" sz="1500" dirty="0" smtClean="0">
                          <a:latin typeface="Comic Sans MS" pitchFamily="66" charset="0"/>
                        </a:rPr>
                        <a:t>4) Integrated circuit and FPGA</a:t>
                      </a:r>
                      <a:r>
                        <a:rPr lang="en-US" sz="1500" baseline="0" dirty="0" smtClean="0">
                          <a:latin typeface="Comic Sans MS" pitchFamily="66" charset="0"/>
                        </a:rPr>
                        <a:t> design</a:t>
                      </a:r>
                      <a:endParaRPr lang="en-US" sz="1500" dirty="0">
                        <a:latin typeface="Comic Sans MS" pitchFamily="66" charset="0"/>
                      </a:endParaRPr>
                    </a:p>
                  </a:txBody>
                  <a:tcPr/>
                </a:tc>
                <a:tc>
                  <a:txBody>
                    <a:bodyPr/>
                    <a:lstStyle/>
                    <a:p>
                      <a:r>
                        <a:rPr lang="en-US" sz="1500" dirty="0" smtClean="0">
                          <a:latin typeface="Comic Sans MS" pitchFamily="66" charset="0"/>
                        </a:rPr>
                        <a:t>Dr. Kostas Kloukinas, PH-ESE</a:t>
                      </a:r>
                      <a:endParaRPr lang="en-US" sz="1500" dirty="0">
                        <a:latin typeface="Comic Sans MS" pitchFamily="66" charset="0"/>
                      </a:endParaRPr>
                    </a:p>
                  </a:txBody>
                  <a:tcPr/>
                </a:tc>
                <a:tc>
                  <a:txBody>
                    <a:bodyPr/>
                    <a:lstStyle/>
                    <a:p>
                      <a:r>
                        <a:rPr lang="en-US" sz="1500" dirty="0" smtClean="0">
                          <a:latin typeface="Comic Sans MS" pitchFamily="66" charset="0"/>
                        </a:rPr>
                        <a:t>The full cycle of a chip</a:t>
                      </a:r>
                      <a:r>
                        <a:rPr lang="en-US" sz="1500" baseline="0" dirty="0" smtClean="0">
                          <a:latin typeface="Comic Sans MS" pitchFamily="66" charset="0"/>
                        </a:rPr>
                        <a:t> fabrication will be presented from the design, to simulation, fabrication and final testing. FPGA design as well.</a:t>
                      </a:r>
                      <a:endParaRPr lang="en-US" sz="1500" dirty="0">
                        <a:latin typeface="Comic Sans MS" pitchFamily="66" charset="0"/>
                      </a:endParaRPr>
                    </a:p>
                  </a:txBody>
                  <a:tcPr/>
                </a:tc>
                <a:tc>
                  <a:txBody>
                    <a:bodyPr/>
                    <a:lstStyle/>
                    <a:p>
                      <a:r>
                        <a:rPr lang="en-US" sz="1500" dirty="0" smtClean="0">
                          <a:latin typeface="Comic Sans MS" pitchFamily="66" charset="0"/>
                        </a:rPr>
                        <a:t>14:30 – 15:301h </a:t>
                      </a:r>
                    </a:p>
                    <a:p>
                      <a:r>
                        <a:rPr lang="en-US" sz="1500" dirty="0" smtClean="0">
                          <a:latin typeface="Comic Sans MS" pitchFamily="66" charset="0"/>
                        </a:rPr>
                        <a:t>15:30 – 16:30 1h</a:t>
                      </a:r>
                    </a:p>
                    <a:p>
                      <a:r>
                        <a:rPr lang="en-US" sz="1500" dirty="0" smtClean="0">
                          <a:latin typeface="Comic Sans MS" pitchFamily="66" charset="0"/>
                        </a:rPr>
                        <a:t>(2 groups)</a:t>
                      </a:r>
                      <a:endParaRPr lang="en-US" sz="1500" dirty="0">
                        <a:latin typeface="Comic Sans MS" pitchFamily="66" charset="0"/>
                      </a:endParaRPr>
                    </a:p>
                  </a:txBody>
                  <a:tcPr/>
                </a:tc>
              </a:tr>
            </a:tbl>
          </a:graphicData>
        </a:graphic>
      </p:graphicFrame>
      <p:sp>
        <p:nvSpPr>
          <p:cNvPr id="4" name="Title 3"/>
          <p:cNvSpPr>
            <a:spLocks noGrp="1"/>
          </p:cNvSpPr>
          <p:nvPr>
            <p:ph type="title"/>
          </p:nvPr>
        </p:nvSpPr>
        <p:spPr>
          <a:xfrm>
            <a:off x="827584" y="74712"/>
            <a:ext cx="7815262" cy="762000"/>
          </a:xfrm>
        </p:spPr>
        <p:txBody>
          <a:bodyPr/>
          <a:lstStyle/>
          <a:p>
            <a:r>
              <a:rPr lang="en-US" dirty="0" smtClean="0">
                <a:latin typeface="Comic Sans MS" pitchFamily="66" charset="0"/>
              </a:rPr>
              <a:t>Lab Visits</a:t>
            </a:r>
            <a:endParaRPr lang="en-GB"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 1. Electrical Engineering</a:t>
            </a:r>
            <a:endParaRPr lang="en-US" dirty="0">
              <a:latin typeface="Comic Sans MS" pitchFamily="66" charset="0"/>
            </a:endParaRPr>
          </a:p>
        </p:txBody>
      </p:sp>
      <p:sp>
        <p:nvSpPr>
          <p:cNvPr id="3" name="Content Placeholder 2"/>
          <p:cNvSpPr>
            <a:spLocks noGrp="1"/>
          </p:cNvSpPr>
          <p:nvPr>
            <p:ph idx="1"/>
          </p:nvPr>
        </p:nvSpPr>
        <p:spPr>
          <a:xfrm>
            <a:off x="107504" y="932656"/>
            <a:ext cx="4248471" cy="5232648"/>
          </a:xfrm>
        </p:spPr>
        <p:txBody>
          <a:bodyPr>
            <a:noAutofit/>
          </a:bodyPr>
          <a:lstStyle/>
          <a:p>
            <a:r>
              <a:rPr lang="en-US" sz="1800" dirty="0" smtClean="0">
                <a:latin typeface="Comic Sans MS" pitchFamily="66" charset="0"/>
              </a:rPr>
              <a:t>The mean power reaches 130 MW in summer time with the Proton Synchrotron (PS) and SPS accelerators in operation and a peak power of around 200 MW to 210 MW, as these are pulsed machines. </a:t>
            </a:r>
          </a:p>
          <a:p>
            <a:r>
              <a:rPr lang="en-US" sz="1800" dirty="0" smtClean="0">
                <a:latin typeface="Comic Sans MS" pitchFamily="66" charset="0"/>
              </a:rPr>
              <a:t>With the LHC in operation, the mean power increases to 230 MW.</a:t>
            </a:r>
          </a:p>
          <a:p>
            <a:r>
              <a:rPr lang="en-US" sz="1800" dirty="0" smtClean="0">
                <a:latin typeface="Comic Sans MS" pitchFamily="66" charset="0"/>
              </a:rPr>
              <a:t>The expected annual electricity consumption will reach some 1000 </a:t>
            </a:r>
            <a:r>
              <a:rPr lang="en-US" sz="1800" dirty="0" err="1" smtClean="0">
                <a:latin typeface="Comic Sans MS" pitchFamily="66" charset="0"/>
              </a:rPr>
              <a:t>GWh</a:t>
            </a:r>
            <a:r>
              <a:rPr lang="en-US" sz="1800" dirty="0" smtClean="0">
                <a:latin typeface="Comic Sans MS" pitchFamily="66" charset="0"/>
              </a:rPr>
              <a:t> when all accelerators are in operation. The domestic electricity consumption of Wales was 5399 </a:t>
            </a:r>
            <a:r>
              <a:rPr lang="en-US" sz="1800" dirty="0" err="1" smtClean="0">
                <a:latin typeface="Comic Sans MS" pitchFamily="66" charset="0"/>
              </a:rPr>
              <a:t>GWh</a:t>
            </a:r>
            <a:r>
              <a:rPr lang="en-US" sz="1800" dirty="0" smtClean="0">
                <a:latin typeface="Comic Sans MS" pitchFamily="66" charset="0"/>
              </a:rPr>
              <a:t> shared among 1.3m customers.</a:t>
            </a:r>
          </a:p>
        </p:txBody>
      </p:sp>
      <p:sp>
        <p:nvSpPr>
          <p:cNvPr id="9" name="TextBox 8"/>
          <p:cNvSpPr txBox="1"/>
          <p:nvPr/>
        </p:nvSpPr>
        <p:spPr>
          <a:xfrm>
            <a:off x="4530824" y="2195572"/>
            <a:ext cx="2057400" cy="369332"/>
          </a:xfrm>
          <a:prstGeom prst="rect">
            <a:avLst/>
          </a:prstGeom>
          <a:noFill/>
        </p:spPr>
        <p:txBody>
          <a:bodyPr wrap="square" rtlCol="0">
            <a:spAutoFit/>
          </a:bodyPr>
          <a:lstStyle/>
          <a:p>
            <a:r>
              <a:rPr lang="en-US" dirty="0" smtClean="0">
                <a:latin typeface="Comic Sans MS" pitchFamily="66" charset="0"/>
              </a:rPr>
              <a:t>RTE 400KV line </a:t>
            </a:r>
            <a:endParaRPr lang="en-US" dirty="0">
              <a:latin typeface="Comic Sans MS" pitchFamily="66" charset="0"/>
            </a:endParaRPr>
          </a:p>
        </p:txBody>
      </p:sp>
      <p:sp>
        <p:nvSpPr>
          <p:cNvPr id="10" name="TextBox 9"/>
          <p:cNvSpPr txBox="1"/>
          <p:nvPr/>
        </p:nvSpPr>
        <p:spPr>
          <a:xfrm>
            <a:off x="6660232" y="1054477"/>
            <a:ext cx="2438400" cy="646331"/>
          </a:xfrm>
          <a:prstGeom prst="rect">
            <a:avLst/>
          </a:prstGeom>
          <a:noFill/>
        </p:spPr>
        <p:txBody>
          <a:bodyPr wrap="square" rtlCol="0">
            <a:spAutoFit/>
          </a:bodyPr>
          <a:lstStyle/>
          <a:p>
            <a:r>
              <a:rPr lang="en-US" dirty="0" smtClean="0">
                <a:latin typeface="Comic Sans MS" pitchFamily="66" charset="0"/>
              </a:rPr>
              <a:t>400/18-KV 90 MVA transformers</a:t>
            </a:r>
            <a:endParaRPr lang="en-US" dirty="0">
              <a:latin typeface="Comic Sans MS" pitchFamily="66" charset="0"/>
            </a:endParaRPr>
          </a:p>
        </p:txBody>
      </p:sp>
      <p:pic>
        <p:nvPicPr>
          <p:cNvPr id="11" name="Picture 2"/>
          <p:cNvPicPr>
            <a:picLocks noChangeAspect="1" noChangeArrowheads="1"/>
          </p:cNvPicPr>
          <p:nvPr/>
        </p:nvPicPr>
        <p:blipFill>
          <a:blip r:embed="rId2" cstate="print"/>
          <a:srcRect/>
          <a:stretch>
            <a:fillRect/>
          </a:stretch>
        </p:blipFill>
        <p:spPr bwMode="auto">
          <a:xfrm>
            <a:off x="6702836" y="1700808"/>
            <a:ext cx="2261652" cy="159258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a:stretch>
            <a:fillRect/>
          </a:stretch>
        </p:blipFill>
        <p:spPr bwMode="auto">
          <a:xfrm>
            <a:off x="5413388" y="4221088"/>
            <a:ext cx="3191060" cy="2336796"/>
          </a:xfrm>
          <a:prstGeom prst="rect">
            <a:avLst/>
          </a:prstGeom>
          <a:noFill/>
          <a:ln w="9525">
            <a:noFill/>
            <a:miter lim="800000"/>
            <a:headEnd/>
            <a:tailEnd/>
          </a:ln>
        </p:spPr>
      </p:pic>
      <p:sp>
        <p:nvSpPr>
          <p:cNvPr id="13" name="TextBox 12"/>
          <p:cNvSpPr txBox="1"/>
          <p:nvPr/>
        </p:nvSpPr>
        <p:spPr>
          <a:xfrm>
            <a:off x="6732240" y="3574757"/>
            <a:ext cx="2376264" cy="646331"/>
          </a:xfrm>
          <a:prstGeom prst="rect">
            <a:avLst/>
          </a:prstGeom>
          <a:noFill/>
        </p:spPr>
        <p:txBody>
          <a:bodyPr wrap="square" rtlCol="0">
            <a:spAutoFit/>
          </a:bodyPr>
          <a:lstStyle/>
          <a:p>
            <a:pPr algn="ctr"/>
            <a:r>
              <a:rPr lang="en-US" dirty="0" smtClean="0">
                <a:latin typeface="Comic Sans MS" pitchFamily="66" charset="0"/>
              </a:rPr>
              <a:t>A SCADA GUI screenshot</a:t>
            </a:r>
            <a:endParaRPr lang="en-US" dirty="0">
              <a:latin typeface="Comic Sans MS" pitchFamily="66" charset="0"/>
            </a:endParaRPr>
          </a:p>
        </p:txBody>
      </p:sp>
      <p:pic>
        <p:nvPicPr>
          <p:cNvPr id="1028" name="Picture 4" descr="C:\Ioannis\CERN\Enthusm_Eng\Groups\Sonia\btollot.gif"/>
          <p:cNvPicPr>
            <a:picLocks noChangeAspect="1" noChangeArrowheads="1"/>
          </p:cNvPicPr>
          <p:nvPr/>
        </p:nvPicPr>
        <p:blipFill>
          <a:blip r:embed="rId4" cstate="print"/>
          <a:srcRect/>
          <a:stretch>
            <a:fillRect/>
          </a:stretch>
        </p:blipFill>
        <p:spPr bwMode="auto">
          <a:xfrm>
            <a:off x="4405088" y="2583102"/>
            <a:ext cx="2615184" cy="1565978"/>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2. Mechanical Engineering</a:t>
            </a:r>
            <a:endParaRPr lang="en-US" dirty="0">
              <a:latin typeface="Comic Sans MS" pitchFamily="66" charset="0"/>
            </a:endParaRPr>
          </a:p>
        </p:txBody>
      </p:sp>
      <p:sp>
        <p:nvSpPr>
          <p:cNvPr id="3" name="Content Placeholder 2"/>
          <p:cNvSpPr>
            <a:spLocks noGrp="1"/>
          </p:cNvSpPr>
          <p:nvPr>
            <p:ph idx="1"/>
          </p:nvPr>
        </p:nvSpPr>
        <p:spPr>
          <a:xfrm>
            <a:off x="539552" y="908720"/>
            <a:ext cx="7773987" cy="4800600"/>
          </a:xfrm>
        </p:spPr>
        <p:txBody>
          <a:bodyPr>
            <a:noAutofit/>
          </a:bodyPr>
          <a:lstStyle/>
          <a:p>
            <a:r>
              <a:rPr lang="en-US" sz="2400" dirty="0" smtClean="0">
                <a:latin typeface="Comic Sans MS" pitchFamily="66" charset="0"/>
              </a:rPr>
              <a:t>Mechanical Design from understanding the requirements up to the 3D model:</a:t>
            </a:r>
          </a:p>
        </p:txBody>
      </p:sp>
      <p:sp>
        <p:nvSpPr>
          <p:cNvPr id="12" name="Footer Placeholder 11"/>
          <p:cNvSpPr>
            <a:spLocks noGrp="1"/>
          </p:cNvSpPr>
          <p:nvPr>
            <p:ph type="ftr" sz="quarter" idx="10"/>
          </p:nvPr>
        </p:nvSpPr>
        <p:spPr/>
        <p:txBody>
          <a:bodyPr/>
          <a:lstStyle/>
          <a:p>
            <a:r>
              <a:rPr lang="en-US" smtClean="0"/>
              <a:t>CERN/EN-MME, Aug 2010</a:t>
            </a:r>
            <a:endParaRPr lang="en-US"/>
          </a:p>
        </p:txBody>
      </p:sp>
      <p:pic>
        <p:nvPicPr>
          <p:cNvPr id="5" name="Picture 19" descr="module_ctf"/>
          <p:cNvPicPr>
            <a:picLocks noChangeAspect="1" noChangeArrowheads="1"/>
          </p:cNvPicPr>
          <p:nvPr/>
        </p:nvPicPr>
        <p:blipFill>
          <a:blip r:embed="rId2" cstate="print"/>
          <a:srcRect/>
          <a:stretch>
            <a:fillRect/>
          </a:stretch>
        </p:blipFill>
        <p:spPr bwMode="auto">
          <a:xfrm>
            <a:off x="1295400" y="1786805"/>
            <a:ext cx="5724872" cy="44301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If the LHC did not use superconductivity…</a:t>
            </a:r>
            <a:endParaRPr lang="en-US" sz="3200" dirty="0"/>
          </a:p>
        </p:txBody>
      </p:sp>
      <p:sp>
        <p:nvSpPr>
          <p:cNvPr id="3" name="Content Placeholder 2"/>
          <p:cNvSpPr>
            <a:spLocks noGrp="1"/>
          </p:cNvSpPr>
          <p:nvPr>
            <p:ph idx="1"/>
          </p:nvPr>
        </p:nvSpPr>
        <p:spPr>
          <a:xfrm>
            <a:off x="467545" y="1295400"/>
            <a:ext cx="8219256" cy="4800600"/>
          </a:xfrm>
        </p:spPr>
        <p:txBody>
          <a:bodyPr>
            <a:normAutofit/>
          </a:bodyPr>
          <a:lstStyle/>
          <a:p>
            <a:pPr marL="457200" indent="-457200"/>
            <a:r>
              <a:rPr lang="en-US" sz="2000" dirty="0" smtClean="0"/>
              <a:t>The LHC has a circumference of 26.7 km, of which some 20 km of main superconducting magnets operating at 8.3T. </a:t>
            </a:r>
          </a:p>
          <a:p>
            <a:pPr marL="457200" indent="-457200"/>
            <a:r>
              <a:rPr lang="en-US" sz="2000" dirty="0" smtClean="0"/>
              <a:t>The cryogenic system of the ring will consume approximately 40 MW and the LHC power converters 60 MW.</a:t>
            </a:r>
          </a:p>
          <a:p>
            <a:pPr marL="457200" indent="-457200"/>
            <a:endParaRPr lang="en-US" sz="2000" dirty="0" smtClean="0"/>
          </a:p>
          <a:p>
            <a:pPr marL="457200" indent="-457200"/>
            <a:r>
              <a:rPr lang="en-US" sz="2000" dirty="0" smtClean="0"/>
              <a:t>An equivalent machine based on conventional electromagnets (copper coils, iron core) operating at 1.8 T would have a circumference of ~100 km, and would consume approximately 1000 MW of electric power (one unit of nuclear plant ) dissipated by Joule effect </a:t>
            </a:r>
          </a:p>
          <a:p>
            <a:pPr marL="457200" indent="-457200"/>
            <a:endParaRPr lang="en-US" sz="2000" dirty="0" smtClean="0"/>
          </a:p>
          <a:p>
            <a:pPr marL="457200" indent="-457200"/>
            <a:r>
              <a:rPr lang="en-US" sz="2000" dirty="0" smtClean="0"/>
              <a:t>Its investment costs and operational expenses would be prohibitive</a:t>
            </a:r>
          </a:p>
          <a:p>
            <a:pPr marL="457200" indent="-457200"/>
            <a:endParaRPr lang="en-US" sz="2000" dirty="0" smtClean="0"/>
          </a:p>
        </p:txBody>
      </p:sp>
      <p:sp>
        <p:nvSpPr>
          <p:cNvPr id="7" name="Slide Number Placeholder 6"/>
          <p:cNvSpPr>
            <a:spLocks noGrp="1"/>
          </p:cNvSpPr>
          <p:nvPr>
            <p:ph type="sldNum" sz="quarter" idx="11"/>
          </p:nvPr>
        </p:nvSpPr>
        <p:spPr/>
        <p:txBody>
          <a:bodyPr/>
          <a:lstStyle/>
          <a:p>
            <a:pPr>
              <a:defRPr/>
            </a:pPr>
            <a:fld id="{27BEFB9C-DA69-47BD-ACC5-115369B1BC1A}" type="slidenum">
              <a:rPr lang="en-US" smtClean="0"/>
              <a:pPr>
                <a:defRPr/>
              </a:pPr>
              <a:t>5</a:t>
            </a:fld>
            <a:endParaRPr lang="en-US" dirty="0"/>
          </a:p>
        </p:txBody>
      </p:sp>
      <p:sp>
        <p:nvSpPr>
          <p:cNvPr id="8" name="Footer Placeholder 7"/>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normAutofit/>
          </a:bodyPr>
          <a:lstStyle/>
          <a:p>
            <a:pPr eaLnBrk="1" hangingPunct="1"/>
            <a:r>
              <a:rPr lang="en-GB" dirty="0" smtClean="0">
                <a:latin typeface="Comic Sans MS" pitchFamily="66" charset="0"/>
              </a:rPr>
              <a:t>3. Cooling and Ventilation</a:t>
            </a:r>
          </a:p>
        </p:txBody>
      </p:sp>
      <p:sp>
        <p:nvSpPr>
          <p:cNvPr id="31746" name="Content Placeholder 2"/>
          <p:cNvSpPr>
            <a:spLocks noGrp="1"/>
          </p:cNvSpPr>
          <p:nvPr>
            <p:ph idx="1"/>
          </p:nvPr>
        </p:nvSpPr>
        <p:spPr>
          <a:xfrm>
            <a:off x="539552" y="1124744"/>
            <a:ext cx="4595291" cy="1773560"/>
          </a:xfrm>
        </p:spPr>
        <p:txBody>
          <a:bodyPr/>
          <a:lstStyle/>
          <a:p>
            <a:pPr eaLnBrk="1" hangingPunct="1"/>
            <a:r>
              <a:rPr lang="en-GB" sz="1400" dirty="0" smtClean="0">
                <a:latin typeface="Comic Sans MS" pitchFamily="66" charset="0"/>
              </a:rPr>
              <a:t>A three dimensional simulation of full UX15 performed to predict the thermal behaviour and the air flow distribution around the ATLAS Experiment under the heat loads of different detectors. The cooling is obtained thanks to a dedicated cavern ventilation system.</a:t>
            </a:r>
          </a:p>
        </p:txBody>
      </p:sp>
      <p:sp>
        <p:nvSpPr>
          <p:cNvPr id="31747" name="Slide Number Placeholder 4"/>
          <p:cNvSpPr txBox="1">
            <a:spLocks noGrp="1"/>
          </p:cNvSpPr>
          <p:nvPr/>
        </p:nvSpPr>
        <p:spPr bwMode="auto">
          <a:xfrm>
            <a:off x="7010400" y="6553200"/>
            <a:ext cx="1676400" cy="228600"/>
          </a:xfrm>
          <a:prstGeom prst="rect">
            <a:avLst/>
          </a:prstGeom>
          <a:noFill/>
          <a:ln w="9525">
            <a:noFill/>
            <a:miter lim="800000"/>
            <a:headEnd/>
            <a:tailEnd/>
          </a:ln>
        </p:spPr>
        <p:txBody>
          <a:bodyPr/>
          <a:lstStyle/>
          <a:p>
            <a:pPr algn="r" eaLnBrk="0" hangingPunct="0"/>
            <a:fld id="{8B0001B0-CF65-4D4A-BFE2-504414B935CB}" type="slidenum">
              <a:rPr lang="en-US" sz="900">
                <a:latin typeface="Comic Sans MS" pitchFamily="66" charset="0"/>
              </a:rPr>
              <a:pPr algn="r" eaLnBrk="0" hangingPunct="0"/>
              <a:t>50</a:t>
            </a:fld>
            <a:endParaRPr lang="en-US" sz="900">
              <a:latin typeface="Comic Sans MS" pitchFamily="66" charset="0"/>
            </a:endParaRPr>
          </a:p>
        </p:txBody>
      </p:sp>
      <p:pic>
        <p:nvPicPr>
          <p:cNvPr id="31749" name="Picture 7" descr="C:\Users\aromanaz\CFD\en_seminar_10july2009_files\slide0027_image092.png"/>
          <p:cNvPicPr>
            <a:picLocks noChangeAspect="1" noChangeArrowheads="1"/>
          </p:cNvPicPr>
          <p:nvPr/>
        </p:nvPicPr>
        <p:blipFill>
          <a:blip r:embed="rId2" cstate="print"/>
          <a:srcRect r="4816" b="11095"/>
          <a:stretch>
            <a:fillRect/>
          </a:stretch>
        </p:blipFill>
        <p:spPr bwMode="auto">
          <a:xfrm>
            <a:off x="4071939" y="3068960"/>
            <a:ext cx="4532510" cy="3184758"/>
          </a:xfrm>
          <a:prstGeom prst="rect">
            <a:avLst/>
          </a:prstGeom>
          <a:noFill/>
          <a:ln w="9525">
            <a:noFill/>
            <a:miter lim="800000"/>
            <a:headEnd/>
            <a:tailEnd/>
          </a:ln>
        </p:spPr>
      </p:pic>
      <p:pic>
        <p:nvPicPr>
          <p:cNvPr id="31750" name="Picture 8" descr="C:\Users\aromanaz\CFD\atlas_silver_alpha_print_hd.jpg"/>
          <p:cNvPicPr>
            <a:picLocks noChangeAspect="1" noChangeArrowheads="1"/>
          </p:cNvPicPr>
          <p:nvPr/>
        </p:nvPicPr>
        <p:blipFill>
          <a:blip r:embed="rId3" cstate="print"/>
          <a:srcRect t="18146" b="18344"/>
          <a:stretch>
            <a:fillRect/>
          </a:stretch>
        </p:blipFill>
        <p:spPr bwMode="auto">
          <a:xfrm>
            <a:off x="1071563" y="4951437"/>
            <a:ext cx="2693987" cy="1285875"/>
          </a:xfrm>
          <a:prstGeom prst="rect">
            <a:avLst/>
          </a:prstGeom>
          <a:noFill/>
          <a:ln w="9525">
            <a:noFill/>
            <a:miter lim="800000"/>
            <a:headEnd/>
            <a:tailEnd/>
          </a:ln>
        </p:spPr>
      </p:pic>
      <p:pic>
        <p:nvPicPr>
          <p:cNvPr id="31751" name="Picture 9" descr="C:\Users\aromanaz\CFD\atlas_detector.jpg"/>
          <p:cNvPicPr>
            <a:picLocks noChangeAspect="1" noChangeArrowheads="1"/>
          </p:cNvPicPr>
          <p:nvPr/>
        </p:nvPicPr>
        <p:blipFill>
          <a:blip r:embed="rId4" cstate="print"/>
          <a:srcRect/>
          <a:stretch>
            <a:fillRect/>
          </a:stretch>
        </p:blipFill>
        <p:spPr bwMode="auto">
          <a:xfrm>
            <a:off x="827584" y="2924944"/>
            <a:ext cx="2928938" cy="1951037"/>
          </a:xfrm>
          <a:prstGeom prst="rect">
            <a:avLst/>
          </a:prstGeom>
          <a:noFill/>
          <a:ln w="9525">
            <a:noFill/>
            <a:miter lim="800000"/>
            <a:headEnd/>
            <a:tailEnd/>
          </a:ln>
        </p:spPr>
      </p:pic>
      <p:sp>
        <p:nvSpPr>
          <p:cNvPr id="9" name="Rectangle 196"/>
          <p:cNvSpPr>
            <a:spLocks noChangeArrowheads="1"/>
          </p:cNvSpPr>
          <p:nvPr/>
        </p:nvSpPr>
        <p:spPr bwMode="auto">
          <a:xfrm>
            <a:off x="5796136" y="990600"/>
            <a:ext cx="3200400" cy="2133600"/>
          </a:xfrm>
          <a:prstGeom prst="rect">
            <a:avLst/>
          </a:prstGeom>
          <a:noFill/>
          <a:ln w="9525">
            <a:noFill/>
            <a:miter lim="800000"/>
            <a:headEnd/>
            <a:tailEnd/>
          </a:ln>
        </p:spPr>
        <p:txBody>
          <a:bodyPr/>
          <a:lstStyle/>
          <a:p>
            <a:pPr marL="285750" indent="-285750" algn="ctr" eaLnBrk="0" hangingPunct="0">
              <a:spcBef>
                <a:spcPct val="20000"/>
              </a:spcBef>
              <a:defRPr/>
            </a:pPr>
            <a:r>
              <a:rPr lang="en-US" sz="1200" u="sng" dirty="0">
                <a:latin typeface="Comic Sans MS" pitchFamily="66" charset="0"/>
              </a:rPr>
              <a:t> </a:t>
            </a:r>
            <a:r>
              <a:rPr lang="en-US" sz="1200" u="sng" dirty="0" smtClean="0">
                <a:latin typeface="Comic Sans MS" pitchFamily="66" charset="0"/>
              </a:rPr>
              <a:t>Set-up</a:t>
            </a:r>
          </a:p>
          <a:p>
            <a:pPr marL="285750" indent="-285750" eaLnBrk="0" hangingPunct="0">
              <a:spcBef>
                <a:spcPct val="20000"/>
              </a:spcBef>
              <a:buFont typeface="Arial" pitchFamily="34" charset="0"/>
              <a:buChar char="•"/>
              <a:defRPr/>
            </a:pPr>
            <a:r>
              <a:rPr lang="en-US" sz="1200" dirty="0" smtClean="0">
                <a:latin typeface="Comic Sans MS" pitchFamily="66" charset="0"/>
              </a:rPr>
              <a:t>Buoyancy driven flow</a:t>
            </a:r>
          </a:p>
          <a:p>
            <a:pPr marL="285750" indent="-285750" eaLnBrk="0" hangingPunct="0">
              <a:spcBef>
                <a:spcPct val="20000"/>
              </a:spcBef>
              <a:buFont typeface="Arial" pitchFamily="34" charset="0"/>
              <a:buChar char="•"/>
              <a:defRPr/>
            </a:pPr>
            <a:r>
              <a:rPr lang="en-US" sz="1200" dirty="0" smtClean="0">
                <a:latin typeface="Comic Sans MS" pitchFamily="66" charset="0"/>
              </a:rPr>
              <a:t>k-</a:t>
            </a:r>
            <a:r>
              <a:rPr lang="el-GR" sz="1200" dirty="0" smtClean="0">
                <a:latin typeface="Comic Sans MS" pitchFamily="66" charset="0"/>
              </a:rPr>
              <a:t>ε </a:t>
            </a:r>
            <a:r>
              <a:rPr lang="en-US" sz="1200" dirty="0" smtClean="0">
                <a:latin typeface="Comic Sans MS" pitchFamily="66" charset="0"/>
              </a:rPr>
              <a:t>turbulent model/low Reynolds numbers</a:t>
            </a:r>
          </a:p>
          <a:p>
            <a:pPr marL="285750" indent="-285750" eaLnBrk="0" hangingPunct="0">
              <a:spcBef>
                <a:spcPct val="20000"/>
              </a:spcBef>
              <a:buFont typeface="Arial" pitchFamily="34" charset="0"/>
              <a:buChar char="•"/>
              <a:defRPr/>
            </a:pPr>
            <a:r>
              <a:rPr lang="en-US" sz="1200" dirty="0" smtClean="0">
                <a:latin typeface="Comic Sans MS" pitchFamily="66" charset="0"/>
              </a:rPr>
              <a:t>SIMPLE solver </a:t>
            </a:r>
          </a:p>
          <a:p>
            <a:pPr marL="285750" indent="-285750" eaLnBrk="0" hangingPunct="0">
              <a:spcBef>
                <a:spcPct val="20000"/>
              </a:spcBef>
              <a:buFont typeface="Arial" pitchFamily="34" charset="0"/>
              <a:buChar char="•"/>
              <a:defRPr/>
            </a:pPr>
            <a:r>
              <a:rPr lang="en-US" sz="1200" dirty="0" smtClean="0">
                <a:latin typeface="Comic Sans MS" pitchFamily="66" charset="0"/>
              </a:rPr>
              <a:t>Steady state simulation </a:t>
            </a:r>
          </a:p>
          <a:p>
            <a:pPr marL="742950" lvl="1" indent="-285750" eaLnBrk="0" hangingPunct="0">
              <a:spcBef>
                <a:spcPct val="20000"/>
              </a:spcBef>
              <a:buFont typeface="Arial" pitchFamily="34" charset="0"/>
              <a:buChar char="•"/>
              <a:defRPr/>
            </a:pPr>
            <a:r>
              <a:rPr lang="en-US" sz="1200" dirty="0" smtClean="0">
                <a:latin typeface="Comic Sans MS" pitchFamily="66" charset="0"/>
              </a:rPr>
              <a:t>Run over 12÷20 </a:t>
            </a:r>
            <a:r>
              <a:rPr lang="en-US" sz="1200" dirty="0" err="1" smtClean="0">
                <a:latin typeface="Comic Sans MS" pitchFamily="66" charset="0"/>
              </a:rPr>
              <a:t>Openlab</a:t>
            </a:r>
            <a:r>
              <a:rPr lang="en-US" sz="1200" dirty="0" smtClean="0">
                <a:latin typeface="Comic Sans MS" pitchFamily="66" charset="0"/>
              </a:rPr>
              <a:t> nodes</a:t>
            </a:r>
          </a:p>
          <a:p>
            <a:pPr marL="742950" lvl="1" indent="-285750" eaLnBrk="0" hangingPunct="0">
              <a:spcBef>
                <a:spcPct val="20000"/>
              </a:spcBef>
              <a:buFont typeface="Arial" pitchFamily="34" charset="0"/>
              <a:buChar char="•"/>
              <a:defRPr/>
            </a:pPr>
            <a:r>
              <a:rPr lang="en-US" sz="1200" dirty="0" smtClean="0">
                <a:latin typeface="Comic Sans MS" pitchFamily="66" charset="0"/>
              </a:rPr>
              <a:t>Development time 1,5 years</a:t>
            </a:r>
          </a:p>
          <a:p>
            <a:pPr marL="742950" lvl="1" indent="-285750" eaLnBrk="0" hangingPunct="0">
              <a:spcBef>
                <a:spcPct val="20000"/>
              </a:spcBef>
              <a:buFont typeface="Arial" pitchFamily="34" charset="0"/>
              <a:buChar char="•"/>
              <a:defRPr/>
            </a:pPr>
            <a:r>
              <a:rPr lang="en-US" sz="1200" dirty="0" smtClean="0">
                <a:latin typeface="Comic Sans MS" pitchFamily="66" charset="0"/>
              </a:rPr>
              <a:t>~12 </a:t>
            </a:r>
            <a:r>
              <a:rPr lang="en-US" sz="1200" dirty="0" err="1" smtClean="0">
                <a:latin typeface="Comic Sans MS" pitchFamily="66" charset="0"/>
              </a:rPr>
              <a:t>Mcells</a:t>
            </a:r>
            <a:endParaRPr lang="en-US" sz="1200" dirty="0" smtClean="0">
              <a:latin typeface="Comic Sans MS" pitchFamily="66" charset="0"/>
            </a:endParaRPr>
          </a:p>
          <a:p>
            <a:pPr marL="285750" indent="-285750" algn="ctr" eaLnBrk="0" hangingPunct="0">
              <a:spcBef>
                <a:spcPct val="20000"/>
              </a:spcBef>
              <a:defRPr/>
            </a:pPr>
            <a:endParaRPr lang="en-US" sz="1200" u="sng" dirty="0" smtClean="0">
              <a:latin typeface="Comic Sans MS" pitchFamily="66" charset="0"/>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4. Microchip Design</a:t>
            </a:r>
            <a:endParaRPr lang="en-US" dirty="0">
              <a:latin typeface="Comic Sans MS" pitchFamily="66" charset="0"/>
            </a:endParaRPr>
          </a:p>
        </p:txBody>
      </p:sp>
      <p:sp>
        <p:nvSpPr>
          <p:cNvPr id="3" name="Content Placeholder 2"/>
          <p:cNvSpPr>
            <a:spLocks noGrp="1"/>
          </p:cNvSpPr>
          <p:nvPr>
            <p:ph idx="1"/>
          </p:nvPr>
        </p:nvSpPr>
        <p:spPr>
          <a:xfrm>
            <a:off x="912813" y="4797152"/>
            <a:ext cx="7773987" cy="1512168"/>
          </a:xfrm>
        </p:spPr>
        <p:txBody>
          <a:bodyPr/>
          <a:lstStyle/>
          <a:p>
            <a:r>
              <a:rPr lang="en-US" sz="2000" dirty="0" smtClean="0">
                <a:latin typeface="Comic Sans MS" pitchFamily="66" charset="0"/>
              </a:rPr>
              <a:t>Typical ASIC designs:</a:t>
            </a:r>
          </a:p>
          <a:p>
            <a:pPr lvl="1"/>
            <a:r>
              <a:rPr lang="en-US" sz="1600" dirty="0" smtClean="0">
                <a:latin typeface="Comic Sans MS" pitchFamily="66" charset="0"/>
              </a:rPr>
              <a:t>Analog circuits with complex full custom designs</a:t>
            </a:r>
          </a:p>
          <a:p>
            <a:pPr lvl="1"/>
            <a:r>
              <a:rPr lang="en-US" sz="1600" dirty="0" smtClean="0">
                <a:latin typeface="Comic Sans MS" pitchFamily="66" charset="0"/>
              </a:rPr>
              <a:t>Mixed Signal with large high performance analog and small digital circuits</a:t>
            </a:r>
          </a:p>
          <a:p>
            <a:pPr lvl="1"/>
            <a:r>
              <a:rPr lang="en-US" sz="1600" dirty="0" smtClean="0">
                <a:latin typeface="Comic Sans MS" pitchFamily="66" charset="0"/>
              </a:rPr>
              <a:t>Digital circuits not exceeding 100K gates.	</a:t>
            </a:r>
          </a:p>
        </p:txBody>
      </p:sp>
      <p:sp>
        <p:nvSpPr>
          <p:cNvPr id="6" name="Slide Number Placeholder 5"/>
          <p:cNvSpPr>
            <a:spLocks noGrp="1"/>
          </p:cNvSpPr>
          <p:nvPr>
            <p:ph type="sldNum" sz="quarter" idx="11"/>
          </p:nvPr>
        </p:nvSpPr>
        <p:spPr>
          <a:prstGeom prst="rect">
            <a:avLst/>
          </a:prstGeom>
        </p:spPr>
        <p:txBody>
          <a:bodyPr/>
          <a:lstStyle/>
          <a:p>
            <a:pPr>
              <a:defRPr/>
            </a:pPr>
            <a:fld id="{A729CE2E-3EE3-4497-AFB7-EE1D2FAA09D5}" type="slidenum">
              <a:rPr lang="el-GR" altLang="en-US" smtClean="0">
                <a:latin typeface="Comic Sans MS" pitchFamily="66" charset="0"/>
              </a:rPr>
              <a:pPr>
                <a:defRPr/>
              </a:pPr>
              <a:t>51</a:t>
            </a:fld>
            <a:endParaRPr lang="el-GR" altLang="en-US">
              <a:latin typeface="Comic Sans MS" pitchFamily="66" charset="0"/>
            </a:endParaRPr>
          </a:p>
        </p:txBody>
      </p:sp>
      <p:pic>
        <p:nvPicPr>
          <p:cNvPr id="7" name="Picture 6"/>
          <p:cNvPicPr>
            <a:picLocks noChangeAspect="1"/>
          </p:cNvPicPr>
          <p:nvPr/>
        </p:nvPicPr>
        <p:blipFill>
          <a:blip r:embed="rId2" cstate="print"/>
          <a:stretch>
            <a:fillRect/>
          </a:stretch>
        </p:blipFill>
        <p:spPr>
          <a:xfrm>
            <a:off x="4343400" y="980728"/>
            <a:ext cx="1763799" cy="145281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4191000" y="2428528"/>
            <a:ext cx="2172390"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omic Sans MS" pitchFamily="66" charset="0"/>
                <a:cs typeface="Chalkboard"/>
              </a:rPr>
              <a:t>4ch 40Msps 12-bit ADC</a:t>
            </a:r>
          </a:p>
        </p:txBody>
      </p:sp>
      <p:pic>
        <p:nvPicPr>
          <p:cNvPr id="9" name="Picture 8" descr="DSCN2088.JPG"/>
          <p:cNvPicPr>
            <a:picLocks noChangeAspect="1"/>
          </p:cNvPicPr>
          <p:nvPr/>
        </p:nvPicPr>
        <p:blipFill>
          <a:blip r:embed="rId3" cstate="print"/>
          <a:stretch>
            <a:fillRect/>
          </a:stretch>
        </p:blipFill>
        <p:spPr>
          <a:xfrm>
            <a:off x="6629400" y="980728"/>
            <a:ext cx="1897063" cy="142328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6629400" y="2428528"/>
            <a:ext cx="2020105"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omic Sans MS" pitchFamily="66" charset="0"/>
                <a:cs typeface="Chalkboard"/>
              </a:rPr>
              <a:t>4ch data readout chip</a:t>
            </a:r>
            <a:endParaRPr lang="en-US" sz="1400" dirty="0">
              <a:solidFill>
                <a:schemeClr val="tx2"/>
              </a:solidFill>
              <a:latin typeface="Comic Sans MS" pitchFamily="66" charset="0"/>
              <a:cs typeface="Chalkboard"/>
            </a:endParaRPr>
          </a:p>
        </p:txBody>
      </p:sp>
      <p:pic>
        <p:nvPicPr>
          <p:cNvPr id="11" name="Picture 5" descr="pace3"/>
          <p:cNvPicPr>
            <a:picLocks noChangeAspect="1" noChangeArrowheads="1"/>
          </p:cNvPicPr>
          <p:nvPr/>
        </p:nvPicPr>
        <p:blipFill>
          <a:blip r:embed="rId4" cstate="print"/>
          <a:srcRect l="9859" t="23544" r="4225" b="9597"/>
          <a:stretch>
            <a:fillRect/>
          </a:stretch>
        </p:blipFill>
        <p:spPr bwMode="auto">
          <a:xfrm>
            <a:off x="685800" y="980728"/>
            <a:ext cx="2775155" cy="1410325"/>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457200" y="2428528"/>
            <a:ext cx="3405099"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omic Sans MS" pitchFamily="66" charset="0"/>
                <a:cs typeface="Chalkboard"/>
              </a:rPr>
              <a:t>128ch pre-amp, analog memory chipset</a:t>
            </a:r>
          </a:p>
        </p:txBody>
      </p:sp>
      <p:pic>
        <p:nvPicPr>
          <p:cNvPr id="13" name="Picture 12"/>
          <p:cNvPicPr>
            <a:picLocks noChangeAspect="1"/>
          </p:cNvPicPr>
          <p:nvPr/>
        </p:nvPicPr>
        <p:blipFill>
          <a:blip r:embed="rId5" cstate="print"/>
          <a:srcRect r="8000" b="4748"/>
          <a:stretch>
            <a:fillRect/>
          </a:stretch>
        </p:blipFill>
        <p:spPr>
          <a:xfrm>
            <a:off x="1219200" y="3005337"/>
            <a:ext cx="1752600" cy="1219200"/>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1219200" y="4257328"/>
            <a:ext cx="1835759"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omic Sans MS" pitchFamily="66" charset="0"/>
                <a:cs typeface="Chalkboard"/>
              </a:rPr>
              <a:t>Gigabit Optical Link</a:t>
            </a:r>
          </a:p>
        </p:txBody>
      </p:sp>
      <p:pic>
        <p:nvPicPr>
          <p:cNvPr id="17" name="Picture 16"/>
          <p:cNvPicPr>
            <a:picLocks noChangeAspect="1"/>
          </p:cNvPicPr>
          <p:nvPr/>
        </p:nvPicPr>
        <p:blipFill>
          <a:blip r:embed="rId6" cstate="print"/>
          <a:stretch>
            <a:fillRect/>
          </a:stretch>
        </p:blipFill>
        <p:spPr>
          <a:xfrm rot="16200000">
            <a:off x="4549412" y="2702429"/>
            <a:ext cx="1392194" cy="1693209"/>
          </a:xfrm>
          <a:prstGeom prst="rect">
            <a:avLst/>
          </a:prstGeom>
          <a:ln>
            <a:noFill/>
          </a:ln>
          <a:effectLst>
            <a:outerShdw blurRad="292100" dist="139700" dir="2700000" algn="tl" rotWithShape="0">
              <a:srgbClr val="333333">
                <a:alpha val="65000"/>
              </a:srgbClr>
            </a:outerShdw>
          </a:effectLst>
        </p:spPr>
      </p:pic>
      <p:sp>
        <p:nvSpPr>
          <p:cNvPr id="18" name="TextBox 17"/>
          <p:cNvSpPr txBox="1"/>
          <p:nvPr/>
        </p:nvSpPr>
        <p:spPr>
          <a:xfrm>
            <a:off x="4322703" y="4257328"/>
            <a:ext cx="1928733" cy="307777"/>
          </a:xfrm>
          <a:prstGeom prst="rect">
            <a:avLst/>
          </a:prstGeom>
          <a:noFill/>
          <a:effectLst>
            <a:glow rad="63500">
              <a:schemeClr val="accent1">
                <a:alpha val="75000"/>
              </a:schemeClr>
            </a:glow>
          </a:effectLst>
        </p:spPr>
        <p:txBody>
          <a:bodyPr wrap="none" rtlCol="0">
            <a:spAutoFit/>
          </a:bodyPr>
          <a:lstStyle/>
          <a:p>
            <a:r>
              <a:rPr lang="en-US" sz="1400" dirty="0" smtClean="0">
                <a:solidFill>
                  <a:schemeClr val="tx2"/>
                </a:solidFill>
                <a:latin typeface="Comic Sans MS" pitchFamily="66" charset="0"/>
                <a:cs typeface="Chalkboard"/>
              </a:rPr>
              <a:t>MEDIPIX1 Pixel chip</a:t>
            </a:r>
          </a:p>
        </p:txBody>
      </p:sp>
      <p:pic>
        <p:nvPicPr>
          <p:cNvPr id="19" name="Picture 5"/>
          <p:cNvPicPr>
            <a:picLocks noChangeAspect="1" noChangeArrowheads="1"/>
          </p:cNvPicPr>
          <p:nvPr/>
        </p:nvPicPr>
        <p:blipFill>
          <a:blip r:embed="rId7" cstate="print"/>
          <a:srcRect/>
          <a:stretch>
            <a:fillRect/>
          </a:stretch>
        </p:blipFill>
        <p:spPr bwMode="auto">
          <a:xfrm>
            <a:off x="6858000" y="2852937"/>
            <a:ext cx="1447799" cy="1378233"/>
          </a:xfrm>
          <a:prstGeom prst="rect">
            <a:avLst/>
          </a:prstGeom>
          <a:ln>
            <a:noFill/>
          </a:ln>
          <a:effectLst>
            <a:outerShdw blurRad="292100" dist="139700" dir="2700000" algn="tl" rotWithShape="0">
              <a:srgbClr val="333333">
                <a:alpha val="65000"/>
              </a:srgbClr>
            </a:outerShdw>
          </a:effectLst>
        </p:spPr>
      </p:pic>
      <p:sp>
        <p:nvSpPr>
          <p:cNvPr id="20" name="TextBox 19"/>
          <p:cNvSpPr txBox="1"/>
          <p:nvPr/>
        </p:nvSpPr>
        <p:spPr>
          <a:xfrm>
            <a:off x="6954892" y="4257328"/>
            <a:ext cx="1343638" cy="307777"/>
          </a:xfrm>
          <a:prstGeom prst="rect">
            <a:avLst/>
          </a:prstGeom>
          <a:noFill/>
          <a:effectLst>
            <a:glow rad="63500">
              <a:schemeClr val="accent1">
                <a:alpha val="75000"/>
              </a:schemeClr>
            </a:glow>
          </a:effectLst>
        </p:spPr>
        <p:txBody>
          <a:bodyPr wrap="none" rtlCol="0">
            <a:spAutoFit/>
          </a:bodyPr>
          <a:lstStyle/>
          <a:p>
            <a:r>
              <a:rPr lang="en-US" sz="1400" dirty="0" err="1" smtClean="0">
                <a:solidFill>
                  <a:schemeClr val="tx2"/>
                </a:solidFill>
                <a:latin typeface="Comic Sans MS" pitchFamily="66" charset="0"/>
                <a:cs typeface="Chalkboard"/>
              </a:rPr>
              <a:t>Rad-Tol</a:t>
            </a:r>
            <a:r>
              <a:rPr lang="en-US" sz="1400" dirty="0" smtClean="0">
                <a:solidFill>
                  <a:schemeClr val="tx2"/>
                </a:solidFill>
                <a:latin typeface="Comic Sans MS" pitchFamily="66" charset="0"/>
                <a:cs typeface="Chalkboard"/>
              </a:rPr>
              <a:t> FPGA</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a:bodyPr>
          <a:lstStyle/>
          <a:p>
            <a:r>
              <a:rPr lang="en-US" dirty="0" smtClean="0"/>
              <a:t>What do accelerators need?</a:t>
            </a:r>
            <a:endParaRPr lang="en-US" dirty="0"/>
          </a:p>
        </p:txBody>
      </p:sp>
      <p:sp>
        <p:nvSpPr>
          <p:cNvPr id="9" name="Slide Number Placeholder 8"/>
          <p:cNvSpPr>
            <a:spLocks noGrp="1"/>
          </p:cNvSpPr>
          <p:nvPr>
            <p:ph type="sldNum" sz="quarter" idx="11"/>
          </p:nvPr>
        </p:nvSpPr>
        <p:spPr/>
        <p:txBody>
          <a:bodyPr/>
          <a:lstStyle/>
          <a:p>
            <a:fld id="{CFF4C22A-69DA-4D22-B8B9-0C2382BD513C}" type="slidenum">
              <a:rPr lang="en-US" smtClean="0"/>
              <a:pPr/>
              <a:t>6</a:t>
            </a:fld>
            <a:endParaRPr lang="en-US"/>
          </a:p>
        </p:txBody>
      </p:sp>
      <p:pic>
        <p:nvPicPr>
          <p:cNvPr id="60420" name="Picture 4" descr="E537LHC_components_English"/>
          <p:cNvPicPr>
            <a:picLocks noChangeAspect="1" noChangeArrowheads="1"/>
          </p:cNvPicPr>
          <p:nvPr/>
        </p:nvPicPr>
        <p:blipFill>
          <a:blip r:embed="rId3" cstate="print"/>
          <a:srcRect/>
          <a:stretch>
            <a:fillRect/>
          </a:stretch>
        </p:blipFill>
        <p:spPr bwMode="auto">
          <a:xfrm>
            <a:off x="1428412" y="1187146"/>
            <a:ext cx="6383948" cy="4834142"/>
          </a:xfrm>
          <a:prstGeom prst="rect">
            <a:avLst/>
          </a:prstGeom>
          <a:noFill/>
        </p:spPr>
      </p:pic>
      <p:pic>
        <p:nvPicPr>
          <p:cNvPr id="8" name="Picture 11"/>
          <p:cNvPicPr>
            <a:picLocks noChangeAspect="1" noChangeArrowheads="1"/>
          </p:cNvPicPr>
          <p:nvPr/>
        </p:nvPicPr>
        <p:blipFill>
          <a:blip r:embed="rId4" cstate="print">
            <a:clrChange>
              <a:clrFrom>
                <a:srgbClr val="000000"/>
              </a:clrFrom>
              <a:clrTo>
                <a:srgbClr val="000000">
                  <a:alpha val="0"/>
                </a:srgbClr>
              </a:clrTo>
            </a:clrChange>
          </a:blip>
          <a:srcRect l="4651" t="5209" r="11627"/>
          <a:stretch>
            <a:fillRect/>
          </a:stretch>
        </p:blipFill>
        <p:spPr bwMode="auto">
          <a:xfrm>
            <a:off x="5911759" y="1988840"/>
            <a:ext cx="1180521" cy="944827"/>
          </a:xfrm>
          <a:prstGeom prst="rect">
            <a:avLst/>
          </a:prstGeom>
          <a:noFill/>
        </p:spPr>
      </p:pic>
      <p:sp>
        <p:nvSpPr>
          <p:cNvPr id="11" name="Footer Placeholder 10"/>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accelerators need?</a:t>
            </a:r>
            <a:endParaRPr lang="en-US" dirty="0"/>
          </a:p>
        </p:txBody>
      </p:sp>
      <p:sp>
        <p:nvSpPr>
          <p:cNvPr id="3" name="Content Placeholder 2"/>
          <p:cNvSpPr>
            <a:spLocks noGrp="1"/>
          </p:cNvSpPr>
          <p:nvPr>
            <p:ph idx="1"/>
          </p:nvPr>
        </p:nvSpPr>
        <p:spPr>
          <a:xfrm>
            <a:off x="179512" y="1364704"/>
            <a:ext cx="7773987" cy="4800600"/>
          </a:xfrm>
        </p:spPr>
        <p:txBody>
          <a:bodyPr>
            <a:normAutofit/>
          </a:bodyPr>
          <a:lstStyle/>
          <a:p>
            <a:pPr lvl="1"/>
            <a:r>
              <a:rPr lang="en-US" dirty="0" smtClean="0">
                <a:solidFill>
                  <a:srgbClr val="FF0000"/>
                </a:solidFill>
              </a:rPr>
              <a:t>General infrastructure</a:t>
            </a:r>
          </a:p>
          <a:p>
            <a:pPr lvl="2"/>
            <a:r>
              <a:rPr lang="en-US" dirty="0" smtClean="0">
                <a:solidFill>
                  <a:srgbClr val="FF0000"/>
                </a:solidFill>
              </a:rPr>
              <a:t>Buildings (or tunnels)</a:t>
            </a:r>
          </a:p>
          <a:p>
            <a:pPr lvl="2"/>
            <a:r>
              <a:rPr lang="en-US" dirty="0" smtClean="0">
                <a:solidFill>
                  <a:srgbClr val="FF0000"/>
                </a:solidFill>
              </a:rPr>
              <a:t>Electrical</a:t>
            </a:r>
          </a:p>
          <a:p>
            <a:pPr lvl="2"/>
            <a:r>
              <a:rPr lang="en-US" dirty="0" smtClean="0">
                <a:solidFill>
                  <a:srgbClr val="FF0000"/>
                </a:solidFill>
              </a:rPr>
              <a:t>Cooling</a:t>
            </a:r>
          </a:p>
          <a:p>
            <a:pPr lvl="2"/>
            <a:r>
              <a:rPr lang="en-US" dirty="0" smtClean="0">
                <a:solidFill>
                  <a:srgbClr val="FF0000"/>
                </a:solidFill>
              </a:rPr>
              <a:t>Mechanical</a:t>
            </a:r>
          </a:p>
          <a:p>
            <a:pPr lvl="1"/>
            <a:r>
              <a:rPr lang="en-US" dirty="0" smtClean="0"/>
              <a:t>Magnets</a:t>
            </a:r>
          </a:p>
          <a:p>
            <a:pPr lvl="1"/>
            <a:r>
              <a:rPr lang="en-US" dirty="0" smtClean="0"/>
              <a:t>RF</a:t>
            </a:r>
          </a:p>
          <a:p>
            <a:pPr lvl="1"/>
            <a:r>
              <a:rPr lang="en-US" dirty="0" smtClean="0"/>
              <a:t>Control and communication</a:t>
            </a:r>
          </a:p>
          <a:p>
            <a:pPr lvl="1"/>
            <a:r>
              <a:rPr lang="en-US" dirty="0" smtClean="0">
                <a:solidFill>
                  <a:schemeClr val="tx1"/>
                </a:solidFill>
              </a:rPr>
              <a:t>Detectors </a:t>
            </a:r>
          </a:p>
          <a:p>
            <a:pPr lvl="1"/>
            <a:endParaRPr lang="en-US" dirty="0" smtClean="0"/>
          </a:p>
        </p:txBody>
      </p:sp>
      <p:sp>
        <p:nvSpPr>
          <p:cNvPr id="4" name="Slide Number Placeholder 3"/>
          <p:cNvSpPr>
            <a:spLocks noGrp="1"/>
          </p:cNvSpPr>
          <p:nvPr>
            <p:ph type="sldNum" sz="quarter" idx="11"/>
          </p:nvPr>
        </p:nvSpPr>
        <p:spPr/>
        <p:txBody>
          <a:bodyPr/>
          <a:lstStyle/>
          <a:p>
            <a:pPr>
              <a:defRPr/>
            </a:pPr>
            <a:fld id="{27BEFB9C-DA69-47BD-ACC5-115369B1BC1A}" type="slidenum">
              <a:rPr lang="en-US" smtClean="0"/>
              <a:pPr>
                <a:defRPr/>
              </a:pPr>
              <a:t>7</a:t>
            </a:fld>
            <a:endParaRPr lang="en-US" dirty="0"/>
          </a:p>
        </p:txBody>
      </p:sp>
      <p:sp>
        <p:nvSpPr>
          <p:cNvPr id="5" name="Footer Placeholder 4"/>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8" name="Picture 2" descr="Aerial view"/>
          <p:cNvPicPr>
            <a:picLocks noChangeAspect="1" noChangeArrowheads="1"/>
          </p:cNvPicPr>
          <p:nvPr/>
        </p:nvPicPr>
        <p:blipFill>
          <a:blip r:embed="rId2" cstate="print"/>
          <a:srcRect l="9571" t="14909" r="5558" b="7508"/>
          <a:stretch>
            <a:fillRect/>
          </a:stretch>
        </p:blipFill>
        <p:spPr bwMode="auto">
          <a:xfrm>
            <a:off x="4211960" y="980728"/>
            <a:ext cx="3024336" cy="2232248"/>
          </a:xfrm>
          <a:prstGeom prst="rect">
            <a:avLst/>
          </a:prstGeom>
          <a:noFill/>
          <a:ln w="9525">
            <a:noFill/>
            <a:miter lim="800000"/>
            <a:headEnd/>
            <a:tailEnd/>
          </a:ln>
        </p:spPr>
      </p:pic>
      <p:pic>
        <p:nvPicPr>
          <p:cNvPr id="7" name="Picture 4" descr="C:\Ioannis\CERN\Enthusm_Eng\Groups\Sonia\btollot.gif"/>
          <p:cNvPicPr>
            <a:picLocks noChangeAspect="1" noChangeArrowheads="1"/>
          </p:cNvPicPr>
          <p:nvPr/>
        </p:nvPicPr>
        <p:blipFill>
          <a:blip r:embed="rId3" cstate="print"/>
          <a:srcRect l="26245"/>
          <a:stretch>
            <a:fillRect/>
          </a:stretch>
        </p:blipFill>
        <p:spPr bwMode="auto">
          <a:xfrm>
            <a:off x="7020272" y="2218126"/>
            <a:ext cx="2023600" cy="1642922"/>
          </a:xfrm>
          <a:prstGeom prst="rect">
            <a:avLst/>
          </a:prstGeom>
          <a:noFill/>
        </p:spPr>
      </p:pic>
      <p:pic>
        <p:nvPicPr>
          <p:cNvPr id="6" name="Picture 8"/>
          <p:cNvPicPr>
            <a:picLocks noChangeAspect="1" noChangeArrowheads="1"/>
          </p:cNvPicPr>
          <p:nvPr/>
        </p:nvPicPr>
        <p:blipFill>
          <a:blip r:embed="rId4" cstate="print"/>
          <a:srcRect/>
          <a:stretch>
            <a:fillRect/>
          </a:stretch>
        </p:blipFill>
        <p:spPr bwMode="auto">
          <a:xfrm>
            <a:off x="6228184" y="3422012"/>
            <a:ext cx="2232248" cy="16631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ChangeAspect="1" noChangeArrowheads="1"/>
          </p:cNvPicPr>
          <p:nvPr/>
        </p:nvPicPr>
        <p:blipFill>
          <a:blip r:embed="rId2" cstate="print"/>
          <a:srcRect/>
          <a:stretch>
            <a:fillRect/>
          </a:stretch>
        </p:blipFill>
        <p:spPr bwMode="auto">
          <a:xfrm>
            <a:off x="251520" y="3763094"/>
            <a:ext cx="7467600" cy="2762250"/>
          </a:xfrm>
          <a:prstGeom prst="rect">
            <a:avLst/>
          </a:prstGeom>
          <a:noFill/>
          <a:ln w="9525">
            <a:noFill/>
            <a:miter lim="800000"/>
            <a:headEnd/>
            <a:tailEnd/>
          </a:ln>
        </p:spPr>
      </p:pic>
      <p:sp>
        <p:nvSpPr>
          <p:cNvPr id="9" name="Title 8"/>
          <p:cNvSpPr>
            <a:spLocks noGrp="1"/>
          </p:cNvSpPr>
          <p:nvPr>
            <p:ph type="title"/>
          </p:nvPr>
        </p:nvSpPr>
        <p:spPr/>
        <p:txBody>
          <a:bodyPr/>
          <a:lstStyle/>
          <a:p>
            <a:r>
              <a:rPr lang="en-US" dirty="0" smtClean="0"/>
              <a:t>Tunnels, tunnels,…</a:t>
            </a:r>
            <a:endParaRPr lang="en-US" dirty="0"/>
          </a:p>
        </p:txBody>
      </p:sp>
      <p:sp>
        <p:nvSpPr>
          <p:cNvPr id="8" name="Slide Number Placeholder 7"/>
          <p:cNvSpPr>
            <a:spLocks noGrp="1"/>
          </p:cNvSpPr>
          <p:nvPr>
            <p:ph type="sldNum" sz="quarter" idx="11"/>
          </p:nvPr>
        </p:nvSpPr>
        <p:spPr/>
        <p:txBody>
          <a:bodyPr/>
          <a:lstStyle/>
          <a:p>
            <a:pPr>
              <a:defRPr/>
            </a:pPr>
            <a:fld id="{27BEFB9C-DA69-47BD-ACC5-115369B1BC1A}" type="slidenum">
              <a:rPr lang="en-US" smtClean="0"/>
              <a:pPr>
                <a:defRPr/>
              </a:pPr>
              <a:t>8</a:t>
            </a:fld>
            <a:endParaRPr lang="en-US" dirty="0"/>
          </a:p>
        </p:txBody>
      </p:sp>
      <p:pic>
        <p:nvPicPr>
          <p:cNvPr id="61443" name="Picture 3"/>
          <p:cNvPicPr>
            <a:picLocks noChangeAspect="1" noChangeArrowheads="1"/>
          </p:cNvPicPr>
          <p:nvPr/>
        </p:nvPicPr>
        <p:blipFill>
          <a:blip r:embed="rId3" cstate="print"/>
          <a:srcRect/>
          <a:stretch>
            <a:fillRect/>
          </a:stretch>
        </p:blipFill>
        <p:spPr bwMode="auto">
          <a:xfrm>
            <a:off x="2339752" y="1412776"/>
            <a:ext cx="6619875" cy="3924300"/>
          </a:xfrm>
          <a:prstGeom prst="rect">
            <a:avLst/>
          </a:prstGeom>
          <a:noFill/>
          <a:ln w="9525">
            <a:noFill/>
            <a:miter lim="800000"/>
            <a:headEnd/>
            <a:tailEnd/>
          </a:ln>
        </p:spPr>
      </p:pic>
      <p:sp>
        <p:nvSpPr>
          <p:cNvPr id="11" name="Footer Placeholder 10"/>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pic>
        <p:nvPicPr>
          <p:cNvPr id="7" name="Picture 2"/>
          <p:cNvPicPr>
            <a:picLocks noChangeAspect="1" noChangeArrowheads="1"/>
          </p:cNvPicPr>
          <p:nvPr/>
        </p:nvPicPr>
        <p:blipFill>
          <a:blip r:embed="rId4" cstate="print"/>
          <a:srcRect/>
          <a:stretch>
            <a:fillRect/>
          </a:stretch>
        </p:blipFill>
        <p:spPr bwMode="auto">
          <a:xfrm>
            <a:off x="323528" y="1052736"/>
            <a:ext cx="5345507" cy="358789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Civil Engineering</a:t>
            </a:r>
            <a:endParaRPr lang="en-US" dirty="0"/>
          </a:p>
        </p:txBody>
      </p:sp>
      <p:sp>
        <p:nvSpPr>
          <p:cNvPr id="9" name="Content Placeholder 8"/>
          <p:cNvSpPr>
            <a:spLocks noGrp="1"/>
          </p:cNvSpPr>
          <p:nvPr>
            <p:ph idx="1"/>
          </p:nvPr>
        </p:nvSpPr>
        <p:spPr/>
        <p:txBody>
          <a:bodyPr/>
          <a:lstStyle/>
          <a:p>
            <a:endParaRPr lang="en-US"/>
          </a:p>
        </p:txBody>
      </p:sp>
      <p:sp>
        <p:nvSpPr>
          <p:cNvPr id="7" name="Slide Number Placeholder 6"/>
          <p:cNvSpPr>
            <a:spLocks noGrp="1"/>
          </p:cNvSpPr>
          <p:nvPr>
            <p:ph type="sldNum" sz="quarter" idx="11"/>
          </p:nvPr>
        </p:nvSpPr>
        <p:spPr/>
        <p:txBody>
          <a:bodyPr/>
          <a:lstStyle/>
          <a:p>
            <a:pPr>
              <a:defRPr/>
            </a:pPr>
            <a:fld id="{27BEFB9C-DA69-47BD-ACC5-115369B1BC1A}" type="slidenum">
              <a:rPr lang="en-US" smtClean="0"/>
              <a:pPr>
                <a:defRPr/>
              </a:pPr>
              <a:t>9</a:t>
            </a:fld>
            <a:endParaRPr lang="en-US" dirty="0"/>
          </a:p>
        </p:txBody>
      </p:sp>
      <p:pic>
        <p:nvPicPr>
          <p:cNvPr id="60418" name="Picture 2"/>
          <p:cNvPicPr>
            <a:picLocks noChangeAspect="1" noChangeArrowheads="1"/>
          </p:cNvPicPr>
          <p:nvPr/>
        </p:nvPicPr>
        <p:blipFill>
          <a:blip r:embed="rId2" cstate="print"/>
          <a:srcRect/>
          <a:stretch>
            <a:fillRect/>
          </a:stretch>
        </p:blipFill>
        <p:spPr bwMode="auto">
          <a:xfrm>
            <a:off x="0" y="1052736"/>
            <a:ext cx="4811286" cy="4176464"/>
          </a:xfrm>
          <a:prstGeom prst="rect">
            <a:avLst/>
          </a:prstGeom>
          <a:noFill/>
          <a:ln w="9525">
            <a:noFill/>
            <a:miter lim="800000"/>
            <a:headEnd/>
            <a:tailEnd/>
          </a:ln>
        </p:spPr>
      </p:pic>
      <p:pic>
        <p:nvPicPr>
          <p:cNvPr id="60419" name="Picture 3"/>
          <p:cNvPicPr>
            <a:picLocks noChangeAspect="1" noChangeArrowheads="1"/>
          </p:cNvPicPr>
          <p:nvPr/>
        </p:nvPicPr>
        <p:blipFill>
          <a:blip r:embed="rId3" cstate="print"/>
          <a:srcRect/>
          <a:stretch>
            <a:fillRect/>
          </a:stretch>
        </p:blipFill>
        <p:spPr bwMode="auto">
          <a:xfrm>
            <a:off x="3995936" y="2492896"/>
            <a:ext cx="5040021" cy="3754363"/>
          </a:xfrm>
          <a:prstGeom prst="rect">
            <a:avLst/>
          </a:prstGeom>
          <a:noFill/>
          <a:ln w="9525">
            <a:noFill/>
            <a:miter lim="800000"/>
            <a:headEnd/>
            <a:tailEnd/>
          </a:ln>
        </p:spPr>
      </p:pic>
      <p:sp>
        <p:nvSpPr>
          <p:cNvPr id="10" name="Footer Placeholder 9"/>
          <p:cNvSpPr>
            <a:spLocks noGrp="1"/>
          </p:cNvSpPr>
          <p:nvPr>
            <p:ph type="ftr" sz="quarter" idx="10"/>
          </p:nvPr>
        </p:nvSpPr>
        <p:spPr/>
        <p:txBody>
          <a:bodyPr/>
          <a:lstStyle/>
          <a:p>
            <a:pPr>
              <a:defRPr/>
            </a:pPr>
            <a:r>
              <a:rPr lang="en-US" smtClean="0"/>
              <a:t>Engineering at CERN</a:t>
            </a:r>
            <a:endParaRPr lang="de-DE"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0"/>
                                  </p:stCondLst>
                                  <p:childTnLst>
                                    <p:set>
                                      <p:cBhvr>
                                        <p:cTn id="6" dur="1" fill="hold">
                                          <p:stCondLst>
                                            <p:cond delay="0"/>
                                          </p:stCondLst>
                                        </p:cTn>
                                        <p:tgtEl>
                                          <p:spTgt spid="60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7677</TotalTime>
  <Words>1582</Words>
  <Application>Microsoft Office PowerPoint</Application>
  <PresentationFormat>On-screen Show (4:3)</PresentationFormat>
  <Paragraphs>396</Paragraphs>
  <Slides>51</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3" baseType="lpstr">
      <vt:lpstr>Bold Stripes</vt:lpstr>
      <vt:lpstr>Worksheet</vt:lpstr>
      <vt:lpstr>Enthusiasm for Engineering</vt:lpstr>
      <vt:lpstr>What is CERN?</vt:lpstr>
      <vt:lpstr>Accelerators need engineers!</vt:lpstr>
      <vt:lpstr>The life of a particle accelerator </vt:lpstr>
      <vt:lpstr>If the LHC did not use superconductivity…</vt:lpstr>
      <vt:lpstr>What do accelerators need?</vt:lpstr>
      <vt:lpstr>What do accelerators need?</vt:lpstr>
      <vt:lpstr>Tunnels, tunnels,…</vt:lpstr>
      <vt:lpstr>Civil Engineering</vt:lpstr>
      <vt:lpstr>Electrical Distribution</vt:lpstr>
      <vt:lpstr>PS 60MW Power System</vt:lpstr>
      <vt:lpstr>Cooling &amp; Ventilation</vt:lpstr>
      <vt:lpstr>Mechanical Design &amp; Integration</vt:lpstr>
      <vt:lpstr>Mechanical design</vt:lpstr>
      <vt:lpstr>What do accelerators need?</vt:lpstr>
      <vt:lpstr>Magnet Design</vt:lpstr>
      <vt:lpstr>Magnet production</vt:lpstr>
      <vt:lpstr>(Fast) Magnets</vt:lpstr>
      <vt:lpstr>Slide 19</vt:lpstr>
      <vt:lpstr>Beam Dump System</vt:lpstr>
      <vt:lpstr>What do accelerators need?</vt:lpstr>
      <vt:lpstr>Superconducting Cable Links</vt:lpstr>
      <vt:lpstr>Cryogenics</vt:lpstr>
      <vt:lpstr>Cryogenics</vt:lpstr>
      <vt:lpstr>What do accelerators need?</vt:lpstr>
      <vt:lpstr>LHC Magnet Electrical Circuits</vt:lpstr>
      <vt:lpstr>Magnet Current leads</vt:lpstr>
      <vt:lpstr>Magnet Design</vt:lpstr>
      <vt:lpstr>What do accelerators need?</vt:lpstr>
      <vt:lpstr>The LHC RF Systems</vt:lpstr>
      <vt:lpstr>Slide 31</vt:lpstr>
      <vt:lpstr>What do accelerators need?</vt:lpstr>
      <vt:lpstr>Application Software </vt:lpstr>
      <vt:lpstr>Control and Communication</vt:lpstr>
      <vt:lpstr>What do accelerators need?</vt:lpstr>
      <vt:lpstr>ATLAS and CMS</vt:lpstr>
      <vt:lpstr>ALICE and LHCb</vt:lpstr>
      <vt:lpstr>Microchips for Megastructures</vt:lpstr>
      <vt:lpstr>Typical ASIC designs at CERN</vt:lpstr>
      <vt:lpstr>Computing</vt:lpstr>
      <vt:lpstr>Computing</vt:lpstr>
      <vt:lpstr>What do accelerators need?</vt:lpstr>
      <vt:lpstr>Technology Transfer</vt:lpstr>
      <vt:lpstr>Enthusiasm for Engineering</vt:lpstr>
      <vt:lpstr>Engineering at CERN</vt:lpstr>
      <vt:lpstr>Slide 46</vt:lpstr>
      <vt:lpstr>Lab Visits</vt:lpstr>
      <vt:lpstr> 1. Electrical Engineering</vt:lpstr>
      <vt:lpstr>2. Mechanical Engineering</vt:lpstr>
      <vt:lpstr>3. Cooling and Ventilation</vt:lpstr>
      <vt:lpstr>4. Microchip Design</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Enthusiasm for Engineering</dc:title>
  <dc:creator>dnisbet</dc:creator>
  <cp:lastModifiedBy>NICE</cp:lastModifiedBy>
  <cp:revision>162</cp:revision>
  <dcterms:created xsi:type="dcterms:W3CDTF">2010-10-10T14:21:26Z</dcterms:created>
  <dcterms:modified xsi:type="dcterms:W3CDTF">2010-10-26T22:07:44Z</dcterms:modified>
</cp:coreProperties>
</file>