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3" r:id="rId3"/>
    <p:sldId id="276" r:id="rId4"/>
    <p:sldId id="275" r:id="rId5"/>
    <p:sldId id="258" r:id="rId6"/>
    <p:sldId id="274" r:id="rId7"/>
    <p:sldId id="277" r:id="rId8"/>
    <p:sldId id="266" r:id="rId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27" autoAdjust="0"/>
  </p:normalViewPr>
  <p:slideViewPr>
    <p:cSldViewPr snapToGrid="0" showGuides="1">
      <p:cViewPr varScale="1">
        <p:scale>
          <a:sx n="117" d="100"/>
          <a:sy n="117" d="100"/>
        </p:scale>
        <p:origin x="234" y="96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C840B-C8BF-4DB3-B314-C07FA5AE71B5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42DA5-2A16-4E9E-A1C9-2E9BBA5D8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45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242DA5-2A16-4E9E-A1C9-2E9BBA5D8B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376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242DA5-2A16-4E9E-A1C9-2E9BBA5D8B1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309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242DA5-2A16-4E9E-A1C9-2E9BBA5D8B1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14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A28A1-BE0C-4820-8D7F-3A471DBF29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C431C9-6206-4574-90BB-771DD905A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028E0-3816-4E9E-8968-E83BEDC4B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5385-5DD1-4253-860A-6C8B48BD1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CFA04E-6934-4079-BE83-E6F7AB663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C0CB3-4D46-4027-BF9D-84B81AA95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5A08BC-26D9-4B2A-B140-B4337EBCF5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C2225-1126-4465-BB32-F21BF162D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BB5C2-9F7D-49E9-AB74-DED460C10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E473F-5161-466A-8621-FDF45C33B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441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193504-480B-45C2-BA03-41E6D6F5DB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8010CA-6919-463C-A34F-A8FDB41243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99302-91FE-4E61-ACD4-7EC011931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9AE11-82C1-43DF-9BAD-BC21E1184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AF956-4CBB-497D-B299-145411B7A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10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C032D-CC04-443D-A165-067AF35F4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C52FF-3741-4C7C-9175-72F100A92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AF7EE-99DB-466D-9DFE-0DBB4D97F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BCB35-997E-4E0A-93F4-FD57FCCEB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1ED1F5-58CA-4BBC-917B-DF02851C2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566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62823-B29A-4936-A21A-77292D6C3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99EB40-72EC-4AE1-99C8-09936A3D8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B984E-E770-4448-86CF-A4741B0F9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9771D-BB1C-433F-961A-15D858DE6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871BE-4B4A-46D5-942B-40B25801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65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95570-C5EF-4843-A00F-F5F5A11F7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59F65-52B6-4349-8620-29067D5EBC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C550CF-F4DD-4051-903A-8645B340FC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6EC79B-51C3-437C-887A-3A81323A4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6E06C-D173-455A-A93D-4015C7391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4B52E-35E0-4163-A2EA-F47CBC683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6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BCE3E-4B3D-4EF3-A962-76FDFF0AC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B3A2A2-EBDB-497A-B308-D75DE9A94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72250E-7915-4AEA-997B-EC4169C6FB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9B957E-7C9C-4F64-87E1-F250775AB7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5E0B70-B903-4A13-96D6-ECBA24DDD6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DE5482-CA56-4760-BC70-F419455D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98136D-6036-4AF8-B05F-C67FF7AB2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597C42-B54C-46C9-84D3-04D0D4EE6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460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2916-83D5-4077-83EB-1731C49DE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CAAE9C-175D-4774-90F2-1B0B4D5E3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D250E4-D6A1-4D9A-9BC2-01E570DEF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71EB11-B1D4-4F21-AC29-81EB70EFD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56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EFFD16-0719-41CE-B8B1-9292F1822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99299A-ED64-4866-A0A2-B2294B84A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2389F-A6FD-4F2C-8AA0-90926634F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8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2366B-CE81-4386-A051-FD9CADF8A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16909-1CC6-4AF0-926B-73814482C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09AF69-59EA-4582-A75D-37EFB6C4FD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92D853-F306-4CAC-915F-948FA828C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E0033-113F-4928-B0F9-E938187F8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6A7900-790B-45B3-8E7B-475D77BEA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03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B3F12-5A43-4960-8C02-AC722AB5E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5B2983-6943-43FE-9BC8-02561C26F8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DF1F6F-CC74-40E6-994E-23C59067C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4E54CD-1CFD-48EF-8AB0-00533946C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FD22E2-1B79-44A4-ACA3-A2B4DF68A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3C15CC-694B-46C3-A9E3-FB24ED76E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3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C2570A-DC2B-4DD3-8441-97FB4A6E8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0A09F1-5A7A-45E9-AF6A-6BF577817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FFE4D-0C76-4E3C-8D2B-4AEFBC747C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78914-2313-4B84-9EC5-686096C7AE2D}" type="datetimeFigureOut">
              <a:rPr lang="en-US" smtClean="0"/>
              <a:t>1/12/2022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14F9B-765D-4DAD-8B4B-00A51C91B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E773C-8C21-46B8-9304-472CE77541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9716F-9AEB-4A0C-8BBE-788EFC013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760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5E5092-E232-48D7-9986-0CC5D474F8AA}"/>
              </a:ext>
            </a:extLst>
          </p:cNvPr>
          <p:cNvSpPr txBox="1"/>
          <p:nvPr/>
        </p:nvSpPr>
        <p:spPr>
          <a:xfrm>
            <a:off x="458174" y="2517075"/>
            <a:ext cx="11275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/>
              <a:t>RF design and tolerance study of the X-band BOC pulse compressor</a:t>
            </a:r>
            <a:endParaRPr 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BCB229-E4E4-4E4D-B462-ECC5B3559391}"/>
              </a:ext>
            </a:extLst>
          </p:cNvPr>
          <p:cNvSpPr txBox="1"/>
          <p:nvPr/>
        </p:nvSpPr>
        <p:spPr>
          <a:xfrm>
            <a:off x="4262987" y="3734640"/>
            <a:ext cx="3381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Ping Wang, </a:t>
            </a:r>
            <a:r>
              <a:rPr lang="en-GB" sz="2000" dirty="0" err="1"/>
              <a:t>Alexej</a:t>
            </a:r>
            <a:r>
              <a:rPr lang="en-GB" sz="2000" dirty="0"/>
              <a:t> </a:t>
            </a:r>
            <a:r>
              <a:rPr lang="en-GB" sz="2000" dirty="0" err="1"/>
              <a:t>Grudiev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5F02DA-9174-4BFA-A284-99BE6A41EAE0}"/>
              </a:ext>
            </a:extLst>
          </p:cNvPr>
          <p:cNvSpPr txBox="1"/>
          <p:nvPr/>
        </p:nvSpPr>
        <p:spPr>
          <a:xfrm>
            <a:off x="5118528" y="4815555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12.01.2022</a:t>
            </a:r>
          </a:p>
        </p:txBody>
      </p:sp>
    </p:spTree>
    <p:extLst>
      <p:ext uri="{BB962C8B-B14F-4D97-AF65-F5344CB8AC3E}">
        <p14:creationId xmlns:p14="http://schemas.microsoft.com/office/powerpoint/2010/main" val="1853029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, circle&#10;&#10;Description automatically generated">
            <a:extLst>
              <a:ext uri="{FF2B5EF4-FFF2-40B4-BE49-F238E27FC236}">
                <a16:creationId xmlns:a16="http://schemas.microsoft.com/office/drawing/2014/main" id="{75BFCBFF-3BE5-4868-8A5A-4D8686769F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5" b="13887"/>
          <a:stretch/>
        </p:blipFill>
        <p:spPr>
          <a:xfrm rot="10800000" flipH="1">
            <a:off x="6685880" y="1515753"/>
            <a:ext cx="4830109" cy="40070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080F19-4EF8-449F-BB2E-3DDDD0158503}"/>
              </a:ext>
            </a:extLst>
          </p:cNvPr>
          <p:cNvSpPr txBox="1"/>
          <p:nvPr/>
        </p:nvSpPr>
        <p:spPr>
          <a:xfrm>
            <a:off x="8967831" y="94606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Mode: TM</a:t>
            </a:r>
            <a:r>
              <a:rPr lang="en-US" baseline="-25000" dirty="0"/>
              <a:t>1,1,32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581CE2-E17C-4034-8028-C6CD8775D8F6}"/>
              </a:ext>
            </a:extLst>
          </p:cNvPr>
          <p:cNvSpPr txBox="1"/>
          <p:nvPr/>
        </p:nvSpPr>
        <p:spPr>
          <a:xfrm>
            <a:off x="349898" y="287972"/>
            <a:ext cx="4487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Full picture of the BOC  pulse compressor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4F3C47-0ED5-4529-A02F-43901B4813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629" y="1362809"/>
            <a:ext cx="5668328" cy="464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858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8923C63E-3D7B-4408-87DF-2D6AAA2BB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54" y="770505"/>
            <a:ext cx="3519585" cy="28820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56C76D-3A36-443A-8966-C02173A91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9931" y="1041585"/>
            <a:ext cx="3378532" cy="23535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A76A8D-5348-4083-A110-637986ABFF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256" y="974812"/>
            <a:ext cx="4025405" cy="22864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22BA71C-606A-4452-B8CA-D96C25A64323}"/>
              </a:ext>
            </a:extLst>
          </p:cNvPr>
          <p:cNvSpPr/>
          <p:nvPr/>
        </p:nvSpPr>
        <p:spPr>
          <a:xfrm>
            <a:off x="5843857" y="1293052"/>
            <a:ext cx="1312113" cy="8589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61D7234-87A8-4CD9-9787-C73F864ADBF3}"/>
              </a:ext>
            </a:extLst>
          </p:cNvPr>
          <p:cNvCxnSpPr>
            <a:cxnSpLocks/>
          </p:cNvCxnSpPr>
          <p:nvPr/>
        </p:nvCxnSpPr>
        <p:spPr>
          <a:xfrm>
            <a:off x="7155970" y="1722525"/>
            <a:ext cx="993961" cy="1936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4C0F619-021A-42EB-9767-5C53E6F9C287}"/>
              </a:ext>
            </a:extLst>
          </p:cNvPr>
          <p:cNvCxnSpPr/>
          <p:nvPr/>
        </p:nvCxnSpPr>
        <p:spPr>
          <a:xfrm>
            <a:off x="8605339" y="3165496"/>
            <a:ext cx="282557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AE5A654B-F357-4CAD-8056-494751603C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5114" y="3690715"/>
            <a:ext cx="3460584" cy="29033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09D929-194B-4E45-9A52-97B734E5281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0400"/>
          <a:stretch/>
        </p:blipFill>
        <p:spPr>
          <a:xfrm>
            <a:off x="8392195" y="3977080"/>
            <a:ext cx="1815249" cy="239544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491CEF-7D24-4D1E-A180-F586897FE6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6473" y="4117956"/>
            <a:ext cx="2541231" cy="208219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C58ED94-4960-4F22-B0A1-9D6F66E127A2}"/>
              </a:ext>
            </a:extLst>
          </p:cNvPr>
          <p:cNvSpPr/>
          <p:nvPr/>
        </p:nvSpPr>
        <p:spPr>
          <a:xfrm>
            <a:off x="3543414" y="4961141"/>
            <a:ext cx="650640" cy="6652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F01976A-7A45-4132-9CAB-9F02F09F87E2}"/>
              </a:ext>
            </a:extLst>
          </p:cNvPr>
          <p:cNvCxnSpPr>
            <a:cxnSpLocks/>
          </p:cNvCxnSpPr>
          <p:nvPr/>
        </p:nvCxnSpPr>
        <p:spPr>
          <a:xfrm flipV="1">
            <a:off x="4268098" y="4961141"/>
            <a:ext cx="1088006" cy="345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889D00-75FB-4489-80A7-95EB2A813853}"/>
              </a:ext>
            </a:extLst>
          </p:cNvPr>
          <p:cNvCxnSpPr/>
          <p:nvPr/>
        </p:nvCxnSpPr>
        <p:spPr>
          <a:xfrm>
            <a:off x="6365754" y="5719691"/>
            <a:ext cx="742950" cy="1809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616C486-A518-4E1E-8104-CD83D501A94E}"/>
              </a:ext>
            </a:extLst>
          </p:cNvPr>
          <p:cNvSpPr txBox="1"/>
          <p:nvPr/>
        </p:nvSpPr>
        <p:spPr>
          <a:xfrm>
            <a:off x="6528919" y="5810178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</a:t>
            </a:r>
            <a:r>
              <a:rPr lang="en-US" sz="1400" baseline="-25000" dirty="0"/>
              <a:t>0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27BB741-A2A7-4DD2-B5EE-72C1E6457EA3}"/>
              </a:ext>
            </a:extLst>
          </p:cNvPr>
          <p:cNvCxnSpPr/>
          <p:nvPr/>
        </p:nvCxnSpPr>
        <p:spPr>
          <a:xfrm>
            <a:off x="7173062" y="5203539"/>
            <a:ext cx="0" cy="6971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34A969B-A0C4-4445-8D3F-F5238A21A5C0}"/>
              </a:ext>
            </a:extLst>
          </p:cNvPr>
          <p:cNvSpPr txBox="1"/>
          <p:nvPr/>
        </p:nvSpPr>
        <p:spPr>
          <a:xfrm>
            <a:off x="7368841" y="5468677"/>
            <a:ext cx="11263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2*</a:t>
            </a:r>
            <a:r>
              <a:rPr lang="en-US" sz="1400" dirty="0" err="1"/>
              <a:t>wgb</a:t>
            </a:r>
            <a:endParaRPr lang="en-US" sz="14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5517A64-14EE-48D9-A9D6-D0247674B4CF}"/>
              </a:ext>
            </a:extLst>
          </p:cNvPr>
          <p:cNvCxnSpPr/>
          <p:nvPr/>
        </p:nvCxnSpPr>
        <p:spPr>
          <a:xfrm>
            <a:off x="5956243" y="5293743"/>
            <a:ext cx="329514" cy="69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CD3056C-4CA8-4E13-AEF6-F2049E7F96F8}"/>
              </a:ext>
            </a:extLst>
          </p:cNvPr>
          <p:cNvCxnSpPr>
            <a:cxnSpLocks/>
          </p:cNvCxnSpPr>
          <p:nvPr/>
        </p:nvCxnSpPr>
        <p:spPr>
          <a:xfrm flipH="1" flipV="1">
            <a:off x="6362232" y="5381906"/>
            <a:ext cx="333374" cy="57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0EECBDC-AE80-4384-9C4E-AE18DB5A528A}"/>
              </a:ext>
            </a:extLst>
          </p:cNvPr>
          <p:cNvSpPr txBox="1"/>
          <p:nvPr/>
        </p:nvSpPr>
        <p:spPr>
          <a:xfrm>
            <a:off x="5983990" y="5020913"/>
            <a:ext cx="378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tw</a:t>
            </a:r>
            <a:endParaRPr lang="en-US" sz="14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24DC761-5720-46D0-976F-D3DC4337CD88}"/>
              </a:ext>
            </a:extLst>
          </p:cNvPr>
          <p:cNvCxnSpPr>
            <a:cxnSpLocks/>
          </p:cNvCxnSpPr>
          <p:nvPr/>
        </p:nvCxnSpPr>
        <p:spPr>
          <a:xfrm>
            <a:off x="2205833" y="1504256"/>
            <a:ext cx="1092016" cy="6137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B4BB07D-8E0D-4267-879C-D5DFFF5D3812}"/>
              </a:ext>
            </a:extLst>
          </p:cNvPr>
          <p:cNvCxnSpPr>
            <a:cxnSpLocks/>
            <a:endCxn id="47" idx="0"/>
          </p:cNvCxnSpPr>
          <p:nvPr/>
        </p:nvCxnSpPr>
        <p:spPr>
          <a:xfrm>
            <a:off x="2205833" y="1504256"/>
            <a:ext cx="1272137" cy="2170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90BB390-02C9-43C7-B04D-D76F21C2633E}"/>
              </a:ext>
            </a:extLst>
          </p:cNvPr>
          <p:cNvCxnSpPr>
            <a:cxnSpLocks/>
          </p:cNvCxnSpPr>
          <p:nvPr/>
        </p:nvCxnSpPr>
        <p:spPr>
          <a:xfrm>
            <a:off x="3192424" y="2215760"/>
            <a:ext cx="0" cy="1738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c 46">
            <a:extLst>
              <a:ext uri="{FF2B5EF4-FFF2-40B4-BE49-F238E27FC236}">
                <a16:creationId xmlns:a16="http://schemas.microsoft.com/office/drawing/2014/main" id="{2F04970F-3464-4F42-8E96-788FFE6727D4}"/>
              </a:ext>
            </a:extLst>
          </p:cNvPr>
          <p:cNvSpPr/>
          <p:nvPr/>
        </p:nvSpPr>
        <p:spPr>
          <a:xfrm rot="4108515">
            <a:off x="2878492" y="1519064"/>
            <a:ext cx="604605" cy="63890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B89682B-3219-40E3-93E5-59BB818862A4}"/>
              </a:ext>
            </a:extLst>
          </p:cNvPr>
          <p:cNvSpPr txBox="1"/>
          <p:nvPr/>
        </p:nvSpPr>
        <p:spPr>
          <a:xfrm>
            <a:off x="349898" y="287972"/>
            <a:ext cx="45088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Parameters of the BOC  pulse compressor</a:t>
            </a:r>
          </a:p>
        </p:txBody>
      </p:sp>
    </p:spTree>
    <p:extLst>
      <p:ext uri="{BB962C8B-B14F-4D97-AF65-F5344CB8AC3E}">
        <p14:creationId xmlns:p14="http://schemas.microsoft.com/office/powerpoint/2010/main" val="3617372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>
            <a:extLst>
              <a:ext uri="{FF2B5EF4-FFF2-40B4-BE49-F238E27FC236}">
                <a16:creationId xmlns:a16="http://schemas.microsoft.com/office/drawing/2014/main" id="{FEF46185-3BAB-4315-9006-7D1A445A2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013" y="4395251"/>
            <a:ext cx="2206025" cy="2010854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08959822-313C-4812-B777-799E89168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0159" y="1017498"/>
            <a:ext cx="3593523" cy="32644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D0010E5-4305-4F44-A91F-FDB2223AD9FD}"/>
              </a:ext>
            </a:extLst>
          </p:cNvPr>
          <p:cNvSpPr/>
          <p:nvPr/>
        </p:nvSpPr>
        <p:spPr>
          <a:xfrm>
            <a:off x="5446295" y="2173104"/>
            <a:ext cx="585969" cy="8854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62EB10-924F-43F9-83B2-D9269EF58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047" y="894251"/>
            <a:ext cx="3973318" cy="300552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95BEE4-6443-49EC-B862-5CA17E986FE3}"/>
              </a:ext>
            </a:extLst>
          </p:cNvPr>
          <p:cNvCxnSpPr>
            <a:cxnSpLocks/>
          </p:cNvCxnSpPr>
          <p:nvPr/>
        </p:nvCxnSpPr>
        <p:spPr>
          <a:xfrm flipH="1" flipV="1">
            <a:off x="4063857" y="2566669"/>
            <a:ext cx="1322297" cy="1200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F686B88A-70C8-408F-8A2E-BC9212BC81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0943" y="4060860"/>
            <a:ext cx="2977134" cy="2225781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26F4F33D-3999-4AF8-845B-5C86BA36A57A}"/>
              </a:ext>
            </a:extLst>
          </p:cNvPr>
          <p:cNvSpPr/>
          <p:nvPr/>
        </p:nvSpPr>
        <p:spPr>
          <a:xfrm>
            <a:off x="6032264" y="3420028"/>
            <a:ext cx="405823" cy="2775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1AEC40E-B1A7-4EDF-BE95-4C70E2DC7518}"/>
              </a:ext>
            </a:extLst>
          </p:cNvPr>
          <p:cNvCxnSpPr>
            <a:cxnSpLocks/>
          </p:cNvCxnSpPr>
          <p:nvPr/>
        </p:nvCxnSpPr>
        <p:spPr>
          <a:xfrm flipV="1">
            <a:off x="3085038" y="5121671"/>
            <a:ext cx="140043" cy="3871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82AD7F7-04C3-47B0-B925-6702DDCE67F4}"/>
              </a:ext>
            </a:extLst>
          </p:cNvPr>
          <p:cNvCxnSpPr>
            <a:cxnSpLocks/>
          </p:cNvCxnSpPr>
          <p:nvPr/>
        </p:nvCxnSpPr>
        <p:spPr>
          <a:xfrm flipH="1">
            <a:off x="2930579" y="4391032"/>
            <a:ext cx="154459" cy="4885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906766B2-213A-4399-841A-A694D7FBA542}"/>
              </a:ext>
            </a:extLst>
          </p:cNvPr>
          <p:cNvSpPr txBox="1"/>
          <p:nvPr/>
        </p:nvSpPr>
        <p:spPr>
          <a:xfrm>
            <a:off x="2918270" y="4108551"/>
            <a:ext cx="1326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0.5 mm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6555DB1-B6C8-4B20-882D-9A29C0D60766}"/>
              </a:ext>
            </a:extLst>
          </p:cNvPr>
          <p:cNvSpPr txBox="1"/>
          <p:nvPr/>
        </p:nvSpPr>
        <p:spPr>
          <a:xfrm>
            <a:off x="2679510" y="5508849"/>
            <a:ext cx="1326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1.0 mm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9A5577-D981-4F16-9322-6A8CB3CC6F7F}"/>
              </a:ext>
            </a:extLst>
          </p:cNvPr>
          <p:cNvSpPr txBox="1"/>
          <p:nvPr/>
        </p:nvSpPr>
        <p:spPr>
          <a:xfrm>
            <a:off x="6628701" y="676117"/>
            <a:ext cx="307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Number of coupling holes: 128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6988299-7C49-436E-A5AD-F05261269701}"/>
              </a:ext>
            </a:extLst>
          </p:cNvPr>
          <p:cNvCxnSpPr>
            <a:cxnSpLocks/>
            <a:stCxn id="59" idx="3"/>
          </p:cNvCxnSpPr>
          <p:nvPr/>
        </p:nvCxnSpPr>
        <p:spPr>
          <a:xfrm>
            <a:off x="6811038" y="5400678"/>
            <a:ext cx="1002794" cy="297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89350D7-D493-4855-B963-F79B376A501C}"/>
              </a:ext>
            </a:extLst>
          </p:cNvPr>
          <p:cNvSpPr txBox="1"/>
          <p:nvPr/>
        </p:nvSpPr>
        <p:spPr>
          <a:xfrm>
            <a:off x="8050492" y="5375342"/>
            <a:ext cx="2629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the ca and </a:t>
            </a:r>
            <a:r>
              <a:rPr lang="en-US" dirty="0" err="1"/>
              <a:t>coup_b</a:t>
            </a:r>
            <a:r>
              <a:rPr lang="en-US" dirty="0"/>
              <a:t>, the smaller the better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7F9CF47-63D7-4C06-9F53-182AFDC4CA1A}"/>
              </a:ext>
            </a:extLst>
          </p:cNvPr>
          <p:cNvCxnSpPr>
            <a:cxnSpLocks/>
          </p:cNvCxnSpPr>
          <p:nvPr/>
        </p:nvCxnSpPr>
        <p:spPr>
          <a:xfrm flipH="1">
            <a:off x="4212571" y="3562447"/>
            <a:ext cx="1851849" cy="9485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4A172D4-3C94-40B2-B732-4D9FC2E069E6}"/>
              </a:ext>
            </a:extLst>
          </p:cNvPr>
          <p:cNvCxnSpPr/>
          <p:nvPr/>
        </p:nvCxnSpPr>
        <p:spPr>
          <a:xfrm>
            <a:off x="5882683" y="5091198"/>
            <a:ext cx="0" cy="214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07F48E5-45E6-49B3-A4E5-A2564C52D07D}"/>
              </a:ext>
            </a:extLst>
          </p:cNvPr>
          <p:cNvCxnSpPr>
            <a:cxnSpLocks/>
          </p:cNvCxnSpPr>
          <p:nvPr/>
        </p:nvCxnSpPr>
        <p:spPr>
          <a:xfrm flipV="1">
            <a:off x="5886802" y="5508849"/>
            <a:ext cx="0" cy="258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0A45B501-105E-4ABB-9517-1BCD37294CC7}"/>
              </a:ext>
            </a:extLst>
          </p:cNvPr>
          <p:cNvCxnSpPr/>
          <p:nvPr/>
        </p:nvCxnSpPr>
        <p:spPr>
          <a:xfrm>
            <a:off x="6064420" y="4877014"/>
            <a:ext cx="0" cy="214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526D030-457D-4449-99B7-4FAEA756DB82}"/>
              </a:ext>
            </a:extLst>
          </p:cNvPr>
          <p:cNvCxnSpPr>
            <a:cxnSpLocks/>
          </p:cNvCxnSpPr>
          <p:nvPr/>
        </p:nvCxnSpPr>
        <p:spPr>
          <a:xfrm flipV="1">
            <a:off x="6068538" y="5295594"/>
            <a:ext cx="0" cy="258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1588C51-4B52-49FC-897D-EAC6E2F096FC}"/>
              </a:ext>
            </a:extLst>
          </p:cNvPr>
          <p:cNvSpPr txBox="1"/>
          <p:nvPr/>
        </p:nvSpPr>
        <p:spPr>
          <a:xfrm>
            <a:off x="5689868" y="5233997"/>
            <a:ext cx="406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CDCAB8-B601-4CD9-88A6-28007A4266E9}"/>
              </a:ext>
            </a:extLst>
          </p:cNvPr>
          <p:cNvSpPr txBox="1"/>
          <p:nvPr/>
        </p:nvSpPr>
        <p:spPr>
          <a:xfrm>
            <a:off x="6080947" y="5007446"/>
            <a:ext cx="1359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coup_b</a:t>
            </a:r>
            <a:endParaRPr lang="en-US" sz="1400" dirty="0"/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id="{6272B1D1-91C9-4E68-A6E9-C1B34254B7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3261" y="1096429"/>
            <a:ext cx="1555455" cy="3134566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FC75C92D-9571-4602-A8B2-7D2D40C084CE}"/>
              </a:ext>
            </a:extLst>
          </p:cNvPr>
          <p:cNvSpPr txBox="1"/>
          <p:nvPr/>
        </p:nvSpPr>
        <p:spPr>
          <a:xfrm>
            <a:off x="349898" y="287972"/>
            <a:ext cx="45088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Parameters of the BOC  pulse compressor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77FB333-AA94-4F16-B087-BB972C74E5D9}"/>
              </a:ext>
            </a:extLst>
          </p:cNvPr>
          <p:cNvSpPr txBox="1"/>
          <p:nvPr/>
        </p:nvSpPr>
        <p:spPr>
          <a:xfrm>
            <a:off x="736584" y="1660358"/>
            <a:ext cx="4283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baseline="-25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865133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5EAF0E4-B5C1-40D4-B8D3-64578382B2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517772"/>
              </p:ext>
            </p:extLst>
          </p:nvPr>
        </p:nvGraphicFramePr>
        <p:xfrm>
          <a:off x="947275" y="3218628"/>
          <a:ext cx="4119949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918">
                  <a:extLst>
                    <a:ext uri="{9D8B030D-6E8A-4147-A177-3AD203B41FA5}">
                      <a16:colId xmlns:a16="http://schemas.microsoft.com/office/drawing/2014/main" val="2547078199"/>
                    </a:ext>
                  </a:extLst>
                </a:gridCol>
                <a:gridCol w="1062101">
                  <a:extLst>
                    <a:ext uri="{9D8B030D-6E8A-4147-A177-3AD203B41FA5}">
                      <a16:colId xmlns:a16="http://schemas.microsoft.com/office/drawing/2014/main" val="1910201358"/>
                    </a:ext>
                  </a:extLst>
                </a:gridCol>
                <a:gridCol w="809943">
                  <a:extLst>
                    <a:ext uri="{9D8B030D-6E8A-4147-A177-3AD203B41FA5}">
                      <a16:colId xmlns:a16="http://schemas.microsoft.com/office/drawing/2014/main" val="3478600239"/>
                    </a:ext>
                  </a:extLst>
                </a:gridCol>
                <a:gridCol w="540068">
                  <a:extLst>
                    <a:ext uri="{9D8B030D-6E8A-4147-A177-3AD203B41FA5}">
                      <a16:colId xmlns:a16="http://schemas.microsoft.com/office/drawing/2014/main" val="5355354"/>
                    </a:ext>
                  </a:extLst>
                </a:gridCol>
                <a:gridCol w="1224919">
                  <a:extLst>
                    <a:ext uri="{9D8B030D-6E8A-4147-A177-3AD203B41FA5}">
                      <a16:colId xmlns:a16="http://schemas.microsoft.com/office/drawing/2014/main" val="2112127824"/>
                    </a:ext>
                  </a:extLst>
                </a:gridCol>
              </a:tblGrid>
              <a:tr h="286265">
                <a:tc>
                  <a:txBody>
                    <a:bodyPr/>
                    <a:lstStyle/>
                    <a:p>
                      <a:r>
                        <a:rPr lang="en-US" sz="1400" dirty="0"/>
                        <a:t>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528281"/>
                  </a:ext>
                </a:extLst>
              </a:tr>
              <a:tr h="286265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n-US" sz="1400" dirty="0"/>
                        <a:t>Cavity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3546562"/>
                  </a:ext>
                </a:extLst>
              </a:tr>
              <a:tr h="294503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Cavity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265002"/>
                  </a:ext>
                </a:extLst>
              </a:tr>
              <a:tr h="253314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Rcav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154.103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r>
                        <a:rPr lang="en-US" sz="1400" dirty="0"/>
                        <a:t>Cavity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1572"/>
                  </a:ext>
                </a:extLst>
              </a:tr>
              <a:tr h="195649"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700794"/>
                  </a:ext>
                </a:extLst>
              </a:tr>
              <a:tr h="137984"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Hcav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132982"/>
                  </a:ext>
                </a:extLst>
              </a:tr>
              <a:tr h="195649">
                <a:tc>
                  <a:txBody>
                    <a:bodyPr/>
                    <a:lstStyle/>
                    <a:p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Coup_a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16.00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sz="1400" dirty="0"/>
                        <a:t>Coupling hole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5345826"/>
                  </a:ext>
                </a:extLst>
              </a:tr>
              <a:tr h="187411">
                <a:tc>
                  <a:txBody>
                    <a:bodyPr/>
                    <a:lstStyle/>
                    <a:p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Coup_b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171313"/>
                  </a:ext>
                </a:extLst>
              </a:tr>
              <a:tr h="245076">
                <a:tc>
                  <a:txBody>
                    <a:bodyPr/>
                    <a:lstStyle/>
                    <a:p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tw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781152"/>
                  </a:ext>
                </a:extLst>
              </a:tr>
              <a:tr h="179173">
                <a:tc>
                  <a:txBody>
                    <a:bodyPr/>
                    <a:lstStyle/>
                    <a:p>
                      <a:r>
                        <a:rPr lang="en-US" sz="1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</a:t>
                      </a:r>
                      <a:r>
                        <a:rPr lang="en-US" sz="1400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19.308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400" dirty="0"/>
                        <a:t>Waveguide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5115943"/>
                  </a:ext>
                </a:extLst>
              </a:tr>
              <a:tr h="179173"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wgb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376710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5B05BD3-E349-4FEE-A0B8-823663674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28" y="729424"/>
            <a:ext cx="3378532" cy="23535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64A8AB6-F845-42FA-875D-EC0675FCF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2338" y="609079"/>
            <a:ext cx="3283734" cy="2483907"/>
          </a:xfrm>
          <a:prstGeom prst="rect">
            <a:avLst/>
          </a:prstGeom>
        </p:spPr>
      </p:pic>
      <p:graphicFrame>
        <p:nvGraphicFramePr>
          <p:cNvPr id="17" name="Table 14">
            <a:extLst>
              <a:ext uri="{FF2B5EF4-FFF2-40B4-BE49-F238E27FC236}">
                <a16:creationId xmlns:a16="http://schemas.microsoft.com/office/drawing/2014/main" id="{5C0DDD14-945A-465F-89E0-0F0C86F6FD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541259"/>
              </p:ext>
            </p:extLst>
          </p:nvPr>
        </p:nvGraphicFramePr>
        <p:xfrm>
          <a:off x="5677263" y="3218628"/>
          <a:ext cx="289503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918">
                  <a:extLst>
                    <a:ext uri="{9D8B030D-6E8A-4147-A177-3AD203B41FA5}">
                      <a16:colId xmlns:a16="http://schemas.microsoft.com/office/drawing/2014/main" val="2547078199"/>
                    </a:ext>
                  </a:extLst>
                </a:gridCol>
                <a:gridCol w="1062101">
                  <a:extLst>
                    <a:ext uri="{9D8B030D-6E8A-4147-A177-3AD203B41FA5}">
                      <a16:colId xmlns:a16="http://schemas.microsoft.com/office/drawing/2014/main" val="1910201358"/>
                    </a:ext>
                  </a:extLst>
                </a:gridCol>
                <a:gridCol w="809943">
                  <a:extLst>
                    <a:ext uri="{9D8B030D-6E8A-4147-A177-3AD203B41FA5}">
                      <a16:colId xmlns:a16="http://schemas.microsoft.com/office/drawing/2014/main" val="3478600239"/>
                    </a:ext>
                  </a:extLst>
                </a:gridCol>
                <a:gridCol w="540068">
                  <a:extLst>
                    <a:ext uri="{9D8B030D-6E8A-4147-A177-3AD203B41FA5}">
                      <a16:colId xmlns:a16="http://schemas.microsoft.com/office/drawing/2014/main" val="5355354"/>
                    </a:ext>
                  </a:extLst>
                </a:gridCol>
              </a:tblGrid>
              <a:tr h="286265">
                <a:tc>
                  <a:txBody>
                    <a:bodyPr/>
                    <a:lstStyle/>
                    <a:p>
                      <a:r>
                        <a:rPr lang="en-US" sz="1400" dirty="0"/>
                        <a:t>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528281"/>
                  </a:ext>
                </a:extLst>
              </a:tr>
              <a:tr h="286265">
                <a:tc>
                  <a:txBody>
                    <a:bodyPr/>
                    <a:lstStyle/>
                    <a:p>
                      <a:r>
                        <a:rPr lang="en-US" sz="14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156.103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546562"/>
                  </a:ext>
                </a:extLst>
              </a:tr>
              <a:tr h="294503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</a:t>
                      </a:r>
                      <a:r>
                        <a:rPr lang="en-US" sz="1400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19.308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265002"/>
                  </a:ext>
                </a:extLst>
              </a:tr>
              <a:tr h="253314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alpha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1572"/>
                  </a:ext>
                </a:extLst>
              </a:tr>
              <a:tr h="195649"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700794"/>
                  </a:ext>
                </a:extLst>
              </a:tr>
              <a:tr h="137984"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cb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7.118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132982"/>
                  </a:ext>
                </a:extLst>
              </a:tr>
              <a:tr h="195649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wa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29.98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345826"/>
                  </a:ext>
                </a:extLst>
              </a:tr>
              <a:tr h="18741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wt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10.027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171313"/>
                  </a:ext>
                </a:extLst>
              </a:tr>
              <a:tr h="18741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wga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22.86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18510"/>
                  </a:ext>
                </a:extLst>
              </a:tr>
              <a:tr h="18741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wgb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522802"/>
                  </a:ext>
                </a:extLst>
              </a:tr>
              <a:tr h="18741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wg_hs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888512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83FE8D8A-37D1-4211-98A1-15218CC19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0638" y="812892"/>
            <a:ext cx="4119950" cy="21865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953F10-353D-4E1B-8CE7-775C5FB73B88}"/>
              </a:ext>
            </a:extLst>
          </p:cNvPr>
          <p:cNvSpPr txBox="1"/>
          <p:nvPr/>
        </p:nvSpPr>
        <p:spPr>
          <a:xfrm>
            <a:off x="8488074" y="1664309"/>
            <a:ext cx="40352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w</a:t>
            </a:r>
            <a:r>
              <a:rPr lang="en-US" sz="1400" baseline="-25000" dirty="0"/>
              <a:t>0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92480E7-3EBE-4838-9B06-D6BA28BF4B51}"/>
              </a:ext>
            </a:extLst>
          </p:cNvPr>
          <p:cNvCxnSpPr/>
          <p:nvPr/>
        </p:nvCxnSpPr>
        <p:spPr>
          <a:xfrm>
            <a:off x="664498" y="2885282"/>
            <a:ext cx="282557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6531A51-19B1-4C3F-B53A-DDD6D8919E5B}"/>
              </a:ext>
            </a:extLst>
          </p:cNvPr>
          <p:cNvSpPr txBox="1"/>
          <p:nvPr/>
        </p:nvSpPr>
        <p:spPr>
          <a:xfrm>
            <a:off x="608242" y="317918"/>
            <a:ext cx="373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values of </a:t>
            </a:r>
            <a:r>
              <a:rPr lang="zh-CN" altLang="en-US" dirty="0"/>
              <a:t> </a:t>
            </a:r>
            <a:r>
              <a:rPr lang="en-US" altLang="zh-CN" dirty="0"/>
              <a:t>all</a:t>
            </a:r>
            <a:r>
              <a:rPr lang="zh-CN" altLang="en-US" dirty="0"/>
              <a:t> </a:t>
            </a:r>
            <a:r>
              <a:rPr lang="en-US" dirty="0"/>
              <a:t>the parameters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4803F0C-B74C-42A0-B394-76C19C1CED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9060" y="3306859"/>
            <a:ext cx="1555455" cy="313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325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>
            <a:extLst>
              <a:ext uri="{FF2B5EF4-FFF2-40B4-BE49-F238E27FC236}">
                <a16:creationId xmlns:a16="http://schemas.microsoft.com/office/drawing/2014/main" id="{D90B0B23-68DA-4E5E-A2BD-FF9F0774C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8749" y="507353"/>
            <a:ext cx="2397970" cy="2311945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0F292A9D-9C87-4F1D-ADBF-C70AE90B44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6559" y="466767"/>
            <a:ext cx="2639918" cy="2349581"/>
          </a:xfrm>
          <a:prstGeom prst="rect">
            <a:avLst/>
          </a:prstGeom>
        </p:spPr>
      </p:pic>
      <p:graphicFrame>
        <p:nvGraphicFramePr>
          <p:cNvPr id="24" name="Table 24">
            <a:extLst>
              <a:ext uri="{FF2B5EF4-FFF2-40B4-BE49-F238E27FC236}">
                <a16:creationId xmlns:a16="http://schemas.microsoft.com/office/drawing/2014/main" id="{FA3140AE-1DA4-475D-8B16-AC12B2B092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051376"/>
              </p:ext>
            </p:extLst>
          </p:nvPr>
        </p:nvGraphicFramePr>
        <p:xfrm>
          <a:off x="886400" y="1182617"/>
          <a:ext cx="343972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898">
                  <a:extLst>
                    <a:ext uri="{9D8B030D-6E8A-4147-A177-3AD203B41FA5}">
                      <a16:colId xmlns:a16="http://schemas.microsoft.com/office/drawing/2014/main" val="788648584"/>
                    </a:ext>
                  </a:extLst>
                </a:gridCol>
                <a:gridCol w="1280414">
                  <a:extLst>
                    <a:ext uri="{9D8B030D-6E8A-4147-A177-3AD203B41FA5}">
                      <a16:colId xmlns:a16="http://schemas.microsoft.com/office/drawing/2014/main" val="2156117782"/>
                    </a:ext>
                  </a:extLst>
                </a:gridCol>
                <a:gridCol w="1280414">
                  <a:extLst>
                    <a:ext uri="{9D8B030D-6E8A-4147-A177-3AD203B41FA5}">
                      <a16:colId xmlns:a16="http://schemas.microsoft.com/office/drawing/2014/main" val="920020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tw</a:t>
                      </a:r>
                      <a:r>
                        <a:rPr lang="en-US" sz="1600" dirty="0"/>
                        <a:t> = 1.5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tw</a:t>
                      </a:r>
                      <a:r>
                        <a:rPr lang="en-US" sz="1600" dirty="0"/>
                        <a:t> = 2.0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671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Q</a:t>
                      </a:r>
                      <a:r>
                        <a:rPr lang="en-US" sz="1600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234000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04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7.41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7.42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01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Coup_b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2.84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3.3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565783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1F813E-1D3D-4C5A-A8AA-38274A47B8AE}"/>
              </a:ext>
            </a:extLst>
          </p:cNvPr>
          <p:cNvSpPr txBox="1"/>
          <p:nvPr/>
        </p:nvSpPr>
        <p:spPr>
          <a:xfrm>
            <a:off x="608242" y="317918"/>
            <a:ext cx="4167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Comparison of two kinds of coupling holes</a:t>
            </a:r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3389AC2-B6AC-4E7F-BD54-598005FF77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0414" y="3051682"/>
            <a:ext cx="4526343" cy="348725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4B4234C-BE71-4BD9-A19D-1B1E1FF369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5032" y="3167109"/>
            <a:ext cx="4286901" cy="3427973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58DA072E-291B-4B9A-A242-D9C58B213527}"/>
              </a:ext>
            </a:extLst>
          </p:cNvPr>
          <p:cNvSpPr txBox="1"/>
          <p:nvPr/>
        </p:nvSpPr>
        <p:spPr>
          <a:xfrm>
            <a:off x="3613904" y="4923752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2.84 </a:t>
            </a:r>
            <a:r>
              <a:rPr lang="en-US" altLang="zh-CN" dirty="0"/>
              <a:t>mm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89BDA79-5703-4833-A30D-7392184FE6C9}"/>
              </a:ext>
            </a:extLst>
          </p:cNvPr>
          <p:cNvSpPr txBox="1"/>
          <p:nvPr/>
        </p:nvSpPr>
        <p:spPr>
          <a:xfrm>
            <a:off x="8834009" y="4843178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3.3 mm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73AA774-6654-4877-AE49-ABBA46B1BC49}"/>
              </a:ext>
            </a:extLst>
          </p:cNvPr>
          <p:cNvCxnSpPr/>
          <p:nvPr/>
        </p:nvCxnSpPr>
        <p:spPr>
          <a:xfrm>
            <a:off x="3587657" y="4723557"/>
            <a:ext cx="0" cy="256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1210216-4C42-4052-93F4-D33C3C52C94A}"/>
              </a:ext>
            </a:extLst>
          </p:cNvPr>
          <p:cNvCxnSpPr/>
          <p:nvPr/>
        </p:nvCxnSpPr>
        <p:spPr>
          <a:xfrm>
            <a:off x="8767010" y="4667099"/>
            <a:ext cx="0" cy="256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91F6C27-D4E3-4B91-8680-9AE56107C1EB}"/>
              </a:ext>
            </a:extLst>
          </p:cNvPr>
          <p:cNvCxnSpPr/>
          <p:nvPr/>
        </p:nvCxnSpPr>
        <p:spPr>
          <a:xfrm flipV="1">
            <a:off x="3581882" y="5212510"/>
            <a:ext cx="0" cy="280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1D9E359-8745-457E-AC23-D78DE67AD4BB}"/>
              </a:ext>
            </a:extLst>
          </p:cNvPr>
          <p:cNvCxnSpPr/>
          <p:nvPr/>
        </p:nvCxnSpPr>
        <p:spPr>
          <a:xfrm flipV="1">
            <a:off x="8767010" y="5199304"/>
            <a:ext cx="0" cy="280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38BE79F-2206-4AF5-AB0B-1064695CBF05}"/>
              </a:ext>
            </a:extLst>
          </p:cNvPr>
          <p:cNvSpPr txBox="1"/>
          <p:nvPr/>
        </p:nvSpPr>
        <p:spPr>
          <a:xfrm>
            <a:off x="7062685" y="198363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4.77 mm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4C7587-BCA3-40D7-A1A5-02115E41C0FB}"/>
              </a:ext>
            </a:extLst>
          </p:cNvPr>
          <p:cNvSpPr txBox="1"/>
          <p:nvPr/>
        </p:nvSpPr>
        <p:spPr>
          <a:xfrm>
            <a:off x="10798089" y="1756775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4.31 mm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29F954-4D45-4859-AF3D-51F067E06003}"/>
              </a:ext>
            </a:extLst>
          </p:cNvPr>
          <p:cNvSpPr txBox="1"/>
          <p:nvPr/>
        </p:nvSpPr>
        <p:spPr>
          <a:xfrm>
            <a:off x="7322514" y="941837"/>
            <a:ext cx="12060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6.62mm^2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F1AECE6-240F-4ABE-A36F-4CA0B0D95C20}"/>
              </a:ext>
            </a:extLst>
          </p:cNvPr>
          <p:cNvSpPr txBox="1"/>
          <p:nvPr/>
        </p:nvSpPr>
        <p:spPr>
          <a:xfrm>
            <a:off x="10642414" y="908811"/>
            <a:ext cx="13263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8.10mm^2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CD2CC48-EBB7-4878-B061-60DB1AE21812}"/>
              </a:ext>
            </a:extLst>
          </p:cNvPr>
          <p:cNvCxnSpPr>
            <a:cxnSpLocks/>
          </p:cNvCxnSpPr>
          <p:nvPr/>
        </p:nvCxnSpPr>
        <p:spPr>
          <a:xfrm>
            <a:off x="8739617" y="2064733"/>
            <a:ext cx="223141" cy="3683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12757E2-6DA9-40B6-89F1-E2666871614D}"/>
              </a:ext>
            </a:extLst>
          </p:cNvPr>
          <p:cNvCxnSpPr>
            <a:cxnSpLocks/>
          </p:cNvCxnSpPr>
          <p:nvPr/>
        </p:nvCxnSpPr>
        <p:spPr>
          <a:xfrm>
            <a:off x="5288299" y="2116616"/>
            <a:ext cx="154260" cy="33006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D024E543-3C7A-4968-A776-98AEC1A44290}"/>
              </a:ext>
            </a:extLst>
          </p:cNvPr>
          <p:cNvSpPr txBox="1"/>
          <p:nvPr/>
        </p:nvSpPr>
        <p:spPr>
          <a:xfrm>
            <a:off x="4964460" y="2446677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1.5 mm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7249A1B-C3F5-496E-8612-39020F915D86}"/>
              </a:ext>
            </a:extLst>
          </p:cNvPr>
          <p:cNvSpPr txBox="1"/>
          <p:nvPr/>
        </p:nvSpPr>
        <p:spPr>
          <a:xfrm>
            <a:off x="8391137" y="243312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2.0 mm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4C88053-D623-431B-86D5-5B84E9AE3F27}"/>
              </a:ext>
            </a:extLst>
          </p:cNvPr>
          <p:cNvCxnSpPr>
            <a:cxnSpLocks/>
          </p:cNvCxnSpPr>
          <p:nvPr/>
        </p:nvCxnSpPr>
        <p:spPr>
          <a:xfrm flipV="1">
            <a:off x="3584281" y="2785325"/>
            <a:ext cx="2745258" cy="1337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D3FAF79-6CAD-4C06-800F-2498C990B65A}"/>
              </a:ext>
            </a:extLst>
          </p:cNvPr>
          <p:cNvCxnSpPr>
            <a:cxnSpLocks/>
          </p:cNvCxnSpPr>
          <p:nvPr/>
        </p:nvCxnSpPr>
        <p:spPr>
          <a:xfrm flipV="1">
            <a:off x="8718749" y="2863529"/>
            <a:ext cx="1236913" cy="1275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120726DD-F832-4BF2-B2E8-CCC8248F606D}"/>
              </a:ext>
            </a:extLst>
          </p:cNvPr>
          <p:cNvCxnSpPr>
            <a:cxnSpLocks/>
          </p:cNvCxnSpPr>
          <p:nvPr/>
        </p:nvCxnSpPr>
        <p:spPr>
          <a:xfrm flipH="1">
            <a:off x="7218947" y="1427747"/>
            <a:ext cx="569593" cy="4973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F6421314-D1EC-4DA6-9592-3B12BAB623CF}"/>
              </a:ext>
            </a:extLst>
          </p:cNvPr>
          <p:cNvCxnSpPr>
            <a:cxnSpLocks/>
          </p:cNvCxnSpPr>
          <p:nvPr/>
        </p:nvCxnSpPr>
        <p:spPr>
          <a:xfrm flipH="1">
            <a:off x="10485364" y="1419726"/>
            <a:ext cx="508534" cy="5313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289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14">
            <a:extLst>
              <a:ext uri="{FF2B5EF4-FFF2-40B4-BE49-F238E27FC236}">
                <a16:creationId xmlns:a16="http://schemas.microsoft.com/office/drawing/2014/main" id="{D82651EC-73B5-41B9-B48A-3BC60F2F5B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956464"/>
              </p:ext>
            </p:extLst>
          </p:nvPr>
        </p:nvGraphicFramePr>
        <p:xfrm>
          <a:off x="752729" y="2650996"/>
          <a:ext cx="7659336" cy="4115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918">
                  <a:extLst>
                    <a:ext uri="{9D8B030D-6E8A-4147-A177-3AD203B41FA5}">
                      <a16:colId xmlns:a16="http://schemas.microsoft.com/office/drawing/2014/main" val="2547078199"/>
                    </a:ext>
                  </a:extLst>
                </a:gridCol>
                <a:gridCol w="1062101">
                  <a:extLst>
                    <a:ext uri="{9D8B030D-6E8A-4147-A177-3AD203B41FA5}">
                      <a16:colId xmlns:a16="http://schemas.microsoft.com/office/drawing/2014/main" val="1910201358"/>
                    </a:ext>
                  </a:extLst>
                </a:gridCol>
                <a:gridCol w="809943">
                  <a:extLst>
                    <a:ext uri="{9D8B030D-6E8A-4147-A177-3AD203B41FA5}">
                      <a16:colId xmlns:a16="http://schemas.microsoft.com/office/drawing/2014/main" val="3478600239"/>
                    </a:ext>
                  </a:extLst>
                </a:gridCol>
                <a:gridCol w="540068">
                  <a:extLst>
                    <a:ext uri="{9D8B030D-6E8A-4147-A177-3AD203B41FA5}">
                      <a16:colId xmlns:a16="http://schemas.microsoft.com/office/drawing/2014/main" val="5355354"/>
                    </a:ext>
                  </a:extLst>
                </a:gridCol>
                <a:gridCol w="1025843">
                  <a:extLst>
                    <a:ext uri="{9D8B030D-6E8A-4147-A177-3AD203B41FA5}">
                      <a16:colId xmlns:a16="http://schemas.microsoft.com/office/drawing/2014/main" val="3110827070"/>
                    </a:ext>
                  </a:extLst>
                </a:gridCol>
                <a:gridCol w="962978">
                  <a:extLst>
                    <a:ext uri="{9D8B030D-6E8A-4147-A177-3AD203B41FA5}">
                      <a16:colId xmlns:a16="http://schemas.microsoft.com/office/drawing/2014/main" val="2667996118"/>
                    </a:ext>
                  </a:extLst>
                </a:gridCol>
                <a:gridCol w="1011834">
                  <a:extLst>
                    <a:ext uri="{9D8B030D-6E8A-4147-A177-3AD203B41FA5}">
                      <a16:colId xmlns:a16="http://schemas.microsoft.com/office/drawing/2014/main" val="3170248644"/>
                    </a:ext>
                  </a:extLst>
                </a:gridCol>
                <a:gridCol w="1763651">
                  <a:extLst>
                    <a:ext uri="{9D8B030D-6E8A-4147-A177-3AD203B41FA5}">
                      <a16:colId xmlns:a16="http://schemas.microsoft.com/office/drawing/2014/main" val="2388519102"/>
                    </a:ext>
                  </a:extLst>
                </a:gridCol>
              </a:tblGrid>
              <a:tr h="152400">
                <a:tc rowSpan="2">
                  <a:txBody>
                    <a:bodyPr/>
                    <a:lstStyle/>
                    <a:p>
                      <a:r>
                        <a:rPr lang="en-US" sz="1400" dirty="0"/>
                        <a:t>No.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sz="1400" dirty="0"/>
                        <a:t>Parameters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Values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Sensitivity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Recommend</a:t>
                      </a:r>
                      <a:r>
                        <a:rPr lang="en-US" altLang="zh-CN" sz="1400" dirty="0"/>
                        <a:t>ed</a:t>
                      </a:r>
                      <a:r>
                        <a:rPr lang="en-US" sz="1400" dirty="0"/>
                        <a:t> range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9528281"/>
                  </a:ext>
                </a:extLst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Q</a:t>
                      </a:r>
                      <a:r>
                        <a:rPr lang="en-US" sz="1200" baseline="-25000" dirty="0">
                          <a:solidFill>
                            <a:schemeClr val="tx1"/>
                          </a:solidFill>
                        </a:rPr>
                        <a:t>0 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(/mm)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Beta (/mm)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Frequency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(MHz/mm)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724060"/>
                  </a:ext>
                </a:extLst>
              </a:tr>
              <a:tr h="286265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-423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-0.006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4.0e-4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&gt;  </a:t>
                      </a:r>
                      <a:r>
                        <a:rPr lang="en-US" altLang="zh-CN" sz="1400" dirty="0"/>
                        <a:t>±</a:t>
                      </a:r>
                      <a:r>
                        <a:rPr lang="en-US" sz="1400" dirty="0"/>
                        <a:t>0.1 </a:t>
                      </a:r>
                      <a:r>
                        <a:rPr lang="en-US" altLang="zh-CN" sz="1400" dirty="0"/>
                        <a:t>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546562"/>
                  </a:ext>
                </a:extLst>
              </a:tr>
              <a:tr h="294503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-223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-0.007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3.2e-4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&gt;  </a:t>
                      </a:r>
                      <a:r>
                        <a:rPr lang="en-US" altLang="zh-CN" sz="1400" dirty="0"/>
                        <a:t>±</a:t>
                      </a:r>
                      <a:r>
                        <a:rPr lang="en-US" sz="1400" dirty="0"/>
                        <a:t>0.1 </a:t>
                      </a:r>
                      <a:r>
                        <a:rPr lang="en-US" altLang="zh-CN" sz="1400" dirty="0"/>
                        <a:t>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265002"/>
                  </a:ext>
                </a:extLst>
              </a:tr>
              <a:tr h="253314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Rcav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154.103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-19350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-0.322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-77.8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>
                          <a:solidFill>
                            <a:srgbClr val="FF0000"/>
                          </a:solidFill>
                        </a:rPr>
                        <a:t>±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0.07 </a:t>
                      </a:r>
                      <a:r>
                        <a:rPr lang="en-US" altLang="zh-CN" sz="1400" dirty="0">
                          <a:solidFill>
                            <a:srgbClr val="FF0000"/>
                          </a:solidFill>
                        </a:rPr>
                        <a:t>mm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1572"/>
                  </a:ext>
                </a:extLst>
              </a:tr>
              <a:tr h="195649"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-0.023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&gt;  </a:t>
                      </a:r>
                      <a:r>
                        <a:rPr lang="en-US" altLang="zh-CN" sz="1400" dirty="0"/>
                        <a:t>±</a:t>
                      </a:r>
                      <a:r>
                        <a:rPr lang="en-US" sz="1400" dirty="0"/>
                        <a:t>0.1 </a:t>
                      </a:r>
                      <a:r>
                        <a:rPr lang="en-US" altLang="zh-CN" sz="1400" dirty="0"/>
                        <a:t>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700794"/>
                  </a:ext>
                </a:extLst>
              </a:tr>
              <a:tr h="137984"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Hcav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100.00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-164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-0.008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2.2e-3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&gt;  </a:t>
                      </a:r>
                      <a:r>
                        <a:rPr lang="en-US" altLang="zh-CN" sz="1400" dirty="0"/>
                        <a:t>±</a:t>
                      </a:r>
                      <a:r>
                        <a:rPr lang="en-US" sz="1400" dirty="0"/>
                        <a:t>0.1 </a:t>
                      </a:r>
                      <a:r>
                        <a:rPr lang="en-US" altLang="zh-CN" sz="1400" dirty="0"/>
                        <a:t>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132982"/>
                  </a:ext>
                </a:extLst>
              </a:tr>
              <a:tr h="195649">
                <a:tc>
                  <a:txBody>
                    <a:bodyPr/>
                    <a:lstStyle/>
                    <a:p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Coup_a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16.00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1673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0.789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-0.55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&gt;  </a:t>
                      </a:r>
                      <a:r>
                        <a:rPr lang="en-US" altLang="zh-CN" sz="1400" dirty="0"/>
                        <a:t>±</a:t>
                      </a:r>
                      <a:r>
                        <a:rPr lang="en-US" sz="1400" dirty="0"/>
                        <a:t>0.1 </a:t>
                      </a:r>
                      <a:r>
                        <a:rPr lang="en-US" altLang="zh-CN" sz="1400" dirty="0"/>
                        <a:t>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345826"/>
                  </a:ext>
                </a:extLst>
              </a:tr>
              <a:tr h="187411">
                <a:tc>
                  <a:txBody>
                    <a:bodyPr/>
                    <a:lstStyle/>
                    <a:p>
                      <a:r>
                        <a:rPr lang="en-US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Coup_b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-7317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16.208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-4.26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rgbClr val="FF0000"/>
                          </a:solidFill>
                        </a:rPr>
                        <a:t>±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0.06 </a:t>
                      </a:r>
                      <a:r>
                        <a:rPr lang="en-US" altLang="zh-CN" sz="1400" dirty="0">
                          <a:solidFill>
                            <a:srgbClr val="FF0000"/>
                          </a:solidFill>
                        </a:rPr>
                        <a:t>mm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171313"/>
                  </a:ext>
                </a:extLst>
              </a:tr>
              <a:tr h="245076">
                <a:tc>
                  <a:txBody>
                    <a:bodyPr/>
                    <a:lstStyle/>
                    <a:p>
                      <a:r>
                        <a:rPr lang="en-US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tw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-1391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-14.590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>
                          <a:solidFill>
                            <a:srgbClr val="FF0000"/>
                          </a:solidFill>
                        </a:rPr>
                        <a:t>±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0.07 </a:t>
                      </a:r>
                      <a:r>
                        <a:rPr lang="en-US" altLang="zh-CN" sz="1400" dirty="0">
                          <a:solidFill>
                            <a:srgbClr val="FF0000"/>
                          </a:solidFill>
                        </a:rPr>
                        <a:t>mm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781152"/>
                  </a:ext>
                </a:extLst>
              </a:tr>
              <a:tr h="179173">
                <a:tc>
                  <a:txBody>
                    <a:bodyPr/>
                    <a:lstStyle/>
                    <a:p>
                      <a:r>
                        <a:rPr lang="en-US" sz="14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19.308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-1.925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&gt;  </a:t>
                      </a:r>
                      <a:r>
                        <a:rPr lang="en-US" altLang="zh-CN" sz="1400" dirty="0"/>
                        <a:t>±</a:t>
                      </a:r>
                      <a:r>
                        <a:rPr lang="en-US" sz="1400" dirty="0"/>
                        <a:t>0.1 </a:t>
                      </a:r>
                      <a:r>
                        <a:rPr lang="en-US" altLang="zh-CN" sz="1400" dirty="0"/>
                        <a:t>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115943"/>
                  </a:ext>
                </a:extLst>
              </a:tr>
              <a:tr h="304982"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wgb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-2359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-0.681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-4.0e-4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&gt;  </a:t>
                      </a:r>
                      <a:r>
                        <a:rPr lang="en-US" altLang="zh-CN" sz="1400" dirty="0"/>
                        <a:t>±</a:t>
                      </a:r>
                      <a:r>
                        <a:rPr lang="en-US" sz="1400" dirty="0"/>
                        <a:t>0.1 </a:t>
                      </a:r>
                      <a:r>
                        <a:rPr lang="en-US" altLang="zh-CN" sz="1400" dirty="0"/>
                        <a:t>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376710"/>
                  </a:ext>
                </a:extLst>
              </a:tr>
              <a:tr h="304982"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Criterion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sz="1400" dirty="0" err="1"/>
                        <a:t>Criti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&lt;50000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&lt;10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&lt;50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83826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1F3ECD66-3DB7-4887-BEE8-6CFB19B1C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242" y="687250"/>
            <a:ext cx="2792175" cy="19450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2002AB-E81B-4B95-BAE0-830A197B10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8490" y="756231"/>
            <a:ext cx="3404917" cy="18070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ED9FBD2-B6B2-4916-B143-E142CD5D09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979" r="5946"/>
          <a:stretch/>
        </p:blipFill>
        <p:spPr>
          <a:xfrm>
            <a:off x="8598893" y="375657"/>
            <a:ext cx="2754923" cy="30533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72D59D2-8130-44D2-809B-947DEC249B8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119" r="36353"/>
          <a:stretch/>
        </p:blipFill>
        <p:spPr>
          <a:xfrm>
            <a:off x="8807191" y="3517503"/>
            <a:ext cx="2338329" cy="3053343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818F109-98B4-4368-BECE-1C652DEA01EB}"/>
              </a:ext>
            </a:extLst>
          </p:cNvPr>
          <p:cNvCxnSpPr>
            <a:cxnSpLocks/>
          </p:cNvCxnSpPr>
          <p:nvPr/>
        </p:nvCxnSpPr>
        <p:spPr>
          <a:xfrm>
            <a:off x="937564" y="2450815"/>
            <a:ext cx="23674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085AC35-2D8F-43B9-8141-B12A9688EED0}"/>
              </a:ext>
            </a:extLst>
          </p:cNvPr>
          <p:cNvSpPr txBox="1"/>
          <p:nvPr/>
        </p:nvSpPr>
        <p:spPr>
          <a:xfrm>
            <a:off x="608242" y="317918"/>
            <a:ext cx="3480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Tolerance study of the 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390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>
            <a:extLst>
              <a:ext uri="{FF2B5EF4-FFF2-40B4-BE49-F238E27FC236}">
                <a16:creationId xmlns:a16="http://schemas.microsoft.com/office/drawing/2014/main" id="{8E6FAC8E-4530-4D83-9EFC-7D4D75DFC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913" y="502584"/>
            <a:ext cx="3612107" cy="27322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54275A-7335-43F9-89ED-E29F22E99B8A}"/>
              </a:ext>
            </a:extLst>
          </p:cNvPr>
          <p:cNvSpPr txBox="1"/>
          <p:nvPr/>
        </p:nvSpPr>
        <p:spPr>
          <a:xfrm>
            <a:off x="846464" y="1428060"/>
            <a:ext cx="4369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CostFunction</a:t>
            </a:r>
            <a:r>
              <a:rPr lang="en-US" dirty="0"/>
              <a:t> = db10(1-mag(s12)^2) &lt; -40 dB</a:t>
            </a:r>
          </a:p>
        </p:txBody>
      </p:sp>
      <p:graphicFrame>
        <p:nvGraphicFramePr>
          <p:cNvPr id="9" name="Table 14">
            <a:extLst>
              <a:ext uri="{FF2B5EF4-FFF2-40B4-BE49-F238E27FC236}">
                <a16:creationId xmlns:a16="http://schemas.microsoft.com/office/drawing/2014/main" id="{DE389768-66B6-4B3A-8FCD-A2AE0AF729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613305"/>
              </p:ext>
            </p:extLst>
          </p:nvPr>
        </p:nvGraphicFramePr>
        <p:xfrm>
          <a:off x="846464" y="2659886"/>
          <a:ext cx="4642514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131">
                  <a:extLst>
                    <a:ext uri="{9D8B030D-6E8A-4147-A177-3AD203B41FA5}">
                      <a16:colId xmlns:a16="http://schemas.microsoft.com/office/drawing/2014/main" val="2547078199"/>
                    </a:ext>
                  </a:extLst>
                </a:gridCol>
                <a:gridCol w="1062101">
                  <a:extLst>
                    <a:ext uri="{9D8B030D-6E8A-4147-A177-3AD203B41FA5}">
                      <a16:colId xmlns:a16="http://schemas.microsoft.com/office/drawing/2014/main" val="1910201358"/>
                    </a:ext>
                  </a:extLst>
                </a:gridCol>
                <a:gridCol w="809943">
                  <a:extLst>
                    <a:ext uri="{9D8B030D-6E8A-4147-A177-3AD203B41FA5}">
                      <a16:colId xmlns:a16="http://schemas.microsoft.com/office/drawing/2014/main" val="3478600239"/>
                    </a:ext>
                  </a:extLst>
                </a:gridCol>
                <a:gridCol w="1783271">
                  <a:extLst>
                    <a:ext uri="{9D8B030D-6E8A-4147-A177-3AD203B41FA5}">
                      <a16:colId xmlns:a16="http://schemas.microsoft.com/office/drawing/2014/main" val="2617528130"/>
                    </a:ext>
                  </a:extLst>
                </a:gridCol>
                <a:gridCol w="540068">
                  <a:extLst>
                    <a:ext uri="{9D8B030D-6E8A-4147-A177-3AD203B41FA5}">
                      <a16:colId xmlns:a16="http://schemas.microsoft.com/office/drawing/2014/main" val="5355354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r>
                        <a:rPr lang="en-US" sz="1400" dirty="0"/>
                        <a:t>No.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Parameters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Recommend</a:t>
                      </a:r>
                      <a:r>
                        <a:rPr lang="en-US" altLang="zh-CN" sz="1400" dirty="0"/>
                        <a:t>ed</a:t>
                      </a:r>
                      <a:r>
                        <a:rPr lang="en-US" sz="1400" dirty="0"/>
                        <a:t> range</a:t>
                      </a:r>
                    </a:p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9528281"/>
                  </a:ext>
                </a:extLst>
              </a:tr>
              <a:tr h="286265">
                <a:tc>
                  <a:txBody>
                    <a:bodyPr/>
                    <a:lstStyle/>
                    <a:p>
                      <a:r>
                        <a:rPr lang="en-US" sz="14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156.103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-0.03, +0.05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546562"/>
                  </a:ext>
                </a:extLst>
              </a:tr>
              <a:tr h="294503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</a:t>
                      </a:r>
                      <a:r>
                        <a:rPr lang="en-US" sz="1400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19.308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400" dirty="0"/>
                        <a:t>± 0.04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265002"/>
                  </a:ext>
                </a:extLst>
              </a:tr>
              <a:tr h="253314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/>
                        <a:t>alpha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&gt; </a:t>
                      </a:r>
                      <a:r>
                        <a:rPr lang="en-US" altLang="zh-CN" sz="1400" dirty="0"/>
                        <a:t>± 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21572"/>
                  </a:ext>
                </a:extLst>
              </a:tr>
              <a:tr h="195649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&gt; </a:t>
                      </a:r>
                      <a:r>
                        <a:rPr lang="en-US" altLang="zh-CN" sz="1400" dirty="0"/>
                        <a:t>± 0.1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700794"/>
                  </a:ext>
                </a:extLst>
              </a:tr>
              <a:tr h="13798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cb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7.118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-0.04, +0.03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132982"/>
                  </a:ext>
                </a:extLst>
              </a:tr>
              <a:tr h="195649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wa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29.98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± 0.06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345826"/>
                  </a:ext>
                </a:extLst>
              </a:tr>
              <a:tr h="18741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wt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10.027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-0.09, +0.07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171313"/>
                  </a:ext>
                </a:extLst>
              </a:tr>
              <a:tr h="18741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wga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22.86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&gt; </a:t>
                      </a:r>
                      <a:r>
                        <a:rPr lang="en-US" altLang="zh-CN" sz="1400" dirty="0"/>
                        <a:t>± 0.1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905112"/>
                  </a:ext>
                </a:extLst>
              </a:tr>
              <a:tr h="18741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wgb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10.16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&gt; </a:t>
                      </a:r>
                      <a:r>
                        <a:rPr lang="en-US" altLang="zh-CN" sz="1400" dirty="0"/>
                        <a:t>± 0.1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578068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1FFB50DA-C32F-4621-8388-067F87E428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0524" y="3483141"/>
            <a:ext cx="4542086" cy="301493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10503EF-E463-464B-A909-678A7719D0A3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5488978" y="4290566"/>
            <a:ext cx="1120369" cy="2413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4E6C145-B318-49E8-81A9-DB66E88AD7E7}"/>
              </a:ext>
            </a:extLst>
          </p:cNvPr>
          <p:cNvSpPr txBox="1"/>
          <p:nvPr/>
        </p:nvSpPr>
        <p:spPr>
          <a:xfrm>
            <a:off x="608242" y="317918"/>
            <a:ext cx="3480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Tolerance study of the parameters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703E72F-979D-4514-A601-87368FBD76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11020" y="443929"/>
            <a:ext cx="1414050" cy="284960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766C801-4BE7-4EBA-9030-EA5F2083CEC9}"/>
              </a:ext>
            </a:extLst>
          </p:cNvPr>
          <p:cNvSpPr txBox="1"/>
          <p:nvPr/>
        </p:nvSpPr>
        <p:spPr>
          <a:xfrm>
            <a:off x="846464" y="1975951"/>
            <a:ext cx="1320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 = </a:t>
            </a:r>
            <a:r>
              <a:rPr lang="en-US" dirty="0" err="1"/>
              <a:t>Rcav+tw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279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15051</TotalTime>
  <Words>490</Words>
  <Application>Microsoft Office PowerPoint</Application>
  <PresentationFormat>Widescreen</PresentationFormat>
  <Paragraphs>281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Ping Wang</dc:creator>
  <cp:lastModifiedBy>Ping Wang</cp:lastModifiedBy>
  <cp:revision>120</cp:revision>
  <cp:lastPrinted>2022-01-05T09:22:08Z</cp:lastPrinted>
  <dcterms:created xsi:type="dcterms:W3CDTF">2021-12-15T13:41:17Z</dcterms:created>
  <dcterms:modified xsi:type="dcterms:W3CDTF">2022-01-12T14:46:51Z</dcterms:modified>
</cp:coreProperties>
</file>