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278" r:id="rId2"/>
    <p:sldId id="378" r:id="rId3"/>
    <p:sldId id="356" r:id="rId4"/>
    <p:sldId id="363" r:id="rId5"/>
    <p:sldId id="364" r:id="rId6"/>
    <p:sldId id="343" r:id="rId7"/>
    <p:sldId id="360" r:id="rId8"/>
    <p:sldId id="338" r:id="rId9"/>
    <p:sldId id="345" r:id="rId10"/>
    <p:sldId id="379" r:id="rId11"/>
    <p:sldId id="346" r:id="rId12"/>
    <p:sldId id="366" r:id="rId13"/>
    <p:sldId id="347" r:id="rId14"/>
    <p:sldId id="369" r:id="rId15"/>
    <p:sldId id="355" r:id="rId16"/>
    <p:sldId id="370" r:id="rId17"/>
    <p:sldId id="371" r:id="rId18"/>
    <p:sldId id="372" r:id="rId19"/>
    <p:sldId id="279" r:id="rId20"/>
    <p:sldId id="375" r:id="rId21"/>
    <p:sldId id="376" r:id="rId22"/>
    <p:sldId id="373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8E46"/>
    <a:srgbClr val="003296"/>
    <a:srgbClr val="F4CD71"/>
    <a:srgbClr val="E59776"/>
    <a:srgbClr val="DFE2D3"/>
    <a:srgbClr val="FFFFFF"/>
    <a:srgbClr val="FF3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3" autoAdjust="0"/>
    <p:restoredTop sz="85872" autoAdjust="0"/>
  </p:normalViewPr>
  <p:slideViewPr>
    <p:cSldViewPr snapToObjects="1" showGuides="1">
      <p:cViewPr varScale="1">
        <p:scale>
          <a:sx n="92" d="100"/>
          <a:sy n="92" d="100"/>
        </p:scale>
        <p:origin x="996" y="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23/05/2022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23/05/2022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490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323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249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496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895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954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050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2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065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2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285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815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1609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893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508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050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10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430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788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18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352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228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147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147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Design Meeting (EDMS 2469628)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</a:t>
            </a:r>
            <a:r>
              <a:rPr lang="en-GB" dirty="0" smtClean="0"/>
              <a:t>to </a:t>
            </a:r>
            <a:r>
              <a:rPr lang="en-GB" dirty="0"/>
              <a:t>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Muon Collider Design Meeting (EDMS 2469628)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70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  <p:sldLayoutId id="2147483671" r:id="rId9"/>
    <p:sldLayoutId id="2147483672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view.officeapps.live.com/op/view.aspx?src=https%3A%2F%2Findico.cern.ch%2Fevent%2F1030726%2Fcontributions%2F4373747%2Fattachments%2F2248619%2F3814262%2FIntro_CommunityMeeting_RP_nu_hazard_final.pptx&amp;wdOrigin=BROWSELINK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s://www.nrc.gov/docs/ML0816/ML081690717.pdf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8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7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11" Type="http://schemas.openxmlformats.org/officeDocument/2006/relationships/image" Target="../media/image20.PNG"/><Relationship Id="rId5" Type="http://schemas.openxmlformats.org/officeDocument/2006/relationships/image" Target="../media/image23.png"/><Relationship Id="rId15" Type="http://schemas.openxmlformats.org/officeDocument/2006/relationships/hyperlink" Target="https://www.nrc.gov/docs/ML0816/ML081690717.pdf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22.png"/><Relationship Id="rId9" Type="http://schemas.openxmlformats.org/officeDocument/2006/relationships/image" Target="../media/image32.png"/><Relationship Id="rId1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33.png"/><Relationship Id="rId4" Type="http://schemas.openxmlformats.org/officeDocument/2006/relationships/image" Target="../media/image22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view.officeapps.live.com/op/view.aspx?src=https%3A%2F%2Findico.cern.ch%2Fevent%2F1030726%2Fcontributions%2F4373747%2Fattachments%2F2248619%2F3814262%2FIntro_CommunityMeeting_RP_nu_hazard_final.pptx&amp;wdOrigin=BROWSELINK" TargetMode="Externa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335729/LAST_RELEASED/F_E.PDF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043242/contributions/4443506/attachments/2281179/3876590/Community_Meeting_2_RP_Summary-final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175575"/>
            <a:ext cx="6372944" cy="857250"/>
          </a:xfrm>
        </p:spPr>
        <p:txBody>
          <a:bodyPr/>
          <a:lstStyle/>
          <a:p>
            <a:r>
              <a:rPr lang="en-US" dirty="0" smtClean="0"/>
              <a:t>RP considerations for a neutrino-induced dose model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23528" y="4019550"/>
            <a:ext cx="8210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C. </a:t>
            </a:r>
            <a:r>
              <a:rPr lang="en-GB" sz="1600" u="sng" dirty="0" smtClean="0">
                <a:solidFill>
                  <a:schemeClr val="bg1"/>
                </a:solidFill>
                <a:latin typeface="Arial Narrow"/>
                <a:cs typeface="Arial Narrow"/>
              </a:rPr>
              <a:t>Ahdida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, P. Vojtyla, M. Widorski, H. Vincke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Muon Collider Project Meeting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14 – 17/02/2022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115616" y="1633949"/>
            <a:ext cx="2016224" cy="1388322"/>
            <a:chOff x="3563888" y="1022152"/>
            <a:chExt cx="2016224" cy="1388322"/>
          </a:xfrm>
        </p:grpSpPr>
        <p:sp>
          <p:nvSpPr>
            <p:cNvPr id="13" name="Oval 12"/>
            <p:cNvSpPr/>
            <p:nvPr/>
          </p:nvSpPr>
          <p:spPr>
            <a:xfrm>
              <a:off x="3563888" y="1129311"/>
              <a:ext cx="1944216" cy="1212254"/>
            </a:xfrm>
            <a:prstGeom prst="ellipse">
              <a:avLst/>
            </a:prstGeom>
            <a:noFill/>
            <a:ln w="38100">
              <a:solidFill>
                <a:srgbClr val="00329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48002" y="1022152"/>
              <a:ext cx="1032110" cy="1388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2483768" y="1652231"/>
            <a:ext cx="1021168" cy="13900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ritical sections of muon collider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48347" y="1740113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3868" y="2184751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350" b="1" baseline="30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endParaRPr lang="en-GB" sz="1350" b="1" dirty="0">
              <a:solidFill>
                <a:schemeClr val="tx2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239697" y="1683330"/>
            <a:ext cx="135000" cy="1350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234059" y="2897020"/>
            <a:ext cx="135000" cy="1350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97331" y="1741340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42709" y="2953362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68925" y="2960350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135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91469" y="1740112"/>
            <a:ext cx="420578" cy="0"/>
          </a:xfrm>
          <a:prstGeom prst="line">
            <a:avLst/>
          </a:prstGeom>
          <a:ln w="38100">
            <a:solidFill>
              <a:srgbClr val="00329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085831" y="2953362"/>
            <a:ext cx="420578" cy="0"/>
          </a:xfrm>
          <a:prstGeom prst="line">
            <a:avLst/>
          </a:prstGeom>
          <a:ln w="38100">
            <a:solidFill>
              <a:srgbClr val="00329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/>
          <a:srcRect r="4572" b="13089"/>
          <a:stretch/>
        </p:blipFill>
        <p:spPr>
          <a:xfrm rot="445688">
            <a:off x="1039984" y="2137372"/>
            <a:ext cx="151263" cy="33910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4"/>
          <a:srcRect r="4572" b="13089"/>
          <a:stretch/>
        </p:blipFill>
        <p:spPr>
          <a:xfrm rot="10233273" flipV="1">
            <a:off x="3417076" y="2125264"/>
            <a:ext cx="157627" cy="33840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3155588" y="2184751"/>
            <a:ext cx="3362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350" b="1" baseline="30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GB" sz="1350" b="1" dirty="0">
              <a:solidFill>
                <a:schemeClr val="tx2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374697" y="1729212"/>
            <a:ext cx="757143" cy="47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403648" y="1729212"/>
            <a:ext cx="836049" cy="61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374697" y="2949633"/>
            <a:ext cx="757143" cy="47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1403648" y="2949633"/>
            <a:ext cx="836049" cy="61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3995318" y="1477109"/>
            <a:ext cx="44113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Arial Narrow" panose="020B0606020202030204" pitchFamily="34" charset="0"/>
              </a:rPr>
              <a:t>Previous studies (see references [1-3] and </a:t>
            </a:r>
            <a:r>
              <a:rPr lang="en-US" sz="1500" dirty="0" smtClean="0">
                <a:latin typeface="Arial Narrow" panose="020B0606020202030204" pitchFamily="34" charset="0"/>
                <a:hlinkClick r:id="rId5"/>
              </a:rPr>
              <a:t>1</a:t>
            </a:r>
            <a:r>
              <a:rPr lang="en-US" sz="1500" baseline="30000" dirty="0" smtClean="0">
                <a:latin typeface="Arial Narrow" panose="020B0606020202030204" pitchFamily="34" charset="0"/>
                <a:hlinkClick r:id="rId5"/>
              </a:rPr>
              <a:t>st</a:t>
            </a:r>
            <a:r>
              <a:rPr lang="en-US" sz="1500" dirty="0" smtClean="0">
                <a:latin typeface="Arial Narrow" panose="020B0606020202030204" pitchFamily="34" charset="0"/>
                <a:hlinkClick r:id="rId5"/>
              </a:rPr>
              <a:t> Muon Community Meeting</a:t>
            </a:r>
            <a:r>
              <a:rPr lang="en-US" sz="1500" dirty="0" smtClean="0">
                <a:latin typeface="Arial Narrow" panose="020B0606020202030204" pitchFamily="34" charset="0"/>
              </a:rPr>
              <a:t>) have shown substantial dose at far distance particularly from straight sections around the </a:t>
            </a:r>
            <a:r>
              <a:rPr lang="en-US" sz="1500" b="1" dirty="0" smtClean="0">
                <a:latin typeface="Arial Narrow" panose="020B0606020202030204" pitchFamily="34" charset="0"/>
              </a:rPr>
              <a:t>Interaction Point (IP)</a:t>
            </a:r>
          </a:p>
          <a:p>
            <a:pPr marL="266700" indent="-266700">
              <a:spcAft>
                <a:spcPts val="1200"/>
              </a:spcAft>
            </a:pPr>
            <a:r>
              <a:rPr lang="en-GB" sz="1500" b="1" dirty="0" smtClean="0">
                <a:latin typeface="Arial Narrow" panose="020B0606020202030204" pitchFamily="34" charset="0"/>
              </a:rPr>
              <a:t>→  </a:t>
            </a:r>
            <a:r>
              <a:rPr lang="en-GB" sz="1500" b="1" dirty="0">
                <a:latin typeface="Arial Narrow" panose="020B0606020202030204" pitchFamily="34" charset="0"/>
              </a:rPr>
              <a:t>Focus</a:t>
            </a:r>
            <a:r>
              <a:rPr lang="en-GB" sz="1500" dirty="0">
                <a:latin typeface="Arial Narrow" panose="020B0606020202030204" pitchFamily="34" charset="0"/>
              </a:rPr>
              <a:t> at first on </a:t>
            </a:r>
            <a:r>
              <a:rPr lang="en-GB" sz="1500">
                <a:latin typeface="Arial Narrow" panose="020B0606020202030204" pitchFamily="34" charset="0"/>
              </a:rPr>
              <a:t>refined </a:t>
            </a:r>
            <a:r>
              <a:rPr lang="en-GB" sz="1500" smtClean="0">
                <a:latin typeface="Arial Narrow" panose="020B0606020202030204" pitchFamily="34" charset="0"/>
              </a:rPr>
              <a:t>dose </a:t>
            </a:r>
            <a:r>
              <a:rPr lang="en-GB" sz="1500" dirty="0">
                <a:latin typeface="Arial Narrow" panose="020B0606020202030204" pitchFamily="34" charset="0"/>
              </a:rPr>
              <a:t>estimation on the Earth’s surface for the </a:t>
            </a:r>
            <a:r>
              <a:rPr lang="en-GB" sz="1500" b="1" dirty="0">
                <a:latin typeface="Arial Narrow" panose="020B0606020202030204" pitchFamily="34" charset="0"/>
              </a:rPr>
              <a:t>4 radiation cones </a:t>
            </a:r>
            <a:r>
              <a:rPr lang="en-GB" sz="1500" dirty="0">
                <a:latin typeface="Arial Narrow" panose="020B0606020202030204" pitchFamily="34" charset="0"/>
              </a:rPr>
              <a:t>coming from the </a:t>
            </a:r>
            <a:r>
              <a:rPr lang="en-GB" sz="1500" b="1" dirty="0">
                <a:latin typeface="Arial Narrow" panose="020B0606020202030204" pitchFamily="34" charset="0"/>
              </a:rPr>
              <a:t>2</a:t>
            </a:r>
            <a:r>
              <a:rPr lang="en-GB" sz="1500" dirty="0">
                <a:latin typeface="Arial Narrow" panose="020B0606020202030204" pitchFamily="34" charset="0"/>
              </a:rPr>
              <a:t> </a:t>
            </a:r>
            <a:r>
              <a:rPr lang="en-GB" sz="1500" b="1" dirty="0">
                <a:latin typeface="Arial Narrow" panose="020B0606020202030204" pitchFamily="34" charset="0"/>
              </a:rPr>
              <a:t>IPs </a:t>
            </a:r>
            <a:r>
              <a:rPr lang="en-GB" sz="1500" dirty="0">
                <a:latin typeface="Arial Narrow" panose="020B0606020202030204" pitchFamily="34" charset="0"/>
              </a:rPr>
              <a:t>for</a:t>
            </a:r>
            <a:r>
              <a:rPr lang="en-GB" sz="1500" b="1" dirty="0">
                <a:latin typeface="Arial Narrow" panose="020B0606020202030204" pitchFamily="34" charset="0"/>
              </a:rPr>
              <a:t> </a:t>
            </a:r>
            <a:r>
              <a:rPr lang="en-GB" sz="1500" b="1" dirty="0" err="1">
                <a:latin typeface="Arial Narrow" panose="020B0606020202030204" pitchFamily="34" charset="0"/>
              </a:rPr>
              <a:t>E</a:t>
            </a:r>
            <a:r>
              <a:rPr lang="en-GB" sz="1500" b="1" baseline="-25000" dirty="0" err="1">
                <a:latin typeface="Arial Narrow" panose="020B0606020202030204" pitchFamily="34" charset="0"/>
              </a:rPr>
              <a:t>com</a:t>
            </a:r>
            <a:r>
              <a:rPr lang="en-GB" sz="1500" b="1" dirty="0">
                <a:latin typeface="Arial Narrow" panose="020B0606020202030204" pitchFamily="34" charset="0"/>
              </a:rPr>
              <a:t> = 10 </a:t>
            </a:r>
            <a:r>
              <a:rPr lang="en-GB" sz="1500" b="1" dirty="0" err="1" smtClean="0">
                <a:latin typeface="Arial Narrow" panose="020B0606020202030204" pitchFamily="34" charset="0"/>
              </a:rPr>
              <a:t>TeV</a:t>
            </a:r>
            <a:endParaRPr lang="en-GB" sz="1500" b="1" dirty="0" smtClean="0">
              <a:latin typeface="Arial Narrow" panose="020B0606020202030204" pitchFamily="34" charset="0"/>
            </a:endParaRPr>
          </a:p>
          <a:p>
            <a:pPr marL="268288" indent="-268288">
              <a:spcAft>
                <a:spcPts val="450"/>
              </a:spcAft>
            </a:pPr>
            <a:endParaRPr lang="en-GB" sz="1500" b="1" dirty="0">
              <a:latin typeface="Arial Narrow" panose="020B0606020202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39726" y="1333093"/>
            <a:ext cx="44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accent6"/>
                </a:solidFill>
                <a:latin typeface="Arial Narrow" panose="020B0606020202030204" pitchFamily="34" charset="0"/>
              </a:rPr>
              <a:t>IP</a:t>
            </a:r>
            <a:endParaRPr lang="en-GB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139726" y="2547207"/>
            <a:ext cx="44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accent6"/>
                </a:solidFill>
                <a:latin typeface="Arial Narrow" panose="020B0606020202030204" pitchFamily="34" charset="0"/>
              </a:rPr>
              <a:t>IP</a:t>
            </a:r>
            <a:endParaRPr lang="en-GB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9512" y="3796189"/>
            <a:ext cx="91525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SzPts val="1000"/>
            </a:pPr>
            <a:r>
              <a:rPr lang="en-U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[1] King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B. J.: </a:t>
            </a:r>
            <a:r>
              <a:rPr lang="en-US" sz="1400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Proc. 1999 Particle Accelerator Conf.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p. 318 (1999).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600"/>
              </a:spcAft>
              <a:buSzPts val="1000"/>
            </a:pPr>
            <a:r>
              <a:rPr lang="en-U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[2] Mokhov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N. V., Van </a:t>
            </a:r>
            <a:r>
              <a:rPr lang="en-US" sz="1400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Ginneken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A.: </a:t>
            </a:r>
            <a:r>
              <a:rPr lang="en-US" sz="1400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Proc. 1999 Particle Accelerator Conf.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p. 3074 (1999).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600"/>
              </a:spcAft>
              <a:buSzPts val="1000"/>
            </a:pPr>
            <a: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[3] N.V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. Mokhov and A. Van </a:t>
            </a:r>
            <a:r>
              <a:rPr lang="en-US" sz="1400" dirty="0" err="1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Ginneken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, Neutrino radiation at muon colliders and storage rings, </a:t>
            </a:r>
            <a:r>
              <a:rPr lang="en-US" sz="1400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Proc. 9</a:t>
            </a:r>
            <a:r>
              <a:rPr lang="en-US" sz="1400" i="1" baseline="300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th</a:t>
            </a:r>
            <a:r>
              <a:rPr lang="en-US" sz="1400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Int. Conf. Rad. Shielding,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J. </a:t>
            </a:r>
            <a: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    </a:t>
            </a:r>
            <a:r>
              <a:rPr lang="en-US" sz="1400" dirty="0" err="1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Nucl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. Sci. Tech. </a:t>
            </a:r>
            <a:r>
              <a:rPr lang="en-US" sz="1400" b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S1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172 (2000); Fermilab-Conf-00/065.</a:t>
            </a:r>
            <a:endParaRPr lang="en-GB" sz="1400" dirty="0"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79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Risk of neutrino-induced activation?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1424265"/>
            <a:ext cx="513655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-induced 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radiation could also cause activation of soil and to a lesser extent air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In addition to the prompt radiation, persons could then be exposed to residual radiation at the location where 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 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break the ground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It can be assumed that the collider is deep underground inside the impermeable </a:t>
            </a:r>
            <a:r>
              <a:rPr lang="en-US" sz="16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molasse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Arial Narrow" panose="020B0606020202030204" pitchFamily="34" charset="0"/>
              </a:rPr>
              <a:t>→ no </a:t>
            </a:r>
            <a:r>
              <a:rPr lang="en-GB" sz="1600" dirty="0">
                <a:latin typeface="Arial Narrow" panose="020B0606020202030204" pitchFamily="34" charset="0"/>
              </a:rPr>
              <a:t>contact with shallower aquifers </a:t>
            </a:r>
            <a:r>
              <a:rPr lang="en-GB" sz="1600" dirty="0" smtClean="0">
                <a:latin typeface="Arial Narrow" panose="020B0606020202030204" pitchFamily="34" charset="0"/>
              </a:rPr>
              <a:t>and not </a:t>
            </a:r>
            <a:r>
              <a:rPr lang="en-GB" sz="1600" dirty="0">
                <a:latin typeface="Arial Narrow" panose="020B0606020202030204" pitchFamily="34" charset="0"/>
              </a:rPr>
              <a:t>suitable </a:t>
            </a:r>
            <a:r>
              <a:rPr lang="en-GB" sz="1600" dirty="0" smtClean="0">
                <a:latin typeface="Arial Narrow" panose="020B0606020202030204" pitchFamily="34" charset="0"/>
              </a:rPr>
              <a:t>for </a:t>
            </a:r>
            <a:r>
              <a:rPr lang="en-GB" sz="1600" dirty="0">
                <a:latin typeface="Arial Narrow" panose="020B0606020202030204" pitchFamily="34" charset="0"/>
              </a:rPr>
              <a:t>exploitation </a:t>
            </a:r>
            <a:r>
              <a:rPr lang="en-GB" sz="1600" dirty="0" smtClean="0">
                <a:latin typeface="Arial Narrow" panose="020B0606020202030204" pitchFamily="34" charset="0"/>
              </a:rPr>
              <a:t>of </a:t>
            </a:r>
            <a:r>
              <a:rPr lang="en-GB" sz="1600" dirty="0">
                <a:latin typeface="Arial Narrow" panose="020B0606020202030204" pitchFamily="34" charset="0"/>
              </a:rPr>
              <a:t>drinking water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Therefore, only activation in the more shallow moraine region would be relevant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What levels of radiation would cause a substantial soil activation?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879" t="23025" r="2375" b="19167"/>
          <a:stretch/>
        </p:blipFill>
        <p:spPr>
          <a:xfrm>
            <a:off x="5747320" y="2139702"/>
            <a:ext cx="2960003" cy="13219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60145" y="3147814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 Narrow" panose="020B0606020202030204" pitchFamily="34" charset="0"/>
              </a:rPr>
              <a:t>Molasse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44752" y="2246676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 Narrow" panose="020B0606020202030204" pitchFamily="34" charset="0"/>
              </a:rPr>
              <a:t>M</a:t>
            </a:r>
            <a:r>
              <a:rPr lang="en-US" sz="1200" dirty="0" smtClean="0">
                <a:latin typeface="Arial Narrow" panose="020B0606020202030204" pitchFamily="34" charset="0"/>
              </a:rPr>
              <a:t>oraine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21016" y="2701003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 Narrow" panose="020B0606020202030204" pitchFamily="34" charset="0"/>
              </a:rPr>
              <a:t>G</a:t>
            </a:r>
            <a:r>
              <a:rPr lang="en-US" sz="1200" dirty="0" smtClean="0">
                <a:latin typeface="Arial Narrow" panose="020B0606020202030204" pitchFamily="34" charset="0"/>
              </a:rPr>
              <a:t>roundwater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929015" y="2639040"/>
            <a:ext cx="88164" cy="12268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198874" y="2681421"/>
            <a:ext cx="157545" cy="80301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268255" y="2462956"/>
            <a:ext cx="88164" cy="12268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460432" y="2185957"/>
            <a:ext cx="600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5297" y="3493379"/>
            <a:ext cx="2972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 Narrow" panose="020B0606020202030204" pitchFamily="34" charset="0"/>
              </a:rPr>
              <a:t>Example of siting in the Geneva area</a:t>
            </a:r>
            <a:endParaRPr lang="en-GB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85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CENF Earth activation studies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9577" y="1748441"/>
            <a:ext cx="5326875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Earth activation and groundwater contamination studies were performed in the past for the proposed CERN Neutrino Facility (CENF)</a:t>
            </a:r>
            <a:endParaRPr lang="en-GB" sz="1400" dirty="0" smtClean="0">
              <a:latin typeface="Arial Narrow" panose="020B0606020202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Particularly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soluble radionuclides likely to pass through the karstic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system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are critical for the protection of groundwater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minimise related radiological risks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the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specific activities of the leachable radionuclides H-3 and Na-22 should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remain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below the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following design goals: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H-3 &lt; 10 </a:t>
            </a:r>
            <a:r>
              <a:rPr lang="en-US" sz="1400" dirty="0" err="1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Bq</a:t>
            </a:r>
            <a:r>
              <a:rPr lang="en-US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/kg, 		Na-22 &lt; 2 </a:t>
            </a:r>
            <a:r>
              <a:rPr lang="en-US" sz="1400" dirty="0" err="1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Bq</a:t>
            </a:r>
            <a:r>
              <a:rPr lang="en-US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/kg</a:t>
            </a:r>
            <a:endParaRPr lang="it-IT" sz="1400" dirty="0">
              <a:latin typeface="Arial Narrow" panose="020B060602020203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When studying the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relation between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prompt radiation and the soil activation for the CENF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facility,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it was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found that 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above-given limits are not exceeded with prompt dose rates of 1 </a:t>
            </a:r>
            <a:r>
              <a:rPr lang="en-GB" sz="1400" dirty="0" err="1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mSv</a:t>
            </a:r>
            <a:r>
              <a:rPr lang="en-GB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/h or </a:t>
            </a:r>
            <a:r>
              <a:rPr lang="en-GB" sz="1400" dirty="0" smtClean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below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1275606"/>
            <a:ext cx="31331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Cross-sectional views of CENF target area</a:t>
            </a:r>
            <a:endParaRPr lang="en-GB" altLang="en-US" sz="1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57" y="1813178"/>
            <a:ext cx="2590848" cy="151216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2681" y="1578469"/>
            <a:ext cx="31331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H-3 activity concentration</a:t>
            </a:r>
            <a:endParaRPr lang="en-GB" altLang="en-U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\\cern.ch\dfs\Users\c\clstrabe\Desktop\Prompt_TgtCh_xy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35" y="3553440"/>
            <a:ext cx="2133750" cy="154086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971599" y="3291830"/>
            <a:ext cx="1872209" cy="261610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Prompt ambient dose equivalent rate</a:t>
            </a:r>
            <a:endParaRPr lang="en-GB" altLang="en-U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8220" y="3915601"/>
            <a:ext cx="11872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>
                <a:latin typeface="Arial Narrow" panose="020B0606020202030204" pitchFamily="34" charset="0"/>
              </a:rPr>
              <a:t>Neutron-</a:t>
            </a:r>
            <a:br>
              <a:rPr lang="en-US" sz="1050" i="1" dirty="0" smtClean="0">
                <a:latin typeface="Arial Narrow" panose="020B0606020202030204" pitchFamily="34" charset="0"/>
              </a:rPr>
            </a:br>
            <a:r>
              <a:rPr lang="en-US" sz="1050" i="1" dirty="0" smtClean="0">
                <a:latin typeface="Arial Narrow" panose="020B0606020202030204" pitchFamily="34" charset="0"/>
              </a:rPr>
              <a:t>dominated</a:t>
            </a:r>
            <a:endParaRPr lang="en-GB" sz="105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4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Expected activation levels for MUC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392961"/>
            <a:ext cx="2718297" cy="2186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3527" y="1491630"/>
            <a:ext cx="5310585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Reminder: optimization goal is to O(10) </a:t>
            </a:r>
            <a:r>
              <a:rPr lang="en-US" sz="1400" dirty="0" err="1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uSv</a:t>
            </a: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/y, where </a:t>
            </a:r>
            <a:r>
              <a:rPr lang="el-GR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break the ground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dose rate of 1 </a:t>
            </a:r>
            <a:r>
              <a:rPr lang="en-GB" sz="1400" dirty="0" err="1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mSv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/h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corresponds 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an annual dose of 4e3 </a:t>
            </a:r>
            <a:r>
              <a:rPr lang="en-GB" sz="1400" dirty="0" err="1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mSv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/y when assuming 180 days of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Previous MARS simulations show the annual 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prompt dose for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2/3/4 </a:t>
            </a:r>
            <a:r>
              <a:rPr lang="en-GB" sz="1400" dirty="0" err="1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TeV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function of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radial 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distance in soil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collider ring </a:t>
            </a:r>
            <a:r>
              <a:rPr lang="en-GB" sz="1400" dirty="0" err="1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center</a:t>
            </a:r>
            <a:endParaRPr lang="en-GB" sz="1400" dirty="0" smtClean="0">
              <a:solidFill>
                <a:prstClr val="black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Several orders of magnitude margin to the limit where soil activation becomes relevant</a:t>
            </a:r>
            <a:endParaRPr lang="en-GB" sz="1400" dirty="0" smtClean="0">
              <a:solidFill>
                <a:prstClr val="black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Also for 10 </a:t>
            </a:r>
            <a:r>
              <a:rPr lang="en-GB" sz="1400" dirty="0" err="1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TeV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case with different </a:t>
            </a:r>
            <a:r>
              <a:rPr lang="en-GB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secondary particle </a:t>
            </a:r>
            <a:r>
              <a:rPr lang="en-GB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fields, the soil activation is expected to be negligible, but to be confirmed with FLUKA simulations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 activation where the </a:t>
            </a:r>
            <a:r>
              <a:rPr lang="el-GR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break the </a:t>
            </a: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ground is expected to be even less critical in view of the optimization goal of 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O(10) </a:t>
            </a:r>
            <a:r>
              <a:rPr lang="en-US" sz="1400" dirty="0" err="1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uSv</a:t>
            </a:r>
            <a:r>
              <a:rPr lang="en-US" sz="14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/y above-ground</a:t>
            </a:r>
            <a:endParaRPr lang="en-GB" sz="1400" dirty="0" smtClean="0">
              <a:solidFill>
                <a:prstClr val="black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20736" y="1952676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Arial Narrow" panose="020B0606020202030204" pitchFamily="34" charset="0"/>
              </a:rPr>
              <a:t>1.2E+21 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Arial Narrow" panose="020B0606020202030204" pitchFamily="34" charset="0"/>
              </a:rPr>
              <a:t>decays / y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192" y="1131907"/>
            <a:ext cx="2118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MARS - Annual dose equivalent</a:t>
            </a:r>
            <a:endParaRPr lang="en-GB" sz="1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2961125"/>
            <a:ext cx="1386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 Narrow" panose="020B0606020202030204" pitchFamily="34" charset="0"/>
              </a:rPr>
              <a:t>100 </a:t>
            </a:r>
            <a:r>
              <a:rPr lang="en-US" sz="1050" dirty="0" err="1" smtClean="0">
                <a:latin typeface="Arial Narrow" panose="020B0606020202030204" pitchFamily="34" charset="0"/>
              </a:rPr>
              <a:t>uSv</a:t>
            </a:r>
            <a:r>
              <a:rPr lang="en-US" sz="1050" dirty="0" smtClean="0">
                <a:latin typeface="Arial Narrow" panose="020B0606020202030204" pitchFamily="34" charset="0"/>
              </a:rPr>
              <a:t>/y</a:t>
            </a:r>
            <a:endParaRPr lang="en-GB" sz="1050" dirty="0"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34112" y="3683250"/>
            <a:ext cx="3509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</a:pP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N.V. Mokhov and A. Van </a:t>
            </a:r>
            <a:r>
              <a:rPr lang="en-US" sz="1400" dirty="0" err="1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Ginneken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Neutrino 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radiation at muon colliders and storage rings, </a:t>
            </a:r>
            <a:r>
              <a:rPr lang="en-US" sz="1400" i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Proc. 9</a:t>
            </a:r>
            <a:r>
              <a:rPr lang="en-US" sz="1400" i="1" baseline="300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th</a:t>
            </a:r>
            <a:r>
              <a:rPr lang="en-US" sz="1400" i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Int. Conf. Rad. Shielding,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J. </a:t>
            </a:r>
            <a:r>
              <a:rPr lang="en-US" sz="1400" dirty="0" err="1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Nucl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. Sci. Tech.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S1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172 (2000); Fermilab-Conf-00/065.</a:t>
            </a:r>
            <a:endParaRPr lang="en-GB" dirty="0">
              <a:solidFill>
                <a:srgbClr val="FF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1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6225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 Narrow" panose="020B0606020202030204" pitchFamily="34" charset="0"/>
              </a:rPr>
              <a:t>Dosimetric</a:t>
            </a:r>
            <a:r>
              <a:rPr lang="en-US" dirty="0" smtClean="0">
                <a:latin typeface="Arial Narrow" panose="020B0606020202030204" pitchFamily="34" charset="0"/>
              </a:rPr>
              <a:t> quantities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Absorbed dose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27374" y="1919694"/>
                <a:ext cx="675570" cy="4047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374" y="1919694"/>
                <a:ext cx="675570" cy="404726"/>
              </a:xfrm>
              <a:prstGeom prst="rect">
                <a:avLst/>
              </a:prstGeom>
              <a:blipFill>
                <a:blip r:embed="rId3"/>
                <a:stretch>
                  <a:fillRect l="-4505" r="-1802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1889" y="264549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Does not take biological aspects into account, but same dose </a:t>
            </a:r>
            <a:r>
              <a:rPr lang="en-US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not necessarily same risk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equivalent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67316" y="1913170"/>
                <a:ext cx="1514069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316" y="1913170"/>
                <a:ext cx="1514069" cy="224870"/>
              </a:xfrm>
              <a:prstGeom prst="rect">
                <a:avLst/>
              </a:prstGeom>
              <a:blipFill>
                <a:blip r:embed="rId4"/>
                <a:stretch>
                  <a:fillRect l="-803" t="-159459" r="-803" b="-235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059832" y="271089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Absorbed dose in organ/tissue adjusted for radiation type w radiation weighting factors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56018" y="2387899"/>
                <a:ext cx="1218282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05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050" i="1">
                          <a:latin typeface="Cambria Math" panose="02040503050406030204" pitchFamily="18" charset="0"/>
                        </a:rPr>
                        <m:t>𝐺𝑦</m:t>
                      </m:r>
                      <m:r>
                        <a:rPr lang="en-US" sz="105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018" y="2387899"/>
                <a:ext cx="1218282" cy="253916"/>
              </a:xfrm>
              <a:prstGeom prst="rect">
                <a:avLst/>
              </a:prstGeom>
              <a:blipFill>
                <a:blip r:embed="rId5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715788" y="2452480"/>
                <a:ext cx="1355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𝑆𝑣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788" y="2452480"/>
                <a:ext cx="1355691" cy="276999"/>
              </a:xfrm>
              <a:prstGeom prst="rect">
                <a:avLst/>
              </a:prstGeom>
              <a:blipFill>
                <a:blip r:embed="rId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141005" y="1866981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ICRP60: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1005" y="2174803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ICRP26: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67316" y="2212373"/>
                <a:ext cx="143449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316" y="2212373"/>
                <a:ext cx="1434495" cy="215444"/>
              </a:xfrm>
              <a:prstGeom prst="rect">
                <a:avLst/>
              </a:prstGeom>
              <a:blipFill>
                <a:blip r:embed="rId7"/>
                <a:stretch>
                  <a:fillRect l="-847" r="-2542"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1" r="57404" b="5074"/>
          <a:stretch/>
        </p:blipFill>
        <p:spPr>
          <a:xfrm>
            <a:off x="2943601" y="3723877"/>
            <a:ext cx="1450033" cy="93610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6" t="25438" r="36497" b="5311"/>
          <a:stretch/>
        </p:blipFill>
        <p:spPr>
          <a:xfrm>
            <a:off x="4249618" y="3651869"/>
            <a:ext cx="504056" cy="100811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6" t="25675" b="5073"/>
          <a:stretch/>
        </p:blipFill>
        <p:spPr>
          <a:xfrm>
            <a:off x="4753674" y="3651869"/>
            <a:ext cx="1042462" cy="100811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7" r="61116" b="85031"/>
          <a:stretch/>
        </p:blipFill>
        <p:spPr>
          <a:xfrm>
            <a:off x="3817570" y="3363838"/>
            <a:ext cx="360040" cy="21791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6" r="36497" b="85031"/>
          <a:stretch/>
        </p:blipFill>
        <p:spPr>
          <a:xfrm>
            <a:off x="4248931" y="3363838"/>
            <a:ext cx="504056" cy="2179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6" b="89741"/>
          <a:stretch/>
        </p:blipFill>
        <p:spPr>
          <a:xfrm>
            <a:off x="4753674" y="3368584"/>
            <a:ext cx="1042462" cy="1493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948526" y="3496530"/>
                <a:ext cx="12561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526" y="3496530"/>
                <a:ext cx="125611" cy="153888"/>
              </a:xfrm>
              <a:prstGeom prst="rect">
                <a:avLst/>
              </a:prstGeom>
              <a:blipFill>
                <a:blip r:embed="rId9"/>
                <a:stretch>
                  <a:fillRect l="-35000" r="-30000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406837" y="3492210"/>
                <a:ext cx="19466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837" y="3492210"/>
                <a:ext cx="194669" cy="153888"/>
              </a:xfrm>
              <a:prstGeom prst="rect">
                <a:avLst/>
              </a:prstGeom>
              <a:blipFill>
                <a:blip r:embed="rId10"/>
                <a:stretch>
                  <a:fillRect l="-9375" r="-3125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857147" y="3492210"/>
                <a:ext cx="19466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147" y="3492210"/>
                <a:ext cx="194669" cy="153888"/>
              </a:xfrm>
              <a:prstGeom prst="rect">
                <a:avLst/>
              </a:prstGeom>
              <a:blipFill>
                <a:blip r:embed="rId10"/>
                <a:stretch>
                  <a:fillRect l="-9375" r="-3125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5407355" y="3492210"/>
                <a:ext cx="19466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355" y="3492210"/>
                <a:ext cx="194669" cy="153888"/>
              </a:xfrm>
              <a:prstGeom prst="rect">
                <a:avLst/>
              </a:prstGeom>
              <a:blipFill>
                <a:blip r:embed="rId11"/>
                <a:stretch>
                  <a:fillRect l="-6250" r="-6250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5083903" y="3325818"/>
            <a:ext cx="720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</a:t>
            </a:r>
            <a:endParaRPr lang="en-GB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365" y="1960324"/>
            <a:ext cx="2616064" cy="2338062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2606105" y="4887545"/>
            <a:ext cx="11226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 Narrow" panose="020B0606020202030204" pitchFamily="34" charset="0"/>
                <a:hlinkClick r:id="rId13"/>
              </a:rPr>
              <a:t>Source: US NRC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919507" y="4742401"/>
            <a:ext cx="31677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 Narrow" panose="020B0606020202030204" pitchFamily="34" charset="0"/>
              </a:rPr>
              <a:t>*ICRP 116 (2010), which is available in FLUKA, uses same factors as ICRP 103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14810" y="1217156"/>
            <a:ext cx="882919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must be careful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comparing results of different </a:t>
            </a: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studies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the </a:t>
            </a:r>
            <a:r>
              <a:rPr lang="en-GB" sz="14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quantities can </a:t>
            </a: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 (only few discussed here): </a:t>
            </a:r>
            <a:endParaRPr lang="en-GB" sz="1400" dirty="0" smtClean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5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  <p:bldP spid="13" grpId="0"/>
      <p:bldP spid="14" grpId="0"/>
      <p:bldP spid="8" grpId="0"/>
      <p:bldP spid="9" grpId="0"/>
      <p:bldP spid="15" grpId="0"/>
      <p:bldP spid="16" grpId="0"/>
      <p:bldP spid="17" grpId="0"/>
      <p:bldP spid="38" grpId="0"/>
      <p:bldP spid="39" grpId="0"/>
      <p:bldP spid="40" grpId="0"/>
      <p:bldP spid="41" grpId="0"/>
      <p:bldP spid="58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6225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 Narrow" panose="020B0606020202030204" pitchFamily="34" charset="0"/>
              </a:rPr>
              <a:t>Dosimetric</a:t>
            </a:r>
            <a:r>
              <a:rPr lang="en-US" dirty="0" smtClean="0">
                <a:latin typeface="Arial Narrow" panose="020B0606020202030204" pitchFamily="34" charset="0"/>
              </a:rPr>
              <a:t> quantities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Absorbed dose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27374" y="1919694"/>
                <a:ext cx="675570" cy="4047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374" y="1919694"/>
                <a:ext cx="675570" cy="404726"/>
              </a:xfrm>
              <a:prstGeom prst="rect">
                <a:avLst/>
              </a:prstGeom>
              <a:blipFill>
                <a:blip r:embed="rId3"/>
                <a:stretch>
                  <a:fillRect l="-4505" r="-1802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1889" y="264549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Does not take biological aspects into account, but same dose </a:t>
            </a:r>
            <a:r>
              <a:rPr lang="en-US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not necessarily same risk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equivalent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67316" y="1913170"/>
                <a:ext cx="1514069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316" y="1913170"/>
                <a:ext cx="1514069" cy="224870"/>
              </a:xfrm>
              <a:prstGeom prst="rect">
                <a:avLst/>
              </a:prstGeom>
              <a:blipFill>
                <a:blip r:embed="rId4"/>
                <a:stretch>
                  <a:fillRect l="-803" t="-159459" r="-803" b="-235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059832" y="271089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Absorbed dose in organ/tissue adjusted for radiation type w radiation weighting factors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56018" y="2387899"/>
                <a:ext cx="1218282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05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050" i="1">
                          <a:latin typeface="Cambria Math" panose="02040503050406030204" pitchFamily="18" charset="0"/>
                        </a:rPr>
                        <m:t>𝐺𝑦</m:t>
                      </m:r>
                      <m:r>
                        <a:rPr lang="en-US" sz="105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018" y="2387899"/>
                <a:ext cx="1218282" cy="253916"/>
              </a:xfrm>
              <a:prstGeom prst="rect">
                <a:avLst/>
              </a:prstGeom>
              <a:blipFill>
                <a:blip r:embed="rId5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715788" y="2452480"/>
                <a:ext cx="1355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𝑆𝑣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788" y="2452480"/>
                <a:ext cx="1355691" cy="276999"/>
              </a:xfrm>
              <a:prstGeom prst="rect">
                <a:avLst/>
              </a:prstGeom>
              <a:blipFill>
                <a:blip r:embed="rId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141005" y="1866981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ICRP60: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1005" y="2174803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ICRP26: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67316" y="2212373"/>
                <a:ext cx="143449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316" y="2212373"/>
                <a:ext cx="1434495" cy="215444"/>
              </a:xfrm>
              <a:prstGeom prst="rect">
                <a:avLst/>
              </a:prstGeom>
              <a:blipFill>
                <a:blip r:embed="rId7"/>
                <a:stretch>
                  <a:fillRect l="-847" r="-2542"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510182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Effective dose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13610" y="1913170"/>
                <a:ext cx="1336904" cy="2202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610" y="1913170"/>
                <a:ext cx="1336904" cy="220253"/>
              </a:xfrm>
              <a:prstGeom prst="rect">
                <a:avLst/>
              </a:prstGeom>
              <a:blipFill>
                <a:blip r:embed="rId8"/>
                <a:stretch>
                  <a:fillRect l="-913" t="-163889" b="-24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6237571" y="2729479"/>
            <a:ext cx="220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Whole body dose is obtained by organ/tissue weighting factors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654598" y="2464133"/>
                <a:ext cx="1355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𝑆𝑣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598" y="2464133"/>
                <a:ext cx="1355691" cy="276999"/>
              </a:xfrm>
              <a:prstGeom prst="rect">
                <a:avLst/>
              </a:prstGeom>
              <a:blipFill>
                <a:blip r:embed="rId9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087299" y="1866981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ICRP60: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87299" y="2174803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ICRP26: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813610" y="2212373"/>
                <a:ext cx="143443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610" y="2212373"/>
                <a:ext cx="1434432" cy="215444"/>
              </a:xfrm>
              <a:prstGeom prst="rect">
                <a:avLst/>
              </a:prstGeom>
              <a:blipFill>
                <a:blip r:embed="rId10"/>
                <a:stretch>
                  <a:fillRect l="-851" t="-168571" b="-25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21" r="57404" b="5074"/>
          <a:stretch/>
        </p:blipFill>
        <p:spPr>
          <a:xfrm>
            <a:off x="2943601" y="3723877"/>
            <a:ext cx="1450033" cy="93610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6" t="25438" r="36497" b="5311"/>
          <a:stretch/>
        </p:blipFill>
        <p:spPr>
          <a:xfrm>
            <a:off x="4249618" y="3651869"/>
            <a:ext cx="504056" cy="100811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6" t="25675" b="5073"/>
          <a:stretch/>
        </p:blipFill>
        <p:spPr>
          <a:xfrm>
            <a:off x="4753674" y="3651869"/>
            <a:ext cx="1042462" cy="100811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7" r="61116" b="85031"/>
          <a:stretch/>
        </p:blipFill>
        <p:spPr>
          <a:xfrm>
            <a:off x="3817570" y="3363838"/>
            <a:ext cx="360040" cy="21791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6" r="36497" b="85031"/>
          <a:stretch/>
        </p:blipFill>
        <p:spPr>
          <a:xfrm>
            <a:off x="4248931" y="3363838"/>
            <a:ext cx="504056" cy="2179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6" b="89741"/>
          <a:stretch/>
        </p:blipFill>
        <p:spPr>
          <a:xfrm>
            <a:off x="4753674" y="3368584"/>
            <a:ext cx="1042462" cy="1493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948526" y="3496530"/>
                <a:ext cx="12561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526" y="3496530"/>
                <a:ext cx="125611" cy="153888"/>
              </a:xfrm>
              <a:prstGeom prst="rect">
                <a:avLst/>
              </a:prstGeom>
              <a:blipFill>
                <a:blip r:embed="rId12"/>
                <a:stretch>
                  <a:fillRect l="-35000" r="-30000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406837" y="3492210"/>
                <a:ext cx="19466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837" y="3492210"/>
                <a:ext cx="194669" cy="153888"/>
              </a:xfrm>
              <a:prstGeom prst="rect">
                <a:avLst/>
              </a:prstGeom>
              <a:blipFill>
                <a:blip r:embed="rId13"/>
                <a:stretch>
                  <a:fillRect l="-9375" r="-3125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857147" y="3492210"/>
                <a:ext cx="19466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147" y="3492210"/>
                <a:ext cx="194669" cy="153888"/>
              </a:xfrm>
              <a:prstGeom prst="rect">
                <a:avLst/>
              </a:prstGeom>
              <a:blipFill>
                <a:blip r:embed="rId13"/>
                <a:stretch>
                  <a:fillRect l="-9375" r="-3125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5407355" y="3492210"/>
                <a:ext cx="19466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355" y="3492210"/>
                <a:ext cx="194669" cy="153888"/>
              </a:xfrm>
              <a:prstGeom prst="rect">
                <a:avLst/>
              </a:prstGeom>
              <a:blipFill>
                <a:blip r:embed="rId14"/>
                <a:stretch>
                  <a:fillRect l="-6250" r="-6250" b="-1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2606105" y="4887545"/>
            <a:ext cx="11226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 Narrow" panose="020B0606020202030204" pitchFamily="34" charset="0"/>
                <a:hlinkClick r:id="rId15"/>
              </a:rPr>
              <a:t>Source: US NRC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3" r="81660" b="6239"/>
          <a:stretch/>
        </p:blipFill>
        <p:spPr>
          <a:xfrm>
            <a:off x="6245596" y="3584090"/>
            <a:ext cx="630660" cy="1024371"/>
          </a:xfrm>
          <a:prstGeom prst="rect">
            <a:avLst/>
          </a:prstGeom>
        </p:spPr>
      </p:pic>
      <p:grpSp>
        <p:nvGrpSpPr>
          <p:cNvPr id="55" name="Group 54"/>
          <p:cNvGrpSpPr/>
          <p:nvPr/>
        </p:nvGrpSpPr>
        <p:grpSpPr>
          <a:xfrm>
            <a:off x="7164288" y="3363838"/>
            <a:ext cx="504056" cy="1242365"/>
            <a:chOff x="7164288" y="3363838"/>
            <a:chExt cx="504056" cy="124236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96" r="36497" b="85031"/>
            <a:stretch/>
          </p:blipFill>
          <p:spPr>
            <a:xfrm>
              <a:off x="7164288" y="3363838"/>
              <a:ext cx="504056" cy="217911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83" t="21913" r="40541" b="6239"/>
            <a:stretch/>
          </p:blipFill>
          <p:spPr>
            <a:xfrm>
              <a:off x="7257230" y="3581832"/>
              <a:ext cx="288032" cy="1024371"/>
            </a:xfrm>
            <a:prstGeom prst="rect">
              <a:avLst/>
            </a:prstGeom>
          </p:spPr>
        </p:pic>
      </p:grpSp>
      <p:grpSp>
        <p:nvGrpSpPr>
          <p:cNvPr id="54" name="Group 53"/>
          <p:cNvGrpSpPr/>
          <p:nvPr/>
        </p:nvGrpSpPr>
        <p:grpSpPr>
          <a:xfrm>
            <a:off x="7596336" y="3368585"/>
            <a:ext cx="421999" cy="1254709"/>
            <a:chOff x="7318353" y="3368585"/>
            <a:chExt cx="421999" cy="1254709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376" r="18227" b="90433"/>
            <a:stretch/>
          </p:blipFill>
          <p:spPr>
            <a:xfrm>
              <a:off x="7318353" y="3368585"/>
              <a:ext cx="421999" cy="13927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779" t="21913" r="19845" b="6239"/>
            <a:stretch/>
          </p:blipFill>
          <p:spPr>
            <a:xfrm>
              <a:off x="7375661" y="3598923"/>
              <a:ext cx="288032" cy="1024371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8047609" y="3363838"/>
            <a:ext cx="412823" cy="1248865"/>
            <a:chOff x="7944102" y="3363838"/>
            <a:chExt cx="412823" cy="1248865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610" t="21913" r="1108" b="6239"/>
            <a:stretch/>
          </p:blipFill>
          <p:spPr>
            <a:xfrm>
              <a:off x="7964430" y="3588332"/>
              <a:ext cx="216023" cy="1024371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873" t="-901" b="89741"/>
            <a:stretch/>
          </p:blipFill>
          <p:spPr>
            <a:xfrm>
              <a:off x="7944102" y="3363838"/>
              <a:ext cx="412823" cy="162475"/>
            </a:xfrm>
            <a:prstGeom prst="rect">
              <a:avLst/>
            </a:prstGeom>
          </p:spPr>
        </p:pic>
      </p:grpSp>
      <p:grpSp>
        <p:nvGrpSpPr>
          <p:cNvPr id="56" name="Group 55"/>
          <p:cNvGrpSpPr/>
          <p:nvPr/>
        </p:nvGrpSpPr>
        <p:grpSpPr>
          <a:xfrm>
            <a:off x="6850631" y="3363838"/>
            <a:ext cx="385665" cy="1259457"/>
            <a:chOff x="6382249" y="3363838"/>
            <a:chExt cx="385665" cy="1259457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07" r="61116" b="85031"/>
            <a:stretch/>
          </p:blipFill>
          <p:spPr>
            <a:xfrm>
              <a:off x="6382249" y="3363838"/>
              <a:ext cx="360040" cy="217911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78" t="21913" r="65152" b="6239"/>
            <a:stretch/>
          </p:blipFill>
          <p:spPr>
            <a:xfrm>
              <a:off x="6407874" y="3598924"/>
              <a:ext cx="360040" cy="102437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6286648" y="3372425"/>
                <a:ext cx="196016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648" y="3372425"/>
                <a:ext cx="196016" cy="153888"/>
              </a:xfrm>
              <a:prstGeom prst="rect">
                <a:avLst/>
              </a:prstGeom>
              <a:blipFill>
                <a:blip r:embed="rId17"/>
                <a:stretch>
                  <a:fillRect l="-6250" r="-625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5083903" y="3325818"/>
            <a:ext cx="720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</a:t>
            </a:r>
            <a:endParaRPr lang="en-GB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2919507" y="4742401"/>
            <a:ext cx="31677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 Narrow" panose="020B0606020202030204" pitchFamily="34" charset="0"/>
              </a:rPr>
              <a:t>*ICRP 116 (2010), which is available in FLUKA, uses same factors as ICRP 103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924960" y="3325818"/>
            <a:ext cx="720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</a:t>
            </a:r>
            <a:endParaRPr lang="en-GB" sz="800" dirty="0"/>
          </a:p>
        </p:txBody>
      </p:sp>
      <p:sp>
        <p:nvSpPr>
          <p:cNvPr id="64" name="Rectangle 63"/>
          <p:cNvSpPr/>
          <p:nvPr/>
        </p:nvSpPr>
        <p:spPr>
          <a:xfrm>
            <a:off x="314810" y="1217156"/>
            <a:ext cx="882919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must be careful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comparing results of different studies as the </a:t>
            </a:r>
            <a:r>
              <a:rPr lang="en-GB" sz="14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quantities can </a:t>
            </a:r>
            <a:r>
              <a:rPr lang="en-US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 (only few discussed here): 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059832" y="1577351"/>
            <a:ext cx="5379143" cy="164247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 rot="2395267">
            <a:off x="8235833" y="2104652"/>
            <a:ext cx="10646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Protection quantities</a:t>
            </a:r>
            <a:endParaRPr lang="en-GB" sz="1100" i="1" dirty="0">
              <a:solidFill>
                <a:schemeClr val="bg1">
                  <a:lumMod val="6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5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6225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 Narrow" panose="020B0606020202030204" pitchFamily="34" charset="0"/>
              </a:rPr>
              <a:t>Dosimetric</a:t>
            </a:r>
            <a:r>
              <a:rPr lang="en-US" dirty="0" smtClean="0">
                <a:latin typeface="Arial Narrow" panose="020B0606020202030204" pitchFamily="34" charset="0"/>
              </a:rPr>
              <a:t> quantities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4810" y="1217156"/>
            <a:ext cx="882919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must be careful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comparing results of different studies as the </a:t>
            </a:r>
            <a:r>
              <a:rPr lang="en-GB" sz="14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dosimetric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quantities can </a:t>
            </a:r>
            <a:r>
              <a:rPr lang="en-US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 (only few discussed here): 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Absorbed dose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27374" y="1919694"/>
                <a:ext cx="675570" cy="4047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374" y="1919694"/>
                <a:ext cx="675570" cy="404726"/>
              </a:xfrm>
              <a:prstGeom prst="rect">
                <a:avLst/>
              </a:prstGeom>
              <a:blipFill>
                <a:blip r:embed="rId3"/>
                <a:stretch>
                  <a:fillRect l="-4505" r="-1802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1889" y="264549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Does not take biological aspects into account, but same dose </a:t>
            </a:r>
            <a:r>
              <a:rPr lang="en-US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not necessarily same risk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equivalent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67316" y="1913170"/>
                <a:ext cx="1514069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316" y="1913170"/>
                <a:ext cx="1514069" cy="224870"/>
              </a:xfrm>
              <a:prstGeom prst="rect">
                <a:avLst/>
              </a:prstGeom>
              <a:blipFill>
                <a:blip r:embed="rId4"/>
                <a:stretch>
                  <a:fillRect l="-803" t="-159459" r="-803" b="-235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059832" y="271089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Absorbed dose in organ/tissue adjusted for radiation type w radiation weighting factors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56018" y="2387899"/>
                <a:ext cx="1218282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05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050" i="1">
                          <a:latin typeface="Cambria Math" panose="02040503050406030204" pitchFamily="18" charset="0"/>
                        </a:rPr>
                        <m:t>𝐺𝑦</m:t>
                      </m:r>
                      <m:r>
                        <a:rPr lang="en-US" sz="105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018" y="2387899"/>
                <a:ext cx="1218282" cy="253916"/>
              </a:xfrm>
              <a:prstGeom prst="rect">
                <a:avLst/>
              </a:prstGeom>
              <a:blipFill>
                <a:blip r:embed="rId5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715788" y="2452480"/>
                <a:ext cx="1355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𝑆𝑣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788" y="2452480"/>
                <a:ext cx="1355691" cy="276999"/>
              </a:xfrm>
              <a:prstGeom prst="rect">
                <a:avLst/>
              </a:prstGeom>
              <a:blipFill>
                <a:blip r:embed="rId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141005" y="1866981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ICRP60: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1005" y="2174803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ICRP26: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67316" y="2212373"/>
                <a:ext cx="143449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316" y="2212373"/>
                <a:ext cx="1434495" cy="215444"/>
              </a:xfrm>
              <a:prstGeom prst="rect">
                <a:avLst/>
              </a:prstGeom>
              <a:blipFill>
                <a:blip r:embed="rId7"/>
                <a:stretch>
                  <a:fillRect l="-847" r="-2542" b="-3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510182" y="157735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Effective dose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13610" y="1913170"/>
                <a:ext cx="1336904" cy="2202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610" y="1913170"/>
                <a:ext cx="1336904" cy="220253"/>
              </a:xfrm>
              <a:prstGeom prst="rect">
                <a:avLst/>
              </a:prstGeom>
              <a:blipFill>
                <a:blip r:embed="rId8"/>
                <a:stretch>
                  <a:fillRect l="-913" t="-163889" b="-24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6237571" y="2729479"/>
            <a:ext cx="220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Whole body dose is obtained by organ/tissue weighting factors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654598" y="2464133"/>
                <a:ext cx="1355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𝑆𝑣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4598" y="2464133"/>
                <a:ext cx="1355691" cy="276999"/>
              </a:xfrm>
              <a:prstGeom prst="rect">
                <a:avLst/>
              </a:prstGeom>
              <a:blipFill>
                <a:blip r:embed="rId9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087299" y="1866981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ICRP60: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87299" y="2174803"/>
            <a:ext cx="72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ICRP26: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813610" y="2212373"/>
                <a:ext cx="143443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610" y="2212373"/>
                <a:ext cx="1434432" cy="215444"/>
              </a:xfrm>
              <a:prstGeom prst="rect">
                <a:avLst/>
              </a:prstGeom>
              <a:blipFill>
                <a:blip r:embed="rId10"/>
                <a:stretch>
                  <a:fillRect l="-851" t="-168571" b="-25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827584" y="343584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Ambient dose equivalent H*(d)</a:t>
            </a:r>
            <a:endParaRPr lang="en-GB" sz="1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1889" y="4031873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Dose equivalent at a depth d in the ICRU sphere.</a:t>
            </a:r>
          </a:p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This is an operational quantity for area monitoring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24679" y="4151808"/>
            <a:ext cx="494891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024679" y="4317020"/>
            <a:ext cx="494891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3024679" y="4482231"/>
            <a:ext cx="494891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555626" y="4086239"/>
            <a:ext cx="468000" cy="4680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663586" y="4293240"/>
            <a:ext cx="54000" cy="54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3024679" y="4319021"/>
            <a:ext cx="1142963" cy="0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23291" y="4128927"/>
            <a:ext cx="100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 Narrow" panose="020B0606020202030204" pitchFamily="34" charset="0"/>
              </a:rPr>
              <a:t>d</a:t>
            </a:r>
            <a:endParaRPr lang="en-GB" sz="1000" i="1" dirty="0">
              <a:latin typeface="Arial Narrow" panose="020B0606020202030204" pitchFamily="34" charset="0"/>
            </a:endParaRPr>
          </a:p>
        </p:txBody>
      </p:sp>
      <p:cxnSp>
        <p:nvCxnSpPr>
          <p:cNvPr id="68" name="Straight Connector 67"/>
          <p:cNvCxnSpPr>
            <a:endCxn id="19" idx="2"/>
          </p:cNvCxnSpPr>
          <p:nvPr/>
        </p:nvCxnSpPr>
        <p:spPr>
          <a:xfrm flipV="1">
            <a:off x="3550126" y="4320239"/>
            <a:ext cx="108000" cy="1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3155799" y="4554488"/>
            <a:ext cx="11521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Narrow" panose="020B0606020202030204" pitchFamily="34" charset="0"/>
              </a:rPr>
              <a:t>ICRU </a:t>
            </a:r>
            <a:r>
              <a:rPr lang="en-GB" sz="800" dirty="0" smtClean="0">
                <a:latin typeface="Arial Narrow" panose="020B0606020202030204" pitchFamily="34" charset="0"/>
              </a:rPr>
              <a:t>sphere ,∅ - 300 </a:t>
            </a:r>
            <a:r>
              <a:rPr lang="en-GB" sz="800" dirty="0">
                <a:latin typeface="Arial Narrow" panose="020B0606020202030204" pitchFamily="34" charset="0"/>
              </a:rPr>
              <a:t>mm</a:t>
            </a:r>
            <a:endParaRPr lang="en-GB" sz="800" b="0" i="0" dirty="0">
              <a:effectLst/>
              <a:latin typeface="Arial Narrow" panose="020B060602020203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788024" y="3430973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Inconsistencies between the various protection and operational </a:t>
            </a:r>
            <a:r>
              <a:rPr lang="en-GB" sz="1400" dirty="0">
                <a:latin typeface="Arial Narrow" panose="020B0606020202030204" pitchFamily="34" charset="0"/>
              </a:rPr>
              <a:t>quantities </a:t>
            </a:r>
            <a:r>
              <a:rPr lang="en-GB" sz="1400" dirty="0" smtClean="0">
                <a:latin typeface="Arial Narrow" panose="020B0606020202030204" pitchFamily="34" charset="0"/>
              </a:rPr>
              <a:t>arise as </a:t>
            </a:r>
            <a:r>
              <a:rPr lang="en-GB" sz="1400" dirty="0">
                <a:latin typeface="Arial Narrow" panose="020B0606020202030204" pitchFamily="34" charset="0"/>
              </a:rPr>
              <a:t>a consequence of their respective </a:t>
            </a:r>
            <a:r>
              <a:rPr lang="en-GB" sz="1400" dirty="0" smtClean="0">
                <a:latin typeface="Arial Narrow" panose="020B0606020202030204" pitchFamily="34" charset="0"/>
              </a:rPr>
              <a:t>definitions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According to ICRP the “</a:t>
            </a:r>
            <a:r>
              <a:rPr lang="en-US" sz="1400" b="1" dirty="0">
                <a:solidFill>
                  <a:schemeClr val="accent5"/>
                </a:solidFill>
                <a:latin typeface="Arial Narrow" panose="020B0606020202030204" pitchFamily="34" charset="0"/>
              </a:rPr>
              <a:t>effective dose </a:t>
            </a:r>
            <a:r>
              <a:rPr lang="en-US" sz="1400" dirty="0">
                <a:latin typeface="Arial Narrow" panose="020B0606020202030204" pitchFamily="34" charset="0"/>
              </a:rPr>
              <a:t>is used for regulatory purposes worldwide” to provide means of demonstrating compliance with dose limits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 smtClean="0">
              <a:latin typeface="Arial Narrow" panose="020B060602020203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rot="2395267">
            <a:off x="8235833" y="2104652"/>
            <a:ext cx="10646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Protection quantities</a:t>
            </a:r>
            <a:endParaRPr lang="en-GB" sz="1100" i="1" dirty="0">
              <a:solidFill>
                <a:schemeClr val="bg1">
                  <a:lumMod val="6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8891807">
            <a:off x="-145296" y="4231927"/>
            <a:ext cx="10646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Operational quantity</a:t>
            </a:r>
            <a:endParaRPr lang="en-GB" sz="1100" i="1" dirty="0">
              <a:solidFill>
                <a:schemeClr val="bg1">
                  <a:lumMod val="6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059832" y="1577351"/>
            <a:ext cx="5379143" cy="164247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6028122" y="1577351"/>
            <a:ext cx="2410853" cy="164247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72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Conversion coefficients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9774" y="1419622"/>
            <a:ext cx="460226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Protection quantities, such as effective dose, are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</a:t>
            </a: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measurable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Conversion coefficients provide numerical links between protection and physical field quantities (e.g. particle </a:t>
            </a:r>
            <a:r>
              <a:rPr lang="en-GB" sz="1400" dirty="0" err="1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fluence</a:t>
            </a: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coefficients are </a:t>
            </a: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defined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Reference Person (</a:t>
            </a: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anthropomorphic phantoms)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ICRP/ICRU </a:t>
            </a:r>
            <a:r>
              <a:rPr lang="en-GB" sz="14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 conversion coefficients are </a:t>
            </a:r>
            <a:r>
              <a:rPr lang="en-GB" sz="14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available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53" y="3369914"/>
            <a:ext cx="3816424" cy="14401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39"/>
          <a:stretch/>
        </p:blipFill>
        <p:spPr>
          <a:xfrm>
            <a:off x="4707051" y="1727399"/>
            <a:ext cx="4313336" cy="14695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83439" y="1274722"/>
            <a:ext cx="4560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 Narrow" panose="020B0606020202030204" pitchFamily="34" charset="0"/>
              </a:rPr>
              <a:t>Fluence</a:t>
            </a:r>
            <a:r>
              <a:rPr lang="en-US" sz="1400" b="1" dirty="0" smtClean="0">
                <a:latin typeface="Arial Narrow" panose="020B0606020202030204" pitchFamily="34" charset="0"/>
              </a:rPr>
              <a:t>-to-effective dose conversion coefficients for neutrons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4" t="50765" r="26212"/>
          <a:stretch/>
        </p:blipFill>
        <p:spPr>
          <a:xfrm>
            <a:off x="4583439" y="3131463"/>
            <a:ext cx="2160240" cy="14310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76257" y="3196943"/>
            <a:ext cx="214413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Conversion coefficients w extrapolated values 10 GeV - 10 </a:t>
            </a:r>
            <a:r>
              <a:rPr lang="en-US" sz="1400" dirty="0" err="1" smtClean="0">
                <a:latin typeface="Arial Narrow" panose="020B0606020202030204" pitchFamily="34" charset="0"/>
              </a:rPr>
              <a:t>TeV</a:t>
            </a:r>
            <a:r>
              <a:rPr lang="en-US" sz="1400" dirty="0" smtClean="0">
                <a:latin typeface="Arial Narrow" panose="020B0606020202030204" pitchFamily="34" charset="0"/>
              </a:rPr>
              <a:t> in FLUKA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Use of max. value of all irradiation geometries (WORST)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3604" y="4644949"/>
            <a:ext cx="20001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 Narrow" panose="020B0606020202030204" pitchFamily="34" charset="0"/>
              </a:rPr>
              <a:t>D. Bozzato, EDMS </a:t>
            </a:r>
            <a:r>
              <a:rPr lang="en-US" sz="1000" dirty="0">
                <a:latin typeface="Arial Narrow" panose="020B0606020202030204" pitchFamily="34" charset="0"/>
              </a:rPr>
              <a:t>243988 </a:t>
            </a:r>
            <a:endParaRPr lang="en-GB" sz="1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5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Conclusions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9774" y="1491630"/>
            <a:ext cx="8634714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Optimization </a:t>
            </a:r>
            <a:r>
              <a:rPr lang="en-GB" sz="1400" dirty="0">
                <a:latin typeface="Arial Narrow" panose="020B0606020202030204" pitchFamily="34" charset="0"/>
              </a:rPr>
              <a:t>to 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O(10) </a:t>
            </a:r>
            <a:r>
              <a:rPr lang="el-GR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b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Sv</a:t>
            </a:r>
            <a:r>
              <a:rPr lang="en-GB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/year </a:t>
            </a:r>
            <a:r>
              <a:rPr lang="en-GB" sz="1400" dirty="0">
                <a:latin typeface="Arial Narrow" panose="020B0606020202030204" pitchFamily="34" charset="0"/>
              </a:rPr>
              <a:t>to be aimed at for whole collider</a:t>
            </a:r>
            <a:r>
              <a:rPr lang="en-GB" sz="1400" dirty="0" smtClean="0">
                <a:latin typeface="Arial Narrow" panose="020B0606020202030204" pitchFamily="34" charset="0"/>
              </a:rPr>
              <a:t>!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Occupancy dose </a:t>
            </a:r>
            <a:r>
              <a:rPr lang="en-GB" sz="1400" dirty="0">
                <a:latin typeface="Arial Narrow" panose="020B0606020202030204" pitchFamily="34" charset="0"/>
              </a:rPr>
              <a:t>modifying factors for realistic population groups could </a:t>
            </a:r>
            <a:r>
              <a:rPr lang="en-GB" sz="1400" dirty="0" smtClean="0">
                <a:latin typeface="Arial Narrow" panose="020B0606020202030204" pitchFamily="34" charset="0"/>
              </a:rPr>
              <a:t>possibly be applied </a:t>
            </a:r>
            <a:r>
              <a:rPr lang="en-US" sz="1400" dirty="0" smtClean="0">
                <a:latin typeface="Arial Narrow" panose="020B0606020202030204" pitchFamily="34" charset="0"/>
              </a:rPr>
              <a:t>for </a:t>
            </a:r>
            <a:r>
              <a:rPr lang="en-US" sz="1400" dirty="0">
                <a:latin typeface="Arial Narrow" panose="020B0606020202030204" pitchFamily="34" charset="0"/>
              </a:rPr>
              <a:t>certain regions of higher </a:t>
            </a:r>
            <a:r>
              <a:rPr lang="en-US" sz="1400" dirty="0" smtClean="0">
                <a:latin typeface="Arial Narrow" panose="020B0606020202030204" pitchFamily="34" charset="0"/>
              </a:rPr>
              <a:t>dose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latin typeface="Arial Narrow" panose="020B0606020202030204" pitchFamily="34" charset="0"/>
              </a:rPr>
              <a:t> </a:t>
            </a:r>
            <a:r>
              <a:rPr lang="en-US" sz="1400" dirty="0" smtClean="0">
                <a:latin typeface="Arial Narrow" panose="020B0606020202030204" pitchFamily="34" charset="0"/>
              </a:rPr>
              <a:t>    </a:t>
            </a:r>
            <a:r>
              <a:rPr lang="en-GB" sz="1400" dirty="0" smtClean="0">
                <a:latin typeface="Arial Narrow" panose="020B0606020202030204" pitchFamily="34" charset="0"/>
              </a:rPr>
              <a:t>→  </a:t>
            </a:r>
            <a:r>
              <a:rPr lang="en-US" sz="1400" dirty="0" smtClean="0">
                <a:latin typeface="Arial Narrow" panose="020B0606020202030204" pitchFamily="34" charset="0"/>
              </a:rPr>
              <a:t>BUT depends </a:t>
            </a:r>
            <a:r>
              <a:rPr lang="en-US" sz="1400" dirty="0">
                <a:latin typeface="Arial Narrow" panose="020B0606020202030204" pitchFamily="34" charset="0"/>
              </a:rPr>
              <a:t>on </a:t>
            </a:r>
            <a:r>
              <a:rPr lang="en-US" sz="1400" dirty="0">
                <a:solidFill>
                  <a:schemeClr val="accent1"/>
                </a:solidFill>
                <a:latin typeface="Arial Narrow" panose="020B0606020202030204" pitchFamily="34" charset="0"/>
              </a:rPr>
              <a:t>acceptance</a:t>
            </a:r>
            <a:r>
              <a:rPr lang="en-US" sz="1400" dirty="0">
                <a:latin typeface="Arial Narrow" panose="020B0606020202030204" pitchFamily="34" charset="0"/>
              </a:rPr>
              <a:t> by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authorities</a:t>
            </a:r>
          </a:p>
          <a:p>
            <a:pPr>
              <a:spcAft>
                <a:spcPts val="600"/>
              </a:spcAft>
            </a:pPr>
            <a:r>
              <a:rPr lang="en-US" sz="1400" dirty="0" smtClean="0">
                <a:latin typeface="Arial Narrow" panose="020B0606020202030204" pitchFamily="34" charset="0"/>
              </a:rPr>
              <a:t>     </a:t>
            </a:r>
            <a:r>
              <a:rPr lang="en-GB" sz="1400" dirty="0" smtClean="0">
                <a:latin typeface="Arial Narrow" panose="020B0606020202030204" pitchFamily="34" charset="0"/>
              </a:rPr>
              <a:t>→  Possible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future </a:t>
            </a:r>
            <a:r>
              <a:rPr lang="en-US" sz="1400" dirty="0">
                <a:solidFill>
                  <a:schemeClr val="accent1"/>
                </a:solidFill>
                <a:latin typeface="Arial Narrow" panose="020B0606020202030204" pitchFamily="34" charset="0"/>
              </a:rPr>
              <a:t>developments </a:t>
            </a:r>
            <a:r>
              <a:rPr lang="en-US" sz="1400" dirty="0" smtClean="0">
                <a:latin typeface="Arial Narrow" panose="020B0606020202030204" pitchFamily="34" charset="0"/>
              </a:rPr>
              <a:t>and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uncertainties </a:t>
            </a:r>
            <a:r>
              <a:rPr lang="en-US" sz="1400" dirty="0" smtClean="0">
                <a:latin typeface="Arial Narrow" panose="020B0606020202030204" pitchFamily="34" charset="0"/>
              </a:rPr>
              <a:t>to be taken into account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     →  </a:t>
            </a:r>
            <a:r>
              <a:rPr lang="en-US" sz="1400" dirty="0" smtClean="0">
                <a:latin typeface="Arial Narrow" panose="020B0606020202030204" pitchFamily="34" charset="0"/>
              </a:rPr>
              <a:t>Impacted area may be very large and still several kilometers behind where the </a:t>
            </a:r>
            <a:r>
              <a:rPr lang="el-GR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break the ground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     →  </a:t>
            </a:r>
            <a:r>
              <a:rPr lang="en-US" sz="1400" dirty="0" smtClean="0">
                <a:latin typeface="Arial Narrow" panose="020B0606020202030204" pitchFamily="34" charset="0"/>
              </a:rPr>
              <a:t>Orientation and inclination of the collider can help to minimize the impacted area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Exclusion areas seem attractive, but </a:t>
            </a:r>
            <a:r>
              <a:rPr lang="en-GB" sz="1400" dirty="0" smtClean="0">
                <a:latin typeface="Arial Narrow" panose="020B0606020202030204" pitchFamily="34" charset="0"/>
              </a:rPr>
              <a:t>applying this protective measure seems to be unrealistic</a:t>
            </a:r>
            <a:endParaRPr lang="en-US" sz="1400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 Narrow" panose="020B0606020202030204" pitchFamily="34" charset="0"/>
              </a:rPr>
              <a:t>No risk of </a:t>
            </a:r>
            <a:r>
              <a:rPr lang="el-G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b="1" dirty="0" smtClean="0">
                <a:latin typeface="Arial Narrow" panose="020B0606020202030204" pitchFamily="34" charset="0"/>
              </a:rPr>
              <a:t>-induced activation </a:t>
            </a:r>
            <a:r>
              <a:rPr lang="en-US" sz="1400" dirty="0" smtClean="0">
                <a:latin typeface="Arial Narrow" panose="020B0606020202030204" pitchFamily="34" charset="0"/>
              </a:rPr>
              <a:t>in public areas is expected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Be aware of </a:t>
            </a:r>
            <a:r>
              <a:rPr lang="en-GB" sz="1400" b="1" dirty="0" smtClean="0">
                <a:latin typeface="Arial Narrow" panose="020B0606020202030204" pitchFamily="34" charset="0"/>
              </a:rPr>
              <a:t>differences</a:t>
            </a:r>
            <a:r>
              <a:rPr lang="en-GB" sz="1400" dirty="0" smtClean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between the </a:t>
            </a:r>
            <a:r>
              <a:rPr lang="en-GB" sz="1400" b="1" dirty="0">
                <a:latin typeface="Arial Narrow" panose="020B0606020202030204" pitchFamily="34" charset="0"/>
              </a:rPr>
              <a:t>various protection and operational quantities </a:t>
            </a:r>
            <a:r>
              <a:rPr lang="en-GB" sz="1400" dirty="0" smtClean="0">
                <a:latin typeface="Arial Narrow" panose="020B0606020202030204" pitchFamily="34" charset="0"/>
              </a:rPr>
              <a:t>as </a:t>
            </a:r>
            <a:r>
              <a:rPr lang="en-GB" sz="1400" dirty="0">
                <a:latin typeface="Arial Narrow" panose="020B0606020202030204" pitchFamily="34" charset="0"/>
              </a:rPr>
              <a:t>a consequence of their respective </a:t>
            </a:r>
            <a:r>
              <a:rPr lang="en-GB" sz="1400" dirty="0" smtClean="0">
                <a:latin typeface="Arial Narrow" panose="020B0606020202030204" pitchFamily="34" charset="0"/>
              </a:rPr>
              <a:t>definitions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 Narrow" panose="020B0606020202030204" pitchFamily="34" charset="0"/>
              </a:rPr>
              <a:t>Effective </a:t>
            </a:r>
            <a:r>
              <a:rPr lang="en-GB" sz="1400" b="1" dirty="0">
                <a:latin typeface="Arial Narrow" panose="020B0606020202030204" pitchFamily="34" charset="0"/>
              </a:rPr>
              <a:t>dose </a:t>
            </a:r>
            <a:r>
              <a:rPr lang="en-GB" sz="1400" dirty="0">
                <a:latin typeface="Arial Narrow" panose="020B0606020202030204" pitchFamily="34" charset="0"/>
              </a:rPr>
              <a:t>is </a:t>
            </a:r>
            <a:r>
              <a:rPr lang="en-GB" sz="1400" dirty="0" smtClean="0">
                <a:latin typeface="Arial Narrow" panose="020B0606020202030204" pitchFamily="34" charset="0"/>
              </a:rPr>
              <a:t>to be used </a:t>
            </a:r>
            <a:r>
              <a:rPr lang="en-GB" sz="1400" dirty="0">
                <a:latin typeface="Arial Narrow" panose="020B0606020202030204" pitchFamily="34" charset="0"/>
              </a:rPr>
              <a:t>for regulatory purposes </a:t>
            </a:r>
            <a:r>
              <a:rPr lang="en-GB" sz="1400" dirty="0" smtClean="0">
                <a:latin typeface="Arial Narrow" panose="020B0606020202030204" pitchFamily="34" charset="0"/>
              </a:rPr>
              <a:t>worldwide </a:t>
            </a:r>
            <a:r>
              <a:rPr lang="en-GB" sz="1400" dirty="0">
                <a:latin typeface="Arial Narrow" panose="020B0606020202030204" pitchFamily="34" charset="0"/>
              </a:rPr>
              <a:t>to provide means of demonstrating compliance with dose limits</a:t>
            </a:r>
          </a:p>
        </p:txBody>
      </p:sp>
    </p:spTree>
    <p:extLst>
      <p:ext uri="{BB962C8B-B14F-4D97-AF65-F5344CB8AC3E}">
        <p14:creationId xmlns:p14="http://schemas.microsoft.com/office/powerpoint/2010/main" val="217580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 smtClean="0">
                <a:latin typeface="Arial Narrow"/>
                <a:cs typeface="Arial Narrow"/>
              </a:rPr>
              <a:t>Thank</a:t>
            </a:r>
            <a:r>
              <a:rPr lang="fr-FR" sz="3200" b="1" i="1" dirty="0" smtClean="0">
                <a:latin typeface="Arial Narrow"/>
                <a:cs typeface="Arial Narrow"/>
              </a:rPr>
              <a:t> </a:t>
            </a:r>
            <a:r>
              <a:rPr lang="fr-FR" sz="3200" b="1" i="1" dirty="0" err="1" smtClean="0">
                <a:latin typeface="Arial Narrow"/>
                <a:cs typeface="Arial Narrow"/>
              </a:rPr>
              <a:t>you</a:t>
            </a:r>
            <a:endParaRPr lang="fr-FR" sz="32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3200" b="1" i="1" dirty="0" smtClean="0">
                <a:latin typeface="Arial Narrow"/>
                <a:cs typeface="Arial Narrow"/>
              </a:rPr>
              <a:t>for </a:t>
            </a:r>
            <a:r>
              <a:rPr lang="fr-FR" sz="3200" b="1" i="1" dirty="0" err="1" smtClean="0">
                <a:latin typeface="Arial Narrow"/>
                <a:cs typeface="Arial Narrow"/>
              </a:rPr>
              <a:t>your</a:t>
            </a:r>
            <a:r>
              <a:rPr lang="fr-FR" sz="3200" b="1" i="1" dirty="0" smtClean="0">
                <a:latin typeface="Arial Narrow"/>
                <a:cs typeface="Arial Narrow"/>
              </a:rPr>
              <a:t> attention!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3468264" y="4373357"/>
            <a:ext cx="3414862" cy="252854"/>
          </a:xfrm>
          <a:prstGeom prst="rect">
            <a:avLst/>
          </a:prstGeom>
          <a:gradFill flip="none" rotWithShape="1">
            <a:gsLst>
              <a:gs pos="51000">
                <a:schemeClr val="bg1">
                  <a:lumMod val="85000"/>
                </a:schemeClr>
              </a:gs>
              <a:gs pos="9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Overview of work related to a dose model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87624" y="2427734"/>
            <a:ext cx="540000" cy="5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79512" y="2444514"/>
            <a:ext cx="109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anose="020B0606020202030204" pitchFamily="34" charset="0"/>
              </a:rPr>
              <a:t>Operational scenarios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26783" y="2427734"/>
            <a:ext cx="540000" cy="54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726783" y="1563638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6726783" y="3291830"/>
            <a:ext cx="540000" cy="540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 bwMode="gray">
          <a:xfrm>
            <a:off x="7518871" y="1698592"/>
            <a:ext cx="12439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kern="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Dose assessment</a:t>
            </a:r>
          </a:p>
        </p:txBody>
      </p:sp>
      <p:sp>
        <p:nvSpPr>
          <p:cNvPr id="45" name="TextBox 44"/>
          <p:cNvSpPr txBox="1"/>
          <p:nvPr/>
        </p:nvSpPr>
        <p:spPr bwMode="gray">
          <a:xfrm>
            <a:off x="1744767" y="1492210"/>
            <a:ext cx="12966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latin typeface="Arial Narrow" panose="020B0606020202030204" pitchFamily="34" charset="0"/>
              </a:rPr>
              <a:t>MC simulations</a:t>
            </a:r>
          </a:p>
        </p:txBody>
      </p:sp>
      <p:sp>
        <p:nvSpPr>
          <p:cNvPr id="59" name="TextBox 58"/>
          <p:cNvSpPr txBox="1"/>
          <p:nvPr/>
        </p:nvSpPr>
        <p:spPr bwMode="gray">
          <a:xfrm>
            <a:off x="2686504" y="3768655"/>
            <a:ext cx="175476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Arial Narrow" panose="020B0606020202030204" pitchFamily="34" charset="0"/>
              </a:rPr>
              <a:t>Folding w realistic source term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 bwMode="gray">
          <a:xfrm>
            <a:off x="3857902" y="1492210"/>
            <a:ext cx="12966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Arial Narrow" panose="020B0606020202030204" pitchFamily="34" charset="0"/>
              </a:rPr>
              <a:t>Dose surface map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 bwMode="gray">
          <a:xfrm>
            <a:off x="7529928" y="2590012"/>
            <a:ext cx="136255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kern="0" dirty="0" smtClean="0">
                <a:latin typeface="Arial Narrow" panose="020B0606020202030204" pitchFamily="34" charset="0"/>
              </a:rPr>
              <a:t>Sensitivity analysis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>
            <a:off x="2413678" y="1779662"/>
            <a:ext cx="0" cy="28803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>
            <a:off x="4499992" y="1779662"/>
            <a:ext cx="0" cy="28803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2FD381A-4908-48DA-82D5-F1B5B6FF22EA}"/>
              </a:ext>
            </a:extLst>
          </p:cNvPr>
          <p:cNvCxnSpPr>
            <a:cxnSpLocks/>
          </p:cNvCxnSpPr>
          <p:nvPr/>
        </p:nvCxnSpPr>
        <p:spPr>
          <a:xfrm flipV="1">
            <a:off x="3563888" y="3403454"/>
            <a:ext cx="0" cy="288000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 bwMode="gray">
          <a:xfrm>
            <a:off x="7518871" y="3455121"/>
            <a:ext cx="13736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kern="0" dirty="0" smtClean="0">
                <a:latin typeface="Arial Narrow" panose="020B0606020202030204" pitchFamily="34" charset="0"/>
              </a:rPr>
              <a:t>Demonstration of compliance</a:t>
            </a:r>
          </a:p>
        </p:txBody>
      </p:sp>
      <p:sp>
        <p:nvSpPr>
          <p:cNvPr id="73" name="Curved Right Arrow 72"/>
          <p:cNvSpPr/>
          <p:nvPr/>
        </p:nvSpPr>
        <p:spPr>
          <a:xfrm>
            <a:off x="3335476" y="4373357"/>
            <a:ext cx="360040" cy="252854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4" name="Curved Right Arrow 73"/>
          <p:cNvSpPr/>
          <p:nvPr/>
        </p:nvSpPr>
        <p:spPr>
          <a:xfrm rot="10800000">
            <a:off x="6816763" y="4374211"/>
            <a:ext cx="360040" cy="252000"/>
          </a:xfrm>
          <a:prstGeom prst="curv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155195" y="4352205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 Narrow" panose="020B0606020202030204" pitchFamily="34" charset="0"/>
              </a:rPr>
              <a:t>Optimization process</a:t>
            </a:r>
            <a:endParaRPr lang="en-GB" sz="1400" i="1" dirty="0">
              <a:latin typeface="Arial Narrow" panose="020B0606020202030204" pitchFamily="34" charset="0"/>
            </a:endParaRPr>
          </a:p>
        </p:txBody>
      </p:sp>
      <p:sp>
        <p:nvSpPr>
          <p:cNvPr id="24" name="Oval 14"/>
          <p:cNvSpPr>
            <a:spLocks noChangeAspect="1"/>
          </p:cNvSpPr>
          <p:nvPr/>
        </p:nvSpPr>
        <p:spPr bwMode="gray">
          <a:xfrm rot="16200000" flipH="1">
            <a:off x="4113681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25" name="Trapezoid 21"/>
          <p:cNvSpPr/>
          <p:nvPr/>
        </p:nvSpPr>
        <p:spPr bwMode="gray">
          <a:xfrm rot="16200000" flipH="1" flipV="1">
            <a:off x="4016564" y="2362408"/>
            <a:ext cx="1037130" cy="667430"/>
          </a:xfrm>
          <a:custGeom>
            <a:avLst/>
            <a:gdLst/>
            <a:ahLst/>
            <a:cxnLst/>
            <a:rect l="l" t="t" r="r" b="b"/>
            <a:pathLst>
              <a:path w="1179707" h="502555">
                <a:moveTo>
                  <a:pt x="0" y="502555"/>
                </a:moveTo>
                <a:cubicBezTo>
                  <a:pt x="178365" y="470475"/>
                  <a:pt x="378531" y="453529"/>
                  <a:pt x="589899" y="453529"/>
                </a:cubicBezTo>
                <a:cubicBezTo>
                  <a:pt x="801231" y="453529"/>
                  <a:pt x="1001365" y="470469"/>
                  <a:pt x="1179707" y="502538"/>
                </a:cubicBezTo>
                <a:lnTo>
                  <a:pt x="1135614" y="10945"/>
                </a:lnTo>
                <a:lnTo>
                  <a:pt x="44185" y="0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6" name="Isosceles Triangle 11"/>
          <p:cNvSpPr/>
          <p:nvPr/>
        </p:nvSpPr>
        <p:spPr bwMode="gray">
          <a:xfrm rot="16200000" flipH="1" flipV="1">
            <a:off x="4994593" y="2067361"/>
            <a:ext cx="1583609" cy="1236321"/>
          </a:xfrm>
          <a:custGeom>
            <a:avLst/>
            <a:gdLst/>
            <a:ahLst/>
            <a:cxnLst/>
            <a:rect l="l" t="t" r="r" b="b"/>
            <a:pathLst>
              <a:path w="1675453" h="1319374">
                <a:moveTo>
                  <a:pt x="391743" y="1319374"/>
                </a:moveTo>
                <a:cubicBezTo>
                  <a:pt x="529995" y="1273908"/>
                  <a:pt x="685145" y="1249890"/>
                  <a:pt x="848978" y="1249890"/>
                </a:cubicBezTo>
                <a:cubicBezTo>
                  <a:pt x="1012783" y="1249890"/>
                  <a:pt x="1167909" y="1273899"/>
                  <a:pt x="1306143" y="1319350"/>
                </a:cubicBezTo>
                <a:lnTo>
                  <a:pt x="1291203" y="1014775"/>
                </a:lnTo>
                <a:lnTo>
                  <a:pt x="1675453" y="1014775"/>
                </a:lnTo>
                <a:lnTo>
                  <a:pt x="837727" y="0"/>
                </a:lnTo>
                <a:lnTo>
                  <a:pt x="0" y="1014775"/>
                </a:lnTo>
                <a:lnTo>
                  <a:pt x="406389" y="101477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7" name="Oval 14"/>
          <p:cNvSpPr>
            <a:spLocks noChangeAspect="1"/>
          </p:cNvSpPr>
          <p:nvPr/>
        </p:nvSpPr>
        <p:spPr bwMode="gray">
          <a:xfrm rot="16200000" flipH="1">
            <a:off x="3083140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28" name="Trapezoid 21"/>
          <p:cNvSpPr/>
          <p:nvPr/>
        </p:nvSpPr>
        <p:spPr bwMode="gray">
          <a:xfrm rot="16200000" flipH="1" flipV="1">
            <a:off x="2986023" y="2362408"/>
            <a:ext cx="1037130" cy="667430"/>
          </a:xfrm>
          <a:custGeom>
            <a:avLst/>
            <a:gdLst/>
            <a:ahLst/>
            <a:cxnLst/>
            <a:rect l="l" t="t" r="r" b="b"/>
            <a:pathLst>
              <a:path w="1179707" h="502555">
                <a:moveTo>
                  <a:pt x="0" y="502555"/>
                </a:moveTo>
                <a:cubicBezTo>
                  <a:pt x="178365" y="470475"/>
                  <a:pt x="378531" y="453529"/>
                  <a:pt x="589899" y="453529"/>
                </a:cubicBezTo>
                <a:cubicBezTo>
                  <a:pt x="801231" y="453529"/>
                  <a:pt x="1001365" y="470469"/>
                  <a:pt x="1179707" y="502538"/>
                </a:cubicBezTo>
                <a:lnTo>
                  <a:pt x="1135614" y="10945"/>
                </a:lnTo>
                <a:lnTo>
                  <a:pt x="44185" y="0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29" name="Oval 14"/>
          <p:cNvSpPr>
            <a:spLocks noChangeAspect="1"/>
          </p:cNvSpPr>
          <p:nvPr/>
        </p:nvSpPr>
        <p:spPr bwMode="gray">
          <a:xfrm rot="16200000" flipH="1">
            <a:off x="2011068" y="2395544"/>
            <a:ext cx="1458882" cy="579956"/>
          </a:xfrm>
          <a:custGeom>
            <a:avLst/>
            <a:gdLst/>
            <a:ahLst/>
            <a:cxnLst/>
            <a:rect l="l" t="t" r="r" b="b"/>
            <a:pathLst>
              <a:path w="1543492" h="618916">
                <a:moveTo>
                  <a:pt x="394108" y="18075"/>
                </a:moveTo>
                <a:cubicBezTo>
                  <a:pt x="217797" y="65994"/>
                  <a:pt x="102134" y="146815"/>
                  <a:pt x="102134" y="238408"/>
                </a:cubicBezTo>
                <a:cubicBezTo>
                  <a:pt x="102134" y="385870"/>
                  <a:pt x="401930" y="505411"/>
                  <a:pt x="771747" y="505411"/>
                </a:cubicBezTo>
                <a:cubicBezTo>
                  <a:pt x="1141564" y="505411"/>
                  <a:pt x="1441360" y="385870"/>
                  <a:pt x="1441360" y="238408"/>
                </a:cubicBezTo>
                <a:cubicBezTo>
                  <a:pt x="1441360" y="146816"/>
                  <a:pt x="1325699" y="65995"/>
                  <a:pt x="1149391" y="18076"/>
                </a:cubicBezTo>
                <a:cubicBezTo>
                  <a:pt x="1384764" y="71647"/>
                  <a:pt x="1543492" y="176649"/>
                  <a:pt x="1543492" y="297110"/>
                </a:cubicBezTo>
                <a:cubicBezTo>
                  <a:pt x="1543492" y="474839"/>
                  <a:pt x="1197970" y="618916"/>
                  <a:pt x="771746" y="618916"/>
                </a:cubicBezTo>
                <a:cubicBezTo>
                  <a:pt x="345522" y="618916"/>
                  <a:pt x="0" y="474839"/>
                  <a:pt x="0" y="297110"/>
                </a:cubicBezTo>
                <a:cubicBezTo>
                  <a:pt x="0" y="176648"/>
                  <a:pt x="158731" y="71645"/>
                  <a:pt x="394108" y="18075"/>
                </a:cubicBezTo>
                <a:close/>
                <a:moveTo>
                  <a:pt x="1067566" y="1"/>
                </a:moveTo>
                <a:cubicBezTo>
                  <a:pt x="1082872" y="2444"/>
                  <a:pt x="1097895" y="5288"/>
                  <a:pt x="1112370" y="9697"/>
                </a:cubicBezTo>
                <a:close/>
                <a:moveTo>
                  <a:pt x="475931" y="0"/>
                </a:moveTo>
                <a:lnTo>
                  <a:pt x="431079" y="9707"/>
                </a:lnTo>
                <a:cubicBezTo>
                  <a:pt x="445569" y="5294"/>
                  <a:pt x="460608" y="2446"/>
                  <a:pt x="475931" y="0"/>
                </a:cubicBezTo>
                <a:close/>
              </a:path>
            </a:pathLst>
          </a:custGeom>
          <a:gradFill>
            <a:gsLst>
              <a:gs pos="41000">
                <a:schemeClr val="bg1"/>
              </a:gs>
              <a:gs pos="68000">
                <a:schemeClr val="accent6"/>
              </a:gs>
              <a:gs pos="100000">
                <a:schemeClr val="accent6"/>
              </a:gs>
              <a:gs pos="12000">
                <a:schemeClr val="accent5"/>
              </a:gs>
            </a:gsLst>
            <a:lin ang="48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00" kern="0" dirty="0" err="1">
              <a:solidFill>
                <a:schemeClr val="tx1"/>
              </a:solidFill>
            </a:endParaRPr>
          </a:p>
        </p:txBody>
      </p:sp>
      <p:sp>
        <p:nvSpPr>
          <p:cNvPr id="30" name="Trapezoid 17"/>
          <p:cNvSpPr/>
          <p:nvPr/>
        </p:nvSpPr>
        <p:spPr bwMode="gray">
          <a:xfrm rot="16200000" flipH="1" flipV="1">
            <a:off x="1923027" y="2371484"/>
            <a:ext cx="1037130" cy="649277"/>
          </a:xfrm>
          <a:custGeom>
            <a:avLst/>
            <a:gdLst>
              <a:gd name="connsiteX0" fmla="*/ 0 w 1491507"/>
              <a:gd name="connsiteY0" fmla="*/ 552096 h 552096"/>
              <a:gd name="connsiteX1" fmla="*/ 138024 w 1491507"/>
              <a:gd name="connsiteY1" fmla="*/ 0 h 552096"/>
              <a:gd name="connsiteX2" fmla="*/ 1353483 w 1491507"/>
              <a:gd name="connsiteY2" fmla="*/ 0 h 552096"/>
              <a:gd name="connsiteX3" fmla="*/ 1491507 w 1491507"/>
              <a:gd name="connsiteY3" fmla="*/ 552096 h 552096"/>
              <a:gd name="connsiteX4" fmla="*/ 0 w 1491507"/>
              <a:gd name="connsiteY4" fmla="*/ 552096 h 552096"/>
              <a:gd name="connsiteX0" fmla="*/ 0 w 1491507"/>
              <a:gd name="connsiteY0" fmla="*/ 552096 h 552096"/>
              <a:gd name="connsiteX1" fmla="*/ 138024 w 1491507"/>
              <a:gd name="connsiteY1" fmla="*/ 0 h 552096"/>
              <a:gd name="connsiteX2" fmla="*/ 1405242 w 1491507"/>
              <a:gd name="connsiteY2" fmla="*/ 8626 h 552096"/>
              <a:gd name="connsiteX3" fmla="*/ 1491507 w 1491507"/>
              <a:gd name="connsiteY3" fmla="*/ 552096 h 552096"/>
              <a:gd name="connsiteX4" fmla="*/ 0 w 1491507"/>
              <a:gd name="connsiteY4" fmla="*/ 552096 h 552096"/>
              <a:gd name="connsiteX0" fmla="*/ 0 w 1491507"/>
              <a:gd name="connsiteY0" fmla="*/ 543470 h 543470"/>
              <a:gd name="connsiteX1" fmla="*/ 69013 w 1491507"/>
              <a:gd name="connsiteY1" fmla="*/ 0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491507"/>
              <a:gd name="connsiteY0" fmla="*/ 543470 h 543470"/>
              <a:gd name="connsiteX1" fmla="*/ 51760 w 1491507"/>
              <a:gd name="connsiteY1" fmla="*/ 8626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491507"/>
              <a:gd name="connsiteY0" fmla="*/ 543470 h 543470"/>
              <a:gd name="connsiteX1" fmla="*/ 51760 w 1491507"/>
              <a:gd name="connsiteY1" fmla="*/ 0 h 543470"/>
              <a:gd name="connsiteX2" fmla="*/ 1405242 w 1491507"/>
              <a:gd name="connsiteY2" fmla="*/ 0 h 543470"/>
              <a:gd name="connsiteX3" fmla="*/ 1491507 w 1491507"/>
              <a:gd name="connsiteY3" fmla="*/ 543470 h 543470"/>
              <a:gd name="connsiteX4" fmla="*/ 0 w 1491507"/>
              <a:gd name="connsiteY4" fmla="*/ 543470 h 543470"/>
              <a:gd name="connsiteX0" fmla="*/ 0 w 1517386"/>
              <a:gd name="connsiteY0" fmla="*/ 543470 h 543470"/>
              <a:gd name="connsiteX1" fmla="*/ 77639 w 1517386"/>
              <a:gd name="connsiteY1" fmla="*/ 0 h 543470"/>
              <a:gd name="connsiteX2" fmla="*/ 1431121 w 1517386"/>
              <a:gd name="connsiteY2" fmla="*/ 0 h 543470"/>
              <a:gd name="connsiteX3" fmla="*/ 1517386 w 1517386"/>
              <a:gd name="connsiteY3" fmla="*/ 543470 h 543470"/>
              <a:gd name="connsiteX4" fmla="*/ 0 w 1517386"/>
              <a:gd name="connsiteY4" fmla="*/ 543470 h 54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7386" h="543470">
                <a:moveTo>
                  <a:pt x="0" y="543470"/>
                </a:moveTo>
                <a:lnTo>
                  <a:pt x="77639" y="0"/>
                </a:lnTo>
                <a:lnTo>
                  <a:pt x="1431121" y="0"/>
                </a:lnTo>
                <a:lnTo>
                  <a:pt x="1517386" y="543470"/>
                </a:lnTo>
                <a:lnTo>
                  <a:pt x="0" y="54347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52" tIns="73152" rIns="73152" bIns="73152" rtlCol="0" anchor="ctr"/>
          <a:lstStyle/>
          <a:p>
            <a:pPr algn="ctr"/>
            <a:endParaRPr lang="en-GB" sz="1000" kern="0" dirty="0" err="1" smtClean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434932" y="1596249"/>
            <a:ext cx="1404092" cy="396938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63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-8585" y="3867894"/>
            <a:ext cx="91525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SzPts val="1000"/>
            </a:pPr>
            <a:r>
              <a:rPr lang="en-U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[1] King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B. J.: </a:t>
            </a:r>
            <a:r>
              <a:rPr lang="en-US" sz="1400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Proc. 1999 Particle Accelerator Conf.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p. 318 (1999).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600"/>
              </a:spcAft>
              <a:buSzPts val="1000"/>
            </a:pPr>
            <a:r>
              <a:rPr lang="en-US" sz="14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[2] Mokhov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N. V., Van </a:t>
            </a:r>
            <a:r>
              <a:rPr lang="en-US" sz="1400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Ginneken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A.: </a:t>
            </a:r>
            <a:r>
              <a:rPr lang="en-US" sz="1400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Proc. 1999 Particle Accelerator Conf.</a:t>
            </a:r>
            <a:r>
              <a:rPr lang="en-US" sz="1400" dirty="0">
                <a:latin typeface="Arial Narrow" panose="020B0606020202030204" pitchFamily="34" charset="0"/>
                <a:ea typeface="Times New Roman" panose="02020603050405020304" pitchFamily="18" charset="0"/>
              </a:rPr>
              <a:t>, p. 3074 (1999).</a:t>
            </a:r>
            <a:endParaRPr lang="en-GB" sz="1400" dirty="0"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600"/>
              </a:spcAft>
              <a:buSzPts val="1000"/>
            </a:pPr>
            <a: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[3] N.V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. Mokhov and A. Van </a:t>
            </a:r>
            <a:r>
              <a:rPr lang="en-US" sz="1400" dirty="0" err="1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Ginneken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, Neutrino radiation at muon colliders and storage rings, </a:t>
            </a:r>
            <a:r>
              <a:rPr lang="en-US" sz="1400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Proc. 9</a:t>
            </a:r>
            <a:r>
              <a:rPr lang="en-US" sz="1400" i="1" baseline="300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th</a:t>
            </a:r>
            <a:r>
              <a:rPr lang="en-US" sz="1400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Int. Conf. Rad. Shielding,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J. </a:t>
            </a:r>
            <a: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    </a:t>
            </a:r>
            <a:r>
              <a:rPr lang="en-US" sz="1400" dirty="0" err="1" smtClean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Nucl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. Sci. Tech. </a:t>
            </a:r>
            <a:r>
              <a:rPr lang="en-US" sz="1400" b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S1</a:t>
            </a:r>
            <a:r>
              <a:rPr lang="en-US" sz="1400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172 (2000); Fermilab-Conf-00/065.</a:t>
            </a:r>
            <a:endParaRPr lang="en-GB" sz="1400" dirty="0"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115616" y="1433070"/>
            <a:ext cx="2016224" cy="1388322"/>
            <a:chOff x="3563888" y="1022152"/>
            <a:chExt cx="2016224" cy="1388322"/>
          </a:xfrm>
        </p:grpSpPr>
        <p:sp>
          <p:nvSpPr>
            <p:cNvPr id="13" name="Oval 12"/>
            <p:cNvSpPr/>
            <p:nvPr/>
          </p:nvSpPr>
          <p:spPr>
            <a:xfrm>
              <a:off x="3563888" y="1129311"/>
              <a:ext cx="1944216" cy="1212254"/>
            </a:xfrm>
            <a:prstGeom prst="ellipse">
              <a:avLst/>
            </a:prstGeom>
            <a:noFill/>
            <a:ln w="38100">
              <a:solidFill>
                <a:srgbClr val="00329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48002" y="1022152"/>
              <a:ext cx="1032110" cy="1388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2483768" y="1451352"/>
            <a:ext cx="1021168" cy="13900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sections of muon collider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48347" y="1539234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135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3868" y="1983872"/>
            <a:ext cx="4154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350" b="1" baseline="30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endParaRPr lang="en-GB" sz="1350" b="1" dirty="0">
              <a:solidFill>
                <a:schemeClr val="tx2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239697" y="1482451"/>
            <a:ext cx="135000" cy="1350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234059" y="2696141"/>
            <a:ext cx="135000" cy="1350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91469" y="1539233"/>
            <a:ext cx="420578" cy="0"/>
          </a:xfrm>
          <a:prstGeom prst="line">
            <a:avLst/>
          </a:prstGeom>
          <a:ln w="38100">
            <a:solidFill>
              <a:srgbClr val="00329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085831" y="2752483"/>
            <a:ext cx="420578" cy="0"/>
          </a:xfrm>
          <a:prstGeom prst="line">
            <a:avLst/>
          </a:prstGeom>
          <a:ln w="38100">
            <a:solidFill>
              <a:srgbClr val="00329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/>
          <a:srcRect r="4572" b="13089"/>
          <a:stretch/>
        </p:blipFill>
        <p:spPr>
          <a:xfrm rot="445688">
            <a:off x="1039984" y="1936493"/>
            <a:ext cx="151263" cy="33910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4"/>
          <a:srcRect r="4572" b="13089"/>
          <a:stretch/>
        </p:blipFill>
        <p:spPr>
          <a:xfrm rot="10233273" flipV="1">
            <a:off x="3417076" y="1924385"/>
            <a:ext cx="157627" cy="33840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3155588" y="1983872"/>
            <a:ext cx="3362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5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350" b="1" baseline="30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GB" sz="1350" b="1" dirty="0">
              <a:solidFill>
                <a:schemeClr val="tx2"/>
              </a:solidFill>
            </a:endParaRPr>
          </a:p>
        </p:txBody>
      </p:sp>
      <p:cxnSp>
        <p:nvCxnSpPr>
          <p:cNvPr id="35" name="Straight Arrow Connector 34"/>
          <p:cNvCxnSpPr>
            <a:endCxn id="47" idx="5"/>
          </p:cNvCxnSpPr>
          <p:nvPr/>
        </p:nvCxnSpPr>
        <p:spPr>
          <a:xfrm flipH="1" flipV="1">
            <a:off x="133642" y="1471548"/>
            <a:ext cx="2061896" cy="629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139726" y="1132214"/>
            <a:ext cx="44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IP</a:t>
            </a:r>
            <a:endParaRPr lang="en-GB" dirty="0">
              <a:solidFill>
                <a:schemeClr val="accent6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Isosceles Triangle 46"/>
          <p:cNvSpPr/>
          <p:nvPr/>
        </p:nvSpPr>
        <p:spPr>
          <a:xfrm rot="11164128">
            <a:off x="108946" y="1423852"/>
            <a:ext cx="2075975" cy="310857"/>
          </a:xfrm>
          <a:prstGeom prst="triangle">
            <a:avLst>
              <a:gd name="adj" fmla="val 98171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>
            <a:off x="157341" y="1291615"/>
            <a:ext cx="2564517" cy="281621"/>
          </a:xfrm>
          <a:prstGeom prst="line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69581" y="1239865"/>
            <a:ext cx="2674227" cy="32806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Isosceles Triangle 57"/>
          <p:cNvSpPr/>
          <p:nvPr/>
        </p:nvSpPr>
        <p:spPr>
          <a:xfrm rot="11340000">
            <a:off x="97138" y="1341117"/>
            <a:ext cx="2580945" cy="316024"/>
          </a:xfrm>
          <a:prstGeom prst="triangle">
            <a:avLst>
              <a:gd name="adj" fmla="val 98161"/>
            </a:avLst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Isosceles Triangle 55"/>
          <p:cNvSpPr/>
          <p:nvPr/>
        </p:nvSpPr>
        <p:spPr>
          <a:xfrm rot="11511972">
            <a:off x="73945" y="1262698"/>
            <a:ext cx="2717741" cy="402182"/>
          </a:xfrm>
          <a:prstGeom prst="triangle">
            <a:avLst>
              <a:gd name="adj" fmla="val 98171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3995318" y="3225416"/>
            <a:ext cx="446511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Aft>
                <a:spcPts val="1200"/>
              </a:spcAft>
            </a:pPr>
            <a:r>
              <a:rPr lang="en-GB" sz="1500" b="1" dirty="0" smtClean="0">
                <a:latin typeface="Arial Narrow" panose="020B0606020202030204" pitchFamily="34" charset="0"/>
              </a:rPr>
              <a:t>→  </a:t>
            </a:r>
            <a:r>
              <a:rPr lang="en-GB" sz="1500" dirty="0" smtClean="0">
                <a:latin typeface="Arial Narrow" panose="020B0606020202030204" pitchFamily="34" charset="0"/>
              </a:rPr>
              <a:t>Evaluate if there are significant contribution from other straight sections </a:t>
            </a:r>
          </a:p>
          <a:p>
            <a:pPr marL="268288" indent="-268288">
              <a:spcAft>
                <a:spcPts val="450"/>
              </a:spcAft>
            </a:pPr>
            <a:endParaRPr lang="en-GB" sz="1500" b="1" dirty="0">
              <a:latin typeface="Arial Narrow" panose="020B0606020202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95318" y="1275606"/>
            <a:ext cx="44113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dirty="0" smtClean="0">
                <a:latin typeface="Arial Narrow" panose="020B0606020202030204" pitchFamily="34" charset="0"/>
              </a:rPr>
              <a:t>Previous studies (see references [1-3] and </a:t>
            </a:r>
            <a:r>
              <a:rPr lang="en-US" sz="1500" dirty="0" smtClean="0">
                <a:latin typeface="Arial Narrow" panose="020B0606020202030204" pitchFamily="34" charset="0"/>
                <a:hlinkClick r:id="rId5"/>
              </a:rPr>
              <a:t>1</a:t>
            </a:r>
            <a:r>
              <a:rPr lang="en-US" sz="1500" baseline="30000" dirty="0" smtClean="0">
                <a:latin typeface="Arial Narrow" panose="020B0606020202030204" pitchFamily="34" charset="0"/>
                <a:hlinkClick r:id="rId5"/>
              </a:rPr>
              <a:t>st</a:t>
            </a:r>
            <a:r>
              <a:rPr lang="en-US" sz="1500" dirty="0" smtClean="0">
                <a:latin typeface="Arial Narrow" panose="020B0606020202030204" pitchFamily="34" charset="0"/>
                <a:hlinkClick r:id="rId5"/>
              </a:rPr>
              <a:t> Muon Community Meeting</a:t>
            </a:r>
            <a:r>
              <a:rPr lang="en-US" sz="1500" dirty="0" smtClean="0">
                <a:latin typeface="Arial Narrow" panose="020B0606020202030204" pitchFamily="34" charset="0"/>
              </a:rPr>
              <a:t>) have shown substantial dose at far distance particularly from straight sections around the </a:t>
            </a:r>
            <a:r>
              <a:rPr lang="en-US" sz="1500" b="1" dirty="0" smtClean="0">
                <a:latin typeface="Arial Narrow" panose="020B0606020202030204" pitchFamily="34" charset="0"/>
              </a:rPr>
              <a:t>Interaction Point (IP)</a:t>
            </a:r>
          </a:p>
          <a:p>
            <a:pPr marL="266700" indent="-266700">
              <a:spcAft>
                <a:spcPts val="1200"/>
              </a:spcAft>
            </a:pPr>
            <a:r>
              <a:rPr lang="en-GB" sz="1500" b="1" dirty="0" smtClean="0">
                <a:latin typeface="Arial Narrow" panose="020B0606020202030204" pitchFamily="34" charset="0"/>
              </a:rPr>
              <a:t>→  </a:t>
            </a:r>
            <a:r>
              <a:rPr lang="en-GB" sz="1500" b="1" dirty="0">
                <a:latin typeface="Arial Narrow" panose="020B0606020202030204" pitchFamily="34" charset="0"/>
              </a:rPr>
              <a:t>Focus</a:t>
            </a:r>
            <a:r>
              <a:rPr lang="en-GB" sz="1500" dirty="0">
                <a:latin typeface="Arial Narrow" panose="020B0606020202030204" pitchFamily="34" charset="0"/>
              </a:rPr>
              <a:t> at first on refined dose estimation on the Earth’s surface for the </a:t>
            </a:r>
            <a:r>
              <a:rPr lang="en-GB" sz="1500" b="1" dirty="0">
                <a:latin typeface="Arial Narrow" panose="020B0606020202030204" pitchFamily="34" charset="0"/>
              </a:rPr>
              <a:t>4 radiation cones </a:t>
            </a:r>
            <a:r>
              <a:rPr lang="en-GB" sz="1500" dirty="0">
                <a:latin typeface="Arial Narrow" panose="020B0606020202030204" pitchFamily="34" charset="0"/>
              </a:rPr>
              <a:t>coming from the </a:t>
            </a:r>
            <a:r>
              <a:rPr lang="en-GB" sz="1500" b="1" dirty="0">
                <a:latin typeface="Arial Narrow" panose="020B0606020202030204" pitchFamily="34" charset="0"/>
              </a:rPr>
              <a:t>2</a:t>
            </a:r>
            <a:r>
              <a:rPr lang="en-GB" sz="1500" dirty="0">
                <a:latin typeface="Arial Narrow" panose="020B0606020202030204" pitchFamily="34" charset="0"/>
              </a:rPr>
              <a:t> </a:t>
            </a:r>
            <a:r>
              <a:rPr lang="en-GB" sz="1500" b="1" dirty="0">
                <a:latin typeface="Arial Narrow" panose="020B0606020202030204" pitchFamily="34" charset="0"/>
              </a:rPr>
              <a:t>IPs </a:t>
            </a:r>
            <a:r>
              <a:rPr lang="en-GB" sz="1500" dirty="0">
                <a:latin typeface="Arial Narrow" panose="020B0606020202030204" pitchFamily="34" charset="0"/>
              </a:rPr>
              <a:t>for</a:t>
            </a:r>
            <a:r>
              <a:rPr lang="en-GB" sz="1500" b="1" dirty="0">
                <a:latin typeface="Arial Narrow" panose="020B0606020202030204" pitchFamily="34" charset="0"/>
              </a:rPr>
              <a:t> </a:t>
            </a:r>
            <a:r>
              <a:rPr lang="en-GB" sz="1500" b="1" dirty="0" err="1">
                <a:latin typeface="Arial Narrow" panose="020B0606020202030204" pitchFamily="34" charset="0"/>
              </a:rPr>
              <a:t>E</a:t>
            </a:r>
            <a:r>
              <a:rPr lang="en-GB" sz="1500" b="1" baseline="-25000" dirty="0" err="1">
                <a:latin typeface="Arial Narrow" panose="020B0606020202030204" pitchFamily="34" charset="0"/>
              </a:rPr>
              <a:t>com</a:t>
            </a:r>
            <a:r>
              <a:rPr lang="en-GB" sz="1500" b="1" dirty="0">
                <a:latin typeface="Arial Narrow" panose="020B0606020202030204" pitchFamily="34" charset="0"/>
              </a:rPr>
              <a:t> = 10 </a:t>
            </a:r>
            <a:r>
              <a:rPr lang="en-GB" sz="1500" b="1" dirty="0" err="1">
                <a:latin typeface="Arial Narrow" panose="020B0606020202030204" pitchFamily="34" charset="0"/>
              </a:rPr>
              <a:t>TeV</a:t>
            </a:r>
            <a:endParaRPr lang="en-GB" sz="1500" b="1" dirty="0">
              <a:latin typeface="Arial Narrow" panose="020B0606020202030204" pitchFamily="34" charset="0"/>
            </a:endParaRPr>
          </a:p>
          <a:p>
            <a:pPr marL="268288" indent="-268288">
              <a:spcAft>
                <a:spcPts val="450"/>
              </a:spcAft>
            </a:pPr>
            <a:endParaRPr lang="en-GB" sz="15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1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t="25205" b="16189"/>
          <a:stretch/>
        </p:blipFill>
        <p:spPr>
          <a:xfrm>
            <a:off x="2040652" y="1063626"/>
            <a:ext cx="5159684" cy="1522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dose spread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31338" y="1522479"/>
            <a:ext cx="1130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 panose="020B0606020202030204" pitchFamily="34" charset="0"/>
              </a:rPr>
              <a:t>L – </a:t>
            </a:r>
            <a:r>
              <a:rPr lang="en-US" sz="800" dirty="0" smtClean="0">
                <a:latin typeface="Arial Narrow" panose="020B0606020202030204" pitchFamily="34" charset="0"/>
              </a:rPr>
              <a:t>distance, </a:t>
            </a:r>
            <a:r>
              <a:rPr lang="en-US" sz="800" dirty="0">
                <a:latin typeface="Arial Narrow" panose="020B0606020202030204" pitchFamily="34" charset="0"/>
              </a:rPr>
              <a:t>d – depth, R</a:t>
            </a:r>
            <a:r>
              <a:rPr lang="en-US" sz="800" baseline="-25000" dirty="0">
                <a:latin typeface="Arial Narrow" panose="020B0606020202030204" pitchFamily="34" charset="0"/>
                <a:cs typeface="Times New Roman" panose="02020603050405020304" pitchFamily="18" charset="0"/>
              </a:rPr>
              <a:t>e </a:t>
            </a:r>
            <a:r>
              <a:rPr lang="en-US" sz="800" dirty="0">
                <a:latin typeface="Arial Narrow" panose="020B0606020202030204" pitchFamily="34" charset="0"/>
              </a:rPr>
              <a:t>– Earth </a:t>
            </a:r>
            <a:r>
              <a:rPr lang="en-US" sz="800" dirty="0" smtClean="0">
                <a:latin typeface="Arial Narrow" panose="020B0606020202030204" pitchFamily="34" charset="0"/>
              </a:rPr>
              <a:t>radius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451518" y="2643758"/>
            <a:ext cx="853852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Next to widening of dose distribution due the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400" dirty="0">
                <a:latin typeface="Arial Narrow" panose="020B0606020202030204" pitchFamily="34" charset="0"/>
              </a:rPr>
              <a:t> decay, add. spread due to: </a:t>
            </a:r>
          </a:p>
          <a:p>
            <a:pPr marL="468312" lvl="1" indent="-285750"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Secondary particle shower → evaluated by </a:t>
            </a:r>
            <a:r>
              <a:rPr lang="en-US" sz="1400" dirty="0" smtClean="0">
                <a:latin typeface="Arial Narrow" panose="020B0606020202030204" pitchFamily="34" charset="0"/>
              </a:rPr>
              <a:t>MC </a:t>
            </a:r>
            <a:r>
              <a:rPr lang="en-US" sz="1400" dirty="0">
                <a:latin typeface="Arial Narrow" panose="020B0606020202030204" pitchFamily="34" charset="0"/>
              </a:rPr>
              <a:t>simulations</a:t>
            </a:r>
          </a:p>
          <a:p>
            <a:pPr marL="468312" lvl="1" indent="-28575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>
                <a:latin typeface="Arial Narrow" panose="020B0606020202030204" pitchFamily="34" charset="0"/>
              </a:rPr>
              <a:t>Beam divergence → evaluated from collider lattice (dominant</a:t>
            </a:r>
            <a:r>
              <a:rPr lang="en-US" sz="1400" dirty="0" smtClean="0">
                <a:latin typeface="Arial Narrow" panose="020B0606020202030204" pitchFamily="34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Even when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 Narrow" panose="020B0606020202030204" pitchFamily="34" charset="0"/>
              </a:rPr>
              <a:t>travel above-ground, persons may be </a:t>
            </a:r>
            <a:r>
              <a:rPr lang="en-US" sz="1400" dirty="0" smtClean="0">
                <a:latin typeface="Arial Narrow" panose="020B0606020202030204" pitchFamily="34" charset="0"/>
              </a:rPr>
              <a:t>exposed to it and its </a:t>
            </a:r>
            <a:r>
              <a:rPr lang="en-US" sz="1400" dirty="0" err="1" smtClean="0">
                <a:latin typeface="Arial Narrow" panose="020B0606020202030204" pitchFamily="34" charset="0"/>
              </a:rPr>
              <a:t>secondaries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br>
              <a:rPr lang="en-US" sz="1400" dirty="0" smtClean="0">
                <a:latin typeface="Arial Narrow" panose="020B0606020202030204" pitchFamily="34" charset="0"/>
              </a:rPr>
            </a:br>
            <a:r>
              <a:rPr lang="en-US" sz="1400" dirty="0" smtClean="0">
                <a:latin typeface="Arial Narrow" panose="020B0606020202030204" pitchFamily="34" charset="0"/>
              </a:rPr>
              <a:t>(</a:t>
            </a:r>
            <a:r>
              <a:rPr lang="en-US" sz="1400" dirty="0">
                <a:latin typeface="Arial Narrow" panose="020B0606020202030204" pitchFamily="34" charset="0"/>
              </a:rPr>
              <a:t>e.g. in tall </a:t>
            </a:r>
            <a:r>
              <a:rPr lang="en-US" sz="1400" dirty="0" smtClean="0">
                <a:latin typeface="Arial Narrow" panose="020B0606020202030204" pitchFamily="34" charset="0"/>
              </a:rPr>
              <a:t>buildings)</a:t>
            </a:r>
          </a:p>
          <a:p>
            <a:pPr marL="468312" lvl="1" indent="-285750"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Feature for determining when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latin typeface="Arial Narrow" panose="020B0606020202030204" pitchFamily="34" charset="0"/>
              </a:rPr>
              <a:t> are higher than a given height above the ground </a:t>
            </a:r>
            <a:br>
              <a:rPr lang="en-US" sz="1400" dirty="0" smtClean="0">
                <a:latin typeface="Arial Narrow" panose="020B0606020202030204" pitchFamily="34" charset="0"/>
              </a:rPr>
            </a:br>
            <a:r>
              <a:rPr lang="en-US" sz="1400" dirty="0" smtClean="0">
                <a:latin typeface="Arial Narrow" panose="020B0606020202030204" pitchFamily="34" charset="0"/>
              </a:rPr>
              <a:t>will be taken into account in the surface map</a:t>
            </a:r>
          </a:p>
          <a:p>
            <a:pPr marL="468312" lvl="1" indent="-28575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Also dose evolution above-ground to be better understood with MC studies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Impacted 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</a:rPr>
              <a:t>area may be very large and still several kilometers behind where the </a:t>
            </a:r>
            <a:r>
              <a:rPr lang="el-GR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break the ground!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25960" y="1346093"/>
            <a:ext cx="1475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 Narrow" panose="020B0606020202030204" pitchFamily="34" charset="0"/>
              </a:rPr>
              <a:t>Assumptions: Earth as perfect sphere, no beam divergence, no collider inclination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090955" y="1562561"/>
            <a:ext cx="5229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400" dirty="0">
                <a:latin typeface="Arial Narrow" panose="020B0606020202030204" pitchFamily="34" charset="0"/>
              </a:rPr>
              <a:t>~1/</a:t>
            </a:r>
            <a:r>
              <a:rPr lang="el-GR" sz="1400" dirty="0">
                <a:latin typeface="Arial Narrow" panose="020B0606020202030204" pitchFamily="34" charset="0"/>
              </a:rPr>
              <a:t>γ</a:t>
            </a:r>
            <a:r>
              <a:rPr lang="el-GR" sz="1400" baseline="-25000" dirty="0"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endParaRPr lang="en-GB" sz="1400" baseline="-25000" dirty="0">
              <a:latin typeface="Arial Narrow" panose="020B0606020202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588224" y="2578924"/>
            <a:ext cx="2327789" cy="1805646"/>
            <a:chOff x="5328084" y="2824266"/>
            <a:chExt cx="2327789" cy="1805646"/>
          </a:xfrm>
        </p:grpSpPr>
        <p:pic>
          <p:nvPicPr>
            <p:cNvPr id="3074" name="Picture 2" descr="image001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95" b="8524"/>
            <a:stretch/>
          </p:blipFill>
          <p:spPr bwMode="auto">
            <a:xfrm>
              <a:off x="5364088" y="2824266"/>
              <a:ext cx="2291785" cy="176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328084" y="2866203"/>
              <a:ext cx="72008" cy="1728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00092" y="4556922"/>
              <a:ext cx="2052228" cy="729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598858" y="2715537"/>
            <a:ext cx="104388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Arial Narrow" panose="020B0606020202030204" pitchFamily="34" charset="0"/>
              </a:rPr>
              <a:t>Generic dose profile - for illustration only</a:t>
            </a:r>
            <a:endParaRPr lang="en-GB" sz="1050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02454" y="3363838"/>
            <a:ext cx="985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rgbClr val="E59776"/>
                </a:solidFill>
                <a:latin typeface="Arial Narrow" panose="020B0606020202030204" pitchFamily="34" charset="0"/>
              </a:rPr>
              <a:t>w. spread due to </a:t>
            </a:r>
            <a:r>
              <a:rPr lang="en-US" sz="700" dirty="0" err="1">
                <a:solidFill>
                  <a:srgbClr val="E59776"/>
                </a:solidFill>
                <a:latin typeface="Arial Narrow" panose="020B0606020202030204" pitchFamily="34" charset="0"/>
              </a:rPr>
              <a:t>secondaries</a:t>
            </a:r>
            <a:endParaRPr lang="en-GB" sz="700" dirty="0">
              <a:solidFill>
                <a:srgbClr val="E59776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82957" y="3639169"/>
            <a:ext cx="7614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rgbClr val="F4CD71"/>
                </a:solidFill>
                <a:latin typeface="Arial Narrow" panose="020B0606020202030204" pitchFamily="34" charset="0"/>
              </a:rPr>
              <a:t>w. spread due to </a:t>
            </a:r>
            <a:r>
              <a:rPr lang="en-US" sz="700" dirty="0" err="1" smtClean="0">
                <a:solidFill>
                  <a:srgbClr val="F4CD71"/>
                </a:solidFill>
                <a:latin typeface="Arial Narrow" panose="020B0606020202030204" pitchFamily="34" charset="0"/>
              </a:rPr>
              <a:t>secondaries</a:t>
            </a:r>
            <a:r>
              <a:rPr lang="en-US" sz="700" dirty="0">
                <a:solidFill>
                  <a:srgbClr val="F4CD71"/>
                </a:solidFill>
                <a:latin typeface="Arial Narrow" panose="020B0606020202030204" pitchFamily="34" charset="0"/>
              </a:rPr>
              <a:t> </a:t>
            </a:r>
            <a:r>
              <a:rPr lang="en-US" sz="700" dirty="0" smtClean="0">
                <a:solidFill>
                  <a:srgbClr val="F4CD71"/>
                </a:solidFill>
                <a:latin typeface="Arial Narrow" panose="020B0606020202030204" pitchFamily="34" charset="0"/>
              </a:rPr>
              <a:t>+ beam divergence</a:t>
            </a:r>
            <a:endParaRPr lang="en-GB" sz="700" dirty="0">
              <a:solidFill>
                <a:srgbClr val="F4CD71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Right Brace 31"/>
          <p:cNvSpPr/>
          <p:nvPr/>
        </p:nvSpPr>
        <p:spPr>
          <a:xfrm>
            <a:off x="5148064" y="2995713"/>
            <a:ext cx="131411" cy="395375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272647" y="2931790"/>
            <a:ext cx="1076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 Narrow" panose="020B0606020202030204" pitchFamily="34" charset="0"/>
              </a:rPr>
              <a:t>→ decrease peak dose</a:t>
            </a:r>
            <a:endParaRPr lang="en-GB" sz="14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33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6C6546AE-C3AB-084F-B08E-0E39E55A6664}"/>
              </a:ext>
            </a:extLst>
          </p:cNvPr>
          <p:cNvSpPr txBox="1">
            <a:spLocks/>
          </p:cNvSpPr>
          <p:nvPr/>
        </p:nvSpPr>
        <p:spPr>
          <a:xfrm>
            <a:off x="3076001" y="48891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2400" i="1" dirty="0"/>
          </a:p>
        </p:txBody>
      </p:sp>
      <p:sp>
        <p:nvSpPr>
          <p:cNvPr id="3" name="Rectangle 2"/>
          <p:cNvSpPr/>
          <p:nvPr/>
        </p:nvSpPr>
        <p:spPr>
          <a:xfrm>
            <a:off x="5604532" y="836658"/>
            <a:ext cx="552661" cy="133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323023" y="1347614"/>
            <a:ext cx="4248978" cy="301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ts val="450"/>
              </a:spcAft>
            </a:pPr>
            <a:r>
              <a:rPr lang="en-GB" sz="1550" b="1" dirty="0">
                <a:latin typeface="Arial Narrow" panose="020B0606020202030204" pitchFamily="34" charset="0"/>
              </a:rPr>
              <a:t>IAEA GSG-8</a:t>
            </a:r>
            <a:endParaRPr lang="en-US" altLang="en-US" sz="1550" b="1" dirty="0">
              <a:latin typeface="Arial Narrow" panose="020B060602020203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550" b="1" dirty="0">
                <a:latin typeface="Arial Narrow" panose="020B0606020202030204" pitchFamily="34" charset="0"/>
              </a:rPr>
              <a:t>Exemption from regulatory control </a:t>
            </a:r>
            <a:r>
              <a:rPr lang="en-GB" sz="1550" dirty="0">
                <a:latin typeface="Arial Narrow" panose="020B0606020202030204" pitchFamily="34" charset="0"/>
                <a:sym typeface="Wingdings" pitchFamily="2" charset="2"/>
              </a:rPr>
              <a:t>if d</a:t>
            </a:r>
            <a:r>
              <a:rPr lang="en-GB" sz="1550" dirty="0">
                <a:latin typeface="Arial Narrow" panose="020B0606020202030204" pitchFamily="34" charset="0"/>
              </a:rPr>
              <a:t>oses remain at </a:t>
            </a:r>
            <a:r>
              <a:rPr lang="en-GB" sz="1550" b="1" dirty="0">
                <a:latin typeface="Arial Narrow" panose="020B0606020202030204" pitchFamily="34" charset="0"/>
              </a:rPr>
              <a:t>O(10 µ</a:t>
            </a:r>
            <a:r>
              <a:rPr lang="en-GB" sz="1550" b="1" dirty="0" err="1">
                <a:latin typeface="Arial Narrow" panose="020B0606020202030204" pitchFamily="34" charset="0"/>
              </a:rPr>
              <a:t>Sv</a:t>
            </a:r>
            <a:r>
              <a:rPr lang="en-GB" sz="1550" b="1" dirty="0">
                <a:latin typeface="Arial Narrow" panose="020B0606020202030204" pitchFamily="34" charset="0"/>
              </a:rPr>
              <a:t>/year) </a:t>
            </a:r>
            <a:r>
              <a:rPr lang="en-GB" sz="1550" dirty="0">
                <a:latin typeface="Arial Narrow" panose="020B0606020202030204" pitchFamily="34" charset="0"/>
              </a:rPr>
              <a:t>and &lt; 1 </a:t>
            </a:r>
            <a:r>
              <a:rPr lang="en-GB" sz="1550" dirty="0" err="1">
                <a:latin typeface="Arial Narrow" panose="020B0606020202030204" pitchFamily="34" charset="0"/>
              </a:rPr>
              <a:t>mSv</a:t>
            </a:r>
            <a:r>
              <a:rPr lang="en-GB" sz="1550" dirty="0">
                <a:latin typeface="Arial Narrow" panose="020B0606020202030204" pitchFamily="34" charset="0"/>
              </a:rPr>
              <a:t>/year for low probability events (10</a:t>
            </a:r>
            <a:r>
              <a:rPr lang="en-GB" sz="1550" baseline="30000" dirty="0">
                <a:latin typeface="Arial Narrow" panose="020B0606020202030204" pitchFamily="34" charset="0"/>
              </a:rPr>
              <a:t>-2</a:t>
            </a:r>
            <a:r>
              <a:rPr lang="en-GB" sz="1550" dirty="0">
                <a:latin typeface="Arial Narrow" panose="020B0606020202030204" pitchFamily="34" charset="0"/>
              </a:rPr>
              <a:t> per year</a:t>
            </a:r>
            <a:r>
              <a:rPr lang="en-GB" sz="1550" dirty="0" smtClean="0">
                <a:latin typeface="Arial Narrow" panose="020B0606020202030204" pitchFamily="34" charset="0"/>
              </a:rPr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550" dirty="0">
              <a:latin typeface="Arial Narrow" panose="020B0606020202030204" pitchFamily="34" charset="0"/>
              <a:sym typeface="Wingdings" pitchFamily="2" charset="2"/>
            </a:endParaRPr>
          </a:p>
          <a:p>
            <a:pPr marL="201216" indent="-201216"/>
            <a:r>
              <a:rPr lang="en-GB" sz="1550" dirty="0">
                <a:latin typeface="Arial Narrow" panose="020B0606020202030204" pitchFamily="34" charset="0"/>
              </a:rPr>
              <a:t>→ Common practice for nuclear installations to stay below 10 µ</a:t>
            </a:r>
            <a:r>
              <a:rPr lang="en-GB" sz="1550" dirty="0" err="1">
                <a:latin typeface="Arial Narrow" panose="020B0606020202030204" pitchFamily="34" charset="0"/>
              </a:rPr>
              <a:t>Sv</a:t>
            </a:r>
            <a:r>
              <a:rPr lang="en-GB" sz="1550" dirty="0">
                <a:latin typeface="Arial Narrow" panose="020B0606020202030204" pitchFamily="34" charset="0"/>
              </a:rPr>
              <a:t>/year (in France even 1 µ</a:t>
            </a:r>
            <a:r>
              <a:rPr lang="en-GB" sz="1550" dirty="0" err="1">
                <a:latin typeface="Arial Narrow" panose="020B0606020202030204" pitchFamily="34" charset="0"/>
              </a:rPr>
              <a:t>Sv</a:t>
            </a:r>
            <a:r>
              <a:rPr lang="en-GB" sz="1550" dirty="0">
                <a:latin typeface="Arial Narrow" panose="020B0606020202030204" pitchFamily="34" charset="0"/>
              </a:rPr>
              <a:t>/year) </a:t>
            </a:r>
            <a:endParaRPr lang="en-GB" sz="1550" dirty="0" smtClean="0">
              <a:latin typeface="Arial Narrow" panose="020B0606020202030204" pitchFamily="34" charset="0"/>
            </a:endParaRPr>
          </a:p>
          <a:p>
            <a:pPr marL="201216" indent="-201216"/>
            <a:endParaRPr lang="en-US" altLang="en-US" sz="1550" dirty="0">
              <a:latin typeface="Arial Narrow" panose="020B0606020202030204" pitchFamily="34" charset="0"/>
            </a:endParaRPr>
          </a:p>
          <a:p>
            <a:pPr marL="201216" indent="-201216"/>
            <a:r>
              <a:rPr lang="en-US" sz="1550" b="1" dirty="0">
                <a:latin typeface="Arial Narrow" panose="020B0606020202030204" pitchFamily="34" charset="0"/>
              </a:rPr>
              <a:t>CERN Safety Code F</a:t>
            </a:r>
            <a:endParaRPr lang="en-US" altLang="en-US" sz="1550" b="1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550" b="1" dirty="0" smtClean="0">
                <a:latin typeface="Arial Narrow" panose="020B0606020202030204" pitchFamily="34" charset="0"/>
              </a:rPr>
              <a:t>Optimisation</a:t>
            </a:r>
            <a:r>
              <a:rPr lang="en-GB" sz="1550" dirty="0" smtClean="0">
                <a:latin typeface="Arial Narrow" panose="020B0606020202030204" pitchFamily="34" charset="0"/>
              </a:rPr>
              <a:t> </a:t>
            </a:r>
            <a:r>
              <a:rPr lang="en-GB" sz="1550" dirty="0">
                <a:latin typeface="Arial Narrow" panose="020B0606020202030204" pitchFamily="34" charset="0"/>
              </a:rPr>
              <a:t>can be considered as respected if the practice never gives rise to an annual dose above </a:t>
            </a:r>
            <a:br>
              <a:rPr lang="en-GB" sz="1550" dirty="0">
                <a:latin typeface="Arial Narrow" panose="020B0606020202030204" pitchFamily="34" charset="0"/>
              </a:rPr>
            </a:br>
            <a:r>
              <a:rPr lang="en-GB" sz="1550" b="1" dirty="0">
                <a:latin typeface="Arial Narrow" panose="020B0606020202030204" pitchFamily="34" charset="0"/>
              </a:rPr>
              <a:t>10 µ</a:t>
            </a:r>
            <a:r>
              <a:rPr lang="en-GB" sz="1550" b="1" dirty="0" err="1">
                <a:latin typeface="Arial Narrow" panose="020B0606020202030204" pitchFamily="34" charset="0"/>
              </a:rPr>
              <a:t>Sv</a:t>
            </a:r>
            <a:r>
              <a:rPr lang="en-GB" sz="1550" b="1" dirty="0">
                <a:latin typeface="Arial Narrow" panose="020B0606020202030204" pitchFamily="34" charset="0"/>
              </a:rPr>
              <a:t> </a:t>
            </a:r>
            <a:r>
              <a:rPr lang="en-GB" sz="1550" dirty="0">
                <a:latin typeface="Arial Narrow" panose="020B0606020202030204" pitchFamily="34" charset="0"/>
              </a:rPr>
              <a:t>for members of the public</a:t>
            </a:r>
            <a:endParaRPr lang="en-GB" altLang="en-US" sz="1550" dirty="0"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16912" y="4596249"/>
            <a:ext cx="8162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1Sv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144000" y="1835930"/>
            <a:ext cx="181870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/>
              <a:t> 1 </a:t>
            </a:r>
            <a:r>
              <a:rPr lang="en-GB" sz="1350" dirty="0" err="1"/>
              <a:t>uSv</a:t>
            </a:r>
            <a:r>
              <a:rPr lang="en-GB" sz="1350" dirty="0"/>
              <a:t>/y effective dose not measurable anymore</a:t>
            </a:r>
          </a:p>
        </p:txBody>
      </p:sp>
      <p:sp>
        <p:nvSpPr>
          <p:cNvPr id="25" name="Rectangle 24">
            <a:hlinkClick r:id="rId3"/>
          </p:cNvPr>
          <p:cNvSpPr/>
          <p:nvPr/>
        </p:nvSpPr>
        <p:spPr>
          <a:xfrm>
            <a:off x="323022" y="4596249"/>
            <a:ext cx="31788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latin typeface="Arial Narrow" panose="020B0606020202030204" pitchFamily="34" charset="0"/>
                <a:hlinkClick r:id="rId3"/>
              </a:rPr>
              <a:t>https://edms.cern.ch/ui/file/335729/LAST_RELEASED/F_E.PDF</a:t>
            </a:r>
            <a:endParaRPr lang="en-GB" sz="900" dirty="0"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0526" y="432001"/>
            <a:ext cx="1812175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/>
              <a:t>Figure from GSG9 Regulatory Control of Radioactive Discharges to the Environment</a:t>
            </a:r>
          </a:p>
        </p:txBody>
      </p:sp>
      <p:sp>
        <p:nvSpPr>
          <p:cNvPr id="29" name="Rechteck 6">
            <a:extLst>
              <a:ext uri="{FF2B5EF4-FFF2-40B4-BE49-F238E27FC236}">
                <a16:creationId xmlns:a16="http://schemas.microsoft.com/office/drawing/2014/main" id="{29F8910C-2DB3-6042-9F87-AE44B52DE61F}"/>
              </a:ext>
            </a:extLst>
          </p:cNvPr>
          <p:cNvSpPr/>
          <p:nvPr/>
        </p:nvSpPr>
        <p:spPr>
          <a:xfrm>
            <a:off x="5266771" y="3764692"/>
            <a:ext cx="2975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→ To be aimed at keeping doses at O(10) µ</a:t>
            </a:r>
            <a:r>
              <a:rPr lang="en-GB" sz="1600" dirty="0" err="1">
                <a:solidFill>
                  <a:schemeClr val="accent5"/>
                </a:solidFill>
                <a:latin typeface="Arial Narrow" panose="020B0606020202030204" pitchFamily="34" charset="0"/>
              </a:rPr>
              <a:t>Sv</a:t>
            </a:r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/year!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 txBox="1">
            <a:spLocks/>
          </p:cNvSpPr>
          <p:nvPr/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Arial Narrow"/>
              </a:defRPr>
            </a:lvl1pPr>
          </a:lstStyle>
          <a:p>
            <a:r>
              <a:rPr lang="en-GB" dirty="0">
                <a:latin typeface="Arial Narrow" panose="020B0606020202030204" pitchFamily="34" charset="0"/>
              </a:rPr>
              <a:t>Optimization for public exposure</a:t>
            </a:r>
          </a:p>
        </p:txBody>
      </p:sp>
      <p:sp>
        <p:nvSpPr>
          <p:cNvPr id="15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06518" y="1500453"/>
            <a:ext cx="4492901" cy="1938193"/>
            <a:chOff x="4506518" y="1500453"/>
            <a:chExt cx="4492901" cy="1938193"/>
          </a:xfrm>
        </p:grpSpPr>
        <p:pic>
          <p:nvPicPr>
            <p:cNvPr id="22" name="Picture 21"/>
            <p:cNvPicPr preferRelativeResize="0">
              <a:picLocks noChangeAspect="1"/>
            </p:cNvPicPr>
            <p:nvPr/>
          </p:nvPicPr>
          <p:blipFill rotWithShape="1">
            <a:blip r:embed="rId4"/>
            <a:srcRect t="27317" b="6525"/>
            <a:stretch/>
          </p:blipFill>
          <p:spPr>
            <a:xfrm>
              <a:off x="4998726" y="1612598"/>
              <a:ext cx="4000693" cy="1826048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>
            <a:xfrm flipV="1">
              <a:off x="4932040" y="1612598"/>
              <a:ext cx="0" cy="182604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506518" y="1500453"/>
              <a:ext cx="4922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Dose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72775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Dose assessment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7847" y="1393350"/>
            <a:ext cx="503270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Aim is to optimize the facility such as to keep the </a:t>
            </a:r>
            <a:r>
              <a:rPr lang="en-GB" sz="1400" dirty="0" smtClean="0">
                <a:latin typeface="Arial Narrow" panose="020B0606020202030204" pitchFamily="34" charset="0"/>
              </a:rPr>
              <a:t>dose</a:t>
            </a:r>
            <a:r>
              <a:rPr lang="en-GB" sz="1400" b="1" dirty="0" smtClean="0">
                <a:latin typeface="Arial Narrow" panose="020B0606020202030204" pitchFamily="34" charset="0"/>
              </a:rPr>
              <a:t> </a:t>
            </a:r>
            <a:r>
              <a:rPr lang="en-GB" sz="1400" dirty="0" smtClean="0">
                <a:latin typeface="Arial Narrow" panose="020B0606020202030204" pitchFamily="34" charset="0"/>
              </a:rPr>
              <a:t>at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O(10) µ</a:t>
            </a:r>
            <a:r>
              <a:rPr lang="en-GB" sz="1400" b="1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Sv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/year </a:t>
            </a:r>
            <a:r>
              <a:rPr lang="en-GB" sz="1400" dirty="0" smtClean="0">
                <a:latin typeface="Arial Narrow" panose="020B0606020202030204" pitchFamily="34" charset="0"/>
              </a:rPr>
              <a:t>for members of the public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Identify </a:t>
            </a:r>
            <a:r>
              <a:rPr lang="en-US" sz="1400" dirty="0">
                <a:latin typeface="Arial Narrow" panose="020B0606020202030204" pitchFamily="34" charset="0"/>
              </a:rPr>
              <a:t>representative person from public for a </a:t>
            </a:r>
            <a:r>
              <a:rPr lang="en-US" sz="1400" dirty="0" smtClean="0">
                <a:latin typeface="Arial Narrow" panose="020B0606020202030204" pitchFamily="34" charset="0"/>
              </a:rPr>
              <a:t>dose </a:t>
            </a:r>
            <a:r>
              <a:rPr lang="en-US" sz="1400" dirty="0">
                <a:latin typeface="Arial Narrow" panose="020B0606020202030204" pitchFamily="34" charset="0"/>
              </a:rPr>
              <a:t>assessment </a:t>
            </a:r>
            <a:endParaRPr lang="en-US" sz="14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Take all exposure pathways to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latin typeface="Arial Narrow" panose="020B0606020202030204" pitchFamily="34" charset="0"/>
              </a:rPr>
              <a:t>-induced </a:t>
            </a:r>
            <a:r>
              <a:rPr lang="en-US" sz="1400" dirty="0" smtClean="0">
                <a:latin typeface="Arial Narrow" panose="020B0606020202030204" pitchFamily="34" charset="0"/>
              </a:rPr>
              <a:t>radiation</a:t>
            </a:r>
            <a:r>
              <a:rPr lang="en-US" sz="1400" baseline="30000" dirty="0" smtClean="0">
                <a:latin typeface="Arial Narrow" panose="020B0606020202030204" pitchFamily="34" charset="0"/>
              </a:rPr>
              <a:t>*</a:t>
            </a:r>
            <a:r>
              <a:rPr lang="en-US" sz="1400" dirty="0" smtClean="0">
                <a:latin typeface="Arial Narrow" panose="020B0606020202030204" pitchFamily="34" charset="0"/>
              </a:rPr>
              <a:t> into account </a:t>
            </a:r>
          </a:p>
          <a:p>
            <a:pPr marL="447675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External</a:t>
            </a:r>
          </a:p>
          <a:p>
            <a:pPr marL="733425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accent5"/>
                </a:solidFill>
                <a:latin typeface="Arial Narrow" panose="020B0606020202030204" pitchFamily="34" charset="0"/>
              </a:rPr>
              <a:t>Directly from secondary particle shower and </a:t>
            </a:r>
            <a:r>
              <a:rPr lang="el-GR" sz="1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 smtClean="0">
                <a:solidFill>
                  <a:schemeClr val="accent5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solidFill>
                <a:schemeClr val="accent5"/>
              </a:solidFill>
              <a:latin typeface="Arial Narrow" panose="020B0606020202030204" pitchFamily="34" charset="0"/>
            </a:endParaRPr>
          </a:p>
          <a:p>
            <a:pPr marL="733425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I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ndirectly via activated/contaminated material (soil, air)</a:t>
            </a:r>
          </a:p>
          <a:p>
            <a:pPr marL="447675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Internal:</a:t>
            </a:r>
          </a:p>
          <a:p>
            <a:pPr marL="733425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Inhalation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of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activated/contaminated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air</a:t>
            </a:r>
          </a:p>
          <a:p>
            <a:pPr marL="733425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Ingestion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of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activated/contaminated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water and food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4307" y="4861198"/>
            <a:ext cx="841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</a:t>
            </a:r>
            <a:r>
              <a:rPr lang="en-GB" sz="9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1 </a:t>
            </a:r>
            <a:r>
              <a:rPr lang="en-GB" sz="900" b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Sv</a:t>
            </a:r>
            <a:endParaRPr lang="en-GB" sz="9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535" y="2439784"/>
            <a:ext cx="3316200" cy="14398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90250" y="1693432"/>
            <a:ext cx="3316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Narrow" panose="020B0606020202030204" pitchFamily="34" charset="0"/>
              </a:rPr>
              <a:t>ICRP recommendations and IAEA Safety standards </a:t>
            </a:r>
            <a:r>
              <a:rPr lang="en-US" sz="1100" dirty="0" smtClean="0">
                <a:latin typeface="Arial Narrow" panose="020B0606020202030204" pitchFamily="34" charset="0"/>
              </a:rPr>
              <a:t>– </a:t>
            </a:r>
            <a:br>
              <a:rPr lang="en-US" sz="1100" dirty="0" smtClean="0">
                <a:latin typeface="Arial Narrow" panose="020B0606020202030204" pitchFamily="34" charset="0"/>
              </a:rPr>
            </a:br>
            <a:r>
              <a:rPr lang="en-US" sz="1100" dirty="0" smtClean="0">
                <a:latin typeface="Arial Narrow" panose="020B0606020202030204" pitchFamily="34" charset="0"/>
              </a:rPr>
              <a:t>Relationship between dose limit, generic and specific dose constraint, and optimization level</a:t>
            </a:r>
            <a:endParaRPr lang="en-GB" sz="1100" dirty="0"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91293" y="4025842"/>
            <a:ext cx="3706854" cy="193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50"/>
              </a:spcAft>
            </a:pPr>
            <a:r>
              <a:rPr lang="en-GB" sz="600" dirty="0">
                <a:latin typeface="Courier" pitchFamily="2" charset="0"/>
              </a:rPr>
              <a:t>IAEA Safety Standards, General Safety </a:t>
            </a:r>
            <a:r>
              <a:rPr lang="en-GB" sz="600" dirty="0" smtClean="0">
                <a:latin typeface="Courier" pitchFamily="2" charset="0"/>
              </a:rPr>
              <a:t>Guide, No</a:t>
            </a:r>
            <a:r>
              <a:rPr lang="en-GB" sz="600" dirty="0">
                <a:latin typeface="Courier" pitchFamily="2" charset="0"/>
              </a:rPr>
              <a:t>. GSG-9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7847" y="4622090"/>
            <a:ext cx="86326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 Narrow" panose="020B0606020202030204" pitchFamily="34" charset="0"/>
              </a:rPr>
              <a:t>* </a:t>
            </a:r>
            <a:r>
              <a:rPr lang="en-US" sz="1050" dirty="0">
                <a:latin typeface="Arial Narrow" panose="020B0606020202030204" pitchFamily="34" charset="0"/>
              </a:rPr>
              <a:t>O</a:t>
            </a:r>
            <a:r>
              <a:rPr lang="en-US" sz="1050" dirty="0" smtClean="0">
                <a:latin typeface="Arial Narrow" panose="020B0606020202030204" pitchFamily="34" charset="0"/>
              </a:rPr>
              <a:t>ther sources of radiation from MUC (e.g. from target area) can be considered negligible at location where </a:t>
            </a:r>
            <a:r>
              <a:rPr lang="el-G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break the ground</a:t>
            </a:r>
            <a:r>
              <a:rPr lang="en-US" sz="1050" dirty="0" smtClean="0">
                <a:latin typeface="Arial Narrow" panose="020B0606020202030204" pitchFamily="34" charset="0"/>
              </a:rPr>
              <a:t> </a:t>
            </a:r>
            <a:endParaRPr lang="en-GB" sz="1050" dirty="0">
              <a:latin typeface="Arial Narrow" panose="020B0606020202030204" pitchFamily="34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4548323" y="3370677"/>
            <a:ext cx="239701" cy="1025174"/>
          </a:xfrm>
          <a:prstGeom prst="rightBrac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56423" y="3741154"/>
            <a:ext cx="823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Negligible</a:t>
            </a:r>
            <a:endParaRPr lang="en-GB" sz="1200" i="1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681571">
            <a:off x="-23967" y="3017169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5"/>
                </a:solidFill>
                <a:latin typeface="Arial Narrow" panose="020B0606020202030204" pitchFamily="34" charset="0"/>
              </a:rPr>
              <a:t>Prompt radiation</a:t>
            </a:r>
            <a:endParaRPr lang="en-GB" sz="1100" i="1" dirty="0">
              <a:solidFill>
                <a:schemeClr val="accent5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9681571">
            <a:off x="-23967" y="3953854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Residual radiation</a:t>
            </a:r>
            <a:endParaRPr lang="en-GB" sz="1100" i="1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41" b="100000" l="973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867" b="356"/>
          <a:stretch/>
        </p:blipFill>
        <p:spPr>
          <a:xfrm>
            <a:off x="483145" y="3204498"/>
            <a:ext cx="1882839" cy="16961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910" y="3701133"/>
            <a:ext cx="1692972" cy="11309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426" b="7171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200" r="11800" b="31059"/>
          <a:stretch/>
        </p:blipFill>
        <p:spPr>
          <a:xfrm>
            <a:off x="377825" y="1357160"/>
            <a:ext cx="3591735" cy="17798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1932" y="1974429"/>
            <a:ext cx="737737" cy="1161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External exposure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4307" y="4861198"/>
            <a:ext cx="841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</a:t>
            </a:r>
            <a:r>
              <a:rPr lang="en-GB" sz="9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1 </a:t>
            </a:r>
            <a:r>
              <a:rPr lang="en-GB" sz="900" b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Sv</a:t>
            </a:r>
            <a:endParaRPr lang="en-GB" sz="9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900043" y="2041834"/>
            <a:ext cx="589501" cy="110598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52443" y="2194234"/>
            <a:ext cx="476957" cy="75617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267020" y="2509055"/>
            <a:ext cx="613563" cy="33573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0" idx="3"/>
          </p:cNvCxnSpPr>
          <p:nvPr/>
        </p:nvCxnSpPr>
        <p:spPr>
          <a:xfrm>
            <a:off x="2131388" y="2131834"/>
            <a:ext cx="1046088" cy="42983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366738" y="2217645"/>
            <a:ext cx="604275" cy="44637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241368" y="2157973"/>
            <a:ext cx="655009" cy="1481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943926" y="2194234"/>
            <a:ext cx="947360" cy="84828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366738" y="2399203"/>
            <a:ext cx="889683" cy="65393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089910" y="2008840"/>
            <a:ext cx="1351001" cy="22318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705898" y="2132515"/>
            <a:ext cx="887413" cy="25191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29200" y="1743091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29200" y="1899422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729200" y="204183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729200" y="219305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11544" y="1716254"/>
            <a:ext cx="415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701736" y="2726168"/>
            <a:ext cx="3686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 Narrow" panose="020B0606020202030204" pitchFamily="34" charset="0"/>
              </a:rPr>
              <a:t>The radiation hazard arises primarily from particle showers initiated by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Arial Narrow" panose="020B0606020202030204" pitchFamily="34" charset="0"/>
              </a:rPr>
              <a:t>interactions </a:t>
            </a:r>
            <a:r>
              <a:rPr lang="en-GB" sz="1600" dirty="0">
                <a:latin typeface="Arial Narrow" panose="020B0606020202030204" pitchFamily="34" charset="0"/>
              </a:rPr>
              <a:t>in material near the person</a:t>
            </a:r>
          </a:p>
        </p:txBody>
      </p:sp>
      <p:cxnSp>
        <p:nvCxnSpPr>
          <p:cNvPr id="81" name="Straight Connector 80"/>
          <p:cNvCxnSpPr/>
          <p:nvPr/>
        </p:nvCxnSpPr>
        <p:spPr>
          <a:xfrm>
            <a:off x="1900043" y="3842034"/>
            <a:ext cx="589501" cy="110598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052443" y="3994434"/>
            <a:ext cx="476957" cy="75617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267020" y="4309255"/>
            <a:ext cx="613563" cy="33573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endCxn id="79" idx="3"/>
          </p:cNvCxnSpPr>
          <p:nvPr/>
        </p:nvCxnSpPr>
        <p:spPr>
          <a:xfrm>
            <a:off x="2131388" y="3932034"/>
            <a:ext cx="1046088" cy="42983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366738" y="4017845"/>
            <a:ext cx="604275" cy="44637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241368" y="3958173"/>
            <a:ext cx="655009" cy="1481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943926" y="3994434"/>
            <a:ext cx="947360" cy="84828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366738" y="4199403"/>
            <a:ext cx="889683" cy="65393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089910" y="3809040"/>
            <a:ext cx="1351001" cy="22318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705898" y="3932715"/>
            <a:ext cx="887413" cy="25191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729200" y="3543291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729200" y="3699622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729200" y="384203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729200" y="399325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11544" y="3516454"/>
            <a:ext cx="415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2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External exposure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4307" y="4861198"/>
            <a:ext cx="841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</a:t>
            </a:r>
            <a:r>
              <a:rPr lang="en-GB" sz="9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1 </a:t>
            </a:r>
            <a:r>
              <a:rPr lang="en-GB" sz="900" b="1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Sv</a:t>
            </a:r>
            <a:endParaRPr lang="en-GB" sz="9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1496348"/>
            <a:ext cx="4860032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 Narrow" panose="020B0606020202030204" pitchFamily="34" charset="0"/>
              </a:rPr>
              <a:t>G</a:t>
            </a:r>
            <a:r>
              <a:rPr lang="en-US" sz="1400" b="1" dirty="0" smtClean="0">
                <a:latin typeface="Arial Narrow" panose="020B0606020202030204" pitchFamily="34" charset="0"/>
              </a:rPr>
              <a:t>eneral worst case scenario</a:t>
            </a:r>
            <a:r>
              <a:rPr lang="en-US" sz="1400" dirty="0" smtClean="0">
                <a:latin typeface="Arial Narrow" panose="020B0606020202030204" pitchFamily="34" charset="0"/>
              </a:rPr>
              <a:t>: maximum exposure and irradiation conditions (e.g. sick person in bed 24/7 at location of max. dose)</a:t>
            </a:r>
          </a:p>
          <a:p>
            <a:pPr marL="182563" indent="-182563">
              <a:spcAft>
                <a:spcPts val="1800"/>
              </a:spcAft>
            </a:pPr>
            <a:r>
              <a:rPr lang="en-GB" sz="1400" dirty="0">
                <a:latin typeface="Arial Narrow" panose="020B0606020202030204" pitchFamily="34" charset="0"/>
              </a:rPr>
              <a:t>	</a:t>
            </a:r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→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Optimization </a:t>
            </a:r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to 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O(10) </a:t>
            </a:r>
            <a:r>
              <a:rPr lang="el-GR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400" b="1" dirty="0" err="1" smtClean="0">
                <a:solidFill>
                  <a:schemeClr val="accent1"/>
                </a:solidFill>
                <a:latin typeface="Arial Narrow" panose="020B0606020202030204" pitchFamily="34" charset="0"/>
              </a:rPr>
              <a:t>Sv</a:t>
            </a:r>
            <a:r>
              <a:rPr lang="en-GB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/year </a:t>
            </a:r>
            <a:r>
              <a:rPr lang="en-GB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to be aimed at for whole collider!</a:t>
            </a:r>
            <a:endParaRPr lang="en-US" sz="1400" dirty="0" smtClean="0"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Depending on the dose surface map, for certain regions of higher dose (e.g. for critical straight sections), possible exclusion of such a worst case scenario even for the far future</a:t>
            </a:r>
          </a:p>
          <a:p>
            <a:pPr marL="447675" indent="-265113">
              <a:spcAft>
                <a:spcPts val="6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→  Dose </a:t>
            </a:r>
            <a:r>
              <a:rPr lang="en-GB" sz="1400" dirty="0">
                <a:latin typeface="Arial Narrow" panose="020B0606020202030204" pitchFamily="34" charset="0"/>
              </a:rPr>
              <a:t>modifying factors for realistic population </a:t>
            </a:r>
            <a:r>
              <a:rPr lang="en-GB" sz="1400" dirty="0" smtClean="0">
                <a:latin typeface="Arial Narrow" panose="020B0606020202030204" pitchFamily="34" charset="0"/>
              </a:rPr>
              <a:t>groups could possibly allow to decrease the dose estimate for certain regions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Depends on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acceptance</a:t>
            </a:r>
            <a:r>
              <a:rPr lang="en-US" sz="1400" dirty="0" smtClean="0">
                <a:latin typeface="Arial Narrow" panose="020B0606020202030204" pitchFamily="34" charset="0"/>
              </a:rPr>
              <a:t> by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authorities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Needs to take possible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future developments </a:t>
            </a:r>
            <a:r>
              <a:rPr lang="en-US" sz="1400" dirty="0" smtClean="0">
                <a:latin typeface="Arial Narrow" panose="020B0606020202030204" pitchFamily="34" charset="0"/>
              </a:rPr>
              <a:t>into account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Uncertainty</a:t>
            </a:r>
            <a:r>
              <a:rPr lang="en-US" sz="1400" dirty="0" smtClean="0">
                <a:latin typeface="Arial Narrow" panose="020B0606020202030204" pitchFamily="34" charset="0"/>
              </a:rPr>
              <a:t> of the dose surface map</a:t>
            </a:r>
          </a:p>
          <a:p>
            <a:pPr marL="449263" lvl="1" indent="-266700">
              <a:spcAft>
                <a:spcPts val="600"/>
              </a:spcAft>
              <a:buFont typeface="Arial Narrow" panose="020B0606020202030204" pitchFamily="34" charset="0"/>
              <a:buChar char="−"/>
            </a:pPr>
            <a:endParaRPr lang="en-GB" sz="14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41" b="100000" l="973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867" b="356"/>
          <a:stretch/>
        </p:blipFill>
        <p:spPr>
          <a:xfrm>
            <a:off x="483145" y="3204498"/>
            <a:ext cx="1882839" cy="169611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910" y="3701133"/>
            <a:ext cx="1692972" cy="113098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426" b="7171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200" r="11800" b="31059"/>
          <a:stretch/>
        </p:blipFill>
        <p:spPr>
          <a:xfrm>
            <a:off x="377825" y="1357160"/>
            <a:ext cx="3591735" cy="177989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1932" y="1974429"/>
            <a:ext cx="737737" cy="1161478"/>
          </a:xfrm>
          <a:prstGeom prst="rect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>
            <a:off x="1900043" y="2041834"/>
            <a:ext cx="589501" cy="110598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052443" y="2194234"/>
            <a:ext cx="476957" cy="75617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267020" y="2509055"/>
            <a:ext cx="613563" cy="33573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131388" y="2131834"/>
            <a:ext cx="1046088" cy="42983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366738" y="2217645"/>
            <a:ext cx="604275" cy="44637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241368" y="2157973"/>
            <a:ext cx="655009" cy="1481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943926" y="2194234"/>
            <a:ext cx="947360" cy="84828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366738" y="2399203"/>
            <a:ext cx="889683" cy="65393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089910" y="2008840"/>
            <a:ext cx="1351001" cy="22318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705898" y="2132515"/>
            <a:ext cx="887413" cy="25191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729200" y="1743091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729200" y="1899422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29200" y="204183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729200" y="219305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11544" y="1716254"/>
            <a:ext cx="415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1900043" y="3842034"/>
            <a:ext cx="589501" cy="110598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052443" y="3994434"/>
            <a:ext cx="476957" cy="75617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67020" y="4309255"/>
            <a:ext cx="613563" cy="33573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131388" y="3932034"/>
            <a:ext cx="1046088" cy="42983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366738" y="4017845"/>
            <a:ext cx="604275" cy="44637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241368" y="3958173"/>
            <a:ext cx="655009" cy="1481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943926" y="3994434"/>
            <a:ext cx="947360" cy="84828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366738" y="4199403"/>
            <a:ext cx="889683" cy="65393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089910" y="3809040"/>
            <a:ext cx="1351001" cy="22318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705898" y="3932715"/>
            <a:ext cx="887413" cy="25191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729200" y="3543291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729200" y="3699622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729200" y="384203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29200" y="3993254"/>
            <a:ext cx="576064" cy="14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11544" y="3516454"/>
            <a:ext cx="415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0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Occupancy dose modification factor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634610"/>
              </p:ext>
            </p:extLst>
          </p:nvPr>
        </p:nvGraphicFramePr>
        <p:xfrm>
          <a:off x="5222324" y="2283718"/>
          <a:ext cx="3518075" cy="1810512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298354611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688122623"/>
                    </a:ext>
                  </a:extLst>
                </a:gridCol>
                <a:gridCol w="925787">
                  <a:extLst>
                    <a:ext uri="{9D8B030D-6E8A-4147-A177-3AD203B41FA5}">
                      <a16:colId xmlns:a16="http://schemas.microsoft.com/office/drawing/2014/main" val="36402502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Exposure situation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Adults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Children/</a:t>
                      </a:r>
                      <a:br>
                        <a:rPr lang="en-GB" sz="12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2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adolescents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101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Residence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087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 (school)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384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Irrigated field (farmer)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975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Gardening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321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Presence at a river bank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0153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Immersion in 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GB" sz="1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037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Boating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US" sz="1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29920" algn="dec"/>
                        </a:tabLst>
                      </a:pPr>
                      <a:r>
                        <a:rPr lang="en-US" sz="1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&lt;0.02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29699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493" y="1470899"/>
            <a:ext cx="474154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 Narrow" panose="020B0606020202030204" pitchFamily="34" charset="0"/>
              </a:rPr>
              <a:t>Occupancy factor </a:t>
            </a:r>
            <a:r>
              <a:rPr lang="en-GB" sz="1400" dirty="0" smtClean="0">
                <a:latin typeface="Arial Narrow" panose="020B0606020202030204" pitchFamily="34" charset="0"/>
              </a:rPr>
              <a:t>(</a:t>
            </a:r>
            <a:r>
              <a:rPr lang="en-GB" sz="1400" dirty="0" err="1" smtClean="0">
                <a:latin typeface="Arial Narrow" panose="020B0606020202030204" pitchFamily="34" charset="0"/>
              </a:rPr>
              <a:t>f</a:t>
            </a:r>
            <a:r>
              <a:rPr lang="en-GB" sz="1400" baseline="-25000" dirty="0" err="1" smtClean="0">
                <a:latin typeface="Arial Narrow" panose="020B0606020202030204" pitchFamily="34" charset="0"/>
              </a:rPr>
              <a:t>OC</a:t>
            </a:r>
            <a:r>
              <a:rPr lang="en-GB" sz="1400" dirty="0" smtClean="0">
                <a:latin typeface="Arial Narrow" panose="020B0606020202030204" pitchFamily="34" charset="0"/>
              </a:rPr>
              <a:t>): fraction </a:t>
            </a:r>
            <a:r>
              <a:rPr lang="en-GB" sz="1400" dirty="0">
                <a:latin typeface="Arial Narrow" panose="020B0606020202030204" pitchFamily="34" charset="0"/>
              </a:rPr>
              <a:t>of time regularly spent in </a:t>
            </a:r>
            <a:r>
              <a:rPr lang="en-GB" sz="1400" dirty="0" smtClean="0">
                <a:latin typeface="Arial Narrow" panose="020B0606020202030204" pitchFamily="34" charset="0"/>
              </a:rPr>
              <a:t>the area of concern while </a:t>
            </a:r>
            <a:r>
              <a:rPr lang="en-GB" sz="1400" dirty="0">
                <a:latin typeface="Arial Narrow" panose="020B0606020202030204" pitchFamily="34" charset="0"/>
              </a:rPr>
              <a:t>being exposed to </a:t>
            </a:r>
            <a:r>
              <a:rPr lang="en-GB" sz="1400" dirty="0" smtClean="0">
                <a:latin typeface="Arial Narrow" panose="020B0606020202030204" pitchFamily="34" charset="0"/>
              </a:rPr>
              <a:t>a </a:t>
            </a:r>
            <a:r>
              <a:rPr lang="en-GB" sz="1400" dirty="0">
                <a:latin typeface="Arial Narrow" panose="020B0606020202030204" pitchFamily="34" charset="0"/>
              </a:rPr>
              <a:t>given radiation </a:t>
            </a:r>
            <a:r>
              <a:rPr lang="en-GB" sz="1400" dirty="0" smtClean="0">
                <a:latin typeface="Arial Narrow" panose="020B0606020202030204" pitchFamily="34" charset="0"/>
              </a:rPr>
              <a:t>source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International guidelines give default values, but site studies provide more precise estimates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err="1" smtClean="0">
                <a:latin typeface="Arial Narrow" panose="020B0606020202030204" pitchFamily="34" charset="0"/>
              </a:rPr>
              <a:t>f</a:t>
            </a:r>
            <a:r>
              <a:rPr lang="en-GB" sz="1400" baseline="-25000" dirty="0" err="1" smtClean="0">
                <a:latin typeface="Arial Narrow" panose="020B0606020202030204" pitchFamily="34" charset="0"/>
              </a:rPr>
              <a:t>OC</a:t>
            </a:r>
            <a:r>
              <a:rPr lang="en-GB" sz="1400" baseline="-25000" dirty="0" smtClean="0">
                <a:latin typeface="Arial Narrow" panose="020B0606020202030204" pitchFamily="34" charset="0"/>
              </a:rPr>
              <a:t> </a:t>
            </a:r>
            <a:r>
              <a:rPr lang="en-GB" sz="1400" dirty="0" smtClean="0">
                <a:latin typeface="Arial Narrow" panose="020B0606020202030204" pitchFamily="34" charset="0"/>
              </a:rPr>
              <a:t>= 1 not </a:t>
            </a:r>
            <a:r>
              <a:rPr lang="en-GB" sz="1400" dirty="0">
                <a:latin typeface="Arial Narrow" panose="020B0606020202030204" pitchFamily="34" charset="0"/>
              </a:rPr>
              <a:t>unlikely </a:t>
            </a:r>
            <a:r>
              <a:rPr lang="en-GB" sz="1400" dirty="0" smtClean="0">
                <a:latin typeface="Arial Narrow" panose="020B0606020202030204" pitchFamily="34" charset="0"/>
              </a:rPr>
              <a:t>at place of residence (e.g. ill/very old persons, persons working at home)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For workers (incl. farmers) 50 weeks with 40 h/w is typically assumed (</a:t>
            </a:r>
            <a:r>
              <a:rPr lang="en-GB" sz="1400" dirty="0" err="1">
                <a:latin typeface="Arial Narrow" panose="020B0606020202030204" pitchFamily="34" charset="0"/>
              </a:rPr>
              <a:t>f</a:t>
            </a:r>
            <a:r>
              <a:rPr lang="en-GB" sz="1400" baseline="-25000" dirty="0" err="1">
                <a:latin typeface="Arial Narrow" panose="020B0606020202030204" pitchFamily="34" charset="0"/>
              </a:rPr>
              <a:t>OC</a:t>
            </a:r>
            <a:r>
              <a:rPr lang="en-GB" sz="1400" baseline="-25000" dirty="0">
                <a:latin typeface="Arial Narrow" panose="020B0606020202030204" pitchFamily="34" charset="0"/>
              </a:rPr>
              <a:t> </a:t>
            </a:r>
            <a:r>
              <a:rPr lang="en-GB" sz="1400" dirty="0">
                <a:latin typeface="Arial Narrow" panose="020B0606020202030204" pitchFamily="34" charset="0"/>
              </a:rPr>
              <a:t>= </a:t>
            </a:r>
            <a:r>
              <a:rPr lang="en-GB" sz="1400" dirty="0" smtClean="0">
                <a:latin typeface="Arial Narrow" panose="020B0606020202030204" pitchFamily="34" charset="0"/>
              </a:rPr>
              <a:t>0.23)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Site specific occupancy factors to be </a:t>
            </a:r>
            <a:r>
              <a:rPr lang="en-US" sz="1400" dirty="0" smtClean="0">
                <a:latin typeface="Arial Narrow" panose="020B0606020202030204" pitchFamily="34" charset="0"/>
              </a:rPr>
              <a:t>studied in the future,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BUT depend on acceptance by authorities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Also how to control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developments</a:t>
            </a:r>
            <a:r>
              <a:rPr lang="en-US" sz="1400" dirty="0" smtClean="0">
                <a:latin typeface="Arial Narrow" panose="020B0606020202030204" pitchFamily="34" charset="0"/>
              </a:rPr>
              <a:t> for the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far</a:t>
            </a:r>
            <a:r>
              <a:rPr lang="en-US" sz="1400" dirty="0" smtClean="0">
                <a:latin typeface="Arial Narrow" panose="020B0606020202030204" pitchFamily="34" charset="0"/>
              </a:rPr>
              <a:t> </a:t>
            </a:r>
            <a:r>
              <a:rPr lang="en-US" sz="1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future</a:t>
            </a:r>
            <a:r>
              <a:rPr lang="en-US" sz="1400" dirty="0" smtClean="0">
                <a:latin typeface="Arial Narrow" panose="020B0606020202030204" pitchFamily="34" charset="0"/>
              </a:rPr>
              <a:t> (even for lakes/oceans such as wind electricity plants)?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39723" y="4118183"/>
            <a:ext cx="352881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 dirty="0" smtClean="0">
                <a:latin typeface="Arial Narrow" panose="020B0606020202030204" pitchFamily="34" charset="0"/>
                <a:ea typeface="Calibri" panose="020F0502020204030204" pitchFamily="34" charset="0"/>
              </a:rPr>
              <a:t>More information can also be found in: </a:t>
            </a:r>
            <a:r>
              <a:rPr lang="en-GB" sz="1100" i="1" dirty="0" smtClean="0">
                <a:latin typeface="Arial Narrow" panose="020B0606020202030204" pitchFamily="34" charset="0"/>
                <a:ea typeface="Calibri" panose="020F0502020204030204" pitchFamily="34" charset="0"/>
              </a:rPr>
              <a:t>P. </a:t>
            </a:r>
            <a:r>
              <a:rPr lang="en-GB" sz="1100" i="1" dirty="0" smtClean="0">
                <a:latin typeface="Arial Narrow" panose="020B0606020202030204" pitchFamily="34" charset="0"/>
              </a:rPr>
              <a:t>Vojtyla, </a:t>
            </a:r>
            <a:r>
              <a:rPr lang="en-GB" sz="1100" i="1" dirty="0" smtClean="0">
                <a:latin typeface="Arial Narrow" panose="020B0606020202030204" pitchFamily="34" charset="0"/>
                <a:ea typeface="Calibri" panose="020F0502020204030204" pitchFamily="34" charset="0"/>
              </a:rPr>
              <a:t>EDMS 2010454 and NCRP 123</a:t>
            </a:r>
            <a:endParaRPr lang="en-GB" sz="1100" i="1" dirty="0">
              <a:latin typeface="Arial Narrow" panose="020B0606020202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176907" y="1928603"/>
            <a:ext cx="352881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Arial Narrow" panose="020B0606020202030204" pitchFamily="34" charset="0"/>
                <a:ea typeface="Calibri" panose="020F0502020204030204" pitchFamily="34" charset="0"/>
              </a:rPr>
              <a:t>Examples of occupancy factors based on international guidelines</a:t>
            </a:r>
            <a:endParaRPr lang="en-GB" sz="11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08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Exclusion areas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1520" y="1419622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 smtClean="0">
              <a:latin typeface="Arial Narrow" panose="020B0606020202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400" dirty="0" smtClean="0">
                <a:latin typeface="Arial Narrow" panose="020B0606020202030204" pitchFamily="34" charset="0"/>
              </a:rPr>
              <a:t>Exclusion </a:t>
            </a:r>
            <a:r>
              <a:rPr lang="en-GB" sz="1400" dirty="0">
                <a:latin typeface="Arial Narrow" panose="020B0606020202030204" pitchFamily="34" charset="0"/>
              </a:rPr>
              <a:t>areas seem attractive, but </a:t>
            </a:r>
            <a:r>
              <a:rPr lang="en-GB" sz="1400" dirty="0" smtClean="0">
                <a:latin typeface="Arial Narrow" panose="020B0606020202030204" pitchFamily="34" charset="0"/>
              </a:rPr>
              <a:t>problems to </a:t>
            </a:r>
            <a:r>
              <a:rPr lang="en-GB" sz="1400" dirty="0">
                <a:latin typeface="Arial Narrow" panose="020B0606020202030204" pitchFamily="34" charset="0"/>
              </a:rPr>
              <a:t>be </a:t>
            </a:r>
            <a:r>
              <a:rPr lang="en-GB" sz="1400" dirty="0" smtClean="0">
                <a:latin typeface="Arial Narrow" panose="020B0606020202030204" pitchFamily="34" charset="0"/>
              </a:rPr>
              <a:t>considered: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56475"/>
              </p:ext>
            </p:extLst>
          </p:nvPr>
        </p:nvGraphicFramePr>
        <p:xfrm>
          <a:off x="251520" y="2211710"/>
          <a:ext cx="8496944" cy="24482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77737">
                  <a:extLst>
                    <a:ext uri="{9D8B030D-6E8A-4147-A177-3AD203B41FA5}">
                      <a16:colId xmlns:a16="http://schemas.microsoft.com/office/drawing/2014/main" val="594251695"/>
                    </a:ext>
                  </a:extLst>
                </a:gridCol>
                <a:gridCol w="6519207">
                  <a:extLst>
                    <a:ext uri="{9D8B030D-6E8A-4147-A177-3AD203B41FA5}">
                      <a16:colId xmlns:a16="http://schemas.microsoft.com/office/drawing/2014/main" val="1896463780"/>
                    </a:ext>
                  </a:extLst>
                </a:gridCol>
              </a:tblGrid>
              <a:tr h="78694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1"/>
                          </a:solidFill>
                          <a:latin typeface="Arial Narrow" panose="020B0606020202030204" pitchFamily="34" charset="0"/>
                        </a:rPr>
                        <a:t>Public acceptance</a:t>
                      </a:r>
                      <a:endParaRPr lang="en-GB" sz="1400" dirty="0">
                        <a:solidFill>
                          <a:schemeClr val="accent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lvl="1" indent="-17621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 Narrow" panose="020B0606020202030204" pitchFamily="34" charset="0"/>
                        </a:rPr>
                        <a:t>Public awareness of „dangerous areas next door</a:t>
                      </a:r>
                      <a:r>
                        <a:rPr lang="en-GB" sz="1400" baseline="0" dirty="0" smtClean="0">
                          <a:latin typeface="Arial Narrow" panose="020B0606020202030204" pitchFamily="34" charset="0"/>
                        </a:rPr>
                        <a:t> due to </a:t>
                      </a:r>
                      <a:r>
                        <a:rPr lang="en-GB" sz="1400" dirty="0" smtClean="0">
                          <a:latin typeface="Arial Narrow" panose="020B0606020202030204" pitchFamily="34" charset="0"/>
                        </a:rPr>
                        <a:t>a particle accelerator at far distance“</a:t>
                      </a:r>
                    </a:p>
                    <a:p>
                      <a:pPr marL="176213" lvl="1" indent="-17621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 Narrow" panose="020B0606020202030204" pitchFamily="34" charset="0"/>
                          <a:sym typeface="Wingdings" pitchFamily="2" charset="2"/>
                        </a:rPr>
                        <a:t>Fencing-off impact area may attract public interest and create doubts on actual control 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497102"/>
                  </a:ext>
                </a:extLst>
              </a:tr>
              <a:tr h="4910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1"/>
                          </a:solidFill>
                          <a:latin typeface="Arial Narrow" panose="020B0606020202030204" pitchFamily="34" charset="0"/>
                        </a:rPr>
                        <a:t>Acceptance by authorities</a:t>
                      </a:r>
                      <a:endParaRPr lang="en-GB" sz="1400" dirty="0">
                        <a:solidFill>
                          <a:schemeClr val="accent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213" marR="0" lvl="1" indent="-1762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Acceptance by authorities also for exclusion areas required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697064"/>
                  </a:ext>
                </a:extLst>
              </a:tr>
              <a:tr h="117032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1"/>
                          </a:solidFill>
                          <a:latin typeface="Arial Narrow" panose="020B0606020202030204" pitchFamily="34" charset="0"/>
                        </a:rPr>
                        <a:t>Other</a:t>
                      </a:r>
                      <a:r>
                        <a:rPr lang="en-US" sz="1400" baseline="0" dirty="0" smtClean="0">
                          <a:solidFill>
                            <a:schemeClr val="accent1"/>
                          </a:solidFill>
                          <a:latin typeface="Arial Narrow" panose="020B0606020202030204" pitchFamily="34" charset="0"/>
                        </a:rPr>
                        <a:t> aspects</a:t>
                      </a:r>
                      <a:endParaRPr lang="en-GB" sz="1400" dirty="0">
                        <a:solidFill>
                          <a:schemeClr val="accent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6213" lvl="1" indent="-17621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 Narrow" panose="020B0606020202030204" pitchFamily="34" charset="0"/>
                        </a:rPr>
                        <a:t>Uncertainties connected to the surface dose map to be well-understood</a:t>
                      </a:r>
                    </a:p>
                    <a:p>
                      <a:pPr marL="176213" lvl="1" indent="-17621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 Narrow" panose="020B0606020202030204" pitchFamily="34" charset="0"/>
                        </a:rPr>
                        <a:t>Impacted area may be very large</a:t>
                      </a:r>
                    </a:p>
                    <a:p>
                      <a:pPr marL="176213" lvl="1" indent="-176213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 Narrow" panose="020B0606020202030204" pitchFamily="34" charset="0"/>
                        </a:rPr>
                        <a:t>High</a:t>
                      </a:r>
                      <a:r>
                        <a:rPr lang="en-US" sz="1400" baseline="0" dirty="0" smtClean="0">
                          <a:latin typeface="Arial Narrow" panose="020B0606020202030204" pitchFamily="34" charset="0"/>
                        </a:rPr>
                        <a:t> costs</a:t>
                      </a:r>
                      <a:endParaRPr lang="en-GB" sz="1400" dirty="0" smtClean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38093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13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t="25205" b="16189"/>
          <a:stretch/>
        </p:blipFill>
        <p:spPr>
          <a:xfrm>
            <a:off x="366949" y="1063626"/>
            <a:ext cx="5159684" cy="1522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implified geometrical considerations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5170" y="2350294"/>
            <a:ext cx="18991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 panose="020B0606020202030204" pitchFamily="34" charset="0"/>
              </a:rPr>
              <a:t>L – </a:t>
            </a:r>
            <a:r>
              <a:rPr lang="en-US" sz="800" dirty="0" smtClean="0">
                <a:latin typeface="Arial Narrow" panose="020B0606020202030204" pitchFamily="34" charset="0"/>
              </a:rPr>
              <a:t>distance, </a:t>
            </a:r>
            <a:r>
              <a:rPr lang="en-US" sz="800" dirty="0">
                <a:latin typeface="Arial Narrow" panose="020B0606020202030204" pitchFamily="34" charset="0"/>
              </a:rPr>
              <a:t>d – depth, R</a:t>
            </a:r>
            <a:r>
              <a:rPr lang="en-US" sz="800" baseline="-25000" dirty="0">
                <a:latin typeface="Arial Narrow" panose="020B0606020202030204" pitchFamily="34" charset="0"/>
                <a:cs typeface="Times New Roman" panose="02020603050405020304" pitchFamily="18" charset="0"/>
              </a:rPr>
              <a:t>e </a:t>
            </a:r>
            <a:r>
              <a:rPr lang="en-US" sz="800" dirty="0">
                <a:latin typeface="Arial Narrow" panose="020B0606020202030204" pitchFamily="34" charset="0"/>
              </a:rPr>
              <a:t>– Earth </a:t>
            </a:r>
            <a:r>
              <a:rPr lang="en-US" sz="800" dirty="0" smtClean="0">
                <a:latin typeface="Arial Narrow" panose="020B0606020202030204" pitchFamily="34" charset="0"/>
              </a:rPr>
              <a:t>radius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56615" y="2585728"/>
            <a:ext cx="463140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US" sz="1400" dirty="0" smtClean="0">
              <a:latin typeface="Arial Narrow" panose="020B0606020202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Exit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angle of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radiation is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very small, wherefore </a:t>
            </a:r>
            <a:r>
              <a:rPr lang="en-US" sz="14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impacted area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can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be of </a:t>
            </a:r>
            <a:r>
              <a:rPr lang="en-US" sz="14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several km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(depending on ground profile)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Even when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Arial Narrow" panose="020B0606020202030204" pitchFamily="34" charset="0"/>
              </a:rPr>
              <a:t>travel above-ground, persons may be exposed to it and its </a:t>
            </a:r>
            <a:r>
              <a:rPr lang="en-US" sz="1400" dirty="0" err="1">
                <a:latin typeface="Arial Narrow" panose="020B0606020202030204" pitchFamily="34" charset="0"/>
              </a:rPr>
              <a:t>secondaries</a:t>
            </a:r>
            <a:r>
              <a:rPr lang="en-US" sz="1400" dirty="0">
                <a:latin typeface="Arial Narrow" panose="020B0606020202030204" pitchFamily="34" charset="0"/>
              </a:rPr>
              <a:t> </a:t>
            </a:r>
            <a:r>
              <a:rPr lang="en-US" sz="1400" dirty="0" smtClean="0">
                <a:latin typeface="Arial Narrow" panose="020B0606020202030204" pitchFamily="34" charset="0"/>
              </a:rPr>
              <a:t>(</a:t>
            </a:r>
            <a:r>
              <a:rPr lang="en-US" sz="1400" dirty="0">
                <a:latin typeface="Arial Narrow" panose="020B0606020202030204" pitchFamily="34" charset="0"/>
              </a:rPr>
              <a:t>e.g. in tall buildings)</a:t>
            </a:r>
          </a:p>
          <a:p>
            <a:pPr marL="468312" lvl="1" indent="-28575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Dose </a:t>
            </a:r>
            <a:r>
              <a:rPr lang="en-US" sz="1400" dirty="0">
                <a:latin typeface="Arial Narrow" panose="020B0606020202030204" pitchFamily="34" charset="0"/>
              </a:rPr>
              <a:t>evolution above-ground to be </a:t>
            </a:r>
            <a:r>
              <a:rPr lang="en-US" sz="1400" dirty="0" smtClean="0">
                <a:latin typeface="Arial Narrow" panose="020B0606020202030204" pitchFamily="34" charset="0"/>
              </a:rPr>
              <a:t>understood w </a:t>
            </a:r>
            <a:r>
              <a:rPr lang="en-US" sz="1400" dirty="0">
                <a:latin typeface="Arial Narrow" panose="020B0606020202030204" pitchFamily="34" charset="0"/>
              </a:rPr>
              <a:t>MC </a:t>
            </a:r>
            <a:r>
              <a:rPr lang="en-US" sz="1400" dirty="0" smtClean="0">
                <a:latin typeface="Arial Narrow" panose="020B0606020202030204" pitchFamily="34" charset="0"/>
              </a:rPr>
              <a:t>studies</a:t>
            </a:r>
          </a:p>
          <a:p>
            <a:pPr marL="468312" lvl="1" indent="-285750">
              <a:spcAft>
                <a:spcPts val="600"/>
              </a:spcAft>
              <a:buFont typeface="Arial Narrow" panose="020B0606020202030204" pitchFamily="34" charset="0"/>
              <a:buChar char="−"/>
            </a:pPr>
            <a:r>
              <a:rPr lang="en-US" sz="1400" dirty="0" smtClean="0">
                <a:latin typeface="Arial Narrow" panose="020B0606020202030204" pitchFamily="34" charset="0"/>
              </a:rPr>
              <a:t>Surface map to show also impacted above-ground area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176213" indent="-176213">
              <a:spcAft>
                <a:spcPts val="600"/>
              </a:spcAft>
              <a:buFont typeface="Arial Narrow" panose="020B0606020202030204" pitchFamily="34" charset="0"/>
              <a:buChar char="−"/>
            </a:pPr>
            <a:endParaRPr lang="en-US" sz="14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452438" indent="-187325">
              <a:buFont typeface="Arial Narrow" panose="020B0606020202030204" pitchFamily="34" charset="0"/>
              <a:buChar char="−"/>
            </a:pPr>
            <a:endParaRPr lang="en-GB" sz="1400" dirty="0">
              <a:latin typeface="Arial Narrow" panose="020B0606020202030204" pitchFamily="34" charset="0"/>
            </a:endParaRPr>
          </a:p>
        </p:txBody>
      </p:sp>
      <p:graphicFrame>
        <p:nvGraphicFramePr>
          <p:cNvPr id="165" name="Table 1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811787"/>
              </p:ext>
            </p:extLst>
          </p:nvPr>
        </p:nvGraphicFramePr>
        <p:xfrm>
          <a:off x="5019931" y="2939760"/>
          <a:ext cx="3744418" cy="1133475"/>
        </p:xfrm>
        <a:graphic>
          <a:graphicData uri="http://schemas.openxmlformats.org/drawingml/2006/table">
            <a:tbl>
              <a:tblPr/>
              <a:tblGrid>
                <a:gridCol w="1140593">
                  <a:extLst>
                    <a:ext uri="{9D8B030D-6E8A-4147-A177-3AD203B41FA5}">
                      <a16:colId xmlns:a16="http://schemas.microsoft.com/office/drawing/2014/main" val="3359683246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3200641061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4288329421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2523316557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1892144328"/>
                    </a:ext>
                  </a:extLst>
                </a:gridCol>
                <a:gridCol w="520765">
                  <a:extLst>
                    <a:ext uri="{9D8B030D-6E8A-4147-A177-3AD203B41FA5}">
                      <a16:colId xmlns:a16="http://schemas.microsoft.com/office/drawing/2014/main" val="2730050009"/>
                    </a:ext>
                  </a:extLst>
                </a:gridCol>
              </a:tblGrid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10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TeV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538894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814339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(km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583415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(m)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037085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026121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 (rad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700710"/>
                  </a:ext>
                </a:extLst>
              </a:tr>
              <a:tr h="11075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(km) for h = 50 m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301607"/>
                  </a:ext>
                </a:extLst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5940151" y="1224359"/>
            <a:ext cx="30963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 Narrow" panose="020B0606020202030204" pitchFamily="34" charset="0"/>
              </a:rPr>
              <a:t>See </a:t>
            </a:r>
            <a:r>
              <a:rPr lang="en-GB" sz="1200" dirty="0" smtClean="0">
                <a:latin typeface="Arial Narrow" panose="020B0606020202030204" pitchFamily="34" charset="0"/>
              </a:rPr>
              <a:t>paper </a:t>
            </a:r>
            <a:r>
              <a:rPr lang="en-GB" sz="1200" dirty="0">
                <a:latin typeface="Arial Narrow" panose="020B0606020202030204" pitchFamily="34" charset="0"/>
              </a:rPr>
              <a:t>from Johnson, </a:t>
            </a:r>
            <a:r>
              <a:rPr lang="en-GB" sz="1200" dirty="0" err="1">
                <a:latin typeface="Arial Narrow" panose="020B0606020202030204" pitchFamily="34" charset="0"/>
              </a:rPr>
              <a:t>Rolandi</a:t>
            </a:r>
            <a:r>
              <a:rPr lang="en-GB" sz="1200" dirty="0">
                <a:latin typeface="Arial Narrow" panose="020B0606020202030204" pitchFamily="34" charset="0"/>
              </a:rPr>
              <a:t> and Silari, Radiological Hazard Due to Neutrinos from a Muon Collider, </a:t>
            </a:r>
            <a:r>
              <a:rPr lang="en-GB" sz="1200" dirty="0" smtClean="0">
                <a:latin typeface="Arial Narrow" panose="020B0606020202030204" pitchFamily="34" charset="0"/>
              </a:rPr>
              <a:t>1998</a:t>
            </a:r>
          </a:p>
          <a:p>
            <a:endParaRPr lang="en-US" sz="1200" dirty="0" smtClean="0">
              <a:latin typeface="Arial Narrow" panose="020B0606020202030204" pitchFamily="34" charset="0"/>
            </a:endParaRPr>
          </a:p>
          <a:p>
            <a:r>
              <a:rPr lang="en-US" sz="1200" dirty="0" smtClean="0">
                <a:latin typeface="Arial Narrow" panose="020B0606020202030204" pitchFamily="34" charset="0"/>
              </a:rPr>
              <a:t>Assumptions</a:t>
            </a:r>
            <a:r>
              <a:rPr lang="en-US" sz="1200" dirty="0">
                <a:latin typeface="Arial Narrow" panose="020B0606020202030204" pitchFamily="34" charset="0"/>
              </a:rPr>
              <a:t>: Earth as perfect sphere, no beam divergence, no collider inclination</a:t>
            </a:r>
          </a:p>
          <a:p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17252" y="1562561"/>
            <a:ext cx="5229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1400" dirty="0">
                <a:latin typeface="Arial Narrow" panose="020B0606020202030204" pitchFamily="34" charset="0"/>
              </a:rPr>
              <a:t>~1/</a:t>
            </a:r>
            <a:r>
              <a:rPr lang="el-GR" sz="1400" dirty="0">
                <a:latin typeface="Arial Narrow" panose="020B0606020202030204" pitchFamily="34" charset="0"/>
              </a:rPr>
              <a:t>γ</a:t>
            </a:r>
            <a:r>
              <a:rPr lang="el-GR" sz="1400" baseline="-25000" dirty="0"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endParaRPr lang="en-GB" sz="1400" baseline="-25000" dirty="0">
              <a:latin typeface="Arial Narrow" panose="020B0606020202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6614" y="4443958"/>
            <a:ext cx="88798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</a:rPr>
              <a:t>Impacted area may be very large and still several kilometers behind where the </a:t>
            </a:r>
            <a:r>
              <a:rPr lang="el-GR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break the ground!</a:t>
            </a:r>
            <a:r>
              <a:rPr lang="en-US" sz="14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070474" y="4057688"/>
            <a:ext cx="17844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latin typeface="Arial Narrow" panose="020B0606020202030204" pitchFamily="34" charset="0"/>
                <a:hlinkClick r:id="rId4"/>
              </a:rPr>
              <a:t>See 2</a:t>
            </a:r>
            <a:r>
              <a:rPr lang="en-US" sz="1000" baseline="30000" dirty="0" smtClean="0">
                <a:latin typeface="Arial Narrow" panose="020B0606020202030204" pitchFamily="34" charset="0"/>
                <a:hlinkClick r:id="rId4"/>
              </a:rPr>
              <a:t>nd</a:t>
            </a:r>
            <a:r>
              <a:rPr lang="en-US" sz="1000" dirty="0" smtClean="0">
                <a:latin typeface="Arial Narrow" panose="020B0606020202030204" pitchFamily="34" charset="0"/>
                <a:hlinkClick r:id="rId4"/>
              </a:rPr>
              <a:t> </a:t>
            </a:r>
            <a:r>
              <a:rPr lang="en-US" sz="1000" dirty="0">
                <a:latin typeface="Arial Narrow" panose="020B0606020202030204" pitchFamily="34" charset="0"/>
                <a:hlinkClick r:id="rId4"/>
              </a:rPr>
              <a:t>Muon Community Meeting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58908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50"/>
          <p:cNvSpPr/>
          <p:nvPr/>
        </p:nvSpPr>
        <p:spPr>
          <a:xfrm>
            <a:off x="730053" y="3667196"/>
            <a:ext cx="3728668" cy="1212883"/>
          </a:xfrm>
          <a:custGeom>
            <a:avLst/>
            <a:gdLst>
              <a:gd name="connsiteX0" fmla="*/ 4738 w 3728668"/>
              <a:gd name="connsiteY0" fmla="*/ 1203407 h 1212883"/>
              <a:gd name="connsiteX1" fmla="*/ 0 w 3728668"/>
              <a:gd name="connsiteY1" fmla="*/ 360075 h 1212883"/>
              <a:gd name="connsiteX2" fmla="*/ 0 w 3728668"/>
              <a:gd name="connsiteY2" fmla="*/ 322172 h 1212883"/>
              <a:gd name="connsiteX3" fmla="*/ 99495 w 3728668"/>
              <a:gd name="connsiteY3" fmla="*/ 298483 h 1212883"/>
              <a:gd name="connsiteX4" fmla="*/ 170562 w 3728668"/>
              <a:gd name="connsiteY4" fmla="*/ 279532 h 1212883"/>
              <a:gd name="connsiteX5" fmla="*/ 307959 w 3728668"/>
              <a:gd name="connsiteY5" fmla="*/ 270056 h 1212883"/>
              <a:gd name="connsiteX6" fmla="*/ 383764 w 3728668"/>
              <a:gd name="connsiteY6" fmla="*/ 270056 h 1212883"/>
              <a:gd name="connsiteX7" fmla="*/ 540112 w 3728668"/>
              <a:gd name="connsiteY7" fmla="*/ 213202 h 1212883"/>
              <a:gd name="connsiteX8" fmla="*/ 682247 w 3728668"/>
              <a:gd name="connsiteY8" fmla="*/ 227415 h 1212883"/>
              <a:gd name="connsiteX9" fmla="*/ 862284 w 3728668"/>
              <a:gd name="connsiteY9" fmla="*/ 227415 h 1212883"/>
              <a:gd name="connsiteX10" fmla="*/ 1047059 w 3728668"/>
              <a:gd name="connsiteY10" fmla="*/ 208464 h 1212883"/>
              <a:gd name="connsiteX11" fmla="*/ 1165505 w 3728668"/>
              <a:gd name="connsiteY11" fmla="*/ 222678 h 1212883"/>
              <a:gd name="connsiteX12" fmla="*/ 1260261 w 3728668"/>
              <a:gd name="connsiteY12" fmla="*/ 198988 h 1212883"/>
              <a:gd name="connsiteX13" fmla="*/ 1288688 w 3728668"/>
              <a:gd name="connsiteY13" fmla="*/ 189513 h 1212883"/>
              <a:gd name="connsiteX14" fmla="*/ 1435561 w 3728668"/>
              <a:gd name="connsiteY14" fmla="*/ 189513 h 1212883"/>
              <a:gd name="connsiteX15" fmla="*/ 1501890 w 3728668"/>
              <a:gd name="connsiteY15" fmla="*/ 146872 h 1212883"/>
              <a:gd name="connsiteX16" fmla="*/ 1620336 w 3728668"/>
              <a:gd name="connsiteY16" fmla="*/ 170562 h 1212883"/>
              <a:gd name="connsiteX17" fmla="*/ 1719830 w 3728668"/>
              <a:gd name="connsiteY17" fmla="*/ 156348 h 1212883"/>
              <a:gd name="connsiteX18" fmla="*/ 1819325 w 3728668"/>
              <a:gd name="connsiteY18" fmla="*/ 137397 h 1212883"/>
              <a:gd name="connsiteX19" fmla="*/ 1899868 w 3728668"/>
              <a:gd name="connsiteY19" fmla="*/ 146872 h 1212883"/>
              <a:gd name="connsiteX20" fmla="*/ 1961459 w 3728668"/>
              <a:gd name="connsiteY20" fmla="*/ 151610 h 1212883"/>
              <a:gd name="connsiteX21" fmla="*/ 2089381 w 3728668"/>
              <a:gd name="connsiteY21" fmla="*/ 108970 h 1212883"/>
              <a:gd name="connsiteX22" fmla="*/ 2203088 w 3728668"/>
              <a:gd name="connsiteY22" fmla="*/ 113708 h 1212883"/>
              <a:gd name="connsiteX23" fmla="*/ 2297845 w 3728668"/>
              <a:gd name="connsiteY23" fmla="*/ 66329 h 1212883"/>
              <a:gd name="connsiteX24" fmla="*/ 2430504 w 3728668"/>
              <a:gd name="connsiteY24" fmla="*/ 66329 h 1212883"/>
              <a:gd name="connsiteX25" fmla="*/ 2577377 w 3728668"/>
              <a:gd name="connsiteY25" fmla="*/ 85281 h 1212883"/>
              <a:gd name="connsiteX26" fmla="*/ 2842695 w 3728668"/>
              <a:gd name="connsiteY26" fmla="*/ 42640 h 1212883"/>
              <a:gd name="connsiteX27" fmla="*/ 2961140 w 3728668"/>
              <a:gd name="connsiteY27" fmla="*/ 42640 h 1212883"/>
              <a:gd name="connsiteX28" fmla="*/ 3174342 w 3728668"/>
              <a:gd name="connsiteY28" fmla="*/ 56854 h 1212883"/>
              <a:gd name="connsiteX29" fmla="*/ 3307001 w 3728668"/>
              <a:gd name="connsiteY29" fmla="*/ 28427 h 1212883"/>
              <a:gd name="connsiteX30" fmla="*/ 3487039 w 3728668"/>
              <a:gd name="connsiteY30" fmla="*/ 33165 h 1212883"/>
              <a:gd name="connsiteX31" fmla="*/ 3686027 w 3728668"/>
              <a:gd name="connsiteY31" fmla="*/ 0 h 1212883"/>
              <a:gd name="connsiteX32" fmla="*/ 3728668 w 3728668"/>
              <a:gd name="connsiteY32" fmla="*/ 0 h 1212883"/>
              <a:gd name="connsiteX33" fmla="*/ 3719192 w 3728668"/>
              <a:gd name="connsiteY33" fmla="*/ 1212883 h 1212883"/>
              <a:gd name="connsiteX34" fmla="*/ 4738 w 3728668"/>
              <a:gd name="connsiteY34" fmla="*/ 1203407 h 121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728668" h="1212883">
                <a:moveTo>
                  <a:pt x="4738" y="1203407"/>
                </a:moveTo>
                <a:cubicBezTo>
                  <a:pt x="3159" y="922296"/>
                  <a:pt x="1579" y="641186"/>
                  <a:pt x="0" y="360075"/>
                </a:cubicBezTo>
                <a:lnTo>
                  <a:pt x="0" y="322172"/>
                </a:lnTo>
                <a:lnTo>
                  <a:pt x="99495" y="298483"/>
                </a:lnTo>
                <a:lnTo>
                  <a:pt x="170562" y="279532"/>
                </a:lnTo>
                <a:lnTo>
                  <a:pt x="307959" y="270056"/>
                </a:lnTo>
                <a:lnTo>
                  <a:pt x="383764" y="270056"/>
                </a:lnTo>
                <a:lnTo>
                  <a:pt x="540112" y="213202"/>
                </a:lnTo>
                <a:lnTo>
                  <a:pt x="682247" y="227415"/>
                </a:lnTo>
                <a:lnTo>
                  <a:pt x="862284" y="227415"/>
                </a:lnTo>
                <a:lnTo>
                  <a:pt x="1047059" y="208464"/>
                </a:lnTo>
                <a:lnTo>
                  <a:pt x="1165505" y="222678"/>
                </a:lnTo>
                <a:lnTo>
                  <a:pt x="1260261" y="198988"/>
                </a:lnTo>
                <a:lnTo>
                  <a:pt x="1288688" y="189513"/>
                </a:lnTo>
                <a:lnTo>
                  <a:pt x="1435561" y="189513"/>
                </a:lnTo>
                <a:lnTo>
                  <a:pt x="1501890" y="146872"/>
                </a:lnTo>
                <a:lnTo>
                  <a:pt x="1620336" y="170562"/>
                </a:lnTo>
                <a:lnTo>
                  <a:pt x="1719830" y="156348"/>
                </a:lnTo>
                <a:lnTo>
                  <a:pt x="1819325" y="137397"/>
                </a:lnTo>
                <a:lnTo>
                  <a:pt x="1899868" y="146872"/>
                </a:lnTo>
                <a:lnTo>
                  <a:pt x="1961459" y="151610"/>
                </a:lnTo>
                <a:lnTo>
                  <a:pt x="2089381" y="108970"/>
                </a:lnTo>
                <a:lnTo>
                  <a:pt x="2203088" y="113708"/>
                </a:lnTo>
                <a:lnTo>
                  <a:pt x="2297845" y="66329"/>
                </a:lnTo>
                <a:lnTo>
                  <a:pt x="2430504" y="66329"/>
                </a:lnTo>
                <a:lnTo>
                  <a:pt x="2577377" y="85281"/>
                </a:lnTo>
                <a:lnTo>
                  <a:pt x="2842695" y="42640"/>
                </a:lnTo>
                <a:lnTo>
                  <a:pt x="2961140" y="42640"/>
                </a:lnTo>
                <a:lnTo>
                  <a:pt x="3174342" y="56854"/>
                </a:lnTo>
                <a:lnTo>
                  <a:pt x="3307001" y="28427"/>
                </a:lnTo>
                <a:lnTo>
                  <a:pt x="3487039" y="33165"/>
                </a:lnTo>
                <a:lnTo>
                  <a:pt x="3686027" y="0"/>
                </a:lnTo>
                <a:lnTo>
                  <a:pt x="3728668" y="0"/>
                </a:lnTo>
                <a:cubicBezTo>
                  <a:pt x="3725509" y="404294"/>
                  <a:pt x="3722351" y="808589"/>
                  <a:pt x="3719192" y="1212883"/>
                </a:cubicBezTo>
                <a:lnTo>
                  <a:pt x="4738" y="1203407"/>
                </a:lnTo>
                <a:close/>
              </a:path>
            </a:pathLst>
          </a:custGeom>
          <a:solidFill>
            <a:srgbClr val="A68E4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5038928" y="1512830"/>
            <a:ext cx="3725693" cy="1498060"/>
          </a:xfrm>
          <a:custGeom>
            <a:avLst/>
            <a:gdLst>
              <a:gd name="connsiteX0" fmla="*/ 0 w 3725693"/>
              <a:gd name="connsiteY0" fmla="*/ 1498060 h 1498060"/>
              <a:gd name="connsiteX1" fmla="*/ 0 w 3725693"/>
              <a:gd name="connsiteY1" fmla="*/ 311285 h 1498060"/>
              <a:gd name="connsiteX2" fmla="*/ 155642 w 3725693"/>
              <a:gd name="connsiteY2" fmla="*/ 272375 h 1498060"/>
              <a:gd name="connsiteX3" fmla="*/ 233463 w 3725693"/>
              <a:gd name="connsiteY3" fmla="*/ 272375 h 1498060"/>
              <a:gd name="connsiteX4" fmla="*/ 350195 w 3725693"/>
              <a:gd name="connsiteY4" fmla="*/ 223737 h 1498060"/>
              <a:gd name="connsiteX5" fmla="*/ 408561 w 3725693"/>
              <a:gd name="connsiteY5" fmla="*/ 136188 h 1498060"/>
              <a:gd name="connsiteX6" fmla="*/ 505838 w 3725693"/>
              <a:gd name="connsiteY6" fmla="*/ 0 h 1498060"/>
              <a:gd name="connsiteX7" fmla="*/ 564204 w 3725693"/>
              <a:gd name="connsiteY7" fmla="*/ 58366 h 1498060"/>
              <a:gd name="connsiteX8" fmla="*/ 622570 w 3725693"/>
              <a:gd name="connsiteY8" fmla="*/ 175098 h 1498060"/>
              <a:gd name="connsiteX9" fmla="*/ 749029 w 3725693"/>
              <a:gd name="connsiteY9" fmla="*/ 233464 h 1498060"/>
              <a:gd name="connsiteX10" fmla="*/ 924127 w 3725693"/>
              <a:gd name="connsiteY10" fmla="*/ 194554 h 1498060"/>
              <a:gd name="connsiteX11" fmla="*/ 1011676 w 3725693"/>
              <a:gd name="connsiteY11" fmla="*/ 116732 h 1498060"/>
              <a:gd name="connsiteX12" fmla="*/ 1108953 w 3725693"/>
              <a:gd name="connsiteY12" fmla="*/ 155643 h 1498060"/>
              <a:gd name="connsiteX13" fmla="*/ 1138136 w 3725693"/>
              <a:gd name="connsiteY13" fmla="*/ 116732 h 1498060"/>
              <a:gd name="connsiteX14" fmla="*/ 1274323 w 3725693"/>
              <a:gd name="connsiteY14" fmla="*/ 233464 h 1498060"/>
              <a:gd name="connsiteX15" fmla="*/ 1293778 w 3725693"/>
              <a:gd name="connsiteY15" fmla="*/ 223737 h 1498060"/>
              <a:gd name="connsiteX16" fmla="*/ 1361872 w 3725693"/>
              <a:gd name="connsiteY16" fmla="*/ 262647 h 1498060"/>
              <a:gd name="connsiteX17" fmla="*/ 1468876 w 3725693"/>
              <a:gd name="connsiteY17" fmla="*/ 233464 h 1498060"/>
              <a:gd name="connsiteX18" fmla="*/ 1556425 w 3725693"/>
              <a:gd name="connsiteY18" fmla="*/ 330741 h 1498060"/>
              <a:gd name="connsiteX19" fmla="*/ 1663429 w 3725693"/>
              <a:gd name="connsiteY19" fmla="*/ 476656 h 1498060"/>
              <a:gd name="connsiteX20" fmla="*/ 1896893 w 3725693"/>
              <a:gd name="connsiteY20" fmla="*/ 593388 h 1498060"/>
              <a:gd name="connsiteX21" fmla="*/ 2052536 w 3725693"/>
              <a:gd name="connsiteY21" fmla="*/ 505839 h 1498060"/>
              <a:gd name="connsiteX22" fmla="*/ 2188723 w 3725693"/>
              <a:gd name="connsiteY22" fmla="*/ 622571 h 1498060"/>
              <a:gd name="connsiteX23" fmla="*/ 2286000 w 3725693"/>
              <a:gd name="connsiteY23" fmla="*/ 603115 h 1498060"/>
              <a:gd name="connsiteX24" fmla="*/ 2334638 w 3725693"/>
              <a:gd name="connsiteY24" fmla="*/ 535022 h 1498060"/>
              <a:gd name="connsiteX25" fmla="*/ 2470825 w 3725693"/>
              <a:gd name="connsiteY25" fmla="*/ 544749 h 1498060"/>
              <a:gd name="connsiteX26" fmla="*/ 2597285 w 3725693"/>
              <a:gd name="connsiteY26" fmla="*/ 486383 h 1498060"/>
              <a:gd name="connsiteX27" fmla="*/ 2762655 w 3725693"/>
              <a:gd name="connsiteY27" fmla="*/ 544749 h 1498060"/>
              <a:gd name="connsiteX28" fmla="*/ 2918298 w 3725693"/>
              <a:gd name="connsiteY28" fmla="*/ 544749 h 1498060"/>
              <a:gd name="connsiteX29" fmla="*/ 3073940 w 3725693"/>
              <a:gd name="connsiteY29" fmla="*/ 486383 h 1498060"/>
              <a:gd name="connsiteX30" fmla="*/ 3229583 w 3725693"/>
              <a:gd name="connsiteY30" fmla="*/ 525294 h 1498060"/>
              <a:gd name="connsiteX31" fmla="*/ 3394953 w 3725693"/>
              <a:gd name="connsiteY31" fmla="*/ 535022 h 1498060"/>
              <a:gd name="connsiteX32" fmla="*/ 3560323 w 3725693"/>
              <a:gd name="connsiteY32" fmla="*/ 466928 h 1498060"/>
              <a:gd name="connsiteX33" fmla="*/ 3725693 w 3725693"/>
              <a:gd name="connsiteY33" fmla="*/ 428017 h 1498060"/>
              <a:gd name="connsiteX34" fmla="*/ 3686783 w 3725693"/>
              <a:gd name="connsiteY34" fmla="*/ 1478605 h 1498060"/>
              <a:gd name="connsiteX35" fmla="*/ 0 w 3725693"/>
              <a:gd name="connsiteY35" fmla="*/ 1498060 h 149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725693" h="1498060">
                <a:moveTo>
                  <a:pt x="0" y="1498060"/>
                </a:moveTo>
                <a:lnTo>
                  <a:pt x="0" y="311285"/>
                </a:lnTo>
                <a:lnTo>
                  <a:pt x="155642" y="272375"/>
                </a:lnTo>
                <a:lnTo>
                  <a:pt x="233463" y="272375"/>
                </a:lnTo>
                <a:lnTo>
                  <a:pt x="350195" y="223737"/>
                </a:lnTo>
                <a:lnTo>
                  <a:pt x="408561" y="136188"/>
                </a:lnTo>
                <a:lnTo>
                  <a:pt x="505838" y="0"/>
                </a:lnTo>
                <a:lnTo>
                  <a:pt x="564204" y="58366"/>
                </a:lnTo>
                <a:lnTo>
                  <a:pt x="622570" y="175098"/>
                </a:lnTo>
                <a:lnTo>
                  <a:pt x="749029" y="233464"/>
                </a:lnTo>
                <a:lnTo>
                  <a:pt x="924127" y="194554"/>
                </a:lnTo>
                <a:lnTo>
                  <a:pt x="1011676" y="116732"/>
                </a:lnTo>
                <a:lnTo>
                  <a:pt x="1108953" y="155643"/>
                </a:lnTo>
                <a:lnTo>
                  <a:pt x="1138136" y="116732"/>
                </a:lnTo>
                <a:lnTo>
                  <a:pt x="1274323" y="233464"/>
                </a:lnTo>
                <a:lnTo>
                  <a:pt x="1293778" y="223737"/>
                </a:lnTo>
                <a:lnTo>
                  <a:pt x="1361872" y="262647"/>
                </a:lnTo>
                <a:lnTo>
                  <a:pt x="1468876" y="233464"/>
                </a:lnTo>
                <a:lnTo>
                  <a:pt x="1556425" y="330741"/>
                </a:lnTo>
                <a:lnTo>
                  <a:pt x="1663429" y="476656"/>
                </a:lnTo>
                <a:lnTo>
                  <a:pt x="1896893" y="593388"/>
                </a:lnTo>
                <a:lnTo>
                  <a:pt x="2052536" y="505839"/>
                </a:lnTo>
                <a:lnTo>
                  <a:pt x="2188723" y="622571"/>
                </a:lnTo>
                <a:lnTo>
                  <a:pt x="2286000" y="603115"/>
                </a:lnTo>
                <a:lnTo>
                  <a:pt x="2334638" y="535022"/>
                </a:lnTo>
                <a:lnTo>
                  <a:pt x="2470825" y="544749"/>
                </a:lnTo>
                <a:lnTo>
                  <a:pt x="2597285" y="486383"/>
                </a:lnTo>
                <a:lnTo>
                  <a:pt x="2762655" y="544749"/>
                </a:lnTo>
                <a:lnTo>
                  <a:pt x="2918298" y="544749"/>
                </a:lnTo>
                <a:lnTo>
                  <a:pt x="3073940" y="486383"/>
                </a:lnTo>
                <a:lnTo>
                  <a:pt x="3229583" y="525294"/>
                </a:lnTo>
                <a:lnTo>
                  <a:pt x="3394953" y="535022"/>
                </a:lnTo>
                <a:lnTo>
                  <a:pt x="3560323" y="466928"/>
                </a:lnTo>
                <a:lnTo>
                  <a:pt x="3725693" y="428017"/>
                </a:lnTo>
                <a:lnTo>
                  <a:pt x="3686783" y="1478605"/>
                </a:lnTo>
                <a:lnTo>
                  <a:pt x="0" y="1498060"/>
                </a:lnTo>
                <a:close/>
              </a:path>
            </a:pathLst>
          </a:custGeom>
          <a:solidFill>
            <a:srgbClr val="A68E4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323528" y="1419622"/>
            <a:ext cx="432464" cy="1814477"/>
            <a:chOff x="100923" y="1445885"/>
            <a:chExt cx="432464" cy="181447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7" r="96187"/>
            <a:stretch/>
          </p:blipFill>
          <p:spPr>
            <a:xfrm>
              <a:off x="100923" y="1445885"/>
              <a:ext cx="432047" cy="1814477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474917" y="1635646"/>
              <a:ext cx="58470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Optimization of collider placement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734940" y="1798864"/>
            <a:ext cx="3728668" cy="1212883"/>
          </a:xfrm>
          <a:custGeom>
            <a:avLst/>
            <a:gdLst>
              <a:gd name="connsiteX0" fmla="*/ 4738 w 3728668"/>
              <a:gd name="connsiteY0" fmla="*/ 1203407 h 1212883"/>
              <a:gd name="connsiteX1" fmla="*/ 0 w 3728668"/>
              <a:gd name="connsiteY1" fmla="*/ 360075 h 1212883"/>
              <a:gd name="connsiteX2" fmla="*/ 0 w 3728668"/>
              <a:gd name="connsiteY2" fmla="*/ 322172 h 1212883"/>
              <a:gd name="connsiteX3" fmla="*/ 99495 w 3728668"/>
              <a:gd name="connsiteY3" fmla="*/ 298483 h 1212883"/>
              <a:gd name="connsiteX4" fmla="*/ 170562 w 3728668"/>
              <a:gd name="connsiteY4" fmla="*/ 279532 h 1212883"/>
              <a:gd name="connsiteX5" fmla="*/ 307959 w 3728668"/>
              <a:gd name="connsiteY5" fmla="*/ 270056 h 1212883"/>
              <a:gd name="connsiteX6" fmla="*/ 383764 w 3728668"/>
              <a:gd name="connsiteY6" fmla="*/ 270056 h 1212883"/>
              <a:gd name="connsiteX7" fmla="*/ 540112 w 3728668"/>
              <a:gd name="connsiteY7" fmla="*/ 213202 h 1212883"/>
              <a:gd name="connsiteX8" fmla="*/ 682247 w 3728668"/>
              <a:gd name="connsiteY8" fmla="*/ 227415 h 1212883"/>
              <a:gd name="connsiteX9" fmla="*/ 862284 w 3728668"/>
              <a:gd name="connsiteY9" fmla="*/ 227415 h 1212883"/>
              <a:gd name="connsiteX10" fmla="*/ 1047059 w 3728668"/>
              <a:gd name="connsiteY10" fmla="*/ 208464 h 1212883"/>
              <a:gd name="connsiteX11" fmla="*/ 1165505 w 3728668"/>
              <a:gd name="connsiteY11" fmla="*/ 222678 h 1212883"/>
              <a:gd name="connsiteX12" fmla="*/ 1260261 w 3728668"/>
              <a:gd name="connsiteY12" fmla="*/ 198988 h 1212883"/>
              <a:gd name="connsiteX13" fmla="*/ 1288688 w 3728668"/>
              <a:gd name="connsiteY13" fmla="*/ 189513 h 1212883"/>
              <a:gd name="connsiteX14" fmla="*/ 1435561 w 3728668"/>
              <a:gd name="connsiteY14" fmla="*/ 189513 h 1212883"/>
              <a:gd name="connsiteX15" fmla="*/ 1501890 w 3728668"/>
              <a:gd name="connsiteY15" fmla="*/ 146872 h 1212883"/>
              <a:gd name="connsiteX16" fmla="*/ 1620336 w 3728668"/>
              <a:gd name="connsiteY16" fmla="*/ 170562 h 1212883"/>
              <a:gd name="connsiteX17" fmla="*/ 1719830 w 3728668"/>
              <a:gd name="connsiteY17" fmla="*/ 156348 h 1212883"/>
              <a:gd name="connsiteX18" fmla="*/ 1819325 w 3728668"/>
              <a:gd name="connsiteY18" fmla="*/ 137397 h 1212883"/>
              <a:gd name="connsiteX19" fmla="*/ 1899868 w 3728668"/>
              <a:gd name="connsiteY19" fmla="*/ 146872 h 1212883"/>
              <a:gd name="connsiteX20" fmla="*/ 1961459 w 3728668"/>
              <a:gd name="connsiteY20" fmla="*/ 151610 h 1212883"/>
              <a:gd name="connsiteX21" fmla="*/ 2089381 w 3728668"/>
              <a:gd name="connsiteY21" fmla="*/ 108970 h 1212883"/>
              <a:gd name="connsiteX22" fmla="*/ 2203088 w 3728668"/>
              <a:gd name="connsiteY22" fmla="*/ 113708 h 1212883"/>
              <a:gd name="connsiteX23" fmla="*/ 2297845 w 3728668"/>
              <a:gd name="connsiteY23" fmla="*/ 66329 h 1212883"/>
              <a:gd name="connsiteX24" fmla="*/ 2430504 w 3728668"/>
              <a:gd name="connsiteY24" fmla="*/ 66329 h 1212883"/>
              <a:gd name="connsiteX25" fmla="*/ 2577377 w 3728668"/>
              <a:gd name="connsiteY25" fmla="*/ 85281 h 1212883"/>
              <a:gd name="connsiteX26" fmla="*/ 2842695 w 3728668"/>
              <a:gd name="connsiteY26" fmla="*/ 42640 h 1212883"/>
              <a:gd name="connsiteX27" fmla="*/ 2961140 w 3728668"/>
              <a:gd name="connsiteY27" fmla="*/ 42640 h 1212883"/>
              <a:gd name="connsiteX28" fmla="*/ 3174342 w 3728668"/>
              <a:gd name="connsiteY28" fmla="*/ 56854 h 1212883"/>
              <a:gd name="connsiteX29" fmla="*/ 3307001 w 3728668"/>
              <a:gd name="connsiteY29" fmla="*/ 28427 h 1212883"/>
              <a:gd name="connsiteX30" fmla="*/ 3487039 w 3728668"/>
              <a:gd name="connsiteY30" fmla="*/ 33165 h 1212883"/>
              <a:gd name="connsiteX31" fmla="*/ 3686027 w 3728668"/>
              <a:gd name="connsiteY31" fmla="*/ 0 h 1212883"/>
              <a:gd name="connsiteX32" fmla="*/ 3728668 w 3728668"/>
              <a:gd name="connsiteY32" fmla="*/ 0 h 1212883"/>
              <a:gd name="connsiteX33" fmla="*/ 3719192 w 3728668"/>
              <a:gd name="connsiteY33" fmla="*/ 1212883 h 1212883"/>
              <a:gd name="connsiteX34" fmla="*/ 4738 w 3728668"/>
              <a:gd name="connsiteY34" fmla="*/ 1203407 h 121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728668" h="1212883">
                <a:moveTo>
                  <a:pt x="4738" y="1203407"/>
                </a:moveTo>
                <a:cubicBezTo>
                  <a:pt x="3159" y="922296"/>
                  <a:pt x="1579" y="641186"/>
                  <a:pt x="0" y="360075"/>
                </a:cubicBezTo>
                <a:lnTo>
                  <a:pt x="0" y="322172"/>
                </a:lnTo>
                <a:lnTo>
                  <a:pt x="99495" y="298483"/>
                </a:lnTo>
                <a:lnTo>
                  <a:pt x="170562" y="279532"/>
                </a:lnTo>
                <a:lnTo>
                  <a:pt x="307959" y="270056"/>
                </a:lnTo>
                <a:lnTo>
                  <a:pt x="383764" y="270056"/>
                </a:lnTo>
                <a:lnTo>
                  <a:pt x="540112" y="213202"/>
                </a:lnTo>
                <a:lnTo>
                  <a:pt x="682247" y="227415"/>
                </a:lnTo>
                <a:lnTo>
                  <a:pt x="862284" y="227415"/>
                </a:lnTo>
                <a:lnTo>
                  <a:pt x="1047059" y="208464"/>
                </a:lnTo>
                <a:lnTo>
                  <a:pt x="1165505" y="222678"/>
                </a:lnTo>
                <a:lnTo>
                  <a:pt x="1260261" y="198988"/>
                </a:lnTo>
                <a:lnTo>
                  <a:pt x="1288688" y="189513"/>
                </a:lnTo>
                <a:lnTo>
                  <a:pt x="1435561" y="189513"/>
                </a:lnTo>
                <a:lnTo>
                  <a:pt x="1501890" y="146872"/>
                </a:lnTo>
                <a:lnTo>
                  <a:pt x="1620336" y="170562"/>
                </a:lnTo>
                <a:lnTo>
                  <a:pt x="1719830" y="156348"/>
                </a:lnTo>
                <a:lnTo>
                  <a:pt x="1819325" y="137397"/>
                </a:lnTo>
                <a:lnTo>
                  <a:pt x="1899868" y="146872"/>
                </a:lnTo>
                <a:lnTo>
                  <a:pt x="1961459" y="151610"/>
                </a:lnTo>
                <a:lnTo>
                  <a:pt x="2089381" y="108970"/>
                </a:lnTo>
                <a:lnTo>
                  <a:pt x="2203088" y="113708"/>
                </a:lnTo>
                <a:lnTo>
                  <a:pt x="2297845" y="66329"/>
                </a:lnTo>
                <a:lnTo>
                  <a:pt x="2430504" y="66329"/>
                </a:lnTo>
                <a:lnTo>
                  <a:pt x="2577377" y="85281"/>
                </a:lnTo>
                <a:lnTo>
                  <a:pt x="2842695" y="42640"/>
                </a:lnTo>
                <a:lnTo>
                  <a:pt x="2961140" y="42640"/>
                </a:lnTo>
                <a:lnTo>
                  <a:pt x="3174342" y="56854"/>
                </a:lnTo>
                <a:lnTo>
                  <a:pt x="3307001" y="28427"/>
                </a:lnTo>
                <a:lnTo>
                  <a:pt x="3487039" y="33165"/>
                </a:lnTo>
                <a:lnTo>
                  <a:pt x="3686027" y="0"/>
                </a:lnTo>
                <a:lnTo>
                  <a:pt x="3728668" y="0"/>
                </a:lnTo>
                <a:cubicBezTo>
                  <a:pt x="3725509" y="404294"/>
                  <a:pt x="3722351" y="808589"/>
                  <a:pt x="3719192" y="1212883"/>
                </a:cubicBezTo>
                <a:lnTo>
                  <a:pt x="4738" y="1203407"/>
                </a:lnTo>
                <a:close/>
              </a:path>
            </a:pathLst>
          </a:custGeom>
          <a:solidFill>
            <a:srgbClr val="A68E4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endCxn id="23" idx="0"/>
          </p:cNvCxnSpPr>
          <p:nvPr/>
        </p:nvCxnSpPr>
        <p:spPr>
          <a:xfrm>
            <a:off x="734940" y="1603794"/>
            <a:ext cx="4738" cy="139847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4596200" y="1419622"/>
            <a:ext cx="432464" cy="1814477"/>
            <a:chOff x="100923" y="1445885"/>
            <a:chExt cx="432464" cy="181447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7" r="96187"/>
            <a:stretch/>
          </p:blipFill>
          <p:spPr>
            <a:xfrm>
              <a:off x="100923" y="1445885"/>
              <a:ext cx="432047" cy="1814477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474917" y="1635646"/>
              <a:ext cx="58470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5021349" y="1603794"/>
            <a:ext cx="4738" cy="139847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Freeform 33"/>
          <p:cNvSpPr/>
          <p:nvPr/>
        </p:nvSpPr>
        <p:spPr>
          <a:xfrm flipH="1">
            <a:off x="5018864" y="1800613"/>
            <a:ext cx="3729600" cy="1212883"/>
          </a:xfrm>
          <a:custGeom>
            <a:avLst/>
            <a:gdLst>
              <a:gd name="connsiteX0" fmla="*/ 4738 w 3728668"/>
              <a:gd name="connsiteY0" fmla="*/ 1203407 h 1212883"/>
              <a:gd name="connsiteX1" fmla="*/ 0 w 3728668"/>
              <a:gd name="connsiteY1" fmla="*/ 360075 h 1212883"/>
              <a:gd name="connsiteX2" fmla="*/ 0 w 3728668"/>
              <a:gd name="connsiteY2" fmla="*/ 322172 h 1212883"/>
              <a:gd name="connsiteX3" fmla="*/ 99495 w 3728668"/>
              <a:gd name="connsiteY3" fmla="*/ 298483 h 1212883"/>
              <a:gd name="connsiteX4" fmla="*/ 170562 w 3728668"/>
              <a:gd name="connsiteY4" fmla="*/ 279532 h 1212883"/>
              <a:gd name="connsiteX5" fmla="*/ 307959 w 3728668"/>
              <a:gd name="connsiteY5" fmla="*/ 270056 h 1212883"/>
              <a:gd name="connsiteX6" fmla="*/ 383764 w 3728668"/>
              <a:gd name="connsiteY6" fmla="*/ 270056 h 1212883"/>
              <a:gd name="connsiteX7" fmla="*/ 540112 w 3728668"/>
              <a:gd name="connsiteY7" fmla="*/ 213202 h 1212883"/>
              <a:gd name="connsiteX8" fmla="*/ 682247 w 3728668"/>
              <a:gd name="connsiteY8" fmla="*/ 227415 h 1212883"/>
              <a:gd name="connsiteX9" fmla="*/ 862284 w 3728668"/>
              <a:gd name="connsiteY9" fmla="*/ 227415 h 1212883"/>
              <a:gd name="connsiteX10" fmla="*/ 1047059 w 3728668"/>
              <a:gd name="connsiteY10" fmla="*/ 208464 h 1212883"/>
              <a:gd name="connsiteX11" fmla="*/ 1165505 w 3728668"/>
              <a:gd name="connsiteY11" fmla="*/ 222678 h 1212883"/>
              <a:gd name="connsiteX12" fmla="*/ 1260261 w 3728668"/>
              <a:gd name="connsiteY12" fmla="*/ 198988 h 1212883"/>
              <a:gd name="connsiteX13" fmla="*/ 1288688 w 3728668"/>
              <a:gd name="connsiteY13" fmla="*/ 189513 h 1212883"/>
              <a:gd name="connsiteX14" fmla="*/ 1435561 w 3728668"/>
              <a:gd name="connsiteY14" fmla="*/ 189513 h 1212883"/>
              <a:gd name="connsiteX15" fmla="*/ 1501890 w 3728668"/>
              <a:gd name="connsiteY15" fmla="*/ 146872 h 1212883"/>
              <a:gd name="connsiteX16" fmla="*/ 1620336 w 3728668"/>
              <a:gd name="connsiteY16" fmla="*/ 170562 h 1212883"/>
              <a:gd name="connsiteX17" fmla="*/ 1719830 w 3728668"/>
              <a:gd name="connsiteY17" fmla="*/ 156348 h 1212883"/>
              <a:gd name="connsiteX18" fmla="*/ 1819325 w 3728668"/>
              <a:gd name="connsiteY18" fmla="*/ 137397 h 1212883"/>
              <a:gd name="connsiteX19" fmla="*/ 1899868 w 3728668"/>
              <a:gd name="connsiteY19" fmla="*/ 146872 h 1212883"/>
              <a:gd name="connsiteX20" fmla="*/ 1961459 w 3728668"/>
              <a:gd name="connsiteY20" fmla="*/ 151610 h 1212883"/>
              <a:gd name="connsiteX21" fmla="*/ 2089381 w 3728668"/>
              <a:gd name="connsiteY21" fmla="*/ 108970 h 1212883"/>
              <a:gd name="connsiteX22" fmla="*/ 2203088 w 3728668"/>
              <a:gd name="connsiteY22" fmla="*/ 113708 h 1212883"/>
              <a:gd name="connsiteX23" fmla="*/ 2297845 w 3728668"/>
              <a:gd name="connsiteY23" fmla="*/ 66329 h 1212883"/>
              <a:gd name="connsiteX24" fmla="*/ 2430504 w 3728668"/>
              <a:gd name="connsiteY24" fmla="*/ 66329 h 1212883"/>
              <a:gd name="connsiteX25" fmla="*/ 2577377 w 3728668"/>
              <a:gd name="connsiteY25" fmla="*/ 85281 h 1212883"/>
              <a:gd name="connsiteX26" fmla="*/ 2842695 w 3728668"/>
              <a:gd name="connsiteY26" fmla="*/ 42640 h 1212883"/>
              <a:gd name="connsiteX27" fmla="*/ 2961140 w 3728668"/>
              <a:gd name="connsiteY27" fmla="*/ 42640 h 1212883"/>
              <a:gd name="connsiteX28" fmla="*/ 3174342 w 3728668"/>
              <a:gd name="connsiteY28" fmla="*/ 56854 h 1212883"/>
              <a:gd name="connsiteX29" fmla="*/ 3307001 w 3728668"/>
              <a:gd name="connsiteY29" fmla="*/ 28427 h 1212883"/>
              <a:gd name="connsiteX30" fmla="*/ 3487039 w 3728668"/>
              <a:gd name="connsiteY30" fmla="*/ 33165 h 1212883"/>
              <a:gd name="connsiteX31" fmla="*/ 3686027 w 3728668"/>
              <a:gd name="connsiteY31" fmla="*/ 0 h 1212883"/>
              <a:gd name="connsiteX32" fmla="*/ 3728668 w 3728668"/>
              <a:gd name="connsiteY32" fmla="*/ 0 h 1212883"/>
              <a:gd name="connsiteX33" fmla="*/ 3719192 w 3728668"/>
              <a:gd name="connsiteY33" fmla="*/ 1212883 h 1212883"/>
              <a:gd name="connsiteX34" fmla="*/ 4738 w 3728668"/>
              <a:gd name="connsiteY34" fmla="*/ 1203407 h 121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728668" h="1212883">
                <a:moveTo>
                  <a:pt x="4738" y="1203407"/>
                </a:moveTo>
                <a:cubicBezTo>
                  <a:pt x="3159" y="922296"/>
                  <a:pt x="1579" y="641186"/>
                  <a:pt x="0" y="360075"/>
                </a:cubicBezTo>
                <a:lnTo>
                  <a:pt x="0" y="322172"/>
                </a:lnTo>
                <a:lnTo>
                  <a:pt x="99495" y="298483"/>
                </a:lnTo>
                <a:lnTo>
                  <a:pt x="170562" y="279532"/>
                </a:lnTo>
                <a:lnTo>
                  <a:pt x="307959" y="270056"/>
                </a:lnTo>
                <a:lnTo>
                  <a:pt x="383764" y="270056"/>
                </a:lnTo>
                <a:lnTo>
                  <a:pt x="540112" y="213202"/>
                </a:lnTo>
                <a:lnTo>
                  <a:pt x="682247" y="227415"/>
                </a:lnTo>
                <a:lnTo>
                  <a:pt x="862284" y="227415"/>
                </a:lnTo>
                <a:lnTo>
                  <a:pt x="1047059" y="208464"/>
                </a:lnTo>
                <a:lnTo>
                  <a:pt x="1165505" y="222678"/>
                </a:lnTo>
                <a:lnTo>
                  <a:pt x="1260261" y="198988"/>
                </a:lnTo>
                <a:lnTo>
                  <a:pt x="1288688" y="189513"/>
                </a:lnTo>
                <a:lnTo>
                  <a:pt x="1435561" y="189513"/>
                </a:lnTo>
                <a:lnTo>
                  <a:pt x="1501890" y="146872"/>
                </a:lnTo>
                <a:lnTo>
                  <a:pt x="1620336" y="170562"/>
                </a:lnTo>
                <a:lnTo>
                  <a:pt x="1719830" y="156348"/>
                </a:lnTo>
                <a:lnTo>
                  <a:pt x="1819325" y="137397"/>
                </a:lnTo>
                <a:lnTo>
                  <a:pt x="1899868" y="146872"/>
                </a:lnTo>
                <a:lnTo>
                  <a:pt x="1961459" y="151610"/>
                </a:lnTo>
                <a:lnTo>
                  <a:pt x="2089381" y="108970"/>
                </a:lnTo>
                <a:lnTo>
                  <a:pt x="2203088" y="113708"/>
                </a:lnTo>
                <a:lnTo>
                  <a:pt x="2297845" y="66329"/>
                </a:lnTo>
                <a:lnTo>
                  <a:pt x="2430504" y="66329"/>
                </a:lnTo>
                <a:lnTo>
                  <a:pt x="2577377" y="85281"/>
                </a:lnTo>
                <a:lnTo>
                  <a:pt x="2842695" y="42640"/>
                </a:lnTo>
                <a:lnTo>
                  <a:pt x="2961140" y="42640"/>
                </a:lnTo>
                <a:lnTo>
                  <a:pt x="3174342" y="56854"/>
                </a:lnTo>
                <a:lnTo>
                  <a:pt x="3307001" y="28427"/>
                </a:lnTo>
                <a:lnTo>
                  <a:pt x="3487039" y="33165"/>
                </a:lnTo>
                <a:lnTo>
                  <a:pt x="3686027" y="0"/>
                </a:lnTo>
                <a:lnTo>
                  <a:pt x="3728668" y="0"/>
                </a:lnTo>
                <a:cubicBezTo>
                  <a:pt x="3725509" y="404294"/>
                  <a:pt x="3722351" y="808589"/>
                  <a:pt x="3719192" y="1212883"/>
                </a:cubicBezTo>
                <a:lnTo>
                  <a:pt x="4738" y="1203407"/>
                </a:lnTo>
                <a:close/>
              </a:path>
            </a:pathLst>
          </a:custGeom>
          <a:solidFill>
            <a:srgbClr val="A68E4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61546"/>
          <a:stretch/>
        </p:blipFill>
        <p:spPr>
          <a:xfrm>
            <a:off x="755576" y="1595281"/>
            <a:ext cx="3774328" cy="13046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/>
          <a:srcRect l="61546"/>
          <a:stretch/>
        </p:blipFill>
        <p:spPr>
          <a:xfrm>
            <a:off x="5016704" y="1595281"/>
            <a:ext cx="3774328" cy="1304657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300947" y="3252400"/>
            <a:ext cx="432464" cy="1814477"/>
            <a:chOff x="100923" y="1445885"/>
            <a:chExt cx="432464" cy="1814477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7" r="96187"/>
            <a:stretch/>
          </p:blipFill>
          <p:spPr>
            <a:xfrm>
              <a:off x="100923" y="1445885"/>
              <a:ext cx="432047" cy="1814477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474917" y="1635646"/>
              <a:ext cx="58470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6" name="Straight Connector 45"/>
          <p:cNvCxnSpPr/>
          <p:nvPr/>
        </p:nvCxnSpPr>
        <p:spPr>
          <a:xfrm>
            <a:off x="732994" y="3442161"/>
            <a:ext cx="4738" cy="139847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Freeform 53"/>
          <p:cNvSpPr/>
          <p:nvPr/>
        </p:nvSpPr>
        <p:spPr>
          <a:xfrm>
            <a:off x="737527" y="3859009"/>
            <a:ext cx="1283970" cy="300990"/>
          </a:xfrm>
          <a:custGeom>
            <a:avLst/>
            <a:gdLst>
              <a:gd name="connsiteX0" fmla="*/ 0 w 1283970"/>
              <a:gd name="connsiteY0" fmla="*/ 19050 h 300990"/>
              <a:gd name="connsiteX1" fmla="*/ 1283970 w 1283970"/>
              <a:gd name="connsiteY1" fmla="*/ 0 h 300990"/>
              <a:gd name="connsiteX2" fmla="*/ 1150620 w 1283970"/>
              <a:gd name="connsiteY2" fmla="*/ 53340 h 300990"/>
              <a:gd name="connsiteX3" fmla="*/ 1055370 w 1283970"/>
              <a:gd name="connsiteY3" fmla="*/ 53340 h 300990"/>
              <a:gd name="connsiteX4" fmla="*/ 979170 w 1283970"/>
              <a:gd name="connsiteY4" fmla="*/ 64770 h 300990"/>
              <a:gd name="connsiteX5" fmla="*/ 864870 w 1283970"/>
              <a:gd name="connsiteY5" fmla="*/ 129540 h 300990"/>
              <a:gd name="connsiteX6" fmla="*/ 788670 w 1283970"/>
              <a:gd name="connsiteY6" fmla="*/ 118110 h 300990"/>
              <a:gd name="connsiteX7" fmla="*/ 739140 w 1283970"/>
              <a:gd name="connsiteY7" fmla="*/ 156210 h 300990"/>
              <a:gd name="connsiteX8" fmla="*/ 636270 w 1283970"/>
              <a:gd name="connsiteY8" fmla="*/ 179070 h 300990"/>
              <a:gd name="connsiteX9" fmla="*/ 510540 w 1283970"/>
              <a:gd name="connsiteY9" fmla="*/ 224790 h 300990"/>
              <a:gd name="connsiteX10" fmla="*/ 323850 w 1283970"/>
              <a:gd name="connsiteY10" fmla="*/ 270510 h 300990"/>
              <a:gd name="connsiteX11" fmla="*/ 148590 w 1283970"/>
              <a:gd name="connsiteY11" fmla="*/ 259080 h 300990"/>
              <a:gd name="connsiteX12" fmla="*/ 0 w 1283970"/>
              <a:gd name="connsiteY12" fmla="*/ 300990 h 300990"/>
              <a:gd name="connsiteX13" fmla="*/ 26670 w 1283970"/>
              <a:gd name="connsiteY13" fmla="*/ 152400 h 300990"/>
              <a:gd name="connsiteX14" fmla="*/ 3810 w 1283970"/>
              <a:gd name="connsiteY14" fmla="*/ 251460 h 300990"/>
              <a:gd name="connsiteX15" fmla="*/ 0 w 1283970"/>
              <a:gd name="connsiteY15" fmla="*/ 19050 h 300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83970" h="300990">
                <a:moveTo>
                  <a:pt x="0" y="19050"/>
                </a:moveTo>
                <a:lnTo>
                  <a:pt x="1283970" y="0"/>
                </a:lnTo>
                <a:lnTo>
                  <a:pt x="1150620" y="53340"/>
                </a:lnTo>
                <a:lnTo>
                  <a:pt x="1055370" y="53340"/>
                </a:lnTo>
                <a:lnTo>
                  <a:pt x="979170" y="64770"/>
                </a:lnTo>
                <a:lnTo>
                  <a:pt x="864870" y="129540"/>
                </a:lnTo>
                <a:lnTo>
                  <a:pt x="788670" y="118110"/>
                </a:lnTo>
                <a:lnTo>
                  <a:pt x="739140" y="156210"/>
                </a:lnTo>
                <a:lnTo>
                  <a:pt x="636270" y="179070"/>
                </a:lnTo>
                <a:lnTo>
                  <a:pt x="510540" y="224790"/>
                </a:lnTo>
                <a:lnTo>
                  <a:pt x="323850" y="270510"/>
                </a:lnTo>
                <a:lnTo>
                  <a:pt x="148590" y="259080"/>
                </a:lnTo>
                <a:lnTo>
                  <a:pt x="0" y="300990"/>
                </a:lnTo>
                <a:lnTo>
                  <a:pt x="26670" y="152400"/>
                </a:lnTo>
                <a:lnTo>
                  <a:pt x="3810" y="251460"/>
                </a:lnTo>
                <a:lnTo>
                  <a:pt x="0" y="190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/>
          <a:srcRect l="61546"/>
          <a:stretch/>
        </p:blipFill>
        <p:spPr>
          <a:xfrm>
            <a:off x="734940" y="3418271"/>
            <a:ext cx="3774328" cy="1304657"/>
          </a:xfrm>
          <a:prstGeom prst="rect">
            <a:avLst/>
          </a:prstGeom>
        </p:spPr>
      </p:pic>
      <p:cxnSp>
        <p:nvCxnSpPr>
          <p:cNvPr id="60" name="Straight Connector 59"/>
          <p:cNvCxnSpPr/>
          <p:nvPr/>
        </p:nvCxnSpPr>
        <p:spPr>
          <a:xfrm flipV="1">
            <a:off x="755576" y="1706300"/>
            <a:ext cx="3708032" cy="433402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5004048" y="1714570"/>
            <a:ext cx="3708032" cy="433402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740371" y="3520604"/>
            <a:ext cx="3708032" cy="433402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123947" y="2409904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Optimization of orientation</a:t>
            </a:r>
            <a:endParaRPr lang="en-GB" sz="1600" dirty="0"/>
          </a:p>
        </p:txBody>
      </p:sp>
      <p:sp>
        <p:nvSpPr>
          <p:cNvPr id="66" name="Freeform 65"/>
          <p:cNvSpPr/>
          <p:nvPr/>
        </p:nvSpPr>
        <p:spPr>
          <a:xfrm>
            <a:off x="5034041" y="3667196"/>
            <a:ext cx="3728668" cy="1212883"/>
          </a:xfrm>
          <a:custGeom>
            <a:avLst/>
            <a:gdLst>
              <a:gd name="connsiteX0" fmla="*/ 4738 w 3728668"/>
              <a:gd name="connsiteY0" fmla="*/ 1203407 h 1212883"/>
              <a:gd name="connsiteX1" fmla="*/ 0 w 3728668"/>
              <a:gd name="connsiteY1" fmla="*/ 360075 h 1212883"/>
              <a:gd name="connsiteX2" fmla="*/ 0 w 3728668"/>
              <a:gd name="connsiteY2" fmla="*/ 322172 h 1212883"/>
              <a:gd name="connsiteX3" fmla="*/ 99495 w 3728668"/>
              <a:gd name="connsiteY3" fmla="*/ 298483 h 1212883"/>
              <a:gd name="connsiteX4" fmla="*/ 170562 w 3728668"/>
              <a:gd name="connsiteY4" fmla="*/ 279532 h 1212883"/>
              <a:gd name="connsiteX5" fmla="*/ 307959 w 3728668"/>
              <a:gd name="connsiteY5" fmla="*/ 270056 h 1212883"/>
              <a:gd name="connsiteX6" fmla="*/ 383764 w 3728668"/>
              <a:gd name="connsiteY6" fmla="*/ 270056 h 1212883"/>
              <a:gd name="connsiteX7" fmla="*/ 540112 w 3728668"/>
              <a:gd name="connsiteY7" fmla="*/ 213202 h 1212883"/>
              <a:gd name="connsiteX8" fmla="*/ 682247 w 3728668"/>
              <a:gd name="connsiteY8" fmla="*/ 227415 h 1212883"/>
              <a:gd name="connsiteX9" fmla="*/ 862284 w 3728668"/>
              <a:gd name="connsiteY9" fmla="*/ 227415 h 1212883"/>
              <a:gd name="connsiteX10" fmla="*/ 1047059 w 3728668"/>
              <a:gd name="connsiteY10" fmla="*/ 208464 h 1212883"/>
              <a:gd name="connsiteX11" fmla="*/ 1165505 w 3728668"/>
              <a:gd name="connsiteY11" fmla="*/ 222678 h 1212883"/>
              <a:gd name="connsiteX12" fmla="*/ 1260261 w 3728668"/>
              <a:gd name="connsiteY12" fmla="*/ 198988 h 1212883"/>
              <a:gd name="connsiteX13" fmla="*/ 1288688 w 3728668"/>
              <a:gd name="connsiteY13" fmla="*/ 189513 h 1212883"/>
              <a:gd name="connsiteX14" fmla="*/ 1435561 w 3728668"/>
              <a:gd name="connsiteY14" fmla="*/ 189513 h 1212883"/>
              <a:gd name="connsiteX15" fmla="*/ 1501890 w 3728668"/>
              <a:gd name="connsiteY15" fmla="*/ 146872 h 1212883"/>
              <a:gd name="connsiteX16" fmla="*/ 1620336 w 3728668"/>
              <a:gd name="connsiteY16" fmla="*/ 170562 h 1212883"/>
              <a:gd name="connsiteX17" fmla="*/ 1719830 w 3728668"/>
              <a:gd name="connsiteY17" fmla="*/ 156348 h 1212883"/>
              <a:gd name="connsiteX18" fmla="*/ 1819325 w 3728668"/>
              <a:gd name="connsiteY18" fmla="*/ 137397 h 1212883"/>
              <a:gd name="connsiteX19" fmla="*/ 1899868 w 3728668"/>
              <a:gd name="connsiteY19" fmla="*/ 146872 h 1212883"/>
              <a:gd name="connsiteX20" fmla="*/ 1961459 w 3728668"/>
              <a:gd name="connsiteY20" fmla="*/ 151610 h 1212883"/>
              <a:gd name="connsiteX21" fmla="*/ 2089381 w 3728668"/>
              <a:gd name="connsiteY21" fmla="*/ 108970 h 1212883"/>
              <a:gd name="connsiteX22" fmla="*/ 2203088 w 3728668"/>
              <a:gd name="connsiteY22" fmla="*/ 113708 h 1212883"/>
              <a:gd name="connsiteX23" fmla="*/ 2297845 w 3728668"/>
              <a:gd name="connsiteY23" fmla="*/ 66329 h 1212883"/>
              <a:gd name="connsiteX24" fmla="*/ 2430504 w 3728668"/>
              <a:gd name="connsiteY24" fmla="*/ 66329 h 1212883"/>
              <a:gd name="connsiteX25" fmla="*/ 2577377 w 3728668"/>
              <a:gd name="connsiteY25" fmla="*/ 85281 h 1212883"/>
              <a:gd name="connsiteX26" fmla="*/ 2842695 w 3728668"/>
              <a:gd name="connsiteY26" fmla="*/ 42640 h 1212883"/>
              <a:gd name="connsiteX27" fmla="*/ 2961140 w 3728668"/>
              <a:gd name="connsiteY27" fmla="*/ 42640 h 1212883"/>
              <a:gd name="connsiteX28" fmla="*/ 3174342 w 3728668"/>
              <a:gd name="connsiteY28" fmla="*/ 56854 h 1212883"/>
              <a:gd name="connsiteX29" fmla="*/ 3307001 w 3728668"/>
              <a:gd name="connsiteY29" fmla="*/ 28427 h 1212883"/>
              <a:gd name="connsiteX30" fmla="*/ 3487039 w 3728668"/>
              <a:gd name="connsiteY30" fmla="*/ 33165 h 1212883"/>
              <a:gd name="connsiteX31" fmla="*/ 3686027 w 3728668"/>
              <a:gd name="connsiteY31" fmla="*/ 0 h 1212883"/>
              <a:gd name="connsiteX32" fmla="*/ 3728668 w 3728668"/>
              <a:gd name="connsiteY32" fmla="*/ 0 h 1212883"/>
              <a:gd name="connsiteX33" fmla="*/ 3719192 w 3728668"/>
              <a:gd name="connsiteY33" fmla="*/ 1212883 h 1212883"/>
              <a:gd name="connsiteX34" fmla="*/ 4738 w 3728668"/>
              <a:gd name="connsiteY34" fmla="*/ 1203407 h 121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728668" h="1212883">
                <a:moveTo>
                  <a:pt x="4738" y="1203407"/>
                </a:moveTo>
                <a:cubicBezTo>
                  <a:pt x="3159" y="922296"/>
                  <a:pt x="1579" y="641186"/>
                  <a:pt x="0" y="360075"/>
                </a:cubicBezTo>
                <a:lnTo>
                  <a:pt x="0" y="322172"/>
                </a:lnTo>
                <a:lnTo>
                  <a:pt x="99495" y="298483"/>
                </a:lnTo>
                <a:lnTo>
                  <a:pt x="170562" y="279532"/>
                </a:lnTo>
                <a:lnTo>
                  <a:pt x="307959" y="270056"/>
                </a:lnTo>
                <a:lnTo>
                  <a:pt x="383764" y="270056"/>
                </a:lnTo>
                <a:lnTo>
                  <a:pt x="540112" y="213202"/>
                </a:lnTo>
                <a:lnTo>
                  <a:pt x="682247" y="227415"/>
                </a:lnTo>
                <a:lnTo>
                  <a:pt x="862284" y="227415"/>
                </a:lnTo>
                <a:lnTo>
                  <a:pt x="1047059" y="208464"/>
                </a:lnTo>
                <a:lnTo>
                  <a:pt x="1165505" y="222678"/>
                </a:lnTo>
                <a:lnTo>
                  <a:pt x="1260261" y="198988"/>
                </a:lnTo>
                <a:lnTo>
                  <a:pt x="1288688" y="189513"/>
                </a:lnTo>
                <a:lnTo>
                  <a:pt x="1435561" y="189513"/>
                </a:lnTo>
                <a:lnTo>
                  <a:pt x="1501890" y="146872"/>
                </a:lnTo>
                <a:lnTo>
                  <a:pt x="1620336" y="170562"/>
                </a:lnTo>
                <a:lnTo>
                  <a:pt x="1719830" y="156348"/>
                </a:lnTo>
                <a:lnTo>
                  <a:pt x="1819325" y="137397"/>
                </a:lnTo>
                <a:lnTo>
                  <a:pt x="1899868" y="146872"/>
                </a:lnTo>
                <a:lnTo>
                  <a:pt x="1961459" y="151610"/>
                </a:lnTo>
                <a:lnTo>
                  <a:pt x="2089381" y="108970"/>
                </a:lnTo>
                <a:lnTo>
                  <a:pt x="2203088" y="113708"/>
                </a:lnTo>
                <a:lnTo>
                  <a:pt x="2297845" y="66329"/>
                </a:lnTo>
                <a:lnTo>
                  <a:pt x="2430504" y="66329"/>
                </a:lnTo>
                <a:lnTo>
                  <a:pt x="2577377" y="85281"/>
                </a:lnTo>
                <a:lnTo>
                  <a:pt x="2842695" y="42640"/>
                </a:lnTo>
                <a:lnTo>
                  <a:pt x="2961140" y="42640"/>
                </a:lnTo>
                <a:lnTo>
                  <a:pt x="3174342" y="56854"/>
                </a:lnTo>
                <a:lnTo>
                  <a:pt x="3307001" y="28427"/>
                </a:lnTo>
                <a:lnTo>
                  <a:pt x="3487039" y="33165"/>
                </a:lnTo>
                <a:lnTo>
                  <a:pt x="3686027" y="0"/>
                </a:lnTo>
                <a:lnTo>
                  <a:pt x="3728668" y="0"/>
                </a:lnTo>
                <a:cubicBezTo>
                  <a:pt x="3725509" y="404294"/>
                  <a:pt x="3722351" y="808589"/>
                  <a:pt x="3719192" y="1212883"/>
                </a:cubicBezTo>
                <a:lnTo>
                  <a:pt x="4738" y="1203407"/>
                </a:lnTo>
                <a:close/>
              </a:path>
            </a:pathLst>
          </a:custGeom>
          <a:solidFill>
            <a:srgbClr val="A68E4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7" name="Group 66"/>
          <p:cNvGrpSpPr/>
          <p:nvPr/>
        </p:nvGrpSpPr>
        <p:grpSpPr>
          <a:xfrm>
            <a:off x="4604935" y="3252400"/>
            <a:ext cx="432464" cy="1814477"/>
            <a:chOff x="100923" y="1445885"/>
            <a:chExt cx="432464" cy="1814477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7" r="96187"/>
            <a:stretch/>
          </p:blipFill>
          <p:spPr>
            <a:xfrm>
              <a:off x="100923" y="1445885"/>
              <a:ext cx="432047" cy="1814477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474917" y="1635646"/>
              <a:ext cx="58470" cy="1512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0" name="Straight Connector 69"/>
          <p:cNvCxnSpPr/>
          <p:nvPr/>
        </p:nvCxnSpPr>
        <p:spPr>
          <a:xfrm>
            <a:off x="5036982" y="3442161"/>
            <a:ext cx="4738" cy="139847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Freeform 70"/>
          <p:cNvSpPr/>
          <p:nvPr/>
        </p:nvSpPr>
        <p:spPr>
          <a:xfrm>
            <a:off x="5041515" y="3859009"/>
            <a:ext cx="1283970" cy="300990"/>
          </a:xfrm>
          <a:custGeom>
            <a:avLst/>
            <a:gdLst>
              <a:gd name="connsiteX0" fmla="*/ 0 w 1283970"/>
              <a:gd name="connsiteY0" fmla="*/ 19050 h 300990"/>
              <a:gd name="connsiteX1" fmla="*/ 1283970 w 1283970"/>
              <a:gd name="connsiteY1" fmla="*/ 0 h 300990"/>
              <a:gd name="connsiteX2" fmla="*/ 1150620 w 1283970"/>
              <a:gd name="connsiteY2" fmla="*/ 53340 h 300990"/>
              <a:gd name="connsiteX3" fmla="*/ 1055370 w 1283970"/>
              <a:gd name="connsiteY3" fmla="*/ 53340 h 300990"/>
              <a:gd name="connsiteX4" fmla="*/ 979170 w 1283970"/>
              <a:gd name="connsiteY4" fmla="*/ 64770 h 300990"/>
              <a:gd name="connsiteX5" fmla="*/ 864870 w 1283970"/>
              <a:gd name="connsiteY5" fmla="*/ 129540 h 300990"/>
              <a:gd name="connsiteX6" fmla="*/ 788670 w 1283970"/>
              <a:gd name="connsiteY6" fmla="*/ 118110 h 300990"/>
              <a:gd name="connsiteX7" fmla="*/ 739140 w 1283970"/>
              <a:gd name="connsiteY7" fmla="*/ 156210 h 300990"/>
              <a:gd name="connsiteX8" fmla="*/ 636270 w 1283970"/>
              <a:gd name="connsiteY8" fmla="*/ 179070 h 300990"/>
              <a:gd name="connsiteX9" fmla="*/ 510540 w 1283970"/>
              <a:gd name="connsiteY9" fmla="*/ 224790 h 300990"/>
              <a:gd name="connsiteX10" fmla="*/ 323850 w 1283970"/>
              <a:gd name="connsiteY10" fmla="*/ 270510 h 300990"/>
              <a:gd name="connsiteX11" fmla="*/ 148590 w 1283970"/>
              <a:gd name="connsiteY11" fmla="*/ 259080 h 300990"/>
              <a:gd name="connsiteX12" fmla="*/ 0 w 1283970"/>
              <a:gd name="connsiteY12" fmla="*/ 300990 h 300990"/>
              <a:gd name="connsiteX13" fmla="*/ 26670 w 1283970"/>
              <a:gd name="connsiteY13" fmla="*/ 152400 h 300990"/>
              <a:gd name="connsiteX14" fmla="*/ 3810 w 1283970"/>
              <a:gd name="connsiteY14" fmla="*/ 251460 h 300990"/>
              <a:gd name="connsiteX15" fmla="*/ 0 w 1283970"/>
              <a:gd name="connsiteY15" fmla="*/ 19050 h 300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83970" h="300990">
                <a:moveTo>
                  <a:pt x="0" y="19050"/>
                </a:moveTo>
                <a:lnTo>
                  <a:pt x="1283970" y="0"/>
                </a:lnTo>
                <a:lnTo>
                  <a:pt x="1150620" y="53340"/>
                </a:lnTo>
                <a:lnTo>
                  <a:pt x="1055370" y="53340"/>
                </a:lnTo>
                <a:lnTo>
                  <a:pt x="979170" y="64770"/>
                </a:lnTo>
                <a:lnTo>
                  <a:pt x="864870" y="129540"/>
                </a:lnTo>
                <a:lnTo>
                  <a:pt x="788670" y="118110"/>
                </a:lnTo>
                <a:lnTo>
                  <a:pt x="739140" y="156210"/>
                </a:lnTo>
                <a:lnTo>
                  <a:pt x="636270" y="179070"/>
                </a:lnTo>
                <a:lnTo>
                  <a:pt x="510540" y="224790"/>
                </a:lnTo>
                <a:lnTo>
                  <a:pt x="323850" y="270510"/>
                </a:lnTo>
                <a:lnTo>
                  <a:pt x="148590" y="259080"/>
                </a:lnTo>
                <a:lnTo>
                  <a:pt x="0" y="300990"/>
                </a:lnTo>
                <a:lnTo>
                  <a:pt x="26670" y="152400"/>
                </a:lnTo>
                <a:lnTo>
                  <a:pt x="3810" y="251460"/>
                </a:lnTo>
                <a:lnTo>
                  <a:pt x="0" y="190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4"/>
          <a:srcRect l="69454"/>
          <a:stretch/>
        </p:blipFill>
        <p:spPr>
          <a:xfrm rot="20871240">
            <a:off x="5035735" y="3336617"/>
            <a:ext cx="2998165" cy="1304657"/>
          </a:xfrm>
          <a:prstGeom prst="rect">
            <a:avLst/>
          </a:prstGeom>
        </p:spPr>
      </p:pic>
      <p:cxnSp>
        <p:nvCxnSpPr>
          <p:cNvPr id="73" name="Straight Connector 72"/>
          <p:cNvCxnSpPr/>
          <p:nvPr/>
        </p:nvCxnSpPr>
        <p:spPr>
          <a:xfrm flipV="1">
            <a:off x="5044651" y="3177818"/>
            <a:ext cx="2765241" cy="934407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123947" y="4263049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Optimization of inclination</a:t>
            </a:r>
            <a:endParaRPr lang="en-GB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152000" y="118122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 Narrow" panose="020B0606020202030204" pitchFamily="34" charset="0"/>
              </a:rPr>
              <a:t>For illustration only</a:t>
            </a:r>
            <a:endParaRPr lang="en-GB" sz="1200" i="1" dirty="0">
              <a:latin typeface="Arial Narrow" panose="020B060602020203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35396" y="1565052"/>
            <a:ext cx="159966" cy="147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535396" y="3405251"/>
            <a:ext cx="159966" cy="147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4860032" y="3405251"/>
            <a:ext cx="159966" cy="147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844082" y="1553896"/>
            <a:ext cx="159966" cy="147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615379" y="1458227"/>
            <a:ext cx="140613" cy="106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596398" y="3277123"/>
            <a:ext cx="140613" cy="106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4883105" y="3288163"/>
            <a:ext cx="140613" cy="106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4892974" y="1459412"/>
            <a:ext cx="140613" cy="106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10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2" grpId="0" animBg="1"/>
      <p:bldP spid="34" grpId="0" animBg="1"/>
      <p:bldP spid="34" grpId="1" animBg="1"/>
      <p:bldP spid="54" grpId="0" animBg="1"/>
      <p:bldP spid="65" grpId="0"/>
      <p:bldP spid="66" grpId="0" animBg="1"/>
      <p:bldP spid="71" grpId="0" animBg="1"/>
      <p:bldP spid="76" grpId="0"/>
    </p:bldLst>
  </p:timing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63960</TotalTime>
  <Words>2879</Words>
  <Application>Microsoft Office PowerPoint</Application>
  <PresentationFormat>On-screen Show (16:9)</PresentationFormat>
  <Paragraphs>384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Narrow</vt:lpstr>
      <vt:lpstr>Calibri</vt:lpstr>
      <vt:lpstr>Cambria Math</vt:lpstr>
      <vt:lpstr>Courier</vt:lpstr>
      <vt:lpstr>Courier New</vt:lpstr>
      <vt:lpstr>Times New Roman</vt:lpstr>
      <vt:lpstr>Wingdings</vt:lpstr>
      <vt:lpstr>1_IMCC - 1</vt:lpstr>
      <vt:lpstr>RP considerations for a neutrino-induced dose model</vt:lpstr>
      <vt:lpstr>Overview of work related to a dose model</vt:lpstr>
      <vt:lpstr>Dose assessment</vt:lpstr>
      <vt:lpstr>External exposure</vt:lpstr>
      <vt:lpstr>External exposure</vt:lpstr>
      <vt:lpstr>Occupancy dose modification factor</vt:lpstr>
      <vt:lpstr>Exclusion areas</vt:lpstr>
      <vt:lpstr>Simplified geometrical considerations</vt:lpstr>
      <vt:lpstr>Optimization of collider placement</vt:lpstr>
      <vt:lpstr>Critical sections of muon collider</vt:lpstr>
      <vt:lpstr>Risk of neutrino-induced activation?</vt:lpstr>
      <vt:lpstr>CENF Earth activation studies</vt:lpstr>
      <vt:lpstr>Expected activation levels for MUC</vt:lpstr>
      <vt:lpstr>Dosimetric quantities</vt:lpstr>
      <vt:lpstr>Dosimetric quantities</vt:lpstr>
      <vt:lpstr>Dosimetric quantities</vt:lpstr>
      <vt:lpstr>Conversion coefficients</vt:lpstr>
      <vt:lpstr>Conclusions</vt:lpstr>
      <vt:lpstr>PowerPoint Presentation</vt:lpstr>
      <vt:lpstr>Critical sections of muon collider</vt:lpstr>
      <vt:lpstr>Additional dose spread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Claudia Christina Ahdida</cp:lastModifiedBy>
  <cp:revision>903</cp:revision>
  <dcterms:created xsi:type="dcterms:W3CDTF">2021-05-17T12:13:58Z</dcterms:created>
  <dcterms:modified xsi:type="dcterms:W3CDTF">2022-05-23T08:03:13Z</dcterms:modified>
</cp:coreProperties>
</file>