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B1A84-7904-48CF-B396-4E07F9BA7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3C27CC-4E94-4235-8E91-F2F98ABA87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61905-F1A2-4181-86A9-E55E9647E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15036-3A7C-49EF-9811-0B925A650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6B650-467E-4189-BCE5-31217E269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66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34555-A413-47CD-B03C-7DB237349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7D97F0-15EB-4FDF-9EB7-3DCEAC9F6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65F7A-BC9D-4D89-ADDB-C6DA7C83D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D697E-0A33-465B-9DBD-E7247A0BB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91622-8F11-447E-8351-3AA22CFEE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4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2BB8E7-5724-4969-928F-809930D6CB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5DC47-17F6-4187-B82F-691D288CF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5674D-1770-477F-BA00-9880D9D6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B5AE4-1A2A-4D15-B0D9-497E39D7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6793A-9B1E-41C6-94AF-F6691D83F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68EF-8993-4D75-8502-DDB78B6EA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A678-B720-440D-B2D3-FCBE0D5F3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C6CAE-78CF-4ADF-8E0A-0F52D9EF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0631A-81C7-41EE-AD4F-72A8497A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EB0E9-26A6-4FB8-862F-23BE1D5A4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B9E9-7B1C-4D4C-A427-E8523FD7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5F6FF6-EE96-4F39-ACCD-25F685987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15EB-6CD8-4BCE-BF83-7BEBB591F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94C34-E817-4415-9FF8-053044867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191EB-E6D3-4074-94C8-5DAFD39C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6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E8BF0-7547-47C8-BBC1-3D48825F8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950D3-09AE-4018-B83E-B9D45BC70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96BB5-D171-4EBD-AD3A-E036CAC88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6E0B4-2A39-4187-95AC-1B271B9A5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A103A-F4B8-4399-9EC3-973F8F5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709EE9-56F2-4271-AA65-5303D137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34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D75DA-467E-4784-B183-72A997A43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50AF6-DCF6-4D01-8C0F-F837F8B35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A3D39D-4A1D-4EC6-A078-BD4BBEED2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604856-B39D-479D-99C4-14A8102DDE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EA90EF-2D56-41E6-8769-157E3F5613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7EE070-9D3D-4FF0-92DE-AE15CF45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BF497-AD75-4D16-89DA-CB27D775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DFDE75-2AEE-4BDB-AB06-ED4E9053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41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B21A2-2B23-4EB0-9FA9-754C5790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A2019-E34D-43E4-BE4D-014550FE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0D842-4F6C-4D94-864B-73FA0D9A8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4B1AB1-A408-4781-87EB-7B5749537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11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4AC98A-B3C2-47A7-B54D-9C93307ED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3BF0BA-4337-402A-A3EF-836636567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9742E-F4DC-4936-BCB5-0422319C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52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AFCAA-6AF6-40C9-B25E-49B873DC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2DE63-B5AB-4850-B196-D31FC3EC5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E333F6-000B-4EED-A67B-C3D0E487C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D6B3C-7555-45B8-9ABE-78E9DB611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F2C72-B8EA-4F98-AA76-A2129F15E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BD41-6C0B-4802-86BB-611279BC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39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0AD1-209D-4E10-8129-0B1F6AC0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0B04B-8BBD-45B4-92CE-52308EEC47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C8335-39A3-4DFD-A3EE-1A2A64801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5E27D-84FE-4611-BA4E-942C5C698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2877F-A0CF-4420-A09F-6C11C43EC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09E12-C2E3-4E30-86A9-7AAB7BD85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02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12B5FC-42FE-460B-A222-1DF62944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9FE41-D67A-4DDF-AD2F-AF7380047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02840-5FF9-4D0A-AF78-40861550C8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B9F78-6146-4413-AEE2-51FEEA9C25C1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7A420-A1F2-4554-847C-5AD02723A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033CF-DC9E-492E-9B75-4407BDE23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93E7B-8F98-4459-8096-B0681C1BE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41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25D62B5-AC14-4C34-A500-500AF111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WP7 – Cooling cell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716D57-577E-4BF2-878A-121163A97E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5 tasks (including coordination)</a:t>
            </a:r>
          </a:p>
          <a:p>
            <a:r>
              <a:rPr lang="en-GB" dirty="0"/>
              <a:t>First 12 months (7.2 and 7.3) :</a:t>
            </a:r>
          </a:p>
          <a:p>
            <a:pPr lvl="1"/>
            <a:r>
              <a:rPr lang="en-GB" dirty="0"/>
              <a:t>Selection of the cell to be designed and integrated</a:t>
            </a:r>
          </a:p>
          <a:p>
            <a:pPr lvl="1"/>
            <a:r>
              <a:rPr lang="en-GB" dirty="0"/>
              <a:t>Selection of the technologies for RF, Magnets and absorbers</a:t>
            </a:r>
          </a:p>
          <a:p>
            <a:r>
              <a:rPr lang="en-GB" dirty="0"/>
              <a:t>Has to be based on present state of the art, as the ambition is to build it asap (outside the scope of the EU project). </a:t>
            </a:r>
          </a:p>
          <a:p>
            <a:r>
              <a:rPr lang="en-GB" dirty="0"/>
              <a:t>Within the EU project, reduced scale prototypes might be considered. 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70095A0C-8A1D-4DE2-9343-4994B62D53D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2570393"/>
              </p:ext>
            </p:extLst>
          </p:nvPr>
        </p:nvGraphicFramePr>
        <p:xfrm>
          <a:off x="6172200" y="1825626"/>
          <a:ext cx="5181600" cy="2614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5252">
                  <a:extLst>
                    <a:ext uri="{9D8B030D-6E8A-4147-A177-3AD203B41FA5}">
                      <a16:colId xmlns:a16="http://schemas.microsoft.com/office/drawing/2014/main" val="1399719257"/>
                    </a:ext>
                  </a:extLst>
                </a:gridCol>
                <a:gridCol w="4406348">
                  <a:extLst>
                    <a:ext uri="{9D8B030D-6E8A-4147-A177-3AD203B41FA5}">
                      <a16:colId xmlns:a16="http://schemas.microsoft.com/office/drawing/2014/main" val="3990214005"/>
                    </a:ext>
                  </a:extLst>
                </a:gridCol>
              </a:tblGrid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7.1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Coordination and Communication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20871"/>
                  </a:ext>
                </a:extLst>
              </a:tr>
              <a:tr h="513041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Survey and selection of possible technologies for Magnets, RF and absorbers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7725100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Analysis of different types of Cells, selection of the most suitable for first test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593293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Design of components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07831474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Integration of Cell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105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36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25D62B5-AC14-4C34-A500-500AF111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WP7 – Cooling cell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716D57-577E-4BF2-878A-121163A97E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 tasks (including coordination)</a:t>
            </a:r>
          </a:p>
          <a:p>
            <a:r>
              <a:rPr lang="en-GB" dirty="0"/>
              <a:t>Months 13 to 48 (7.4 and 7.5) :</a:t>
            </a:r>
          </a:p>
          <a:p>
            <a:pPr lvl="1"/>
            <a:r>
              <a:rPr lang="en-GB" dirty="0"/>
              <a:t>Components will be designed keeping in mind integration. </a:t>
            </a:r>
          </a:p>
          <a:p>
            <a:pPr lvl="1"/>
            <a:r>
              <a:rPr lang="en-GB" dirty="0"/>
              <a:t>The responsibility of integration will be clearly defined. </a:t>
            </a:r>
          </a:p>
          <a:p>
            <a:pPr lvl="1"/>
            <a:r>
              <a:rPr lang="en-GB" dirty="0"/>
              <a:t>The deliverable is the detailed design of an entire cell.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70095A0C-8A1D-4DE2-9343-4994B62D53D9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6"/>
          <a:ext cx="5181600" cy="2614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5252">
                  <a:extLst>
                    <a:ext uri="{9D8B030D-6E8A-4147-A177-3AD203B41FA5}">
                      <a16:colId xmlns:a16="http://schemas.microsoft.com/office/drawing/2014/main" val="1399719257"/>
                    </a:ext>
                  </a:extLst>
                </a:gridCol>
                <a:gridCol w="4406348">
                  <a:extLst>
                    <a:ext uri="{9D8B030D-6E8A-4147-A177-3AD203B41FA5}">
                      <a16:colId xmlns:a16="http://schemas.microsoft.com/office/drawing/2014/main" val="3990214005"/>
                    </a:ext>
                  </a:extLst>
                </a:gridCol>
              </a:tblGrid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7.1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Coordination and Communication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20871"/>
                  </a:ext>
                </a:extLst>
              </a:tr>
              <a:tr h="513041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Survey and selection of possible technologies for Magnets, RF and absorbers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7725100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Analysis of different types of Cells, selection of the most suitable for first test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593293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Design of components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07831474"/>
                  </a:ext>
                </a:extLst>
              </a:tr>
              <a:tr h="501382">
                <a:tc>
                  <a:txBody>
                    <a:bodyPr/>
                    <a:lstStyle/>
                    <a:p>
                      <a:pPr marL="274320" algn="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>
                          <a:effectLst/>
                        </a:rPr>
                        <a:t>7.5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u="none" strike="noStrike" dirty="0">
                          <a:effectLst/>
                        </a:rPr>
                        <a:t>Integration of Cell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105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B7FAA-06AB-4E36-868D-A6E7F1B5A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WP7 Cooling Cell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C60EAA-FE9E-45D9-A296-C9D5540D3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Coordination</a:t>
            </a:r>
          </a:p>
          <a:p>
            <a:pPr lvl="1"/>
            <a:r>
              <a:rPr lang="en-US"/>
              <a:t>UniMi</a:t>
            </a:r>
          </a:p>
          <a:p>
            <a:r>
              <a:rPr lang="en-US" dirty="0"/>
              <a:t>List of participants:</a:t>
            </a:r>
          </a:p>
          <a:p>
            <a:pPr lvl="1"/>
            <a:r>
              <a:rPr lang="en-US" dirty="0" err="1"/>
              <a:t>UniMi</a:t>
            </a:r>
            <a:r>
              <a:rPr lang="en-US" dirty="0"/>
              <a:t>: coordinator Lucio Rossi</a:t>
            </a:r>
          </a:p>
          <a:p>
            <a:pPr lvl="2"/>
            <a:r>
              <a:rPr lang="en-US" dirty="0"/>
              <a:t>Shall be responsible for the solenoids selection and design</a:t>
            </a:r>
          </a:p>
          <a:p>
            <a:pPr lvl="2"/>
            <a:r>
              <a:rPr lang="en-US" dirty="0"/>
              <a:t>May take responsibility for integration</a:t>
            </a:r>
          </a:p>
          <a:p>
            <a:pPr lvl="1"/>
            <a:r>
              <a:rPr lang="en-US" dirty="0"/>
              <a:t>STFC - RAL: Coordinator C. Rogers</a:t>
            </a:r>
          </a:p>
          <a:p>
            <a:pPr lvl="2"/>
            <a:r>
              <a:rPr lang="en-US" dirty="0"/>
              <a:t>Shall be responsible for the selection of the cooling cell, specification for components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pPr lvl="2"/>
            <a:r>
              <a:rPr lang="en-US" dirty="0"/>
              <a:t>Will follow integration to confirm compatibility with mechanical design. </a:t>
            </a:r>
          </a:p>
          <a:p>
            <a:pPr lvl="1"/>
            <a:r>
              <a:rPr lang="en-US" dirty="0"/>
              <a:t>CERN: Coordinator R. Losito</a:t>
            </a:r>
          </a:p>
          <a:p>
            <a:pPr lvl="2"/>
            <a:r>
              <a:rPr lang="en-US" dirty="0"/>
              <a:t>May take responsibility for the absorbers &amp; windows</a:t>
            </a:r>
          </a:p>
          <a:p>
            <a:pPr lvl="2"/>
            <a:r>
              <a:rPr lang="en-US" dirty="0"/>
              <a:t>May take responsibility for the integration</a:t>
            </a:r>
          </a:p>
          <a:p>
            <a:pPr lvl="2"/>
            <a:r>
              <a:rPr lang="en-US" dirty="0"/>
              <a:t>Will provide support for all other technologies if necessary (e.g. vacuum, cryogenics </a:t>
            </a:r>
            <a:r>
              <a:rPr lang="en-US" dirty="0" err="1"/>
              <a:t>etc</a:t>
            </a:r>
            <a:r>
              <a:rPr lang="en-US" dirty="0"/>
              <a:t>…).</a:t>
            </a:r>
          </a:p>
          <a:p>
            <a:pPr lvl="1"/>
            <a:r>
              <a:rPr lang="en-US" dirty="0"/>
              <a:t>Missing a clear responsible for RF:</a:t>
            </a:r>
          </a:p>
          <a:p>
            <a:pPr lvl="2"/>
            <a:r>
              <a:rPr lang="en-US" dirty="0"/>
              <a:t>Could be CEA, or INFN-LASA (Milano) or INFN LNS (Catania)?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09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332</Words>
  <Application>Microsoft Office PowerPoint</Application>
  <PresentationFormat>Widescreen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WP7 – Cooling cell</vt:lpstr>
      <vt:lpstr>WP7 – Cooling cell</vt:lpstr>
      <vt:lpstr>WP7 Cooling Cell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WP7 – Cooling cell</dc:title>
  <dc:creator>Roberto Losito</dc:creator>
  <cp:lastModifiedBy>Lucio Rossi</cp:lastModifiedBy>
  <cp:revision>2</cp:revision>
  <dcterms:created xsi:type="dcterms:W3CDTF">2022-02-14T09:02:52Z</dcterms:created>
  <dcterms:modified xsi:type="dcterms:W3CDTF">2022-02-17T12:32:39Z</dcterms:modified>
</cp:coreProperties>
</file>