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48"/>
  </p:notesMasterIdLst>
  <p:sldIdLst>
    <p:sldId id="1135" r:id="rId2"/>
    <p:sldId id="961" r:id="rId3"/>
    <p:sldId id="1136" r:id="rId4"/>
    <p:sldId id="944" r:id="rId5"/>
    <p:sldId id="1094" r:id="rId6"/>
    <p:sldId id="1054" r:id="rId7"/>
    <p:sldId id="1099" r:id="rId8"/>
    <p:sldId id="1084" r:id="rId9"/>
    <p:sldId id="1086" r:id="rId10"/>
    <p:sldId id="1100" r:id="rId11"/>
    <p:sldId id="1083" r:id="rId12"/>
    <p:sldId id="1087" r:id="rId13"/>
    <p:sldId id="1101" r:id="rId14"/>
    <p:sldId id="1091" r:id="rId15"/>
    <p:sldId id="1092" r:id="rId16"/>
    <p:sldId id="1141" r:id="rId17"/>
    <p:sldId id="1137" r:id="rId18"/>
    <p:sldId id="1138" r:id="rId19"/>
    <p:sldId id="1139" r:id="rId20"/>
    <p:sldId id="1140" r:id="rId21"/>
    <p:sldId id="1143" r:id="rId22"/>
    <p:sldId id="1142" r:id="rId23"/>
    <p:sldId id="1134" r:id="rId24"/>
    <p:sldId id="1104" r:id="rId25"/>
    <p:sldId id="1106" r:id="rId26"/>
    <p:sldId id="1107" r:id="rId27"/>
    <p:sldId id="1111" r:id="rId28"/>
    <p:sldId id="987" r:id="rId29"/>
    <p:sldId id="967" r:id="rId30"/>
    <p:sldId id="953" r:id="rId31"/>
    <p:sldId id="1113" r:id="rId32"/>
    <p:sldId id="1114" r:id="rId33"/>
    <p:sldId id="1123" r:id="rId34"/>
    <p:sldId id="1116" r:id="rId35"/>
    <p:sldId id="918" r:id="rId36"/>
    <p:sldId id="981" r:id="rId37"/>
    <p:sldId id="919" r:id="rId38"/>
    <p:sldId id="937" r:id="rId39"/>
    <p:sldId id="920" r:id="rId40"/>
    <p:sldId id="938" r:id="rId41"/>
    <p:sldId id="900" r:id="rId42"/>
    <p:sldId id="1129" r:id="rId43"/>
    <p:sldId id="1128" r:id="rId44"/>
    <p:sldId id="1119" r:id="rId45"/>
    <p:sldId id="1132" r:id="rId46"/>
    <p:sldId id="1103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Heusler" initials="SH" lastIdx="3" clrIdx="0">
    <p:extLst>
      <p:ext uri="{19B8F6BF-5375-455C-9EA6-DF929625EA0E}">
        <p15:presenceInfo xmlns:p15="http://schemas.microsoft.com/office/powerpoint/2012/main" userId="Stefan Heus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38" y="2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FDDA1-5603-4FFD-B20C-0F0753A02E04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81FCF-0B57-47E9-A1F0-A60CAE4026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454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41AF8-5654-4BF5-AD82-856B17552A3D}" type="slidenum">
              <a:rPr lang="de-DE"/>
              <a:pPr/>
              <a:t>2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41AF8-5654-4BF5-AD82-856B17552A3D}" type="slidenum">
              <a:rPr lang="de-DE"/>
              <a:pPr/>
              <a:t>3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338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41AF8-5654-4BF5-AD82-856B17552A3D}" type="slidenum">
              <a:rPr lang="de-DE"/>
              <a:pPr/>
              <a:t>16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4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41AF8-5654-4BF5-AD82-856B17552A3D}" type="slidenum">
              <a:rPr lang="de-DE"/>
              <a:pPr/>
              <a:t>22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17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6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42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454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4736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483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3648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2825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865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88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07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983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58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092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54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82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27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46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500">
              <a:schemeClr val="accent6">
                <a:lumMod val="40000"/>
                <a:lumOff val="60000"/>
              </a:schemeClr>
            </a:gs>
            <a:gs pos="69000">
              <a:schemeClr val="tx1">
                <a:lumMod val="95000"/>
                <a:alpha val="3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698F401-3DBA-411F-916E-669EC13E590C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D871815-7C97-430A-AB09-F56482A0F0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8650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21.png"/><Relationship Id="rId9" Type="http://schemas.openxmlformats.org/officeDocument/2006/relationships/image" Target="../media/image1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0.png"/><Relationship Id="rId5" Type="http://schemas.openxmlformats.org/officeDocument/2006/relationships/image" Target="../media/image1110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8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3040581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goodreads.com/work/quotes/510092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4BE968A4-0A6C-485D-89E2-013725E8E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57" y="5538205"/>
            <a:ext cx="2230020" cy="99235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6EB81B-F9CF-42EA-96A7-EC046284066D}"/>
              </a:ext>
            </a:extLst>
          </p:cNvPr>
          <p:cNvSpPr txBox="1"/>
          <p:nvPr/>
        </p:nvSpPr>
        <p:spPr>
          <a:xfrm>
            <a:off x="541475" y="506926"/>
            <a:ext cx="10638425" cy="4653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br>
              <a:rPr lang="de-DE" sz="1800" dirty="0">
                <a:effectLst/>
              </a:rPr>
            </a:br>
            <a:endParaRPr lang="de-DE" sz="3200" dirty="0">
              <a:solidFill>
                <a:schemeClr val="bg1"/>
              </a:solidFill>
            </a:endParaRPr>
          </a:p>
          <a:p>
            <a:pPr algn="l"/>
            <a:endParaRPr lang="de-DE" sz="1800" b="0" i="0" u="none" strike="noStrike" baseline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25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5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Was hat der </a:t>
            </a:r>
            <a:r>
              <a:rPr lang="de-DE" sz="25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Cabibbo</a:t>
            </a:r>
            <a:r>
              <a:rPr lang="de-DE" sz="25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-Winkel mit dem Wasserstoff-Spektrum zu tun?</a:t>
            </a:r>
            <a:endParaRPr lang="de-DE" sz="2500" dirty="0">
              <a:solidFill>
                <a:schemeClr val="bg1"/>
              </a:solidFill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/>
            <a:r>
              <a:rPr lang="de-DE" sz="25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5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Modellbildung in Quanten- und Teilchenphysik</a:t>
            </a:r>
          </a:p>
          <a:p>
            <a:pPr algn="ctr"/>
            <a:endParaRPr lang="de-DE" sz="3000" b="0" i="0" u="none" strike="noStrike" baseline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l"/>
            <a:endParaRPr lang="de-DE" sz="3000" dirty="0">
              <a:solidFill>
                <a:schemeClr val="bg1"/>
              </a:solidFill>
            </a:endParaRPr>
          </a:p>
          <a:p>
            <a:br>
              <a:rPr lang="de-DE" sz="3000" dirty="0">
                <a:solidFill>
                  <a:schemeClr val="bg1"/>
                </a:solidFill>
                <a:effectLst/>
              </a:rPr>
            </a:br>
            <a:endParaRPr lang="de-DE" sz="3000" dirty="0">
              <a:solidFill>
                <a:schemeClr val="bg1"/>
              </a:solidFill>
            </a:endParaRPr>
          </a:p>
          <a:p>
            <a:br>
              <a:rPr lang="de-DE" sz="1800" dirty="0">
                <a:effectLst/>
              </a:rPr>
            </a:br>
            <a:endParaRPr lang="de-DE" sz="3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A3E408B-2735-9B58-DDFC-60521D5C171D}"/>
              </a:ext>
            </a:extLst>
          </p:cNvPr>
          <p:cNvSpPr txBox="1"/>
          <p:nvPr/>
        </p:nvSpPr>
        <p:spPr>
          <a:xfrm>
            <a:off x="3934779" y="3429000"/>
            <a:ext cx="3562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Stefan Heusler(WWU Münster)</a:t>
            </a:r>
            <a:r>
              <a:rPr lang="de-DE" dirty="0"/>
              <a:t>)</a:t>
            </a:r>
          </a:p>
          <a:p>
            <a:pPr algn="ctr"/>
            <a:r>
              <a:rPr lang="de-DE" dirty="0">
                <a:solidFill>
                  <a:schemeClr val="bg1"/>
                </a:solidFill>
              </a:rPr>
              <a:t>Dresden, 19.9.2022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46745D6-CC7A-F625-87D2-CA1E3C082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0735" y="5881679"/>
            <a:ext cx="2663262" cy="67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42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5584D0A2-5564-D567-F8A2-C218705312F6}"/>
              </a:ext>
            </a:extLst>
          </p:cNvPr>
          <p:cNvSpPr/>
          <p:nvPr/>
        </p:nvSpPr>
        <p:spPr>
          <a:xfrm>
            <a:off x="3768192" y="1588582"/>
            <a:ext cx="2520597" cy="48797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11335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 err="1">
                <a:solidFill>
                  <a:schemeClr val="bg1"/>
                </a:solidFill>
              </a:rPr>
              <a:t>Neutrinooszillation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8C8A6E-0DA7-9E3D-AF3F-A75E200ED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9AC3F44-97CF-C2B1-4179-D53A9DBD7A8A}"/>
              </a:ext>
            </a:extLst>
          </p:cNvPr>
          <p:cNvSpPr/>
          <p:nvPr/>
        </p:nvSpPr>
        <p:spPr>
          <a:xfrm>
            <a:off x="260257" y="1304167"/>
            <a:ext cx="5636704" cy="30106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3CB845-2E92-44E7-A4B7-4D0F7208B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6" y="1346160"/>
            <a:ext cx="2807755" cy="249115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3E97FBB3-0979-7FB3-720D-408B77C4D8B0}"/>
              </a:ext>
            </a:extLst>
          </p:cNvPr>
          <p:cNvSpPr txBox="1"/>
          <p:nvPr/>
        </p:nvSpPr>
        <p:spPr>
          <a:xfrm>
            <a:off x="3361346" y="1695837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Massen-Eigenzustände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DC39DDE-5D34-B547-1D09-553DB9FA07E9}"/>
              </a:ext>
            </a:extLst>
          </p:cNvPr>
          <p:cNvSpPr txBox="1"/>
          <p:nvPr/>
        </p:nvSpPr>
        <p:spPr>
          <a:xfrm>
            <a:off x="3397327" y="243831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Flavour</a:t>
            </a:r>
            <a:r>
              <a:rPr lang="de-DE" dirty="0">
                <a:solidFill>
                  <a:schemeClr val="bg1"/>
                </a:solidFill>
              </a:rPr>
              <a:t>-Eigenzustände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A34A4E0-8C8F-D926-26BD-CEC2014481DD}"/>
              </a:ext>
            </a:extLst>
          </p:cNvPr>
          <p:cNvSpPr txBox="1"/>
          <p:nvPr/>
        </p:nvSpPr>
        <p:spPr>
          <a:xfrm>
            <a:off x="6648313" y="1615315"/>
            <a:ext cx="49391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Gemessener Winkel zwischen den Achsen: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b="1" dirty="0">
                <a:solidFill>
                  <a:schemeClr val="bg1"/>
                </a:solidFill>
              </a:rPr>
              <a:t>Ca. 34 Grad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561F356-B974-78EC-5A04-C4DF74D3F759}"/>
              </a:ext>
            </a:extLst>
          </p:cNvPr>
          <p:cNvSpPr txBox="1"/>
          <p:nvPr/>
        </p:nvSpPr>
        <p:spPr>
          <a:xfrm>
            <a:off x="6432654" y="5622539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highlight>
                  <a:srgbClr val="FFFF00"/>
                </a:highlight>
              </a:rPr>
              <a:t>Grenzen des Modells?</a:t>
            </a:r>
          </a:p>
          <a:p>
            <a:r>
              <a:rPr lang="de-DE" b="1" dirty="0">
                <a:solidFill>
                  <a:schemeClr val="bg1"/>
                </a:solidFill>
                <a:highlight>
                  <a:srgbClr val="FFFF00"/>
                </a:highlight>
              </a:rPr>
              <a:t>Nur zwei Generationen!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779B1AA-70F2-60B5-E4F0-6B195F57F5C0}"/>
              </a:ext>
            </a:extLst>
          </p:cNvPr>
          <p:cNvSpPr/>
          <p:nvPr/>
        </p:nvSpPr>
        <p:spPr>
          <a:xfrm>
            <a:off x="3754214" y="3131827"/>
            <a:ext cx="2382175" cy="31841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8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9709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Und bei den Baryonen?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659B42-C210-5D67-3409-99A974183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9709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Und bei den Baryonen?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659B42-C210-5D67-3409-99A974183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A6AF622-4D90-C955-2C14-05F2DC630B15}"/>
              </a:ext>
            </a:extLst>
          </p:cNvPr>
          <p:cNvSpPr/>
          <p:nvPr/>
        </p:nvSpPr>
        <p:spPr>
          <a:xfrm>
            <a:off x="2844516" y="1436182"/>
            <a:ext cx="3291873" cy="5011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0DC1DB5-39F6-0318-2F91-30A985C48D0F}"/>
              </a:ext>
            </a:extLst>
          </p:cNvPr>
          <p:cNvSpPr/>
          <p:nvPr/>
        </p:nvSpPr>
        <p:spPr>
          <a:xfrm>
            <a:off x="107857" y="4300537"/>
            <a:ext cx="5789104" cy="21188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004BBC9-0A64-AE5A-1AD8-FCE1BBA4C1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59" y="1436182"/>
            <a:ext cx="3643224" cy="323241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CD70D4E-86ED-E319-7C5E-012A68256B6E}"/>
              </a:ext>
            </a:extLst>
          </p:cNvPr>
          <p:cNvSpPr txBox="1"/>
          <p:nvPr/>
        </p:nvSpPr>
        <p:spPr>
          <a:xfrm>
            <a:off x="8067934" y="1255207"/>
            <a:ext cx="3188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Masseneigenzustände</a:t>
            </a:r>
            <a:r>
              <a:rPr lang="de-DE" dirty="0">
                <a:solidFill>
                  <a:schemeClr val="bg1"/>
                </a:solidFill>
              </a:rPr>
              <a:t> =</a:t>
            </a:r>
          </a:p>
          <a:p>
            <a:r>
              <a:rPr lang="de-DE" dirty="0">
                <a:solidFill>
                  <a:schemeClr val="bg1"/>
                </a:solidFill>
              </a:rPr>
              <a:t>Eigenzustände der starken </a:t>
            </a:r>
          </a:p>
          <a:p>
            <a:r>
              <a:rPr lang="de-DE" dirty="0">
                <a:solidFill>
                  <a:schemeClr val="bg1"/>
                </a:solidFill>
              </a:rPr>
              <a:t>Wechselwirkung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368DF44-C424-0AB5-9280-6A9A0868F373}"/>
              </a:ext>
            </a:extLst>
          </p:cNvPr>
          <p:cNvSpPr txBox="1"/>
          <p:nvPr/>
        </p:nvSpPr>
        <p:spPr>
          <a:xfrm>
            <a:off x="8460432" y="3290431"/>
            <a:ext cx="3698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</a:rPr>
              <a:t>Flavour</a:t>
            </a:r>
            <a:r>
              <a:rPr lang="de-DE" b="1" dirty="0">
                <a:solidFill>
                  <a:schemeClr val="bg1"/>
                </a:solidFill>
              </a:rPr>
              <a:t>-Eigenzustände</a:t>
            </a:r>
          </a:p>
          <a:p>
            <a:r>
              <a:rPr lang="de-DE" dirty="0">
                <a:solidFill>
                  <a:schemeClr val="bg1"/>
                </a:solidFill>
              </a:rPr>
              <a:t>Eigenzustände der schwachen </a:t>
            </a:r>
          </a:p>
          <a:p>
            <a:r>
              <a:rPr lang="de-DE" dirty="0">
                <a:solidFill>
                  <a:schemeClr val="bg1"/>
                </a:solidFill>
              </a:rPr>
              <a:t>Wechselwirkung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5884993-0A91-F897-3CD5-B5455C535210}"/>
              </a:ext>
            </a:extLst>
          </p:cNvPr>
          <p:cNvSpPr txBox="1"/>
          <p:nvPr/>
        </p:nvSpPr>
        <p:spPr>
          <a:xfrm>
            <a:off x="8481220" y="2867723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highlight>
                  <a:srgbClr val="FFFF00"/>
                </a:highlight>
              </a:rPr>
              <a:t>Strange-Quark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86B71A9-1777-76EC-EEB8-395D12FF57EB}"/>
              </a:ext>
            </a:extLst>
          </p:cNvPr>
          <p:cNvSpPr txBox="1"/>
          <p:nvPr/>
        </p:nvSpPr>
        <p:spPr>
          <a:xfrm>
            <a:off x="3520444" y="2867723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highlight>
                  <a:srgbClr val="FFFF00"/>
                </a:highlight>
              </a:rPr>
              <a:t>Down-Quark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2897270-CC31-7342-6A2A-CFBA0F71AB39}"/>
              </a:ext>
            </a:extLst>
          </p:cNvPr>
          <p:cNvSpPr txBox="1"/>
          <p:nvPr/>
        </p:nvSpPr>
        <p:spPr>
          <a:xfrm>
            <a:off x="85380" y="4496220"/>
            <a:ext cx="93394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>
                <a:solidFill>
                  <a:schemeClr val="bg1"/>
                </a:solidFill>
              </a:rPr>
              <a:t>Wenn…</a:t>
            </a:r>
          </a:p>
          <a:p>
            <a:r>
              <a:rPr lang="de-DE" sz="2200" b="1" dirty="0">
                <a:solidFill>
                  <a:schemeClr val="bg1"/>
                </a:solidFill>
              </a:rPr>
              <a:t>Drehachse identisch mit Achse der </a:t>
            </a:r>
            <a:r>
              <a:rPr lang="de-DE" sz="2200" b="1" dirty="0" err="1">
                <a:solidFill>
                  <a:schemeClr val="bg1"/>
                </a:solidFill>
              </a:rPr>
              <a:t>Flavour</a:t>
            </a:r>
            <a:r>
              <a:rPr lang="de-DE" sz="2200" b="1" dirty="0">
                <a:solidFill>
                  <a:schemeClr val="bg1"/>
                </a:solidFill>
              </a:rPr>
              <a:t>-Eigenzuständen </a:t>
            </a:r>
            <a:r>
              <a:rPr lang="de-DE" sz="2200" dirty="0">
                <a:solidFill>
                  <a:schemeClr val="bg1"/>
                </a:solidFill>
              </a:rPr>
              <a:t>wäre…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128E9A0-1DD4-5914-A75F-347CB3BD5F91}"/>
              </a:ext>
            </a:extLst>
          </p:cNvPr>
          <p:cNvSpPr txBox="1"/>
          <p:nvPr/>
        </p:nvSpPr>
        <p:spPr>
          <a:xfrm>
            <a:off x="107857" y="5732079"/>
            <a:ext cx="107660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>
                <a:solidFill>
                  <a:schemeClr val="bg1"/>
                </a:solidFill>
              </a:rPr>
              <a:t>Dann…</a:t>
            </a:r>
          </a:p>
          <a:p>
            <a:r>
              <a:rPr lang="de-DE" sz="2200" dirty="0">
                <a:solidFill>
                  <a:schemeClr val="bg1"/>
                </a:solidFill>
              </a:rPr>
              <a:t>würden die Generationen </a:t>
            </a:r>
            <a:r>
              <a:rPr lang="de-DE" sz="2200" b="1" dirty="0">
                <a:solidFill>
                  <a:schemeClr val="bg1"/>
                </a:solidFill>
              </a:rPr>
              <a:t>nicht miteinander reden </a:t>
            </a:r>
            <a:r>
              <a:rPr lang="de-DE" sz="2200" dirty="0">
                <a:solidFill>
                  <a:schemeClr val="bg1"/>
                </a:solidFill>
              </a:rPr>
              <a:t>(z.B. Strange nicht mit Up) </a:t>
            </a:r>
          </a:p>
        </p:txBody>
      </p:sp>
    </p:spTree>
    <p:extLst>
      <p:ext uri="{BB962C8B-B14F-4D97-AF65-F5344CB8AC3E}">
        <p14:creationId xmlns:p14="http://schemas.microsoft.com/office/powerpoint/2010/main" val="415432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57791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 err="1">
                <a:solidFill>
                  <a:schemeClr val="bg1"/>
                </a:solidFill>
              </a:rPr>
              <a:t>Flavour-Changing</a:t>
            </a:r>
            <a:r>
              <a:rPr lang="de-DE" sz="2600" b="1" u="sng" dirty="0">
                <a:solidFill>
                  <a:schemeClr val="bg1"/>
                </a:solidFill>
              </a:rPr>
              <a:t> Neutral </a:t>
            </a:r>
            <a:r>
              <a:rPr lang="de-DE" sz="2600" b="1" u="sng" dirty="0" err="1">
                <a:solidFill>
                  <a:schemeClr val="bg1"/>
                </a:solidFill>
              </a:rPr>
              <a:t>Currents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BB19F25-BD5F-3B20-1333-3D7C55FA1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802"/>
            <a:ext cx="6096000" cy="6096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0AA894D-9B85-77CD-1C73-81A1F2128A36}"/>
              </a:ext>
            </a:extLst>
          </p:cNvPr>
          <p:cNvSpPr txBox="1"/>
          <p:nvPr/>
        </p:nvSpPr>
        <p:spPr>
          <a:xfrm>
            <a:off x="7412182" y="1768641"/>
            <a:ext cx="385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Dieser Zerfall wurde beobachtet!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D5F523-41E3-A1F5-627C-893C3A7C12A9}"/>
              </a:ext>
            </a:extLst>
          </p:cNvPr>
          <p:cNvSpPr txBox="1"/>
          <p:nvPr/>
        </p:nvSpPr>
        <p:spPr>
          <a:xfrm>
            <a:off x="7412182" y="2419805"/>
            <a:ext cx="2807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Cabbibo</a:t>
            </a:r>
            <a:r>
              <a:rPr lang="de-DE" dirty="0">
                <a:solidFill>
                  <a:schemeClr val="bg1"/>
                </a:solidFill>
              </a:rPr>
              <a:t>-Winkel  (1963)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b="1" dirty="0">
                <a:solidFill>
                  <a:schemeClr val="bg1"/>
                </a:solidFill>
              </a:rPr>
              <a:t>Gemessener Wert 13</a:t>
            </a:r>
            <a:r>
              <a:rPr lang="de-DE" dirty="0">
                <a:solidFill>
                  <a:schemeClr val="bg1"/>
                </a:solidFill>
              </a:rPr>
              <a:t>°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3D2642D-4CD6-D448-704B-C9C5EAF2E46A}"/>
              </a:ext>
            </a:extLst>
          </p:cNvPr>
          <p:cNvSpPr txBox="1"/>
          <p:nvPr/>
        </p:nvSpPr>
        <p:spPr>
          <a:xfrm>
            <a:off x="7415388" y="3625334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highlight>
                  <a:srgbClr val="FFFF00"/>
                </a:highlight>
              </a:rPr>
              <a:t>Grenzen des Modells?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CFDB3B4-05A6-5825-5E68-622CC4F41D53}"/>
              </a:ext>
            </a:extLst>
          </p:cNvPr>
          <p:cNvSpPr txBox="1"/>
          <p:nvPr/>
        </p:nvSpPr>
        <p:spPr>
          <a:xfrm>
            <a:off x="586839" y="6363096"/>
            <a:ext cx="13650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https://www.leifiphysik.de/kern-teilchenphysik/teilchenphysik/aufgabe/zerfall-des-kaons-k-null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3861106-A893-3488-A9F5-F2BADE899987}"/>
              </a:ext>
            </a:extLst>
          </p:cNvPr>
          <p:cNvSpPr/>
          <p:nvPr/>
        </p:nvSpPr>
        <p:spPr>
          <a:xfrm>
            <a:off x="97795" y="3883066"/>
            <a:ext cx="6149439" cy="24316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62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656773" y="230131"/>
            <a:ext cx="9111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Ein (reeller) Winkel allein reicht nicht!</a:t>
            </a:r>
          </a:p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Vorhersage des Top-Quarks (</a:t>
            </a:r>
            <a:r>
              <a:rPr lang="de-DE" sz="2800" b="1" dirty="0">
                <a:solidFill>
                  <a:schemeClr val="bg1"/>
                </a:solidFill>
              </a:rPr>
              <a:t>Kobayashi &amp; </a:t>
            </a:r>
            <a:r>
              <a:rPr lang="de-DE" sz="2800" b="1" dirty="0" err="1">
                <a:solidFill>
                  <a:schemeClr val="bg1"/>
                </a:solidFill>
              </a:rPr>
              <a:t>Maskawa</a:t>
            </a:r>
            <a:r>
              <a:rPr lang="de-DE" sz="2800" b="1" dirty="0">
                <a:solidFill>
                  <a:schemeClr val="bg1"/>
                </a:solidFill>
              </a:rPr>
              <a:t>) 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659B42-C210-5D67-3409-99A974183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67456459-CC1B-C67E-3283-51FA4CB7210A}"/>
              </a:ext>
            </a:extLst>
          </p:cNvPr>
          <p:cNvSpPr/>
          <p:nvPr/>
        </p:nvSpPr>
        <p:spPr>
          <a:xfrm>
            <a:off x="2826326" y="2179708"/>
            <a:ext cx="3369201" cy="41379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34828AC-88DA-AE14-CE8F-F3BE0B20A29F}"/>
              </a:ext>
            </a:extLst>
          </p:cNvPr>
          <p:cNvSpPr/>
          <p:nvPr/>
        </p:nvSpPr>
        <p:spPr>
          <a:xfrm>
            <a:off x="3797559" y="1716834"/>
            <a:ext cx="2550368" cy="4753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D1D36F4-1558-1998-062D-E8A41EDADB46}"/>
              </a:ext>
            </a:extLst>
          </p:cNvPr>
          <p:cNvSpPr/>
          <p:nvPr/>
        </p:nvSpPr>
        <p:spPr>
          <a:xfrm>
            <a:off x="270588" y="4264090"/>
            <a:ext cx="6229739" cy="23583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30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3659B42-C210-5D67-3409-99A974183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A8DEDE3-04C4-7844-63E7-74ADE138FA13}"/>
              </a:ext>
            </a:extLst>
          </p:cNvPr>
          <p:cNvSpPr txBox="1"/>
          <p:nvPr/>
        </p:nvSpPr>
        <p:spPr>
          <a:xfrm>
            <a:off x="6456218" y="2369127"/>
            <a:ext cx="3337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Vorhersage Top Quark: 1973</a:t>
            </a:r>
          </a:p>
          <a:p>
            <a:r>
              <a:rPr lang="de-DE" dirty="0">
                <a:solidFill>
                  <a:schemeClr val="bg1"/>
                </a:solidFill>
              </a:rPr>
              <a:t>Entdeckung: 1995</a:t>
            </a:r>
          </a:p>
          <a:p>
            <a:r>
              <a:rPr lang="de-DE" dirty="0">
                <a:solidFill>
                  <a:schemeClr val="bg1"/>
                </a:solidFill>
              </a:rPr>
              <a:t>Nobelpreis: 2008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49458CE-FC02-D868-1D2E-1C95FFC368A5}"/>
              </a:ext>
            </a:extLst>
          </p:cNvPr>
          <p:cNvSpPr txBox="1"/>
          <p:nvPr/>
        </p:nvSpPr>
        <p:spPr>
          <a:xfrm>
            <a:off x="6456218" y="3671455"/>
            <a:ext cx="3664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Kobayashi-</a:t>
            </a:r>
            <a:r>
              <a:rPr lang="de-DE" dirty="0" err="1">
                <a:solidFill>
                  <a:schemeClr val="bg1"/>
                </a:solidFill>
              </a:rPr>
              <a:t>Maskawa</a:t>
            </a:r>
            <a:r>
              <a:rPr lang="de-DE" dirty="0">
                <a:solidFill>
                  <a:schemeClr val="bg1"/>
                </a:solidFill>
              </a:rPr>
              <a:t>-Matrix:</a:t>
            </a:r>
          </a:p>
          <a:p>
            <a:r>
              <a:rPr lang="de-DE" b="1" dirty="0">
                <a:solidFill>
                  <a:schemeClr val="bg1"/>
                </a:solidFill>
              </a:rPr>
              <a:t>3 Winkel, eine komplexe Phase</a:t>
            </a:r>
          </a:p>
          <a:p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FC27C0E-CC4D-A72D-162C-6AC78AC05CB0}"/>
              </a:ext>
            </a:extLst>
          </p:cNvPr>
          <p:cNvSpPr/>
          <p:nvPr/>
        </p:nvSpPr>
        <p:spPr>
          <a:xfrm>
            <a:off x="270588" y="4264090"/>
            <a:ext cx="6229739" cy="23583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3039089-8D52-4006-BD0A-0D253A0D1AA2}"/>
              </a:ext>
            </a:extLst>
          </p:cNvPr>
          <p:cNvSpPr/>
          <p:nvPr/>
        </p:nvSpPr>
        <p:spPr>
          <a:xfrm>
            <a:off x="3797559" y="1716834"/>
            <a:ext cx="2550368" cy="4753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18A0D04-E9EC-F816-37EA-4518E9615C08}"/>
              </a:ext>
            </a:extLst>
          </p:cNvPr>
          <p:cNvSpPr txBox="1"/>
          <p:nvPr/>
        </p:nvSpPr>
        <p:spPr>
          <a:xfrm>
            <a:off x="656773" y="230131"/>
            <a:ext cx="9111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Ein Winkel allein reicht nicht!</a:t>
            </a:r>
          </a:p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Vorhersage des Top-Quarks (</a:t>
            </a:r>
            <a:r>
              <a:rPr lang="de-DE" sz="2800" b="1" dirty="0">
                <a:solidFill>
                  <a:schemeClr val="bg1"/>
                </a:solidFill>
              </a:rPr>
              <a:t>Kobayashi &amp; </a:t>
            </a:r>
            <a:r>
              <a:rPr lang="de-DE" sz="2800" b="1" dirty="0" err="1">
                <a:solidFill>
                  <a:schemeClr val="bg1"/>
                </a:solidFill>
              </a:rPr>
              <a:t>Maskawa</a:t>
            </a:r>
            <a:r>
              <a:rPr lang="de-DE" sz="2800" b="1" dirty="0">
                <a:solidFill>
                  <a:schemeClr val="bg1"/>
                </a:solidFill>
              </a:rPr>
              <a:t>) 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58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736570" y="-369196"/>
            <a:ext cx="11065102" cy="175260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Gibt es eine gemeinsame „Sprache“ für Atom- und </a:t>
            </a:r>
            <a:r>
              <a:rPr lang="de-DE" sz="2800" b="1" dirty="0" err="1">
                <a:solidFill>
                  <a:schemeClr val="bg1"/>
                </a:solidFill>
              </a:rPr>
              <a:t>teilchenphysik</a:t>
            </a:r>
            <a:r>
              <a:rPr lang="de-DE" sz="28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13812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6AF3C6D-C5CB-7F5D-9B33-6E85A1831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58" y="2464551"/>
            <a:ext cx="3886583" cy="2643448"/>
          </a:xfrm>
          <a:prstGeom prst="rect">
            <a:avLst/>
          </a:prstGeom>
        </p:spPr>
      </p:pic>
      <p:pic>
        <p:nvPicPr>
          <p:cNvPr id="17" name="Grafik 16" descr="Ein Bild, das Text, Wand, drinnen enthält.&#10;&#10;Automatisch generierte Beschreibung">
            <a:extLst>
              <a:ext uri="{FF2B5EF4-FFF2-40B4-BE49-F238E27FC236}">
                <a16:creationId xmlns:a16="http://schemas.microsoft.com/office/drawing/2014/main" id="{22E47A9F-1B33-8EBE-1204-49DBB2743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9" y="2137719"/>
            <a:ext cx="6683140" cy="358659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56204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Absorption und Emission von Licht</a:t>
            </a:r>
          </a:p>
        </p:txBody>
      </p:sp>
    </p:spTree>
    <p:extLst>
      <p:ext uri="{BB962C8B-B14F-4D97-AF65-F5344CB8AC3E}">
        <p14:creationId xmlns:p14="http://schemas.microsoft.com/office/powerpoint/2010/main" val="2460762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792BD6A-8CA7-53DA-9B1D-9E0FCE6C8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408" y="1965402"/>
            <a:ext cx="3779332" cy="25179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40290C1-3C9A-DEA3-FC37-2E13DECDE2D4}"/>
                  </a:ext>
                </a:extLst>
              </p:cNvPr>
              <p:cNvSpPr txBox="1"/>
              <p:nvPr/>
            </p:nvSpPr>
            <p:spPr>
              <a:xfrm>
                <a:off x="4071741" y="4483358"/>
                <a:ext cx="3014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Resonanz: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de-DE" baseline="-25000" dirty="0">
                    <a:solidFill>
                      <a:schemeClr val="bg1"/>
                    </a:solidFill>
                  </a:rPr>
                  <a:t>0</a:t>
                </a:r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40290C1-3C9A-DEA3-FC37-2E13DECDE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741" y="4483358"/>
                <a:ext cx="3014543" cy="369332"/>
              </a:xfrm>
              <a:prstGeom prst="rect">
                <a:avLst/>
              </a:prstGeom>
              <a:blipFill>
                <a:blip r:embed="rId3"/>
                <a:stretch>
                  <a:fillRect l="-1822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D6AC1D8C-F5B4-75D9-5CAE-6A993762104C}"/>
                  </a:ext>
                </a:extLst>
              </p:cNvPr>
              <p:cNvSpPr txBox="1"/>
              <p:nvPr/>
            </p:nvSpPr>
            <p:spPr>
              <a:xfrm>
                <a:off x="4057408" y="4938950"/>
                <a:ext cx="43241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Partielle Resonanz: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D6AC1D8C-F5B4-75D9-5CAE-6A9937621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408" y="4938950"/>
                <a:ext cx="4324197" cy="369332"/>
              </a:xfrm>
              <a:prstGeom prst="rect">
                <a:avLst/>
              </a:prstGeom>
              <a:blipFill>
                <a:blip r:embed="rId4"/>
                <a:stretch>
                  <a:fillRect l="-1269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96131DBB-C48E-D0B1-CF90-73F79BA879AD}"/>
              </a:ext>
            </a:extLst>
          </p:cNvPr>
          <p:cNvSpPr txBox="1"/>
          <p:nvPr/>
        </p:nvSpPr>
        <p:spPr>
          <a:xfrm>
            <a:off x="3962795" y="15960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Absorption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0860ABF-502D-7429-7662-3027B47867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48" y="2045337"/>
            <a:ext cx="3271165" cy="221611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407D7F0-6A54-F794-C5CB-042F4975C554}"/>
              </a:ext>
            </a:extLst>
          </p:cNvPr>
          <p:cNvSpPr txBox="1"/>
          <p:nvPr/>
        </p:nvSpPr>
        <p:spPr>
          <a:xfrm>
            <a:off x="468088" y="438581"/>
            <a:ext cx="56204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Absorption und Emission von Licht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4418D42C-F58B-A27E-1F80-8EE0F636E666}"/>
                  </a:ext>
                </a:extLst>
              </p:cNvPr>
              <p:cNvSpPr txBox="1"/>
              <p:nvPr/>
            </p:nvSpPr>
            <p:spPr>
              <a:xfrm>
                <a:off x="4025495" y="5464563"/>
                <a:ext cx="5747792" cy="37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|1&gt;&lt;1|+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|2&gt;&lt;2|+ (</a:t>
                </a:r>
                <a:r>
                  <a:rPr lang="el-GR" dirty="0">
                    <a:solidFill>
                      <a:schemeClr val="bg1"/>
                    </a:solidFill>
                  </a:rPr>
                  <a:t>Δ</a:t>
                </a:r>
                <a:r>
                  <a:rPr lang="de-DE" dirty="0">
                    <a:solidFill>
                      <a:schemeClr val="bg1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|1&gt;&lt;2| + </a:t>
                </a:r>
                <a:r>
                  <a:rPr lang="de-DE" dirty="0" err="1">
                    <a:solidFill>
                      <a:schemeClr val="bg1"/>
                    </a:solidFill>
                  </a:rPr>
                  <a:t>c.c</a:t>
                </a:r>
                <a:r>
                  <a:rPr lang="de-DE" dirty="0">
                    <a:solidFill>
                      <a:schemeClr val="bg1"/>
                    </a:solidFill>
                  </a:rPr>
                  <a:t>.)</a:t>
                </a:r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4418D42C-F58B-A27E-1F80-8EE0F636E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495" y="5464563"/>
                <a:ext cx="5747792" cy="378245"/>
              </a:xfrm>
              <a:prstGeom prst="rect">
                <a:avLst/>
              </a:prstGeom>
              <a:blipFill>
                <a:blip r:embed="rId6"/>
                <a:stretch>
                  <a:fillRect t="-6452" r="-318" b="-241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3765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792BD6A-8CA7-53DA-9B1D-9E0FCE6C8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408" y="1965402"/>
            <a:ext cx="3779332" cy="25179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40290C1-3C9A-DEA3-FC37-2E13DECDE2D4}"/>
                  </a:ext>
                </a:extLst>
              </p:cNvPr>
              <p:cNvSpPr txBox="1"/>
              <p:nvPr/>
            </p:nvSpPr>
            <p:spPr>
              <a:xfrm>
                <a:off x="4071741" y="4541476"/>
                <a:ext cx="3014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Resonanz: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de-DE" baseline="-25000" dirty="0">
                    <a:solidFill>
                      <a:schemeClr val="bg1"/>
                    </a:solidFill>
                  </a:rPr>
                  <a:t>0</a:t>
                </a:r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40290C1-3C9A-DEA3-FC37-2E13DECDE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741" y="4541476"/>
                <a:ext cx="3014543" cy="369332"/>
              </a:xfrm>
              <a:prstGeom prst="rect">
                <a:avLst/>
              </a:prstGeom>
              <a:blipFill>
                <a:blip r:embed="rId3"/>
                <a:stretch>
                  <a:fillRect l="-1822" t="-9836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D6AC1D8C-F5B4-75D9-5CAE-6A993762104C}"/>
                  </a:ext>
                </a:extLst>
              </p:cNvPr>
              <p:cNvSpPr txBox="1"/>
              <p:nvPr/>
            </p:nvSpPr>
            <p:spPr>
              <a:xfrm>
                <a:off x="4057408" y="4997068"/>
                <a:ext cx="43241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Partielle Resonanz: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el-G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D6AC1D8C-F5B4-75D9-5CAE-6A9937621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408" y="4997068"/>
                <a:ext cx="4324197" cy="369332"/>
              </a:xfrm>
              <a:prstGeom prst="rect">
                <a:avLst/>
              </a:prstGeom>
              <a:blipFill>
                <a:blip r:embed="rId4"/>
                <a:stretch>
                  <a:fillRect l="-1269"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96131DBB-C48E-D0B1-CF90-73F79BA879AD}"/>
              </a:ext>
            </a:extLst>
          </p:cNvPr>
          <p:cNvSpPr txBox="1"/>
          <p:nvPr/>
        </p:nvSpPr>
        <p:spPr>
          <a:xfrm>
            <a:off x="3962795" y="15960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Absorption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1699E5B-C7E1-3CF2-B637-0B968FA91A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601" y="1596070"/>
            <a:ext cx="3194304" cy="28341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3F7509F6-A785-8845-2A47-9EE8E9CB029C}"/>
                  </a:ext>
                </a:extLst>
              </p:cNvPr>
              <p:cNvSpPr txBox="1"/>
              <p:nvPr/>
            </p:nvSpPr>
            <p:spPr>
              <a:xfrm>
                <a:off x="5650302" y="2971800"/>
                <a:ext cx="31082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5F15A7-03F4-43D7-82C5-3E23DA2F108C}" type="mathplaceholder">
                        <a:rPr lang="de-DE" i="1" smtClean="0">
                          <a:latin typeface="Cambria Math" panose="02040503050406030204" pitchFamily="18" charset="0"/>
                        </a:rPr>
                        <a:t>Geben Sie hier eine Formel ein.</a:t>
                      </a:fl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3F7509F6-A785-8845-2A47-9EE8E9CB0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302" y="2971800"/>
                <a:ext cx="3108223" cy="276999"/>
              </a:xfrm>
              <a:prstGeom prst="rect">
                <a:avLst/>
              </a:prstGeom>
              <a:blipFill>
                <a:blip r:embed="rId6"/>
                <a:stretch>
                  <a:fillRect l="-1176" r="-1176" b="-1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F6DF328-D055-5882-DE4A-13A3AA78DBA5}"/>
                  </a:ext>
                </a:extLst>
              </p:cNvPr>
              <p:cNvSpPr txBox="1"/>
              <p:nvPr/>
            </p:nvSpPr>
            <p:spPr>
              <a:xfrm>
                <a:off x="8758073" y="4559886"/>
                <a:ext cx="2030428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F6DF328-D055-5882-DE4A-13A3AA78D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8073" y="4559886"/>
                <a:ext cx="2030428" cy="57227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7FA98409-7573-3C47-D1BE-1E08D3D10C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48" y="2045337"/>
            <a:ext cx="3271165" cy="2216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A8C378B2-3743-9981-8F21-9F31D9C0BC23}"/>
                  </a:ext>
                </a:extLst>
              </p:cNvPr>
              <p:cNvSpPr txBox="1"/>
              <p:nvPr/>
            </p:nvSpPr>
            <p:spPr>
              <a:xfrm>
                <a:off x="4025495" y="5464563"/>
                <a:ext cx="5747792" cy="37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|1&gt;&lt;1|+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|2&gt;&lt;2|+ (</a:t>
                </a:r>
                <a:r>
                  <a:rPr lang="el-GR" dirty="0">
                    <a:solidFill>
                      <a:schemeClr val="bg1"/>
                    </a:solidFill>
                  </a:rPr>
                  <a:t>Δ</a:t>
                </a:r>
                <a:r>
                  <a:rPr lang="de-DE" dirty="0">
                    <a:solidFill>
                      <a:schemeClr val="bg1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|1&gt;&lt;2| + </a:t>
                </a:r>
                <a:r>
                  <a:rPr lang="de-DE" dirty="0" err="1">
                    <a:solidFill>
                      <a:schemeClr val="bg1"/>
                    </a:solidFill>
                  </a:rPr>
                  <a:t>c.c</a:t>
                </a:r>
                <a:r>
                  <a:rPr lang="de-DE" dirty="0">
                    <a:solidFill>
                      <a:schemeClr val="bg1"/>
                    </a:solidFill>
                  </a:rPr>
                  <a:t>.)</a:t>
                </a: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A8C378B2-3743-9981-8F21-9F31D9C0B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495" y="5464563"/>
                <a:ext cx="5747792" cy="378245"/>
              </a:xfrm>
              <a:prstGeom prst="rect">
                <a:avLst/>
              </a:prstGeom>
              <a:blipFill>
                <a:blip r:embed="rId9"/>
                <a:stretch>
                  <a:fillRect t="-6452" r="-318" b="-241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>
            <a:extLst>
              <a:ext uri="{FF2B5EF4-FFF2-40B4-BE49-F238E27FC236}">
                <a16:creationId xmlns:a16="http://schemas.microsoft.com/office/drawing/2014/main" id="{2D7DD99F-65C0-2B08-5237-9259A9A62B49}"/>
              </a:ext>
            </a:extLst>
          </p:cNvPr>
          <p:cNvSpPr txBox="1"/>
          <p:nvPr/>
        </p:nvSpPr>
        <p:spPr>
          <a:xfrm>
            <a:off x="468088" y="438581"/>
            <a:ext cx="56204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Absorption und Emission von Licht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4603A8-3DCB-127C-493E-30A7B08BF724}"/>
              </a:ext>
            </a:extLst>
          </p:cNvPr>
          <p:cNvSpPr txBox="1"/>
          <p:nvPr/>
        </p:nvSpPr>
        <p:spPr>
          <a:xfrm>
            <a:off x="468088" y="6031446"/>
            <a:ext cx="1109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Der Winkel zwischen Drehachse und (ungestörten) Eigenzuständen des H-Atoms lässt sich beliebig</a:t>
            </a:r>
          </a:p>
          <a:p>
            <a:r>
              <a:rPr lang="de-DE" dirty="0">
                <a:solidFill>
                  <a:schemeClr val="bg1"/>
                </a:solidFill>
              </a:rPr>
              <a:t>einstellen je nach Frequenz der elektromagnetischen Welle.</a:t>
            </a:r>
          </a:p>
        </p:txBody>
      </p:sp>
    </p:spTree>
    <p:extLst>
      <p:ext uri="{BB962C8B-B14F-4D97-AF65-F5344CB8AC3E}">
        <p14:creationId xmlns:p14="http://schemas.microsoft.com/office/powerpoint/2010/main" val="407495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749270" y="-534296"/>
            <a:ext cx="11065102" cy="175260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Modelle und </a:t>
            </a:r>
            <a:r>
              <a:rPr lang="de-DE" sz="2800" b="1" dirty="0" err="1">
                <a:solidFill>
                  <a:schemeClr val="bg1"/>
                </a:solidFill>
              </a:rPr>
              <a:t>analogien</a:t>
            </a:r>
            <a:r>
              <a:rPr lang="de-DE" sz="2800" b="1" dirty="0">
                <a:solidFill>
                  <a:schemeClr val="bg1"/>
                </a:solidFill>
              </a:rPr>
              <a:t>: Beispiel Neutrino-“Pendel“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A31B9E-D48D-859B-BC1D-D46E19081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466" y="1502121"/>
            <a:ext cx="3283068" cy="284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26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648197" y="452436"/>
            <a:ext cx="31886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Zusammenfassung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19A1DC-1542-A8E4-F48D-AE1DCAE8E5AE}"/>
              </a:ext>
            </a:extLst>
          </p:cNvPr>
          <p:cNvSpPr txBox="1"/>
          <p:nvPr/>
        </p:nvSpPr>
        <p:spPr>
          <a:xfrm>
            <a:off x="527770" y="1250174"/>
            <a:ext cx="10884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Die Zeitdynamik einzelner </a:t>
            </a:r>
            <a:r>
              <a:rPr lang="de-DE" dirty="0" err="1">
                <a:solidFill>
                  <a:schemeClr val="bg1"/>
                </a:solidFill>
              </a:rPr>
              <a:t>Qubits</a:t>
            </a:r>
            <a:r>
              <a:rPr lang="de-DE" dirty="0">
                <a:solidFill>
                  <a:schemeClr val="bg1"/>
                </a:solidFill>
              </a:rPr>
              <a:t> hat eine geometrische Deutung mit vielen Anwendungen, u.a.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AD3A39D-42AC-A469-D207-229977BBB761}"/>
              </a:ext>
            </a:extLst>
          </p:cNvPr>
          <p:cNvSpPr txBox="1"/>
          <p:nvPr/>
        </p:nvSpPr>
        <p:spPr>
          <a:xfrm>
            <a:off x="648197" y="2763366"/>
            <a:ext cx="913284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Neutrino-Oszillation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Quark-</a:t>
            </a:r>
            <a:r>
              <a:rPr lang="de-DE" dirty="0" err="1">
                <a:solidFill>
                  <a:schemeClr val="bg1"/>
                </a:solidFill>
              </a:rPr>
              <a:t>Flavor</a:t>
            </a:r>
            <a:r>
              <a:rPr lang="de-DE" dirty="0">
                <a:solidFill>
                  <a:schemeClr val="bg1"/>
                </a:solidFill>
              </a:rPr>
              <a:t>-Mischung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Absorption &amp; Emission von Photonen, z.B. bei Atomen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NV-Zentren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Tunneleffekt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 (…)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8C8DB591-7F13-8482-26D7-36411DFA666A}"/>
              </a:ext>
            </a:extLst>
          </p:cNvPr>
          <p:cNvSpPr/>
          <p:nvPr/>
        </p:nvSpPr>
        <p:spPr>
          <a:xfrm flipH="1">
            <a:off x="1158842" y="1760080"/>
            <a:ext cx="3669190" cy="113674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5DB4A1B-69A1-793C-CFFE-A9FA1FDB86AC}"/>
              </a:ext>
            </a:extLst>
          </p:cNvPr>
          <p:cNvSpPr txBox="1"/>
          <p:nvPr/>
        </p:nvSpPr>
        <p:spPr>
          <a:xfrm>
            <a:off x="1273896" y="1944510"/>
            <a:ext cx="3413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…alles </a:t>
            </a:r>
            <a:r>
              <a:rPr lang="de-DE" dirty="0" err="1"/>
              <a:t>ausser</a:t>
            </a:r>
            <a:r>
              <a:rPr lang="de-DE" dirty="0"/>
              <a:t> Verschränkung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CAD2DC6-1AC4-C918-0E30-7E6A604D03A3}"/>
              </a:ext>
            </a:extLst>
          </p:cNvPr>
          <p:cNvSpPr txBox="1"/>
          <p:nvPr/>
        </p:nvSpPr>
        <p:spPr>
          <a:xfrm>
            <a:off x="527770" y="4961495"/>
            <a:ext cx="10572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Analogiebildung für Einzelfälle (z.B. Neutrino-Pendel) würde obsolet</a:t>
            </a:r>
            <a:r>
              <a:rPr lang="de-DE" dirty="0">
                <a:solidFill>
                  <a:schemeClr val="bg1"/>
                </a:solidFill>
              </a:rPr>
              <a:t>, dafür müsste jedoch die </a:t>
            </a:r>
          </a:p>
          <a:p>
            <a:r>
              <a:rPr lang="de-DE" dirty="0">
                <a:solidFill>
                  <a:schemeClr val="bg1"/>
                </a:solidFill>
              </a:rPr>
              <a:t>Interpretation der Bloch-Kugel-Dynamik immer neu überlegt und verstanden werden.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0FE227F-D935-6F48-DE3A-2FA1D9AC1CAA}"/>
              </a:ext>
            </a:extLst>
          </p:cNvPr>
          <p:cNvSpPr txBox="1"/>
          <p:nvPr/>
        </p:nvSpPr>
        <p:spPr>
          <a:xfrm>
            <a:off x="527769" y="5846218"/>
            <a:ext cx="977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Vorteil wäre eine </a:t>
            </a:r>
            <a:r>
              <a:rPr lang="de-DE" b="1" dirty="0">
                <a:solidFill>
                  <a:schemeClr val="bg1"/>
                </a:solidFill>
              </a:rPr>
              <a:t>kohärentere Modellierung </a:t>
            </a:r>
            <a:r>
              <a:rPr lang="de-DE" dirty="0">
                <a:solidFill>
                  <a:schemeClr val="bg1"/>
                </a:solidFill>
              </a:rPr>
              <a:t>von Themen der Elementarteilchenphysik </a:t>
            </a:r>
          </a:p>
          <a:p>
            <a:r>
              <a:rPr lang="de-DE" dirty="0">
                <a:solidFill>
                  <a:schemeClr val="bg1"/>
                </a:solidFill>
              </a:rPr>
              <a:t>und der Quanteninformation.</a:t>
            </a:r>
          </a:p>
        </p:txBody>
      </p:sp>
    </p:spTree>
    <p:extLst>
      <p:ext uri="{BB962C8B-B14F-4D97-AF65-F5344CB8AC3E}">
        <p14:creationId xmlns:p14="http://schemas.microsoft.com/office/powerpoint/2010/main" val="289253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648197" y="452436"/>
            <a:ext cx="31886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Zusammenfassung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19A1DC-1542-A8E4-F48D-AE1DCAE8E5AE}"/>
              </a:ext>
            </a:extLst>
          </p:cNvPr>
          <p:cNvSpPr txBox="1"/>
          <p:nvPr/>
        </p:nvSpPr>
        <p:spPr>
          <a:xfrm>
            <a:off x="527770" y="1250174"/>
            <a:ext cx="10884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Die Zeitdynamik einzelner </a:t>
            </a:r>
            <a:r>
              <a:rPr lang="de-DE" dirty="0" err="1">
                <a:solidFill>
                  <a:schemeClr val="bg1"/>
                </a:solidFill>
              </a:rPr>
              <a:t>Qubits</a:t>
            </a:r>
            <a:r>
              <a:rPr lang="de-DE" dirty="0">
                <a:solidFill>
                  <a:schemeClr val="bg1"/>
                </a:solidFill>
              </a:rPr>
              <a:t> hat eine geometrische Deutung mit vielen Anwendungen, u.a.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AD3A39D-42AC-A469-D207-229977BBB761}"/>
              </a:ext>
            </a:extLst>
          </p:cNvPr>
          <p:cNvSpPr txBox="1"/>
          <p:nvPr/>
        </p:nvSpPr>
        <p:spPr>
          <a:xfrm>
            <a:off x="648197" y="2763366"/>
            <a:ext cx="913284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Neutrino-Oszillation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Quark-</a:t>
            </a:r>
            <a:r>
              <a:rPr lang="de-DE" dirty="0" err="1">
                <a:solidFill>
                  <a:schemeClr val="bg1"/>
                </a:solidFill>
              </a:rPr>
              <a:t>Flavor</a:t>
            </a:r>
            <a:r>
              <a:rPr lang="de-DE" dirty="0">
                <a:solidFill>
                  <a:schemeClr val="bg1"/>
                </a:solidFill>
              </a:rPr>
              <a:t>-Mischung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Absorption &amp; Emission von Photonen, z.B. bei Atomen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NV-Zentren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Tunneleffekt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 (…)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8C8DB591-7F13-8482-26D7-36411DFA666A}"/>
              </a:ext>
            </a:extLst>
          </p:cNvPr>
          <p:cNvSpPr/>
          <p:nvPr/>
        </p:nvSpPr>
        <p:spPr>
          <a:xfrm flipH="1">
            <a:off x="1158842" y="1760080"/>
            <a:ext cx="3669190" cy="113674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5DB4A1B-69A1-793C-CFFE-A9FA1FDB86AC}"/>
              </a:ext>
            </a:extLst>
          </p:cNvPr>
          <p:cNvSpPr txBox="1"/>
          <p:nvPr/>
        </p:nvSpPr>
        <p:spPr>
          <a:xfrm>
            <a:off x="1273896" y="1944510"/>
            <a:ext cx="3413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…alles </a:t>
            </a:r>
            <a:r>
              <a:rPr lang="de-DE" dirty="0" err="1"/>
              <a:t>ausser</a:t>
            </a:r>
            <a:r>
              <a:rPr lang="de-DE" dirty="0"/>
              <a:t> Verschränkung</a:t>
            </a:r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CAD2DC6-1AC4-C918-0E30-7E6A604D03A3}"/>
              </a:ext>
            </a:extLst>
          </p:cNvPr>
          <p:cNvSpPr txBox="1"/>
          <p:nvPr/>
        </p:nvSpPr>
        <p:spPr>
          <a:xfrm>
            <a:off x="527770" y="4961495"/>
            <a:ext cx="10572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Analogiebildung für Einzelfälle (z.B. Neutrino-Pendel) würde obsolet</a:t>
            </a:r>
            <a:r>
              <a:rPr lang="de-DE" dirty="0">
                <a:solidFill>
                  <a:schemeClr val="bg1"/>
                </a:solidFill>
              </a:rPr>
              <a:t>, dafür müsste jedoch die </a:t>
            </a:r>
          </a:p>
          <a:p>
            <a:r>
              <a:rPr lang="de-DE" dirty="0">
                <a:solidFill>
                  <a:schemeClr val="bg1"/>
                </a:solidFill>
              </a:rPr>
              <a:t>Interpretation der Bloch-Kugel-Dynamik immer neu überlegt und verstanden werden.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0FE227F-D935-6F48-DE3A-2FA1D9AC1CAA}"/>
              </a:ext>
            </a:extLst>
          </p:cNvPr>
          <p:cNvSpPr txBox="1"/>
          <p:nvPr/>
        </p:nvSpPr>
        <p:spPr>
          <a:xfrm>
            <a:off x="527769" y="5846218"/>
            <a:ext cx="977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Vorteil wäre eine </a:t>
            </a:r>
            <a:r>
              <a:rPr lang="de-DE" b="1" dirty="0">
                <a:solidFill>
                  <a:schemeClr val="bg1"/>
                </a:solidFill>
              </a:rPr>
              <a:t>kohärentere Modellierung </a:t>
            </a:r>
            <a:r>
              <a:rPr lang="de-DE" dirty="0">
                <a:solidFill>
                  <a:schemeClr val="bg1"/>
                </a:solidFill>
              </a:rPr>
              <a:t>von Themen der Elementarteilchenphysik </a:t>
            </a:r>
          </a:p>
          <a:p>
            <a:r>
              <a:rPr lang="de-DE" dirty="0">
                <a:solidFill>
                  <a:schemeClr val="bg1"/>
                </a:solidFill>
              </a:rPr>
              <a:t>und der Quanteninformation.</a:t>
            </a:r>
          </a:p>
        </p:txBody>
      </p:sp>
    </p:spTree>
    <p:extLst>
      <p:ext uri="{BB962C8B-B14F-4D97-AF65-F5344CB8AC3E}">
        <p14:creationId xmlns:p14="http://schemas.microsoft.com/office/powerpoint/2010/main" val="361932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E048C47-8AFA-6A21-C189-DEDA7F059B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0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1753356" y="712657"/>
            <a:ext cx="79720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/>
            <a:endParaRPr lang="de-DE" sz="3000" b="1" u="sng" dirty="0">
              <a:solidFill>
                <a:schemeClr val="bg1"/>
              </a:solidFill>
            </a:endParaRPr>
          </a:p>
          <a:p>
            <a:pPr marL="457200" indent="-457200" algn="ctr"/>
            <a:r>
              <a:rPr lang="de-DE" sz="3000" b="1" u="sng" dirty="0">
                <a:solidFill>
                  <a:schemeClr val="bg1"/>
                </a:solidFill>
              </a:rPr>
              <a:t>Physikalische Modelle für Fortgeschrittene</a:t>
            </a:r>
          </a:p>
        </p:txBody>
      </p:sp>
    </p:spTree>
    <p:extLst>
      <p:ext uri="{BB962C8B-B14F-4D97-AF65-F5344CB8AC3E}">
        <p14:creationId xmlns:p14="http://schemas.microsoft.com/office/powerpoint/2010/main" val="3478704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1408717" y="548400"/>
            <a:ext cx="95253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3000" b="1" u="sng" dirty="0">
                <a:solidFill>
                  <a:schemeClr val="bg1"/>
                </a:solidFill>
              </a:rPr>
              <a:t>Zeitliche Dynamik von einem </a:t>
            </a:r>
            <a:r>
              <a:rPr lang="de-DE" sz="3000" b="1" u="sng" dirty="0" err="1">
                <a:solidFill>
                  <a:schemeClr val="bg1"/>
                </a:solidFill>
              </a:rPr>
              <a:t>Qubit</a:t>
            </a:r>
            <a:r>
              <a:rPr lang="de-DE" sz="3000" b="1" u="sng" dirty="0">
                <a:solidFill>
                  <a:schemeClr val="bg1"/>
                </a:solidFill>
              </a:rPr>
              <a:t> im </a:t>
            </a:r>
            <a:r>
              <a:rPr lang="de-DE" sz="3000" b="1" u="sng" dirty="0">
                <a:solidFill>
                  <a:schemeClr val="bg1"/>
                </a:solidFill>
                <a:highlight>
                  <a:srgbClr val="C0C0C0"/>
                </a:highlight>
              </a:rPr>
              <a:t>Hilbertraum</a:t>
            </a:r>
          </a:p>
        </p:txBody>
      </p:sp>
    </p:spTree>
    <p:extLst>
      <p:ext uri="{BB962C8B-B14F-4D97-AF65-F5344CB8AC3E}">
        <p14:creationId xmlns:p14="http://schemas.microsoft.com/office/powerpoint/2010/main" val="932025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33694D5-05EB-F4A6-B288-BDB5D1EE6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10" y="1085748"/>
            <a:ext cx="4879149" cy="572329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6DDF2C4-C38C-DD8A-BCF9-77CCFCB685FB}"/>
              </a:ext>
            </a:extLst>
          </p:cNvPr>
          <p:cNvSpPr txBox="1"/>
          <p:nvPr/>
        </p:nvSpPr>
        <p:spPr>
          <a:xfrm>
            <a:off x="5763287" y="362423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Bloch-</a:t>
            </a:r>
          </a:p>
          <a:p>
            <a:r>
              <a:rPr lang="de-DE" b="1" dirty="0"/>
              <a:t>Kugel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7325631-4254-D6A8-0D16-3008719BDD49}"/>
              </a:ext>
            </a:extLst>
          </p:cNvPr>
          <p:cNvSpPr txBox="1"/>
          <p:nvPr/>
        </p:nvSpPr>
        <p:spPr>
          <a:xfrm>
            <a:off x="3993643" y="1471206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Unsichtbare Phasen </a:t>
            </a:r>
          </a:p>
          <a:p>
            <a:r>
              <a:rPr lang="de-DE" dirty="0"/>
              <a:t>im Hilbertraum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87AD83C-BCAC-768B-866E-77788A84C0F3}"/>
              </a:ext>
            </a:extLst>
          </p:cNvPr>
          <p:cNvSpPr txBox="1"/>
          <p:nvPr/>
        </p:nvSpPr>
        <p:spPr>
          <a:xfrm>
            <a:off x="1408717" y="548400"/>
            <a:ext cx="95253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3000" b="1" u="sng" dirty="0">
                <a:solidFill>
                  <a:schemeClr val="bg1"/>
                </a:solidFill>
              </a:rPr>
              <a:t>Zeitliche Dynamik von einem </a:t>
            </a:r>
            <a:r>
              <a:rPr lang="de-DE" sz="3000" b="1" u="sng" dirty="0" err="1">
                <a:solidFill>
                  <a:schemeClr val="bg1"/>
                </a:solidFill>
              </a:rPr>
              <a:t>Qubit</a:t>
            </a:r>
            <a:r>
              <a:rPr lang="de-DE" sz="3000" b="1" u="sng" dirty="0">
                <a:solidFill>
                  <a:schemeClr val="bg1"/>
                </a:solidFill>
              </a:rPr>
              <a:t> im </a:t>
            </a:r>
            <a:r>
              <a:rPr lang="de-DE" sz="3000" b="1" u="sng" dirty="0">
                <a:solidFill>
                  <a:schemeClr val="bg1"/>
                </a:solidFill>
                <a:highlight>
                  <a:srgbClr val="C0C0C0"/>
                </a:highlight>
              </a:rPr>
              <a:t>Hilbertraum</a:t>
            </a:r>
          </a:p>
        </p:txBody>
      </p:sp>
    </p:spTree>
    <p:extLst>
      <p:ext uri="{BB962C8B-B14F-4D97-AF65-F5344CB8AC3E}">
        <p14:creationId xmlns:p14="http://schemas.microsoft.com/office/powerpoint/2010/main" val="693982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28DA156-7808-A916-1D32-DD990950C302}"/>
              </a:ext>
            </a:extLst>
          </p:cNvPr>
          <p:cNvSpPr/>
          <p:nvPr/>
        </p:nvSpPr>
        <p:spPr>
          <a:xfrm>
            <a:off x="315481" y="939864"/>
            <a:ext cx="11639724" cy="57945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315481" y="194843"/>
            <a:ext cx="116397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3000" b="1" u="sng" dirty="0">
                <a:solidFill>
                  <a:schemeClr val="bg1"/>
                </a:solidFill>
              </a:rPr>
              <a:t>Wie sieht die zeitliche Dynamik der unsichtbaren Phasen aus?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33694D5-05EB-F4A6-B288-BDB5D1EE6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10" y="939864"/>
            <a:ext cx="4879149" cy="572329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6DDF2C4-C38C-DD8A-BCF9-77CCFCB685FB}"/>
              </a:ext>
            </a:extLst>
          </p:cNvPr>
          <p:cNvSpPr txBox="1"/>
          <p:nvPr/>
        </p:nvSpPr>
        <p:spPr>
          <a:xfrm>
            <a:off x="5763287" y="362423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Bloch-</a:t>
            </a:r>
          </a:p>
          <a:p>
            <a:r>
              <a:rPr lang="de-DE" b="1" dirty="0"/>
              <a:t>Kugel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7325631-4254-D6A8-0D16-3008719BDD49}"/>
              </a:ext>
            </a:extLst>
          </p:cNvPr>
          <p:cNvSpPr txBox="1"/>
          <p:nvPr/>
        </p:nvSpPr>
        <p:spPr>
          <a:xfrm>
            <a:off x="3993643" y="1471206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Unsichtbare Phasen </a:t>
            </a:r>
          </a:p>
          <a:p>
            <a:r>
              <a:rPr lang="de-DE" dirty="0"/>
              <a:t>im Hilbertraum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472BA78-C3B3-DF32-1C30-2A6F4CE8995A}"/>
              </a:ext>
            </a:extLst>
          </p:cNvPr>
          <p:cNvSpPr txBox="1"/>
          <p:nvPr/>
        </p:nvSpPr>
        <p:spPr>
          <a:xfrm>
            <a:off x="496957" y="6120882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Software: </a:t>
            </a:r>
            <a:r>
              <a:rPr lang="de-DE" dirty="0" err="1"/>
              <a:t>Antitwsiter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65B1B8-C612-39D0-B45D-1E7B35D00BF3}"/>
              </a:ext>
            </a:extLst>
          </p:cNvPr>
          <p:cNvSpPr txBox="1"/>
          <p:nvPr/>
        </p:nvSpPr>
        <p:spPr>
          <a:xfrm>
            <a:off x="3020192" y="6128951"/>
            <a:ext cx="5865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http://ariwatch.com/VS/Algorithms/Antitwister.htm</a:t>
            </a:r>
          </a:p>
        </p:txBody>
      </p:sp>
    </p:spTree>
    <p:extLst>
      <p:ext uri="{BB962C8B-B14F-4D97-AF65-F5344CB8AC3E}">
        <p14:creationId xmlns:p14="http://schemas.microsoft.com/office/powerpoint/2010/main" val="1384153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E74116A9-1963-4F5C-9F7A-3B52E4C13FDE}"/>
              </a:ext>
            </a:extLst>
          </p:cNvPr>
          <p:cNvSpPr txBox="1"/>
          <p:nvPr/>
        </p:nvSpPr>
        <p:spPr>
          <a:xfrm>
            <a:off x="156550" y="158567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Minimale Verallgemeinerung der Bloch-Kugel Darstellung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8626B13-6AF9-49A5-A096-F39E44946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9" y="1085676"/>
            <a:ext cx="5156753" cy="530497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BE444BA-585D-436D-92EE-7CF02AF9FF37}"/>
              </a:ext>
            </a:extLst>
          </p:cNvPr>
          <p:cNvSpPr txBox="1"/>
          <p:nvPr/>
        </p:nvSpPr>
        <p:spPr>
          <a:xfrm>
            <a:off x="6376866" y="1716806"/>
            <a:ext cx="4623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Visualisierung der Unterscheidung einer </a:t>
            </a:r>
          </a:p>
          <a:p>
            <a:r>
              <a:rPr lang="de-DE" dirty="0">
                <a:solidFill>
                  <a:schemeClr val="bg1"/>
                </a:solidFill>
              </a:rPr>
              <a:t>Drehung um 360° und 720° (bzw. 0°)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5A4095F-ABCE-4187-AA03-28BCEE459605}"/>
              </a:ext>
            </a:extLst>
          </p:cNvPr>
          <p:cNvSpPr/>
          <p:nvPr/>
        </p:nvSpPr>
        <p:spPr>
          <a:xfrm>
            <a:off x="658383" y="3599926"/>
            <a:ext cx="5156753" cy="30995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3AA36E6-EDCE-DBC6-C341-B0968F08D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867" y="3738162"/>
            <a:ext cx="1762892" cy="277863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5F05CEA-1401-B7B9-2BBB-EF2480621E1A}"/>
              </a:ext>
            </a:extLst>
          </p:cNvPr>
          <p:cNvSpPr txBox="1"/>
          <p:nvPr/>
        </p:nvSpPr>
        <p:spPr>
          <a:xfrm>
            <a:off x="6294682" y="4125532"/>
            <a:ext cx="523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720° Drehung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äquivalent zu keiner Drehung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C63CBDC-DB71-E948-EF42-9A997BC6E6B2}"/>
              </a:ext>
            </a:extLst>
          </p:cNvPr>
          <p:cNvSpPr/>
          <p:nvPr/>
        </p:nvSpPr>
        <p:spPr>
          <a:xfrm>
            <a:off x="618438" y="1716806"/>
            <a:ext cx="855429" cy="9946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A55B9F9-6E16-60F3-3C23-A765D59B619C}"/>
              </a:ext>
            </a:extLst>
          </p:cNvPr>
          <p:cNvSpPr/>
          <p:nvPr/>
        </p:nvSpPr>
        <p:spPr>
          <a:xfrm>
            <a:off x="2809044" y="1906064"/>
            <a:ext cx="855429" cy="9946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F64FEEB-BA31-3472-740E-C2E9E0D47336}"/>
              </a:ext>
            </a:extLst>
          </p:cNvPr>
          <p:cNvSpPr/>
          <p:nvPr/>
        </p:nvSpPr>
        <p:spPr>
          <a:xfrm>
            <a:off x="273828" y="1211829"/>
            <a:ext cx="855429" cy="53049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017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34E42924-625D-4B94-B2A6-21D0805144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62" y="2094996"/>
            <a:ext cx="2543034" cy="4008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A0B52A2C-71D5-47B9-A2AD-E24E4B8C9F44}"/>
                  </a:ext>
                </a:extLst>
              </p:cNvPr>
              <p:cNvSpPr txBox="1"/>
              <p:nvPr/>
            </p:nvSpPr>
            <p:spPr>
              <a:xfrm>
                <a:off x="3675608" y="2357885"/>
                <a:ext cx="10620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A0B52A2C-71D5-47B9-A2AD-E24E4B8C9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608" y="2357885"/>
                <a:ext cx="1062021" cy="276999"/>
              </a:xfrm>
              <a:prstGeom prst="rect">
                <a:avLst/>
              </a:prstGeom>
              <a:blipFill>
                <a:blip r:embed="rId5"/>
                <a:stretch>
                  <a:fillRect l="-4598" r="-7471" b="-4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9246C5AC-1A38-4458-B952-9C1638B92D99}"/>
                  </a:ext>
                </a:extLst>
              </p:cNvPr>
              <p:cNvSpPr txBox="1"/>
              <p:nvPr/>
            </p:nvSpPr>
            <p:spPr>
              <a:xfrm>
                <a:off x="3675607" y="2931198"/>
                <a:ext cx="10620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de-DE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+1)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9246C5AC-1A38-4458-B952-9C1638B92D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607" y="2931198"/>
                <a:ext cx="1062022" cy="276999"/>
              </a:xfrm>
              <a:prstGeom prst="rect">
                <a:avLst/>
              </a:prstGeom>
              <a:blipFill>
                <a:blip r:embed="rId6"/>
                <a:stretch>
                  <a:fillRect l="-4598" r="-7471" b="-4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DBTrick">
            <a:hlinkClick r:id="" action="ppaction://media"/>
            <a:extLst>
              <a:ext uri="{FF2B5EF4-FFF2-40B4-BE49-F238E27FC236}">
                <a16:creationId xmlns:a16="http://schemas.microsoft.com/office/drawing/2014/main" id="{88D7E740-3BB7-4E9F-8E59-88A192F7AC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05494" y="2270338"/>
            <a:ext cx="4876800" cy="36576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0D08C80-ED1F-4123-A7AB-69EF4A8BBA2A}"/>
              </a:ext>
            </a:extLst>
          </p:cNvPr>
          <p:cNvSpPr txBox="1"/>
          <p:nvPr/>
        </p:nvSpPr>
        <p:spPr>
          <a:xfrm>
            <a:off x="909608" y="1148060"/>
            <a:ext cx="5851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Anwendung eines </a:t>
            </a:r>
            <a:r>
              <a:rPr lang="de-DE" dirty="0" err="1">
                <a:solidFill>
                  <a:schemeClr val="bg1"/>
                </a:solidFill>
              </a:rPr>
              <a:t>Quaternions</a:t>
            </a:r>
            <a:r>
              <a:rPr lang="de-DE" dirty="0">
                <a:solidFill>
                  <a:schemeClr val="bg1"/>
                </a:solidFill>
              </a:rPr>
              <a:t> = Drehung um 180°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3808487-605B-4864-8AD9-00D34112A015}"/>
              </a:ext>
            </a:extLst>
          </p:cNvPr>
          <p:cNvSpPr txBox="1"/>
          <p:nvPr/>
        </p:nvSpPr>
        <p:spPr>
          <a:xfrm>
            <a:off x="1130707" y="305216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Topologische Interpretation von </a:t>
            </a:r>
            <a:r>
              <a:rPr lang="de-DE" sz="2800" dirty="0" err="1">
                <a:solidFill>
                  <a:schemeClr val="bg1"/>
                </a:solidFill>
              </a:rPr>
              <a:t>Quaterionen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4676E05-2A5A-4ED8-1352-3945D406933D}"/>
              </a:ext>
            </a:extLst>
          </p:cNvPr>
          <p:cNvSpPr txBox="1"/>
          <p:nvPr/>
        </p:nvSpPr>
        <p:spPr>
          <a:xfrm>
            <a:off x="5408932" y="6183452"/>
            <a:ext cx="5864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https://www.youtube.com/watch?v=ICEIgznuHmg</a:t>
            </a:r>
          </a:p>
        </p:txBody>
      </p:sp>
    </p:spTree>
    <p:extLst>
      <p:ext uri="{BB962C8B-B14F-4D97-AF65-F5344CB8AC3E}">
        <p14:creationId xmlns:p14="http://schemas.microsoft.com/office/powerpoint/2010/main" val="241373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8DD5347C-8710-4832-A877-8DC6F83BA0F4}"/>
              </a:ext>
            </a:extLst>
          </p:cNvPr>
          <p:cNvSpPr txBox="1"/>
          <p:nvPr/>
        </p:nvSpPr>
        <p:spPr>
          <a:xfrm>
            <a:off x="849840" y="531438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bg1"/>
                </a:solidFill>
              </a:rPr>
              <a:t>Quaternionen oder Kreuzprodukt?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7C78A0-835A-4CF5-827A-DD293A464FB3}"/>
              </a:ext>
            </a:extLst>
          </p:cNvPr>
          <p:cNvSpPr txBox="1"/>
          <p:nvPr/>
        </p:nvSpPr>
        <p:spPr>
          <a:xfrm>
            <a:off x="579529" y="4329312"/>
            <a:ext cx="10969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Heute übliche Notation z.B. der Maxwell-Gleichungen wurde als </a:t>
            </a:r>
            <a:r>
              <a:rPr lang="de-DE" b="1" dirty="0">
                <a:solidFill>
                  <a:schemeClr val="bg1"/>
                </a:solidFill>
              </a:rPr>
              <a:t>Vereinfachung der </a:t>
            </a:r>
          </a:p>
          <a:p>
            <a:r>
              <a:rPr lang="de-DE" b="1" dirty="0">
                <a:solidFill>
                  <a:schemeClr val="bg1"/>
                </a:solidFill>
              </a:rPr>
              <a:t>Quaternion-Schreibweise</a:t>
            </a:r>
            <a:r>
              <a:rPr lang="de-DE" dirty="0">
                <a:solidFill>
                  <a:schemeClr val="bg1"/>
                </a:solidFill>
              </a:rPr>
              <a:t> von Heaviside und Gibbs in die Physik eingeführt und hat sich ab ca. </a:t>
            </a:r>
            <a:r>
              <a:rPr lang="de-DE" b="1" dirty="0">
                <a:solidFill>
                  <a:schemeClr val="bg1"/>
                </a:solidFill>
              </a:rPr>
              <a:t>1880</a:t>
            </a:r>
            <a:r>
              <a:rPr lang="de-DE" dirty="0">
                <a:solidFill>
                  <a:schemeClr val="bg1"/>
                </a:solidFill>
              </a:rPr>
              <a:t> durchgesetzt, z.B. Kreuzprodukt: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062C871-5794-48A6-BC48-598C85166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9502" y="5527992"/>
            <a:ext cx="4160724" cy="83824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4C8A63D-0757-4A52-82FA-554D64C7E8E0}"/>
              </a:ext>
            </a:extLst>
          </p:cNvPr>
          <p:cNvSpPr txBox="1"/>
          <p:nvPr/>
        </p:nvSpPr>
        <p:spPr>
          <a:xfrm>
            <a:off x="611164" y="1330008"/>
            <a:ext cx="110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1843: </a:t>
            </a:r>
            <a:r>
              <a:rPr lang="de-DE" dirty="0" err="1">
                <a:solidFill>
                  <a:schemeClr val="bg1"/>
                </a:solidFill>
              </a:rPr>
              <a:t>Quaterionen</a:t>
            </a:r>
            <a:r>
              <a:rPr lang="de-DE" dirty="0">
                <a:solidFill>
                  <a:schemeClr val="bg1"/>
                </a:solidFill>
              </a:rPr>
              <a:t> werden von Hamilton entdeckt (unabhängig davon 1840 auch von Rodrigues)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AB0EDCD-568C-4559-92EA-F3EBFE46CD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72" y="1863156"/>
            <a:ext cx="2072585" cy="169274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F0733B3-561C-4D52-9E7A-DD50F127E599}"/>
              </a:ext>
            </a:extLst>
          </p:cNvPr>
          <p:cNvSpPr txBox="1"/>
          <p:nvPr/>
        </p:nvSpPr>
        <p:spPr>
          <a:xfrm>
            <a:off x="7236179" y="3719722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[−</a:t>
            </a: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u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effectLst/>
                <a:latin typeface="Cambria Math" panose="02040503050406030204" pitchFamily="18" charset="0"/>
                <a:ea typeface="Yu Mincho" panose="02020400000000000000" pitchFamily="18" charset="-128"/>
                <a:cs typeface="Cambria Math" panose="02040503050406030204" pitchFamily="18" charset="0"/>
              </a:rPr>
              <a:t>⋅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v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u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 × </a:t>
            </a: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v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].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4BE29B6-8DCC-4AB6-A8A2-A6F28587DBBB}"/>
              </a:ext>
            </a:extLst>
          </p:cNvPr>
          <p:cNvSpPr txBox="1"/>
          <p:nvPr/>
        </p:nvSpPr>
        <p:spPr>
          <a:xfrm>
            <a:off x="611164" y="3719722"/>
            <a:ext cx="676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entury Gothic (Textkörper)"/>
              </a:rPr>
              <a:t>Multiplikation von zwei </a:t>
            </a:r>
            <a:r>
              <a:rPr lang="de-DE" dirty="0" err="1">
                <a:solidFill>
                  <a:schemeClr val="bg1"/>
                </a:solidFill>
                <a:latin typeface="Century Gothic (Textkörper)"/>
              </a:rPr>
              <a:t>Quaterionen</a:t>
            </a:r>
            <a:r>
              <a:rPr lang="de-DE" dirty="0">
                <a:solidFill>
                  <a:schemeClr val="bg1"/>
                </a:solidFill>
                <a:latin typeface="Century Gothic (Textkörper)"/>
              </a:rPr>
              <a:t> </a:t>
            </a:r>
            <a:r>
              <a:rPr lang="en-US" sz="1800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[0, </a:t>
            </a:r>
            <a:r>
              <a:rPr lang="en-US" sz="1800" b="1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u</a:t>
            </a:r>
            <a:r>
              <a:rPr lang="en-US" sz="1800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] und [0, </a:t>
            </a:r>
            <a:r>
              <a:rPr lang="en-US" sz="1800" b="1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v</a:t>
            </a:r>
            <a:r>
              <a:rPr lang="en-US" sz="1800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] </a:t>
            </a:r>
            <a:r>
              <a:rPr lang="en-US" sz="1800" dirty="0" err="1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ergibt</a:t>
            </a:r>
            <a:r>
              <a:rPr lang="en-US" sz="1800" dirty="0">
                <a:solidFill>
                  <a:schemeClr val="bg1"/>
                </a:solidFill>
                <a:effectLst/>
                <a:latin typeface="Century Gothic (Textkörper)"/>
                <a:ea typeface="Yu Mincho" panose="02020400000000000000" pitchFamily="18" charset="-128"/>
                <a:cs typeface="Times New Roman" panose="02020603050405020304" pitchFamily="18" charset="0"/>
              </a:rPr>
              <a:t>: </a:t>
            </a:r>
            <a:endParaRPr lang="de-DE" dirty="0">
              <a:solidFill>
                <a:schemeClr val="bg1"/>
              </a:solidFill>
              <a:latin typeface="Century Gothic (Textkörper)"/>
            </a:endParaRPr>
          </a:p>
        </p:txBody>
      </p:sp>
    </p:spTree>
    <p:extLst>
      <p:ext uri="{BB962C8B-B14F-4D97-AF65-F5344CB8AC3E}">
        <p14:creationId xmlns:p14="http://schemas.microsoft.com/office/powerpoint/2010/main" val="286704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736570" y="-369196"/>
            <a:ext cx="11065102" cy="175260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Gibt es eine gemeinsame „Sprache“ für Atom- und </a:t>
            </a:r>
            <a:r>
              <a:rPr lang="de-DE" sz="2800" b="1" dirty="0" err="1">
                <a:solidFill>
                  <a:schemeClr val="bg1"/>
                </a:solidFill>
              </a:rPr>
              <a:t>teilchenphysik</a:t>
            </a:r>
            <a:r>
              <a:rPr lang="de-DE" sz="28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31087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8DD5347C-8710-4832-A877-8DC6F83BA0F4}"/>
              </a:ext>
            </a:extLst>
          </p:cNvPr>
          <p:cNvSpPr txBox="1"/>
          <p:nvPr/>
        </p:nvSpPr>
        <p:spPr>
          <a:xfrm>
            <a:off x="1056883" y="566530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Formale und grafische Repräsentationsebenen…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12BEDAC-F86A-4F66-B27F-502A8C6E956F}"/>
              </a:ext>
            </a:extLst>
          </p:cNvPr>
          <p:cNvSpPr txBox="1"/>
          <p:nvPr/>
        </p:nvSpPr>
        <p:spPr>
          <a:xfrm>
            <a:off x="254711" y="1311883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Kreuzprodukt:</a:t>
            </a:r>
            <a:endParaRPr lang="de-DE" b="1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FEC712A-D615-45A5-A33D-120E5FA7A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037" y="2142187"/>
            <a:ext cx="4160724" cy="83824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44D5D68-6A7E-41DE-A9D9-0139B9C69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75" y="3359849"/>
            <a:ext cx="4330481" cy="249485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9F915BE-7E9B-4183-B59E-C9D64C20855B}"/>
              </a:ext>
            </a:extLst>
          </p:cNvPr>
          <p:cNvSpPr txBox="1"/>
          <p:nvPr/>
        </p:nvSpPr>
        <p:spPr>
          <a:xfrm>
            <a:off x="5930181" y="1311238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Quaternionen:</a:t>
            </a:r>
            <a:endParaRPr lang="de-DE" b="1" dirty="0"/>
          </a:p>
        </p:txBody>
      </p:sp>
      <p:pic>
        <p:nvPicPr>
          <p:cNvPr id="3" name="Grafik 2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5BC6F144-5F0D-4D39-A085-CD73584282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37" y="3359849"/>
            <a:ext cx="6368052" cy="2401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D18CD7B6-1491-4181-B5E8-FDB6DDBB1FCA}"/>
                  </a:ext>
                </a:extLst>
              </p:cNvPr>
              <p:cNvSpPr txBox="1"/>
              <p:nvPr/>
            </p:nvSpPr>
            <p:spPr>
              <a:xfrm>
                <a:off x="6096000" y="2607523"/>
                <a:ext cx="31559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=−1,</m:t>
                    </m:r>
                    <m:sSup>
                      <m:sSupPr>
                        <m:ctrlPr>
                          <a:rPr lang="de-DE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de-DE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de-DE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sSup>
                      <m:sSupPr>
                        <m:ctrlPr>
                          <a:rPr lang="de-DE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de-DE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D18CD7B6-1491-4181-B5E8-FDB6DDBB1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07523"/>
                <a:ext cx="3155929" cy="276999"/>
              </a:xfrm>
              <a:prstGeom prst="rect">
                <a:avLst/>
              </a:prstGeom>
              <a:blipFill>
                <a:blip r:embed="rId6"/>
                <a:stretch>
                  <a:fillRect l="-2510" t="-28889" r="-1544" b="-5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3B446131-7259-4C39-80BE-1FA75A978C40}"/>
                  </a:ext>
                </a:extLst>
              </p:cNvPr>
              <p:cNvSpPr txBox="1"/>
              <p:nvPr/>
            </p:nvSpPr>
            <p:spPr>
              <a:xfrm>
                <a:off x="6096000" y="2049902"/>
                <a:ext cx="29919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𝐼𝐽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    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𝐽𝐾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𝐾𝐼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3B446131-7259-4C39-80BE-1FA75A978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049902"/>
                <a:ext cx="2991909" cy="276999"/>
              </a:xfrm>
              <a:prstGeom prst="rect">
                <a:avLst/>
              </a:prstGeom>
              <a:blipFill>
                <a:blip r:embed="rId7"/>
                <a:stretch>
                  <a:fillRect l="-2037" r="-1833" b="-326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20EF20B3-B698-4F23-87A4-404B634791ED}"/>
              </a:ext>
            </a:extLst>
          </p:cNvPr>
          <p:cNvSpPr txBox="1"/>
          <p:nvPr/>
        </p:nvSpPr>
        <p:spPr>
          <a:xfrm>
            <a:off x="5930181" y="5761411"/>
            <a:ext cx="5851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Anwendung eines </a:t>
            </a:r>
            <a:r>
              <a:rPr lang="de-DE" dirty="0" err="1">
                <a:solidFill>
                  <a:schemeClr val="bg1"/>
                </a:solidFill>
              </a:rPr>
              <a:t>Quaternions</a:t>
            </a:r>
            <a:r>
              <a:rPr lang="de-DE" dirty="0">
                <a:solidFill>
                  <a:schemeClr val="bg1"/>
                </a:solidFill>
              </a:rPr>
              <a:t> = Drehung um 180°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1D1554-C547-4CF3-B857-B7A80DCD2BDC}"/>
              </a:ext>
            </a:extLst>
          </p:cNvPr>
          <p:cNvSpPr txBox="1"/>
          <p:nvPr/>
        </p:nvSpPr>
        <p:spPr>
          <a:xfrm>
            <a:off x="713897" y="6014471"/>
            <a:ext cx="3584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highlight>
                  <a:srgbClr val="FFFF00"/>
                </a:highlight>
              </a:rPr>
              <a:t>Gehört heute zum </a:t>
            </a:r>
          </a:p>
          <a:p>
            <a:r>
              <a:rPr lang="de-DE" dirty="0">
                <a:solidFill>
                  <a:schemeClr val="bg1"/>
                </a:solidFill>
                <a:highlight>
                  <a:srgbClr val="FFFF00"/>
                </a:highlight>
              </a:rPr>
              <a:t>mathematischen Grundwissen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688241F-8372-4AF1-B2F9-BD32C16953F8}"/>
              </a:ext>
            </a:extLst>
          </p:cNvPr>
          <p:cNvSpPr txBox="1"/>
          <p:nvPr/>
        </p:nvSpPr>
        <p:spPr>
          <a:xfrm>
            <a:off x="5858047" y="6291470"/>
            <a:ext cx="5923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highlight>
                  <a:srgbClr val="FFFF00"/>
                </a:highlight>
              </a:rPr>
              <a:t>Ist nach 1880 weitgehend in Vergessenheit geraten</a:t>
            </a:r>
          </a:p>
        </p:txBody>
      </p:sp>
    </p:spTree>
    <p:extLst>
      <p:ext uri="{BB962C8B-B14F-4D97-AF65-F5344CB8AC3E}">
        <p14:creationId xmlns:p14="http://schemas.microsoft.com/office/powerpoint/2010/main" val="224078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6" grpId="0"/>
      <p:bldP spid="4" grpId="0"/>
      <p:bldP spid="17" grpId="0"/>
      <p:bldP spid="2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B7FD4850-865A-484D-1668-34A35B123584}"/>
              </a:ext>
            </a:extLst>
          </p:cNvPr>
          <p:cNvSpPr txBox="1"/>
          <p:nvPr/>
        </p:nvSpPr>
        <p:spPr>
          <a:xfrm>
            <a:off x="519407" y="361767"/>
            <a:ext cx="1167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Wie kommen wir aus 720° wieder zurück in unsere 360°-Welt?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C371EB5-8CA9-AD2B-F404-A32E5F33F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19" y="1067580"/>
            <a:ext cx="9565679" cy="272064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3DC5186-5725-9CE3-67AD-06D2E4BA097B}"/>
              </a:ext>
            </a:extLst>
          </p:cNvPr>
          <p:cNvSpPr txBox="1"/>
          <p:nvPr/>
        </p:nvSpPr>
        <p:spPr>
          <a:xfrm>
            <a:off x="2676642" y="4192555"/>
            <a:ext cx="2566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„Quantendimension“</a:t>
            </a:r>
          </a:p>
          <a:p>
            <a:r>
              <a:rPr lang="de-DE" dirty="0">
                <a:solidFill>
                  <a:schemeClr val="bg1"/>
                </a:solidFill>
              </a:rPr>
              <a:t>(Hilbert-Raum)</a:t>
            </a:r>
            <a:r>
              <a:rPr lang="de-DE" dirty="0"/>
              <a:t>“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4D116C-B330-6828-B9D5-6674D756A0F3}"/>
              </a:ext>
            </a:extLst>
          </p:cNvPr>
          <p:cNvSpPr txBox="1"/>
          <p:nvPr/>
        </p:nvSpPr>
        <p:spPr>
          <a:xfrm>
            <a:off x="7998201" y="4192555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„Unsere Welt“</a:t>
            </a:r>
            <a:r>
              <a:rPr lang="de-DE" b="1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52594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E7C60F34-588E-486A-9AF6-4C8622E87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96" y="800261"/>
            <a:ext cx="3838579" cy="586549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7414780-9E9F-4133-AB3A-B69026EC283F}"/>
              </a:ext>
            </a:extLst>
          </p:cNvPr>
          <p:cNvSpPr txBox="1"/>
          <p:nvPr/>
        </p:nvSpPr>
        <p:spPr>
          <a:xfrm>
            <a:off x="2109962" y="192447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Topologisches Modell für Spin ½ im Hilbertraum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FBBDCE-378F-4343-BF3F-52AF87526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07" y="4298862"/>
            <a:ext cx="2696665" cy="187718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64ECF2C-5142-4095-8334-520B5D593822}"/>
              </a:ext>
            </a:extLst>
          </p:cNvPr>
          <p:cNvSpPr txBox="1"/>
          <p:nvPr/>
        </p:nvSpPr>
        <p:spPr>
          <a:xfrm>
            <a:off x="587386" y="6149644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Rechts-Twist: Spin j= </a:t>
            </a:r>
            <a:r>
              <a:rPr lang="de-DE" b="1" dirty="0">
                <a:solidFill>
                  <a:schemeClr val="bg1"/>
                </a:solidFill>
              </a:rPr>
              <a:t>+</a:t>
            </a:r>
            <a:r>
              <a:rPr lang="de-DE" dirty="0">
                <a:solidFill>
                  <a:schemeClr val="bg1"/>
                </a:solidFill>
              </a:rPr>
              <a:t>1/2  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4B140E3-F4DC-4458-B987-46D8BE1AD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3707" y="1855827"/>
            <a:ext cx="2794192" cy="187718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4E63053-EFDF-4A4D-89CF-200BADE3A81A}"/>
              </a:ext>
            </a:extLst>
          </p:cNvPr>
          <p:cNvSpPr txBox="1"/>
          <p:nvPr/>
        </p:nvSpPr>
        <p:spPr>
          <a:xfrm>
            <a:off x="513707" y="3468253"/>
            <a:ext cx="281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Links-Twist: Spin j= </a:t>
            </a:r>
            <a:r>
              <a:rPr lang="de-DE" b="1" dirty="0">
                <a:solidFill>
                  <a:schemeClr val="bg1"/>
                </a:solidFill>
              </a:rPr>
              <a:t>-</a:t>
            </a:r>
            <a:r>
              <a:rPr lang="de-DE" dirty="0">
                <a:solidFill>
                  <a:schemeClr val="bg1"/>
                </a:solidFill>
              </a:rPr>
              <a:t>1/2  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487F831-C01E-2065-3137-2E9CDD625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97368" y="2584628"/>
            <a:ext cx="6800748" cy="1361102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24BC4C07-8B7F-A3D2-E24D-8794A4091746}"/>
              </a:ext>
            </a:extLst>
          </p:cNvPr>
          <p:cNvSpPr txBox="1"/>
          <p:nvPr/>
        </p:nvSpPr>
        <p:spPr>
          <a:xfrm>
            <a:off x="9695065" y="389829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360°-Welt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A9610F2-2773-5EE0-A8D5-F4F4F9E7289F}"/>
              </a:ext>
            </a:extLst>
          </p:cNvPr>
          <p:cNvSpPr txBox="1"/>
          <p:nvPr/>
        </p:nvSpPr>
        <p:spPr>
          <a:xfrm>
            <a:off x="9695065" y="800261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720°-Welt</a:t>
            </a:r>
          </a:p>
        </p:txBody>
      </p:sp>
    </p:spTree>
    <p:extLst>
      <p:ext uri="{BB962C8B-B14F-4D97-AF65-F5344CB8AC3E}">
        <p14:creationId xmlns:p14="http://schemas.microsoft.com/office/powerpoint/2010/main" val="283862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88F1A9B-C938-6932-F22A-2F042D9CC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92577" y="3259867"/>
            <a:ext cx="4830047" cy="164011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B076218-9D51-9F95-FEA9-5C2FD900B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10" y="1073599"/>
            <a:ext cx="4623704" cy="542365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7325631-4254-D6A8-0D16-3008719BDD49}"/>
              </a:ext>
            </a:extLst>
          </p:cNvPr>
          <p:cNvSpPr txBox="1"/>
          <p:nvPr/>
        </p:nvSpPr>
        <p:spPr>
          <a:xfrm>
            <a:off x="3993643" y="1471206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Unsichtbare Phasen </a:t>
            </a:r>
          </a:p>
          <a:p>
            <a:r>
              <a:rPr lang="de-DE" dirty="0"/>
              <a:t>im Hilbertraum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FE64284-7FF6-4CD5-FB37-D3C7D7D4B089}"/>
              </a:ext>
            </a:extLst>
          </p:cNvPr>
          <p:cNvSpPr txBox="1"/>
          <p:nvPr/>
        </p:nvSpPr>
        <p:spPr>
          <a:xfrm>
            <a:off x="145144" y="363055"/>
            <a:ext cx="11735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bg1"/>
                </a:solidFill>
              </a:rPr>
              <a:t>Welche topologischen Strukturen des Hilbertraums sind beobachtbar?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F171A7-9D45-6894-B9CF-1C330E824D73}"/>
              </a:ext>
            </a:extLst>
          </p:cNvPr>
          <p:cNvSpPr txBox="1"/>
          <p:nvPr/>
        </p:nvSpPr>
        <p:spPr>
          <a:xfrm>
            <a:off x="692546" y="1148040"/>
            <a:ext cx="2765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Die </a:t>
            </a:r>
            <a:r>
              <a:rPr lang="de-DE" b="1" dirty="0">
                <a:solidFill>
                  <a:schemeClr val="bg1"/>
                </a:solidFill>
              </a:rPr>
              <a:t>Zeitdynamik</a:t>
            </a:r>
            <a:r>
              <a:rPr lang="de-DE" dirty="0">
                <a:solidFill>
                  <a:schemeClr val="bg1"/>
                </a:solidFill>
              </a:rPr>
              <a:t> findet </a:t>
            </a:r>
          </a:p>
          <a:p>
            <a:r>
              <a:rPr lang="de-DE" dirty="0">
                <a:solidFill>
                  <a:schemeClr val="bg1"/>
                </a:solidFill>
              </a:rPr>
              <a:t>Im </a:t>
            </a:r>
            <a:r>
              <a:rPr lang="de-DE" b="1" dirty="0">
                <a:solidFill>
                  <a:schemeClr val="bg1"/>
                </a:solidFill>
              </a:rPr>
              <a:t>Hilbertraum</a:t>
            </a:r>
            <a:r>
              <a:rPr lang="de-DE" dirty="0">
                <a:solidFill>
                  <a:schemeClr val="bg1"/>
                </a:solidFill>
              </a:rPr>
              <a:t> statt!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4C8F378-9C95-B69A-2664-227D45C3F677}"/>
              </a:ext>
            </a:extLst>
          </p:cNvPr>
          <p:cNvSpPr txBox="1"/>
          <p:nvPr/>
        </p:nvSpPr>
        <p:spPr>
          <a:xfrm>
            <a:off x="8881457" y="1002517"/>
            <a:ext cx="29995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Beobachtbar sind nur </a:t>
            </a:r>
          </a:p>
          <a:p>
            <a:r>
              <a:rPr lang="de-DE" dirty="0">
                <a:solidFill>
                  <a:schemeClr val="bg1"/>
                </a:solidFill>
              </a:rPr>
              <a:t>Konfigurationen, </a:t>
            </a:r>
            <a:r>
              <a:rPr lang="de-DE" b="1" dirty="0">
                <a:solidFill>
                  <a:schemeClr val="bg1"/>
                </a:solidFill>
              </a:rPr>
              <a:t>die sich </a:t>
            </a:r>
          </a:p>
          <a:p>
            <a:r>
              <a:rPr lang="de-DE" b="1" dirty="0">
                <a:solidFill>
                  <a:schemeClr val="bg1"/>
                </a:solidFill>
              </a:rPr>
              <a:t>auf 360° abbilden lassen.</a:t>
            </a:r>
            <a:endParaRPr lang="de-DE" b="1" dirty="0"/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EF22A94-EAC1-ABAB-E271-57BEA514B74D}"/>
              </a:ext>
            </a:extLst>
          </p:cNvPr>
          <p:cNvSpPr txBox="1"/>
          <p:nvPr/>
        </p:nvSpPr>
        <p:spPr>
          <a:xfrm>
            <a:off x="6785514" y="186499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720°-Welt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42623E7-07A4-9129-D4E8-9C65F823BE04}"/>
              </a:ext>
            </a:extLst>
          </p:cNvPr>
          <p:cNvSpPr txBox="1"/>
          <p:nvPr/>
        </p:nvSpPr>
        <p:spPr>
          <a:xfrm>
            <a:off x="5549278" y="360075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360°-Welt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11BF192-8591-3B3C-3C3D-192E62C5BE98}"/>
              </a:ext>
            </a:extLst>
          </p:cNvPr>
          <p:cNvSpPr txBox="1"/>
          <p:nvPr/>
        </p:nvSpPr>
        <p:spPr>
          <a:xfrm>
            <a:off x="10955764" y="534695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360°-Welt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7EE075A-D2E3-B930-0ACD-C86A7540EE1F}"/>
              </a:ext>
            </a:extLst>
          </p:cNvPr>
          <p:cNvSpPr txBox="1"/>
          <p:nvPr/>
        </p:nvSpPr>
        <p:spPr>
          <a:xfrm>
            <a:off x="10955764" y="3059668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720°-Welt</a:t>
            </a:r>
          </a:p>
        </p:txBody>
      </p:sp>
    </p:spTree>
    <p:extLst>
      <p:ext uri="{BB962C8B-B14F-4D97-AF65-F5344CB8AC3E}">
        <p14:creationId xmlns:p14="http://schemas.microsoft.com/office/powerpoint/2010/main" val="379594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D2E4ED4-A54A-417C-8ACF-F51502767E98}"/>
              </a:ext>
            </a:extLst>
          </p:cNvPr>
          <p:cNvSpPr txBox="1"/>
          <p:nvPr/>
        </p:nvSpPr>
        <p:spPr>
          <a:xfrm>
            <a:off x="6096000" y="6401328"/>
            <a:ext cx="5678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Heusler, </a:t>
            </a:r>
            <a:r>
              <a:rPr lang="de-DE" sz="1600" i="1" dirty="0" err="1">
                <a:solidFill>
                  <a:schemeClr val="bg1"/>
                </a:solidFill>
              </a:rPr>
              <a:t>Ubben</a:t>
            </a:r>
            <a:r>
              <a:rPr lang="de-DE" sz="1600" i="1" dirty="0">
                <a:solidFill>
                  <a:schemeClr val="bg1"/>
                </a:solidFill>
              </a:rPr>
              <a:t>, Schlummer, </a:t>
            </a:r>
            <a:r>
              <a:rPr lang="de-DE" sz="1600" i="1" dirty="0" err="1">
                <a:solidFill>
                  <a:schemeClr val="bg1"/>
                </a:solidFill>
              </a:rPr>
              <a:t>Symmetry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b="1" dirty="0">
                <a:solidFill>
                  <a:schemeClr val="bg1"/>
                </a:solidFill>
              </a:rPr>
              <a:t>2020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i="1" dirty="0">
                <a:solidFill>
                  <a:schemeClr val="bg1"/>
                </a:solidFill>
              </a:rPr>
              <a:t>12</a:t>
            </a:r>
            <a:r>
              <a:rPr lang="de-DE" sz="1600" dirty="0">
                <a:solidFill>
                  <a:schemeClr val="bg1"/>
                </a:solidFill>
              </a:rPr>
              <a:t>(7), 1135</a:t>
            </a:r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D47949-D062-4CFD-A176-7C9519313642}"/>
              </a:ext>
            </a:extLst>
          </p:cNvPr>
          <p:cNvSpPr txBox="1"/>
          <p:nvPr/>
        </p:nvSpPr>
        <p:spPr>
          <a:xfrm>
            <a:off x="1154641" y="363055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Modellierung verschränkter (Bell-)Zustände im Hilbertraum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23CE8F-E7E5-4ABD-9D7C-BDF66FDC67E9}"/>
              </a:ext>
            </a:extLst>
          </p:cNvPr>
          <p:cNvSpPr txBox="1"/>
          <p:nvPr/>
        </p:nvSpPr>
        <p:spPr>
          <a:xfrm>
            <a:off x="3002051" y="3542397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Kein Twist: Spin j=0  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F6B6089-F329-4922-AFA0-614839CE2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857634" y="529194"/>
            <a:ext cx="1514686" cy="428492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1BEF4DA-08A1-4275-9D48-A3A57BBD2D71}"/>
              </a:ext>
            </a:extLst>
          </p:cNvPr>
          <p:cNvSpPr txBox="1"/>
          <p:nvPr/>
        </p:nvSpPr>
        <p:spPr>
          <a:xfrm>
            <a:off x="6096000" y="3542397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Zwei „virtuelle“ Twists  </a:t>
            </a:r>
          </a:p>
        </p:txBody>
      </p:sp>
    </p:spTree>
    <p:extLst>
      <p:ext uri="{BB962C8B-B14F-4D97-AF65-F5344CB8AC3E}">
        <p14:creationId xmlns:p14="http://schemas.microsoft.com/office/powerpoint/2010/main" val="731375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074C432C-1A0C-4285-9790-48E6677C6E90}"/>
              </a:ext>
            </a:extLst>
          </p:cNvPr>
          <p:cNvSpPr txBox="1"/>
          <p:nvPr/>
        </p:nvSpPr>
        <p:spPr>
          <a:xfrm>
            <a:off x="1985436" y="164733"/>
            <a:ext cx="109218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Topologisches Modell für Ununterscheidbarkeit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als Ursache für Quantenzufall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E928A7A-CFD9-4728-A1C8-16ED31D5945C}"/>
              </a:ext>
            </a:extLst>
          </p:cNvPr>
          <p:cNvSpPr/>
          <p:nvPr/>
        </p:nvSpPr>
        <p:spPr>
          <a:xfrm>
            <a:off x="1772101" y="4445462"/>
            <a:ext cx="1405997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C4C8ED-1118-4069-8F32-98DDB9D2C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3713871" cy="4580851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24B1D8DC-C761-4810-A142-42D77A18C5E6}"/>
              </a:ext>
            </a:extLst>
          </p:cNvPr>
          <p:cNvSpPr/>
          <p:nvPr/>
        </p:nvSpPr>
        <p:spPr>
          <a:xfrm>
            <a:off x="2785999" y="2052445"/>
            <a:ext cx="1405997" cy="31251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3F525B2-A301-4C97-9561-AF885A19A905}"/>
              </a:ext>
            </a:extLst>
          </p:cNvPr>
          <p:cNvSpPr/>
          <p:nvPr/>
        </p:nvSpPr>
        <p:spPr>
          <a:xfrm>
            <a:off x="1510145" y="4445462"/>
            <a:ext cx="2681851" cy="7321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 descr="Ein Bild, das drinnen, schließen enthält.&#10;&#10;Automatisch generierte Beschreibung">
            <a:extLst>
              <a:ext uri="{FF2B5EF4-FFF2-40B4-BE49-F238E27FC236}">
                <a16:creationId xmlns:a16="http://schemas.microsoft.com/office/drawing/2014/main" id="{B6BBCD7F-192F-461D-82D5-B9EAC289B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9" y="5244027"/>
            <a:ext cx="1755862" cy="76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8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035C0CD-9005-4104-953A-9475B5BC7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3713871" cy="4580851"/>
          </a:xfrm>
          <a:prstGeom prst="rect">
            <a:avLst/>
          </a:prstGeom>
        </p:spPr>
      </p:pic>
      <p:pic>
        <p:nvPicPr>
          <p:cNvPr id="4" name="Grafik 3" descr="Ein Bild, das drinnen, schließen enthält.&#10;&#10;Automatisch generierte Beschreibung">
            <a:extLst>
              <a:ext uri="{FF2B5EF4-FFF2-40B4-BE49-F238E27FC236}">
                <a16:creationId xmlns:a16="http://schemas.microsoft.com/office/drawing/2014/main" id="{8AEC10D5-53E4-4313-87FA-604CC1926B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9" y="5244027"/>
            <a:ext cx="1755862" cy="7650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7A8F78A-EA61-42B1-B5E4-BCC751F04E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5244027"/>
            <a:ext cx="2190796" cy="76256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DC8A259-6DEF-4A9B-BA73-8790D8D5DEFE}"/>
              </a:ext>
            </a:extLst>
          </p:cNvPr>
          <p:cNvSpPr txBox="1"/>
          <p:nvPr/>
        </p:nvSpPr>
        <p:spPr>
          <a:xfrm>
            <a:off x="5076491" y="3306337"/>
            <a:ext cx="3134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äquivalente topologische </a:t>
            </a:r>
          </a:p>
          <a:p>
            <a:r>
              <a:rPr lang="de-DE" dirty="0">
                <a:solidFill>
                  <a:schemeClr val="bg1"/>
                </a:solidFill>
              </a:rPr>
              <a:t>Konfigurationen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E928A7A-CFD9-4728-A1C8-16ED31D5945C}"/>
              </a:ext>
            </a:extLst>
          </p:cNvPr>
          <p:cNvSpPr/>
          <p:nvPr/>
        </p:nvSpPr>
        <p:spPr>
          <a:xfrm>
            <a:off x="1772101" y="4445462"/>
            <a:ext cx="1405997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471C003-B6D7-415E-865D-EA3F02C47EDB}"/>
              </a:ext>
            </a:extLst>
          </p:cNvPr>
          <p:cNvSpPr txBox="1"/>
          <p:nvPr/>
        </p:nvSpPr>
        <p:spPr>
          <a:xfrm>
            <a:off x="1985436" y="164733"/>
            <a:ext cx="109218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Topologisches Modell für Ununterscheidbarkeit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als Ursache für Quantenzufall</a:t>
            </a:r>
          </a:p>
        </p:txBody>
      </p:sp>
    </p:spTree>
    <p:extLst>
      <p:ext uri="{BB962C8B-B14F-4D97-AF65-F5344CB8AC3E}">
        <p14:creationId xmlns:p14="http://schemas.microsoft.com/office/powerpoint/2010/main" val="160448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Person, Mann, drinnen, Zubehör enthält.&#10;&#10;Automatisch generierte Beschreibung">
            <a:extLst>
              <a:ext uri="{FF2B5EF4-FFF2-40B4-BE49-F238E27FC236}">
                <a16:creationId xmlns:a16="http://schemas.microsoft.com/office/drawing/2014/main" id="{6B817560-D33E-400B-B9F4-630A1EE772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5302688" y="3316372"/>
            <a:ext cx="4566141" cy="175038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F13730F-3369-4EBC-A972-A8DD63457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5641347" cy="4580850"/>
          </a:xfrm>
          <a:prstGeom prst="rect">
            <a:avLst/>
          </a:prstGeom>
        </p:spPr>
      </p:pic>
      <p:pic>
        <p:nvPicPr>
          <p:cNvPr id="7" name="Grafik 6" descr="Ein Bild, das Person, Mann, drinnen, Zubehör enthält.&#10;&#10;Automatisch generierte Beschreibung">
            <a:extLst>
              <a:ext uri="{FF2B5EF4-FFF2-40B4-BE49-F238E27FC236}">
                <a16:creationId xmlns:a16="http://schemas.microsoft.com/office/drawing/2014/main" id="{06D74CC6-0CCC-4DCC-8C37-701907C3A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44475" y="3309017"/>
            <a:ext cx="4580850" cy="175038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3090EB8-3E53-4A3E-B9CA-89C30D308F53}"/>
              </a:ext>
            </a:extLst>
          </p:cNvPr>
          <p:cNvSpPr txBox="1"/>
          <p:nvPr/>
        </p:nvSpPr>
        <p:spPr>
          <a:xfrm>
            <a:off x="6687238" y="1961003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Links-Twist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A48BA22-68CB-4073-9195-114D86D60871}"/>
              </a:ext>
            </a:extLst>
          </p:cNvPr>
          <p:cNvSpPr txBox="1"/>
          <p:nvPr/>
        </p:nvSpPr>
        <p:spPr>
          <a:xfrm>
            <a:off x="6667144" y="6046096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Rechts-Twist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C973364-5998-471E-B20C-8D8B950F8263}"/>
              </a:ext>
            </a:extLst>
          </p:cNvPr>
          <p:cNvSpPr txBox="1"/>
          <p:nvPr/>
        </p:nvSpPr>
        <p:spPr>
          <a:xfrm>
            <a:off x="8901194" y="1938701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Rechts-Twist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E11715-01FD-4293-87A9-C0394E087749}"/>
              </a:ext>
            </a:extLst>
          </p:cNvPr>
          <p:cNvSpPr txBox="1"/>
          <p:nvPr/>
        </p:nvSpPr>
        <p:spPr>
          <a:xfrm>
            <a:off x="8877320" y="6046096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Links-Twist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514AB02-B37D-40FD-961F-9B145C548C02}"/>
              </a:ext>
            </a:extLst>
          </p:cNvPr>
          <p:cNvSpPr/>
          <p:nvPr/>
        </p:nvSpPr>
        <p:spPr>
          <a:xfrm>
            <a:off x="1772101" y="4445462"/>
            <a:ext cx="1472904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7B46758-C564-48CE-A060-958FF57C2691}"/>
              </a:ext>
            </a:extLst>
          </p:cNvPr>
          <p:cNvSpPr txBox="1"/>
          <p:nvPr/>
        </p:nvSpPr>
        <p:spPr>
          <a:xfrm>
            <a:off x="1985436" y="164733"/>
            <a:ext cx="109218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Topologisches Modell für Ununterscheidbarkeit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als Ursache für Quantenzufall</a:t>
            </a:r>
          </a:p>
        </p:txBody>
      </p:sp>
    </p:spTree>
    <p:extLst>
      <p:ext uri="{BB962C8B-B14F-4D97-AF65-F5344CB8AC3E}">
        <p14:creationId xmlns:p14="http://schemas.microsoft.com/office/powerpoint/2010/main" val="420806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Person, Mann, drinnen, Zubehör enthält.&#10;&#10;Automatisch generierte Beschreibung">
            <a:extLst>
              <a:ext uri="{FF2B5EF4-FFF2-40B4-BE49-F238E27FC236}">
                <a16:creationId xmlns:a16="http://schemas.microsoft.com/office/drawing/2014/main" id="{6B817560-D33E-400B-B9F4-630A1EE772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5302688" y="3316372"/>
            <a:ext cx="4566141" cy="175038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F13730F-3369-4EBC-A972-A8DD63457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5641347" cy="4580850"/>
          </a:xfrm>
          <a:prstGeom prst="rect">
            <a:avLst/>
          </a:prstGeom>
        </p:spPr>
      </p:pic>
      <p:pic>
        <p:nvPicPr>
          <p:cNvPr id="7" name="Grafik 6" descr="Ein Bild, das Person, Mann, drinnen, Zubehör enthält.&#10;&#10;Automatisch generierte Beschreibung">
            <a:extLst>
              <a:ext uri="{FF2B5EF4-FFF2-40B4-BE49-F238E27FC236}">
                <a16:creationId xmlns:a16="http://schemas.microsoft.com/office/drawing/2014/main" id="{06D74CC6-0CCC-4DCC-8C37-701907C3A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44475" y="3309017"/>
            <a:ext cx="4580850" cy="175038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A3DD040-5F48-46CA-9058-BEE948865203}"/>
              </a:ext>
            </a:extLst>
          </p:cNvPr>
          <p:cNvSpPr txBox="1"/>
          <p:nvPr/>
        </p:nvSpPr>
        <p:spPr>
          <a:xfrm>
            <a:off x="6288461" y="3665892"/>
            <a:ext cx="48782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000" dirty="0">
                <a:solidFill>
                  <a:schemeClr val="bg2"/>
                </a:solidFill>
              </a:rPr>
              <a:t>- - - - - - - - - - - -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22F3A67-D92C-498E-A1D4-755CEC24FD17}"/>
              </a:ext>
            </a:extLst>
          </p:cNvPr>
          <p:cNvSpPr txBox="1"/>
          <p:nvPr/>
        </p:nvSpPr>
        <p:spPr>
          <a:xfrm>
            <a:off x="6654444" y="506572"/>
            <a:ext cx="46410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„Unterscheidung“ von A und B: </a:t>
            </a:r>
          </a:p>
          <a:p>
            <a:endParaRPr lang="de-DE" b="1" dirty="0">
              <a:solidFill>
                <a:schemeClr val="bg1"/>
              </a:solidFill>
            </a:endParaRPr>
          </a:p>
          <a:p>
            <a:r>
              <a:rPr lang="de-DE" b="1" dirty="0">
                <a:solidFill>
                  <a:schemeClr val="bg1"/>
                </a:solidFill>
              </a:rPr>
              <a:t>Änderung der Topologie, </a:t>
            </a:r>
          </a:p>
          <a:p>
            <a:r>
              <a:rPr lang="de-DE" b="1" dirty="0">
                <a:solidFill>
                  <a:schemeClr val="bg1"/>
                </a:solidFill>
              </a:rPr>
              <a:t>Auftrennen von Rechts- und Links-Twists.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24AECC6-3470-4343-B369-95BEB0FA9CAB}"/>
              </a:ext>
            </a:extLst>
          </p:cNvPr>
          <p:cNvSpPr/>
          <p:nvPr/>
        </p:nvSpPr>
        <p:spPr>
          <a:xfrm>
            <a:off x="1772101" y="4445462"/>
            <a:ext cx="1539811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0453D34-F37E-412A-9777-88E3F13CE94C}"/>
              </a:ext>
            </a:extLst>
          </p:cNvPr>
          <p:cNvSpPr txBox="1"/>
          <p:nvPr/>
        </p:nvSpPr>
        <p:spPr>
          <a:xfrm>
            <a:off x="6687238" y="1961003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Links-Twist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D28794D-C39C-4601-BAA4-E9C518BE66D2}"/>
              </a:ext>
            </a:extLst>
          </p:cNvPr>
          <p:cNvSpPr txBox="1"/>
          <p:nvPr/>
        </p:nvSpPr>
        <p:spPr>
          <a:xfrm>
            <a:off x="6667144" y="6046096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Rechts-Twist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9E166BD-56EA-47D1-BEC5-B941432958A5}"/>
              </a:ext>
            </a:extLst>
          </p:cNvPr>
          <p:cNvSpPr txBox="1"/>
          <p:nvPr/>
        </p:nvSpPr>
        <p:spPr>
          <a:xfrm>
            <a:off x="8901194" y="1938701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Rechts-Twist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5250618-31AB-40E7-83A3-B4C8299CA582}"/>
              </a:ext>
            </a:extLst>
          </p:cNvPr>
          <p:cNvSpPr txBox="1"/>
          <p:nvPr/>
        </p:nvSpPr>
        <p:spPr>
          <a:xfrm>
            <a:off x="8877320" y="6046096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Links-Twist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112D9A6-A368-44BD-9DCF-A89E22E94D67}"/>
              </a:ext>
            </a:extLst>
          </p:cNvPr>
          <p:cNvSpPr txBox="1"/>
          <p:nvPr/>
        </p:nvSpPr>
        <p:spPr>
          <a:xfrm>
            <a:off x="11085617" y="273934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67902BA-BD98-40D3-AC3C-720B4A758247}"/>
              </a:ext>
            </a:extLst>
          </p:cNvPr>
          <p:cNvSpPr txBox="1"/>
          <p:nvPr/>
        </p:nvSpPr>
        <p:spPr>
          <a:xfrm>
            <a:off x="11117364" y="509893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8361673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436030D-5739-4860-8058-379E588C5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10180320" cy="342253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0BE1E59-7D4D-4A9F-AE97-CA9E1CE5C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3713871" cy="458085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F5D5E36-9E8E-41DC-87CF-5015B5E67BFA}"/>
              </a:ext>
            </a:extLst>
          </p:cNvPr>
          <p:cNvSpPr txBox="1"/>
          <p:nvPr/>
        </p:nvSpPr>
        <p:spPr>
          <a:xfrm>
            <a:off x="800069" y="5256502"/>
            <a:ext cx="52084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Vor der Messung: </a:t>
            </a:r>
          </a:p>
          <a:p>
            <a:r>
              <a:rPr lang="de-DE" dirty="0">
                <a:solidFill>
                  <a:schemeClr val="bg1"/>
                </a:solidFill>
              </a:rPr>
              <a:t>Verschränkter Zustand mit verschiedenen</a:t>
            </a:r>
          </a:p>
          <a:p>
            <a:r>
              <a:rPr lang="de-DE" dirty="0">
                <a:solidFill>
                  <a:schemeClr val="bg1"/>
                </a:solidFill>
              </a:rPr>
              <a:t>äquivalenten topologischen Konfigurationen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FD398AA-5F84-4832-AEB7-CDD5B0D3E524}"/>
              </a:ext>
            </a:extLst>
          </p:cNvPr>
          <p:cNvSpPr txBox="1"/>
          <p:nvPr/>
        </p:nvSpPr>
        <p:spPr>
          <a:xfrm>
            <a:off x="6578569" y="5323675"/>
            <a:ext cx="5596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Nach der Messung </a:t>
            </a:r>
            <a:r>
              <a:rPr lang="de-DE" dirty="0">
                <a:solidFill>
                  <a:schemeClr val="bg1"/>
                </a:solidFill>
              </a:rPr>
              <a:t>(= Änderung der Topologie): </a:t>
            </a:r>
          </a:p>
          <a:p>
            <a:r>
              <a:rPr lang="de-DE" dirty="0">
                <a:solidFill>
                  <a:schemeClr val="bg1"/>
                </a:solidFill>
              </a:rPr>
              <a:t>Zuordnung der R- und L- Twists zu </a:t>
            </a:r>
            <a:r>
              <a:rPr lang="de-DE" b="1" dirty="0">
                <a:solidFill>
                  <a:schemeClr val="bg1"/>
                </a:solidFill>
              </a:rPr>
              <a:t>A</a:t>
            </a:r>
            <a:r>
              <a:rPr lang="de-DE" dirty="0">
                <a:solidFill>
                  <a:schemeClr val="bg1"/>
                </a:solidFill>
              </a:rPr>
              <a:t> und </a:t>
            </a:r>
            <a:r>
              <a:rPr lang="de-DE" b="1" dirty="0">
                <a:solidFill>
                  <a:schemeClr val="bg1"/>
                </a:solidFill>
              </a:rPr>
              <a:t>B</a:t>
            </a:r>
          </a:p>
          <a:p>
            <a:r>
              <a:rPr lang="de-DE" dirty="0">
                <a:solidFill>
                  <a:schemeClr val="bg1"/>
                </a:solidFill>
              </a:rPr>
              <a:t>ist beliebig und somit zufällig.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428A174B-E7A9-40CA-A012-DEB04E24A5E5}"/>
              </a:ext>
            </a:extLst>
          </p:cNvPr>
          <p:cNvSpPr/>
          <p:nvPr/>
        </p:nvSpPr>
        <p:spPr>
          <a:xfrm>
            <a:off x="5907090" y="883510"/>
            <a:ext cx="2210611" cy="306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AE106B8-C29F-454B-B455-FD2667416B76}"/>
              </a:ext>
            </a:extLst>
          </p:cNvPr>
          <p:cNvSpPr txBox="1"/>
          <p:nvPr/>
        </p:nvSpPr>
        <p:spPr>
          <a:xfrm>
            <a:off x="4714863" y="507782"/>
            <a:ext cx="497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Eindeutige, aber zufällige Messergebnisse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2D70C29-049F-4DA4-917F-AC5658366387}"/>
              </a:ext>
            </a:extLst>
          </p:cNvPr>
          <p:cNvSpPr/>
          <p:nvPr/>
        </p:nvSpPr>
        <p:spPr>
          <a:xfrm>
            <a:off x="1772101" y="4445462"/>
            <a:ext cx="1539811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02EE9AE-1DB0-4799-9E3F-F4453C2810D9}"/>
              </a:ext>
            </a:extLst>
          </p:cNvPr>
          <p:cNvSpPr/>
          <p:nvPr/>
        </p:nvSpPr>
        <p:spPr>
          <a:xfrm>
            <a:off x="4264849" y="4842054"/>
            <a:ext cx="1221123" cy="4816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C2FA43D-A1EF-46EA-8D8D-47379E668273}"/>
              </a:ext>
            </a:extLst>
          </p:cNvPr>
          <p:cNvSpPr txBox="1"/>
          <p:nvPr/>
        </p:nvSpPr>
        <p:spPr>
          <a:xfrm>
            <a:off x="4714862" y="1264791"/>
            <a:ext cx="513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(Anti-)Korrelation der Ergebnisse bei A und B</a:t>
            </a:r>
          </a:p>
        </p:txBody>
      </p:sp>
    </p:spTree>
    <p:extLst>
      <p:ext uri="{BB962C8B-B14F-4D97-AF65-F5344CB8AC3E}">
        <p14:creationId xmlns:p14="http://schemas.microsoft.com/office/powerpoint/2010/main" val="310415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CB3CD58-43E5-48DE-9421-678BDA87D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8044" y="286179"/>
            <a:ext cx="11965577" cy="936318"/>
          </a:xfrm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Zweite </a:t>
            </a:r>
            <a:r>
              <a:rPr lang="de-DE" sz="2800" b="1" dirty="0" err="1">
                <a:solidFill>
                  <a:schemeClr val="bg1"/>
                </a:solidFill>
              </a:rPr>
              <a:t>quantenrevolution</a:t>
            </a:r>
            <a:r>
              <a:rPr lang="de-DE" sz="2800" b="1" dirty="0">
                <a:solidFill>
                  <a:schemeClr val="bg1"/>
                </a:solidFill>
              </a:rPr>
              <a:t>: Vom </a:t>
            </a:r>
            <a:r>
              <a:rPr lang="de-DE" sz="2800" b="1" dirty="0" err="1">
                <a:solidFill>
                  <a:schemeClr val="bg1"/>
                </a:solidFill>
              </a:rPr>
              <a:t>bit</a:t>
            </a:r>
            <a:r>
              <a:rPr lang="de-DE" sz="2800" b="1" dirty="0">
                <a:solidFill>
                  <a:schemeClr val="bg1"/>
                </a:solidFill>
              </a:rPr>
              <a:t> zum </a:t>
            </a:r>
            <a:r>
              <a:rPr lang="de-DE" sz="2800" b="1" dirty="0" err="1">
                <a:solidFill>
                  <a:schemeClr val="bg1"/>
                </a:solidFill>
              </a:rPr>
              <a:t>qubit</a:t>
            </a:r>
            <a:endParaRPr lang="de-DE" sz="2800" b="1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BB37F8-03B6-498F-94F7-B9E8144103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516" y="1780829"/>
            <a:ext cx="2455227" cy="18414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63FE7EB-41C8-4DC3-A79E-D4C2D72D49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05" y="1757584"/>
            <a:ext cx="2455228" cy="184142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AA54F0E-A592-4D03-9ECC-9E59BE80EA3B}"/>
              </a:ext>
            </a:extLst>
          </p:cNvPr>
          <p:cNvSpPr txBox="1"/>
          <p:nvPr/>
        </p:nvSpPr>
        <p:spPr>
          <a:xfrm>
            <a:off x="3485851" y="3756106"/>
            <a:ext cx="54213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500" dirty="0">
                <a:solidFill>
                  <a:schemeClr val="bg1"/>
                </a:solidFill>
              </a:rPr>
              <a:t>Bit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B415746-CB51-4F32-942A-BCE9CE70237A}"/>
              </a:ext>
            </a:extLst>
          </p:cNvPr>
          <p:cNvSpPr txBox="1"/>
          <p:nvPr/>
        </p:nvSpPr>
        <p:spPr>
          <a:xfrm>
            <a:off x="7145075" y="3716938"/>
            <a:ext cx="105028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500" dirty="0" err="1">
                <a:solidFill>
                  <a:schemeClr val="bg1"/>
                </a:solidFill>
              </a:rPr>
              <a:t>Qubit</a:t>
            </a:r>
            <a:endParaRPr lang="de-DE" sz="25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F6139D0-E39A-4A5E-9359-1A5985684EE9}"/>
              </a:ext>
            </a:extLst>
          </p:cNvPr>
          <p:cNvSpPr txBox="1"/>
          <p:nvPr/>
        </p:nvSpPr>
        <p:spPr>
          <a:xfrm>
            <a:off x="2076173" y="4455009"/>
            <a:ext cx="7830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Für die Verarbeitung von Information werden nicht nur die Zustände </a:t>
            </a:r>
          </a:p>
          <a:p>
            <a:r>
              <a:rPr lang="de-DE" b="1" dirty="0">
                <a:solidFill>
                  <a:schemeClr val="bg1"/>
                </a:solidFill>
              </a:rPr>
              <a:t>0 und 1 </a:t>
            </a:r>
            <a:r>
              <a:rPr lang="de-DE" dirty="0">
                <a:solidFill>
                  <a:schemeClr val="bg1"/>
                </a:solidFill>
              </a:rPr>
              <a:t>genutzt, sondern auch </a:t>
            </a:r>
            <a:r>
              <a:rPr lang="de-DE" b="1" dirty="0">
                <a:solidFill>
                  <a:schemeClr val="bg1"/>
                </a:solidFill>
              </a:rPr>
              <a:t>Überlagerungszustände</a:t>
            </a:r>
            <a:r>
              <a:rPr lang="de-DE" b="1" dirty="0">
                <a:solidFill>
                  <a:schemeClr val="bg1"/>
                </a:solidFill>
                <a:highlight>
                  <a:srgbClr val="FFFF00"/>
                </a:highlight>
              </a:rPr>
              <a:t> </a:t>
            </a:r>
          </a:p>
          <a:p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2D399A0-9216-4FD6-A0C2-474CC7EFEC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987" y="5378339"/>
            <a:ext cx="4208750" cy="118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3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436030D-5739-4860-8058-379E588C5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10180320" cy="342253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0BE1E59-7D4D-4A9F-AE97-CA9E1CE5C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1901143"/>
            <a:ext cx="3713871" cy="4580851"/>
          </a:xfrm>
          <a:prstGeom prst="rect">
            <a:avLst/>
          </a:prstGeom>
        </p:spPr>
      </p:pic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F4F7F54B-FBCD-427D-A761-02A1D31D923A}"/>
              </a:ext>
            </a:extLst>
          </p:cNvPr>
          <p:cNvSpPr/>
          <p:nvPr/>
        </p:nvSpPr>
        <p:spPr>
          <a:xfrm flipH="1">
            <a:off x="5921199" y="5890136"/>
            <a:ext cx="2050869" cy="306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C620C07-8028-408B-94F1-7261A66FC6DB}"/>
              </a:ext>
            </a:extLst>
          </p:cNvPr>
          <p:cNvSpPr txBox="1"/>
          <p:nvPr/>
        </p:nvSpPr>
        <p:spPr>
          <a:xfrm>
            <a:off x="4862788" y="5473879"/>
            <a:ext cx="527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Superposition und Verschränkung von R und 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13A661F-94D6-4032-9856-2834AB2FF80F}"/>
              </a:ext>
            </a:extLst>
          </p:cNvPr>
          <p:cNvSpPr txBox="1"/>
          <p:nvPr/>
        </p:nvSpPr>
        <p:spPr>
          <a:xfrm>
            <a:off x="1430678" y="1094233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R und L sind </a:t>
            </a:r>
          </a:p>
          <a:p>
            <a:r>
              <a:rPr lang="de-DE" b="1" dirty="0">
                <a:solidFill>
                  <a:schemeClr val="bg1"/>
                </a:solidFill>
              </a:rPr>
              <a:t>ununterscheidbar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EE40F0D-3904-4248-BB9C-F3411F638B7F}"/>
              </a:ext>
            </a:extLst>
          </p:cNvPr>
          <p:cNvSpPr/>
          <p:nvPr/>
        </p:nvSpPr>
        <p:spPr>
          <a:xfrm>
            <a:off x="1772101" y="4445462"/>
            <a:ext cx="1539811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32669CF-D3FA-4365-8DBC-71D067FD8634}"/>
              </a:ext>
            </a:extLst>
          </p:cNvPr>
          <p:cNvSpPr/>
          <p:nvPr/>
        </p:nvSpPr>
        <p:spPr>
          <a:xfrm>
            <a:off x="4264849" y="4842054"/>
            <a:ext cx="1221123" cy="4816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25FAEB2-F06C-4331-B574-A75AA953DD15}"/>
              </a:ext>
            </a:extLst>
          </p:cNvPr>
          <p:cNvSpPr txBox="1"/>
          <p:nvPr/>
        </p:nvSpPr>
        <p:spPr>
          <a:xfrm>
            <a:off x="8287765" y="6343494"/>
            <a:ext cx="3692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Heusler S., Ubben M., </a:t>
            </a:r>
            <a:r>
              <a:rPr lang="en-US" sz="1200" i="1" dirty="0">
                <a:solidFill>
                  <a:schemeClr val="bg1"/>
                </a:solidFill>
              </a:rPr>
              <a:t>Symmetry, 12</a:t>
            </a:r>
            <a:r>
              <a:rPr lang="en-US" sz="1200" dirty="0">
                <a:solidFill>
                  <a:schemeClr val="bg1"/>
                </a:solidFill>
              </a:rPr>
              <a:t>, 1135 (2020)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7DD29EC4-E78A-4890-B54B-D9B2FF91BCA4}"/>
              </a:ext>
            </a:extLst>
          </p:cNvPr>
          <p:cNvSpPr/>
          <p:nvPr/>
        </p:nvSpPr>
        <p:spPr>
          <a:xfrm>
            <a:off x="5926963" y="1481149"/>
            <a:ext cx="2210611" cy="306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FC19649-1232-4D57-9669-57225E5F0ED0}"/>
              </a:ext>
            </a:extLst>
          </p:cNvPr>
          <p:cNvSpPr txBox="1"/>
          <p:nvPr/>
        </p:nvSpPr>
        <p:spPr>
          <a:xfrm>
            <a:off x="5485972" y="1031528"/>
            <a:ext cx="296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Zufällige Messergebnisse</a:t>
            </a:r>
          </a:p>
        </p:txBody>
      </p:sp>
    </p:spTree>
    <p:extLst>
      <p:ext uri="{BB962C8B-B14F-4D97-AF65-F5344CB8AC3E}">
        <p14:creationId xmlns:p14="http://schemas.microsoft.com/office/powerpoint/2010/main" val="333597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2" grpId="0"/>
      <p:bldP spid="4" grpId="0"/>
      <p:bldP spid="10" grpId="0" animBg="1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D2E4ED4-A54A-417C-8ACF-F51502767E98}"/>
              </a:ext>
            </a:extLst>
          </p:cNvPr>
          <p:cNvSpPr txBox="1"/>
          <p:nvPr/>
        </p:nvSpPr>
        <p:spPr>
          <a:xfrm>
            <a:off x="6096000" y="6482029"/>
            <a:ext cx="5678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Heusler, </a:t>
            </a:r>
            <a:r>
              <a:rPr lang="de-DE" sz="1600" i="1" dirty="0" err="1">
                <a:solidFill>
                  <a:schemeClr val="bg1"/>
                </a:solidFill>
              </a:rPr>
              <a:t>Ubben</a:t>
            </a:r>
            <a:r>
              <a:rPr lang="de-DE" sz="1600" i="1" dirty="0">
                <a:solidFill>
                  <a:schemeClr val="bg1"/>
                </a:solidFill>
              </a:rPr>
              <a:t>, Schlummer, </a:t>
            </a:r>
            <a:r>
              <a:rPr lang="de-DE" sz="1600" i="1" dirty="0" err="1">
                <a:solidFill>
                  <a:schemeClr val="bg1"/>
                </a:solidFill>
              </a:rPr>
              <a:t>Symmetry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b="1" dirty="0">
                <a:solidFill>
                  <a:schemeClr val="bg1"/>
                </a:solidFill>
              </a:rPr>
              <a:t>2020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i="1" dirty="0">
                <a:solidFill>
                  <a:schemeClr val="bg1"/>
                </a:solidFill>
              </a:rPr>
              <a:t>12</a:t>
            </a:r>
            <a:r>
              <a:rPr lang="de-DE" sz="1600" dirty="0">
                <a:solidFill>
                  <a:schemeClr val="bg1"/>
                </a:solidFill>
              </a:rPr>
              <a:t>(7), 1135</a:t>
            </a:r>
            <a:endParaRPr lang="de-DE" sz="1500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3BCA16D-4C39-41DF-86A2-64CB4094E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94" y="1175096"/>
            <a:ext cx="10550359" cy="450780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B837B86-831A-40F0-B029-EFF60D9FED95}"/>
              </a:ext>
            </a:extLst>
          </p:cNvPr>
          <p:cNvSpPr txBox="1"/>
          <p:nvPr/>
        </p:nvSpPr>
        <p:spPr>
          <a:xfrm>
            <a:off x="1016632" y="883226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Kein Twist: Spin j=0 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0D7DC65-96EA-4672-AC39-338DB8541D90}"/>
              </a:ext>
            </a:extLst>
          </p:cNvPr>
          <p:cNvSpPr txBox="1"/>
          <p:nvPr/>
        </p:nvSpPr>
        <p:spPr>
          <a:xfrm>
            <a:off x="4407884" y="782994"/>
            <a:ext cx="1989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Virtueller </a:t>
            </a:r>
          </a:p>
          <a:p>
            <a:r>
              <a:rPr lang="de-DE" dirty="0">
                <a:solidFill>
                  <a:schemeClr val="bg1"/>
                </a:solidFill>
              </a:rPr>
              <a:t>180°-Dehn-Twist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8706E7C-03E1-4048-8D8A-C757F7912085}"/>
              </a:ext>
            </a:extLst>
          </p:cNvPr>
          <p:cNvSpPr txBox="1"/>
          <p:nvPr/>
        </p:nvSpPr>
        <p:spPr>
          <a:xfrm>
            <a:off x="753739" y="5682904"/>
            <a:ext cx="2997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highlight>
                  <a:srgbClr val="000000"/>
                </a:highlight>
              </a:rPr>
              <a:t>Einmal Aufschneiden:</a:t>
            </a:r>
          </a:p>
          <a:p>
            <a:r>
              <a:rPr lang="de-DE" b="1" dirty="0">
                <a:highlight>
                  <a:srgbClr val="000000"/>
                </a:highlight>
              </a:rPr>
              <a:t>NICHT auf 360° abbildbar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C1A6A13D-6D70-4FB8-93F7-72DA14BAE9A1}"/>
                  </a:ext>
                </a:extLst>
              </p:cNvPr>
              <p:cNvSpPr txBox="1"/>
              <p:nvPr/>
            </p:nvSpPr>
            <p:spPr>
              <a:xfrm>
                <a:off x="7464964" y="5728902"/>
                <a:ext cx="282481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Zwei entgegengesetzte</a:t>
                </a:r>
              </a:p>
              <a:p>
                <a:r>
                  <a:rPr lang="de-DE" dirty="0">
                    <a:solidFill>
                      <a:schemeClr val="bg1"/>
                    </a:solidFill>
                  </a:rPr>
                  <a:t>Dirac-Gürtel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de-DE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1/2)</m:t>
                    </m:r>
                  </m:oMath>
                </a14:m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C1A6A13D-6D70-4FB8-93F7-72DA14BAE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964" y="5728902"/>
                <a:ext cx="2824812" cy="646331"/>
              </a:xfrm>
              <a:prstGeom prst="rect">
                <a:avLst/>
              </a:prstGeom>
              <a:blipFill>
                <a:blip r:embed="rId3"/>
                <a:stretch>
                  <a:fillRect l="-1944" t="-5660" r="-1512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>
            <a:extLst>
              <a:ext uri="{FF2B5EF4-FFF2-40B4-BE49-F238E27FC236}">
                <a16:creationId xmlns:a16="http://schemas.microsoft.com/office/drawing/2014/main" id="{DCB5ECAC-2303-4ADC-917B-830AF3D0E06B}"/>
              </a:ext>
            </a:extLst>
          </p:cNvPr>
          <p:cNvSpPr txBox="1"/>
          <p:nvPr/>
        </p:nvSpPr>
        <p:spPr>
          <a:xfrm>
            <a:off x="156550" y="158567"/>
            <a:ext cx="11617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Modellierung verschränkter (Bell-)Zustände in 720° (Hilbert-Raum)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9EA654E-A967-C889-3E25-30FD775CC0A6}"/>
              </a:ext>
            </a:extLst>
          </p:cNvPr>
          <p:cNvSpPr txBox="1"/>
          <p:nvPr/>
        </p:nvSpPr>
        <p:spPr>
          <a:xfrm>
            <a:off x="7243013" y="946876"/>
            <a:ext cx="3009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Encounter im Hilbertraum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8993C5F-2292-7B51-68A8-AF7B92CE82C3}"/>
              </a:ext>
            </a:extLst>
          </p:cNvPr>
          <p:cNvSpPr txBox="1"/>
          <p:nvPr/>
        </p:nvSpPr>
        <p:spPr>
          <a:xfrm>
            <a:off x="4218466" y="5692377"/>
            <a:ext cx="2836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Zweimal Aufschneiden:</a:t>
            </a:r>
          </a:p>
          <a:p>
            <a:r>
              <a:rPr lang="de-DE" dirty="0">
                <a:solidFill>
                  <a:schemeClr val="bg1"/>
                </a:solidFill>
              </a:rPr>
              <a:t>auf 360° abbildbar</a:t>
            </a:r>
          </a:p>
        </p:txBody>
      </p:sp>
    </p:spTree>
    <p:extLst>
      <p:ext uri="{BB962C8B-B14F-4D97-AF65-F5344CB8AC3E}">
        <p14:creationId xmlns:p14="http://schemas.microsoft.com/office/powerpoint/2010/main" val="316015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D2E4ED4-A54A-417C-8ACF-F51502767E98}"/>
              </a:ext>
            </a:extLst>
          </p:cNvPr>
          <p:cNvSpPr txBox="1"/>
          <p:nvPr/>
        </p:nvSpPr>
        <p:spPr>
          <a:xfrm>
            <a:off x="6096000" y="6482029"/>
            <a:ext cx="5678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Heusler, </a:t>
            </a:r>
            <a:r>
              <a:rPr lang="de-DE" sz="1600" i="1" dirty="0" err="1">
                <a:solidFill>
                  <a:schemeClr val="bg1"/>
                </a:solidFill>
              </a:rPr>
              <a:t>Ubben</a:t>
            </a:r>
            <a:r>
              <a:rPr lang="de-DE" sz="1600" i="1" dirty="0">
                <a:solidFill>
                  <a:schemeClr val="bg1"/>
                </a:solidFill>
              </a:rPr>
              <a:t>, Schlummer, </a:t>
            </a:r>
            <a:r>
              <a:rPr lang="de-DE" sz="1600" i="1" dirty="0" err="1">
                <a:solidFill>
                  <a:schemeClr val="bg1"/>
                </a:solidFill>
              </a:rPr>
              <a:t>Symmetry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b="1" dirty="0">
                <a:solidFill>
                  <a:schemeClr val="bg1"/>
                </a:solidFill>
              </a:rPr>
              <a:t>2020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i="1" dirty="0">
                <a:solidFill>
                  <a:schemeClr val="bg1"/>
                </a:solidFill>
              </a:rPr>
              <a:t>12</a:t>
            </a:r>
            <a:r>
              <a:rPr lang="de-DE" sz="1600" dirty="0">
                <a:solidFill>
                  <a:schemeClr val="bg1"/>
                </a:solidFill>
              </a:rPr>
              <a:t>(7), 1135</a:t>
            </a:r>
            <a:endParaRPr lang="de-DE" sz="1500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3BCA16D-4C39-41DF-86A2-64CB4094E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94" y="1175096"/>
            <a:ext cx="10550359" cy="450780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B837B86-831A-40F0-B029-EFF60D9FED95}"/>
              </a:ext>
            </a:extLst>
          </p:cNvPr>
          <p:cNvSpPr txBox="1"/>
          <p:nvPr/>
        </p:nvSpPr>
        <p:spPr>
          <a:xfrm>
            <a:off x="1016632" y="883226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Kein Twist: Spin j=0 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0D7DC65-96EA-4672-AC39-338DB8541D90}"/>
              </a:ext>
            </a:extLst>
          </p:cNvPr>
          <p:cNvSpPr txBox="1"/>
          <p:nvPr/>
        </p:nvSpPr>
        <p:spPr>
          <a:xfrm>
            <a:off x="4407884" y="782994"/>
            <a:ext cx="1989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Virtueller </a:t>
            </a:r>
          </a:p>
          <a:p>
            <a:r>
              <a:rPr lang="de-DE" dirty="0">
                <a:solidFill>
                  <a:schemeClr val="bg1"/>
                </a:solidFill>
              </a:rPr>
              <a:t>180°-Dehn-Twist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8706E7C-03E1-4048-8D8A-C757F7912085}"/>
              </a:ext>
            </a:extLst>
          </p:cNvPr>
          <p:cNvSpPr txBox="1"/>
          <p:nvPr/>
        </p:nvSpPr>
        <p:spPr>
          <a:xfrm>
            <a:off x="753739" y="5682904"/>
            <a:ext cx="2997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highlight>
                  <a:srgbClr val="FF0000"/>
                </a:highlight>
              </a:rPr>
              <a:t>Einmal Aufschneiden:</a:t>
            </a:r>
          </a:p>
          <a:p>
            <a:r>
              <a:rPr lang="de-DE" dirty="0">
                <a:solidFill>
                  <a:schemeClr val="bg1"/>
                </a:solidFill>
                <a:highlight>
                  <a:srgbClr val="FF0000"/>
                </a:highlight>
              </a:rPr>
              <a:t>NICHT auf 360° abbildbar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C1A6A13D-6D70-4FB8-93F7-72DA14BAE9A1}"/>
                  </a:ext>
                </a:extLst>
              </p:cNvPr>
              <p:cNvSpPr txBox="1"/>
              <p:nvPr/>
            </p:nvSpPr>
            <p:spPr>
              <a:xfrm>
                <a:off x="7464964" y="5728902"/>
                <a:ext cx="282481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Zwei entgegengesetzte</a:t>
                </a:r>
              </a:p>
              <a:p>
                <a:r>
                  <a:rPr lang="de-DE" dirty="0">
                    <a:solidFill>
                      <a:schemeClr val="bg1"/>
                    </a:solidFill>
                  </a:rPr>
                  <a:t>Dirac-Gürtel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de-DE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1/2)</m:t>
                    </m:r>
                  </m:oMath>
                </a14:m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C1A6A13D-6D70-4FB8-93F7-72DA14BAE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964" y="5728902"/>
                <a:ext cx="2824812" cy="646331"/>
              </a:xfrm>
              <a:prstGeom prst="rect">
                <a:avLst/>
              </a:prstGeom>
              <a:blipFill>
                <a:blip r:embed="rId3"/>
                <a:stretch>
                  <a:fillRect l="-1944" t="-5660" r="-1512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>
            <a:extLst>
              <a:ext uri="{FF2B5EF4-FFF2-40B4-BE49-F238E27FC236}">
                <a16:creationId xmlns:a16="http://schemas.microsoft.com/office/drawing/2014/main" id="{DCB5ECAC-2303-4ADC-917B-830AF3D0E06B}"/>
              </a:ext>
            </a:extLst>
          </p:cNvPr>
          <p:cNvSpPr txBox="1"/>
          <p:nvPr/>
        </p:nvSpPr>
        <p:spPr>
          <a:xfrm>
            <a:off x="156550" y="158567"/>
            <a:ext cx="10492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Modellierung verschränkter (Bell-)Zustände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9EA654E-A967-C889-3E25-30FD775CC0A6}"/>
              </a:ext>
            </a:extLst>
          </p:cNvPr>
          <p:cNvSpPr txBox="1"/>
          <p:nvPr/>
        </p:nvSpPr>
        <p:spPr>
          <a:xfrm>
            <a:off x="7243013" y="946876"/>
            <a:ext cx="3009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Encounter im Hilbertraum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8993C5F-2292-7B51-68A8-AF7B92CE82C3}"/>
              </a:ext>
            </a:extLst>
          </p:cNvPr>
          <p:cNvSpPr txBox="1"/>
          <p:nvPr/>
        </p:nvSpPr>
        <p:spPr>
          <a:xfrm>
            <a:off x="4218466" y="5735919"/>
            <a:ext cx="2836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Zweimal Aufschneiden:</a:t>
            </a:r>
          </a:p>
          <a:p>
            <a:r>
              <a:rPr lang="de-DE" dirty="0">
                <a:solidFill>
                  <a:schemeClr val="bg1"/>
                </a:solidFill>
              </a:rPr>
              <a:t>auf 360° abbildbar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87247BF-9542-8BD1-14B6-A87889DA098D}"/>
              </a:ext>
            </a:extLst>
          </p:cNvPr>
          <p:cNvSpPr/>
          <p:nvPr/>
        </p:nvSpPr>
        <p:spPr>
          <a:xfrm>
            <a:off x="655857" y="3889829"/>
            <a:ext cx="3562609" cy="16519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84734B2-DEED-2F2B-956C-3E5DB704A151}"/>
              </a:ext>
            </a:extLst>
          </p:cNvPr>
          <p:cNvSpPr txBox="1"/>
          <p:nvPr/>
        </p:nvSpPr>
        <p:spPr>
          <a:xfrm>
            <a:off x="1435016" y="4438811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b="1" dirty="0"/>
              <a:t>BLACK BOX</a:t>
            </a:r>
          </a:p>
        </p:txBody>
      </p:sp>
    </p:spTree>
    <p:extLst>
      <p:ext uri="{BB962C8B-B14F-4D97-AF65-F5344CB8AC3E}">
        <p14:creationId xmlns:p14="http://schemas.microsoft.com/office/powerpoint/2010/main" val="5690264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DF3A1D5-9621-169E-598E-3032157A0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796" y="0"/>
            <a:ext cx="9559868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B262C70-CE91-4C64-3E98-F61B4396EF27}"/>
              </a:ext>
            </a:extLst>
          </p:cNvPr>
          <p:cNvSpPr txBox="1"/>
          <p:nvPr/>
        </p:nvSpPr>
        <p:spPr>
          <a:xfrm>
            <a:off x="197249" y="810104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highlight>
                  <a:srgbClr val="C0C0C0"/>
                </a:highlight>
              </a:rPr>
              <a:t>Das „Seiende“…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571F3DB-DCB3-5778-CCAD-70E8E488CCDE}"/>
              </a:ext>
            </a:extLst>
          </p:cNvPr>
          <p:cNvSpPr txBox="1"/>
          <p:nvPr/>
        </p:nvSpPr>
        <p:spPr>
          <a:xfrm>
            <a:off x="125714" y="4351901"/>
            <a:ext cx="2653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highlight>
                  <a:srgbClr val="C0C0C0"/>
                </a:highlight>
              </a:rPr>
              <a:t>…und was wir davon </a:t>
            </a:r>
          </a:p>
          <a:p>
            <a:r>
              <a:rPr lang="de-DE" b="1" dirty="0">
                <a:solidFill>
                  <a:schemeClr val="bg1"/>
                </a:solidFill>
                <a:highlight>
                  <a:srgbClr val="C0C0C0"/>
                </a:highlight>
              </a:rPr>
              <a:t>durch Unterscheidung</a:t>
            </a:r>
          </a:p>
          <a:p>
            <a:r>
              <a:rPr lang="de-DE" b="1" i="1" dirty="0">
                <a:solidFill>
                  <a:schemeClr val="bg1"/>
                </a:solidFill>
                <a:highlight>
                  <a:srgbClr val="C0C0C0"/>
                </a:highlight>
              </a:rPr>
              <a:t>erkennen</a:t>
            </a:r>
            <a:r>
              <a:rPr lang="de-DE" b="1" dirty="0">
                <a:solidFill>
                  <a:schemeClr val="bg1"/>
                </a:solidFill>
                <a:highlight>
                  <a:srgbClr val="C0C0C0"/>
                </a:highlight>
              </a:rPr>
              <a:t> können</a:t>
            </a:r>
          </a:p>
        </p:txBody>
      </p:sp>
    </p:spTree>
    <p:extLst>
      <p:ext uri="{BB962C8B-B14F-4D97-AF65-F5344CB8AC3E}">
        <p14:creationId xmlns:p14="http://schemas.microsoft.com/office/powerpoint/2010/main" val="135389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0BC36BB-5143-426E-BDE8-E08F01D14709}"/>
              </a:ext>
            </a:extLst>
          </p:cNvPr>
          <p:cNvSpPr txBox="1"/>
          <p:nvPr/>
        </p:nvSpPr>
        <p:spPr>
          <a:xfrm>
            <a:off x="992013" y="322777"/>
            <a:ext cx="1092187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r>
              <a:rPr lang="de-DE" sz="2800" b="1" dirty="0">
                <a:solidFill>
                  <a:schemeClr val="bg1"/>
                </a:solidFill>
              </a:rPr>
              <a:t>Zusammenfassung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9630754-039A-4817-9ABE-3C0445F15AB0}"/>
              </a:ext>
            </a:extLst>
          </p:cNvPr>
          <p:cNvSpPr txBox="1"/>
          <p:nvPr/>
        </p:nvSpPr>
        <p:spPr>
          <a:xfrm>
            <a:off x="479351" y="1365956"/>
            <a:ext cx="10682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Quaternionen </a:t>
            </a:r>
            <a:r>
              <a:rPr lang="de-DE" dirty="0">
                <a:solidFill>
                  <a:schemeClr val="bg1"/>
                </a:solidFill>
              </a:rPr>
              <a:t>waren im 19. Jahrhundert neben </a:t>
            </a:r>
            <a:r>
              <a:rPr lang="de-DE" b="1" dirty="0">
                <a:solidFill>
                  <a:schemeClr val="bg1"/>
                </a:solidFill>
              </a:rPr>
              <a:t>Skalar- und Kreuzprodukt </a:t>
            </a:r>
            <a:r>
              <a:rPr lang="de-DE" dirty="0">
                <a:solidFill>
                  <a:schemeClr val="bg1"/>
                </a:solidFill>
              </a:rPr>
              <a:t>ein gebräuchliches</a:t>
            </a:r>
          </a:p>
          <a:p>
            <a:r>
              <a:rPr lang="de-DE" dirty="0">
                <a:solidFill>
                  <a:schemeClr val="bg1"/>
                </a:solidFill>
              </a:rPr>
              <a:t>mathematisches Werkzeug, z.B. zur Darstellung der Maxwell-Gleichungen.  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2CE7EB-8DD3-4D76-A274-63BF71E503A3}"/>
              </a:ext>
            </a:extLst>
          </p:cNvPr>
          <p:cNvSpPr txBox="1"/>
          <p:nvPr/>
        </p:nvSpPr>
        <p:spPr>
          <a:xfrm>
            <a:off x="479351" y="2253192"/>
            <a:ext cx="11109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In der </a:t>
            </a:r>
            <a:r>
              <a:rPr lang="de-DE" b="1" dirty="0">
                <a:solidFill>
                  <a:schemeClr val="bg1"/>
                </a:solidFill>
              </a:rPr>
              <a:t>aktuellen Lehre </a:t>
            </a:r>
            <a:r>
              <a:rPr lang="de-DE" dirty="0">
                <a:solidFill>
                  <a:schemeClr val="bg1"/>
                </a:solidFill>
              </a:rPr>
              <a:t>wird Vektorrechnung sowohl formal als auch in der geometrischen Deutung </a:t>
            </a:r>
          </a:p>
          <a:p>
            <a:r>
              <a:rPr lang="de-DE" dirty="0" err="1">
                <a:solidFill>
                  <a:schemeClr val="bg1"/>
                </a:solidFill>
              </a:rPr>
              <a:t>ausschliesslich</a:t>
            </a:r>
            <a:r>
              <a:rPr lang="de-DE" dirty="0">
                <a:solidFill>
                  <a:schemeClr val="bg1"/>
                </a:solidFill>
              </a:rPr>
              <a:t> über Skalar- und Kreuzprodukt (evtl. auch </a:t>
            </a:r>
            <a:r>
              <a:rPr lang="de-DE" dirty="0" err="1">
                <a:solidFill>
                  <a:schemeClr val="bg1"/>
                </a:solidFill>
              </a:rPr>
              <a:t>Tensorrechnung</a:t>
            </a:r>
            <a:r>
              <a:rPr lang="de-DE" dirty="0">
                <a:solidFill>
                  <a:schemeClr val="bg1"/>
                </a:solidFill>
              </a:rPr>
              <a:t>) eingeführt.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2962EA8-1F13-4305-B6F2-F8CAC0D84F67}"/>
              </a:ext>
            </a:extLst>
          </p:cNvPr>
          <p:cNvSpPr txBox="1"/>
          <p:nvPr/>
        </p:nvSpPr>
        <p:spPr>
          <a:xfrm>
            <a:off x="479351" y="3228569"/>
            <a:ext cx="10209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de-DE" dirty="0">
                <a:solidFill>
                  <a:schemeClr val="bg1"/>
                </a:solidFill>
              </a:rPr>
              <a:t>Die geometrische Deutung von </a:t>
            </a:r>
            <a:r>
              <a:rPr lang="de-DE" b="1" dirty="0" err="1">
                <a:solidFill>
                  <a:schemeClr val="bg1"/>
                </a:solidFill>
              </a:rPr>
              <a:t>Qubits</a:t>
            </a:r>
            <a:r>
              <a:rPr lang="de-DE" b="1" dirty="0">
                <a:solidFill>
                  <a:schemeClr val="bg1"/>
                </a:solidFill>
              </a:rPr>
              <a:t> als Quaternionen </a:t>
            </a:r>
            <a:r>
              <a:rPr lang="de-DE" dirty="0">
                <a:solidFill>
                  <a:schemeClr val="bg1"/>
                </a:solidFill>
              </a:rPr>
              <a:t>wird bislang kaum ausgenutzt</a:t>
            </a:r>
            <a:r>
              <a:rPr lang="de-DE">
                <a:solidFill>
                  <a:schemeClr val="bg1"/>
                </a:solidFill>
              </a:rPr>
              <a:t>. </a:t>
            </a:r>
          </a:p>
          <a:p>
            <a:pPr algn="just"/>
            <a:r>
              <a:rPr lang="de-DE">
                <a:solidFill>
                  <a:schemeClr val="bg1"/>
                </a:solidFill>
              </a:rPr>
              <a:t>Der </a:t>
            </a:r>
            <a:r>
              <a:rPr lang="de-DE" dirty="0">
                <a:solidFill>
                  <a:schemeClr val="bg1"/>
                </a:solidFill>
              </a:rPr>
              <a:t>„Dirac“-Gürtel wird eher als Kuriosität betrachtet, und weniger als Werkzeug, mit dem </a:t>
            </a:r>
          </a:p>
          <a:p>
            <a:pPr algn="just"/>
            <a:r>
              <a:rPr lang="de-DE" dirty="0">
                <a:solidFill>
                  <a:schemeClr val="bg1"/>
                </a:solidFill>
              </a:rPr>
              <a:t>Quantenphysik geometrisch interpretiert werden könnte.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6AB6871-DDC6-4FB7-90FD-2F31D30EDE1E}"/>
              </a:ext>
            </a:extLst>
          </p:cNvPr>
          <p:cNvSpPr txBox="1"/>
          <p:nvPr/>
        </p:nvSpPr>
        <p:spPr>
          <a:xfrm>
            <a:off x="479351" y="4470758"/>
            <a:ext cx="10628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de-DE" dirty="0">
                <a:solidFill>
                  <a:schemeClr val="bg1"/>
                </a:solidFill>
              </a:rPr>
              <a:t>Es ist möglich, eine Vielzahl zentraler quantenphysikalischer Themen (z.B. Verschränkung und </a:t>
            </a:r>
          </a:p>
          <a:p>
            <a:pPr algn="just"/>
            <a:r>
              <a:rPr lang="de-DE" dirty="0">
                <a:solidFill>
                  <a:schemeClr val="bg1"/>
                </a:solidFill>
              </a:rPr>
              <a:t>Ununterscheidbarkeit) </a:t>
            </a:r>
            <a:r>
              <a:rPr lang="de-DE" b="1" dirty="0">
                <a:solidFill>
                  <a:schemeClr val="bg1"/>
                </a:solidFill>
              </a:rPr>
              <a:t>topologisch</a:t>
            </a:r>
            <a:r>
              <a:rPr lang="de-DE" dirty="0">
                <a:solidFill>
                  <a:schemeClr val="bg1"/>
                </a:solidFill>
              </a:rPr>
              <a:t>  zu deuten.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1D2C6A-9FF9-4365-8141-059D5CF5BE97}"/>
              </a:ext>
            </a:extLst>
          </p:cNvPr>
          <p:cNvSpPr txBox="1"/>
          <p:nvPr/>
        </p:nvSpPr>
        <p:spPr>
          <a:xfrm>
            <a:off x="518625" y="5413359"/>
            <a:ext cx="1027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de-DE" dirty="0">
                <a:solidFill>
                  <a:schemeClr val="bg1"/>
                </a:solidFill>
              </a:rPr>
              <a:t>Ob, wann und wie dieser Zugang für die Lehre eine Bedeutung haben wird, ist noch offen.</a:t>
            </a:r>
          </a:p>
        </p:txBody>
      </p:sp>
    </p:spTree>
    <p:extLst>
      <p:ext uri="{BB962C8B-B14F-4D97-AF65-F5344CB8AC3E}">
        <p14:creationId xmlns:p14="http://schemas.microsoft.com/office/powerpoint/2010/main" val="213072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1243283" y="437922"/>
            <a:ext cx="91839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3000" b="1" u="sng" dirty="0">
                <a:solidFill>
                  <a:schemeClr val="bg1"/>
                </a:solidFill>
              </a:rPr>
              <a:t>„The </a:t>
            </a:r>
            <a:r>
              <a:rPr lang="de-DE" sz="3000" b="1" u="sng" dirty="0" err="1">
                <a:solidFill>
                  <a:schemeClr val="bg1"/>
                </a:solidFill>
              </a:rPr>
              <a:t>topological</a:t>
            </a:r>
            <a:r>
              <a:rPr lang="de-DE" sz="3000" b="1" u="sng" dirty="0">
                <a:solidFill>
                  <a:schemeClr val="bg1"/>
                </a:solidFill>
              </a:rPr>
              <a:t> </a:t>
            </a:r>
            <a:r>
              <a:rPr lang="de-DE" sz="3000" b="1" u="sng" dirty="0" err="1">
                <a:solidFill>
                  <a:schemeClr val="bg1"/>
                </a:solidFill>
              </a:rPr>
              <a:t>origin</a:t>
            </a:r>
            <a:r>
              <a:rPr lang="de-DE" sz="3000" b="1" u="sng" dirty="0">
                <a:solidFill>
                  <a:schemeClr val="bg1"/>
                </a:solidFill>
              </a:rPr>
              <a:t> </a:t>
            </a:r>
            <a:r>
              <a:rPr lang="de-DE" sz="3000" b="1" u="sng" dirty="0" err="1">
                <a:solidFill>
                  <a:schemeClr val="bg1"/>
                </a:solidFill>
              </a:rPr>
              <a:t>of</a:t>
            </a:r>
            <a:r>
              <a:rPr lang="de-DE" sz="3000" b="1" u="sng" dirty="0">
                <a:solidFill>
                  <a:schemeClr val="bg1"/>
                </a:solidFill>
              </a:rPr>
              <a:t> </a:t>
            </a:r>
            <a:r>
              <a:rPr lang="de-DE" sz="3000" b="1" u="sng" dirty="0" err="1">
                <a:solidFill>
                  <a:schemeClr val="bg1"/>
                </a:solidFill>
              </a:rPr>
              <a:t>quantum</a:t>
            </a:r>
            <a:r>
              <a:rPr lang="de-DE" sz="3000" b="1" u="sng" dirty="0">
                <a:solidFill>
                  <a:schemeClr val="bg1"/>
                </a:solidFill>
              </a:rPr>
              <a:t> </a:t>
            </a:r>
            <a:r>
              <a:rPr lang="de-DE" sz="3000" b="1" u="sng" dirty="0" err="1">
                <a:solidFill>
                  <a:schemeClr val="bg1"/>
                </a:solidFill>
              </a:rPr>
              <a:t>randomness</a:t>
            </a:r>
            <a:r>
              <a:rPr lang="de-DE" sz="3000" b="1" u="sng" dirty="0">
                <a:solidFill>
                  <a:schemeClr val="bg1"/>
                </a:solidFill>
              </a:rPr>
              <a:t>“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BC0F6D-21E0-0864-0CD5-DBAB4BBE5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91" y="1405164"/>
            <a:ext cx="3678465" cy="36784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F59A89D-E0C9-80A6-59D8-10ED694DC6E8}"/>
              </a:ext>
            </a:extLst>
          </p:cNvPr>
          <p:cNvSpPr txBox="1"/>
          <p:nvPr/>
        </p:nvSpPr>
        <p:spPr>
          <a:xfrm>
            <a:off x="569466" y="5793466"/>
            <a:ext cx="7282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>
                <a:solidFill>
                  <a:schemeClr val="bg1"/>
                </a:solidFill>
              </a:rPr>
              <a:t>Symmetry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b="1" dirty="0">
                <a:solidFill>
                  <a:schemeClr val="bg1"/>
                </a:solidFill>
              </a:rPr>
              <a:t>2021</a:t>
            </a:r>
            <a:r>
              <a:rPr lang="fi-FI" dirty="0">
                <a:solidFill>
                  <a:schemeClr val="bg1"/>
                </a:solidFill>
              </a:rPr>
              <a:t>, </a:t>
            </a:r>
            <a:r>
              <a:rPr lang="fi-FI" i="1" dirty="0">
                <a:solidFill>
                  <a:schemeClr val="bg1"/>
                </a:solidFill>
              </a:rPr>
              <a:t>13</a:t>
            </a:r>
            <a:r>
              <a:rPr lang="fi-FI" dirty="0">
                <a:solidFill>
                  <a:schemeClr val="bg1"/>
                </a:solidFill>
              </a:rPr>
              <a:t>(4), 581; </a:t>
            </a:r>
            <a:r>
              <a:rPr lang="fi-FI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fi-FI" dirty="0">
                <a:solidFill>
                  <a:srgbClr val="0D2E4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doi.org/10.3390/sym13040581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912FE40-1CF2-1A74-D1A8-558D660C484A}"/>
              </a:ext>
            </a:extLst>
          </p:cNvPr>
          <p:cNvSpPr txBox="1"/>
          <p:nvPr/>
        </p:nvSpPr>
        <p:spPr>
          <a:xfrm>
            <a:off x="4439006" y="1929779"/>
            <a:ext cx="741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Aus einer </a:t>
            </a:r>
            <a:r>
              <a:rPr lang="de-DE" i="1" dirty="0">
                <a:solidFill>
                  <a:schemeClr val="bg1"/>
                </a:solidFill>
              </a:rPr>
              <a:t>Unterscheidung</a:t>
            </a:r>
            <a:r>
              <a:rPr lang="de-DE" dirty="0">
                <a:solidFill>
                  <a:schemeClr val="bg1"/>
                </a:solidFill>
              </a:rPr>
              <a:t> (und den Grundrechenarten) folgen…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4C0F192-F115-0718-5900-7AA098914AEF}"/>
              </a:ext>
            </a:extLst>
          </p:cNvPr>
          <p:cNvSpPr txBox="1"/>
          <p:nvPr/>
        </p:nvSpPr>
        <p:spPr>
          <a:xfrm>
            <a:off x="4439006" y="2690336"/>
            <a:ext cx="690605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Existenz der Lichtgeschwindigkeit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Alle Spin j Zustände &amp; Bewegungsgleichungen </a:t>
            </a:r>
          </a:p>
          <a:p>
            <a:r>
              <a:rPr lang="de-DE" dirty="0">
                <a:solidFill>
                  <a:schemeClr val="bg1"/>
                </a:solidFill>
              </a:rPr>
              <a:t>(insbesondere Maxwell-Gleichung)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Topologische Deutung des Planck‘schen Wirkungsquantums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Existenz der Planck-Zeit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4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85329" y="343287"/>
            <a:ext cx="11221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800" b="1" u="sng" dirty="0">
                <a:solidFill>
                  <a:schemeClr val="bg1"/>
                </a:solidFill>
              </a:rPr>
              <a:t>Quantum </a:t>
            </a:r>
            <a:r>
              <a:rPr lang="de-DE" sz="2800" b="1" u="sng" dirty="0" err="1">
                <a:solidFill>
                  <a:schemeClr val="bg1"/>
                </a:solidFill>
              </a:rPr>
              <a:t>Visions</a:t>
            </a:r>
            <a:r>
              <a:rPr lang="de-DE" sz="2800" b="1" u="sng" dirty="0">
                <a:solidFill>
                  <a:schemeClr val="bg1"/>
                </a:solidFill>
              </a:rPr>
              <a:t>: Visuelle Repräsentationen der Quantenphysik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FDF4AD2-3C74-327A-494D-460EA50C5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99" y="1170745"/>
            <a:ext cx="4244522" cy="424452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0304286-D9CE-DD93-BAA0-9ADC0ADF21E4}"/>
              </a:ext>
            </a:extLst>
          </p:cNvPr>
          <p:cNvSpPr txBox="1"/>
          <p:nvPr/>
        </p:nvSpPr>
        <p:spPr>
          <a:xfrm>
            <a:off x="782503" y="5622161"/>
            <a:ext cx="450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https://www.quantenspiegelungen.de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43745A2-87EE-E21F-445F-D75F53C71AD5}"/>
              </a:ext>
            </a:extLst>
          </p:cNvPr>
          <p:cNvSpPr txBox="1"/>
          <p:nvPr/>
        </p:nvSpPr>
        <p:spPr>
          <a:xfrm>
            <a:off x="6179764" y="1659761"/>
            <a:ext cx="52565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YouTube:</a:t>
            </a:r>
          </a:p>
          <a:p>
            <a:r>
              <a:rPr lang="de-DE" dirty="0" err="1">
                <a:solidFill>
                  <a:schemeClr val="bg1"/>
                </a:solidFill>
              </a:rPr>
              <a:t>QuantumVisions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sz="1200" dirty="0">
                <a:solidFill>
                  <a:schemeClr val="bg1"/>
                </a:solidFill>
              </a:rPr>
              <a:t>https://www.youtube.com/channel/UCoCo9F_QpyeY9ZpAaPABS_g</a:t>
            </a:r>
          </a:p>
        </p:txBody>
      </p:sp>
    </p:spTree>
    <p:extLst>
      <p:ext uri="{BB962C8B-B14F-4D97-AF65-F5344CB8AC3E}">
        <p14:creationId xmlns:p14="http://schemas.microsoft.com/office/powerpoint/2010/main" val="341950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FCF95BB0-3C3E-5756-16F8-8DFCCDDE68B8}"/>
              </a:ext>
            </a:extLst>
          </p:cNvPr>
          <p:cNvSpPr txBox="1"/>
          <p:nvPr/>
        </p:nvSpPr>
        <p:spPr>
          <a:xfrm>
            <a:off x="101601" y="2412719"/>
            <a:ext cx="78502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is often the way it is in physics. </a:t>
            </a:r>
            <a:r>
              <a:rPr lang="en-US" b="1" dirty="0">
                <a:solidFill>
                  <a:schemeClr val="bg1"/>
                </a:solidFill>
                <a:highlight>
                  <a:srgbClr val="FFFF00"/>
                </a:highlight>
              </a:rPr>
              <a:t>Our mistake is not that </a:t>
            </a:r>
          </a:p>
          <a:p>
            <a:r>
              <a:rPr lang="en-US" b="1" dirty="0">
                <a:solidFill>
                  <a:schemeClr val="bg1"/>
                </a:solidFill>
                <a:highlight>
                  <a:srgbClr val="FFFF00"/>
                </a:highlight>
              </a:rPr>
              <a:t>we take our theories too seriously, but that we do not take them</a:t>
            </a:r>
          </a:p>
          <a:p>
            <a:r>
              <a:rPr lang="en-US" b="1" dirty="0">
                <a:solidFill>
                  <a:schemeClr val="bg1"/>
                </a:solidFill>
                <a:highlight>
                  <a:srgbClr val="FFFF00"/>
                </a:highlight>
              </a:rPr>
              <a:t> seriously enough. </a:t>
            </a:r>
            <a:r>
              <a:rPr lang="en-US" dirty="0">
                <a:solidFill>
                  <a:schemeClr val="bg1"/>
                </a:solidFill>
              </a:rPr>
              <a:t>It is always hard to realize that these numbers </a:t>
            </a:r>
          </a:p>
          <a:p>
            <a:r>
              <a:rPr lang="en-US" dirty="0">
                <a:solidFill>
                  <a:schemeClr val="bg1"/>
                </a:solidFill>
              </a:rPr>
              <a:t>and equations we play with at our desks have something to do </a:t>
            </a:r>
          </a:p>
          <a:p>
            <a:r>
              <a:rPr lang="en-US" dirty="0">
                <a:solidFill>
                  <a:schemeClr val="bg1"/>
                </a:solidFill>
              </a:rPr>
              <a:t>with the real world.” </a:t>
            </a:r>
          </a:p>
          <a:p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― Steven Weinberg </a:t>
            </a:r>
          </a:p>
          <a:p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First Three Minutes: A Modern View Of The Origin Of The Universe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Grafik 3" descr="Ein Bild, das Text, Person, Mann, Regal enthält.&#10;&#10;Automatisch generierte Beschreibung">
            <a:extLst>
              <a:ext uri="{FF2B5EF4-FFF2-40B4-BE49-F238E27FC236}">
                <a16:creationId xmlns:a16="http://schemas.microsoft.com/office/drawing/2014/main" id="{DFFD8A2A-C3AF-5A25-BA86-C293D5600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037" y="2365704"/>
            <a:ext cx="4077838" cy="229378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359625D-0FA6-CEFA-EBBA-98384047FE05}"/>
              </a:ext>
            </a:extLst>
          </p:cNvPr>
          <p:cNvSpPr txBox="1"/>
          <p:nvPr/>
        </p:nvSpPr>
        <p:spPr>
          <a:xfrm>
            <a:off x="1250525" y="666405"/>
            <a:ext cx="938590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br>
              <a:rPr lang="de-DE" sz="1800" dirty="0">
                <a:effectLst/>
              </a:rPr>
            </a:br>
            <a:r>
              <a:rPr lang="de-DE" sz="4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Zeitdynamik von </a:t>
            </a:r>
            <a:r>
              <a:rPr lang="de-DE" sz="4500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Qubits</a:t>
            </a:r>
            <a:r>
              <a:rPr lang="de-DE" sz="4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: Modelle 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48044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0661AA1-0377-412F-9645-319B7FAD70C7}"/>
              </a:ext>
            </a:extLst>
          </p:cNvPr>
          <p:cNvSpPr txBox="1"/>
          <p:nvPr/>
        </p:nvSpPr>
        <p:spPr>
          <a:xfrm>
            <a:off x="468088" y="214294"/>
            <a:ext cx="50994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>
                <a:solidFill>
                  <a:schemeClr val="bg1"/>
                </a:solidFill>
              </a:rPr>
              <a:t>Universalität zeitliche Dynamik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4881B56-37EC-79C7-BA0B-730AEBAAEFB8}"/>
              </a:ext>
            </a:extLst>
          </p:cNvPr>
          <p:cNvSpPr txBox="1"/>
          <p:nvPr/>
        </p:nvSpPr>
        <p:spPr>
          <a:xfrm>
            <a:off x="568713" y="856311"/>
            <a:ext cx="11342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Für Zwei-Niveau-Systeme ohne weitere Wechselwirkungen ist die Zeitdynamik geometrisch gesehen identisch.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641ADB-3157-A134-ACF9-305D0002BA50}"/>
              </a:ext>
            </a:extLst>
          </p:cNvPr>
          <p:cNvSpPr txBox="1"/>
          <p:nvPr/>
        </p:nvSpPr>
        <p:spPr>
          <a:xfrm>
            <a:off x="568713" y="1548809"/>
            <a:ext cx="91328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Einstellbare Parameter: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bg1"/>
                </a:solidFill>
              </a:rPr>
              <a:t>Richtung der Drehachse </a:t>
            </a:r>
            <a:r>
              <a:rPr lang="de-DE" dirty="0">
                <a:solidFill>
                  <a:schemeClr val="bg1"/>
                </a:solidFill>
              </a:rPr>
              <a:t>in Bezug zu Eigenzuständen auf der Bloch-Kugel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9F1B865-6E67-C65C-F4E7-F5286833F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296" y="3395469"/>
            <a:ext cx="3643224" cy="323241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400D6CC-A79C-EFA3-78C6-FFBD1D94FCDA}"/>
              </a:ext>
            </a:extLst>
          </p:cNvPr>
          <p:cNvSpPr txBox="1"/>
          <p:nvPr/>
        </p:nvSpPr>
        <p:spPr>
          <a:xfrm>
            <a:off x="568713" y="2472139"/>
            <a:ext cx="913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Drehrichtung und </a:t>
            </a:r>
            <a:r>
              <a:rPr lang="de-DE" b="1" dirty="0">
                <a:solidFill>
                  <a:schemeClr val="bg1"/>
                </a:solidFill>
              </a:rPr>
              <a:t>Drehfrequenz</a:t>
            </a:r>
            <a:r>
              <a:rPr lang="de-DE" dirty="0">
                <a:solidFill>
                  <a:schemeClr val="bg1"/>
                </a:solidFill>
              </a:rPr>
              <a:t> („Rabi-Oszillation“)</a:t>
            </a:r>
          </a:p>
        </p:txBody>
      </p:sp>
    </p:spTree>
    <p:extLst>
      <p:ext uri="{BB962C8B-B14F-4D97-AF65-F5344CB8AC3E}">
        <p14:creationId xmlns:p14="http://schemas.microsoft.com/office/powerpoint/2010/main" val="318255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11335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 err="1">
                <a:solidFill>
                  <a:schemeClr val="bg1"/>
                </a:solidFill>
              </a:rPr>
              <a:t>Neutrinooszillation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8C8A6E-0DA7-9E3D-AF3F-A75E200ED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97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11335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 err="1">
                <a:solidFill>
                  <a:schemeClr val="bg1"/>
                </a:solidFill>
              </a:rPr>
              <a:t>Neutrinooszillation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8C8A6E-0DA7-9E3D-AF3F-A75E200ED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9AC3F44-97CF-C2B1-4179-D53A9DBD7A8A}"/>
              </a:ext>
            </a:extLst>
          </p:cNvPr>
          <p:cNvSpPr/>
          <p:nvPr/>
        </p:nvSpPr>
        <p:spPr>
          <a:xfrm>
            <a:off x="260257" y="1304167"/>
            <a:ext cx="5636704" cy="30106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779B1AA-70F2-60B5-E4F0-6B195F57F5C0}"/>
              </a:ext>
            </a:extLst>
          </p:cNvPr>
          <p:cNvSpPr/>
          <p:nvPr/>
        </p:nvSpPr>
        <p:spPr>
          <a:xfrm>
            <a:off x="2844516" y="1436182"/>
            <a:ext cx="3291873" cy="5011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3CB845-2E92-44E7-A4B7-4D0F7208B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6" y="1346160"/>
            <a:ext cx="2807755" cy="249115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E39F5C3-0867-64C2-65F5-83317114132C}"/>
              </a:ext>
            </a:extLst>
          </p:cNvPr>
          <p:cNvSpPr txBox="1"/>
          <p:nvPr/>
        </p:nvSpPr>
        <p:spPr>
          <a:xfrm>
            <a:off x="6432654" y="1557338"/>
            <a:ext cx="4985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Interpretation von Zuständen |1&gt; und |2&gt; </a:t>
            </a:r>
          </a:p>
          <a:p>
            <a:r>
              <a:rPr lang="de-DE" dirty="0">
                <a:solidFill>
                  <a:schemeClr val="bg1"/>
                </a:solidFill>
              </a:rPr>
              <a:t>als Elektron- und </a:t>
            </a:r>
            <a:r>
              <a:rPr lang="de-DE" dirty="0" err="1">
                <a:solidFill>
                  <a:schemeClr val="bg1"/>
                </a:solidFill>
              </a:rPr>
              <a:t>Muon</a:t>
            </a:r>
            <a:r>
              <a:rPr lang="de-DE" dirty="0">
                <a:solidFill>
                  <a:schemeClr val="bg1"/>
                </a:solidFill>
              </a:rPr>
              <a:t>-Neutrino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50A2724-B273-203C-8B45-031631E92CBC}"/>
              </a:ext>
            </a:extLst>
          </p:cNvPr>
          <p:cNvSpPr txBox="1"/>
          <p:nvPr/>
        </p:nvSpPr>
        <p:spPr>
          <a:xfrm>
            <a:off x="6432654" y="2486330"/>
            <a:ext cx="5428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Neutrino-Oszillation folgt dann sofort aus </a:t>
            </a:r>
          </a:p>
          <a:p>
            <a:r>
              <a:rPr lang="de-DE" b="1" dirty="0">
                <a:solidFill>
                  <a:schemeClr val="bg1"/>
                </a:solidFill>
              </a:rPr>
              <a:t>universellen Modell der Zeitdynamik von </a:t>
            </a:r>
            <a:r>
              <a:rPr lang="de-DE" b="1" dirty="0" err="1">
                <a:solidFill>
                  <a:schemeClr val="bg1"/>
                </a:solidFill>
              </a:rPr>
              <a:t>Qubits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B3729B-8555-501D-3015-F98A7D3EC2FB}"/>
              </a:ext>
            </a:extLst>
          </p:cNvPr>
          <p:cNvSpPr txBox="1"/>
          <p:nvPr/>
        </p:nvSpPr>
        <p:spPr>
          <a:xfrm>
            <a:off x="6243736" y="4498488"/>
            <a:ext cx="5501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Wichtigste Modellvoraussetzung: </a:t>
            </a:r>
          </a:p>
          <a:p>
            <a:r>
              <a:rPr lang="de-DE" b="1" dirty="0">
                <a:solidFill>
                  <a:schemeClr val="bg1"/>
                </a:solidFill>
              </a:rPr>
              <a:t>Kopplung zwischen den beiden Neutrino-Sorten</a:t>
            </a:r>
            <a:endParaRPr lang="de-DE" dirty="0">
              <a:solidFill>
                <a:schemeClr val="bg1"/>
              </a:solidFill>
            </a:endParaRPr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89B8A07-847E-29D2-C63C-43138F1F3A65}"/>
              </a:ext>
            </a:extLst>
          </p:cNvPr>
          <p:cNvSpPr txBox="1"/>
          <p:nvPr/>
        </p:nvSpPr>
        <p:spPr>
          <a:xfrm>
            <a:off x="6096000" y="3675118"/>
            <a:ext cx="4881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…wenn </a:t>
            </a:r>
            <a:r>
              <a:rPr lang="de-DE" b="1" dirty="0">
                <a:solidFill>
                  <a:schemeClr val="bg1"/>
                </a:solidFill>
              </a:rPr>
              <a:t>Modellvoraussetzungen</a:t>
            </a:r>
            <a:r>
              <a:rPr lang="de-DE" dirty="0">
                <a:solidFill>
                  <a:schemeClr val="bg1"/>
                </a:solidFill>
              </a:rPr>
              <a:t> erfüllt sind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C259A58-58CE-DE2F-5701-D3DA858D9B08}"/>
              </a:ext>
            </a:extLst>
          </p:cNvPr>
          <p:cNvSpPr txBox="1"/>
          <p:nvPr/>
        </p:nvSpPr>
        <p:spPr>
          <a:xfrm>
            <a:off x="3361346" y="1695837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Massen-Eigenzustände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69EC5B8-3B55-34BD-3B54-889180E85470}"/>
              </a:ext>
            </a:extLst>
          </p:cNvPr>
          <p:cNvSpPr txBox="1"/>
          <p:nvPr/>
        </p:nvSpPr>
        <p:spPr>
          <a:xfrm>
            <a:off x="3397327" y="243831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Flavour</a:t>
            </a:r>
            <a:r>
              <a:rPr lang="de-DE" dirty="0">
                <a:solidFill>
                  <a:schemeClr val="bg1"/>
                </a:solidFill>
              </a:rPr>
              <a:t>-Eigenzustände</a:t>
            </a:r>
          </a:p>
        </p:txBody>
      </p:sp>
    </p:spTree>
    <p:extLst>
      <p:ext uri="{BB962C8B-B14F-4D97-AF65-F5344CB8AC3E}">
        <p14:creationId xmlns:p14="http://schemas.microsoft.com/office/powerpoint/2010/main" val="149432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/>
      <p:bldP spid="3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C4D1FB01-B0FE-02C1-861F-AB844FEB8E23}"/>
              </a:ext>
            </a:extLst>
          </p:cNvPr>
          <p:cNvSpPr txBox="1"/>
          <p:nvPr/>
        </p:nvSpPr>
        <p:spPr>
          <a:xfrm>
            <a:off x="468088" y="438581"/>
            <a:ext cx="311335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de-DE" sz="2600" b="1" u="sng" dirty="0" err="1">
                <a:solidFill>
                  <a:schemeClr val="bg1"/>
                </a:solidFill>
              </a:rPr>
              <a:t>Neutrinooszillation</a:t>
            </a:r>
            <a:endParaRPr lang="de-DE" sz="2600" b="1" u="sng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8C8A6E-0DA7-9E3D-AF3F-A75E200ED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5" y="1255207"/>
            <a:ext cx="5397276" cy="516421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9AC3F44-97CF-C2B1-4179-D53A9DBD7A8A}"/>
              </a:ext>
            </a:extLst>
          </p:cNvPr>
          <p:cNvSpPr/>
          <p:nvPr/>
        </p:nvSpPr>
        <p:spPr>
          <a:xfrm>
            <a:off x="260257" y="1304167"/>
            <a:ext cx="5636704" cy="30106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779B1AA-70F2-60B5-E4F0-6B195F57F5C0}"/>
              </a:ext>
            </a:extLst>
          </p:cNvPr>
          <p:cNvSpPr/>
          <p:nvPr/>
        </p:nvSpPr>
        <p:spPr>
          <a:xfrm>
            <a:off x="2844516" y="1436182"/>
            <a:ext cx="3291873" cy="5011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3CB845-2E92-44E7-A4B7-4D0F7208B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6" y="1346160"/>
            <a:ext cx="2807755" cy="249115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3E97FBB3-0979-7FB3-720D-408B77C4D8B0}"/>
              </a:ext>
            </a:extLst>
          </p:cNvPr>
          <p:cNvSpPr txBox="1"/>
          <p:nvPr/>
        </p:nvSpPr>
        <p:spPr>
          <a:xfrm>
            <a:off x="3361346" y="1695837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Massen-Eigenzustände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DC39DDE-5D34-B547-1D09-553DB9FA07E9}"/>
              </a:ext>
            </a:extLst>
          </p:cNvPr>
          <p:cNvSpPr txBox="1"/>
          <p:nvPr/>
        </p:nvSpPr>
        <p:spPr>
          <a:xfrm>
            <a:off x="3397327" y="243831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Flavour</a:t>
            </a:r>
            <a:r>
              <a:rPr lang="de-DE" dirty="0">
                <a:solidFill>
                  <a:schemeClr val="bg1"/>
                </a:solidFill>
              </a:rPr>
              <a:t>-Eigenzustände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A34A4E0-8C8F-D926-26BD-CEC2014481DD}"/>
              </a:ext>
            </a:extLst>
          </p:cNvPr>
          <p:cNvSpPr txBox="1"/>
          <p:nvPr/>
        </p:nvSpPr>
        <p:spPr>
          <a:xfrm>
            <a:off x="6648313" y="1615315"/>
            <a:ext cx="49391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Gemessener Winkel zwischen den Achsen: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b="1" dirty="0">
                <a:solidFill>
                  <a:schemeClr val="bg1"/>
                </a:solidFill>
              </a:rPr>
              <a:t>Ca. 34 Grad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561F356-B974-78EC-5A04-C4DF74D3F759}"/>
              </a:ext>
            </a:extLst>
          </p:cNvPr>
          <p:cNvSpPr txBox="1"/>
          <p:nvPr/>
        </p:nvSpPr>
        <p:spPr>
          <a:xfrm>
            <a:off x="6432654" y="5622539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highlight>
                  <a:srgbClr val="FFFF00"/>
                </a:highlight>
              </a:rPr>
              <a:t>Grenzen des Modells?</a:t>
            </a:r>
          </a:p>
        </p:txBody>
      </p:sp>
    </p:spTree>
    <p:extLst>
      <p:ext uri="{BB962C8B-B14F-4D97-AF65-F5344CB8AC3E}">
        <p14:creationId xmlns:p14="http://schemas.microsoft.com/office/powerpoint/2010/main" val="25202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1599</Words>
  <Application>Microsoft Office PowerPoint</Application>
  <PresentationFormat>Breitbild</PresentationFormat>
  <Paragraphs>298</Paragraphs>
  <Slides>46</Slides>
  <Notes>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53" baseType="lpstr">
      <vt:lpstr>Century Gothic (Textkörper)</vt:lpstr>
      <vt:lpstr>Arial</vt:lpstr>
      <vt:lpstr>Calibri</vt:lpstr>
      <vt:lpstr>Cambria Math</vt:lpstr>
      <vt:lpstr>Century Gothic</vt:lpstr>
      <vt:lpstr>Wingdings 3</vt:lpstr>
      <vt:lpstr>Segment</vt:lpstr>
      <vt:lpstr>PowerPoint-Präsentation</vt:lpstr>
      <vt:lpstr>Modelle und analogien: Beispiel Neutrino-“Pendel“</vt:lpstr>
      <vt:lpstr>Gibt es eine gemeinsame „Sprache“ für Atom- und teilchenphysik?</vt:lpstr>
      <vt:lpstr>Zweite quantenrevolution: Vom bit zum qubit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Gibt es eine gemeinsame „Sprache“ für Atom- und teilchenphysik?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 Heusler</dc:creator>
  <cp:lastModifiedBy>Prof. Stefan Heusler</cp:lastModifiedBy>
  <cp:revision>529</cp:revision>
  <dcterms:created xsi:type="dcterms:W3CDTF">2019-03-19T08:11:01Z</dcterms:created>
  <dcterms:modified xsi:type="dcterms:W3CDTF">2022-09-19T06:59:03Z</dcterms:modified>
</cp:coreProperties>
</file>