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03" r:id="rId5"/>
    <p:sldMasterId id="2147483815" r:id="rId6"/>
    <p:sldMasterId id="2147483881" r:id="rId7"/>
    <p:sldMasterId id="2147483893" r:id="rId8"/>
  </p:sldMasterIdLst>
  <p:notesMasterIdLst>
    <p:notesMasterId r:id="rId76"/>
  </p:notesMasterIdLst>
  <p:handoutMasterIdLst>
    <p:handoutMasterId r:id="rId77"/>
  </p:handoutMasterIdLst>
  <p:sldIdLst>
    <p:sldId id="1105" r:id="rId9"/>
    <p:sldId id="1146" r:id="rId10"/>
    <p:sldId id="1147" r:id="rId11"/>
    <p:sldId id="1151" r:id="rId12"/>
    <p:sldId id="1152" r:id="rId13"/>
    <p:sldId id="1148" r:id="rId14"/>
    <p:sldId id="1149" r:id="rId15"/>
    <p:sldId id="1150" r:id="rId16"/>
    <p:sldId id="1145" r:id="rId17"/>
    <p:sldId id="1109" r:id="rId18"/>
    <p:sldId id="1153" r:id="rId19"/>
    <p:sldId id="1154" r:id="rId20"/>
    <p:sldId id="1155" r:id="rId21"/>
    <p:sldId id="1156" r:id="rId22"/>
    <p:sldId id="1157" r:id="rId23"/>
    <p:sldId id="1158" r:id="rId24"/>
    <p:sldId id="1159" r:id="rId25"/>
    <p:sldId id="1110" r:id="rId26"/>
    <p:sldId id="1111" r:id="rId27"/>
    <p:sldId id="1112" r:id="rId28"/>
    <p:sldId id="1127" r:id="rId29"/>
    <p:sldId id="1128" r:id="rId30"/>
    <p:sldId id="1097" r:id="rId31"/>
    <p:sldId id="1113" r:id="rId32"/>
    <p:sldId id="1114" r:id="rId33"/>
    <p:sldId id="1115" r:id="rId34"/>
    <p:sldId id="1116" r:id="rId35"/>
    <p:sldId id="1122" r:id="rId36"/>
    <p:sldId id="1117" r:id="rId37"/>
    <p:sldId id="1118" r:id="rId38"/>
    <p:sldId id="1119" r:id="rId39"/>
    <p:sldId id="1121" r:id="rId40"/>
    <p:sldId id="1120" r:id="rId41"/>
    <p:sldId id="1135" r:id="rId42"/>
    <p:sldId id="1136" r:id="rId43"/>
    <p:sldId id="1137" r:id="rId44"/>
    <p:sldId id="1139" r:id="rId45"/>
    <p:sldId id="1140" r:id="rId46"/>
    <p:sldId id="1125" r:id="rId47"/>
    <p:sldId id="1126" r:id="rId48"/>
    <p:sldId id="1123" r:id="rId49"/>
    <p:sldId id="1124" r:id="rId50"/>
    <p:sldId id="1129" r:id="rId51"/>
    <p:sldId id="1130" r:id="rId52"/>
    <p:sldId id="1131" r:id="rId53"/>
    <p:sldId id="1132" r:id="rId54"/>
    <p:sldId id="1134" r:id="rId55"/>
    <p:sldId id="1142" r:id="rId56"/>
    <p:sldId id="1133" r:id="rId57"/>
    <p:sldId id="1141" r:id="rId58"/>
    <p:sldId id="1144" r:id="rId59"/>
    <p:sldId id="1143" r:id="rId60"/>
    <p:sldId id="1073" r:id="rId61"/>
    <p:sldId id="1074" r:id="rId62"/>
    <p:sldId id="1075" r:id="rId63"/>
    <p:sldId id="1076" r:id="rId64"/>
    <p:sldId id="1090" r:id="rId65"/>
    <p:sldId id="1091" r:id="rId66"/>
    <p:sldId id="1092" r:id="rId67"/>
    <p:sldId id="1104" r:id="rId68"/>
    <p:sldId id="1081" r:id="rId69"/>
    <p:sldId id="1082" r:id="rId70"/>
    <p:sldId id="1080" r:id="rId71"/>
    <p:sldId id="1030" r:id="rId72"/>
    <p:sldId id="1079" r:id="rId73"/>
    <p:sldId id="1024" r:id="rId74"/>
    <p:sldId id="1061" r:id="rId75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9FF"/>
    <a:srgbClr val="0000FF"/>
    <a:srgbClr val="FF9933"/>
    <a:srgbClr val="0033CC"/>
    <a:srgbClr val="008080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3" autoAdjust="0"/>
    <p:restoredTop sz="86482" autoAdjust="0"/>
  </p:normalViewPr>
  <p:slideViewPr>
    <p:cSldViewPr snapToGrid="0">
      <p:cViewPr varScale="1">
        <p:scale>
          <a:sx n="76" d="100"/>
          <a:sy n="76" d="100"/>
        </p:scale>
        <p:origin x="1411" y="43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slide" Target="slides/slide66.xml"/><Relationship Id="rId7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66FAF-FC2C-42B9-88A4-94DA01BF4164}" type="slidenum">
              <a:rPr lang="fr-CH" smtClean="0"/>
              <a:t>55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0659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90982" y="6344775"/>
            <a:ext cx="2133600" cy="365125"/>
          </a:xfrm>
        </p:spPr>
        <p:txBody>
          <a:bodyPr/>
          <a:lstStyle/>
          <a:p>
            <a:fld id="{BEA5FDBA-E113-45AD-B495-F7A4A73EC7C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13682-E0E0-4C95-85CF-BFE1868DBC9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7BDEE-CD20-4519-B589-270C413CB5D2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BFC8C-1AA0-474C-A0E4-910FEC40826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7E8CF-E003-4139-A9B3-BDB5ACA6C938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98D47-913E-4773-85E0-A037983FD0B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DF9A-35BE-485E-9FF7-4276147FFC2E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0C6D1-92E1-4460-97E2-E6728519A54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54EED6BF-541A-4DEF-B15D-A1DB4DDFAB7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F504-842C-4A5F-B9E9-90D8B39F9298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B37B-424A-4722-AC7B-D55849AF61F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C0014-43B5-44EA-88D3-29372938F195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637F0-F241-49B7-8A54-148E892D9402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7C3C5-0536-41DA-B462-76276A23E3BA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B3CA9-5D95-4327-A58A-E2C64D557876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7A96E-4A70-471F-83E4-0B27B806FF30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F5C88-6A83-4A0D-A5BB-92E3EF064A3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809C7-35C5-4F68-B061-1CDAD6F15212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EA90-A96F-4C06-8232-C3A35C0FF385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0CC80-DB72-4556-834D-8BEAAAB9A694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6D428-2A24-4DF0-8ED6-28182DD0F23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FF6F1-88AD-48C8-9152-59517C393508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E25D742B-413E-4004-A72F-3932F86BE00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A2F2D-8407-4099-A68C-E47BE2B1781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A6B2A-3E86-4090-80A6-6C2CD9F1F9CB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3B6D2-8267-40B9-AAD8-E50679EFB8CB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518F8-285F-4C3A-8D2C-BAAE98A33A6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9E20B-D839-49BD-B025-EC13FE3CAC7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1B8AA-5B0E-4A75-8A01-F2DDCCABF96D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BA5EE-9D85-4ABF-8054-4C7ED76F7B8C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BA44BB07-4E92-42BE-9393-196200284630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BF1E2-25BB-46B9-BAAD-B063CB02151C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D7025-8A65-4B13-B924-69E331A57E45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C668-D313-4482-B41B-A0A3E7D52FD0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95A37-2D88-47BA-BD6B-D56417784924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92EC-0760-4B9F-A82B-7ED516038EA1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3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11/01/2022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357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F87A-FA81-477F-8F6F-AD90B335F2B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27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F21A-AE02-4C19-B9C1-E2435D59024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47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7E6F-47E7-41F0-A851-B71BA50C21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9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BB337-4B03-4521-AC46-151AB396B540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96421AB9-906D-4CC0-A3F9-3857A9C64FB0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6D6D0-2161-44AA-9301-6B5CA8B9D16E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21912-3F72-47EB-B14C-BA15EF217DA2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27EF5-7ABD-4864-8FDD-C4C4C0DB736B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B6082-89C2-4E96-85A4-A62D409BB772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CE00A-313D-45B9-891D-7BD748BBAC2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56705-E12D-423F-A501-50EEA94459F6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D3FD8-FC2A-46C8-AF96-40B72117331F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ECE49-4A64-4A59-A778-0F9C6EA88356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1730-913F-48E4-BD98-ED6A5CFDD883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35C0F-A250-4F2B-9BBC-61CCE6CB0B5C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24583-7E5E-4B37-957A-D61DB795489B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6316D-A170-4849-96D3-A5E755516DA6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A731-6C8D-422B-ABFD-52D5056F86C6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65235-B6D5-49CF-AF4D-19CFD45276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458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0F0F-3505-4326-BDA7-381880D3716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67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8F8B-FDA2-4F99-B05F-7F826F9542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158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09EAE-720B-415A-A18D-85D72F6AD4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766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89F7F-B19D-4AA4-B015-B924A1D22AB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4883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69E0E-C05F-446E-8DC5-AABB8C0A518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8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D0A59-747F-4AE1-8DDB-55854A747D0E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510E28-1743-424E-A517-90CF0EF5665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4127" cy="131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9653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77A83-557D-4C1C-8AE1-2D3206B16B3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976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1E861-FCCD-4B3F-8320-982CB9B55F3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204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4817-D854-4DF0-B2D0-D1B2A614CF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493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1479-88A9-4EBC-82AA-983C144B46E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55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6153-BAB1-4C3A-9AF4-65931F49EEC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5035-96A5-4EA6-BFA3-94E233CE30D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2669-2048-4EC2-8E1A-346990D4B76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4C7C-0BDE-4CE5-87C9-514AD0FCDE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2F8-BD46-43A2-96E1-2DC43E157D8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4A705-570C-4F5E-8786-9F13C6E11167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2C61-D3BC-4BDC-849A-6370272809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3CC01-306F-4DFA-8EB1-9BD71334D1C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3A62-EF38-4810-A064-2C9D0E9BC1B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C2BA-634C-47A5-B183-0B8FED5D587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22890-7FD3-4B47-B17B-B3F3C2CCC7D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7065F-D170-4BC5-96E5-F87C6B715C7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F7F6-526D-47C2-B55E-B7B4F50306BE}" type="datetime1">
              <a:rPr lang="fr-FR" altLang="en-US" smtClean="0">
                <a:solidFill>
                  <a:srgbClr val="000000"/>
                </a:solidFill>
              </a:rPr>
              <a:t>11/01/2022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DBC78-DB47-4B16-AABB-6ED7373A3D11}" type="datetime1">
              <a:rPr lang="fr-FR" smtClean="0"/>
              <a:t>11/01/2022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BD0C4825-BF30-4EFC-B5EB-4755111DC6E6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11/01/2022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07277997-FBB6-42F9-A2EC-D5EBDB8DACB8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11/01/2022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EF4F4CE4-44A6-4BAA-8402-FE66A3E7E455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11/01/2022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8B56B-296E-45F3-8481-FC73239179E3}" type="datetime1">
              <a:rPr lang="fr-FR" smtClean="0"/>
              <a:t>11/01/2022</a:t>
            </a:fld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053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4" r:id="rId2"/>
    <p:sldLayoutId id="2147483805" r:id="rId3"/>
    <p:sldLayoutId id="2147483809" r:id="rId4"/>
    <p:sldLayoutId id="2147483812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AEC9C5B5-01E8-4711-AD94-EA25483E3B35}" type="datetime1"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11/01/2022</a:t>
            </a:fld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21B7CCB-CAB4-49D5-BB98-6B31FCB23A33}" type="datetime1">
              <a:rPr lang="fr-FR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11/01/2022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CE90276-BA16-4FEC-A67E-DD18CE5CC56C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0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EF382-EF80-46A8-B8E8-DC195394A2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dx.doi.org/10.1063/1.1384062" TargetMode="External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9829" y="199909"/>
            <a:ext cx="7943857" cy="830997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4800" dirty="0" smtClean="0">
                <a:latin typeface="+mj-lt"/>
              </a:rPr>
              <a:t> </a:t>
            </a:r>
            <a:r>
              <a:rPr lang="fr-CH" sz="4800" dirty="0" smtClean="0">
                <a:latin typeface="+mj-lt"/>
              </a:rPr>
              <a:t>The LEP </a:t>
            </a:r>
            <a:r>
              <a:rPr lang="fr-CH" sz="4800" dirty="0" err="1" smtClean="0">
                <a:latin typeface="+mj-lt"/>
              </a:rPr>
              <a:t>Polarimeter</a:t>
            </a:r>
            <a:endParaRPr lang="fr-CH" sz="4800" dirty="0" smtClean="0">
              <a:latin typeface="+mj-lt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457200" y="6396544"/>
            <a:ext cx="2133600" cy="365125"/>
          </a:xfrm>
        </p:spPr>
        <p:txBody>
          <a:bodyPr/>
          <a:lstStyle/>
          <a:p>
            <a:fld id="{AD72D039-0933-495D-BA65-BE1EF07F46A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954" y="1147963"/>
            <a:ext cx="6991801" cy="540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4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4" y="636608"/>
            <a:ext cx="8916445" cy="591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018572" y="1944547"/>
            <a:ext cx="11575" cy="14005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18572" y="1944547"/>
            <a:ext cx="1689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08477" y="1944547"/>
            <a:ext cx="0" cy="11574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395959" y="2060294"/>
            <a:ext cx="312518" cy="1388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395959" y="2199190"/>
            <a:ext cx="0" cy="251170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08477" y="2129742"/>
            <a:ext cx="552112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229600" y="2071870"/>
            <a:ext cx="104172" cy="150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787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05" y="261664"/>
            <a:ext cx="8629216" cy="605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22" y="118066"/>
            <a:ext cx="8812403" cy="662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2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60" y="693337"/>
            <a:ext cx="8461809" cy="535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22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318181" y="-967820"/>
            <a:ext cx="6561576" cy="90900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842337"/>
            <a:ext cx="506437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latin typeface="+mj-lt"/>
              </a:rPr>
              <a:t>there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were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strip</a:t>
            </a:r>
            <a:r>
              <a:rPr lang="fr-FR" sz="2000" dirty="0" smtClean="0">
                <a:latin typeface="+mj-lt"/>
              </a:rPr>
              <a:t> detectors in </a:t>
            </a:r>
            <a:r>
              <a:rPr lang="fr-FR" sz="2000" dirty="0" err="1" smtClean="0">
                <a:latin typeface="+mj-lt"/>
              </a:rPr>
              <a:t>both</a:t>
            </a:r>
            <a:r>
              <a:rPr lang="fr-FR" sz="2000" dirty="0" smtClean="0">
                <a:latin typeface="+mj-lt"/>
              </a:rPr>
              <a:t> horizontal and vertical directions. </a:t>
            </a:r>
            <a:r>
              <a:rPr lang="fr-FR" sz="2000" dirty="0" err="1" smtClean="0">
                <a:latin typeface="+mj-lt"/>
              </a:rPr>
              <a:t>Only</a:t>
            </a:r>
            <a:r>
              <a:rPr lang="fr-FR" sz="2000" dirty="0" smtClean="0">
                <a:latin typeface="+mj-lt"/>
              </a:rPr>
              <a:t> the horizontal </a:t>
            </a:r>
            <a:r>
              <a:rPr lang="fr-FR" sz="2000" dirty="0" err="1" smtClean="0">
                <a:latin typeface="+mj-lt"/>
              </a:rPr>
              <a:t>ones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were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ever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used</a:t>
            </a:r>
            <a:r>
              <a:rPr lang="fr-FR" sz="2000" dirty="0" smtClean="0">
                <a:latin typeface="+mj-lt"/>
              </a:rPr>
              <a:t> (or </a:t>
            </a:r>
            <a:r>
              <a:rPr lang="fr-FR" sz="2000" dirty="0" err="1" smtClean="0">
                <a:latin typeface="+mj-lt"/>
              </a:rPr>
              <a:t>looked</a:t>
            </a:r>
            <a:r>
              <a:rPr lang="fr-FR" sz="2000" dirty="0" smtClean="0">
                <a:latin typeface="+mj-lt"/>
              </a:rPr>
              <a:t> at(?))</a:t>
            </a:r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26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03078" y="-1002538"/>
            <a:ext cx="6858001" cy="886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59" y="0"/>
            <a:ext cx="4953754" cy="72046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6883" y="1728317"/>
            <a:ext cx="3476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+mj-lt"/>
              </a:rPr>
              <a:t>1. </a:t>
            </a:r>
            <a:r>
              <a:rPr lang="fr-FR" sz="2000" dirty="0" err="1">
                <a:latin typeface="+mj-lt"/>
              </a:rPr>
              <a:t>T</a:t>
            </a:r>
            <a:r>
              <a:rPr lang="fr-FR" sz="2000" dirty="0" err="1" smtClean="0">
                <a:latin typeface="+mj-lt"/>
              </a:rPr>
              <a:t>ransversely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polarized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electrons</a:t>
            </a:r>
            <a:r>
              <a:rPr lang="fr-FR" sz="2000" dirty="0" smtClean="0">
                <a:latin typeface="+mj-lt"/>
              </a:rPr>
              <a:t> </a:t>
            </a:r>
            <a:endParaRPr lang="fr-FR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8509" y="3287487"/>
            <a:ext cx="3476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</a:rPr>
              <a:t>2</a:t>
            </a:r>
            <a:r>
              <a:rPr lang="fr-FR" sz="2000" dirty="0" smtClean="0">
                <a:latin typeface="+mj-lt"/>
              </a:rPr>
              <a:t>. </a:t>
            </a:r>
            <a:r>
              <a:rPr lang="fr-FR" sz="2000" dirty="0" err="1" smtClean="0">
                <a:latin typeface="+mj-lt"/>
              </a:rPr>
              <a:t>Longitudina</a:t>
            </a:r>
            <a:r>
              <a:rPr lang="fr-FR" sz="2000" dirty="0" err="1" smtClean="0">
                <a:latin typeface="+mj-lt"/>
              </a:rPr>
              <a:t>ly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polarized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electrons</a:t>
            </a:r>
            <a:r>
              <a:rPr lang="fr-FR" sz="2000" dirty="0" smtClean="0">
                <a:latin typeface="+mj-lt"/>
              </a:rPr>
              <a:t> </a:t>
            </a:r>
            <a:endParaRPr lang="fr-FR" sz="2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7271" y="4947139"/>
            <a:ext cx="3476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+mj-lt"/>
              </a:rPr>
              <a:t>3. </a:t>
            </a:r>
            <a:r>
              <a:rPr lang="fr-FR" sz="2000" dirty="0" err="1" smtClean="0">
                <a:latin typeface="+mj-lt"/>
              </a:rPr>
              <a:t>Un</a:t>
            </a:r>
            <a:r>
              <a:rPr lang="fr-FR" sz="2000" dirty="0" err="1" smtClean="0">
                <a:latin typeface="+mj-lt"/>
              </a:rPr>
              <a:t>polarized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electrons</a:t>
            </a:r>
            <a:r>
              <a:rPr lang="fr-FR" sz="2000" dirty="0" smtClean="0">
                <a:latin typeface="+mj-lt"/>
              </a:rPr>
              <a:t> </a:t>
            </a:r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07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042" y="-5588"/>
            <a:ext cx="5385916" cy="686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3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789"/>
            <a:ext cx="5151543" cy="220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04" y="769178"/>
            <a:ext cx="4052826" cy="119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93" y="3173294"/>
            <a:ext cx="5754547" cy="342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82494" y="3761771"/>
            <a:ext cx="316150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displacement</a:t>
            </a:r>
            <a:r>
              <a:rPr lang="fr-CH" sz="1800" dirty="0" smtClean="0">
                <a:latin typeface="+mj-lt"/>
              </a:rPr>
              <a:t>  </a:t>
            </a:r>
            <a:r>
              <a:rPr lang="fr-CH" sz="1800" dirty="0" err="1" smtClean="0">
                <a:latin typeface="+mj-lt"/>
              </a:rPr>
              <a:t>upon</a:t>
            </a:r>
            <a:r>
              <a:rPr lang="fr-CH" sz="1800" dirty="0" smtClean="0">
                <a:latin typeface="+mj-lt"/>
              </a:rPr>
              <a:t> inversion</a:t>
            </a:r>
          </a:p>
          <a:p>
            <a:r>
              <a:rPr lang="fr-CH" sz="1800" dirty="0" smtClean="0">
                <a:latin typeface="+mj-lt"/>
              </a:rPr>
              <a:t>of </a:t>
            </a:r>
            <a:r>
              <a:rPr lang="fr-CH" sz="1800" dirty="0" err="1" smtClean="0">
                <a:latin typeface="+mj-lt"/>
              </a:rPr>
              <a:t>circular</a:t>
            </a:r>
            <a:r>
              <a:rPr lang="fr-CH" sz="1800" dirty="0" smtClean="0">
                <a:latin typeface="+mj-lt"/>
              </a:rPr>
              <a:t> light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 a </a:t>
            </a:r>
            <a:r>
              <a:rPr lang="fr-CH" sz="1800" dirty="0" err="1" smtClean="0">
                <a:latin typeface="+mj-lt"/>
              </a:rPr>
              <a:t>measure</a:t>
            </a:r>
            <a:r>
              <a:rPr lang="fr-CH" sz="1800" dirty="0" smtClean="0">
                <a:latin typeface="+mj-lt"/>
              </a:rPr>
              <a:t> of </a:t>
            </a:r>
          </a:p>
          <a:p>
            <a:r>
              <a:rPr lang="fr-CH" sz="1800" dirty="0" smtClean="0">
                <a:latin typeface="+mj-lt"/>
              </a:rPr>
              <a:t>the vertical </a:t>
            </a:r>
            <a:r>
              <a:rPr lang="fr-CH" sz="1800" dirty="0" err="1" smtClean="0">
                <a:latin typeface="+mj-lt"/>
              </a:rPr>
              <a:t>polarization</a:t>
            </a:r>
            <a:endParaRPr lang="fr-CH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628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185" y="915073"/>
            <a:ext cx="5215922" cy="31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836" y="3744693"/>
            <a:ext cx="4635692" cy="260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045428" y="1669327"/>
            <a:ext cx="787078" cy="0"/>
          </a:xfrm>
          <a:prstGeom prst="line">
            <a:avLst/>
          </a:prstGeom>
          <a:ln w="28575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3786208" y="1715625"/>
            <a:ext cx="613458" cy="1446836"/>
          </a:xfrm>
          <a:custGeom>
            <a:avLst/>
            <a:gdLst>
              <a:gd name="connsiteX0" fmla="*/ 0 w 613458"/>
              <a:gd name="connsiteY0" fmla="*/ 0 h 1446836"/>
              <a:gd name="connsiteX1" fmla="*/ 81022 w 613458"/>
              <a:gd name="connsiteY1" fmla="*/ 694481 h 1446836"/>
              <a:gd name="connsiteX2" fmla="*/ 208344 w 613458"/>
              <a:gd name="connsiteY2" fmla="*/ 1053297 h 1446836"/>
              <a:gd name="connsiteX3" fmla="*/ 370389 w 613458"/>
              <a:gd name="connsiteY3" fmla="*/ 1307940 h 1446836"/>
              <a:gd name="connsiteX4" fmla="*/ 613458 w 613458"/>
              <a:gd name="connsiteY4" fmla="*/ 1446836 h 144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8" h="1446836">
                <a:moveTo>
                  <a:pt x="0" y="0"/>
                </a:moveTo>
                <a:cubicBezTo>
                  <a:pt x="23149" y="259466"/>
                  <a:pt x="46298" y="518932"/>
                  <a:pt x="81022" y="694481"/>
                </a:cubicBezTo>
                <a:cubicBezTo>
                  <a:pt x="115746" y="870030"/>
                  <a:pt x="160116" y="951054"/>
                  <a:pt x="208344" y="1053297"/>
                </a:cubicBezTo>
                <a:cubicBezTo>
                  <a:pt x="256572" y="1155540"/>
                  <a:pt x="302870" y="1242350"/>
                  <a:pt x="370389" y="1307940"/>
                </a:cubicBezTo>
                <a:cubicBezTo>
                  <a:pt x="437908" y="1373530"/>
                  <a:pt x="525683" y="1410183"/>
                  <a:pt x="613458" y="144683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TextBox 7"/>
          <p:cNvSpPr txBox="1"/>
          <p:nvPr/>
        </p:nvSpPr>
        <p:spPr>
          <a:xfrm>
            <a:off x="685800" y="533400"/>
            <a:ext cx="4594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by a </a:t>
            </a:r>
            <a:r>
              <a:rPr lang="fr-CH" sz="2000" dirty="0" err="1" smtClean="0">
                <a:latin typeface="+mj-lt"/>
              </a:rPr>
              <a:t>static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harmonic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bump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and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rise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757" y="6089301"/>
            <a:ext cx="603113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N</a:t>
            </a:r>
            <a:r>
              <a:rPr lang="fr-FR" sz="2000" dirty="0" smtClean="0">
                <a:latin typeface="+mj-lt"/>
              </a:rPr>
              <a:t>ot an </a:t>
            </a:r>
            <a:r>
              <a:rPr lang="fr-FR" sz="2000" dirty="0" err="1" smtClean="0">
                <a:latin typeface="+mj-lt"/>
              </a:rPr>
              <a:t>easy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way</a:t>
            </a:r>
            <a:r>
              <a:rPr lang="fr-FR" sz="2000" dirty="0" smtClean="0">
                <a:latin typeface="+mj-lt"/>
              </a:rPr>
              <a:t> to </a:t>
            </a:r>
            <a:r>
              <a:rPr lang="fr-FR" sz="2000" dirty="0" err="1" smtClean="0">
                <a:latin typeface="+mj-lt"/>
              </a:rPr>
              <a:t>calibrate</a:t>
            </a:r>
            <a:r>
              <a:rPr lang="fr-FR" sz="2000" dirty="0" smtClean="0">
                <a:latin typeface="+mj-lt"/>
              </a:rPr>
              <a:t> the </a:t>
            </a:r>
            <a:r>
              <a:rPr lang="fr-FR" sz="2000" dirty="0" err="1" smtClean="0">
                <a:latin typeface="+mj-lt"/>
              </a:rPr>
              <a:t>level</a:t>
            </a:r>
            <a:r>
              <a:rPr lang="fr-FR" sz="2000" dirty="0" smtClean="0">
                <a:latin typeface="+mj-lt"/>
              </a:rPr>
              <a:t> of </a:t>
            </a:r>
            <a:r>
              <a:rPr lang="fr-FR" sz="2000" dirty="0" err="1" smtClean="0">
                <a:latin typeface="+mj-lt"/>
              </a:rPr>
              <a:t>polarization</a:t>
            </a:r>
            <a:r>
              <a:rPr lang="fr-FR" sz="2000" dirty="0" smtClean="0">
                <a:latin typeface="+mj-lt"/>
              </a:rPr>
              <a:t>!</a:t>
            </a:r>
          </a:p>
          <a:p>
            <a:r>
              <a:rPr lang="fr-FR" sz="2000" dirty="0" err="1" smtClean="0">
                <a:latin typeface="+mj-lt"/>
              </a:rPr>
              <a:t>this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works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better</a:t>
            </a:r>
            <a:r>
              <a:rPr lang="fr-FR" sz="2000" dirty="0" smtClean="0">
                <a:latin typeface="+mj-lt"/>
              </a:rPr>
              <a:t> at high </a:t>
            </a:r>
            <a:r>
              <a:rPr lang="fr-FR" sz="2000" dirty="0" err="1" smtClean="0">
                <a:latin typeface="+mj-lt"/>
              </a:rPr>
              <a:t>polarization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degree</a:t>
            </a:r>
            <a:r>
              <a:rPr lang="fr-FR" sz="2000" dirty="0" smtClean="0">
                <a:latin typeface="+mj-lt"/>
              </a:rPr>
              <a:t> (</a:t>
            </a:r>
            <a:r>
              <a:rPr lang="fr-FR" sz="2000" dirty="0" err="1" smtClean="0">
                <a:latin typeface="+mj-lt"/>
              </a:rPr>
              <a:t>see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later</a:t>
            </a:r>
            <a:r>
              <a:rPr lang="fr-FR" sz="2000" dirty="0" smtClean="0">
                <a:latin typeface="+mj-lt"/>
              </a:rPr>
              <a:t>)</a:t>
            </a:r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88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99" y="-2472030"/>
            <a:ext cx="9030001" cy="12163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638571" y="6310364"/>
            <a:ext cx="5219617" cy="400110"/>
          </a:xfrm>
          <a:prstGeom prst="rect">
            <a:avLst/>
          </a:prstGeom>
          <a:solidFill>
            <a:srgbClr val="DDF9FF"/>
          </a:solidFill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latin typeface="+mj-lt"/>
              </a:rPr>
              <a:t>Cern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academic</a:t>
            </a:r>
            <a:r>
              <a:rPr lang="fr-FR" sz="2000" dirty="0" smtClean="0">
                <a:latin typeface="+mj-lt"/>
              </a:rPr>
              <a:t> training 18 April 1991</a:t>
            </a:r>
            <a:endParaRPr lang="fr-FR" sz="2000" dirty="0" smtClean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7091" y="2471243"/>
            <a:ext cx="2784673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dirty="0"/>
              <a:t>https://cds.cern.ch/record/319679/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t="23856" r="47143" b="28916"/>
          <a:stretch/>
        </p:blipFill>
        <p:spPr>
          <a:xfrm>
            <a:off x="5898381" y="1109227"/>
            <a:ext cx="2843685" cy="2638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39061" y="3737987"/>
            <a:ext cx="262392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000" dirty="0" err="1">
                <a:latin typeface="+mj-lt"/>
              </a:rPr>
              <a:t>S</a:t>
            </a:r>
            <a:r>
              <a:rPr lang="fr-FR" sz="2000" dirty="0" err="1" smtClean="0">
                <a:latin typeface="+mj-lt"/>
              </a:rPr>
              <a:t>ailing</a:t>
            </a:r>
            <a:r>
              <a:rPr lang="fr-FR" sz="2000" dirty="0" smtClean="0">
                <a:latin typeface="+mj-lt"/>
              </a:rPr>
              <a:t> in San Francisco</a:t>
            </a:r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816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299"/>
            <a:ext cx="6641407" cy="627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85" y="12701"/>
            <a:ext cx="3576698" cy="362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22" y="4745691"/>
            <a:ext cx="5305425" cy="3429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" y="130145"/>
            <a:ext cx="3420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, 1991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87047" y="3634068"/>
            <a:ext cx="2825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variation of </a:t>
            </a:r>
            <a:r>
              <a:rPr lang="fr-CH" sz="2000" dirty="0" err="1" smtClean="0">
                <a:latin typeface="+mj-lt"/>
              </a:rPr>
              <a:t>Rf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frequency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eliminate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half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integer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ambiguity</a:t>
            </a:r>
            <a:r>
              <a:rPr lang="fr-CH" sz="2000" dirty="0" smtClean="0">
                <a:latin typeface="+mj-lt"/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255488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3360" t="3874"/>
          <a:stretch>
            <a:fillRect/>
          </a:stretch>
        </p:blipFill>
        <p:spPr bwMode="auto">
          <a:xfrm>
            <a:off x="-1" y="-13607"/>
            <a:ext cx="3441699" cy="338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3298" y="945129"/>
            <a:ext cx="4194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 1995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pushed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to «high </a:t>
            </a:r>
            <a:r>
              <a:rPr lang="fr-CH" sz="2000" dirty="0" err="1" smtClean="0">
                <a:latin typeface="+mj-lt"/>
              </a:rPr>
              <a:t>precision</a:t>
            </a:r>
            <a:r>
              <a:rPr lang="fr-CH" sz="2000" dirty="0" smtClean="0">
                <a:latin typeface="+mj-lt"/>
              </a:rPr>
              <a:t>» (100 </a:t>
            </a:r>
            <a:r>
              <a:rPr lang="fr-CH" sz="2000" dirty="0" err="1" smtClean="0">
                <a:latin typeface="+mj-lt"/>
              </a:rPr>
              <a:t>keV</a:t>
            </a:r>
            <a:r>
              <a:rPr lang="fr-CH" sz="2000" dirty="0" smtClean="0">
                <a:latin typeface="+mj-lt"/>
              </a:rPr>
              <a:t>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896" y="3056368"/>
            <a:ext cx="69532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9000" y="3213100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</a:t>
            </a:r>
          </a:p>
        </p:txBody>
      </p:sp>
    </p:spTree>
    <p:extLst>
      <p:ext uri="{BB962C8B-B14F-4D97-AF65-F5344CB8AC3E}">
        <p14:creationId xmlns:p14="http://schemas.microsoft.com/office/powerpoint/2010/main" val="41376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704850"/>
            <a:ext cx="728345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9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6" y="0"/>
            <a:ext cx="7996870" cy="442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652" y="4755365"/>
            <a:ext cx="852534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should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revisit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uncertainty</a:t>
            </a:r>
            <a:r>
              <a:rPr lang="fr-CH" sz="2000" dirty="0" smtClean="0">
                <a:latin typeface="+mj-lt"/>
              </a:rPr>
              <a:t> and the </a:t>
            </a:r>
            <a:r>
              <a:rPr lang="fr-CH" sz="2000" dirty="0" err="1" smtClean="0">
                <a:latin typeface="+mj-lt"/>
              </a:rPr>
              <a:t>method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understand</a:t>
            </a:r>
            <a:r>
              <a:rPr lang="fr-CH" sz="2000" dirty="0" smtClean="0">
                <a:latin typeface="+mj-lt"/>
              </a:rPr>
              <a:t> how </a:t>
            </a:r>
            <a:r>
              <a:rPr lang="fr-CH" sz="2000" dirty="0" err="1" smtClean="0">
                <a:latin typeface="+mj-lt"/>
              </a:rPr>
              <a:t>much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better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can</a:t>
            </a:r>
            <a:r>
              <a:rPr lang="fr-CH" sz="2000" dirty="0" smtClean="0">
                <a:latin typeface="+mj-lt"/>
              </a:rPr>
              <a:t> do. </a:t>
            </a:r>
          </a:p>
          <a:p>
            <a:r>
              <a:rPr lang="fr-CH" sz="2000" dirty="0" err="1" smtClean="0">
                <a:latin typeface="+mj-lt"/>
              </a:rPr>
              <a:t>Also</a:t>
            </a:r>
            <a:r>
              <a:rPr lang="fr-CH" sz="2000" dirty="0" smtClean="0">
                <a:latin typeface="+mj-lt"/>
              </a:rPr>
              <a:t> how </a:t>
            </a:r>
            <a:r>
              <a:rPr lang="fr-CH" sz="2000" dirty="0" err="1" smtClean="0">
                <a:latin typeface="+mj-lt"/>
              </a:rPr>
              <a:t>practical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it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co-exist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‘</a:t>
            </a:r>
            <a:r>
              <a:rPr lang="fr-CH" sz="2000" dirty="0" err="1" smtClean="0">
                <a:latin typeface="+mj-lt"/>
              </a:rPr>
              <a:t>polarized</a:t>
            </a:r>
            <a:r>
              <a:rPr lang="fr-CH" sz="2000" dirty="0" smtClean="0">
                <a:latin typeface="+mj-lt"/>
              </a:rPr>
              <a:t> single </a:t>
            </a:r>
            <a:r>
              <a:rPr lang="fr-CH" sz="2000" dirty="0" err="1" smtClean="0">
                <a:latin typeface="+mj-lt"/>
              </a:rPr>
              <a:t>bunches</a:t>
            </a:r>
            <a:r>
              <a:rPr lang="fr-CH" sz="2000" dirty="0" smtClean="0">
                <a:latin typeface="+mj-lt"/>
              </a:rPr>
              <a:t>’ 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‘top-off injection’</a:t>
            </a:r>
          </a:p>
          <a:p>
            <a:r>
              <a:rPr lang="fr-CH" sz="2000" dirty="0" smtClean="0">
                <a:latin typeface="+mj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49925" y="289367"/>
            <a:ext cx="1558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00B050"/>
                </a:solidFill>
                <a:latin typeface="+mj-lt"/>
              </a:rPr>
              <a:t>... and no e+ </a:t>
            </a:r>
          </a:p>
          <a:p>
            <a:r>
              <a:rPr lang="fr-CH" sz="2000" dirty="0" err="1" smtClean="0">
                <a:solidFill>
                  <a:srgbClr val="00B050"/>
                </a:solidFill>
                <a:latin typeface="+mj-lt"/>
              </a:rPr>
              <a:t>polarimeter</a:t>
            </a:r>
            <a:r>
              <a:rPr lang="fr-CH" sz="2000" dirty="0" smtClean="0">
                <a:solidFill>
                  <a:srgbClr val="00B050"/>
                </a:solidFill>
                <a:latin typeface="+mj-lt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5C60A-CF29-4F06-AD12-674D152EA84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357" y="2232211"/>
            <a:ext cx="5217159" cy="2270591"/>
          </a:xfrm>
          <a:prstGeom prst="rect">
            <a:avLst/>
          </a:prstGeom>
          <a:noFill/>
          <a:ln w="25400" cmpd="thinThick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541" y="116541"/>
            <a:ext cx="1892506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corrections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53823" y="516651"/>
            <a:ext cx="9338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 </a:t>
            </a:r>
            <a:r>
              <a:rPr lang="fr-CH" sz="2000" dirty="0" err="1" smtClean="0">
                <a:latin typeface="+mj-lt"/>
              </a:rPr>
              <a:t>order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disturb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experiments</a:t>
            </a:r>
            <a:r>
              <a:rPr lang="fr-CH" sz="2000" dirty="0" smtClean="0">
                <a:latin typeface="+mj-lt"/>
              </a:rPr>
              <a:t> as </a:t>
            </a:r>
            <a:r>
              <a:rPr lang="fr-CH" sz="2000" dirty="0" err="1" smtClean="0">
                <a:latin typeface="+mj-lt"/>
              </a:rPr>
              <a:t>little</a:t>
            </a:r>
            <a:r>
              <a:rPr lang="fr-CH" sz="2000" dirty="0" smtClean="0">
                <a:latin typeface="+mj-lt"/>
              </a:rPr>
              <a:t> as possible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compensated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solenoids</a:t>
            </a:r>
            <a:r>
              <a:rPr lang="fr-CH" sz="2000" dirty="0" smtClean="0">
                <a:latin typeface="+mj-lt"/>
              </a:rPr>
              <a:t> </a:t>
            </a:r>
          </a:p>
        </p:txBody>
      </p:sp>
      <p:sp>
        <p:nvSpPr>
          <p:cNvPr id="8" name="Can 7"/>
          <p:cNvSpPr/>
          <p:nvPr/>
        </p:nvSpPr>
        <p:spPr>
          <a:xfrm rot="5400000">
            <a:off x="3110753" y="1165412"/>
            <a:ext cx="349623" cy="53788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" name="Straight Connector 9"/>
          <p:cNvCxnSpPr/>
          <p:nvPr/>
        </p:nvCxnSpPr>
        <p:spPr>
          <a:xfrm>
            <a:off x="1344706" y="1434353"/>
            <a:ext cx="41954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4500248" y="1434353"/>
            <a:ext cx="21336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Arc 12"/>
          <p:cNvSpPr/>
          <p:nvPr/>
        </p:nvSpPr>
        <p:spPr>
          <a:xfrm flipH="1">
            <a:off x="277906" y="1443317"/>
            <a:ext cx="21336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ight Arrow 13"/>
          <p:cNvSpPr/>
          <p:nvPr/>
        </p:nvSpPr>
        <p:spPr>
          <a:xfrm rot="16200000">
            <a:off x="6349220" y="1546412"/>
            <a:ext cx="452717" cy="125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ectangle 14"/>
          <p:cNvSpPr/>
          <p:nvPr/>
        </p:nvSpPr>
        <p:spPr>
          <a:xfrm rot="964047">
            <a:off x="5938303" y="1451302"/>
            <a:ext cx="388161" cy="1131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813176" y="1609165"/>
                <a:ext cx="11955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CH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1" i="1" dirty="0" smtClean="0">
                            <a:latin typeface="Cambria Math"/>
                          </a:rPr>
                          <m:t>𝒏</m:t>
                        </m:r>
                      </m:e>
                    </m:acc>
                  </m:oMath>
                </a14:m>
                <a:r>
                  <a:rPr lang="fr-CH" sz="2000" dirty="0" smtClean="0">
                    <a:latin typeface="+mj-lt"/>
                  </a:rPr>
                  <a:t> vertical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3176" y="1609165"/>
                <a:ext cx="1195520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510" t="-7576" r="-5102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5437271" y="1004047"/>
            <a:ext cx="0" cy="430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136776" y="1434353"/>
            <a:ext cx="300495" cy="259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 rot="14953790">
            <a:off x="5196064" y="1225471"/>
            <a:ext cx="372495" cy="62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Arc 20"/>
          <p:cNvSpPr/>
          <p:nvPr/>
        </p:nvSpPr>
        <p:spPr>
          <a:xfrm flipH="1">
            <a:off x="5289190" y="1004047"/>
            <a:ext cx="268941" cy="67464"/>
          </a:xfrm>
          <a:prstGeom prst="arc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698376" y="1507891"/>
            <a:ext cx="9950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98376" y="1635469"/>
            <a:ext cx="1147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BL=10Tm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78816" y="1004042"/>
            <a:ext cx="0" cy="430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178321" y="1434348"/>
            <a:ext cx="300495" cy="259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Arrow 28"/>
          <p:cNvSpPr/>
          <p:nvPr/>
        </p:nvSpPr>
        <p:spPr>
          <a:xfrm rot="17582510">
            <a:off x="2398979" y="1225466"/>
            <a:ext cx="372495" cy="62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Arc 29"/>
          <p:cNvSpPr/>
          <p:nvPr/>
        </p:nvSpPr>
        <p:spPr>
          <a:xfrm>
            <a:off x="2330735" y="1004042"/>
            <a:ext cx="268941" cy="67464"/>
          </a:xfrm>
          <a:prstGeom prst="arc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Right Arrow 30"/>
          <p:cNvSpPr/>
          <p:nvPr/>
        </p:nvSpPr>
        <p:spPr>
          <a:xfrm rot="5400000" flipH="1">
            <a:off x="114300" y="1501582"/>
            <a:ext cx="452717" cy="125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Rectangle 31"/>
          <p:cNvSpPr/>
          <p:nvPr/>
        </p:nvSpPr>
        <p:spPr>
          <a:xfrm rot="20635953" flipH="1">
            <a:off x="572960" y="1469738"/>
            <a:ext cx="388161" cy="1131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17" y="4650663"/>
            <a:ext cx="5378437" cy="220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 flipH="1">
            <a:off x="5136776" y="1615986"/>
            <a:ext cx="860612" cy="616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15150" y="4876800"/>
            <a:ext cx="1599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experimental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verification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09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1640" y="233213"/>
            <a:ext cx="6423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What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</a:t>
            </a:r>
            <a:r>
              <a:rPr lang="fr-CH" sz="2000" dirty="0" smtClean="0">
                <a:latin typeface="+mn-lt"/>
              </a:rPr>
              <a:t> know </a:t>
            </a:r>
            <a:r>
              <a:rPr lang="fr-CH" sz="2000" dirty="0" err="1" smtClean="0">
                <a:latin typeface="+mn-lt"/>
              </a:rPr>
              <a:t>from</a:t>
            </a:r>
            <a:r>
              <a:rPr lang="fr-CH" sz="2000" dirty="0" smtClean="0">
                <a:latin typeface="+mn-lt"/>
              </a:rPr>
              <a:t> LEP on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depolarizing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effects</a:t>
            </a:r>
            <a:endParaRPr lang="fr-CH" sz="20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1903" y="1388438"/>
            <a:ext cx="28375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0" dirty="0">
                <a:hlinkClick r:id="rId2"/>
              </a:rPr>
              <a:t>http://</a:t>
            </a:r>
            <a:r>
              <a:rPr lang="fr-CH" b="0" dirty="0" smtClean="0">
                <a:hlinkClick r:id="rId2"/>
              </a:rPr>
              <a:t>dx.doi.org/10.1063/1.1384062</a:t>
            </a:r>
            <a:r>
              <a:rPr lang="fr-CH" b="0" dirty="0" smtClean="0"/>
              <a:t> </a:t>
            </a:r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853" y="1704026"/>
            <a:ext cx="7182724" cy="483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33985" y="1396249"/>
            <a:ext cx="4342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AIP Conf. Proc. 570, 169 (2001</a:t>
            </a:r>
            <a:r>
              <a:rPr lang="pl-PL" dirty="0" smtClean="0"/>
              <a:t>)</a:t>
            </a:r>
            <a:r>
              <a:rPr lang="fr-CH" dirty="0" smtClean="0"/>
              <a:t> Spin 2000 </a:t>
            </a:r>
            <a:r>
              <a:rPr lang="fr-CH" dirty="0" err="1" smtClean="0"/>
              <a:t>conf</a:t>
            </a:r>
            <a:r>
              <a:rPr lang="fr-CH" dirty="0" smtClean="0"/>
              <a:t>, Osaka</a:t>
            </a:r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F0AA-ACA5-4B6A-A92C-8478B7BA510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6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62" y="524838"/>
            <a:ext cx="3762375" cy="165735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04435" y="104138"/>
            <a:ext cx="3410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improved</a:t>
            </a:r>
            <a:r>
              <a:rPr lang="fr-CH" sz="2000" dirty="0" smtClean="0">
                <a:latin typeface="+mn-lt"/>
              </a:rPr>
              <a:t> by </a:t>
            </a:r>
            <a:r>
              <a:rPr lang="fr-CH" sz="2000" dirty="0" err="1" smtClean="0">
                <a:latin typeface="+mn-lt"/>
              </a:rPr>
              <a:t>increasing</a:t>
            </a:r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the </a:t>
            </a:r>
            <a:r>
              <a:rPr lang="fr-CH" sz="2000" dirty="0" err="1" smtClean="0">
                <a:latin typeface="+mn-lt"/>
              </a:rPr>
              <a:t>sum</a:t>
            </a:r>
            <a:r>
              <a:rPr lang="fr-CH" sz="2000" dirty="0" smtClean="0">
                <a:latin typeface="+mn-lt"/>
              </a:rPr>
              <a:t> of |B|</a:t>
            </a:r>
            <a:r>
              <a:rPr lang="fr-CH" sz="2000" baseline="30000" dirty="0" smtClean="0">
                <a:latin typeface="+mn-lt"/>
              </a:rPr>
              <a:t>3 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(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Wigglers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46025" y="524838"/>
            <a:ext cx="1261641" cy="2871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831220" y="1631996"/>
            <a:ext cx="1273215" cy="277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07344" y="1770892"/>
            <a:ext cx="393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improved</a:t>
            </a:r>
            <a:r>
              <a:rPr lang="fr-CH" sz="2000" dirty="0" smtClean="0">
                <a:latin typeface="+mn-lt"/>
              </a:rPr>
              <a:t> by ‘spin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’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2" y="3006490"/>
            <a:ext cx="76390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0630" y="2306894"/>
            <a:ext cx="7246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the sources of </a:t>
            </a:r>
            <a:r>
              <a:rPr lang="fr-CH" sz="2000" dirty="0" err="1" smtClean="0">
                <a:latin typeface="+mn-lt"/>
              </a:rPr>
              <a:t>depolarization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separated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into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harmonics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(the </a:t>
            </a:r>
            <a:r>
              <a:rPr lang="fr-CH" sz="2000" dirty="0" err="1" smtClean="0">
                <a:latin typeface="+mn-lt"/>
              </a:rPr>
              <a:t>integer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resonances</a:t>
            </a:r>
            <a:r>
              <a:rPr lang="fr-CH" sz="2000" dirty="0" smtClean="0">
                <a:latin typeface="+mn-lt"/>
              </a:rPr>
              <a:t>)  and/or </a:t>
            </a:r>
            <a:r>
              <a:rPr lang="fr-CH" sz="2000" dirty="0" err="1" smtClean="0">
                <a:latin typeface="+mn-lt"/>
              </a:rPr>
              <a:t>into</a:t>
            </a:r>
            <a:r>
              <a:rPr lang="fr-CH" sz="2000" dirty="0" smtClean="0">
                <a:latin typeface="+mn-lt"/>
              </a:rPr>
              <a:t> the components of motion: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8302" y="4606690"/>
            <a:ext cx="77549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receipes</a:t>
            </a:r>
            <a:r>
              <a:rPr lang="fr-CH" sz="2000" dirty="0" smtClean="0">
                <a:latin typeface="+mn-lt"/>
              </a:rPr>
              <a:t>: </a:t>
            </a: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reduce</a:t>
            </a:r>
            <a:r>
              <a:rPr lang="fr-CH" sz="2000" dirty="0" smtClean="0">
                <a:latin typeface="+mn-lt"/>
              </a:rPr>
              <a:t> the </a:t>
            </a:r>
            <a:r>
              <a:rPr lang="fr-CH" sz="2000" dirty="0" err="1" smtClean="0">
                <a:latin typeface="+mn-lt"/>
              </a:rPr>
              <a:t>emittances</a:t>
            </a:r>
            <a:r>
              <a:rPr lang="fr-CH" sz="2000" dirty="0" smtClean="0">
                <a:latin typeface="+mn-lt"/>
              </a:rPr>
              <a:t> and vertical dispersion </a:t>
            </a:r>
            <a:r>
              <a:rPr lang="fr-CH" sz="2000" dirty="0" smtClean="0">
                <a:latin typeface="+mn-lt"/>
                <a:sym typeface="Symbol"/>
              </a:rPr>
              <a:t>   </a:t>
            </a:r>
          </a:p>
          <a:p>
            <a:r>
              <a:rPr lang="fr-CH" sz="2000" dirty="0" smtClean="0">
                <a:latin typeface="+mn-lt"/>
                <a:sym typeface="Wingdings" panose="05000000000000000000" pitchFamily="2" charset="2"/>
              </a:rPr>
              <a:t>    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this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will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be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done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at</a:t>
            </a:r>
            <a:r>
              <a:rPr lang="fr-CH" sz="2000" dirty="0" smtClean="0">
                <a:latin typeface="+mn-lt"/>
                <a:sym typeface="Symbol"/>
              </a:rPr>
              <a:t> TLEP to </a:t>
            </a:r>
            <a:r>
              <a:rPr lang="fr-CH" sz="2000" dirty="0" err="1" smtClean="0">
                <a:latin typeface="+mn-lt"/>
                <a:sym typeface="Symbol"/>
              </a:rPr>
              <a:t>reduce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err="1" smtClean="0">
                <a:latin typeface="+mn-lt"/>
                <a:sym typeface="Symbol"/>
              </a:rPr>
              <a:t>beam</a:t>
            </a:r>
            <a:r>
              <a:rPr lang="fr-CH" sz="2000" dirty="0" smtClean="0">
                <a:latin typeface="+mn-lt"/>
                <a:sym typeface="Symbol"/>
              </a:rPr>
              <a:t> size! </a:t>
            </a: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reduce</a:t>
            </a:r>
            <a:r>
              <a:rPr lang="fr-CH" sz="2000" dirty="0" smtClean="0">
                <a:latin typeface="+mn-lt"/>
              </a:rPr>
              <a:t> the vertical spin motion </a:t>
            </a:r>
            <a:r>
              <a:rPr lang="fr-CH" sz="2000" dirty="0" smtClean="0">
                <a:latin typeface="+mn-lt"/>
                <a:sym typeface="Symbol"/>
              </a:rPr>
              <a:t>n 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dirty="0" err="1" smtClean="0">
                <a:latin typeface="+mn-lt"/>
                <a:sym typeface="Wingdings" panose="05000000000000000000" pitchFamily="2" charset="2"/>
              </a:rPr>
              <a:t>harmonic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 spin </a:t>
            </a:r>
            <a:r>
              <a:rPr lang="fr-CH" sz="2000" dirty="0" err="1" smtClean="0">
                <a:latin typeface="+mn-lt"/>
                <a:sym typeface="Wingdings" panose="05000000000000000000" pitchFamily="2" charset="2"/>
              </a:rPr>
              <a:t>matching</a:t>
            </a:r>
            <a:r>
              <a:rPr lang="fr-CH" sz="2000" dirty="0">
                <a:latin typeface="+mn-lt"/>
                <a:sym typeface="Wingdings" panose="05000000000000000000" pitchFamily="2" charset="2"/>
              </a:rPr>
              <a:t> </a:t>
            </a:r>
            <a:endParaRPr lang="fr-CH" sz="2000" dirty="0" smtClean="0">
              <a:latin typeface="+mn-lt"/>
              <a:sym typeface="Wingdings" panose="05000000000000000000" pitchFamily="2" charset="2"/>
            </a:endParaRPr>
          </a:p>
          <a:p>
            <a:r>
              <a:rPr lang="fr-CH" sz="2000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-- do not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increase</a:t>
            </a:r>
            <a:r>
              <a:rPr lang="fr-CH" sz="2000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the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fr-CH" sz="2000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spread</a:t>
            </a:r>
            <a:r>
              <a:rPr lang="fr-CH" sz="2000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1FC-8B4D-4627-A70D-A7B47D60E23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3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605" y="439838"/>
            <a:ext cx="4365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examples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(I)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15" y="1384986"/>
            <a:ext cx="8174977" cy="318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8713" y="4803493"/>
            <a:ext cx="86726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Deterministic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: </a:t>
            </a:r>
          </a:p>
          <a:p>
            <a:r>
              <a:rPr lang="fr-CH" sz="2000" dirty="0" err="1" smtClean="0">
                <a:latin typeface="+mn-lt"/>
              </a:rPr>
              <a:t>measure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orbit</a:t>
            </a:r>
            <a:r>
              <a:rPr lang="fr-CH" sz="2000" dirty="0" smtClean="0">
                <a:latin typeface="+mn-lt"/>
              </a:rPr>
              <a:t>, </a:t>
            </a:r>
            <a:r>
              <a:rPr lang="fr-CH" sz="2000" dirty="0" err="1" smtClean="0">
                <a:latin typeface="+mn-lt"/>
              </a:rPr>
              <a:t>decompose</a:t>
            </a:r>
            <a:r>
              <a:rPr lang="fr-CH" sz="2000" dirty="0" smtClean="0">
                <a:latin typeface="+mn-lt"/>
              </a:rPr>
              <a:t> in </a:t>
            </a:r>
            <a:r>
              <a:rPr lang="fr-CH" sz="2000" dirty="0" err="1" smtClean="0">
                <a:latin typeface="+mn-lt"/>
              </a:rPr>
              <a:t>harmonics</a:t>
            </a:r>
            <a:r>
              <a:rPr lang="fr-CH" sz="2000" dirty="0" smtClean="0">
                <a:latin typeface="+mn-lt"/>
              </a:rPr>
              <a:t>,  cancel components </a:t>
            </a:r>
            <a:r>
              <a:rPr lang="fr-CH" sz="2000" dirty="0" err="1" smtClean="0">
                <a:latin typeface="+mn-lt"/>
              </a:rPr>
              <a:t>near</a:t>
            </a:r>
            <a:r>
              <a:rPr lang="fr-CH" sz="2000" dirty="0" smtClean="0">
                <a:latin typeface="+mn-lt"/>
              </a:rPr>
              <a:t> to spin tune.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NO FIDDLING AROUND</a:t>
            </a:r>
            <a:r>
              <a:rPr lang="fr-CH" sz="2000" dirty="0" smtClean="0">
                <a:latin typeface="+mn-lt"/>
              </a:rPr>
              <a:t>. </a:t>
            </a:r>
          </a:p>
          <a:p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This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worked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well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LEP-Z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and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should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work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even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TLEP-Z if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orbit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measured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fr-CH" sz="2000" dirty="0" smtClean="0">
                <a:latin typeface="+mn-lt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1062-9F51-4225-9215-AD4E91108E3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96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11/01/2022</a:t>
            </a:fld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28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4" y="923365"/>
            <a:ext cx="7542338" cy="456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68500" y="5885181"/>
            <a:ext cx="5600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j-lt"/>
              </a:rPr>
              <a:t>NB high </a:t>
            </a:r>
            <a:r>
              <a:rPr lang="fr-CH" sz="2000" dirty="0" err="1" smtClean="0">
                <a:latin typeface="+mj-lt"/>
              </a:rPr>
              <a:t>level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requires</a:t>
            </a:r>
            <a:r>
              <a:rPr lang="fr-CH" sz="2000" dirty="0" smtClean="0">
                <a:latin typeface="+mj-lt"/>
              </a:rPr>
              <a:t> constant </a:t>
            </a:r>
            <a:r>
              <a:rPr lang="fr-CH" sz="2000" dirty="0" err="1" smtClean="0">
                <a:latin typeface="+mj-lt"/>
              </a:rPr>
              <a:t>adjustments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remain</a:t>
            </a:r>
            <a:r>
              <a:rPr lang="fr-CH" sz="2000" dirty="0" smtClean="0">
                <a:latin typeface="+mj-lt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294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68" y="594933"/>
            <a:ext cx="8900932" cy="272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1333" y="3472405"/>
            <a:ext cx="8472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When</a:t>
            </a:r>
            <a:r>
              <a:rPr lang="fr-CH" sz="2000" dirty="0" smtClean="0">
                <a:latin typeface="+mn-lt"/>
              </a:rPr>
              <a:t> all </a:t>
            </a:r>
            <a:r>
              <a:rPr lang="fr-CH" sz="2000" dirty="0" err="1" smtClean="0">
                <a:latin typeface="+mn-lt"/>
              </a:rPr>
              <a:t>else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fails</a:t>
            </a:r>
            <a:r>
              <a:rPr lang="fr-CH" sz="2000" dirty="0">
                <a:latin typeface="+mn-lt"/>
              </a:rPr>
              <a:t>,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empirical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:  excite </a:t>
            </a:r>
            <a:r>
              <a:rPr lang="fr-CH" sz="2000" dirty="0" err="1" smtClean="0">
                <a:latin typeface="+mn-lt"/>
              </a:rPr>
              <a:t>harmonics</a:t>
            </a:r>
            <a:r>
              <a:rPr lang="fr-CH" sz="2000" dirty="0" smtClean="0">
                <a:latin typeface="+mn-lt"/>
              </a:rPr>
              <a:t> one by one to </a:t>
            </a:r>
            <a:r>
              <a:rPr lang="fr-CH" sz="2000" dirty="0" err="1" smtClean="0">
                <a:latin typeface="+mn-lt"/>
              </a:rPr>
              <a:t>measure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directly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their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on </a:t>
            </a:r>
            <a:r>
              <a:rPr lang="fr-CH" sz="2000" dirty="0" err="1" smtClean="0">
                <a:latin typeface="+mn-lt"/>
              </a:rPr>
              <a:t>polarization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fit for pole in 4-D </a:t>
            </a:r>
            <a:r>
              <a:rPr lang="fr-CH" sz="2000" dirty="0" err="1" smtClean="0">
                <a:latin typeface="+mn-lt"/>
              </a:rPr>
              <a:t>space</a:t>
            </a:r>
            <a:r>
              <a:rPr lang="fr-CH" sz="2000" dirty="0" smtClean="0">
                <a:latin typeface="+mn-lt"/>
              </a:rPr>
              <a:t>. </a:t>
            </a:r>
          </a:p>
          <a:p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Here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8%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61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412033"/>
            <a:ext cx="3877520" cy="80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8800" y="23149"/>
            <a:ext cx="4428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examples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(II)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8FE8-62D3-4DDE-8ACC-DD1064BFA5A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660" y="187948"/>
            <a:ext cx="5418001" cy="54772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789" y="5878286"/>
            <a:ext cx="891821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  <a:latin typeface="+mj-lt"/>
              </a:rPr>
              <a:t>T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he main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aim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was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the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determination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of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beam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energies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by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resonant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depolarization</a:t>
            </a:r>
            <a:endParaRPr lang="fr-FR" sz="2000" dirty="0" smtClean="0">
              <a:solidFill>
                <a:srgbClr val="FF0000"/>
              </a:solidFill>
              <a:latin typeface="+mj-lt"/>
            </a:endParaRPr>
          </a:p>
          <a:p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for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precise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  <a:latin typeface="+mj-lt"/>
              </a:rPr>
              <a:t>determination</a:t>
            </a:r>
            <a:r>
              <a:rPr lang="fr-FR" sz="2000" dirty="0" smtClean="0">
                <a:solidFill>
                  <a:srgbClr val="FF0000"/>
                </a:solidFill>
                <a:latin typeface="+mj-lt"/>
              </a:rPr>
              <a:t> of the Z mass. </a:t>
            </a:r>
            <a:endParaRPr lang="fr-FR" sz="2000" dirty="0" smtClean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326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537" y="1399095"/>
            <a:ext cx="5204147" cy="506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7858" y="578734"/>
            <a:ext cx="5458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The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spread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really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enhances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depolarization</a:t>
            </a:r>
            <a:endParaRPr lang="fr-CH" sz="2000" dirty="0" smtClean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7B60-510F-412A-AE01-CA5013C31C9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600"/>
            <a:ext cx="8920490" cy="4653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58344" y="33696"/>
            <a:ext cx="5660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spread</a:t>
            </a:r>
            <a:r>
              <a:rPr lang="fr-CH" sz="2000" dirty="0" smtClean="0">
                <a:latin typeface="+mn-lt"/>
              </a:rPr>
              <a:t> on </a:t>
            </a:r>
            <a:r>
              <a:rPr lang="fr-CH" sz="2000" dirty="0" err="1" smtClean="0">
                <a:latin typeface="+mn-lt"/>
              </a:rPr>
              <a:t>Polarization</a:t>
            </a:r>
            <a:r>
              <a:rPr lang="fr-CH" sz="2000" dirty="0" smtClean="0">
                <a:latin typeface="+mn-lt"/>
              </a:rPr>
              <a:t> in a </a:t>
            </a:r>
            <a:r>
              <a:rPr lang="fr-CH" sz="2000" dirty="0" err="1" smtClean="0">
                <a:latin typeface="+mn-lt"/>
              </a:rPr>
              <a:t>given</a:t>
            </a:r>
            <a:r>
              <a:rPr lang="fr-CH" sz="2000" dirty="0" smtClean="0">
                <a:latin typeface="+mn-lt"/>
              </a:rPr>
              <a:t> machine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using</a:t>
            </a:r>
            <a:r>
              <a:rPr lang="fr-CH" sz="2000" dirty="0" smtClean="0">
                <a:latin typeface="+mn-lt"/>
              </a:rPr>
              <a:t> the </a:t>
            </a:r>
            <a:r>
              <a:rPr lang="fr-CH" sz="2000" dirty="0" err="1" smtClean="0">
                <a:latin typeface="+mn-lt"/>
              </a:rPr>
              <a:t>damping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wigglers</a:t>
            </a:r>
            <a:r>
              <a:rPr lang="fr-CH" sz="2000" dirty="0" smtClean="0">
                <a:latin typeface="+mn-lt"/>
              </a:rPr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CB217-7D93-4FD7-B446-36E819077AF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1976" y="1972235"/>
            <a:ext cx="677871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These</a:t>
            </a:r>
            <a:r>
              <a:rPr lang="fr-CH" sz="2000" dirty="0" smtClean="0">
                <a:latin typeface="+mj-lt"/>
              </a:rPr>
              <a:t> observations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consistent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hypothesis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drives the synchrotron </a:t>
            </a:r>
            <a:r>
              <a:rPr lang="fr-CH" sz="2000" dirty="0" err="1" smtClean="0">
                <a:latin typeface="+mj-lt"/>
              </a:rPr>
              <a:t>resonances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able to </a:t>
            </a:r>
            <a:r>
              <a:rPr lang="fr-CH" sz="2000" dirty="0" err="1" smtClean="0">
                <a:latin typeface="+mj-lt"/>
              </a:rPr>
              <a:t>keep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as long as </a:t>
            </a:r>
            <a:r>
              <a:rPr lang="fr-CH" sz="2000" dirty="0" smtClean="0">
                <a:latin typeface="+mj-lt"/>
                <a:sym typeface="Symbol"/>
              </a:rPr>
              <a:t></a:t>
            </a:r>
            <a:r>
              <a:rPr lang="fr-CH" sz="2000" baseline="-25000" dirty="0" smtClean="0">
                <a:latin typeface="+mj-lt"/>
                <a:sym typeface="Symbol"/>
              </a:rPr>
              <a:t>E </a:t>
            </a:r>
            <a:r>
              <a:rPr lang="fr-CH" sz="2000" dirty="0" smtClean="0">
                <a:latin typeface="+mj-lt"/>
                <a:sym typeface="Symbol"/>
              </a:rPr>
              <a:t>&lt; 56 MeV.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In a </a:t>
            </a:r>
            <a:r>
              <a:rPr lang="fr-CH" sz="2000" dirty="0" err="1" smtClean="0">
                <a:latin typeface="+mj-lt"/>
              </a:rPr>
              <a:t>larger</a:t>
            </a:r>
            <a:r>
              <a:rPr lang="fr-CH" sz="2000" dirty="0" smtClean="0">
                <a:latin typeface="+mj-lt"/>
              </a:rPr>
              <a:t> ring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spread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smaller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</a:t>
            </a:r>
          </a:p>
          <a:p>
            <a:endParaRPr lang="fr-CH" sz="2000" dirty="0">
              <a:latin typeface="+mj-lt"/>
              <a:sym typeface="Wingdings" panose="05000000000000000000" pitchFamily="2" charset="2"/>
            </a:endParaRPr>
          </a:p>
          <a:p>
            <a:r>
              <a:rPr lang="fr-CH" sz="2000" dirty="0" smtClean="0">
                <a:latin typeface="+mj-lt"/>
                <a:sym typeface="Wingdings" panose="05000000000000000000" pitchFamily="2" charset="2"/>
              </a:rPr>
              <a:t>But the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polarization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time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is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much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longer. </a:t>
            </a:r>
          </a:p>
          <a:p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39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49" y="668046"/>
            <a:ext cx="7132135" cy="41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5084" y="267936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   E</a:t>
            </a:r>
            <a:r>
              <a:rPr lang="fr-CH" sz="2000" baseline="-25000" dirty="0" smtClean="0">
                <a:latin typeface="+mn-lt"/>
                <a:sym typeface="Symbol"/>
              </a:rPr>
              <a:t>b</a:t>
            </a:r>
            <a:r>
              <a:rPr lang="fr-CH" sz="2000" baseline="30000" dirty="0" smtClean="0">
                <a:latin typeface="+mn-lt"/>
                <a:sym typeface="Symbol"/>
              </a:rPr>
              <a:t>2</a:t>
            </a:r>
            <a:r>
              <a:rPr lang="fr-CH" sz="2000" dirty="0" smtClean="0">
                <a:latin typeface="+mn-lt"/>
                <a:sym typeface="Symbol"/>
              </a:rPr>
              <a:t> /  </a:t>
            </a:r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4948" y="4953964"/>
            <a:ext cx="76330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The good news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that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LEP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61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corresponds  to </a:t>
            </a:r>
          </a:p>
          <a:p>
            <a:r>
              <a:rPr lang="fr-CH" sz="2000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                                       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TLEP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81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 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Good news for M</a:t>
            </a:r>
            <a:r>
              <a:rPr lang="fr-CH" sz="2000" baseline="-25000" dirty="0" smtClean="0">
                <a:solidFill>
                  <a:srgbClr val="FF0000"/>
                </a:solidFill>
                <a:latin typeface="+mn-lt"/>
              </a:rPr>
              <a:t>W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measurement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 (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see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E.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Gianfelice’s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presentation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)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                 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82390-6856-4828-BE64-23BED8C1D96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100" y="247590"/>
            <a:ext cx="3820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latin typeface="+mj-lt"/>
              </a:rPr>
              <a:t>Polarization</a:t>
            </a:r>
            <a:r>
              <a:rPr lang="fr-CH" sz="2800" dirty="0" smtClean="0">
                <a:latin typeface="+mj-lt"/>
              </a:rPr>
              <a:t> in collisions</a:t>
            </a:r>
            <a:r>
              <a:rPr lang="fr-CH" sz="2000" dirty="0" smtClean="0">
                <a:latin typeface="+mj-lt"/>
              </a:rPr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1314450"/>
            <a:ext cx="71374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00115"/>
            <a:ext cx="42957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100" y="850900"/>
            <a:ext cx="1874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j-lt"/>
              </a:rPr>
              <a:t>CERN-SL-26-021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100" y="1765300"/>
            <a:ext cx="1138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v = 101.5</a:t>
            </a:r>
          </a:p>
          <a:p>
            <a:r>
              <a:rPr lang="fr-CH" sz="2000" dirty="0" smtClean="0">
                <a:latin typeface="+mj-lt"/>
              </a:rPr>
              <a:t>11-1994</a:t>
            </a:r>
          </a:p>
          <a:p>
            <a:r>
              <a:rPr lang="fr-CH" sz="2000" dirty="0" smtClean="0">
                <a:latin typeface="+mj-lt"/>
                <a:sym typeface="Symbol"/>
              </a:rPr>
              <a:t></a:t>
            </a:r>
            <a:r>
              <a:rPr lang="fr-CH" sz="2000" baseline="-25000" dirty="0" smtClean="0">
                <a:latin typeface="+mj-lt"/>
                <a:sym typeface="Symbol"/>
              </a:rPr>
              <a:t>y</a:t>
            </a:r>
            <a:r>
              <a:rPr lang="fr-CH" sz="2000" dirty="0" smtClean="0">
                <a:latin typeface="+mj-lt"/>
                <a:sym typeface="Symbol"/>
              </a:rPr>
              <a:t> = 0.04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327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1050925"/>
            <a:ext cx="709295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0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11/01/2022</a:t>
            </a:fld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36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7" y="1612900"/>
            <a:ext cx="8453178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2200" y="4648200"/>
            <a:ext cx="76304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>
                <a:latin typeface="+mj-lt"/>
              </a:rPr>
              <a:t>B</a:t>
            </a:r>
            <a:r>
              <a:rPr lang="fr-CH" sz="2000" dirty="0" err="1" smtClean="0">
                <a:latin typeface="+mj-lt"/>
              </a:rPr>
              <a:t>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very</a:t>
            </a:r>
            <a:r>
              <a:rPr lang="fr-CH" sz="2000" dirty="0" smtClean="0">
                <a:latin typeface="+mj-lt"/>
              </a:rPr>
              <a:t> large.                                  &lt; 0.65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Alone</a:t>
            </a:r>
            <a:r>
              <a:rPr lang="fr-CH" sz="2000" dirty="0" smtClean="0">
                <a:latin typeface="+mj-lt"/>
              </a:rPr>
              <a:t>, and for one </a:t>
            </a:r>
            <a:r>
              <a:rPr lang="fr-CH" sz="2000" dirty="0" err="1" smtClean="0">
                <a:latin typeface="+mj-lt"/>
              </a:rPr>
              <a:t>exp</a:t>
            </a:r>
            <a:r>
              <a:rPr lang="fr-CH" sz="2000" dirty="0" smtClean="0">
                <a:latin typeface="+mj-lt"/>
              </a:rPr>
              <a:t>. </a:t>
            </a:r>
            <a:r>
              <a:rPr lang="fr-CH" sz="2000" dirty="0" err="1" smtClean="0">
                <a:latin typeface="+mj-lt"/>
              </a:rPr>
              <a:t>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would</a:t>
            </a:r>
            <a:r>
              <a:rPr lang="fr-CH" sz="2000" dirty="0" smtClean="0">
                <a:latin typeface="+mj-lt"/>
              </a:rPr>
              <a:t> have </a:t>
            </a:r>
            <a:r>
              <a:rPr lang="fr-CH" sz="2000" dirty="0" err="1" smtClean="0">
                <a:latin typeface="+mj-lt"/>
              </a:rPr>
              <a:t>limited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to ~55%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Predictability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low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594" y="4648200"/>
            <a:ext cx="1689919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3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5100"/>
            <a:ext cx="5043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latin typeface="+mj-lt"/>
              </a:rPr>
              <a:t>Longitudinal </a:t>
            </a:r>
            <a:r>
              <a:rPr lang="fr-CH" sz="2800" dirty="0" err="1" smtClean="0">
                <a:latin typeface="+mj-lt"/>
              </a:rPr>
              <a:t>polarization</a:t>
            </a:r>
            <a:r>
              <a:rPr lang="fr-CH" sz="2800" dirty="0" smtClean="0">
                <a:latin typeface="+mj-lt"/>
              </a:rPr>
              <a:t> at LEP?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3" y="1060510"/>
            <a:ext cx="7805420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0940" y="688320"/>
            <a:ext cx="5846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scheme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developed</a:t>
            </a:r>
            <a:r>
              <a:rPr lang="fr-CH" sz="2000" dirty="0" smtClean="0">
                <a:latin typeface="+mj-lt"/>
              </a:rPr>
              <a:t> in 1988 </a:t>
            </a:r>
            <a:r>
              <a:rPr lang="fr-CH" sz="2000" dirty="0" err="1" smtClean="0">
                <a:latin typeface="+mj-lt"/>
              </a:rPr>
              <a:t>see</a:t>
            </a:r>
            <a:r>
              <a:rPr lang="fr-CH" sz="2000" dirty="0" smtClean="0">
                <a:latin typeface="+mj-lt"/>
              </a:rPr>
              <a:t> A.B. CERN-PPE-93-125</a:t>
            </a:r>
          </a:p>
        </p:txBody>
      </p:sp>
    </p:spTree>
    <p:extLst>
      <p:ext uri="{BB962C8B-B14F-4D97-AF65-F5344CB8AC3E}">
        <p14:creationId xmlns:p14="http://schemas.microsoft.com/office/powerpoint/2010/main" val="37847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908050"/>
            <a:ext cx="8143875" cy="445770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00063" y="406400"/>
            <a:ext cx="436696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measuring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asymmerty</a:t>
            </a:r>
            <a:r>
              <a:rPr lang="fr-CH" sz="2000" dirty="0" smtClean="0">
                <a:latin typeface="+mj-lt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1545" y="5384800"/>
            <a:ext cx="8061374" cy="132343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requires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continuous</a:t>
            </a:r>
            <a:r>
              <a:rPr lang="fr-CH" sz="2000" dirty="0" smtClean="0">
                <a:latin typeface="+mj-lt"/>
              </a:rPr>
              <a:t>)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selected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bunches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e+ and e- </a:t>
            </a:r>
            <a:r>
              <a:rPr lang="fr-CH" sz="2000" dirty="0" err="1" smtClean="0">
                <a:latin typeface="+mj-lt"/>
              </a:rPr>
              <a:t>polarimeter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bb</a:t>
            </a:r>
            <a:r>
              <a:rPr lang="fr-CH" sz="2000" dirty="0" smtClean="0">
                <a:latin typeface="+mj-lt"/>
              </a:rPr>
              <a:t> tune shift not </a:t>
            </a:r>
            <a:r>
              <a:rPr lang="fr-CH" sz="2000" dirty="0" err="1" smtClean="0">
                <a:latin typeface="+mj-lt"/>
              </a:rPr>
              <a:t>too</a:t>
            </a:r>
            <a:r>
              <a:rPr lang="fr-CH" sz="2000" dirty="0" smtClean="0">
                <a:latin typeface="+mj-lt"/>
              </a:rPr>
              <a:t> large. 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probably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at least factor 4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loss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in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Luminosity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Did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not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happen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under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pressure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from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LEP2,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then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LHC 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08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5400" y="107890"/>
            <a:ext cx="8980792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solidFill>
                  <a:srgbClr val="0000FF"/>
                </a:solidFill>
                <a:latin typeface="+mj-lt"/>
              </a:rPr>
              <a:t>Energy</a:t>
            </a:r>
            <a:r>
              <a:rPr lang="fr-CH" sz="2800" dirty="0" smtClean="0">
                <a:solidFill>
                  <a:srgbClr val="0000FF"/>
                </a:solidFill>
                <a:latin typeface="+mj-lt"/>
              </a:rPr>
              <a:t> calibration for </a:t>
            </a:r>
            <a:r>
              <a:rPr lang="fr-CH" sz="2800" dirty="0" err="1" smtClean="0">
                <a:solidFill>
                  <a:srgbClr val="0000FF"/>
                </a:solidFill>
                <a:latin typeface="+mj-lt"/>
              </a:rPr>
              <a:t>physics</a:t>
            </a:r>
            <a:endParaRPr lang="fr-CH" sz="2000" dirty="0">
              <a:solidFill>
                <a:srgbClr val="0000FF"/>
              </a:solidFill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The main goal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measure</a:t>
            </a:r>
            <a:r>
              <a:rPr lang="fr-CH" sz="2000" dirty="0" smtClean="0">
                <a:latin typeface="+mj-lt"/>
              </a:rPr>
              <a:t> the Z mass and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.  </a:t>
            </a:r>
            <a:r>
              <a:rPr lang="fr-CH" sz="2000" dirty="0">
                <a:latin typeface="+mj-lt"/>
              </a:rPr>
              <a:t>i</a:t>
            </a:r>
            <a:r>
              <a:rPr lang="fr-CH" sz="2000" dirty="0" smtClean="0">
                <a:latin typeface="+mj-lt"/>
              </a:rPr>
              <a:t>n 1993 and 1995 data 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taken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err="1" smtClean="0">
                <a:latin typeface="+mj-lt"/>
              </a:rPr>
              <a:t>three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points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spin tune 101.5/103.5/105.5 </a:t>
            </a:r>
          </a:p>
          <a:p>
            <a:r>
              <a:rPr lang="fr-CH" sz="2000" dirty="0" err="1" smtClean="0">
                <a:latin typeface="+mj-lt"/>
              </a:rPr>
              <a:t>where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applied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>
                <a:latin typeface="+mj-lt"/>
              </a:rPr>
              <a:t>(</a:t>
            </a:r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my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great</a:t>
            </a:r>
            <a:r>
              <a:rPr lang="fr-CH" sz="2000" dirty="0" smtClean="0">
                <a:latin typeface="+mj-lt"/>
              </a:rPr>
              <a:t> frustration the </a:t>
            </a:r>
            <a:r>
              <a:rPr lang="fr-CH" sz="2000" dirty="0" err="1" smtClean="0">
                <a:latin typeface="+mj-lt"/>
              </a:rPr>
              <a:t>solenoid</a:t>
            </a:r>
            <a:r>
              <a:rPr lang="fr-CH" sz="2000" dirty="0" smtClean="0">
                <a:latin typeface="+mj-lt"/>
              </a:rPr>
              <a:t> compensation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applied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and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could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measure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during</a:t>
            </a:r>
            <a:r>
              <a:rPr lang="fr-CH" sz="2000" dirty="0" smtClean="0">
                <a:latin typeface="+mj-lt"/>
              </a:rPr>
              <a:t> data </a:t>
            </a:r>
            <a:r>
              <a:rPr lang="fr-CH" sz="2000" dirty="0" err="1" smtClean="0">
                <a:latin typeface="+mj-lt"/>
              </a:rPr>
              <a:t>taking</a:t>
            </a:r>
            <a:r>
              <a:rPr lang="fr-CH" sz="2000" dirty="0" smtClean="0">
                <a:latin typeface="+mj-lt"/>
              </a:rPr>
              <a:t>. )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taken</a:t>
            </a:r>
            <a:r>
              <a:rPr lang="fr-CH" sz="2000" dirty="0" smtClean="0">
                <a:latin typeface="+mj-lt"/>
              </a:rPr>
              <a:t> at the end of the </a:t>
            </a:r>
            <a:r>
              <a:rPr lang="fr-CH" sz="2000" dirty="0" err="1" smtClean="0">
                <a:latin typeface="+mj-lt"/>
              </a:rPr>
              <a:t>physics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fills</a:t>
            </a:r>
            <a:r>
              <a:rPr lang="fr-CH" sz="2000" dirty="0" smtClean="0">
                <a:latin typeface="+mj-lt"/>
              </a:rPr>
              <a:t>, </a:t>
            </a:r>
          </a:p>
          <a:p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which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very</a:t>
            </a:r>
            <a:r>
              <a:rPr lang="fr-CH" sz="2000" dirty="0" smtClean="0">
                <a:latin typeface="+mj-lt"/>
              </a:rPr>
              <a:t> long:  LEPI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beam-beam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limited</a:t>
            </a:r>
            <a:r>
              <a:rPr lang="fr-CH" sz="2000" dirty="0" smtClean="0">
                <a:latin typeface="+mj-lt"/>
              </a:rPr>
              <a:t> and the </a:t>
            </a:r>
            <a:r>
              <a:rPr lang="fr-CH" sz="2000" dirty="0" err="1" smtClean="0">
                <a:latin typeface="+mj-lt"/>
              </a:rPr>
              <a:t>luminosity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would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remain</a:t>
            </a:r>
            <a:r>
              <a:rPr lang="fr-CH" sz="2000" dirty="0" smtClean="0">
                <a:latin typeface="+mj-lt"/>
              </a:rPr>
              <a:t> constant -- or </a:t>
            </a:r>
            <a:r>
              <a:rPr lang="fr-CH" sz="2000" dirty="0" err="1" smtClean="0">
                <a:latin typeface="+mj-lt"/>
              </a:rPr>
              <a:t>event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improving</a:t>
            </a:r>
            <a:r>
              <a:rPr lang="fr-CH" sz="2000" dirty="0" smtClean="0">
                <a:latin typeface="+mj-lt"/>
              </a:rPr>
              <a:t> – for up to 10 </a:t>
            </a:r>
            <a:r>
              <a:rPr lang="fr-CH" sz="2000" dirty="0" err="1" smtClean="0">
                <a:latin typeface="+mj-lt"/>
              </a:rPr>
              <a:t>hours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 smtClean="0">
                <a:latin typeface="+mj-lt"/>
              </a:rPr>
              <a:t> 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calibrations </a:t>
            </a:r>
            <a:r>
              <a:rPr lang="fr-CH" sz="2000" dirty="0" err="1" smtClean="0">
                <a:latin typeface="+mj-lt"/>
              </a:rPr>
              <a:t>showed</a:t>
            </a:r>
            <a:r>
              <a:rPr lang="fr-CH" sz="2000" dirty="0" smtClean="0">
                <a:latin typeface="+mj-lt"/>
              </a:rPr>
              <a:t> important </a:t>
            </a:r>
            <a:r>
              <a:rPr lang="fr-CH" sz="2000" dirty="0" err="1" smtClean="0">
                <a:latin typeface="+mj-lt"/>
              </a:rPr>
              <a:t>residuals</a:t>
            </a:r>
            <a:r>
              <a:rPr lang="fr-CH" sz="2000" dirty="0" smtClean="0">
                <a:latin typeface="+mj-lt"/>
              </a:rPr>
              <a:t>.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" y="3573114"/>
            <a:ext cx="4438374" cy="247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996" y="3860511"/>
            <a:ext cx="4714875" cy="230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4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E9432-11BF-49FA-90B4-BAC68EADB1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028" y="946051"/>
            <a:ext cx="39909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93" y="2747963"/>
            <a:ext cx="3074020" cy="154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23" y="4525701"/>
            <a:ext cx="5884581" cy="87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017" y="2738949"/>
            <a:ext cx="3478813" cy="155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4818" y="5350852"/>
            <a:ext cx="8296054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Spin tune at the Z </a:t>
            </a:r>
            <a:r>
              <a:rPr lang="fr-CH" sz="2000" dirty="0" err="1" smtClean="0">
                <a:latin typeface="+mj-lt"/>
              </a:rPr>
              <a:t>peak</a:t>
            </a:r>
            <a:r>
              <a:rPr lang="fr-CH" sz="2000" dirty="0" smtClean="0">
                <a:latin typeface="+mj-lt"/>
              </a:rPr>
              <a:t> : 103.5    </a:t>
            </a:r>
          </a:p>
          <a:p>
            <a:r>
              <a:rPr lang="fr-CH" sz="2000" dirty="0" smtClean="0">
                <a:latin typeface="+mj-lt"/>
              </a:rPr>
              <a:t>The scan points 101.5 / 103.5 / 105.5 are </a:t>
            </a:r>
            <a:r>
              <a:rPr lang="fr-CH" sz="2000" dirty="0" err="1" smtClean="0">
                <a:latin typeface="+mj-lt"/>
              </a:rPr>
              <a:t>perfect</a:t>
            </a:r>
            <a:r>
              <a:rPr lang="fr-CH" sz="2000" dirty="0" smtClean="0">
                <a:latin typeface="+mj-lt"/>
              </a:rPr>
              <a:t> optimum for Z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meast</a:t>
            </a:r>
            <a:endParaRPr lang="fr-CH" sz="2000" dirty="0" smtClean="0"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Spin tune for W </a:t>
            </a:r>
            <a:r>
              <a:rPr lang="fr-CH" sz="2000" dirty="0" err="1" smtClean="0">
                <a:latin typeface="+mj-lt"/>
              </a:rPr>
              <a:t>threshold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 smtClean="0">
                <a:latin typeface="+mj-lt"/>
              </a:rPr>
              <a:t>183.5 </a:t>
            </a:r>
            <a:endParaRPr lang="fr-CH" sz="2000" dirty="0" smtClean="0">
              <a:latin typeface="+mj-lt"/>
            </a:endParaRPr>
          </a:p>
        </p:txBody>
      </p:sp>
      <p:pic>
        <p:nvPicPr>
          <p:cNvPr id="1032" name="Picture 8" descr="http://gluon.particle.kth.se/SH2203/collision_lab/lep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9" y="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30003" y="1446886"/>
            <a:ext cx="1624227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=</a:t>
            </a:r>
            <a:r>
              <a:rPr lang="fr-CH" sz="2000" dirty="0" smtClean="0">
                <a:latin typeface="+mj-lt"/>
              </a:rPr>
              <a:t>310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minutes</a:t>
            </a:r>
          </a:p>
          <a:p>
            <a:r>
              <a:rPr lang="fr-CH" sz="2000" dirty="0">
                <a:latin typeface="+mj-lt"/>
              </a:rPr>
              <a:t>a</a:t>
            </a:r>
            <a:r>
              <a:rPr lang="fr-CH" sz="2000" dirty="0" smtClean="0">
                <a:latin typeface="+mj-lt"/>
              </a:rPr>
              <a:t>t 46 </a:t>
            </a:r>
            <a:r>
              <a:rPr lang="fr-CH" sz="2000" dirty="0" err="1" smtClean="0">
                <a:latin typeface="+mj-lt"/>
              </a:rPr>
              <a:t>GeV</a:t>
            </a:r>
            <a:endParaRPr lang="fr-CH" sz="2000" dirty="0" smtClean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8557" y="127321"/>
            <a:ext cx="588565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LEP (1989-2000)  first observation of P</a:t>
            </a:r>
            <a:r>
              <a:rPr lang="fr-CH" sz="2000" baseline="-25000" dirty="0" smtClean="0">
                <a:latin typeface="+mj-lt"/>
                <a:sym typeface="Symbol"/>
              </a:rPr>
              <a:t></a:t>
            </a:r>
            <a:r>
              <a:rPr lang="fr-CH" sz="2000" dirty="0" smtClean="0">
                <a:latin typeface="+mj-lt"/>
              </a:rPr>
              <a:t>  in 1990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first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in 1991</a:t>
            </a:r>
          </a:p>
        </p:txBody>
      </p:sp>
    </p:spTree>
    <p:extLst>
      <p:ext uri="{BB962C8B-B14F-4D97-AF65-F5344CB8AC3E}">
        <p14:creationId xmlns:p14="http://schemas.microsoft.com/office/powerpoint/2010/main" val="365769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7" y="203200"/>
            <a:ext cx="6721937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2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099" y="342900"/>
            <a:ext cx="782727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calibrations at LEP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Intrinsic</a:t>
            </a:r>
            <a:r>
              <a:rPr lang="fr-CH" sz="2000" dirty="0" smtClean="0">
                <a:latin typeface="+mj-lt"/>
              </a:rPr>
              <a:t> calibration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established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better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than</a:t>
            </a:r>
            <a:r>
              <a:rPr lang="fr-CH" sz="2000" dirty="0" smtClean="0">
                <a:latin typeface="+mj-lt"/>
              </a:rPr>
              <a:t> 100 </a:t>
            </a:r>
            <a:r>
              <a:rPr lang="fr-CH" sz="2000" dirty="0" err="1" smtClean="0">
                <a:latin typeface="+mj-lt"/>
              </a:rPr>
              <a:t>keV</a:t>
            </a:r>
            <a:r>
              <a:rPr lang="fr-CH" sz="2000" dirty="0" smtClean="0">
                <a:latin typeface="+mj-lt"/>
              </a:rPr>
              <a:t> per </a:t>
            </a:r>
            <a:r>
              <a:rPr lang="fr-CH" sz="2000" dirty="0" err="1" smtClean="0">
                <a:latin typeface="+mj-lt"/>
              </a:rPr>
              <a:t>beam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at the time of the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.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Long </a:t>
            </a:r>
            <a:r>
              <a:rPr lang="fr-CH" sz="2000" dirty="0" err="1" smtClean="0">
                <a:latin typeface="+mj-lt"/>
              </a:rPr>
              <a:t>term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stability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found</a:t>
            </a:r>
            <a:r>
              <a:rPr lang="fr-CH" sz="2000" dirty="0" smtClean="0">
                <a:latin typeface="+mj-lt"/>
              </a:rPr>
              <a:t> to not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better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than</a:t>
            </a:r>
            <a:r>
              <a:rPr lang="fr-CH" sz="2000" dirty="0" smtClean="0">
                <a:latin typeface="+mj-lt"/>
              </a:rPr>
              <a:t> 5 MeV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It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found</a:t>
            </a:r>
            <a:r>
              <a:rPr lang="fr-CH" sz="2000" dirty="0" smtClean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demonstrated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that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affected</a:t>
            </a:r>
            <a:r>
              <a:rPr lang="fr-CH" sz="2000" dirty="0" smtClean="0">
                <a:latin typeface="+mj-lt"/>
              </a:rPr>
              <a:t> by </a:t>
            </a:r>
            <a:r>
              <a:rPr lang="fr-CH" sz="2000" dirty="0" err="1" smtClean="0">
                <a:latin typeface="+mj-lt"/>
              </a:rPr>
              <a:t>gound</a:t>
            </a:r>
            <a:r>
              <a:rPr lang="fr-CH" sz="2000" dirty="0" smtClean="0">
                <a:latin typeface="+mj-lt"/>
              </a:rPr>
              <a:t> motion </a:t>
            </a:r>
          </a:p>
          <a:p>
            <a:r>
              <a:rPr lang="fr-CH" sz="2000" dirty="0" smtClean="0">
                <a:latin typeface="+mj-lt"/>
              </a:rPr>
              <a:t>and </a:t>
            </a:r>
            <a:r>
              <a:rPr lang="fr-CH" sz="2000" dirty="0" err="1" smtClean="0">
                <a:latin typeface="+mj-lt"/>
              </a:rPr>
              <a:t>electric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effects</a:t>
            </a:r>
            <a:endParaRPr lang="fr-CH" sz="2000" dirty="0" smtClean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Ground motion: 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tides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level</a:t>
            </a:r>
            <a:r>
              <a:rPr lang="fr-CH" sz="2000" dirty="0" smtClean="0">
                <a:latin typeface="+mj-lt"/>
              </a:rPr>
              <a:t> of the </a:t>
            </a:r>
            <a:r>
              <a:rPr lang="fr-CH" sz="2000" dirty="0" err="1" smtClean="0">
                <a:latin typeface="+mj-lt"/>
              </a:rPr>
              <a:t>lake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rain</a:t>
            </a:r>
            <a:r>
              <a:rPr lang="fr-CH" sz="2000" dirty="0" smtClean="0">
                <a:latin typeface="+mj-lt"/>
              </a:rPr>
              <a:t> on the Jura</a:t>
            </a: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Electric </a:t>
            </a:r>
            <a:r>
              <a:rPr lang="fr-CH" sz="2000" dirty="0" err="1" smtClean="0">
                <a:latin typeface="+mj-lt"/>
              </a:rPr>
              <a:t>effects</a:t>
            </a:r>
            <a:r>
              <a:rPr lang="fr-CH" sz="2000" dirty="0" smtClean="0">
                <a:latin typeface="+mj-lt"/>
              </a:rPr>
              <a:t>: 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-- trains </a:t>
            </a:r>
          </a:p>
        </p:txBody>
      </p:sp>
    </p:spTree>
    <p:extLst>
      <p:ext uri="{BB962C8B-B14F-4D97-AF65-F5344CB8AC3E}">
        <p14:creationId xmlns:p14="http://schemas.microsoft.com/office/powerpoint/2010/main" val="266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52438"/>
            <a:ext cx="9124950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75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02" y="682166"/>
            <a:ext cx="5099049" cy="283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9400" y="193645"/>
            <a:ext cx="6528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still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after</a:t>
            </a:r>
            <a:r>
              <a:rPr lang="fr-CH" sz="2000" dirty="0" smtClean="0">
                <a:latin typeface="+mj-lt"/>
              </a:rPr>
              <a:t> corrections for </a:t>
            </a:r>
            <a:r>
              <a:rPr lang="fr-CH" sz="2000" dirty="0" err="1" smtClean="0">
                <a:latin typeface="+mj-lt"/>
              </a:rPr>
              <a:t>tides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there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large fluctuations.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809" y="3568700"/>
            <a:ext cx="6068191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9400" y="3775045"/>
            <a:ext cx="31085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a drift </a:t>
            </a:r>
            <a:r>
              <a:rPr lang="fr-CH" sz="2000" dirty="0" err="1" smtClean="0">
                <a:latin typeface="+mj-lt"/>
              </a:rPr>
              <a:t>during</a:t>
            </a:r>
            <a:r>
              <a:rPr lang="fr-CH" sz="2000" dirty="0" smtClean="0">
                <a:latin typeface="+mj-lt"/>
              </a:rPr>
              <a:t> a long MD </a:t>
            </a:r>
            <a:r>
              <a:rPr lang="fr-CH" sz="2000" dirty="0" err="1" smtClean="0">
                <a:latin typeface="+mj-lt"/>
              </a:rPr>
              <a:t>fill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beyond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tides</a:t>
            </a:r>
            <a:r>
              <a:rPr lang="fr-CH" sz="2000" dirty="0" smtClean="0">
                <a:latin typeface="+mj-lt"/>
              </a:rPr>
              <a:t> – </a:t>
            </a:r>
          </a:p>
          <a:p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cause of </a:t>
            </a:r>
            <a:r>
              <a:rPr lang="fr-CH" sz="2000" dirty="0" err="1" smtClean="0">
                <a:latin typeface="+mj-lt"/>
              </a:rPr>
              <a:t>concern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for 2 </a:t>
            </a:r>
            <a:r>
              <a:rPr lang="fr-CH" sz="2000" dirty="0" err="1" smtClean="0">
                <a:latin typeface="+mj-lt"/>
              </a:rPr>
              <a:t>years</a:t>
            </a:r>
            <a:r>
              <a:rPr lang="fr-CH" sz="2000" dirty="0" smtClean="0">
                <a:latin typeface="+mj-lt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9911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405873"/>
            <a:ext cx="5267325" cy="558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75" y="0"/>
            <a:ext cx="4778104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147" y="4216400"/>
            <a:ext cx="415658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in 1995 NMR probes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installed</a:t>
            </a:r>
            <a:endParaRPr lang="fr-CH" sz="2000" dirty="0" smtClean="0">
              <a:latin typeface="+mj-lt"/>
            </a:endParaRPr>
          </a:p>
          <a:p>
            <a:r>
              <a:rPr lang="fr-CH" sz="2000" dirty="0" err="1" smtClean="0">
                <a:latin typeface="+mj-lt"/>
              </a:rPr>
              <a:t>inside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two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magnets</a:t>
            </a:r>
            <a:r>
              <a:rPr lang="fr-CH" sz="2000" dirty="0" smtClean="0">
                <a:latin typeface="+mj-lt"/>
              </a:rPr>
              <a:t> on the ring </a:t>
            </a:r>
          </a:p>
          <a:p>
            <a:r>
              <a:rPr lang="fr-CH" sz="2000" dirty="0" smtClean="0">
                <a:latin typeface="+mj-lt"/>
              </a:rPr>
              <a:t>and the observations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striking</a:t>
            </a:r>
            <a:r>
              <a:rPr lang="fr-CH" sz="2000" dirty="0" smtClean="0">
                <a:latin typeface="+mj-lt"/>
              </a:rPr>
              <a:t>:</a:t>
            </a:r>
          </a:p>
          <a:p>
            <a:r>
              <a:rPr lang="fr-CH" sz="2000" dirty="0" smtClean="0">
                <a:latin typeface="+mj-lt"/>
              </a:rPr>
              <a:t>the </a:t>
            </a:r>
            <a:r>
              <a:rPr lang="fr-CH" sz="2000" dirty="0" err="1" smtClean="0">
                <a:latin typeface="+mj-lt"/>
              </a:rPr>
              <a:t>field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rises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during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fills</a:t>
            </a:r>
            <a:r>
              <a:rPr lang="fr-CH" sz="2000" dirty="0" smtClean="0">
                <a:latin typeface="+mj-lt"/>
              </a:rPr>
              <a:t>! </a:t>
            </a:r>
          </a:p>
          <a:p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in 1996 14 more </a:t>
            </a:r>
            <a:r>
              <a:rPr lang="fr-CH" sz="2000" dirty="0" err="1" smtClean="0">
                <a:latin typeface="+mj-lt"/>
              </a:rPr>
              <a:t>NMRs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installed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fr-CH" sz="2000" dirty="0" err="1" smtClean="0">
                <a:latin typeface="+mj-lt"/>
                <a:sym typeface="Wingdings" panose="05000000000000000000" pitchFamily="2" charset="2"/>
              </a:rPr>
              <a:t>two</a:t>
            </a:r>
            <a:r>
              <a:rPr lang="fr-CH" sz="2000" dirty="0" smtClean="0">
                <a:latin typeface="+mj-lt"/>
                <a:sym typeface="Wingdings" panose="05000000000000000000" pitchFamily="2" charset="2"/>
              </a:rPr>
              <a:t> per octant</a:t>
            </a:r>
            <a:r>
              <a:rPr lang="fr-CH" sz="2000" dirty="0" smtClean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43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11890"/>
            <a:ext cx="7762874" cy="664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622300"/>
            <a:ext cx="256416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Measurements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of the </a:t>
            </a:r>
            <a:r>
              <a:rPr lang="fr-CH" sz="2000" dirty="0" err="1" smtClean="0">
                <a:latin typeface="+mj-lt"/>
              </a:rPr>
              <a:t>current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flowing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on the LEP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pipe </a:t>
            </a:r>
          </a:p>
          <a:p>
            <a:r>
              <a:rPr lang="fr-CH" sz="2000" dirty="0" err="1" smtClean="0">
                <a:latin typeface="+mj-lt"/>
              </a:rPr>
              <a:t>showed</a:t>
            </a:r>
            <a:r>
              <a:rPr lang="fr-CH" sz="2000" dirty="0" smtClean="0">
                <a:latin typeface="+mj-lt"/>
              </a:rPr>
              <a:t> a </a:t>
            </a:r>
            <a:r>
              <a:rPr lang="fr-CH" sz="2000" dirty="0" err="1" smtClean="0">
                <a:latin typeface="+mj-lt"/>
              </a:rPr>
              <a:t>strange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correlation</a:t>
            </a:r>
            <a:r>
              <a:rPr lang="fr-CH" sz="2000" dirty="0" smtClean="0">
                <a:latin typeface="+mj-lt"/>
              </a:rPr>
              <a:t> pattern</a:t>
            </a:r>
          </a:p>
          <a:p>
            <a:r>
              <a:rPr lang="fr-CH" sz="2000" dirty="0" smtClean="0">
                <a:latin typeface="+mj-lt"/>
              </a:rPr>
              <a:t>as if </a:t>
            </a:r>
            <a:r>
              <a:rPr lang="fr-CH" sz="2000" dirty="0" err="1" smtClean="0">
                <a:latin typeface="+mj-lt"/>
              </a:rPr>
              <a:t>current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err="1" smtClean="0">
                <a:latin typeface="+mj-lt"/>
              </a:rPr>
              <a:t>flowed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from</a:t>
            </a:r>
            <a:r>
              <a:rPr lang="fr-CH" sz="2000" dirty="0" smtClean="0">
                <a:latin typeface="+mj-lt"/>
              </a:rPr>
              <a:t> point 1</a:t>
            </a:r>
          </a:p>
          <a:p>
            <a:r>
              <a:rPr lang="fr-CH" sz="2000" dirty="0" smtClean="0">
                <a:latin typeface="+mj-lt"/>
              </a:rPr>
              <a:t>to point 6 in the </a:t>
            </a:r>
            <a:r>
              <a:rPr lang="fr-CH" sz="2000" dirty="0" err="1" smtClean="0">
                <a:latin typeface="+mj-lt"/>
              </a:rPr>
              <a:t>two</a:t>
            </a:r>
            <a:r>
              <a:rPr lang="fr-CH" sz="2000" dirty="0" smtClean="0">
                <a:latin typeface="+mj-lt"/>
              </a:rPr>
              <a:t> </a:t>
            </a:r>
            <a:endParaRPr lang="fr-CH" sz="2000" dirty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arcs at the </a:t>
            </a:r>
            <a:r>
              <a:rPr lang="fr-CH" sz="2000" dirty="0" err="1" smtClean="0">
                <a:latin typeface="+mj-lt"/>
              </a:rPr>
              <a:t>same</a:t>
            </a:r>
            <a:r>
              <a:rPr lang="fr-CH" sz="2000" dirty="0" smtClean="0">
                <a:latin typeface="+mj-lt"/>
              </a:rPr>
              <a:t> time</a:t>
            </a: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The </a:t>
            </a:r>
            <a:r>
              <a:rPr lang="fr-CH" sz="2000" dirty="0" err="1" smtClean="0">
                <a:latin typeface="+mj-lt"/>
              </a:rPr>
              <a:t>culprit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found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to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the </a:t>
            </a:r>
            <a:r>
              <a:rPr lang="fr-CH" sz="2000" dirty="0" err="1" smtClean="0">
                <a:latin typeface="+mj-lt"/>
              </a:rPr>
              <a:t>TGVs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30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162-748D-43B6-ADA7-5EEE50671E29}" type="datetime1">
              <a:rPr lang="fr-FR" smtClean="0"/>
              <a:t>11/01/2022</a:t>
            </a:fld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46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127001"/>
            <a:ext cx="5915024" cy="655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18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9" y="431800"/>
            <a:ext cx="7880191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63600" y="5549900"/>
            <a:ext cx="67530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by 1999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had</a:t>
            </a:r>
            <a:r>
              <a:rPr lang="fr-CH" sz="2000" dirty="0" smtClean="0">
                <a:latin typeface="+mj-lt"/>
              </a:rPr>
              <a:t> an excellent model of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variations…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but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measuring</a:t>
            </a:r>
            <a:r>
              <a:rPr lang="fr-CH" sz="2000" dirty="0" smtClean="0">
                <a:latin typeface="+mj-lt"/>
              </a:rPr>
              <a:t> the Z mass and </a:t>
            </a:r>
            <a:r>
              <a:rPr lang="fr-CH" sz="2000" dirty="0" err="1" smtClean="0">
                <a:latin typeface="+mj-lt"/>
              </a:rPr>
              <a:t>width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anymore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                            – </a:t>
            </a:r>
            <a:r>
              <a:rPr lang="fr-CH" sz="2000" dirty="0" err="1" smtClean="0">
                <a:latin typeface="+mj-lt"/>
              </a:rPr>
              <a:t>we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hunting</a:t>
            </a:r>
            <a:r>
              <a:rPr lang="fr-CH" sz="2000" dirty="0" smtClean="0">
                <a:latin typeface="+mj-lt"/>
              </a:rPr>
              <a:t> for the </a:t>
            </a:r>
            <a:r>
              <a:rPr lang="fr-CH" sz="2000" dirty="0" err="1" smtClean="0">
                <a:latin typeface="+mj-lt"/>
              </a:rPr>
              <a:t>Higgs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boson! </a:t>
            </a:r>
          </a:p>
        </p:txBody>
      </p:sp>
    </p:spTree>
    <p:extLst>
      <p:ext uri="{BB962C8B-B14F-4D97-AF65-F5344CB8AC3E}">
        <p14:creationId xmlns:p14="http://schemas.microsoft.com/office/powerpoint/2010/main" val="35791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95250"/>
            <a:ext cx="7134225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98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97494" y="-807507"/>
            <a:ext cx="6847411" cy="866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500" y="130604"/>
            <a:ext cx="6127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Final table of </a:t>
            </a:r>
            <a:r>
              <a:rPr lang="fr-CH" sz="2000" dirty="0" err="1" smtClean="0">
                <a:latin typeface="+mj-lt"/>
              </a:rPr>
              <a:t>errors</a:t>
            </a:r>
            <a:r>
              <a:rPr lang="fr-CH" sz="2000" dirty="0" smtClean="0">
                <a:latin typeface="+mj-lt"/>
              </a:rPr>
              <a:t> on the LEP center of mass </a:t>
            </a:r>
            <a:r>
              <a:rPr lang="fr-CH" sz="2000" dirty="0" err="1" smtClean="0">
                <a:latin typeface="+mj-lt"/>
              </a:rPr>
              <a:t>energies</a:t>
            </a:r>
            <a:r>
              <a:rPr lang="fr-CH" sz="2000" dirty="0" smtClean="0">
                <a:latin typeface="+mj-lt"/>
              </a:rPr>
              <a:t>  </a:t>
            </a:r>
          </a:p>
          <a:p>
            <a:r>
              <a:rPr lang="fr-CH" sz="2000" dirty="0" err="1" smtClean="0">
                <a:latin typeface="+mj-lt"/>
              </a:rPr>
              <a:t>see</a:t>
            </a:r>
            <a:r>
              <a:rPr lang="fr-CH" sz="2000" dirty="0" smtClean="0">
                <a:latin typeface="+mj-lt"/>
              </a:rPr>
              <a:t> M. </a:t>
            </a:r>
            <a:r>
              <a:rPr lang="fr-CH" sz="2000" dirty="0" err="1" smtClean="0">
                <a:latin typeface="+mj-lt"/>
              </a:rPr>
              <a:t>Koratzinos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analysis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817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48" y="277793"/>
            <a:ext cx="3260308" cy="253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3900667" y="845532"/>
            <a:ext cx="4884517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000" dirty="0">
                <a:latin typeface="+mj-lt"/>
              </a:rPr>
              <a:t>S</a:t>
            </a:r>
            <a:r>
              <a:rPr lang="fr-CH" sz="2000" dirty="0" smtClean="0">
                <a:latin typeface="+mj-lt"/>
              </a:rPr>
              <a:t>elf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: </a:t>
            </a:r>
          </a:p>
          <a:p>
            <a:r>
              <a:rPr lang="fr-CH" sz="2000" dirty="0" smtClean="0">
                <a:latin typeface="+mj-lt"/>
              </a:rPr>
              <a:t>a priori expectations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O(5-20%)</a:t>
            </a:r>
          </a:p>
          <a:p>
            <a:r>
              <a:rPr lang="fr-CH" sz="2000" dirty="0" err="1" smtClean="0">
                <a:latin typeface="+mj-lt"/>
              </a:rPr>
              <a:t>depending</a:t>
            </a:r>
            <a:r>
              <a:rPr lang="fr-CH" sz="2000" dirty="0" smtClean="0">
                <a:latin typeface="+mj-lt"/>
              </a:rPr>
              <a:t>  on imperfections 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 (</a:t>
            </a:r>
            <a:r>
              <a:rPr lang="fr-CH" sz="2000" i="1" dirty="0" err="1" smtClean="0">
                <a:solidFill>
                  <a:srgbClr val="00B050"/>
                </a:solidFill>
                <a:latin typeface="+mj-lt"/>
              </a:rPr>
              <a:t>Koutchouk</a:t>
            </a:r>
            <a:r>
              <a:rPr lang="fr-CH" sz="2000" i="1" dirty="0" smtClean="0">
                <a:solidFill>
                  <a:srgbClr val="00B050"/>
                </a:solidFill>
                <a:latin typeface="+mj-lt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3018" y="2118167"/>
            <a:ext cx="5396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>
                <a:latin typeface="+mj-lt"/>
              </a:rPr>
              <a:t>A</a:t>
            </a:r>
            <a:r>
              <a:rPr lang="fr-CH" sz="2000" dirty="0" smtClean="0">
                <a:latin typeface="+mj-lt"/>
              </a:rPr>
              <a:t>t </a:t>
            </a:r>
            <a:r>
              <a:rPr lang="fr-CH" sz="2000" dirty="0" err="1" smtClean="0">
                <a:latin typeface="+mj-lt"/>
              </a:rPr>
              <a:t>beginning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>
                <a:latin typeface="+mj-lt"/>
              </a:rPr>
              <a:t>LEP </a:t>
            </a:r>
            <a:r>
              <a:rPr lang="fr-CH" sz="2000" dirty="0" smtClean="0">
                <a:latin typeface="+mj-lt"/>
              </a:rPr>
              <a:t>a layer </a:t>
            </a:r>
            <a:r>
              <a:rPr lang="fr-CH" sz="2000" dirty="0">
                <a:latin typeface="+mj-lt"/>
              </a:rPr>
              <a:t>of nickel </a:t>
            </a:r>
            <a:r>
              <a:rPr lang="fr-CH" sz="2000" dirty="0" smtClean="0">
                <a:latin typeface="+mj-lt"/>
              </a:rPr>
              <a:t>in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pipe</a:t>
            </a:r>
          </a:p>
          <a:p>
            <a:r>
              <a:rPr lang="fr-CH" sz="2000" dirty="0" err="1" smtClean="0">
                <a:latin typeface="+mj-lt"/>
              </a:rPr>
              <a:t>caused</a:t>
            </a:r>
            <a:r>
              <a:rPr lang="fr-CH" sz="2000" dirty="0" smtClean="0">
                <a:latin typeface="+mj-lt"/>
              </a:rPr>
              <a:t> a </a:t>
            </a:r>
            <a:r>
              <a:rPr lang="fr-CH" sz="2000" dirty="0" err="1" smtClean="0">
                <a:latin typeface="+mj-lt"/>
              </a:rPr>
              <a:t>strong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xy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coupling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– </a:t>
            </a:r>
            <a:r>
              <a:rPr lang="fr-CH" sz="2000" dirty="0" err="1" smtClean="0">
                <a:latin typeface="+mj-lt"/>
              </a:rPr>
              <a:t>taken</a:t>
            </a:r>
            <a:r>
              <a:rPr lang="fr-CH" sz="2000" dirty="0" smtClean="0">
                <a:latin typeface="+mj-lt"/>
              </a:rPr>
              <a:t> out in 1990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195" y="3194613"/>
            <a:ext cx="5369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a back </a:t>
            </a:r>
            <a:r>
              <a:rPr lang="fr-CH" sz="2000" dirty="0" err="1" smtClean="0">
                <a:latin typeface="+mj-lt"/>
              </a:rPr>
              <a:t>scattered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frequency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doubled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Nd-Yag</a:t>
            </a:r>
            <a:r>
              <a:rPr lang="fr-CH" sz="2000" dirty="0" smtClean="0">
                <a:latin typeface="+mj-lt"/>
              </a:rPr>
              <a:t> laser (528 nm)</a:t>
            </a:r>
          </a:p>
        </p:txBody>
      </p:sp>
    </p:spTree>
    <p:extLst>
      <p:ext uri="{BB962C8B-B14F-4D97-AF65-F5344CB8AC3E}">
        <p14:creationId xmlns:p14="http://schemas.microsoft.com/office/powerpoint/2010/main" val="9350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900" y="342900"/>
            <a:ext cx="9042540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Conclusions and </a:t>
            </a:r>
            <a:r>
              <a:rPr lang="fr-CH" sz="2000" dirty="0" err="1" smtClean="0">
                <a:latin typeface="+mj-lt"/>
              </a:rPr>
              <a:t>outlook</a:t>
            </a:r>
            <a:r>
              <a:rPr lang="fr-CH" sz="2000" dirty="0" smtClean="0">
                <a:latin typeface="+mj-lt"/>
              </a:rPr>
              <a:t> for FCC-</a:t>
            </a:r>
            <a:r>
              <a:rPr lang="fr-CH" sz="2000" dirty="0" err="1" smtClean="0">
                <a:latin typeface="+mj-lt"/>
              </a:rPr>
              <a:t>ee</a:t>
            </a:r>
            <a:endParaRPr lang="fr-CH" sz="2000" dirty="0" smtClean="0">
              <a:latin typeface="+mj-lt"/>
            </a:endParaRPr>
          </a:p>
          <a:p>
            <a:endParaRPr lang="fr-CH" sz="2000" dirty="0">
              <a:latin typeface="+mj-lt"/>
            </a:endParaRPr>
          </a:p>
          <a:p>
            <a:pPr marL="457200" indent="-457200">
              <a:buAutoNum type="arabicPeriod"/>
            </a:pP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was</a:t>
            </a:r>
            <a:r>
              <a:rPr lang="fr-CH" sz="2000" dirty="0" smtClean="0">
                <a:latin typeface="+mj-lt"/>
              </a:rPr>
              <a:t> ‘</a:t>
            </a:r>
            <a:r>
              <a:rPr lang="fr-CH" sz="2000" dirty="0" err="1" smtClean="0">
                <a:latin typeface="+mj-lt"/>
              </a:rPr>
              <a:t>easy</a:t>
            </a:r>
            <a:r>
              <a:rPr lang="fr-CH" sz="2000" dirty="0" smtClean="0">
                <a:latin typeface="+mj-lt"/>
              </a:rPr>
              <a:t>’ to </a:t>
            </a:r>
            <a:r>
              <a:rPr lang="fr-CH" sz="2000" dirty="0" err="1" smtClean="0">
                <a:latin typeface="+mj-lt"/>
              </a:rPr>
              <a:t>achieve</a:t>
            </a:r>
            <a:r>
              <a:rPr lang="fr-CH" sz="2000" dirty="0" smtClean="0">
                <a:latin typeface="+mj-lt"/>
              </a:rPr>
              <a:t> at LEPI and </a:t>
            </a:r>
            <a:r>
              <a:rPr lang="fr-CH" sz="2000" dirty="0" err="1" smtClean="0">
                <a:latin typeface="+mj-lt"/>
              </a:rPr>
              <a:t>could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improved</a:t>
            </a:r>
            <a:r>
              <a:rPr lang="fr-CH" sz="2000" dirty="0" smtClean="0">
                <a:latin typeface="+mj-lt"/>
              </a:rPr>
              <a:t> to ~55%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by </a:t>
            </a:r>
            <a:r>
              <a:rPr lang="fr-CH" sz="2000" dirty="0" err="1" smtClean="0">
                <a:latin typeface="+mj-lt"/>
              </a:rPr>
              <a:t>means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harmonic</a:t>
            </a:r>
            <a:r>
              <a:rPr lang="fr-CH" sz="2000" dirty="0" smtClean="0">
                <a:latin typeface="+mj-lt"/>
              </a:rPr>
              <a:t> spin </a:t>
            </a:r>
            <a:r>
              <a:rPr lang="fr-CH" sz="2000" dirty="0" err="1" smtClean="0">
                <a:latin typeface="+mj-lt"/>
              </a:rPr>
              <a:t>matching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</a:t>
            </a:r>
            <a:r>
              <a:rPr lang="fr-CH" sz="2000" dirty="0" err="1" smtClean="0">
                <a:latin typeface="+mj-lt"/>
              </a:rPr>
              <a:t>Deterministic</a:t>
            </a:r>
            <a:r>
              <a:rPr lang="fr-CH" sz="2000" dirty="0" smtClean="0">
                <a:latin typeface="+mj-lt"/>
              </a:rPr>
              <a:t>  (</a:t>
            </a:r>
            <a:r>
              <a:rPr lang="fr-CH" sz="2000" dirty="0" err="1" smtClean="0">
                <a:latin typeface="+mj-lt"/>
              </a:rPr>
              <a:t>based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orbit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measurements</a:t>
            </a:r>
            <a:r>
              <a:rPr lang="fr-CH" sz="2000" dirty="0" smtClean="0">
                <a:latin typeface="+mj-lt"/>
              </a:rPr>
              <a:t>) 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       or </a:t>
            </a:r>
            <a:r>
              <a:rPr lang="fr-CH" sz="2000" dirty="0" err="1">
                <a:latin typeface="+mj-lt"/>
              </a:rPr>
              <a:t>E</a:t>
            </a:r>
            <a:r>
              <a:rPr lang="fr-CH" sz="2000" dirty="0" err="1" smtClean="0">
                <a:latin typeface="+mj-lt"/>
              </a:rPr>
              <a:t>mpirical</a:t>
            </a:r>
            <a:r>
              <a:rPr lang="fr-CH" sz="2000" dirty="0" smtClean="0">
                <a:latin typeface="+mj-lt"/>
              </a:rPr>
              <a:t> (</a:t>
            </a:r>
            <a:r>
              <a:rPr lang="fr-CH" sz="2000" dirty="0" err="1" smtClean="0">
                <a:latin typeface="+mj-lt"/>
              </a:rPr>
              <a:t>based</a:t>
            </a:r>
            <a:r>
              <a:rPr lang="fr-CH" sz="2000" dirty="0" smtClean="0">
                <a:latin typeface="+mj-lt"/>
              </a:rPr>
              <a:t> on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itself</a:t>
            </a:r>
            <a:r>
              <a:rPr lang="fr-CH" sz="2000" dirty="0" smtClean="0">
                <a:latin typeface="+mj-lt"/>
              </a:rPr>
              <a:t>)</a:t>
            </a:r>
          </a:p>
          <a:p>
            <a:r>
              <a:rPr lang="fr-CH" sz="2000" dirty="0">
                <a:latin typeface="+mj-lt"/>
              </a:rPr>
              <a:t> </a:t>
            </a:r>
            <a:r>
              <a:rPr lang="fr-CH" sz="2000" dirty="0" smtClean="0">
                <a:latin typeface="+mj-lt"/>
              </a:rPr>
              <a:t>   Spin </a:t>
            </a:r>
            <a:r>
              <a:rPr lang="fr-CH" sz="2000" dirty="0" err="1" smtClean="0">
                <a:latin typeface="+mj-lt"/>
              </a:rPr>
              <a:t>bumps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were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+ </a:t>
            </a:r>
            <a:r>
              <a:rPr lang="fr-CH" sz="2000" dirty="0" err="1" smtClean="0">
                <a:latin typeface="+mj-lt"/>
                <a:sym typeface="Symbol"/>
              </a:rPr>
              <a:t>bumps</a:t>
            </a:r>
            <a:r>
              <a:rPr lang="fr-CH" sz="2000" dirty="0" smtClean="0">
                <a:latin typeface="+mj-lt"/>
                <a:sym typeface="Symbol"/>
              </a:rPr>
              <a:t> and </a:t>
            </a:r>
            <a:r>
              <a:rPr lang="fr-CH" sz="2000" dirty="0" err="1" smtClean="0">
                <a:latin typeface="+mj-lt"/>
                <a:sym typeface="Symbol"/>
              </a:rPr>
              <a:t>worked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well</a:t>
            </a:r>
            <a:r>
              <a:rPr lang="fr-CH" sz="2000" dirty="0" smtClean="0">
                <a:latin typeface="+mj-lt"/>
                <a:sym typeface="Symbol"/>
              </a:rPr>
              <a:t> (do not </a:t>
            </a:r>
            <a:r>
              <a:rPr lang="fr-CH" sz="2000" dirty="0" err="1" smtClean="0">
                <a:latin typeface="+mj-lt"/>
                <a:sym typeface="Symbol"/>
              </a:rPr>
              <a:t>generate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much</a:t>
            </a:r>
            <a:r>
              <a:rPr lang="fr-CH" sz="2000" dirty="0" smtClean="0">
                <a:latin typeface="+mj-lt"/>
                <a:sym typeface="Symbol"/>
              </a:rPr>
              <a:t> dispersion)</a:t>
            </a: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</a:t>
            </a:r>
            <a:r>
              <a:rPr lang="fr-CH" sz="2000" dirty="0" err="1" smtClean="0">
                <a:latin typeface="+mj-lt"/>
                <a:sym typeface="Symbol"/>
              </a:rPr>
              <a:t>Polarization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was</a:t>
            </a:r>
            <a:r>
              <a:rPr lang="fr-CH" sz="2000" dirty="0" smtClean="0">
                <a:latin typeface="+mj-lt"/>
                <a:sym typeface="Symbol"/>
              </a:rPr>
              <a:t> possible as long as </a:t>
            </a:r>
            <a:r>
              <a:rPr lang="fr-CH" sz="2000" dirty="0" err="1" smtClean="0">
                <a:latin typeface="+mj-lt"/>
                <a:sym typeface="Symbol"/>
              </a:rPr>
              <a:t>beam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energy</a:t>
            </a:r>
            <a:r>
              <a:rPr lang="fr-CH" sz="2000" dirty="0" smtClean="0">
                <a:latin typeface="+mj-lt"/>
                <a:sym typeface="Symbol"/>
              </a:rPr>
              <a:t> spread &lt; ~55 MeV</a:t>
            </a:r>
          </a:p>
          <a:p>
            <a:endParaRPr lang="fr-CH" sz="2000" dirty="0" smtClean="0">
              <a:latin typeface="+mj-lt"/>
              <a:sym typeface="Symbol"/>
            </a:endParaRPr>
          </a:p>
          <a:p>
            <a:r>
              <a:rPr lang="fr-CH" sz="2000" dirty="0" smtClean="0">
                <a:latin typeface="+mj-lt"/>
                <a:sym typeface="Symbol"/>
              </a:rPr>
              <a:t>2. </a:t>
            </a:r>
            <a:r>
              <a:rPr lang="fr-CH" sz="2000" dirty="0" err="1" smtClean="0">
                <a:latin typeface="+mj-lt"/>
                <a:sym typeface="Symbol"/>
              </a:rPr>
              <a:t>resonant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depolarization</a:t>
            </a:r>
            <a:r>
              <a:rPr lang="fr-CH" sz="2000" dirty="0" smtClean="0">
                <a:latin typeface="+mj-lt"/>
                <a:sym typeface="Symbol"/>
              </a:rPr>
              <a:t> (RD) calibration </a:t>
            </a:r>
            <a:r>
              <a:rPr lang="fr-CH" sz="2000" dirty="0" err="1" smtClean="0">
                <a:latin typeface="+mj-lt"/>
                <a:sym typeface="Symbol"/>
              </a:rPr>
              <a:t>could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be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achieved</a:t>
            </a:r>
            <a:r>
              <a:rPr lang="fr-CH" sz="2000" dirty="0" smtClean="0">
                <a:latin typeface="+mj-lt"/>
                <a:sym typeface="Symbol"/>
              </a:rPr>
              <a:t> </a:t>
            </a: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   </a:t>
            </a:r>
            <a:r>
              <a:rPr lang="fr-CH" sz="2000" dirty="0" err="1" smtClean="0">
                <a:latin typeface="+mj-lt"/>
                <a:sym typeface="Symbol"/>
              </a:rPr>
              <a:t>with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precision</a:t>
            </a:r>
            <a:r>
              <a:rPr lang="fr-CH" sz="2000" dirty="0" smtClean="0">
                <a:latin typeface="+mj-lt"/>
                <a:sym typeface="Symbol"/>
              </a:rPr>
              <a:t> of &lt; 100keV on </a:t>
            </a:r>
            <a:r>
              <a:rPr lang="fr-CH" sz="2000" dirty="0" err="1" smtClean="0">
                <a:latin typeface="+mj-lt"/>
                <a:sym typeface="Symbol"/>
              </a:rPr>
              <a:t>beam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energy</a:t>
            </a:r>
            <a:r>
              <a:rPr lang="fr-CH" sz="2000" dirty="0" smtClean="0">
                <a:latin typeface="+mj-lt"/>
                <a:sym typeface="Symbol"/>
              </a:rPr>
              <a:t> </a:t>
            </a:r>
          </a:p>
          <a:p>
            <a:endParaRPr lang="fr-CH" sz="2000" dirty="0" smtClean="0">
              <a:latin typeface="+mj-lt"/>
              <a:sym typeface="Symbol"/>
            </a:endParaRPr>
          </a:p>
          <a:p>
            <a:r>
              <a:rPr lang="fr-CH" sz="2000" dirty="0" smtClean="0">
                <a:latin typeface="+mj-lt"/>
                <a:sym typeface="Symbol"/>
              </a:rPr>
              <a:t>3. for </a:t>
            </a:r>
            <a:r>
              <a:rPr lang="fr-CH" sz="2000" dirty="0" err="1" smtClean="0">
                <a:latin typeface="+mj-lt"/>
                <a:sym typeface="Symbol"/>
              </a:rPr>
              <a:t>physics</a:t>
            </a:r>
            <a:r>
              <a:rPr lang="fr-CH" sz="2000" dirty="0" smtClean="0">
                <a:latin typeface="+mj-lt"/>
                <a:sym typeface="Symbol"/>
              </a:rPr>
              <a:t> use, </a:t>
            </a:r>
            <a:r>
              <a:rPr lang="fr-CH" sz="2000" dirty="0" err="1" smtClean="0">
                <a:latin typeface="+mj-lt"/>
                <a:sym typeface="Symbol"/>
              </a:rPr>
              <a:t>many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problems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arose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because</a:t>
            </a:r>
            <a:r>
              <a:rPr lang="fr-CH" sz="2000" dirty="0" smtClean="0">
                <a:latin typeface="+mj-lt"/>
                <a:sym typeface="Symbol"/>
              </a:rPr>
              <a:t> RD </a:t>
            </a:r>
            <a:r>
              <a:rPr lang="fr-CH" sz="2000" dirty="0" err="1" smtClean="0">
                <a:latin typeface="+mj-lt"/>
                <a:sym typeface="Symbol"/>
              </a:rPr>
              <a:t>was</a:t>
            </a:r>
            <a:r>
              <a:rPr lang="fr-CH" sz="2000" dirty="0" smtClean="0">
                <a:latin typeface="+mj-lt"/>
                <a:sym typeface="Symbol"/>
              </a:rPr>
              <a:t> not </a:t>
            </a:r>
            <a:r>
              <a:rPr lang="fr-CH" sz="2000" dirty="0" err="1" smtClean="0">
                <a:latin typeface="+mj-lt"/>
                <a:sym typeface="Symbol"/>
              </a:rPr>
              <a:t>done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during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physics</a:t>
            </a:r>
            <a:endParaRPr lang="fr-CH" sz="2000" dirty="0" smtClean="0">
              <a:latin typeface="+mj-lt"/>
              <a:sym typeface="Symbol"/>
            </a:endParaRP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-- </a:t>
            </a:r>
            <a:r>
              <a:rPr lang="fr-CH" sz="2000" dirty="0" err="1" smtClean="0">
                <a:latin typeface="+mj-lt"/>
                <a:sym typeface="Symbol"/>
              </a:rPr>
              <a:t>tides</a:t>
            </a:r>
            <a:r>
              <a:rPr lang="fr-CH" sz="2000" dirty="0" smtClean="0">
                <a:latin typeface="+mj-lt"/>
                <a:sym typeface="Symbol"/>
              </a:rPr>
              <a:t>, </a:t>
            </a:r>
            <a:r>
              <a:rPr lang="fr-CH" sz="2000" dirty="0" err="1" smtClean="0">
                <a:latin typeface="+mj-lt"/>
                <a:sym typeface="Symbol"/>
              </a:rPr>
              <a:t>ground</a:t>
            </a:r>
            <a:r>
              <a:rPr lang="fr-CH" sz="2000" dirty="0" smtClean="0">
                <a:latin typeface="+mj-lt"/>
                <a:sym typeface="Symbol"/>
              </a:rPr>
              <a:t> motions, trains etc… </a:t>
            </a:r>
            <a:r>
              <a:rPr lang="fr-CH" sz="2000" dirty="0" err="1" smtClean="0">
                <a:latin typeface="+mj-lt"/>
                <a:sym typeface="Symbol"/>
              </a:rPr>
              <a:t>had</a:t>
            </a:r>
            <a:r>
              <a:rPr lang="fr-CH" sz="2000" dirty="0" smtClean="0">
                <a:latin typeface="+mj-lt"/>
                <a:sym typeface="Symbol"/>
              </a:rPr>
              <a:t> to </a:t>
            </a:r>
            <a:r>
              <a:rPr lang="fr-CH" sz="2000" dirty="0" err="1" smtClean="0">
                <a:latin typeface="+mj-lt"/>
                <a:sym typeface="Symbol"/>
              </a:rPr>
              <a:t>be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discovered</a:t>
            </a:r>
            <a:r>
              <a:rPr lang="fr-CH" sz="2000" dirty="0" smtClean="0">
                <a:latin typeface="+mj-lt"/>
                <a:sym typeface="Symbol"/>
              </a:rPr>
              <a:t> and </a:t>
            </a:r>
            <a:r>
              <a:rPr lang="fr-CH" sz="2000" dirty="0" err="1" smtClean="0">
                <a:latin typeface="+mj-lt"/>
                <a:sym typeface="Symbol"/>
              </a:rPr>
              <a:t>corrected</a:t>
            </a:r>
            <a:r>
              <a:rPr lang="fr-CH" sz="2000" dirty="0" smtClean="0">
                <a:latin typeface="+mj-lt"/>
                <a:sym typeface="Symbol"/>
              </a:rPr>
              <a:t> </a:t>
            </a: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    a posteriori. Time </a:t>
            </a:r>
            <a:r>
              <a:rPr lang="fr-CH" sz="2000" dirty="0" err="1" smtClean="0">
                <a:latin typeface="+mj-lt"/>
                <a:sym typeface="Symbol"/>
              </a:rPr>
              <a:t>consuming</a:t>
            </a:r>
            <a:r>
              <a:rPr lang="fr-CH" sz="2000" dirty="0" smtClean="0">
                <a:latin typeface="+mj-lt"/>
                <a:sym typeface="Symbol"/>
              </a:rPr>
              <a:t> and </a:t>
            </a:r>
            <a:r>
              <a:rPr lang="fr-CH" sz="2000" dirty="0" err="1" smtClean="0">
                <a:latin typeface="+mj-lt"/>
                <a:sym typeface="Symbol"/>
              </a:rPr>
              <a:t>loss</a:t>
            </a:r>
            <a:r>
              <a:rPr lang="fr-CH" sz="2000" dirty="0" smtClean="0">
                <a:latin typeface="+mj-lt"/>
                <a:sym typeface="Symbol"/>
              </a:rPr>
              <a:t> of information. </a:t>
            </a: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-- in </a:t>
            </a:r>
            <a:r>
              <a:rPr lang="fr-CH" sz="2000" dirty="0" err="1" smtClean="0">
                <a:latin typeface="+mj-lt"/>
                <a:sym typeface="Symbol"/>
              </a:rPr>
              <a:t>my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personal</a:t>
            </a:r>
            <a:r>
              <a:rPr lang="fr-CH" sz="2000" dirty="0" smtClean="0">
                <a:latin typeface="+mj-lt"/>
                <a:sym typeface="Symbol"/>
              </a:rPr>
              <a:t> opinion </a:t>
            </a:r>
            <a:r>
              <a:rPr lang="fr-CH" sz="2000" dirty="0" err="1" smtClean="0">
                <a:latin typeface="+mj-lt"/>
                <a:sym typeface="Symbol"/>
              </a:rPr>
              <a:t>this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is</a:t>
            </a:r>
            <a:r>
              <a:rPr lang="fr-CH" sz="2000" dirty="0" smtClean="0">
                <a:latin typeface="+mj-lt"/>
                <a:sym typeface="Symbol"/>
              </a:rPr>
              <a:t> a </a:t>
            </a:r>
            <a:r>
              <a:rPr lang="fr-CH" sz="2000" dirty="0" err="1" smtClean="0">
                <a:latin typeface="+mj-lt"/>
                <a:sym typeface="Symbol"/>
              </a:rPr>
              <a:t>result</a:t>
            </a:r>
            <a:r>
              <a:rPr lang="fr-CH" sz="2000" dirty="0" smtClean="0">
                <a:latin typeface="+mj-lt"/>
                <a:sym typeface="Symbol"/>
              </a:rPr>
              <a:t> of a </a:t>
            </a:r>
            <a:r>
              <a:rPr lang="fr-CH" sz="2000" dirty="0" err="1" smtClean="0">
                <a:latin typeface="+mj-lt"/>
                <a:sym typeface="Symbol"/>
              </a:rPr>
              <a:t>useless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separation</a:t>
            </a:r>
            <a:r>
              <a:rPr lang="fr-CH" sz="2000" dirty="0" smtClean="0">
                <a:latin typeface="+mj-lt"/>
                <a:sym typeface="Symbol"/>
              </a:rPr>
              <a:t> </a:t>
            </a:r>
          </a:p>
          <a:p>
            <a:r>
              <a:rPr lang="fr-CH" sz="2000" dirty="0">
                <a:latin typeface="+mj-lt"/>
                <a:sym typeface="Symbol"/>
              </a:rPr>
              <a:t> </a:t>
            </a:r>
            <a:r>
              <a:rPr lang="fr-CH" sz="2000" dirty="0" smtClean="0">
                <a:latin typeface="+mj-lt"/>
                <a:sym typeface="Symbol"/>
              </a:rPr>
              <a:t>       </a:t>
            </a:r>
            <a:r>
              <a:rPr lang="fr-CH" sz="2000" dirty="0" err="1" smtClean="0">
                <a:latin typeface="+mj-lt"/>
                <a:sym typeface="Symbol"/>
              </a:rPr>
              <a:t>between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accelerator</a:t>
            </a:r>
            <a:r>
              <a:rPr lang="fr-CH" sz="2000" dirty="0" smtClean="0">
                <a:latin typeface="+mj-lt"/>
                <a:sym typeface="Symbol"/>
              </a:rPr>
              <a:t> and </a:t>
            </a:r>
            <a:r>
              <a:rPr lang="fr-CH" sz="2000" dirty="0" err="1" smtClean="0">
                <a:latin typeface="+mj-lt"/>
                <a:sym typeface="Symbol"/>
              </a:rPr>
              <a:t>particle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physics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worlds</a:t>
            </a:r>
            <a:endParaRPr lang="fr-CH" sz="2000" dirty="0">
              <a:latin typeface="+mj-lt"/>
              <a:sym typeface="Symbol"/>
            </a:endParaRPr>
          </a:p>
          <a:p>
            <a:r>
              <a:rPr lang="fr-CH" sz="2000" dirty="0" smtClean="0">
                <a:latin typeface="+mj-lt"/>
                <a:sym typeface="Symbol"/>
              </a:rPr>
              <a:t>    -- but </a:t>
            </a:r>
            <a:r>
              <a:rPr lang="fr-CH" sz="2000" dirty="0" err="1" smtClean="0">
                <a:latin typeface="+mj-lt"/>
                <a:sym typeface="Symbol"/>
              </a:rPr>
              <a:t>also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because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procedure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was</a:t>
            </a:r>
            <a:r>
              <a:rPr lang="fr-CH" sz="2000" dirty="0" smtClean="0">
                <a:latin typeface="+mj-lt"/>
                <a:sym typeface="Symbol"/>
              </a:rPr>
              <a:t> </a:t>
            </a:r>
            <a:r>
              <a:rPr lang="fr-CH" sz="2000" dirty="0" err="1" smtClean="0">
                <a:latin typeface="+mj-lt"/>
                <a:sym typeface="Symbol"/>
              </a:rPr>
              <a:t>delicate</a:t>
            </a:r>
            <a:r>
              <a:rPr lang="fr-CH" sz="2000" dirty="0" smtClean="0">
                <a:latin typeface="+mj-lt"/>
                <a:sym typeface="Symbol"/>
              </a:rPr>
              <a:t> and not </a:t>
            </a:r>
            <a:r>
              <a:rPr lang="fr-CH" sz="2000" dirty="0" err="1" smtClean="0">
                <a:latin typeface="+mj-lt"/>
                <a:sym typeface="Symbol"/>
              </a:rPr>
              <a:t>automatized</a:t>
            </a:r>
            <a:r>
              <a:rPr lang="fr-CH" sz="2000" dirty="0" smtClean="0">
                <a:latin typeface="+mj-lt"/>
                <a:sym typeface="Symbol"/>
              </a:rPr>
              <a:t>. </a:t>
            </a:r>
          </a:p>
          <a:p>
            <a:endParaRPr lang="fr-CH" sz="2000" dirty="0">
              <a:latin typeface="+mj-lt"/>
              <a:sym typeface="Symbol"/>
            </a:endParaRPr>
          </a:p>
          <a:p>
            <a:r>
              <a:rPr lang="fr-CH" sz="2000" dirty="0" smtClean="0">
                <a:latin typeface="+mj-lt"/>
                <a:sym typeface="Symbol"/>
              </a:rPr>
              <a:t>4. </a:t>
            </a:r>
          </a:p>
          <a:p>
            <a:r>
              <a:rPr lang="fr-CH" sz="2000" dirty="0" smtClean="0">
                <a:latin typeface="+mj-lt"/>
                <a:sym typeface="Symbol"/>
              </a:rPr>
              <a:t>     </a:t>
            </a:r>
          </a:p>
          <a:p>
            <a:endParaRPr lang="fr-CH" sz="2000" dirty="0">
              <a:latin typeface="+mj-lt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6295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06" y="444500"/>
            <a:ext cx="8555894" cy="590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5206" y="4813300"/>
            <a:ext cx="8263794" cy="774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245206" y="44390"/>
            <a:ext cx="1534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G. Wilkinson</a:t>
            </a:r>
          </a:p>
        </p:txBody>
      </p:sp>
    </p:spTree>
    <p:extLst>
      <p:ext uri="{BB962C8B-B14F-4D97-AF65-F5344CB8AC3E}">
        <p14:creationId xmlns:p14="http://schemas.microsoft.com/office/powerpoint/2010/main" val="41995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635000"/>
            <a:ext cx="1536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rgbClr val="0000FF"/>
                </a:solidFill>
                <a:latin typeface="+mj-lt"/>
              </a:rPr>
              <a:t>For FCC-</a:t>
            </a:r>
            <a:r>
              <a:rPr lang="fr-CH" sz="2400" dirty="0" err="1" smtClean="0">
                <a:solidFill>
                  <a:srgbClr val="0000FF"/>
                </a:solidFill>
                <a:latin typeface="+mj-lt"/>
              </a:rPr>
              <a:t>ee</a:t>
            </a:r>
            <a:endParaRPr lang="fr-CH" sz="2400" dirty="0" smtClean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000" y="1524000"/>
            <a:ext cx="861979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fr-CH" sz="2000" dirty="0" smtClean="0">
                <a:latin typeface="+mj-lt"/>
              </a:rPr>
              <a:t>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resonant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depolarization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given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naturally</a:t>
            </a:r>
            <a:r>
              <a:rPr lang="fr-CH" sz="2000" dirty="0" smtClean="0">
                <a:latin typeface="+mj-lt"/>
              </a:rPr>
              <a:t> </a:t>
            </a:r>
          </a:p>
          <a:p>
            <a:pPr marL="457200" indent="-457200">
              <a:buAutoNum type="arabicPeriod"/>
            </a:pPr>
            <a:r>
              <a:rPr lang="fr-CH" sz="2000" dirty="0" smtClean="0">
                <a:latin typeface="+mj-lt"/>
              </a:rPr>
              <a:t>an essential </a:t>
            </a:r>
            <a:r>
              <a:rPr lang="fr-CH" sz="2000" dirty="0" err="1" smtClean="0">
                <a:latin typeface="+mj-lt"/>
              </a:rPr>
              <a:t>ingredient</a:t>
            </a:r>
            <a:r>
              <a:rPr lang="fr-CH" sz="2000" dirty="0" smtClean="0">
                <a:latin typeface="+mj-lt"/>
              </a:rPr>
              <a:t> for the </a:t>
            </a:r>
            <a:r>
              <a:rPr lang="fr-CH" sz="2000" dirty="0" err="1" smtClean="0">
                <a:latin typeface="+mj-lt"/>
              </a:rPr>
              <a:t>energy</a:t>
            </a:r>
            <a:r>
              <a:rPr lang="fr-CH" sz="2000" dirty="0" smtClean="0">
                <a:latin typeface="+mj-lt"/>
              </a:rPr>
              <a:t> calibration</a:t>
            </a:r>
          </a:p>
          <a:p>
            <a:pPr marL="457200" indent="-457200">
              <a:buAutoNum type="arabicPeriod"/>
            </a:pPr>
            <a:r>
              <a:rPr lang="fr-CH" sz="2000" dirty="0" err="1" smtClean="0">
                <a:latin typeface="+mj-lt"/>
              </a:rPr>
              <a:t>needs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keep</a:t>
            </a:r>
            <a:r>
              <a:rPr lang="fr-CH" sz="2000" dirty="0" smtClean="0">
                <a:latin typeface="+mj-lt"/>
              </a:rPr>
              <a:t> a few 100 </a:t>
            </a:r>
            <a:r>
              <a:rPr lang="fr-CH" sz="2000" dirty="0" err="1" smtClean="0">
                <a:latin typeface="+mj-lt"/>
              </a:rPr>
              <a:t>bunches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polarized</a:t>
            </a:r>
            <a:r>
              <a:rPr lang="fr-CH" sz="2000" dirty="0" smtClean="0">
                <a:latin typeface="+mj-lt"/>
              </a:rPr>
              <a:t> and not </a:t>
            </a:r>
            <a:r>
              <a:rPr lang="fr-CH" sz="2000" dirty="0" err="1" smtClean="0">
                <a:latin typeface="+mj-lt"/>
              </a:rPr>
              <a:t>interacting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        -- </a:t>
            </a:r>
            <a:r>
              <a:rPr lang="fr-CH" sz="2000" dirty="0" err="1" smtClean="0">
                <a:latin typeface="+mj-lt"/>
              </a:rPr>
              <a:t>since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top-up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unpoarized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would</a:t>
            </a:r>
            <a:r>
              <a:rPr lang="fr-CH" sz="2000" dirty="0" smtClean="0">
                <a:latin typeface="+mj-lt"/>
              </a:rPr>
              <a:t> destroy </a:t>
            </a:r>
            <a:r>
              <a:rPr lang="fr-CH" sz="2000" dirty="0" err="1" smtClean="0">
                <a:latin typeface="+mj-lt"/>
              </a:rPr>
              <a:t>polarization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4. </a:t>
            </a:r>
            <a:r>
              <a:rPr lang="fr-CH" sz="2000" dirty="0" err="1" smtClean="0">
                <a:latin typeface="+mj-lt"/>
              </a:rPr>
              <a:t>needs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polarimeters</a:t>
            </a:r>
            <a:r>
              <a:rPr lang="fr-CH" sz="2000" dirty="0" smtClean="0">
                <a:latin typeface="+mj-lt"/>
              </a:rPr>
              <a:t> for </a:t>
            </a:r>
            <a:r>
              <a:rPr lang="fr-CH" sz="2000" dirty="0" err="1" smtClean="0">
                <a:latin typeface="+mj-lt"/>
              </a:rPr>
              <a:t>both</a:t>
            </a:r>
            <a:r>
              <a:rPr lang="fr-CH" sz="2000" dirty="0" smtClean="0">
                <a:latin typeface="+mj-lt"/>
              </a:rPr>
              <a:t> e+ and e- </a:t>
            </a:r>
          </a:p>
          <a:p>
            <a:r>
              <a:rPr lang="fr-CH" sz="2000" dirty="0" smtClean="0">
                <a:latin typeface="+mj-lt"/>
              </a:rPr>
              <a:t>5. life </a:t>
            </a:r>
            <a:r>
              <a:rPr lang="fr-CH" sz="2000" dirty="0" err="1" smtClean="0">
                <a:latin typeface="+mj-lt"/>
              </a:rPr>
              <a:t>should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made </a:t>
            </a:r>
            <a:r>
              <a:rPr lang="fr-CH" sz="2000" dirty="0" err="1" smtClean="0">
                <a:latin typeface="+mj-lt"/>
              </a:rPr>
              <a:t>easier</a:t>
            </a:r>
            <a:r>
              <a:rPr lang="fr-CH" sz="2000" dirty="0" smtClean="0">
                <a:latin typeface="+mj-lt"/>
              </a:rPr>
              <a:t> by </a:t>
            </a:r>
            <a:r>
              <a:rPr lang="fr-CH" sz="2000" dirty="0" err="1" smtClean="0">
                <a:latin typeface="+mj-lt"/>
              </a:rPr>
              <a:t>smaller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beams</a:t>
            </a:r>
            <a:r>
              <a:rPr lang="fr-CH" sz="2000" dirty="0" smtClean="0">
                <a:latin typeface="+mj-lt"/>
              </a:rPr>
              <a:t> and modern </a:t>
            </a:r>
            <a:r>
              <a:rPr lang="fr-CH" sz="2000" dirty="0" err="1" smtClean="0">
                <a:latin typeface="+mj-lt"/>
              </a:rPr>
              <a:t>beam</a:t>
            </a:r>
            <a:r>
              <a:rPr lang="fr-CH" sz="2000" dirty="0" smtClean="0">
                <a:latin typeface="+mj-lt"/>
              </a:rPr>
              <a:t> diagnostics</a:t>
            </a:r>
          </a:p>
          <a:p>
            <a:r>
              <a:rPr lang="fr-CH" sz="2000" dirty="0" smtClean="0">
                <a:latin typeface="+mj-lt"/>
              </a:rPr>
              <a:t>6. </a:t>
            </a:r>
            <a:r>
              <a:rPr lang="fr-CH" sz="2000" dirty="0" err="1" smtClean="0">
                <a:latin typeface="+mj-lt"/>
              </a:rPr>
              <a:t>continuous</a:t>
            </a:r>
            <a:r>
              <a:rPr lang="fr-CH" sz="2000" dirty="0" smtClean="0">
                <a:latin typeface="+mj-lt"/>
              </a:rPr>
              <a:t> monitoring of B </a:t>
            </a:r>
            <a:r>
              <a:rPr lang="fr-CH" sz="2000" dirty="0" err="1" smtClean="0">
                <a:latin typeface="+mj-lt"/>
              </a:rPr>
              <a:t>field</a:t>
            </a:r>
            <a:r>
              <a:rPr lang="fr-CH" sz="2000" dirty="0" smtClean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needed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7. </a:t>
            </a:r>
            <a:r>
              <a:rPr lang="fr-CH" sz="2000" dirty="0" err="1" smtClean="0">
                <a:latin typeface="+mj-lt"/>
              </a:rPr>
              <a:t>probably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complementary</a:t>
            </a:r>
            <a:r>
              <a:rPr lang="fr-CH" sz="2000" dirty="0" smtClean="0">
                <a:latin typeface="+mj-lt"/>
              </a:rPr>
              <a:t> compensation of </a:t>
            </a:r>
            <a:r>
              <a:rPr lang="fr-CH" sz="2000" dirty="0" err="1" smtClean="0">
                <a:latin typeface="+mj-lt"/>
              </a:rPr>
              <a:t>solenoids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needed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8. </a:t>
            </a:r>
            <a:r>
              <a:rPr lang="fr-CH" sz="2000" dirty="0" err="1" smtClean="0">
                <a:latin typeface="+mj-lt"/>
              </a:rPr>
              <a:t>Given</a:t>
            </a:r>
            <a:r>
              <a:rPr lang="fr-CH" sz="2000" dirty="0" smtClean="0">
                <a:latin typeface="+mj-lt"/>
              </a:rPr>
              <a:t> the high </a:t>
            </a:r>
            <a:r>
              <a:rPr lang="fr-CH" sz="2000" dirty="0" err="1" smtClean="0">
                <a:latin typeface="+mj-lt"/>
              </a:rPr>
              <a:t>statistics</a:t>
            </a:r>
            <a:r>
              <a:rPr lang="fr-CH" sz="2000" dirty="0" smtClean="0">
                <a:latin typeface="+mj-lt"/>
              </a:rPr>
              <a:t> longitudinal </a:t>
            </a:r>
            <a:r>
              <a:rPr lang="fr-CH" sz="2000" dirty="0" err="1" smtClean="0">
                <a:latin typeface="+mj-lt"/>
              </a:rPr>
              <a:t>polarization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not </a:t>
            </a:r>
            <a:r>
              <a:rPr lang="fr-CH" sz="2000" dirty="0" err="1" smtClean="0">
                <a:latin typeface="+mj-lt"/>
              </a:rPr>
              <a:t>required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     -- the </a:t>
            </a:r>
            <a:r>
              <a:rPr lang="fr-CH" sz="2000" dirty="0" err="1" smtClean="0">
                <a:latin typeface="+mj-lt"/>
              </a:rPr>
              <a:t>same</a:t>
            </a:r>
            <a:r>
              <a:rPr lang="fr-CH" sz="2000" dirty="0" smtClean="0">
                <a:latin typeface="+mj-lt"/>
              </a:rPr>
              <a:t> information </a:t>
            </a:r>
            <a:r>
              <a:rPr lang="fr-CH" sz="2000" dirty="0" err="1" smtClean="0">
                <a:latin typeface="+mj-lt"/>
              </a:rPr>
              <a:t>can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obtained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otherwise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9. </a:t>
            </a:r>
            <a:r>
              <a:rPr lang="fr-CH" sz="2000" dirty="0" err="1" smtClean="0">
                <a:latin typeface="+mj-lt"/>
              </a:rPr>
              <a:t>list</a:t>
            </a:r>
            <a:r>
              <a:rPr lang="fr-CH" sz="2000" dirty="0" smtClean="0">
                <a:latin typeface="+mj-lt"/>
              </a:rPr>
              <a:t> o </a:t>
            </a:r>
            <a:r>
              <a:rPr lang="fr-CH" sz="2000" dirty="0" err="1" smtClean="0">
                <a:latin typeface="+mj-lt"/>
              </a:rPr>
              <a:t>required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equipemnt</a:t>
            </a:r>
            <a:r>
              <a:rPr lang="fr-CH" sz="2000" dirty="0" smtClean="0">
                <a:latin typeface="+mj-lt"/>
              </a:rPr>
              <a:t> to </a:t>
            </a:r>
            <a:r>
              <a:rPr lang="fr-CH" sz="2000" dirty="0" err="1" smtClean="0">
                <a:latin typeface="+mj-lt"/>
              </a:rPr>
              <a:t>bbe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established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 smtClean="0">
                <a:latin typeface="+mj-lt"/>
              </a:rPr>
              <a:t>10 possible issue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RD at the </a:t>
            </a:r>
            <a:r>
              <a:rPr lang="fr-CH" sz="2000" dirty="0" err="1" smtClean="0">
                <a:latin typeface="+mj-lt"/>
              </a:rPr>
              <a:t>Higgs</a:t>
            </a:r>
            <a:r>
              <a:rPr lang="fr-CH" sz="2000" dirty="0" smtClean="0">
                <a:latin typeface="+mj-lt"/>
              </a:rPr>
              <a:t> if v </a:t>
            </a:r>
            <a:r>
              <a:rPr lang="fr-CH" sz="2000" dirty="0" err="1" smtClean="0">
                <a:latin typeface="+mj-lt"/>
              </a:rPr>
              <a:t>is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integer</a:t>
            </a:r>
            <a:r>
              <a:rPr lang="fr-CH" sz="2000" dirty="0" smtClean="0">
                <a:latin typeface="+mj-lt"/>
              </a:rPr>
              <a:t>. </a:t>
            </a:r>
          </a:p>
          <a:p>
            <a:r>
              <a:rPr lang="fr-CH" sz="2000" dirty="0" smtClean="0">
                <a:latin typeface="+mj-lt"/>
              </a:rPr>
              <a:t>11. a </a:t>
            </a:r>
            <a:r>
              <a:rPr lang="fr-CH" sz="2000" dirty="0" err="1" smtClean="0">
                <a:latin typeface="+mj-lt"/>
              </a:rPr>
              <a:t>complementary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measurement</a:t>
            </a:r>
            <a:r>
              <a:rPr lang="fr-CH" sz="2000" dirty="0" smtClean="0">
                <a:latin typeface="+mj-lt"/>
              </a:rPr>
              <a:t> at </a:t>
            </a:r>
            <a:r>
              <a:rPr lang="fr-CH" sz="2000" dirty="0" err="1" smtClean="0">
                <a:latin typeface="+mj-lt"/>
              </a:rPr>
              <a:t>similar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level</a:t>
            </a:r>
            <a:r>
              <a:rPr lang="fr-CH" sz="2000" dirty="0" smtClean="0">
                <a:latin typeface="+mj-lt"/>
              </a:rPr>
              <a:t> of </a:t>
            </a:r>
            <a:r>
              <a:rPr lang="fr-CH" sz="2000" dirty="0" err="1" smtClean="0">
                <a:latin typeface="+mj-lt"/>
              </a:rPr>
              <a:t>precision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could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be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useful</a:t>
            </a:r>
            <a:r>
              <a:rPr lang="fr-CH" sz="2000" dirty="0" smtClean="0">
                <a:latin typeface="+mj-lt"/>
              </a:rPr>
              <a:t> </a:t>
            </a:r>
          </a:p>
          <a:p>
            <a:r>
              <a:rPr lang="fr-CH" sz="2000" dirty="0" smtClean="0">
                <a:latin typeface="+mj-lt"/>
              </a:rPr>
              <a:t>if simple </a:t>
            </a:r>
            <a:r>
              <a:rPr lang="fr-CH" sz="2000" dirty="0" err="1" smtClean="0">
                <a:latin typeface="+mj-lt"/>
              </a:rPr>
              <a:t>enough</a:t>
            </a:r>
            <a:endParaRPr lang="fr-CH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703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24743"/>
            <a:ext cx="630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Use of </a:t>
            </a:r>
            <a:r>
              <a:rPr lang="fr-CH" sz="3200" b="1" dirty="0" err="1" smtClean="0"/>
              <a:t>polarization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wigglers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at</a:t>
            </a:r>
            <a:r>
              <a:rPr lang="fr-CH" sz="3200" b="1" dirty="0" smtClean="0"/>
              <a:t> TLEP </a:t>
            </a:r>
            <a:endParaRPr lang="fr-CH" sz="32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65" y="2765637"/>
            <a:ext cx="5978163" cy="338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0184-2E26-4926-8943-C9BC661CC25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431" y="1301034"/>
            <a:ext cx="820891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FOREWORD How the </a:t>
            </a:r>
            <a:r>
              <a:rPr lang="fr-CH" sz="2000" b="1" dirty="0" err="1" smtClean="0"/>
              <a:t>sausage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was</a:t>
            </a:r>
            <a:r>
              <a:rPr lang="fr-CH" sz="2000" b="1" dirty="0" smtClean="0"/>
              <a:t> made...</a:t>
            </a:r>
          </a:p>
          <a:p>
            <a:endParaRPr lang="fr-CH" dirty="0"/>
          </a:p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evaluate</a:t>
            </a:r>
            <a:r>
              <a:rPr lang="fr-CH" dirty="0" smtClean="0"/>
              <a:t> the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wigglers</a:t>
            </a:r>
            <a:r>
              <a:rPr lang="fr-CH" dirty="0" smtClean="0"/>
              <a:t> and </a:t>
            </a:r>
            <a:r>
              <a:rPr lang="fr-CH" dirty="0" err="1" smtClean="0"/>
              <a:t>top-up</a:t>
            </a:r>
            <a:r>
              <a:rPr lang="fr-CH" dirty="0" smtClean="0"/>
              <a:t> injection on TLEP </a:t>
            </a:r>
            <a:r>
              <a:rPr lang="fr-CH" dirty="0" err="1" smtClean="0"/>
              <a:t>polarization</a:t>
            </a:r>
            <a:r>
              <a:rPr lang="fr-CH" dirty="0" smtClean="0"/>
              <a:t> performance,  I have </a:t>
            </a:r>
            <a:r>
              <a:rPr lang="fr-CH" dirty="0" err="1" smtClean="0"/>
              <a:t>generated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spread</a:t>
            </a:r>
            <a:r>
              <a:rPr lang="fr-CH" dirty="0" smtClean="0"/>
              <a:t> </a:t>
            </a:r>
            <a:r>
              <a:rPr lang="fr-CH" dirty="0" err="1" smtClean="0"/>
              <a:t>sheets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1. the first one </a:t>
            </a:r>
            <a:r>
              <a:rPr lang="fr-CH" dirty="0" err="1" smtClean="0"/>
              <a:t>calculates</a:t>
            </a:r>
            <a:r>
              <a:rPr lang="fr-CH" dirty="0" smtClean="0"/>
              <a:t> the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pread</a:t>
            </a:r>
            <a:r>
              <a:rPr lang="fr-CH" dirty="0" smtClean="0"/>
              <a:t> and </a:t>
            </a:r>
            <a:r>
              <a:rPr lang="fr-CH" dirty="0" err="1" smtClean="0"/>
              <a:t>polarization</a:t>
            </a:r>
            <a:r>
              <a:rPr lang="fr-CH" dirty="0" smtClean="0"/>
              <a:t> time in TLEP </a:t>
            </a:r>
            <a:r>
              <a:rPr lang="fr-CH" dirty="0" err="1" smtClean="0"/>
              <a:t>assuming</a:t>
            </a:r>
            <a:r>
              <a:rPr lang="fr-CH" dirty="0" smtClean="0"/>
              <a:t> a </a:t>
            </a:r>
            <a:r>
              <a:rPr lang="fr-CH" dirty="0" err="1" smtClean="0"/>
              <a:t>bending</a:t>
            </a:r>
            <a:r>
              <a:rPr lang="fr-CH" dirty="0" smtClean="0"/>
              <a:t> radius of 10km for a </a:t>
            </a:r>
            <a:r>
              <a:rPr lang="fr-CH" dirty="0" err="1" smtClean="0"/>
              <a:t>circumference</a:t>
            </a:r>
            <a:r>
              <a:rPr lang="fr-CH" dirty="0" smtClean="0"/>
              <a:t> of 80km, and the </a:t>
            </a:r>
            <a:r>
              <a:rPr lang="fr-CH" dirty="0" err="1" smtClean="0"/>
              <a:t>presence</a:t>
            </a:r>
            <a:r>
              <a:rPr lang="fr-CH" dirty="0" smtClean="0"/>
              <a:t> of the 12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wigglers</a:t>
            </a:r>
            <a:r>
              <a:rPr lang="fr-CH" dirty="0" smtClean="0"/>
              <a:t> 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built</a:t>
            </a:r>
            <a:r>
              <a:rPr lang="fr-CH" dirty="0" smtClean="0"/>
              <a:t> for LEP as </a:t>
            </a:r>
            <a:r>
              <a:rPr lang="fr-CH" dirty="0" err="1" smtClean="0"/>
              <a:t>calculated</a:t>
            </a:r>
            <a:r>
              <a:rPr lang="fr-CH" dirty="0" smtClean="0"/>
              <a:t> in LEP note 606 (Blondel/</a:t>
            </a:r>
            <a:r>
              <a:rPr lang="fr-CH" dirty="0" err="1" smtClean="0"/>
              <a:t>Jowett</a:t>
            </a:r>
            <a:r>
              <a:rPr lang="fr-CH" dirty="0" smtClean="0"/>
              <a:t>) </a:t>
            </a:r>
          </a:p>
          <a:p>
            <a:endParaRPr lang="fr-CH" dirty="0"/>
          </a:p>
          <a:p>
            <a:r>
              <a:rPr lang="fr-CH" dirty="0" smtClean="0"/>
              <a:t>2. the second one </a:t>
            </a:r>
            <a:r>
              <a:rPr lang="fr-CH" dirty="0" err="1" smtClean="0"/>
              <a:t>folds</a:t>
            </a:r>
            <a:r>
              <a:rPr lang="fr-CH" dirty="0" smtClean="0"/>
              <a:t> the </a:t>
            </a:r>
            <a:r>
              <a:rPr lang="fr-CH" dirty="0" err="1" smtClean="0"/>
              <a:t>achived</a:t>
            </a:r>
            <a:r>
              <a:rPr lang="fr-CH" dirty="0" smtClean="0"/>
              <a:t> </a:t>
            </a:r>
            <a:r>
              <a:rPr lang="fr-CH" dirty="0" err="1" smtClean="0"/>
              <a:t>polarization</a:t>
            </a:r>
            <a:r>
              <a:rPr lang="fr-CH" dirty="0" smtClean="0"/>
              <a:t> performance </a:t>
            </a:r>
            <a:r>
              <a:rPr lang="fr-CH" dirty="0" err="1" smtClean="0"/>
              <a:t>with</a:t>
            </a:r>
            <a:r>
              <a:rPr lang="fr-CH" dirty="0" smtClean="0"/>
              <a:t> top up injection, </a:t>
            </a:r>
            <a:r>
              <a:rPr lang="fr-CH" dirty="0" err="1" smtClean="0"/>
              <a:t>given</a:t>
            </a:r>
            <a:r>
              <a:rPr lang="fr-CH" dirty="0" smtClean="0"/>
              <a:t> the </a:t>
            </a:r>
            <a:r>
              <a:rPr lang="fr-CH" dirty="0" err="1" smtClean="0"/>
              <a:t>luminosity</a:t>
            </a:r>
            <a:r>
              <a:rPr lang="fr-CH" dirty="0" smtClean="0"/>
              <a:t> life time and the </a:t>
            </a:r>
            <a:r>
              <a:rPr lang="fr-CH" dirty="0" err="1" smtClean="0"/>
              <a:t>regular</a:t>
            </a:r>
            <a:r>
              <a:rPr lang="fr-CH" dirty="0" smtClean="0"/>
              <a:t> injection of </a:t>
            </a:r>
            <a:r>
              <a:rPr lang="fr-CH" dirty="0" err="1" smtClean="0"/>
              <a:t>unpolarized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The variable </a:t>
            </a:r>
            <a:r>
              <a:rPr lang="fr-CH" dirty="0" err="1" smtClean="0"/>
              <a:t>parameters</a:t>
            </a:r>
            <a:r>
              <a:rPr lang="fr-CH" dirty="0" smtClean="0"/>
              <a:t> are </a:t>
            </a:r>
          </a:p>
          <a:p>
            <a:r>
              <a:rPr lang="fr-CH" dirty="0"/>
              <a:t> </a:t>
            </a:r>
            <a:r>
              <a:rPr lang="fr-CH" dirty="0" smtClean="0"/>
              <a:t> -- B+ : </a:t>
            </a:r>
            <a:r>
              <a:rPr lang="fr-CH" dirty="0" err="1" smtClean="0"/>
              <a:t>field</a:t>
            </a:r>
            <a:r>
              <a:rPr lang="fr-CH" dirty="0" smtClean="0"/>
              <a:t> in the  positive pole of the </a:t>
            </a:r>
            <a:r>
              <a:rPr lang="fr-CH" dirty="0" err="1" smtClean="0"/>
              <a:t>wigglers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--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--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lifetime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-- and of course </a:t>
            </a:r>
            <a:r>
              <a:rPr lang="fr-CH" dirty="0" err="1" smtClean="0"/>
              <a:t>Jx</a:t>
            </a:r>
            <a:r>
              <a:rPr lang="fr-CH" dirty="0" smtClean="0"/>
              <a:t> but I have </a:t>
            </a:r>
            <a:r>
              <a:rPr lang="fr-CH" dirty="0" err="1" smtClean="0"/>
              <a:t>refrained</a:t>
            </a:r>
            <a:r>
              <a:rPr lang="fr-CH" dirty="0" smtClean="0"/>
              <a:t> to </a:t>
            </a:r>
            <a:r>
              <a:rPr lang="fr-CH" dirty="0" err="1" smtClean="0"/>
              <a:t>play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.  (one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as </a:t>
            </a:r>
            <a:r>
              <a:rPr lang="fr-CH" dirty="0" err="1" smtClean="0"/>
              <a:t>small</a:t>
            </a:r>
            <a:r>
              <a:rPr lang="fr-CH" dirty="0" smtClean="0"/>
              <a:t> as possible)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462C-0D80-405B-8F07-7E4AC088757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498" y="426478"/>
            <a:ext cx="8784976" cy="332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400" dirty="0" err="1"/>
              <a:t>E</a:t>
            </a:r>
            <a:r>
              <a:rPr lang="fr-CH" sz="2400" b="1" dirty="0" err="1" smtClean="0"/>
              <a:t>nergy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spread</a:t>
            </a:r>
            <a:r>
              <a:rPr lang="fr-CH" sz="2400" b="1" dirty="0" smtClean="0"/>
              <a:t> </a:t>
            </a:r>
            <a:r>
              <a:rPr lang="fr-CH" dirty="0" smtClean="0"/>
              <a:t> (</a:t>
            </a:r>
            <a:r>
              <a:rPr lang="fr-CH" dirty="0" err="1" smtClean="0"/>
              <a:t>Jx</a:t>
            </a:r>
            <a:r>
              <a:rPr lang="fr-CH" dirty="0" smtClean="0"/>
              <a:t>=1)                              </a:t>
            </a:r>
            <a:r>
              <a:rPr lang="fr-CH" sz="2400" b="1" dirty="0" smtClean="0"/>
              <a:t>LEP</a:t>
            </a:r>
            <a:r>
              <a:rPr lang="fr-CH" dirty="0" smtClean="0"/>
              <a:t>                                         </a:t>
            </a:r>
            <a:r>
              <a:rPr lang="fr-CH" sz="2400" b="1" dirty="0" smtClean="0"/>
              <a:t>TLEP  </a:t>
            </a:r>
            <a:r>
              <a:rPr lang="fr-CH" dirty="0" smtClean="0"/>
              <a:t>  </a:t>
            </a:r>
          </a:p>
          <a:p>
            <a:r>
              <a:rPr lang="fr-CH" dirty="0" smtClean="0"/>
              <a:t>  </a:t>
            </a:r>
          </a:p>
          <a:p>
            <a:r>
              <a:rPr lang="fr-CH" sz="1800" dirty="0"/>
              <a:t> </a:t>
            </a:r>
            <a:r>
              <a:rPr lang="fr-CH" sz="1800" dirty="0" smtClean="0"/>
              <a:t>     </a:t>
            </a:r>
            <a:r>
              <a:rPr lang="fr-CH" sz="1800" dirty="0" err="1" smtClean="0">
                <a:latin typeface="+mn-lt"/>
              </a:rPr>
              <a:t>beam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                                    sigma(E)     </a:t>
            </a:r>
            <a:r>
              <a:rPr lang="fr-CH" sz="1800" dirty="0" err="1" smtClean="0">
                <a:latin typeface="+mn-lt"/>
              </a:rPr>
              <a:t>tau_P</a:t>
            </a:r>
            <a:r>
              <a:rPr lang="fr-CH" sz="1800" dirty="0" smtClean="0">
                <a:latin typeface="+mn-lt"/>
              </a:rPr>
              <a:t>                 sigma(E)         </a:t>
            </a:r>
            <a:r>
              <a:rPr lang="fr-CH" sz="1800" dirty="0" err="1" smtClean="0">
                <a:latin typeface="+mn-lt"/>
              </a:rPr>
              <a:t>tau_P</a:t>
            </a:r>
            <a:endParaRPr lang="fr-CH" sz="1800" dirty="0" smtClean="0">
              <a:latin typeface="+mn-lt"/>
            </a:endParaRP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45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32 MeV         5.5  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18 MeV             167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1800" dirty="0" smtClean="0">
                <a:solidFill>
                  <a:srgbClr val="0033CC"/>
                </a:solidFill>
                <a:latin typeface="+mn-lt"/>
              </a:rPr>
              <a:t>        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45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GeV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wigglers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                 46 MeV         2.4 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hrs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58 MeV               12 </a:t>
            </a:r>
            <a:r>
              <a:rPr lang="fr-CH" sz="1800" u="sng" dirty="0" err="1" smtClean="0">
                <a:solidFill>
                  <a:srgbClr val="0033CC"/>
                </a:solidFill>
                <a:latin typeface="+mn-lt"/>
              </a:rPr>
              <a:t>hrs</a:t>
            </a:r>
            <a:r>
              <a:rPr lang="fr-CH" sz="1800" u="sng" dirty="0" smtClean="0">
                <a:solidFill>
                  <a:srgbClr val="0033CC"/>
                </a:solidFill>
                <a:latin typeface="+mn-lt"/>
              </a:rPr>
              <a:t>               </a:t>
            </a: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55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 48 MeV         1.96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26 MeV               61 </a:t>
            </a:r>
            <a:r>
              <a:rPr lang="fr-CH" sz="1800" dirty="0" err="1" smtClean="0">
                <a:latin typeface="+mn-lt"/>
              </a:rPr>
              <a:t>hrs</a:t>
            </a:r>
            <a:endParaRPr lang="fr-CH" sz="1800" dirty="0" smtClean="0">
              <a:latin typeface="+mn-lt"/>
            </a:endParaRP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 61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no </a:t>
            </a:r>
            <a:r>
              <a:rPr lang="fr-CH" sz="1800" dirty="0" err="1" smtClean="0">
                <a:latin typeface="+mn-lt"/>
              </a:rPr>
              <a:t>wiggs</a:t>
            </a:r>
            <a:r>
              <a:rPr lang="fr-CH" sz="1800" dirty="0" smtClean="0">
                <a:latin typeface="+mn-lt"/>
              </a:rPr>
              <a:t>                           59 MeV         1.1   </a:t>
            </a:r>
            <a:r>
              <a:rPr lang="fr-CH" sz="1800" dirty="0" err="1" smtClean="0">
                <a:latin typeface="+mn-lt"/>
              </a:rPr>
              <a:t>hrs</a:t>
            </a:r>
            <a:r>
              <a:rPr lang="fr-CH" sz="1800" dirty="0" smtClean="0">
                <a:latin typeface="+mn-lt"/>
              </a:rPr>
              <a:t>         33 MeV               36 </a:t>
            </a:r>
            <a:r>
              <a:rPr lang="fr-CH" sz="1800" dirty="0" err="1" smtClean="0">
                <a:latin typeface="+mn-lt"/>
              </a:rPr>
              <a:t>hrs</a:t>
            </a:r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         81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                                                                                              58 MeV               8.9 </a:t>
            </a:r>
            <a:r>
              <a:rPr lang="fr-CH" sz="1800" dirty="0" err="1" smtClean="0">
                <a:latin typeface="+mn-lt"/>
              </a:rPr>
              <a:t>hr</a:t>
            </a:r>
            <a:endParaRPr lang="fr-CH" sz="1800" dirty="0">
              <a:latin typeface="+mn-lt"/>
            </a:endParaRPr>
          </a:p>
          <a:p>
            <a:endParaRPr lang="fr-CH" sz="1800" dirty="0" smtClean="0"/>
          </a:p>
          <a:p>
            <a:endParaRPr lang="fr-CH" dirty="0" smtClean="0"/>
          </a:p>
          <a:p>
            <a:r>
              <a:rPr lang="fr-CH" dirty="0" smtClean="0"/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21" y="4044002"/>
            <a:ext cx="89966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consider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somewhere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between</a:t>
            </a:r>
            <a:r>
              <a:rPr lang="fr-CH" sz="1800" dirty="0" smtClean="0">
                <a:latin typeface="+mn-lt"/>
              </a:rPr>
              <a:t> 48 and 58 MeV as maximum acceptable for </a:t>
            </a:r>
          </a:p>
          <a:p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*).  </a:t>
            </a:r>
            <a:r>
              <a:rPr lang="fr-CH" sz="1800" dirty="0" err="1" smtClean="0">
                <a:latin typeface="+mn-lt"/>
              </a:rPr>
              <a:t>Take</a:t>
            </a:r>
            <a:r>
              <a:rPr lang="fr-CH" sz="1800" dirty="0" smtClean="0">
                <a:latin typeface="+mn-lt"/>
              </a:rPr>
              <a:t> 52 MeV for the </a:t>
            </a:r>
            <a:r>
              <a:rPr lang="fr-CH" sz="1800" dirty="0" err="1" smtClean="0">
                <a:latin typeface="+mn-lt"/>
              </a:rPr>
              <a:t>sake</a:t>
            </a:r>
            <a:r>
              <a:rPr lang="fr-CH" sz="1800" dirty="0" smtClean="0">
                <a:latin typeface="+mn-lt"/>
              </a:rPr>
              <a:t> of discussion. </a:t>
            </a:r>
          </a:p>
          <a:p>
            <a:r>
              <a:rPr lang="fr-CH" sz="1800" dirty="0" smtClean="0">
                <a:latin typeface="+mn-lt"/>
              </a:rPr>
              <a:t>Note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make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worse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faster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TLEP (</a:t>
            </a:r>
            <a:r>
              <a:rPr lang="fr-CH" sz="1800" dirty="0" err="1" smtClean="0">
                <a:latin typeface="+mn-lt"/>
              </a:rPr>
              <a:t>damping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less</a:t>
            </a:r>
            <a:r>
              <a:rPr lang="fr-CH" sz="1800" dirty="0" smtClean="0">
                <a:latin typeface="+mn-lt"/>
              </a:rPr>
              <a:t>) </a:t>
            </a:r>
            <a:endParaRPr lang="fr-CH" sz="1800" b="1" dirty="0" smtClean="0">
              <a:solidFill>
                <a:srgbClr val="00B050"/>
              </a:solidFill>
              <a:latin typeface="+mn-lt"/>
            </a:endParaRPr>
          </a:p>
          <a:p>
            <a:r>
              <a:rPr lang="fr-CH" sz="1800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 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There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no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need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for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wigglers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at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 81 </a:t>
            </a:r>
            <a:r>
              <a:rPr lang="fr-CH" sz="1800" b="1" dirty="0" err="1" smtClean="0">
                <a:solidFill>
                  <a:srgbClr val="00B050"/>
                </a:solidFill>
                <a:latin typeface="+mn-lt"/>
              </a:rPr>
              <a:t>GeV</a:t>
            </a:r>
            <a:r>
              <a:rPr lang="fr-CH" sz="1800" b="1" dirty="0" smtClean="0">
                <a:solidFill>
                  <a:srgbClr val="00B050"/>
                </a:solidFill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*) The </a:t>
            </a:r>
            <a:r>
              <a:rPr lang="fr-CH" sz="1800" dirty="0" err="1" smtClean="0">
                <a:latin typeface="+mn-lt"/>
              </a:rPr>
              <a:t>absolute</a:t>
            </a:r>
            <a:r>
              <a:rPr lang="fr-CH" sz="1800" dirty="0" smtClean="0">
                <a:latin typeface="+mn-lt"/>
              </a:rPr>
              <a:t> value of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spread</a:t>
            </a:r>
            <a:r>
              <a:rPr lang="fr-CH" sz="1800" dirty="0" smtClean="0">
                <a:latin typeface="+mn-lt"/>
              </a:rPr>
              <a:t> corresponds to an </a:t>
            </a:r>
            <a:r>
              <a:rPr lang="fr-CH" sz="1800" dirty="0" err="1" smtClean="0">
                <a:latin typeface="+mn-lt"/>
              </a:rPr>
              <a:t>absolute</a:t>
            </a:r>
            <a:r>
              <a:rPr lang="fr-CH" sz="1800" dirty="0" smtClean="0">
                <a:latin typeface="+mn-lt"/>
              </a:rPr>
              <a:t> value of spin-tune </a:t>
            </a:r>
            <a:r>
              <a:rPr lang="fr-CH" sz="1800" dirty="0" err="1" smtClean="0">
                <a:latin typeface="+mn-lt"/>
              </a:rPr>
              <a:t>spread</a:t>
            </a:r>
            <a:endParaRPr lang="fr-CH" sz="1800" dirty="0" smtClean="0">
              <a:latin typeface="+mn-lt"/>
            </a:endParaRPr>
          </a:p>
          <a:p>
            <a:endParaRPr lang="fr-CH" sz="1800" dirty="0"/>
          </a:p>
          <a:p>
            <a:r>
              <a:rPr lang="fr-CH" sz="1800" dirty="0" smtClean="0"/>
              <a:t>           </a:t>
            </a:r>
            <a:endParaRPr lang="fr-CH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71800" y="5844708"/>
                <a:ext cx="2628640" cy="7837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CH" sz="2400" dirty="0" smtClean="0">
                          <a:sym typeface="Symbol"/>
                        </a:rPr>
                        <m:t>=</m:t>
                      </m:r>
                      <m:f>
                        <m:fPr>
                          <m:ctrlPr>
                            <a:rPr lang="fr-CH" sz="2400" i="1" smtClean="0"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400" b="0" i="1" smtClean="0"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fr-CH" sz="2400" b="0" i="1" smtClean="0">
                                  <a:latin typeface="Cambria Math"/>
                                  <a:sym typeface="Symbol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CH" sz="2400" b="0" i="1" smtClean="0">
                                  <a:latin typeface="Cambria Math"/>
                                  <a:sym typeface="Symbol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fr-CH" sz="2400" b="0" i="1" smtClean="0">
                              <a:latin typeface="Cambria Math"/>
                              <a:sym typeface="Symbol"/>
                            </a:rPr>
                            <m:t>0.44065</m:t>
                          </m:r>
                        </m:den>
                      </m:f>
                    </m:oMath>
                  </m:oMathPara>
                </a14:m>
                <a:endParaRPr lang="fr-CH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844708"/>
                <a:ext cx="2628640" cy="7837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08498" y="3246806"/>
            <a:ext cx="877689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 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annoyingly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:  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with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wigglers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at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TLEP, the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spread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is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larger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than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at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LEP,  </a:t>
            </a:r>
          </a:p>
          <a:p>
            <a:r>
              <a:rPr lang="fr-CH" sz="2000" b="1" dirty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                             for a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given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polarization</a:t>
            </a:r>
            <a:r>
              <a:rPr lang="fr-CH" sz="2000" b="1" dirty="0" smtClean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 time. </a:t>
            </a:r>
            <a:endParaRPr lang="fr-CH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D12D0-A90F-431C-8670-A436C71B47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4084" y="255994"/>
            <a:ext cx="809170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Hypothetical</a:t>
            </a:r>
            <a:r>
              <a:rPr lang="fr-CH" sz="2400" b="1" dirty="0" smtClean="0"/>
              <a:t> scenario</a:t>
            </a:r>
          </a:p>
          <a:p>
            <a:endParaRPr lang="fr-CH" dirty="0"/>
          </a:p>
          <a:p>
            <a:r>
              <a:rPr lang="fr-CH" sz="1600" dirty="0" smtClean="0">
                <a:latin typeface="+mn-lt"/>
              </a:rPr>
              <a:t>Insert in TLEP the 12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wigglers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that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had</a:t>
            </a:r>
            <a:r>
              <a:rPr lang="fr-CH" sz="1600" dirty="0" smtClean="0">
                <a:latin typeface="+mn-lt"/>
              </a:rPr>
              <a:t> been </a:t>
            </a:r>
            <a:r>
              <a:rPr lang="fr-CH" sz="1600" dirty="0" err="1" smtClean="0">
                <a:latin typeface="+mn-lt"/>
              </a:rPr>
              <a:t>built</a:t>
            </a:r>
            <a:r>
              <a:rPr lang="fr-CH" sz="1600" dirty="0" smtClean="0">
                <a:latin typeface="+mn-lt"/>
              </a:rPr>
              <a:t> for LEP (B-=B+/6.25)</a:t>
            </a:r>
          </a:p>
          <a:p>
            <a:endParaRPr lang="fr-CH" sz="1600" dirty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endParaRPr lang="fr-CH" sz="1600" dirty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Use </a:t>
            </a:r>
            <a:r>
              <a:rPr lang="fr-CH" sz="1600" dirty="0" err="1" smtClean="0">
                <a:latin typeface="+mn-lt"/>
              </a:rPr>
              <a:t>formulae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given</a:t>
            </a:r>
            <a:r>
              <a:rPr lang="fr-CH" sz="1600" dirty="0" smtClean="0">
                <a:latin typeface="+mn-lt"/>
              </a:rPr>
              <a:t> in TLEP note 606 to </a:t>
            </a:r>
            <a:r>
              <a:rPr lang="fr-CH" sz="1600" dirty="0" err="1" smtClean="0">
                <a:latin typeface="+mn-lt"/>
              </a:rPr>
              <a:t>determine</a:t>
            </a:r>
            <a:r>
              <a:rPr lang="fr-CH" sz="1600" dirty="0" smtClean="0">
                <a:latin typeface="+mn-lt"/>
              </a:rPr>
              <a:t> as a </a:t>
            </a:r>
            <a:r>
              <a:rPr lang="fr-CH" sz="1600" dirty="0" err="1" smtClean="0">
                <a:latin typeface="+mn-lt"/>
              </a:rPr>
              <a:t>function</a:t>
            </a:r>
            <a:r>
              <a:rPr lang="fr-CH" sz="1600" dirty="0" smtClean="0">
                <a:latin typeface="+mn-lt"/>
              </a:rPr>
              <a:t> of B+ excitation </a:t>
            </a:r>
          </a:p>
          <a:p>
            <a:endParaRPr lang="fr-CH" sz="1600" dirty="0" smtClean="0">
              <a:latin typeface="+mn-lt"/>
            </a:endParaRPr>
          </a:p>
          <a:p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1. the  </a:t>
            </a:r>
            <a:r>
              <a:rPr lang="fr-CH" sz="1600" dirty="0" err="1" smtClean="0">
                <a:latin typeface="+mn-lt"/>
              </a:rPr>
              <a:t>energy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pread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</a:t>
            </a:r>
            <a:r>
              <a:rPr lang="fr-CH" sz="1600" baseline="-25000" dirty="0" smtClean="0">
                <a:latin typeface="+mn-lt"/>
                <a:sym typeface="Symbol"/>
              </a:rPr>
              <a:t>E</a:t>
            </a:r>
            <a:endParaRPr lang="fr-CH" sz="1600" dirty="0" smtClean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 2. the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time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</a:t>
            </a:r>
            <a:endParaRPr lang="fr-CH" sz="1600" dirty="0" smtClean="0">
              <a:latin typeface="+mn-lt"/>
            </a:endParaRPr>
          </a:p>
          <a:p>
            <a:endParaRPr lang="fr-CH" sz="1600" dirty="0">
              <a:latin typeface="+mn-lt"/>
            </a:endParaRPr>
          </a:p>
          <a:p>
            <a:r>
              <a:rPr lang="fr-CH" sz="1600" dirty="0" err="1" smtClean="0">
                <a:latin typeface="+mn-lt"/>
              </a:rPr>
              <a:t>then</a:t>
            </a:r>
            <a:r>
              <a:rPr lang="fr-CH" sz="1600" dirty="0" smtClean="0">
                <a:latin typeface="+mn-lt"/>
              </a:rPr>
              <a:t> set an </a:t>
            </a:r>
            <a:r>
              <a:rPr lang="fr-CH" sz="1600" dirty="0" err="1" smtClean="0">
                <a:latin typeface="+mn-lt"/>
              </a:rPr>
              <a:t>uppper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limit</a:t>
            </a:r>
            <a:r>
              <a:rPr lang="fr-CH" sz="1600" dirty="0" smtClean="0">
                <a:latin typeface="+mn-lt"/>
              </a:rPr>
              <a:t> on </a:t>
            </a:r>
            <a:r>
              <a:rPr lang="fr-CH" sz="1600" dirty="0" err="1" smtClean="0">
                <a:latin typeface="+mn-lt"/>
              </a:rPr>
              <a:t>energy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spread</a:t>
            </a:r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...</a:t>
            </a:r>
          </a:p>
          <a:p>
            <a:r>
              <a:rPr lang="fr-CH" sz="1600" dirty="0">
                <a:latin typeface="+mn-lt"/>
              </a:rPr>
              <a:t> </a:t>
            </a:r>
            <a:r>
              <a:rPr lang="fr-CH" sz="1600" dirty="0" smtClean="0">
                <a:latin typeface="+mn-lt"/>
              </a:rPr>
              <a:t>    and </a:t>
            </a:r>
            <a:r>
              <a:rPr lang="fr-CH" sz="1600" dirty="0" err="1" smtClean="0">
                <a:latin typeface="+mn-lt"/>
              </a:rPr>
              <a:t>see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what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time </a:t>
            </a:r>
            <a:r>
              <a:rPr lang="fr-CH" sz="1600" dirty="0" err="1" smtClean="0">
                <a:latin typeface="+mn-lt"/>
              </a:rPr>
              <a:t>we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get</a:t>
            </a:r>
            <a:r>
              <a:rPr lang="fr-CH" sz="1600" dirty="0" smtClean="0">
                <a:latin typeface="+mn-lt"/>
              </a:rPr>
              <a:t>    </a:t>
            </a:r>
            <a:endParaRPr lang="fr-CH" sz="1600" dirty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r>
              <a:rPr lang="fr-CH" sz="1600" dirty="0" smtClean="0">
                <a:latin typeface="+mn-lt"/>
              </a:rPr>
              <a:t>for 10% </a:t>
            </a:r>
            <a:r>
              <a:rPr lang="fr-CH" sz="1600" dirty="0" err="1" smtClean="0">
                <a:latin typeface="+mn-lt"/>
              </a:rPr>
              <a:t>polarization</a:t>
            </a:r>
            <a:r>
              <a:rPr lang="fr-CH" sz="1600" dirty="0" smtClean="0">
                <a:latin typeface="+mn-lt"/>
              </a:rPr>
              <a:t> the time </a:t>
            </a:r>
            <a:r>
              <a:rPr lang="fr-CH" sz="1600" dirty="0" err="1" smtClean="0">
                <a:latin typeface="+mn-lt"/>
              </a:rPr>
              <a:t>is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 </a:t>
            </a:r>
            <a:r>
              <a:rPr lang="fr-CH" sz="1600" baseline="30000" dirty="0" err="1" smtClean="0">
                <a:latin typeface="+mn-lt"/>
                <a:sym typeface="Symbol"/>
              </a:rPr>
              <a:t>eff</a:t>
            </a:r>
            <a:r>
              <a:rPr lang="fr-CH" sz="1600" baseline="30000" dirty="0" smtClean="0">
                <a:latin typeface="+mn-lt"/>
                <a:sym typeface="Symbol"/>
              </a:rPr>
              <a:t>  </a:t>
            </a:r>
            <a:r>
              <a:rPr lang="fr-CH" sz="1600" dirty="0" smtClean="0">
                <a:latin typeface="+mn-lt"/>
                <a:sym typeface="Symbol"/>
              </a:rPr>
              <a:t>=</a:t>
            </a:r>
            <a:r>
              <a:rPr lang="fr-CH" sz="1600" baseline="-25000" dirty="0" smtClean="0">
                <a:latin typeface="+mn-lt"/>
                <a:sym typeface="Symbol"/>
              </a:rPr>
              <a:t>  </a:t>
            </a:r>
            <a:r>
              <a:rPr lang="fr-CH" sz="1600" dirty="0" smtClean="0">
                <a:latin typeface="+mn-lt"/>
              </a:rPr>
              <a:t>0.1  </a:t>
            </a:r>
            <a:r>
              <a:rPr lang="fr-CH" sz="1600" dirty="0" smtClean="0">
                <a:latin typeface="+mn-lt"/>
                <a:sym typeface="Symbol"/>
              </a:rPr>
              <a:t></a:t>
            </a:r>
            <a:r>
              <a:rPr lang="fr-CH" sz="1600" baseline="-25000" dirty="0" smtClean="0">
                <a:latin typeface="+mn-lt"/>
                <a:sym typeface="Symbol"/>
              </a:rPr>
              <a:t>P  </a:t>
            </a:r>
            <a:endParaRPr lang="fr-CH" sz="1600" dirty="0" smtClean="0">
              <a:latin typeface="+mn-lt"/>
            </a:endParaRPr>
          </a:p>
          <a:p>
            <a:endParaRPr lang="fr-CH" sz="1600" dirty="0" smtClean="0">
              <a:latin typeface="+mn-lt"/>
            </a:endParaRPr>
          </a:p>
          <a:p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for 52 MeV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energy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spread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TLEP Z 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we</a:t>
            </a:r>
            <a:r>
              <a:rPr lang="fr-CH" sz="2000" dirty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33CC"/>
                </a:solidFill>
                <a:latin typeface="+mn-lt"/>
              </a:rPr>
              <a:t>get</a:t>
            </a:r>
            <a:r>
              <a:rPr lang="fr-CH" sz="2000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</a:t>
            </a:r>
            <a:r>
              <a:rPr lang="fr-CH" sz="2000" baseline="-25000" dirty="0" smtClean="0">
                <a:solidFill>
                  <a:srgbClr val="0033CC"/>
                </a:solidFill>
                <a:latin typeface="+mn-lt"/>
                <a:sym typeface="Symbol"/>
              </a:rPr>
              <a:t>P  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= 15hrs or </a:t>
            </a:r>
            <a:r>
              <a:rPr lang="fr-CH" sz="2000" dirty="0">
                <a:solidFill>
                  <a:srgbClr val="0033CC"/>
                </a:solidFill>
                <a:latin typeface="+mn-lt"/>
                <a:sym typeface="Symbol"/>
              </a:rPr>
              <a:t></a:t>
            </a:r>
            <a:r>
              <a:rPr lang="fr-CH" sz="2000" baseline="-25000" dirty="0">
                <a:solidFill>
                  <a:srgbClr val="0033CC"/>
                </a:solidFill>
                <a:latin typeface="+mn-lt"/>
                <a:sym typeface="Symbol"/>
              </a:rPr>
              <a:t>P </a:t>
            </a:r>
            <a:r>
              <a:rPr lang="fr-CH" sz="2000" baseline="30000" dirty="0" err="1">
                <a:solidFill>
                  <a:srgbClr val="0033CC"/>
                </a:solidFill>
                <a:latin typeface="+mn-lt"/>
                <a:sym typeface="Symbol"/>
              </a:rPr>
              <a:t>eff</a:t>
            </a:r>
            <a:r>
              <a:rPr lang="fr-CH" sz="2000" baseline="30000" dirty="0">
                <a:solidFill>
                  <a:srgbClr val="0033CC"/>
                </a:solidFill>
                <a:latin typeface="+mn-lt"/>
                <a:sym typeface="Symbol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=</a:t>
            </a:r>
            <a:r>
              <a:rPr lang="fr-CH" sz="2000" baseline="30000" dirty="0" smtClean="0">
                <a:solidFill>
                  <a:srgbClr val="0033CC"/>
                </a:solidFill>
                <a:latin typeface="+mn-lt"/>
                <a:sym typeface="Symbol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latin typeface="+mn-lt"/>
                <a:sym typeface="Symbol"/>
              </a:rPr>
              <a:t>90 minutes</a:t>
            </a:r>
          </a:p>
          <a:p>
            <a:endParaRPr lang="fr-CH" sz="1600" dirty="0">
              <a:latin typeface="+mn-lt"/>
              <a:sym typeface="Symbol"/>
            </a:endParaRPr>
          </a:p>
          <a:p>
            <a:r>
              <a:rPr lang="fr-CH" sz="1600" dirty="0" smtClean="0">
                <a:latin typeface="+mn-lt"/>
                <a:sym typeface="Symbol"/>
              </a:rPr>
              <a:t>-- </a:t>
            </a:r>
            <a:r>
              <a:rPr lang="fr-CH" sz="1600" dirty="0" err="1" smtClean="0">
                <a:latin typeface="+mn-lt"/>
                <a:sym typeface="Symbol"/>
              </a:rPr>
              <a:t>lose</a:t>
            </a:r>
            <a:r>
              <a:rPr lang="fr-CH" sz="1600" dirty="0" smtClean="0">
                <a:latin typeface="+mn-lt"/>
                <a:sym typeface="Symbol"/>
              </a:rPr>
              <a:t> 90 minutes of running , </a:t>
            </a:r>
            <a:r>
              <a:rPr lang="fr-CH" sz="1600" dirty="0" err="1" smtClean="0">
                <a:latin typeface="+mn-lt"/>
                <a:sym typeface="Symbol"/>
              </a:rPr>
              <a:t>then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can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depolarize</a:t>
            </a:r>
            <a:r>
              <a:rPr lang="fr-CH" sz="1600" dirty="0" smtClean="0">
                <a:latin typeface="+mn-lt"/>
                <a:sym typeface="Symbol"/>
              </a:rPr>
              <a:t> one </a:t>
            </a:r>
            <a:r>
              <a:rPr lang="fr-CH" sz="1600" dirty="0" err="1" smtClean="0">
                <a:latin typeface="+mn-lt"/>
                <a:sym typeface="Symbol"/>
              </a:rPr>
              <a:t>bunch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every</a:t>
            </a:r>
            <a:r>
              <a:rPr lang="fr-CH" sz="1600" dirty="0" smtClean="0">
                <a:latin typeface="+mn-lt"/>
                <a:sym typeface="Symbol"/>
              </a:rPr>
              <a:t> 10 minutes </a:t>
            </a:r>
          </a:p>
          <a:p>
            <a:r>
              <a:rPr lang="fr-CH" sz="1600" dirty="0">
                <a:latin typeface="+mn-lt"/>
                <a:sym typeface="Symbol"/>
              </a:rPr>
              <a:t> </a:t>
            </a:r>
            <a:r>
              <a:rPr lang="fr-CH" sz="1600" dirty="0" smtClean="0">
                <a:latin typeface="+mn-lt"/>
                <a:sym typeface="Symbol"/>
              </a:rPr>
              <a:t>    if </a:t>
            </a:r>
            <a:r>
              <a:rPr lang="fr-CH" sz="1600" dirty="0" err="1" smtClean="0">
                <a:latin typeface="+mn-lt"/>
                <a:sym typeface="Symbol"/>
              </a:rPr>
              <a:t>we</a:t>
            </a:r>
            <a:r>
              <a:rPr lang="fr-CH" sz="1600" dirty="0" smtClean="0">
                <a:latin typeface="+mn-lt"/>
                <a:sym typeface="Symbol"/>
              </a:rPr>
              <a:t> have  9 ‘single </a:t>
            </a:r>
            <a:r>
              <a:rPr lang="fr-CH" sz="1600" dirty="0" err="1" smtClean="0">
                <a:latin typeface="+mn-lt"/>
                <a:sym typeface="Symbol"/>
              </a:rPr>
              <a:t>bunches</a:t>
            </a:r>
            <a:r>
              <a:rPr lang="fr-CH" sz="1600" dirty="0" smtClean="0">
                <a:latin typeface="+mn-lt"/>
                <a:sym typeface="Symbol"/>
              </a:rPr>
              <a:t>’ per </a:t>
            </a:r>
            <a:r>
              <a:rPr lang="fr-CH" sz="1600" dirty="0" err="1" smtClean="0">
                <a:latin typeface="+mn-lt"/>
                <a:sym typeface="Symbol"/>
              </a:rPr>
              <a:t>beam</a:t>
            </a:r>
            <a:r>
              <a:rPr lang="fr-CH" sz="1600" dirty="0" smtClean="0">
                <a:latin typeface="+mn-lt"/>
                <a:sym typeface="Symbol"/>
              </a:rPr>
              <a:t>. (</a:t>
            </a:r>
            <a:r>
              <a:rPr lang="fr-CH" sz="1600" dirty="0" err="1" smtClean="0">
                <a:latin typeface="+mn-lt"/>
                <a:sym typeface="Symbol"/>
              </a:rPr>
              <a:t>will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keep</a:t>
            </a:r>
            <a:r>
              <a:rPr lang="fr-CH" sz="1600" dirty="0" smtClean="0">
                <a:latin typeface="+mn-lt"/>
                <a:sym typeface="Symbol"/>
              </a:rPr>
              <a:t> a few more to </a:t>
            </a:r>
            <a:r>
              <a:rPr lang="fr-CH" sz="1600" dirty="0" err="1" smtClean="0">
                <a:latin typeface="+mn-lt"/>
                <a:sym typeface="Symbol"/>
              </a:rPr>
              <a:t>be</a:t>
            </a:r>
            <a:r>
              <a:rPr lang="fr-CH" sz="1600" dirty="0" smtClean="0">
                <a:latin typeface="+mn-lt"/>
                <a:sym typeface="Symbol"/>
              </a:rPr>
              <a:t> sure) </a:t>
            </a:r>
          </a:p>
          <a:p>
            <a:endParaRPr lang="fr-CH" sz="1600" dirty="0" smtClean="0">
              <a:latin typeface="+mn-lt"/>
              <a:sym typeface="Symbol"/>
            </a:endParaRPr>
          </a:p>
          <a:p>
            <a:r>
              <a:rPr lang="fr-CH" sz="1600" dirty="0" err="1">
                <a:latin typeface="+mn-lt"/>
                <a:sym typeface="Symbol"/>
              </a:rPr>
              <a:t>C</a:t>
            </a:r>
            <a:r>
              <a:rPr lang="fr-CH" sz="1600" dirty="0" err="1" smtClean="0">
                <a:latin typeface="+mn-lt"/>
                <a:sym typeface="Symbol"/>
              </a:rPr>
              <a:t>hanging</a:t>
            </a:r>
            <a:r>
              <a:rPr lang="fr-CH" sz="1600" dirty="0" smtClean="0">
                <a:latin typeface="+mn-lt"/>
                <a:sym typeface="Symbol"/>
              </a:rPr>
              <a:t> the </a:t>
            </a:r>
            <a:r>
              <a:rPr lang="fr-CH" sz="1600" dirty="0" err="1" smtClean="0">
                <a:latin typeface="+mn-lt"/>
                <a:sym typeface="Symbol"/>
              </a:rPr>
              <a:t>wigglers</a:t>
            </a:r>
            <a:r>
              <a:rPr lang="fr-CH" sz="1600" dirty="0" smtClean="0">
                <a:latin typeface="+mn-lt"/>
                <a:sym typeface="Symbol"/>
              </a:rPr>
              <a:t> (</a:t>
            </a:r>
            <a:r>
              <a:rPr lang="fr-CH" sz="1600" dirty="0" err="1" smtClean="0">
                <a:latin typeface="+mn-lt"/>
                <a:sym typeface="Symbol"/>
              </a:rPr>
              <a:t>e.g</a:t>
            </a:r>
            <a:r>
              <a:rPr lang="fr-CH" sz="1600" dirty="0" smtClean="0">
                <a:latin typeface="+mn-lt"/>
                <a:sym typeface="Symbol"/>
              </a:rPr>
              <a:t>. more, </a:t>
            </a:r>
            <a:r>
              <a:rPr lang="fr-CH" sz="1600" dirty="0" err="1" smtClean="0">
                <a:latin typeface="+mn-lt"/>
                <a:sym typeface="Symbol"/>
              </a:rPr>
              <a:t>weaker</a:t>
            </a:r>
            <a:r>
              <a:rPr lang="fr-CH" sz="1600" dirty="0" smtClean="0">
                <a:latin typeface="+mn-lt"/>
                <a:sym typeface="Symbol"/>
              </a:rPr>
              <a:t>) </a:t>
            </a:r>
            <a:r>
              <a:rPr lang="fr-CH" sz="1600" dirty="0" err="1" smtClean="0">
                <a:latin typeface="+mn-lt"/>
                <a:sym typeface="Symbol"/>
              </a:rPr>
              <a:t>makes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little</a:t>
            </a:r>
            <a:r>
              <a:rPr lang="fr-CH" sz="1600" dirty="0" smtClean="0">
                <a:latin typeface="+mn-lt"/>
                <a:sym typeface="Symbol"/>
              </a:rPr>
              <a:t> </a:t>
            </a:r>
            <a:r>
              <a:rPr lang="fr-CH" sz="1600" dirty="0" err="1" smtClean="0">
                <a:latin typeface="+mn-lt"/>
                <a:sym typeface="Symbol"/>
              </a:rPr>
              <a:t>difference</a:t>
            </a:r>
            <a:endParaRPr lang="fr-CH" sz="1600" dirty="0">
              <a:latin typeface="+mn-lt"/>
              <a:sym typeface="Symbo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6633" y="1408122"/>
            <a:ext cx="2664296" cy="4175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B-</a:t>
            </a:r>
            <a:endParaRPr lang="fr-CH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79041" y="1408122"/>
            <a:ext cx="2664296" cy="4175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CH" sz="2000" b="1" dirty="0">
                <a:solidFill>
                  <a:prstClr val="black"/>
                </a:solidFill>
              </a:rPr>
              <a:t>B-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1361" y="1408122"/>
            <a:ext cx="683664" cy="417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B+</a:t>
            </a:r>
            <a:endParaRPr lang="fr-CH" sz="20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8521" y="1616888"/>
            <a:ext cx="81369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65BAC-AAA2-4AAD-8D25-532AEFFDB12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00026"/>
            <a:ext cx="7734300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7899" y="3291680"/>
            <a:ext cx="522303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Jowett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were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not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easy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to use (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orbit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distortions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) </a:t>
            </a:r>
          </a:p>
          <a:p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and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should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probably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designed</a:t>
            </a:r>
            <a:endParaRPr lang="fr-CH" sz="20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2A9F-EE10-4901-9328-2A992F25BAF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" y="46289"/>
            <a:ext cx="8982582" cy="635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43868" y="5856790"/>
            <a:ext cx="116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B</a:t>
            </a:r>
            <a:r>
              <a:rPr lang="fr-CH" sz="2000" baseline="-25000" dirty="0" err="1" smtClean="0">
                <a:latin typeface="+mn-lt"/>
              </a:rPr>
              <a:t>Wiggler</a:t>
            </a:r>
            <a:r>
              <a:rPr lang="fr-CH" sz="2000" dirty="0" smtClean="0">
                <a:latin typeface="+mn-lt"/>
              </a:rPr>
              <a:t>(T)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7712" y="3071694"/>
            <a:ext cx="513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hrs</a:t>
            </a:r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5346" y="66163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(</a:t>
            </a:r>
            <a:r>
              <a:rPr lang="fr-CH" sz="2000" dirty="0" err="1" smtClean="0">
                <a:latin typeface="+mn-lt"/>
                <a:sym typeface="Symbol"/>
              </a:rPr>
              <a:t>GeV</a:t>
            </a:r>
            <a:r>
              <a:rPr lang="fr-CH" sz="2000" dirty="0" smtClean="0">
                <a:latin typeface="+mn-lt"/>
                <a:sym typeface="Symbol"/>
              </a:rPr>
              <a:t>)</a:t>
            </a:r>
            <a:endParaRPr lang="fr-CH" sz="2000" dirty="0" smtClean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71A-4340-41D2-97CC-BCD7E9D9311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" y="-7"/>
            <a:ext cx="9129146" cy="645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FCFA-A767-4781-A842-9DAFBC8EA2B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48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7" y="165867"/>
            <a:ext cx="4662435" cy="64313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233" y="150725"/>
            <a:ext cx="4451767" cy="621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9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7" y="202223"/>
            <a:ext cx="587539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solidFill>
                  <a:srgbClr val="C00000"/>
                </a:solidFill>
                <a:latin typeface="+mj-lt"/>
              </a:rPr>
              <a:t>Synchroton</a:t>
            </a:r>
            <a:r>
              <a:rPr lang="fr-CH" sz="2400" b="1" dirty="0" smtClean="0">
                <a:solidFill>
                  <a:srgbClr val="C00000"/>
                </a:solidFill>
                <a:latin typeface="+mj-lt"/>
              </a:rPr>
              <a:t> radiation power in the </a:t>
            </a:r>
            <a:r>
              <a:rPr lang="fr-CH" sz="2400" b="1" dirty="0" err="1" smtClean="0">
                <a:solidFill>
                  <a:srgbClr val="C00000"/>
                </a:solidFill>
                <a:latin typeface="+mj-lt"/>
              </a:rPr>
              <a:t>wigglers</a:t>
            </a:r>
            <a:endParaRPr lang="fr-CH" sz="2400" b="1" dirty="0" smtClean="0">
              <a:solidFill>
                <a:srgbClr val="C00000"/>
              </a:solidFill>
              <a:latin typeface="+mj-lt"/>
            </a:endParaRP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154799" y="1217886"/>
            <a:ext cx="8908785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Synchrotron radiation power by </a:t>
            </a:r>
            <a:r>
              <a:rPr lang="fr-CH" sz="1800" dirty="0" err="1" smtClean="0">
                <a:latin typeface="+mn-lt"/>
              </a:rPr>
              <a:t>particles</a:t>
            </a:r>
            <a:r>
              <a:rPr lang="fr-CH" sz="1800" dirty="0" smtClean="0">
                <a:latin typeface="+mn-lt"/>
              </a:rPr>
              <a:t> of a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in a </a:t>
            </a:r>
            <a:r>
              <a:rPr lang="fr-CH" sz="1800" dirty="0" err="1" smtClean="0">
                <a:latin typeface="+mn-lt"/>
              </a:rPr>
              <a:t>magnet</a:t>
            </a:r>
            <a:r>
              <a:rPr lang="fr-CH" sz="1800" dirty="0" smtClean="0">
                <a:latin typeface="+mn-lt"/>
              </a:rPr>
              <a:t> of a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length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scales</a:t>
            </a:r>
            <a:r>
              <a:rPr lang="fr-CH" sz="1800" dirty="0" smtClean="0">
                <a:latin typeface="+mn-lt"/>
              </a:rPr>
              <a:t> as the square of the </a:t>
            </a:r>
            <a:r>
              <a:rPr lang="fr-CH" sz="1800" dirty="0" err="1" smtClean="0">
                <a:latin typeface="+mn-lt"/>
              </a:rPr>
              <a:t>magnetic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smtClean="0">
                <a:solidFill>
                  <a:srgbClr val="0033CC"/>
                </a:solidFill>
                <a:latin typeface="+mn-lt"/>
              </a:rPr>
              <a:t>per passage </a:t>
            </a:r>
            <a:r>
              <a:rPr lang="fr-CH" sz="1800" dirty="0" err="1" smtClean="0">
                <a:latin typeface="+mn-lt"/>
              </a:rPr>
              <a:t>through</a:t>
            </a:r>
            <a:r>
              <a:rPr lang="fr-CH" sz="1800" dirty="0" smtClean="0">
                <a:latin typeface="+mn-lt"/>
              </a:rPr>
              <a:t> a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calculated</a:t>
            </a:r>
            <a:r>
              <a:rPr lang="fr-CH" sz="1800" dirty="0" smtClean="0">
                <a:latin typeface="+mn-lt"/>
              </a:rPr>
              <a:t> in LEP note 606 </a:t>
            </a:r>
          </a:p>
          <a:p>
            <a:r>
              <a:rPr lang="fr-CH" sz="1800" dirty="0" smtClean="0">
                <a:latin typeface="+mn-lt"/>
              </a:rPr>
              <a:t>(</a:t>
            </a:r>
            <a:r>
              <a:rPr lang="fr-CH" sz="1800" dirty="0" err="1" smtClean="0">
                <a:latin typeface="+mn-lt"/>
              </a:rPr>
              <a:t>see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next</a:t>
            </a:r>
            <a:r>
              <a:rPr lang="fr-CH" sz="1800" dirty="0" smtClean="0">
                <a:latin typeface="+mn-lt"/>
              </a:rPr>
              <a:t> page). It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3.22 MeV per </a:t>
            </a:r>
            <a:r>
              <a:rPr lang="fr-CH" sz="1800" dirty="0" err="1" smtClean="0">
                <a:latin typeface="+mn-lt"/>
              </a:rPr>
              <a:t>wiggler</a:t>
            </a:r>
            <a:r>
              <a:rPr lang="fr-CH" sz="1800" dirty="0" smtClean="0">
                <a:latin typeface="+mn-lt"/>
              </a:rPr>
              <a:t> or 38.6 MeV for the 12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LEP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particle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117 MeV/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in the machine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no </a:t>
            </a:r>
            <a:r>
              <a:rPr lang="fr-CH" sz="1800" dirty="0" err="1" smtClean="0">
                <a:latin typeface="+mn-lt"/>
              </a:rPr>
              <a:t>wiglers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and </a:t>
            </a:r>
            <a:r>
              <a:rPr lang="fr-CH" sz="1800" dirty="0" err="1" smtClean="0">
                <a:latin typeface="+mn-lt"/>
              </a:rPr>
              <a:t>becomes</a:t>
            </a:r>
            <a:r>
              <a:rPr lang="fr-CH" sz="1800" dirty="0" smtClean="0">
                <a:latin typeface="+mn-lt"/>
              </a:rPr>
              <a:t> 156 MeV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the 12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full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. </a:t>
            </a:r>
            <a:r>
              <a:rPr lang="fr-CH" sz="1800" dirty="0" err="1">
                <a:latin typeface="+mn-lt"/>
              </a:rPr>
              <a:t>F</a:t>
            </a:r>
            <a:r>
              <a:rPr lang="fr-CH" sz="1800" dirty="0" err="1" smtClean="0">
                <a:latin typeface="+mn-lt"/>
              </a:rPr>
              <a:t>rom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follows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in the machine running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45 </a:t>
            </a:r>
            <a:r>
              <a:rPr lang="fr-CH" sz="1800" dirty="0" err="1" smtClean="0">
                <a:latin typeface="+mn-lt"/>
              </a:rPr>
              <a:t>GeV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full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 the radiation power </a:t>
            </a:r>
          </a:p>
          <a:p>
            <a:r>
              <a:rPr lang="fr-CH" sz="1800" dirty="0" smtClean="0">
                <a:latin typeface="+mn-lt"/>
              </a:rPr>
              <a:t>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would</a:t>
            </a:r>
            <a:r>
              <a:rPr lang="fr-CH" sz="1800" dirty="0" smtClean="0">
                <a:latin typeface="+mn-lt"/>
              </a:rPr>
              <a:t> have been  25% of the total power  </a:t>
            </a:r>
            <a:r>
              <a:rPr lang="fr-CH" sz="1800" dirty="0" err="1" smtClean="0">
                <a:latin typeface="+mn-lt"/>
              </a:rPr>
              <a:t>dissipated</a:t>
            </a:r>
            <a:r>
              <a:rPr lang="fr-CH" sz="1800" dirty="0" smtClean="0">
                <a:latin typeface="+mn-lt"/>
              </a:rPr>
              <a:t>  </a:t>
            </a:r>
            <a:r>
              <a:rPr lang="fr-CH" sz="1800" dirty="0" err="1" smtClean="0">
                <a:latin typeface="+mn-lt"/>
              </a:rPr>
              <a:t>around</a:t>
            </a:r>
            <a:r>
              <a:rPr lang="fr-CH" sz="1800" dirty="0" smtClean="0">
                <a:latin typeface="+mn-lt"/>
              </a:rPr>
              <a:t> LEP.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In TLEP </a:t>
            </a:r>
            <a:r>
              <a:rPr lang="fr-CH" sz="1800" dirty="0" err="1" smtClean="0">
                <a:latin typeface="+mn-lt"/>
              </a:rPr>
              <a:t>now</a:t>
            </a:r>
            <a:r>
              <a:rPr lang="fr-CH" sz="1800" dirty="0" smtClean="0">
                <a:latin typeface="+mn-lt"/>
              </a:rPr>
              <a:t>,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per </a:t>
            </a:r>
            <a:r>
              <a:rPr lang="fr-CH" sz="1800" dirty="0" err="1" smtClean="0">
                <a:latin typeface="+mn-lt"/>
              </a:rPr>
              <a:t>turn</a:t>
            </a:r>
            <a:r>
              <a:rPr lang="fr-CH" sz="1800" dirty="0" smtClean="0">
                <a:latin typeface="+mn-lt"/>
              </a:rPr>
              <a:t> in the ring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36.3 MeV </a:t>
            </a:r>
            <a:r>
              <a:rPr lang="fr-CH" sz="1800" dirty="0" err="1" smtClean="0">
                <a:latin typeface="+mn-lt"/>
              </a:rPr>
              <a:t>while</a:t>
            </a:r>
            <a:r>
              <a:rPr lang="fr-CH" sz="1800" dirty="0" smtClean="0">
                <a:latin typeface="+mn-lt"/>
              </a:rPr>
              <a:t>, 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0.64T,</a:t>
            </a:r>
          </a:p>
          <a:p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energy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loss</a:t>
            </a:r>
            <a:r>
              <a:rPr lang="fr-CH" sz="1800" dirty="0" smtClean="0">
                <a:latin typeface="+mn-lt"/>
              </a:rPr>
              <a:t> in the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approx</a:t>
            </a:r>
            <a:r>
              <a:rPr lang="fr-CH" sz="1800" dirty="0" smtClean="0">
                <a:latin typeface="+mn-lt"/>
              </a:rPr>
              <a:t>. a quarter  of the </a:t>
            </a:r>
            <a:r>
              <a:rPr lang="fr-CH" sz="1800" dirty="0" err="1" smtClean="0">
                <a:latin typeface="+mn-lt"/>
              </a:rPr>
              <a:t>above</a:t>
            </a:r>
            <a:r>
              <a:rPr lang="fr-CH" sz="1800" dirty="0" smtClean="0">
                <a:latin typeface="+mn-lt"/>
              </a:rPr>
              <a:t> or  9.4 MeV.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The fraction of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energy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lost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in the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wigglers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is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00FF"/>
                </a:solidFill>
                <a:latin typeface="+mn-lt"/>
              </a:rPr>
              <a:t>then</a:t>
            </a:r>
            <a:r>
              <a:rPr lang="fr-CH" sz="1800" dirty="0" smtClean="0">
                <a:solidFill>
                  <a:srgbClr val="0000FF"/>
                </a:solidFill>
                <a:latin typeface="+mn-lt"/>
              </a:rPr>
              <a:t> 9.4/(36.3+9.4) or 21%. 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2800" dirty="0">
                <a:latin typeface="+mn-lt"/>
              </a:rPr>
              <a:t>F</a:t>
            </a:r>
            <a:r>
              <a:rPr lang="fr-CH" sz="2800" b="1" dirty="0" smtClean="0">
                <a:latin typeface="+mn-lt"/>
              </a:rPr>
              <a:t>or a total SR power of 100MW, </a:t>
            </a:r>
          </a:p>
          <a:p>
            <a:r>
              <a:rPr lang="fr-CH" sz="2800" dirty="0">
                <a:latin typeface="+mn-lt"/>
              </a:rPr>
              <a:t> </a:t>
            </a:r>
            <a:r>
              <a:rPr lang="fr-CH" sz="2800" dirty="0" smtClean="0">
                <a:latin typeface="+mn-lt"/>
              </a:rPr>
              <a:t>                  </a:t>
            </a:r>
            <a:r>
              <a:rPr lang="fr-CH" sz="2800" b="1" dirty="0" smtClean="0">
                <a:latin typeface="+mn-lt"/>
              </a:rPr>
              <a:t>21 MW </a:t>
            </a:r>
            <a:r>
              <a:rPr lang="fr-CH" sz="2800" b="1" dirty="0" err="1" smtClean="0">
                <a:latin typeface="+mn-lt"/>
              </a:rPr>
              <a:t>will</a:t>
            </a:r>
            <a:r>
              <a:rPr lang="fr-CH" sz="2800" b="1" dirty="0" smtClean="0">
                <a:latin typeface="+mn-lt"/>
              </a:rPr>
              <a:t> go in the </a:t>
            </a:r>
            <a:r>
              <a:rPr lang="fr-CH" sz="2800" b="1" dirty="0" err="1" smtClean="0">
                <a:latin typeface="+mn-lt"/>
              </a:rPr>
              <a:t>wigglers</a:t>
            </a:r>
            <a:r>
              <a:rPr lang="fr-CH" sz="2800" b="1" dirty="0" smtClean="0">
                <a:latin typeface="+mn-lt"/>
              </a:rPr>
              <a:t>. </a:t>
            </a:r>
            <a:endParaRPr lang="fr-CH" sz="2800" b="1" dirty="0">
              <a:latin typeface="+mn-lt"/>
            </a:endParaRPr>
          </a:p>
          <a:p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B7961-C1CE-4DA4-A19F-74D4B0A9A7F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92696"/>
            <a:ext cx="8763000" cy="58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60648"/>
            <a:ext cx="4647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ENERGY LOSS PER PARTICLE PER WIGGLER</a:t>
            </a:r>
            <a:endParaRPr lang="fr-CH" sz="2000" b="1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427984" y="980728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691680" y="206084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48264" y="2060848"/>
            <a:ext cx="20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3.22MeV  </a:t>
            </a:r>
            <a:r>
              <a:rPr lang="fr-CH" dirty="0" err="1" smtClean="0"/>
              <a:t>at</a:t>
            </a:r>
            <a:r>
              <a:rPr lang="fr-CH" dirty="0" smtClean="0"/>
              <a:t> 45 </a:t>
            </a:r>
            <a:r>
              <a:rPr lang="fr-CH" dirty="0" err="1" smtClean="0"/>
              <a:t>GeV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D573D-459B-47C9-B648-20F2F6F38A4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4425" y="315827"/>
            <a:ext cx="716939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TOTAL ENERGY LOSS PER TURN PER PARTICLE WITH 12  WIGGLERS</a:t>
            </a:r>
            <a:endParaRPr lang="fr-CH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13" y="715937"/>
            <a:ext cx="870585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4459515" y="964962"/>
            <a:ext cx="0" cy="4032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051720" y="3573016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B188D-05B4-4BAB-85E3-D3EACCB4949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04664"/>
            <a:ext cx="329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latin typeface="+mn-lt"/>
              </a:rPr>
              <a:t>Preliminary</a:t>
            </a:r>
            <a:r>
              <a:rPr lang="fr-CH" sz="2400" b="1" dirty="0" smtClean="0">
                <a:latin typeface="+mn-lt"/>
              </a:rPr>
              <a:t> conclusions</a:t>
            </a:r>
            <a:r>
              <a:rPr lang="fr-CH" sz="2400" b="1" dirty="0" smtClean="0"/>
              <a:t>:</a:t>
            </a:r>
            <a:endParaRPr lang="fr-C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24744"/>
            <a:ext cx="883985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latin typeface="+mn-lt"/>
              </a:rPr>
              <a:t>1. </a:t>
            </a:r>
            <a:r>
              <a:rPr lang="fr-CH" sz="2000" b="1" dirty="0" smtClean="0">
                <a:latin typeface="+mn-lt"/>
                <a:sym typeface="Wingdings" panose="05000000000000000000" pitchFamily="2" charset="2"/>
              </a:rPr>
              <a:t> </a:t>
            </a:r>
            <a:r>
              <a:rPr lang="fr-CH" sz="2000" b="1" dirty="0" smtClean="0">
                <a:latin typeface="+mn-lt"/>
              </a:rPr>
              <a:t>the </a:t>
            </a:r>
            <a:r>
              <a:rPr lang="fr-CH" sz="2000" b="1" dirty="0" err="1" smtClean="0">
                <a:latin typeface="+mn-lt"/>
              </a:rPr>
              <a:t>wigglers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increase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spread</a:t>
            </a:r>
            <a:r>
              <a:rPr lang="fr-CH" sz="2000" b="1" dirty="0" smtClean="0">
                <a:latin typeface="+mn-lt"/>
              </a:rPr>
              <a:t> in TLEP </a:t>
            </a:r>
            <a:r>
              <a:rPr lang="fr-CH" sz="2000" b="1" dirty="0" err="1" smtClean="0">
                <a:latin typeface="+mn-lt"/>
              </a:rPr>
              <a:t>faster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than</a:t>
            </a:r>
            <a:r>
              <a:rPr lang="fr-CH" sz="2000" b="1" dirty="0" smtClean="0">
                <a:latin typeface="+mn-lt"/>
              </a:rPr>
              <a:t> in LEP</a:t>
            </a:r>
          </a:p>
          <a:p>
            <a:endParaRPr lang="fr-CH" sz="2000" b="1" dirty="0">
              <a:latin typeface="+mn-lt"/>
            </a:endParaRPr>
          </a:p>
          <a:p>
            <a:r>
              <a:rPr lang="fr-CH" sz="2000" b="1" dirty="0" smtClean="0">
                <a:latin typeface="+mn-lt"/>
              </a:rPr>
              <a:t>2. </a:t>
            </a:r>
            <a:r>
              <a:rPr lang="fr-CH" sz="2000" b="1" dirty="0" smtClean="0"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b="1" dirty="0" smtClean="0">
                <a:latin typeface="+mn-lt"/>
              </a:rPr>
              <a:t>a </a:t>
            </a:r>
            <a:r>
              <a:rPr lang="fr-CH" sz="2000" b="1" dirty="0" err="1" smtClean="0">
                <a:latin typeface="+mn-lt"/>
              </a:rPr>
              <a:t>workable</a:t>
            </a:r>
            <a:r>
              <a:rPr lang="fr-CH" sz="2000" b="1" dirty="0" smtClean="0">
                <a:latin typeface="+mn-lt"/>
              </a:rPr>
              <a:t> point </a:t>
            </a:r>
            <a:r>
              <a:rPr lang="fr-CH" sz="2000" b="1" dirty="0" err="1" smtClean="0">
                <a:latin typeface="+mn-lt"/>
              </a:rPr>
              <a:t>can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be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found</a:t>
            </a:r>
            <a:r>
              <a:rPr lang="fr-CH" sz="2000" b="1" dirty="0" smtClean="0">
                <a:latin typeface="+mn-lt"/>
              </a:rPr>
              <a:t> for the ‘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calibration mode’ </a:t>
            </a:r>
          </a:p>
          <a:p>
            <a:r>
              <a:rPr lang="fr-CH" sz="2000" b="1" dirty="0" err="1" smtClean="0">
                <a:latin typeface="+mn-lt"/>
              </a:rPr>
              <a:t>at</a:t>
            </a:r>
            <a:r>
              <a:rPr lang="fr-CH" sz="2000" b="1" dirty="0" smtClean="0">
                <a:latin typeface="+mn-lt"/>
              </a:rPr>
              <a:t> the Z pole or W </a:t>
            </a:r>
            <a:r>
              <a:rPr lang="fr-CH" sz="2000" b="1" dirty="0" err="1" smtClean="0">
                <a:latin typeface="+mn-lt"/>
              </a:rPr>
              <a:t>threshold</a:t>
            </a:r>
            <a:r>
              <a:rPr lang="fr-CH" sz="2000" b="1" dirty="0" smtClean="0">
                <a:latin typeface="+mn-lt"/>
              </a:rPr>
              <a:t>, </a:t>
            </a:r>
            <a:r>
              <a:rPr lang="fr-CH" sz="2000" b="1" dirty="0" err="1" smtClean="0">
                <a:latin typeface="+mn-lt"/>
              </a:rPr>
              <a:t>assuming</a:t>
            </a:r>
            <a:r>
              <a:rPr lang="fr-CH" sz="2000" b="1" dirty="0" smtClean="0">
                <a:latin typeface="+mn-lt"/>
              </a:rPr>
              <a:t> no </a:t>
            </a:r>
            <a:r>
              <a:rPr lang="fr-CH" sz="2000" b="1" dirty="0" err="1" smtClean="0">
                <a:latin typeface="+mn-lt"/>
              </a:rPr>
              <a:t>better</a:t>
            </a:r>
            <a:r>
              <a:rPr lang="fr-CH" sz="2000" b="1" dirty="0" smtClean="0">
                <a:latin typeface="+mn-lt"/>
              </a:rPr>
              <a:t> performance </a:t>
            </a:r>
            <a:r>
              <a:rPr lang="fr-CH" sz="2000" b="1" dirty="0" err="1" smtClean="0">
                <a:latin typeface="+mn-lt"/>
              </a:rPr>
              <a:t>than</a:t>
            </a:r>
            <a:r>
              <a:rPr lang="fr-CH" sz="2000" b="1" dirty="0" smtClean="0">
                <a:latin typeface="+mn-lt"/>
              </a:rPr>
              <a:t> in LEP for </a:t>
            </a:r>
          </a:p>
          <a:p>
            <a:r>
              <a:rPr lang="fr-CH" sz="2000" dirty="0" err="1" smtClean="0">
                <a:latin typeface="+mn-lt"/>
              </a:rPr>
              <a:t>depolarizing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effects</a:t>
            </a:r>
            <a:r>
              <a:rPr lang="fr-CH" sz="2000" dirty="0" smtClean="0">
                <a:latin typeface="+mn-lt"/>
              </a:rPr>
              <a:t>. </a:t>
            </a:r>
          </a:p>
          <a:p>
            <a:endParaRPr lang="fr-CH" sz="2000" b="1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3. 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dirty="0" err="1" smtClean="0">
                <a:latin typeface="+mn-lt"/>
              </a:rPr>
              <a:t>things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should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get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better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lower</a:t>
            </a:r>
            <a:r>
              <a:rPr lang="fr-CH" sz="2000" dirty="0" smtClean="0">
                <a:latin typeface="+mn-lt"/>
              </a:rPr>
              <a:t> emittance and </a:t>
            </a:r>
            <a:r>
              <a:rPr lang="fr-CH" sz="2000" dirty="0" err="1" smtClean="0">
                <a:latin typeface="+mn-lt"/>
              </a:rPr>
              <a:t>lower</a:t>
            </a:r>
            <a:r>
              <a:rPr lang="fr-CH" sz="2000" dirty="0" smtClean="0">
                <a:latin typeface="+mn-lt"/>
              </a:rPr>
              <a:t> vertical dispersion. </a:t>
            </a:r>
            <a:endParaRPr lang="fr-CH" sz="2000" b="1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dirty="0">
                <a:solidFill>
                  <a:srgbClr val="FF0000"/>
                </a:solidFill>
                <a:latin typeface="+mn-lt"/>
              </a:rPr>
              <a:t>4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. !!!</a:t>
            </a:r>
            <a:r>
              <a:rPr lang="fr-CH" sz="20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A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very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careful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design of the SR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absorbers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+mn-lt"/>
              </a:rPr>
              <a:t>required</a:t>
            </a:r>
            <a:r>
              <a:rPr lang="fr-CH" sz="2000" b="1" dirty="0" smtClean="0">
                <a:solidFill>
                  <a:srgbClr val="FF0000"/>
                </a:solidFill>
                <a:latin typeface="+mn-lt"/>
              </a:rPr>
              <a:t>, as the SR power </a:t>
            </a:r>
          </a:p>
          <a:p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in the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wigglers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large (20% of the total in the ring) !!!</a:t>
            </a:r>
          </a:p>
          <a:p>
            <a:endParaRPr lang="fr-CH" sz="2000" b="1" dirty="0">
              <a:solidFill>
                <a:srgbClr val="FF0000"/>
              </a:solidFill>
              <a:latin typeface="+mn-lt"/>
            </a:endParaRPr>
          </a:p>
          <a:p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5.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reducing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the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luminosity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for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runs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can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be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envisaged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, </a:t>
            </a:r>
          </a:p>
          <a:p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since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the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statistical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precision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on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m</a:t>
            </a:r>
            <a:r>
              <a:rPr lang="fr-CH" sz="2000" baseline="-25000" dirty="0" err="1" smtClean="0">
                <a:solidFill>
                  <a:srgbClr val="00B050"/>
                </a:solidFill>
                <a:latin typeface="+mn-lt"/>
              </a:rPr>
              <a:t>Z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and </a:t>
            </a:r>
            <a:r>
              <a:rPr lang="fr-CH" sz="2000" dirty="0" smtClean="0">
                <a:solidFill>
                  <a:srgbClr val="00B050"/>
                </a:solidFill>
                <a:latin typeface="+mn-lt"/>
                <a:sym typeface="Symbol"/>
              </a:rPr>
              <a:t></a:t>
            </a:r>
            <a:r>
              <a:rPr lang="fr-CH" sz="2000" baseline="-25000" dirty="0" smtClean="0">
                <a:solidFill>
                  <a:srgbClr val="00B050"/>
                </a:solidFill>
                <a:latin typeface="+mn-lt"/>
                <a:sym typeface="Symbol"/>
              </a:rPr>
              <a:t>Z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small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(&lt;10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keV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) and </a:t>
            </a:r>
            <a:r>
              <a:rPr lang="fr-CH" sz="2000" dirty="0" err="1" smtClean="0">
                <a:solidFill>
                  <a:srgbClr val="00B050"/>
                </a:solidFill>
                <a:latin typeface="+mn-lt"/>
              </a:rPr>
              <a:t>probably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</a:p>
          <a:p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smaller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than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systematics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. </a:t>
            </a:r>
            <a:r>
              <a:rPr lang="fr-CH" sz="2000" dirty="0">
                <a:solidFill>
                  <a:srgbClr val="00B050"/>
                </a:solidFill>
                <a:latin typeface="+mn-lt"/>
              </a:rPr>
              <a:t> </a:t>
            </a:r>
            <a:endParaRPr lang="fr-CH" sz="2000" b="1" dirty="0" smtClean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93F5C-8A2A-4231-B73B-2FDA8DE692A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806" y="-12879"/>
            <a:ext cx="4468531" cy="461665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tx2"/>
                </a:solidFill>
                <a:latin typeface="+mj-lt"/>
              </a:rPr>
              <a:t>A </a:t>
            </a:r>
            <a:r>
              <a:rPr lang="fr-CH" sz="2400" dirty="0" err="1" smtClean="0">
                <a:solidFill>
                  <a:schemeClr val="tx2"/>
                </a:solidFill>
                <a:latin typeface="+mj-lt"/>
              </a:rPr>
              <a:t>Sample</a:t>
            </a:r>
            <a:r>
              <a:rPr lang="fr-CH" sz="2400" dirty="0" smtClean="0">
                <a:solidFill>
                  <a:schemeClr val="tx2"/>
                </a:solidFill>
                <a:latin typeface="+mj-lt"/>
              </a:rPr>
              <a:t> of Essential </a:t>
            </a:r>
            <a:r>
              <a:rPr lang="fr-CH" sz="2400" dirty="0" err="1">
                <a:solidFill>
                  <a:schemeClr val="tx2"/>
                </a:solidFill>
                <a:latin typeface="+mj-lt"/>
              </a:rPr>
              <a:t>Q</a:t>
            </a:r>
            <a:r>
              <a:rPr lang="fr-CH" sz="2400" dirty="0" err="1" smtClean="0">
                <a:solidFill>
                  <a:schemeClr val="tx2"/>
                </a:solidFill>
                <a:latin typeface="+mj-lt"/>
              </a:rPr>
              <a:t>uantities</a:t>
            </a:r>
            <a:r>
              <a:rPr lang="fr-CH" sz="2400" dirty="0" smtClean="0">
                <a:solidFill>
                  <a:schemeClr val="tx2"/>
                </a:solidFill>
                <a:latin typeface="+mj-lt"/>
              </a:rPr>
              <a:t>: </a:t>
            </a:r>
            <a:endParaRPr lang="fr-CH" sz="2400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94637"/>
              </p:ext>
            </p:extLst>
          </p:nvPr>
        </p:nvGraphicFramePr>
        <p:xfrm>
          <a:off x="51515" y="490384"/>
          <a:ext cx="9040971" cy="6449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0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5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63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2680">
                <a:tc>
                  <a:txBody>
                    <a:bodyPr/>
                    <a:lstStyle/>
                    <a:p>
                      <a:r>
                        <a:rPr lang="fr-CH" sz="2400" dirty="0" smtClean="0">
                          <a:solidFill>
                            <a:schemeClr val="tx2"/>
                          </a:solidFill>
                        </a:rPr>
                        <a:t>X</a:t>
                      </a:r>
                      <a:endParaRPr lang="fr-CH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2000" dirty="0" err="1" smtClean="0">
                          <a:solidFill>
                            <a:schemeClr val="tx2"/>
                          </a:solidFill>
                        </a:rPr>
                        <a:t>Physics</a:t>
                      </a:r>
                      <a:endParaRPr lang="fr-CH" sz="2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>
                          <a:solidFill>
                            <a:schemeClr val="tx2"/>
                          </a:solidFill>
                        </a:rPr>
                        <a:t>Present</a:t>
                      </a:r>
                      <a:r>
                        <a:rPr lang="fr-CH" sz="160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CH" sz="1600" dirty="0" err="1" smtClean="0">
                          <a:solidFill>
                            <a:schemeClr val="tx2"/>
                          </a:solidFill>
                        </a:rPr>
                        <a:t>precision</a:t>
                      </a:r>
                      <a:endParaRPr lang="fr-CH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TLEP </a:t>
                      </a:r>
                      <a:r>
                        <a:rPr lang="fr-CH" dirty="0" smtClean="0">
                          <a:solidFill>
                            <a:srgbClr val="0000FF"/>
                          </a:solidFill>
                        </a:rPr>
                        <a:t>stat</a:t>
                      </a:r>
                    </a:p>
                    <a:p>
                      <a:r>
                        <a:rPr lang="fr-CH" dirty="0" err="1" smtClean="0">
                          <a:solidFill>
                            <a:srgbClr val="FF0000"/>
                          </a:solidFill>
                        </a:rPr>
                        <a:t>Syst</a:t>
                      </a: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Precision</a:t>
                      </a: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TLEP</a:t>
                      </a:r>
                      <a:r>
                        <a:rPr lang="fr-CH" baseline="0" dirty="0" smtClean="0">
                          <a:solidFill>
                            <a:schemeClr val="tx2"/>
                          </a:solidFill>
                        </a:rPr>
                        <a:t> key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Challenge</a:t>
                      </a:r>
                      <a:endParaRPr lang="fr-CH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EDF6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931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M</a:t>
                      </a:r>
                      <a:r>
                        <a:rPr lang="fr-CH" sz="2000" b="1" baseline="-25000" dirty="0" smtClean="0"/>
                        <a:t>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lang="fr-CH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Input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91187.5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Line </a:t>
                      </a:r>
                      <a:r>
                        <a:rPr lang="fr-CH" dirty="0" err="1" smtClean="0"/>
                        <a:t>shape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0.005</a:t>
                      </a:r>
                      <a:r>
                        <a:rPr lang="fr-CH" b="1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MeV</a:t>
                      </a:r>
                      <a:endParaRPr lang="fr-CH" b="1" dirty="0" smtClean="0">
                        <a:solidFill>
                          <a:srgbClr val="0000FF"/>
                        </a:solidFill>
                        <a:sym typeface="Symbol"/>
                      </a:endParaRP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&lt;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fr-CH" b="1" baseline="0" dirty="0" smtClean="0">
                          <a:solidFill>
                            <a:srgbClr val="FF0000"/>
                          </a:solidFill>
                        </a:rPr>
                        <a:t> MeV</a:t>
                      </a:r>
                      <a:endParaRPr lang="fr-CH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E_cal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corrections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931">
                <a:tc>
                  <a:txBody>
                    <a:bodyPr/>
                    <a:lstStyle/>
                    <a:p>
                      <a:r>
                        <a:rPr lang="fr-CH" sz="2000" b="1" dirty="0" smtClean="0">
                          <a:sym typeface="Symbol"/>
                        </a:rPr>
                        <a:t></a:t>
                      </a:r>
                      <a:r>
                        <a:rPr lang="fr-CH" sz="2000" b="1" baseline="-25000" dirty="0" smtClean="0">
                          <a:sym typeface="Symbol"/>
                        </a:rPr>
                        <a:t>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 (T)</a:t>
                      </a:r>
                    </a:p>
                    <a:p>
                      <a:r>
                        <a:rPr lang="fr-CH" sz="1600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(no !)</a:t>
                      </a:r>
                      <a:endParaRPr lang="fr-CH" sz="16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2495.2 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Line </a:t>
                      </a:r>
                      <a:r>
                        <a:rPr lang="fr-CH" dirty="0" err="1" smtClean="0"/>
                        <a:t>shape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0.008</a:t>
                      </a:r>
                      <a:r>
                        <a:rPr lang="fr-CH" b="1" baseline="0" dirty="0" smtClean="0">
                          <a:solidFill>
                            <a:srgbClr val="0000FF"/>
                          </a:solidFill>
                          <a:sym typeface="Symbol"/>
                        </a:rPr>
                        <a:t> MeV</a:t>
                      </a:r>
                      <a:endParaRPr lang="fr-CH" b="1" dirty="0" smtClean="0">
                        <a:solidFill>
                          <a:srgbClr val="0000FF"/>
                        </a:solidFill>
                        <a:sym typeface="Symbo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&lt;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fr-CH" b="1" baseline="0" dirty="0" smtClean="0">
                          <a:solidFill>
                            <a:srgbClr val="FF0000"/>
                          </a:solidFill>
                        </a:rPr>
                        <a:t> MeV</a:t>
                      </a:r>
                      <a:endParaRPr lang="fr-CH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E_cal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corrections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680">
                <a:tc>
                  <a:txBody>
                    <a:bodyPr/>
                    <a:lstStyle/>
                    <a:p>
                      <a:r>
                        <a:rPr lang="fr-CH" sz="2400" b="1" dirty="0" err="1" smtClean="0"/>
                        <a:t>R</a:t>
                      </a:r>
                      <a:r>
                        <a:rPr lang="fr-CH" sz="2400" b="1" baseline="-25000" dirty="0" err="1" smtClean="0">
                          <a:latin typeface="French Script MT" pitchFamily="66" charset="0"/>
                        </a:rPr>
                        <a:t>l</a:t>
                      </a:r>
                      <a:endParaRPr lang="fr-CH" sz="24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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s , </a:t>
                      </a:r>
                      <a:r>
                        <a:rPr lang="fr-CH" sz="1600" b="1" dirty="0" smtClean="0">
                          <a:sym typeface="Symbol"/>
                        </a:rPr>
                        <a:t>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b</a:t>
                      </a:r>
                      <a:r>
                        <a:rPr lang="fr-CH" sz="1600" b="1" dirty="0" smtClean="0">
                          <a:sym typeface="Symbol"/>
                        </a:rPr>
                        <a:t>  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20.767 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0.025</a:t>
                      </a:r>
                      <a:endParaRPr lang="fr-CH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r>
                        <a:rPr lang="fr-CH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0.0001</a:t>
                      </a:r>
                    </a:p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   - 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0.0002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</a:t>
                      </a:r>
                      <a:r>
                        <a:rPr lang="fr-CH" baseline="0" dirty="0" smtClean="0"/>
                        <a:t> corrections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N</a:t>
                      </a:r>
                      <a:r>
                        <a:rPr lang="fr-CH" sz="2000" b="1" baseline="-25000" dirty="0" smtClean="0">
                          <a:sym typeface="Symbol"/>
                        </a:rPr>
                        <a:t>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err="1" smtClean="0"/>
                        <a:t>Unitarity</a:t>
                      </a:r>
                      <a:r>
                        <a:rPr lang="fr-CH" sz="1600" b="1" baseline="0" dirty="0" smtClean="0"/>
                        <a:t> of PMNS, </a:t>
                      </a:r>
                      <a:r>
                        <a:rPr lang="fr-CH" sz="1600" b="1" baseline="0" dirty="0" err="1" smtClean="0"/>
                        <a:t>sterile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smtClean="0">
                          <a:sym typeface="Symbol"/>
                        </a:rPr>
                        <a:t>’s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2.984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0.008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endParaRPr lang="fr-CH" dirty="0" smtClean="0"/>
                    </a:p>
                    <a:p>
                      <a:endParaRPr lang="fr-CH" dirty="0" smtClean="0"/>
                    </a:p>
                    <a:p>
                      <a:r>
                        <a:rPr lang="fr-CH" dirty="0" smtClean="0"/>
                        <a:t>Z+</a:t>
                      </a:r>
                      <a:r>
                        <a:rPr lang="fr-CH" dirty="0" smtClean="0">
                          <a:sym typeface="Symbol"/>
                        </a:rPr>
                        <a:t></a:t>
                      </a:r>
                      <a:r>
                        <a:rPr lang="fr-CH" sz="1600" dirty="0" smtClean="0">
                          <a:sym typeface="Symbol"/>
                        </a:rPr>
                        <a:t>(161</a:t>
                      </a:r>
                      <a:r>
                        <a:rPr lang="fr-CH" sz="1600" baseline="0" dirty="0" smtClean="0">
                          <a:sym typeface="Symbol"/>
                        </a:rPr>
                        <a:t> </a:t>
                      </a:r>
                      <a:r>
                        <a:rPr lang="fr-CH" sz="1600" dirty="0" err="1" smtClean="0">
                          <a:sym typeface="Symbol"/>
                        </a:rPr>
                        <a:t>GeV</a:t>
                      </a:r>
                      <a:r>
                        <a:rPr lang="fr-CH" sz="1600" dirty="0" smtClean="0">
                          <a:sym typeface="Symbol"/>
                        </a:rPr>
                        <a:t>)</a:t>
                      </a:r>
                      <a:r>
                        <a:rPr lang="fr-CH" sz="1600" dirty="0" smtClean="0"/>
                        <a:t> 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0.00008</a:t>
                      </a:r>
                    </a:p>
                    <a:p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0.004 </a:t>
                      </a:r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  </a:t>
                      </a:r>
                    </a:p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0.001 </a:t>
                      </a:r>
                      <a:endParaRPr lang="fr-CH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-&gt;</a:t>
                      </a:r>
                      <a:r>
                        <a:rPr lang="fr-CH" dirty="0" err="1" smtClean="0"/>
                        <a:t>lumi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meast</a:t>
                      </a:r>
                      <a:endParaRPr lang="fr-CH" baseline="0" dirty="0" smtClean="0"/>
                    </a:p>
                    <a:p>
                      <a:endParaRPr lang="fr-CH" baseline="0" dirty="0" smtClean="0"/>
                    </a:p>
                    <a:p>
                      <a:r>
                        <a:rPr lang="fr-CH" baseline="0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tx2"/>
                          </a:solidFill>
                        </a:rPr>
                        <a:t>QED corrections to </a:t>
                      </a:r>
                      <a:r>
                        <a:rPr lang="fr-CH" b="1" dirty="0" err="1" smtClean="0">
                          <a:solidFill>
                            <a:schemeClr val="tx2"/>
                          </a:solidFill>
                        </a:rPr>
                        <a:t>Bhabha</a:t>
                      </a:r>
                      <a:r>
                        <a:rPr lang="fr-CH" b="1" dirty="0" smtClean="0">
                          <a:solidFill>
                            <a:schemeClr val="tx2"/>
                          </a:solidFill>
                        </a:rPr>
                        <a:t> scat.</a:t>
                      </a:r>
                      <a:endParaRPr lang="fr-CH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R</a:t>
                      </a:r>
                      <a:r>
                        <a:rPr lang="fr-CH" sz="2000" b="1" baseline="-25000" dirty="0" smtClean="0"/>
                        <a:t>b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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b</a:t>
                      </a:r>
                      <a:r>
                        <a:rPr lang="fr-CH" sz="1600" b="1" dirty="0" smtClean="0">
                          <a:sym typeface="Symbol"/>
                        </a:rPr>
                        <a:t> 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0.21629  </a:t>
                      </a:r>
                      <a:r>
                        <a:rPr lang="fr-CH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fr-CH" sz="16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0.00066</a:t>
                      </a:r>
                      <a:endParaRPr lang="fr-CH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  <a:sym typeface="Symbol"/>
                        </a:rPr>
                        <a:t>0.000003</a:t>
                      </a: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0.000020 - 60</a:t>
                      </a:r>
                      <a:endParaRPr lang="fr-CH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Statistics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small</a:t>
                      </a:r>
                      <a:r>
                        <a:rPr lang="fr-CH" baseline="0" dirty="0" smtClean="0"/>
                        <a:t> IP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Hemisphere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correlations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8483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A</a:t>
                      </a:r>
                      <a:r>
                        <a:rPr lang="fr-CH" sz="2000" b="1" baseline="-25000" dirty="0" smtClean="0"/>
                        <a:t>LR</a:t>
                      </a:r>
                      <a:endParaRPr lang="fr-CH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ym typeface="Symbol"/>
                        </a:rPr>
                        <a:t>, 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3 ,</a:t>
                      </a:r>
                      <a:r>
                        <a:rPr lang="fr-CH" sz="1600" b="1" dirty="0" smtClean="0">
                          <a:sym typeface="Symbol"/>
                        </a:rPr>
                        <a:t></a:t>
                      </a:r>
                    </a:p>
                    <a:p>
                      <a:r>
                        <a:rPr lang="fr-CH" sz="1600" b="1" dirty="0" smtClean="0">
                          <a:sym typeface="Symbol"/>
                        </a:rPr>
                        <a:t>(T, S )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 smtClean="0"/>
                        <a:t>0.1514</a:t>
                      </a:r>
                    </a:p>
                    <a:p>
                      <a:r>
                        <a:rPr lang="fr-CH" sz="1400" b="0" dirty="0" smtClean="0">
                          <a:sym typeface="Symbol"/>
                        </a:rPr>
                        <a:t></a:t>
                      </a:r>
                      <a:r>
                        <a:rPr lang="fr-CH" sz="1400" b="0" dirty="0" smtClean="0">
                          <a:solidFill>
                            <a:srgbClr val="FF0000"/>
                          </a:solidFill>
                          <a:sym typeface="Symbol"/>
                        </a:rPr>
                        <a:t>0.0022</a:t>
                      </a:r>
                      <a:endParaRPr lang="fr-CH" sz="1400" b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Z </a:t>
                      </a:r>
                      <a:r>
                        <a:rPr lang="fr-CH" dirty="0" err="1" smtClean="0"/>
                        <a:t>peak</a:t>
                      </a:r>
                      <a:r>
                        <a:rPr lang="fr-CH" dirty="0" smtClean="0"/>
                        <a:t>,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err="1" smtClean="0"/>
                        <a:t>polarized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</a:t>
                      </a:r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0.000015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 </a:t>
                      </a:r>
                      <a:r>
                        <a:rPr lang="fr-CH" dirty="0" err="1" smtClean="0"/>
                        <a:t>bunch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scheme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Design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experiment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smtClean="0"/>
                        <a:t>M</a:t>
                      </a:r>
                      <a:r>
                        <a:rPr lang="fr-CH" sz="2000" b="1" baseline="-25000" dirty="0" smtClean="0"/>
                        <a:t>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ym typeface="Symbol"/>
                        </a:rPr>
                        <a:t>, 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3 , </a:t>
                      </a:r>
                      <a:r>
                        <a:rPr lang="fr-CH" sz="1600" b="1" dirty="0" smtClean="0">
                          <a:sym typeface="Symbol"/>
                        </a:rPr>
                        <a:t></a:t>
                      </a:r>
                      <a:r>
                        <a:rPr lang="fr-CH" sz="1600" b="1" baseline="-25000" dirty="0" smtClean="0">
                          <a:sym typeface="Symbol"/>
                        </a:rPr>
                        <a:t>2,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r>
                        <a:rPr lang="fr-CH" sz="1600" b="1" dirty="0" smtClean="0">
                          <a:sym typeface="Symbol"/>
                        </a:rPr>
                        <a:t>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ym typeface="Symbol"/>
                        </a:rPr>
                        <a:t>(T, S,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r>
                        <a:rPr lang="fr-CH" sz="1600" b="1" dirty="0" smtClean="0">
                          <a:sym typeface="Symbol"/>
                        </a:rPr>
                        <a:t>U) </a:t>
                      </a:r>
                      <a:endParaRPr lang="fr-CH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80385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Threshold</a:t>
                      </a:r>
                      <a:r>
                        <a:rPr lang="fr-CH" dirty="0" smtClean="0"/>
                        <a:t> (161 </a:t>
                      </a:r>
                      <a:r>
                        <a:rPr lang="fr-CH" dirty="0" err="1" smtClean="0"/>
                        <a:t>GeV</a:t>
                      </a:r>
                      <a:r>
                        <a:rPr lang="fr-CH" dirty="0" smtClean="0"/>
                        <a:t>)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0.3 MeV</a:t>
                      </a:r>
                    </a:p>
                    <a:p>
                      <a:r>
                        <a:rPr lang="fr-CH" b="1" dirty="0" smtClean="0">
                          <a:solidFill>
                            <a:srgbClr val="FF0000"/>
                          </a:solidFill>
                        </a:rPr>
                        <a:t>&lt;1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E_cal</a:t>
                      </a:r>
                      <a:r>
                        <a:rPr lang="fr-CH" dirty="0" smtClean="0"/>
                        <a:t> &amp;</a:t>
                      </a:r>
                    </a:p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QED </a:t>
                      </a:r>
                      <a:r>
                        <a:rPr lang="fr-CH" dirty="0" err="1" smtClean="0"/>
                        <a:t>corections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680">
                <a:tc>
                  <a:txBody>
                    <a:bodyPr/>
                    <a:lstStyle/>
                    <a:p>
                      <a:r>
                        <a:rPr lang="fr-CH" sz="2000" b="1" dirty="0" err="1" smtClean="0"/>
                        <a:t>m</a:t>
                      </a:r>
                      <a:r>
                        <a:rPr lang="fr-CH" sz="2000" b="1" baseline="-25000" dirty="0" err="1" smtClean="0"/>
                        <a:t>top</a:t>
                      </a:r>
                      <a:endParaRPr lang="fr-CH" sz="2000" b="1" baseline="-25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MeV/c2</a:t>
                      </a:r>
                      <a:endParaRPr kumimoji="0" lang="fr-CH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/>
                        <a:t>Input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173200</a:t>
                      </a:r>
                    </a:p>
                    <a:p>
                      <a:r>
                        <a:rPr lang="fr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± </a:t>
                      </a:r>
                      <a:r>
                        <a:rPr lang="fr-CH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900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Threshold</a:t>
                      </a:r>
                      <a:r>
                        <a:rPr lang="fr-CH" dirty="0" smtClean="0"/>
                        <a:t> scan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0000FF"/>
                          </a:solidFill>
                        </a:rPr>
                        <a:t>10 MeV</a:t>
                      </a:r>
                      <a:endParaRPr lang="fr-CH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E_cal</a:t>
                      </a:r>
                      <a:r>
                        <a:rPr lang="fr-CH" dirty="0" smtClean="0"/>
                        <a:t> &amp;</a:t>
                      </a:r>
                    </a:p>
                    <a:p>
                      <a:r>
                        <a:rPr lang="fr-CH" dirty="0" err="1" smtClean="0"/>
                        <a:t>Statistics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Theory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limit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at</a:t>
                      </a:r>
                      <a:r>
                        <a:rPr lang="fr-CH" baseline="0" dirty="0" smtClean="0"/>
                        <a:t> 100 MeV?</a:t>
                      </a:r>
                      <a:endParaRPr lang="fr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DD4F9-9726-412C-9F1D-D0B82A8F927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157" y="468951"/>
            <a:ext cx="515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 </a:t>
            </a:r>
            <a:r>
              <a:rPr lang="fr-CH" sz="2400" dirty="0"/>
              <a:t>L</a:t>
            </a:r>
            <a:r>
              <a:rPr lang="fr-CH" sz="2400" b="1" dirty="0" smtClean="0"/>
              <a:t>ongitudinal </a:t>
            </a:r>
            <a:r>
              <a:rPr lang="fr-CH" sz="2400" b="1" dirty="0" err="1" smtClean="0"/>
              <a:t>polarization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operation</a:t>
            </a:r>
            <a:r>
              <a:rPr lang="fr-CH" sz="2400" b="1" dirty="0" smtClean="0"/>
              <a:t>: </a:t>
            </a:r>
            <a:endParaRPr lang="fr-CH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126" y="977130"/>
            <a:ext cx="904363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n-lt"/>
              </a:rPr>
              <a:t>Can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operate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routinely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longitudinal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in collisions?  </a:t>
            </a:r>
          </a:p>
          <a:p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in collisions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observed</a:t>
            </a:r>
            <a:r>
              <a:rPr lang="fr-CH" sz="1800" dirty="0" smtClean="0">
                <a:latin typeface="+mn-lt"/>
              </a:rPr>
              <a:t> in LEP</a:t>
            </a:r>
          </a:p>
          <a:p>
            <a:r>
              <a:rPr lang="fr-CH" sz="1800" dirty="0" smtClean="0">
                <a:latin typeface="+mn-lt"/>
              </a:rPr>
              <a:t>the </a:t>
            </a:r>
            <a:r>
              <a:rPr lang="fr-CH" sz="1800" dirty="0" err="1" smtClean="0">
                <a:latin typeface="+mn-lt"/>
              </a:rPr>
              <a:t>following</a:t>
            </a:r>
            <a:r>
              <a:rPr lang="fr-CH" sz="1800" dirty="0" smtClean="0">
                <a:latin typeface="+mn-lt"/>
              </a:rPr>
              <a:t> 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satisfied</a:t>
            </a:r>
            <a:r>
              <a:rPr lang="fr-CH" sz="1800" dirty="0" smtClean="0">
                <a:latin typeface="+mn-lt"/>
              </a:rPr>
              <a:t> (in addition to spin </a:t>
            </a:r>
            <a:r>
              <a:rPr lang="fr-CH" sz="1800" dirty="0" err="1" smtClean="0">
                <a:latin typeface="+mn-lt"/>
              </a:rPr>
              <a:t>rotators</a:t>
            </a:r>
            <a:r>
              <a:rPr lang="fr-CH" sz="1800" dirty="0" smtClean="0">
                <a:latin typeface="+mn-lt"/>
              </a:rPr>
              <a:t>):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0.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have to </a:t>
            </a:r>
            <a:r>
              <a:rPr lang="fr-CH" sz="1800" dirty="0" err="1" smtClean="0">
                <a:latin typeface="+mn-lt"/>
              </a:rPr>
              <a:t>take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into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account</a:t>
            </a:r>
            <a:r>
              <a:rPr lang="fr-CH" sz="1800" dirty="0" smtClean="0">
                <a:latin typeface="+mn-lt"/>
              </a:rPr>
              <a:t> the top-off injection of non-</a:t>
            </a:r>
            <a:r>
              <a:rPr lang="fr-CH" sz="1800" dirty="0" err="1" smtClean="0">
                <a:latin typeface="+mn-lt"/>
              </a:rPr>
              <a:t>polarized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particles</a:t>
            </a:r>
            <a:endParaRPr lang="fr-CH" sz="1800" dirty="0" smtClean="0">
              <a:latin typeface="+mn-lt"/>
            </a:endParaRP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1.  </a:t>
            </a:r>
            <a:r>
              <a:rPr lang="fr-CH" sz="1800" dirty="0" err="1" smtClean="0">
                <a:latin typeface="+mn-lt"/>
              </a:rPr>
              <a:t>random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depolarization</a:t>
            </a:r>
            <a:r>
              <a:rPr lang="fr-CH" sz="1800" dirty="0" smtClean="0">
                <a:latin typeface="+mn-lt"/>
              </a:rPr>
              <a:t>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wrt</a:t>
            </a:r>
            <a:r>
              <a:rPr lang="fr-CH" sz="1800" dirty="0" smtClean="0">
                <a:latin typeface="+mn-lt"/>
              </a:rPr>
              <a:t> LEP by a factor 10 to go </a:t>
            </a:r>
            <a:r>
              <a:rPr lang="fr-CH" sz="1800" dirty="0" err="1" smtClean="0">
                <a:latin typeface="+mn-lt"/>
              </a:rPr>
              <a:t>from</a:t>
            </a:r>
            <a:r>
              <a:rPr lang="fr-CH" sz="1800" dirty="0" smtClean="0">
                <a:latin typeface="+mn-lt"/>
              </a:rPr>
              <a:t> 10% to  55% P </a:t>
            </a:r>
          </a:p>
          <a:p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life time of 15hrs=900 minutes  (</a:t>
            </a:r>
            <a:r>
              <a:rPr lang="fr-CH" sz="1800" dirty="0" err="1" smtClean="0">
                <a:latin typeface="+mn-lt"/>
              </a:rPr>
              <a:t>i.e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wigglers</a:t>
            </a:r>
            <a:r>
              <a:rPr lang="fr-CH" sz="1800" dirty="0" smtClean="0">
                <a:latin typeface="+mn-lt"/>
              </a:rPr>
              <a:t> ON as </a:t>
            </a:r>
            <a:r>
              <a:rPr lang="fr-CH" sz="1800" dirty="0" err="1" smtClean="0">
                <a:latin typeface="+mn-lt"/>
              </a:rPr>
              <a:t>before</a:t>
            </a:r>
            <a:r>
              <a:rPr lang="fr-CH" sz="1800" dirty="0" smtClean="0">
                <a:latin typeface="+mn-lt"/>
              </a:rPr>
              <a:t>) </a:t>
            </a:r>
          </a:p>
          <a:p>
            <a:r>
              <a:rPr lang="fr-CH" sz="1800" dirty="0" smtClean="0">
                <a:latin typeface="+mn-lt"/>
              </a:rPr>
              <a:t>This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beyond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achieved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LEP but </a:t>
            </a:r>
            <a:r>
              <a:rPr lang="fr-CH" sz="1800" dirty="0" err="1" smtClean="0">
                <a:latin typeface="+mn-lt"/>
              </a:rPr>
              <a:t>there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hope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can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done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improved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optics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at</a:t>
            </a:r>
            <a:r>
              <a:rPr lang="fr-CH" sz="1800" dirty="0" smtClean="0">
                <a:latin typeface="+mn-lt"/>
              </a:rPr>
              <a:t> TLEP, </a:t>
            </a:r>
            <a:r>
              <a:rPr lang="fr-CH" sz="1800" dirty="0" err="1" smtClean="0">
                <a:latin typeface="+mn-lt"/>
              </a:rPr>
              <a:t>given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better</a:t>
            </a:r>
            <a:r>
              <a:rPr lang="fr-CH" sz="1800" dirty="0" smtClean="0">
                <a:latin typeface="+mn-lt"/>
              </a:rPr>
              <a:t> dispersion corrections (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fr-CH" sz="1800" dirty="0" smtClean="0">
                <a:latin typeface="+mn-lt"/>
              </a:rPr>
              <a:t>simulation job to do) </a:t>
            </a:r>
          </a:p>
          <a:p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2. </a:t>
            </a: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lifetime</a:t>
            </a:r>
            <a:r>
              <a:rPr lang="fr-CH" sz="1800" dirty="0" smtClean="0">
                <a:latin typeface="+mn-lt"/>
              </a:rPr>
              <a:t> must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reduced</a:t>
            </a:r>
            <a:r>
              <a:rPr lang="fr-CH" sz="1800" dirty="0" smtClean="0">
                <a:latin typeface="+mn-lt"/>
              </a:rPr>
              <a:t> to 900 minutes as </a:t>
            </a:r>
            <a:r>
              <a:rPr lang="fr-CH" sz="1800" dirty="0" err="1" smtClean="0">
                <a:latin typeface="+mn-lt"/>
              </a:rPr>
              <a:t>well</a:t>
            </a:r>
            <a:r>
              <a:rPr lang="fr-CH" sz="1800" dirty="0" smtClean="0">
                <a:latin typeface="+mn-lt"/>
              </a:rPr>
              <a:t>.  This </a:t>
            </a:r>
            <a:r>
              <a:rPr lang="fr-CH" sz="1800" dirty="0" err="1" smtClean="0">
                <a:latin typeface="+mn-lt"/>
              </a:rPr>
              <a:t>means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reducing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by a factor 10 down to 6 10^34/cm2/s/IP , or </a:t>
            </a:r>
            <a:r>
              <a:rPr lang="fr-CH" sz="1800" dirty="0" err="1" smtClean="0">
                <a:latin typeface="+mn-lt"/>
              </a:rPr>
              <a:t>increase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number</a:t>
            </a:r>
            <a:r>
              <a:rPr lang="fr-CH" sz="1800" dirty="0" smtClean="0">
                <a:latin typeface="+mn-lt"/>
              </a:rPr>
              <a:t> of </a:t>
            </a:r>
            <a:r>
              <a:rPr lang="fr-CH" sz="1800" dirty="0" err="1" smtClean="0">
                <a:latin typeface="+mn-lt"/>
              </a:rPr>
              <a:t>bunches</a:t>
            </a:r>
            <a:endParaRPr lang="fr-CH" sz="1800" dirty="0" smtClean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(NB </a:t>
            </a: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lifetime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sensitive to the </a:t>
            </a:r>
            <a:r>
              <a:rPr lang="fr-CH" sz="1800" dirty="0" err="1" smtClean="0">
                <a:latin typeface="+mn-lt"/>
              </a:rPr>
              <a:t>momentum</a:t>
            </a:r>
            <a:r>
              <a:rPr lang="fr-CH" sz="1800" dirty="0" smtClean="0">
                <a:latin typeface="+mn-lt"/>
              </a:rPr>
              <a:t>  </a:t>
            </a:r>
            <a:r>
              <a:rPr lang="fr-CH" sz="1800" dirty="0" err="1" smtClean="0">
                <a:latin typeface="+mn-lt"/>
              </a:rPr>
              <a:t>acceptance</a:t>
            </a:r>
            <a:r>
              <a:rPr lang="fr-CH" sz="1800" dirty="0" smtClean="0">
                <a:latin typeface="+mn-lt"/>
              </a:rPr>
              <a:t> of the machine 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fr-CH" sz="1800" dirty="0" smtClean="0">
                <a:latin typeface="+mn-lt"/>
              </a:rPr>
              <a:t>check!)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3. </a:t>
            </a:r>
            <a:r>
              <a:rPr lang="fr-CH" sz="1800" dirty="0" err="1" smtClean="0">
                <a:latin typeface="+mn-lt"/>
              </a:rPr>
              <a:t>then</a:t>
            </a:r>
            <a:r>
              <a:rPr lang="fr-CH" sz="1800" dirty="0" smtClean="0">
                <a:latin typeface="+mn-lt"/>
              </a:rPr>
              <a:t> the top up </a:t>
            </a:r>
            <a:r>
              <a:rPr lang="fr-CH" sz="1800" dirty="0" err="1" smtClean="0">
                <a:latin typeface="+mn-lt"/>
              </a:rPr>
              <a:t>wil</a:t>
            </a:r>
            <a:r>
              <a:rPr lang="fr-CH" sz="1800" dirty="0" err="1">
                <a:latin typeface="+mn-lt"/>
              </a:rPr>
              <a:t>l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reduce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polarization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further</a:t>
            </a:r>
            <a:r>
              <a:rPr lang="fr-CH" sz="1800" dirty="0" smtClean="0">
                <a:latin typeface="+mn-lt"/>
              </a:rPr>
              <a:t>, to </a:t>
            </a:r>
            <a:r>
              <a:rPr lang="fr-CH" sz="1800" dirty="0" err="1" smtClean="0">
                <a:latin typeface="+mn-lt"/>
              </a:rPr>
              <a:t>reach</a:t>
            </a:r>
            <a:r>
              <a:rPr lang="fr-CH" sz="1800" dirty="0" smtClean="0">
                <a:latin typeface="+mn-lt"/>
              </a:rPr>
              <a:t> an </a:t>
            </a:r>
            <a:r>
              <a:rPr lang="fr-CH" sz="1800" dirty="0" err="1" smtClean="0">
                <a:latin typeface="+mn-lt"/>
              </a:rPr>
              <a:t>equilibrium</a:t>
            </a:r>
            <a:r>
              <a:rPr lang="fr-CH" sz="1800" dirty="0" smtClean="0">
                <a:latin typeface="+mn-lt"/>
              </a:rPr>
              <a:t> value of  44%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4. the effective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polarization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over a 12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hours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stable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run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is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800" dirty="0" err="1" smtClean="0">
                <a:solidFill>
                  <a:srgbClr val="00B050"/>
                </a:solidFill>
                <a:latin typeface="+mn-lt"/>
              </a:rPr>
              <a:t>then</a:t>
            </a:r>
            <a:r>
              <a:rPr lang="fr-CH" sz="1800" dirty="0" smtClean="0">
                <a:solidFill>
                  <a:srgbClr val="00B050"/>
                </a:solidFill>
                <a:latin typeface="+mn-lt"/>
              </a:rPr>
              <a:t> 39%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CFA2-10AD-4F9C-BEC6-EED9A6D531A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3671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8" y="-30303"/>
            <a:ext cx="86677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64813" y="951571"/>
            <a:ext cx="1062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chemeClr val="accent3">
                    <a:lumMod val="75000"/>
                  </a:schemeClr>
                </a:solidFill>
              </a:rPr>
              <a:t>PAC 1995</a:t>
            </a:r>
            <a:endParaRPr lang="fr-CH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27" y="1144447"/>
            <a:ext cx="4866896" cy="4606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08" y="1364852"/>
            <a:ext cx="4563210" cy="130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53" y="2850017"/>
            <a:ext cx="4670320" cy="137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29653" y="4347706"/>
            <a:ext cx="480150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/>
              <a:t>LEP:</a:t>
            </a:r>
            <a:endParaRPr lang="fr-CH" sz="1800" dirty="0"/>
          </a:p>
          <a:p>
            <a:r>
              <a:rPr lang="fr-CH" sz="1800" dirty="0" smtClean="0"/>
              <a:t>This </a:t>
            </a:r>
            <a:r>
              <a:rPr lang="fr-CH" sz="1800" dirty="0" err="1"/>
              <a:t>w</a:t>
            </a:r>
            <a:r>
              <a:rPr lang="fr-CH" sz="1800" dirty="0" err="1" smtClean="0"/>
              <a:t>as</a:t>
            </a:r>
            <a:r>
              <a:rPr lang="fr-CH" sz="1800" dirty="0" smtClean="0"/>
              <a:t> </a:t>
            </a:r>
            <a:r>
              <a:rPr lang="fr-CH" sz="1800" dirty="0" err="1" smtClean="0"/>
              <a:t>only</a:t>
            </a:r>
            <a:r>
              <a:rPr lang="fr-CH" sz="1800" dirty="0" smtClean="0"/>
              <a:t> </a:t>
            </a:r>
            <a:r>
              <a:rPr lang="fr-CH" sz="1800" dirty="0" err="1" smtClean="0"/>
              <a:t>tried</a:t>
            </a:r>
            <a:r>
              <a:rPr lang="fr-CH" sz="1800" dirty="0" smtClean="0"/>
              <a:t> 3 times!</a:t>
            </a:r>
          </a:p>
          <a:p>
            <a:r>
              <a:rPr lang="fr-CH" sz="1800" dirty="0" smtClean="0"/>
              <a:t>Best </a:t>
            </a:r>
            <a:r>
              <a:rPr lang="fr-CH" sz="1800" dirty="0" err="1" smtClean="0"/>
              <a:t>result</a:t>
            </a:r>
            <a:r>
              <a:rPr lang="fr-CH" sz="1800" dirty="0" smtClean="0"/>
              <a:t>: P = 40%  , </a:t>
            </a:r>
            <a:r>
              <a:rPr lang="fr-CH" sz="1800" dirty="0" smtClean="0">
                <a:sym typeface="Symbol"/>
              </a:rPr>
              <a:t></a:t>
            </a:r>
            <a:r>
              <a:rPr lang="fr-CH" sz="1800" baseline="30000" dirty="0" smtClean="0">
                <a:sym typeface="Symbol"/>
              </a:rPr>
              <a:t>*</a:t>
            </a:r>
            <a:r>
              <a:rPr lang="fr-CH" sz="1800" baseline="-25000" dirty="0" smtClean="0">
                <a:sym typeface="Symbol"/>
              </a:rPr>
              <a:t>y</a:t>
            </a:r>
            <a:r>
              <a:rPr lang="fr-CH" sz="1800" dirty="0" smtClean="0">
                <a:sym typeface="Symbol"/>
              </a:rPr>
              <a:t>= 0.04  , one IP</a:t>
            </a:r>
          </a:p>
          <a:p>
            <a:endParaRPr lang="fr-CH" sz="1800" dirty="0" smtClean="0">
              <a:sym typeface="Symbol"/>
            </a:endParaRPr>
          </a:p>
          <a:p>
            <a:r>
              <a:rPr lang="fr-CH" sz="1800" dirty="0" smtClean="0">
                <a:sym typeface="Symbol"/>
              </a:rPr>
              <a:t>TLEP</a:t>
            </a:r>
            <a:endParaRPr lang="fr-CH" sz="1800" dirty="0">
              <a:sym typeface="Symbol"/>
            </a:endParaRPr>
          </a:p>
          <a:p>
            <a:r>
              <a:rPr lang="fr-CH" sz="1800" dirty="0" err="1" smtClean="0">
                <a:sym typeface="Symbol"/>
              </a:rPr>
              <a:t>Assuming</a:t>
            </a:r>
            <a:r>
              <a:rPr lang="fr-CH" sz="1800" dirty="0" smtClean="0">
                <a:sym typeface="Symbol"/>
              </a:rPr>
              <a:t> 4 IP and </a:t>
            </a:r>
            <a:r>
              <a:rPr lang="fr-CH" sz="1800" dirty="0">
                <a:sym typeface="Symbol"/>
              </a:rPr>
              <a:t></a:t>
            </a:r>
            <a:r>
              <a:rPr lang="fr-CH" sz="1800" baseline="30000" dirty="0">
                <a:sym typeface="Symbol"/>
              </a:rPr>
              <a:t>*</a:t>
            </a:r>
            <a:r>
              <a:rPr lang="fr-CH" sz="1800" baseline="-25000" dirty="0">
                <a:sym typeface="Symbol"/>
              </a:rPr>
              <a:t>y</a:t>
            </a:r>
            <a:r>
              <a:rPr lang="fr-CH" sz="1800" dirty="0">
                <a:sym typeface="Symbol"/>
              </a:rPr>
              <a:t>= </a:t>
            </a:r>
            <a:r>
              <a:rPr lang="fr-CH" sz="1800" dirty="0" smtClean="0">
                <a:sym typeface="Symbol"/>
              </a:rPr>
              <a:t>0.01 </a:t>
            </a:r>
            <a:r>
              <a:rPr lang="fr-CH" sz="1800" dirty="0" smtClean="0">
                <a:sym typeface="Wingdings" pitchFamily="2" charset="2"/>
              </a:rPr>
              <a:t> </a:t>
            </a:r>
            <a:endParaRPr lang="fr-CH" sz="1800" b="1" dirty="0" smtClean="0">
              <a:solidFill>
                <a:srgbClr val="0000FF"/>
              </a:solidFill>
              <a:sym typeface="Wingdings" pitchFamily="2" charset="2"/>
            </a:endParaRPr>
          </a:p>
          <a:p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reduce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luminositiy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fr-CH" sz="1800" b="1" dirty="0" err="1" smtClean="0">
                <a:solidFill>
                  <a:srgbClr val="0000FF"/>
                </a:solidFill>
                <a:sym typeface="Wingdings" pitchFamily="2" charset="2"/>
              </a:rPr>
              <a:t>somewhat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, 10</a:t>
            </a:r>
            <a:r>
              <a:rPr lang="fr-CH" sz="1800" b="1" baseline="30000" dirty="0" smtClean="0">
                <a:solidFill>
                  <a:srgbClr val="0000FF"/>
                </a:solidFill>
                <a:sym typeface="Wingdings" pitchFamily="2" charset="2"/>
              </a:rPr>
              <a:t>11 </a:t>
            </a:r>
            <a:r>
              <a:rPr lang="fr-CH" sz="1800" b="1" dirty="0" smtClean="0">
                <a:solidFill>
                  <a:srgbClr val="0000FF"/>
                </a:solidFill>
                <a:sym typeface="Wingdings" pitchFamily="2" charset="2"/>
              </a:rPr>
              <a:t>Z @ P=40%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28FF-C840-47AA-845B-B542740BFA6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73025"/>
            <a:ext cx="7562850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8734" y="2453833"/>
            <a:ext cx="160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AB, U. </a:t>
            </a:r>
            <a:r>
              <a:rPr lang="fr-CH" dirty="0" err="1" smtClean="0"/>
              <a:t>Wienands</a:t>
            </a:r>
            <a:r>
              <a:rPr lang="fr-CH" dirty="0" smtClean="0"/>
              <a:t>) 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7A70-D4F2-43B2-A792-DD1FB9E1D93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616" y="0"/>
            <a:ext cx="5275384" cy="68316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1886" y="854110"/>
            <a:ext cx="34566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+mj-lt"/>
              </a:rPr>
              <a:t>T</a:t>
            </a:r>
            <a:r>
              <a:rPr lang="fr-FR" sz="2000" dirty="0" smtClean="0">
                <a:latin typeface="+mj-lt"/>
              </a:rPr>
              <a:t>his </a:t>
            </a:r>
            <a:r>
              <a:rPr lang="fr-FR" sz="2000" dirty="0" err="1" smtClean="0">
                <a:latin typeface="+mj-lt"/>
              </a:rPr>
              <a:t>emphasizes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that</a:t>
            </a:r>
            <a:endParaRPr lang="fr-FR" sz="2000" dirty="0" smtClean="0">
              <a:latin typeface="+mj-lt"/>
            </a:endParaRPr>
          </a:p>
          <a:p>
            <a:r>
              <a:rPr lang="fr-FR" sz="2000" dirty="0" smtClean="0">
                <a:latin typeface="+mj-lt"/>
              </a:rPr>
              <a:t>a single photon </a:t>
            </a:r>
            <a:r>
              <a:rPr lang="fr-FR" sz="2000" dirty="0" err="1" smtClean="0">
                <a:latin typeface="+mj-lt"/>
              </a:rPr>
              <a:t>method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is</a:t>
            </a:r>
            <a:r>
              <a:rPr lang="fr-FR" sz="2000" dirty="0" smtClean="0">
                <a:latin typeface="+mj-lt"/>
              </a:rPr>
              <a:t> more </a:t>
            </a:r>
            <a:r>
              <a:rPr lang="fr-FR" sz="2000" dirty="0" smtClean="0">
                <a:latin typeface="+mj-lt"/>
              </a:rPr>
              <a:t>sensitive but </a:t>
            </a:r>
            <a:r>
              <a:rPr lang="fr-FR" sz="2000" dirty="0" err="1" smtClean="0">
                <a:latin typeface="+mj-lt"/>
              </a:rPr>
              <a:t>only</a:t>
            </a:r>
            <a:r>
              <a:rPr lang="fr-FR" sz="2000" dirty="0" smtClean="0">
                <a:latin typeface="+mj-lt"/>
              </a:rPr>
              <a:t> if</a:t>
            </a:r>
          </a:p>
          <a:p>
            <a:r>
              <a:rPr lang="fr-FR" sz="2000" dirty="0" smtClean="0">
                <a:latin typeface="+mj-lt"/>
              </a:rPr>
              <a:t>the </a:t>
            </a:r>
            <a:r>
              <a:rPr lang="fr-FR" sz="2000" dirty="0" err="1" smtClean="0">
                <a:latin typeface="+mj-lt"/>
              </a:rPr>
              <a:t>energy</a:t>
            </a:r>
            <a:r>
              <a:rPr lang="fr-FR" sz="2000" dirty="0" smtClean="0">
                <a:latin typeface="+mj-lt"/>
              </a:rPr>
              <a:t> of the photons </a:t>
            </a:r>
            <a:r>
              <a:rPr lang="fr-FR" sz="2000" dirty="0" err="1" smtClean="0">
                <a:latin typeface="+mj-lt"/>
              </a:rPr>
              <a:t>can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be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selected</a:t>
            </a:r>
            <a:r>
              <a:rPr lang="fr-FR" sz="2000" dirty="0" smtClean="0">
                <a:latin typeface="+mj-lt"/>
              </a:rPr>
              <a:t> to </a:t>
            </a:r>
            <a:r>
              <a:rPr lang="fr-FR" sz="2000" dirty="0" err="1" smtClean="0">
                <a:latin typeface="+mj-lt"/>
              </a:rPr>
              <a:t>be</a:t>
            </a:r>
            <a:r>
              <a:rPr lang="fr-FR" sz="2000" dirty="0" smtClean="0">
                <a:latin typeface="+mj-lt"/>
              </a:rPr>
              <a:t> </a:t>
            </a:r>
          </a:p>
          <a:p>
            <a:r>
              <a:rPr lang="fr-FR" sz="2000" dirty="0" smtClean="0">
                <a:latin typeface="+mj-lt"/>
              </a:rPr>
              <a:t>at 90 </a:t>
            </a:r>
            <a:r>
              <a:rPr lang="fr-FR" sz="2000" dirty="0" err="1" smtClean="0">
                <a:latin typeface="+mj-lt"/>
              </a:rPr>
              <a:t>degrees</a:t>
            </a:r>
            <a:r>
              <a:rPr lang="fr-FR" sz="2000" dirty="0" smtClean="0">
                <a:latin typeface="+mj-lt"/>
              </a:rPr>
              <a:t> in the CM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160" y="3155182"/>
            <a:ext cx="293200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latin typeface="+mj-lt"/>
              </a:rPr>
              <a:t>With</a:t>
            </a:r>
            <a:r>
              <a:rPr lang="fr-FR" sz="2000" dirty="0" smtClean="0">
                <a:latin typeface="+mj-lt"/>
              </a:rPr>
              <a:t> an </a:t>
            </a:r>
            <a:r>
              <a:rPr lang="fr-FR" sz="2000" dirty="0" err="1" smtClean="0">
                <a:latin typeface="+mj-lt"/>
              </a:rPr>
              <a:t>electron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beam</a:t>
            </a:r>
            <a:r>
              <a:rPr lang="fr-FR" sz="2000" dirty="0" smtClean="0">
                <a:latin typeface="+mj-lt"/>
              </a:rPr>
              <a:t>, </a:t>
            </a:r>
          </a:p>
          <a:p>
            <a:r>
              <a:rPr lang="fr-FR" sz="2000" dirty="0" smtClean="0">
                <a:latin typeface="+mj-lt"/>
              </a:rPr>
              <a:t>the background </a:t>
            </a:r>
            <a:r>
              <a:rPr lang="fr-FR" sz="2000" dirty="0" err="1" smtClean="0">
                <a:latin typeface="+mj-lt"/>
              </a:rPr>
              <a:t>from</a:t>
            </a:r>
            <a:r>
              <a:rPr lang="fr-FR" sz="2000" dirty="0" smtClean="0">
                <a:latin typeface="+mj-lt"/>
              </a:rPr>
              <a:t> </a:t>
            </a:r>
          </a:p>
          <a:p>
            <a:r>
              <a:rPr lang="fr-FR" sz="2000" dirty="0" err="1" smtClean="0">
                <a:latin typeface="+mj-lt"/>
              </a:rPr>
              <a:t>bremsstrahlung</a:t>
            </a:r>
            <a:r>
              <a:rPr lang="fr-FR" sz="2000" dirty="0" smtClean="0">
                <a:latin typeface="+mj-lt"/>
              </a:rPr>
              <a:t> on </a:t>
            </a:r>
            <a:r>
              <a:rPr lang="fr-FR" sz="2000" dirty="0" err="1" smtClean="0">
                <a:latin typeface="+mj-lt"/>
              </a:rPr>
              <a:t>beam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gas</a:t>
            </a:r>
            <a:r>
              <a:rPr lang="fr-FR" sz="2000" dirty="0" smtClean="0">
                <a:latin typeface="+mj-lt"/>
              </a:rPr>
              <a:t>, synchrotron radiation  etc. and the pile-up of the </a:t>
            </a:r>
          </a:p>
          <a:p>
            <a:r>
              <a:rPr lang="fr-FR" sz="2000" dirty="0" smtClean="0">
                <a:latin typeface="+mj-lt"/>
              </a:rPr>
              <a:t>photons </a:t>
            </a:r>
            <a:r>
              <a:rPr lang="fr-FR" sz="2000" dirty="0" err="1" smtClean="0">
                <a:latin typeface="+mj-lt"/>
              </a:rPr>
              <a:t>themselves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would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make</a:t>
            </a:r>
            <a:r>
              <a:rPr lang="fr-FR" sz="2000" dirty="0" smtClean="0">
                <a:latin typeface="+mj-lt"/>
              </a:rPr>
              <a:t> the </a:t>
            </a:r>
            <a:r>
              <a:rPr lang="fr-FR" sz="2000" dirty="0" err="1" smtClean="0">
                <a:latin typeface="+mj-lt"/>
              </a:rPr>
              <a:t>method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difficult</a:t>
            </a:r>
            <a:r>
              <a:rPr lang="fr-FR" sz="2000" dirty="0" smtClean="0">
                <a:latin typeface="+mj-lt"/>
              </a:rPr>
              <a:t> if not impossible.</a:t>
            </a:r>
          </a:p>
          <a:p>
            <a:endParaRPr lang="fr-FR" sz="2000" dirty="0">
              <a:latin typeface="+mj-lt"/>
            </a:endParaRPr>
          </a:p>
          <a:p>
            <a:endParaRPr lang="fr-FR" sz="2000" dirty="0" smtClean="0">
              <a:latin typeface="+mj-lt"/>
            </a:endParaRPr>
          </a:p>
          <a:p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55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606" y="88811"/>
            <a:ext cx="5295481" cy="668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89030-3C18-44BA-9CE0-F233F4F0121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12/01/2022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7833" y="1587640"/>
            <a:ext cx="62867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latin typeface="+mj-lt"/>
              </a:rPr>
              <a:t>S</a:t>
            </a:r>
            <a:r>
              <a:rPr lang="fr-FR" sz="2000" dirty="0" smtClean="0">
                <a:latin typeface="+mj-lt"/>
              </a:rPr>
              <a:t>how </a:t>
            </a:r>
            <a:r>
              <a:rPr lang="fr-FR" sz="2000" dirty="0" err="1" smtClean="0">
                <a:latin typeface="+mj-lt"/>
              </a:rPr>
              <a:t>layout</a:t>
            </a:r>
            <a:r>
              <a:rPr lang="fr-FR" sz="2000" dirty="0" smtClean="0">
                <a:latin typeface="+mj-lt"/>
              </a:rPr>
              <a:t> of LEP </a:t>
            </a:r>
            <a:r>
              <a:rPr lang="fr-FR" sz="2000" dirty="0" err="1" smtClean="0">
                <a:latin typeface="+mj-lt"/>
              </a:rPr>
              <a:t>with</a:t>
            </a:r>
            <a:r>
              <a:rPr lang="fr-FR" sz="2000" dirty="0" smtClean="0">
                <a:latin typeface="+mj-lt"/>
              </a:rPr>
              <a:t> 8 straight sections</a:t>
            </a:r>
          </a:p>
          <a:p>
            <a:endParaRPr lang="fr-FR" sz="2000" dirty="0">
              <a:latin typeface="+mj-lt"/>
            </a:endParaRPr>
          </a:p>
          <a:p>
            <a:r>
              <a:rPr lang="fr-FR" sz="2000" dirty="0" err="1" smtClean="0">
                <a:latin typeface="+mj-lt"/>
              </a:rPr>
              <a:t>include</a:t>
            </a:r>
            <a:r>
              <a:rPr lang="fr-FR" sz="2000" dirty="0" smtClean="0">
                <a:latin typeface="+mj-lt"/>
              </a:rPr>
              <a:t> comment </a:t>
            </a:r>
            <a:r>
              <a:rPr lang="fr-FR" sz="2000" dirty="0" err="1" smtClean="0">
                <a:latin typeface="+mj-lt"/>
              </a:rPr>
              <a:t>that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missing</a:t>
            </a:r>
            <a:r>
              <a:rPr lang="fr-FR" sz="2000" dirty="0" smtClean="0">
                <a:latin typeface="+mj-lt"/>
              </a:rPr>
              <a:t> e+ </a:t>
            </a:r>
            <a:r>
              <a:rPr lang="fr-FR" sz="2000" dirty="0" err="1" smtClean="0">
                <a:latin typeface="+mj-lt"/>
              </a:rPr>
              <a:t>polarimeter</a:t>
            </a:r>
            <a:r>
              <a:rPr lang="fr-FR" sz="2000" dirty="0" smtClean="0">
                <a:latin typeface="+mj-lt"/>
              </a:rPr>
              <a:t> lead to the </a:t>
            </a:r>
          </a:p>
          <a:p>
            <a:r>
              <a:rPr lang="fr-FR" sz="2000" dirty="0" err="1" smtClean="0">
                <a:latin typeface="+mj-lt"/>
              </a:rPr>
              <a:t>largest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systematic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error</a:t>
            </a:r>
            <a:r>
              <a:rPr lang="fr-FR" sz="2000" dirty="0" smtClean="0">
                <a:latin typeface="+mj-lt"/>
              </a:rPr>
              <a:t> on the Z mass.</a:t>
            </a:r>
            <a:endParaRPr lang="fr-FR" sz="2000" dirty="0" smtClean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88" y="-469761"/>
            <a:ext cx="7935686" cy="7935686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3677698" y="4632290"/>
            <a:ext cx="231112" cy="371789"/>
          </a:xfrm>
          <a:prstGeom prst="downArrow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9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 smtClean="0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j-lt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69522</TotalTime>
  <Words>2976</Words>
  <Application>Microsoft Office PowerPoint</Application>
  <PresentationFormat>On-screen Show (4:3)</PresentationFormat>
  <Paragraphs>568</Paragraphs>
  <Slides>67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67</vt:i4>
      </vt:variant>
    </vt:vector>
  </HeadingPairs>
  <TitlesOfParts>
    <vt:vector size="86" baseType="lpstr">
      <vt:lpstr>Arial</vt:lpstr>
      <vt:lpstr>Calibri</vt:lpstr>
      <vt:lpstr>Cambria Math</vt:lpstr>
      <vt:lpstr>Comic Sans MS</vt:lpstr>
      <vt:lpstr>Corbel</vt:lpstr>
      <vt:lpstr>FG Deanna's Hand</vt:lpstr>
      <vt:lpstr>French Script MT</vt:lpstr>
      <vt:lpstr>Symbol</vt:lpstr>
      <vt:lpstr>Times New Roman</vt:lpstr>
      <vt:lpstr>Wingdings</vt:lpstr>
      <vt:lpstr>Zapf Dingbats</vt:lpstr>
      <vt:lpstr>1_Office Theme</vt:lpstr>
      <vt:lpstr>Theme1</vt:lpstr>
      <vt:lpstr>1_Theme1</vt:lpstr>
      <vt:lpstr>2_Theme1</vt:lpstr>
      <vt:lpstr>Office Theme</vt:lpstr>
      <vt:lpstr>3_Theme1</vt:lpstr>
      <vt:lpstr>4_Office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Alain Blondel</cp:lastModifiedBy>
  <cp:revision>345</cp:revision>
  <cp:lastPrinted>2013-12-16T02:02:56Z</cp:lastPrinted>
  <dcterms:created xsi:type="dcterms:W3CDTF">2007-04-25T04:41:04Z</dcterms:created>
  <dcterms:modified xsi:type="dcterms:W3CDTF">2022-01-12T21:05:09Z</dcterms:modified>
</cp:coreProperties>
</file>