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19"/>
  </p:notesMasterIdLst>
  <p:handoutMasterIdLst>
    <p:handoutMasterId r:id="rId20"/>
  </p:handoutMasterIdLst>
  <p:sldIdLst>
    <p:sldId id="2968" r:id="rId4"/>
    <p:sldId id="2969" r:id="rId5"/>
    <p:sldId id="2970" r:id="rId6"/>
    <p:sldId id="2972" r:id="rId7"/>
    <p:sldId id="2966" r:id="rId8"/>
    <p:sldId id="2974" r:id="rId9"/>
    <p:sldId id="2971" r:id="rId10"/>
    <p:sldId id="2963" r:id="rId11"/>
    <p:sldId id="2964" r:id="rId12"/>
    <p:sldId id="2967" r:id="rId13"/>
    <p:sldId id="2973" r:id="rId14"/>
    <p:sldId id="2959" r:id="rId15"/>
    <p:sldId id="2962" r:id="rId16"/>
    <p:sldId id="2960" r:id="rId17"/>
    <p:sldId id="29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FE7"/>
    <a:srgbClr val="0000FF"/>
    <a:srgbClr val="F21AD3"/>
    <a:srgbClr val="E1F1FF"/>
    <a:srgbClr val="FFCCCC"/>
    <a:srgbClr val="FF5050"/>
    <a:srgbClr val="00A400"/>
    <a:srgbClr val="66FF33"/>
    <a:srgbClr val="FF9999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75" d="100"/>
          <a:sy n="75" d="100"/>
        </p:scale>
        <p:origin x="98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1" d="100"/>
          <a:sy n="61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1/13/2022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1/13/2022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F499-4345-417F-9628-2F7FFD65F70C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0DD3A-DF61-4E97-A386-2C7D8082BC27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D7633-46C9-4FCD-AD73-B91BD0EA1E25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8EC3C-41F2-49B3-8501-CD1385562FAD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1DD3-DE3B-4E3C-80D3-FAA50F123C5F}" type="datetime1">
              <a:rPr lang="en-US" smtClean="0"/>
              <a:t>1/13/2022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871A-4AB2-4479-87D5-533EE1B12208}" type="datetime1">
              <a:rPr lang="en-US" smtClean="0"/>
              <a:t>1/13/2022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BED9-C71E-4291-966C-2F6791B63E9F}" type="datetime1">
              <a:rPr lang="en-US" smtClean="0"/>
              <a:t>1/13/2022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A837-74BD-4D37-B5AC-95E473D0BA05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579E-50E5-4DC4-A668-95F60E97ADCB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7CFA-F392-4C43-B7D3-3877FB1E3502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27E4-2A93-4CE2-A08D-953CC397DC4C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CD5A-CD80-4989-B2CD-C86107A1610C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BFC9-1A78-4216-BAD4-FDF32CD0344D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C86D4-088D-434A-9914-018FEAB663C7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777F6-B375-425A-8288-DE12D6B8E5E1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23F-5E27-495D-B6E2-CB4353ABEE4E}" type="datetime1">
              <a:rPr lang="en-US" smtClean="0"/>
              <a:t>1/13/2022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CCD3-15E6-49AA-8B75-D44135655F92}" type="datetime1">
              <a:rPr lang="en-US" smtClean="0"/>
              <a:t>1/13/2022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16B3-9F7F-4F80-ABF4-2A843D6FE92C}" type="datetime1">
              <a:rPr lang="en-US" smtClean="0"/>
              <a:t>1/13/2022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8BE4-6A42-4D97-814E-6485606A456B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36A4-E870-4D95-9443-7B09D097020F}" type="datetime1">
              <a:rPr lang="en-US" smtClean="0"/>
              <a:t>1/13/2022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A4FA-040F-40E3-9615-5AF992534D64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270C-5222-4CD3-AF1E-E7F3C705EA9D}" type="datetime1">
              <a:rPr lang="en-US" smtClean="0"/>
              <a:t>1/13/2022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65369" y="3807545"/>
            <a:ext cx="3657600" cy="419653"/>
          </a:xfrm>
        </p:spPr>
        <p:txBody>
          <a:bodyPr lIns="45720" tIns="0" rIns="45720" bIns="0" anchor="b">
            <a:normAutofit/>
          </a:bodyPr>
          <a:lstStyle>
            <a:lvl1pPr marL="0" indent="0" algn="ctr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>
            <a:lvl1pPr marL="268288" indent="-268288">
              <a:buFont typeface="Wingdings" panose="05000000000000000000" pitchFamily="2" charset="2"/>
              <a:buChar char="q"/>
              <a:defRPr/>
            </a:lvl1pPr>
            <a:lvl2pPr marL="717550" indent="-269875">
              <a:buFont typeface="Courier New" panose="02070309020205020404" pitchFamily="49" charset="0"/>
              <a:buChar char="o"/>
              <a:defRPr/>
            </a:lvl2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Polarimeter location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E19B7-73BC-481A-953B-73F9A26B3701}" type="datetime1">
              <a:rPr lang="en-US" smtClean="0"/>
              <a:t>1/13/2022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A6698-1B07-4DF3-8160-CFEAEADCD5EB}" type="datetime1">
              <a:rPr lang="en-US" smtClean="0"/>
              <a:t>1/13/2022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Polarimeter location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43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687" y="620504"/>
            <a:ext cx="4082331" cy="33858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Polarimeter location </a:t>
            </a:r>
            <a:r>
              <a:rPr lang="en-GB" dirty="0"/>
              <a:t>– non-IP </a:t>
            </a:r>
            <a:r>
              <a:rPr lang="en-GB" dirty="0" smtClean="0"/>
              <a:t>straights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58"/>
            <a:ext cx="7422087" cy="2970004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main </a:t>
            </a:r>
            <a:r>
              <a:rPr lang="en-GB" sz="2000" b="1" dirty="0" smtClean="0">
                <a:solidFill>
                  <a:srgbClr val="0000FF"/>
                </a:solidFill>
              </a:rPr>
              <a:t>constraint</a:t>
            </a:r>
            <a:r>
              <a:rPr lang="en-GB" sz="2000" dirty="0" smtClean="0"/>
              <a:t> on the polarimeter location arises from the </a:t>
            </a:r>
            <a:r>
              <a:rPr lang="en-GB" sz="2000" b="1" dirty="0" smtClean="0">
                <a:solidFill>
                  <a:srgbClr val="0000FF"/>
                </a:solidFill>
              </a:rPr>
              <a:t>Compton e+/- detection</a:t>
            </a:r>
            <a:r>
              <a:rPr lang="en-GB" sz="2000" dirty="0" smtClean="0"/>
              <a:t>, recoil photon detection is much less constraining.</a:t>
            </a:r>
          </a:p>
          <a:p>
            <a:r>
              <a:rPr lang="en-GB" sz="2000" dirty="0" smtClean="0"/>
              <a:t>In the 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RF / non-IP straights</a:t>
            </a:r>
            <a:r>
              <a:rPr lang="en-GB" sz="2000" dirty="0"/>
              <a:t> </a:t>
            </a:r>
            <a:r>
              <a:rPr lang="en-GB" sz="2000" dirty="0" smtClean="0"/>
              <a:t>there is </a:t>
            </a:r>
            <a:r>
              <a:rPr lang="en-GB" sz="2000" b="1" dirty="0" smtClean="0"/>
              <a:t>currently</a:t>
            </a:r>
            <a:r>
              <a:rPr lang="en-GB" sz="2000" dirty="0" smtClean="0"/>
              <a:t> lack of adequate space for a Compton e detector:</a:t>
            </a:r>
          </a:p>
          <a:p>
            <a:pPr lvl="1"/>
            <a:r>
              <a:rPr lang="en-GB" sz="1800" dirty="0"/>
              <a:t>I</a:t>
            </a:r>
            <a:r>
              <a:rPr lang="en-GB" sz="1800" dirty="0" smtClean="0"/>
              <a:t>ncoming beams on the outside, the </a:t>
            </a:r>
            <a:r>
              <a:rPr lang="en-GB" sz="1800" dirty="0"/>
              <a:t>c</a:t>
            </a:r>
            <a:r>
              <a:rPr lang="en-GB" sz="1800" dirty="0" smtClean="0"/>
              <a:t>rossing from outside to pushes scattered e towards the counter-rotating beam.</a:t>
            </a:r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69685" y="3938092"/>
            <a:ext cx="8518627" cy="2102859"/>
            <a:chOff x="569685" y="3938092"/>
            <a:chExt cx="8518627" cy="2102859"/>
          </a:xfrm>
        </p:grpSpPr>
        <p:grpSp>
          <p:nvGrpSpPr>
            <p:cNvPr id="13" name="Group 12"/>
            <p:cNvGrpSpPr/>
            <p:nvPr/>
          </p:nvGrpSpPr>
          <p:grpSpPr>
            <a:xfrm>
              <a:off x="569685" y="3938092"/>
              <a:ext cx="8518627" cy="2102859"/>
              <a:chOff x="85593" y="3954646"/>
              <a:chExt cx="8518627" cy="210285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25508" y="4204500"/>
                <a:ext cx="8478712" cy="1791069"/>
                <a:chOff x="-439199" y="4092640"/>
                <a:chExt cx="8478712" cy="1791069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-439199" y="4092640"/>
                  <a:ext cx="8478712" cy="1791069"/>
                  <a:chOff x="120142" y="4192378"/>
                  <a:chExt cx="8478712" cy="1791069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5798165" y="4192378"/>
                    <a:ext cx="259735" cy="1181100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1973931" y="4192378"/>
                    <a:ext cx="259735" cy="1181100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2133601" y="4240003"/>
                    <a:ext cx="3810000" cy="1181100"/>
                    <a:chOff x="1295400" y="3689350"/>
                    <a:chExt cx="3810000" cy="1181100"/>
                  </a:xfrm>
                </p:grpSpPr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3746501" y="3689350"/>
                      <a:ext cx="259735" cy="1181100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2356465" y="3689350"/>
                      <a:ext cx="259735" cy="1181100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8" name="Straight Connector 7"/>
                    <p:cNvCxnSpPr/>
                    <p:nvPr/>
                  </p:nvCxnSpPr>
                  <p:spPr>
                    <a:xfrm>
                      <a:off x="1295400" y="4102100"/>
                      <a:ext cx="1244600" cy="0"/>
                    </a:xfrm>
                    <a:prstGeom prst="line">
                      <a:avLst/>
                    </a:prstGeom>
                    <a:ln>
                      <a:solidFill>
                        <a:srgbClr val="0000FF"/>
                      </a:solidFill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>
                      <a:off x="3860800" y="4457700"/>
                      <a:ext cx="1244600" cy="0"/>
                    </a:xfrm>
                    <a:prstGeom prst="line">
                      <a:avLst/>
                    </a:prstGeom>
                    <a:ln>
                      <a:solidFill>
                        <a:srgbClr val="0000FF"/>
                      </a:solidFill>
                      <a:headEnd type="none" w="med" len="med"/>
                      <a:tailEnd type="triangl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Connector 10"/>
                    <p:cNvCxnSpPr/>
                    <p:nvPr/>
                  </p:nvCxnSpPr>
                  <p:spPr>
                    <a:xfrm>
                      <a:off x="2540000" y="4102100"/>
                      <a:ext cx="1320800" cy="355600"/>
                    </a:xfrm>
                    <a:prstGeom prst="line">
                      <a:avLst/>
                    </a:prstGeom>
                    <a:ln>
                      <a:solidFill>
                        <a:srgbClr val="0000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1295400" y="4445000"/>
                      <a:ext cx="1244600" cy="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headEnd type="triangle" w="med" len="med"/>
                      <a:tailEnd type="non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3860800" y="4102100"/>
                      <a:ext cx="1244600" cy="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 flipV="1">
                      <a:off x="2540000" y="4102100"/>
                      <a:ext cx="1320800" cy="34290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5" name="Arc 34"/>
                  <p:cNvSpPr/>
                  <p:nvPr/>
                </p:nvSpPr>
                <p:spPr>
                  <a:xfrm rot="16200000">
                    <a:off x="1305234" y="3461311"/>
                    <a:ext cx="914400" cy="3284584"/>
                  </a:xfrm>
                  <a:prstGeom prst="arc">
                    <a:avLst>
                      <a:gd name="adj1" fmla="val 17277751"/>
                      <a:gd name="adj2" fmla="val 2331203"/>
                    </a:avLst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Arc 35"/>
                  <p:cNvSpPr/>
                  <p:nvPr/>
                </p:nvSpPr>
                <p:spPr>
                  <a:xfrm rot="16808216">
                    <a:off x="6499362" y="3883955"/>
                    <a:ext cx="914400" cy="3284584"/>
                  </a:xfrm>
                  <a:prstGeom prst="arc">
                    <a:avLst>
                      <a:gd name="adj1" fmla="val 17277751"/>
                      <a:gd name="adj2" fmla="val 2331203"/>
                    </a:avLst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Arc 43"/>
                  <p:cNvSpPr/>
                  <p:nvPr/>
                </p:nvSpPr>
                <p:spPr>
                  <a:xfrm rot="16808216">
                    <a:off x="6486662" y="3541056"/>
                    <a:ext cx="914400" cy="3284584"/>
                  </a:xfrm>
                  <a:prstGeom prst="arc">
                    <a:avLst>
                      <a:gd name="adj1" fmla="val 17277751"/>
                      <a:gd name="adj2" fmla="val 2331203"/>
                    </a:avLst>
                  </a:prstGeom>
                  <a:ln>
                    <a:solidFill>
                      <a:srgbClr val="FF0000"/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Arc 44"/>
                  <p:cNvSpPr/>
                  <p:nvPr/>
                </p:nvSpPr>
                <p:spPr>
                  <a:xfrm rot="16200000">
                    <a:off x="1305234" y="3804164"/>
                    <a:ext cx="914400" cy="3284584"/>
                  </a:xfrm>
                  <a:prstGeom prst="arc">
                    <a:avLst>
                      <a:gd name="adj1" fmla="val 17277751"/>
                      <a:gd name="adj2" fmla="val 2331203"/>
                    </a:avLst>
                  </a:prstGeom>
                  <a:ln>
                    <a:solidFill>
                      <a:srgbClr val="FF0000"/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" name="Arc 6"/>
                <p:cNvSpPr/>
                <p:nvPr/>
              </p:nvSpPr>
              <p:spPr>
                <a:xfrm rot="1746054">
                  <a:off x="1043386" y="4136607"/>
                  <a:ext cx="825906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chemeClr val="tx1">
                    <a:lumMod val="20000"/>
                    <a:lumOff val="80000"/>
                    <a:alpha val="50000"/>
                  </a:schemeClr>
                </a:solidFill>
                <a:ln>
                  <a:solidFill>
                    <a:schemeClr val="tx1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rot="2315863">
                  <a:off x="2259445" y="4118349"/>
                  <a:ext cx="825906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chemeClr val="tx1">
                    <a:lumMod val="20000"/>
                    <a:lumOff val="80000"/>
                    <a:alpha val="50000"/>
                  </a:schemeClr>
                </a:solidFill>
                <a:ln>
                  <a:solidFill>
                    <a:schemeClr val="tx1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rot="239350">
                  <a:off x="3628589" y="4449524"/>
                  <a:ext cx="825906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chemeClr val="tx1">
                    <a:lumMod val="20000"/>
                    <a:lumOff val="80000"/>
                    <a:alpha val="50000"/>
                  </a:schemeClr>
                </a:solidFill>
                <a:ln>
                  <a:solidFill>
                    <a:schemeClr val="tx1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10800000">
                  <a:off x="5045344" y="4124698"/>
                  <a:ext cx="825906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rgbClr val="FFCCCC">
                    <a:alpha val="49804"/>
                  </a:srgbClr>
                </a:solidFill>
                <a:ln>
                  <a:solidFill>
                    <a:srgbClr val="FF5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Arc 37"/>
                <p:cNvSpPr/>
                <p:nvPr/>
              </p:nvSpPr>
              <p:spPr>
                <a:xfrm rot="12578578">
                  <a:off x="2431593" y="4461202"/>
                  <a:ext cx="825906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rgbClr val="FFCCCC">
                    <a:alpha val="49804"/>
                  </a:srgbClr>
                </a:solidFill>
                <a:ln>
                  <a:solidFill>
                    <a:srgbClr val="FF5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 rot="10010806">
                  <a:off x="3817352" y="4109625"/>
                  <a:ext cx="904804" cy="856631"/>
                </a:xfrm>
                <a:prstGeom prst="arc">
                  <a:avLst>
                    <a:gd name="adj1" fmla="val 19834510"/>
                    <a:gd name="adj2" fmla="val 0"/>
                  </a:avLst>
                </a:prstGeom>
                <a:solidFill>
                  <a:srgbClr val="FFCCCC">
                    <a:alpha val="49804"/>
                  </a:srgbClr>
                </a:solidFill>
                <a:ln>
                  <a:solidFill>
                    <a:srgbClr val="FF5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85593" y="3954646"/>
                <a:ext cx="1774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PL, PH, PF, PB</a:t>
                </a:r>
                <a:endParaRPr lang="en-GB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83635" y="5749728"/>
                <a:ext cx="18485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Compton e+/e- fans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stCxn id="43" idx="0"/>
                <a:endCxn id="7" idx="2"/>
              </p:cNvCxnSpPr>
              <p:nvPr/>
            </p:nvCxnSpPr>
            <p:spPr>
              <a:xfrm flipV="1">
                <a:off x="2207927" y="4877622"/>
                <a:ext cx="173942" cy="872106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43" idx="0"/>
                <a:endCxn id="38" idx="0"/>
              </p:cNvCxnSpPr>
              <p:nvPr/>
            </p:nvCxnSpPr>
            <p:spPr>
              <a:xfrm flipV="1">
                <a:off x="2207927" y="4999792"/>
                <a:ext cx="784820" cy="749936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Arrow Connector 36"/>
            <p:cNvCxnSpPr/>
            <p:nvPr/>
          </p:nvCxnSpPr>
          <p:spPr>
            <a:xfrm>
              <a:off x="6685935" y="4670370"/>
              <a:ext cx="1" cy="333551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712217" y="4665368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30 cm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24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687" y="620504"/>
            <a:ext cx="4082331" cy="33858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Polarimeter location – non-IP straights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990658"/>
            <a:ext cx="7162800" cy="2970004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situation could be </a:t>
            </a:r>
            <a:r>
              <a:rPr lang="en-GB" sz="2000" b="1" dirty="0" smtClean="0"/>
              <a:t>improved</a:t>
            </a:r>
            <a:r>
              <a:rPr lang="en-GB" sz="2000" dirty="0" smtClean="0"/>
              <a:t> if the 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distance between the vacuum chambers </a:t>
            </a:r>
            <a:r>
              <a:rPr lang="en-GB" sz="2000" dirty="0" smtClean="0"/>
              <a:t>could be </a:t>
            </a:r>
            <a:r>
              <a:rPr lang="en-GB" sz="2000" b="1" dirty="0" smtClean="0">
                <a:solidFill>
                  <a:srgbClr val="F21AD3"/>
                </a:solidFill>
              </a:rPr>
              <a:t>increased to ~80-100 cm</a:t>
            </a:r>
            <a:r>
              <a:rPr lang="en-GB" sz="2000" b="1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/>
              <a:t>in one of the straights (from 30 cm).</a:t>
            </a:r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he e detector could fit between the vacuum chambers.</a:t>
            </a:r>
          </a:p>
          <a:p>
            <a:pPr lvl="1"/>
            <a:r>
              <a:rPr lang="en-GB" sz="1800" dirty="0" smtClean="0"/>
              <a:t>Photon detector ok, on the side opposite of other beam.</a:t>
            </a:r>
          </a:p>
          <a:p>
            <a:r>
              <a:rPr lang="en-GB" sz="2000" dirty="0" smtClean="0"/>
              <a:t>Adequate layout (free drift space for Compton e) and optics to be confirmed.</a:t>
            </a:r>
          </a:p>
          <a:p>
            <a:pPr lvl="1"/>
            <a:r>
              <a:rPr lang="en-GB" sz="1800" dirty="0" smtClean="0"/>
              <a:t>Avoid L &amp; H (RF) 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  <a:r>
              <a:rPr lang="en-GB" sz="1800" b="1" dirty="0" smtClean="0">
                <a:solidFill>
                  <a:srgbClr val="F21AD3"/>
                </a:solidFill>
                <a:sym typeface="Wingdings" panose="05000000000000000000" pitchFamily="2" charset="2"/>
              </a:rPr>
              <a:t>in B or F</a:t>
            </a:r>
            <a:r>
              <a:rPr lang="en-GB" sz="1800" dirty="0" smtClean="0">
                <a:sym typeface="Wingdings" panose="05000000000000000000" pitchFamily="2" charset="2"/>
              </a:rPr>
              <a:t>?</a:t>
            </a:r>
            <a:endParaRPr lang="en-GB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36162" y="4253896"/>
            <a:ext cx="90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PF, PB</a:t>
            </a:r>
            <a:endParaRPr lang="en-GB" b="1" dirty="0"/>
          </a:p>
        </p:txBody>
      </p:sp>
      <p:sp>
        <p:nvSpPr>
          <p:cNvPr id="56" name="Oval 55"/>
          <p:cNvSpPr/>
          <p:nvPr/>
        </p:nvSpPr>
        <p:spPr>
          <a:xfrm>
            <a:off x="10922000" y="3120433"/>
            <a:ext cx="620775" cy="577733"/>
          </a:xfrm>
          <a:prstGeom prst="ellipse">
            <a:avLst/>
          </a:prstGeom>
          <a:noFill/>
          <a:ln w="28575">
            <a:solidFill>
              <a:srgbClr val="F21AD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0858500" y="974133"/>
            <a:ext cx="620775" cy="577733"/>
          </a:xfrm>
          <a:prstGeom prst="ellipse">
            <a:avLst/>
          </a:prstGeom>
          <a:noFill/>
          <a:ln w="28575">
            <a:solidFill>
              <a:srgbClr val="F21AD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2" name="Group 71"/>
          <p:cNvGrpSpPr/>
          <p:nvPr/>
        </p:nvGrpSpPr>
        <p:grpSpPr>
          <a:xfrm>
            <a:off x="893263" y="3590923"/>
            <a:ext cx="7892323" cy="4730411"/>
            <a:chOff x="893263" y="3590923"/>
            <a:chExt cx="7892323" cy="4730411"/>
          </a:xfrm>
        </p:grpSpPr>
        <p:grpSp>
          <p:nvGrpSpPr>
            <p:cNvPr id="54" name="Group 53"/>
            <p:cNvGrpSpPr/>
            <p:nvPr/>
          </p:nvGrpSpPr>
          <p:grpSpPr>
            <a:xfrm>
              <a:off x="893263" y="3590923"/>
              <a:ext cx="7892323" cy="4730411"/>
              <a:chOff x="893263" y="3362323"/>
              <a:chExt cx="7892323" cy="4730411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893263" y="3362323"/>
                <a:ext cx="7892323" cy="4730411"/>
                <a:chOff x="823463" y="2597209"/>
                <a:chExt cx="7892323" cy="4730411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5778394" y="3530645"/>
                  <a:ext cx="0" cy="775689"/>
                </a:xfrm>
                <a:prstGeom prst="straightConnector1">
                  <a:avLst/>
                </a:prstGeom>
                <a:ln>
                  <a:solidFill>
                    <a:srgbClr val="F21AD3"/>
                  </a:solidFill>
                  <a:prstDash val="sysDash"/>
                  <a:headEnd type="triangle" w="med" len="med"/>
                  <a:tailEnd type="triangl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" name="Group 24"/>
                <p:cNvGrpSpPr/>
                <p:nvPr/>
              </p:nvGrpSpPr>
              <p:grpSpPr>
                <a:xfrm>
                  <a:off x="823463" y="2597209"/>
                  <a:ext cx="7892323" cy="4730411"/>
                  <a:chOff x="823463" y="2597209"/>
                  <a:chExt cx="7892323" cy="4730411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823463" y="2597209"/>
                    <a:ext cx="6038821" cy="3675960"/>
                    <a:chOff x="-167571" y="4124698"/>
                    <a:chExt cx="6038821" cy="1685616"/>
                  </a:xfrm>
                </p:grpSpPr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-167571" y="4363378"/>
                      <a:ext cx="5666130" cy="1446936"/>
                      <a:chOff x="391770" y="4463116"/>
                      <a:chExt cx="5666130" cy="1446936"/>
                    </a:xfrm>
                  </p:grpSpPr>
                  <p:sp>
                    <p:nvSpPr>
                      <p:cNvPr id="41" name="Rectangle 40"/>
                      <p:cNvSpPr/>
                      <p:nvPr/>
                    </p:nvSpPr>
                    <p:spPr>
                      <a:xfrm>
                        <a:off x="5798165" y="4463116"/>
                        <a:ext cx="259735" cy="878917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" name="Rectangle 39"/>
                      <p:cNvSpPr/>
                      <p:nvPr/>
                    </p:nvSpPr>
                    <p:spPr>
                      <a:xfrm>
                        <a:off x="1987715" y="4463116"/>
                        <a:ext cx="259735" cy="878917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2133601" y="4463116"/>
                        <a:ext cx="3810000" cy="878917"/>
                        <a:chOff x="1295400" y="3912463"/>
                        <a:chExt cx="3810000" cy="878917"/>
                      </a:xfrm>
                    </p:grpSpPr>
                    <p:sp>
                      <p:nvSpPr>
                        <p:cNvPr id="20" name="Rectangle 19"/>
                        <p:cNvSpPr/>
                        <p:nvPr/>
                      </p:nvSpPr>
                      <p:spPr>
                        <a:xfrm>
                          <a:off x="3746501" y="3912463"/>
                          <a:ext cx="313873" cy="878917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9" name="Rectangle 18"/>
                        <p:cNvSpPr/>
                        <p:nvPr/>
                      </p:nvSpPr>
                      <p:spPr>
                        <a:xfrm>
                          <a:off x="2356465" y="3912463"/>
                          <a:ext cx="259735" cy="878917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8" name="Straight Connector 7"/>
                        <p:cNvCxnSpPr/>
                        <p:nvPr/>
                      </p:nvCxnSpPr>
                      <p:spPr>
                        <a:xfrm>
                          <a:off x="1295400" y="4102100"/>
                          <a:ext cx="1244600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FF"/>
                          </a:solidFill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" name="Straight Connector 9"/>
                        <p:cNvCxnSpPr/>
                        <p:nvPr/>
                      </p:nvCxnSpPr>
                      <p:spPr>
                        <a:xfrm>
                          <a:off x="3860800" y="4457700"/>
                          <a:ext cx="1244600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FF"/>
                          </a:solidFill>
                          <a:headEnd type="none" w="med" len="med"/>
                          <a:tailEnd type="triangle" w="med" len="med"/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" name="Straight Connector 10"/>
                        <p:cNvCxnSpPr/>
                        <p:nvPr/>
                      </p:nvCxnSpPr>
                      <p:spPr>
                        <a:xfrm>
                          <a:off x="2540000" y="4102100"/>
                          <a:ext cx="1320800" cy="35560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FF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" name="Straight Connector 13"/>
                        <p:cNvCxnSpPr/>
                        <p:nvPr/>
                      </p:nvCxnSpPr>
                      <p:spPr>
                        <a:xfrm>
                          <a:off x="1295400" y="4445000"/>
                          <a:ext cx="1244600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  <a:headEnd type="triangle" w="med" len="med"/>
                          <a:tailEnd type="none" w="med" len="med"/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Connector 14"/>
                        <p:cNvCxnSpPr/>
                        <p:nvPr/>
                      </p:nvCxnSpPr>
                      <p:spPr>
                        <a:xfrm>
                          <a:off x="3860800" y="4102100"/>
                          <a:ext cx="1244600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  <a:headEnd type="none" w="med" len="med"/>
                          <a:tailEnd type="none" w="med" len="med"/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" name="Straight Connector 15"/>
                        <p:cNvCxnSpPr/>
                        <p:nvPr/>
                      </p:nvCxnSpPr>
                      <p:spPr>
                        <a:xfrm flipV="1">
                          <a:off x="2540000" y="4102100"/>
                          <a:ext cx="1320800" cy="342900"/>
                        </a:xfrm>
                        <a:prstGeom prst="line">
                          <a:avLst/>
                        </a:prstGeom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5" name="Arc 34"/>
                      <p:cNvSpPr/>
                      <p:nvPr/>
                    </p:nvSpPr>
                    <p:spPr>
                      <a:xfrm rot="16200000">
                        <a:off x="1576862" y="3469877"/>
                        <a:ext cx="914400" cy="3284584"/>
                      </a:xfrm>
                      <a:prstGeom prst="arc">
                        <a:avLst>
                          <a:gd name="adj1" fmla="val 17277751"/>
                          <a:gd name="adj2" fmla="val 454011"/>
                        </a:avLst>
                      </a:prstGeom>
                      <a:ln>
                        <a:solidFill>
                          <a:srgbClr val="0000FF"/>
                        </a:solidFill>
                        <a:headEnd type="none" w="med" len="med"/>
                        <a:tailEnd type="triangl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5" name="Arc 44"/>
                      <p:cNvSpPr/>
                      <p:nvPr/>
                    </p:nvSpPr>
                    <p:spPr>
                      <a:xfrm rot="16200000">
                        <a:off x="1623513" y="3810560"/>
                        <a:ext cx="914400" cy="3284584"/>
                      </a:xfrm>
                      <a:prstGeom prst="arc">
                        <a:avLst>
                          <a:gd name="adj1" fmla="val 17277751"/>
                          <a:gd name="adj2" fmla="val 268320"/>
                        </a:avLst>
                      </a:prstGeom>
                      <a:ln>
                        <a:solidFill>
                          <a:srgbClr val="FF0000"/>
                        </a:solidFill>
                        <a:headEnd type="triangl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7" name="Arc 6"/>
                    <p:cNvSpPr/>
                    <p:nvPr/>
                  </p:nvSpPr>
                  <p:spPr>
                    <a:xfrm rot="1746054">
                      <a:off x="1090573" y="4130707"/>
                      <a:ext cx="825906" cy="856631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chemeClr val="tx1">
                        <a:lumMod val="20000"/>
                        <a:lumOff val="80000"/>
                        <a:alpha val="50000"/>
                      </a:schemeClr>
                    </a:solidFill>
                    <a:ln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Arc 29"/>
                    <p:cNvSpPr/>
                    <p:nvPr/>
                  </p:nvSpPr>
                  <p:spPr>
                    <a:xfrm rot="3472140">
                      <a:off x="2520532" y="3952495"/>
                      <a:ext cx="583913" cy="1211647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chemeClr val="tx1">
                        <a:lumMod val="20000"/>
                        <a:lumOff val="80000"/>
                        <a:alpha val="50000"/>
                      </a:schemeClr>
                    </a:solidFill>
                    <a:ln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Arc 31"/>
                    <p:cNvSpPr/>
                    <p:nvPr/>
                  </p:nvSpPr>
                  <p:spPr>
                    <a:xfrm>
                      <a:off x="3737835" y="4475542"/>
                      <a:ext cx="825906" cy="856631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chemeClr val="tx1">
                        <a:lumMod val="20000"/>
                        <a:lumOff val="80000"/>
                        <a:alpha val="50000"/>
                      </a:schemeClr>
                    </a:solidFill>
                    <a:ln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Arc 32"/>
                    <p:cNvSpPr/>
                    <p:nvPr/>
                  </p:nvSpPr>
                  <p:spPr>
                    <a:xfrm rot="10800000">
                      <a:off x="5045344" y="4124698"/>
                      <a:ext cx="825906" cy="856631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rgbClr val="FFCCCC">
                        <a:alpha val="49804"/>
                      </a:srgbClr>
                    </a:solidFill>
                    <a:ln>
                      <a:solidFill>
                        <a:srgbClr val="FF505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" name="Arc 37"/>
                    <p:cNvSpPr/>
                    <p:nvPr/>
                  </p:nvSpPr>
                  <p:spPr>
                    <a:xfrm rot="12578578">
                      <a:off x="2364124" y="4469596"/>
                      <a:ext cx="825906" cy="856631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rgbClr val="FFCCCC">
                        <a:alpha val="49804"/>
                      </a:srgbClr>
                    </a:solidFill>
                    <a:ln>
                      <a:solidFill>
                        <a:srgbClr val="FF505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" name="Arc 38"/>
                    <p:cNvSpPr/>
                    <p:nvPr/>
                  </p:nvSpPr>
                  <p:spPr>
                    <a:xfrm rot="9203196">
                      <a:off x="3689640" y="4130004"/>
                      <a:ext cx="904804" cy="856631"/>
                    </a:xfrm>
                    <a:prstGeom prst="arc">
                      <a:avLst>
                        <a:gd name="adj1" fmla="val 19834510"/>
                        <a:gd name="adj2" fmla="val 0"/>
                      </a:avLst>
                    </a:prstGeom>
                    <a:solidFill>
                      <a:srgbClr val="FFCCCC">
                        <a:alpha val="49804"/>
                      </a:srgbClr>
                    </a:solidFill>
                    <a:ln>
                      <a:solidFill>
                        <a:srgbClr val="FF505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8" name="Arc 47"/>
                  <p:cNvSpPr/>
                  <p:nvPr/>
                </p:nvSpPr>
                <p:spPr>
                  <a:xfrm rot="18986433">
                    <a:off x="6031917" y="4043036"/>
                    <a:ext cx="1994106" cy="3284584"/>
                  </a:xfrm>
                  <a:prstGeom prst="arc">
                    <a:avLst>
                      <a:gd name="adj1" fmla="val 17277751"/>
                      <a:gd name="adj2" fmla="val 454011"/>
                    </a:avLst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Arc 48"/>
                  <p:cNvSpPr/>
                  <p:nvPr/>
                </p:nvSpPr>
                <p:spPr>
                  <a:xfrm rot="18894571">
                    <a:off x="6076441" y="3245165"/>
                    <a:ext cx="1994106" cy="3284584"/>
                  </a:xfrm>
                  <a:prstGeom prst="arc">
                    <a:avLst>
                      <a:gd name="adj1" fmla="val 17277751"/>
                      <a:gd name="adj2" fmla="val 268320"/>
                    </a:avLst>
                  </a:prstGeom>
                  <a:ln>
                    <a:solidFill>
                      <a:srgbClr val="FF0000"/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5824597" y="3795830"/>
                  <a:ext cx="115448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 smtClean="0">
                      <a:solidFill>
                        <a:srgbClr val="F21AD3"/>
                      </a:solidFill>
                    </a:rPr>
                    <a:t>~80-100 cm</a:t>
                  </a:r>
                  <a:endParaRPr lang="en-GB" sz="1400" b="1" dirty="0">
                    <a:solidFill>
                      <a:srgbClr val="F21AD3"/>
                    </a:solidFill>
                  </a:endParaRPr>
                </a:p>
              </p:txBody>
            </p:sp>
          </p:grpSp>
          <p:sp>
            <p:nvSpPr>
              <p:cNvPr id="50" name="Oval 49"/>
              <p:cNvSpPr/>
              <p:nvPr/>
            </p:nvSpPr>
            <p:spPr>
              <a:xfrm>
                <a:off x="3131595" y="4679875"/>
                <a:ext cx="921646" cy="652272"/>
              </a:xfrm>
              <a:prstGeom prst="ellipse">
                <a:avLst/>
              </a:prstGeom>
              <a:noFill/>
              <a:ln>
                <a:solidFill>
                  <a:srgbClr val="92D05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241956" y="4020427"/>
                <a:ext cx="921646" cy="652272"/>
              </a:xfrm>
              <a:prstGeom prst="ellipse">
                <a:avLst/>
              </a:prstGeom>
              <a:noFill/>
              <a:ln>
                <a:solidFill>
                  <a:srgbClr val="92D05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894292" y="4679875"/>
                <a:ext cx="921646" cy="652272"/>
              </a:xfrm>
              <a:prstGeom prst="ellipse">
                <a:avLst/>
              </a:prstGeom>
              <a:noFill/>
              <a:ln>
                <a:solidFill>
                  <a:srgbClr val="92D05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5912101" y="3969623"/>
                <a:ext cx="921646" cy="652272"/>
              </a:xfrm>
              <a:prstGeom prst="ellipse">
                <a:avLst/>
              </a:prstGeom>
              <a:noFill/>
              <a:ln>
                <a:solidFill>
                  <a:srgbClr val="92D05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 flipV="1">
              <a:off x="2577161" y="4419600"/>
              <a:ext cx="496239" cy="8690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endCxn id="52" idx="5"/>
            </p:cNvCxnSpPr>
            <p:nvPr/>
          </p:nvCxnSpPr>
          <p:spPr>
            <a:xfrm>
              <a:off x="5180940" y="5307261"/>
              <a:ext cx="500026" cy="157963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3443056" y="5284825"/>
              <a:ext cx="412101" cy="174224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H="1" flipV="1">
              <a:off x="5918200" y="4419600"/>
              <a:ext cx="548288" cy="8690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37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Polarimeter location – IP straight sections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4750927" cy="2489200"/>
          </a:xfrm>
        </p:spPr>
        <p:txBody>
          <a:bodyPr>
            <a:noAutofit/>
          </a:bodyPr>
          <a:lstStyle/>
          <a:p>
            <a:r>
              <a:rPr lang="en-GB" sz="2000" dirty="0" smtClean="0"/>
              <a:t>In the experimental straight sections, two potential locations on the incoming and outgoing beam lines were identified by M. Hofer (Meeting #1, Oct 2021)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533" y="1473200"/>
            <a:ext cx="6129867" cy="4597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1357" y="847374"/>
            <a:ext cx="1521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Incoming beam line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53263" y="847374"/>
            <a:ext cx="1521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9999"/>
                </a:solidFill>
              </a:rPr>
              <a:t>Outgoing beam line</a:t>
            </a:r>
            <a:endParaRPr lang="en-GB" b="1" dirty="0">
              <a:solidFill>
                <a:srgbClr val="FF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9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E93D79CB-AABB-46AB-800D-0023480B2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172" y="3642786"/>
            <a:ext cx="6911998" cy="1728000"/>
          </a:xfrm>
          <a:prstGeom prst="rect">
            <a:avLst/>
          </a:prstGeom>
        </p:spPr>
      </p:pic>
      <p:pic>
        <p:nvPicPr>
          <p:cNvPr id="20" name="Picture 19" descr="Chart, waterfall chart&#10;&#10;Description automatically generated">
            <a:extLst>
              <a:ext uri="{FF2B5EF4-FFF2-40B4-BE49-F238E27FC236}">
                <a16:creationId xmlns:a16="http://schemas.microsoft.com/office/drawing/2014/main" id="{C8AEDA21-D541-47C2-A850-008DE77B3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771" y="1670578"/>
            <a:ext cx="6911999" cy="17280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96901" y="3772300"/>
            <a:ext cx="3340099" cy="1302135"/>
          </a:xfrm>
          <a:prstGeom prst="rect">
            <a:avLst/>
          </a:prstGeom>
          <a:solidFill>
            <a:srgbClr val="92D050">
              <a:alpha val="34000"/>
            </a:srgbClr>
          </a:solidFill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chemeClr val="accent6">
                  <a:lumMod val="50000"/>
                </a:schemeClr>
              </a:buClr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1.6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mrad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 bend,</a:t>
            </a:r>
          </a:p>
          <a:p>
            <a:pPr defTabSz="914400">
              <a:buClr>
                <a:schemeClr val="accent6">
                  <a:lumMod val="50000"/>
                </a:schemeClr>
              </a:buClr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~ 3m space for LIR,</a:t>
            </a:r>
          </a:p>
          <a:p>
            <a:pPr defTabSz="914400">
              <a:buClr>
                <a:schemeClr val="accent6">
                  <a:lumMod val="50000"/>
                </a:schemeClr>
              </a:buClr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~40m free space (e-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det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Polarimeter </a:t>
            </a:r>
            <a:r>
              <a:rPr lang="en-GB" dirty="0"/>
              <a:t>location </a:t>
            </a:r>
            <a:r>
              <a:rPr lang="en-GB" dirty="0" smtClean="0"/>
              <a:t>- IP </a:t>
            </a:r>
            <a:r>
              <a:rPr lang="en-GB" dirty="0"/>
              <a:t>straight </a:t>
            </a:r>
            <a:r>
              <a:rPr lang="en-GB" dirty="0" smtClean="0"/>
              <a:t>sections (2)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87456" y="3903694"/>
            <a:ext cx="1521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Incoming beam line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7457" y="2099710"/>
            <a:ext cx="1521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9999"/>
                </a:solidFill>
              </a:rPr>
              <a:t>Outgoing beam line</a:t>
            </a:r>
            <a:endParaRPr lang="en-GB" b="1" dirty="0">
              <a:solidFill>
                <a:srgbClr val="FF9999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96901" y="2082800"/>
            <a:ext cx="3190555" cy="1409700"/>
          </a:xfrm>
          <a:prstGeom prst="rect">
            <a:avLst/>
          </a:prstGeom>
          <a:solidFill>
            <a:srgbClr val="FF9999">
              <a:alpha val="40000"/>
            </a:srgbClr>
          </a:solidFill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chemeClr val="accent6">
                  <a:lumMod val="50000"/>
                </a:schemeClr>
              </a:buClr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Insufficient field free space – would need to rearrange layout (crab sext location!).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623860" y="4063313"/>
            <a:ext cx="1065106" cy="806822"/>
            <a:chOff x="5623860" y="4217098"/>
            <a:chExt cx="1065106" cy="806822"/>
          </a:xfrm>
        </p:grpSpPr>
        <p:sp>
          <p:nvSpPr>
            <p:cNvPr id="6" name="Oval 5"/>
            <p:cNvSpPr/>
            <p:nvPr/>
          </p:nvSpPr>
          <p:spPr>
            <a:xfrm>
              <a:off x="6007378" y="4353808"/>
              <a:ext cx="98239" cy="97118"/>
            </a:xfrm>
            <a:prstGeom prst="ellipse">
              <a:avLst/>
            </a:prstGeom>
            <a:solidFill>
              <a:srgbClr val="00A400"/>
            </a:solidFill>
            <a:ln>
              <a:solidFill>
                <a:srgbClr val="66FF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623860" y="4217098"/>
              <a:ext cx="1065106" cy="806822"/>
              <a:chOff x="5623860" y="4217098"/>
              <a:chExt cx="1065106" cy="806822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5623860" y="4307491"/>
                <a:ext cx="1065106" cy="214606"/>
              </a:xfrm>
              <a:prstGeom prst="straightConnector1">
                <a:avLst/>
              </a:prstGeom>
              <a:ln>
                <a:solidFill>
                  <a:srgbClr val="00A4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5623860" y="4307491"/>
                <a:ext cx="0" cy="716429"/>
              </a:xfrm>
              <a:prstGeom prst="straightConnector1">
                <a:avLst/>
              </a:prstGeom>
              <a:ln>
                <a:solidFill>
                  <a:srgbClr val="00A4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6685935" y="4217098"/>
                <a:ext cx="0" cy="298277"/>
              </a:xfrm>
              <a:prstGeom prst="straightConnector1">
                <a:avLst/>
              </a:prstGeom>
              <a:ln>
                <a:solidFill>
                  <a:srgbClr val="00A4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/>
          <p:cNvSpPr txBox="1"/>
          <p:nvPr/>
        </p:nvSpPr>
        <p:spPr>
          <a:xfrm>
            <a:off x="471328" y="5192356"/>
            <a:ext cx="4240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accent6">
                    <a:lumMod val="50000"/>
                  </a:schemeClr>
                </a:solidFill>
              </a:rPr>
              <a:t>Not “too far off” from the 2 </a:t>
            </a:r>
            <a:r>
              <a:rPr lang="en-GB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mrad</a:t>
            </a:r>
            <a:r>
              <a:rPr lang="en-GB" sz="1600" b="1" i="1" dirty="0" smtClean="0">
                <a:solidFill>
                  <a:schemeClr val="accent6">
                    <a:lumMod val="50000"/>
                  </a:schemeClr>
                </a:solidFill>
              </a:rPr>
              <a:t> &amp; 100 m proposed by N. </a:t>
            </a:r>
            <a:r>
              <a:rPr lang="en-GB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Muchnoi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8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Polarimeter location – incoming beam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336346"/>
            <a:ext cx="5211957" cy="1838654"/>
          </a:xfrm>
        </p:spPr>
        <p:txBody>
          <a:bodyPr>
            <a:noAutofit/>
          </a:bodyPr>
          <a:lstStyle/>
          <a:p>
            <a:r>
              <a:rPr lang="en-GB" sz="2400" dirty="0" smtClean="0"/>
              <a:t>Dispersion close to zero.</a:t>
            </a:r>
          </a:p>
          <a:p>
            <a:r>
              <a:rPr lang="en-GB" sz="2400" dirty="0" err="1" smtClean="0"/>
              <a:t>Betatron</a:t>
            </a:r>
            <a:r>
              <a:rPr lang="en-GB" sz="2400" dirty="0" smtClean="0"/>
              <a:t> functions are reasonable, horizontal beam size ~0.2 mm, probably well matched to laser.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557" y="1107746"/>
            <a:ext cx="6117202" cy="45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44704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Despite its size there are not so many options to place an e + </a:t>
            </a:r>
            <a:r>
              <a:rPr lang="en-GB" sz="2000" dirty="0" smtClean="0">
                <a:latin typeface="Symbol" panose="05050102010706020507" pitchFamily="18" charset="2"/>
              </a:rPr>
              <a:t>g</a:t>
            </a:r>
            <a:r>
              <a:rPr lang="en-GB" sz="2000" dirty="0" smtClean="0"/>
              <a:t> Compton polarimeter in </a:t>
            </a:r>
            <a:r>
              <a:rPr lang="en-GB" sz="2000" dirty="0" err="1" smtClean="0"/>
              <a:t>FCCee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A possible location could be on the </a:t>
            </a:r>
            <a:r>
              <a:rPr lang="en-GB" sz="2000" b="1" dirty="0" smtClean="0"/>
              <a:t>incoming beamline</a:t>
            </a:r>
            <a:r>
              <a:rPr lang="en-GB" sz="2000" dirty="0" smtClean="0"/>
              <a:t> in the IP long straight section.</a:t>
            </a:r>
          </a:p>
          <a:p>
            <a:pPr lvl="1"/>
            <a:r>
              <a:rPr lang="en-GB" sz="1800" dirty="0"/>
              <a:t>F</a:t>
            </a:r>
            <a:r>
              <a:rPr lang="en-GB" sz="1800" dirty="0" smtClean="0"/>
              <a:t>ree space currently only ~40 m vs 100 m proposed by N. </a:t>
            </a:r>
            <a:r>
              <a:rPr lang="en-GB" sz="1800" dirty="0" err="1" smtClean="0"/>
              <a:t>Muchnoi</a:t>
            </a:r>
            <a:r>
              <a:rPr lang="en-GB" sz="1800" dirty="0" smtClean="0"/>
              <a:t>.</a:t>
            </a:r>
          </a:p>
          <a:p>
            <a:pPr lvl="1"/>
            <a:r>
              <a:rPr lang="en-GB" sz="1800" dirty="0" smtClean="0"/>
              <a:t>Coupling with the already complex layout and optics.</a:t>
            </a:r>
          </a:p>
          <a:p>
            <a:r>
              <a:rPr lang="en-GB" sz="2000" dirty="0" smtClean="0"/>
              <a:t>The non-IP straight sections do not fit well with the current configuration, but </a:t>
            </a:r>
            <a:r>
              <a:rPr lang="en-GB" sz="2000" b="1" dirty="0" smtClean="0"/>
              <a:t>increasing the beam separation</a:t>
            </a:r>
            <a:r>
              <a:rPr lang="en-GB" sz="2000" dirty="0" smtClean="0"/>
              <a:t> </a:t>
            </a:r>
            <a:r>
              <a:rPr lang="en-GB" sz="2000" b="1" dirty="0" smtClean="0"/>
              <a:t>by removing bends(</a:t>
            </a:r>
            <a:r>
              <a:rPr lang="en-GB" sz="2000" b="1" dirty="0" err="1" smtClean="0"/>
              <a:t>ing</a:t>
            </a:r>
            <a:r>
              <a:rPr lang="en-GB" sz="2000" b="1" dirty="0" smtClean="0"/>
              <a:t>) </a:t>
            </a:r>
            <a:r>
              <a:rPr lang="en-GB" sz="2000" dirty="0" smtClean="0"/>
              <a:t>around the dispersion suppressors could generate new options for the polarimeter locations. Option to be investigated.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00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Some thoughts on potential polarimeter locations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J. Wenninger, M. Hofer</a:t>
            </a:r>
            <a:endParaRPr lang="en-GB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Polarimeter</a:t>
            </a:r>
            <a:r>
              <a:rPr lang="en-US" dirty="0" smtClean="0"/>
              <a:t> location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265369" y="4634883"/>
            <a:ext cx="3657600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2400" dirty="0" smtClean="0"/>
              <a:t>13/01/2022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524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04375" y="4143364"/>
            <a:ext cx="1547569" cy="1951493"/>
          </a:xfrm>
          <a:prstGeom prst="rect">
            <a:avLst/>
          </a:prstGeom>
          <a:solidFill>
            <a:srgbClr val="E7FF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9168029" y="4143365"/>
            <a:ext cx="1547569" cy="1947962"/>
          </a:xfrm>
          <a:prstGeom prst="rect">
            <a:avLst/>
          </a:prstGeom>
          <a:solidFill>
            <a:srgbClr val="E7FF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586903" y="4143365"/>
            <a:ext cx="1547569" cy="1954410"/>
          </a:xfrm>
          <a:prstGeom prst="rect">
            <a:avLst/>
          </a:prstGeom>
          <a:solidFill>
            <a:srgbClr val="E7FF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Constraints on polarimeter location (1)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931234"/>
            <a:ext cx="10969139" cy="2400300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Laser insertion. Monitoring and extraction</a:t>
            </a:r>
            <a:r>
              <a:rPr lang="en-GB" sz="2000" dirty="0" smtClean="0"/>
              <a:t>:</a:t>
            </a:r>
          </a:p>
          <a:p>
            <a:pPr lvl="1"/>
            <a:r>
              <a:rPr lang="en-GB" sz="1800" dirty="0" smtClean="0"/>
              <a:t>Free space to inject and extract the laser beam into the vacuum chamber.</a:t>
            </a:r>
          </a:p>
          <a:p>
            <a:pPr lvl="1"/>
            <a:r>
              <a:rPr lang="en-GB" sz="1800" dirty="0" smtClean="0"/>
              <a:t>Accessible Laser Interaction Region (LIR), i.e. not inside a magnet.</a:t>
            </a:r>
          </a:p>
          <a:p>
            <a:pPr lvl="2"/>
            <a:r>
              <a:rPr lang="en-GB" sz="1600" dirty="0" smtClean="0"/>
              <a:t>For example to install monitoring screens for alignment and optics characterization.</a:t>
            </a:r>
          </a:p>
          <a:p>
            <a:pPr lvl="1"/>
            <a:r>
              <a:rPr lang="en-GB" sz="1800" dirty="0" smtClean="0"/>
              <a:t>Distance injection/extraction points – LIR depends on the crossing angle beam-laser (aim for </a:t>
            </a:r>
            <a:r>
              <a:rPr lang="en-GB" sz="18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a</a:t>
            </a:r>
            <a:r>
              <a:rPr lang="en-GB" sz="1800" b="1" dirty="0" smtClean="0">
                <a:solidFill>
                  <a:srgbClr val="0000FF"/>
                </a:solidFill>
              </a:rPr>
              <a:t> ~1-3 </a:t>
            </a:r>
            <a:r>
              <a:rPr lang="en-GB" sz="1800" b="1" dirty="0" err="1" smtClean="0">
                <a:solidFill>
                  <a:srgbClr val="0000FF"/>
                </a:solidFill>
              </a:rPr>
              <a:t>mrad</a:t>
            </a:r>
            <a:r>
              <a:rPr lang="en-GB" sz="1800" dirty="0" smtClean="0"/>
              <a:t>), the vacuum chamber size and the mirror layouts: </a:t>
            </a:r>
            <a:r>
              <a:rPr lang="en-GB" sz="1800" b="1" dirty="0" smtClean="0">
                <a:solidFill>
                  <a:srgbClr val="0000FF"/>
                </a:solidFill>
              </a:rPr>
              <a:t>assume distance ~15-30 m from laser injection to LIR</a:t>
            </a:r>
            <a:r>
              <a:rPr lang="en-GB" sz="1800" dirty="0" smtClean="0"/>
              <a:t>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1053" y="4367331"/>
            <a:ext cx="10743316" cy="1653296"/>
            <a:chOff x="537110" y="2194873"/>
            <a:chExt cx="10743316" cy="3443267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914379" y="2829761"/>
              <a:ext cx="9694635" cy="381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914379" y="4572831"/>
              <a:ext cx="9694635" cy="381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17823578">
              <a:off x="9492818" y="4202913"/>
              <a:ext cx="621933" cy="1404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385300" y="2763922"/>
              <a:ext cx="558390" cy="1306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6781449">
              <a:off x="1110200" y="3075275"/>
              <a:ext cx="621933" cy="1404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34889" y="4526566"/>
              <a:ext cx="558390" cy="1306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891246" y="3648888"/>
              <a:ext cx="9941854" cy="8712"/>
            </a:xfrm>
            <a:prstGeom prst="line">
              <a:avLst/>
            </a:prstGeom>
            <a:ln>
              <a:prstDash val="dash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0"/>
              <a:endCxn id="12" idx="0"/>
            </p:cNvCxnSpPr>
            <p:nvPr/>
          </p:nvCxnSpPr>
          <p:spPr>
            <a:xfrm flipH="1" flipV="1">
              <a:off x="1485818" y="3172999"/>
              <a:ext cx="8255409" cy="1068205"/>
            </a:xfrm>
            <a:prstGeom prst="straightConnector1">
              <a:avLst/>
            </a:prstGeom>
            <a:ln>
              <a:solidFill>
                <a:srgbClr val="00A4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485818" y="3265272"/>
              <a:ext cx="15387" cy="1956251"/>
            </a:xfrm>
            <a:prstGeom prst="straightConnector1">
              <a:avLst/>
            </a:prstGeom>
            <a:ln>
              <a:solidFill>
                <a:srgbClr val="00A4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9707871" y="2194873"/>
              <a:ext cx="15387" cy="1956251"/>
            </a:xfrm>
            <a:prstGeom prst="straightConnector1">
              <a:avLst/>
            </a:prstGeom>
            <a:ln>
              <a:solidFill>
                <a:srgbClr val="00A4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 rot="4701321">
              <a:off x="6366080" y="3325891"/>
              <a:ext cx="914400" cy="914400"/>
            </a:xfrm>
            <a:prstGeom prst="arc">
              <a:avLst>
                <a:gd name="adj1" fmla="val 16200000"/>
                <a:gd name="adj2" fmla="val 17634054"/>
              </a:avLst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26816" y="3331858"/>
              <a:ext cx="678733" cy="587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endParaRPr lang="en-GB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891246" y="2286000"/>
              <a:ext cx="0" cy="1339505"/>
            </a:xfrm>
            <a:prstGeom prst="line">
              <a:avLst/>
            </a:prstGeom>
            <a:ln>
              <a:prstDash val="dash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0980344" y="335176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z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7110" y="220173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5171991" y="3779612"/>
              <a:ext cx="0" cy="543551"/>
            </a:xfrm>
            <a:prstGeom prst="straightConnector1">
              <a:avLst/>
            </a:prstGeom>
            <a:ln>
              <a:solidFill>
                <a:schemeClr val="accent4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953775" y="4601536"/>
              <a:ext cx="419100" cy="545269"/>
            </a:xfrm>
            <a:prstGeom prst="rect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63314" y="4493791"/>
              <a:ext cx="396880" cy="223207"/>
            </a:xfrm>
            <a:prstGeom prst="rect">
              <a:avLst/>
            </a:prstGeom>
            <a:solidFill>
              <a:srgbClr val="E1F1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 rot="5400000">
              <a:off x="4892796" y="4651683"/>
              <a:ext cx="558390" cy="1306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60194" y="4806137"/>
              <a:ext cx="1145465" cy="832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GB" sz="1400" i="1" dirty="0" smtClean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lignment screen</a:t>
              </a:r>
              <a:endParaRPr lang="en-GB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127652" y="470136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LIR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24425" y="3408819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6">
                    <a:lumMod val="50000"/>
                  </a:schemeClr>
                </a:solidFill>
              </a:rPr>
              <a:t>drift space (no magnets)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0" idx="1"/>
            <a:endCxn id="29" idx="0"/>
          </p:cNvCxnSpPr>
          <p:nvPr/>
        </p:nvCxnSpPr>
        <p:spPr>
          <a:xfrm flipH="1">
            <a:off x="1578160" y="3593485"/>
            <a:ext cx="2446265" cy="54987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3"/>
            <a:endCxn id="28" idx="0"/>
          </p:cNvCxnSpPr>
          <p:nvPr/>
        </p:nvCxnSpPr>
        <p:spPr>
          <a:xfrm>
            <a:off x="6696951" y="3593485"/>
            <a:ext cx="3244863" cy="5498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0" idx="2"/>
            <a:endCxn id="3" idx="0"/>
          </p:cNvCxnSpPr>
          <p:nvPr/>
        </p:nvCxnSpPr>
        <p:spPr>
          <a:xfrm>
            <a:off x="5360688" y="3778151"/>
            <a:ext cx="0" cy="36521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354472" y="4419744"/>
            <a:ext cx="4535879" cy="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45205" y="4143365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accent6">
                    <a:lumMod val="50000"/>
                  </a:schemeClr>
                </a:solidFill>
              </a:rPr>
              <a:t>~ 15-30 m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39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Constraints on polarimeter location (2)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1" y="1015999"/>
            <a:ext cx="6819156" cy="3299964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Compton photon detection</a:t>
            </a:r>
            <a:r>
              <a:rPr lang="en-GB" sz="2000" dirty="0" smtClean="0"/>
              <a:t>: transverse polarization measurement</a:t>
            </a:r>
          </a:p>
          <a:p>
            <a:pPr lvl="1"/>
            <a:r>
              <a:rPr lang="en-GB" sz="1800" dirty="0"/>
              <a:t>S</a:t>
            </a:r>
            <a:r>
              <a:rPr lang="en-GB" sz="1800" dirty="0" smtClean="0"/>
              <a:t>pace for the Compton photons to propagate from the LIR with a dipole to bend away the main e+/e- beams: </a:t>
            </a:r>
            <a:r>
              <a:rPr lang="en-GB" sz="1800" b="1" dirty="0" smtClean="0">
                <a:solidFill>
                  <a:srgbClr val="0000FF"/>
                </a:solidFill>
              </a:rPr>
              <a:t>distance &gt; 50m</a:t>
            </a:r>
            <a:r>
              <a:rPr lang="en-GB" sz="1800" dirty="0" smtClean="0"/>
              <a:t> (to be confirmed by simulations).</a:t>
            </a:r>
          </a:p>
          <a:p>
            <a:pPr lvl="2"/>
            <a:r>
              <a:rPr lang="en-GB" sz="1600" dirty="0"/>
              <a:t>S</a:t>
            </a:r>
            <a:r>
              <a:rPr lang="en-GB" sz="1600" dirty="0" smtClean="0"/>
              <a:t>ignal (in mm) improves with distance, optimum depends on shower width and beam characteristics @ LIR.</a:t>
            </a:r>
          </a:p>
          <a:p>
            <a:pPr lvl="1"/>
            <a:r>
              <a:rPr lang="en-GB" sz="1800" dirty="0"/>
              <a:t>M</a:t>
            </a:r>
            <a:r>
              <a:rPr lang="en-GB" sz="1800" dirty="0" smtClean="0"/>
              <a:t>odest detector dimensions (strip/pixel detector), </a:t>
            </a:r>
            <a:r>
              <a:rPr lang="en-GB" sz="1800" b="1" dirty="0" smtClean="0">
                <a:solidFill>
                  <a:srgbClr val="0000FF"/>
                </a:solidFill>
              </a:rPr>
              <a:t>transverse size </a:t>
            </a:r>
            <a:r>
              <a:rPr lang="en-GB" sz="1800" b="1" smtClean="0">
                <a:solidFill>
                  <a:srgbClr val="0000FF"/>
                </a:solidFill>
              </a:rPr>
              <a:t>~</a:t>
            </a:r>
            <a:r>
              <a:rPr lang="en-GB" sz="1800" b="1" smtClean="0">
                <a:solidFill>
                  <a:srgbClr val="0000FF"/>
                </a:solidFill>
              </a:rPr>
              <a:t>100 </a:t>
            </a:r>
            <a:r>
              <a:rPr lang="en-GB" sz="1800" b="1" dirty="0" smtClean="0">
                <a:solidFill>
                  <a:srgbClr val="0000FF"/>
                </a:solidFill>
              </a:rPr>
              <a:t>mm</a:t>
            </a:r>
            <a:r>
              <a:rPr lang="en-GB" sz="1800" dirty="0" smtClean="0"/>
              <a:t>.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51252" y="4333745"/>
            <a:ext cx="9508285" cy="1666991"/>
            <a:chOff x="-982322" y="3009503"/>
            <a:chExt cx="9508285" cy="1666991"/>
          </a:xfrm>
        </p:grpSpPr>
        <p:grpSp>
          <p:nvGrpSpPr>
            <p:cNvPr id="7" name="Group 6"/>
            <p:cNvGrpSpPr/>
            <p:nvPr/>
          </p:nvGrpSpPr>
          <p:grpSpPr>
            <a:xfrm>
              <a:off x="-982322" y="3009503"/>
              <a:ext cx="8436605" cy="1666991"/>
              <a:chOff x="1497913" y="3361928"/>
              <a:chExt cx="8436605" cy="166699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497913" y="3361928"/>
                <a:ext cx="8436605" cy="1666991"/>
                <a:chOff x="1497913" y="2282428"/>
                <a:chExt cx="8436605" cy="1666991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1497913" y="3007359"/>
                  <a:ext cx="8436605" cy="942060"/>
                  <a:chOff x="1206500" y="2243099"/>
                  <a:chExt cx="8436605" cy="942060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206500" y="2250440"/>
                    <a:ext cx="7531100" cy="934719"/>
                    <a:chOff x="1054100" y="1960881"/>
                    <a:chExt cx="7531100" cy="934719"/>
                  </a:xfrm>
                </p:grpSpPr>
                <p:sp>
                  <p:nvSpPr>
                    <p:cNvPr id="12" name="Isosceles Triangle 11"/>
                    <p:cNvSpPr/>
                    <p:nvPr/>
                  </p:nvSpPr>
                  <p:spPr>
                    <a:xfrm rot="10800000">
                      <a:off x="5563816" y="1960881"/>
                      <a:ext cx="1060704" cy="914400"/>
                    </a:xfrm>
                    <a:prstGeom prst="triangle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3" name="Straight Arrow Connector 2"/>
                    <p:cNvCxnSpPr/>
                    <p:nvPr/>
                  </p:nvCxnSpPr>
                  <p:spPr>
                    <a:xfrm flipV="1">
                      <a:off x="2792168" y="2286000"/>
                      <a:ext cx="5793032" cy="25400"/>
                    </a:xfrm>
                    <a:prstGeom prst="straightConnector1">
                      <a:avLst/>
                    </a:prstGeom>
                    <a:ln w="38100">
                      <a:solidFill>
                        <a:srgbClr val="0000FF"/>
                      </a:solidFill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Straight Arrow Connector 7"/>
                    <p:cNvCxnSpPr/>
                    <p:nvPr/>
                  </p:nvCxnSpPr>
                  <p:spPr>
                    <a:xfrm flipV="1">
                      <a:off x="1054100" y="2336800"/>
                      <a:ext cx="5040068" cy="25400"/>
                    </a:xfrm>
                    <a:prstGeom prst="straightConnector1">
                      <a:avLst/>
                    </a:prstGeom>
                    <a:ln w="38100">
                      <a:solidFill>
                        <a:schemeClr val="accent4"/>
                      </a:solidFill>
                      <a:prstDash val="sysDash"/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Arrow Connector 9"/>
                    <p:cNvCxnSpPr/>
                    <p:nvPr/>
                  </p:nvCxnSpPr>
                  <p:spPr>
                    <a:xfrm>
                      <a:off x="6094168" y="2349500"/>
                      <a:ext cx="2249732" cy="368300"/>
                    </a:xfrm>
                    <a:prstGeom prst="straightConnector1">
                      <a:avLst/>
                    </a:prstGeom>
                    <a:ln w="38100">
                      <a:solidFill>
                        <a:schemeClr val="accent4"/>
                      </a:solidFill>
                      <a:prstDash val="sysDash"/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" name="Explosion 1 13"/>
                    <p:cNvSpPr/>
                    <p:nvPr/>
                  </p:nvSpPr>
                  <p:spPr>
                    <a:xfrm>
                      <a:off x="2654300" y="2130425"/>
                      <a:ext cx="419100" cy="412750"/>
                    </a:xfrm>
                    <a:prstGeom prst="irregularSeal1">
                      <a:avLst/>
                    </a:prstGeom>
                    <a:solidFill>
                      <a:schemeClr val="tx1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2585568" y="2526268"/>
                      <a:ext cx="55656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LIR</a:t>
                      </a:r>
                      <a:endParaRPr lang="en-GB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</p:grpSp>
              <p:sp>
                <p:nvSpPr>
                  <p:cNvPr id="17" name="Rectangle 16"/>
                  <p:cNvSpPr/>
                  <p:nvPr/>
                </p:nvSpPr>
                <p:spPr>
                  <a:xfrm>
                    <a:off x="8754105" y="2243099"/>
                    <a:ext cx="889000" cy="565387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3307662" y="2656541"/>
                  <a:ext cx="5737856" cy="14623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prstDash val="dash"/>
                  <a:headEnd type="triangle" w="med" len="med"/>
                  <a:tailEnd type="triangl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5948875" y="2282428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rgbClr val="002060"/>
                      </a:solidFill>
                    </a:rPr>
                    <a:t>&gt; 50 </a:t>
                  </a:r>
                  <a:r>
                    <a:rPr lang="en-GB" dirty="0" smtClean="0">
                      <a:solidFill>
                        <a:srgbClr val="002060"/>
                      </a:solidFill>
                    </a:rPr>
                    <a:t>m</a:t>
                  </a:r>
                  <a:endParaRPr lang="en-GB" dirty="0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7662847" y="4107494"/>
                <a:ext cx="10935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0000FF"/>
                    </a:solidFill>
                  </a:rPr>
                  <a:t>Compton </a:t>
                </a:r>
                <a:r>
                  <a:rPr lang="en-GB" sz="1400" b="1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g</a:t>
                </a:r>
                <a:endParaRPr lang="en-GB" sz="1400" b="1" dirty="0">
                  <a:solidFill>
                    <a:srgbClr val="0000FF"/>
                  </a:solidFill>
                  <a:latin typeface="Symbol" panose="05050102010706020507" pitchFamily="18" charset="2"/>
                </a:endParaRP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 flipV="1">
              <a:off x="7518956" y="3715463"/>
              <a:ext cx="0" cy="586284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prstDash val="dash"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518956" y="3817892"/>
              <a:ext cx="10070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~ </a:t>
              </a:r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100 </a:t>
              </a:r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mm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0" y="1461136"/>
            <a:ext cx="4166398" cy="210785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8543357" y="1696243"/>
            <a:ext cx="0" cy="1623362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314757" y="3123548"/>
            <a:ext cx="3369243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61297" y="1696243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10 </a:t>
            </a:r>
            <a:r>
              <a:rPr lang="en-GB" sz="1400" b="1" dirty="0" smtClean="0">
                <a:solidFill>
                  <a:schemeClr val="bg1"/>
                </a:solidFill>
              </a:rPr>
              <a:t>mm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42036" y="2809431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10 </a:t>
            </a:r>
            <a:r>
              <a:rPr lang="en-GB" sz="1400" b="1" dirty="0" smtClean="0">
                <a:solidFill>
                  <a:schemeClr val="bg1"/>
                </a:solidFill>
              </a:rPr>
              <a:t>mm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89804" y="3632497"/>
            <a:ext cx="4139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>
                <a:solidFill>
                  <a:schemeClr val="accent6">
                    <a:lumMod val="50000"/>
                  </a:schemeClr>
                </a:solidFill>
              </a:rPr>
              <a:t>N. </a:t>
            </a:r>
            <a:r>
              <a:rPr lang="en-GB" sz="1400" b="1" i="1" dirty="0" err="1" smtClean="0">
                <a:solidFill>
                  <a:schemeClr val="accent6">
                    <a:lumMod val="50000"/>
                  </a:schemeClr>
                </a:solidFill>
              </a:rPr>
              <a:t>Muchnoi</a:t>
            </a:r>
            <a:r>
              <a:rPr lang="en-GB" sz="1400" b="1" i="1" dirty="0" smtClean="0">
                <a:solidFill>
                  <a:schemeClr val="accent6">
                    <a:lumMod val="50000"/>
                  </a:schemeClr>
                </a:solidFill>
              </a:rPr>
              <a:t>, previous meeting, distance LIR – detector ~ 100m (no shower simulation?).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9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LEP Compton polarimeter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028700"/>
          </a:xfrm>
        </p:spPr>
        <p:txBody>
          <a:bodyPr>
            <a:noAutofit/>
          </a:bodyPr>
          <a:lstStyle/>
          <a:p>
            <a:r>
              <a:rPr lang="en-GB" dirty="0" smtClean="0"/>
              <a:t>LEP had only a </a:t>
            </a:r>
            <a:r>
              <a:rPr lang="en-GB" b="1" dirty="0" smtClean="0">
                <a:solidFill>
                  <a:srgbClr val="0000FF"/>
                </a:solidFill>
              </a:rPr>
              <a:t>Compton photon polarimeter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Laser-beam crossing angle </a:t>
            </a:r>
            <a:r>
              <a:rPr lang="en-GB" b="1" dirty="0" smtClean="0">
                <a:solidFill>
                  <a:srgbClr val="0000FF"/>
                </a:solidFill>
              </a:rPr>
              <a:t>2</a:t>
            </a:r>
            <a:r>
              <a:rPr lang="en-GB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GB" b="1" dirty="0" smtClean="0">
                <a:solidFill>
                  <a:srgbClr val="0000FF"/>
                </a:solidFill>
              </a:rPr>
              <a:t> = 3 </a:t>
            </a:r>
            <a:r>
              <a:rPr lang="en-GB" b="1" dirty="0" err="1" smtClean="0">
                <a:solidFill>
                  <a:srgbClr val="0000FF"/>
                </a:solidFill>
              </a:rPr>
              <a:t>mrad</a:t>
            </a:r>
            <a:r>
              <a:rPr lang="en-GB" dirty="0" smtClean="0"/>
              <a:t>, in the middle of the long straight section.</a:t>
            </a:r>
          </a:p>
          <a:p>
            <a:pPr lvl="1"/>
            <a:r>
              <a:rPr lang="en-GB" dirty="0" smtClean="0"/>
              <a:t>Compton photon detector </a:t>
            </a:r>
            <a:r>
              <a:rPr lang="en-GB" b="1" dirty="0" smtClean="0">
                <a:solidFill>
                  <a:srgbClr val="0000FF"/>
                </a:solidFill>
              </a:rPr>
              <a:t>~300 m downstream </a:t>
            </a:r>
            <a:r>
              <a:rPr lang="en-GB" dirty="0" smtClean="0"/>
              <a:t>at the beginning of the arc.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685935" y="2547795"/>
            <a:ext cx="5506065" cy="3281505"/>
            <a:chOff x="5537502" y="2333577"/>
            <a:chExt cx="6514797" cy="38796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37502" y="2333577"/>
              <a:ext cx="6514797" cy="387966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791200" y="5232400"/>
              <a:ext cx="1879600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137" y="2107494"/>
            <a:ext cx="6840032" cy="39645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42500" y="2547795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Initial drawings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LEP Compton polarimeter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028700"/>
          </a:xfrm>
        </p:spPr>
        <p:txBody>
          <a:bodyPr>
            <a:noAutofit/>
          </a:bodyPr>
          <a:lstStyle/>
          <a:p>
            <a:r>
              <a:rPr lang="en-GB" dirty="0" smtClean="0"/>
              <a:t>At 45 GeV the vertical LEP photon profile (~ shower max) had a width of ~ 1 cm.</a:t>
            </a:r>
          </a:p>
          <a:p>
            <a:pPr lvl="1"/>
            <a:r>
              <a:rPr lang="en-GB" dirty="0" smtClean="0"/>
              <a:t>SI-strip detector with 16 strips, 2 mm strip width.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890" y="2098613"/>
            <a:ext cx="6341110" cy="367538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" y="2019425"/>
            <a:ext cx="3565525" cy="3914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5444" y="4805283"/>
            <a:ext cx="2708856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i="1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Vertical profile asymmetry for the 2 laser helicities @ P</a:t>
            </a:r>
            <a:r>
              <a:rPr lang="en-GB" sz="1200" b="1" i="1" kern="0" baseline="-25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T</a:t>
            </a:r>
            <a:r>
              <a:rPr lang="en-GB" sz="1200" b="1" i="1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= 57%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5754" y="1909971"/>
            <a:ext cx="2708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i="1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Vertical profile @ detector, 45 GeV</a:t>
            </a:r>
          </a:p>
        </p:txBody>
      </p:sp>
      <p:sp>
        <p:nvSpPr>
          <p:cNvPr id="13" name="Right Arrow 12"/>
          <p:cNvSpPr/>
          <p:nvPr/>
        </p:nvSpPr>
        <p:spPr>
          <a:xfrm flipH="1">
            <a:off x="3718546" y="2823004"/>
            <a:ext cx="2027528" cy="4287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841500" y="3251743"/>
            <a:ext cx="643944" cy="0"/>
          </a:xfrm>
          <a:prstGeom prst="straightConnector1">
            <a:avLst/>
          </a:prstGeom>
          <a:ln w="28575">
            <a:solidFill>
              <a:srgbClr val="0000FF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87817" y="3277592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~1 cm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5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Constraints on polarimeter location (3)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9600" y="1064539"/>
            <a:ext cx="6197600" cy="2539524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2000" b="1" dirty="0" smtClean="0">
                <a:solidFill>
                  <a:srgbClr val="0000FF"/>
                </a:solidFill>
              </a:rPr>
              <a:t>Compton e+/e- beam detection</a:t>
            </a:r>
            <a:r>
              <a:rPr lang="en-GB" sz="2000" dirty="0" smtClean="0"/>
              <a:t>:</a:t>
            </a:r>
          </a:p>
          <a:p>
            <a:pPr lvl="1"/>
            <a:r>
              <a:rPr lang="en-GB" sz="1800" dirty="0" smtClean="0"/>
              <a:t>Dipole magnet with </a:t>
            </a:r>
            <a:r>
              <a:rPr lang="en-GB" sz="1800" b="1" dirty="0" smtClean="0">
                <a:solidFill>
                  <a:srgbClr val="0000FF"/>
                </a:solidFill>
              </a:rPr>
              <a:t>~2 </a:t>
            </a:r>
            <a:r>
              <a:rPr lang="en-GB" sz="1800" b="1" dirty="0" err="1" smtClean="0">
                <a:solidFill>
                  <a:srgbClr val="0000FF"/>
                </a:solidFill>
              </a:rPr>
              <a:t>mrad</a:t>
            </a:r>
            <a:r>
              <a:rPr lang="en-GB" sz="1800" b="1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/>
              <a:t>bending a short distance downstream of the LIR.</a:t>
            </a:r>
          </a:p>
          <a:p>
            <a:pPr lvl="2"/>
            <a:r>
              <a:rPr lang="en-GB" sz="1600" dirty="0" smtClean="0"/>
              <a:t>Dipole needs a </a:t>
            </a:r>
            <a:r>
              <a:rPr lang="en-GB" sz="1600" dirty="0"/>
              <a:t>high precision field </a:t>
            </a:r>
            <a:r>
              <a:rPr lang="en-GB" sz="1600" dirty="0" smtClean="0"/>
              <a:t>map.</a:t>
            </a:r>
          </a:p>
          <a:p>
            <a:pPr lvl="1"/>
            <a:r>
              <a:rPr lang="en-GB" sz="1800" dirty="0" smtClean="0"/>
              <a:t>Field free space of </a:t>
            </a:r>
            <a:r>
              <a:rPr lang="en-GB" sz="1800" b="1" dirty="0" smtClean="0">
                <a:solidFill>
                  <a:srgbClr val="0000FF"/>
                </a:solidFill>
              </a:rPr>
              <a:t>~100 m </a:t>
            </a:r>
            <a:r>
              <a:rPr lang="en-GB" sz="1800" dirty="0" smtClean="0"/>
              <a:t>for the Compton e+/e- to propagate from the LIR.</a:t>
            </a:r>
          </a:p>
          <a:p>
            <a:pPr lvl="1"/>
            <a:r>
              <a:rPr lang="en-GB" sz="1800" dirty="0" smtClean="0"/>
              <a:t>Transverse detector dimension </a:t>
            </a:r>
            <a:r>
              <a:rPr lang="en-GB" sz="1800" b="1" dirty="0" smtClean="0">
                <a:solidFill>
                  <a:srgbClr val="0000FF"/>
                </a:solidFill>
              </a:rPr>
              <a:t>~500 mm </a:t>
            </a:r>
            <a:r>
              <a:rPr lang="en-GB" sz="1800" dirty="0" smtClean="0"/>
              <a:t>in horizontal plane. </a:t>
            </a:r>
          </a:p>
          <a:p>
            <a:pPr marL="0" indent="0" defTabSz="914400">
              <a:buFont typeface="Wingdings" panose="05000000000000000000" pitchFamily="2" charset="2"/>
              <a:buNone/>
            </a:pPr>
            <a:endParaRPr lang="en-GB" sz="2000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-1730719" y="0"/>
            <a:ext cx="11836879" cy="8822940"/>
            <a:chOff x="-876779" y="29367"/>
            <a:chExt cx="11836879" cy="8822940"/>
          </a:xfrm>
        </p:grpSpPr>
        <p:grpSp>
          <p:nvGrpSpPr>
            <p:cNvPr id="40" name="Group 39"/>
            <p:cNvGrpSpPr/>
            <p:nvPr/>
          </p:nvGrpSpPr>
          <p:grpSpPr>
            <a:xfrm>
              <a:off x="-876779" y="29367"/>
              <a:ext cx="11836879" cy="8822940"/>
              <a:chOff x="-876779" y="-999333"/>
              <a:chExt cx="11836879" cy="882294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-876779" y="-999333"/>
                <a:ext cx="11836879" cy="8822940"/>
                <a:chOff x="-876779" y="-999333"/>
                <a:chExt cx="11836879" cy="8822940"/>
              </a:xfrm>
            </p:grpSpPr>
            <p:sp>
              <p:nvSpPr>
                <p:cNvPr id="27" name="Arc 26"/>
                <p:cNvSpPr/>
                <p:nvPr/>
              </p:nvSpPr>
              <p:spPr>
                <a:xfrm rot="3135189">
                  <a:off x="-663105" y="-1213007"/>
                  <a:ext cx="8822940" cy="9250287"/>
                </a:xfrm>
                <a:prstGeom prst="arc">
                  <a:avLst>
                    <a:gd name="adj1" fmla="val 18845299"/>
                    <a:gd name="adj2" fmla="val 19493731"/>
                  </a:avLst>
                </a:prstGeom>
                <a:solidFill>
                  <a:schemeClr val="tx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1230068" y="3023693"/>
                  <a:ext cx="9730032" cy="1103539"/>
                  <a:chOff x="1054100" y="1905000"/>
                  <a:chExt cx="9730032" cy="1103539"/>
                </a:xfrm>
              </p:grpSpPr>
              <p:sp>
                <p:nvSpPr>
                  <p:cNvPr id="12" name="Isosceles Triangle 11"/>
                  <p:cNvSpPr/>
                  <p:nvPr/>
                </p:nvSpPr>
                <p:spPr>
                  <a:xfrm rot="10800000">
                    <a:off x="3042046" y="1905000"/>
                    <a:ext cx="1060704" cy="914400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" name="Straight Arrow Connector 2"/>
                  <p:cNvCxnSpPr/>
                  <p:nvPr/>
                </p:nvCxnSpPr>
                <p:spPr>
                  <a:xfrm flipV="1">
                    <a:off x="2792168" y="2286000"/>
                    <a:ext cx="806440" cy="25400"/>
                  </a:xfrm>
                  <a:prstGeom prst="straightConnector1">
                    <a:avLst/>
                  </a:prstGeom>
                  <a:ln w="38100">
                    <a:solidFill>
                      <a:srgbClr val="0000FF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Arrow Connector 7"/>
                  <p:cNvCxnSpPr/>
                  <p:nvPr/>
                </p:nvCxnSpPr>
                <p:spPr>
                  <a:xfrm flipV="1">
                    <a:off x="1054100" y="2311400"/>
                    <a:ext cx="2570089" cy="4634"/>
                  </a:xfrm>
                  <a:prstGeom prst="straightConnector1">
                    <a:avLst/>
                  </a:prstGeom>
                  <a:ln w="38100">
                    <a:solidFill>
                      <a:schemeClr val="accent4"/>
                    </a:solidFill>
                    <a:prstDash val="sysDash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Arrow Connector 9"/>
                  <p:cNvCxnSpPr/>
                  <p:nvPr/>
                </p:nvCxnSpPr>
                <p:spPr>
                  <a:xfrm>
                    <a:off x="3598608" y="2311400"/>
                    <a:ext cx="7185524" cy="697139"/>
                  </a:xfrm>
                  <a:prstGeom prst="straightConnector1">
                    <a:avLst/>
                  </a:prstGeom>
                  <a:ln w="38100">
                    <a:solidFill>
                      <a:schemeClr val="accent4"/>
                    </a:solidFill>
                    <a:prstDash val="sysDash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Explosion 1 13"/>
                  <p:cNvSpPr/>
                  <p:nvPr/>
                </p:nvSpPr>
                <p:spPr>
                  <a:xfrm>
                    <a:off x="2654300" y="2130425"/>
                    <a:ext cx="419100" cy="412750"/>
                  </a:xfrm>
                  <a:prstGeom prst="irregularSeal1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2585568" y="2526268"/>
                    <a:ext cx="55656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b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rPr>
                      <a:t>LIR</a:t>
                    </a:r>
                    <a:endPara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17" name="Rectangle 16"/>
                <p:cNvSpPr/>
                <p:nvPr/>
              </p:nvSpPr>
              <p:spPr>
                <a:xfrm rot="17022356">
                  <a:off x="8053445" y="4374388"/>
                  <a:ext cx="1008276" cy="27040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3868889" y="3475822"/>
                  <a:ext cx="4369157" cy="1335285"/>
                </a:xfrm>
                <a:prstGeom prst="straightConnector1">
                  <a:avLst/>
                </a:prstGeom>
                <a:ln w="38100">
                  <a:solidFill>
                    <a:srgbClr val="0000FF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3800157" y="3437427"/>
                  <a:ext cx="4632643" cy="474173"/>
                </a:xfrm>
                <a:prstGeom prst="straightConnector1">
                  <a:avLst/>
                </a:prstGeom>
                <a:ln w="38100">
                  <a:solidFill>
                    <a:srgbClr val="0000FF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Connector 35"/>
              <p:cNvCxnSpPr/>
              <p:nvPr/>
            </p:nvCxnSpPr>
            <p:spPr>
              <a:xfrm>
                <a:off x="3959651" y="2884551"/>
                <a:ext cx="4701454" cy="44008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prstDash val="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 rot="303054">
                <a:off x="6141973" y="2685517"/>
                <a:ext cx="1249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2060"/>
                    </a:solidFill>
                  </a:rPr>
                  <a:t>~100 m</a:t>
                </a:r>
                <a:endParaRPr lang="en-GB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629067" y="4379533"/>
              <a:ext cx="6793835" cy="1695898"/>
              <a:chOff x="3629067" y="4379533"/>
              <a:chExt cx="6793835" cy="1695898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3629067" y="4438027"/>
                <a:ext cx="6793835" cy="64869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prstDash val="dash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Arc 12"/>
              <p:cNvSpPr/>
              <p:nvPr/>
            </p:nvSpPr>
            <p:spPr>
              <a:xfrm rot="3349042">
                <a:off x="8841160" y="4360077"/>
                <a:ext cx="760306" cy="799217"/>
              </a:xfrm>
              <a:prstGeom prst="arc">
                <a:avLst>
                  <a:gd name="adj1" fmla="val 15774290"/>
                  <a:gd name="adj2" fmla="val 20484209"/>
                </a:avLst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626547" y="4628880"/>
                <a:ext cx="7665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>
                    <a:solidFill>
                      <a:srgbClr val="0000FF"/>
                    </a:solidFill>
                  </a:rPr>
                  <a:t>~ 2 </a:t>
                </a:r>
                <a:r>
                  <a:rPr lang="en-GB" sz="1100" b="1" dirty="0" err="1" smtClean="0">
                    <a:solidFill>
                      <a:srgbClr val="0000FF"/>
                    </a:solidFill>
                  </a:rPr>
                  <a:t>mrad</a:t>
                </a:r>
                <a:endParaRPr lang="en-GB" sz="11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V="1">
                <a:off x="8661556" y="4973674"/>
                <a:ext cx="271033" cy="1101757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prstDash val="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8877120" y="5401581"/>
                <a:ext cx="9573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~500 mm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106" y="1016315"/>
            <a:ext cx="4581486" cy="226389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400604" y="3392404"/>
            <a:ext cx="4178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>
                <a:solidFill>
                  <a:schemeClr val="accent6">
                    <a:lumMod val="50000"/>
                  </a:schemeClr>
                </a:solidFill>
              </a:rPr>
              <a:t>N. </a:t>
            </a:r>
            <a:r>
              <a:rPr lang="en-GB" sz="1400" b="1" i="1" dirty="0" err="1" smtClean="0">
                <a:solidFill>
                  <a:schemeClr val="accent6">
                    <a:lumMod val="50000"/>
                  </a:schemeClr>
                </a:solidFill>
              </a:rPr>
              <a:t>Muchnoi</a:t>
            </a:r>
            <a:r>
              <a:rPr lang="en-GB" sz="1400" b="1" i="1" dirty="0" smtClean="0">
                <a:solidFill>
                  <a:schemeClr val="accent6">
                    <a:lumMod val="50000"/>
                  </a:schemeClr>
                </a:solidFill>
              </a:rPr>
              <a:t>, previous meeting, distance LIR – detector ~ 100m.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8111557" y="1264443"/>
            <a:ext cx="0" cy="1859105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854542" y="2933048"/>
            <a:ext cx="2754363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118261" y="1256383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4 mm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55786" y="2585883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300 mm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80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Laser-beam interaction region (LIR)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677" y="1264957"/>
            <a:ext cx="6360093" cy="4584137"/>
          </a:xfrm>
        </p:spPr>
        <p:txBody>
          <a:bodyPr>
            <a:noAutofit/>
          </a:bodyPr>
          <a:lstStyle/>
          <a:p>
            <a:r>
              <a:rPr lang="en-GB" sz="2000" dirty="0" smtClean="0"/>
              <a:t>Interaction of a long laser bunch and a short e+- bunch with a crossing angle </a:t>
            </a:r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/>
              <a:t>I</a:t>
            </a:r>
            <a:r>
              <a:rPr lang="en-GB" sz="2000" dirty="0" smtClean="0"/>
              <a:t>nteraction region dimensions can be obtained from the expressions for the interaction of two bunches with unequal dimensions (</a:t>
            </a:r>
            <a:r>
              <a:rPr lang="en-GB" sz="2000" dirty="0" err="1" smtClean="0">
                <a:latin typeface="Symbol" panose="05050102010706020507" pitchFamily="18" charset="2"/>
              </a:rPr>
              <a:t>s</a:t>
            </a:r>
            <a:r>
              <a:rPr lang="en-GB" sz="2000" baseline="-25000" dirty="0" err="1" smtClean="0"/>
              <a:t>xi,yi,zi</a:t>
            </a:r>
            <a:r>
              <a:rPr lang="en-GB" sz="2000" dirty="0" smtClean="0"/>
              <a:t> , </a:t>
            </a:r>
            <a:r>
              <a:rPr lang="en-GB" sz="2000" dirty="0" err="1" smtClean="0"/>
              <a:t>i</a:t>
            </a:r>
            <a:r>
              <a:rPr lang="en-GB" sz="2000" dirty="0" smtClean="0"/>
              <a:t>=1,2).</a:t>
            </a:r>
          </a:p>
          <a:p>
            <a:pPr lvl="1"/>
            <a:r>
              <a:rPr lang="en-GB" sz="1800" dirty="0" smtClean="0"/>
              <a:t>Effective sizes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GB" sz="1800" b="1" baseline="-25000" dirty="0" smtClean="0">
                <a:solidFill>
                  <a:schemeClr val="accent6">
                    <a:lumMod val="50000"/>
                  </a:schemeClr>
                </a:solidFill>
              </a:rPr>
              <a:t>u</a:t>
            </a:r>
            <a:r>
              <a:rPr lang="en-GB" sz="1800" dirty="0" smtClean="0"/>
              <a:t> (u=</a:t>
            </a:r>
            <a:r>
              <a:rPr lang="en-GB" sz="1800" dirty="0" err="1" smtClean="0"/>
              <a:t>x,y,z</a:t>
            </a:r>
            <a:r>
              <a:rPr lang="en-GB" sz="1800" dirty="0" smtClean="0"/>
              <a:t>)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err="1" smtClean="0"/>
              <a:t>Piwinski</a:t>
            </a:r>
            <a:r>
              <a:rPr lang="en-GB" sz="2000" dirty="0" smtClean="0"/>
              <a:t> angle </a:t>
            </a:r>
            <a:r>
              <a:rPr lang="en-GB" sz="2000" b="1" dirty="0" err="1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GB" sz="2000" b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:</a:t>
            </a:r>
          </a:p>
          <a:p>
            <a:pPr marL="0" indent="0">
              <a:buNone/>
            </a:pPr>
            <a:endParaRPr lang="en-GB" sz="2000" baseline="-25000" dirty="0" smtClean="0"/>
          </a:p>
          <a:p>
            <a:pPr marL="0" indent="0">
              <a:buNone/>
            </a:pPr>
            <a:endParaRPr lang="en-GB" sz="2000" baseline="-25000" dirty="0" smtClean="0"/>
          </a:p>
          <a:p>
            <a:pPr marL="0" indent="0">
              <a:buNone/>
            </a:pPr>
            <a:endParaRPr lang="en-GB" sz="2000" baseline="-25000" dirty="0" smtClean="0"/>
          </a:p>
          <a:p>
            <a:r>
              <a:rPr lang="en-GB" sz="2000" dirty="0" smtClean="0"/>
              <a:t>Dimension of the luminous region </a:t>
            </a:r>
            <a:r>
              <a:rPr lang="en-GB" sz="2000" b="1" dirty="0" err="1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GB" sz="2000" b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GB" sz="2000" dirty="0" smtClean="0"/>
              <a:t>(</a:t>
            </a:r>
            <a:r>
              <a:rPr lang="en-GB" sz="2000" dirty="0" err="1" smtClean="0"/>
              <a:t>rms</a:t>
            </a:r>
            <a:r>
              <a:rPr lang="en-GB" sz="2000" dirty="0" smtClean="0"/>
              <a:t>): 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241466"/>
              </p:ext>
            </p:extLst>
          </p:nvPr>
        </p:nvGraphicFramePr>
        <p:xfrm>
          <a:off x="5719811" y="3151271"/>
          <a:ext cx="1932248" cy="555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" name="Equation" r:id="rId3" imgW="1015920" imgH="291960" progId="Equation.3">
                  <p:embed/>
                </p:oleObj>
              </mc:Choice>
              <mc:Fallback>
                <p:oleObj name="Equation" r:id="rId3" imgW="101592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9811" y="3151271"/>
                        <a:ext cx="1932248" cy="555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7666502" y="947655"/>
            <a:ext cx="3762377" cy="1619249"/>
            <a:chOff x="1552573" y="3467101"/>
            <a:chExt cx="3762377" cy="1619249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552573" y="4048359"/>
              <a:ext cx="3762377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124073" y="3992796"/>
              <a:ext cx="304800" cy="11112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97000">
                  <a:schemeClr val="tx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 rot="12188387">
              <a:off x="3171017" y="4536153"/>
              <a:ext cx="2064728" cy="141279"/>
            </a:xfrm>
            <a:prstGeom prst="ellipse">
              <a:avLst/>
            </a:prstGeom>
            <a:gradFill flip="none" rotWithShape="1">
              <a:gsLst>
                <a:gs pos="0">
                  <a:srgbClr val="00A400"/>
                </a:gs>
                <a:gs pos="97000">
                  <a:srgbClr val="66FF33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1552573" y="3467101"/>
              <a:ext cx="3762377" cy="1619249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sysDot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3545423">
              <a:off x="3394390" y="3930659"/>
              <a:ext cx="528995" cy="519549"/>
            </a:xfrm>
            <a:prstGeom prst="arc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14524" y="395192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  <a:latin typeface="Symbol" panose="05050102010706020507" pitchFamily="18" charset="2"/>
                </a:rPr>
                <a:t>a</a:t>
              </a:r>
              <a:endParaRPr lang="en-GB" dirty="0">
                <a:solidFill>
                  <a:srgbClr val="7030A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87018" y="4440906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A400"/>
                  </a:solidFill>
                </a:rPr>
                <a:t>Laser</a:t>
              </a:r>
              <a:endParaRPr lang="en-GB" sz="1200" b="1" dirty="0">
                <a:solidFill>
                  <a:srgbClr val="00A4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07791" y="4182756"/>
              <a:ext cx="7761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tx2"/>
                  </a:solidFill>
                </a:rPr>
                <a:t>e</a:t>
              </a:r>
              <a:r>
                <a:rPr lang="en-GB" sz="1200" b="1" dirty="0" smtClean="0">
                  <a:solidFill>
                    <a:schemeClr val="tx2"/>
                  </a:solidFill>
                </a:rPr>
                <a:t> bunch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53148"/>
              </p:ext>
            </p:extLst>
          </p:nvPr>
        </p:nvGraphicFramePr>
        <p:xfrm>
          <a:off x="3357845" y="3992044"/>
          <a:ext cx="2052637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" name="Equation" r:id="rId5" imgW="1066680" imgH="444240" progId="Equation.3">
                  <p:embed/>
                </p:oleObj>
              </mc:Choice>
              <mc:Fallback>
                <p:oleObj name="Equation" r:id="rId5" imgW="1066680" imgH="44424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57845" y="3992044"/>
                        <a:ext cx="2052637" cy="855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555550"/>
              </p:ext>
            </p:extLst>
          </p:nvPr>
        </p:nvGraphicFramePr>
        <p:xfrm>
          <a:off x="6464764" y="4846681"/>
          <a:ext cx="207803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" name="Equation" r:id="rId7" imgW="1079280" imgH="495000" progId="Equation.3">
                  <p:embed/>
                </p:oleObj>
              </mc:Choice>
              <mc:Fallback>
                <p:oleObj name="Equation" r:id="rId7" imgW="1079280" imgH="495000" progId="Equation.3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64764" y="4846681"/>
                        <a:ext cx="2078038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42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LIR longitudinal dimension (Z)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109746"/>
            <a:ext cx="5394007" cy="4656054"/>
          </a:xfrm>
        </p:spPr>
        <p:txBody>
          <a:bodyPr>
            <a:noAutofit/>
          </a:bodyPr>
          <a:lstStyle/>
          <a:p>
            <a:r>
              <a:rPr lang="en-GB" sz="2000" dirty="0" smtClean="0"/>
              <a:t>Assumption for laser pulse length: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</a:rPr>
              <a:t>~3ns full length ~ 4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GB" sz="1800" b="1" baseline="-25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z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 1m</a:t>
            </a:r>
            <a:r>
              <a:rPr lang="en-GB" sz="1800" dirty="0" smtClean="0">
                <a:sym typeface="Symbol" panose="05050102010706020507" pitchFamily="18" charset="2"/>
              </a:rPr>
              <a:t>.</a:t>
            </a:r>
          </a:p>
          <a:p>
            <a:pPr lvl="1"/>
            <a:r>
              <a:rPr lang="en-GB" dirty="0" smtClean="0">
                <a:sym typeface="Symbol" panose="05050102010706020507" pitchFamily="18" charset="2"/>
              </a:rPr>
              <a:t>Shorter is clearly better and leads to shorter longitudinal dimensions</a:t>
            </a:r>
            <a:r>
              <a:rPr lang="en-GB" dirty="0">
                <a:sym typeface="Symbol" panose="05050102010706020507" pitchFamily="18" charset="2"/>
              </a:rPr>
              <a:t> </a:t>
            </a:r>
            <a:r>
              <a:rPr lang="en-GB" dirty="0" smtClean="0">
                <a:sym typeface="Symbol" panose="05050102010706020507" pitchFamily="18" charset="2"/>
              </a:rPr>
              <a:t>(and higher rates).</a:t>
            </a:r>
          </a:p>
          <a:p>
            <a:pPr lvl="1"/>
            <a:r>
              <a:rPr lang="en-GB" dirty="0" smtClean="0"/>
              <a:t>For colliding bunches with </a:t>
            </a:r>
            <a:r>
              <a:rPr lang="en-GB" dirty="0" err="1" smtClean="0">
                <a:latin typeface="Symbol" panose="05050102010706020507" pitchFamily="18" charset="2"/>
              </a:rPr>
              <a:t>s</a:t>
            </a:r>
            <a:r>
              <a:rPr lang="en-GB" baseline="-25000" dirty="0" err="1" smtClean="0"/>
              <a:t>z</a:t>
            </a:r>
            <a:r>
              <a:rPr lang="en-GB" dirty="0" smtClean="0"/>
              <a:t> ~10-15 mm the laser pulse </a:t>
            </a:r>
            <a:r>
              <a:rPr lang="en-GB" smtClean="0"/>
              <a:t>length dominates, </a:t>
            </a:r>
            <a:r>
              <a:rPr lang="en-GB" smtClean="0">
                <a:sym typeface="Symbol" panose="05050102010706020507" pitchFamily="18" charset="2"/>
              </a:rPr>
              <a:t></a:t>
            </a:r>
            <a:r>
              <a:rPr lang="en-GB" smtClean="0"/>
              <a:t> </a:t>
            </a:r>
            <a:r>
              <a:rPr lang="en-GB" dirty="0" smtClean="0"/>
              <a:t>no change.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Beam parameters correspond to 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non-colliding bunch at the Z</a:t>
            </a:r>
            <a:r>
              <a:rPr lang="en-GB" sz="20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For crossing angle </a:t>
            </a:r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dirty="0" smtClean="0"/>
              <a:t> = 1-3 </a:t>
            </a:r>
            <a:r>
              <a:rPr lang="en-GB" sz="2000" dirty="0" err="1" smtClean="0"/>
              <a:t>mrad</a:t>
            </a:r>
            <a:r>
              <a:rPr lang="en-GB" sz="2000" dirty="0" smtClean="0"/>
              <a:t>, the </a:t>
            </a:r>
            <a:r>
              <a:rPr lang="en-GB" sz="2000" b="1" dirty="0" smtClean="0">
                <a:solidFill>
                  <a:srgbClr val="0000FF"/>
                </a:solidFill>
              </a:rPr>
              <a:t>luminous region </a:t>
            </a:r>
            <a:r>
              <a:rPr lang="en-GB" sz="2000" b="1" dirty="0" err="1" smtClean="0">
                <a:solidFill>
                  <a:srgbClr val="0000FF"/>
                </a:solidFill>
              </a:rPr>
              <a:t>rms</a:t>
            </a:r>
            <a:r>
              <a:rPr lang="en-GB" sz="2000" b="1" dirty="0" smtClean="0">
                <a:solidFill>
                  <a:srgbClr val="0000FF"/>
                </a:solidFill>
              </a:rPr>
              <a:t> length ~8-12 cm</a:t>
            </a:r>
            <a:r>
              <a:rPr lang="en-GB" sz="2000" dirty="0" smtClean="0"/>
              <a:t>.</a:t>
            </a:r>
            <a:endParaRPr lang="en-GB" sz="2000" dirty="0"/>
          </a:p>
          <a:p>
            <a:pPr>
              <a:spcBef>
                <a:spcPts val="1200"/>
              </a:spcBef>
            </a:pPr>
            <a:r>
              <a:rPr lang="en-GB" sz="2000" dirty="0" smtClean="0"/>
              <a:t>Taking into account BPMs, vacuum flanges </a:t>
            </a:r>
            <a:r>
              <a:rPr lang="en-GB" sz="2000" dirty="0" err="1" smtClean="0"/>
              <a:t>etc</a:t>
            </a:r>
            <a:r>
              <a:rPr lang="en-GB" sz="2000" dirty="0" smtClean="0"/>
              <a:t> a </a:t>
            </a:r>
            <a:r>
              <a:rPr lang="en-GB" sz="2000" b="1" dirty="0" smtClean="0">
                <a:solidFill>
                  <a:srgbClr val="F21AD3"/>
                </a:solidFill>
              </a:rPr>
              <a:t>2m long free space</a:t>
            </a:r>
            <a:r>
              <a:rPr lang="en-GB" sz="2000" dirty="0" smtClean="0">
                <a:solidFill>
                  <a:srgbClr val="F21AD3"/>
                </a:solidFill>
              </a:rPr>
              <a:t> </a:t>
            </a:r>
            <a:r>
              <a:rPr lang="en-GB" sz="2000" dirty="0" smtClean="0"/>
              <a:t>between two magnets should be adequate.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Polarimeter location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07" y="792481"/>
            <a:ext cx="6188393" cy="412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3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68105</TotalTime>
  <Words>1049</Words>
  <Application>Microsoft Office PowerPoint</Application>
  <PresentationFormat>Widescreen</PresentationFormat>
  <Paragraphs>123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Times New Roman</vt:lpstr>
      <vt:lpstr>Wingdings</vt:lpstr>
      <vt:lpstr>CERNCorporate4-3</vt:lpstr>
      <vt:lpstr>1_Custom Design</vt:lpstr>
      <vt:lpstr>Custom Design</vt:lpstr>
      <vt:lpstr>Equation</vt:lpstr>
      <vt:lpstr>PowerPoint Presentation</vt:lpstr>
      <vt:lpstr>Some thoughts on potential polarimeter locations</vt:lpstr>
      <vt:lpstr>Constraints on polarimeter location (1)</vt:lpstr>
      <vt:lpstr>Constraints on polarimeter location (2)</vt:lpstr>
      <vt:lpstr>LEP Compton polarimeter (1)</vt:lpstr>
      <vt:lpstr>LEP Compton polarimeter (2)</vt:lpstr>
      <vt:lpstr>Constraints on polarimeter location (3)</vt:lpstr>
      <vt:lpstr>Laser-beam interaction region (LIR)</vt:lpstr>
      <vt:lpstr>LIR longitudinal dimension (Z)</vt:lpstr>
      <vt:lpstr>Polarimeter location – non-IP straights (1)</vt:lpstr>
      <vt:lpstr>Polarimeter location – non-IP straights (2)</vt:lpstr>
      <vt:lpstr>Polarimeter location – IP straight sections (1)</vt:lpstr>
      <vt:lpstr>Polarimeter location - IP straight sections (2)</vt:lpstr>
      <vt:lpstr>Polarimeter location – incoming beam line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2729</cp:revision>
  <dcterms:created xsi:type="dcterms:W3CDTF">2013-08-27T13:15:14Z</dcterms:created>
  <dcterms:modified xsi:type="dcterms:W3CDTF">2022-01-13T16:11:02Z</dcterms:modified>
</cp:coreProperties>
</file>