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61" r:id="rId2"/>
    <p:sldId id="263" r:id="rId3"/>
    <p:sldId id="265" r:id="rId4"/>
    <p:sldId id="274" r:id="rId5"/>
    <p:sldId id="276" r:id="rId6"/>
    <p:sldId id="278" r:id="rId7"/>
    <p:sldId id="269" r:id="rId8"/>
    <p:sldId id="266" r:id="rId9"/>
    <p:sldId id="280" r:id="rId10"/>
    <p:sldId id="273" r:id="rId11"/>
    <p:sldId id="268" r:id="rId12"/>
    <p:sldId id="257" r:id="rId13"/>
    <p:sldId id="258" r:id="rId14"/>
    <p:sldId id="259" r:id="rId15"/>
    <p:sldId id="260" r:id="rId16"/>
  </p:sldIdLst>
  <p:sldSz cx="9144000" cy="6858000" type="screen4x3"/>
  <p:notesSz cx="6870700" cy="10001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7303" cy="500063"/>
          </a:xfrm>
          <a:prstGeom prst="rect">
            <a:avLst/>
          </a:prstGeom>
        </p:spPr>
        <p:txBody>
          <a:bodyPr vert="horz" lIns="96405" tIns="48203" rIns="96405" bIns="482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1807" y="0"/>
            <a:ext cx="2977303" cy="500063"/>
          </a:xfrm>
          <a:prstGeom prst="rect">
            <a:avLst/>
          </a:prstGeom>
        </p:spPr>
        <p:txBody>
          <a:bodyPr vert="horz" lIns="96405" tIns="48203" rIns="96405" bIns="48203" rtlCol="0"/>
          <a:lstStyle>
            <a:lvl1pPr algn="r">
              <a:defRPr sz="1300"/>
            </a:lvl1pPr>
          </a:lstStyle>
          <a:p>
            <a:fld id="{21F4BC63-FDC8-44EB-A0F3-BE4C8BA52D30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6625" y="750888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405" tIns="48203" rIns="96405" bIns="482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070" y="4750594"/>
            <a:ext cx="5496560" cy="4500563"/>
          </a:xfrm>
          <a:prstGeom prst="rect">
            <a:avLst/>
          </a:prstGeom>
        </p:spPr>
        <p:txBody>
          <a:bodyPr vert="horz" lIns="96405" tIns="48203" rIns="96405" bIns="4820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9451"/>
            <a:ext cx="2977303" cy="500063"/>
          </a:xfrm>
          <a:prstGeom prst="rect">
            <a:avLst/>
          </a:prstGeom>
        </p:spPr>
        <p:txBody>
          <a:bodyPr vert="horz" lIns="96405" tIns="48203" rIns="96405" bIns="482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1807" y="9499451"/>
            <a:ext cx="2977303" cy="500063"/>
          </a:xfrm>
          <a:prstGeom prst="rect">
            <a:avLst/>
          </a:prstGeom>
        </p:spPr>
        <p:txBody>
          <a:bodyPr vert="horz" lIns="96405" tIns="48203" rIns="96405" bIns="48203" rtlCol="0" anchor="b"/>
          <a:lstStyle>
            <a:lvl1pPr algn="r">
              <a:defRPr sz="1300"/>
            </a:lvl1pPr>
          </a:lstStyle>
          <a:p>
            <a:fld id="{FEBBB5F1-F1B3-4EE6-ADF6-B2C065E9C52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2EBB-18B8-4CCC-A069-84294B398E03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5508-EE19-49BD-BE82-9E03742B0C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2EBB-18B8-4CCC-A069-84294B398E03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5508-EE19-49BD-BE82-9E03742B0C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2EBB-18B8-4CCC-A069-84294B398E03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5508-EE19-49BD-BE82-9E03742B0C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2EBB-18B8-4CCC-A069-84294B398E03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5508-EE19-49BD-BE82-9E03742B0C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2EBB-18B8-4CCC-A069-84294B398E03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5508-EE19-49BD-BE82-9E03742B0C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2EBB-18B8-4CCC-A069-84294B398E03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5508-EE19-49BD-BE82-9E03742B0C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2EBB-18B8-4CCC-A069-84294B398E03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5508-EE19-49BD-BE82-9E03742B0C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2EBB-18B8-4CCC-A069-84294B398E03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5508-EE19-49BD-BE82-9E03742B0C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2EBB-18B8-4CCC-A069-84294B398E03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5508-EE19-49BD-BE82-9E03742B0C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2EBB-18B8-4CCC-A069-84294B398E03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5508-EE19-49BD-BE82-9E03742B0C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2EBB-18B8-4CCC-A069-84294B398E03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95508-EE19-49BD-BE82-9E03742B0C6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2EBB-18B8-4CCC-A069-84294B398E03}" type="datetimeFigureOut">
              <a:rPr lang="en-GB" smtClean="0"/>
              <a:pPr/>
              <a:t>21/10/2010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95508-EE19-49BD-BE82-9E03742B0C6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plane\AppData\Local\Microsoft\Windows\Temporary Internet Files\Content.Outlook\UL4CYZ29\OPAL_TEAM_MAY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622" y="324612"/>
            <a:ext cx="8334756" cy="62087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620688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</a:rPr>
              <a:t>Welcome to the OPAL Party !!!</a:t>
            </a:r>
            <a:endParaRPr lang="en-GB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83567" y="-864098"/>
            <a:ext cx="6840760" cy="856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5768" y="188640"/>
            <a:ext cx="6872464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OPAL Photos\RYH LepF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1186" y="229728"/>
            <a:ext cx="4327078" cy="63888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OPAL Photos\LEP Fest Ald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60648"/>
            <a:ext cx="4536504" cy="6379458"/>
          </a:xfrm>
          <a:prstGeom prst="rect">
            <a:avLst/>
          </a:prstGeom>
          <a:noFill/>
        </p:spPr>
      </p:pic>
      <p:pic>
        <p:nvPicPr>
          <p:cNvPr id="3075" name="Picture 3" descr="C:\OPAL Photos\LEP Fest Sigg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548680"/>
            <a:ext cx="4165960" cy="5877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OPAL Photos\LEP Fest Jun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75" y="188913"/>
            <a:ext cx="8604250" cy="648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OPAL Photos\Bejart Bal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48680"/>
            <a:ext cx="8675298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C:\OPAL Photos\Steve Myers switches of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55625" y="123825"/>
            <a:ext cx="10255250" cy="6610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GB" sz="3200" b="1" u="sng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Agenda</a:t>
            </a:r>
            <a:endParaRPr lang="en-GB" sz="3200" b="1" u="sng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715200" cy="4785395"/>
          </a:xfrm>
        </p:spPr>
        <p:txBody>
          <a:bodyPr>
            <a:normAutofit lnSpcReduction="10000"/>
          </a:bodyPr>
          <a:lstStyle/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Welcome</a:t>
            </a:r>
            <a:r>
              <a:rPr lang="en-GB" sz="2400" dirty="0" smtClean="0">
                <a:solidFill>
                  <a:srgbClr val="FF0000"/>
                </a:solidFill>
              </a:rPr>
              <a:t> – </a:t>
            </a:r>
            <a:r>
              <a:rPr lang="en-GB" sz="2400" dirty="0" smtClean="0"/>
              <a:t>David</a:t>
            </a:r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Jet Chamber, and 1st days of Running </a:t>
            </a:r>
            <a:r>
              <a:rPr lang="en-GB" sz="2400" dirty="0" smtClean="0">
                <a:solidFill>
                  <a:srgbClr val="FF0000"/>
                </a:solidFill>
              </a:rPr>
              <a:t>– </a:t>
            </a:r>
            <a:r>
              <a:rPr lang="en-GB" sz="2400" dirty="0" smtClean="0"/>
              <a:t>Michael</a:t>
            </a:r>
          </a:p>
          <a:p>
            <a:pPr lvl="1" algn="ctr">
              <a:buNone/>
            </a:pPr>
            <a:r>
              <a:rPr lang="en-GB" sz="2400" dirty="0" err="1" smtClean="0">
                <a:solidFill>
                  <a:srgbClr val="FF0000"/>
                </a:solidFill>
                <a:latin typeface="Comic Sans MS" pitchFamily="66" charset="0"/>
              </a:rPr>
              <a:t>Pb</a:t>
            </a: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-glass Calorimeters</a:t>
            </a:r>
            <a:r>
              <a:rPr lang="en-GB" sz="2400" dirty="0" smtClean="0">
                <a:solidFill>
                  <a:srgbClr val="FF0000"/>
                </a:solidFill>
              </a:rPr>
              <a:t>  - </a:t>
            </a:r>
            <a:r>
              <a:rPr lang="en-GB" sz="2400" dirty="0" err="1" smtClean="0"/>
              <a:t>Tomio</a:t>
            </a:r>
            <a:endParaRPr lang="en-GB" sz="2400" dirty="0" smtClean="0"/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DAQ</a:t>
            </a:r>
            <a:r>
              <a:rPr lang="en-GB" sz="2400" dirty="0" smtClean="0">
                <a:solidFill>
                  <a:srgbClr val="FF0000"/>
                </a:solidFill>
              </a:rPr>
              <a:t>  -  </a:t>
            </a:r>
            <a:r>
              <a:rPr lang="en-GB" sz="2400" dirty="0" err="1" smtClean="0"/>
              <a:t>Frans</a:t>
            </a:r>
            <a:endParaRPr lang="en-GB" sz="2400" dirty="0" smtClean="0"/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Energy Calibration </a:t>
            </a:r>
            <a:r>
              <a:rPr lang="en-GB" sz="2400" dirty="0" smtClean="0">
                <a:solidFill>
                  <a:srgbClr val="FF0000"/>
                </a:solidFill>
              </a:rPr>
              <a:t>– </a:t>
            </a:r>
            <a:r>
              <a:rPr lang="en-GB" sz="2400" dirty="0" smtClean="0"/>
              <a:t>Pippa</a:t>
            </a:r>
          </a:p>
          <a:p>
            <a:pPr lvl="1" algn="ctr">
              <a:buNone/>
            </a:pPr>
            <a:r>
              <a:rPr lang="en-GB" sz="3200" dirty="0" smtClean="0">
                <a:solidFill>
                  <a:schemeClr val="accent4"/>
                </a:solidFill>
                <a:latin typeface="Aharoni" pitchFamily="2" charset="-79"/>
                <a:cs typeface="Aharoni" pitchFamily="2" charset="-79"/>
              </a:rPr>
              <a:t>Coffee/tea</a:t>
            </a:r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Early Days  </a:t>
            </a:r>
            <a:r>
              <a:rPr lang="en-GB" sz="2400" dirty="0" smtClean="0">
                <a:solidFill>
                  <a:srgbClr val="FF0000"/>
                </a:solidFill>
              </a:rPr>
              <a:t>- </a:t>
            </a:r>
            <a:r>
              <a:rPr lang="en-GB" sz="2400" dirty="0" smtClean="0"/>
              <a:t>Albrecht</a:t>
            </a:r>
          </a:p>
          <a:p>
            <a:pPr lvl="1" algn="ctr">
              <a:buNone/>
            </a:pPr>
            <a:r>
              <a:rPr lang="en-GB" sz="2400" dirty="0" err="1" smtClean="0">
                <a:solidFill>
                  <a:srgbClr val="FF0000"/>
                </a:solidFill>
                <a:latin typeface="Comic Sans MS" pitchFamily="66" charset="0"/>
              </a:rPr>
              <a:t>Hadron</a:t>
            </a: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 Calorimeter : outside </a:t>
            </a:r>
            <a:r>
              <a:rPr lang="en-GB" sz="2400" dirty="0" err="1" smtClean="0">
                <a:solidFill>
                  <a:srgbClr val="FF0000"/>
                </a:solidFill>
                <a:latin typeface="Comic Sans MS" pitchFamily="66" charset="0"/>
              </a:rPr>
              <a:t>Plenaries</a:t>
            </a: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en-GB" sz="2400" dirty="0" smtClean="0">
                <a:solidFill>
                  <a:srgbClr val="FF0000"/>
                </a:solidFill>
              </a:rPr>
              <a:t>-  </a:t>
            </a:r>
            <a:r>
              <a:rPr lang="en-GB" sz="2400" dirty="0" smtClean="0"/>
              <a:t>Giorgio</a:t>
            </a:r>
          </a:p>
          <a:p>
            <a:pPr lvl="1" algn="ctr">
              <a:buNone/>
            </a:pPr>
            <a:r>
              <a:rPr lang="en-GB" sz="2400" dirty="0" err="1" smtClean="0">
                <a:solidFill>
                  <a:srgbClr val="FF0000"/>
                </a:solidFill>
                <a:latin typeface="Comic Sans MS" pitchFamily="66" charset="0"/>
              </a:rPr>
              <a:t>Zedometry</a:t>
            </a:r>
            <a:r>
              <a:rPr lang="en-GB" sz="2400" dirty="0" smtClean="0">
                <a:solidFill>
                  <a:srgbClr val="FF0000"/>
                </a:solidFill>
              </a:rPr>
              <a:t>  -  </a:t>
            </a:r>
            <a:r>
              <a:rPr lang="en-GB" sz="2400" dirty="0" smtClean="0"/>
              <a:t>Tatsuo</a:t>
            </a:r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Higgs Race  </a:t>
            </a:r>
            <a:r>
              <a:rPr lang="en-GB" sz="2400" dirty="0" smtClean="0">
                <a:solidFill>
                  <a:srgbClr val="FF0000"/>
                </a:solidFill>
              </a:rPr>
              <a:t>-  </a:t>
            </a:r>
            <a:r>
              <a:rPr lang="en-GB" sz="2400" dirty="0" smtClean="0"/>
              <a:t>PIK</a:t>
            </a:r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OPAL Physics Highlights  </a:t>
            </a:r>
            <a:r>
              <a:rPr lang="en-GB" sz="2400" dirty="0" smtClean="0">
                <a:solidFill>
                  <a:srgbClr val="FF0000"/>
                </a:solidFill>
              </a:rPr>
              <a:t>-  </a:t>
            </a:r>
            <a:r>
              <a:rPr lang="en-GB" sz="2400" dirty="0" smtClean="0"/>
              <a:t>Richard (Hawkings)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\\cern.ch\dfs\Users\p\plane\Desktop\OPAL Party\Football te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323" y="260648"/>
            <a:ext cx="8537278" cy="6408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626" y="188640"/>
            <a:ext cx="8364685" cy="619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GB" sz="3200" b="1" u="sng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Agenda</a:t>
            </a:r>
            <a:endParaRPr lang="en-GB" sz="3200" b="1" u="sng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715200" cy="4785395"/>
          </a:xfrm>
        </p:spPr>
        <p:txBody>
          <a:bodyPr>
            <a:normAutofit lnSpcReduction="10000"/>
          </a:bodyPr>
          <a:lstStyle/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Welcome</a:t>
            </a:r>
            <a:r>
              <a:rPr lang="en-GB" sz="2400" dirty="0" smtClean="0">
                <a:solidFill>
                  <a:srgbClr val="FF0000"/>
                </a:solidFill>
              </a:rPr>
              <a:t> – </a:t>
            </a:r>
            <a:r>
              <a:rPr lang="en-GB" sz="2400" dirty="0" smtClean="0"/>
              <a:t>David</a:t>
            </a:r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Jet Chamber, and 1st days of Running </a:t>
            </a:r>
            <a:r>
              <a:rPr lang="en-GB" sz="2400" dirty="0" smtClean="0">
                <a:solidFill>
                  <a:srgbClr val="FF0000"/>
                </a:solidFill>
              </a:rPr>
              <a:t>– </a:t>
            </a:r>
            <a:r>
              <a:rPr lang="en-GB" sz="2400" dirty="0" smtClean="0"/>
              <a:t>Michael</a:t>
            </a:r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OPAL </a:t>
            </a:r>
            <a:r>
              <a:rPr lang="en-GB" sz="2400" dirty="0" err="1" smtClean="0">
                <a:solidFill>
                  <a:srgbClr val="FF0000"/>
                </a:solidFill>
                <a:latin typeface="Comic Sans MS" pitchFamily="66" charset="0"/>
              </a:rPr>
              <a:t>Pb</a:t>
            </a: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-glass Calorimeters</a:t>
            </a:r>
            <a:r>
              <a:rPr lang="en-GB" sz="2400" dirty="0" smtClean="0">
                <a:solidFill>
                  <a:srgbClr val="FF0000"/>
                </a:solidFill>
              </a:rPr>
              <a:t>  - </a:t>
            </a:r>
            <a:r>
              <a:rPr lang="en-GB" sz="2400" dirty="0" err="1" smtClean="0"/>
              <a:t>Tomio</a:t>
            </a:r>
            <a:endParaRPr lang="en-GB" sz="2400" dirty="0" smtClean="0"/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DAQ</a:t>
            </a:r>
            <a:r>
              <a:rPr lang="en-GB" sz="2400" dirty="0" smtClean="0">
                <a:solidFill>
                  <a:srgbClr val="FF0000"/>
                </a:solidFill>
              </a:rPr>
              <a:t>  -  </a:t>
            </a:r>
            <a:r>
              <a:rPr lang="en-GB" sz="2400" dirty="0" err="1" smtClean="0"/>
              <a:t>Frans</a:t>
            </a:r>
            <a:endParaRPr lang="en-GB" sz="2400" dirty="0" smtClean="0"/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Energy Calibration </a:t>
            </a:r>
            <a:r>
              <a:rPr lang="en-GB" sz="2400" dirty="0" smtClean="0">
                <a:solidFill>
                  <a:srgbClr val="FF0000"/>
                </a:solidFill>
              </a:rPr>
              <a:t>– </a:t>
            </a:r>
            <a:r>
              <a:rPr lang="en-GB" sz="2400" dirty="0" smtClean="0"/>
              <a:t>Pippa</a:t>
            </a:r>
          </a:p>
          <a:p>
            <a:pPr lvl="1" algn="ctr">
              <a:buNone/>
            </a:pPr>
            <a:r>
              <a:rPr lang="en-GB" sz="3200" dirty="0" smtClean="0">
                <a:solidFill>
                  <a:schemeClr val="accent4"/>
                </a:solidFill>
                <a:latin typeface="Aharoni" pitchFamily="2" charset="-79"/>
                <a:cs typeface="Aharoni" pitchFamily="2" charset="-79"/>
              </a:rPr>
              <a:t>Coffee/tea</a:t>
            </a:r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Early Days  </a:t>
            </a:r>
            <a:r>
              <a:rPr lang="en-GB" sz="2400" dirty="0" smtClean="0">
                <a:solidFill>
                  <a:srgbClr val="FF0000"/>
                </a:solidFill>
              </a:rPr>
              <a:t>- </a:t>
            </a:r>
            <a:r>
              <a:rPr lang="en-GB" sz="2400" dirty="0" smtClean="0"/>
              <a:t>Albrecht</a:t>
            </a:r>
          </a:p>
          <a:p>
            <a:pPr lvl="1" algn="ctr">
              <a:buNone/>
            </a:pPr>
            <a:r>
              <a:rPr lang="en-GB" sz="2400" dirty="0" err="1" smtClean="0">
                <a:solidFill>
                  <a:srgbClr val="FF0000"/>
                </a:solidFill>
                <a:latin typeface="Comic Sans MS" pitchFamily="66" charset="0"/>
              </a:rPr>
              <a:t>Hadron</a:t>
            </a: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 Calorimeter : outside </a:t>
            </a:r>
            <a:r>
              <a:rPr lang="en-GB" sz="2400" dirty="0" err="1" smtClean="0">
                <a:solidFill>
                  <a:srgbClr val="FF0000"/>
                </a:solidFill>
                <a:latin typeface="Comic Sans MS" pitchFamily="66" charset="0"/>
              </a:rPr>
              <a:t>Plenaries</a:t>
            </a: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en-GB" sz="2400" dirty="0" smtClean="0">
                <a:solidFill>
                  <a:srgbClr val="FF0000"/>
                </a:solidFill>
              </a:rPr>
              <a:t>-  </a:t>
            </a:r>
            <a:r>
              <a:rPr lang="en-GB" sz="2400" dirty="0" smtClean="0"/>
              <a:t>Giorgio</a:t>
            </a:r>
          </a:p>
          <a:p>
            <a:pPr lvl="1" algn="ctr">
              <a:buNone/>
            </a:pPr>
            <a:r>
              <a:rPr lang="en-GB" sz="2400" dirty="0" err="1" smtClean="0">
                <a:solidFill>
                  <a:srgbClr val="FF0000"/>
                </a:solidFill>
                <a:latin typeface="Comic Sans MS" pitchFamily="66" charset="0"/>
              </a:rPr>
              <a:t>Zedometry</a:t>
            </a:r>
            <a:r>
              <a:rPr lang="en-GB" sz="2400" dirty="0" smtClean="0">
                <a:solidFill>
                  <a:srgbClr val="FF0000"/>
                </a:solidFill>
              </a:rPr>
              <a:t>  -  </a:t>
            </a:r>
            <a:r>
              <a:rPr lang="en-GB" sz="2400" dirty="0" smtClean="0"/>
              <a:t>Tatsuo</a:t>
            </a:r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Higgs Race  </a:t>
            </a:r>
            <a:r>
              <a:rPr lang="en-GB" sz="2400" dirty="0" smtClean="0">
                <a:solidFill>
                  <a:srgbClr val="FF0000"/>
                </a:solidFill>
              </a:rPr>
              <a:t>-  </a:t>
            </a:r>
            <a:r>
              <a:rPr lang="en-GB" sz="2400" dirty="0" smtClean="0"/>
              <a:t>PIK</a:t>
            </a:r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OPAL Physics Highlights  </a:t>
            </a:r>
            <a:r>
              <a:rPr lang="en-GB" sz="2400" dirty="0" smtClean="0">
                <a:solidFill>
                  <a:srgbClr val="FF0000"/>
                </a:solidFill>
              </a:rPr>
              <a:t>-  </a:t>
            </a:r>
            <a:r>
              <a:rPr lang="en-GB" sz="2400" dirty="0" smtClean="0"/>
              <a:t>Richard (Hawkings)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OPAL Photos\Magnet -pouring concre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0" y="190500"/>
            <a:ext cx="6477000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337426" y="-1148786"/>
            <a:ext cx="6144604" cy="8819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GB" sz="3200" b="1" u="sng" dirty="0" smtClean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Agenda</a:t>
            </a:r>
            <a:endParaRPr lang="en-GB" sz="3200" b="1" u="sng" dirty="0">
              <a:solidFill>
                <a:schemeClr val="accent1">
                  <a:lumMod val="75000"/>
                </a:schemeClr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7715200" cy="4785395"/>
          </a:xfrm>
        </p:spPr>
        <p:txBody>
          <a:bodyPr>
            <a:normAutofit lnSpcReduction="10000"/>
          </a:bodyPr>
          <a:lstStyle/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Welcome</a:t>
            </a:r>
            <a:r>
              <a:rPr lang="en-GB" sz="2400" dirty="0" smtClean="0">
                <a:solidFill>
                  <a:srgbClr val="FF0000"/>
                </a:solidFill>
              </a:rPr>
              <a:t> – </a:t>
            </a:r>
            <a:r>
              <a:rPr lang="en-GB" sz="2400" dirty="0" smtClean="0"/>
              <a:t>David</a:t>
            </a:r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Jet Chamber, and 1st days of Running </a:t>
            </a:r>
            <a:r>
              <a:rPr lang="en-GB" sz="2400" dirty="0" smtClean="0">
                <a:solidFill>
                  <a:srgbClr val="FF0000"/>
                </a:solidFill>
              </a:rPr>
              <a:t>– </a:t>
            </a:r>
            <a:r>
              <a:rPr lang="en-GB" sz="2400" dirty="0" smtClean="0"/>
              <a:t>Michael</a:t>
            </a:r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OPAL </a:t>
            </a:r>
            <a:r>
              <a:rPr lang="en-GB" sz="2400" dirty="0" err="1" smtClean="0">
                <a:solidFill>
                  <a:srgbClr val="FF0000"/>
                </a:solidFill>
                <a:latin typeface="Comic Sans MS" pitchFamily="66" charset="0"/>
              </a:rPr>
              <a:t>Pb</a:t>
            </a: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-glass Calorimeters</a:t>
            </a:r>
            <a:r>
              <a:rPr lang="en-GB" sz="2400" dirty="0" smtClean="0">
                <a:solidFill>
                  <a:srgbClr val="FF0000"/>
                </a:solidFill>
              </a:rPr>
              <a:t>  - </a:t>
            </a:r>
            <a:r>
              <a:rPr lang="en-GB" sz="2400" dirty="0" err="1" smtClean="0"/>
              <a:t>Tomio</a:t>
            </a:r>
            <a:endParaRPr lang="en-GB" sz="2400" dirty="0" smtClean="0"/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DAQ</a:t>
            </a:r>
            <a:r>
              <a:rPr lang="en-GB" sz="2400" dirty="0" smtClean="0">
                <a:solidFill>
                  <a:srgbClr val="FF0000"/>
                </a:solidFill>
              </a:rPr>
              <a:t>  -  </a:t>
            </a:r>
            <a:r>
              <a:rPr lang="en-GB" sz="2400" dirty="0" err="1" smtClean="0"/>
              <a:t>Frans</a:t>
            </a:r>
            <a:endParaRPr lang="en-GB" sz="2400" dirty="0" smtClean="0"/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Energy Calibration </a:t>
            </a:r>
            <a:r>
              <a:rPr lang="en-GB" sz="2400" dirty="0" smtClean="0">
                <a:solidFill>
                  <a:srgbClr val="FF0000"/>
                </a:solidFill>
              </a:rPr>
              <a:t>– </a:t>
            </a:r>
            <a:r>
              <a:rPr lang="en-GB" sz="2400" dirty="0" smtClean="0"/>
              <a:t>Pippa</a:t>
            </a:r>
          </a:p>
          <a:p>
            <a:pPr lvl="1" algn="ctr">
              <a:buNone/>
            </a:pPr>
            <a:r>
              <a:rPr lang="en-GB" sz="3200" dirty="0" smtClean="0">
                <a:solidFill>
                  <a:schemeClr val="accent4"/>
                </a:solidFill>
                <a:latin typeface="Aharoni" pitchFamily="2" charset="-79"/>
                <a:cs typeface="Aharoni" pitchFamily="2" charset="-79"/>
              </a:rPr>
              <a:t>Coffee/tea</a:t>
            </a:r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Early Days  </a:t>
            </a:r>
            <a:r>
              <a:rPr lang="en-GB" sz="2400" dirty="0" smtClean="0">
                <a:solidFill>
                  <a:srgbClr val="FF0000"/>
                </a:solidFill>
              </a:rPr>
              <a:t>- </a:t>
            </a:r>
            <a:r>
              <a:rPr lang="en-GB" sz="2400" dirty="0" smtClean="0"/>
              <a:t>Albrecht</a:t>
            </a:r>
          </a:p>
          <a:p>
            <a:pPr lvl="1" algn="ctr">
              <a:buNone/>
            </a:pPr>
            <a:r>
              <a:rPr lang="en-GB" sz="2400" dirty="0" err="1" smtClean="0">
                <a:solidFill>
                  <a:srgbClr val="FF0000"/>
                </a:solidFill>
                <a:latin typeface="Comic Sans MS" pitchFamily="66" charset="0"/>
              </a:rPr>
              <a:t>Hadron</a:t>
            </a: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 Calorimeter : outside </a:t>
            </a:r>
            <a:r>
              <a:rPr lang="en-GB" sz="2400" dirty="0" err="1" smtClean="0">
                <a:solidFill>
                  <a:srgbClr val="FF0000"/>
                </a:solidFill>
                <a:latin typeface="Comic Sans MS" pitchFamily="66" charset="0"/>
              </a:rPr>
              <a:t>Plenaries</a:t>
            </a: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en-GB" sz="2400" dirty="0" smtClean="0">
                <a:solidFill>
                  <a:srgbClr val="FF0000"/>
                </a:solidFill>
              </a:rPr>
              <a:t>-  </a:t>
            </a:r>
            <a:r>
              <a:rPr lang="en-GB" sz="2400" dirty="0" smtClean="0"/>
              <a:t>Giorgio</a:t>
            </a:r>
          </a:p>
          <a:p>
            <a:pPr lvl="1" algn="ctr">
              <a:buNone/>
            </a:pPr>
            <a:r>
              <a:rPr lang="en-GB" sz="2400" dirty="0" err="1" smtClean="0">
                <a:solidFill>
                  <a:srgbClr val="FF0000"/>
                </a:solidFill>
                <a:latin typeface="Comic Sans MS" pitchFamily="66" charset="0"/>
              </a:rPr>
              <a:t>Zedometry</a:t>
            </a:r>
            <a:r>
              <a:rPr lang="en-GB" sz="2400" dirty="0" smtClean="0">
                <a:solidFill>
                  <a:srgbClr val="FF0000"/>
                </a:solidFill>
              </a:rPr>
              <a:t>  -  </a:t>
            </a:r>
            <a:r>
              <a:rPr lang="en-GB" sz="2400" dirty="0" smtClean="0"/>
              <a:t>Tatsuo</a:t>
            </a:r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Higgs Race  </a:t>
            </a:r>
            <a:r>
              <a:rPr lang="en-GB" sz="2400" dirty="0" smtClean="0">
                <a:solidFill>
                  <a:srgbClr val="FF0000"/>
                </a:solidFill>
              </a:rPr>
              <a:t>-  </a:t>
            </a:r>
            <a:r>
              <a:rPr lang="en-GB" sz="2400" dirty="0" smtClean="0"/>
              <a:t>PIK</a:t>
            </a:r>
          </a:p>
          <a:p>
            <a:pPr lvl="1" algn="ctr">
              <a:buNone/>
            </a:pPr>
            <a:r>
              <a:rPr lang="en-GB" sz="2400" dirty="0" smtClean="0">
                <a:solidFill>
                  <a:srgbClr val="FF0000"/>
                </a:solidFill>
                <a:latin typeface="Comic Sans MS" pitchFamily="66" charset="0"/>
              </a:rPr>
              <a:t>OPAL Physics Highlights  </a:t>
            </a:r>
            <a:r>
              <a:rPr lang="en-GB" sz="2400" dirty="0" smtClean="0">
                <a:solidFill>
                  <a:srgbClr val="FF0000"/>
                </a:solidFill>
              </a:rPr>
              <a:t>-  </a:t>
            </a:r>
            <a:r>
              <a:rPr lang="en-GB" sz="2400" dirty="0" smtClean="0"/>
              <a:t>Richard (Hawkings)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164</Words>
  <Application>Microsoft Office PowerPoint</Application>
  <PresentationFormat>On-screen Show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Agenda</vt:lpstr>
      <vt:lpstr>Slide 4</vt:lpstr>
      <vt:lpstr>Slide 5</vt:lpstr>
      <vt:lpstr>Agenda</vt:lpstr>
      <vt:lpstr>Slide 7</vt:lpstr>
      <vt:lpstr>Slide 8</vt:lpstr>
      <vt:lpstr>Agenda</vt:lpstr>
      <vt:lpstr>Slide 10</vt:lpstr>
      <vt:lpstr>Slide 11</vt:lpstr>
      <vt:lpstr>Slide 12</vt:lpstr>
      <vt:lpstr>Slide 13</vt:lpstr>
      <vt:lpstr>Slide 14</vt:lpstr>
      <vt:lpstr>Slide 15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plane</dc:creator>
  <cp:lastModifiedBy>vc_room</cp:lastModifiedBy>
  <cp:revision>9</cp:revision>
  <dcterms:created xsi:type="dcterms:W3CDTF">2010-10-05T11:17:52Z</dcterms:created>
  <dcterms:modified xsi:type="dcterms:W3CDTF">2010-10-21T09:25:17Z</dcterms:modified>
</cp:coreProperties>
</file>