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56" r:id="rId3"/>
    <p:sldId id="262" r:id="rId4"/>
    <p:sldId id="261" r:id="rId5"/>
    <p:sldId id="257" r:id="rId6"/>
    <p:sldId id="259" r:id="rId7"/>
    <p:sldId id="258" r:id="rId8"/>
    <p:sldId id="265" r:id="rId9"/>
    <p:sldId id="264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89" d="100"/>
          <a:sy n="89" d="100"/>
        </p:scale>
        <p:origin x="204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6555C2-103F-43F7-948C-F13B988168C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3D1B518-81A2-4CEC-84B6-957822D5685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55C779-35BF-48D4-92CD-D39BDD4491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EF8F7-E6E9-47E3-ABD2-1BD24051930E}" type="datetimeFigureOut">
              <a:rPr lang="en-GB" smtClean="0"/>
              <a:t>09/02/2022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612843-05A8-4092-AA7C-211011F44F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7B825E-D271-4CE0-B819-C53B1A1A6B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A8D2F-105E-4374-B693-6558CAAA6C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56886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2504D8-CF2C-409F-A7B2-68D852205B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7A63DDD-B61C-4122-9830-0E3EFB3B1C4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321718-2C12-4CC2-B54F-680781CE1F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EF8F7-E6E9-47E3-ABD2-1BD24051930E}" type="datetimeFigureOut">
              <a:rPr lang="en-GB" smtClean="0"/>
              <a:t>09/02/2022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7ECD6D-FF82-427A-8503-4743154D96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69E9F9-3255-4A80-8F3E-864138E72F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A8D2F-105E-4374-B693-6558CAAA6C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21624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3F168FD-85B8-4195-A79F-50CB42DA273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1CC6FB4-F110-4946-A95E-C4A86F4D449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1EA601-1DE5-43E1-BCD4-97E1AFBF1B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EF8F7-E6E9-47E3-ABD2-1BD24051930E}" type="datetimeFigureOut">
              <a:rPr lang="en-GB" smtClean="0"/>
              <a:t>09/02/2022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E80FFB-0701-4B8B-A936-4AC996F2A9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D2FA67-227C-4B2C-A26B-220642A379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A8D2F-105E-4374-B693-6558CAAA6C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26612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62C1F5-D576-4F87-A1A8-7E0919BF59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718088-0ACF-487D-BF2B-E0C958DFC06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763412-C2AD-4B2A-8D9E-DEFDA18967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EF8F7-E6E9-47E3-ABD2-1BD24051930E}" type="datetimeFigureOut">
              <a:rPr lang="en-GB" smtClean="0"/>
              <a:t>09/02/2022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DA50EC-727D-4945-9DD1-741769E87D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CF7CD9-2742-4D6B-B528-E724483EBC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A8D2F-105E-4374-B693-6558CAAA6C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69663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32CEEA-1774-477C-88B7-288E603B4E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D3A5339-9287-473E-8CD5-9C85D2A05B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C56A5B-FD13-4421-A02F-9FAE8EE784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EF8F7-E6E9-47E3-ABD2-1BD24051930E}" type="datetimeFigureOut">
              <a:rPr lang="en-GB" smtClean="0"/>
              <a:t>09/02/2022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5F35AE-551D-485B-9A23-ABF200CF23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2341C9-827A-4B48-987E-8513EB52B7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A8D2F-105E-4374-B693-6558CAAA6C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6394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6CD35E-3285-46ED-B749-88087730EC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4FB89A-0048-4B80-826F-9F38799D24D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224C3C2-F22B-4F75-A995-B627F99A51B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B5D124E-B6D9-4F65-B9F7-4D7F9C9C73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EF8F7-E6E9-47E3-ABD2-1BD24051930E}" type="datetimeFigureOut">
              <a:rPr lang="en-GB" smtClean="0"/>
              <a:t>09/02/2022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3E1B137-9988-46DF-B449-015DCF4EA0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B443BF3-76F7-4653-9E3A-D322DF16F9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A8D2F-105E-4374-B693-6558CAAA6C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81915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69A979-AA65-48E7-9EE5-B38E5AC3F9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989D67-F6A5-42EB-9CD9-B04A1BF3DC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920A9EB-9C28-49B0-B5A7-C40E6FAABF5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36AF26A-237B-40DC-A273-6F3D9E09937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6402210-43BF-464E-BA1F-657B939912B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1CEC318-8CEC-4BCC-9165-5D845265CF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EF8F7-E6E9-47E3-ABD2-1BD24051930E}" type="datetimeFigureOut">
              <a:rPr lang="en-GB" smtClean="0"/>
              <a:t>09/02/2022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CB47399-108F-4F98-BDBE-A6619ED969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9F6F975-ECA5-422F-B2F5-31D4715FF7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A8D2F-105E-4374-B693-6558CAAA6C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99573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9D9EAA-1047-4915-9988-A22426BDEC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4B2100C-B203-4185-BC3E-606E6FF168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EF8F7-E6E9-47E3-ABD2-1BD24051930E}" type="datetimeFigureOut">
              <a:rPr lang="en-GB" smtClean="0"/>
              <a:t>09/02/2022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599C4EA-8125-48BF-ACAE-9DF30A60C2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4326882-88DD-47CF-9711-0BBD3BA2A6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A8D2F-105E-4374-B693-6558CAAA6C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98418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E040BFE-C086-4BD8-BFEF-002BD260E1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EF8F7-E6E9-47E3-ABD2-1BD24051930E}" type="datetimeFigureOut">
              <a:rPr lang="en-GB" smtClean="0"/>
              <a:t>09/02/2022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64400CC-3F84-4DD7-B825-7CD3900832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D886914-BF8C-445E-8E9D-2CFBA7D3EE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A8D2F-105E-4374-B693-6558CAAA6C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88567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6D044A-3FA7-4A69-AA8A-FA76872E61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64DBA4-CB82-4A64-AD3C-7FC6CE258A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8849606-1EE9-4B83-AE73-A4487FC7D6C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1AB856A-AA74-4732-AA2C-9F37A7F5E7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EF8F7-E6E9-47E3-ABD2-1BD24051930E}" type="datetimeFigureOut">
              <a:rPr lang="en-GB" smtClean="0"/>
              <a:t>09/02/2022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02CBDB7-0AE9-48D4-8685-CB3013043C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961EF00-8926-40D2-8B15-D0293D78D4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A8D2F-105E-4374-B693-6558CAAA6C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00319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F53EA4-892F-438E-8F8B-2210741C10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BD8F613-C67B-4A58-A0BD-709BAB39DC1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BB114E2-E606-4F8D-BEFD-1B1F782FD1F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8CD77FD-1E14-47F0-AD1A-1DE12A651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EF8F7-E6E9-47E3-ABD2-1BD24051930E}" type="datetimeFigureOut">
              <a:rPr lang="en-GB" smtClean="0"/>
              <a:t>09/02/2022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B1C8BBF-6E2A-45AF-850E-26DF51B912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2F4DC25-E164-49CB-9553-C4D05E8B90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A8D2F-105E-4374-B693-6558CAAA6C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3484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4730586-398E-4840-83B7-7CCE742121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99CB3BB-E2D1-4D3A-BADF-C16CF98C08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F0E186-1328-402E-A83D-BC700A00A5D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0EF8F7-E6E9-47E3-ABD2-1BD24051930E}" type="datetimeFigureOut">
              <a:rPr lang="en-GB" smtClean="0"/>
              <a:t>09/02/2022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323FAC-C859-4559-A095-CA5FD64CDA1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52969D-054D-4B6C-A7D8-10FEC27BA01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2A8D2F-105E-4374-B693-6558CAAA6C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08383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g"/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Metallic XYV readout production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045" y="1793352"/>
            <a:ext cx="11353800" cy="4351338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 smtClean="0"/>
              <a:t>“YXV metallic read-out is crucial at high rates to remove ambiguities”</a:t>
            </a:r>
          </a:p>
          <a:p>
            <a:pPr marL="0" indent="0" algn="ctr">
              <a:buNone/>
            </a:pPr>
            <a:r>
              <a:rPr lang="en-US" dirty="0" smtClean="0"/>
              <a:t>Fabio Sauli</a:t>
            </a:r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en-US" dirty="0" smtClean="0"/>
              <a:t>Rui De Oliveira RD51 WG6 09/02/2022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811531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6D2538-82A5-4A58-8F3A-BEE2B5C44C2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38863" y="374018"/>
            <a:ext cx="9144000" cy="1238700"/>
          </a:xfrm>
        </p:spPr>
        <p:txBody>
          <a:bodyPr>
            <a:normAutofit/>
          </a:bodyPr>
          <a:lstStyle/>
          <a:p>
            <a:r>
              <a:rPr lang="fr-CH" dirty="0" smtClean="0"/>
              <a:t>XYU R/O </a:t>
            </a:r>
            <a:r>
              <a:rPr lang="fr-CH" dirty="0" err="1" smtClean="0"/>
              <a:t>board</a:t>
            </a:r>
            <a:endParaRPr lang="en-GB" dirty="0"/>
          </a:p>
        </p:txBody>
      </p:sp>
      <p:pic>
        <p:nvPicPr>
          <p:cNvPr id="1026" name="325B4502-56A0-43DB-B46D-7711C4C4FA97" descr="7A413BF2-BAF2-4463-8052-6C0B2524642A@hom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0575" y="2076226"/>
            <a:ext cx="7773938" cy="312385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400963" y="5663586"/>
            <a:ext cx="33557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Initial request (Djunes simulation)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484094" y="4109422"/>
            <a:ext cx="9005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difficult</a:t>
            </a:r>
            <a:endParaRPr lang="en-GB" dirty="0"/>
          </a:p>
        </p:txBody>
      </p:sp>
      <p:cxnSp>
        <p:nvCxnSpPr>
          <p:cNvPr id="5" name="Straight Arrow Connector 4"/>
          <p:cNvCxnSpPr>
            <a:stCxn id="3" idx="3"/>
          </p:cNvCxnSpPr>
          <p:nvPr/>
        </p:nvCxnSpPr>
        <p:spPr>
          <a:xfrm flipV="1">
            <a:off x="1384662" y="3861996"/>
            <a:ext cx="938990" cy="43209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>
            <a:stCxn id="3" idx="3"/>
          </p:cNvCxnSpPr>
          <p:nvPr/>
        </p:nvCxnSpPr>
        <p:spPr>
          <a:xfrm>
            <a:off x="1384662" y="4294088"/>
            <a:ext cx="938990" cy="8427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>
            <a:stCxn id="3" idx="3"/>
          </p:cNvCxnSpPr>
          <p:nvPr/>
        </p:nvCxnSpPr>
        <p:spPr>
          <a:xfrm>
            <a:off x="1384662" y="4294088"/>
            <a:ext cx="938990" cy="37428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404270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0D834D60-D61F-457B-A18A-E5431FD81BF8" descr="FB146E32-F45A-473A-9585-1F1962A11B2B@hom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0833" y="1026739"/>
            <a:ext cx="4659994" cy="410465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A25E4A2-93ED-43E7-AD55-7E89A802528E}"/>
              </a:ext>
            </a:extLst>
          </p:cNvPr>
          <p:cNvSpPr txBox="1"/>
          <p:nvPr/>
        </p:nvSpPr>
        <p:spPr>
          <a:xfrm>
            <a:off x="7369120" y="2552419"/>
            <a:ext cx="3512144" cy="203132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GB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GB" sz="1800" dirty="0">
                <a:solidFill>
                  <a:srgbClr val="00B05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Pitch X/Y: 400µm</a:t>
            </a:r>
            <a:endParaRPr lang="en-GB" sz="1600" dirty="0">
              <a:solidFill>
                <a:srgbClr val="00B050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457200"/>
            <a:r>
              <a:rPr lang="en-GB" sz="1800" dirty="0">
                <a:solidFill>
                  <a:srgbClr val="00B05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X width: 80µm</a:t>
            </a:r>
            <a:endParaRPr lang="en-GB" sz="1600" dirty="0">
              <a:solidFill>
                <a:srgbClr val="00B050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457200"/>
            <a:r>
              <a:rPr lang="en-GB" sz="18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Y width: 180µm</a:t>
            </a:r>
            <a:endParaRPr lang="en-GB" sz="1600" dirty="0">
              <a:solidFill>
                <a:srgbClr val="FF0000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457200"/>
            <a:r>
              <a:rPr lang="en-GB" dirty="0" smtClean="0">
                <a:solidFill>
                  <a:srgbClr val="00B05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en-GB" sz="1800" dirty="0" smtClean="0">
                <a:solidFill>
                  <a:srgbClr val="00B05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istance X/Y =12</a:t>
            </a:r>
            <a:r>
              <a:rPr lang="en-GB" dirty="0" smtClean="0">
                <a:solidFill>
                  <a:srgbClr val="00B05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µm</a:t>
            </a:r>
            <a:endParaRPr lang="en-GB" dirty="0">
              <a:solidFill>
                <a:srgbClr val="00B050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457200"/>
            <a:r>
              <a:rPr lang="en-GB" sz="1800" dirty="0">
                <a:solidFill>
                  <a:srgbClr val="00B05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Pitch U: ~283µm</a:t>
            </a:r>
            <a:endParaRPr lang="en-GB" sz="1600" dirty="0">
              <a:solidFill>
                <a:srgbClr val="00B050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457200"/>
            <a:r>
              <a:rPr lang="fr-CH" sz="1800" dirty="0">
                <a:solidFill>
                  <a:srgbClr val="00B05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U </a:t>
            </a:r>
            <a:r>
              <a:rPr lang="fr-CH" sz="1800" dirty="0" err="1">
                <a:solidFill>
                  <a:srgbClr val="00B05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width</a:t>
            </a:r>
            <a:r>
              <a:rPr lang="fr-CH" sz="1800" dirty="0">
                <a:solidFill>
                  <a:srgbClr val="00B05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fr-CH" sz="1800" dirty="0" smtClean="0">
                <a:solidFill>
                  <a:srgbClr val="00B05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220µm</a:t>
            </a:r>
          </a:p>
          <a:p>
            <a:pPr marL="457200" indent="457200"/>
            <a:r>
              <a:rPr lang="fr-CH" dirty="0" smtClean="0">
                <a:solidFill>
                  <a:srgbClr val="00B05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Distance Y/V= 14</a:t>
            </a:r>
            <a:r>
              <a:rPr lang="en-GB" dirty="0" smtClean="0">
                <a:solidFill>
                  <a:srgbClr val="00B05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µm</a:t>
            </a:r>
            <a:endParaRPr lang="en-GB" sz="1600" dirty="0">
              <a:solidFill>
                <a:srgbClr val="00B050"/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756072" y="5301734"/>
            <a:ext cx="28952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Final production parameters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2699333" y="5486400"/>
            <a:ext cx="254871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New proposal from Fabio</a:t>
            </a:r>
          </a:p>
          <a:p>
            <a:pPr algn="ctr"/>
            <a:r>
              <a:rPr lang="en-US" dirty="0"/>
              <a:t>t</a:t>
            </a:r>
            <a:r>
              <a:rPr lang="en-US" dirty="0" smtClean="0"/>
              <a:t>o simplify production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000486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9514" y="1326587"/>
            <a:ext cx="4667040" cy="442026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66268" y="401431"/>
            <a:ext cx="2096654" cy="204559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07163" y="2688183"/>
            <a:ext cx="2084382" cy="199287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66268" y="4331685"/>
            <a:ext cx="2166172" cy="2004569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1037346" y="1064977"/>
            <a:ext cx="3706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X</a:t>
            </a:r>
            <a:endParaRPr lang="en-GB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10996743" y="3161399"/>
            <a:ext cx="35939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Y</a:t>
            </a:r>
            <a:endParaRPr lang="en-GB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10996743" y="5072359"/>
            <a:ext cx="38824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V</a:t>
            </a:r>
            <a:endParaRPr lang="en-GB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2657139" y="695645"/>
            <a:ext cx="23617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 cm x 10cm R/O area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62148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186624C9-0CB0-4BE2-972A-5D2DEA05784C}"/>
              </a:ext>
            </a:extLst>
          </p:cNvPr>
          <p:cNvSpPr txBox="1"/>
          <p:nvPr/>
        </p:nvSpPr>
        <p:spPr>
          <a:xfrm>
            <a:off x="1906676" y="278696"/>
            <a:ext cx="886822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CH" sz="2800" dirty="0" smtClean="0"/>
              <a:t>XYV R/O </a:t>
            </a:r>
            <a:r>
              <a:rPr lang="fr-CH" sz="2800" dirty="0" err="1" smtClean="0"/>
              <a:t>stackup</a:t>
            </a:r>
            <a:endParaRPr lang="en-GB" sz="280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3ED1F94-190E-4C50-B1EF-A4DB4C118F6F}"/>
              </a:ext>
            </a:extLst>
          </p:cNvPr>
          <p:cNvSpPr txBox="1"/>
          <p:nvPr/>
        </p:nvSpPr>
        <p:spPr>
          <a:xfrm>
            <a:off x="3343032" y="1546739"/>
            <a:ext cx="30869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/>
              <a:t>Copper</a:t>
            </a:r>
            <a:endParaRPr lang="en-GB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B6018E7E-9D7E-4E12-AC59-49A2AF3C35BF}"/>
              </a:ext>
            </a:extLst>
          </p:cNvPr>
          <p:cNvSpPr/>
          <p:nvPr/>
        </p:nvSpPr>
        <p:spPr>
          <a:xfrm>
            <a:off x="3256313" y="1580022"/>
            <a:ext cx="120284" cy="278296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53552A68-6DC0-4E99-9EDA-163B745FF8CD}"/>
              </a:ext>
            </a:extLst>
          </p:cNvPr>
          <p:cNvSpPr/>
          <p:nvPr/>
        </p:nvSpPr>
        <p:spPr>
          <a:xfrm>
            <a:off x="5875896" y="1493303"/>
            <a:ext cx="121237" cy="539416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2E6A86D-F034-477C-A4FD-4121FBCC7886}"/>
              </a:ext>
            </a:extLst>
          </p:cNvPr>
          <p:cNvSpPr txBox="1"/>
          <p:nvPr/>
        </p:nvSpPr>
        <p:spPr>
          <a:xfrm>
            <a:off x="5947649" y="1561056"/>
            <a:ext cx="30869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err="1"/>
              <a:t>Polyimide</a:t>
            </a:r>
            <a:endParaRPr lang="en-GB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34955EE1-BF8C-4BAF-902F-7CB13F5D6338}"/>
              </a:ext>
            </a:extLst>
          </p:cNvPr>
          <p:cNvSpPr/>
          <p:nvPr/>
        </p:nvSpPr>
        <p:spPr>
          <a:xfrm>
            <a:off x="8834724" y="1589617"/>
            <a:ext cx="137046" cy="408263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5BCEBD0-2FAD-46E0-80FC-680F35288871}"/>
              </a:ext>
            </a:extLst>
          </p:cNvPr>
          <p:cNvSpPr txBox="1"/>
          <p:nvPr/>
        </p:nvSpPr>
        <p:spPr>
          <a:xfrm>
            <a:off x="8904640" y="1560050"/>
            <a:ext cx="30869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/>
              <a:t>Epoxy glue</a:t>
            </a:r>
            <a:endParaRPr lang="en-GB" dirty="0"/>
          </a:p>
        </p:txBody>
      </p:sp>
      <p:grpSp>
        <p:nvGrpSpPr>
          <p:cNvPr id="3" name="Group 2"/>
          <p:cNvGrpSpPr/>
          <p:nvPr/>
        </p:nvGrpSpPr>
        <p:grpSpPr>
          <a:xfrm>
            <a:off x="2248348" y="2662432"/>
            <a:ext cx="9076703" cy="3949891"/>
            <a:chOff x="529717" y="2816668"/>
            <a:chExt cx="9076703" cy="3949891"/>
          </a:xfrm>
        </p:grpSpPr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F06F7BF0-A2A7-4F2E-A56D-F099EB391EF2}"/>
                </a:ext>
              </a:extLst>
            </p:cNvPr>
            <p:cNvSpPr txBox="1"/>
            <p:nvPr/>
          </p:nvSpPr>
          <p:spPr>
            <a:xfrm>
              <a:off x="6310228" y="2816668"/>
              <a:ext cx="3296192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sz="1600" dirty="0" smtClean="0"/>
                <a:t>5um</a:t>
              </a:r>
              <a:endParaRPr lang="en-GB" sz="1600" dirty="0"/>
            </a:p>
            <a:p>
              <a:r>
                <a:rPr lang="en-GB" sz="1600" dirty="0" smtClean="0"/>
                <a:t>12,5um</a:t>
              </a:r>
              <a:endParaRPr lang="en-GB" sz="1600" dirty="0"/>
            </a:p>
            <a:p>
              <a:endParaRPr lang="en-GB" sz="1600" dirty="0"/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589C7AF8-BDF2-4A9D-A78C-7652FC28E900}"/>
                </a:ext>
              </a:extLst>
            </p:cNvPr>
            <p:cNvSpPr txBox="1"/>
            <p:nvPr/>
          </p:nvSpPr>
          <p:spPr>
            <a:xfrm>
              <a:off x="6310219" y="3679415"/>
              <a:ext cx="2639729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/>
                <a:t>5um</a:t>
              </a:r>
              <a:endParaRPr lang="en-GB" sz="1600" dirty="0"/>
            </a:p>
            <a:p>
              <a:endParaRPr lang="en-GB" sz="1600" dirty="0"/>
            </a:p>
            <a:p>
              <a:r>
                <a:rPr lang="en-GB" sz="1600" dirty="0" smtClean="0"/>
                <a:t>12,5um</a:t>
              </a:r>
              <a:endParaRPr lang="en-GB" sz="1600" dirty="0"/>
            </a:p>
            <a:p>
              <a:endParaRPr lang="en-GB" dirty="0"/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E40214D1-E167-46E8-B1C0-6F5982355ECA}"/>
                </a:ext>
              </a:extLst>
            </p:cNvPr>
            <p:cNvSpPr txBox="1"/>
            <p:nvPr/>
          </p:nvSpPr>
          <p:spPr>
            <a:xfrm>
              <a:off x="6400793" y="4656439"/>
              <a:ext cx="2169621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sz="1600" dirty="0" smtClean="0"/>
                <a:t>5um</a:t>
              </a:r>
              <a:endParaRPr lang="fr-CH" sz="1600" dirty="0"/>
            </a:p>
            <a:p>
              <a:endParaRPr lang="fr-CH" sz="1600" dirty="0"/>
            </a:p>
            <a:p>
              <a:endParaRPr lang="fr-CH" sz="1600" dirty="0" smtClean="0"/>
            </a:p>
            <a:p>
              <a:endParaRPr lang="fr-CH" sz="1600" dirty="0"/>
            </a:p>
            <a:p>
              <a:endParaRPr lang="fr-CH" sz="1600" dirty="0"/>
            </a:p>
            <a:p>
              <a:r>
                <a:rPr lang="fr-CH" sz="1600" dirty="0" smtClean="0"/>
                <a:t>2,4mm or </a:t>
              </a:r>
              <a:r>
                <a:rPr lang="fr-CH" sz="1600" dirty="0" err="1" smtClean="0"/>
                <a:t>else</a:t>
              </a:r>
              <a:endParaRPr lang="en-GB" sz="1600" dirty="0"/>
            </a:p>
          </p:txBody>
        </p:sp>
        <p:grpSp>
          <p:nvGrpSpPr>
            <p:cNvPr id="2" name="Group 1"/>
            <p:cNvGrpSpPr/>
            <p:nvPr/>
          </p:nvGrpSpPr>
          <p:grpSpPr>
            <a:xfrm>
              <a:off x="529717" y="2882098"/>
              <a:ext cx="5784238" cy="3884461"/>
              <a:chOff x="529717" y="2882098"/>
              <a:chExt cx="5784238" cy="3884461"/>
            </a:xfrm>
          </p:grpSpPr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9BA11351-337A-4928-AD30-B9C81F17A913}"/>
                  </a:ext>
                </a:extLst>
              </p:cNvPr>
              <p:cNvSpPr/>
              <p:nvPr/>
            </p:nvSpPr>
            <p:spPr>
              <a:xfrm>
                <a:off x="2585558" y="5350543"/>
                <a:ext cx="3510433" cy="14160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CH" dirty="0" smtClean="0"/>
                  <a:t>Glass </a:t>
                </a:r>
                <a:r>
                  <a:rPr lang="fr-CH" dirty="0" err="1" smtClean="0"/>
                  <a:t>epoxy</a:t>
                </a:r>
                <a:r>
                  <a:rPr lang="fr-CH" dirty="0" smtClean="0"/>
                  <a:t> </a:t>
                </a:r>
                <a:r>
                  <a:rPr lang="fr-CH" dirty="0" err="1" smtClean="0"/>
                  <a:t>board</a:t>
                </a:r>
                <a:endParaRPr lang="en-GB" dirty="0"/>
              </a:p>
            </p:txBody>
          </p:sp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99EDFA6C-0842-43A1-81DE-BF2AEF901FA4}"/>
                  </a:ext>
                </a:extLst>
              </p:cNvPr>
              <p:cNvSpPr/>
              <p:nvPr/>
            </p:nvSpPr>
            <p:spPr>
              <a:xfrm>
                <a:off x="2585558" y="4650040"/>
                <a:ext cx="3510433" cy="700502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34880B0A-F677-4489-B530-AD7CD57EFDA7}"/>
                  </a:ext>
                </a:extLst>
              </p:cNvPr>
              <p:cNvSpPr/>
              <p:nvPr/>
            </p:nvSpPr>
            <p:spPr>
              <a:xfrm>
                <a:off x="2585558" y="2882098"/>
                <a:ext cx="3510433" cy="278296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/>
                  <a:t>X</a:t>
                </a:r>
                <a:endParaRPr lang="en-GB" dirty="0"/>
              </a:p>
            </p:txBody>
          </p:sp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A2D9DD47-B51D-400A-8A74-87F074BBC591}"/>
                  </a:ext>
                </a:extLst>
              </p:cNvPr>
              <p:cNvSpPr/>
              <p:nvPr/>
            </p:nvSpPr>
            <p:spPr>
              <a:xfrm>
                <a:off x="2585565" y="3990082"/>
                <a:ext cx="3510433" cy="106677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" name="Trapezoid 9">
                <a:extLst>
                  <a:ext uri="{FF2B5EF4-FFF2-40B4-BE49-F238E27FC236}">
                    <a16:creationId xmlns:a16="http://schemas.microsoft.com/office/drawing/2014/main" id="{F1502B53-311F-47F5-B737-1BC905FA4466}"/>
                  </a:ext>
                </a:extLst>
              </p:cNvPr>
              <p:cNvSpPr/>
              <p:nvPr/>
            </p:nvSpPr>
            <p:spPr>
              <a:xfrm>
                <a:off x="2585565" y="3166123"/>
                <a:ext cx="3510433" cy="599913"/>
              </a:xfrm>
              <a:prstGeom prst="trapezoid">
                <a:avLst>
                  <a:gd name="adj" fmla="val 0"/>
                </a:avLst>
              </a:prstGeom>
              <a:solidFill>
                <a:srgbClr val="FFFF00"/>
              </a:solidFill>
              <a:ln>
                <a:solidFill>
                  <a:srgbClr val="FFFF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" name="Trapezoid 11">
                <a:extLst>
                  <a:ext uri="{FF2B5EF4-FFF2-40B4-BE49-F238E27FC236}">
                    <a16:creationId xmlns:a16="http://schemas.microsoft.com/office/drawing/2014/main" id="{9B3E3921-96E3-4936-966A-11C8EA6E8207}"/>
                  </a:ext>
                </a:extLst>
              </p:cNvPr>
              <p:cNvSpPr/>
              <p:nvPr/>
            </p:nvSpPr>
            <p:spPr>
              <a:xfrm>
                <a:off x="2585562" y="4088847"/>
                <a:ext cx="3510433" cy="597979"/>
              </a:xfrm>
              <a:prstGeom prst="trapezoid">
                <a:avLst>
                  <a:gd name="adj" fmla="val 0"/>
                </a:avLst>
              </a:prstGeom>
              <a:solidFill>
                <a:srgbClr val="FFFF00"/>
              </a:solidFill>
              <a:ln>
                <a:solidFill>
                  <a:srgbClr val="FFFF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EC90DBED-BCA3-4A92-AB62-186B45B3C1F8}"/>
                  </a:ext>
                </a:extLst>
              </p:cNvPr>
              <p:cNvSpPr/>
              <p:nvPr/>
            </p:nvSpPr>
            <p:spPr>
              <a:xfrm>
                <a:off x="2585567" y="3753987"/>
                <a:ext cx="3510433" cy="232335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/>
                  <a:t>Y</a:t>
                </a:r>
                <a:endParaRPr lang="en-GB" dirty="0"/>
              </a:p>
            </p:txBody>
          </p:sp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4B5EB59C-102D-4F33-88AE-2E873A5FA05B}"/>
                  </a:ext>
                </a:extLst>
              </p:cNvPr>
              <p:cNvSpPr/>
              <p:nvPr/>
            </p:nvSpPr>
            <p:spPr>
              <a:xfrm>
                <a:off x="2585562" y="4674617"/>
                <a:ext cx="3510430" cy="278296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/>
                  <a:t>V</a:t>
                </a:r>
                <a:endParaRPr lang="en-GB" dirty="0"/>
              </a:p>
            </p:txBody>
          </p:sp>
          <p:cxnSp>
            <p:nvCxnSpPr>
              <p:cNvPr id="24" name="Straight Arrow Connector 23">
                <a:extLst>
                  <a:ext uri="{FF2B5EF4-FFF2-40B4-BE49-F238E27FC236}">
                    <a16:creationId xmlns:a16="http://schemas.microsoft.com/office/drawing/2014/main" id="{16B2B246-0205-46B8-A309-FB2918083CB3}"/>
                  </a:ext>
                </a:extLst>
              </p:cNvPr>
              <p:cNvCxnSpPr/>
              <p:nvPr/>
            </p:nvCxnSpPr>
            <p:spPr>
              <a:xfrm>
                <a:off x="6313955" y="2882098"/>
                <a:ext cx="0" cy="278296"/>
              </a:xfrm>
              <a:prstGeom prst="straightConnector1">
                <a:avLst/>
              </a:prstGeom>
              <a:ln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Arrow Connector 24">
                <a:extLst>
                  <a:ext uri="{FF2B5EF4-FFF2-40B4-BE49-F238E27FC236}">
                    <a16:creationId xmlns:a16="http://schemas.microsoft.com/office/drawing/2014/main" id="{F28D6ACB-3138-4197-94AB-F5EADAC2D66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313955" y="3150704"/>
                <a:ext cx="0" cy="615332"/>
              </a:xfrm>
              <a:prstGeom prst="straightConnector1">
                <a:avLst/>
              </a:prstGeom>
              <a:ln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Arrow Connector 26">
                <a:extLst>
                  <a:ext uri="{FF2B5EF4-FFF2-40B4-BE49-F238E27FC236}">
                    <a16:creationId xmlns:a16="http://schemas.microsoft.com/office/drawing/2014/main" id="{9F4D18AB-7077-442C-B05A-3B7EDC9AB42A}"/>
                  </a:ext>
                </a:extLst>
              </p:cNvPr>
              <p:cNvCxnSpPr/>
              <p:nvPr/>
            </p:nvCxnSpPr>
            <p:spPr>
              <a:xfrm>
                <a:off x="6313955" y="3753987"/>
                <a:ext cx="0" cy="278296"/>
              </a:xfrm>
              <a:prstGeom prst="straightConnector1">
                <a:avLst/>
              </a:prstGeom>
              <a:ln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Arrow Connector 27">
                <a:extLst>
                  <a:ext uri="{FF2B5EF4-FFF2-40B4-BE49-F238E27FC236}">
                    <a16:creationId xmlns:a16="http://schemas.microsoft.com/office/drawing/2014/main" id="{E6998458-9B43-45D4-9506-549E43DEAA2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313955" y="4088847"/>
                <a:ext cx="0" cy="585770"/>
              </a:xfrm>
              <a:prstGeom prst="straightConnector1">
                <a:avLst/>
              </a:prstGeom>
              <a:ln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Arrow Connector 29">
                <a:extLst>
                  <a:ext uri="{FF2B5EF4-FFF2-40B4-BE49-F238E27FC236}">
                    <a16:creationId xmlns:a16="http://schemas.microsoft.com/office/drawing/2014/main" id="{E4FE705D-5F69-4C2B-BB19-3206FBFB818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310237" y="4674617"/>
                <a:ext cx="3718" cy="278296"/>
              </a:xfrm>
              <a:prstGeom prst="straightConnector1">
                <a:avLst/>
              </a:prstGeom>
              <a:ln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55ACEC2E-D56F-4442-B0E7-2B975491D462}"/>
                  </a:ext>
                </a:extLst>
              </p:cNvPr>
              <p:cNvCxnSpPr/>
              <p:nvPr/>
            </p:nvCxnSpPr>
            <p:spPr>
              <a:xfrm flipH="1">
                <a:off x="1920240" y="3986322"/>
                <a:ext cx="665318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EEBAABE4-3061-44B3-B17A-3530A2EDB79F}"/>
                  </a:ext>
                </a:extLst>
              </p:cNvPr>
              <p:cNvCxnSpPr/>
              <p:nvPr/>
            </p:nvCxnSpPr>
            <p:spPr>
              <a:xfrm flipH="1">
                <a:off x="1955352" y="4088847"/>
                <a:ext cx="595094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Straight Arrow Connector 41">
                <a:extLst>
                  <a:ext uri="{FF2B5EF4-FFF2-40B4-BE49-F238E27FC236}">
                    <a16:creationId xmlns:a16="http://schemas.microsoft.com/office/drawing/2014/main" id="{D6E1C67D-48B6-4318-B3A0-C25C0DD406A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310219" y="5350542"/>
                <a:ext cx="0" cy="1416017"/>
              </a:xfrm>
              <a:prstGeom prst="straightConnector1">
                <a:avLst/>
              </a:prstGeom>
              <a:ln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Arrow Connector 44">
                <a:extLst>
                  <a:ext uri="{FF2B5EF4-FFF2-40B4-BE49-F238E27FC236}">
                    <a16:creationId xmlns:a16="http://schemas.microsoft.com/office/drawing/2014/main" id="{A82D9EE7-B5BA-4B75-8D29-60B3CDCA5982}"/>
                  </a:ext>
                </a:extLst>
              </p:cNvPr>
              <p:cNvCxnSpPr/>
              <p:nvPr/>
            </p:nvCxnSpPr>
            <p:spPr>
              <a:xfrm>
                <a:off x="2110558" y="3753987"/>
                <a:ext cx="0" cy="232335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Arrow Connector 46">
                <a:extLst>
                  <a:ext uri="{FF2B5EF4-FFF2-40B4-BE49-F238E27FC236}">
                    <a16:creationId xmlns:a16="http://schemas.microsoft.com/office/drawing/2014/main" id="{A8E1D4AB-15C9-425E-96E2-76DF344C62A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110558" y="4096759"/>
                <a:ext cx="0" cy="204947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Straight Connector 48">
                <a:extLst>
                  <a:ext uri="{FF2B5EF4-FFF2-40B4-BE49-F238E27FC236}">
                    <a16:creationId xmlns:a16="http://schemas.microsoft.com/office/drawing/2014/main" id="{4ECA1A97-93E5-40A9-87F0-E9BB271D2906}"/>
                  </a:ext>
                </a:extLst>
              </p:cNvPr>
              <p:cNvCxnSpPr/>
              <p:nvPr/>
            </p:nvCxnSpPr>
            <p:spPr>
              <a:xfrm flipH="1">
                <a:off x="1898183" y="4945205"/>
                <a:ext cx="665318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Arrow Connector 49">
                <a:extLst>
                  <a:ext uri="{FF2B5EF4-FFF2-40B4-BE49-F238E27FC236}">
                    <a16:creationId xmlns:a16="http://schemas.microsoft.com/office/drawing/2014/main" id="{F16EC0BB-269C-482D-A08A-BE7458ACEE64}"/>
                  </a:ext>
                </a:extLst>
              </p:cNvPr>
              <p:cNvCxnSpPr/>
              <p:nvPr/>
            </p:nvCxnSpPr>
            <p:spPr>
              <a:xfrm>
                <a:off x="2088501" y="4712870"/>
                <a:ext cx="0" cy="232335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Arrow Connector 50">
                <a:extLst>
                  <a:ext uri="{FF2B5EF4-FFF2-40B4-BE49-F238E27FC236}">
                    <a16:creationId xmlns:a16="http://schemas.microsoft.com/office/drawing/2014/main" id="{E7C8C3C4-39C1-42E5-B791-8B8EA766F1F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110558" y="5350542"/>
                <a:ext cx="0" cy="204947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>
                <a:extLst>
                  <a:ext uri="{FF2B5EF4-FFF2-40B4-BE49-F238E27FC236}">
                    <a16:creationId xmlns:a16="http://schemas.microsoft.com/office/drawing/2014/main" id="{4A02FE79-3989-4377-9BE3-EBCE11253176}"/>
                  </a:ext>
                </a:extLst>
              </p:cNvPr>
              <p:cNvCxnSpPr/>
              <p:nvPr/>
            </p:nvCxnSpPr>
            <p:spPr>
              <a:xfrm flipH="1">
                <a:off x="1990464" y="5350542"/>
                <a:ext cx="595094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6D7EFD37-8900-489A-8129-19E79924B226}"/>
                  </a:ext>
                </a:extLst>
              </p:cNvPr>
              <p:cNvSpPr txBox="1"/>
              <p:nvPr/>
            </p:nvSpPr>
            <p:spPr>
              <a:xfrm>
                <a:off x="1035327" y="3821254"/>
                <a:ext cx="98007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CH" dirty="0" smtClean="0"/>
                  <a:t>2-4 </a:t>
                </a:r>
                <a:r>
                  <a:rPr lang="fr-CH" dirty="0" err="1" smtClean="0"/>
                  <a:t>um</a:t>
                </a:r>
                <a:endParaRPr lang="en-GB" dirty="0"/>
              </a:p>
            </p:txBody>
          </p:sp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C79C38EB-6A19-4E2A-8E06-98E8520FDD8E}"/>
                  </a:ext>
                </a:extLst>
              </p:cNvPr>
              <p:cNvSpPr txBox="1"/>
              <p:nvPr/>
            </p:nvSpPr>
            <p:spPr>
              <a:xfrm>
                <a:off x="529717" y="4948826"/>
                <a:ext cx="167630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CH" dirty="0" smtClean="0"/>
                  <a:t>50 </a:t>
                </a:r>
                <a:r>
                  <a:rPr lang="fr-CH" dirty="0" err="1" smtClean="0"/>
                  <a:t>um</a:t>
                </a:r>
                <a:r>
                  <a:rPr lang="fr-CH" dirty="0" smtClean="0"/>
                  <a:t> </a:t>
                </a:r>
                <a:r>
                  <a:rPr lang="fr-CH" dirty="0" err="1" smtClean="0"/>
                  <a:t>pre-preg</a:t>
                </a:r>
                <a:endParaRPr lang="en-GB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5632455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AC24B3-D6AE-41B6-99C0-5104026B17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78008" y="365126"/>
            <a:ext cx="5121925" cy="832610"/>
          </a:xfrm>
        </p:spPr>
        <p:txBody>
          <a:bodyPr/>
          <a:lstStyle/>
          <a:p>
            <a:r>
              <a:rPr lang="fr-CH" dirty="0" smtClean="0"/>
              <a:t>XYV R/O full </a:t>
            </a:r>
            <a:r>
              <a:rPr lang="fr-CH" dirty="0"/>
              <a:t>Process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1FC00D-B53A-4D52-9B8B-63D99F8F72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44014"/>
            <a:ext cx="10515600" cy="5397499"/>
          </a:xfrm>
        </p:spPr>
        <p:txBody>
          <a:bodyPr>
            <a:normAutofit/>
          </a:bodyPr>
          <a:lstStyle/>
          <a:p>
            <a:r>
              <a:rPr lang="en-GB" sz="1200" dirty="0" smtClean="0"/>
              <a:t>1/ Pattern V strips on one side of a 12um foil , strip the copper on the other side		</a:t>
            </a:r>
            <a:r>
              <a:rPr lang="en-GB" sz="1200" dirty="0" smtClean="0">
                <a:solidFill>
                  <a:srgbClr val="00B050"/>
                </a:solidFill>
                <a:sym typeface="Wingdings" panose="05000000000000000000" pitchFamily="2" charset="2"/>
              </a:rPr>
              <a:t> easy</a:t>
            </a:r>
            <a:endParaRPr lang="en-GB" sz="1200" dirty="0">
              <a:solidFill>
                <a:srgbClr val="00B050"/>
              </a:solidFill>
            </a:endParaRPr>
          </a:p>
          <a:p>
            <a:r>
              <a:rPr lang="en-GB" sz="1200" dirty="0" smtClean="0"/>
              <a:t>2/ Glue V </a:t>
            </a:r>
            <a:r>
              <a:rPr lang="en-GB" sz="1200" dirty="0"/>
              <a:t>strips </a:t>
            </a:r>
            <a:r>
              <a:rPr lang="en-GB" sz="1200" dirty="0" smtClean="0"/>
              <a:t>foil on thick epoxy substrate with 50um pre-</a:t>
            </a:r>
            <a:r>
              <a:rPr lang="en-GB" sz="1200" dirty="0" err="1" smtClean="0"/>
              <a:t>preg</a:t>
            </a:r>
            <a:r>
              <a:rPr lang="en-GB" sz="1200" dirty="0" smtClean="0"/>
              <a:t>			</a:t>
            </a:r>
            <a:r>
              <a:rPr lang="en-GB" sz="1200" dirty="0" smtClean="0">
                <a:solidFill>
                  <a:srgbClr val="00B050"/>
                </a:solidFill>
                <a:sym typeface="Wingdings" panose="05000000000000000000" pitchFamily="2" charset="2"/>
              </a:rPr>
              <a:t> easy</a:t>
            </a:r>
            <a:endParaRPr lang="en-GB" sz="1200" dirty="0">
              <a:solidFill>
                <a:srgbClr val="00B050"/>
              </a:solidFill>
            </a:endParaRPr>
          </a:p>
          <a:p>
            <a:r>
              <a:rPr lang="en-GB" sz="1200" dirty="0" smtClean="0"/>
              <a:t>3/ Y </a:t>
            </a:r>
            <a:r>
              <a:rPr lang="en-GB" sz="1200" dirty="0"/>
              <a:t>strips </a:t>
            </a:r>
            <a:r>
              <a:rPr lang="en-GB" sz="1200" dirty="0" smtClean="0"/>
              <a:t>patterning on a 12um separate foil , keeping the full copper on the X side		</a:t>
            </a:r>
            <a:r>
              <a:rPr lang="en-GB" sz="1200" dirty="0" smtClean="0">
                <a:solidFill>
                  <a:srgbClr val="00B050"/>
                </a:solidFill>
                <a:sym typeface="Wingdings" panose="05000000000000000000" pitchFamily="2" charset="2"/>
              </a:rPr>
              <a:t> easy</a:t>
            </a:r>
            <a:endParaRPr lang="en-GB" sz="1200" dirty="0">
              <a:solidFill>
                <a:srgbClr val="00B050"/>
              </a:solidFill>
            </a:endParaRPr>
          </a:p>
          <a:p>
            <a:r>
              <a:rPr lang="en-GB" sz="1200" dirty="0" smtClean="0"/>
              <a:t>4/ Glue Y </a:t>
            </a:r>
            <a:r>
              <a:rPr lang="en-GB" sz="1200" dirty="0"/>
              <a:t>strips </a:t>
            </a:r>
            <a:r>
              <a:rPr lang="en-GB" sz="1200" dirty="0" smtClean="0"/>
              <a:t>foil on the previous V strip/thick epoxy stack with thin epoxy glue		</a:t>
            </a:r>
            <a:r>
              <a:rPr lang="en-GB" sz="1200" dirty="0" smtClean="0">
                <a:solidFill>
                  <a:srgbClr val="FFC000"/>
                </a:solidFill>
                <a:sym typeface="Wingdings" panose="05000000000000000000" pitchFamily="2" charset="2"/>
              </a:rPr>
              <a:t> medium difficulty</a:t>
            </a:r>
            <a:endParaRPr lang="en-GB" sz="1200" dirty="0">
              <a:solidFill>
                <a:srgbClr val="FFC000"/>
              </a:solidFill>
            </a:endParaRPr>
          </a:p>
          <a:p>
            <a:r>
              <a:rPr lang="en-GB" sz="1200" dirty="0" smtClean="0"/>
              <a:t>5/ Drill holes in the periphery to collect all the contacts 			</a:t>
            </a:r>
            <a:r>
              <a:rPr lang="en-GB" sz="1200" dirty="0" smtClean="0">
                <a:solidFill>
                  <a:srgbClr val="00B050"/>
                </a:solidFill>
                <a:sym typeface="Wingdings" panose="05000000000000000000" pitchFamily="2" charset="2"/>
              </a:rPr>
              <a:t> easy</a:t>
            </a:r>
            <a:endParaRPr lang="en-GB" sz="1200" dirty="0">
              <a:solidFill>
                <a:srgbClr val="00B050"/>
              </a:solidFill>
            </a:endParaRPr>
          </a:p>
          <a:p>
            <a:r>
              <a:rPr lang="en-GB" sz="1200" dirty="0" smtClean="0"/>
              <a:t>5/ Plate holes and top side copper side 					</a:t>
            </a:r>
            <a:r>
              <a:rPr lang="en-GB" sz="1200" dirty="0" smtClean="0">
                <a:solidFill>
                  <a:srgbClr val="00B050"/>
                </a:solidFill>
                <a:sym typeface="Wingdings" panose="05000000000000000000" pitchFamily="2" charset="2"/>
              </a:rPr>
              <a:t> easy</a:t>
            </a:r>
            <a:endParaRPr lang="en-GB" sz="1200" dirty="0">
              <a:solidFill>
                <a:srgbClr val="00B050"/>
              </a:solidFill>
            </a:endParaRPr>
          </a:p>
          <a:p>
            <a:r>
              <a:rPr lang="en-GB" sz="1200" dirty="0" smtClean="0"/>
              <a:t>6/ Pattern X strips and all the lines to reach the connector pattern on top		</a:t>
            </a:r>
            <a:r>
              <a:rPr lang="en-GB" sz="1200" dirty="0" smtClean="0">
                <a:solidFill>
                  <a:srgbClr val="00B050"/>
                </a:solidFill>
                <a:sym typeface="Wingdings" panose="05000000000000000000" pitchFamily="2" charset="2"/>
              </a:rPr>
              <a:t> easy</a:t>
            </a:r>
            <a:endParaRPr lang="en-GB" sz="1200" dirty="0" smtClean="0">
              <a:solidFill>
                <a:srgbClr val="00B050"/>
              </a:solidFill>
            </a:endParaRPr>
          </a:p>
          <a:p>
            <a:r>
              <a:rPr lang="en-US" sz="1200" dirty="0" smtClean="0"/>
              <a:t>7/ Proceed with 3 successive dielectric etching 				</a:t>
            </a:r>
            <a:r>
              <a:rPr lang="en-US" sz="1200" dirty="0" smtClean="0">
                <a:solidFill>
                  <a:srgbClr val="FF0000"/>
                </a:solidFill>
                <a:sym typeface="Wingdings" panose="05000000000000000000" pitchFamily="2" charset="2"/>
              </a:rPr>
              <a:t> we have to be careful</a:t>
            </a:r>
            <a:endParaRPr lang="en-GB" sz="1200" dirty="0">
              <a:solidFill>
                <a:srgbClr val="FF0000"/>
              </a:solidFill>
            </a:endParaRPr>
          </a:p>
          <a:p>
            <a:r>
              <a:rPr lang="fr-CH" sz="1200" dirty="0" smtClean="0"/>
              <a:t>8/ Cut the </a:t>
            </a:r>
            <a:r>
              <a:rPr lang="fr-CH" sz="1200" dirty="0" err="1" smtClean="0"/>
              <a:t>board</a:t>
            </a:r>
            <a:r>
              <a:rPr lang="fr-CH" sz="1200" dirty="0" smtClean="0"/>
              <a:t>						</a:t>
            </a:r>
            <a:r>
              <a:rPr lang="fr-CH" sz="1200" dirty="0" smtClean="0">
                <a:solidFill>
                  <a:srgbClr val="00B050"/>
                </a:solidFill>
                <a:sym typeface="Wingdings" panose="05000000000000000000" pitchFamily="2" charset="2"/>
              </a:rPr>
              <a:t> </a:t>
            </a:r>
            <a:r>
              <a:rPr lang="fr-CH" sz="1200" dirty="0" err="1" smtClean="0">
                <a:solidFill>
                  <a:srgbClr val="00B050"/>
                </a:solidFill>
                <a:sym typeface="Wingdings" panose="05000000000000000000" pitchFamily="2" charset="2"/>
              </a:rPr>
              <a:t>easy</a:t>
            </a:r>
            <a:endParaRPr lang="fr-CH" sz="1200" dirty="0" smtClean="0">
              <a:solidFill>
                <a:srgbClr val="00B050"/>
              </a:solidFill>
            </a:endParaRPr>
          </a:p>
          <a:p>
            <a:r>
              <a:rPr lang="fr-CH" sz="1200" dirty="0" smtClean="0"/>
              <a:t>9/ </a:t>
            </a:r>
            <a:r>
              <a:rPr lang="fr-CH" sz="1200" dirty="0" err="1" smtClean="0"/>
              <a:t>proceed</a:t>
            </a:r>
            <a:r>
              <a:rPr lang="fr-CH" sz="1200" dirty="0" smtClean="0"/>
              <a:t> </a:t>
            </a:r>
            <a:r>
              <a:rPr lang="fr-CH" sz="1200" dirty="0" err="1" smtClean="0"/>
              <a:t>with</a:t>
            </a:r>
            <a:r>
              <a:rPr lang="fr-CH" sz="1200" dirty="0" smtClean="0"/>
              <a:t> </a:t>
            </a:r>
            <a:r>
              <a:rPr lang="fr-CH" sz="1200" dirty="0" err="1" smtClean="0"/>
              <a:t>connector</a:t>
            </a:r>
            <a:r>
              <a:rPr lang="fr-CH" sz="1200" dirty="0" smtClean="0"/>
              <a:t> </a:t>
            </a:r>
            <a:r>
              <a:rPr lang="fr-CH" sz="1200" dirty="0" err="1" smtClean="0"/>
              <a:t>assembly</a:t>
            </a:r>
            <a:r>
              <a:rPr lang="fr-CH" sz="1200" dirty="0" smtClean="0"/>
              <a:t>				</a:t>
            </a:r>
            <a:r>
              <a:rPr lang="fr-CH" sz="1200" dirty="0" smtClean="0">
                <a:solidFill>
                  <a:srgbClr val="00B050"/>
                </a:solidFill>
              </a:rPr>
              <a:t>	</a:t>
            </a:r>
            <a:r>
              <a:rPr lang="fr-CH" sz="1200" dirty="0" smtClean="0">
                <a:solidFill>
                  <a:srgbClr val="00B050"/>
                </a:solidFill>
                <a:sym typeface="Wingdings" panose="05000000000000000000" pitchFamily="2" charset="2"/>
              </a:rPr>
              <a:t> </a:t>
            </a:r>
            <a:r>
              <a:rPr lang="fr-CH" sz="1200" dirty="0" err="1" smtClean="0">
                <a:solidFill>
                  <a:srgbClr val="00B050"/>
                </a:solidFill>
                <a:sym typeface="Wingdings" panose="05000000000000000000" pitchFamily="2" charset="2"/>
              </a:rPr>
              <a:t>easy</a:t>
            </a:r>
            <a:endParaRPr lang="fr-CH" sz="1200" dirty="0">
              <a:solidFill>
                <a:srgbClr val="00B050"/>
              </a:solidFill>
            </a:endParaRPr>
          </a:p>
          <a:p>
            <a:endParaRPr lang="fr-CH" sz="1200" dirty="0"/>
          </a:p>
          <a:p>
            <a:r>
              <a:rPr lang="fr-CH" sz="2000" dirty="0" smtClean="0">
                <a:solidFill>
                  <a:srgbClr val="FF0000"/>
                </a:solidFill>
              </a:rPr>
              <a:t>Main </a:t>
            </a:r>
            <a:r>
              <a:rPr lang="fr-CH" sz="2000" dirty="0" err="1" smtClean="0">
                <a:solidFill>
                  <a:srgbClr val="FF0000"/>
                </a:solidFill>
              </a:rPr>
              <a:t>Difficulties</a:t>
            </a:r>
            <a:r>
              <a:rPr lang="fr-CH" sz="2000" dirty="0" smtClean="0">
                <a:solidFill>
                  <a:srgbClr val="FF0000"/>
                </a:solidFill>
              </a:rPr>
              <a:t> </a:t>
            </a:r>
            <a:r>
              <a:rPr lang="fr-CH" sz="2000" dirty="0">
                <a:solidFill>
                  <a:srgbClr val="FF0000"/>
                </a:solidFill>
              </a:rPr>
              <a:t>: </a:t>
            </a:r>
            <a:r>
              <a:rPr lang="fr-CH" sz="2000" dirty="0" smtClean="0">
                <a:solidFill>
                  <a:srgbClr val="FF0000"/>
                </a:solidFill>
              </a:rPr>
              <a:t>	</a:t>
            </a:r>
          </a:p>
          <a:p>
            <a:pPr lvl="1"/>
            <a:r>
              <a:rPr lang="fr-CH" sz="1800" dirty="0">
                <a:solidFill>
                  <a:srgbClr val="FF0000"/>
                </a:solidFill>
              </a:rPr>
              <a:t>E</a:t>
            </a:r>
            <a:r>
              <a:rPr lang="fr-CH" sz="1800" dirty="0" smtClean="0">
                <a:solidFill>
                  <a:srgbClr val="FF0000"/>
                </a:solidFill>
              </a:rPr>
              <a:t>poxy glue </a:t>
            </a:r>
            <a:r>
              <a:rPr lang="fr-CH" sz="1800" dirty="0" err="1">
                <a:solidFill>
                  <a:srgbClr val="FF0000"/>
                </a:solidFill>
              </a:rPr>
              <a:t>thickness</a:t>
            </a:r>
            <a:r>
              <a:rPr lang="fr-CH" sz="1800" dirty="0">
                <a:solidFill>
                  <a:srgbClr val="FF0000"/>
                </a:solidFill>
              </a:rPr>
              <a:t> </a:t>
            </a:r>
            <a:r>
              <a:rPr lang="fr-CH" sz="1800" dirty="0" err="1" smtClean="0">
                <a:solidFill>
                  <a:srgbClr val="FF0000"/>
                </a:solidFill>
              </a:rPr>
              <a:t>uniformity</a:t>
            </a:r>
            <a:r>
              <a:rPr lang="fr-CH" sz="1800" dirty="0" smtClean="0">
                <a:solidFill>
                  <a:srgbClr val="FF0000"/>
                </a:solidFill>
              </a:rPr>
              <a:t> </a:t>
            </a:r>
            <a:endParaRPr lang="fr-CH" sz="1800" dirty="0">
              <a:solidFill>
                <a:srgbClr val="FF0000"/>
              </a:solidFill>
            </a:endParaRPr>
          </a:p>
          <a:p>
            <a:pPr lvl="1"/>
            <a:r>
              <a:rPr lang="fr-CH" sz="1800" dirty="0" err="1">
                <a:solidFill>
                  <a:srgbClr val="FF0000"/>
                </a:solidFill>
              </a:rPr>
              <a:t>P</a:t>
            </a:r>
            <a:r>
              <a:rPr lang="fr-CH" sz="1800" dirty="0" err="1" smtClean="0">
                <a:solidFill>
                  <a:srgbClr val="FF0000"/>
                </a:solidFill>
              </a:rPr>
              <a:t>olyimide</a:t>
            </a:r>
            <a:r>
              <a:rPr lang="fr-CH" sz="1800" dirty="0" smtClean="0">
                <a:solidFill>
                  <a:srgbClr val="FF0000"/>
                </a:solidFill>
              </a:rPr>
              <a:t> over-</a:t>
            </a:r>
            <a:r>
              <a:rPr lang="fr-CH" sz="1800" dirty="0" err="1" smtClean="0">
                <a:solidFill>
                  <a:srgbClr val="FF0000"/>
                </a:solidFill>
              </a:rPr>
              <a:t>etch</a:t>
            </a:r>
            <a:endParaRPr lang="fr-CH" sz="1800" dirty="0" smtClean="0">
              <a:solidFill>
                <a:srgbClr val="FF0000"/>
              </a:solidFill>
            </a:endParaRPr>
          </a:p>
          <a:p>
            <a:pPr lvl="1"/>
            <a:r>
              <a:rPr lang="fr-CH" sz="1800" dirty="0" smtClean="0">
                <a:solidFill>
                  <a:srgbClr val="FF0000"/>
                </a:solidFill>
              </a:rPr>
              <a:t>Epoxy glue </a:t>
            </a:r>
            <a:r>
              <a:rPr lang="fr-CH" sz="1800" dirty="0">
                <a:solidFill>
                  <a:srgbClr val="FF0000"/>
                </a:solidFill>
              </a:rPr>
              <a:t>over-</a:t>
            </a:r>
            <a:r>
              <a:rPr lang="fr-CH" sz="1800" dirty="0" err="1">
                <a:solidFill>
                  <a:srgbClr val="FF0000"/>
                </a:solidFill>
              </a:rPr>
              <a:t>etch</a:t>
            </a:r>
            <a:r>
              <a:rPr lang="fr-CH" sz="1800" dirty="0">
                <a:solidFill>
                  <a:srgbClr val="FF0000"/>
                </a:solidFill>
              </a:rPr>
              <a:t> </a:t>
            </a:r>
          </a:p>
          <a:p>
            <a:endParaRPr lang="fr-CH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65825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A8331D-F8D2-44A9-9F0A-BC08AB4906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06136" y="299834"/>
            <a:ext cx="8100903" cy="1325563"/>
          </a:xfrm>
        </p:spPr>
        <p:txBody>
          <a:bodyPr/>
          <a:lstStyle/>
          <a:p>
            <a:r>
              <a:rPr lang="fr-CH" dirty="0" smtClean="0"/>
              <a:t>3 successive </a:t>
            </a:r>
            <a:r>
              <a:rPr lang="fr-CH" dirty="0" err="1" smtClean="0"/>
              <a:t>dielectric</a:t>
            </a:r>
            <a:r>
              <a:rPr lang="fr-CH" dirty="0" smtClean="0"/>
              <a:t> </a:t>
            </a:r>
            <a:r>
              <a:rPr lang="fr-CH" dirty="0" err="1" smtClean="0"/>
              <a:t>etching</a:t>
            </a:r>
            <a:endParaRPr lang="en-GB" dirty="0"/>
          </a:p>
        </p:txBody>
      </p:sp>
      <p:pic>
        <p:nvPicPr>
          <p:cNvPr id="5" name="Content Placeholder 4" descr="A picture containing blurry&#10;&#10;Description automatically generated">
            <a:extLst>
              <a:ext uri="{FF2B5EF4-FFF2-40B4-BE49-F238E27FC236}">
                <a16:creationId xmlns:a16="http://schemas.microsoft.com/office/drawing/2014/main" id="{7B0A35C8-3309-4416-A081-9914986E9FE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2396" y="1776145"/>
            <a:ext cx="1739462" cy="1304597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F77262B-CF1B-464E-A68C-751152D26C67}"/>
              </a:ext>
            </a:extLst>
          </p:cNvPr>
          <p:cNvSpPr txBox="1"/>
          <p:nvPr/>
        </p:nvSpPr>
        <p:spPr>
          <a:xfrm>
            <a:off x="2527750" y="3177220"/>
            <a:ext cx="17225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b="1" dirty="0" smtClean="0"/>
              <a:t>1/ </a:t>
            </a:r>
            <a:r>
              <a:rPr lang="fr-CH" sz="1000" dirty="0" smtClean="0"/>
              <a:t> X to Y  12um </a:t>
            </a:r>
            <a:r>
              <a:rPr lang="fr-CH" sz="1000" dirty="0" err="1" smtClean="0"/>
              <a:t>Polyimide</a:t>
            </a:r>
            <a:r>
              <a:rPr lang="fr-CH" sz="1000" dirty="0" smtClean="0"/>
              <a:t>  </a:t>
            </a:r>
            <a:r>
              <a:rPr lang="fr-CH" sz="1000" dirty="0" err="1" smtClean="0"/>
              <a:t>etching</a:t>
            </a:r>
            <a:endParaRPr lang="en-GB" sz="1000" dirty="0"/>
          </a:p>
        </p:txBody>
      </p:sp>
      <p:pic>
        <p:nvPicPr>
          <p:cNvPr id="8" name="Picture 7" descr="A picture containing outdoor, close, grate, several&#10;&#10;Description automatically generated">
            <a:extLst>
              <a:ext uri="{FF2B5EF4-FFF2-40B4-BE49-F238E27FC236}">
                <a16:creationId xmlns:a16="http://schemas.microsoft.com/office/drawing/2014/main" id="{F1BAA005-10F9-4252-98FE-48B21E72E739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1927" y="1767377"/>
            <a:ext cx="1739463" cy="130459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16B4AECA-06F7-4E13-8FC6-CABE58F1C61E}"/>
              </a:ext>
            </a:extLst>
          </p:cNvPr>
          <p:cNvSpPr txBox="1"/>
          <p:nvPr/>
        </p:nvSpPr>
        <p:spPr>
          <a:xfrm>
            <a:off x="4600367" y="3203570"/>
            <a:ext cx="17225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b="1" dirty="0" smtClean="0"/>
              <a:t>2/ </a:t>
            </a:r>
            <a:r>
              <a:rPr lang="fr-CH" sz="1000" dirty="0" smtClean="0"/>
              <a:t>Y to V  4um </a:t>
            </a:r>
            <a:r>
              <a:rPr lang="fr-CH" sz="1000" dirty="0" err="1" smtClean="0"/>
              <a:t>epoxy</a:t>
            </a:r>
            <a:r>
              <a:rPr lang="fr-CH" sz="1000" dirty="0" smtClean="0"/>
              <a:t> glue </a:t>
            </a:r>
            <a:r>
              <a:rPr lang="fr-CH" sz="1000" dirty="0" err="1" smtClean="0"/>
              <a:t>etching</a:t>
            </a:r>
            <a:r>
              <a:rPr lang="fr-CH" sz="1000" dirty="0" smtClean="0"/>
              <a:t> (</a:t>
            </a:r>
            <a:r>
              <a:rPr lang="fr-CH" sz="1000" dirty="0" err="1" smtClean="0"/>
              <a:t>Sulphuric</a:t>
            </a:r>
            <a:r>
              <a:rPr lang="fr-CH" sz="1000" dirty="0" smtClean="0"/>
              <a:t> </a:t>
            </a:r>
            <a:r>
              <a:rPr lang="fr-CH" sz="1000" dirty="0" err="1" smtClean="0"/>
              <a:t>acid</a:t>
            </a:r>
            <a:r>
              <a:rPr lang="fr-CH" sz="1000" dirty="0" smtClean="0"/>
              <a:t>)</a:t>
            </a:r>
            <a:endParaRPr lang="en-GB" sz="1000" dirty="0"/>
          </a:p>
        </p:txBody>
      </p:sp>
      <p:pic>
        <p:nvPicPr>
          <p:cNvPr id="13" name="Picture 12" descr="A picture containing tree, outdoor&#10;&#10;Description automatically generated">
            <a:extLst>
              <a:ext uri="{FF2B5EF4-FFF2-40B4-BE49-F238E27FC236}">
                <a16:creationId xmlns:a16="http://schemas.microsoft.com/office/drawing/2014/main" id="{66DBFC28-2B4F-4D59-B0F9-0B0F9359E73F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0901" y="1733875"/>
            <a:ext cx="1828800" cy="137160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49F50388-7596-404A-AE56-0DB052C22FE9}"/>
              </a:ext>
            </a:extLst>
          </p:cNvPr>
          <p:cNvSpPr txBox="1"/>
          <p:nvPr/>
        </p:nvSpPr>
        <p:spPr>
          <a:xfrm>
            <a:off x="6747119" y="3321991"/>
            <a:ext cx="17225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000" dirty="0" smtClean="0"/>
              <a:t>Sand </a:t>
            </a:r>
            <a:r>
              <a:rPr lang="fr-CH" sz="1000" dirty="0" err="1" smtClean="0"/>
              <a:t>blasting</a:t>
            </a:r>
            <a:r>
              <a:rPr lang="fr-CH" sz="1000" dirty="0" smtClean="0"/>
              <a:t> to </a:t>
            </a:r>
            <a:r>
              <a:rPr lang="fr-CH" sz="1000" dirty="0" err="1" smtClean="0"/>
              <a:t>prepare</a:t>
            </a:r>
            <a:endParaRPr lang="fr-CH" sz="1000" dirty="0" smtClean="0"/>
          </a:p>
          <a:p>
            <a:r>
              <a:rPr lang="fr-CH" sz="1000" dirty="0" smtClean="0"/>
              <a:t>Y to V </a:t>
            </a:r>
            <a:r>
              <a:rPr lang="fr-CH" sz="1000" dirty="0" err="1" smtClean="0"/>
              <a:t>Polyimide</a:t>
            </a:r>
            <a:r>
              <a:rPr lang="fr-CH" sz="1000" dirty="0" smtClean="0"/>
              <a:t> </a:t>
            </a:r>
            <a:r>
              <a:rPr lang="fr-CH" sz="1000" dirty="0" err="1" smtClean="0"/>
              <a:t>etching</a:t>
            </a:r>
            <a:endParaRPr lang="fr-CH" sz="1000" dirty="0" smtClean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E1E74A09-95DB-4D4F-BA92-B5C27C6CEAAD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04826" y="1733875"/>
            <a:ext cx="1882415" cy="1411811"/>
          </a:xfrm>
          <a:prstGeom prst="rect">
            <a:avLst/>
          </a:prstGeom>
        </p:spPr>
      </p:pic>
      <p:pic>
        <p:nvPicPr>
          <p:cNvPr id="18" name="Picture 17" descr="A picture containing bedclothes&#10;&#10;Description automatically generated">
            <a:extLst>
              <a:ext uri="{FF2B5EF4-FFF2-40B4-BE49-F238E27FC236}">
                <a16:creationId xmlns:a16="http://schemas.microsoft.com/office/drawing/2014/main" id="{4119A4DA-ED2B-4399-8502-F83EF020141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61931" y="3991692"/>
            <a:ext cx="3168203" cy="2376152"/>
          </a:xfrm>
          <a:prstGeom prst="rect">
            <a:avLst/>
          </a:prstGeom>
        </p:spPr>
      </p:pic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917DC7F0-8525-44DC-84EE-5D30B258054E}"/>
              </a:ext>
            </a:extLst>
          </p:cNvPr>
          <p:cNvCxnSpPr>
            <a:stCxn id="5" idx="3"/>
            <a:endCxn id="8" idx="1"/>
          </p:cNvCxnSpPr>
          <p:nvPr/>
        </p:nvCxnSpPr>
        <p:spPr>
          <a:xfrm flipV="1">
            <a:off x="4271858" y="2419676"/>
            <a:ext cx="320069" cy="8768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694DCCA3-20A4-4A92-8FAE-E82D23EC7CB4}"/>
              </a:ext>
            </a:extLst>
          </p:cNvPr>
          <p:cNvCxnSpPr/>
          <p:nvPr/>
        </p:nvCxnSpPr>
        <p:spPr>
          <a:xfrm flipV="1">
            <a:off x="6368207" y="2378584"/>
            <a:ext cx="309512" cy="1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335F91E4-8ED5-44DD-BB0C-8E0612967C30}"/>
              </a:ext>
            </a:extLst>
          </p:cNvPr>
          <p:cNvCxnSpPr>
            <a:cxnSpLocks/>
            <a:endCxn id="16" idx="1"/>
          </p:cNvCxnSpPr>
          <p:nvPr/>
        </p:nvCxnSpPr>
        <p:spPr>
          <a:xfrm>
            <a:off x="8469701" y="2435703"/>
            <a:ext cx="835125" cy="4078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5B90875F-C8F7-464D-8C90-80F5478D2832}"/>
              </a:ext>
            </a:extLst>
          </p:cNvPr>
          <p:cNvCxnSpPr/>
          <p:nvPr/>
        </p:nvCxnSpPr>
        <p:spPr>
          <a:xfrm flipV="1">
            <a:off x="2196624" y="2401981"/>
            <a:ext cx="309512" cy="1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2" name="Picture 31" descr="A picture containing close&#10;&#10;Description automatically generated">
            <a:extLst>
              <a:ext uri="{FF2B5EF4-FFF2-40B4-BE49-F238E27FC236}">
                <a16:creationId xmlns:a16="http://schemas.microsoft.com/office/drawing/2014/main" id="{B1703968-6548-43DC-BF03-F82AA1A5436A}"/>
              </a:ext>
            </a:extLst>
          </p:cNvPr>
          <p:cNvPicPr>
            <a:picLocks noChangeAspect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93978" y="1767376"/>
            <a:ext cx="1739464" cy="1304598"/>
          </a:xfrm>
          <a:prstGeom prst="rect">
            <a:avLst/>
          </a:prstGeom>
        </p:spPr>
      </p:pic>
      <p:sp>
        <p:nvSpPr>
          <p:cNvPr id="33" name="TextBox 32">
            <a:extLst>
              <a:ext uri="{FF2B5EF4-FFF2-40B4-BE49-F238E27FC236}">
                <a16:creationId xmlns:a16="http://schemas.microsoft.com/office/drawing/2014/main" id="{046CE705-088E-43D9-BB4C-400BE016F20B}"/>
              </a:ext>
            </a:extLst>
          </p:cNvPr>
          <p:cNvSpPr txBox="1"/>
          <p:nvPr/>
        </p:nvSpPr>
        <p:spPr>
          <a:xfrm>
            <a:off x="570370" y="3296085"/>
            <a:ext cx="17225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000" dirty="0" smtClean="0"/>
              <a:t>Full </a:t>
            </a:r>
            <a:r>
              <a:rPr lang="fr-CH" sz="1000" dirty="0" err="1" smtClean="0"/>
              <a:t>stack</a:t>
            </a:r>
            <a:r>
              <a:rPr lang="fr-CH" sz="1000" dirty="0" smtClean="0"/>
              <a:t> </a:t>
            </a:r>
            <a:r>
              <a:rPr lang="fr-CH" sz="1000" dirty="0" err="1" smtClean="0"/>
              <a:t>before</a:t>
            </a:r>
            <a:r>
              <a:rPr lang="fr-CH" sz="1000" dirty="0" smtClean="0"/>
              <a:t> </a:t>
            </a:r>
            <a:r>
              <a:rPr lang="fr-CH" sz="1000" dirty="0" err="1" smtClean="0"/>
              <a:t>any</a:t>
            </a:r>
            <a:r>
              <a:rPr lang="fr-CH" sz="1000" dirty="0" smtClean="0"/>
              <a:t> </a:t>
            </a:r>
            <a:r>
              <a:rPr lang="fr-CH" sz="1000" dirty="0" err="1" smtClean="0"/>
              <a:t>dielectric</a:t>
            </a:r>
            <a:r>
              <a:rPr lang="fr-CH" sz="1000" dirty="0" smtClean="0"/>
              <a:t> </a:t>
            </a:r>
            <a:r>
              <a:rPr lang="fr-CH" sz="1000" dirty="0" err="1" smtClean="0"/>
              <a:t>etching</a:t>
            </a:r>
            <a:endParaRPr lang="en-GB" sz="1000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9F50388-7596-404A-AE56-0DB052C22FE9}"/>
              </a:ext>
            </a:extLst>
          </p:cNvPr>
          <p:cNvSpPr txBox="1"/>
          <p:nvPr/>
        </p:nvSpPr>
        <p:spPr>
          <a:xfrm>
            <a:off x="9464659" y="3202093"/>
            <a:ext cx="17225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b="1" dirty="0" smtClean="0"/>
              <a:t>3/ </a:t>
            </a:r>
            <a:r>
              <a:rPr lang="fr-CH" sz="1000" dirty="0" smtClean="0"/>
              <a:t>Final Y to V 12 </a:t>
            </a:r>
            <a:r>
              <a:rPr lang="fr-CH" sz="1000" dirty="0" err="1" smtClean="0"/>
              <a:t>um</a:t>
            </a:r>
            <a:r>
              <a:rPr lang="fr-CH" sz="1000" dirty="0" smtClean="0"/>
              <a:t> </a:t>
            </a:r>
            <a:r>
              <a:rPr lang="fr-CH" sz="1000" dirty="0" err="1" smtClean="0"/>
              <a:t>Polyimide</a:t>
            </a:r>
            <a:r>
              <a:rPr lang="fr-CH" sz="1000" dirty="0" smtClean="0"/>
              <a:t> </a:t>
            </a:r>
            <a:r>
              <a:rPr lang="fr-CH" sz="1000" dirty="0" err="1" smtClean="0"/>
              <a:t>etching</a:t>
            </a:r>
            <a:endParaRPr lang="fr-CH" sz="1000" dirty="0" smtClean="0"/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694DCCA3-20A4-4A92-8FAE-E82D23EC7CB4}"/>
              </a:ext>
            </a:extLst>
          </p:cNvPr>
          <p:cNvCxnSpPr/>
          <p:nvPr/>
        </p:nvCxnSpPr>
        <p:spPr>
          <a:xfrm flipV="1">
            <a:off x="10874727" y="3177220"/>
            <a:ext cx="0" cy="253541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694DCCA3-20A4-4A92-8FAE-E82D23EC7CB4}"/>
              </a:ext>
            </a:extLst>
          </p:cNvPr>
          <p:cNvCxnSpPr/>
          <p:nvPr/>
        </p:nvCxnSpPr>
        <p:spPr>
          <a:xfrm>
            <a:off x="10874727" y="3691292"/>
            <a:ext cx="8382" cy="268226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4544243" y="3598108"/>
            <a:ext cx="2329005" cy="3105340"/>
          </a:xfrm>
          <a:prstGeom prst="rect">
            <a:avLst/>
          </a:prstGeom>
        </p:spPr>
      </p:pic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335F91E4-8ED5-44DD-BB0C-8E0612967C30}"/>
              </a:ext>
            </a:extLst>
          </p:cNvPr>
          <p:cNvCxnSpPr>
            <a:cxnSpLocks/>
          </p:cNvCxnSpPr>
          <p:nvPr/>
        </p:nvCxnSpPr>
        <p:spPr>
          <a:xfrm flipH="1">
            <a:off x="5708745" y="5142155"/>
            <a:ext cx="2639189" cy="17850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9100430" y="4976788"/>
            <a:ext cx="40879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FFFF00"/>
                </a:solidFill>
              </a:rPr>
              <a:t>V</a:t>
            </a:r>
            <a:endParaRPr lang="en-GB" sz="2800" b="1" dirty="0">
              <a:solidFill>
                <a:srgbClr val="FFFF00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8896034" y="4130782"/>
            <a:ext cx="40879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FFFF00"/>
                </a:solidFill>
              </a:rPr>
              <a:t>Y</a:t>
            </a:r>
            <a:endParaRPr lang="en-GB" sz="2800" b="1" dirty="0">
              <a:solidFill>
                <a:srgbClr val="FFFF00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9835308" y="4885465"/>
            <a:ext cx="40879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FFFF00"/>
                </a:solidFill>
              </a:rPr>
              <a:t>X</a:t>
            </a:r>
            <a:endParaRPr lang="en-GB" sz="28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64064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35980" y="1605485"/>
            <a:ext cx="5491356" cy="4351338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6927336" y="2689950"/>
            <a:ext cx="483867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-Round Chamber</a:t>
            </a:r>
          </a:p>
          <a:p>
            <a:r>
              <a:rPr lang="en-GB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-Perfect for XYV R/O</a:t>
            </a:r>
          </a:p>
          <a:p>
            <a:r>
              <a:rPr lang="en-US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-Good for uniform GEM tensioning</a:t>
            </a:r>
          </a:p>
          <a:p>
            <a:r>
              <a:rPr lang="en-US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-Symmetry around the Beam</a:t>
            </a:r>
          </a:p>
          <a:p>
            <a:r>
              <a:rPr lang="en-US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-Could be optimum </a:t>
            </a:r>
            <a:r>
              <a:rPr lang="en-US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for </a:t>
            </a:r>
            <a:r>
              <a:rPr lang="en-US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example for a Compass upgrade </a:t>
            </a:r>
          </a:p>
          <a:p>
            <a:endParaRPr lang="en-GB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4FAC24B3-D6AE-41B6-99C0-5104026B17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21217" y="369937"/>
            <a:ext cx="1772798" cy="832610"/>
          </a:xfrm>
        </p:spPr>
        <p:txBody>
          <a:bodyPr/>
          <a:lstStyle/>
          <a:p>
            <a:r>
              <a:rPr lang="fr-CH" dirty="0" smtClean="0"/>
              <a:t>NEXT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117371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</a:t>
            </a:r>
            <a:r>
              <a:rPr lang="en-US" dirty="0" smtClean="0"/>
              <a:t>onclusion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production process is now ok.</a:t>
            </a:r>
          </a:p>
          <a:p>
            <a:r>
              <a:rPr lang="en-US" dirty="0" smtClean="0"/>
              <a:t>We should deliver a few pieces with final design within 1 month.</a:t>
            </a:r>
          </a:p>
          <a:p>
            <a:r>
              <a:rPr lang="en-US" dirty="0" smtClean="0"/>
              <a:t>Based on real measurements we will then adjust the lines.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37504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1493</TotalTime>
  <Words>427</Words>
  <Application>Microsoft Office PowerPoint</Application>
  <PresentationFormat>Widescreen</PresentationFormat>
  <Paragraphs>80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Arial</vt:lpstr>
      <vt:lpstr>Calibri</vt:lpstr>
      <vt:lpstr>Calibri Light</vt:lpstr>
      <vt:lpstr>Times New Roman</vt:lpstr>
      <vt:lpstr>Wingdings</vt:lpstr>
      <vt:lpstr>Office Theme</vt:lpstr>
      <vt:lpstr>Metallic XYV readout production </vt:lpstr>
      <vt:lpstr>XYU R/O board</vt:lpstr>
      <vt:lpstr>PowerPoint Presentation</vt:lpstr>
      <vt:lpstr>PowerPoint Presentation</vt:lpstr>
      <vt:lpstr>PowerPoint Presentation</vt:lpstr>
      <vt:lpstr>XYV R/O full Process</vt:lpstr>
      <vt:lpstr>3 successive dielectric etching</vt:lpstr>
      <vt:lpstr>NEXT</vt:lpstr>
      <vt:lpstr>Conclusion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Stackup of readout xyu detector</dc:title>
  <dc:creator>Serge Ferry</dc:creator>
  <cp:lastModifiedBy>Rui De Oliveira</cp:lastModifiedBy>
  <cp:revision>102</cp:revision>
  <dcterms:created xsi:type="dcterms:W3CDTF">2022-02-03T12:05:57Z</dcterms:created>
  <dcterms:modified xsi:type="dcterms:W3CDTF">2022-02-09T12:12:40Z</dcterms:modified>
</cp:coreProperties>
</file>