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62" r:id="rId5"/>
    <p:sldId id="267" r:id="rId6"/>
    <p:sldId id="272" r:id="rId7"/>
    <p:sldId id="283" r:id="rId8"/>
    <p:sldId id="273" r:id="rId9"/>
    <p:sldId id="275" r:id="rId10"/>
    <p:sldId id="274" r:id="rId11"/>
    <p:sldId id="285" r:id="rId12"/>
    <p:sldId id="286" r:id="rId13"/>
    <p:sldId id="281" r:id="rId14"/>
    <p:sldId id="282" r:id="rId15"/>
    <p:sldId id="284" r:id="rId16"/>
    <p:sldId id="277" r:id="rId17"/>
    <p:sldId id="278" r:id="rId18"/>
    <p:sldId id="280" r:id="rId19"/>
    <p:sldId id="27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4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E15A7B-2AD8-4617-8500-57F30D7D21EB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99C17E-CF54-40A3-BE46-7F36079127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163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F9968-FB4A-40E1-8495-556058A7B711}" type="datetime1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262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9F08C-EB33-4726-8171-2526D11A5663}" type="datetime1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291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BFD3-842D-4E15-880C-79195FAD5CCE}" type="datetime1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281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794D-7424-4C4A-9CE9-3D1CDBD76303}" type="datetime1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195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18D7-45EE-46AD-80E0-CEC40CC6C853}" type="datetime1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529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9041-AF71-4417-8E48-914A51DA273E}" type="datetime1">
              <a:rPr lang="en-GB" smtClean="0"/>
              <a:t>09/02/2022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581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AFB6-5E48-492F-810A-3451FB520F6B}" type="datetime1">
              <a:rPr lang="en-GB" smtClean="0"/>
              <a:t>09/02/2022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187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817C8-B646-449C-9B79-2C8BD16EE902}" type="datetime1">
              <a:rPr lang="en-GB" smtClean="0"/>
              <a:t>09/02/2022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171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457A3-1734-41F1-9F5E-70166DF8F82E}" type="datetime1">
              <a:rPr lang="en-GB" smtClean="0"/>
              <a:t>09/02/2022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385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33B4-D5CB-4D6C-B708-0D34809E881F}" type="datetime1">
              <a:rPr lang="en-GB" smtClean="0"/>
              <a:t>09/02/2022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397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A9068-62B2-4FF4-8E2E-6EA4325BF4CC}" type="datetime1">
              <a:rPr lang="en-GB" smtClean="0"/>
              <a:t>09/02/2022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375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66639-0A43-4FA4-BE3E-18F5DA116CAD}" type="datetime1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1742C-C898-48C7-BACB-71ECD92D80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717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65503" y="1349298"/>
            <a:ext cx="7010400" cy="178419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Resistive detectors Electrical cleaning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Rui De Oliveira</a:t>
            </a:r>
          </a:p>
          <a:p>
            <a:r>
              <a:rPr lang="en-US" dirty="0" smtClean="0"/>
              <a:t>RD51 WG6 09/02/2021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6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993" y="63457"/>
            <a:ext cx="10515600" cy="1325563"/>
          </a:xfrm>
        </p:spPr>
        <p:txBody>
          <a:bodyPr/>
          <a:lstStyle/>
          <a:p>
            <a:r>
              <a:rPr lang="en-US" dirty="0" smtClean="0"/>
              <a:t>Townsend coefficient versus Temperature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628" y="1389020"/>
            <a:ext cx="6380743" cy="435133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10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524633" y="5448190"/>
            <a:ext cx="68291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smtClean="0"/>
              <a:t>500 </a:t>
            </a:r>
            <a:r>
              <a:rPr lang="en-US" dirty="0"/>
              <a:t>V @ 100°C 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550V </a:t>
            </a:r>
            <a:r>
              <a:rPr lang="en-US" dirty="0">
                <a:sym typeface="Wingdings" panose="05000000000000000000" pitchFamily="2" charset="2"/>
              </a:rPr>
              <a:t>@ 20</a:t>
            </a:r>
            <a:r>
              <a:rPr lang="en-US" dirty="0"/>
              <a:t>°C</a:t>
            </a:r>
            <a:r>
              <a:rPr lang="en-US" dirty="0">
                <a:sym typeface="Wingdings" panose="05000000000000000000" pitchFamily="2" charset="2"/>
              </a:rPr>
              <a:t> </a:t>
            </a:r>
            <a:endParaRPr lang="en-US" dirty="0" smtClean="0"/>
          </a:p>
          <a:p>
            <a:r>
              <a:rPr lang="en-US" dirty="0" smtClean="0"/>
              <a:t>640 V @ 100</a:t>
            </a:r>
            <a:r>
              <a:rPr lang="en-US" dirty="0"/>
              <a:t>°C</a:t>
            </a:r>
            <a:r>
              <a:rPr lang="en-US" dirty="0" smtClean="0"/>
              <a:t>  </a:t>
            </a:r>
            <a:r>
              <a:rPr lang="en-US" dirty="0" smtClean="0">
                <a:sym typeface="Wingdings" panose="05000000000000000000" pitchFamily="2" charset="2"/>
              </a:rPr>
              <a:t> 690V @ 20</a:t>
            </a:r>
            <a:r>
              <a:rPr lang="en-US" dirty="0"/>
              <a:t>°C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700 V @ 100</a:t>
            </a:r>
            <a:r>
              <a:rPr lang="en-US" dirty="0"/>
              <a:t>°C</a:t>
            </a:r>
            <a:r>
              <a:rPr lang="en-US" dirty="0" smtClean="0">
                <a:sym typeface="Wingdings" panose="05000000000000000000" pitchFamily="2" charset="2"/>
              </a:rPr>
              <a:t>   760V @ 20</a:t>
            </a:r>
            <a:r>
              <a:rPr lang="en-US" dirty="0"/>
              <a:t>°C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9286371" y="3103024"/>
            <a:ext cx="20026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Plot from </a:t>
            </a:r>
          </a:p>
          <a:p>
            <a:r>
              <a:rPr lang="en-US" dirty="0" smtClean="0"/>
              <a:t>Gianfranco Morello</a:t>
            </a:r>
          </a:p>
          <a:p>
            <a:r>
              <a:rPr lang="en-US" dirty="0" smtClean="0"/>
              <a:t>INFN </a:t>
            </a:r>
            <a:r>
              <a:rPr lang="en-US" dirty="0" err="1" smtClean="0"/>
              <a:t>Frascati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8124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56888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Full picture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138210" cy="4351338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We’ve cleaned 20</a:t>
            </a:r>
            <a:r>
              <a:rPr lang="en-US" dirty="0" smtClean="0"/>
              <a:t> µ</a:t>
            </a:r>
            <a:r>
              <a:rPr lang="en-US" dirty="0" err="1" smtClean="0"/>
              <a:t>Rwells</a:t>
            </a:r>
            <a:r>
              <a:rPr lang="en-US" dirty="0" smtClean="0">
                <a:sym typeface="Wingdings" panose="05000000000000000000" pitchFamily="2" charset="2"/>
              </a:rPr>
              <a:t> chemically :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10 detectors 10cm x 10cm + 10 detectors 40cm x 5cm 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Only 20</a:t>
            </a:r>
            <a:r>
              <a:rPr lang="en-US" dirty="0">
                <a:sym typeface="Wingdings" panose="05000000000000000000" pitchFamily="2" charset="2"/>
              </a:rPr>
              <a:t>% were good @ 630V </a:t>
            </a:r>
            <a:r>
              <a:rPr lang="en-US" dirty="0" smtClean="0">
                <a:sym typeface="Wingdings" panose="05000000000000000000" pitchFamily="2" charset="2"/>
              </a:rPr>
              <a:t>in our desiccator 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80% were considered medium or bad  some of them having a 5uA leak at 500V</a:t>
            </a: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/>
              <a:t>After </a:t>
            </a:r>
            <a:r>
              <a:rPr lang="en-US" dirty="0"/>
              <a:t>electrical cleaning @ 640V 100°C </a:t>
            </a:r>
            <a:r>
              <a:rPr lang="en-US" dirty="0" smtClean="0"/>
              <a:t>during 12 Hours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All passed the test in our desiccator above 690V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We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have then pushed the cleaning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on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one larger µ</a:t>
            </a:r>
            <a:r>
              <a:rPr lang="en-US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Rwell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@ 100°C </a:t>
            </a:r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30cm x 30cm active area (single electrode).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Starting with 5uA leakage current at 500V  (really bad)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Power supply current limitation 40uA , voltage adjustment 4 times a day to maintain 15uA current peaks 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2 days 640V  less than 20nA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3 days 660V  less than 20nA</a:t>
            </a:r>
            <a:endParaRPr lang="en-GB" dirty="0"/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4 days 680V  less than 20nA </a:t>
            </a:r>
          </a:p>
          <a:p>
            <a:pPr lvl="1"/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7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 days 690V  less than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40nA  from time to time the detector seems to light up</a:t>
            </a:r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700V may be reachable , it correspond in theory to 760V @ 20</a:t>
            </a:r>
            <a:r>
              <a:rPr lang="en-US" dirty="0" smtClean="0">
                <a:solidFill>
                  <a:srgbClr val="FF0000"/>
                </a:solidFill>
              </a:rPr>
              <a:t>°C!</a:t>
            </a:r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At this voltage (760V) , I think that measurements in our lab are not anymore possible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@20</a:t>
            </a:r>
            <a:r>
              <a:rPr lang="en-US" dirty="0">
                <a:solidFill>
                  <a:srgbClr val="FF0000"/>
                </a:solidFill>
              </a:rPr>
              <a:t>°C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 (even during best winter conditions) 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The measurement will only be possible with a dry detector in operational condition   few % RH gas flushing.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7414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4557" y="274044"/>
            <a:ext cx="5810025" cy="435133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12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683834" y="5029201"/>
            <a:ext cx="91912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E-cleaning  we are now able to increase typically by 20% the max voltage .</a:t>
            </a:r>
            <a:endParaRPr lang="en-US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E-cleaning applied to these 2 detectors , should allow them in theory to reach gains above 10^5.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757356" y="2265047"/>
            <a:ext cx="28321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of gain curves</a:t>
            </a:r>
          </a:p>
          <a:p>
            <a:r>
              <a:rPr lang="en-US" dirty="0" smtClean="0"/>
              <a:t>obtained </a:t>
            </a:r>
            <a:r>
              <a:rPr lang="en-US" dirty="0"/>
              <a:t>w</a:t>
            </a:r>
            <a:r>
              <a:rPr lang="en-US" dirty="0" smtClean="0"/>
              <a:t>ithout E-cleaning</a:t>
            </a:r>
            <a:endParaRPr lang="en-US" dirty="0"/>
          </a:p>
          <a:p>
            <a:r>
              <a:rPr lang="en-US" dirty="0" smtClean="0"/>
              <a:t>(Marco Poli Lener)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9762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7608" y="213045"/>
            <a:ext cx="8715170" cy="732624"/>
          </a:xfrm>
        </p:spPr>
        <p:txBody>
          <a:bodyPr>
            <a:noAutofit/>
          </a:bodyPr>
          <a:lstStyle/>
          <a:p>
            <a:pPr algn="ctr"/>
            <a:r>
              <a:rPr lang="en-US" sz="2000" dirty="0"/>
              <a:t>W</a:t>
            </a:r>
            <a:r>
              <a:rPr lang="en-US" sz="2000" dirty="0" smtClean="0"/>
              <a:t>rong polarization</a:t>
            </a:r>
            <a:br>
              <a:rPr lang="en-US" sz="2000" dirty="0" smtClean="0"/>
            </a:br>
            <a:r>
              <a:rPr lang="en-US" sz="2000" dirty="0" smtClean="0"/>
              <a:t>Copper grid (Cathode)</a:t>
            </a:r>
            <a:r>
              <a:rPr lang="en-US" sz="2000" dirty="0" smtClean="0">
                <a:sym typeface="Wingdings" panose="05000000000000000000" pitchFamily="2" charset="2"/>
              </a:rPr>
              <a:t>+H</a:t>
            </a:r>
            <a:r>
              <a:rPr lang="en-US" sz="2000" dirty="0" smtClean="0"/>
              <a:t>V      DLC (Anode) </a:t>
            </a:r>
            <a:r>
              <a:rPr lang="en-US" sz="2000" dirty="0" smtClean="0">
                <a:sym typeface="Wingdings" panose="05000000000000000000" pitchFamily="2" charset="2"/>
              </a:rPr>
              <a:t> 0V  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13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454803" y="2501514"/>
            <a:ext cx="906562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We took 1 good detector and inverted the voltage </a:t>
            </a:r>
          </a:p>
          <a:p>
            <a:pPr algn="ctr"/>
            <a:endParaRPr lang="en-US" dirty="0">
              <a:sym typeface="Wingdings" panose="05000000000000000000" pitchFamily="2" charset="2"/>
            </a:endParaRPr>
          </a:p>
          <a:p>
            <a:pPr algn="ctr"/>
            <a:endParaRPr lang="en-US" dirty="0" smtClean="0">
              <a:sym typeface="Wingdings" panose="05000000000000000000" pitchFamily="2" charset="2"/>
            </a:endParaRPr>
          </a:p>
          <a:p>
            <a:pPr algn="ctr"/>
            <a:r>
              <a:rPr lang="en-US" dirty="0" smtClean="0">
                <a:sym typeface="Wingdings" panose="05000000000000000000" pitchFamily="2" charset="2"/>
              </a:rPr>
              <a:t>We observed a slow but constant degradation up to many tens of µA in less than 12 hours</a:t>
            </a:r>
          </a:p>
          <a:p>
            <a:pPr algn="ctr"/>
            <a:endParaRPr lang="en-US" dirty="0">
              <a:sym typeface="Wingdings" panose="05000000000000000000" pitchFamily="2" charset="2"/>
            </a:endParaRPr>
          </a:p>
          <a:p>
            <a:pPr algn="ctr"/>
            <a:endParaRPr lang="en-US" dirty="0" smtClean="0">
              <a:sym typeface="Wingdings" panose="05000000000000000000" pitchFamily="2" charset="2"/>
            </a:endParaRPr>
          </a:p>
          <a:p>
            <a:pPr algn="ctr"/>
            <a:endParaRPr lang="en-US" dirty="0" smtClean="0">
              <a:sym typeface="Wingdings" panose="05000000000000000000" pitchFamily="2" charset="2"/>
            </a:endParaRPr>
          </a:p>
          <a:p>
            <a:pPr algn="ctr"/>
            <a:r>
              <a:rPr lang="en-US" dirty="0" smtClean="0">
                <a:sym typeface="Wingdings" panose="05000000000000000000" pitchFamily="2" charset="2"/>
              </a:rPr>
              <a:t>We put back the voltage with the right polarity and the detector was fully clean after 24 hours.</a:t>
            </a:r>
          </a:p>
          <a:p>
            <a:pPr algn="ctr"/>
            <a:endParaRPr lang="en-US" dirty="0">
              <a:sym typeface="Wingdings" panose="05000000000000000000" pitchFamily="2" charset="2"/>
            </a:endParaRPr>
          </a:p>
          <a:p>
            <a:pPr algn="ctr"/>
            <a:endParaRPr lang="en-US" dirty="0" smtClean="0">
              <a:sym typeface="Wingdings" panose="05000000000000000000" pitchFamily="2" charset="2"/>
            </a:endParaRPr>
          </a:p>
          <a:p>
            <a:pPr algn="ctr"/>
            <a:endParaRPr lang="en-US" dirty="0" smtClean="0">
              <a:sym typeface="Wingdings" panose="05000000000000000000" pitchFamily="2" charset="2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5537416" y="3814258"/>
            <a:ext cx="576648" cy="5107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1550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loud 70"/>
          <p:cNvSpPr/>
          <p:nvPr/>
        </p:nvSpPr>
        <p:spPr>
          <a:xfrm>
            <a:off x="8668074" y="2965978"/>
            <a:ext cx="540992" cy="509980"/>
          </a:xfrm>
          <a:prstGeom prst="clou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14</a:t>
            </a:fld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37608" y="213045"/>
            <a:ext cx="8715170" cy="732624"/>
          </a:xfrm>
        </p:spPr>
        <p:txBody>
          <a:bodyPr>
            <a:noAutofit/>
          </a:bodyPr>
          <a:lstStyle/>
          <a:p>
            <a:pPr algn="ctr"/>
            <a:r>
              <a:rPr lang="en-US" sz="2000" dirty="0" smtClean="0">
                <a:sym typeface="Wingdings" panose="05000000000000000000" pitchFamily="2" charset="2"/>
              </a:rPr>
              <a:t>Tentative to explain the phenomena</a:t>
            </a:r>
            <a:br>
              <a:rPr lang="en-US" sz="2000" dirty="0" smtClean="0">
                <a:sym typeface="Wingdings" panose="05000000000000000000" pitchFamily="2" charset="2"/>
              </a:rPr>
            </a:br>
            <a:r>
              <a:rPr lang="en-US" sz="2000" dirty="0" smtClean="0">
                <a:sym typeface="Wingdings" panose="05000000000000000000" pitchFamily="2" charset="2"/>
              </a:rPr>
              <a:t>I think purely geometrical</a:t>
            </a:r>
            <a:endParaRPr lang="en-GB" sz="2000" dirty="0"/>
          </a:p>
        </p:txBody>
      </p:sp>
      <p:sp>
        <p:nvSpPr>
          <p:cNvPr id="6" name="Rectangle 5"/>
          <p:cNvSpPr/>
          <p:nvPr/>
        </p:nvSpPr>
        <p:spPr>
          <a:xfrm>
            <a:off x="1351005" y="2570205"/>
            <a:ext cx="856736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653480" y="2570205"/>
            <a:ext cx="856736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/>
          <p:cNvSpPr/>
          <p:nvPr/>
        </p:nvSpPr>
        <p:spPr>
          <a:xfrm>
            <a:off x="3374423" y="2627870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Isosceles Triangle 8"/>
          <p:cNvSpPr/>
          <p:nvPr/>
        </p:nvSpPr>
        <p:spPr>
          <a:xfrm>
            <a:off x="1928684" y="2627870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351005" y="4003589"/>
            <a:ext cx="3159211" cy="57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351005" y="2364259"/>
            <a:ext cx="955590" cy="2059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585198" y="2371656"/>
            <a:ext cx="925018" cy="2059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058809" y="2627870"/>
            <a:ext cx="470073" cy="12851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3197348" y="2217148"/>
            <a:ext cx="314738" cy="326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2864729" y="2339005"/>
            <a:ext cx="639358" cy="2292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3321979" y="1990714"/>
            <a:ext cx="206822" cy="5158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981567" y="2570205"/>
            <a:ext cx="856736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9284042" y="2570205"/>
            <a:ext cx="856736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Isosceles Triangle 25"/>
          <p:cNvSpPr/>
          <p:nvPr/>
        </p:nvSpPr>
        <p:spPr>
          <a:xfrm>
            <a:off x="9004985" y="2627870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Isosceles Triangle 26"/>
          <p:cNvSpPr/>
          <p:nvPr/>
        </p:nvSpPr>
        <p:spPr>
          <a:xfrm>
            <a:off x="7559246" y="2627870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6981567" y="4003589"/>
            <a:ext cx="3159211" cy="57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6981567" y="2364259"/>
            <a:ext cx="955590" cy="2059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9185188" y="2371656"/>
            <a:ext cx="955590" cy="2059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7962387" y="2627870"/>
            <a:ext cx="464919" cy="12851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8513030" y="3538408"/>
            <a:ext cx="212898" cy="4075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8472100" y="3270422"/>
            <a:ext cx="64872" cy="6755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8544696" y="3630828"/>
            <a:ext cx="460289" cy="338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9078098" y="2577602"/>
            <a:ext cx="205944" cy="103057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8431168" y="3930993"/>
            <a:ext cx="109666" cy="1066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/>
          <p:cNvSpPr txBox="1"/>
          <p:nvPr/>
        </p:nvSpPr>
        <p:spPr>
          <a:xfrm>
            <a:off x="1353319" y="4234604"/>
            <a:ext cx="31545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Evaporated Cu + Pi compounds </a:t>
            </a:r>
          </a:p>
          <a:p>
            <a:pPr algn="ctr"/>
            <a:r>
              <a:rPr lang="en-US" dirty="0"/>
              <a:t>a</a:t>
            </a:r>
            <a:r>
              <a:rPr lang="en-US" dirty="0" smtClean="0"/>
              <a:t>re pulled out from the hole </a:t>
            </a:r>
          </a:p>
          <a:p>
            <a:pPr algn="ctr"/>
            <a:endParaRPr lang="en-US" dirty="0"/>
          </a:p>
          <a:p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7079645" y="4227351"/>
            <a:ext cx="32925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Evaporated DLC + PI compounds </a:t>
            </a:r>
          </a:p>
          <a:p>
            <a:pPr algn="ctr"/>
            <a:r>
              <a:rPr lang="en-US" dirty="0" smtClean="0"/>
              <a:t>can condense on the walls</a:t>
            </a: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pPr algn="ctr"/>
            <a:endParaRPr lang="en-US" dirty="0" smtClean="0"/>
          </a:p>
        </p:txBody>
      </p:sp>
      <p:sp>
        <p:nvSpPr>
          <p:cNvPr id="60" name="TextBox 59"/>
          <p:cNvSpPr txBox="1"/>
          <p:nvPr/>
        </p:nvSpPr>
        <p:spPr>
          <a:xfrm>
            <a:off x="1306413" y="1026164"/>
            <a:ext cx="3235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Correct polarization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improves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7142965" y="1037454"/>
            <a:ext cx="3165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Wrong polarization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degrades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3076618" y="3065821"/>
            <a:ext cx="5084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Ion </a:t>
            </a:r>
          </a:p>
          <a:p>
            <a:r>
              <a:rPr lang="en-US" sz="1100" dirty="0" smtClean="0"/>
              <a:t>beam</a:t>
            </a:r>
            <a:endParaRPr lang="en-GB" sz="1100" dirty="0"/>
          </a:p>
        </p:txBody>
      </p:sp>
      <p:sp>
        <p:nvSpPr>
          <p:cNvPr id="64" name="TextBox 63"/>
          <p:cNvSpPr txBox="1"/>
          <p:nvPr/>
        </p:nvSpPr>
        <p:spPr>
          <a:xfrm>
            <a:off x="4571555" y="2298262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0V</a:t>
            </a:r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4547991" y="3800312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+640V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6197681" y="2263054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+640V</a:t>
            </a:r>
            <a:endParaRPr lang="en-GB" dirty="0"/>
          </a:p>
        </p:txBody>
      </p:sp>
      <p:sp>
        <p:nvSpPr>
          <p:cNvPr id="67" name="TextBox 66"/>
          <p:cNvSpPr txBox="1"/>
          <p:nvPr/>
        </p:nvSpPr>
        <p:spPr>
          <a:xfrm>
            <a:off x="6453957" y="3800312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0V</a:t>
            </a:r>
            <a:endParaRPr lang="en-GB" dirty="0"/>
          </a:p>
        </p:txBody>
      </p:sp>
      <p:sp>
        <p:nvSpPr>
          <p:cNvPr id="70" name="Cloud 69"/>
          <p:cNvSpPr/>
          <p:nvPr/>
        </p:nvSpPr>
        <p:spPr>
          <a:xfrm>
            <a:off x="2673897" y="1738410"/>
            <a:ext cx="540992" cy="509980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3530096" y="2513863"/>
            <a:ext cx="109666" cy="10668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TextBox 83"/>
          <p:cNvSpPr txBox="1"/>
          <p:nvPr/>
        </p:nvSpPr>
        <p:spPr>
          <a:xfrm>
            <a:off x="1586691" y="6059402"/>
            <a:ext cx="88123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We can clearly see material pulled out from GEM holes after sparks</a:t>
            </a:r>
          </a:p>
          <a:p>
            <a:pPr algn="ctr"/>
            <a:r>
              <a:rPr lang="en-US" dirty="0" smtClean="0"/>
              <a:t>For sure we can’t see this with </a:t>
            </a:r>
            <a:r>
              <a:rPr lang="en-US" dirty="0" err="1" smtClean="0"/>
              <a:t>uRwell</a:t>
            </a:r>
            <a:r>
              <a:rPr lang="en-US" dirty="0" smtClean="0"/>
              <a:t>, but I do not see why the principle should be different</a:t>
            </a:r>
            <a:endParaRPr lang="en-GB" dirty="0"/>
          </a:p>
        </p:txBody>
      </p:sp>
      <p:cxnSp>
        <p:nvCxnSpPr>
          <p:cNvPr id="42" name="Straight Connector 41"/>
          <p:cNvCxnSpPr/>
          <p:nvPr/>
        </p:nvCxnSpPr>
        <p:spPr>
          <a:xfrm flipH="1">
            <a:off x="9185188" y="2577602"/>
            <a:ext cx="9885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9185188" y="2364259"/>
            <a:ext cx="0" cy="213343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760531" y="1623644"/>
            <a:ext cx="2048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Copper evaporation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653480" y="1990714"/>
            <a:ext cx="279057" cy="5158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0309654" y="3439851"/>
            <a:ext cx="1725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DLC evaporation</a:t>
            </a:r>
            <a:endParaRPr lang="en-GB" dirty="0"/>
          </a:p>
        </p:txBody>
      </p:sp>
      <p:cxnSp>
        <p:nvCxnSpPr>
          <p:cNvPr id="16" name="Straight Arrow Connector 15"/>
          <p:cNvCxnSpPr>
            <a:stCxn id="47" idx="1"/>
          </p:cNvCxnSpPr>
          <p:nvPr/>
        </p:nvCxnSpPr>
        <p:spPr>
          <a:xfrm flipH="1">
            <a:off x="8695040" y="3624517"/>
            <a:ext cx="1614614" cy="321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968436" y="2984001"/>
            <a:ext cx="5084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Ion </a:t>
            </a:r>
          </a:p>
          <a:p>
            <a:r>
              <a:rPr lang="en-US" sz="1100" dirty="0" smtClean="0"/>
              <a:t>beam</a:t>
            </a:r>
            <a:endParaRPr lang="en-GB" sz="1100" dirty="0"/>
          </a:p>
        </p:txBody>
      </p:sp>
      <p:sp>
        <p:nvSpPr>
          <p:cNvPr id="18" name="Rectangle 17"/>
          <p:cNvSpPr/>
          <p:nvPr/>
        </p:nvSpPr>
        <p:spPr>
          <a:xfrm>
            <a:off x="691376" y="945669"/>
            <a:ext cx="5103173" cy="40946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088566" y="945669"/>
            <a:ext cx="5932006" cy="40835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5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1178" y="4640149"/>
            <a:ext cx="1340759" cy="1355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4551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dirty="0" err="1" smtClean="0"/>
              <a:t>uRwell</a:t>
            </a:r>
            <a:r>
              <a:rPr lang="en-US" sz="3600" dirty="0" smtClean="0"/>
              <a:t> qualification criteria </a:t>
            </a:r>
            <a:br>
              <a:rPr lang="en-US" sz="3600" dirty="0" smtClean="0"/>
            </a:br>
            <a:r>
              <a:rPr lang="en-US" sz="3600" dirty="0" smtClean="0"/>
              <a:t>in our desiccator</a:t>
            </a:r>
            <a:br>
              <a:rPr lang="en-US" sz="3600" dirty="0" smtClean="0"/>
            </a:br>
            <a:r>
              <a:rPr lang="en-US" sz="3600" dirty="0" smtClean="0"/>
              <a:t>now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quality :  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690V to 700 V with leakage current &lt; 20nA  (630V previously)</a:t>
            </a:r>
          </a:p>
          <a:p>
            <a:pPr lvl="1"/>
            <a:r>
              <a:rPr lang="en-US" dirty="0" smtClean="0"/>
              <a:t>All the detectors we have produced up to now have reached this number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Bad quality (rejected) :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below 690V with leakage current &gt; 20nA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0535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394" y="18389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 err="1" smtClean="0"/>
              <a:t>Micromegas</a:t>
            </a:r>
            <a:r>
              <a:rPr lang="en-US" sz="3600" dirty="0" smtClean="0"/>
              <a:t> (1Mohms/square):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6959"/>
            <a:ext cx="5010665" cy="4963797"/>
          </a:xfrm>
        </p:spPr>
        <p:txBody>
          <a:bodyPr>
            <a:normAutofit fontScale="92500" lnSpcReduction="10000"/>
          </a:bodyPr>
          <a:lstStyle/>
          <a:p>
            <a:r>
              <a:rPr lang="en-US" sz="1200" dirty="0" smtClean="0"/>
              <a:t>It is known that leakage current increases with temperature above 30°C in pillars due to </a:t>
            </a:r>
            <a:r>
              <a:rPr lang="en-US" sz="1200" dirty="0" err="1" smtClean="0"/>
              <a:t>Pyralux</a:t>
            </a:r>
            <a:r>
              <a:rPr lang="en-US" sz="1200" dirty="0" smtClean="0"/>
              <a:t> material.</a:t>
            </a:r>
          </a:p>
          <a:p>
            <a:pPr lvl="1"/>
            <a:r>
              <a:rPr lang="en-GB" sz="1100" u="sng" dirty="0"/>
              <a:t>https://</a:t>
            </a:r>
            <a:r>
              <a:rPr lang="en-GB" sz="1100" u="sng" dirty="0" smtClean="0"/>
              <a:t>inspirehep.net/files/c892734516cf69fca3c57fd035ca5ec1</a:t>
            </a:r>
            <a:r>
              <a:rPr lang="en-GB" sz="1100" dirty="0" smtClean="0"/>
              <a:t>  </a:t>
            </a:r>
          </a:p>
          <a:p>
            <a:pPr lvl="1"/>
            <a:r>
              <a:rPr lang="en-GB" sz="1100" dirty="0" err="1" smtClean="0"/>
              <a:t>luigi</a:t>
            </a:r>
            <a:r>
              <a:rPr lang="en-GB" sz="1100" dirty="0" smtClean="0"/>
              <a:t> </a:t>
            </a:r>
            <a:r>
              <a:rPr lang="en-GB" sz="1100" dirty="0" err="1" smtClean="0"/>
              <a:t>longo</a:t>
            </a:r>
            <a:r>
              <a:rPr lang="en-GB" sz="1100" dirty="0"/>
              <a:t> </a:t>
            </a:r>
            <a:r>
              <a:rPr lang="en-GB" sz="1100" dirty="0" smtClean="0"/>
              <a:t>, J-Samarati , P-Iengo ,J-Wotschack</a:t>
            </a:r>
            <a:endParaRPr lang="en-GB" sz="1100" dirty="0"/>
          </a:p>
          <a:p>
            <a:pPr marL="0" indent="0">
              <a:buNone/>
            </a:pPr>
            <a:endParaRPr lang="en-US" sz="1200" dirty="0" smtClean="0"/>
          </a:p>
          <a:p>
            <a:r>
              <a:rPr lang="en-US" sz="1200" dirty="0" smtClean="0"/>
              <a:t>I originally thought that this will cancel the possibility to do electrical cleaning at high temperature .</a:t>
            </a:r>
          </a:p>
          <a:p>
            <a:endParaRPr lang="en-US" sz="1200" dirty="0" smtClean="0"/>
          </a:p>
          <a:p>
            <a:r>
              <a:rPr lang="en-US" sz="1200" dirty="0" smtClean="0"/>
              <a:t>I’ve put anyway a detector 256um gap (handling maximum </a:t>
            </a:r>
            <a:r>
              <a:rPr lang="en-US" sz="1200" dirty="0">
                <a:solidFill>
                  <a:srgbClr val="FF0000"/>
                </a:solidFill>
              </a:rPr>
              <a:t>9</a:t>
            </a:r>
            <a:r>
              <a:rPr lang="en-US" sz="1200" dirty="0" smtClean="0">
                <a:solidFill>
                  <a:srgbClr val="FF0000"/>
                </a:solidFill>
              </a:rPr>
              <a:t>00V @ 20°C</a:t>
            </a:r>
            <a:r>
              <a:rPr lang="en-US" sz="1200" dirty="0" smtClean="0"/>
              <a:t>) in the oven @80°C .</a:t>
            </a:r>
          </a:p>
          <a:p>
            <a:endParaRPr lang="en-US" sz="1200" dirty="0" smtClean="0"/>
          </a:p>
          <a:p>
            <a:r>
              <a:rPr lang="en-US" sz="1200" dirty="0"/>
              <a:t>T</a:t>
            </a:r>
            <a:r>
              <a:rPr lang="en-US" sz="1200" dirty="0" smtClean="0"/>
              <a:t>he DC current due to the pillars went immediately over </a:t>
            </a:r>
            <a:r>
              <a:rPr lang="en-US" sz="1200" dirty="0"/>
              <a:t>6</a:t>
            </a:r>
            <a:r>
              <a:rPr lang="en-US" sz="1200" dirty="0" smtClean="0"/>
              <a:t>0µA after a few min , and stabilized down to 1µA after </a:t>
            </a:r>
            <a:r>
              <a:rPr lang="en-US" sz="1200" dirty="0" smtClean="0">
                <a:solidFill>
                  <a:srgbClr val="FF0000"/>
                </a:solidFill>
              </a:rPr>
              <a:t>13 days !!!</a:t>
            </a:r>
          </a:p>
          <a:p>
            <a:endParaRPr lang="en-US" sz="1200" dirty="0" smtClean="0"/>
          </a:p>
          <a:p>
            <a:r>
              <a:rPr lang="en-US" sz="1200" dirty="0"/>
              <a:t>D</a:t>
            </a:r>
            <a:r>
              <a:rPr lang="en-US" sz="1200" dirty="0" smtClean="0"/>
              <a:t>uring these 13 days we’ve increased regularly the voltage to keep instabilities </a:t>
            </a:r>
            <a:r>
              <a:rPr lang="en-US" sz="1200" dirty="0"/>
              <a:t>: </a:t>
            </a:r>
            <a:r>
              <a:rPr lang="en-US" sz="1200" dirty="0" smtClean="0"/>
              <a:t>1 to 10 µA peaks on top of the DC current.</a:t>
            </a:r>
          </a:p>
          <a:p>
            <a:endParaRPr lang="en-US" sz="1200" dirty="0" smtClean="0"/>
          </a:p>
          <a:p>
            <a:r>
              <a:rPr lang="en-US" sz="1200" dirty="0" smtClean="0"/>
              <a:t>After 13 days we reached a stable situation : 975V @ 80°C with 1µA DC and no more peaks </a:t>
            </a:r>
            <a:r>
              <a:rPr lang="en-US" sz="1200" dirty="0" smtClean="0">
                <a:sym typeface="Wingdings" panose="05000000000000000000" pitchFamily="2" charset="2"/>
              </a:rPr>
              <a:t>, </a:t>
            </a:r>
            <a:r>
              <a:rPr lang="en-US" sz="1200" dirty="0" smtClean="0"/>
              <a:t>I stopped the test.</a:t>
            </a:r>
          </a:p>
          <a:p>
            <a:endParaRPr lang="en-US" sz="1200" dirty="0" smtClean="0"/>
          </a:p>
          <a:p>
            <a:r>
              <a:rPr lang="en-US" sz="1200" dirty="0" smtClean="0"/>
              <a:t> </a:t>
            </a:r>
            <a:r>
              <a:rPr lang="en-US" sz="1200" dirty="0"/>
              <a:t>W</a:t>
            </a:r>
            <a:r>
              <a:rPr lang="en-US" sz="1200" dirty="0" smtClean="0"/>
              <a:t>e have then been able to raise the voltage to </a:t>
            </a:r>
            <a:r>
              <a:rPr lang="en-US" sz="1200" dirty="0" smtClean="0">
                <a:solidFill>
                  <a:srgbClr val="FF0000"/>
                </a:solidFill>
              </a:rPr>
              <a:t>1300V </a:t>
            </a:r>
            <a:r>
              <a:rPr lang="en-US" sz="1200" dirty="0">
                <a:solidFill>
                  <a:srgbClr val="FF0000"/>
                </a:solidFill>
              </a:rPr>
              <a:t>@ 20°C </a:t>
            </a:r>
            <a:r>
              <a:rPr lang="en-US" sz="1200" dirty="0"/>
              <a:t>with </a:t>
            </a:r>
            <a:r>
              <a:rPr lang="en-US" sz="1200" dirty="0" smtClean="0"/>
              <a:t>only a few </a:t>
            </a:r>
            <a:r>
              <a:rPr lang="en-US" sz="1200" dirty="0" err="1" smtClean="0"/>
              <a:t>nA</a:t>
            </a:r>
            <a:r>
              <a:rPr lang="en-US" sz="1200" dirty="0" smtClean="0"/>
              <a:t> leak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16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865" y="1906858"/>
            <a:ext cx="6175867" cy="403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1880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638" y="192131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6243" y="1167711"/>
            <a:ext cx="10000595" cy="5690289"/>
          </a:xfrm>
        </p:spPr>
        <p:txBody>
          <a:bodyPr>
            <a:normAutofit fontScale="55000" lnSpcReduction="20000"/>
          </a:bodyPr>
          <a:lstStyle/>
          <a:p>
            <a:endParaRPr lang="en-US" dirty="0"/>
          </a:p>
          <a:p>
            <a:r>
              <a:rPr lang="en-US" dirty="0" smtClean="0"/>
              <a:t>We can now precisely define the maximum voltage of </a:t>
            </a:r>
            <a:r>
              <a:rPr lang="en-US" dirty="0"/>
              <a:t>a µ</a:t>
            </a:r>
            <a:r>
              <a:rPr lang="en-US" dirty="0" err="1"/>
              <a:t>Rwell</a:t>
            </a:r>
            <a:r>
              <a:rPr lang="en-US" dirty="0"/>
              <a:t> </a:t>
            </a:r>
            <a:r>
              <a:rPr lang="en-US" dirty="0" smtClean="0"/>
              <a:t>with no risk to create a leak . </a:t>
            </a:r>
          </a:p>
          <a:p>
            <a:endParaRPr lang="en-US" dirty="0" smtClean="0"/>
          </a:p>
          <a:p>
            <a:r>
              <a:rPr lang="en-US" dirty="0" smtClean="0"/>
              <a:t>The electrical cleaning is incredibly better than chemical cleaning : possibility to increase by 100V the margin and may be more !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electrical cleaning process is not symmetric !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What do we know about the nature of the harmful compound :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reated only in presence of H20 during spark material evaporation.</a:t>
            </a:r>
          </a:p>
          <a:p>
            <a:pPr lvl="1"/>
            <a:r>
              <a:rPr lang="en-US" dirty="0" smtClean="0"/>
              <a:t>It dissolves in water.</a:t>
            </a:r>
          </a:p>
          <a:p>
            <a:pPr lvl="1"/>
            <a:endParaRPr lang="en-US" dirty="0"/>
          </a:p>
          <a:p>
            <a:r>
              <a:rPr lang="en-US" dirty="0" smtClean="0"/>
              <a:t>What do we know now about the risk to create this compound: </a:t>
            </a:r>
          </a:p>
          <a:p>
            <a:pPr lvl="1"/>
            <a:r>
              <a:rPr lang="en-US" dirty="0" err="1" smtClean="0"/>
              <a:t>Evap</a:t>
            </a:r>
            <a:r>
              <a:rPr lang="en-US" dirty="0" smtClean="0"/>
              <a:t> of Cu </a:t>
            </a:r>
            <a:r>
              <a:rPr lang="en-US" dirty="0"/>
              <a:t>+ (PI + H2O) in ( Air + H2O) </a:t>
            </a:r>
            <a:r>
              <a:rPr lang="en-US" dirty="0" smtClean="0"/>
              <a:t> 		</a:t>
            </a:r>
            <a:r>
              <a:rPr lang="en-US" dirty="0" smtClean="0">
                <a:sym typeface="Wingdings" panose="05000000000000000000" pitchFamily="2" charset="2"/>
              </a:rPr>
              <a:t> Summer conditions 	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	 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+ + + +</a:t>
            </a:r>
            <a:endParaRPr lang="en-US" dirty="0" smtClean="0"/>
          </a:p>
          <a:p>
            <a:pPr lvl="1"/>
            <a:r>
              <a:rPr lang="en-US" dirty="0" err="1" smtClean="0"/>
              <a:t>Evap</a:t>
            </a:r>
            <a:r>
              <a:rPr lang="en-US" dirty="0" smtClean="0"/>
              <a:t> of Cu </a:t>
            </a:r>
            <a:r>
              <a:rPr lang="en-US" dirty="0"/>
              <a:t>+ (PI + H2O) in </a:t>
            </a:r>
            <a:r>
              <a:rPr lang="en-US" dirty="0" smtClean="0"/>
              <a:t>dry </a:t>
            </a:r>
            <a:r>
              <a:rPr lang="en-US" dirty="0"/>
              <a:t>Air 	</a:t>
            </a:r>
            <a:r>
              <a:rPr lang="en-US" dirty="0" smtClean="0"/>
              <a:t>	</a:t>
            </a:r>
            <a:r>
              <a:rPr lang="en-US" dirty="0" smtClean="0">
                <a:sym typeface="Wingdings" panose="05000000000000000000" pitchFamily="2" charset="2"/>
              </a:rPr>
              <a:t> improved Summer conditions 	  + + + </a:t>
            </a:r>
            <a:endParaRPr lang="en-US" dirty="0" smtClean="0"/>
          </a:p>
          <a:p>
            <a:pPr lvl="1"/>
            <a:r>
              <a:rPr lang="en-US" dirty="0" err="1" smtClean="0"/>
              <a:t>Evap</a:t>
            </a:r>
            <a:r>
              <a:rPr lang="en-US" dirty="0" smtClean="0"/>
              <a:t> of Cu + (PI + low H2O) in ( Air + low H2O) 	</a:t>
            </a:r>
            <a:r>
              <a:rPr lang="en-US" dirty="0" smtClean="0">
                <a:sym typeface="Wingdings" panose="05000000000000000000" pitchFamily="2" charset="2"/>
              </a:rPr>
              <a:t> Winter conditions		 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+ + </a:t>
            </a:r>
            <a:endParaRPr lang="en-US" dirty="0" smtClean="0"/>
          </a:p>
          <a:p>
            <a:pPr lvl="1"/>
            <a:r>
              <a:rPr lang="en-US" dirty="0" err="1" smtClean="0"/>
              <a:t>Evap</a:t>
            </a:r>
            <a:r>
              <a:rPr lang="en-US" dirty="0" smtClean="0"/>
              <a:t> of Cu + dry PI in dry Air !			</a:t>
            </a:r>
            <a:r>
              <a:rPr lang="en-US" dirty="0" smtClean="0">
                <a:sym typeface="Wingdings" panose="05000000000000000000" pitchFamily="2" charset="2"/>
              </a:rPr>
              <a:t> Oven conditions 		  no risk</a:t>
            </a:r>
            <a:r>
              <a:rPr lang="en-US" dirty="0" smtClean="0"/>
              <a:t>		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 think we can conclude that we need to reduce H2O in the gas and materials during operation.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We have now a simple way to quantify the moisture trapped in </a:t>
            </a:r>
            <a:r>
              <a:rPr lang="en-US" dirty="0" err="1" smtClean="0"/>
              <a:t>Micromegas</a:t>
            </a:r>
            <a:r>
              <a:rPr lang="en-US" dirty="0" smtClean="0"/>
              <a:t> detectors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6721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Future plans or ideas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18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14" y="3915937"/>
            <a:ext cx="2942063" cy="294206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4886" y="1534571"/>
            <a:ext cx="9248860" cy="4208307"/>
          </a:xfrm>
        </p:spPr>
        <p:txBody>
          <a:bodyPr>
            <a:normAutofit fontScale="70000" lnSpcReduction="20000"/>
          </a:bodyPr>
          <a:lstStyle/>
          <a:p>
            <a:endParaRPr lang="en-US" sz="2400" dirty="0" smtClean="0"/>
          </a:p>
          <a:p>
            <a:r>
              <a:rPr lang="en-US" sz="2400" dirty="0" smtClean="0"/>
              <a:t>Look at the impact of the </a:t>
            </a:r>
            <a:r>
              <a:rPr lang="en-US" sz="2400" dirty="0"/>
              <a:t>resistive </a:t>
            </a:r>
            <a:r>
              <a:rPr lang="en-US" sz="2400" dirty="0" smtClean="0"/>
              <a:t>value on the cleaning .</a:t>
            </a:r>
          </a:p>
          <a:p>
            <a:endParaRPr lang="en-US" sz="2400" dirty="0"/>
          </a:p>
          <a:p>
            <a:r>
              <a:rPr lang="en-US" sz="2400" dirty="0" smtClean="0"/>
              <a:t>Improve detector design to include moisture barriers  ( play with metallic layers design ).</a:t>
            </a:r>
          </a:p>
          <a:p>
            <a:endParaRPr lang="en-US" sz="2400" dirty="0"/>
          </a:p>
          <a:p>
            <a:r>
              <a:rPr lang="en-US" sz="2400" dirty="0" smtClean="0"/>
              <a:t>Verify that low humidity gas constantly flushing can deeply dry detectors with these barriers.</a:t>
            </a:r>
          </a:p>
          <a:p>
            <a:endParaRPr lang="en-US" sz="2400" dirty="0"/>
          </a:p>
          <a:p>
            <a:r>
              <a:rPr lang="en-US" sz="2400" dirty="0" smtClean="0"/>
              <a:t>Check</a:t>
            </a:r>
            <a:r>
              <a:rPr lang="en-US" sz="2400" dirty="0"/>
              <a:t> </a:t>
            </a:r>
            <a:r>
              <a:rPr lang="en-US" sz="2400" dirty="0" smtClean="0"/>
              <a:t>electrical cleaning at room temperature , when H2O in material is really low .</a:t>
            </a:r>
          </a:p>
          <a:p>
            <a:endParaRPr lang="en-US" sz="2400" dirty="0"/>
          </a:p>
          <a:p>
            <a:r>
              <a:rPr lang="en-US" sz="2400" dirty="0" smtClean="0"/>
              <a:t>Make a sensor , able to give a real time concentration of H20 in materials.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Introduce a heater in the R/O PCB (really easy) </a:t>
            </a:r>
            <a:r>
              <a:rPr lang="en-US" sz="2400" dirty="0" smtClean="0">
                <a:sym typeface="Wingdings" panose="05000000000000000000" pitchFamily="2" charset="2"/>
              </a:rPr>
              <a:t></a:t>
            </a:r>
            <a:r>
              <a:rPr lang="en-US" sz="2400" dirty="0" smtClean="0"/>
              <a:t> only adding one more layer to the stack: </a:t>
            </a:r>
          </a:p>
          <a:p>
            <a:pPr lvl="2"/>
            <a:r>
              <a:rPr lang="en-US" sz="1600" dirty="0" smtClean="0"/>
              <a:t>To remove constantly moisture from materials by soft heating at </a:t>
            </a:r>
            <a:r>
              <a:rPr lang="en-US" sz="1600" dirty="0"/>
              <a:t>30 °</a:t>
            </a:r>
            <a:r>
              <a:rPr lang="en-US" sz="1600" dirty="0" smtClean="0"/>
              <a:t>C , and why not during operation </a:t>
            </a:r>
            <a:r>
              <a:rPr lang="en-US" sz="1600" dirty="0"/>
              <a:t>.</a:t>
            </a:r>
            <a:endParaRPr lang="en-US" sz="1600" dirty="0" smtClean="0"/>
          </a:p>
          <a:p>
            <a:pPr lvl="2"/>
            <a:r>
              <a:rPr lang="en-US" sz="1600" dirty="0"/>
              <a:t>T</a:t>
            </a:r>
            <a:r>
              <a:rPr lang="en-US" sz="1600" dirty="0" smtClean="0"/>
              <a:t>o bring at high temperature (50 to 80°C) to perform a fast cleaning if needed at any time.</a:t>
            </a:r>
          </a:p>
          <a:p>
            <a:pPr lvl="2"/>
            <a:r>
              <a:rPr lang="en-US" sz="1600" dirty="0" smtClean="0"/>
              <a:t>To alternate drying </a:t>
            </a:r>
            <a:r>
              <a:rPr lang="en-US" sz="1600" dirty="0"/>
              <a:t>/</a:t>
            </a:r>
            <a:r>
              <a:rPr lang="en-US" sz="1600" dirty="0" smtClean="0"/>
              <a:t>operation periods ( ex : few hours drying  per day or per week depending on moisture barriers efficiency and season)</a:t>
            </a:r>
          </a:p>
        </p:txBody>
      </p:sp>
    </p:spTree>
    <p:extLst>
      <p:ext uri="{BB962C8B-B14F-4D97-AF65-F5344CB8AC3E}">
        <p14:creationId xmlns:p14="http://schemas.microsoft.com/office/powerpoint/2010/main" val="16665235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979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7076" y="498839"/>
            <a:ext cx="2094470" cy="1325563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2435225"/>
            <a:ext cx="7772400" cy="1831975"/>
          </a:xfrm>
          <a:noFill/>
          <a:ln>
            <a:noFill/>
          </a:ln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Which parameters influence spark damage . </a:t>
            </a:r>
          </a:p>
          <a:p>
            <a:r>
              <a:rPr lang="en-US" dirty="0" smtClean="0"/>
              <a:t>Spark Energy versus detector type.</a:t>
            </a:r>
          </a:p>
          <a:p>
            <a:r>
              <a:rPr lang="en-US" dirty="0"/>
              <a:t>E</a:t>
            </a:r>
            <a:r>
              <a:rPr lang="en-US" dirty="0" smtClean="0"/>
              <a:t>lectrical cleaning </a:t>
            </a:r>
          </a:p>
          <a:p>
            <a:r>
              <a:rPr lang="en-US" dirty="0" smtClean="0"/>
              <a:t>Conclusion</a:t>
            </a:r>
          </a:p>
          <a:p>
            <a:r>
              <a:rPr lang="en-US" dirty="0" smtClean="0"/>
              <a:t>Future plans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435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439267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/>
              <a:t>S</a:t>
            </a:r>
            <a:r>
              <a:rPr lang="en-US" sz="4000" dirty="0" smtClean="0"/>
              <a:t>park </a:t>
            </a:r>
            <a:r>
              <a:rPr lang="en-US" sz="4000" u="sng" dirty="0" smtClean="0">
                <a:solidFill>
                  <a:srgbClr val="FF0000"/>
                </a:solidFill>
              </a:rPr>
              <a:t>damages</a:t>
            </a:r>
            <a:r>
              <a:rPr lang="en-US" sz="4000" dirty="0" smtClean="0"/>
              <a:t> are due </a:t>
            </a:r>
            <a:r>
              <a:rPr lang="en-US" sz="4000" dirty="0" smtClean="0"/>
              <a:t>to </a:t>
            </a:r>
            <a:r>
              <a:rPr lang="en-US" sz="4000" dirty="0" smtClean="0"/>
              <a:t>local temperature increase </a:t>
            </a:r>
            <a:r>
              <a:rPr lang="en-US" sz="4000" dirty="0" smtClean="0"/>
              <a:t>versus max temperature capability of materials.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764829"/>
            <a:ext cx="10723156" cy="4346657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2000" dirty="0" smtClean="0"/>
              <a:t>The </a:t>
            </a:r>
            <a:r>
              <a:rPr lang="en-US" sz="2000" dirty="0" smtClean="0">
                <a:sym typeface="Wingdings" panose="05000000000000000000" pitchFamily="2" charset="2"/>
              </a:rPr>
              <a:t>peak temperature is linked to : </a:t>
            </a:r>
            <a:endParaRPr lang="en-US" sz="2000" dirty="0"/>
          </a:p>
          <a:p>
            <a:pPr lvl="1"/>
            <a:r>
              <a:rPr lang="en-US" sz="1800" dirty="0" smtClean="0"/>
              <a:t>Energy released           </a:t>
            </a:r>
            <a:r>
              <a:rPr lang="en-US" sz="1800" dirty="0" smtClean="0">
                <a:sym typeface="Wingdings" panose="05000000000000000000" pitchFamily="2" charset="2"/>
              </a:rPr>
              <a:t>  </a:t>
            </a:r>
            <a:r>
              <a:rPr lang="en-US" sz="1800" dirty="0" smtClean="0">
                <a:latin typeface="Symbol" panose="05050102010706020507" pitchFamily="18" charset="2"/>
              </a:rPr>
              <a:t>q</a:t>
            </a:r>
            <a:endParaRPr lang="en-US" sz="1800" dirty="0"/>
          </a:p>
          <a:p>
            <a:pPr lvl="1"/>
            <a:r>
              <a:rPr lang="en-US" sz="1800" dirty="0" smtClean="0"/>
              <a:t>Electrode and dielectrics mass            </a:t>
            </a:r>
            <a:r>
              <a:rPr lang="en-US" sz="1800" dirty="0" smtClean="0">
                <a:sym typeface="Wingdings" panose="05000000000000000000" pitchFamily="2" charset="2"/>
              </a:rPr>
              <a:t></a:t>
            </a:r>
            <a:r>
              <a:rPr lang="en-US" sz="1800" dirty="0" smtClean="0"/>
              <a:t>  </a:t>
            </a:r>
            <a:r>
              <a:rPr lang="en-US" sz="1800" dirty="0" smtClean="0">
                <a:latin typeface="Symbol" panose="05050102010706020507" pitchFamily="18" charset="2"/>
              </a:rPr>
              <a:t>q</a:t>
            </a:r>
            <a:endParaRPr lang="en-US" sz="1800" dirty="0"/>
          </a:p>
          <a:p>
            <a:pPr lvl="1"/>
            <a:r>
              <a:rPr lang="en-US" sz="1800" dirty="0" smtClean="0"/>
              <a:t>Thermal conductivity and specific heat of materials         </a:t>
            </a:r>
            <a:r>
              <a:rPr lang="en-US" sz="1800" dirty="0" smtClean="0">
                <a:sym typeface="Wingdings" panose="05000000000000000000" pitchFamily="2" charset="2"/>
              </a:rPr>
              <a:t></a:t>
            </a:r>
            <a:r>
              <a:rPr lang="en-US" sz="1800" dirty="0" smtClean="0"/>
              <a:t>  </a:t>
            </a:r>
            <a:r>
              <a:rPr lang="en-US" sz="1800" dirty="0" smtClean="0">
                <a:latin typeface="Symbol" panose="05050102010706020507" pitchFamily="18" charset="2"/>
              </a:rPr>
              <a:t>q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r>
              <a:rPr lang="en-US" sz="2000" dirty="0" smtClean="0"/>
              <a:t>It is quite difficult to change materials</a:t>
            </a:r>
          </a:p>
          <a:p>
            <a:pPr lvl="1"/>
            <a:r>
              <a:rPr lang="en-US" sz="1800" dirty="0" smtClean="0"/>
              <a:t>Most of them are imposed by production processes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But we can reduce energy !</a:t>
            </a:r>
            <a:endParaRPr lang="en-US" sz="2000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3</a:t>
            </a:fld>
            <a:endParaRPr lang="en-GB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7691" y="1922910"/>
            <a:ext cx="1932709" cy="19537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65668" y="4168288"/>
            <a:ext cx="276498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Copper melts at 1080°C.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In air , </a:t>
            </a:r>
            <a:r>
              <a:rPr lang="en-US" dirty="0" err="1" smtClean="0"/>
              <a:t>Kapton</a:t>
            </a:r>
            <a:r>
              <a:rPr lang="en-US" dirty="0" smtClean="0"/>
              <a:t> lose nearly </a:t>
            </a:r>
          </a:p>
          <a:p>
            <a:pPr algn="ctr"/>
            <a:r>
              <a:rPr lang="en-US" dirty="0" smtClean="0"/>
              <a:t>100</a:t>
            </a:r>
            <a:r>
              <a:rPr lang="en-US" dirty="0"/>
              <a:t>% of its </a:t>
            </a:r>
            <a:r>
              <a:rPr lang="en-US" dirty="0" smtClean="0"/>
              <a:t>mass</a:t>
            </a:r>
            <a:r>
              <a:rPr lang="en-US" dirty="0"/>
              <a:t> </a:t>
            </a:r>
            <a:r>
              <a:rPr lang="en-US" dirty="0" smtClean="0"/>
              <a:t>at 1000°C.</a:t>
            </a:r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125952" y="2665924"/>
            <a:ext cx="256478" cy="1895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620215" y="2952504"/>
            <a:ext cx="211873" cy="245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253953" y="3233290"/>
            <a:ext cx="211873" cy="245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150822" y="2682202"/>
            <a:ext cx="256478" cy="1895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471597" y="2980381"/>
            <a:ext cx="256478" cy="1895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340157" y="3289046"/>
            <a:ext cx="256478" cy="1895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272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3395" y="243428"/>
            <a:ext cx="6653561" cy="1325563"/>
          </a:xfrm>
        </p:spPr>
        <p:txBody>
          <a:bodyPr>
            <a:normAutofit/>
          </a:bodyPr>
          <a:lstStyle/>
          <a:p>
            <a:r>
              <a:rPr lang="en-US" sz="4000" dirty="0"/>
              <a:t>E</a:t>
            </a:r>
            <a:r>
              <a:rPr lang="en-US" sz="4000" dirty="0" smtClean="0"/>
              <a:t>nergy released by one spark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274093"/>
          </a:xfrm>
          <a:ln>
            <a:noFill/>
          </a:ln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The spark energy is the one stored in the detector capacity: ½ CV²</a:t>
            </a:r>
          </a:p>
          <a:p>
            <a:endParaRPr lang="en-US" dirty="0" smtClean="0"/>
          </a:p>
          <a:p>
            <a:r>
              <a:rPr lang="en-US" dirty="0" smtClean="0"/>
              <a:t>GEM: 50um thick, 10cm x 10cm @ 500V , 6nF 		</a:t>
            </a:r>
            <a:r>
              <a:rPr lang="en-US" dirty="0" smtClean="0">
                <a:sym typeface="Wingdings" panose="05000000000000000000" pitchFamily="2" charset="2"/>
              </a:rPr>
              <a:t>0.75mJ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THGEM: 1mm thick, 10cm x 10cm @ 4000V, 0.3nF 	2.4mJ</a:t>
            </a:r>
          </a:p>
          <a:p>
            <a:r>
              <a:rPr lang="en-US" dirty="0" err="1" smtClean="0">
                <a:sym typeface="Wingdings" panose="05000000000000000000" pitchFamily="2" charset="2"/>
              </a:rPr>
              <a:t>uRwell</a:t>
            </a:r>
            <a:r>
              <a:rPr lang="en-US" dirty="0" smtClean="0">
                <a:sym typeface="Wingdings" panose="05000000000000000000" pitchFamily="2" charset="2"/>
              </a:rPr>
              <a:t>: 50um thick , 10MOhms/</a:t>
            </a:r>
            <a:r>
              <a:rPr lang="en-US" dirty="0" err="1" smtClean="0">
                <a:sym typeface="Wingdings" panose="05000000000000000000" pitchFamily="2" charset="2"/>
              </a:rPr>
              <a:t>sqr</a:t>
            </a:r>
            <a:r>
              <a:rPr lang="en-US" dirty="0" smtClean="0">
                <a:sym typeface="Wingdings" panose="05000000000000000000" pitchFamily="2" charset="2"/>
              </a:rPr>
              <a:t> @ 500V, 0.6 pF 	0.000075mJ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A</a:t>
            </a:r>
            <a:r>
              <a:rPr lang="en-US" dirty="0" smtClean="0">
                <a:sym typeface="Wingdings" panose="05000000000000000000" pitchFamily="2" charset="2"/>
              </a:rPr>
              <a:t> spark in a </a:t>
            </a:r>
            <a:r>
              <a:rPr lang="en-US" dirty="0" err="1" smtClean="0">
                <a:sym typeface="Wingdings" panose="05000000000000000000" pitchFamily="2" charset="2"/>
              </a:rPr>
              <a:t>uRwell</a:t>
            </a:r>
            <a:r>
              <a:rPr lang="en-US" dirty="0" smtClean="0">
                <a:sym typeface="Wingdings" panose="05000000000000000000" pitchFamily="2" charset="2"/>
              </a:rPr>
              <a:t> (10M) release around 10000 time less energy than in a GEM 10cm x 10cm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6372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9288" y="280704"/>
            <a:ext cx="8938054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But even with this energy reduction: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294" y="909639"/>
            <a:ext cx="11726891" cy="5446711"/>
          </a:xfrm>
          <a:ln>
            <a:noFill/>
          </a:ln>
        </p:spPr>
        <p:txBody>
          <a:bodyPr>
            <a:normAutofit lnSpcReduction="10000"/>
          </a:bodyPr>
          <a:lstStyle/>
          <a:p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algn="ctr"/>
            <a:r>
              <a:rPr lang="en-US" sz="1600" dirty="0" smtClean="0"/>
              <a:t> µ</a:t>
            </a:r>
            <a:r>
              <a:rPr lang="en-US" sz="1600" dirty="0" err="1" smtClean="0"/>
              <a:t>Rwell</a:t>
            </a:r>
            <a:r>
              <a:rPr lang="en-US" sz="1600" dirty="0" smtClean="0"/>
              <a:t> detectors</a:t>
            </a:r>
            <a:r>
              <a:rPr lang="en-US" sz="1700" dirty="0" smtClean="0"/>
              <a:t> develops sometime a permanent current leak.</a:t>
            </a:r>
          </a:p>
          <a:p>
            <a:pPr algn="ctr"/>
            <a:r>
              <a:rPr lang="en-US" sz="1700" dirty="0" smtClean="0"/>
              <a:t> It happens only at really high voltage and seems to be linked to the presence of humidity. </a:t>
            </a:r>
          </a:p>
          <a:p>
            <a:pPr algn="ctr"/>
            <a:r>
              <a:rPr lang="en-US" sz="1700" dirty="0" smtClean="0">
                <a:sym typeface="Wingdings" panose="05000000000000000000" pitchFamily="2" charset="2"/>
              </a:rPr>
              <a:t> DI water US cleaning remove the leak.</a:t>
            </a:r>
            <a:endParaRPr lang="en-US" sz="1700" dirty="0">
              <a:sym typeface="Wingdings" panose="05000000000000000000" pitchFamily="2" charset="2"/>
            </a:endParaRPr>
          </a:p>
          <a:p>
            <a:pPr algn="ctr"/>
            <a:r>
              <a:rPr lang="en-US" sz="1700" dirty="0" smtClean="0">
                <a:solidFill>
                  <a:srgbClr val="00B050"/>
                </a:solidFill>
              </a:rPr>
              <a:t>we had never seen any visible damages due to sparks on a </a:t>
            </a:r>
            <a:r>
              <a:rPr lang="en-US" sz="1700" dirty="0">
                <a:solidFill>
                  <a:srgbClr val="00B050"/>
                </a:solidFill>
              </a:rPr>
              <a:t>µ</a:t>
            </a:r>
            <a:r>
              <a:rPr lang="en-US" sz="1700" dirty="0" err="1" smtClean="0">
                <a:solidFill>
                  <a:srgbClr val="00B050"/>
                </a:solidFill>
              </a:rPr>
              <a:t>Rwell</a:t>
            </a:r>
            <a:r>
              <a:rPr lang="en-US" sz="1700" dirty="0" smtClean="0">
                <a:solidFill>
                  <a:srgbClr val="00B050"/>
                </a:solidFill>
              </a:rPr>
              <a:t>.</a:t>
            </a:r>
            <a:r>
              <a:rPr lang="en-US" sz="1700" dirty="0">
                <a:solidFill>
                  <a:srgbClr val="00B050"/>
                </a:solidFill>
                <a:sym typeface="Wingdings" panose="05000000000000000000" pitchFamily="2" charset="2"/>
              </a:rPr>
              <a:t> </a:t>
            </a:r>
            <a:endParaRPr lang="en-US" sz="1700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en-US" sz="1700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en-US" sz="1700" dirty="0">
              <a:solidFill>
                <a:srgbClr val="00B050"/>
              </a:solidFill>
            </a:endParaRPr>
          </a:p>
          <a:p>
            <a:pPr algn="ctr"/>
            <a:r>
              <a:rPr lang="en-US" sz="1700" dirty="0" smtClean="0"/>
              <a:t>Energy reduction clearly </a:t>
            </a:r>
            <a:r>
              <a:rPr lang="en-US" sz="1700" dirty="0" smtClean="0"/>
              <a:t>cancel </a:t>
            </a:r>
            <a:r>
              <a:rPr lang="en-US" sz="1700" dirty="0" smtClean="0"/>
              <a:t>damages.</a:t>
            </a:r>
          </a:p>
          <a:p>
            <a:pPr algn="ctr"/>
            <a:r>
              <a:rPr lang="en-US" sz="1700" dirty="0" smtClean="0"/>
              <a:t> but we can still create nasty conductive compounds if we keep the detector constantly sparking !</a:t>
            </a:r>
          </a:p>
          <a:p>
            <a:pPr algn="ctr"/>
            <a:r>
              <a:rPr lang="en-US" sz="1700" dirty="0" smtClean="0"/>
              <a:t>In production , this is forcing us to repeat wet cleanings and electrical tests to get good detectors </a:t>
            </a:r>
            <a:r>
              <a:rPr lang="en-US" sz="1700" dirty="0" smtClean="0">
                <a:sym typeface="Wingdings" panose="05000000000000000000" pitchFamily="2" charset="2"/>
              </a:rPr>
              <a:t> </a:t>
            </a:r>
            <a:r>
              <a:rPr lang="en-US" sz="1700" dirty="0" smtClean="0"/>
              <a:t>time </a:t>
            </a:r>
            <a:r>
              <a:rPr lang="en-US" sz="1700" dirty="0" smtClean="0"/>
              <a:t>consuming.</a:t>
            </a:r>
            <a:endParaRPr lang="en-US" sz="1700" dirty="0" smtClean="0"/>
          </a:p>
          <a:p>
            <a:pPr algn="ctr"/>
            <a:endParaRPr lang="en-US" sz="1700" dirty="0"/>
          </a:p>
          <a:p>
            <a:pPr algn="ctr"/>
            <a:endParaRPr lang="en-US" sz="1700" dirty="0" smtClean="0"/>
          </a:p>
          <a:p>
            <a:pPr algn="ctr"/>
            <a:r>
              <a:rPr lang="en-US" sz="1600" dirty="0" smtClean="0"/>
              <a:t>Our first idea was to create a smart power supply able to reduce again the released energy by HV pulsing .</a:t>
            </a:r>
          </a:p>
          <a:p>
            <a:pPr algn="ctr"/>
            <a:r>
              <a:rPr lang="en-US" sz="1600" dirty="0"/>
              <a:t>N</a:t>
            </a:r>
            <a:r>
              <a:rPr lang="en-US" sz="1600" dirty="0" smtClean="0"/>
              <a:t>ot yet </a:t>
            </a:r>
            <a:r>
              <a:rPr lang="en-US" sz="1600" dirty="0" smtClean="0"/>
              <a:t>ready ! And probably useless…</a:t>
            </a:r>
            <a:endParaRPr lang="en-US" sz="1600" dirty="0"/>
          </a:p>
          <a:p>
            <a:pPr marL="0" indent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	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5</a:t>
            </a:fld>
            <a:endParaRPr lang="en-GB" dirty="0"/>
          </a:p>
        </p:txBody>
      </p:sp>
      <p:sp>
        <p:nvSpPr>
          <p:cNvPr id="6" name="Down Arrow 5"/>
          <p:cNvSpPr/>
          <p:nvPr/>
        </p:nvSpPr>
        <p:spPr>
          <a:xfrm>
            <a:off x="5775423" y="2944303"/>
            <a:ext cx="484632" cy="486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own Arrow 6"/>
          <p:cNvSpPr/>
          <p:nvPr/>
        </p:nvSpPr>
        <p:spPr>
          <a:xfrm>
            <a:off x="5775423" y="4650326"/>
            <a:ext cx="484632" cy="486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15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618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Summer 2021</a:t>
            </a:r>
            <a:br>
              <a:rPr lang="en-US" dirty="0" smtClean="0"/>
            </a:b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2544"/>
            <a:ext cx="10515600" cy="4983806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en-US" dirty="0" smtClean="0"/>
              <a:t>Really high RH in the lab , sometimes above 80% .</a:t>
            </a:r>
          </a:p>
          <a:p>
            <a:pPr algn="ctr"/>
            <a:r>
              <a:rPr lang="en-US" dirty="0" smtClean="0"/>
              <a:t>30% RH in our desiccator </a:t>
            </a:r>
            <a:r>
              <a:rPr lang="en-US" dirty="0"/>
              <a:t>@20°C.</a:t>
            </a:r>
            <a:endParaRPr lang="en-US" dirty="0" smtClean="0"/>
          </a:p>
          <a:p>
            <a:pPr algn="ctr"/>
            <a:r>
              <a:rPr lang="en-US" dirty="0"/>
              <a:t>2</a:t>
            </a:r>
            <a:r>
              <a:rPr lang="en-US" dirty="0" smtClean="0"/>
              <a:t>0% RH in our gas box flushed with </a:t>
            </a:r>
            <a:r>
              <a:rPr lang="en-US" dirty="0"/>
              <a:t>dry </a:t>
            </a:r>
            <a:r>
              <a:rPr lang="en-US" dirty="0" smtClean="0"/>
              <a:t>air (but 2 days capacity only) .</a:t>
            </a:r>
          </a:p>
          <a:p>
            <a:pPr algn="ctr"/>
            <a:r>
              <a:rPr lang="en-US" dirty="0"/>
              <a:t>D</a:t>
            </a:r>
            <a:r>
              <a:rPr lang="en-US" dirty="0" smtClean="0"/>
              <a:t>etector test was taking weeks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we were obliged to make really slow voltage ramp up to avoid permanent leaks.</a:t>
            </a:r>
          </a:p>
          <a:p>
            <a:pPr algn="ctr"/>
            <a:r>
              <a:rPr lang="en-US" dirty="0" smtClean="0"/>
              <a:t>Strange situation because during winter the humidity is also in the range of 20-30 % in open air , and the test is </a:t>
            </a:r>
            <a:r>
              <a:rPr lang="en-US" dirty="0" smtClean="0"/>
              <a:t>not </a:t>
            </a:r>
            <a:r>
              <a:rPr lang="en-US" dirty="0" smtClean="0"/>
              <a:t>problematic.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Is the air humidity the only problem ?</a:t>
            </a:r>
          </a:p>
          <a:p>
            <a:pPr algn="ctr"/>
            <a:r>
              <a:rPr lang="en-US" dirty="0"/>
              <a:t>W</a:t>
            </a:r>
            <a:r>
              <a:rPr lang="en-US" dirty="0" smtClean="0"/>
              <a:t>hat about moisture in the materials ?</a:t>
            </a:r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Came the idea to remove moisture from air and in material by drying the detector in an oven, and </a:t>
            </a:r>
            <a:r>
              <a:rPr lang="en-US" dirty="0" smtClean="0"/>
              <a:t>do the test </a:t>
            </a:r>
            <a:r>
              <a:rPr lang="en-US" dirty="0" smtClean="0"/>
              <a:t>in the oven.</a:t>
            </a:r>
          </a:p>
          <a:p>
            <a:pPr algn="ctr"/>
            <a:r>
              <a:rPr lang="en-US" dirty="0">
                <a:sym typeface="Wingdings" panose="05000000000000000000" pitchFamily="2" charset="2"/>
              </a:rPr>
              <a:t>E</a:t>
            </a:r>
            <a:r>
              <a:rPr lang="en-US" dirty="0" smtClean="0">
                <a:sym typeface="Wingdings" panose="05000000000000000000" pitchFamily="2" charset="2"/>
              </a:rPr>
              <a:t>ven with 80% RH in the lab, the RH</a:t>
            </a:r>
            <a:r>
              <a:rPr lang="en-US" dirty="0" smtClean="0"/>
              <a:t> in an oven</a:t>
            </a:r>
            <a:r>
              <a:rPr lang="en-US" dirty="0"/>
              <a:t> </a:t>
            </a:r>
            <a:r>
              <a:rPr lang="en-US" dirty="0" smtClean="0"/>
              <a:t>set @80°C is below 1%</a:t>
            </a:r>
          </a:p>
          <a:p>
            <a:pPr algn="ctr"/>
            <a:r>
              <a:rPr lang="en-US" dirty="0" smtClean="0"/>
              <a:t>A µ</a:t>
            </a:r>
            <a:r>
              <a:rPr lang="en-US" dirty="0" err="1" smtClean="0"/>
              <a:t>Rwell</a:t>
            </a:r>
            <a:r>
              <a:rPr lang="en-US" dirty="0" smtClean="0"/>
              <a:t> can easily handle 180°C</a:t>
            </a:r>
          </a:p>
          <a:p>
            <a:pPr algn="ctr"/>
            <a:r>
              <a:rPr lang="en-US" dirty="0"/>
              <a:t>W</a:t>
            </a:r>
            <a:r>
              <a:rPr lang="en-US" dirty="0" smtClean="0"/>
              <a:t>hy not giving a trial?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6</a:t>
            </a:fld>
            <a:endParaRPr lang="en-GB"/>
          </a:p>
        </p:txBody>
      </p:sp>
      <p:sp>
        <p:nvSpPr>
          <p:cNvPr id="5" name="Down Arrow 4"/>
          <p:cNvSpPr/>
          <p:nvPr/>
        </p:nvSpPr>
        <p:spPr>
          <a:xfrm>
            <a:off x="5717057" y="3004075"/>
            <a:ext cx="757881" cy="5212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own Arrow 5"/>
          <p:cNvSpPr/>
          <p:nvPr/>
        </p:nvSpPr>
        <p:spPr>
          <a:xfrm>
            <a:off x="5717058" y="4330363"/>
            <a:ext cx="757881" cy="5212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868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dirty="0" err="1" smtClean="0"/>
              <a:t>uRwell</a:t>
            </a:r>
            <a:r>
              <a:rPr lang="en-US" sz="3600" dirty="0" smtClean="0"/>
              <a:t> qualification criteria</a:t>
            </a:r>
            <a:br>
              <a:rPr lang="en-US" sz="3600" dirty="0" smtClean="0"/>
            </a:br>
            <a:r>
              <a:rPr lang="en-US" sz="3600" dirty="0" smtClean="0"/>
              <a:t>in desiccator (Air-30% RH-@20°C)</a:t>
            </a:r>
            <a:br>
              <a:rPr lang="en-US" sz="3600" dirty="0" smtClean="0"/>
            </a:br>
            <a:r>
              <a:rPr lang="en-US" sz="3600" dirty="0" smtClean="0"/>
              <a:t>before summer 2021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Good quality :  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630V with leakage current &lt; 20nA </a:t>
            </a:r>
          </a:p>
          <a:p>
            <a:pPr lvl="1"/>
            <a:r>
              <a:rPr lang="en-US" dirty="0" smtClean="0"/>
              <a:t>Typically 30% of the productions</a:t>
            </a:r>
          </a:p>
          <a:p>
            <a:pPr lvl="1"/>
            <a:r>
              <a:rPr lang="en-US" dirty="0" smtClean="0"/>
              <a:t>Gains above 10^4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Medium quality (but delivered): </a:t>
            </a:r>
          </a:p>
          <a:p>
            <a:pPr lvl="1"/>
            <a:r>
              <a:rPr lang="en-US" dirty="0" smtClean="0">
                <a:solidFill>
                  <a:srgbClr val="FFC000"/>
                </a:solidFill>
              </a:rPr>
              <a:t>600V to 630V with leak</a:t>
            </a:r>
            <a:r>
              <a:rPr lang="en-US" dirty="0">
                <a:solidFill>
                  <a:srgbClr val="FFC000"/>
                </a:solidFill>
              </a:rPr>
              <a:t>age current </a:t>
            </a:r>
            <a:r>
              <a:rPr lang="en-US" dirty="0" smtClean="0">
                <a:solidFill>
                  <a:srgbClr val="FFC000"/>
                </a:solidFill>
              </a:rPr>
              <a:t> &lt; 20nA </a:t>
            </a:r>
          </a:p>
          <a:p>
            <a:pPr lvl="1"/>
            <a:r>
              <a:rPr lang="en-US" dirty="0"/>
              <a:t>Typically </a:t>
            </a:r>
            <a:r>
              <a:rPr lang="en-US" dirty="0" smtClean="0"/>
              <a:t>50% </a:t>
            </a:r>
            <a:r>
              <a:rPr lang="en-US" dirty="0"/>
              <a:t>of the </a:t>
            </a:r>
            <a:r>
              <a:rPr lang="en-US" dirty="0" smtClean="0"/>
              <a:t>productions</a:t>
            </a:r>
          </a:p>
          <a:p>
            <a:pPr lvl="1"/>
            <a:r>
              <a:rPr lang="en-US" dirty="0" smtClean="0"/>
              <a:t>Gain around 10^4</a:t>
            </a:r>
          </a:p>
          <a:p>
            <a:pPr lvl="1"/>
            <a:endParaRPr lang="en-US" dirty="0"/>
          </a:p>
          <a:p>
            <a:r>
              <a:rPr lang="en-US" dirty="0" smtClean="0"/>
              <a:t>Bad quality (rejected) :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below 600V with leak</a:t>
            </a:r>
            <a:r>
              <a:rPr lang="en-US" dirty="0">
                <a:solidFill>
                  <a:srgbClr val="FF0000"/>
                </a:solidFill>
              </a:rPr>
              <a:t>age current </a:t>
            </a:r>
            <a:r>
              <a:rPr lang="en-US" dirty="0" smtClean="0">
                <a:solidFill>
                  <a:srgbClr val="FF0000"/>
                </a:solidFill>
              </a:rPr>
              <a:t> &gt; 20nA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Typically </a:t>
            </a:r>
            <a:r>
              <a:rPr lang="en-US" dirty="0" smtClean="0"/>
              <a:t>20% </a:t>
            </a:r>
            <a:r>
              <a:rPr lang="en-US" dirty="0"/>
              <a:t>of the productions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213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5103" y="414933"/>
            <a:ext cx="2410097" cy="1325563"/>
          </a:xfrm>
        </p:spPr>
        <p:txBody>
          <a:bodyPr/>
          <a:lstStyle/>
          <a:p>
            <a:r>
              <a:rPr lang="en-US" dirty="0" smtClean="0"/>
              <a:t>Set-up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155" y="2187705"/>
            <a:ext cx="4350430" cy="244711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365125"/>
            <a:ext cx="4574387" cy="25730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8" y="3722059"/>
            <a:ext cx="4574387" cy="25730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99296" y="4712699"/>
            <a:ext cx="676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Oven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380383" y="2990354"/>
            <a:ext cx="22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Assembled detectors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52862" y="6295151"/>
            <a:ext cx="1772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HV Power supply</a:t>
            </a:r>
            <a:endParaRPr lang="en-GB" dirty="0"/>
          </a:p>
        </p:txBody>
      </p:sp>
      <p:cxnSp>
        <p:nvCxnSpPr>
          <p:cNvPr id="12" name="Straight Arrow Connector 11"/>
          <p:cNvCxnSpPr>
            <a:stCxn id="16" idx="1"/>
          </p:cNvCxnSpPr>
          <p:nvPr/>
        </p:nvCxnSpPr>
        <p:spPr>
          <a:xfrm flipH="1">
            <a:off x="9036909" y="1077716"/>
            <a:ext cx="1765672" cy="388619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802581" y="754550"/>
            <a:ext cx="13224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HV </a:t>
            </a:r>
          </a:p>
          <a:p>
            <a:r>
              <a:rPr lang="en-US" dirty="0" smtClean="0"/>
              <a:t>connections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7125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6408" y="353513"/>
            <a:ext cx="8715170" cy="732624"/>
          </a:xfrm>
        </p:spPr>
        <p:txBody>
          <a:bodyPr>
            <a:noAutofit/>
          </a:bodyPr>
          <a:lstStyle/>
          <a:p>
            <a:pPr algn="ctr"/>
            <a:r>
              <a:rPr lang="en-US" sz="2000" dirty="0" smtClean="0"/>
              <a:t>Correct polarization </a:t>
            </a:r>
            <a:br>
              <a:rPr lang="en-US" sz="2000" dirty="0" smtClean="0"/>
            </a:br>
            <a:r>
              <a:rPr lang="en-US" sz="2000" dirty="0" smtClean="0"/>
              <a:t>Copper grid (cathode)</a:t>
            </a:r>
            <a:r>
              <a:rPr lang="en-US" sz="2000" dirty="0" smtClean="0">
                <a:sym typeface="Wingdings" panose="05000000000000000000" pitchFamily="2" charset="2"/>
              </a:rPr>
              <a:t></a:t>
            </a:r>
            <a:r>
              <a:rPr lang="en-US" sz="2000" dirty="0" smtClean="0"/>
              <a:t>0V      DLC (Anode)</a:t>
            </a:r>
            <a:r>
              <a:rPr lang="en-US" sz="2000" dirty="0" smtClean="0">
                <a:sym typeface="Wingdings" panose="05000000000000000000" pitchFamily="2" charset="2"/>
              </a:rPr>
              <a:t> +HV  </a:t>
            </a:r>
            <a:br>
              <a:rPr lang="en-US" sz="2000" dirty="0" smtClean="0">
                <a:sym typeface="Wingdings" panose="05000000000000000000" pitchFamily="2" charset="2"/>
              </a:rPr>
            </a:br>
            <a:r>
              <a:rPr lang="en-US" sz="2000" dirty="0" smtClean="0">
                <a:sym typeface="Wingdings" panose="05000000000000000000" pitchFamily="2" charset="2"/>
              </a:rPr>
              <a:t>resistive value : 10 to 100MOhms/square</a:t>
            </a:r>
            <a:endParaRPr lang="en-GB" sz="2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27" y="1262321"/>
            <a:ext cx="5624791" cy="316394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9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864" y="1262320"/>
            <a:ext cx="5624790" cy="31639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32682" y="4540172"/>
            <a:ext cx="31974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CH0 to CH3</a:t>
            </a:r>
            <a:r>
              <a:rPr lang="en-US" dirty="0" smtClean="0">
                <a:sym typeface="Wingdings" panose="05000000000000000000" pitchFamily="2" charset="2"/>
              </a:rPr>
              <a:t>  4 bad detectors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Setting : 500V/20uA </a:t>
            </a:r>
            <a:r>
              <a:rPr lang="en-US" dirty="0" smtClean="0">
                <a:sym typeface="Wingdings" panose="05000000000000000000" pitchFamily="2" charset="2"/>
              </a:rPr>
              <a:t>max/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100°C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Y: 1uA/div  X: 5s/div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Current instabilities up to 15uA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endParaRPr lang="en-GB" dirty="0"/>
          </a:p>
        </p:txBody>
      </p:sp>
      <p:sp>
        <p:nvSpPr>
          <p:cNvPr id="8" name="Right Arrow 7"/>
          <p:cNvSpPr/>
          <p:nvPr/>
        </p:nvSpPr>
        <p:spPr>
          <a:xfrm>
            <a:off x="5598337" y="489802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505644" y="4526655"/>
            <a:ext cx="385131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CH0 to CH3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Setting : 640V/20uA </a:t>
            </a:r>
            <a:r>
              <a:rPr lang="en-US" dirty="0" smtClean="0">
                <a:sym typeface="Wingdings" panose="05000000000000000000" pitchFamily="2" charset="2"/>
              </a:rPr>
              <a:t>max/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100°C 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Y: 1uA/div  X: 5s/div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1 to 4 </a:t>
            </a:r>
            <a:r>
              <a:rPr lang="en-US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nA</a:t>
            </a:r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 leakage current, no instability</a:t>
            </a:r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542648" y="5531252"/>
            <a:ext cx="10254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 Hours</a:t>
            </a:r>
          </a:p>
          <a:p>
            <a:r>
              <a:rPr lang="en-US" dirty="0" smtClean="0"/>
              <a:t>later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330037" y="4526655"/>
            <a:ext cx="3491346" cy="1227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422995" y="4526655"/>
            <a:ext cx="3930805" cy="1227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709490" y="6291077"/>
            <a:ext cx="7087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detectors never </a:t>
            </a:r>
            <a:r>
              <a:rPr lang="en-US" dirty="0" smtClean="0"/>
              <a:t>shown</a:t>
            </a:r>
            <a:r>
              <a:rPr lang="en-US" dirty="0" smtClean="0"/>
              <a:t> </a:t>
            </a:r>
            <a:r>
              <a:rPr lang="en-US" dirty="0" smtClean="0"/>
              <a:t>a </a:t>
            </a:r>
            <a:r>
              <a:rPr lang="en-US" dirty="0" smtClean="0"/>
              <a:t>permanent </a:t>
            </a:r>
            <a:r>
              <a:rPr lang="en-US" dirty="0" smtClean="0"/>
              <a:t>leak stopping the power supply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254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12161</TotalTime>
  <Words>1737</Words>
  <Application>Microsoft Office PowerPoint</Application>
  <PresentationFormat>Widescreen</PresentationFormat>
  <Paragraphs>248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Symbol</vt:lpstr>
      <vt:lpstr>Wingdings</vt:lpstr>
      <vt:lpstr>Office Theme</vt:lpstr>
      <vt:lpstr>Resistive detectors Electrical cleaning</vt:lpstr>
      <vt:lpstr>outline</vt:lpstr>
      <vt:lpstr>Spark damages are due to local temperature increase versus max temperature capability of materials. </vt:lpstr>
      <vt:lpstr>Energy released by one spark</vt:lpstr>
      <vt:lpstr>But even with this energy reduction:</vt:lpstr>
      <vt:lpstr>Summer 2021 </vt:lpstr>
      <vt:lpstr>uRwell qualification criteria in desiccator (Air-30% RH-@20°C) before summer 2021</vt:lpstr>
      <vt:lpstr>Set-up</vt:lpstr>
      <vt:lpstr>Correct polarization  Copper grid (cathode)0V      DLC (Anode) +HV   resistive value : 10 to 100MOhms/square</vt:lpstr>
      <vt:lpstr>Townsend coefficient versus Temperature</vt:lpstr>
      <vt:lpstr>Full picture </vt:lpstr>
      <vt:lpstr>PowerPoint Presentation</vt:lpstr>
      <vt:lpstr>Wrong polarization Copper grid (Cathode)+HV      DLC (Anode)  0V  </vt:lpstr>
      <vt:lpstr>Tentative to explain the phenomena I think purely geometrical</vt:lpstr>
      <vt:lpstr>uRwell qualification criteria  in our desiccator now</vt:lpstr>
      <vt:lpstr>Micromegas (1Mohms/square):</vt:lpstr>
      <vt:lpstr>Conclusion</vt:lpstr>
      <vt:lpstr>Future plans or ideas</vt:lpstr>
      <vt:lpstr>Thanks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Rui De Oliveira</dc:creator>
  <cp:lastModifiedBy>Rui De Oliveira</cp:lastModifiedBy>
  <cp:revision>1613</cp:revision>
  <dcterms:created xsi:type="dcterms:W3CDTF">2021-06-14T11:40:07Z</dcterms:created>
  <dcterms:modified xsi:type="dcterms:W3CDTF">2022-02-09T12:43:54Z</dcterms:modified>
</cp:coreProperties>
</file>