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9"/>
  </p:notesMasterIdLst>
  <p:handoutMasterIdLst>
    <p:handoutMasterId r:id="rId30"/>
  </p:handoutMasterIdLst>
  <p:sldIdLst>
    <p:sldId id="256" r:id="rId5"/>
    <p:sldId id="278" r:id="rId6"/>
    <p:sldId id="257" r:id="rId7"/>
    <p:sldId id="259" r:id="rId8"/>
    <p:sldId id="260" r:id="rId9"/>
    <p:sldId id="261" r:id="rId10"/>
    <p:sldId id="262" r:id="rId11"/>
    <p:sldId id="279" r:id="rId12"/>
    <p:sldId id="281" r:id="rId13"/>
    <p:sldId id="264" r:id="rId14"/>
    <p:sldId id="273" r:id="rId15"/>
    <p:sldId id="280" r:id="rId16"/>
    <p:sldId id="275" r:id="rId17"/>
    <p:sldId id="266" r:id="rId18"/>
    <p:sldId id="267" r:id="rId19"/>
    <p:sldId id="268" r:id="rId20"/>
    <p:sldId id="269" r:id="rId21"/>
    <p:sldId id="276" r:id="rId22"/>
    <p:sldId id="277" r:id="rId23"/>
    <p:sldId id="271" r:id="rId24"/>
    <p:sldId id="272" r:id="rId25"/>
    <p:sldId id="274" r:id="rId26"/>
    <p:sldId id="265" r:id="rId27"/>
    <p:sldId id="270" r:id="rId28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10" autoAdjust="0"/>
  </p:normalViewPr>
  <p:slideViewPr>
    <p:cSldViewPr snapToGrid="0">
      <p:cViewPr varScale="1">
        <p:scale>
          <a:sx n="76" d="100"/>
          <a:sy n="76" d="100"/>
        </p:scale>
        <p:origin x="142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0488-DA39-4CCA-A1A3-CC744E5A9904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0527B-00C3-481A-A97E-65CC0BF0B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776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4E944-8DFA-4B77-8759-6116DDB74361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D76AA-51AD-447E-8F6D-450C89CA7F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0947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D76AA-51AD-447E-8F6D-450C89CA7FA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1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D76AA-51AD-447E-8F6D-450C89CA7FA3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3450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1260000" y="1237320"/>
            <a:ext cx="7559640" cy="12199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1260000" y="1237320"/>
            <a:ext cx="7559640" cy="12199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1260000" y="1237320"/>
            <a:ext cx="7559640" cy="12199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357120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638040" y="176868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 type="body"/>
          </p:nvPr>
        </p:nvSpPr>
        <p:spPr>
          <a:xfrm>
            <a:off x="357120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 type="body"/>
          </p:nvPr>
        </p:nvSpPr>
        <p:spPr>
          <a:xfrm>
            <a:off x="6638040" y="405900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260000" y="1237320"/>
            <a:ext cx="7559640" cy="121996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00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99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430" b="0" strike="noStrike" cap="small" spc="-1">
              <a:solidFill>
                <a:srgbClr val="DC0528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640" y="298440"/>
            <a:ext cx="90712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586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640" y="1767240"/>
            <a:ext cx="907128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87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425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49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72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11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19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72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64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35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64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35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64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35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64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640" y="68846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1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5920" y="6884640"/>
            <a:ext cx="319500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endParaRPr lang="fr-FR" sz="1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5920" y="68846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7D2629EB-22D7-411F-836C-E3367B1E343C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 7" descr="bandeau_texte.png"/>
          <p:cNvPicPr/>
          <p:nvPr/>
        </p:nvPicPr>
        <p:blipFill>
          <a:blip r:embed="rId14"/>
          <a:stretch/>
        </p:blipFill>
        <p:spPr>
          <a:xfrm>
            <a:off x="0" y="0"/>
            <a:ext cx="10079280" cy="1052640"/>
          </a:xfrm>
          <a:prstGeom prst="rect">
            <a:avLst/>
          </a:prstGeom>
          <a:ln>
            <a:noFill/>
          </a:ln>
        </p:spPr>
      </p:pic>
      <p:pic>
        <p:nvPicPr>
          <p:cNvPr id="42" name="Image 8"/>
          <p:cNvPicPr/>
          <p:nvPr/>
        </p:nvPicPr>
        <p:blipFill>
          <a:blip r:embed="rId15"/>
          <a:stretch/>
        </p:blipFill>
        <p:spPr>
          <a:xfrm>
            <a:off x="9132840" y="151200"/>
            <a:ext cx="753840" cy="75240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632520" y="1383480"/>
            <a:ext cx="9008640" cy="547740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432000" indent="-324000">
              <a:lnSpc>
                <a:spcPct val="100000"/>
              </a:lnSpc>
              <a:spcAft>
                <a:spcPts val="601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fr-FR" sz="2200" b="0" strike="noStrike" spc="-1">
                <a:solidFill>
                  <a:srgbClr val="DC0528"/>
                </a:solidFill>
                <a:latin typeface="Verdana"/>
                <a:ea typeface="Verdana"/>
              </a:rPr>
              <a:t>Modifiez les styles du texte du masque</a:t>
            </a:r>
            <a:endParaRPr lang="fr-FR" sz="2200" b="0" strike="noStrike" cap="small" spc="-1">
              <a:solidFill>
                <a:srgbClr val="DC0528"/>
              </a:solidFill>
              <a:latin typeface="Verdana"/>
            </a:endParaRPr>
          </a:p>
          <a:p>
            <a:pPr marL="864000" lvl="1" indent="-324000">
              <a:lnSpc>
                <a:spcPct val="100000"/>
              </a:lnSpc>
              <a:spcAft>
                <a:spcPts val="4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fr-FR" sz="1800" b="0" strike="noStrike" cap="small" spc="-1">
                <a:solidFill>
                  <a:srgbClr val="666666"/>
                </a:solidFill>
                <a:latin typeface="Verdana"/>
                <a:ea typeface="Verdana"/>
              </a:rPr>
              <a:t>Deuxième niveau</a:t>
            </a:r>
            <a:endParaRPr lang="fr-FR" sz="1800" b="0" strike="noStrike" spc="-1">
              <a:solidFill>
                <a:srgbClr val="666666"/>
              </a:solidFill>
              <a:latin typeface="Verdana"/>
            </a:endParaRPr>
          </a:p>
          <a:p>
            <a:pPr marL="1296000" lvl="2" indent="-288000">
              <a:spcBef>
                <a:spcPts val="904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fr-FR" sz="1600" b="0" strike="noStrike" spc="-1">
                <a:solidFill>
                  <a:srgbClr val="666666"/>
                </a:solidFill>
                <a:latin typeface="Verdana"/>
                <a:ea typeface="Verdana"/>
              </a:rPr>
              <a:t>Troisième niveau</a:t>
            </a:r>
            <a:endParaRPr lang="fr-FR" sz="1600" b="0" strike="noStrike" spc="-1">
              <a:solidFill>
                <a:srgbClr val="666666"/>
              </a:solidFill>
              <a:latin typeface="Verdana"/>
            </a:endParaRPr>
          </a:p>
          <a:p>
            <a:pPr marL="1728000" lvl="3" indent="-216000">
              <a:lnSpc>
                <a:spcPct val="100000"/>
              </a:lnSpc>
              <a:spcBef>
                <a:spcPts val="201"/>
              </a:spcBef>
              <a:spcAft>
                <a:spcPts val="400"/>
              </a:spcAft>
              <a:buClr>
                <a:srgbClr val="000000"/>
              </a:buClr>
              <a:buSzPct val="75000"/>
              <a:buFont typeface="Symbol" charset="2"/>
              <a:buChar char=""/>
              <a:tabLst>
                <a:tab pos="0" algn="l"/>
              </a:tabLst>
            </a:pPr>
            <a:r>
              <a:rPr lang="fr-FR" sz="1400" b="0" strike="noStrike" spc="-1">
                <a:solidFill>
                  <a:srgbClr val="666666"/>
                </a:solidFill>
                <a:latin typeface="Verdana"/>
                <a:ea typeface="Verdana"/>
              </a:rPr>
              <a:t>Quatrième niveau</a:t>
            </a:r>
            <a:endParaRPr lang="fr-FR" sz="1400" b="0" strike="noStrike" spc="-1">
              <a:solidFill>
                <a:srgbClr val="666666"/>
              </a:solidFill>
              <a:latin typeface="Verdana"/>
            </a:endParaRPr>
          </a:p>
          <a:p>
            <a:pPr marL="2160000" lvl="4" indent="-216000">
              <a:spcBef>
                <a:spcPts val="292"/>
              </a:spcBef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fr-FR" sz="1200" b="0" strike="noStrike" spc="-1">
                <a:solidFill>
                  <a:srgbClr val="666666"/>
                </a:solidFill>
                <a:latin typeface="Verdana"/>
                <a:ea typeface="Verdana"/>
              </a:rPr>
              <a:t>Cinquième niveau</a:t>
            </a:r>
            <a:endParaRPr lang="fr-FR" sz="1200" b="0" strike="noStrike" spc="-1">
              <a:solidFill>
                <a:srgbClr val="666666"/>
              </a:solidFill>
              <a:latin typeface="Verdana"/>
            </a:endParaRPr>
          </a:p>
          <a:p>
            <a:pPr marL="2592000" lvl="5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fr-FR" sz="1200" b="0" i="1" strike="noStrike" spc="-1">
                <a:solidFill>
                  <a:srgbClr val="666666"/>
                </a:solidFill>
                <a:latin typeface="Verdana"/>
                <a:ea typeface="Verdana"/>
              </a:rPr>
              <a:t>Sixième niveau</a:t>
            </a:r>
            <a:endParaRPr lang="fr-FR" sz="1200" b="0" strike="noStrike" spc="-1">
              <a:solidFill>
                <a:srgbClr val="666666"/>
              </a:solidFill>
              <a:latin typeface="Verdana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title"/>
          </p:nvPr>
        </p:nvSpPr>
        <p:spPr>
          <a:xfrm>
            <a:off x="1521360" y="57240"/>
            <a:ext cx="7485120" cy="10018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cap="small" spc="-1">
                <a:solidFill>
                  <a:srgbClr val="FFFFFF"/>
                </a:solidFill>
                <a:latin typeface="Arial"/>
              </a:rPr>
              <a:t>Cliquez pour modifier le style du titre</a:t>
            </a:r>
            <a:endParaRPr lang="fr-FR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/>
          </p:nvPr>
        </p:nvSpPr>
        <p:spPr>
          <a:xfrm>
            <a:off x="632880" y="7125120"/>
            <a:ext cx="2865600" cy="357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/>
          </p:nvPr>
        </p:nvSpPr>
        <p:spPr>
          <a:xfrm>
            <a:off x="8799120" y="7125120"/>
            <a:ext cx="84168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000" b="0" strike="noStrike" spc="-1">
                <a:solidFill>
                  <a:srgbClr val="666666"/>
                </a:solidFill>
                <a:latin typeface="Arial"/>
              </a:rPr>
              <a:t>Page </a:t>
            </a:r>
            <a:fld id="{84A314E1-210D-4C29-BD59-43D35BCBDB95}" type="slidenum">
              <a:rPr lang="fr-FR" sz="1000" b="0" strike="noStrike" spc="-1">
                <a:solidFill>
                  <a:srgbClr val="666666"/>
                </a:solidFill>
                <a:latin typeface="Arial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dt"/>
          </p:nvPr>
        </p:nvSpPr>
        <p:spPr>
          <a:xfrm>
            <a:off x="3666600" y="7125120"/>
            <a:ext cx="4554360" cy="357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bandeau_texte.png"/>
          <p:cNvPicPr/>
          <p:nvPr/>
        </p:nvPicPr>
        <p:blipFill>
          <a:blip r:embed="rId14"/>
          <a:stretch/>
        </p:blipFill>
        <p:spPr>
          <a:xfrm>
            <a:off x="0" y="0"/>
            <a:ext cx="10079640" cy="1053000"/>
          </a:xfrm>
          <a:prstGeom prst="rect">
            <a:avLst/>
          </a:prstGeom>
          <a:ln>
            <a:noFill/>
          </a:ln>
        </p:spPr>
      </p:pic>
      <p:pic>
        <p:nvPicPr>
          <p:cNvPr id="85" name="Image 8"/>
          <p:cNvPicPr/>
          <p:nvPr/>
        </p:nvPicPr>
        <p:blipFill>
          <a:blip r:embed="rId15"/>
          <a:stretch/>
        </p:blipFill>
        <p:spPr>
          <a:xfrm>
            <a:off x="9135000" y="152280"/>
            <a:ext cx="753840" cy="752400"/>
          </a:xfrm>
          <a:prstGeom prst="rect">
            <a:avLst/>
          </a:prstGeom>
          <a:ln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4500" b="1" strike="noStrike" cap="all" spc="-1">
                <a:solidFill>
                  <a:srgbClr val="FFFFFF"/>
                </a:solidFill>
                <a:latin typeface="Arial"/>
              </a:rPr>
              <a:t>Haga clic para modificar el estilo de título del patrón</a:t>
            </a:r>
            <a:endParaRPr lang="fr-FR" sz="4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dt"/>
          </p:nvPr>
        </p:nvSpPr>
        <p:spPr>
          <a:xfrm>
            <a:off x="2893320" y="7115040"/>
            <a:ext cx="588888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ftr"/>
          </p:nvPr>
        </p:nvSpPr>
        <p:spPr>
          <a:xfrm>
            <a:off x="650520" y="7127280"/>
            <a:ext cx="204588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sldNum"/>
          </p:nvPr>
        </p:nvSpPr>
        <p:spPr>
          <a:xfrm>
            <a:off x="9048240" y="7127280"/>
            <a:ext cx="75096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826C8D02-5149-4E22-AB45-9D78CF1855BF}" type="slidenum">
              <a:rPr lang="en-US" sz="1000" b="0" strike="noStrike" spc="-1">
                <a:solidFill>
                  <a:srgbClr val="666666"/>
                </a:solidFill>
                <a:latin typeface="Arial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55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30" b="0" strike="noStrike" cap="small" spc="-1">
                <a:solidFill>
                  <a:srgbClr val="DC0528"/>
                </a:solidFill>
                <a:latin typeface="Verdana"/>
              </a:rPr>
              <a:t>Click to edit the outline text format</a:t>
            </a:r>
          </a:p>
          <a:p>
            <a:pPr marL="864000" lvl="1" indent="-324000">
              <a:spcBef>
                <a:spcPts val="124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760" b="0" strike="noStrike" spc="-1">
                <a:solidFill>
                  <a:srgbClr val="666666"/>
                </a:solidFill>
                <a:latin typeface="Verdana"/>
              </a:rPr>
              <a:t>Second Outline Level</a:t>
            </a:r>
          </a:p>
          <a:p>
            <a:pPr marL="1296000" lvl="2" indent="-288000">
              <a:spcBef>
                <a:spcPts val="9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540" b="0" strike="noStrike" spc="-1">
                <a:solidFill>
                  <a:srgbClr val="666666"/>
                </a:solidFill>
                <a:latin typeface="Verdana"/>
              </a:rPr>
              <a:t>Third Outline Level</a:t>
            </a:r>
          </a:p>
          <a:p>
            <a:pPr marL="1728000" lvl="3" indent="-216000">
              <a:spcBef>
                <a:spcPts val="62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540" b="0" strike="noStrike" spc="-1">
                <a:solidFill>
                  <a:srgbClr val="666666"/>
                </a:solidFill>
                <a:latin typeface="Verdana"/>
              </a:rPr>
              <a:t>Fourth Outline Level</a:t>
            </a:r>
          </a:p>
          <a:p>
            <a:pPr marL="2160000" lvl="4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Fifth Outline Level</a:t>
            </a:r>
          </a:p>
          <a:p>
            <a:pPr marL="2592000" lvl="5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Sixth Outline Level</a:t>
            </a:r>
          </a:p>
          <a:p>
            <a:pPr marL="3024000" lvl="6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 7" descr="bandeau_texte.png"/>
          <p:cNvPicPr/>
          <p:nvPr/>
        </p:nvPicPr>
        <p:blipFill>
          <a:blip r:embed="rId14"/>
          <a:stretch/>
        </p:blipFill>
        <p:spPr>
          <a:xfrm>
            <a:off x="0" y="0"/>
            <a:ext cx="10079640" cy="1053000"/>
          </a:xfrm>
          <a:prstGeom prst="rect">
            <a:avLst/>
          </a:prstGeom>
          <a:ln>
            <a:noFill/>
          </a:ln>
        </p:spPr>
      </p:pic>
      <p:pic>
        <p:nvPicPr>
          <p:cNvPr id="128" name="Image 8"/>
          <p:cNvPicPr/>
          <p:nvPr/>
        </p:nvPicPr>
        <p:blipFill>
          <a:blip r:embed="rId15"/>
          <a:stretch/>
        </p:blipFill>
        <p:spPr>
          <a:xfrm>
            <a:off x="9135000" y="152280"/>
            <a:ext cx="753840" cy="752400"/>
          </a:xfrm>
          <a:prstGeom prst="rect">
            <a:avLst/>
          </a:prstGeom>
          <a:ln>
            <a:noFill/>
          </a:ln>
        </p:spPr>
      </p:pic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260000" y="1237320"/>
            <a:ext cx="7559640" cy="263160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s-ES" sz="4500" b="1" strike="noStrike" cap="all" spc="-1">
                <a:solidFill>
                  <a:srgbClr val="FFFFFF"/>
                </a:solidFill>
                <a:latin typeface="Arial"/>
              </a:rPr>
              <a:t>Haga clic para modificar el estilo de título del patrón</a:t>
            </a:r>
            <a:endParaRPr lang="fr-FR" sz="45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dt"/>
          </p:nvPr>
        </p:nvSpPr>
        <p:spPr>
          <a:xfrm>
            <a:off x="2893320" y="7115040"/>
            <a:ext cx="588888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ftr"/>
          </p:nvPr>
        </p:nvSpPr>
        <p:spPr>
          <a:xfrm>
            <a:off x="650520" y="7127280"/>
            <a:ext cx="204588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endParaRPr lang="fr-FR" sz="1000" b="0" strike="noStrike" spc="-1">
              <a:latin typeface="Times New Roman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sldNum"/>
          </p:nvPr>
        </p:nvSpPr>
        <p:spPr>
          <a:xfrm>
            <a:off x="9048240" y="7127280"/>
            <a:ext cx="750960" cy="35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B9B6FF35-A262-4537-BEEB-56E2E764B07D}" type="slidenum">
              <a:rPr lang="en-US" sz="1000" b="0" strike="noStrike" spc="-1">
                <a:solidFill>
                  <a:srgbClr val="666666"/>
                </a:solidFill>
                <a:latin typeface="Arial"/>
              </a:rPr>
              <a:t>‹N°›</a:t>
            </a:fld>
            <a:endParaRPr lang="fr-FR" sz="1000" b="0" strike="noStrike" spc="-1">
              <a:latin typeface="Times New Roman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55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30" b="0" strike="noStrike" cap="small" spc="-1">
                <a:solidFill>
                  <a:srgbClr val="DC0528"/>
                </a:solidFill>
                <a:latin typeface="Verdana"/>
              </a:rPr>
              <a:t>Click to edit the outline text format</a:t>
            </a:r>
          </a:p>
          <a:p>
            <a:pPr marL="864000" lvl="1" indent="-324000">
              <a:spcBef>
                <a:spcPts val="124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760" b="0" strike="noStrike" spc="-1">
                <a:solidFill>
                  <a:srgbClr val="666666"/>
                </a:solidFill>
                <a:latin typeface="Verdana"/>
              </a:rPr>
              <a:t>Second Outline Level</a:t>
            </a:r>
          </a:p>
          <a:p>
            <a:pPr marL="1296000" lvl="2" indent="-288000">
              <a:spcBef>
                <a:spcPts val="93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540" b="0" strike="noStrike" spc="-1">
                <a:solidFill>
                  <a:srgbClr val="666666"/>
                </a:solidFill>
                <a:latin typeface="Verdana"/>
              </a:rPr>
              <a:t>Third Outline Level</a:t>
            </a:r>
          </a:p>
          <a:p>
            <a:pPr marL="1728000" lvl="3" indent="-216000">
              <a:spcBef>
                <a:spcPts val="62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540" b="0" strike="noStrike" spc="-1">
                <a:solidFill>
                  <a:srgbClr val="666666"/>
                </a:solidFill>
                <a:latin typeface="Verdana"/>
              </a:rPr>
              <a:t>Fourth Outline Level</a:t>
            </a:r>
          </a:p>
          <a:p>
            <a:pPr marL="2160000" lvl="4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Fifth Outline Level</a:t>
            </a:r>
          </a:p>
          <a:p>
            <a:pPr marL="2592000" lvl="5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Sixth Outline Level</a:t>
            </a:r>
          </a:p>
          <a:p>
            <a:pPr marL="3024000" lvl="6" indent="-216000">
              <a:spcBef>
                <a:spcPts val="3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210" b="0" strike="noStrike" spc="-1">
                <a:solidFill>
                  <a:srgbClr val="666666"/>
                </a:solidFill>
                <a:latin typeface="Verdan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Image 169"/>
          <p:cNvPicPr/>
          <p:nvPr/>
        </p:nvPicPr>
        <p:blipFill>
          <a:blip r:embed="rId2"/>
          <a:srcRect l="19722" t="41372" r="40988" b="15447"/>
          <a:stretch/>
        </p:blipFill>
        <p:spPr>
          <a:xfrm>
            <a:off x="0" y="0"/>
            <a:ext cx="10133280" cy="7560000"/>
          </a:xfrm>
          <a:prstGeom prst="rect">
            <a:avLst/>
          </a:prstGeom>
          <a:ln>
            <a:noFill/>
          </a:ln>
        </p:spPr>
      </p:pic>
      <p:pic>
        <p:nvPicPr>
          <p:cNvPr id="171" name="Image 170"/>
          <p:cNvPicPr/>
          <p:nvPr/>
        </p:nvPicPr>
        <p:blipFill>
          <a:blip r:embed="rId3"/>
          <a:srcRect l="14010" t="2012" r="78128" b="85281"/>
          <a:stretch/>
        </p:blipFill>
        <p:spPr>
          <a:xfrm>
            <a:off x="72360" y="72000"/>
            <a:ext cx="791640" cy="719640"/>
          </a:xfrm>
          <a:prstGeom prst="rect">
            <a:avLst/>
          </a:prstGeom>
          <a:ln>
            <a:noFill/>
          </a:ln>
        </p:spPr>
      </p:pic>
      <p:sp>
        <p:nvSpPr>
          <p:cNvPr id="172" name="TextShape 1"/>
          <p:cNvSpPr txBox="1"/>
          <p:nvPr/>
        </p:nvSpPr>
        <p:spPr>
          <a:xfrm>
            <a:off x="242640" y="1044000"/>
            <a:ext cx="9648000" cy="244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3200" b="0" strike="noStrike" spc="-1" dirty="0" err="1">
                <a:solidFill>
                  <a:srgbClr val="C00000"/>
                </a:solidFill>
                <a:latin typeface="Times New Roman"/>
              </a:rPr>
              <a:t>Medica</a:t>
            </a:r>
            <a:r>
              <a:rPr lang="en-GB" sz="3200" b="0" strike="noStrike" spc="-1" dirty="0">
                <a:solidFill>
                  <a:srgbClr val="C00000"/>
                </a:solidFill>
                <a:latin typeface="Times New Roman"/>
              </a:rPr>
              <a:t>-Plus: a </a:t>
            </a:r>
            <a:r>
              <a:rPr lang="en-GB" sz="3200" b="0" strike="noStrike" spc="-1" dirty="0" err="1" smtClean="0">
                <a:solidFill>
                  <a:srgbClr val="C00000"/>
                </a:solidFill>
                <a:latin typeface="Times New Roman"/>
              </a:rPr>
              <a:t>Micromegas</a:t>
            </a:r>
            <a:r>
              <a:rPr lang="en-GB" sz="3200" b="0" strike="noStrike" spc="-1" dirty="0" smtClean="0">
                <a:solidFill>
                  <a:srgbClr val="C00000"/>
                </a:solidFill>
                <a:latin typeface="Times New Roman"/>
              </a:rPr>
              <a:t> detector </a:t>
            </a:r>
            <a:r>
              <a:rPr lang="en-GB" sz="3200" b="0" strike="noStrike" spc="-1" dirty="0">
                <a:solidFill>
                  <a:srgbClr val="C00000"/>
                </a:solidFill>
                <a:latin typeface="Times New Roman"/>
              </a:rPr>
              <a:t>for </a:t>
            </a:r>
            <a:r>
              <a:rPr lang="en-GB" sz="3200" b="0" strike="noStrike" spc="-1" dirty="0" smtClean="0">
                <a:solidFill>
                  <a:srgbClr val="C00000"/>
                </a:solidFill>
                <a:latin typeface="Times New Roman"/>
              </a:rPr>
              <a:t>sub-</a:t>
            </a:r>
            <a:r>
              <a:rPr lang="en-GB" sz="3200" b="0" strike="noStrike" spc="-1" dirty="0" err="1" smtClean="0">
                <a:solidFill>
                  <a:srgbClr val="C00000"/>
                </a:solidFill>
                <a:latin typeface="Times New Roman"/>
              </a:rPr>
              <a:t>Bq</a:t>
            </a:r>
            <a:r>
              <a:rPr lang="en-GB" sz="3200" b="0" strike="noStrike" spc="-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GB" sz="3200" b="0" strike="noStrike" spc="-1" dirty="0">
                <a:solidFill>
                  <a:srgbClr val="C00000"/>
                </a:solidFill>
                <a:latin typeface="Times New Roman"/>
              </a:rPr>
              <a:t>tritium activity </a:t>
            </a:r>
            <a:r>
              <a:rPr lang="en-GB" sz="3200" b="0" strike="noStrike" spc="-1" dirty="0" smtClean="0">
                <a:solidFill>
                  <a:srgbClr val="C00000"/>
                </a:solidFill>
                <a:latin typeface="Times New Roman"/>
              </a:rPr>
              <a:t>assessment at </a:t>
            </a:r>
            <a:r>
              <a:rPr lang="en-GB" sz="3200" b="0" strike="noStrike" spc="-1" dirty="0">
                <a:solidFill>
                  <a:srgbClr val="C00000"/>
                </a:solidFill>
                <a:latin typeface="Times New Roman"/>
              </a:rPr>
              <a:t>the service of oncological research</a:t>
            </a:r>
            <a:endParaRPr lang="fr-FR" sz="32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746640" y="2617797"/>
            <a:ext cx="8640000" cy="3182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fr-FR" sz="2200" spc="-1" dirty="0" smtClean="0">
                <a:latin typeface="Times New Roman"/>
              </a:rPr>
              <a:t>A. Cools</a:t>
            </a:r>
            <a:r>
              <a:rPr lang="fr-FR" sz="2200" spc="-1" dirty="0">
                <a:latin typeface="Times New Roman"/>
              </a:rPr>
              <a:t>, </a:t>
            </a:r>
            <a:r>
              <a:rPr lang="fr-FR" sz="2200" spc="-1" dirty="0" smtClean="0">
                <a:latin typeface="Times New Roman"/>
              </a:rPr>
              <a:t>E</a:t>
            </a:r>
            <a:r>
              <a:rPr lang="fr-FR" sz="2200" spc="-1" dirty="0">
                <a:latin typeface="Times New Roman"/>
              </a:rPr>
              <a:t>. Ferrer Ribas, </a:t>
            </a:r>
            <a:r>
              <a:rPr lang="fr-FR" sz="2200" spc="-1" dirty="0" smtClean="0">
                <a:latin typeface="Times New Roman"/>
              </a:rPr>
              <a:t>T. Papaevangelou, M. Vandenbroucke</a:t>
            </a:r>
          </a:p>
          <a:p>
            <a:pPr algn="ctr"/>
            <a:r>
              <a:rPr lang="fr-FR" sz="2200" b="1" spc="-1" dirty="0" smtClean="0">
                <a:latin typeface="Times New Roman"/>
              </a:rPr>
              <a:t>CEA-Saclay/IRFU/DEPHYS</a:t>
            </a:r>
            <a:endParaRPr lang="fr-FR" sz="2200" b="1" spc="-1" dirty="0"/>
          </a:p>
          <a:p>
            <a:pPr algn="ctr"/>
            <a:endParaRPr lang="fr-FR" sz="2200" b="0" strike="noStrike" spc="-1" dirty="0" smtClean="0">
              <a:latin typeface="Times New Roman"/>
            </a:endParaRPr>
          </a:p>
          <a:p>
            <a:pPr algn="ctr"/>
            <a:endParaRPr lang="fr-FR" sz="2200" spc="-1" dirty="0">
              <a:latin typeface="Times New Roman"/>
            </a:endParaRPr>
          </a:p>
          <a:p>
            <a:pPr algn="ctr"/>
            <a:endParaRPr lang="fr-FR" sz="2200" b="0" strike="noStrike" spc="-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200" b="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fr-FR" sz="22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Beau</a:t>
            </a:r>
            <a:r>
              <a:rPr lang="fr-FR" sz="2200" b="0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2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fr-FR" sz="2200" b="0" strike="noStrike" spc="-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Malgorn</a:t>
            </a:r>
            <a:r>
              <a:rPr lang="fr-FR" sz="2200" b="0" strike="noStrike" spc="-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fr-FR" sz="2200" b="0" strike="noStrike" spc="-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Malloggi</a:t>
            </a:r>
            <a:endParaRPr lang="fr-FR" sz="2200" b="0" strike="noStrike" spc="-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200" b="1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 </a:t>
            </a:r>
            <a:r>
              <a:rPr lang="fr-FR" sz="2200" b="1" strike="noStrike" spc="-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Joliot</a:t>
            </a:r>
            <a:r>
              <a:rPr lang="fr-FR" sz="2200" b="1" strike="noStrike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Curie and </a:t>
            </a:r>
            <a:r>
              <a:rPr lang="fr-FR" sz="2200" b="1" strike="noStrike" spc="-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Iramis</a:t>
            </a:r>
            <a:endParaRPr lang="fr-FR" sz="2200" b="1" strike="noStrike" spc="-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fr-FR" sz="2200" b="1" spc="-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CEA-Saclay</a:t>
            </a:r>
            <a:endParaRPr lang="fr-FR" sz="2200" b="1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200" b="0" strike="noStrike" spc="-1" dirty="0">
              <a:latin typeface="Arial"/>
            </a:endParaRPr>
          </a:p>
          <a:p>
            <a:pPr algn="ctr"/>
            <a:endParaRPr lang="fr-FR" sz="2200" b="0" strike="noStrike" spc="-1" dirty="0">
              <a:latin typeface="Arial"/>
            </a:endParaRPr>
          </a:p>
          <a:p>
            <a:pPr algn="ctr"/>
            <a:endParaRPr lang="fr-FR" sz="2200" b="0" strike="noStrike" spc="-1" dirty="0">
              <a:latin typeface="Arial"/>
            </a:endParaRPr>
          </a:p>
          <a:p>
            <a:pPr algn="ctr"/>
            <a:endParaRPr lang="fr-FR" sz="2200" b="0" strike="noStrike" spc="-1" dirty="0"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</a:t>
            </a:fld>
            <a:endParaRPr lang="fr-FR" sz="12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b="1453"/>
          <a:stretch/>
        </p:blipFill>
        <p:spPr>
          <a:xfrm>
            <a:off x="1974528" y="5800558"/>
            <a:ext cx="2756274" cy="1611106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5"/>
          <a:srcRect l="17486" t="5433" r="10367" b="2177"/>
          <a:stretch/>
        </p:blipFill>
        <p:spPr>
          <a:xfrm>
            <a:off x="6180270" y="5800557"/>
            <a:ext cx="1820729" cy="1611106"/>
          </a:xfrm>
          <a:prstGeom prst="rect">
            <a:avLst/>
          </a:prstGeom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5266" y="126209"/>
            <a:ext cx="776168" cy="7781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preview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9" t="15628" r="9184" b="5967"/>
          <a:stretch/>
        </p:blipFill>
        <p:spPr bwMode="auto">
          <a:xfrm>
            <a:off x="126555" y="4777217"/>
            <a:ext cx="3955281" cy="245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preview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6" t="15173" r="9568" b="5967"/>
          <a:stretch/>
        </p:blipFill>
        <p:spPr bwMode="auto">
          <a:xfrm>
            <a:off x="5854425" y="4777217"/>
            <a:ext cx="4193355" cy="241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8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1</a:t>
            </a:r>
            <a:r>
              <a:rPr lang="en-GB" sz="2400" b="1" strike="noStrike" cap="small" spc="-1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deposit with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tritiated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glucose : 0.4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Bq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– 40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Bq</a:t>
            </a:r>
            <a:endParaRPr lang="fr-FR" sz="2400" spc="-1" dirty="0">
              <a:solidFill>
                <a:srgbClr val="000000"/>
              </a:solidFill>
            </a:endParaRPr>
          </a:p>
        </p:txBody>
      </p:sp>
      <p:pic>
        <p:nvPicPr>
          <p:cNvPr id="211" name="Image 17"/>
          <p:cNvPicPr/>
          <p:nvPr/>
        </p:nvPicPr>
        <p:blipFill>
          <a:blip r:embed="rId4"/>
          <a:stretch/>
        </p:blipFill>
        <p:spPr>
          <a:xfrm>
            <a:off x="238960" y="1527200"/>
            <a:ext cx="4018080" cy="27467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4097880" y="5304600"/>
            <a:ext cx="158616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C9211E"/>
                </a:solidFill>
                <a:latin typeface="Times New Roman"/>
              </a:rPr>
              <a:t>Common noise suppression</a:t>
            </a:r>
          </a:p>
          <a:p>
            <a:pPr>
              <a:lnSpc>
                <a:spcPct val="100000"/>
              </a:lnSpc>
            </a:pPr>
            <a:r>
              <a:rPr lang="en-GB" sz="1000" b="0" strike="noStrike" spc="-1" dirty="0">
                <a:solidFill>
                  <a:srgbClr val="C9211E"/>
                </a:solidFill>
                <a:latin typeface="Times New Roman"/>
              </a:rPr>
              <a:t>Low amplitude cut </a:t>
            </a:r>
            <a:r>
              <a:rPr lang="en-GB" sz="1000" b="0" strike="noStrike" spc="-1" dirty="0" smtClean="0">
                <a:solidFill>
                  <a:srgbClr val="C9211E"/>
                </a:solidFill>
                <a:latin typeface="Times New Roman"/>
              </a:rPr>
              <a:t>(4</a:t>
            </a:r>
            <a:r>
              <a:rPr lang="el-GR" sz="1000" b="0" strike="noStrike" spc="-1" dirty="0" smtClean="0">
                <a:solidFill>
                  <a:srgbClr val="C9211E"/>
                </a:solidFill>
                <a:latin typeface="Times New Roman"/>
              </a:rPr>
              <a:t>σ</a:t>
            </a:r>
            <a:r>
              <a:rPr lang="fr-FR" sz="1000" b="0" strike="noStrike" spc="-1" dirty="0" smtClean="0">
                <a:solidFill>
                  <a:srgbClr val="C9211E"/>
                </a:solidFill>
                <a:latin typeface="Times New Roman"/>
              </a:rPr>
              <a:t>)</a:t>
            </a:r>
            <a:endParaRPr lang="en-GB" sz="1000" b="0" strike="noStrike" spc="-1" dirty="0">
              <a:solidFill>
                <a:srgbClr val="C9211E"/>
              </a:solidFill>
              <a:latin typeface="Times New Roman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4104000" y="4869720"/>
            <a:ext cx="1728000" cy="1250280"/>
          </a:xfrm>
          <a:custGeom>
            <a:avLst/>
            <a:gdLst/>
            <a:ahLst/>
            <a:cxnLst/>
            <a:rect l="0" t="0" r="r" b="b"/>
            <a:pathLst>
              <a:path w="4802" h="3475">
                <a:moveTo>
                  <a:pt x="0" y="868"/>
                </a:moveTo>
                <a:lnTo>
                  <a:pt x="3600" y="868"/>
                </a:lnTo>
                <a:lnTo>
                  <a:pt x="3600" y="0"/>
                </a:lnTo>
                <a:lnTo>
                  <a:pt x="4801" y="1737"/>
                </a:lnTo>
                <a:lnTo>
                  <a:pt x="3600" y="3474"/>
                </a:lnTo>
                <a:lnTo>
                  <a:pt x="3600" y="2605"/>
                </a:lnTo>
                <a:lnTo>
                  <a:pt x="0" y="2605"/>
                </a:lnTo>
                <a:lnTo>
                  <a:pt x="0" y="868"/>
                </a:lnTo>
              </a:path>
            </a:pathLst>
          </a:custGeom>
          <a:noFill/>
          <a:ln w="19080">
            <a:solidFill>
              <a:srgbClr val="C9211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TextShape 5"/>
          <p:cNvSpPr txBox="1"/>
          <p:nvPr/>
        </p:nvSpPr>
        <p:spPr>
          <a:xfrm rot="16200000">
            <a:off x="5707800" y="4516560"/>
            <a:ext cx="506880" cy="330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>
                <a:latin typeface="Arial"/>
              </a:rPr>
              <a:t>ADC</a:t>
            </a:r>
            <a:endParaRPr lang="fr-FR" sz="800" b="0" strike="noStrike" spc="-1">
              <a:latin typeface="Arial"/>
            </a:endParaRPr>
          </a:p>
        </p:txBody>
      </p:sp>
      <p:sp>
        <p:nvSpPr>
          <p:cNvPr id="217" name="TextShape 6"/>
          <p:cNvSpPr txBox="1"/>
          <p:nvPr/>
        </p:nvSpPr>
        <p:spPr>
          <a:xfrm rot="16200000">
            <a:off x="-16920" y="4485600"/>
            <a:ext cx="506880" cy="319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>
                <a:latin typeface="Arial"/>
              </a:rPr>
              <a:t>ADC</a:t>
            </a:r>
            <a:endParaRPr lang="fr-FR" sz="800" b="0" strike="noStrike" spc="-1">
              <a:latin typeface="Arial"/>
            </a:endParaRPr>
          </a:p>
        </p:txBody>
      </p:sp>
      <p:sp>
        <p:nvSpPr>
          <p:cNvPr id="218" name="TextShape 7"/>
          <p:cNvSpPr txBox="1"/>
          <p:nvPr/>
        </p:nvSpPr>
        <p:spPr>
          <a:xfrm>
            <a:off x="7459200" y="7216560"/>
            <a:ext cx="128268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Arial"/>
              </a:rPr>
              <a:t>Time samples (8 ns)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219" name="TextShape 8"/>
          <p:cNvSpPr txBox="1"/>
          <p:nvPr/>
        </p:nvSpPr>
        <p:spPr>
          <a:xfrm>
            <a:off x="1425600" y="7216200"/>
            <a:ext cx="123840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Arial"/>
              </a:rPr>
              <a:t>Time samples (8 ns)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220" name="TextShape 9"/>
          <p:cNvSpPr txBox="1"/>
          <p:nvPr/>
        </p:nvSpPr>
        <p:spPr>
          <a:xfrm>
            <a:off x="1204692" y="4485240"/>
            <a:ext cx="1880149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u="sng" strike="noStrike" spc="-1" dirty="0">
                <a:latin typeface="Arial"/>
              </a:rPr>
              <a:t>Amplitude </a:t>
            </a:r>
            <a:r>
              <a:rPr lang="en-GB" sz="800" b="0" u="sng" strike="noStrike" spc="-1" dirty="0" smtClean="0">
                <a:latin typeface="Arial"/>
              </a:rPr>
              <a:t>signals for one event</a:t>
            </a:r>
            <a:endParaRPr lang="fr-FR" sz="800" b="0" u="sng" strike="noStrike" spc="-1" dirty="0">
              <a:latin typeface="Arial"/>
            </a:endParaRPr>
          </a:p>
        </p:txBody>
      </p:sp>
      <p:sp>
        <p:nvSpPr>
          <p:cNvPr id="17" name="TextShape 9"/>
          <p:cNvSpPr txBox="1"/>
          <p:nvPr/>
        </p:nvSpPr>
        <p:spPr>
          <a:xfrm>
            <a:off x="7104760" y="4446723"/>
            <a:ext cx="1880149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u="sng" strike="noStrike" spc="-1" dirty="0">
                <a:latin typeface="Arial"/>
              </a:rPr>
              <a:t>Amplitude </a:t>
            </a:r>
            <a:r>
              <a:rPr lang="en-GB" sz="800" b="0" u="sng" strike="noStrike" spc="-1" dirty="0" smtClean="0">
                <a:latin typeface="Arial"/>
              </a:rPr>
              <a:t>signals for one event</a:t>
            </a:r>
            <a:endParaRPr lang="fr-FR" sz="800" b="0" u="sng" strike="noStrike" spc="-1" dirty="0">
              <a:latin typeface="Arial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10</a:t>
            </a:fld>
            <a:endParaRPr lang="fr-FR" sz="1200" dirty="0"/>
          </a:p>
        </p:txBody>
      </p:sp>
      <p:pic>
        <p:nvPicPr>
          <p:cNvPr id="19" name="Image 18"/>
          <p:cNvPicPr/>
          <p:nvPr/>
        </p:nvPicPr>
        <p:blipFill>
          <a:blip r:embed="rId5"/>
          <a:srcRect l="17486" t="5433" r="10367" b="2177"/>
          <a:stretch/>
        </p:blipFill>
        <p:spPr>
          <a:xfrm>
            <a:off x="6065859" y="1434610"/>
            <a:ext cx="3081609" cy="2548110"/>
          </a:xfrm>
          <a:prstGeom prst="rect">
            <a:avLst/>
          </a:prstGeom>
          <a:ln>
            <a:noFill/>
          </a:ln>
        </p:spPr>
      </p:pic>
      <p:sp>
        <p:nvSpPr>
          <p:cNvPr id="21" name="ZoneTexte 20"/>
          <p:cNvSpPr txBox="1"/>
          <p:nvPr/>
        </p:nvSpPr>
        <p:spPr>
          <a:xfrm>
            <a:off x="6175426" y="4013140"/>
            <a:ext cx="2862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u="sng" dirty="0" err="1" smtClean="0"/>
              <a:t>Medica</a:t>
            </a:r>
            <a:r>
              <a:rPr lang="fr-FR" sz="1200" u="sng" dirty="0" smtClean="0"/>
              <a:t>-Plus detector</a:t>
            </a:r>
            <a:endParaRPr lang="fr-FR" sz="1200" u="sng" dirty="0"/>
          </a:p>
        </p:txBody>
      </p:sp>
      <p:sp>
        <p:nvSpPr>
          <p:cNvPr id="23" name="ZoneTexte 22"/>
          <p:cNvSpPr txBox="1"/>
          <p:nvPr/>
        </p:nvSpPr>
        <p:spPr>
          <a:xfrm>
            <a:off x="816763" y="1434610"/>
            <a:ext cx="2862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u="sng" dirty="0" err="1" smtClean="0"/>
              <a:t>Measured</a:t>
            </a:r>
            <a:r>
              <a:rPr lang="fr-FR" sz="1200" u="sng" dirty="0" smtClean="0"/>
              <a:t> </a:t>
            </a:r>
            <a:r>
              <a:rPr lang="fr-FR" sz="1200" u="sng" baseline="30000" dirty="0"/>
              <a:t>3</a:t>
            </a:r>
            <a:r>
              <a:rPr lang="fr-FR" sz="1200" u="sng" dirty="0"/>
              <a:t>H</a:t>
            </a:r>
            <a:r>
              <a:rPr lang="fr-FR" sz="1200" u="sng" dirty="0" smtClean="0"/>
              <a:t> </a:t>
            </a:r>
            <a:r>
              <a:rPr lang="fr-FR" sz="1200" u="sng" dirty="0" smtClean="0"/>
              <a:t>amplitude </a:t>
            </a:r>
            <a:r>
              <a:rPr lang="fr-FR" sz="1200" u="sng" dirty="0" err="1" smtClean="0"/>
              <a:t>spectrum</a:t>
            </a:r>
            <a:r>
              <a:rPr lang="fr-FR" sz="1200" u="sng" dirty="0" smtClean="0"/>
              <a:t> </a:t>
            </a:r>
            <a:endParaRPr lang="fr-FR" sz="1200" u="sng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0440" y="4898966"/>
            <a:ext cx="426643" cy="1144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13042" y="4898700"/>
            <a:ext cx="377952" cy="967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MAAAACgtQuBf4xkWok0NYmhDiEwAFFEJuewAAAAESABAA%2FbDh6%2BBHPkSIitlJvurf5w%3D%3D&amp;thumbnailType=2&amp;isc=1&amp;token=eyJhbGciOiJSUzI1NiIsImtpZCI6IkZBRDY1NDI2MkM2QUYyOTYxQUExRThDQUI3OEZGMUIyNzBFNzA3RTkiLCJ0eXAiOiJKV1QiLCJ4NXQiOiItdFpVSml4cThwWWFvZWpLdDRfeHNuRG5CLWsifQ.eyJvcmlnaW4iOiJodHRwczovL291dGxvb2subGl2ZS5jb20iLCJ1YyI6ImIyMmZiOGQxM2U0OTQ4Zjc4NzJhOTZkYTY4YzYzMzU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zODg2NTMxLCJleHAiOjE2NDM4ODcxMzEsImlzcyI6IjAwMDAwMDAyLTAwMDAtMGZmMS1jZTAwLTAwMDAwMDAwMDAwMEA4NGRmOWU3Zi1lOWY2LTQwYWYtYjQzNS1hYWFhYWFhYWFhYWEiLCJhdWQiOiIwMDAwMDAwMi0wMDAwLTBmZjEtY2UwMC0wMDAwMDAwMDAwMDAvYXR0YWNobWVudC5vdXRsb29rLmxpdmUubmV0QDg0ZGY5ZTdmLWU5ZjYtNDBhZi1iNDM1LWFhYWFhYWFhYWFhYSIsImhhcHAiOiJvd2EifQ.Hvy_AxO7jg6hqH0LYsNhJQ1WxTsDlmp1-jrBTOggpl55yeBTPbuW1B-oYNKJ2fMdaD66P74tcgadCBmIWm22XwMtyqBOpEmkwtqlrmZaLLlN3LqYIwk9bVS5W-vEmnOgG1ma6vBt2S-TdJggw-iJ0a0Fukto-w-X04u2MbFcWDLljsaYw9w6sW_Yd3WzFCFTsgigKvHazL3QfeMzZvZd--C1Oie2k0QMbV-SLP9JfwXRoObQYwmEsyTRjd_YbtK9_tWdLvy5WrNhP6VMJUrF1IunZXCNY1bRO31imK0uh1wRWhbfzw2bmtZEqbId_B8O8hYQwAfEVNRpbPe1LeduJg&amp;X-OWA-CANARY=W9CdXSrV30q1vyQP0sIIXiCMHJMF59kYKtGlOY0jr2XKtfeYEoZQRU-aMjACpqx3BjmSltex6WM.&amp;owa=outlook.live.com&amp;scriptVer=20220121003.06&amp;animation=tru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4" t="23516" r="41441" b="24762"/>
          <a:stretch/>
        </p:blipFill>
        <p:spPr bwMode="auto">
          <a:xfrm>
            <a:off x="40192" y="1627834"/>
            <a:ext cx="4843306" cy="354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Shape 9"/>
          <p:cNvSpPr txBox="1"/>
          <p:nvPr/>
        </p:nvSpPr>
        <p:spPr>
          <a:xfrm>
            <a:off x="1570721" y="1440454"/>
            <a:ext cx="3016776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u="sng" strike="noStrike" spc="-1" dirty="0" err="1" smtClean="0">
                <a:latin typeface="Arial"/>
              </a:rPr>
              <a:t>Tritiated</a:t>
            </a:r>
            <a:r>
              <a:rPr lang="en-GB" sz="1200" b="0" u="sng" strike="noStrike" spc="-1" dirty="0" smtClean="0">
                <a:latin typeface="Arial"/>
              </a:rPr>
              <a:t> glucose events positions</a:t>
            </a:r>
            <a:endParaRPr lang="fr-FR" sz="1200" b="0" u="sng" strike="noStrike" spc="-1" dirty="0">
              <a:latin typeface="Arial"/>
            </a:endParaRPr>
          </a:p>
        </p:txBody>
      </p:sp>
      <p:pic>
        <p:nvPicPr>
          <p:cNvPr id="1028" name="Picture 4" descr="Image preview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0" t="22345" r="30809" b="5861"/>
          <a:stretch/>
        </p:blipFill>
        <p:spPr bwMode="auto">
          <a:xfrm>
            <a:off x="5065017" y="1611858"/>
            <a:ext cx="5051343" cy="4940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Shape 5"/>
          <p:cNvSpPr txBox="1"/>
          <p:nvPr/>
        </p:nvSpPr>
        <p:spPr>
          <a:xfrm>
            <a:off x="190918" y="5159733"/>
            <a:ext cx="6122520" cy="2581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Basic </a:t>
            </a:r>
            <a:r>
              <a:rPr lang="fr-FR" sz="1600" spc="-1" dirty="0" err="1" smtClean="0">
                <a:solidFill>
                  <a:srgbClr val="008E40"/>
                </a:solidFill>
                <a:latin typeface="Arial"/>
              </a:rPr>
              <a:t>algorithm</a:t>
            </a: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 </a:t>
            </a:r>
            <a:r>
              <a:rPr lang="en-GB" sz="1600" spc="-1" dirty="0" smtClean="0">
                <a:solidFill>
                  <a:srgbClr val="008E40"/>
                </a:solidFill>
                <a:latin typeface="Arial"/>
              </a:rPr>
              <a:t>without</a:t>
            </a: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 </a:t>
            </a:r>
            <a:r>
              <a:rPr lang="fr-FR" sz="1600" spc="-1" dirty="0" err="1" smtClean="0">
                <a:solidFill>
                  <a:srgbClr val="008E40"/>
                </a:solidFill>
                <a:latin typeface="Arial"/>
              </a:rPr>
              <a:t>clustering</a:t>
            </a:r>
            <a:endParaRPr lang="fr-FR" sz="1600" spc="-1" dirty="0" smtClean="0">
              <a:solidFill>
                <a:srgbClr val="008E40"/>
              </a:solidFill>
              <a:latin typeface="Arial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Activity </a:t>
            </a:r>
            <a:r>
              <a:rPr lang="fr-FR" sz="1600" spc="-1" dirty="0" err="1" smtClean="0">
                <a:solidFill>
                  <a:srgbClr val="008E40"/>
                </a:solidFill>
                <a:latin typeface="Arial"/>
              </a:rPr>
              <a:t>measurement</a:t>
            </a: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 for </a:t>
            </a:r>
            <a:r>
              <a:rPr lang="fr-FR" sz="1600" spc="-1" dirty="0" err="1" smtClean="0">
                <a:solidFill>
                  <a:srgbClr val="008E40"/>
                </a:solidFill>
                <a:latin typeface="Arial"/>
              </a:rPr>
              <a:t>Micromegas</a:t>
            </a:r>
            <a:r>
              <a:rPr lang="fr-FR" sz="1600" spc="-1" dirty="0" smtClean="0">
                <a:solidFill>
                  <a:srgbClr val="008E40"/>
                </a:solidFill>
                <a:latin typeface="Arial"/>
              </a:rPr>
              <a:t> :</a:t>
            </a:r>
          </a:p>
          <a:p>
            <a:pPr marL="252000" indent="-252000"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1600" spc="-1" dirty="0" err="1" smtClean="0">
                <a:latin typeface="Arial"/>
              </a:rPr>
              <a:t>Better</a:t>
            </a:r>
            <a:r>
              <a:rPr lang="fr-FR" sz="1600" spc="-1" dirty="0" smtClean="0">
                <a:latin typeface="Arial"/>
              </a:rPr>
              <a:t> </a:t>
            </a:r>
            <a:r>
              <a:rPr lang="fr-FR" sz="1600" spc="-1" dirty="0" err="1" smtClean="0">
                <a:latin typeface="Arial"/>
              </a:rPr>
              <a:t>error</a:t>
            </a:r>
            <a:r>
              <a:rPr lang="fr-FR" sz="1600" spc="-1" dirty="0" smtClean="0">
                <a:latin typeface="Arial"/>
              </a:rPr>
              <a:t> and </a:t>
            </a:r>
            <a:r>
              <a:rPr lang="fr-FR" sz="1600" spc="-1" dirty="0" err="1" smtClean="0">
                <a:latin typeface="Arial"/>
              </a:rPr>
              <a:t>linearity</a:t>
            </a:r>
            <a:r>
              <a:rPr lang="fr-FR" sz="1600" spc="-1" dirty="0" smtClean="0">
                <a:latin typeface="Arial"/>
              </a:rPr>
              <a:t> </a:t>
            </a:r>
            <a:r>
              <a:rPr lang="fr-FR" sz="1600" spc="-1" dirty="0" err="1" smtClean="0">
                <a:latin typeface="+mj-lt"/>
              </a:rPr>
              <a:t>than</a:t>
            </a:r>
            <a:r>
              <a:rPr lang="fr-FR" sz="1600" spc="-1" dirty="0" smtClean="0">
                <a:latin typeface="+mj-lt"/>
              </a:rPr>
              <a:t> </a:t>
            </a:r>
            <a:r>
              <a:rPr lang="el-GR" sz="1600" dirty="0" smtClean="0">
                <a:latin typeface="+mj-lt"/>
              </a:rPr>
              <a:t>β</a:t>
            </a:r>
            <a:r>
              <a:rPr lang="fr-FR" sz="1600" dirty="0" smtClean="0">
                <a:latin typeface="+mj-lt"/>
              </a:rPr>
              <a:t>-imager in full range mode</a:t>
            </a:r>
            <a:endParaRPr lang="fr-FR" sz="1600" spc="-1" dirty="0" smtClean="0">
              <a:latin typeface="+mj-lt"/>
            </a:endParaRPr>
          </a:p>
          <a:p>
            <a:pPr marL="252000" indent="-252000"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1600" spc="-1" dirty="0" err="1" smtClean="0">
                <a:latin typeface="Arial"/>
              </a:rPr>
              <a:t>Similar</a:t>
            </a:r>
            <a:r>
              <a:rPr lang="fr-FR" sz="1600" spc="-1" dirty="0" smtClean="0">
                <a:latin typeface="Arial"/>
              </a:rPr>
              <a:t> </a:t>
            </a:r>
            <a:r>
              <a:rPr lang="fr-FR" sz="1600" spc="-1" dirty="0" err="1" smtClean="0">
                <a:latin typeface="Arial"/>
              </a:rPr>
              <a:t>results</a:t>
            </a:r>
            <a:r>
              <a:rPr lang="fr-FR" sz="1600" spc="-1" dirty="0" smtClean="0">
                <a:latin typeface="Arial"/>
              </a:rPr>
              <a:t> </a:t>
            </a:r>
            <a:r>
              <a:rPr lang="fr-FR" sz="1600" spc="-1" dirty="0" err="1" smtClean="0">
                <a:latin typeface="Arial"/>
              </a:rPr>
              <a:t>compared</a:t>
            </a:r>
            <a:r>
              <a:rPr lang="fr-FR" sz="1600" spc="-1" dirty="0" smtClean="0">
                <a:latin typeface="Arial"/>
              </a:rPr>
              <a:t> to </a:t>
            </a:r>
            <a:r>
              <a:rPr lang="fr-FR" sz="1600" spc="-1" dirty="0" err="1">
                <a:latin typeface="Arial"/>
              </a:rPr>
              <a:t>r</a:t>
            </a:r>
            <a:r>
              <a:rPr lang="fr-FR" sz="1600" spc="-1" dirty="0" err="1" smtClean="0">
                <a:latin typeface="Arial"/>
              </a:rPr>
              <a:t>educed</a:t>
            </a:r>
            <a:r>
              <a:rPr lang="fr-FR" sz="1600" spc="-1" dirty="0" smtClean="0">
                <a:latin typeface="Arial"/>
              </a:rPr>
              <a:t> range mode</a:t>
            </a:r>
            <a:endParaRPr lang="fr-FR" sz="1600" b="0" strike="noStrike" spc="-1" dirty="0" smtClean="0">
              <a:latin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GB" sz="2400" b="1" cap="small" spc="-1" dirty="0" smtClean="0">
                <a:solidFill>
                  <a:srgbClr val="FFFFFF"/>
                </a:solidFill>
              </a:rPr>
              <a:t>Proof </a:t>
            </a:r>
            <a:r>
              <a:rPr lang="en-GB" sz="2400" b="1" cap="small" spc="-1" dirty="0">
                <a:solidFill>
                  <a:srgbClr val="FFFFFF"/>
                </a:solidFill>
              </a:rPr>
              <a:t>of </a:t>
            </a:r>
            <a:r>
              <a:rPr lang="en-GB" sz="2400" b="1" cap="small" spc="-1" dirty="0" smtClean="0">
                <a:solidFill>
                  <a:srgbClr val="FFFFFF"/>
                </a:solidFill>
              </a:rPr>
              <a:t>concept</a:t>
            </a:r>
            <a:endParaRPr lang="fr-FR" sz="2400" spc="-1" dirty="0">
              <a:solidFill>
                <a:srgbClr val="0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11</a:t>
            </a:fld>
            <a:endParaRPr lang="fr-FR" sz="1200" dirty="0"/>
          </a:p>
        </p:txBody>
      </p:sp>
      <p:sp>
        <p:nvSpPr>
          <p:cNvPr id="2" name="ZoneTexte 1"/>
          <p:cNvSpPr txBox="1"/>
          <p:nvPr/>
        </p:nvSpPr>
        <p:spPr>
          <a:xfrm>
            <a:off x="6313438" y="6777641"/>
            <a:ext cx="2912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spc="-1" dirty="0" smtClean="0">
                <a:latin typeface="Times New Roman"/>
              </a:rPr>
              <a:t>F. </a:t>
            </a:r>
            <a:r>
              <a:rPr lang="en-GB" sz="1200" i="1" spc="-1" dirty="0" err="1" smtClean="0">
                <a:latin typeface="Times New Roman"/>
              </a:rPr>
              <a:t>Jambon</a:t>
            </a:r>
            <a:r>
              <a:rPr lang="en-GB" sz="1200" i="1" spc="-1" dirty="0" smtClean="0">
                <a:latin typeface="Times New Roman"/>
              </a:rPr>
              <a:t> </a:t>
            </a:r>
            <a:r>
              <a:rPr lang="en-GB" sz="1200" i="1" spc="-1" dirty="0">
                <a:latin typeface="Times New Roman"/>
              </a:rPr>
              <a:t>et al. NIMA </a:t>
            </a:r>
            <a:r>
              <a:rPr lang="en-GB" sz="1200" i="1" spc="-1" dirty="0" smtClean="0">
                <a:latin typeface="Times New Roman"/>
              </a:rPr>
              <a:t>1027 </a:t>
            </a:r>
            <a:r>
              <a:rPr lang="en-GB" sz="1200" i="1" spc="-1" dirty="0">
                <a:latin typeface="Times New Roman"/>
              </a:rPr>
              <a:t>(</a:t>
            </a:r>
            <a:r>
              <a:rPr lang="en-GB" sz="1200" i="1" spc="-1" dirty="0" smtClean="0">
                <a:latin typeface="Times New Roman"/>
              </a:rPr>
              <a:t>2022) 166332 </a:t>
            </a:r>
            <a:endParaRPr lang="en-GB" sz="1200" i="1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40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/>
          <a:srcRect l="29630" t="3279" r="30364" b="2747"/>
          <a:stretch/>
        </p:blipFill>
        <p:spPr>
          <a:xfrm rot="16200000">
            <a:off x="584522" y="1862707"/>
            <a:ext cx="4005190" cy="4595502"/>
          </a:xfrm>
          <a:prstGeom prst="rect">
            <a:avLst/>
          </a:prstGeom>
          <a:ln>
            <a:noFill/>
          </a:ln>
        </p:spPr>
      </p:pic>
      <p:pic>
        <p:nvPicPr>
          <p:cNvPr id="2054" name="Picture 6" descr="https://attachment.outlook.live.net/owa/MSA%3Aantcools%40hotmail.fr/service.svc/s/GetAttachmentThumbnail?id=AQMkADAwATZiZmYAZC1hMDg1LTUzYzEtMDACLTAwCgBGAAAD3TF%2BLkup0E%2BOANv6QOpqfgcACgtQuBf4xkWok0NYmhDiEwAAAgEMAAAACgtQuBf4xkWok0NYmhDiEwAFFEJufQAAAAESABAA13Nl8iCE5kGCQWifIM5lBg%3D%3D&amp;thumbnailType=2&amp;isc=1&amp;token=eyJhbGciOiJSUzI1NiIsImtpZCI6IkZBRDY1NDI2MkM2QUYyOTYxQUExRThDQUI3OEZGMUIyNzBFNzA3RTkiLCJ0eXAiOiJKV1QiLCJ4NXQiOiItdFpVSml4cThwWWFvZWpLdDRfeHNuRG5CLWsifQ.eyJvcmlnaW4iOiJodHRwczovL291dGxvb2subGl2ZS5jb20iLCJ1YyI6ImIyMmZiOGQxM2U0OTQ4Zjc4NzJhOTZkYTY4YzYzMzU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zODkzNzkyLCJleHAiOjE2NDM4OTQzOTIsImlzcyI6IjAwMDAwMDAyLTAwMDAtMGZmMS1jZTAwLTAwMDAwMDAwMDAwMEA4NGRmOWU3Zi1lOWY2LTQwYWYtYjQzNS1hYWFhYWFhYWFhYWEiLCJhdWQiOiIwMDAwMDAwMi0wMDAwLTBmZjEtY2UwMC0wMDAwMDAwMDAwMDAvYXR0YWNobWVudC5vdXRsb29rLmxpdmUubmV0QDg0ZGY5ZTdmLWU5ZjYtNDBhZi1iNDM1LWFhYWFhYWFhYWFhYSIsImhhcHAiOiJvd2EifQ.jnf5n2-NT5JLs9gafnjpMjim3zMuMFWZz5wzLo0ImfzlTI4a8ZTO7R-FNDHvvVWPYsiklxdx9BfEh-vzHQS1vWEXLPgnd2f96EfsUx6A1mgMu0oU923_phKOIkxMAXDMFciL5bX3_8luGv4P_PYMGDv7IVEPRql20rtcvLV7O_sCUpbJoOQmfLhIurcp1xuFVtsXWeYjP-OMVCStf42Nif9iJ77lRdHm5OlNC1t9HQYucPpdZSHUStVvZxhhYOvoGeT-y0YLLiRProW9NCCNKu0zb9T-e--zu64udoBVADKm5OsKdxMKFVxEzICbbw23FAWVyF6l2eOUL7SGI3kUfA&amp;X-OWA-CANARY=8UM-IIRgHUy12DpVOcz29gC8e8kW59kY0HIvB0anvnNe6mn8KaGgaHVz9lJGbk4_0BFr0hKBcHg.&amp;owa=outlook.live.com&amp;scriptVer=20220121003.06&amp;animation=tru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4" t="12235" r="38227" b="3663"/>
          <a:stretch/>
        </p:blipFill>
        <p:spPr bwMode="auto">
          <a:xfrm rot="10800000">
            <a:off x="5159824" y="2020387"/>
            <a:ext cx="4192520" cy="418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38461" y="2090161"/>
            <a:ext cx="2130412" cy="1039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0.3 Bq </a:t>
            </a:r>
            <a:r>
              <a:rPr lang="fr-FR" sz="1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cells</a:t>
            </a: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fr-FR" sz="1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endParaRPr lang="fr-FR" sz="14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fr-FR" sz="1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activity</a:t>
            </a:r>
            <a:endParaRPr lang="fr-FR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/>
          <a:srcRect l="61029" t="47444" r="35894" b="23154"/>
          <a:stretch/>
        </p:blipFill>
        <p:spPr>
          <a:xfrm rot="10800000">
            <a:off x="9010135" y="2150325"/>
            <a:ext cx="191738" cy="10305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323575" y="5085538"/>
            <a:ext cx="2363880" cy="1039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endParaRPr lang="fr-FR" sz="1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 flipV="1">
            <a:off x="7522464" y="4602480"/>
            <a:ext cx="285496" cy="284480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 flipV="1">
            <a:off x="6099810" y="3089910"/>
            <a:ext cx="166230" cy="165546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766776" y="3147734"/>
            <a:ext cx="738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solidFill>
                  <a:srgbClr val="C00000"/>
                </a:solidFill>
              </a:rPr>
              <a:t>5</a:t>
            </a:r>
            <a:r>
              <a:rPr lang="fr-FR" sz="800" dirty="0" smtClean="0">
                <a:solidFill>
                  <a:srgbClr val="C00000"/>
                </a:solidFill>
              </a:rPr>
              <a:t> mm</a:t>
            </a:r>
            <a:endParaRPr lang="fr-FR" sz="800" dirty="0">
              <a:solidFill>
                <a:srgbClr val="C0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264928" y="4744696"/>
            <a:ext cx="738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 smtClean="0">
                <a:solidFill>
                  <a:srgbClr val="C00000"/>
                </a:solidFill>
              </a:rPr>
              <a:t>1 cm </a:t>
            </a:r>
            <a:endParaRPr lang="fr-FR" sz="800" b="1" dirty="0">
              <a:solidFill>
                <a:srgbClr val="C0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12</a:t>
            </a:fld>
            <a:endParaRPr lang="fr-FR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5159824" y="5897839"/>
            <a:ext cx="1484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Cathode</a:t>
            </a:r>
            <a:endParaRPr lang="fr-FR" sz="1400" dirty="0"/>
          </a:p>
        </p:txBody>
      </p:sp>
      <p:sp>
        <p:nvSpPr>
          <p:cNvPr id="17" name="Rectangle 16"/>
          <p:cNvSpPr/>
          <p:nvPr/>
        </p:nvSpPr>
        <p:spPr>
          <a:xfrm>
            <a:off x="53385" y="1159058"/>
            <a:ext cx="10027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cap="small" spc="-1" dirty="0">
                <a:solidFill>
                  <a:srgbClr val="C00000"/>
                </a:solidFill>
              </a:rPr>
              <a:t> </a:t>
            </a:r>
            <a:r>
              <a:rPr lang="en-GB" sz="2400" b="1" cap="small" spc="-1" dirty="0" smtClean="0">
                <a:solidFill>
                  <a:srgbClr val="C00000"/>
                </a:solidFill>
              </a:rPr>
              <a:t>2</a:t>
            </a:r>
            <a:r>
              <a:rPr lang="en-GB" sz="2400" b="1" cap="small" spc="-1" baseline="30000" dirty="0" smtClean="0">
                <a:solidFill>
                  <a:srgbClr val="C00000"/>
                </a:solidFill>
              </a:rPr>
              <a:t>nd</a:t>
            </a:r>
            <a:r>
              <a:rPr lang="en-GB" sz="2400" b="1" cap="small" spc="-1" dirty="0" smtClean="0">
                <a:solidFill>
                  <a:srgbClr val="C00000"/>
                </a:solidFill>
              </a:rPr>
              <a:t> </a:t>
            </a:r>
            <a:r>
              <a:rPr lang="en-GB" sz="2400" b="1" cap="small" spc="-1" dirty="0">
                <a:solidFill>
                  <a:srgbClr val="C00000"/>
                </a:solidFill>
              </a:rPr>
              <a:t>deposit </a:t>
            </a:r>
            <a:r>
              <a:rPr lang="en-GB" sz="2400" b="1" cap="small" spc="-1" dirty="0" smtClean="0">
                <a:solidFill>
                  <a:srgbClr val="C00000"/>
                </a:solidFill>
              </a:rPr>
              <a:t>with low activity cells and glucose </a:t>
            </a:r>
            <a:r>
              <a:rPr lang="en-GB" sz="2400" b="1" cap="small" spc="-1" dirty="0">
                <a:solidFill>
                  <a:srgbClr val="C00000"/>
                </a:solidFill>
              </a:rPr>
              <a:t>: </a:t>
            </a:r>
            <a:r>
              <a:rPr lang="en-GB" sz="2400" b="1" cap="small" spc="-1" dirty="0" smtClean="0">
                <a:solidFill>
                  <a:srgbClr val="C00000"/>
                </a:solidFill>
              </a:rPr>
              <a:t>0.3 </a:t>
            </a:r>
            <a:r>
              <a:rPr lang="en-GB" sz="2400" b="1" cap="small" spc="-1" dirty="0" err="1">
                <a:solidFill>
                  <a:srgbClr val="C00000"/>
                </a:solidFill>
              </a:rPr>
              <a:t>Bq</a:t>
            </a:r>
            <a:r>
              <a:rPr lang="en-GB" sz="2400" b="1" cap="small" spc="-1" dirty="0">
                <a:solidFill>
                  <a:srgbClr val="C00000"/>
                </a:solidFill>
              </a:rPr>
              <a:t> – </a:t>
            </a:r>
            <a:r>
              <a:rPr lang="en-GB" sz="2400" b="1" cap="small" spc="-1" dirty="0" smtClean="0">
                <a:solidFill>
                  <a:srgbClr val="C00000"/>
                </a:solidFill>
              </a:rPr>
              <a:t>100 </a:t>
            </a:r>
            <a:r>
              <a:rPr lang="en-GB" sz="2400" b="1" cap="small" spc="-1" dirty="0" err="1">
                <a:solidFill>
                  <a:srgbClr val="C00000"/>
                </a:solidFill>
              </a:rPr>
              <a:t>Bq</a:t>
            </a:r>
            <a:endParaRPr lang="fr-FR" sz="2400" dirty="0"/>
          </a:p>
        </p:txBody>
      </p:sp>
      <p:sp>
        <p:nvSpPr>
          <p:cNvPr id="18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err="1">
                <a:solidFill>
                  <a:srgbClr val="FFFFFF"/>
                </a:solidFill>
                <a:latin typeface="Arial"/>
              </a:rPr>
              <a:t>Medicaplus</a:t>
            </a: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 results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TextShape 9"/>
          <p:cNvSpPr txBox="1"/>
          <p:nvPr/>
        </p:nvSpPr>
        <p:spPr>
          <a:xfrm>
            <a:off x="5730300" y="6275390"/>
            <a:ext cx="3016776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b="0" u="sng" strike="noStrike" spc="-1" dirty="0" smtClean="0">
                <a:latin typeface="Arial"/>
              </a:rPr>
              <a:t>Glucose and cell deposit on the cathode</a:t>
            </a:r>
            <a:endParaRPr lang="fr-FR" sz="1200" b="0" u="sng" strike="noStrike" spc="-1" dirty="0">
              <a:latin typeface="Arial"/>
            </a:endParaRPr>
          </a:p>
        </p:txBody>
      </p:sp>
      <p:sp>
        <p:nvSpPr>
          <p:cNvPr id="21" name="TextShape 9"/>
          <p:cNvSpPr txBox="1"/>
          <p:nvPr/>
        </p:nvSpPr>
        <p:spPr>
          <a:xfrm>
            <a:off x="870625" y="6275390"/>
            <a:ext cx="3432981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b="0" u="sng" strike="noStrike" spc="-1" dirty="0" err="1" smtClean="0">
                <a:latin typeface="Arial"/>
              </a:rPr>
              <a:t>Medica</a:t>
            </a:r>
            <a:r>
              <a:rPr lang="en-GB" sz="1200" b="0" u="sng" strike="noStrike" spc="-1" dirty="0" smtClean="0">
                <a:latin typeface="Arial"/>
              </a:rPr>
              <a:t>-Plus </a:t>
            </a:r>
            <a:r>
              <a:rPr lang="en-GB" sz="1200" b="0" u="sng" strike="noStrike" spc="-1" dirty="0" err="1" smtClean="0">
                <a:latin typeface="Arial"/>
              </a:rPr>
              <a:t>mylar</a:t>
            </a:r>
            <a:r>
              <a:rPr lang="en-GB" sz="1200" b="0" u="sng" strike="noStrike" spc="-1" dirty="0" smtClean="0">
                <a:latin typeface="Arial"/>
              </a:rPr>
              <a:t> drift electrode </a:t>
            </a:r>
            <a:r>
              <a:rPr lang="en-GB" sz="1200" b="0" u="sng" strike="noStrike" spc="-1" dirty="0" smtClean="0">
                <a:latin typeface="Arial"/>
              </a:rPr>
              <a:t>with samples</a:t>
            </a:r>
            <a:endParaRPr lang="fr-FR" sz="1200" b="0" u="sng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77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Clustering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50" name="Picture 2" descr="https://attachment.outlook.live.net/owa/MSA%3Aantcools%40hotmail.fr/service.svc/s/GetAttachmentThumbnail?id=AQMkADAwATZiZmYAZC1hMDg1LTUzYzEtMDACLTAwCgBGAAAD3TF%2BLkup0E%2BOANv6QOpqfgcACgtQuBf4xkWok0NYmhDiEwAAAgEMAAAACgtQuBf4xkWok0NYmhDiEwAFFEJufAAAAAESABAA9gWp1ahC90myiI3x%2F62agA%3D%3D&amp;thumbnailType=2&amp;isc=1&amp;token=eyJhbGciOiJSUzI1NiIsImtpZCI6IkZBRDY1NDI2MkM2QUYyOTYxQUExRThDQUI3OEZGMUIyNzBFNzA3RTkiLCJ0eXAiOiJKV1QiLCJ4NXQiOiItdFpVSml4cThwWWFvZWpLdDRfeHNuRG5CLWsifQ.eyJvcmlnaW4iOiJodHRwczovL291dGxvb2subGl2ZS5jb20iLCJ1YyI6ImIyMmZiOGQxM2U0OTQ4Zjc4NzJhOTZkYTY4YzYzMzU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zODkzMTkyLCJleHAiOjE2NDM4OTM3OTIsImlzcyI6IjAwMDAwMDAyLTAwMDAtMGZmMS1jZTAwLTAwMDAwMDAwMDAwMEA4NGRmOWU3Zi1lOWY2LTQwYWYtYjQzNS1hYWFhYWFhYWFhYWEiLCJhdWQiOiIwMDAwMDAwMi0wMDAwLTBmZjEtY2UwMC0wMDAwMDAwMDAwMDAvYXR0YWNobWVudC5vdXRsb29rLmxpdmUubmV0QDg0ZGY5ZTdmLWU5ZjYtNDBhZi1iNDM1LWFhYWFhYWFhYWFhYSIsImhhcHAiOiJvd2EifQ.B3S-POzStu9G2bjKSsOP26JoDgmXhFi4JrIF8v3oMy2rtGiRmvxDnt7eNQ1e3yExLPZMT350J6021i3QgMlAFJrIt7jyEv2nPc5tiSMoE8SNWE2j2Zc-0523Vb6vaeqJ_8FwSeeVVPgmhBllGkEyMaAEFTto470APg5QD2F4Y7UQe0wHAGnY3rW0GJlLR-bKbnexLNJyOENekyyK9b8UqnAuPAH_-rUpUdxye8l9LMGL0ColRpSvR16LF0u4O7DuS5t2MpBlHZ-h5rqG_mpEEtNXwJyfFtAhGMuwO6tkDF91M48yvZ0N4JNA600JNBWJURWcRGSOIC6BrlQrdWSRkQ&amp;X-OWA-CANARY=qHMmD6S80EivJeLZOy9MweC8kz8V59kYMyNSXxWELbm47hEvJzqux479i5Lwh2ECzxB_iC2oTtA.&amp;owa=outlook.live.com&amp;scriptVer=20220121003.06&amp;animation=tru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t="14945" r="8928" b="4599"/>
          <a:stretch/>
        </p:blipFill>
        <p:spPr bwMode="auto">
          <a:xfrm>
            <a:off x="2314810" y="1303721"/>
            <a:ext cx="5003865" cy="268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Shape 9"/>
          <p:cNvSpPr txBox="1"/>
          <p:nvPr/>
        </p:nvSpPr>
        <p:spPr>
          <a:xfrm>
            <a:off x="3826120" y="1053793"/>
            <a:ext cx="2254191" cy="42018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Raw data : </a:t>
            </a:r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signals</a:t>
            </a:r>
            <a:r>
              <a:rPr lang="en-GB" sz="1200" b="0" u="sng" strike="noStrike" spc="-1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GB" sz="1200" b="0" u="sng" strike="noStrike" spc="-1" dirty="0" smtClean="0">
                <a:latin typeface="+mj-lt"/>
                <a:cs typeface="Times New Roman" panose="02020603050405020304" pitchFamily="18" charset="0"/>
              </a:rPr>
              <a:t>positions</a:t>
            </a:r>
            <a:endParaRPr lang="fr-FR" sz="1200" b="0" u="sng" strike="noStrike" spc="-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Image 7"/>
          <p:cNvPicPr/>
          <p:nvPr/>
        </p:nvPicPr>
        <p:blipFill>
          <a:blip r:embed="rId3"/>
          <a:srcRect l="14551" t="15979" r="9018" b="6555"/>
          <a:stretch/>
        </p:blipFill>
        <p:spPr>
          <a:xfrm>
            <a:off x="2474289" y="4562717"/>
            <a:ext cx="4684905" cy="2650189"/>
          </a:xfrm>
          <a:prstGeom prst="rect">
            <a:avLst/>
          </a:prstGeom>
          <a:ln>
            <a:noFill/>
          </a:ln>
        </p:spPr>
      </p:pic>
      <p:sp>
        <p:nvSpPr>
          <p:cNvPr id="9" name="CustomShape 4"/>
          <p:cNvSpPr/>
          <p:nvPr/>
        </p:nvSpPr>
        <p:spPr>
          <a:xfrm rot="5400000">
            <a:off x="4768444" y="4005590"/>
            <a:ext cx="369544" cy="362970"/>
          </a:xfrm>
          <a:custGeom>
            <a:avLst/>
            <a:gdLst/>
            <a:ahLst/>
            <a:cxnLst/>
            <a:rect l="0" t="0" r="r" b="b"/>
            <a:pathLst>
              <a:path w="4802" h="3475">
                <a:moveTo>
                  <a:pt x="0" y="868"/>
                </a:moveTo>
                <a:lnTo>
                  <a:pt x="3600" y="868"/>
                </a:lnTo>
                <a:lnTo>
                  <a:pt x="3600" y="0"/>
                </a:lnTo>
                <a:lnTo>
                  <a:pt x="4801" y="1737"/>
                </a:lnTo>
                <a:lnTo>
                  <a:pt x="3600" y="3474"/>
                </a:lnTo>
                <a:lnTo>
                  <a:pt x="3600" y="2605"/>
                </a:lnTo>
                <a:lnTo>
                  <a:pt x="0" y="2605"/>
                </a:lnTo>
                <a:lnTo>
                  <a:pt x="0" y="868"/>
                </a:lnTo>
              </a:path>
            </a:pathLst>
          </a:custGeom>
          <a:noFill/>
          <a:ln w="19080">
            <a:solidFill>
              <a:srgbClr val="C9211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Freeform 4"/>
          <p:cNvSpPr/>
          <p:nvPr/>
        </p:nvSpPr>
        <p:spPr>
          <a:xfrm>
            <a:off x="3080856" y="3408176"/>
            <a:ext cx="1872360" cy="144360"/>
          </a:xfrm>
          <a:custGeom>
            <a:avLst/>
            <a:gdLst/>
            <a:ahLst/>
            <a:cxnLst/>
            <a:rect l="0" t="0" r="r" b="b"/>
            <a:pathLst>
              <a:path w="5201" h="401">
                <a:moveTo>
                  <a:pt x="5200" y="0"/>
                </a:moveTo>
                <a:lnTo>
                  <a:pt x="5200" y="400"/>
                </a:lnTo>
                <a:lnTo>
                  <a:pt x="0" y="400"/>
                </a:lnTo>
                <a:lnTo>
                  <a:pt x="0" y="0"/>
                </a:lnTo>
              </a:path>
            </a:pathLst>
          </a:custGeom>
          <a:ln w="19080">
            <a:solidFill>
              <a:srgbClr val="C9211E">
                <a:alpha val="50000"/>
              </a:srgbClr>
            </a:solidFill>
            <a:round/>
          </a:ln>
        </p:spPr>
      </p:sp>
      <p:sp>
        <p:nvSpPr>
          <p:cNvPr id="12" name="TextShape 5"/>
          <p:cNvSpPr txBox="1"/>
          <p:nvPr/>
        </p:nvSpPr>
        <p:spPr>
          <a:xfrm>
            <a:off x="3044856" y="3568080"/>
            <a:ext cx="216000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high activity </a:t>
            </a:r>
            <a:r>
              <a:rPr lang="en-GB" sz="1000" b="0" strike="noStrike" spc="-1" dirty="0" smtClean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6 low </a:t>
            </a:r>
            <a:r>
              <a:rPr lang="en-GB" sz="1000" spc="-1" dirty="0" smtClean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endParaRPr lang="fr-FR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Shape 6"/>
          <p:cNvSpPr txBox="1"/>
          <p:nvPr/>
        </p:nvSpPr>
        <p:spPr>
          <a:xfrm>
            <a:off x="5225746" y="3568440"/>
            <a:ext cx="216000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GB" sz="1000" b="0" strike="noStrike" spc="-1" dirty="0" smtClean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low </a:t>
            </a:r>
            <a:r>
              <a:rPr lang="en-GB" sz="1000" b="0" strike="noStrike" spc="-1" dirty="0">
                <a:solidFill>
                  <a:srgbClr val="C921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activity cells</a:t>
            </a:r>
            <a:endParaRPr lang="fr-FR" sz="10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reeform 7"/>
          <p:cNvSpPr/>
          <p:nvPr/>
        </p:nvSpPr>
        <p:spPr>
          <a:xfrm>
            <a:off x="5024856" y="3408176"/>
            <a:ext cx="1980360" cy="144360"/>
          </a:xfrm>
          <a:custGeom>
            <a:avLst/>
            <a:gdLst/>
            <a:ahLst/>
            <a:cxnLst/>
            <a:rect l="0" t="0" r="r" b="b"/>
            <a:pathLst>
              <a:path w="5501" h="401">
                <a:moveTo>
                  <a:pt x="5500" y="0"/>
                </a:moveTo>
                <a:lnTo>
                  <a:pt x="5500" y="400"/>
                </a:lnTo>
                <a:lnTo>
                  <a:pt x="0" y="400"/>
                </a:lnTo>
                <a:lnTo>
                  <a:pt x="0" y="0"/>
                </a:lnTo>
              </a:path>
            </a:pathLst>
          </a:custGeom>
          <a:ln w="19080">
            <a:solidFill>
              <a:srgbClr val="C9211E">
                <a:alpha val="50000"/>
              </a:srgbClr>
            </a:solidFill>
            <a:round/>
          </a:ln>
        </p:spPr>
      </p:sp>
      <p:sp>
        <p:nvSpPr>
          <p:cNvPr id="15" name="TextShape 8"/>
          <p:cNvSpPr txBox="1"/>
          <p:nvPr/>
        </p:nvSpPr>
        <p:spPr>
          <a:xfrm>
            <a:off x="3780156" y="4293050"/>
            <a:ext cx="2346120" cy="492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400" b="0" strike="noStrike" spc="-1" dirty="0" smtClean="0">
                <a:solidFill>
                  <a:srgbClr val="C9211E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Clustering</a:t>
            </a:r>
            <a:endParaRPr lang="fr-FR" sz="1400" b="0" strike="noStrike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13</a:t>
            </a:fld>
            <a:endParaRPr lang="fr-FR" sz="1200" dirty="0"/>
          </a:p>
        </p:txBody>
      </p:sp>
      <p:sp>
        <p:nvSpPr>
          <p:cNvPr id="25" name="TextShape 9"/>
          <p:cNvSpPr txBox="1"/>
          <p:nvPr/>
        </p:nvSpPr>
        <p:spPr>
          <a:xfrm>
            <a:off x="3742863" y="7283820"/>
            <a:ext cx="2147756" cy="4490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Clusters centroid</a:t>
            </a:r>
            <a:endParaRPr lang="fr-FR" sz="1200" b="0" u="sng" strike="noStrike" spc="-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1" name="TextShape 3"/>
          <p:cNvSpPr txBox="1"/>
          <p:nvPr/>
        </p:nvSpPr>
        <p:spPr>
          <a:xfrm rot="16200000">
            <a:off x="1995928" y="5700791"/>
            <a:ext cx="86400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800" b="0" strike="noStrike" spc="-1" dirty="0" smtClean="0">
                <a:latin typeface="Arial"/>
              </a:rPr>
              <a:t>Counts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16" name="TextShape 3"/>
          <p:cNvSpPr txBox="1"/>
          <p:nvPr/>
        </p:nvSpPr>
        <p:spPr>
          <a:xfrm rot="16200000">
            <a:off x="1808908" y="2460966"/>
            <a:ext cx="86400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800" b="0" strike="noStrike" spc="-1" dirty="0" smtClean="0">
                <a:latin typeface="Arial"/>
              </a:rPr>
              <a:t>Counts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17" name="TextShape 7"/>
          <p:cNvSpPr txBox="1"/>
          <p:nvPr/>
        </p:nvSpPr>
        <p:spPr>
          <a:xfrm>
            <a:off x="6751235" y="7184915"/>
            <a:ext cx="128268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 smtClean="0">
                <a:latin typeface="Arial"/>
              </a:rPr>
              <a:t>Strip number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18" name="TextShape 7"/>
          <p:cNvSpPr txBox="1"/>
          <p:nvPr/>
        </p:nvSpPr>
        <p:spPr>
          <a:xfrm>
            <a:off x="6790803" y="3942840"/>
            <a:ext cx="128268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 smtClean="0">
                <a:latin typeface="Arial"/>
              </a:rPr>
              <a:t>Strip number</a:t>
            </a:r>
            <a:endParaRPr lang="fr-FR" sz="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83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Image 248"/>
          <p:cNvPicPr/>
          <p:nvPr/>
        </p:nvPicPr>
        <p:blipFill>
          <a:blip r:embed="rId2"/>
          <a:srcRect l="14927" t="14866" r="8882" b="6397"/>
          <a:stretch/>
        </p:blipFill>
        <p:spPr>
          <a:xfrm>
            <a:off x="1032480" y="1944000"/>
            <a:ext cx="7679520" cy="4463640"/>
          </a:xfrm>
          <a:prstGeom prst="rect">
            <a:avLst/>
          </a:prstGeom>
          <a:ln>
            <a:noFill/>
          </a:ln>
        </p:spPr>
      </p:pic>
      <p:sp>
        <p:nvSpPr>
          <p:cNvPr id="250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Event multiplicity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TextShape 2"/>
          <p:cNvSpPr txBox="1"/>
          <p:nvPr/>
        </p:nvSpPr>
        <p:spPr>
          <a:xfrm>
            <a:off x="3168000" y="1656000"/>
            <a:ext cx="4320000" cy="72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500" b="0" u="sng" strike="noStrike" spc="-1" dirty="0">
                <a:latin typeface="Arial"/>
              </a:rPr>
              <a:t>Histogram of the number of </a:t>
            </a:r>
            <a:r>
              <a:rPr lang="en-GB" sz="1500" b="0" u="sng" strike="noStrike" spc="-1" dirty="0" smtClean="0">
                <a:latin typeface="Arial"/>
              </a:rPr>
              <a:t>clusters </a:t>
            </a:r>
            <a:r>
              <a:rPr lang="en-GB" sz="1500" b="0" u="sng" strike="noStrike" spc="-1" dirty="0">
                <a:latin typeface="Arial"/>
              </a:rPr>
              <a:t>per event</a:t>
            </a:r>
            <a:endParaRPr lang="fr-FR" sz="1500" b="0" u="sng" strike="noStrike" spc="-1" dirty="0">
              <a:latin typeface="Arial"/>
            </a:endParaRPr>
          </a:p>
        </p:txBody>
      </p:sp>
      <p:sp>
        <p:nvSpPr>
          <p:cNvPr id="252" name="TextShape 3"/>
          <p:cNvSpPr txBox="1"/>
          <p:nvPr/>
        </p:nvSpPr>
        <p:spPr>
          <a:xfrm>
            <a:off x="4572000" y="6407640"/>
            <a:ext cx="216000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Number of clusters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53" name="TextShape 4"/>
          <p:cNvSpPr txBox="1"/>
          <p:nvPr/>
        </p:nvSpPr>
        <p:spPr>
          <a:xfrm rot="16200000">
            <a:off x="547920" y="3915720"/>
            <a:ext cx="72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Events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54" name="TextShape 5"/>
          <p:cNvSpPr txBox="1"/>
          <p:nvPr/>
        </p:nvSpPr>
        <p:spPr>
          <a:xfrm>
            <a:off x="234360" y="7003080"/>
            <a:ext cx="1817640" cy="565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solidFill>
                  <a:srgbClr val="C9211E"/>
                </a:solidFill>
                <a:latin typeface="Times New Roman"/>
              </a:rPr>
              <a:t>Events which don’t fulfil cluster conditions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55" name="Line 6"/>
          <p:cNvSpPr/>
          <p:nvPr/>
        </p:nvSpPr>
        <p:spPr>
          <a:xfrm flipV="1">
            <a:off x="1296000" y="6336000"/>
            <a:ext cx="126720" cy="66708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CustomShape 7"/>
          <p:cNvSpPr/>
          <p:nvPr/>
        </p:nvSpPr>
        <p:spPr>
          <a:xfrm>
            <a:off x="1332000" y="4413600"/>
            <a:ext cx="195840" cy="1850400"/>
          </a:xfrm>
          <a:prstGeom prst="rect">
            <a:avLst/>
          </a:prstGeom>
          <a:noFill/>
          <a:ln w="12600">
            <a:solidFill>
              <a:srgbClr val="FF0000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8"/>
          <p:cNvSpPr/>
          <p:nvPr/>
        </p:nvSpPr>
        <p:spPr>
          <a:xfrm>
            <a:off x="1608120" y="2160000"/>
            <a:ext cx="265680" cy="4104000"/>
          </a:xfrm>
          <a:prstGeom prst="rect">
            <a:avLst/>
          </a:prstGeom>
          <a:noFill/>
          <a:ln w="12600">
            <a:solidFill>
              <a:srgbClr val="FF0000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TextShape 9"/>
          <p:cNvSpPr txBox="1"/>
          <p:nvPr/>
        </p:nvSpPr>
        <p:spPr>
          <a:xfrm>
            <a:off x="2042640" y="6708960"/>
            <a:ext cx="2213640" cy="4240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solidFill>
                  <a:srgbClr val="C9211E"/>
                </a:solidFill>
                <a:latin typeface="Arial"/>
              </a:rPr>
              <a:t>Single </a:t>
            </a:r>
            <a:r>
              <a:rPr lang="en-GB" sz="1200" spc="-1" dirty="0">
                <a:solidFill>
                  <a:srgbClr val="C9211E"/>
                </a:solidFill>
              </a:rPr>
              <a:t>cluster events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59" name="Line 10"/>
          <p:cNvSpPr/>
          <p:nvPr/>
        </p:nvSpPr>
        <p:spPr>
          <a:xfrm flipH="1" flipV="1">
            <a:off x="1800000" y="6336000"/>
            <a:ext cx="507960" cy="42012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11"/>
          <p:cNvSpPr/>
          <p:nvPr/>
        </p:nvSpPr>
        <p:spPr>
          <a:xfrm>
            <a:off x="1925640" y="4140000"/>
            <a:ext cx="6426360" cy="2123280"/>
          </a:xfrm>
          <a:prstGeom prst="rect">
            <a:avLst/>
          </a:prstGeom>
          <a:noFill/>
          <a:ln w="12600">
            <a:solidFill>
              <a:srgbClr val="FF0000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TextShape 12"/>
          <p:cNvSpPr txBox="1"/>
          <p:nvPr/>
        </p:nvSpPr>
        <p:spPr>
          <a:xfrm>
            <a:off x="6312240" y="3920040"/>
            <a:ext cx="1859760" cy="34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solidFill>
                  <a:srgbClr val="C9211E"/>
                </a:solidFill>
                <a:latin typeface="Arial"/>
              </a:rPr>
              <a:t>Multi clusters events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62" name="Line 13"/>
          <p:cNvSpPr/>
          <p:nvPr/>
        </p:nvSpPr>
        <p:spPr>
          <a:xfrm flipH="1">
            <a:off x="7488000" y="3600000"/>
            <a:ext cx="504000" cy="320040"/>
          </a:xfrm>
          <a:prstGeom prst="line">
            <a:avLst/>
          </a:prstGeom>
          <a:ln w="1908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TextShape 14"/>
          <p:cNvSpPr txBox="1"/>
          <p:nvPr/>
        </p:nvSpPr>
        <p:spPr>
          <a:xfrm>
            <a:off x="7140240" y="3186360"/>
            <a:ext cx="1859760" cy="43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solidFill>
                  <a:srgbClr val="C9211E"/>
                </a:solidFill>
                <a:latin typeface="Arial"/>
              </a:rPr>
              <a:t>Tritium multi clusters probability : 0.002%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14</a:t>
            </a:fld>
            <a:endParaRPr lang="fr-FR" sz="1200" dirty="0"/>
          </a:p>
        </p:txBody>
      </p:sp>
      <p:sp>
        <p:nvSpPr>
          <p:cNvPr id="18" name="TextShape 3"/>
          <p:cNvSpPr txBox="1"/>
          <p:nvPr/>
        </p:nvSpPr>
        <p:spPr>
          <a:xfrm rot="16200000">
            <a:off x="687060" y="5654340"/>
            <a:ext cx="86400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Arial"/>
              </a:rPr>
              <a:t>Log scale</a:t>
            </a:r>
            <a:endParaRPr lang="fr-FR" sz="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Activity measurement – 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1</a:t>
            </a:r>
            <a:r>
              <a:rPr lang="en-GB" sz="2400" b="1" cap="small" spc="-1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2400" b="1" cap="small" spc="-1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method </a:t>
            </a: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: Integration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65" name="Image 264"/>
          <p:cNvPicPr/>
          <p:nvPr/>
        </p:nvPicPr>
        <p:blipFill>
          <a:blip r:embed="rId2"/>
          <a:srcRect l="1059" t="14709" r="10366" b="2747"/>
          <a:stretch/>
        </p:blipFill>
        <p:spPr>
          <a:xfrm>
            <a:off x="4513680" y="1080000"/>
            <a:ext cx="5494320" cy="2880000"/>
          </a:xfrm>
          <a:prstGeom prst="rect">
            <a:avLst/>
          </a:prstGeom>
          <a:ln>
            <a:noFill/>
          </a:ln>
        </p:spPr>
      </p:pic>
      <p:pic>
        <p:nvPicPr>
          <p:cNvPr id="266" name="Image 265"/>
          <p:cNvPicPr/>
          <p:nvPr/>
        </p:nvPicPr>
        <p:blipFill>
          <a:blip r:embed="rId3"/>
          <a:srcRect l="1059" t="14709" r="8937" b="2747"/>
          <a:stretch/>
        </p:blipFill>
        <p:spPr>
          <a:xfrm>
            <a:off x="3816000" y="4321440"/>
            <a:ext cx="6208200" cy="3202560"/>
          </a:xfrm>
          <a:prstGeom prst="rect">
            <a:avLst/>
          </a:prstGeom>
          <a:ln>
            <a:noFill/>
          </a:ln>
        </p:spPr>
      </p:pic>
      <p:sp>
        <p:nvSpPr>
          <p:cNvPr id="267" name="TextShape 2"/>
          <p:cNvSpPr txBox="1"/>
          <p:nvPr/>
        </p:nvSpPr>
        <p:spPr>
          <a:xfrm>
            <a:off x="216000" y="1368000"/>
            <a:ext cx="4320000" cy="558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52000" indent="-2520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FAF46"/>
              </a:buClr>
              <a:buSzPct val="75000"/>
              <a:buFont typeface="Wingdings" charset="2"/>
              <a:buChar char=""/>
            </a:pPr>
            <a:r>
              <a:rPr lang="en-GB" sz="1800" b="0" strike="noStrike" spc="-1" dirty="0">
                <a:solidFill>
                  <a:srgbClr val="2A6099"/>
                </a:solidFill>
                <a:latin typeface="Times New Roman"/>
                <a:ea typeface="Noto Sans CJK SC"/>
              </a:rPr>
              <a:t>Blue</a:t>
            </a:r>
            <a:r>
              <a:rPr lang="en-GB" sz="1800" b="0" strike="noStrike" spc="-1" dirty="0">
                <a:latin typeface="Times New Roman"/>
                <a:ea typeface="Noto Sans CJK SC"/>
              </a:rPr>
              <a:t> and </a:t>
            </a:r>
            <a:r>
              <a:rPr lang="en-GB" sz="1800" b="0" strike="noStrike" spc="-1" dirty="0">
                <a:solidFill>
                  <a:srgbClr val="00A933"/>
                </a:solidFill>
                <a:latin typeface="Times New Roman"/>
                <a:ea typeface="Noto Sans CJK SC"/>
              </a:rPr>
              <a:t>green</a:t>
            </a:r>
            <a:r>
              <a:rPr lang="en-GB" sz="1800" b="0" strike="noStrike" spc="-1" dirty="0">
                <a:latin typeface="Times New Roman"/>
                <a:ea typeface="Noto Sans CJK SC"/>
              </a:rPr>
              <a:t> lines : left and right limits of the gaussian pic→ </a:t>
            </a:r>
            <a:r>
              <a:rPr lang="en-GB" sz="1800" b="0" strike="noStrike" spc="-1" dirty="0">
                <a:latin typeface="Times New Roman"/>
                <a:ea typeface="Arial"/>
              </a:rPr>
              <a:t>± 4σ.</a:t>
            </a:r>
            <a:endParaRPr lang="fr-FR" sz="180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FAF46"/>
              </a:buClr>
              <a:buSzPct val="75000"/>
              <a:buFont typeface="Wingdings" charset="2"/>
              <a:buChar char=""/>
            </a:pPr>
            <a:r>
              <a:rPr lang="en-GB" sz="1800" b="0" strike="noStrike" spc="-1" dirty="0">
                <a:solidFill>
                  <a:srgbClr val="3465A4"/>
                </a:solidFill>
                <a:latin typeface="Times New Roman"/>
                <a:ea typeface="Arial"/>
              </a:rPr>
              <a:t>Blue</a:t>
            </a:r>
            <a:r>
              <a:rPr lang="en-GB" sz="1800" b="0" strike="noStrike" spc="-1" dirty="0">
                <a:latin typeface="Times New Roman"/>
                <a:ea typeface="Arial"/>
              </a:rPr>
              <a:t> curve : Histogram of the number of events.</a:t>
            </a:r>
            <a:endParaRPr lang="fr-FR" sz="180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FAF46"/>
              </a:buClr>
              <a:buSzPct val="75000"/>
              <a:buFont typeface="Wingdings" charset="2"/>
              <a:buChar char=""/>
            </a:pPr>
            <a:r>
              <a:rPr lang="en-GB" sz="1800" b="0" strike="noStrike" spc="-1" dirty="0">
                <a:solidFill>
                  <a:srgbClr val="FF0000"/>
                </a:solidFill>
                <a:latin typeface="Times New Roman"/>
                <a:ea typeface="Arial"/>
              </a:rPr>
              <a:t>Red</a:t>
            </a:r>
            <a:r>
              <a:rPr lang="en-GB" sz="1800" b="0" strike="noStrike" spc="-1" dirty="0">
                <a:latin typeface="Times New Roman"/>
                <a:ea typeface="Arial"/>
              </a:rPr>
              <a:t> curve : Gaussian fit of the histogram.</a:t>
            </a:r>
            <a:endParaRPr lang="fr-FR" sz="180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3FAF46"/>
              </a:buClr>
              <a:buSzPct val="75000"/>
              <a:buFont typeface="Wingdings" charset="2"/>
              <a:buChar char=""/>
            </a:pPr>
            <a:r>
              <a:rPr lang="en-GB" sz="1800" b="0" strike="noStrike" spc="-1" dirty="0">
                <a:latin typeface="Times New Roman"/>
                <a:ea typeface="Arial"/>
              </a:rPr>
              <a:t>Activity measurement : Ratio between the integral of the fit and the time of the full acquisition. </a:t>
            </a:r>
            <a:endParaRPr lang="fr-FR" sz="1800" b="0" strike="noStrike" spc="-1" dirty="0">
              <a:latin typeface="Arial"/>
            </a:endParaRPr>
          </a:p>
          <a:p>
            <a:endParaRPr lang="fr-FR" sz="1800" b="0" strike="noStrike" spc="-1" dirty="0">
              <a:latin typeface="Arial"/>
            </a:endParaRPr>
          </a:p>
        </p:txBody>
      </p:sp>
      <p:sp>
        <p:nvSpPr>
          <p:cNvPr id="268" name="TextShape 3"/>
          <p:cNvSpPr txBox="1"/>
          <p:nvPr/>
        </p:nvSpPr>
        <p:spPr>
          <a:xfrm rot="16200000">
            <a:off x="3894840" y="6796800"/>
            <a:ext cx="86400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Arial"/>
              </a:rPr>
              <a:t>Log scale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15</a:t>
            </a:fld>
            <a:endParaRPr lang="fr-FR" sz="1200" dirty="0"/>
          </a:p>
        </p:txBody>
      </p:sp>
      <p:sp>
        <p:nvSpPr>
          <p:cNvPr id="8" name="TextShape 9"/>
          <p:cNvSpPr txBox="1"/>
          <p:nvPr/>
        </p:nvSpPr>
        <p:spPr>
          <a:xfrm>
            <a:off x="5296141" y="4001760"/>
            <a:ext cx="3929398" cy="4490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Gaussian fit and integration for activity measurement </a:t>
            </a:r>
            <a:endParaRPr lang="fr-FR" sz="1200" b="0" u="sng" strike="noStrike" spc="-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ttachment.outlook.live.net/owa/MSA%3Aantcools%40hotmail.fr/service.svc/s/GetAttachmentThumbnail?id=AQMkADAwATZiZmYAZC1hMDg1LTUzYzEtMDACLTAwCgBGAAAD3TF%2BLkup0E%2BOANv6QOpqfgcACgtQuBf4xkWok0NYmhDiEwAAAgEMAAAACgtQuBf4xkWok0NYmhDiEwAFFtS5LQAAAAESABAA81sOosTPxUmSu3TQfhkZAB8%3D&amp;thumbnailType=2&amp;isc=1&amp;token=eyJhbGciOiJSUzI1NiIsImtpZCI6IkZBRDY1NDI2MkM2QUYyOTYxQUExRThDQUI3OEZGMUIyNzBFNzA3RTkiLCJ0eXAiOiJKV1QiLCJ4NXQiOiItdFpVSml4cThwWWFvZWpLdDRfeHNuRG5CLWsifQ.eyJvcmlnaW4iOiJodHRwczovL291dGxvb2subGl2ZS5jb20iLCJ1YyI6ImFkMGNmZThiOWEzZjQ4NzI4MjA5YWU3NGZlOTYzNzlm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0MjI2ODYyLCJleHAiOjE2NDQyMjc0NjIsImlzcyI6IjAwMDAwMDAyLTAwMDAtMGZmMS1jZTAwLTAwMDAwMDAwMDAwMEA4NGRmOWU3Zi1lOWY2LTQwYWYtYjQzNS1hYWFhYWFhYWFhYWEiLCJhdWQiOiIwMDAwMDAwMi0wMDAwLTBmZjEtY2UwMC0wMDAwMDAwMDAwMDAvYXR0YWNobWVudC5vdXRsb29rLmxpdmUubmV0QDg0ZGY5ZTdmLWU5ZjYtNDBhZi1iNDM1LWFhYWFhYWFhYWFhYSIsImhhcHAiOiJvd2EifQ.H6sA1fY5GnKfuWeq19uXjMQzGOdBRhaKjslXnuUNIHlX4RVIsgid_wIJnonNKqPyZtIv4a-4qgSg6yxBi8-Ra2OBxomqhSNRDoPpW7-U8Jfv11v6muvDcLsdlO7Xcqy1mXyAr1mieRluW4IqNGD1AKkw2W5KdzbIMMtcTJk8QH0cD2zcMmyqIH2OQr87NRbXXaZrhVHbzcGivErjq7Mz7kkXu8rKSnFbRTmvyel5LpG5m16QhMr4kVT98k9D-4bETmJcWVLaUdskv4MGOGbR6PP0FHdbann_fLPyWwt8hHIQDP5haZzgMm2kc-ETiy51nNI189NAvmz4JCn3CIemeA&amp;X-OWA-CANARY=BXAb6QHuJ0qAbzoXFaDCcqB7jvgd6tkYuLV5S7GUvAiGtlJxry-SQn3XWA20QmZYJl7iDImmHEI.&amp;owa=outlook.live.com&amp;scriptVer=20220128003.07&amp;animation=tru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t="15573" r="12882" b="2968"/>
          <a:stretch/>
        </p:blipFill>
        <p:spPr bwMode="auto">
          <a:xfrm>
            <a:off x="200688" y="4760387"/>
            <a:ext cx="3615312" cy="232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Shape 9"/>
          <p:cNvSpPr txBox="1"/>
          <p:nvPr/>
        </p:nvSpPr>
        <p:spPr>
          <a:xfrm>
            <a:off x="1121995" y="7054491"/>
            <a:ext cx="1772698" cy="34379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Single </a:t>
            </a:r>
            <a:r>
              <a:rPr lang="en-GB" sz="1200" u="sng" spc="-1" dirty="0" err="1" smtClean="0">
                <a:latin typeface="+mj-lt"/>
                <a:cs typeface="Times New Roman" panose="02020603050405020304" pitchFamily="18" charset="0"/>
              </a:rPr>
              <a:t>gaussian</a:t>
            </a:r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 fit </a:t>
            </a:r>
            <a:endParaRPr lang="fr-FR" sz="1200" b="0" u="sng" strike="noStrike" spc="-1" dirty="0"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Activity measurement – 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2</a:t>
            </a:r>
            <a:r>
              <a:rPr lang="en-GB" sz="2000" b="1" strike="noStrike" cap="small" spc="-1" baseline="30000" dirty="0" smtClean="0">
                <a:solidFill>
                  <a:srgbClr val="FFFFFF"/>
                </a:solidFill>
                <a:latin typeface="Arial"/>
              </a:rPr>
              <a:t>nd</a:t>
            </a:r>
            <a:r>
              <a:rPr lang="en-GB" sz="2000" b="1" cap="small" spc="-1" baseline="1400000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method </a:t>
            </a: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: association Algorithm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0" name="Image 269"/>
          <p:cNvPicPr/>
          <p:nvPr/>
        </p:nvPicPr>
        <p:blipFill>
          <a:blip r:embed="rId2"/>
          <a:srcRect l="6439" t="12661" r="2132" b="4791"/>
          <a:stretch/>
        </p:blipFill>
        <p:spPr>
          <a:xfrm>
            <a:off x="3841825" y="4215517"/>
            <a:ext cx="6238800" cy="3167640"/>
          </a:xfrm>
          <a:prstGeom prst="rect">
            <a:avLst/>
          </a:prstGeom>
          <a:ln>
            <a:noFill/>
          </a:ln>
        </p:spPr>
      </p:pic>
      <p:sp>
        <p:nvSpPr>
          <p:cNvPr id="271" name="TextShape 2"/>
          <p:cNvSpPr txBox="1"/>
          <p:nvPr/>
        </p:nvSpPr>
        <p:spPr>
          <a:xfrm>
            <a:off x="216000" y="1368360"/>
            <a:ext cx="7884000" cy="765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800" b="0" strike="noStrike" spc="-1" dirty="0">
                <a:solidFill>
                  <a:srgbClr val="069A2E"/>
                </a:solidFill>
                <a:latin typeface="Times New Roman"/>
                <a:ea typeface="Arial"/>
              </a:rPr>
              <a:t>The algorithm evaluates a peak activity at every step of the events 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  <a:ea typeface="Arial"/>
              </a:rPr>
              <a:t>loop </a:t>
            </a:r>
            <a:endParaRPr lang="fr-FR" sz="1800" b="0" strike="noStrike" spc="-1" dirty="0">
              <a:latin typeface="Arial"/>
            </a:endParaRPr>
          </a:p>
          <a:p>
            <a:endParaRPr lang="fr-FR" sz="1800" b="0" strike="noStrike" spc="-1" dirty="0">
              <a:latin typeface="Arial"/>
            </a:endParaRPr>
          </a:p>
        </p:txBody>
      </p:sp>
      <p:sp>
        <p:nvSpPr>
          <p:cNvPr id="272" name="CustomShape 3"/>
          <p:cNvSpPr/>
          <p:nvPr/>
        </p:nvSpPr>
        <p:spPr>
          <a:xfrm>
            <a:off x="1728000" y="1958340"/>
            <a:ext cx="5400000" cy="1710780"/>
          </a:xfrm>
          <a:prstGeom prst="rect">
            <a:avLst/>
          </a:prstGeom>
          <a:noFill/>
          <a:ln w="1008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5040" tIns="50040" rIns="95040" bIns="50040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  <a:ea typeface="Noto Sans CJK SC"/>
              </a:rPr>
              <a:t>Initialisation : Creates a peak with the first identified </a:t>
            </a: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cluster </a:t>
            </a:r>
          </a:p>
        </p:txBody>
      </p:sp>
      <p:sp>
        <p:nvSpPr>
          <p:cNvPr id="273" name="Freeform 4"/>
          <p:cNvSpPr/>
          <p:nvPr/>
        </p:nvSpPr>
        <p:spPr>
          <a:xfrm>
            <a:off x="7128000" y="2340360"/>
            <a:ext cx="288000" cy="1328760"/>
          </a:xfrm>
          <a:custGeom>
            <a:avLst/>
            <a:gdLst/>
            <a:ahLst/>
            <a:cxnLst/>
            <a:rect l="0" t="0" r="r" b="b"/>
            <a:pathLst>
              <a:path w="1001" h="3401">
                <a:moveTo>
                  <a:pt x="0" y="0"/>
                </a:moveTo>
                <a:lnTo>
                  <a:pt x="1000" y="0"/>
                </a:lnTo>
                <a:lnTo>
                  <a:pt x="1000" y="3400"/>
                </a:lnTo>
                <a:lnTo>
                  <a:pt x="168" y="3400"/>
                </a:lnTo>
              </a:path>
            </a:pathLst>
          </a:custGeom>
          <a:ln w="10080">
            <a:solidFill>
              <a:srgbClr val="3465A4"/>
            </a:solidFill>
            <a:round/>
            <a:tailEnd type="triangle" w="med" len="med"/>
          </a:ln>
        </p:spPr>
      </p:sp>
      <p:sp>
        <p:nvSpPr>
          <p:cNvPr id="274" name="TextShape 5"/>
          <p:cNvSpPr txBox="1"/>
          <p:nvPr/>
        </p:nvSpPr>
        <p:spPr>
          <a:xfrm>
            <a:off x="7488000" y="2880360"/>
            <a:ext cx="936000" cy="42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solidFill>
                  <a:srgbClr val="2A6099"/>
                </a:solidFill>
                <a:latin typeface="Times New Roman"/>
                <a:ea typeface="Arial"/>
              </a:rPr>
              <a:t>Event loop</a:t>
            </a:r>
            <a:endParaRPr lang="fr-FR" sz="1200" b="0" strike="noStrike" spc="-1" dirty="0">
              <a:latin typeface="Arial"/>
            </a:endParaRPr>
          </a:p>
          <a:p>
            <a:endParaRPr lang="fr-FR" sz="1200" b="0" strike="noStrike" spc="-1" dirty="0">
              <a:latin typeface="Arial"/>
            </a:endParaRPr>
          </a:p>
        </p:txBody>
      </p:sp>
      <p:sp>
        <p:nvSpPr>
          <p:cNvPr id="275" name="TextShape 6"/>
          <p:cNvSpPr txBox="1"/>
          <p:nvPr/>
        </p:nvSpPr>
        <p:spPr>
          <a:xfrm>
            <a:off x="37080" y="4824360"/>
            <a:ext cx="621000" cy="549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Times New Roman"/>
              </a:rPr>
              <a:t>Peak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276" name="CustomShape 7"/>
          <p:cNvSpPr/>
          <p:nvPr/>
        </p:nvSpPr>
        <p:spPr>
          <a:xfrm>
            <a:off x="514080" y="4680360"/>
            <a:ext cx="144000" cy="864000"/>
          </a:xfrm>
          <a:custGeom>
            <a:avLst/>
            <a:gdLst/>
            <a:ahLst/>
            <a:cxnLst/>
            <a:rect l="0" t="0" r="r" b="b"/>
            <a:pathLst>
              <a:path w="402" h="2402">
                <a:moveTo>
                  <a:pt x="401" y="0"/>
                </a:moveTo>
                <a:cubicBezTo>
                  <a:pt x="300" y="0"/>
                  <a:pt x="200" y="100"/>
                  <a:pt x="200" y="200"/>
                </a:cubicBezTo>
                <a:lnTo>
                  <a:pt x="200" y="1000"/>
                </a:lnTo>
                <a:cubicBezTo>
                  <a:pt x="200" y="1100"/>
                  <a:pt x="100" y="1200"/>
                  <a:pt x="0" y="1200"/>
                </a:cubicBezTo>
                <a:cubicBezTo>
                  <a:pt x="100" y="1200"/>
                  <a:pt x="200" y="1300"/>
                  <a:pt x="200" y="1400"/>
                </a:cubicBezTo>
                <a:lnTo>
                  <a:pt x="200" y="2200"/>
                </a:lnTo>
                <a:cubicBezTo>
                  <a:pt x="200" y="2300"/>
                  <a:pt x="300" y="2401"/>
                  <a:pt x="401" y="2401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TextShape 8"/>
          <p:cNvSpPr txBox="1"/>
          <p:nvPr/>
        </p:nvSpPr>
        <p:spPr>
          <a:xfrm>
            <a:off x="613440" y="4715640"/>
            <a:ext cx="1664640" cy="767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r>
              <a:rPr lang="en-GB" sz="1200" b="0" strike="noStrike" spc="-1" dirty="0">
                <a:solidFill>
                  <a:srgbClr val="000000"/>
                </a:solidFill>
                <a:latin typeface="Times New Roman"/>
              </a:rPr>
              <a:t>- Position</a:t>
            </a:r>
            <a:endParaRPr lang="fr-FR" sz="1200" b="0" strike="noStrike" spc="-1" dirty="0">
              <a:latin typeface="Arial"/>
            </a:endParaRPr>
          </a:p>
          <a:p>
            <a:r>
              <a:rPr lang="en-GB" sz="1200" b="0" strike="noStrike" spc="-1" dirty="0">
                <a:solidFill>
                  <a:srgbClr val="000000"/>
                </a:solidFill>
                <a:latin typeface="Times New Roman"/>
              </a:rPr>
              <a:t>- Number of clusters</a:t>
            </a:r>
            <a:endParaRPr lang="fr-FR" sz="1200" b="0" strike="noStrike" spc="-1" dirty="0">
              <a:latin typeface="Arial"/>
            </a:endParaRPr>
          </a:p>
          <a:p>
            <a:r>
              <a:rPr lang="en-GB" sz="1200" b="0" strike="noStrike" spc="-1" dirty="0">
                <a:solidFill>
                  <a:srgbClr val="000000"/>
                </a:solidFill>
                <a:latin typeface="Times New Roman"/>
              </a:rPr>
              <a:t>- Time</a:t>
            </a:r>
            <a:endParaRPr lang="fr-FR" sz="1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Times New Roman"/>
                <a:ea typeface="Noto Sans CJK SC"/>
              </a:rPr>
              <a:t>- Activity =</a:t>
            </a:r>
            <a:endParaRPr lang="fr-FR" sz="1200" b="0" strike="noStrike" spc="-1" dirty="0"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8" name="Formula 9"/>
              <p:cNvSpPr txBox="1"/>
              <p:nvPr/>
            </p:nvSpPr>
            <p:spPr>
              <a:xfrm>
                <a:off x="4563720" y="3419280"/>
                <a:ext cx="719640" cy="359640"/>
              </a:xfrm>
              <a:prstGeom prst="rect">
                <a:avLst/>
              </a:prstGeom>
            </p:spPr>
            <p:txBody>
              <a:bodyPr/>
              <a:lstStyle/>
              <a:p>
                <a:endParaRPr dirty="0"/>
              </a:p>
            </p:txBody>
          </p:sp>
        </mc:Choice>
        <mc:Fallback xmlns:p15="http://schemas.microsoft.com/office/powerpoint/2012/main" xmlns:p14="http://schemas.microsoft.com/office/powerpoint/2010/main" xmlns=""/>
      </mc:AlternateContent>
      <p:sp>
        <p:nvSpPr>
          <p:cNvPr id="280" name="Line 11"/>
          <p:cNvSpPr/>
          <p:nvPr/>
        </p:nvSpPr>
        <p:spPr>
          <a:xfrm>
            <a:off x="1728000" y="2340360"/>
            <a:ext cx="5400000" cy="0"/>
          </a:xfrm>
          <a:prstGeom prst="line">
            <a:avLst/>
          </a:prstGeom>
          <a:ln w="1008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1" name="TextShape 12"/>
          <p:cNvSpPr txBox="1"/>
          <p:nvPr/>
        </p:nvSpPr>
        <p:spPr>
          <a:xfrm>
            <a:off x="1728000" y="2367000"/>
            <a:ext cx="5688000" cy="1252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Aft>
                <a:spcPts val="600"/>
              </a:spcAft>
            </a:pP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If the event cluster’s position is close enough to a peak position :</a:t>
            </a:r>
            <a:endParaRPr lang="fr-FR" sz="1600" b="0" strike="noStrike" spc="-1" dirty="0"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	</a:t>
            </a:r>
            <a:r>
              <a:rPr lang="en-GB" sz="1600" b="0" strike="noStrike" spc="-1" dirty="0">
                <a:solidFill>
                  <a:srgbClr val="ED4C05"/>
                </a:solidFill>
                <a:latin typeface="Times New Roman"/>
              </a:rPr>
              <a:t>→</a:t>
            </a: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 Associate the cluster to the peak</a:t>
            </a:r>
            <a:endParaRPr lang="fr-FR" sz="1600" b="0" strike="noStrike" spc="-1" dirty="0"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If the cluster is too </a:t>
            </a:r>
            <a:r>
              <a:rPr lang="en-GB" sz="1600" b="0" strike="noStrike" spc="-1" dirty="0" smtClean="0">
                <a:solidFill>
                  <a:srgbClr val="355269"/>
                </a:solidFill>
                <a:latin typeface="Times New Roman"/>
              </a:rPr>
              <a:t>far </a:t>
            </a: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from the peak</a:t>
            </a:r>
            <a:endParaRPr lang="fr-FR" sz="1600" b="0" strike="noStrike" spc="-1" dirty="0">
              <a:latin typeface="Arial"/>
            </a:endParaRPr>
          </a:p>
          <a:p>
            <a:pPr>
              <a:spcAft>
                <a:spcPts val="600"/>
              </a:spcAft>
            </a:pP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	</a:t>
            </a:r>
            <a:r>
              <a:rPr lang="en-GB" sz="1600" b="0" strike="noStrike" spc="-1" dirty="0">
                <a:solidFill>
                  <a:srgbClr val="ED4C05"/>
                </a:solidFill>
                <a:latin typeface="Times New Roman"/>
              </a:rPr>
              <a:t>→</a:t>
            </a:r>
            <a:r>
              <a:rPr lang="en-GB" sz="1600" b="0" strike="noStrike" spc="-1" dirty="0">
                <a:solidFill>
                  <a:srgbClr val="355269"/>
                </a:solidFill>
                <a:latin typeface="Times New Roman"/>
              </a:rPr>
              <a:t> Creates a new peak → Initialisation  </a:t>
            </a:r>
            <a:r>
              <a:rPr lang="en-GB" sz="1200" b="0" strike="noStrike" spc="-1" dirty="0">
                <a:solidFill>
                  <a:srgbClr val="355269"/>
                </a:solidFill>
                <a:latin typeface="Arial"/>
              </a:rPr>
              <a:t>         </a:t>
            </a:r>
            <a:endParaRPr lang="fr-FR" sz="1200" b="0" strike="noStrike" spc="-1" dirty="0">
              <a:latin typeface="Arial"/>
            </a:endParaRPr>
          </a:p>
        </p:txBody>
      </p:sp>
      <p:pic>
        <p:nvPicPr>
          <p:cNvPr id="282" name="Image 281"/>
          <p:cNvPicPr/>
          <p:nvPr/>
        </p:nvPicPr>
        <p:blipFill>
          <a:blip r:embed="rId3"/>
          <a:srcRect l="37362" t="62338" r="54776" b="30037"/>
          <a:stretch/>
        </p:blipFill>
        <p:spPr>
          <a:xfrm>
            <a:off x="1709601" y="6507415"/>
            <a:ext cx="287640" cy="15696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83" name="Image 282"/>
          <p:cNvPicPr/>
          <p:nvPr/>
        </p:nvPicPr>
        <p:blipFill>
          <a:blip r:embed="rId4"/>
          <a:srcRect l="47557" t="59860" r="48866" b="14733"/>
          <a:stretch/>
        </p:blipFill>
        <p:spPr>
          <a:xfrm>
            <a:off x="1831841" y="6867415"/>
            <a:ext cx="143640" cy="288000"/>
          </a:xfrm>
          <a:prstGeom prst="rect">
            <a:avLst/>
          </a:prstGeom>
          <a:ln>
            <a:noFill/>
          </a:ln>
        </p:spPr>
      </p:pic>
      <p:sp>
        <p:nvSpPr>
          <p:cNvPr id="284" name="TextShape 13"/>
          <p:cNvSpPr txBox="1"/>
          <p:nvPr/>
        </p:nvSpPr>
        <p:spPr>
          <a:xfrm>
            <a:off x="1977145" y="6435415"/>
            <a:ext cx="1997486" cy="110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latin typeface="Times New Roman"/>
                <a:ea typeface="Arial"/>
              </a:rPr>
              <a:t>Data from the fit</a:t>
            </a:r>
            <a:endParaRPr lang="fr-FR" sz="1200" b="0" strike="noStrike" spc="-1" dirty="0">
              <a:latin typeface="Arial"/>
            </a:endParaRPr>
          </a:p>
          <a:p>
            <a:endParaRPr lang="fr-FR" sz="1200" b="0" strike="noStrike" spc="-1" dirty="0">
              <a:latin typeface="Arial"/>
            </a:endParaRPr>
          </a:p>
          <a:p>
            <a:endParaRPr lang="fr-FR" sz="1200" b="0" strike="noStrike" spc="-1" dirty="0">
              <a:latin typeface="Arial"/>
            </a:endParaRPr>
          </a:p>
          <a:p>
            <a:r>
              <a:rPr lang="en-GB" sz="1200" b="0" strike="noStrike" spc="-1" dirty="0">
                <a:latin typeface="Times New Roman"/>
                <a:ea typeface="Arial"/>
              </a:rPr>
              <a:t>Data from the algorithm </a:t>
            </a:r>
            <a:endParaRPr lang="fr-FR" sz="1200" b="0" strike="noStrike" spc="-1" dirty="0">
              <a:latin typeface="Arial"/>
            </a:endParaRPr>
          </a:p>
          <a:p>
            <a:endParaRPr lang="fr-FR" sz="1200" b="0" strike="noStrike" spc="-1" dirty="0">
              <a:latin typeface="Arial"/>
            </a:endParaRPr>
          </a:p>
        </p:txBody>
      </p:sp>
      <p:sp>
        <p:nvSpPr>
          <p:cNvPr id="285" name="TextShape 14"/>
          <p:cNvSpPr txBox="1"/>
          <p:nvPr/>
        </p:nvSpPr>
        <p:spPr>
          <a:xfrm rot="16158000">
            <a:off x="3004920" y="5350001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Number of clusters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86" name="TextShape 15"/>
          <p:cNvSpPr txBox="1"/>
          <p:nvPr/>
        </p:nvSpPr>
        <p:spPr>
          <a:xfrm>
            <a:off x="6264000" y="7228841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Strip number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4" name="CustomShape 7"/>
          <p:cNvSpPr/>
          <p:nvPr/>
        </p:nvSpPr>
        <p:spPr>
          <a:xfrm>
            <a:off x="1637535" y="6346587"/>
            <a:ext cx="1997834" cy="927373"/>
          </a:xfrm>
          <a:prstGeom prst="rect">
            <a:avLst/>
          </a:prstGeom>
          <a:noFill/>
          <a:ln w="1008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/>
          <a:srcRect l="27824" t="38556" r="12689" b="33410"/>
          <a:stretch/>
        </p:blipFill>
        <p:spPr>
          <a:xfrm>
            <a:off x="1462493" y="5174515"/>
            <a:ext cx="1359877" cy="360485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16</a:t>
            </a:fld>
            <a:endParaRPr lang="fr-FR" sz="1200" dirty="0"/>
          </a:p>
        </p:txBody>
      </p:sp>
      <p:sp>
        <p:nvSpPr>
          <p:cNvPr id="25" name="TextShape 9"/>
          <p:cNvSpPr txBox="1"/>
          <p:nvPr/>
        </p:nvSpPr>
        <p:spPr>
          <a:xfrm>
            <a:off x="4996526" y="4038999"/>
            <a:ext cx="3929398" cy="4490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u="sng" spc="-1" dirty="0" smtClean="0">
                <a:latin typeface="+mj-lt"/>
                <a:cs typeface="Times New Roman" panose="02020603050405020304" pitchFamily="18" charset="0"/>
              </a:rPr>
              <a:t>Activity measurement by peak association</a:t>
            </a:r>
            <a:endParaRPr lang="fr-FR" sz="1200" b="0" u="sng" strike="noStrike" spc="-1" dirty="0"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3" y="2223151"/>
            <a:ext cx="10058400" cy="5293894"/>
          </a:xfrm>
          <a:prstGeom prst="rect">
            <a:avLst/>
          </a:prstGeom>
        </p:spPr>
      </p:pic>
      <p:sp>
        <p:nvSpPr>
          <p:cNvPr id="289" name="TextShape 2"/>
          <p:cNvSpPr txBox="1"/>
          <p:nvPr/>
        </p:nvSpPr>
        <p:spPr>
          <a:xfrm>
            <a:off x="144000" y="1224000"/>
            <a:ext cx="8487534" cy="1341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800" b="0" strike="noStrike" spc="-1" dirty="0">
                <a:solidFill>
                  <a:srgbClr val="069A2E"/>
                </a:solidFill>
                <a:latin typeface="Times New Roman"/>
              </a:rPr>
              <a:t>At the beginning : Reliable 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</a:rPr>
              <a:t>activity </a:t>
            </a:r>
            <a:r>
              <a:rPr lang="en-GB" spc="-1" dirty="0" smtClean="0">
                <a:solidFill>
                  <a:srgbClr val="069A2E"/>
                </a:solidFill>
                <a:latin typeface="Times New Roman"/>
              </a:rPr>
              <a:t>and position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</a:rPr>
              <a:t> </a:t>
            </a:r>
            <a:r>
              <a:rPr lang="en-GB" sz="1800" b="0" strike="noStrike" spc="-1" dirty="0">
                <a:solidFill>
                  <a:srgbClr val="069A2E"/>
                </a:solidFill>
                <a:latin typeface="Times New Roman"/>
              </a:rPr>
              <a:t>but some peaks are 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</a:rPr>
              <a:t>missing.</a:t>
            </a:r>
            <a:endParaRPr lang="fr-FR" sz="1800" b="0" strike="noStrike" spc="-1" dirty="0">
              <a:latin typeface="Arial"/>
            </a:endParaRPr>
          </a:p>
          <a:p>
            <a:pPr>
              <a:spcAft>
                <a:spcPts val="1200"/>
              </a:spcAft>
            </a:pPr>
            <a:r>
              <a:rPr lang="en-GB" sz="1800" b="0" strike="noStrike" spc="-1" dirty="0">
                <a:solidFill>
                  <a:srgbClr val="069A2E"/>
                </a:solidFill>
                <a:latin typeface="Times New Roman"/>
              </a:rPr>
              <a:t>At the end </a:t>
            </a:r>
            <a:r>
              <a:rPr lang="en-GB" sz="1800" b="0" strike="noStrike" spc="-1">
                <a:solidFill>
                  <a:srgbClr val="069A2E"/>
                </a:solidFill>
                <a:latin typeface="Times New Roman"/>
              </a:rPr>
              <a:t>: </a:t>
            </a:r>
            <a:r>
              <a:rPr lang="en-GB" sz="1800" b="0" strike="noStrike" spc="-1" smtClean="0">
                <a:solidFill>
                  <a:srgbClr val="069A2E"/>
                </a:solidFill>
                <a:latin typeface="Times New Roman"/>
              </a:rPr>
              <a:t>Activity </a:t>
            </a:r>
            <a:r>
              <a:rPr lang="en-GB" spc="-1" smtClean="0">
                <a:solidFill>
                  <a:srgbClr val="069A2E"/>
                </a:solidFill>
                <a:latin typeface="Times New Roman"/>
              </a:rPr>
              <a:t>and </a:t>
            </a:r>
            <a:r>
              <a:rPr lang="en-GB" spc="-1" dirty="0" smtClean="0">
                <a:solidFill>
                  <a:srgbClr val="069A2E"/>
                </a:solidFill>
                <a:latin typeface="Times New Roman"/>
              </a:rPr>
              <a:t>position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</a:rPr>
              <a:t> </a:t>
            </a:r>
            <a:r>
              <a:rPr lang="en-GB" spc="-1" dirty="0">
                <a:solidFill>
                  <a:srgbClr val="069A2E"/>
                </a:solidFill>
                <a:latin typeface="Times New Roman"/>
              </a:rPr>
              <a:t>h</a:t>
            </a:r>
            <a:r>
              <a:rPr lang="en-GB" sz="1800" b="0" strike="noStrike" spc="-1" dirty="0" smtClean="0">
                <a:solidFill>
                  <a:srgbClr val="069A2E"/>
                </a:solidFill>
                <a:latin typeface="Times New Roman"/>
              </a:rPr>
              <a:t>ave </a:t>
            </a:r>
            <a:r>
              <a:rPr lang="en-GB" sz="1800" b="0" strike="noStrike" spc="-1" dirty="0">
                <a:solidFill>
                  <a:srgbClr val="069A2E"/>
                </a:solidFill>
                <a:latin typeface="Times New Roman"/>
              </a:rPr>
              <a:t>a better precision.</a:t>
            </a:r>
            <a:endParaRPr lang="fr-FR" sz="1800" b="0" strike="noStrike" spc="-1" dirty="0">
              <a:latin typeface="Arial"/>
            </a:endParaRPr>
          </a:p>
        </p:txBody>
      </p:sp>
      <p:sp>
        <p:nvSpPr>
          <p:cNvPr id="290" name="TextShape 3"/>
          <p:cNvSpPr txBox="1"/>
          <p:nvPr/>
        </p:nvSpPr>
        <p:spPr>
          <a:xfrm rot="16158000">
            <a:off x="-268560" y="4493160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Number of clusters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91" name="TextShape 4"/>
          <p:cNvSpPr txBox="1"/>
          <p:nvPr/>
        </p:nvSpPr>
        <p:spPr>
          <a:xfrm>
            <a:off x="4752000" y="6984000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Strip number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57600" y="2223151"/>
            <a:ext cx="1357063" cy="3422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Activity measurement – 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2</a:t>
            </a:r>
            <a:r>
              <a:rPr lang="en-GB" sz="2000" b="1" strike="noStrike" cap="small" spc="-1" baseline="30000" dirty="0" smtClean="0">
                <a:solidFill>
                  <a:srgbClr val="FFFFFF"/>
                </a:solidFill>
                <a:latin typeface="Arial"/>
              </a:rPr>
              <a:t>nd</a:t>
            </a:r>
            <a:r>
              <a:rPr lang="en-GB" sz="2000" b="1" cap="small" spc="-1" baseline="1400000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method </a:t>
            </a: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: association Algorithm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17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971427"/>
              </p:ext>
            </p:extLst>
          </p:nvPr>
        </p:nvGraphicFramePr>
        <p:xfrm>
          <a:off x="1680104" y="1539700"/>
          <a:ext cx="7232785" cy="532310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6557">
                  <a:extLst>
                    <a:ext uri="{9D8B030D-6E8A-4147-A177-3AD203B41FA5}">
                      <a16:colId xmlns:a16="http://schemas.microsoft.com/office/drawing/2014/main" val="3858805587"/>
                    </a:ext>
                  </a:extLst>
                </a:gridCol>
                <a:gridCol w="1446557">
                  <a:extLst>
                    <a:ext uri="{9D8B030D-6E8A-4147-A177-3AD203B41FA5}">
                      <a16:colId xmlns:a16="http://schemas.microsoft.com/office/drawing/2014/main" val="3797040183"/>
                    </a:ext>
                  </a:extLst>
                </a:gridCol>
                <a:gridCol w="1446557">
                  <a:extLst>
                    <a:ext uri="{9D8B030D-6E8A-4147-A177-3AD203B41FA5}">
                      <a16:colId xmlns:a16="http://schemas.microsoft.com/office/drawing/2014/main" val="160398906"/>
                    </a:ext>
                  </a:extLst>
                </a:gridCol>
                <a:gridCol w="1446557">
                  <a:extLst>
                    <a:ext uri="{9D8B030D-6E8A-4147-A177-3AD203B41FA5}">
                      <a16:colId xmlns:a16="http://schemas.microsoft.com/office/drawing/2014/main" val="255807674"/>
                    </a:ext>
                  </a:extLst>
                </a:gridCol>
                <a:gridCol w="1446557">
                  <a:extLst>
                    <a:ext uri="{9D8B030D-6E8A-4147-A177-3AD203B41FA5}">
                      <a16:colId xmlns:a16="http://schemas.microsoft.com/office/drawing/2014/main" val="202390185"/>
                    </a:ext>
                  </a:extLst>
                </a:gridCol>
              </a:tblGrid>
              <a:tr h="585636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Bq) 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</a:t>
                      </a: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statistical</a:t>
                      </a: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Association </a:t>
                      </a:r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algorithm</a:t>
                      </a: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(Bq)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Association </a:t>
                      </a:r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statistical</a:t>
                      </a:r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error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Methods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accordance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534813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59,07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65,04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90.8 %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3720144686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31,24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40,66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0,004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76.8 %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3790469687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51,74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54,03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288708728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64,33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67,89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3887692620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62,12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64,66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3336817843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57,87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60,47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2088750384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0,38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0,042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0,43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88.3 %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3588000701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0,37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0,041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821507678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0,26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0,051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0,048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83.8 %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503901356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0,054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0,24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0,053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1264465575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0,32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0,046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0,35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0,044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91.4 %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1934858562"/>
                  </a:ext>
                </a:extLst>
              </a:tr>
              <a:tr h="37501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0,047</a:t>
                      </a:r>
                      <a:endParaRPr lang="fr-FR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0,33</a:t>
                      </a:r>
                    </a:p>
                  </a:txBody>
                  <a:tcPr marL="7620" marR="7620" marT="762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0,045</a:t>
                      </a:r>
                      <a:endParaRPr lang="fr-FR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93.4 %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anchor="b"/>
                </a:tc>
                <a:extLst>
                  <a:ext uri="{0D108BD9-81ED-4DB2-BD59-A6C34878D82A}">
                    <a16:rowId xmlns:a16="http://schemas.microsoft.com/office/drawing/2014/main" val="68447447"/>
                  </a:ext>
                </a:extLst>
              </a:tr>
            </a:tbl>
          </a:graphicData>
        </a:graphic>
      </p:graphicFrame>
      <p:sp>
        <p:nvSpPr>
          <p:cNvPr id="11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Activity measurement 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– Methods comparison 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18</a:t>
            </a:fld>
            <a:endParaRPr lang="fr-FR" sz="1200" dirty="0"/>
          </a:p>
        </p:txBody>
      </p:sp>
      <p:sp>
        <p:nvSpPr>
          <p:cNvPr id="8" name="TextShape 3"/>
          <p:cNvSpPr txBox="1"/>
          <p:nvPr/>
        </p:nvSpPr>
        <p:spPr>
          <a:xfrm>
            <a:off x="6944658" y="7052356"/>
            <a:ext cx="2466181" cy="36881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spc="-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agree at 90%</a:t>
            </a:r>
            <a:endParaRPr lang="fr-FR" sz="2000" strike="noStrike" spc="-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6989" y="4647495"/>
            <a:ext cx="660400" cy="22153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972269" y="4647495"/>
            <a:ext cx="660400" cy="22153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847549" y="2357120"/>
            <a:ext cx="660400" cy="450568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Shape 3"/>
          <p:cNvSpPr txBox="1"/>
          <p:nvPr/>
        </p:nvSpPr>
        <p:spPr>
          <a:xfrm>
            <a:off x="2517578" y="7052355"/>
            <a:ext cx="2643702" cy="36881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GB" sz="2000" spc="-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Methods match 0,3 </a:t>
            </a:r>
            <a:r>
              <a:rPr lang="en-GB" sz="2000" spc="-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Bq</a:t>
            </a:r>
            <a:endParaRPr lang="fr-FR" sz="2000" strike="noStrike" spc="-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7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cap="small" spc="-1" dirty="0" smtClean="0">
                <a:solidFill>
                  <a:srgbClr val="FFFFFF"/>
                </a:solidFill>
                <a:latin typeface="Arial"/>
              </a:rPr>
              <a:t>CONCLUSION AND PERSPECTIVES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Shape 5"/>
          <p:cNvSpPr txBox="1"/>
          <p:nvPr/>
        </p:nvSpPr>
        <p:spPr>
          <a:xfrm>
            <a:off x="0" y="1215375"/>
            <a:ext cx="10080625" cy="54394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r>
              <a:rPr lang="fr-FR" sz="2400" spc="-1" dirty="0" err="1" smtClean="0">
                <a:solidFill>
                  <a:srgbClr val="069A2E"/>
                </a:solidFill>
                <a:latin typeface="Times New Roman"/>
              </a:rPr>
              <a:t>Medica</a:t>
            </a:r>
            <a:r>
              <a:rPr lang="fr-FR" sz="2400" spc="-1" dirty="0" smtClean="0">
                <a:solidFill>
                  <a:srgbClr val="069A2E"/>
                </a:solidFill>
                <a:latin typeface="Times New Roman"/>
              </a:rPr>
              <a:t>-Plus </a:t>
            </a:r>
            <a:r>
              <a:rPr lang="fr-FR" sz="2400" spc="-1" dirty="0" err="1" smtClean="0">
                <a:solidFill>
                  <a:srgbClr val="069A2E"/>
                </a:solidFill>
                <a:latin typeface="Times New Roman"/>
              </a:rPr>
              <a:t>with</a:t>
            </a:r>
            <a:r>
              <a:rPr lang="fr-FR" sz="2400" spc="-1" dirty="0" smtClean="0">
                <a:solidFill>
                  <a:srgbClr val="069A2E"/>
                </a:solidFill>
                <a:latin typeface="Times New Roman"/>
              </a:rPr>
              <a:t> standard </a:t>
            </a:r>
            <a:r>
              <a:rPr lang="fr-FR" sz="2400" spc="-1" dirty="0" err="1" smtClean="0">
                <a:solidFill>
                  <a:srgbClr val="069A2E"/>
                </a:solidFill>
                <a:latin typeface="Times New Roman"/>
              </a:rPr>
              <a:t>micromegas</a:t>
            </a:r>
            <a:endParaRPr lang="fr-FR" sz="2400" b="0" strike="noStrike" spc="-1" dirty="0" smtClean="0">
              <a:latin typeface="Times New Roman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2400" b="0" strike="noStrike" spc="-1" dirty="0" smtClean="0">
                <a:latin typeface="Times New Roman"/>
              </a:rPr>
              <a:t>Validation of an </a:t>
            </a:r>
            <a:r>
              <a:rPr lang="fr-FR" sz="2400" b="0" strike="noStrike" spc="-1" dirty="0" err="1" smtClean="0">
                <a:latin typeface="Times New Roman"/>
              </a:rPr>
              <a:t>experimental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set-up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with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tritiated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cells</a:t>
            </a:r>
            <a:r>
              <a:rPr lang="fr-FR" sz="2400" b="0" strike="noStrike" spc="-1" dirty="0" smtClean="0">
                <a:latin typeface="Times New Roman"/>
              </a:rPr>
              <a:t> and glucose </a:t>
            </a:r>
            <a:r>
              <a:rPr lang="fr-FR" sz="2400" b="0" strike="noStrike" spc="-1" dirty="0" err="1" smtClean="0">
                <a:latin typeface="Times New Roman"/>
              </a:rPr>
              <a:t>deposit</a:t>
            </a:r>
            <a:endParaRPr lang="fr-FR" sz="2400" b="0" strike="noStrike" spc="-1" dirty="0" smtClean="0">
              <a:latin typeface="Times New Roman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2400" spc="-1" dirty="0" smtClean="0">
                <a:latin typeface="Times New Roman"/>
              </a:rPr>
              <a:t>Efficient </a:t>
            </a:r>
            <a:r>
              <a:rPr lang="fr-FR" sz="2400" spc="-1" dirty="0" err="1" smtClean="0">
                <a:latin typeface="Times New Roman"/>
              </a:rPr>
              <a:t>clustering</a:t>
            </a:r>
            <a:r>
              <a:rPr lang="fr-FR" sz="2400" spc="-1" dirty="0" smtClean="0">
                <a:latin typeface="Times New Roman"/>
              </a:rPr>
              <a:t> and </a:t>
            </a:r>
            <a:r>
              <a:rPr lang="fr-FR" sz="2400" spc="-1" dirty="0" err="1" smtClean="0">
                <a:latin typeface="Times New Roman"/>
              </a:rPr>
              <a:t>several</a:t>
            </a:r>
            <a:r>
              <a:rPr lang="fr-FR" sz="2400" spc="-1" dirty="0" smtClean="0">
                <a:latin typeface="Times New Roman"/>
              </a:rPr>
              <a:t> </a:t>
            </a:r>
            <a:r>
              <a:rPr lang="fr-FR" sz="2400" spc="-1" dirty="0" err="1" smtClean="0">
                <a:latin typeface="Times New Roman"/>
              </a:rPr>
              <a:t>activity</a:t>
            </a:r>
            <a:r>
              <a:rPr lang="fr-FR" sz="2400" spc="-1" dirty="0" smtClean="0">
                <a:latin typeface="Times New Roman"/>
              </a:rPr>
              <a:t> </a:t>
            </a:r>
            <a:r>
              <a:rPr lang="fr-FR" sz="2400" spc="-1" dirty="0" err="1" smtClean="0">
                <a:latin typeface="Times New Roman"/>
              </a:rPr>
              <a:t>measurement</a:t>
            </a:r>
            <a:r>
              <a:rPr lang="fr-FR" sz="2400" spc="-1" dirty="0" smtClean="0">
                <a:latin typeface="Times New Roman"/>
              </a:rPr>
              <a:t> </a:t>
            </a:r>
            <a:r>
              <a:rPr lang="fr-FR" sz="2400" spc="-1" dirty="0" err="1" smtClean="0">
                <a:latin typeface="Times New Roman"/>
              </a:rPr>
              <a:t>methods</a:t>
            </a:r>
            <a:r>
              <a:rPr lang="fr-FR" sz="2400" spc="-1" dirty="0" smtClean="0">
                <a:latin typeface="Times New Roman"/>
              </a:rPr>
              <a:t> </a:t>
            </a:r>
            <a:r>
              <a:rPr lang="fr-FR" sz="2400" spc="-1" dirty="0" err="1" smtClean="0">
                <a:latin typeface="Times New Roman"/>
              </a:rPr>
              <a:t>validated</a:t>
            </a:r>
            <a:r>
              <a:rPr lang="fr-FR" sz="2400" spc="-1" dirty="0" smtClean="0">
                <a:latin typeface="Times New Roman"/>
              </a:rPr>
              <a:t> </a:t>
            </a:r>
            <a:endParaRPr lang="fr-FR" sz="2400" b="0" strike="noStrike" spc="-1" dirty="0" smtClean="0">
              <a:latin typeface="Times New Roman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2400" b="0" strike="noStrike" spc="-1" dirty="0" err="1" smtClean="0">
                <a:latin typeface="Times New Roman"/>
              </a:rPr>
              <a:t>Activities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below</a:t>
            </a:r>
            <a:r>
              <a:rPr lang="fr-FR" sz="2400" b="0" strike="noStrike" spc="-1" dirty="0" smtClean="0">
                <a:latin typeface="Times New Roman"/>
              </a:rPr>
              <a:t> 1 Bq </a:t>
            </a:r>
            <a:r>
              <a:rPr lang="fr-FR" sz="2400" b="0" strike="noStrike" spc="-1" dirty="0" err="1" smtClean="0">
                <a:latin typeface="Times New Roman"/>
              </a:rPr>
              <a:t>were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measured</a:t>
            </a:r>
            <a:r>
              <a:rPr lang="fr-FR" sz="2400" b="0" strike="noStrike" spc="-1" dirty="0" smtClean="0">
                <a:latin typeface="Times New Roman"/>
              </a:rPr>
              <a:t> over 6 </a:t>
            </a:r>
            <a:r>
              <a:rPr lang="fr-FR" sz="2400" b="0" strike="noStrike" spc="-1" dirty="0" err="1" smtClean="0">
                <a:latin typeface="Times New Roman"/>
              </a:rPr>
              <a:t>samples</a:t>
            </a:r>
            <a:endParaRPr lang="fr-FR" sz="24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r>
              <a:rPr lang="en-GB" sz="2400" spc="-1" dirty="0" smtClean="0">
                <a:solidFill>
                  <a:srgbClr val="008E40"/>
                </a:solidFill>
                <a:latin typeface="Times New Roman"/>
              </a:rPr>
              <a:t>Next steps : </a:t>
            </a:r>
            <a:endParaRPr lang="en-GB" sz="2400" b="0" strike="noStrike" spc="-1" dirty="0" smtClean="0">
              <a:solidFill>
                <a:srgbClr val="008E40"/>
              </a:solidFill>
              <a:latin typeface="Times New Roman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fr-FR" sz="2400" b="0" strike="noStrike" spc="-1" dirty="0" smtClean="0">
                <a:latin typeface="Times New Roman"/>
              </a:rPr>
              <a:t>Explore the </a:t>
            </a:r>
            <a:r>
              <a:rPr lang="fr-FR" sz="2400" b="0" strike="noStrike" spc="-1" dirty="0" err="1" smtClean="0">
                <a:latin typeface="Times New Roman"/>
              </a:rPr>
              <a:t>lowest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activity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detection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err="1" smtClean="0">
                <a:latin typeface="Times New Roman"/>
              </a:rPr>
              <a:t>threshold</a:t>
            </a:r>
            <a:r>
              <a:rPr lang="fr-FR" sz="2400" b="0" strike="noStrike" spc="-1" dirty="0" smtClean="0">
                <a:latin typeface="Times New Roman"/>
              </a:rPr>
              <a:t> </a:t>
            </a:r>
            <a:r>
              <a:rPr lang="fr-FR" sz="2400" b="0" strike="noStrike" spc="-1" dirty="0" smtClean="0">
                <a:latin typeface="Times New Roman"/>
              </a:rPr>
              <a:t>of the detector</a:t>
            </a:r>
            <a:endParaRPr lang="fr-FR" sz="2400" b="0" strike="noStrike" spc="-1" dirty="0">
              <a:latin typeface="Arial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400" b="0" strike="noStrike" spc="-1" dirty="0" smtClean="0">
                <a:latin typeface="Times New Roman"/>
              </a:rPr>
              <a:t>Use other gases (CF4) to limit transverse diffusion over a factor 2</a:t>
            </a:r>
          </a:p>
          <a:p>
            <a:pPr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r>
              <a:rPr lang="en-GB" sz="2400" spc="-1" dirty="0">
                <a:solidFill>
                  <a:srgbClr val="069A2E"/>
                </a:solidFill>
                <a:latin typeface="Times New Roman"/>
              </a:rPr>
              <a:t>Perspectives : Optical readout</a:t>
            </a:r>
            <a:endParaRPr lang="fr-FR" sz="2400" spc="-1" dirty="0"/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endParaRPr lang="en-GB" sz="2400" b="0" strike="noStrike" spc="-1" dirty="0" smtClean="0">
              <a:latin typeface="Times New Roman"/>
            </a:endParaRPr>
          </a:p>
          <a:p>
            <a:pPr marL="252000" indent="-252000"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endParaRPr lang="en-GB" sz="2000" spc="-1" dirty="0">
              <a:latin typeface="Times New Roman"/>
            </a:endParaRPr>
          </a:p>
          <a:p>
            <a:pPr marL="252000" indent="-252000"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endParaRPr lang="en-GB" sz="2000" b="0" strike="noStrike" spc="-1" dirty="0" smtClean="0">
              <a:latin typeface="Times New Roman"/>
            </a:endParaRP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19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28286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1376640" y="5652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PLAN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</a:t>
            </a:fld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110533" y="1185705"/>
            <a:ext cx="983733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CONTEXT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    </a:t>
            </a:r>
            <a:r>
              <a:rPr lang="en-GB" b="1" cap="small" spc="-1" dirty="0" smtClean="0"/>
              <a:t>Biological context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/>
              <a:t>    Radiolabelling techniques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/>
              <a:t>    </a:t>
            </a:r>
            <a:r>
              <a:rPr lang="en-GB" b="1" cap="small" spc="-1" dirty="0" err="1" smtClean="0"/>
              <a:t>Medica</a:t>
            </a:r>
            <a:r>
              <a:rPr lang="en-GB" b="1" cap="small" spc="-1" dirty="0" smtClean="0"/>
              <a:t>-Plus steps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EXPERIMENTAL SET-UP WITH A MICROMEGAS DETECTOR</a:t>
            </a:r>
            <a:endParaRPr lang="en-GB" b="1" cap="small" spc="-1" dirty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RESULTS   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    </a:t>
            </a:r>
            <a:r>
              <a:rPr lang="en-GB" b="1" cap="small" spc="-1" dirty="0" smtClean="0"/>
              <a:t>First experiment 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/>
              <a:t>    Second experiment 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/>
              <a:t>    First activity measurement method	</a:t>
            </a:r>
          </a:p>
          <a:p>
            <a:pPr>
              <a:lnSpc>
                <a:spcPct val="200000"/>
              </a:lnSpc>
            </a:pPr>
            <a:r>
              <a:rPr lang="en-GB" b="1" cap="small" spc="-1" dirty="0"/>
              <a:t> </a:t>
            </a:r>
            <a:r>
              <a:rPr lang="en-GB" b="1" cap="small" spc="-1" dirty="0" smtClean="0"/>
              <a:t>   Second </a:t>
            </a:r>
            <a:r>
              <a:rPr lang="en-GB" b="1" cap="small" spc="-1" dirty="0"/>
              <a:t>activity measurement </a:t>
            </a:r>
            <a:r>
              <a:rPr lang="en-GB" b="1" cap="small" spc="-1" dirty="0" smtClean="0"/>
              <a:t>method</a:t>
            </a:r>
          </a:p>
          <a:p>
            <a:pPr>
              <a:lnSpc>
                <a:spcPct val="200000"/>
              </a:lnSpc>
            </a:pPr>
            <a:r>
              <a:rPr lang="en-GB" b="1" cap="small" spc="-1" dirty="0" smtClean="0">
                <a:solidFill>
                  <a:srgbClr val="C00000"/>
                </a:solidFill>
              </a:rPr>
              <a:t>CONCLUSION and PERSPECTIVES</a:t>
            </a:r>
            <a:r>
              <a:rPr lang="en-GB" b="1" cap="small" spc="-1" dirty="0">
                <a:solidFill>
                  <a:srgbClr val="C00000"/>
                </a:solidFill>
              </a:rPr>
              <a:t>	</a:t>
            </a:r>
            <a:endParaRPr lang="en-GB" b="1" cap="small" spc="-1" dirty="0" smtClean="0">
              <a:solidFill>
                <a:srgbClr val="C00000"/>
              </a:solidFill>
            </a:endParaRPr>
          </a:p>
          <a:p>
            <a:r>
              <a:rPr lang="en-GB" b="1" cap="small" spc="-1" dirty="0">
                <a:solidFill>
                  <a:srgbClr val="FF0000"/>
                </a:solidFill>
              </a:rPr>
              <a:t>	</a:t>
            </a:r>
            <a:endParaRPr lang="en-GB" b="1" cap="small" spc="-1" dirty="0" smtClean="0">
              <a:solidFill>
                <a:srgbClr val="FF0000"/>
              </a:solidFill>
            </a:endParaRPr>
          </a:p>
          <a:p>
            <a:r>
              <a:rPr lang="en-GB" b="1" cap="small" spc="-1" dirty="0">
                <a:solidFill>
                  <a:srgbClr val="FF0000"/>
                </a:solidFill>
              </a:rPr>
              <a:t>	</a:t>
            </a:r>
            <a:endParaRPr lang="en-GB" b="1" cap="small" spc="-1" dirty="0" smtClean="0">
              <a:solidFill>
                <a:srgbClr val="FF0000"/>
              </a:solidFill>
            </a:endParaRPr>
          </a:p>
          <a:p>
            <a:endParaRPr lang="fr-FR" spc="-1" dirty="0">
              <a:solidFill>
                <a:srgbClr val="FF0000"/>
              </a:solidFill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48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OPTICAL READOUT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1" name="Image 300"/>
          <p:cNvPicPr/>
          <p:nvPr/>
        </p:nvPicPr>
        <p:blipFill>
          <a:blip r:embed="rId2"/>
          <a:srcRect l="67486" t="21053" r="5368" b="6555"/>
          <a:stretch/>
        </p:blipFill>
        <p:spPr>
          <a:xfrm>
            <a:off x="6840000" y="2160000"/>
            <a:ext cx="2735280" cy="4103640"/>
          </a:xfrm>
          <a:prstGeom prst="rect">
            <a:avLst/>
          </a:prstGeom>
          <a:ln>
            <a:noFill/>
          </a:ln>
        </p:spPr>
      </p:pic>
      <p:sp>
        <p:nvSpPr>
          <p:cNvPr id="302" name="TextShape 2"/>
          <p:cNvSpPr txBox="1"/>
          <p:nvPr/>
        </p:nvSpPr>
        <p:spPr>
          <a:xfrm>
            <a:off x="6683759" y="6339240"/>
            <a:ext cx="3244011" cy="94343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latin typeface="Times New Roman"/>
              </a:rPr>
              <a:t>Transmission X-ray radiography of a small bat with glass </a:t>
            </a:r>
            <a:r>
              <a:rPr lang="en-GB" sz="1200" b="0" strike="noStrike" spc="-1" dirty="0" err="1">
                <a:latin typeface="Times New Roman"/>
              </a:rPr>
              <a:t>Micromegas</a:t>
            </a:r>
            <a:r>
              <a:rPr lang="en-GB" sz="1200" b="0" strike="noStrike" spc="-1" dirty="0">
                <a:latin typeface="Times New Roman"/>
              </a:rPr>
              <a:t> detector, </a:t>
            </a:r>
            <a:endParaRPr lang="en-GB" sz="1200" b="0" strike="noStrike" spc="-1" dirty="0" smtClean="0">
              <a:latin typeface="Times New Roman"/>
            </a:endParaRPr>
          </a:p>
          <a:p>
            <a:endParaRPr lang="en-GB" sz="1200" i="1" spc="-1" dirty="0" smtClean="0">
              <a:latin typeface="Times New Roman"/>
            </a:endParaRPr>
          </a:p>
          <a:p>
            <a:endParaRPr lang="en-GB" sz="1200" i="1" spc="-1" dirty="0">
              <a:latin typeface="Times New Roman"/>
            </a:endParaRPr>
          </a:p>
          <a:p>
            <a:r>
              <a:rPr lang="en-GB" sz="1200" i="1" spc="-1" dirty="0" smtClean="0">
                <a:latin typeface="Times New Roman"/>
              </a:rPr>
              <a:t>F.M</a:t>
            </a:r>
            <a:r>
              <a:rPr lang="en-GB" sz="1200" i="1" spc="-1" dirty="0">
                <a:latin typeface="Times New Roman"/>
              </a:rPr>
              <a:t>. </a:t>
            </a:r>
            <a:r>
              <a:rPr lang="en-GB" sz="1200" i="1" spc="-1" dirty="0" err="1" smtClean="0">
                <a:latin typeface="Times New Roman"/>
              </a:rPr>
              <a:t>Brunbauer</a:t>
            </a:r>
            <a:r>
              <a:rPr lang="en-GB" sz="1200" i="1" spc="-1" dirty="0" smtClean="0">
                <a:latin typeface="Times New Roman"/>
              </a:rPr>
              <a:t> et al. NIMA 955 (2020) 163320 </a:t>
            </a:r>
          </a:p>
          <a:p>
            <a:endParaRPr lang="fr-FR" sz="1200" b="0" strike="noStrike" spc="-1" dirty="0">
              <a:latin typeface="Arial"/>
            </a:endParaRPr>
          </a:p>
        </p:txBody>
      </p:sp>
      <p:pic>
        <p:nvPicPr>
          <p:cNvPr id="303" name="Image 302"/>
          <p:cNvPicPr/>
          <p:nvPr/>
        </p:nvPicPr>
        <p:blipFill>
          <a:blip r:embed="rId3"/>
          <a:srcRect l="17488" t="20675" r="13223" b="8513"/>
          <a:stretch/>
        </p:blipFill>
        <p:spPr>
          <a:xfrm>
            <a:off x="3227497" y="4824000"/>
            <a:ext cx="2879640" cy="2207160"/>
          </a:xfrm>
          <a:prstGeom prst="rect">
            <a:avLst/>
          </a:prstGeom>
          <a:ln>
            <a:noFill/>
          </a:ln>
        </p:spPr>
      </p:pic>
      <p:sp>
        <p:nvSpPr>
          <p:cNvPr id="304" name="TextShape 3"/>
          <p:cNvSpPr txBox="1"/>
          <p:nvPr/>
        </p:nvSpPr>
        <p:spPr>
          <a:xfrm>
            <a:off x="3287257" y="7056000"/>
            <a:ext cx="3108240" cy="428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200" b="0" strike="noStrike" spc="-1" dirty="0">
                <a:latin typeface="Times New Roman"/>
              </a:rPr>
              <a:t>Glass Bulk detector for </a:t>
            </a:r>
            <a:r>
              <a:rPr lang="en-GB" sz="1200" b="0" strike="noStrike" spc="-1" dirty="0" err="1">
                <a:latin typeface="Times New Roman"/>
              </a:rPr>
              <a:t>Micromegas</a:t>
            </a:r>
            <a:r>
              <a:rPr lang="en-GB" sz="1200" b="0" strike="noStrike" spc="-1" dirty="0">
                <a:latin typeface="Times New Roman"/>
              </a:rPr>
              <a:t> detector built at CEA-</a:t>
            </a:r>
            <a:r>
              <a:rPr lang="en-GB" sz="1200" b="0" strike="noStrike" spc="-1" dirty="0" err="1">
                <a:latin typeface="Times New Roman"/>
              </a:rPr>
              <a:t>Saclay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305" name="TextShape 4"/>
          <p:cNvSpPr txBox="1"/>
          <p:nvPr/>
        </p:nvSpPr>
        <p:spPr>
          <a:xfrm>
            <a:off x="180000" y="1339920"/>
            <a:ext cx="9252000" cy="654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2200" b="0" strike="noStrike" spc="-1" dirty="0">
                <a:solidFill>
                  <a:srgbClr val="069A2E"/>
                </a:solidFill>
                <a:latin typeface="Times New Roman"/>
              </a:rPr>
              <a:t>Record scintillation light emitted during electron avalanche multiplication</a:t>
            </a:r>
            <a:endParaRPr lang="fr-FR" sz="2200" b="0" strike="noStrike" spc="-1" dirty="0">
              <a:latin typeface="Arial"/>
            </a:endParaRPr>
          </a:p>
        </p:txBody>
      </p:sp>
      <p:sp>
        <p:nvSpPr>
          <p:cNvPr id="306" name="TextShape 5"/>
          <p:cNvSpPr txBox="1"/>
          <p:nvPr/>
        </p:nvSpPr>
        <p:spPr>
          <a:xfrm>
            <a:off x="70797" y="1526430"/>
            <a:ext cx="6432920" cy="310652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endParaRPr lang="fr-FR" sz="1800" b="0" strike="noStrike" spc="-1" dirty="0">
              <a:latin typeface="Arial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000" b="0" strike="noStrike" spc="-1" dirty="0" smtClean="0">
                <a:latin typeface="Times New Roman"/>
              </a:rPr>
              <a:t>Full 2D </a:t>
            </a:r>
            <a:r>
              <a:rPr lang="en-GB" sz="2000" b="0" strike="noStrike" spc="-1" dirty="0" err="1" smtClean="0">
                <a:latin typeface="Times New Roman"/>
              </a:rPr>
              <a:t>pixelized</a:t>
            </a:r>
            <a:r>
              <a:rPr lang="en-GB" sz="2000" b="0" strike="noStrike" spc="-1" dirty="0" smtClean="0">
                <a:latin typeface="Times New Roman"/>
              </a:rPr>
              <a:t> readout for </a:t>
            </a:r>
            <a:r>
              <a:rPr lang="en-GB" sz="2000" b="0" strike="noStrike" spc="-1" dirty="0" smtClean="0">
                <a:latin typeface="Times New Roman"/>
              </a:rPr>
              <a:t>high </a:t>
            </a:r>
            <a:r>
              <a:rPr lang="en-GB" sz="2000" b="0" strike="noStrike" spc="-1" dirty="0">
                <a:latin typeface="Times New Roman"/>
              </a:rPr>
              <a:t>spatial </a:t>
            </a:r>
            <a:r>
              <a:rPr lang="en-GB" sz="2000" b="0" strike="noStrike" spc="-1" dirty="0" smtClean="0">
                <a:latin typeface="Times New Roman"/>
              </a:rPr>
              <a:t>resolution </a:t>
            </a: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000" b="0" strike="noStrike" spc="-1" dirty="0" smtClean="0">
                <a:latin typeface="Times New Roman"/>
              </a:rPr>
              <a:t>Availability of commercial suitable cameras</a:t>
            </a:r>
            <a:r>
              <a:rPr lang="en-GB" sz="2000" spc="-1" dirty="0" smtClean="0">
                <a:latin typeface="Times New Roman"/>
              </a:rPr>
              <a:t> </a:t>
            </a:r>
            <a:endParaRPr lang="fr-FR" sz="2000" b="0" strike="noStrike" spc="-1" dirty="0">
              <a:latin typeface="Arial"/>
            </a:endParaRPr>
          </a:p>
          <a:p>
            <a:pPr marL="252000" indent="-252000">
              <a:lnSpc>
                <a:spcPct val="150000"/>
              </a:lnSpc>
              <a:spcAft>
                <a:spcPts val="1800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000" b="0" strike="noStrike" spc="-1" dirty="0" smtClean="0">
                <a:latin typeface="Times New Roman"/>
              </a:rPr>
              <a:t>Flexibility with lenses </a:t>
            </a:r>
            <a:r>
              <a:rPr lang="en-GB" sz="2000" b="0" strike="noStrike" spc="-1" dirty="0">
                <a:latin typeface="Times New Roman"/>
              </a:rPr>
              <a:t>and mirrors </a:t>
            </a:r>
            <a:r>
              <a:rPr lang="en-GB" sz="2000" spc="-1" dirty="0" smtClean="0">
                <a:latin typeface="Times New Roman"/>
              </a:rPr>
              <a:t>for </a:t>
            </a:r>
            <a:r>
              <a:rPr lang="en-GB" sz="2000" b="0" strike="noStrike" spc="-1" dirty="0" smtClean="0">
                <a:latin typeface="Times New Roman"/>
              </a:rPr>
              <a:t> adjustable </a:t>
            </a:r>
            <a:r>
              <a:rPr lang="en-GB" sz="2000" b="0" strike="noStrike" spc="-1" dirty="0">
                <a:latin typeface="Times New Roman"/>
              </a:rPr>
              <a:t>magnification and camera </a:t>
            </a:r>
            <a:r>
              <a:rPr lang="en-GB" sz="2000" b="0" strike="noStrike" spc="-1" dirty="0" smtClean="0">
                <a:latin typeface="Times New Roman"/>
              </a:rPr>
              <a:t>positioning</a:t>
            </a:r>
          </a:p>
          <a:p>
            <a:pPr>
              <a:lnSpc>
                <a:spcPct val="100000"/>
              </a:lnSpc>
              <a:spcAft>
                <a:spcPts val="1800"/>
              </a:spcAft>
              <a:buClr>
                <a:srgbClr val="069A2E"/>
              </a:buClr>
              <a:buSzPct val="75000"/>
            </a:pPr>
            <a:endParaRPr lang="fr-FR" sz="1800" b="0" strike="noStrike" spc="-1" dirty="0">
              <a:latin typeface="Arial"/>
            </a:endParaRPr>
          </a:p>
        </p:txBody>
      </p:sp>
      <p:pic>
        <p:nvPicPr>
          <p:cNvPr id="3074" name="Picture 2" descr="Image 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0" y="5152109"/>
            <a:ext cx="2725881" cy="1785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20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extShape 2"/>
          <p:cNvSpPr txBox="1"/>
          <p:nvPr/>
        </p:nvSpPr>
        <p:spPr>
          <a:xfrm>
            <a:off x="3636000" y="3312000"/>
            <a:ext cx="6912000" cy="855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5400" b="0" strike="noStrike" spc="-1">
                <a:latin typeface="Arial"/>
              </a:rPr>
              <a:t>BACK UP</a:t>
            </a:r>
            <a:endParaRPr lang="fr-FR" sz="5400" b="0" strike="noStrike" spc="-1">
              <a:latin typeface="Arial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21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550" y="1584932"/>
            <a:ext cx="6776340" cy="4716988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22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8560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Image 221"/>
          <p:cNvPicPr/>
          <p:nvPr/>
        </p:nvPicPr>
        <p:blipFill>
          <a:blip r:embed="rId2"/>
          <a:srcRect l="14551" t="15979" r="9018" b="6555"/>
          <a:stretch/>
        </p:blipFill>
        <p:spPr>
          <a:xfrm>
            <a:off x="4608000" y="4506840"/>
            <a:ext cx="5292000" cy="3016800"/>
          </a:xfrm>
          <a:prstGeom prst="rect">
            <a:avLst/>
          </a:prstGeom>
          <a:ln>
            <a:noFill/>
          </a:ln>
        </p:spPr>
      </p:pic>
      <p:sp>
        <p:nvSpPr>
          <p:cNvPr id="223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Medicaplus results - CLustering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6781320" y="4320000"/>
            <a:ext cx="128268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800" b="0" strike="noStrike" spc="-1" dirty="0">
                <a:latin typeface="Arial"/>
              </a:rPr>
              <a:t>Strip number</a:t>
            </a:r>
            <a:endParaRPr lang="fr-FR" sz="800" b="0" strike="noStrike" spc="-1" dirty="0">
              <a:latin typeface="Arial"/>
            </a:endParaRPr>
          </a:p>
        </p:txBody>
      </p:sp>
      <p:sp>
        <p:nvSpPr>
          <p:cNvPr id="225" name="TextShape 3"/>
          <p:cNvSpPr txBox="1"/>
          <p:nvPr/>
        </p:nvSpPr>
        <p:spPr>
          <a:xfrm>
            <a:off x="6480000" y="1080000"/>
            <a:ext cx="2160000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Cluster Position Histogram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30" name="TextShape 8"/>
          <p:cNvSpPr txBox="1"/>
          <p:nvPr/>
        </p:nvSpPr>
        <p:spPr>
          <a:xfrm>
            <a:off x="1107360" y="1402560"/>
            <a:ext cx="2346120" cy="4921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u="sng" strike="noStrike" spc="-1" dirty="0">
                <a:solidFill>
                  <a:srgbClr val="C9211E"/>
                </a:solidFill>
                <a:uFillTx/>
                <a:latin typeface="Arial"/>
              </a:rPr>
              <a:t>Clustering process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31" name="TextShape 9"/>
          <p:cNvSpPr txBox="1"/>
          <p:nvPr/>
        </p:nvSpPr>
        <p:spPr>
          <a:xfrm>
            <a:off x="544320" y="1947960"/>
            <a:ext cx="3472200" cy="396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Trigger on one of the 256 strips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32" name="Line 10"/>
          <p:cNvSpPr/>
          <p:nvPr/>
        </p:nvSpPr>
        <p:spPr>
          <a:xfrm>
            <a:off x="2327400" y="2308320"/>
            <a:ext cx="0" cy="259560"/>
          </a:xfrm>
          <a:prstGeom prst="line">
            <a:avLst/>
          </a:prstGeom>
          <a:ln w="29160">
            <a:solidFill>
              <a:srgbClr val="2A60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TextShape 11"/>
          <p:cNvSpPr txBox="1"/>
          <p:nvPr/>
        </p:nvSpPr>
        <p:spPr>
          <a:xfrm>
            <a:off x="216000" y="2623680"/>
            <a:ext cx="4129200" cy="65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Records 25 samples for each channel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34" name="TextShape 12"/>
          <p:cNvSpPr txBox="1"/>
          <p:nvPr/>
        </p:nvSpPr>
        <p:spPr>
          <a:xfrm>
            <a:off x="216000" y="4739400"/>
            <a:ext cx="4129200" cy="655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Analyses the signal amplitude of each sample for every strips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35" name="Line 13"/>
          <p:cNvSpPr/>
          <p:nvPr/>
        </p:nvSpPr>
        <p:spPr>
          <a:xfrm>
            <a:off x="2327400" y="4456080"/>
            <a:ext cx="0" cy="259560"/>
          </a:xfrm>
          <a:prstGeom prst="line">
            <a:avLst/>
          </a:prstGeom>
          <a:ln w="2916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14"/>
          <p:cNvSpPr/>
          <p:nvPr/>
        </p:nvSpPr>
        <p:spPr>
          <a:xfrm>
            <a:off x="450720" y="1894680"/>
            <a:ext cx="3706560" cy="1148040"/>
          </a:xfrm>
          <a:prstGeom prst="rect">
            <a:avLst/>
          </a:prstGeom>
          <a:noFill/>
          <a:ln w="12600">
            <a:solidFill>
              <a:srgbClr val="2A6099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CustomShape 15"/>
          <p:cNvSpPr/>
          <p:nvPr/>
        </p:nvSpPr>
        <p:spPr>
          <a:xfrm>
            <a:off x="450720" y="3589560"/>
            <a:ext cx="3706560" cy="3610440"/>
          </a:xfrm>
          <a:prstGeom prst="rect">
            <a:avLst/>
          </a:prstGeom>
          <a:noFill/>
          <a:ln w="12600">
            <a:solidFill>
              <a:srgbClr val="158466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Line 16"/>
          <p:cNvSpPr/>
          <p:nvPr/>
        </p:nvSpPr>
        <p:spPr>
          <a:xfrm>
            <a:off x="2327400" y="5357160"/>
            <a:ext cx="0" cy="259560"/>
          </a:xfrm>
          <a:prstGeom prst="line">
            <a:avLst/>
          </a:prstGeom>
          <a:ln w="29160">
            <a:solidFill>
              <a:srgbClr val="1584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TextShape 17"/>
          <p:cNvSpPr txBox="1"/>
          <p:nvPr/>
        </p:nvSpPr>
        <p:spPr>
          <a:xfrm>
            <a:off x="216000" y="5705280"/>
            <a:ext cx="4129200" cy="655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Associates the signal to a cluster if the amplitude is above the threshold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40" name="TextShape 18"/>
          <p:cNvSpPr txBox="1"/>
          <p:nvPr/>
        </p:nvSpPr>
        <p:spPr>
          <a:xfrm>
            <a:off x="514800" y="6580440"/>
            <a:ext cx="3589200" cy="65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Compute the cluster position, amplitude, centroid...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41" name="Line 19"/>
          <p:cNvSpPr/>
          <p:nvPr/>
        </p:nvSpPr>
        <p:spPr>
          <a:xfrm>
            <a:off x="2327400" y="6347520"/>
            <a:ext cx="0" cy="259560"/>
          </a:xfrm>
          <a:prstGeom prst="line">
            <a:avLst/>
          </a:prstGeom>
          <a:ln w="29160">
            <a:solidFill>
              <a:srgbClr val="158466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2" name="TextShape 20"/>
          <p:cNvSpPr txBox="1"/>
          <p:nvPr/>
        </p:nvSpPr>
        <p:spPr>
          <a:xfrm>
            <a:off x="216000" y="3718440"/>
            <a:ext cx="4129200" cy="65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Amplitude cut-offs </a:t>
            </a:r>
            <a:endParaRPr lang="fr-FR" sz="1600" b="0" strike="noStrike" spc="-1" dirty="0">
              <a:latin typeface="Arial"/>
            </a:endParaRPr>
          </a:p>
          <a:p>
            <a:pPr algn="ctr"/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Common noise suppression 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43" name="CustomShape 21"/>
          <p:cNvSpPr/>
          <p:nvPr/>
        </p:nvSpPr>
        <p:spPr>
          <a:xfrm>
            <a:off x="568080" y="3699000"/>
            <a:ext cx="3471840" cy="603000"/>
          </a:xfrm>
          <a:prstGeom prst="rect">
            <a:avLst/>
          </a:prstGeom>
          <a:noFill/>
          <a:ln w="12600">
            <a:solidFill>
              <a:srgbClr val="C9211E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4" name="TextShape 22"/>
          <p:cNvSpPr txBox="1"/>
          <p:nvPr/>
        </p:nvSpPr>
        <p:spPr>
          <a:xfrm>
            <a:off x="3456000" y="1584000"/>
            <a:ext cx="1296000" cy="43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600" b="0" strike="noStrike" spc="-1" dirty="0">
                <a:solidFill>
                  <a:srgbClr val="2A6099"/>
                </a:solidFill>
                <a:latin typeface="Arial"/>
              </a:rPr>
              <a:t>Online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45" name="TextShape 23"/>
          <p:cNvSpPr txBox="1"/>
          <p:nvPr/>
        </p:nvSpPr>
        <p:spPr>
          <a:xfrm>
            <a:off x="3456000" y="3286800"/>
            <a:ext cx="1296000" cy="43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600" b="0" strike="noStrike" spc="-1" dirty="0">
                <a:solidFill>
                  <a:srgbClr val="158466"/>
                </a:solidFill>
                <a:latin typeface="Arial"/>
              </a:rPr>
              <a:t>Offline</a:t>
            </a:r>
            <a:endParaRPr lang="fr-FR" sz="1600" b="0" strike="noStrike" spc="-1" dirty="0">
              <a:latin typeface="Arial"/>
            </a:endParaRPr>
          </a:p>
        </p:txBody>
      </p:sp>
      <p:pic>
        <p:nvPicPr>
          <p:cNvPr id="246" name="Image 245"/>
          <p:cNvPicPr/>
          <p:nvPr/>
        </p:nvPicPr>
        <p:blipFill>
          <a:blip r:embed="rId3"/>
          <a:srcRect l="12581" t="15979" r="8844" b="6558"/>
          <a:stretch/>
        </p:blipFill>
        <p:spPr>
          <a:xfrm>
            <a:off x="4420800" y="1296000"/>
            <a:ext cx="5515200" cy="3058200"/>
          </a:xfrm>
          <a:prstGeom prst="rect">
            <a:avLst/>
          </a:prstGeom>
          <a:ln>
            <a:noFill/>
          </a:ln>
        </p:spPr>
      </p:pic>
      <p:sp>
        <p:nvSpPr>
          <p:cNvPr id="247" name="TextShape 24"/>
          <p:cNvSpPr txBox="1"/>
          <p:nvPr/>
        </p:nvSpPr>
        <p:spPr>
          <a:xfrm rot="16200000">
            <a:off x="4204800" y="5572800"/>
            <a:ext cx="864000" cy="374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 dirty="0">
                <a:latin typeface="Arial"/>
              </a:rPr>
              <a:t>Log scale</a:t>
            </a:r>
            <a:endParaRPr lang="fr-FR" sz="1000" b="0" strike="noStrike" spc="-1" dirty="0">
              <a:latin typeface="Arial"/>
            </a:endParaRPr>
          </a:p>
        </p:txBody>
      </p:sp>
      <p:sp>
        <p:nvSpPr>
          <p:cNvPr id="248" name="CustomShape 25"/>
          <p:cNvSpPr/>
          <p:nvPr/>
        </p:nvSpPr>
        <p:spPr>
          <a:xfrm>
            <a:off x="496080" y="4743000"/>
            <a:ext cx="3607920" cy="2385000"/>
          </a:xfrm>
          <a:prstGeom prst="rect">
            <a:avLst/>
          </a:prstGeom>
          <a:noFill/>
          <a:ln w="12600">
            <a:solidFill>
              <a:srgbClr val="C9211E"/>
            </a:solidFill>
            <a:prstDash val="sysDot"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" name="ZoneTexte 24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23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23689" t="71922" r="44932" b="16078"/>
          <a:stretch/>
        </p:blipFill>
        <p:spPr>
          <a:xfrm>
            <a:off x="3173031" y="6729460"/>
            <a:ext cx="3378485" cy="726739"/>
          </a:xfrm>
          <a:prstGeom prst="rect">
            <a:avLst/>
          </a:prstGeom>
        </p:spPr>
      </p:pic>
      <p:pic>
        <p:nvPicPr>
          <p:cNvPr id="292" name="Image 291"/>
          <p:cNvPicPr/>
          <p:nvPr/>
        </p:nvPicPr>
        <p:blipFill>
          <a:blip r:embed="rId3"/>
          <a:srcRect l="17488" t="22327" r="5366" b="9095"/>
          <a:stretch/>
        </p:blipFill>
        <p:spPr>
          <a:xfrm>
            <a:off x="972360" y="1188360"/>
            <a:ext cx="8207640" cy="4103640"/>
          </a:xfrm>
          <a:prstGeom prst="rect">
            <a:avLst/>
          </a:prstGeom>
          <a:ln>
            <a:noFill/>
          </a:ln>
        </p:spPr>
      </p:pic>
      <p:sp>
        <p:nvSpPr>
          <p:cNvPr id="293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Activity measurement – 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3</a:t>
            </a:r>
            <a:r>
              <a:rPr lang="en-GB" sz="2000" b="1" strike="noStrike" cap="small" spc="-1" baseline="30000" dirty="0" smtClean="0">
                <a:solidFill>
                  <a:srgbClr val="FFFFFF"/>
                </a:solidFill>
                <a:latin typeface="Arial"/>
              </a:rPr>
              <a:t>rd</a:t>
            </a:r>
            <a:r>
              <a:rPr lang="en-GB" sz="2000" b="1" strike="noStrike" cap="small" spc="-1" dirty="0" smtClean="0">
                <a:solidFill>
                  <a:srgbClr val="FFFFFF"/>
                </a:solidFill>
                <a:latin typeface="Arial"/>
              </a:rPr>
              <a:t> method </a:t>
            </a: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: Time difference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TextShape 2"/>
          <p:cNvSpPr txBox="1"/>
          <p:nvPr/>
        </p:nvSpPr>
        <p:spPr>
          <a:xfrm>
            <a:off x="4320000" y="5282640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>
                <a:latin typeface="Arial"/>
              </a:rPr>
              <a:t>Strip number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295" name="TextShape 3"/>
          <p:cNvSpPr txBox="1"/>
          <p:nvPr/>
        </p:nvSpPr>
        <p:spPr>
          <a:xfrm rot="16158000">
            <a:off x="268920" y="2899800"/>
            <a:ext cx="1440000" cy="23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en-GB" sz="1000" b="0" strike="noStrike" spc="-1">
                <a:latin typeface="Arial"/>
              </a:rPr>
              <a:t>Number of clusters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296" name="TextShape 4"/>
          <p:cNvSpPr txBox="1"/>
          <p:nvPr/>
        </p:nvSpPr>
        <p:spPr>
          <a:xfrm>
            <a:off x="144000" y="5616000"/>
            <a:ext cx="9720000" cy="1258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en-GB" sz="1600" b="1" strike="noStrike" spc="-1" dirty="0">
                <a:solidFill>
                  <a:srgbClr val="069A2E"/>
                </a:solidFill>
                <a:latin typeface="Arial"/>
                <a:ea typeface="Noto Sans CJK SC"/>
              </a:rPr>
              <a:t>Measurement of the mean time difference between two consecutive events of a same peak. </a:t>
            </a:r>
            <a:endParaRPr lang="fr-FR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83"/>
              </a:spcBef>
            </a:pPr>
            <a:endParaRPr lang="fr-FR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</a:pPr>
            <a:r>
              <a:rPr lang="en-GB" sz="1600" b="0" strike="noStrike" spc="-1" dirty="0">
                <a:solidFill>
                  <a:srgbClr val="069A2E"/>
                </a:solidFill>
                <a:latin typeface="Arial"/>
                <a:ea typeface="Noto Sans CJK SC"/>
              </a:rPr>
              <a:t>The inverse of the time difference gives the activity.</a:t>
            </a:r>
            <a:endParaRPr lang="fr-FR" sz="1600" b="0" strike="noStrike" spc="-1" dirty="0">
              <a:latin typeface="Arial"/>
            </a:endParaRPr>
          </a:p>
        </p:txBody>
      </p:sp>
      <p:sp>
        <p:nvSpPr>
          <p:cNvPr id="299" name="CustomShape 7"/>
          <p:cNvSpPr/>
          <p:nvPr/>
        </p:nvSpPr>
        <p:spPr>
          <a:xfrm>
            <a:off x="3173031" y="6729460"/>
            <a:ext cx="3298098" cy="726739"/>
          </a:xfrm>
          <a:prstGeom prst="rect">
            <a:avLst/>
          </a:prstGeom>
          <a:noFill/>
          <a:ln w="1008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ZoneTexte 9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24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extShape 1"/>
          <p:cNvSpPr txBox="1"/>
          <p:nvPr/>
        </p:nvSpPr>
        <p:spPr>
          <a:xfrm>
            <a:off x="1376640" y="5652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Recent progress in oncology : </a:t>
            </a:r>
            <a:r>
              <a:rPr lang="en-GB" sz="2000" b="1" strike="noStrike" cap="small" spc="-1" dirty="0" err="1">
                <a:solidFill>
                  <a:srgbClr val="FFFFFF"/>
                </a:solidFill>
                <a:latin typeface="Arial"/>
              </a:rPr>
              <a:t>tumoral</a:t>
            </a:r>
            <a:r>
              <a:rPr lang="en-GB" sz="2000" b="1" strike="noStrike" cap="small" spc="-1" dirty="0">
                <a:solidFill>
                  <a:srgbClr val="FFFFFF"/>
                </a:solidFill>
                <a:latin typeface="Arial"/>
              </a:rPr>
              <a:t> heterogeneity !</a:t>
            </a:r>
            <a:endParaRPr lang="fr-FR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Image 3_1"/>
          <p:cNvPicPr/>
          <p:nvPr/>
        </p:nvPicPr>
        <p:blipFill>
          <a:blip r:embed="rId2"/>
          <a:srcRect l="45710" b="21927"/>
          <a:stretch/>
        </p:blipFill>
        <p:spPr>
          <a:xfrm>
            <a:off x="4677120" y="1115510"/>
            <a:ext cx="5471640" cy="4668480"/>
          </a:xfrm>
          <a:prstGeom prst="rect">
            <a:avLst/>
          </a:prstGeom>
          <a:ln>
            <a:noFill/>
          </a:ln>
        </p:spPr>
      </p:pic>
      <p:sp>
        <p:nvSpPr>
          <p:cNvPr id="176" name="TextShape 2"/>
          <p:cNvSpPr txBox="1"/>
          <p:nvPr/>
        </p:nvSpPr>
        <p:spPr>
          <a:xfrm>
            <a:off x="145440" y="1473480"/>
            <a:ext cx="4768204" cy="3782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52000" indent="-252000"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spc="-1" dirty="0" smtClean="0">
                <a:latin typeface="Times New Roman"/>
                <a:ea typeface="Noto Sans CJK SC"/>
              </a:rPr>
              <a:t>Variability </a:t>
            </a:r>
            <a:r>
              <a:rPr lang="en-GB" sz="2390" spc="-1" dirty="0">
                <a:latin typeface="Times New Roman"/>
                <a:ea typeface="Noto Sans CJK SC"/>
              </a:rPr>
              <a:t>between </a:t>
            </a:r>
            <a:r>
              <a:rPr lang="en-GB" sz="2390" spc="-1" dirty="0" smtClean="0">
                <a:latin typeface="Times New Roman"/>
                <a:ea typeface="Noto Sans CJK SC"/>
              </a:rPr>
              <a:t>tumours</a:t>
            </a:r>
          </a:p>
          <a:p>
            <a:pPr marL="252000" indent="-252000"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spc="-1" dirty="0" smtClean="0">
                <a:latin typeface="Times New Roman"/>
                <a:ea typeface="Noto Sans CJK SC"/>
              </a:rPr>
              <a:t>Different </a:t>
            </a:r>
            <a:r>
              <a:rPr lang="en-GB" sz="2390" spc="-1" dirty="0">
                <a:latin typeface="Times New Roman"/>
                <a:ea typeface="Noto Sans CJK SC"/>
              </a:rPr>
              <a:t>cell </a:t>
            </a:r>
            <a:r>
              <a:rPr lang="en-GB" sz="2390" spc="-1" dirty="0" smtClean="0">
                <a:latin typeface="Times New Roman"/>
                <a:ea typeface="Noto Sans CJK SC"/>
              </a:rPr>
              <a:t>types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0" strike="noStrike" spc="-1" dirty="0">
                <a:latin typeface="Times New Roman"/>
                <a:ea typeface="Noto Sans CJK SC"/>
              </a:rPr>
              <a:t>Decrease targeting drug efficiency</a:t>
            </a:r>
            <a:endParaRPr lang="fr-FR" sz="2390" b="0" strike="noStrike" spc="-1" dirty="0">
              <a:latin typeface="Arial"/>
            </a:endParaRPr>
          </a:p>
        </p:txBody>
      </p:sp>
      <p:sp>
        <p:nvSpPr>
          <p:cNvPr id="177" name="TextShape 3"/>
          <p:cNvSpPr txBox="1"/>
          <p:nvPr/>
        </p:nvSpPr>
        <p:spPr>
          <a:xfrm>
            <a:off x="215640" y="6264000"/>
            <a:ext cx="9648360" cy="1479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GB" sz="2390" b="0" strike="noStrike" spc="-1" dirty="0" smtClean="0">
                <a:solidFill>
                  <a:srgbClr val="069A2E"/>
                </a:solidFill>
                <a:latin typeface="Times New Roman"/>
                <a:ea typeface="Noto Sans CJK SC"/>
              </a:rPr>
              <a:t>Oncological </a:t>
            </a:r>
            <a:r>
              <a:rPr lang="en-GB" sz="2390" b="0" strike="noStrike" spc="-1" dirty="0">
                <a:solidFill>
                  <a:srgbClr val="069A2E"/>
                </a:solidFill>
                <a:latin typeface="Times New Roman"/>
                <a:ea typeface="Noto Sans CJK SC"/>
              </a:rPr>
              <a:t>research issue : heterogeneity </a:t>
            </a:r>
            <a:r>
              <a:rPr lang="en-GB" sz="2390" b="0" strike="noStrike" spc="-1" dirty="0" smtClean="0">
                <a:solidFill>
                  <a:srgbClr val="069A2E"/>
                </a:solidFill>
                <a:latin typeface="Times New Roman"/>
                <a:ea typeface="Noto Sans CJK SC"/>
              </a:rPr>
              <a:t>effect </a:t>
            </a:r>
            <a:r>
              <a:rPr lang="en-GB" sz="2390" b="0" strike="noStrike" spc="-1" dirty="0">
                <a:solidFill>
                  <a:srgbClr val="069A2E"/>
                </a:solidFill>
                <a:latin typeface="Times New Roman"/>
                <a:ea typeface="Noto Sans CJK SC"/>
              </a:rPr>
              <a:t>on drug targeting ?</a:t>
            </a:r>
            <a:endParaRPr lang="fr-FR" sz="239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GB" sz="2390" b="0" strike="noStrike" spc="-1" dirty="0" err="1" smtClean="0">
                <a:latin typeface="Times New Roman"/>
                <a:ea typeface="Noto Sans CJK SC"/>
              </a:rPr>
              <a:t>Tumoral</a:t>
            </a:r>
            <a:r>
              <a:rPr lang="en-GB" sz="2390" b="0" strike="noStrike" spc="-1" dirty="0" smtClean="0">
                <a:latin typeface="Times New Roman"/>
                <a:ea typeface="Noto Sans CJK SC"/>
              </a:rPr>
              <a:t> heterogeneity requires better detection sensibilities</a:t>
            </a:r>
            <a:endParaRPr lang="fr-FR" sz="2390" b="0" strike="noStrike" spc="-1" dirty="0">
              <a:latin typeface="Arial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3</a:t>
            </a:fld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5838700" y="5840740"/>
            <a:ext cx="300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u="sng" dirty="0" err="1" smtClean="0"/>
              <a:t>Tumour</a:t>
            </a:r>
            <a:r>
              <a:rPr lang="fr-FR" sz="1200" u="sng" dirty="0" smtClean="0"/>
              <a:t> </a:t>
            </a:r>
            <a:r>
              <a:rPr lang="fr-FR" sz="1200" u="sng" dirty="0" err="1"/>
              <a:t>heterogeneity</a:t>
            </a:r>
            <a:r>
              <a:rPr lang="fr-FR" sz="1200" u="sng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2"/>
          <p:cNvSpPr txBox="1"/>
          <p:nvPr/>
        </p:nvSpPr>
        <p:spPr>
          <a:xfrm>
            <a:off x="1373400" y="5652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Molecule labelling and tracking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TextShape 3"/>
          <p:cNvSpPr txBox="1"/>
          <p:nvPr/>
        </p:nvSpPr>
        <p:spPr>
          <a:xfrm>
            <a:off x="144000" y="1621462"/>
            <a:ext cx="9648360" cy="232994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390" u="sng" spc="-1" dirty="0">
                <a:solidFill>
                  <a:srgbClr val="069A2E"/>
                </a:solidFill>
                <a:latin typeface="Times New Roman"/>
                <a:ea typeface="Noto Sans CJK SC"/>
              </a:rPr>
              <a:t>Measure the drug concentration per single cell (estimated 0.5 </a:t>
            </a:r>
            <a:r>
              <a:rPr lang="en-GB" sz="2390" u="sng" spc="-1" dirty="0" err="1">
                <a:solidFill>
                  <a:srgbClr val="069A2E"/>
                </a:solidFill>
                <a:latin typeface="Times New Roman"/>
                <a:ea typeface="Noto Sans CJK SC"/>
              </a:rPr>
              <a:t>Bq</a:t>
            </a:r>
            <a:r>
              <a:rPr lang="en-GB" sz="2390" u="sng" spc="-1" dirty="0">
                <a:solidFill>
                  <a:srgbClr val="069A2E"/>
                </a:solidFill>
                <a:latin typeface="Times New Roman"/>
                <a:ea typeface="Noto Sans CJK SC"/>
              </a:rPr>
              <a:t>)</a:t>
            </a:r>
            <a:endParaRPr lang="en-GB" sz="2390" u="sng" spc="-1" dirty="0">
              <a:solidFill>
                <a:srgbClr val="000000"/>
              </a:solidFill>
              <a:latin typeface="Times New Roman"/>
              <a:ea typeface="Noto Sans CJK SC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90" b="0" strike="noStrike" spc="-1" dirty="0" smtClean="0">
                <a:solidFill>
                  <a:srgbClr val="000000"/>
                </a:solidFill>
                <a:latin typeface="Times New Roman"/>
                <a:ea typeface="Noto Sans CJK SC"/>
              </a:rPr>
              <a:t>Several </a:t>
            </a:r>
            <a:r>
              <a:rPr lang="en-GB" sz="2390" b="0" strike="noStrike" spc="-1" dirty="0">
                <a:solidFill>
                  <a:srgbClr val="000000"/>
                </a:solidFill>
                <a:latin typeface="Times New Roman"/>
                <a:ea typeface="Noto Sans CJK SC"/>
              </a:rPr>
              <a:t>techniques available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0" strike="sngStrike" spc="-1" dirty="0" smtClean="0">
                <a:latin typeface="Times New Roman"/>
                <a:ea typeface="Noto Sans CJK SC"/>
              </a:rPr>
              <a:t>Fluorescence</a:t>
            </a:r>
            <a:r>
              <a:rPr lang="en-GB" sz="2390" b="0" strike="noStrike" spc="-1" dirty="0" smtClean="0">
                <a:latin typeface="Times New Roman"/>
                <a:ea typeface="Noto Sans CJK SC"/>
              </a:rPr>
              <a:t>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→ large groups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1" strike="noStrike" spc="-1" dirty="0" smtClean="0">
                <a:latin typeface="Times New Roman"/>
                <a:ea typeface="Noto Sans CJK SC"/>
              </a:rPr>
              <a:t>Isotopic </a:t>
            </a:r>
            <a:r>
              <a:rPr lang="en-GB" sz="2390" b="1" strike="noStrike" spc="-1" dirty="0">
                <a:latin typeface="Times New Roman"/>
                <a:ea typeface="Noto Sans CJK SC"/>
              </a:rPr>
              <a:t>marking does not modify drug’s chemical </a:t>
            </a:r>
            <a:r>
              <a:rPr lang="en-GB" sz="2390" b="1" strike="noStrike" spc="-1" dirty="0" smtClean="0">
                <a:latin typeface="Times New Roman"/>
                <a:ea typeface="Noto Sans CJK SC"/>
              </a:rPr>
              <a:t>behaviour!</a:t>
            </a:r>
            <a:endParaRPr lang="fr-FR" sz="2390" b="0" strike="noStrike" spc="-1" dirty="0">
              <a:latin typeface="Arial"/>
            </a:endParaRPr>
          </a:p>
        </p:txBody>
      </p:sp>
      <p:sp>
        <p:nvSpPr>
          <p:cNvPr id="184" name="TextShape 4"/>
          <p:cNvSpPr txBox="1"/>
          <p:nvPr/>
        </p:nvSpPr>
        <p:spPr>
          <a:xfrm>
            <a:off x="180000" y="4326730"/>
            <a:ext cx="9648360" cy="248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GB" sz="2390" b="0" strike="noStrike" spc="-1" dirty="0">
                <a:solidFill>
                  <a:srgbClr val="069A2E"/>
                </a:solidFill>
                <a:latin typeface="Times New Roman"/>
                <a:ea typeface="Noto Sans CJK SC"/>
              </a:rPr>
              <a:t>Pharmaceutical needs at the cell level for drug development : 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0" strike="noStrike" spc="-1" dirty="0">
                <a:latin typeface="Times New Roman"/>
                <a:ea typeface="Noto Sans CJK SC"/>
              </a:rPr>
              <a:t>Assess the drug distribution within cancer vs. host cells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0" strike="noStrike" spc="-1" dirty="0" smtClean="0">
                <a:latin typeface="Times New Roman"/>
                <a:ea typeface="Noto Sans CJK SC"/>
              </a:rPr>
              <a:t>Evaluate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the impact of the cell heterogeneity on drug </a:t>
            </a:r>
            <a:r>
              <a:rPr lang="en-GB" sz="2390" b="0" strike="noStrike" spc="-1" dirty="0" err="1">
                <a:latin typeface="Times New Roman"/>
                <a:ea typeface="Noto Sans CJK SC"/>
              </a:rPr>
              <a:t>biodistribution</a:t>
            </a:r>
            <a:endParaRPr lang="fr-FR" sz="239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lang="fr-FR" sz="2390" b="0" strike="noStrike" spc="-1" dirty="0">
              <a:latin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9363" t="33769" r="15894" b="41616"/>
          <a:stretch/>
        </p:blipFill>
        <p:spPr>
          <a:xfrm>
            <a:off x="4392400" y="2730878"/>
            <a:ext cx="2180562" cy="46633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16927" t="33085" r="75509" b="54835"/>
          <a:stretch/>
        </p:blipFill>
        <p:spPr>
          <a:xfrm>
            <a:off x="8859519" y="3614418"/>
            <a:ext cx="375139" cy="3369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ZoneTexte 7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4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extShape 2"/>
          <p:cNvSpPr txBox="1"/>
          <p:nvPr/>
        </p:nvSpPr>
        <p:spPr>
          <a:xfrm>
            <a:off x="1373400" y="5652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Molecule labelling and tracking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TextShape 4"/>
          <p:cNvSpPr txBox="1"/>
          <p:nvPr/>
        </p:nvSpPr>
        <p:spPr>
          <a:xfrm>
            <a:off x="180000" y="4266432"/>
            <a:ext cx="9648360" cy="2489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r>
              <a:rPr lang="en-GB" sz="2390" b="0" strike="noStrike" spc="-1" dirty="0" err="1">
                <a:solidFill>
                  <a:srgbClr val="069A2E"/>
                </a:solidFill>
                <a:latin typeface="Times New Roman"/>
                <a:ea typeface="Noto Sans CJK SC"/>
              </a:rPr>
              <a:t>Medica</a:t>
            </a:r>
            <a:r>
              <a:rPr lang="en-GB" sz="2390" b="0" strike="noStrike" spc="-1" dirty="0">
                <a:solidFill>
                  <a:srgbClr val="069A2E"/>
                </a:solidFill>
                <a:latin typeface="Times New Roman"/>
                <a:ea typeface="Noto Sans CJK SC"/>
              </a:rPr>
              <a:t>-Plus detection intention</a:t>
            </a:r>
            <a:endParaRPr lang="fr-FR" sz="239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r>
              <a:rPr lang="en-GB" sz="2390" b="0" strike="noStrike" spc="-1" dirty="0">
                <a:latin typeface="Times New Roman"/>
                <a:ea typeface="Noto Sans CJK SC"/>
              </a:rPr>
              <a:t>At the cell level : Quantification of </a:t>
            </a:r>
            <a:r>
              <a:rPr lang="en-GB" sz="2389" b="0" strike="noStrike" spc="-1" baseline="33000" dirty="0">
                <a:latin typeface="Times New Roman"/>
                <a:ea typeface="Noto Sans CJK SC"/>
              </a:rPr>
              <a:t>3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H </a:t>
            </a:r>
            <a:r>
              <a:rPr lang="en-GB" sz="2390" b="0" strike="noStrike" spc="-1" dirty="0" smtClean="0">
                <a:latin typeface="Times New Roman"/>
                <a:ea typeface="Noto Sans CJK SC"/>
              </a:rPr>
              <a:t>concentration in </a:t>
            </a:r>
            <a:r>
              <a:rPr lang="en-GB" sz="2390" b="1" strike="noStrike" spc="-1" dirty="0">
                <a:latin typeface="Times New Roman"/>
                <a:ea typeface="Noto Sans CJK SC"/>
              </a:rPr>
              <a:t>single cell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samples</a:t>
            </a:r>
            <a:endParaRPr lang="fr-FR" sz="239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</a:pPr>
            <a:r>
              <a:rPr lang="en-GB" sz="2390" b="0" strike="noStrike" spc="-1" dirty="0" smtClean="0">
                <a:latin typeface="Times New Roman"/>
                <a:ea typeface="Noto Sans CJK SC"/>
              </a:rPr>
              <a:t>An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innovative </a:t>
            </a:r>
            <a:r>
              <a:rPr lang="en-GB" sz="2390" spc="-1" dirty="0" smtClean="0">
                <a:latin typeface="Times New Roman"/>
                <a:ea typeface="Noto Sans CJK SC"/>
              </a:rPr>
              <a:t>cooperation</a:t>
            </a:r>
            <a:r>
              <a:rPr lang="en-GB" sz="2390" b="0" strike="noStrike" spc="-1" dirty="0" smtClean="0">
                <a:latin typeface="Times New Roman"/>
                <a:ea typeface="Noto Sans CJK SC"/>
              </a:rPr>
              <a:t>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between the involved disciplines !</a:t>
            </a:r>
            <a:endParaRPr lang="fr-FR" sz="239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</a:pPr>
            <a:endParaRPr lang="fr-FR" sz="2390" b="0" strike="noStrike" spc="-1" dirty="0">
              <a:latin typeface="Arial"/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144000" y="1621462"/>
            <a:ext cx="9648360" cy="232994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390" u="sng" spc="-1" dirty="0" smtClean="0">
                <a:solidFill>
                  <a:srgbClr val="069A2E"/>
                </a:solidFill>
                <a:latin typeface="Times New Roman"/>
                <a:ea typeface="Noto Sans CJK SC"/>
              </a:rPr>
              <a:t>Measure the drug concentration per single cell (estimated 0.5 </a:t>
            </a:r>
            <a:r>
              <a:rPr lang="en-GB" sz="2390" u="sng" spc="-1" dirty="0" err="1" smtClean="0">
                <a:solidFill>
                  <a:srgbClr val="069A2E"/>
                </a:solidFill>
                <a:latin typeface="Times New Roman"/>
                <a:ea typeface="Noto Sans CJK SC"/>
              </a:rPr>
              <a:t>Bq</a:t>
            </a:r>
            <a:r>
              <a:rPr lang="en-GB" sz="2390" u="sng" spc="-1" dirty="0" smtClean="0">
                <a:solidFill>
                  <a:srgbClr val="069A2E"/>
                </a:solidFill>
                <a:latin typeface="Times New Roman"/>
                <a:ea typeface="Noto Sans CJK SC"/>
              </a:rPr>
              <a:t>)</a:t>
            </a:r>
            <a:endParaRPr lang="en-GB" sz="2390" b="0" u="sng" strike="noStrike" spc="-1" dirty="0" smtClean="0">
              <a:solidFill>
                <a:srgbClr val="000000"/>
              </a:solidFill>
              <a:latin typeface="Times New Roman"/>
              <a:ea typeface="Noto Sans CJK SC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390" b="0" strike="noStrike" spc="-1" dirty="0" smtClean="0">
                <a:solidFill>
                  <a:srgbClr val="000000"/>
                </a:solidFill>
                <a:latin typeface="Times New Roman"/>
                <a:ea typeface="Noto Sans CJK SC"/>
              </a:rPr>
              <a:t>Several </a:t>
            </a:r>
            <a:r>
              <a:rPr lang="en-GB" sz="2390" b="0" strike="noStrike" spc="-1" dirty="0">
                <a:solidFill>
                  <a:srgbClr val="000000"/>
                </a:solidFill>
                <a:latin typeface="Times New Roman"/>
                <a:ea typeface="Noto Sans CJK SC"/>
              </a:rPr>
              <a:t>techniques available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0" strike="sngStrike" spc="-1" dirty="0" smtClean="0">
                <a:latin typeface="Times New Roman"/>
                <a:ea typeface="Noto Sans CJK SC"/>
              </a:rPr>
              <a:t>Fluorescence</a:t>
            </a:r>
            <a:r>
              <a:rPr lang="en-GB" sz="2390" b="0" strike="noStrike" spc="-1" dirty="0" smtClean="0">
                <a:latin typeface="Times New Roman"/>
                <a:ea typeface="Noto Sans CJK SC"/>
              </a:rPr>
              <a:t> </a:t>
            </a:r>
            <a:r>
              <a:rPr lang="en-GB" sz="2390" b="0" strike="noStrike" spc="-1" dirty="0">
                <a:latin typeface="Times New Roman"/>
                <a:ea typeface="Noto Sans CJK SC"/>
              </a:rPr>
              <a:t>→ large groups</a:t>
            </a:r>
            <a:endParaRPr lang="fr-FR" sz="2390" b="0" strike="noStrike" spc="-1" dirty="0">
              <a:latin typeface="Arial"/>
            </a:endParaRPr>
          </a:p>
          <a:p>
            <a:pPr marL="252000" indent="-252000">
              <a:lnSpc>
                <a:spcPct val="100000"/>
              </a:lnSpc>
              <a:spcBef>
                <a:spcPts val="1417"/>
              </a:spcBef>
              <a:spcAft>
                <a:spcPts val="1417"/>
              </a:spcAft>
              <a:buClr>
                <a:srgbClr val="069A2E"/>
              </a:buClr>
              <a:buSzPct val="75000"/>
              <a:buFont typeface="Wingdings" charset="2"/>
              <a:buChar char=""/>
            </a:pPr>
            <a:r>
              <a:rPr lang="en-GB" sz="2390" b="1" strike="noStrike" spc="-1" dirty="0" smtClean="0">
                <a:latin typeface="Times New Roman"/>
                <a:ea typeface="Noto Sans CJK SC"/>
              </a:rPr>
              <a:t>Isotopic </a:t>
            </a:r>
            <a:r>
              <a:rPr lang="en-GB" sz="2390" b="1" strike="noStrike" spc="-1" dirty="0">
                <a:latin typeface="Times New Roman"/>
                <a:ea typeface="Noto Sans CJK SC"/>
              </a:rPr>
              <a:t>marking does not modify drug’s chemical structure!</a:t>
            </a:r>
            <a:endParaRPr lang="fr-FR" sz="2390" b="0" strike="noStrike" spc="-1" dirty="0">
              <a:latin typeface="Arial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19363" t="33769" r="15894" b="41616"/>
          <a:stretch/>
        </p:blipFill>
        <p:spPr>
          <a:xfrm>
            <a:off x="4392400" y="2730878"/>
            <a:ext cx="2180562" cy="46633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16927" t="33085" r="75509" b="54835"/>
          <a:stretch/>
        </p:blipFill>
        <p:spPr>
          <a:xfrm>
            <a:off x="8859519" y="3614418"/>
            <a:ext cx="375139" cy="3369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5</a:t>
            </a:fld>
            <a:endParaRPr lang="fr-FR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2"/>
          <p:cNvSpPr txBox="1"/>
          <p:nvPr/>
        </p:nvSpPr>
        <p:spPr>
          <a:xfrm>
            <a:off x="1373400" y="5652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Medica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-Plus </a:t>
            </a:r>
            <a:r>
              <a:rPr lang="en-GB" sz="2400" b="1" cap="small" spc="-1" dirty="0" smtClean="0">
                <a:solidFill>
                  <a:srgbClr val="FFFFFF"/>
                </a:solidFill>
                <a:latin typeface="Arial"/>
              </a:rPr>
              <a:t>steps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6</a:t>
            </a:fld>
            <a:endParaRPr lang="fr-FR" sz="12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16" y="1299725"/>
            <a:ext cx="9479302" cy="528194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10023" y="3537020"/>
            <a:ext cx="5098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Tumoural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cells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collected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from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an 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animal </a:t>
            </a:r>
            <a:r>
              <a:rPr lang="fr-FR" sz="1400" dirty="0">
                <a:solidFill>
                  <a:srgbClr val="008E40"/>
                </a:solidFill>
                <a:cs typeface="Times New Roman" panose="02020603050405020304" pitchFamily="18" charset="0"/>
              </a:rPr>
              <a:t>– </a:t>
            </a:r>
            <a:r>
              <a:rPr lang="fr-FR" sz="1400" dirty="0" smtClean="0">
                <a:solidFill>
                  <a:srgbClr val="008E40"/>
                </a:solidFill>
                <a:cs typeface="Times New Roman" panose="02020603050405020304" pitchFamily="18" charset="0"/>
              </a:rPr>
              <a:t>Tritium </a:t>
            </a:r>
            <a:r>
              <a:rPr lang="fr-FR" sz="1400" dirty="0" err="1">
                <a:solidFill>
                  <a:srgbClr val="008E40"/>
                </a:solidFill>
                <a:cs typeface="Times New Roman" panose="02020603050405020304" pitchFamily="18" charset="0"/>
              </a:rPr>
              <a:t>tracking</a:t>
            </a:r>
            <a:r>
              <a:rPr lang="fr-FR" sz="1400" dirty="0">
                <a:solidFill>
                  <a:srgbClr val="008E40"/>
                </a:solidFill>
                <a:cs typeface="Times New Roman" panose="02020603050405020304" pitchFamily="18" charset="0"/>
              </a:rPr>
              <a:t> </a:t>
            </a:r>
            <a:endParaRPr lang="fr-FR" sz="1400" dirty="0">
              <a:solidFill>
                <a:srgbClr val="008E4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799651" y="3537020"/>
            <a:ext cx="3145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Cellular 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culture</a:t>
            </a:r>
            <a:endParaRPr lang="fr-FR" sz="1400" dirty="0">
              <a:solidFill>
                <a:srgbClr val="008E4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17342" y="6581670"/>
            <a:ext cx="36843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Cell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deposit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by </a:t>
            </a:r>
            <a:r>
              <a:rPr lang="fr-FR" sz="1400" dirty="0" err="1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microfluidics</a:t>
            </a:r>
            <a:r>
              <a:rPr lang="fr-FR" sz="1400" dirty="0" smtClean="0">
                <a:solidFill>
                  <a:srgbClr val="008E40"/>
                </a:solidFill>
                <a:latin typeface="+mj-lt"/>
                <a:cs typeface="Times New Roman" panose="02020603050405020304" pitchFamily="18" charset="0"/>
              </a:rPr>
              <a:t> techniques</a:t>
            </a:r>
            <a:endParaRPr lang="fr-FR" sz="1400" dirty="0">
              <a:solidFill>
                <a:srgbClr val="008E4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428072" y="6581669"/>
            <a:ext cx="4373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  <a:latin typeface="+mj-lt"/>
              </a:rPr>
              <a:t>Tritium activity counting with gaseous </a:t>
            </a:r>
            <a:r>
              <a:rPr lang="en-US" sz="1400" dirty="0" smtClean="0">
                <a:solidFill>
                  <a:srgbClr val="C00000"/>
                </a:solidFill>
                <a:latin typeface="+mj-lt"/>
              </a:rPr>
              <a:t>detector</a:t>
            </a:r>
            <a:endParaRPr lang="fr-FR" sz="1400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4521"/>
          <a:stretch/>
        </p:blipFill>
        <p:spPr>
          <a:xfrm>
            <a:off x="3866850" y="2166494"/>
            <a:ext cx="6102320" cy="2438400"/>
          </a:xfrm>
          <a:prstGeom prst="rect">
            <a:avLst/>
          </a:prstGeom>
        </p:spPr>
      </p:pic>
      <p:pic>
        <p:nvPicPr>
          <p:cNvPr id="194" name="Image 6_1"/>
          <p:cNvPicPr/>
          <p:nvPr/>
        </p:nvPicPr>
        <p:blipFill>
          <a:blip r:embed="rId3"/>
          <a:stretch/>
        </p:blipFill>
        <p:spPr>
          <a:xfrm>
            <a:off x="0" y="3598977"/>
            <a:ext cx="3587040" cy="2577960"/>
          </a:xfrm>
          <a:prstGeom prst="rect">
            <a:avLst/>
          </a:prstGeom>
          <a:ln>
            <a:noFill/>
          </a:ln>
        </p:spPr>
      </p:pic>
      <p:pic>
        <p:nvPicPr>
          <p:cNvPr id="193" name="Image 5_1"/>
          <p:cNvPicPr/>
          <p:nvPr/>
        </p:nvPicPr>
        <p:blipFill>
          <a:blip r:embed="rId4"/>
          <a:stretch/>
        </p:blipFill>
        <p:spPr>
          <a:xfrm>
            <a:off x="94680" y="1086378"/>
            <a:ext cx="3353400" cy="24181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231622" y="5983376"/>
            <a:ext cx="5739840" cy="1505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endParaRPr lang="en-GB" sz="1990" b="0" strike="noStrike" spc="-1" dirty="0" smtClean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Low </a:t>
            </a: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energy threshold</a:t>
            </a:r>
            <a:endParaRPr lang="en-GB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Good spatial resolution</a:t>
            </a:r>
            <a:endParaRPr lang="en-GB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Good background rejection </a:t>
            </a: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capabilities</a:t>
            </a:r>
          </a:p>
          <a:p>
            <a:pPr>
              <a:lnSpc>
                <a:spcPct val="100000"/>
              </a:lnSpc>
            </a:pP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For this application: </a:t>
            </a:r>
            <a:r>
              <a:rPr lang="en-GB" sz="1800" b="0" strike="noStrike" spc="-1" baseline="30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H samples inside the gas volume</a:t>
            </a:r>
            <a:endParaRPr lang="en-GB" sz="1800" b="0" strike="noStrike" spc="-1" dirty="0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94680" y="6256206"/>
            <a:ext cx="5328000" cy="1268299"/>
          </a:xfrm>
          <a:custGeom>
            <a:avLst/>
            <a:gdLst/>
            <a:ahLst/>
            <a:cxnLst/>
            <a:rect l="0" t="0" r="r" b="b"/>
            <a:pathLst>
              <a:path w="14802" h="4402">
                <a:moveTo>
                  <a:pt x="733" y="0"/>
                </a:moveTo>
                <a:lnTo>
                  <a:pt x="734" y="0"/>
                </a:lnTo>
                <a:cubicBezTo>
                  <a:pt x="605" y="0"/>
                  <a:pt x="478" y="34"/>
                  <a:pt x="367" y="98"/>
                </a:cubicBezTo>
                <a:cubicBezTo>
                  <a:pt x="255" y="163"/>
                  <a:pt x="163" y="255"/>
                  <a:pt x="98" y="367"/>
                </a:cubicBezTo>
                <a:cubicBezTo>
                  <a:pt x="34" y="478"/>
                  <a:pt x="0" y="605"/>
                  <a:pt x="0" y="734"/>
                </a:cubicBezTo>
                <a:lnTo>
                  <a:pt x="0" y="3667"/>
                </a:lnTo>
                <a:lnTo>
                  <a:pt x="0" y="3668"/>
                </a:lnTo>
                <a:cubicBezTo>
                  <a:pt x="0" y="3796"/>
                  <a:pt x="34" y="3923"/>
                  <a:pt x="98" y="4034"/>
                </a:cubicBezTo>
                <a:cubicBezTo>
                  <a:pt x="163" y="4146"/>
                  <a:pt x="255" y="4238"/>
                  <a:pt x="367" y="4303"/>
                </a:cubicBezTo>
                <a:cubicBezTo>
                  <a:pt x="478" y="4367"/>
                  <a:pt x="605" y="4401"/>
                  <a:pt x="734" y="4401"/>
                </a:cubicBezTo>
                <a:lnTo>
                  <a:pt x="14067" y="4401"/>
                </a:lnTo>
                <a:lnTo>
                  <a:pt x="14068" y="4401"/>
                </a:lnTo>
                <a:cubicBezTo>
                  <a:pt x="14196" y="4401"/>
                  <a:pt x="14323" y="4367"/>
                  <a:pt x="14434" y="4303"/>
                </a:cubicBezTo>
                <a:cubicBezTo>
                  <a:pt x="14546" y="4238"/>
                  <a:pt x="14638" y="4146"/>
                  <a:pt x="14703" y="4034"/>
                </a:cubicBezTo>
                <a:cubicBezTo>
                  <a:pt x="14767" y="3923"/>
                  <a:pt x="14801" y="3796"/>
                  <a:pt x="14801" y="3668"/>
                </a:cubicBezTo>
                <a:lnTo>
                  <a:pt x="14801" y="733"/>
                </a:lnTo>
                <a:lnTo>
                  <a:pt x="14801" y="734"/>
                </a:lnTo>
                <a:lnTo>
                  <a:pt x="14801" y="734"/>
                </a:lnTo>
                <a:cubicBezTo>
                  <a:pt x="14801" y="605"/>
                  <a:pt x="14767" y="478"/>
                  <a:pt x="14703" y="367"/>
                </a:cubicBezTo>
                <a:cubicBezTo>
                  <a:pt x="14638" y="255"/>
                  <a:pt x="14546" y="163"/>
                  <a:pt x="14434" y="98"/>
                </a:cubicBezTo>
                <a:cubicBezTo>
                  <a:pt x="14323" y="34"/>
                  <a:pt x="14196" y="0"/>
                  <a:pt x="14068" y="0"/>
                </a:cubicBezTo>
                <a:lnTo>
                  <a:pt x="733" y="0"/>
                </a:lnTo>
              </a:path>
            </a:pathLst>
          </a:custGeom>
          <a:noFill/>
          <a:ln w="12600">
            <a:solidFill>
              <a:srgbClr val="069A2E"/>
            </a:solidFill>
            <a:round/>
          </a:ln>
          <a:effectLst>
            <a:outerShdw dist="36147" dir="18900000">
              <a:srgbClr val="3FAF46">
                <a:alpha val="4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TextShape 5"/>
          <p:cNvSpPr txBox="1"/>
          <p:nvPr/>
        </p:nvSpPr>
        <p:spPr>
          <a:xfrm>
            <a:off x="134388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Detection </a:t>
            </a: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of </a:t>
            </a:r>
            <a:r>
              <a:rPr lang="en-GB" sz="2400" b="1" strike="noStrike" cap="small" spc="-1" baseline="33000" dirty="0">
                <a:solidFill>
                  <a:srgbClr val="FFFFFF"/>
                </a:solidFill>
                <a:latin typeface="Arial"/>
              </a:rPr>
              <a:t>3</a:t>
            </a:r>
            <a:r>
              <a:rPr lang="en-GB" sz="2400" b="1" strike="noStrike" cap="small" spc="-1" dirty="0">
                <a:solidFill>
                  <a:srgbClr val="FFFFFF"/>
                </a:solidFill>
                <a:latin typeface="Arial"/>
              </a:rPr>
              <a:t>H with </a:t>
            </a:r>
            <a:r>
              <a:rPr lang="en-GB" sz="2400" b="1" strike="noStrike" cap="small" spc="-1" dirty="0" err="1">
                <a:solidFill>
                  <a:srgbClr val="FFFFFF"/>
                </a:solidFill>
                <a:latin typeface="Arial"/>
              </a:rPr>
              <a:t>micromegas</a:t>
            </a:r>
            <a:endParaRPr lang="fr-FR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7</a:t>
            </a:fld>
            <a:endParaRPr lang="fr-FR" sz="1200" dirty="0"/>
          </a:p>
        </p:txBody>
      </p:sp>
      <p:sp>
        <p:nvSpPr>
          <p:cNvPr id="17" name="CustomShape 3"/>
          <p:cNvSpPr/>
          <p:nvPr/>
        </p:nvSpPr>
        <p:spPr>
          <a:xfrm>
            <a:off x="5686342" y="5291790"/>
            <a:ext cx="4509000" cy="2010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Active zone 12 x 12 cm</a:t>
            </a:r>
            <a:r>
              <a:rPr lang="en-GB" sz="1800" b="0" strike="noStrike" spc="-1" baseline="30000" dirty="0">
                <a:solidFill>
                  <a:srgbClr val="000000"/>
                </a:solidFill>
                <a:latin typeface="Times New Roman"/>
              </a:rPr>
              <a:t>2</a:t>
            </a: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Unidirectional copper strips, 500 µm pitch</a:t>
            </a: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0000"/>
                </a:solidFill>
                <a:latin typeface="Times New Roman"/>
              </a:rPr>
              <a:t>Gas : Ar-5% </a:t>
            </a:r>
            <a:r>
              <a:rPr lang="en-GB" sz="1800" b="0" strike="noStrike" spc="-1" dirty="0" err="1">
                <a:solidFill>
                  <a:srgbClr val="000000"/>
                </a:solidFill>
                <a:latin typeface="Times New Roman"/>
              </a:rPr>
              <a:t>Isobutane</a:t>
            </a: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DREAM electronics : </a:t>
            </a:r>
            <a:r>
              <a:rPr lang="en-GB" sz="1800" b="0" strike="noStrike" spc="-1" dirty="0" smtClean="0">
                <a:solidFill>
                  <a:srgbClr val="000000"/>
                </a:solidFill>
                <a:latin typeface="Times New Roman"/>
              </a:rPr>
              <a:t>self-triggering mode</a:t>
            </a:r>
            <a:endParaRPr lang="en-GB" sz="1800" b="0" strike="noStrike" spc="-1" dirty="0">
              <a:solidFill>
                <a:srgbClr val="355269"/>
              </a:solidFill>
              <a:latin typeface="Times New Roman"/>
            </a:endParaRPr>
          </a:p>
        </p:txBody>
      </p:sp>
      <p:sp>
        <p:nvSpPr>
          <p:cNvPr id="18" name="CustomShape 5"/>
          <p:cNvSpPr/>
          <p:nvPr/>
        </p:nvSpPr>
        <p:spPr>
          <a:xfrm>
            <a:off x="5654302" y="5131230"/>
            <a:ext cx="4215323" cy="2393275"/>
          </a:xfrm>
          <a:custGeom>
            <a:avLst/>
            <a:gdLst/>
            <a:ahLst/>
            <a:cxnLst/>
            <a:rect l="0" t="0" r="r" b="b"/>
            <a:pathLst>
              <a:path w="11602" h="6402">
                <a:moveTo>
                  <a:pt x="1066" y="0"/>
                </a:moveTo>
                <a:lnTo>
                  <a:pt x="1067" y="0"/>
                </a:lnTo>
                <a:cubicBezTo>
                  <a:pt x="880" y="0"/>
                  <a:pt x="696" y="49"/>
                  <a:pt x="533" y="143"/>
                </a:cubicBezTo>
                <a:cubicBezTo>
                  <a:pt x="371" y="237"/>
                  <a:pt x="237" y="371"/>
                  <a:pt x="143" y="533"/>
                </a:cubicBezTo>
                <a:cubicBezTo>
                  <a:pt x="49" y="696"/>
                  <a:pt x="0" y="880"/>
                  <a:pt x="0" y="1067"/>
                </a:cubicBezTo>
                <a:lnTo>
                  <a:pt x="0" y="5334"/>
                </a:lnTo>
                <a:lnTo>
                  <a:pt x="0" y="5334"/>
                </a:lnTo>
                <a:cubicBezTo>
                  <a:pt x="0" y="5521"/>
                  <a:pt x="49" y="5705"/>
                  <a:pt x="143" y="5868"/>
                </a:cubicBezTo>
                <a:cubicBezTo>
                  <a:pt x="237" y="6030"/>
                  <a:pt x="371" y="6164"/>
                  <a:pt x="533" y="6258"/>
                </a:cubicBezTo>
                <a:cubicBezTo>
                  <a:pt x="696" y="6352"/>
                  <a:pt x="880" y="6401"/>
                  <a:pt x="1067" y="6401"/>
                </a:cubicBezTo>
                <a:lnTo>
                  <a:pt x="10534" y="6401"/>
                </a:lnTo>
                <a:lnTo>
                  <a:pt x="10534" y="6401"/>
                </a:lnTo>
                <a:cubicBezTo>
                  <a:pt x="10721" y="6401"/>
                  <a:pt x="10905" y="6352"/>
                  <a:pt x="11068" y="6258"/>
                </a:cubicBezTo>
                <a:cubicBezTo>
                  <a:pt x="11230" y="6164"/>
                  <a:pt x="11364" y="6030"/>
                  <a:pt x="11458" y="5868"/>
                </a:cubicBezTo>
                <a:cubicBezTo>
                  <a:pt x="11552" y="5705"/>
                  <a:pt x="11601" y="5521"/>
                  <a:pt x="11601" y="5334"/>
                </a:cubicBezTo>
                <a:lnTo>
                  <a:pt x="11601" y="1066"/>
                </a:lnTo>
                <a:lnTo>
                  <a:pt x="11601" y="1067"/>
                </a:lnTo>
                <a:lnTo>
                  <a:pt x="11601" y="1067"/>
                </a:lnTo>
                <a:cubicBezTo>
                  <a:pt x="11601" y="880"/>
                  <a:pt x="11552" y="696"/>
                  <a:pt x="11458" y="533"/>
                </a:cubicBezTo>
                <a:cubicBezTo>
                  <a:pt x="11364" y="371"/>
                  <a:pt x="11230" y="237"/>
                  <a:pt x="11068" y="143"/>
                </a:cubicBezTo>
                <a:cubicBezTo>
                  <a:pt x="10905" y="49"/>
                  <a:pt x="10721" y="0"/>
                  <a:pt x="10534" y="0"/>
                </a:cubicBezTo>
                <a:lnTo>
                  <a:pt x="1066" y="0"/>
                </a:lnTo>
              </a:path>
            </a:pathLst>
          </a:custGeom>
          <a:noFill/>
          <a:ln w="12600">
            <a:solidFill>
              <a:srgbClr val="069A2E"/>
            </a:solidFill>
            <a:round/>
          </a:ln>
          <a:effectLst>
            <a:outerShdw dist="36147" dir="18900000">
              <a:srgbClr val="069A2E">
                <a:alpha val="4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" name="Rectangle 18"/>
          <p:cNvSpPr/>
          <p:nvPr/>
        </p:nvSpPr>
        <p:spPr>
          <a:xfrm>
            <a:off x="5815582" y="7254216"/>
            <a:ext cx="21836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Acker et al., NIM A 957 2020  163423</a:t>
            </a:r>
            <a:endParaRPr lang="fr-F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rme libre 4"/>
          <p:cNvSpPr/>
          <p:nvPr/>
        </p:nvSpPr>
        <p:spPr>
          <a:xfrm flipH="1">
            <a:off x="6078313" y="4064439"/>
            <a:ext cx="101175" cy="241300"/>
          </a:xfrm>
          <a:custGeom>
            <a:avLst/>
            <a:gdLst>
              <a:gd name="connsiteX0" fmla="*/ 0 w 205955"/>
              <a:gd name="connsiteY0" fmla="*/ 4493 h 738023"/>
              <a:gd name="connsiteX1" fmla="*/ 50242 w 205955"/>
              <a:gd name="connsiteY1" fmla="*/ 14542 h 738023"/>
              <a:gd name="connsiteX2" fmla="*/ 160774 w 205955"/>
              <a:gd name="connsiteY2" fmla="*/ 125074 h 738023"/>
              <a:gd name="connsiteX3" fmla="*/ 10048 w 205955"/>
              <a:gd name="connsiteY3" fmla="*/ 225557 h 738023"/>
              <a:gd name="connsiteX4" fmla="*/ 150725 w 205955"/>
              <a:gd name="connsiteY4" fmla="*/ 356186 h 738023"/>
              <a:gd name="connsiteX5" fmla="*/ 60290 w 205955"/>
              <a:gd name="connsiteY5" fmla="*/ 466718 h 738023"/>
              <a:gd name="connsiteX6" fmla="*/ 200967 w 205955"/>
              <a:gd name="connsiteY6" fmla="*/ 627491 h 738023"/>
              <a:gd name="connsiteX7" fmla="*/ 160774 w 205955"/>
              <a:gd name="connsiteY7" fmla="*/ 738023 h 738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955" h="738023">
                <a:moveTo>
                  <a:pt x="0" y="4493"/>
                </a:moveTo>
                <a:cubicBezTo>
                  <a:pt x="11723" y="-531"/>
                  <a:pt x="23446" y="-5555"/>
                  <a:pt x="50242" y="14542"/>
                </a:cubicBezTo>
                <a:cubicBezTo>
                  <a:pt x="77038" y="34639"/>
                  <a:pt x="167473" y="89905"/>
                  <a:pt x="160774" y="125074"/>
                </a:cubicBezTo>
                <a:cubicBezTo>
                  <a:pt x="154075" y="160243"/>
                  <a:pt x="11723" y="187038"/>
                  <a:pt x="10048" y="225557"/>
                </a:cubicBezTo>
                <a:cubicBezTo>
                  <a:pt x="8373" y="264076"/>
                  <a:pt x="142351" y="315993"/>
                  <a:pt x="150725" y="356186"/>
                </a:cubicBezTo>
                <a:cubicBezTo>
                  <a:pt x="159099" y="396379"/>
                  <a:pt x="51916" y="421501"/>
                  <a:pt x="60290" y="466718"/>
                </a:cubicBezTo>
                <a:cubicBezTo>
                  <a:pt x="68664" y="511935"/>
                  <a:pt x="184220" y="582274"/>
                  <a:pt x="200967" y="627491"/>
                </a:cubicBezTo>
                <a:cubicBezTo>
                  <a:pt x="217714" y="672709"/>
                  <a:pt x="189244" y="705366"/>
                  <a:pt x="160774" y="738023"/>
                </a:cubicBezTo>
              </a:path>
            </a:pathLst>
          </a:custGeom>
          <a:ln>
            <a:headEnd type="triangl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Triangle isocèle 25"/>
          <p:cNvSpPr/>
          <p:nvPr/>
        </p:nvSpPr>
        <p:spPr>
          <a:xfrm rot="10800000">
            <a:off x="5947038" y="2842870"/>
            <a:ext cx="485218" cy="502523"/>
          </a:xfrm>
          <a:prstGeom prst="triangle">
            <a:avLst/>
          </a:prstGeom>
          <a:solidFill>
            <a:schemeClr val="accent2">
              <a:lumMod val="40000"/>
              <a:lumOff val="60000"/>
              <a:alpha val="70000"/>
            </a:schemeClr>
          </a:solidFill>
          <a:ln w="6350">
            <a:solidFill>
              <a:schemeClr val="accent2">
                <a:lumMod val="60000"/>
                <a:lumOff val="4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isocèle 6"/>
          <p:cNvSpPr/>
          <p:nvPr/>
        </p:nvSpPr>
        <p:spPr>
          <a:xfrm rot="10800000">
            <a:off x="6108366" y="3134799"/>
            <a:ext cx="162562" cy="926413"/>
          </a:xfrm>
          <a:prstGeom prst="triangle">
            <a:avLst/>
          </a:prstGeom>
          <a:solidFill>
            <a:schemeClr val="accent2">
              <a:lumMod val="40000"/>
              <a:lumOff val="60000"/>
              <a:alpha val="99000"/>
            </a:schemeClr>
          </a:solidFill>
          <a:ln w="6350">
            <a:solidFill>
              <a:schemeClr val="accent2">
                <a:lumMod val="40000"/>
                <a:lumOff val="6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152289" y="3972284"/>
            <a:ext cx="345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2"/>
                </a:solidFill>
              </a:rPr>
              <a:t>β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31520" y="1034071"/>
            <a:ext cx="300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err="1" smtClean="0"/>
              <a:t>Theoretical</a:t>
            </a:r>
            <a:r>
              <a:rPr lang="fr-FR" sz="1200" u="sng" baseline="30000" dirty="0"/>
              <a:t> 3</a:t>
            </a:r>
            <a:r>
              <a:rPr lang="fr-FR" sz="1200" u="sng" dirty="0"/>
              <a:t>H</a:t>
            </a:r>
            <a:r>
              <a:rPr lang="fr-FR" sz="1200" u="sng" dirty="0" smtClean="0"/>
              <a:t> </a:t>
            </a:r>
            <a:r>
              <a:rPr lang="fr-FR" sz="1200" u="sng" dirty="0" err="1" smtClean="0"/>
              <a:t>energy</a:t>
            </a:r>
            <a:r>
              <a:rPr lang="fr-FR" sz="1200" u="sng" dirty="0" smtClean="0"/>
              <a:t> </a:t>
            </a:r>
            <a:r>
              <a:rPr lang="fr-FR" sz="1200" u="sng" dirty="0" err="1" smtClean="0"/>
              <a:t>spectrum</a:t>
            </a:r>
            <a:endParaRPr lang="fr-FR" sz="1200" u="sng" dirty="0"/>
          </a:p>
        </p:txBody>
      </p:sp>
      <p:sp>
        <p:nvSpPr>
          <p:cNvPr id="29" name="ZoneTexte 28"/>
          <p:cNvSpPr txBox="1"/>
          <p:nvPr/>
        </p:nvSpPr>
        <p:spPr>
          <a:xfrm>
            <a:off x="1343880" y="3538753"/>
            <a:ext cx="1256560" cy="279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baseline="30000" dirty="0" smtClean="0"/>
              <a:t>3</a:t>
            </a:r>
            <a:r>
              <a:rPr lang="fr-FR" sz="1200" u="sng" dirty="0" smtClean="0"/>
              <a:t>H Beta range</a:t>
            </a:r>
            <a:endParaRPr lang="fr-FR" sz="1200" u="sng" dirty="0"/>
          </a:p>
        </p:txBody>
      </p:sp>
      <p:sp>
        <p:nvSpPr>
          <p:cNvPr id="30" name="ZoneTexte 29"/>
          <p:cNvSpPr txBox="1"/>
          <p:nvPr/>
        </p:nvSpPr>
        <p:spPr>
          <a:xfrm>
            <a:off x="5298534" y="4573961"/>
            <a:ext cx="3007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u="sng" dirty="0" err="1" smtClean="0"/>
              <a:t>Medica</a:t>
            </a:r>
            <a:r>
              <a:rPr lang="fr-FR" sz="1200" u="sng" dirty="0" smtClean="0"/>
              <a:t>-Plus detector</a:t>
            </a:r>
            <a:endParaRPr lang="fr-FR" sz="1200" u="sng" dirty="0"/>
          </a:p>
        </p:txBody>
      </p:sp>
      <p:sp>
        <p:nvSpPr>
          <p:cNvPr id="20" name="TextShape 3"/>
          <p:cNvSpPr txBox="1"/>
          <p:nvPr/>
        </p:nvSpPr>
        <p:spPr>
          <a:xfrm>
            <a:off x="4034857" y="1091271"/>
            <a:ext cx="5934313" cy="50901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400" u="sng" spc="-1" dirty="0" err="1" smtClean="0">
                <a:solidFill>
                  <a:srgbClr val="008E40"/>
                </a:solidFill>
                <a:latin typeface="Times New Roman" panose="02020603050405020304" pitchFamily="18" charset="0"/>
                <a:ea typeface="Noto Sans CJK SC"/>
                <a:cs typeface="Times New Roman" panose="02020603050405020304" pitchFamily="18" charset="0"/>
              </a:rPr>
              <a:t>Micromegas</a:t>
            </a:r>
            <a:r>
              <a:rPr lang="en-GB" sz="2400" u="sng" spc="-1" dirty="0" smtClean="0">
                <a:solidFill>
                  <a:srgbClr val="008E40"/>
                </a:solidFill>
                <a:latin typeface="Times New Roman" panose="02020603050405020304" pitchFamily="18" charset="0"/>
                <a:ea typeface="Noto Sans CJK SC"/>
                <a:cs typeface="Times New Roman" panose="02020603050405020304" pitchFamily="18" charset="0"/>
              </a:rPr>
              <a:t> for </a:t>
            </a:r>
            <a:r>
              <a:rPr lang="en-GB" sz="2400" u="sng" cap="small" spc="-1" baseline="33000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u="sng" cap="small" spc="-1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GB" sz="2400" u="sng" spc="-1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counting : </a:t>
            </a:r>
            <a:r>
              <a:rPr lang="en-GB" sz="2400" u="sng" spc="-1" dirty="0" smtClean="0">
                <a:solidFill>
                  <a:srgbClr val="008E4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samples deposited on replaceable drift electrode</a:t>
            </a:r>
            <a:endParaRPr lang="fr-FR" sz="2400" u="sng" strike="noStrike" spc="-1" dirty="0">
              <a:solidFill>
                <a:srgbClr val="008E4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800" b="1" strike="noStrike" cap="small" spc="-1" dirty="0" err="1">
                <a:solidFill>
                  <a:srgbClr val="FFFFFF"/>
                </a:solidFill>
                <a:latin typeface="Arial"/>
              </a:rPr>
              <a:t>Medicaplus</a:t>
            </a:r>
            <a:r>
              <a:rPr lang="en-GB" sz="2800" b="1" strike="noStrike" cap="small" spc="-1" dirty="0">
                <a:solidFill>
                  <a:srgbClr val="FFFFFF"/>
                </a:solidFill>
                <a:latin typeface="Arial"/>
              </a:rPr>
              <a:t> results</a:t>
            </a:r>
            <a:endParaRPr lang="fr-FR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10533" y="1577586"/>
            <a:ext cx="9837336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GB" sz="2000" b="1" cap="small" spc="-1" dirty="0" smtClean="0">
                <a:solidFill>
                  <a:srgbClr val="C00000"/>
                </a:solidFill>
              </a:rPr>
              <a:t>    1</a:t>
            </a:r>
            <a:r>
              <a:rPr lang="en-GB" sz="2000" b="1" cap="small" spc="-1" baseline="30000" dirty="0" smtClean="0">
                <a:solidFill>
                  <a:srgbClr val="C00000"/>
                </a:solidFill>
              </a:rPr>
              <a:t>st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 deposit </a:t>
            </a:r>
            <a:r>
              <a:rPr lang="en-GB" sz="2000" b="1" cap="small" spc="-1" dirty="0">
                <a:solidFill>
                  <a:srgbClr val="C00000"/>
                </a:solidFill>
              </a:rPr>
              <a:t>with </a:t>
            </a:r>
            <a:r>
              <a:rPr lang="en-GB" sz="2000" b="1" cap="small" spc="-1" dirty="0" err="1">
                <a:solidFill>
                  <a:srgbClr val="C00000"/>
                </a:solidFill>
              </a:rPr>
              <a:t>tritiated</a:t>
            </a:r>
            <a:r>
              <a:rPr lang="en-GB" sz="2000" b="1" cap="small" spc="-1" dirty="0">
                <a:solidFill>
                  <a:srgbClr val="C00000"/>
                </a:solidFill>
              </a:rPr>
              <a:t> glucose : 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0.4 </a:t>
            </a:r>
            <a:r>
              <a:rPr lang="en-GB" sz="2000" b="1" cap="small" spc="-1" dirty="0" err="1">
                <a:solidFill>
                  <a:srgbClr val="C00000"/>
                </a:solidFill>
              </a:rPr>
              <a:t>Bq</a:t>
            </a:r>
            <a:r>
              <a:rPr lang="en-GB" sz="2000" b="1" cap="small" spc="-1" dirty="0">
                <a:solidFill>
                  <a:srgbClr val="C00000"/>
                </a:solidFill>
              </a:rPr>
              <a:t> – 40 </a:t>
            </a:r>
            <a:r>
              <a:rPr lang="en-GB" sz="2000" b="1" cap="small" spc="-1" dirty="0" err="1" smtClean="0">
                <a:solidFill>
                  <a:srgbClr val="C00000"/>
                </a:solidFill>
              </a:rPr>
              <a:t>Bq</a:t>
            </a:r>
            <a:endParaRPr lang="en-GB" sz="2000" b="1" cap="small" spc="-1" dirty="0" smtClean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r>
              <a:rPr lang="en-GB" sz="2000" b="1" cap="small" spc="-1" dirty="0" smtClean="0"/>
              <a:t>    Proof of concept</a:t>
            </a:r>
          </a:p>
          <a:p>
            <a:pPr>
              <a:lnSpc>
                <a:spcPct val="200000"/>
              </a:lnSpc>
            </a:pPr>
            <a:r>
              <a:rPr lang="en-GB" sz="2000" b="1" cap="small" spc="-1" dirty="0"/>
              <a:t> </a:t>
            </a:r>
            <a:r>
              <a:rPr lang="en-GB" sz="2000" b="1" cap="small" spc="-1" dirty="0" smtClean="0"/>
              <a:t>   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2</a:t>
            </a:r>
            <a:r>
              <a:rPr lang="en-GB" sz="2000" b="1" cap="small" spc="-1" baseline="30000" dirty="0" smtClean="0">
                <a:solidFill>
                  <a:srgbClr val="C00000"/>
                </a:solidFill>
              </a:rPr>
              <a:t>nd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 </a:t>
            </a:r>
            <a:r>
              <a:rPr lang="en-GB" sz="2000" b="1" cap="small" spc="-1" dirty="0">
                <a:solidFill>
                  <a:srgbClr val="C00000"/>
                </a:solidFill>
              </a:rPr>
              <a:t>deposit with low activity cells and glucose : 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0.3 </a:t>
            </a:r>
            <a:r>
              <a:rPr lang="en-GB" sz="2000" b="1" cap="small" spc="-1" dirty="0" err="1">
                <a:solidFill>
                  <a:srgbClr val="C00000"/>
                </a:solidFill>
              </a:rPr>
              <a:t>Bq</a:t>
            </a:r>
            <a:r>
              <a:rPr lang="en-GB" sz="2000" b="1" cap="small" spc="-1" dirty="0">
                <a:solidFill>
                  <a:srgbClr val="C00000"/>
                </a:solidFill>
              </a:rPr>
              <a:t> – 100 </a:t>
            </a:r>
            <a:r>
              <a:rPr lang="en-GB" sz="2000" b="1" cap="small" spc="-1" dirty="0" err="1" smtClean="0">
                <a:solidFill>
                  <a:srgbClr val="C00000"/>
                </a:solidFill>
              </a:rPr>
              <a:t>Bq</a:t>
            </a:r>
            <a:endParaRPr lang="en-GB" sz="2000" b="1" cap="small" spc="-1" dirty="0" smtClean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r>
              <a:rPr lang="en-GB" sz="2000" b="1" cap="small" spc="-1" dirty="0" smtClean="0"/>
              <a:t>    Clustering</a:t>
            </a:r>
          </a:p>
          <a:p>
            <a:pPr>
              <a:lnSpc>
                <a:spcPct val="250000"/>
              </a:lnSpc>
            </a:pPr>
            <a:r>
              <a:rPr lang="en-GB" sz="2000" b="1" cap="small" spc="-1" dirty="0" smtClean="0"/>
              <a:t>    1</a:t>
            </a:r>
            <a:r>
              <a:rPr lang="en-GB" sz="2000" b="1" cap="small" spc="-1" baseline="30000" dirty="0" smtClean="0"/>
              <a:t>st</a:t>
            </a:r>
            <a:r>
              <a:rPr lang="en-GB" sz="2000" b="1" cap="small" spc="-1" dirty="0" smtClean="0"/>
              <a:t> method : Integration algorithm</a:t>
            </a:r>
          </a:p>
          <a:p>
            <a:pPr>
              <a:lnSpc>
                <a:spcPct val="250000"/>
              </a:lnSpc>
            </a:pPr>
            <a:r>
              <a:rPr lang="en-GB" sz="2000" b="1" cap="small" spc="-1" dirty="0"/>
              <a:t> </a:t>
            </a:r>
            <a:r>
              <a:rPr lang="en-GB" sz="2000" b="1" cap="small" spc="-1" dirty="0" smtClean="0"/>
              <a:t>   2</a:t>
            </a:r>
            <a:r>
              <a:rPr lang="en-GB" sz="2000" b="1" cap="small" spc="-1" baseline="30000" dirty="0" smtClean="0"/>
              <a:t>nd</a:t>
            </a:r>
            <a:r>
              <a:rPr lang="en-GB" sz="2000" b="1" cap="small" spc="-1" dirty="0" smtClean="0"/>
              <a:t> method : Peak association algorithm</a:t>
            </a:r>
          </a:p>
          <a:p>
            <a:pPr>
              <a:lnSpc>
                <a:spcPct val="250000"/>
              </a:lnSpc>
            </a:pPr>
            <a:r>
              <a:rPr lang="en-GB" sz="2000" b="1" cap="small" spc="-1" dirty="0"/>
              <a:t> </a:t>
            </a:r>
            <a:r>
              <a:rPr lang="en-GB" sz="2000" b="1" cap="small" spc="-1" dirty="0" smtClean="0"/>
              <a:t>   Methods comparison</a:t>
            </a:r>
          </a:p>
          <a:p>
            <a:r>
              <a:rPr lang="en-GB" sz="2000" b="1" cap="small" spc="-1" dirty="0"/>
              <a:t> </a:t>
            </a:r>
            <a:r>
              <a:rPr lang="en-GB" sz="2000" b="1" cap="small" spc="-1" dirty="0" smtClean="0"/>
              <a:t>   </a:t>
            </a:r>
          </a:p>
          <a:p>
            <a:r>
              <a:rPr lang="en-GB" sz="2000" b="1" cap="small" spc="-1" dirty="0" smtClean="0">
                <a:solidFill>
                  <a:srgbClr val="C00000"/>
                </a:solidFill>
              </a:rPr>
              <a:t>     </a:t>
            </a:r>
            <a:endParaRPr lang="fr-FR" sz="2000" spc="-1" dirty="0">
              <a:solidFill>
                <a:srgbClr val="C00000"/>
              </a:solidFill>
            </a:endParaRPr>
          </a:p>
          <a:p>
            <a:endParaRPr lang="fr-FR" sz="2000" spc="-1" dirty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endParaRPr lang="en-GB" sz="2000" b="1" cap="small" spc="-1" dirty="0" smtClean="0">
              <a:solidFill>
                <a:srgbClr val="C00000"/>
              </a:solidFill>
            </a:endParaRPr>
          </a:p>
          <a:p>
            <a:pPr>
              <a:lnSpc>
                <a:spcPct val="200000"/>
              </a:lnSpc>
            </a:pPr>
            <a:r>
              <a:rPr lang="en-GB" sz="2000" b="1" cap="small" spc="-1" dirty="0">
                <a:solidFill>
                  <a:srgbClr val="C00000"/>
                </a:solidFill>
              </a:rPr>
              <a:t> </a:t>
            </a:r>
            <a:r>
              <a:rPr lang="en-GB" sz="2000" b="1" cap="small" spc="-1" dirty="0" smtClean="0">
                <a:solidFill>
                  <a:srgbClr val="C00000"/>
                </a:solidFill>
              </a:rPr>
              <a:t>   </a:t>
            </a:r>
          </a:p>
          <a:p>
            <a:pPr>
              <a:lnSpc>
                <a:spcPct val="200000"/>
              </a:lnSpc>
            </a:pPr>
            <a:r>
              <a:rPr lang="en-GB" b="1" cap="small" spc="-1" dirty="0">
                <a:solidFill>
                  <a:srgbClr val="C00000"/>
                </a:solidFill>
              </a:rPr>
              <a:t>	</a:t>
            </a:r>
            <a:endParaRPr lang="en-GB" b="1" cap="small" spc="-1" dirty="0" smtClean="0">
              <a:solidFill>
                <a:srgbClr val="C00000"/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799" y="1377389"/>
            <a:ext cx="2587987" cy="1535032"/>
          </a:xfrm>
          <a:prstGeom prst="rect">
            <a:avLst/>
          </a:prstGeom>
        </p:spPr>
      </p:pic>
      <p:pic>
        <p:nvPicPr>
          <p:cNvPr id="26" name="Image 25"/>
          <p:cNvPicPr/>
          <p:nvPr/>
        </p:nvPicPr>
        <p:blipFill>
          <a:blip r:embed="rId3"/>
          <a:srcRect l="1059" t="14709" r="8937" b="2747"/>
          <a:stretch/>
        </p:blipFill>
        <p:spPr>
          <a:xfrm>
            <a:off x="6823284" y="3927179"/>
            <a:ext cx="3104941" cy="1726716"/>
          </a:xfrm>
          <a:prstGeom prst="rect">
            <a:avLst/>
          </a:prstGeom>
          <a:ln>
            <a:noFill/>
          </a:ln>
        </p:spPr>
      </p:pic>
      <p:pic>
        <p:nvPicPr>
          <p:cNvPr id="7" name="Image 6"/>
          <p:cNvPicPr/>
          <p:nvPr/>
        </p:nvPicPr>
        <p:blipFill>
          <a:blip r:embed="rId4"/>
          <a:srcRect l="29630" t="3279" r="30364" b="2747"/>
          <a:stretch/>
        </p:blipFill>
        <p:spPr>
          <a:xfrm rot="16200000">
            <a:off x="7678136" y="5536890"/>
            <a:ext cx="1557312" cy="2086251"/>
          </a:xfrm>
          <a:prstGeom prst="rect">
            <a:avLst/>
          </a:prstGeom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8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9206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attachment.outlook.live.net/owa/MSA%3Aantcools%40hotmail.fr/service.svc/s/GetAttachmentThumbnail?id=AQMkADAwATZiZmYAZC1hMDg1LTUzYzEtMDACLTAwCgBGAAAD3TF%2BLkup0E%2BOANv6QOpqfgcACgtQuBf4xkWok0NYmhDiEwAAAgEMAAAACgtQuBf4xkWok0NYmhDiEwAFFEJuewAAAAESABAA%2FbDh6%2BBHPkSIitlJvurf5w%3D%3D&amp;thumbnailType=2&amp;isc=1&amp;token=eyJhbGciOiJSUzI1NiIsImtpZCI6IkZBRDY1NDI2MkM2QUYyOTYxQUExRThDQUI3OEZGMUIyNzBFNzA3RTkiLCJ0eXAiOiJKV1QiLCJ4NXQiOiItdFpVSml4cThwWWFvZWpLdDRfeHNuRG5CLWsifQ.eyJvcmlnaW4iOiJodHRwczovL291dGxvb2subGl2ZS5jb20iLCJ1YyI6ImIyMmZiOGQxM2U0OTQ4Zjc4NzJhOTZkYTY4YzYzMzU3IiwidmVyIjoiRXhjaGFuZ2UuQ2FsbGJhY2suVjEiLCJhcHBjdHhzZW5kZXIiOiJPd2FEb3dubG9hZEA4NGRmOWU3Zi1lOWY2LTQwYWYtYjQzNS1hYWFhYWFhYWFhYWEiLCJpc3NyaW5nIjoiV1ciLCJhcHBjdHgiOiJ7XCJtc2V4Y2hwcm90XCI6XCJvd2FcIixcInB1aWRcIjpcIjE4OTk5NDU5MDA5ODczMjlcIixcInNjb3BlXCI6XCJPd2FEb3dubG9hZFwiLFwib2lkXCI6XCIwMDA2YmZmZC1hMDg1LTUzYzEtMDAwMC0wMDAwMDAwMDAwMDBcIixcInByaW1hcnlzaWRcIjpcIlMtMS0yODI3LTQ0MjM2NS0yNjkzMDkyMjg5XCJ9IiwibmJmIjoxNjQzODg2NTMxLCJleHAiOjE2NDM4ODcxMzEsImlzcyI6IjAwMDAwMDAyLTAwMDAtMGZmMS1jZTAwLTAwMDAwMDAwMDAwMEA4NGRmOWU3Zi1lOWY2LTQwYWYtYjQzNS1hYWFhYWFhYWFhYWEiLCJhdWQiOiIwMDAwMDAwMi0wMDAwLTBmZjEtY2UwMC0wMDAwMDAwMDAwMDAvYXR0YWNobWVudC5vdXRsb29rLmxpdmUubmV0QDg0ZGY5ZTdmLWU5ZjYtNDBhZi1iNDM1LWFhYWFhYWFhYWFhYSIsImhhcHAiOiJvd2EifQ.Hvy_AxO7jg6hqH0LYsNhJQ1WxTsDlmp1-jrBTOggpl55yeBTPbuW1B-oYNKJ2fMdaD66P74tcgadCBmIWm22XwMtyqBOpEmkwtqlrmZaLLlN3LqYIwk9bVS5W-vEmnOgG1ma6vBt2S-TdJggw-iJ0a0Fukto-w-X04u2MbFcWDLljsaYw9w6sW_Yd3WzFCFTsgigKvHazL3QfeMzZvZd--C1Oie2k0QMbV-SLP9JfwXRoObQYwmEsyTRjd_YbtK9_tWdLvy5WrNhP6VMJUrF1IunZXCNY1bRO31imK0uh1wRWhbfzw2bmtZEqbId_B8O8hYQwAfEVNRpbPe1LeduJg&amp;X-OWA-CANARY=W9CdXSrV30q1vyQP0sIIXiCMHJMF59kYKtGlOY0jr2XKtfeYEoZQRU-aMjACpqx3BjmSltex6WM.&amp;owa=outlook.live.com&amp;scriptVer=20220121003.06&amp;animation=tr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4" t="23516" r="41441" b="24762"/>
          <a:stretch/>
        </p:blipFill>
        <p:spPr bwMode="auto">
          <a:xfrm>
            <a:off x="4299653" y="2223735"/>
            <a:ext cx="5744688" cy="420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b="1453"/>
          <a:stretch/>
        </p:blipFill>
        <p:spPr>
          <a:xfrm>
            <a:off x="138718" y="1379177"/>
            <a:ext cx="3479359" cy="2033766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066" y="4021555"/>
            <a:ext cx="3340011" cy="322929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23752" y="6753334"/>
            <a:ext cx="1484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Cathode</a:t>
            </a:r>
            <a:endParaRPr lang="fr-FR" sz="1400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612091" y="4653579"/>
            <a:ext cx="2251775" cy="2167598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61255" y="6390289"/>
            <a:ext cx="2131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 smtClean="0">
                <a:solidFill>
                  <a:srgbClr val="C00000"/>
                </a:solidFill>
              </a:rPr>
              <a:t>12 drops </a:t>
            </a:r>
            <a:r>
              <a:rPr lang="fr-FR" sz="1000" b="1" dirty="0" err="1" smtClean="0">
                <a:solidFill>
                  <a:srgbClr val="C00000"/>
                </a:solidFill>
              </a:rPr>
              <a:t>from</a:t>
            </a:r>
            <a:r>
              <a:rPr lang="fr-FR" sz="1000" b="1" dirty="0" smtClean="0">
                <a:solidFill>
                  <a:srgbClr val="C00000"/>
                </a:solidFill>
              </a:rPr>
              <a:t> 0,4 </a:t>
            </a:r>
            <a:r>
              <a:rPr lang="fr-FR" sz="1000" b="1" dirty="0" smtClean="0">
                <a:solidFill>
                  <a:srgbClr val="C00000"/>
                </a:solidFill>
              </a:rPr>
              <a:t>Bq to 40 </a:t>
            </a:r>
            <a:r>
              <a:rPr lang="fr-FR" sz="1000" b="1" dirty="0">
                <a:solidFill>
                  <a:srgbClr val="C00000"/>
                </a:solidFill>
              </a:rPr>
              <a:t>B</a:t>
            </a:r>
            <a:r>
              <a:rPr lang="fr-FR" sz="1000" b="1" dirty="0" smtClean="0">
                <a:solidFill>
                  <a:srgbClr val="C00000"/>
                </a:solidFill>
              </a:rPr>
              <a:t>q</a:t>
            </a:r>
            <a:endParaRPr lang="fr-FR" sz="1000" b="1" dirty="0">
              <a:solidFill>
                <a:srgbClr val="C0000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7141" y="4186433"/>
            <a:ext cx="406297" cy="29171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904437" y="3774761"/>
            <a:ext cx="2130412" cy="10398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ct val="150000"/>
              </a:lnSpc>
            </a:pP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Glucose drops</a:t>
            </a:r>
          </a:p>
        </p:txBody>
      </p:sp>
      <p:sp>
        <p:nvSpPr>
          <p:cNvPr id="13" name="TextShape 9"/>
          <p:cNvSpPr txBox="1"/>
          <p:nvPr/>
        </p:nvSpPr>
        <p:spPr>
          <a:xfrm>
            <a:off x="9879047" y="-1051613"/>
            <a:ext cx="3204268" cy="39879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b="0" u="sng" strike="noStrike" spc="-1" dirty="0" err="1" smtClean="0">
                <a:latin typeface="Arial"/>
              </a:rPr>
              <a:t>Tritiated</a:t>
            </a:r>
            <a:r>
              <a:rPr lang="en-GB" sz="1200" b="0" u="sng" strike="noStrike" spc="-1" dirty="0" smtClean="0">
                <a:latin typeface="Arial"/>
              </a:rPr>
              <a:t> glucose </a:t>
            </a:r>
            <a:r>
              <a:rPr lang="en-GB" sz="1200" b="0" u="sng" strike="noStrike" spc="-1" dirty="0" smtClean="0">
                <a:latin typeface="Arial"/>
              </a:rPr>
              <a:t>signals </a:t>
            </a:r>
            <a:r>
              <a:rPr lang="en-GB" sz="1200" b="0" u="sng" strike="noStrike" spc="-1" dirty="0" smtClean="0">
                <a:latin typeface="Arial"/>
              </a:rPr>
              <a:t>positions</a:t>
            </a:r>
            <a:endParaRPr lang="fr-FR" sz="1200" b="0" u="sng" strike="noStrike" spc="-1" dirty="0">
              <a:latin typeface="Arial"/>
            </a:endParaRPr>
          </a:p>
        </p:txBody>
      </p:sp>
      <p:sp>
        <p:nvSpPr>
          <p:cNvPr id="14" name="TextShape 9"/>
          <p:cNvSpPr txBox="1"/>
          <p:nvPr/>
        </p:nvSpPr>
        <p:spPr>
          <a:xfrm>
            <a:off x="461255" y="3753880"/>
            <a:ext cx="3016776" cy="374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en-GB" sz="1200" b="0" u="sng" strike="noStrike" spc="-1" dirty="0" smtClean="0">
                <a:latin typeface="Arial"/>
              </a:rPr>
              <a:t>Glucose drops deposit on the cathode</a:t>
            </a:r>
            <a:endParaRPr lang="fr-FR" sz="1200" b="0" u="sng" strike="noStrike" spc="-1" dirty="0">
              <a:latin typeface="Arial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802018" y="7282676"/>
            <a:ext cx="552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64F2F88-A2F9-4453-9020-09AAA895C5B2}" type="slidenum">
              <a:rPr lang="fr-FR" sz="1200" smtClean="0"/>
              <a:t>9</a:t>
            </a:fld>
            <a:endParaRPr lang="fr-FR" sz="1200" dirty="0"/>
          </a:p>
        </p:txBody>
      </p:sp>
      <p:sp>
        <p:nvSpPr>
          <p:cNvPr id="17" name="TextShape 1"/>
          <p:cNvSpPr txBox="1"/>
          <p:nvPr/>
        </p:nvSpPr>
        <p:spPr>
          <a:xfrm>
            <a:off x="1344240" y="36000"/>
            <a:ext cx="8772120" cy="1002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1</a:t>
            </a:r>
            <a:r>
              <a:rPr lang="en-GB" sz="2400" b="1" strike="noStrike" cap="small" spc="-1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deposit with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tritiated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glucose : 0.4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Bq</a:t>
            </a:r>
            <a:r>
              <a:rPr lang="en-GB" sz="2400" b="1" strike="noStrike" cap="small" spc="-1" dirty="0" smtClean="0">
                <a:solidFill>
                  <a:srgbClr val="FFFFFF"/>
                </a:solidFill>
                <a:latin typeface="Arial"/>
              </a:rPr>
              <a:t> – 40 </a:t>
            </a:r>
            <a:r>
              <a:rPr lang="en-GB" sz="2400" b="1" strike="noStrike" cap="small" spc="-1" dirty="0" err="1" smtClean="0">
                <a:solidFill>
                  <a:srgbClr val="FFFFFF"/>
                </a:solidFill>
                <a:latin typeface="Arial"/>
              </a:rPr>
              <a:t>Bq</a:t>
            </a:r>
            <a:endParaRPr lang="fr-FR" sz="2400" spc="-1" dirty="0">
              <a:solidFill>
                <a:srgbClr val="0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01222" y="4225836"/>
            <a:ext cx="206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1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996561" y="4418127"/>
            <a:ext cx="206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3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137810" y="4584398"/>
            <a:ext cx="206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C00000"/>
                </a:solidFill>
                <a:latin typeface="+mj-lt"/>
              </a:rPr>
              <a:t>5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365102" y="4789716"/>
            <a:ext cx="206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7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592394" y="4980844"/>
            <a:ext cx="2064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9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790601" y="5196288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11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003585" y="5436269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2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232630" y="5651103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4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2437897" y="5820667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6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848726" y="6236452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10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099227" y="6507113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C00000"/>
                </a:solidFill>
                <a:latin typeface="+mj-lt"/>
              </a:rPr>
              <a:t>11</a:t>
            </a:r>
            <a:endParaRPr lang="fr-FR" sz="10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643311" y="6074701"/>
            <a:ext cx="42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C00000"/>
                </a:solidFill>
                <a:latin typeface="+mj-lt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6021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4770</TotalTime>
  <Words>1231</Words>
  <Application>Microsoft Office PowerPoint</Application>
  <PresentationFormat>Personnalisé</PresentationFormat>
  <Paragraphs>321</Paragraphs>
  <Slides>24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24</vt:i4>
      </vt:variant>
    </vt:vector>
  </HeadingPairs>
  <TitlesOfParts>
    <vt:vector size="36" baseType="lpstr">
      <vt:lpstr>Arial</vt:lpstr>
      <vt:lpstr>Calibri</vt:lpstr>
      <vt:lpstr>DejaVu Sans</vt:lpstr>
      <vt:lpstr>Noto Sans CJK SC</vt:lpstr>
      <vt:lpstr>Symbol</vt:lpstr>
      <vt:lpstr>Times New Roman</vt:lpstr>
      <vt:lpstr>Verdana</vt:lpstr>
      <vt:lpstr>Wingdings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FERRER RIBAS Esther</dc:creator>
  <dc:description/>
  <cp:lastModifiedBy>COOLS Antoine</cp:lastModifiedBy>
  <cp:revision>110</cp:revision>
  <dcterms:created xsi:type="dcterms:W3CDTF">2022-01-31T10:21:59Z</dcterms:created>
  <dcterms:modified xsi:type="dcterms:W3CDTF">2022-02-07T16:21:47Z</dcterms:modified>
  <dc:language>fr-FR</dc:language>
</cp:coreProperties>
</file>