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063" r:id="rId1"/>
  </p:sldMasterIdLst>
  <p:notesMasterIdLst>
    <p:notesMasterId r:id="rId16"/>
  </p:notesMasterIdLst>
  <p:sldIdLst>
    <p:sldId id="495" r:id="rId2"/>
    <p:sldId id="497" r:id="rId3"/>
    <p:sldId id="496" r:id="rId4"/>
    <p:sldId id="499" r:id="rId5"/>
    <p:sldId id="507" r:id="rId6"/>
    <p:sldId id="508" r:id="rId7"/>
    <p:sldId id="509" r:id="rId8"/>
    <p:sldId id="506" r:id="rId9"/>
    <p:sldId id="501" r:id="rId10"/>
    <p:sldId id="500" r:id="rId11"/>
    <p:sldId id="503" r:id="rId12"/>
    <p:sldId id="504" r:id="rId13"/>
    <p:sldId id="502" r:id="rId14"/>
    <p:sldId id="505" r:id="rId1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217"/>
    <a:srgbClr val="EF748D"/>
    <a:srgbClr val="0A35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138"/>
    <p:restoredTop sz="95532"/>
  </p:normalViewPr>
  <p:slideViewPr>
    <p:cSldViewPr snapToGrid="0" snapToObjects="1">
      <p:cViewPr>
        <p:scale>
          <a:sx n="128" d="100"/>
          <a:sy n="128" d="100"/>
        </p:scale>
        <p:origin x="440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FBAA01-6567-EE43-9A6C-9E9451D80065}" type="datetimeFigureOut">
              <a:rPr lang="en-IT" smtClean="0"/>
              <a:t>09/02/22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688460-2334-F94C-A6D1-6CB58C53888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555995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3720103"/>
            <a:ext cx="5829300" cy="1097280"/>
          </a:xfrm>
        </p:spPr>
        <p:txBody>
          <a:bodyPr anchor="ctr">
            <a:normAutofit/>
          </a:bodyPr>
          <a:lstStyle>
            <a:lvl1pPr algn="r">
              <a:defRPr sz="3750" spc="150" baseline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3720103"/>
            <a:ext cx="2400300" cy="109728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892" indent="0" algn="ctr">
              <a:buNone/>
              <a:defRPr sz="135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350"/>
            </a:lvl4pPr>
            <a:lvl5pPr marL="1371566" indent="0" algn="ctr">
              <a:buNone/>
              <a:defRPr sz="1350"/>
            </a:lvl5pPr>
            <a:lvl6pPr marL="1714457" indent="0" algn="ctr">
              <a:buNone/>
              <a:defRPr sz="1350"/>
            </a:lvl6pPr>
            <a:lvl7pPr marL="2057348" indent="0" algn="ctr">
              <a:buNone/>
              <a:defRPr sz="1350"/>
            </a:lvl7pPr>
            <a:lvl8pPr marL="2400240" indent="0" algn="ctr">
              <a:buNone/>
              <a:defRPr sz="1350"/>
            </a:lvl8pPr>
            <a:lvl9pPr marL="2743132" indent="0" algn="ctr">
              <a:buNone/>
              <a:defRPr sz="135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7E968D76-E41B-C94B-AFBE-E6F013DEE847}" type="datetime1">
              <a:rPr lang="it-IT" smtClean="0"/>
              <a:t>09/02/22</a:t>
            </a:fld>
            <a:endParaRPr lang="en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Antonello Pellecchia - FTM 2022 test beam plans</a:t>
            </a:r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2135-8A6C-6241-A55E-582B302342D3}" type="slidenum">
              <a:rPr lang="en-IT" smtClean="0"/>
              <a:t>‹#›</a:t>
            </a:fld>
            <a:endParaRPr lang="en-IT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9A6222-9716-2344-924A-2BA2C5B9C8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5295445" y="551846"/>
            <a:ext cx="925533" cy="93716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065A3A0-23DD-0642-A3B3-F24E4290246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386323" y="416036"/>
            <a:ext cx="1029544" cy="111428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F020D12-437B-A54A-9B1B-243C33EB49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825129" y="511616"/>
            <a:ext cx="902238" cy="89153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0406103-C8C0-0D44-A15E-25BCA3743D5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68282" y="552113"/>
            <a:ext cx="904948" cy="902070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205169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1AE58-9AED-144F-ADD2-F15518D81C05}" type="datetime1">
              <a:rPr lang="it-IT" smtClean="0"/>
              <a:t>09/02/22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Antonello Pellecchia - FTM 2022 test beam plans</a:t>
            </a:r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2135-8A6C-6241-A55E-582B302342D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471025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571500"/>
            <a:ext cx="1971675" cy="4057650"/>
          </a:xfrm>
        </p:spPr>
        <p:txBody>
          <a:bodyPr vert="eaVert" lIns="45720" tIns="91440" rIns="45720" bIns="91440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2" y="571500"/>
            <a:ext cx="5686425" cy="405765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4CD16-4FDF-2D42-B29B-B357A3578B28}" type="datetime1">
              <a:rPr lang="it-IT" smtClean="0"/>
              <a:t>09/02/22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Antonello Pellecchia - FTM 2022 test beam plans</a:t>
            </a:r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2135-8A6C-6241-A55E-582B302342D3}" type="slidenum">
              <a:rPr lang="en-IT" smtClean="0"/>
              <a:t>‹#›</a:t>
            </a:fld>
            <a:endParaRPr lang="en-IT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44447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5298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7CD07-8B17-9547-B891-97DFEADEEDF1}" type="datetime1">
              <a:rPr lang="it-IT" smtClean="0"/>
              <a:t>09/02/22</a:t>
            </a:fld>
            <a:endParaRPr lang="en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1392013" y="1449930"/>
            <a:ext cx="3017521" cy="205739"/>
          </a:xfrm>
        </p:spPr>
        <p:txBody>
          <a:bodyPr/>
          <a:lstStyle/>
          <a:p>
            <a:r>
              <a:rPr lang="en-GB"/>
              <a:t>Antonello Pellecchia - FTM 2022 test beam plans</a:t>
            </a:r>
            <a:endParaRPr lang="en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2135-8A6C-6241-A55E-582B302342D3}" type="slidenum">
              <a:rPr lang="en-IT" smtClean="0"/>
              <a:pPr/>
              <a:t>‹#›</a:t>
            </a:fld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2352176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9144000" cy="3429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1"/>
            <a:ext cx="9144000" cy="3429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720103"/>
            <a:ext cx="5829300" cy="1097280"/>
          </a:xfrm>
        </p:spPr>
        <p:txBody>
          <a:bodyPr anchor="ctr">
            <a:normAutofit/>
          </a:bodyPr>
          <a:lstStyle>
            <a:lvl1pPr algn="r">
              <a:defRPr sz="3750" b="0" spc="150" baseline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3720103"/>
            <a:ext cx="2400300" cy="109728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892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88E5C-BBAB-C84E-96B1-4145FCEDF14C}" type="datetime1">
              <a:rPr lang="it-IT" smtClean="0"/>
              <a:t>09/02/22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Antonello Pellecchia - FTM 2022 test beam plans</a:t>
            </a:r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2135-8A6C-6241-A55E-582B302342D3}" type="slidenum">
              <a:rPr lang="en-IT" smtClean="0"/>
              <a:t>‹#›</a:t>
            </a:fld>
            <a:endParaRPr lang="en-IT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3948080"/>
            <a:ext cx="0" cy="6858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0851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438912"/>
            <a:ext cx="7290054" cy="112471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5" y="1714500"/>
            <a:ext cx="3566160" cy="301752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1714500"/>
            <a:ext cx="3566160" cy="301752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86282-70F1-954C-849F-13C5EC7BD4D3}" type="datetime1">
              <a:rPr lang="it-IT" smtClean="0"/>
              <a:t>09/02/22</a:t>
            </a:fld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Antonello Pellecchia - FTM 2022 test beam plans</a:t>
            </a:r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2135-8A6C-6241-A55E-582B302342D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9506127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1634727"/>
            <a:ext cx="3566160" cy="61722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725" b="0" cap="none" baseline="0">
                <a:solidFill>
                  <a:schemeClr val="accent1"/>
                </a:solidFill>
                <a:latin typeface="+mn-lt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225842"/>
            <a:ext cx="3566160" cy="25061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3166" y="1634727"/>
            <a:ext cx="3566160" cy="61722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1725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marL="0" lvl="0" indent="0" algn="l" defTabSz="685783" rtl="0" eaLnBrk="1" latinLnBrk="0" hangingPunct="1">
              <a:lnSpc>
                <a:spcPct val="90000"/>
              </a:lnSpc>
              <a:spcBef>
                <a:spcPts val="1350"/>
              </a:spcBef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3166" y="2225842"/>
            <a:ext cx="3566160" cy="25061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01338-4DDC-A94A-A42C-0F5040011A14}" type="datetime1">
              <a:rPr lang="it-IT" smtClean="0"/>
              <a:t>09/02/22</a:t>
            </a:fld>
            <a:endParaRPr lang="en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Antonello Pellecchia - FTM 2022 test beam plans</a:t>
            </a:r>
            <a:endParaRPr lang="en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2135-8A6C-6241-A55E-582B302342D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832639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AE80A-5222-8642-BBF8-B99113AA32B4}" type="datetime1">
              <a:rPr lang="it-IT" smtClean="0"/>
              <a:t>09/02/22</a:t>
            </a:fld>
            <a:endParaRPr lang="en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Antonello Pellecchia - FTM 2022 test beam plans</a:t>
            </a:r>
            <a:endParaRPr lang="en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2135-8A6C-6241-A55E-582B302342D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40157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11BF7-F874-204A-AA31-C25C365BC5CE}" type="datetime1">
              <a:rPr lang="it-IT" smtClean="0"/>
              <a:t>09/02/22</a:t>
            </a:fld>
            <a:endParaRPr lang="en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Antonello Pellecchia - FTM 2022 test beam plans</a:t>
            </a:r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2135-8A6C-6241-A55E-582B302342D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629839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353632"/>
            <a:ext cx="3291840" cy="130302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617220"/>
            <a:ext cx="4258818" cy="388848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1693130"/>
            <a:ext cx="3291840" cy="2821721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450"/>
              </a:spcBef>
              <a:buNone/>
              <a:defRPr sz="1200"/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8B56-6B42-5243-A5B8-AAD38515897F}" type="datetime1">
              <a:rPr lang="it-IT" smtClean="0"/>
              <a:t>09/02/22</a:t>
            </a:fld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Antonello Pellecchia - FTM 2022 test beam plans</a:t>
            </a:r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2135-8A6C-6241-A55E-582B302342D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3477516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720104"/>
            <a:ext cx="5829300" cy="1097280"/>
          </a:xfrm>
        </p:spPr>
        <p:txBody>
          <a:bodyPr anchor="ctr">
            <a:normAutofit/>
          </a:bodyPr>
          <a:lstStyle>
            <a:lvl1pPr algn="r">
              <a:defRPr sz="3750" spc="150" baseline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3429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3720104"/>
            <a:ext cx="2400300" cy="109728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056D9-FF76-2149-94D0-1F70626070C6}" type="datetime1">
              <a:rPr lang="it-IT" smtClean="0"/>
              <a:t>09/02/22</a:t>
            </a:fld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Antonello Pellecchia - FTM 2022 test beam plans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2135-8A6C-6241-A55E-582B302342D3}" type="slidenum">
              <a:rPr lang="en-IT" smtClean="0"/>
              <a:t>‹#›</a:t>
            </a:fld>
            <a:endParaRPr lang="en-IT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3948080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8163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155EE3E-7199-1B47-B2FD-88671BB4426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468308" y="69860"/>
            <a:ext cx="599579" cy="59435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1979C94-DBCB-4146-A022-89A46337FCF4}"/>
              </a:ext>
            </a:extLst>
          </p:cNvPr>
          <p:cNvSpPr/>
          <p:nvPr userDrawn="1"/>
        </p:nvSpPr>
        <p:spPr>
          <a:xfrm>
            <a:off x="-35203" y="0"/>
            <a:ext cx="320954" cy="51435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 sz="135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39977" y="129296"/>
            <a:ext cx="7290054" cy="475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8" y="1714500"/>
            <a:ext cx="7290055" cy="301752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312082" y="4144425"/>
            <a:ext cx="857660" cy="205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5">
                    <a:lumMod val="75000"/>
                  </a:schemeClr>
                </a:solidFill>
                <a:latin typeface="+mj-lt"/>
              </a:defRPr>
            </a:lvl1pPr>
          </a:lstStyle>
          <a:p>
            <a:fld id="{B41A6312-1E5A-2A4C-BB48-892AAE699DC3}" type="datetime1">
              <a:rPr lang="it-IT" smtClean="0"/>
              <a:t>09/02/22</a:t>
            </a:fld>
            <a:endParaRPr lang="en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1178928" y="1236845"/>
            <a:ext cx="2591351" cy="205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none" baseline="0">
                <a:solidFill>
                  <a:schemeClr val="accent5">
                    <a:lumMod val="75000"/>
                  </a:schemeClr>
                </a:solidFill>
                <a:latin typeface="+mj-lt"/>
              </a:defRPr>
            </a:lvl1pPr>
          </a:lstStyle>
          <a:p>
            <a:r>
              <a:rPr lang="en-GB"/>
              <a:t>Antonello Pellecchia - FTM 2022 test beam plans</a:t>
            </a:r>
            <a:endParaRPr lang="en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-65816" y="4811712"/>
            <a:ext cx="365125" cy="205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5">
                    <a:lumMod val="75000"/>
                  </a:schemeClr>
                </a:solidFill>
                <a:latin typeface="+mj-lt"/>
              </a:defRPr>
            </a:lvl1pPr>
          </a:lstStyle>
          <a:p>
            <a:fld id="{97202135-8A6C-6241-A55E-582B302342D3}" type="slidenum">
              <a:rPr lang="en-IT" smtClean="0"/>
              <a:pPr/>
              <a:t>‹#›</a:t>
            </a:fld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4207321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4" r:id="rId1"/>
    <p:sldLayoutId id="2147484065" r:id="rId2"/>
    <p:sldLayoutId id="2147484066" r:id="rId3"/>
    <p:sldLayoutId id="2147484067" r:id="rId4"/>
    <p:sldLayoutId id="2147484068" r:id="rId5"/>
    <p:sldLayoutId id="2147484069" r:id="rId6"/>
    <p:sldLayoutId id="2147484070" r:id="rId7"/>
    <p:sldLayoutId id="2147484071" r:id="rId8"/>
    <p:sldLayoutId id="2147484072" r:id="rId9"/>
    <p:sldLayoutId id="2147484073" r:id="rId10"/>
    <p:sldLayoutId id="2147484074" r:id="rId11"/>
  </p:sldLayoutIdLst>
  <p:hf hdr="0"/>
  <p:txStyles>
    <p:titleStyle>
      <a:lvl1pPr algn="l" defTabSz="685783" rtl="0" eaLnBrk="1" latinLnBrk="0" hangingPunct="1">
        <a:lnSpc>
          <a:spcPct val="80000"/>
        </a:lnSpc>
        <a:spcBef>
          <a:spcPct val="0"/>
        </a:spcBef>
        <a:buNone/>
        <a:defRPr sz="3750" kern="1200" cap="all" spc="75" baseline="0">
          <a:solidFill>
            <a:schemeClr val="accent5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68579" indent="-68579" algn="l" defTabSz="685783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198877" indent="-102868" algn="l" defTabSz="685783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336034" indent="-102868" algn="l" defTabSz="685783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445759" indent="-102868" algn="l" defTabSz="685783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582916" indent="-102868" algn="l" defTabSz="685783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685783" indent="-102868" algn="l" defTabSz="685783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795508" indent="-102868" algn="l" defTabSz="685783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912092" indent="-102868" algn="l" defTabSz="685783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1021817" indent="-102868" algn="l" defTabSz="685783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B5741-16D3-8547-9C59-98E28719A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64448" y="2118328"/>
            <a:ext cx="3063940" cy="906843"/>
          </a:xfrm>
        </p:spPr>
        <p:txBody>
          <a:bodyPr>
            <a:normAutofit fontScale="90000"/>
          </a:bodyPr>
          <a:lstStyle/>
          <a:p>
            <a:r>
              <a:rPr lang="en-IT" dirty="0"/>
              <a:t>Plans for FTM</a:t>
            </a:r>
            <a:br>
              <a:rPr lang="en-IT" dirty="0"/>
            </a:br>
            <a:r>
              <a:rPr lang="en-IT" dirty="0"/>
              <a:t>test beam in 2022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4D10BF-7776-9141-8D3A-E270D23DCE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6359" y="2118328"/>
            <a:ext cx="3063940" cy="906843"/>
          </a:xfrm>
        </p:spPr>
        <p:txBody>
          <a:bodyPr>
            <a:normAutofit fontScale="85000" lnSpcReduction="10000"/>
          </a:bodyPr>
          <a:lstStyle/>
          <a:p>
            <a:r>
              <a:rPr lang="en-IT" sz="1500" u="sng" dirty="0"/>
              <a:t>Antonello Pellecchia</a:t>
            </a:r>
          </a:p>
          <a:p>
            <a:r>
              <a:rPr lang="en-IT" sz="1500" dirty="0"/>
              <a:t>Piet Verwilligen</a:t>
            </a:r>
            <a:endParaRPr lang="en-IT" dirty="0"/>
          </a:p>
          <a:p>
            <a:r>
              <a:rPr lang="en-IT" i="1" dirty="0"/>
              <a:t>Dipartimento di Fisica, Università degli studi di Bari</a:t>
            </a:r>
          </a:p>
          <a:p>
            <a:r>
              <a:rPr lang="en-IT" i="1" dirty="0"/>
              <a:t>INFN, sezione di Bari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F9264F0-10C2-4F47-88C0-5B3368723055}"/>
              </a:ext>
            </a:extLst>
          </p:cNvPr>
          <p:cNvSpPr txBox="1">
            <a:spLocks/>
          </p:cNvSpPr>
          <p:nvPr/>
        </p:nvSpPr>
        <p:spPr>
          <a:xfrm>
            <a:off x="2276670" y="3025171"/>
            <a:ext cx="3251718" cy="3844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r" defTabSz="685783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750" kern="1200" cap="all" spc="150" baseline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T" sz="1800" dirty="0"/>
              <a:t>RD51 Mini-week – Feb 10, 2022</a:t>
            </a:r>
          </a:p>
        </p:txBody>
      </p:sp>
    </p:spTree>
    <p:extLst>
      <p:ext uri="{BB962C8B-B14F-4D97-AF65-F5344CB8AC3E}">
        <p14:creationId xmlns:p14="http://schemas.microsoft.com/office/powerpoint/2010/main" val="33818503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D26EF-BE82-F64F-8CDC-8D1457A20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T" dirty="0"/>
              <a:t>Solution for low readout capacitance</a:t>
            </a:r>
          </a:p>
        </p:txBody>
      </p:sp>
      <p:pic>
        <p:nvPicPr>
          <p:cNvPr id="8" name="Content Placeholder 7" descr="Timeline&#10;&#10;Description automatically generated">
            <a:extLst>
              <a:ext uri="{FF2B5EF4-FFF2-40B4-BE49-F238E27FC236}">
                <a16:creationId xmlns:a16="http://schemas.microsoft.com/office/drawing/2014/main" id="{62D69F2E-6EFC-F140-9FE4-22A5D5AADC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0242" y="2069828"/>
            <a:ext cx="4283516" cy="272272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E8AD97-F24B-4846-9CE1-DFE752F2D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57D33-7319-E046-AB6F-FB41EEA74506}" type="datetime1">
              <a:rPr lang="it-IT" smtClean="0"/>
              <a:t>09/02/22</a:t>
            </a:fld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7CE81-DBB0-D74F-8D2D-8BFB6338E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Antonello Pellecchia - FTM 2022 test beam plans</a:t>
            </a:r>
            <a:endParaRPr lang="en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F65E9-3C4A-8644-98DF-C1FD8B3AA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2135-8A6C-6241-A55E-582B302342D3}" type="slidenum">
              <a:rPr lang="en-IT" smtClean="0"/>
              <a:pPr/>
              <a:t>10</a:t>
            </a:fld>
            <a:endParaRPr lang="en-IT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47AE880-F7B9-2744-A211-B4C032BB0CE5}"/>
              </a:ext>
            </a:extLst>
          </p:cNvPr>
          <p:cNvSpPr/>
          <p:nvPr/>
        </p:nvSpPr>
        <p:spPr>
          <a:xfrm>
            <a:off x="1010416" y="791834"/>
            <a:ext cx="71231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353A3A"/>
                </a:solidFill>
                <a:latin typeface="Tw Cen MT" panose="020B0602020104020603" pitchFamily="34" charset="77"/>
              </a:rPr>
              <a:t>If the </a:t>
            </a:r>
            <a:r>
              <a:rPr lang="en-GB" i="1" dirty="0">
                <a:solidFill>
                  <a:srgbClr val="353A3A"/>
                </a:solidFill>
                <a:latin typeface="Tw Cen MT" panose="020B0602020104020603" pitchFamily="34" charset="77"/>
              </a:rPr>
              <a:t>ground </a:t>
            </a:r>
            <a:r>
              <a:rPr lang="en-GB" dirty="0">
                <a:solidFill>
                  <a:srgbClr val="353A3A"/>
                </a:solidFill>
                <a:latin typeface="Tw Cen MT" panose="020B0602020104020603" pitchFamily="34" charset="77"/>
              </a:rPr>
              <a:t>and </a:t>
            </a:r>
            <a:r>
              <a:rPr lang="en-GB" i="1" dirty="0">
                <a:solidFill>
                  <a:srgbClr val="353A3A"/>
                </a:solidFill>
                <a:latin typeface="Tw Cen MT" panose="020B0602020104020603" pitchFamily="34" charset="77"/>
              </a:rPr>
              <a:t>readout </a:t>
            </a:r>
            <a:r>
              <a:rPr lang="en-GB" dirty="0">
                <a:solidFill>
                  <a:srgbClr val="353A3A"/>
                </a:solidFill>
                <a:latin typeface="Tw Cen MT" panose="020B0602020104020603" pitchFamily="34" charset="77"/>
              </a:rPr>
              <a:t>electrodes are put at a high voltage difference, they will </a:t>
            </a:r>
            <a:r>
              <a:rPr lang="en-GB" b="1" dirty="0">
                <a:solidFill>
                  <a:srgbClr val="353A3A"/>
                </a:solidFill>
                <a:latin typeface="Tw Cen MT" panose="020B0602020104020603" pitchFamily="34" charset="77"/>
              </a:rPr>
              <a:t>stick </a:t>
            </a:r>
            <a:r>
              <a:rPr lang="en-GB" dirty="0">
                <a:solidFill>
                  <a:srgbClr val="353A3A"/>
                </a:solidFill>
                <a:latin typeface="Tw Cen MT" panose="020B0602020104020603" pitchFamily="34" charset="77"/>
              </a:rPr>
              <a:t>together preventing the decrease in the </a:t>
            </a:r>
            <a:r>
              <a:rPr lang="en-GB" b="1" dirty="0">
                <a:solidFill>
                  <a:srgbClr val="353A3A"/>
                </a:solidFill>
                <a:latin typeface="Tw Cen MT" panose="020B0602020104020603" pitchFamily="34" charset="77"/>
              </a:rPr>
              <a:t>readout capacitance</a:t>
            </a:r>
            <a:br>
              <a:rPr lang="en-GB" b="1" dirty="0">
                <a:solidFill>
                  <a:srgbClr val="353A3A"/>
                </a:solidFill>
                <a:latin typeface="Tw Cen MT" panose="020B0602020104020603" pitchFamily="34" charset="77"/>
              </a:rPr>
            </a:br>
            <a:r>
              <a:rPr lang="en-GB" dirty="0">
                <a:solidFill>
                  <a:srgbClr val="353A3A"/>
                </a:solidFill>
                <a:latin typeface="Tw Cen MT" panose="020B0602020104020603" pitchFamily="34" charset="77"/>
              </a:rPr>
              <a:t>→ Electrode voltages to be slightly revised </a:t>
            </a:r>
            <a:endParaRPr lang="en-GB" dirty="0">
              <a:effectLst/>
              <a:latin typeface="Tw Cen MT" panose="020B06020201040206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917017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330BD-DED2-1C41-8BD9-791EAD372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T" dirty="0"/>
              <a:t>Outcome of the tests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39F6B4-A2AE-284B-AC36-05D433AF0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E6F92-DB18-4D40-B2EA-2E8A0604BF2A}" type="datetime1">
              <a:rPr lang="it-IT" smtClean="0"/>
              <a:t>09/02/22</a:t>
            </a:fld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9EC28-A243-9E4D-927C-EC323CC0D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Antonello Pellecchia - FTM 2022 test beam plans</a:t>
            </a:r>
            <a:endParaRPr lang="en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4AA051-53BA-5442-8868-0FC427941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2135-8A6C-6241-A55E-582B302342D3}" type="slidenum">
              <a:rPr lang="en-IT" smtClean="0"/>
              <a:pPr/>
              <a:t>11</a:t>
            </a:fld>
            <a:endParaRPr lang="en-IT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FAD7725-468E-8547-B755-E74430E8D2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088" y="703627"/>
            <a:ext cx="3228234" cy="1815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20BAD58-3F62-CA49-87E4-B0C8FD8F29E2}"/>
              </a:ext>
            </a:extLst>
          </p:cNvPr>
          <p:cNvSpPr txBox="1"/>
          <p:nvPr/>
        </p:nvSpPr>
        <p:spPr>
          <a:xfrm>
            <a:off x="627587" y="807900"/>
            <a:ext cx="4635790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IT" sz="1600" b="1" dirty="0"/>
              <a:t>Test performed on Marcello’s prototype at CERN: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IT" sz="1600" dirty="0"/>
              <a:t>Adhesion test by observing arrachment in clean room en plein air</a:t>
            </a:r>
            <a:br>
              <a:rPr lang="en-IT" sz="1600" dirty="0"/>
            </a:br>
            <a:r>
              <a:rPr lang="en-IT" sz="1400" i="1" dirty="0"/>
              <a:t>500 V applied with Megger between ground (kapton XC) and readout (copper)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IT" sz="1600" dirty="0"/>
              <a:t>Signals with x-ray and increasing HV between ground and R/O</a:t>
            </a:r>
          </a:p>
          <a:p>
            <a:pPr>
              <a:spcAft>
                <a:spcPts val="600"/>
              </a:spcAft>
            </a:pPr>
            <a:r>
              <a:rPr lang="en-IT" sz="1600" b="1" dirty="0"/>
              <a:t>Outcome: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IT" sz="1600" dirty="0">
                <a:solidFill>
                  <a:srgbClr val="C00000"/>
                </a:solidFill>
              </a:rPr>
              <a:t>No adhesion up to 1 kV</a:t>
            </a:r>
            <a:br>
              <a:rPr lang="en-IT" sz="1600" dirty="0">
                <a:solidFill>
                  <a:srgbClr val="C00000"/>
                </a:solidFill>
              </a:rPr>
            </a:br>
            <a:r>
              <a:rPr lang="en-IT" sz="1400" i="1" dirty="0"/>
              <a:t>However, if we apply less than 500 V between amplification top and ground, we see the amplification foil attaching to the ground. So maybe the R/o foil is too stiff?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IT" sz="1600" dirty="0">
                <a:solidFill>
                  <a:srgbClr val="C00000"/>
                </a:solidFill>
              </a:rPr>
              <a:t>No signals with x-ray up to 500 V between ground and R/O</a:t>
            </a:r>
            <a:br>
              <a:rPr lang="en-IT" sz="1600" dirty="0">
                <a:solidFill>
                  <a:srgbClr val="C00000"/>
                </a:solidFill>
              </a:rPr>
            </a:br>
            <a:r>
              <a:rPr lang="en-IT" sz="1400" i="1" dirty="0"/>
              <a:t>However, without laser it is difficult to quantify the point of efficiency (not possible to change primary charge at wish) 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3163D460-7B3F-344B-B79D-C2D0648F35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204" y="2618725"/>
            <a:ext cx="1173078" cy="2399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191FBEFB-FBD4-EA45-B6EE-218EA63FF7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87" r="5621"/>
          <a:stretch/>
        </p:blipFill>
        <p:spPr bwMode="auto">
          <a:xfrm>
            <a:off x="7714376" y="2614724"/>
            <a:ext cx="1223946" cy="2399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287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98326-6BD4-BC41-843A-5FA693830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T" dirty="0"/>
              <a:t>Considerations and plans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85A628-AC08-154A-BEBA-94A40015C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ED972-C84F-CB48-8ECC-37F5A25C40B3}" type="datetime1">
              <a:rPr lang="it-IT" smtClean="0"/>
              <a:t>09/02/22</a:t>
            </a:fld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05FCC6-053F-B84F-8969-BC702963E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Antonello Pellecchia - FTM 2022 test beam plans</a:t>
            </a:r>
            <a:endParaRPr lang="en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913E1C-A73E-C647-84B8-D7AEFA8AA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2135-8A6C-6241-A55E-582B302342D3}" type="slidenum">
              <a:rPr lang="en-IT" smtClean="0"/>
              <a:pPr/>
              <a:t>12</a:t>
            </a:fld>
            <a:endParaRPr lang="en-IT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D45B1C-D162-644B-8235-C2CF5AB2A8C3}"/>
              </a:ext>
            </a:extLst>
          </p:cNvPr>
          <p:cNvSpPr txBox="1"/>
          <p:nvPr/>
        </p:nvSpPr>
        <p:spPr>
          <a:xfrm>
            <a:off x="618892" y="853366"/>
            <a:ext cx="8084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/>
              <a:t>Induction tests to be performed on small size prototype (smaller foils, more flexible)</a:t>
            </a:r>
            <a:br>
              <a:rPr lang="en-IT" dirty="0"/>
            </a:br>
            <a:endParaRPr lang="en-IT" dirty="0"/>
          </a:p>
        </p:txBody>
      </p:sp>
      <p:pic>
        <p:nvPicPr>
          <p:cNvPr id="9" name="Picture 8" descr="Chart, icon, funnel chart&#10;&#10;Description automatically generated">
            <a:extLst>
              <a:ext uri="{FF2B5EF4-FFF2-40B4-BE49-F238E27FC236}">
                <a16:creationId xmlns:a16="http://schemas.microsoft.com/office/drawing/2014/main" id="{D2A49438-2152-4A4D-8044-7E4CC4CA1D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4938" y="1973768"/>
            <a:ext cx="3492500" cy="12065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706974C-9FEB-F04B-A80F-CE53357FA719}"/>
              </a:ext>
            </a:extLst>
          </p:cNvPr>
          <p:cNvSpPr txBox="1"/>
          <p:nvPr/>
        </p:nvSpPr>
        <p:spPr>
          <a:xfrm>
            <a:off x="464634" y="1689890"/>
            <a:ext cx="3873191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IT" sz="1600" b="1" dirty="0"/>
              <a:t>Options for longer term: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T" sz="1600" dirty="0"/>
              <a:t>Having ground and electrode foils glued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T" sz="1600" dirty="0"/>
              <a:t>Could the charge collection be improved by having amplification and bottom produced already glued?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T" sz="1600" dirty="0"/>
              <a:t>Possibility to have all three electrodes already glued? (à la μ-RWELL I think)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F1EC83A-08CC-AC40-9373-9D352D2001E5}"/>
              </a:ext>
            </a:extLst>
          </p:cNvPr>
          <p:cNvCxnSpPr>
            <a:cxnSpLocks/>
          </p:cNvCxnSpPr>
          <p:nvPr/>
        </p:nvCxnSpPr>
        <p:spPr>
          <a:xfrm flipV="1">
            <a:off x="3780263" y="2625634"/>
            <a:ext cx="1404742" cy="179447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7D423DF-6BBA-C243-87A0-02F0ABEA1C4D}"/>
              </a:ext>
            </a:extLst>
          </p:cNvPr>
          <p:cNvCxnSpPr>
            <a:cxnSpLocks/>
          </p:cNvCxnSpPr>
          <p:nvPr/>
        </p:nvCxnSpPr>
        <p:spPr>
          <a:xfrm>
            <a:off x="3539972" y="2911555"/>
            <a:ext cx="1583474" cy="23417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CE63A6B-7680-3848-8C99-09E99E5F6D5D}"/>
              </a:ext>
            </a:extLst>
          </p:cNvPr>
          <p:cNvCxnSpPr>
            <a:cxnSpLocks/>
          </p:cNvCxnSpPr>
          <p:nvPr/>
        </p:nvCxnSpPr>
        <p:spPr>
          <a:xfrm>
            <a:off x="4176518" y="2176378"/>
            <a:ext cx="1064556" cy="78985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1378C9B-5888-9B47-A8F1-6573B52A1B17}"/>
              </a:ext>
            </a:extLst>
          </p:cNvPr>
          <p:cNvCxnSpPr>
            <a:cxnSpLocks/>
          </p:cNvCxnSpPr>
          <p:nvPr/>
        </p:nvCxnSpPr>
        <p:spPr>
          <a:xfrm>
            <a:off x="4176518" y="2277269"/>
            <a:ext cx="976118" cy="80047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2">
            <a:extLst>
              <a:ext uri="{FF2B5EF4-FFF2-40B4-BE49-F238E27FC236}">
                <a16:creationId xmlns:a16="http://schemas.microsoft.com/office/drawing/2014/main" id="{442ECAC7-FA26-9D4A-9E6D-8D0B3B450E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248" y="3513813"/>
            <a:ext cx="1847727" cy="1385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">
            <a:extLst>
              <a:ext uri="{FF2B5EF4-FFF2-40B4-BE49-F238E27FC236}">
                <a16:creationId xmlns:a16="http://schemas.microsoft.com/office/drawing/2014/main" id="{549F2A7F-B61D-8648-8444-F19FD4679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51" y="3513813"/>
            <a:ext cx="1847724" cy="1385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95255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548C6-65A5-6045-BC1A-3726D9336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T" dirty="0"/>
              <a:t>About the u-RWELL mode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194163-AAA8-B643-A39B-2EA759BAD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0A30D-39AA-934A-80FA-79C3938FBB83}" type="datetime1">
              <a:rPr lang="it-IT" smtClean="0"/>
              <a:t>09/02/22</a:t>
            </a:fld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48FC34-0FBD-6C46-9ADC-2AED4D8C4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Antonello Pellecchia - FTM 2022 test beam plans</a:t>
            </a:r>
            <a:endParaRPr lang="en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461E8B-A66E-3543-8976-6267FB132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2135-8A6C-6241-A55E-582B302342D3}" type="slidenum">
              <a:rPr lang="en-IT" smtClean="0"/>
              <a:pPr/>
              <a:t>13</a:t>
            </a:fld>
            <a:endParaRPr lang="en-IT" dirty="0"/>
          </a:p>
        </p:txBody>
      </p:sp>
      <p:pic>
        <p:nvPicPr>
          <p:cNvPr id="17" name="Content Placeholder 1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D75CC948-7317-CC4B-B8AE-1082326D2A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031" r="1172"/>
          <a:stretch/>
        </p:blipFill>
        <p:spPr>
          <a:xfrm>
            <a:off x="1295373" y="702528"/>
            <a:ext cx="6978833" cy="439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9859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8D6FA-B799-5141-BF13-82341FB00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T" dirty="0"/>
              <a:t>FTM scheme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A809B0-708C-654F-9C15-A6E0B9722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5DF2-20C3-A34D-8290-714086925AD7}" type="datetime1">
              <a:rPr lang="it-IT" smtClean="0"/>
              <a:t>09/02/22</a:t>
            </a:fld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F20876-8CBC-554E-A171-BCFA622CC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Antonello Pellecchia - FTM 2022 test beam plans</a:t>
            </a:r>
            <a:endParaRPr lang="en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162C12-99BC-A347-9B32-A68386ADF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2135-8A6C-6241-A55E-582B302342D3}" type="slidenum">
              <a:rPr lang="en-IT" smtClean="0"/>
              <a:pPr/>
              <a:t>14</a:t>
            </a:fld>
            <a:endParaRPr lang="en-IT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57B80DDB-3574-4F4E-8E64-E6EC336928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90" t="9540" r="4613"/>
          <a:stretch/>
        </p:blipFill>
        <p:spPr bwMode="auto">
          <a:xfrm>
            <a:off x="3187585" y="852011"/>
            <a:ext cx="2768829" cy="3983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3621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DD35E9AB-211B-F448-AE37-40CEF940FB5A}"/>
              </a:ext>
            </a:extLst>
          </p:cNvPr>
          <p:cNvSpPr/>
          <p:nvPr/>
        </p:nvSpPr>
        <p:spPr>
          <a:xfrm>
            <a:off x="4730741" y="2497449"/>
            <a:ext cx="3820372" cy="1777839"/>
          </a:xfrm>
          <a:prstGeom prst="roundRect">
            <a:avLst>
              <a:gd name="adj" fmla="val 8270"/>
            </a:avLst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B926D54-B7B2-054A-9C7E-287C94C791B1}"/>
              </a:ext>
            </a:extLst>
          </p:cNvPr>
          <p:cNvCxnSpPr>
            <a:cxnSpLocks/>
          </p:cNvCxnSpPr>
          <p:nvPr/>
        </p:nvCxnSpPr>
        <p:spPr>
          <a:xfrm flipH="1">
            <a:off x="3503029" y="4905313"/>
            <a:ext cx="19283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B50BDB1-084E-2D40-BFCA-D15DF63EB5A2}"/>
              </a:ext>
            </a:extLst>
          </p:cNvPr>
          <p:cNvCxnSpPr>
            <a:cxnSpLocks/>
          </p:cNvCxnSpPr>
          <p:nvPr/>
        </p:nvCxnSpPr>
        <p:spPr>
          <a:xfrm flipV="1">
            <a:off x="3514460" y="4678040"/>
            <a:ext cx="0" cy="22727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riangle 17">
            <a:extLst>
              <a:ext uri="{FF2B5EF4-FFF2-40B4-BE49-F238E27FC236}">
                <a16:creationId xmlns:a16="http://schemas.microsoft.com/office/drawing/2014/main" id="{C48CCAC4-7934-994E-A7C5-D199B87D98DF}"/>
              </a:ext>
            </a:extLst>
          </p:cNvPr>
          <p:cNvSpPr/>
          <p:nvPr/>
        </p:nvSpPr>
        <p:spPr>
          <a:xfrm rot="5400000">
            <a:off x="3664096" y="4834878"/>
            <a:ext cx="223804" cy="137400"/>
          </a:xfrm>
          <a:prstGeom prst="triangl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A179BE-5430-D24E-AAFA-99CDB1768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T" dirty="0"/>
              <a:t>Reminder on FTM layout and goals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B0FDEF-7EE7-5C45-A576-F86238C5C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77519-0F49-184B-90E3-BE4145BA0034}" type="datetime1">
              <a:rPr lang="it-IT" smtClean="0"/>
              <a:t>09/02/22</a:t>
            </a:fld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2203FE-C76D-0848-8AE2-A1A81C000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Antonello Pellecchia - FTM 2022 test beam plans</a:t>
            </a:r>
            <a:endParaRPr lang="en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1409CF-A118-344D-BA10-DA587B133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2135-8A6C-6241-A55E-582B302342D3}" type="slidenum">
              <a:rPr lang="en-IT" smtClean="0"/>
              <a:pPr/>
              <a:t>2</a:t>
            </a:fld>
            <a:endParaRPr lang="en-IT" dirty="0"/>
          </a:p>
        </p:txBody>
      </p:sp>
      <p:pic>
        <p:nvPicPr>
          <p:cNvPr id="12" name="Content Placeholder 11" descr="A picture containing indoor&#10;&#10;Description automatically generated">
            <a:extLst>
              <a:ext uri="{FF2B5EF4-FFF2-40B4-BE49-F238E27FC236}">
                <a16:creationId xmlns:a16="http://schemas.microsoft.com/office/drawing/2014/main" id="{CF3E67B6-01BD-F145-B746-483E5BD103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0058" y="3681415"/>
            <a:ext cx="3421594" cy="1223898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63E56D9-F60F-2944-B381-974B72845174}"/>
              </a:ext>
            </a:extLst>
          </p:cNvPr>
          <p:cNvSpPr txBox="1"/>
          <p:nvPr/>
        </p:nvSpPr>
        <p:spPr>
          <a:xfrm>
            <a:off x="1030058" y="3118390"/>
            <a:ext cx="2927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1200" b="1" dirty="0">
                <a:solidFill>
                  <a:srgbClr val="C00000"/>
                </a:solidFill>
              </a:rPr>
              <a:t>Adv</a:t>
            </a:r>
            <a:r>
              <a:rPr lang="en-IT" sz="1200" b="1" dirty="0">
                <a:solidFill>
                  <a:srgbClr val="FFC000"/>
                </a:solidFill>
              </a:rPr>
              <a:t>ert</a:t>
            </a:r>
            <a:r>
              <a:rPr lang="en-IT" sz="1200" b="1" dirty="0">
                <a:solidFill>
                  <a:srgbClr val="C2C217"/>
                </a:solidFill>
              </a:rPr>
              <a:t>ise</a:t>
            </a:r>
            <a:r>
              <a:rPr lang="en-IT" sz="1200" b="1" dirty="0">
                <a:solidFill>
                  <a:srgbClr val="00B050"/>
                </a:solidFill>
              </a:rPr>
              <a:t>men</a:t>
            </a:r>
            <a:r>
              <a:rPr lang="en-IT" sz="1200" b="1" dirty="0">
                <a:solidFill>
                  <a:srgbClr val="0070C0"/>
                </a:solidFill>
              </a:rPr>
              <a:t>t d</a:t>
            </a:r>
            <a:r>
              <a:rPr lang="en-IT" sz="1200" b="1" dirty="0">
                <a:solidFill>
                  <a:srgbClr val="002060"/>
                </a:solidFill>
              </a:rPr>
              <a:t>raw</a:t>
            </a:r>
            <a:r>
              <a:rPr lang="en-IT" sz="1200" b="1" dirty="0">
                <a:solidFill>
                  <a:srgbClr val="7030A0"/>
                </a:solidFill>
              </a:rPr>
              <a:t>ing</a:t>
            </a:r>
          </a:p>
          <a:p>
            <a:pPr algn="ctr"/>
            <a:r>
              <a:rPr lang="en-IT" sz="1200" i="1" dirty="0"/>
              <a:t>Single foil, single pad readout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8C8CA4-D427-2242-ADC4-0C33B50CBC04}"/>
              </a:ext>
            </a:extLst>
          </p:cNvPr>
          <p:cNvSpPr txBox="1"/>
          <p:nvPr/>
        </p:nvSpPr>
        <p:spPr>
          <a:xfrm>
            <a:off x="530986" y="4566903"/>
            <a:ext cx="5084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T" sz="1000" i="1" dirty="0"/>
              <a:t>500 V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11353CA-8A19-8C42-B69E-23F8F38A812E}"/>
              </a:ext>
            </a:extLst>
          </p:cNvPr>
          <p:cNvSpPr txBox="1"/>
          <p:nvPr/>
        </p:nvSpPr>
        <p:spPr>
          <a:xfrm>
            <a:off x="490375" y="4167457"/>
            <a:ext cx="551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000" i="1" dirty="0"/>
              <a:t>0 V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C2781C3-5EB4-114A-9830-AFEBB8AB9896}"/>
              </a:ext>
            </a:extLst>
          </p:cNvPr>
          <p:cNvSpPr txBox="1"/>
          <p:nvPr/>
        </p:nvSpPr>
        <p:spPr>
          <a:xfrm>
            <a:off x="406592" y="3610025"/>
            <a:ext cx="6328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000" i="1" dirty="0"/>
              <a:t>-1000 V</a:t>
            </a:r>
          </a:p>
        </p:txBody>
      </p:sp>
      <p:pic>
        <p:nvPicPr>
          <p:cNvPr id="10" name="Picture 9" descr="Graphical user interface&#10;&#10;Description automatically generated">
            <a:extLst>
              <a:ext uri="{FF2B5EF4-FFF2-40B4-BE49-F238E27FC236}">
                <a16:creationId xmlns:a16="http://schemas.microsoft.com/office/drawing/2014/main" id="{B8E62456-0F38-624C-84B0-C2DE52BD4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433" y="1039503"/>
            <a:ext cx="2689205" cy="197540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82098AA-0D2D-9B49-8268-472F6691ED82}"/>
              </a:ext>
            </a:extLst>
          </p:cNvPr>
          <p:cNvSpPr txBox="1"/>
          <p:nvPr/>
        </p:nvSpPr>
        <p:spPr>
          <a:xfrm>
            <a:off x="960873" y="680544"/>
            <a:ext cx="1763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1400" dirty="0"/>
              <a:t>2-layer FTM layout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71FBDA8-EE71-0A4C-A7F0-D4A1EBEDDD35}"/>
              </a:ext>
            </a:extLst>
          </p:cNvPr>
          <p:cNvSpPr txBox="1"/>
          <p:nvPr/>
        </p:nvSpPr>
        <p:spPr>
          <a:xfrm>
            <a:off x="3710907" y="543351"/>
            <a:ext cx="4919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b="1" dirty="0">
                <a:solidFill>
                  <a:schemeClr val="tx2"/>
                </a:solidFill>
              </a:rPr>
              <a:t>FTM goal:</a:t>
            </a:r>
          </a:p>
          <a:p>
            <a:r>
              <a:rPr lang="en-GB" sz="1400" dirty="0"/>
              <a:t>A</a:t>
            </a:r>
            <a:r>
              <a:rPr lang="en-IT" sz="1400" dirty="0"/>
              <a:t>chieve O(100 ps) time resolution fully resistive multi-layer MPGD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2E2EF4-B10B-D44F-AD14-9272C9E376B1}"/>
              </a:ext>
            </a:extLst>
          </p:cNvPr>
          <p:cNvSpPr txBox="1"/>
          <p:nvPr/>
        </p:nvSpPr>
        <p:spPr>
          <a:xfrm>
            <a:off x="3710907" y="1082593"/>
            <a:ext cx="49191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Present R&amp;D on: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it-IT" sz="1400" dirty="0">
                <a:solidFill>
                  <a:schemeClr val="accent5">
                    <a:lumMod val="75000"/>
                  </a:schemeClr>
                </a:solidFill>
              </a:rPr>
              <a:t>DLC </a:t>
            </a:r>
            <a:r>
              <a:rPr lang="it-IT" sz="1400" dirty="0" err="1">
                <a:solidFill>
                  <a:schemeClr val="accent5">
                    <a:lumMod val="75000"/>
                  </a:schemeClr>
                </a:solidFill>
              </a:rPr>
              <a:t>foil</a:t>
            </a:r>
            <a:r>
              <a:rPr lang="it-IT" sz="1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1400" dirty="0" err="1">
                <a:solidFill>
                  <a:schemeClr val="accent5">
                    <a:lumMod val="75000"/>
                  </a:schemeClr>
                </a:solidFill>
              </a:rPr>
              <a:t>stability</a:t>
            </a:r>
            <a:r>
              <a:rPr lang="it-IT" sz="1400" dirty="0">
                <a:solidFill>
                  <a:schemeClr val="accent5">
                    <a:lumMod val="75000"/>
                  </a:schemeClr>
                </a:solidFill>
              </a:rPr>
              <a:t> to high </a:t>
            </a:r>
            <a:r>
              <a:rPr lang="it-IT" sz="1400" dirty="0" err="1">
                <a:solidFill>
                  <a:schemeClr val="accent5">
                    <a:lumMod val="75000"/>
                  </a:schemeClr>
                </a:solidFill>
              </a:rPr>
              <a:t>fields</a:t>
            </a:r>
            <a:endParaRPr lang="it-IT" sz="1400" dirty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IT" sz="1400" dirty="0">
                <a:solidFill>
                  <a:schemeClr val="accent5">
                    <a:lumMod val="75000"/>
                  </a:schemeClr>
                </a:solidFill>
              </a:rPr>
              <a:t>High </a:t>
            </a:r>
            <a:r>
              <a:rPr lang="en-IT" sz="1000" dirty="0">
                <a:solidFill>
                  <a:schemeClr val="accent5">
                    <a:lumMod val="75000"/>
                  </a:schemeClr>
                </a:solidFill>
              </a:rPr>
              <a:t>enough</a:t>
            </a:r>
            <a:r>
              <a:rPr lang="en-IT" sz="1400" dirty="0">
                <a:solidFill>
                  <a:schemeClr val="accent5">
                    <a:lumMod val="75000"/>
                  </a:schemeClr>
                </a:solidFill>
              </a:rPr>
              <a:t> effective gain (&gt;10</a:t>
            </a:r>
            <a:r>
              <a:rPr lang="en-IT" sz="1400" baseline="30000" dirty="0">
                <a:solidFill>
                  <a:schemeClr val="accent5">
                    <a:lumMod val="75000"/>
                  </a:schemeClr>
                </a:solidFill>
              </a:rPr>
              <a:t>4</a:t>
            </a:r>
            <a:r>
              <a:rPr lang="en-IT" sz="1400" dirty="0">
                <a:solidFill>
                  <a:schemeClr val="accent5">
                    <a:lumMod val="75000"/>
                  </a:schemeClr>
                </a:solidFill>
              </a:rPr>
              <a:t>)</a:t>
            </a:r>
            <a:endParaRPr lang="en-IT" sz="1400" baseline="30000" dirty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IT" sz="1400" dirty="0">
                <a:solidFill>
                  <a:schemeClr val="accent2">
                    <a:lumMod val="50000"/>
                  </a:schemeClr>
                </a:solidFill>
              </a:rPr>
              <a:t>Good efficiency and R/O capacitance improvements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IT" sz="1400" dirty="0">
                <a:solidFill>
                  <a:schemeClr val="accent2">
                    <a:lumMod val="50000"/>
                  </a:schemeClr>
                </a:solidFill>
              </a:rPr>
              <a:t>Multi-layer readout coupling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IT" sz="1400" dirty="0">
                <a:solidFill>
                  <a:schemeClr val="accent2">
                    <a:lumMod val="50000"/>
                  </a:schemeClr>
                </a:solidFill>
              </a:rPr>
              <a:t>Dedicated readout electronics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724EBC6-4378-084A-AAFB-E88F54432569}"/>
              </a:ext>
            </a:extLst>
          </p:cNvPr>
          <p:cNvSpPr txBox="1"/>
          <p:nvPr/>
        </p:nvSpPr>
        <p:spPr>
          <a:xfrm>
            <a:off x="4828321" y="2523574"/>
            <a:ext cx="36625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b="1" dirty="0">
                <a:solidFill>
                  <a:schemeClr val="accent2">
                    <a:lumMod val="75000"/>
                  </a:schemeClr>
                </a:solidFill>
              </a:rPr>
              <a:t>Test beam goals: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Prove good efficiency with muon and pions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Demonstrate </a:t>
            </a:r>
            <a:r>
              <a:rPr lang="en-IT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time resolution</a:t>
            </a:r>
            <a:r>
              <a:rPr lang="en-IT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dependency on </a:t>
            </a:r>
            <a:r>
              <a:rPr lang="en-IT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number of layers</a:t>
            </a:r>
            <a:r>
              <a:rPr lang="en-IT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on a small surface</a:t>
            </a:r>
          </a:p>
        </p:txBody>
      </p:sp>
      <p:pic>
        <p:nvPicPr>
          <p:cNvPr id="29" name="Picture 2">
            <a:extLst>
              <a:ext uri="{FF2B5EF4-FFF2-40B4-BE49-F238E27FC236}">
                <a16:creationId xmlns:a16="http://schemas.microsoft.com/office/drawing/2014/main" id="{964CE140-4C1E-644B-96AE-51FFF270BA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232" y="3516191"/>
            <a:ext cx="1847727" cy="1385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>
            <a:extLst>
              <a:ext uri="{FF2B5EF4-FFF2-40B4-BE49-F238E27FC236}">
                <a16:creationId xmlns:a16="http://schemas.microsoft.com/office/drawing/2014/main" id="{4DC67509-C103-7446-A27E-F99A3E114E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335" y="3516191"/>
            <a:ext cx="1847724" cy="1385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58268FFA-4430-1B4C-838F-231DD92B00C6}"/>
              </a:ext>
            </a:extLst>
          </p:cNvPr>
          <p:cNvSpPr/>
          <p:nvPr/>
        </p:nvSpPr>
        <p:spPr>
          <a:xfrm>
            <a:off x="4977869" y="4905397"/>
            <a:ext cx="258115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T" sz="11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Pictures of small FTM prototype to be tested</a:t>
            </a:r>
            <a:endParaRPr lang="en-IT" sz="1100" i="1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AE71438-2D0D-8D49-85C5-6684B68F4FBF}"/>
              </a:ext>
            </a:extLst>
          </p:cNvPr>
          <p:cNvSpPr/>
          <p:nvPr/>
        </p:nvSpPr>
        <p:spPr>
          <a:xfrm>
            <a:off x="7119256" y="1262876"/>
            <a:ext cx="261258" cy="12129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812490E-DBCD-034D-9A40-429F48246CBA}"/>
              </a:ext>
            </a:extLst>
          </p:cNvPr>
          <p:cNvSpPr/>
          <p:nvPr/>
        </p:nvSpPr>
        <p:spPr>
          <a:xfrm>
            <a:off x="7381280" y="1185730"/>
            <a:ext cx="5245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chemeClr val="accent5">
                    <a:lumMod val="75000"/>
                  </a:schemeClr>
                </a:solidFill>
              </a:rPr>
              <a:t>d</a:t>
            </a:r>
            <a:r>
              <a:rPr lang="en-IT" sz="1200" dirty="0">
                <a:solidFill>
                  <a:schemeClr val="accent5">
                    <a:lumMod val="75000"/>
                  </a:schemeClr>
                </a:solidFill>
              </a:rPr>
              <a:t>one!</a:t>
            </a:r>
            <a:endParaRPr lang="en-IT" sz="12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4D54671-CEEB-4B47-A030-5C7D3524D063}"/>
              </a:ext>
            </a:extLst>
          </p:cNvPr>
          <p:cNvSpPr/>
          <p:nvPr/>
        </p:nvSpPr>
        <p:spPr>
          <a:xfrm>
            <a:off x="7119256" y="1492579"/>
            <a:ext cx="261258" cy="121298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270AA14-8C88-5C4C-900D-806D48459A70}"/>
              </a:ext>
            </a:extLst>
          </p:cNvPr>
          <p:cNvSpPr/>
          <p:nvPr/>
        </p:nvSpPr>
        <p:spPr>
          <a:xfrm>
            <a:off x="7381280" y="1415433"/>
            <a:ext cx="6767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</a:rPr>
              <a:t>ongoing</a:t>
            </a:r>
            <a:endParaRPr lang="en-IT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901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C8933-7CF4-0F48-BA82-EA6142837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T" dirty="0"/>
              <a:t>FTM Status – gain and efficiency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33EF0C-650D-DA4E-B451-84597AEFE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6779-54E8-C24C-ABD5-7F44062F06AD}" type="datetime1">
              <a:rPr lang="it-IT" smtClean="0"/>
              <a:t>09/02/22</a:t>
            </a:fld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AFCEE-A3DA-7B40-8317-C9F2ADF79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Antonello Pellecchia - FTM 2022 test beam plans</a:t>
            </a:r>
            <a:endParaRPr lang="en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F9DDFD-630D-7646-92FD-B4D1B3797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2135-8A6C-6241-A55E-582B302342D3}" type="slidenum">
              <a:rPr lang="en-IT" smtClean="0"/>
              <a:pPr/>
              <a:t>3</a:t>
            </a:fld>
            <a:endParaRPr lang="en-IT" dirty="0"/>
          </a:p>
        </p:txBody>
      </p:sp>
      <p:pic>
        <p:nvPicPr>
          <p:cNvPr id="1027" name="Picture 3" descr="page2image12088736">
            <a:extLst>
              <a:ext uri="{FF2B5EF4-FFF2-40B4-BE49-F238E27FC236}">
                <a16:creationId xmlns:a16="http://schemas.microsoft.com/office/drawing/2014/main" id="{FA78D5F6-2907-4A46-8469-7FA77737F1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546" y="1001693"/>
            <a:ext cx="3243055" cy="2553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47C65A6-01FB-3445-B44D-3E4CF0E9FEF6}"/>
              </a:ext>
            </a:extLst>
          </p:cNvPr>
          <p:cNvSpPr txBox="1"/>
          <p:nvPr/>
        </p:nvSpPr>
        <p:spPr>
          <a:xfrm>
            <a:off x="1351128" y="553921"/>
            <a:ext cx="50261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400" dirty="0"/>
              <a:t>Results on single-layer prototype from results in various gas mixtures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5873C8-CFB5-DD4F-A493-8621FAC61122}"/>
              </a:ext>
            </a:extLst>
          </p:cNvPr>
          <p:cNvSpPr txBox="1"/>
          <p:nvPr/>
        </p:nvSpPr>
        <p:spPr>
          <a:xfrm>
            <a:off x="775255" y="3674359"/>
            <a:ext cx="3416961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600" b="1" dirty="0">
                <a:solidFill>
                  <a:schemeClr val="accent5">
                    <a:lumMod val="75000"/>
                  </a:schemeClr>
                </a:solidFill>
              </a:rPr>
              <a:t>Gain: good 👍 (over 10</a:t>
            </a:r>
            <a:r>
              <a:rPr lang="en-IT" sz="1600" b="1" baseline="30000" dirty="0">
                <a:solidFill>
                  <a:schemeClr val="accent5">
                    <a:lumMod val="75000"/>
                  </a:schemeClr>
                </a:solidFill>
              </a:rPr>
              <a:t>4</a:t>
            </a:r>
            <a:r>
              <a:rPr lang="en-IT" sz="1600" b="1" dirty="0">
                <a:solidFill>
                  <a:schemeClr val="accent5">
                    <a:lumMod val="75000"/>
                  </a:schemeClr>
                </a:solidFill>
              </a:rPr>
              <a:t> in Ne/iC</a:t>
            </a:r>
            <a:r>
              <a:rPr lang="en-IT" sz="1600" b="1" baseline="-25000" dirty="0">
                <a:solidFill>
                  <a:schemeClr val="accent5">
                    <a:lumMod val="75000"/>
                  </a:schemeClr>
                </a:solidFill>
              </a:rPr>
              <a:t>4</a:t>
            </a:r>
            <a:r>
              <a:rPr lang="en-IT" sz="1600" b="1" dirty="0">
                <a:solidFill>
                  <a:schemeClr val="accent5">
                    <a:lumMod val="75000"/>
                  </a:schemeClr>
                </a:solidFill>
              </a:rPr>
              <a:t>H</a:t>
            </a:r>
            <a:r>
              <a:rPr lang="en-IT" sz="1600" b="1" baseline="-25000" dirty="0">
                <a:solidFill>
                  <a:schemeClr val="accent5">
                    <a:lumMod val="75000"/>
                  </a:schemeClr>
                </a:solidFill>
              </a:rPr>
              <a:t>10</a:t>
            </a:r>
            <a:r>
              <a:rPr lang="en-IT" sz="1600" b="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Currents m</a:t>
            </a:r>
            <a:r>
              <a:rPr lang="en-IT" sz="1400" dirty="0"/>
              <a:t>easured with picoammeter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400" dirty="0"/>
              <a:t>Source: laser</a:t>
            </a:r>
          </a:p>
          <a:p>
            <a:r>
              <a:rPr lang="en-GB" sz="1200" i="1" dirty="0"/>
              <a:t>W</a:t>
            </a:r>
            <a:r>
              <a:rPr lang="en-IT" sz="1200" i="1" dirty="0"/>
              <a:t>e should be able to see MIPs</a:t>
            </a:r>
          </a:p>
          <a:p>
            <a:r>
              <a:rPr lang="en-IT" sz="1200" i="1" dirty="0"/>
              <a:t>Maximum achievable gain always lower than μ-RWELL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6B4615-788E-6743-934E-D2FE5F7DE78D}"/>
              </a:ext>
            </a:extLst>
          </p:cNvPr>
          <p:cNvSpPr txBox="1"/>
          <p:nvPr/>
        </p:nvSpPr>
        <p:spPr>
          <a:xfrm>
            <a:off x="5099230" y="3674359"/>
            <a:ext cx="381854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600" b="1" dirty="0">
                <a:solidFill>
                  <a:srgbClr val="C00000"/>
                </a:solidFill>
              </a:rPr>
              <a:t>Efficiency: bad 😕 (5000e</a:t>
            </a:r>
            <a:r>
              <a:rPr lang="en-IT" sz="1600" b="1" baseline="30000" dirty="0">
                <a:solidFill>
                  <a:srgbClr val="C00000"/>
                </a:solidFill>
              </a:rPr>
              <a:t>-</a:t>
            </a:r>
            <a:r>
              <a:rPr lang="en-IT" sz="1600" b="1" dirty="0">
                <a:solidFill>
                  <a:srgbClr val="C00000"/>
                </a:solidFill>
              </a:rPr>
              <a:t> primary charge)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err="1"/>
              <a:t>Primary</a:t>
            </a:r>
            <a:r>
              <a:rPr lang="it-IT" sz="1400" dirty="0"/>
              <a:t> </a:t>
            </a:r>
            <a:r>
              <a:rPr lang="it-IT" sz="1400" dirty="0" err="1"/>
              <a:t>charge</a:t>
            </a:r>
            <a:r>
              <a:rPr lang="it-IT" sz="1400" dirty="0"/>
              <a:t> </a:t>
            </a:r>
            <a:r>
              <a:rPr lang="it-IT" sz="1400" dirty="0" err="1"/>
              <a:t>measured</a:t>
            </a:r>
            <a:r>
              <a:rPr lang="it-IT" sz="1400" dirty="0"/>
              <a:t> by </a:t>
            </a:r>
            <a:r>
              <a:rPr lang="it-IT" sz="1400" dirty="0" err="1"/>
              <a:t>picoammeter</a:t>
            </a:r>
            <a:endParaRPr lang="en-IT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400" dirty="0"/>
              <a:t>Source: laser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400" dirty="0"/>
              <a:t>Readout: ORTEC 142PC (4 mv/fC)</a:t>
            </a:r>
          </a:p>
          <a:p>
            <a:r>
              <a:rPr lang="en-IT" sz="1200" i="1" dirty="0"/>
              <a:t>Cannot see MIPs despite good charge amplification</a:t>
            </a:r>
          </a:p>
          <a:p>
            <a:r>
              <a:rPr lang="en-IT" sz="1200" i="1" dirty="0"/>
              <a:t>Evidence of readout coupling issues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03C67AA-5B47-8447-A927-BE4FA8C30C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92" r="3170"/>
          <a:stretch/>
        </p:blipFill>
        <p:spPr>
          <a:xfrm>
            <a:off x="514349" y="990263"/>
            <a:ext cx="4057651" cy="255983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2ED4B6A-DF92-6049-B5CD-B6199DA94EB9}"/>
              </a:ext>
            </a:extLst>
          </p:cNvPr>
          <p:cNvSpPr txBox="1"/>
          <p:nvPr/>
        </p:nvSpPr>
        <p:spPr>
          <a:xfrm rot="20730864">
            <a:off x="6118395" y="1728938"/>
            <a:ext cx="2093458" cy="769441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>
            <a:solidFill>
              <a:schemeClr val="accent2">
                <a:lumMod val="75000"/>
                <a:alpha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IT" sz="3200" b="1" dirty="0">
                <a:solidFill>
                  <a:schemeClr val="accent2">
                    <a:lumMod val="50000"/>
                    <a:alpha val="50000"/>
                  </a:schemeClr>
                </a:solidFill>
              </a:rPr>
              <a:t>OUTDATED</a:t>
            </a:r>
          </a:p>
          <a:p>
            <a:pPr algn="ctr"/>
            <a:r>
              <a:rPr lang="en-IT" sz="1200" b="1" dirty="0">
                <a:solidFill>
                  <a:schemeClr val="accent2">
                    <a:lumMod val="50000"/>
                    <a:alpha val="50000"/>
                  </a:schemeClr>
                </a:solidFill>
              </a:rPr>
              <a:t>(thank god!)</a:t>
            </a:r>
            <a:endParaRPr lang="en-IT" sz="2400" b="1" dirty="0">
              <a:solidFill>
                <a:schemeClr val="accent2">
                  <a:lumMod val="50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031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4270D-53EE-0749-A2A6-8BA556E9D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T" sz="3200" dirty="0"/>
              <a:t>Efficiency, Foil deformation and r/o capacitance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7E6C56-25FD-564D-AF07-02BE2821C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596D-7C93-3743-BA0C-415785A3060F}" type="datetime1">
              <a:rPr lang="it-IT" smtClean="0"/>
              <a:t>09/02/22</a:t>
            </a:fld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73F594-C269-C349-BE7F-F37D9A37C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Antonello Pellecchia - FTM 2022 test beam plans</a:t>
            </a:r>
            <a:endParaRPr lang="en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BF776C-E75E-C640-80F6-72097EDFC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2135-8A6C-6241-A55E-582B302342D3}" type="slidenum">
              <a:rPr lang="en-IT" smtClean="0"/>
              <a:pPr/>
              <a:t>4</a:t>
            </a:fld>
            <a:endParaRPr lang="en-IT" dirty="0"/>
          </a:p>
        </p:txBody>
      </p:sp>
      <p:pic>
        <p:nvPicPr>
          <p:cNvPr id="11" name="Picture 10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04630F9F-9954-EC44-B957-BF62C17A5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295" y="864035"/>
            <a:ext cx="4002022" cy="184767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91E786F-4144-2845-9E71-EBF0567B3A56}"/>
              </a:ext>
            </a:extLst>
          </p:cNvPr>
          <p:cNvSpPr txBox="1"/>
          <p:nvPr/>
        </p:nvSpPr>
        <p:spPr>
          <a:xfrm>
            <a:off x="4711962" y="1091684"/>
            <a:ext cx="400202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dirty="0"/>
              <a:t>We realized the </a:t>
            </a:r>
            <a:r>
              <a:rPr lang="en-IT" sz="1400" b="1" dirty="0">
                <a:solidFill>
                  <a:srgbClr val="C00000"/>
                </a:solidFill>
              </a:rPr>
              <a:t>low efficiency</a:t>
            </a:r>
            <a:r>
              <a:rPr lang="en-IT" sz="1400" b="1" dirty="0"/>
              <a:t> </a:t>
            </a:r>
            <a:r>
              <a:rPr lang="en-IT" sz="1400" dirty="0"/>
              <a:t>is related to </a:t>
            </a:r>
            <a:r>
              <a:rPr lang="en-IT" sz="1400" b="1" dirty="0">
                <a:solidFill>
                  <a:srgbClr val="C00000"/>
                </a:solidFill>
              </a:rPr>
              <a:t>readout electrode deformation</a:t>
            </a:r>
          </a:p>
          <a:p>
            <a:r>
              <a:rPr lang="en-IT" sz="1400" dirty="0"/>
              <a:t>→ visible deformation (100 μm)</a:t>
            </a:r>
          </a:p>
          <a:p>
            <a:r>
              <a:rPr lang="en-IT" sz="1400" dirty="0"/>
              <a:t>→ low attachment of R/O to bottom electrode</a:t>
            </a:r>
          </a:p>
          <a:p>
            <a:r>
              <a:rPr lang="en-IT" sz="1400" dirty="0"/>
              <a:t>→ </a:t>
            </a:r>
            <a:r>
              <a:rPr lang="en-IT" sz="1400" b="1" dirty="0">
                <a:solidFill>
                  <a:srgbClr val="C00000"/>
                </a:solidFill>
              </a:rPr>
              <a:t>reduced R/O capacitance, signal invisible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6C42867-2723-AD4C-A706-AC3E0FBA4ADF}"/>
              </a:ext>
            </a:extLst>
          </p:cNvPr>
          <p:cNvGrpSpPr/>
          <p:nvPr/>
        </p:nvGrpSpPr>
        <p:grpSpPr>
          <a:xfrm>
            <a:off x="4901359" y="3027217"/>
            <a:ext cx="3793989" cy="1701669"/>
            <a:chOff x="4718000" y="2571751"/>
            <a:chExt cx="3793989" cy="1701669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A54876D-0A2B-5A48-B3FF-DC6C7F091B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27367"/>
            <a:stretch/>
          </p:blipFill>
          <p:spPr>
            <a:xfrm>
              <a:off x="4718000" y="2571751"/>
              <a:ext cx="3793989" cy="1701669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C11A9AE-893B-DD4D-A4D7-D31B1120C321}"/>
                </a:ext>
              </a:extLst>
            </p:cNvPr>
            <p:cNvSpPr/>
            <p:nvPr/>
          </p:nvSpPr>
          <p:spPr>
            <a:xfrm>
              <a:off x="6130212" y="3818465"/>
              <a:ext cx="1250302" cy="4549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FF06E4C-C411-6249-BB25-017327A4C8C5}"/>
              </a:ext>
            </a:extLst>
          </p:cNvPr>
          <p:cNvSpPr txBox="1"/>
          <p:nvPr/>
        </p:nvSpPr>
        <p:spPr>
          <a:xfrm>
            <a:off x="650700" y="2885506"/>
            <a:ext cx="37763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b="1" dirty="0">
                <a:solidFill>
                  <a:schemeClr val="accent5">
                    <a:lumMod val="75000"/>
                  </a:schemeClr>
                </a:solidFill>
              </a:rPr>
              <a:t>Solution: ensuring attachment of R/O to amp 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IT" sz="1400" b="1" dirty="0">
                <a:solidFill>
                  <a:schemeClr val="accent5">
                    <a:lumMod val="75000"/>
                  </a:schemeClr>
                </a:solidFill>
              </a:rPr>
              <a:t>ottom by electrostatic force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400" b="1" dirty="0">
                <a:solidFill>
                  <a:schemeClr val="accent2">
                    <a:lumMod val="50000"/>
                  </a:schemeClr>
                </a:solidFill>
              </a:rPr>
              <a:t>Ongoing </a:t>
            </a:r>
            <a:r>
              <a:rPr lang="en-IT" sz="1400" dirty="0"/>
              <a:t>tests to </a:t>
            </a:r>
            <a:r>
              <a:rPr lang="en-IT" sz="1400" b="1" dirty="0">
                <a:solidFill>
                  <a:schemeClr val="accent2">
                    <a:lumMod val="50000"/>
                  </a:schemeClr>
                </a:solidFill>
              </a:rPr>
              <a:t>verify efficiency </a:t>
            </a:r>
            <a:r>
              <a:rPr lang="en-IT" sz="1400" dirty="0"/>
              <a:t>with new HV distribution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400" dirty="0"/>
              <a:t>Plan in test beam: </a:t>
            </a:r>
            <a:r>
              <a:rPr lang="en-IT" sz="1400" b="1" dirty="0">
                <a:solidFill>
                  <a:schemeClr val="accent2">
                    <a:lumMod val="50000"/>
                  </a:schemeClr>
                </a:solidFill>
              </a:rPr>
              <a:t>verifying minimum attachment voltage</a:t>
            </a:r>
            <a:r>
              <a:rPr lang="en-IT" sz="1400" dirty="0"/>
              <a:t> for good efficiency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400" dirty="0"/>
              <a:t>Alternative solution: FTM with read-out plane </a:t>
            </a:r>
            <a:r>
              <a:rPr lang="en-IT" sz="1400" i="1" dirty="0"/>
              <a:t>glued with bottom electrode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A35FC02-02BA-724C-BFC1-67C84458E162}"/>
              </a:ext>
            </a:extLst>
          </p:cNvPr>
          <p:cNvSpPr/>
          <p:nvPr/>
        </p:nvSpPr>
        <p:spPr>
          <a:xfrm>
            <a:off x="560651" y="744747"/>
            <a:ext cx="844644" cy="1615902"/>
          </a:xfrm>
          <a:prstGeom prst="ellipse">
            <a:avLst/>
          </a:prstGeom>
          <a:solidFill>
            <a:srgbClr val="C00000">
              <a:alpha val="206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771DED9-2F90-1C45-BCAA-A1178D61090E}"/>
              </a:ext>
            </a:extLst>
          </p:cNvPr>
          <p:cNvSpPr/>
          <p:nvPr/>
        </p:nvSpPr>
        <p:spPr>
          <a:xfrm>
            <a:off x="4847571" y="2885506"/>
            <a:ext cx="844644" cy="1615902"/>
          </a:xfrm>
          <a:prstGeom prst="ellipse">
            <a:avLst/>
          </a:prstGeom>
          <a:solidFill>
            <a:schemeClr val="accent1">
              <a:lumMod val="75000"/>
              <a:alpha val="2065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142183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D39E1-7105-E749-8645-1D116F579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T" dirty="0"/>
              <a:t>FTM test beam setup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151CFC-F81A-ED4E-8321-7291F7D50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7CD07-8B17-9547-B891-97DFEADEEDF1}" type="datetime1">
              <a:rPr lang="it-IT" smtClean="0"/>
              <a:t>09/02/22</a:t>
            </a:fld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D4FE6D-B687-954D-A4CD-5B5B3018D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Antonello Pellecchia - FTM 2022 test beam plans</a:t>
            </a:r>
            <a:endParaRPr lang="en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A530BB-9623-AD4C-86AA-E5C7C297A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2135-8A6C-6241-A55E-582B302342D3}" type="slidenum">
              <a:rPr lang="en-IT" smtClean="0"/>
              <a:pPr/>
              <a:t>5</a:t>
            </a:fld>
            <a:endParaRPr lang="en-IT" dirty="0"/>
          </a:p>
        </p:txBody>
      </p:sp>
      <p:pic>
        <p:nvPicPr>
          <p:cNvPr id="8" name="Picture 7" descr="A picture containing indoor, open&#10;&#10;Description automatically generated">
            <a:extLst>
              <a:ext uri="{FF2B5EF4-FFF2-40B4-BE49-F238E27FC236}">
                <a16:creationId xmlns:a16="http://schemas.microsoft.com/office/drawing/2014/main" id="{C8C182C9-FA22-5F4E-871A-A55C3FD5B5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437" y="833224"/>
            <a:ext cx="3054350" cy="160212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93D12CB-E460-8944-9A4A-FD9DDC67C598}"/>
              </a:ext>
            </a:extLst>
          </p:cNvPr>
          <p:cNvSpPr txBox="1"/>
          <p:nvPr/>
        </p:nvSpPr>
        <p:spPr>
          <a:xfrm>
            <a:off x="2601407" y="1532079"/>
            <a:ext cx="479618" cy="307777"/>
          </a:xfrm>
          <a:prstGeom prst="rect">
            <a:avLst/>
          </a:prstGeom>
          <a:solidFill>
            <a:schemeClr val="bg1">
              <a:alpha val="83000"/>
            </a:schemeClr>
          </a:solidFill>
        </p:spPr>
        <p:txBody>
          <a:bodyPr wrap="none" rtlCol="0">
            <a:spAutoFit/>
          </a:bodyPr>
          <a:lstStyle/>
          <a:p>
            <a:r>
              <a:rPr lang="en-IT" sz="1400" dirty="0"/>
              <a:t>FTM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0849D8-D204-3D46-95C9-3A3C7F9D518C}"/>
              </a:ext>
            </a:extLst>
          </p:cNvPr>
          <p:cNvSpPr txBox="1"/>
          <p:nvPr/>
        </p:nvSpPr>
        <p:spPr>
          <a:xfrm>
            <a:off x="2275042" y="1029840"/>
            <a:ext cx="886781" cy="307777"/>
          </a:xfrm>
          <a:prstGeom prst="rect">
            <a:avLst/>
          </a:prstGeom>
          <a:solidFill>
            <a:schemeClr val="bg1">
              <a:alpha val="83000"/>
            </a:schemeClr>
          </a:solidFill>
        </p:spPr>
        <p:txBody>
          <a:bodyPr wrap="none" rtlCol="0">
            <a:spAutoFit/>
          </a:bodyPr>
          <a:lstStyle/>
          <a:p>
            <a:r>
              <a:rPr lang="en-IT" sz="1400" dirty="0"/>
              <a:t>MCP-PMT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F88291-BA04-8D43-8707-1B980ED7EE3D}"/>
              </a:ext>
            </a:extLst>
          </p:cNvPr>
          <p:cNvSpPr txBox="1"/>
          <p:nvPr/>
        </p:nvSpPr>
        <p:spPr>
          <a:xfrm>
            <a:off x="2442693" y="2058682"/>
            <a:ext cx="728084" cy="307777"/>
          </a:xfrm>
          <a:prstGeom prst="rect">
            <a:avLst/>
          </a:prstGeom>
          <a:solidFill>
            <a:schemeClr val="bg1">
              <a:alpha val="83000"/>
            </a:schemeClr>
          </a:solidFill>
        </p:spPr>
        <p:txBody>
          <a:bodyPr wrap="none" rtlCol="0">
            <a:spAutoFit/>
          </a:bodyPr>
          <a:lstStyle/>
          <a:p>
            <a:r>
              <a:rPr lang="en-IT" sz="1400" dirty="0"/>
              <a:t>MaPMT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67CC95B-E28F-9745-9E71-345CE724491C}"/>
              </a:ext>
            </a:extLst>
          </p:cNvPr>
          <p:cNvCxnSpPr>
            <a:cxnSpLocks/>
          </p:cNvCxnSpPr>
          <p:nvPr/>
        </p:nvCxnSpPr>
        <p:spPr>
          <a:xfrm flipH="1">
            <a:off x="2248867" y="1685968"/>
            <a:ext cx="380167" cy="103703"/>
          </a:xfrm>
          <a:prstGeom prst="straightConnector1">
            <a:avLst/>
          </a:prstGeom>
          <a:ln w="2222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87C5A67-9D04-2447-9AD1-1A0EA2BE2AB3}"/>
              </a:ext>
            </a:extLst>
          </p:cNvPr>
          <p:cNvSpPr/>
          <p:nvPr/>
        </p:nvSpPr>
        <p:spPr>
          <a:xfrm>
            <a:off x="4236098" y="612170"/>
            <a:ext cx="3265714" cy="1763548"/>
          </a:xfrm>
          <a:prstGeom prst="roundRect">
            <a:avLst>
              <a:gd name="adj" fmla="val 8514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28AFE22E-F31C-DC49-A1AE-363D0FCC47B1}"/>
              </a:ext>
            </a:extLst>
          </p:cNvPr>
          <p:cNvSpPr/>
          <p:nvPr/>
        </p:nvSpPr>
        <p:spPr>
          <a:xfrm rot="16200000">
            <a:off x="4109913" y="1387222"/>
            <a:ext cx="1172183" cy="326570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1600" dirty="0">
                <a:solidFill>
                  <a:schemeClr val="accent2">
                    <a:lumMod val="50000"/>
                  </a:schemeClr>
                </a:solidFill>
              </a:rPr>
              <a:t>MaPMT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8B704D0-DFDD-3541-A47A-AC295B03044C}"/>
              </a:ext>
            </a:extLst>
          </p:cNvPr>
          <p:cNvSpPr/>
          <p:nvPr/>
        </p:nvSpPr>
        <p:spPr>
          <a:xfrm>
            <a:off x="5165134" y="1066135"/>
            <a:ext cx="714132" cy="968747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dirty="0">
                <a:solidFill>
                  <a:schemeClr val="accent5">
                    <a:lumMod val="75000"/>
                  </a:schemeClr>
                </a:solidFill>
              </a:rPr>
              <a:t>FTM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3CFB9584-B5B8-994C-9C77-4E43D4793051}"/>
              </a:ext>
            </a:extLst>
          </p:cNvPr>
          <p:cNvSpPr/>
          <p:nvPr/>
        </p:nvSpPr>
        <p:spPr>
          <a:xfrm rot="16200000">
            <a:off x="6472327" y="1387222"/>
            <a:ext cx="1172183" cy="326570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1600" dirty="0">
                <a:solidFill>
                  <a:schemeClr val="accent2">
                    <a:lumMod val="50000"/>
                  </a:schemeClr>
                </a:solidFill>
              </a:rPr>
              <a:t>MaPMT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7708890-CC3E-6244-8A15-F83AC34CB940}"/>
              </a:ext>
            </a:extLst>
          </p:cNvPr>
          <p:cNvCxnSpPr>
            <a:cxnSpLocks/>
          </p:cNvCxnSpPr>
          <p:nvPr/>
        </p:nvCxnSpPr>
        <p:spPr>
          <a:xfrm flipH="1">
            <a:off x="2146230" y="1629984"/>
            <a:ext cx="380167" cy="103703"/>
          </a:xfrm>
          <a:prstGeom prst="straightConnector1">
            <a:avLst/>
          </a:prstGeom>
          <a:ln w="2222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652807E-B30C-DF4B-9CDD-60B7633323D9}"/>
              </a:ext>
            </a:extLst>
          </p:cNvPr>
          <p:cNvSpPr/>
          <p:nvPr/>
        </p:nvSpPr>
        <p:spPr>
          <a:xfrm rot="16200000">
            <a:off x="5981294" y="1388437"/>
            <a:ext cx="727833" cy="326570"/>
          </a:xfrm>
          <a:prstGeom prst="roundRect">
            <a:avLst/>
          </a:prstGeom>
          <a:solidFill>
            <a:srgbClr val="EF748D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1000" dirty="0">
                <a:solidFill>
                  <a:srgbClr val="C00000"/>
                </a:solidFill>
              </a:rPr>
              <a:t>MCP-PMT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C3A989D-5E17-3645-94DE-4215818CAFDE}"/>
              </a:ext>
            </a:extLst>
          </p:cNvPr>
          <p:cNvSpPr txBox="1"/>
          <p:nvPr/>
        </p:nvSpPr>
        <p:spPr>
          <a:xfrm>
            <a:off x="6550075" y="633432"/>
            <a:ext cx="9363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400" dirty="0">
                <a:solidFill>
                  <a:schemeClr val="bg1"/>
                </a:solidFill>
              </a:rPr>
              <a:t>Dark box*</a:t>
            </a: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D3281354-98BE-AD44-96A7-5BF106DEC9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184" y="3747229"/>
            <a:ext cx="1798380" cy="1348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7F24D56-6BB2-7B4F-843D-DFD95BE2E0D2}"/>
              </a:ext>
            </a:extLst>
          </p:cNvPr>
          <p:cNvSpPr txBox="1"/>
          <p:nvPr/>
        </p:nvSpPr>
        <p:spPr>
          <a:xfrm>
            <a:off x="7258310" y="3457546"/>
            <a:ext cx="194636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900" dirty="0"/>
              <a:t>* </a:t>
            </a:r>
            <a:r>
              <a:rPr lang="en-GB" sz="900" dirty="0"/>
              <a:t>A</a:t>
            </a:r>
            <a:r>
              <a:rPr lang="en-IT" sz="900" dirty="0"/>
              <a:t>lso useful for hiding from your boss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86FF1503-77AB-9C4B-A66C-A31EB2D29059}"/>
              </a:ext>
            </a:extLst>
          </p:cNvPr>
          <p:cNvSpPr/>
          <p:nvPr/>
        </p:nvSpPr>
        <p:spPr>
          <a:xfrm rot="16200000">
            <a:off x="7952586" y="1284636"/>
            <a:ext cx="815253" cy="422178"/>
          </a:xfrm>
          <a:prstGeom prst="roundRect">
            <a:avLst>
              <a:gd name="adj" fmla="val 8514"/>
            </a:avLst>
          </a:prstGeom>
          <a:solidFill>
            <a:schemeClr val="tx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1200" dirty="0"/>
              <a:t>DAQ PC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1CD7EF0-0495-8742-84D9-101B4568EBFC}"/>
              </a:ext>
            </a:extLst>
          </p:cNvPr>
          <p:cNvCxnSpPr/>
          <p:nvPr/>
        </p:nvCxnSpPr>
        <p:spPr>
          <a:xfrm>
            <a:off x="7585788" y="1472445"/>
            <a:ext cx="507514" cy="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30569BE5-DB8D-344A-8F5F-5B49A7186B21}"/>
              </a:ext>
            </a:extLst>
          </p:cNvPr>
          <p:cNvSpPr txBox="1"/>
          <p:nvPr/>
        </p:nvSpPr>
        <p:spPr>
          <a:xfrm>
            <a:off x="7605267" y="1103113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/>
              <a:t>HV</a:t>
            </a:r>
            <a:endParaRPr lang="en-IT" sz="1200" dirty="0"/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9A894E43-768F-E644-895D-2F1418B0B988}"/>
              </a:ext>
            </a:extLst>
          </p:cNvPr>
          <p:cNvSpPr/>
          <p:nvPr/>
        </p:nvSpPr>
        <p:spPr>
          <a:xfrm>
            <a:off x="5311914" y="2802810"/>
            <a:ext cx="1134703" cy="813049"/>
          </a:xfrm>
          <a:prstGeom prst="roundRect">
            <a:avLst>
              <a:gd name="adj" fmla="val 8514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Scope</a:t>
            </a:r>
            <a:endParaRPr lang="en-IT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en-IT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 GS/s</a:t>
            </a:r>
            <a:br>
              <a:rPr lang="en-IT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IT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4 GHz</a:t>
            </a:r>
          </a:p>
        </p:txBody>
      </p:sp>
      <p:cxnSp>
        <p:nvCxnSpPr>
          <p:cNvPr id="34" name="Elbow Connector 33">
            <a:extLst>
              <a:ext uri="{FF2B5EF4-FFF2-40B4-BE49-F238E27FC236}">
                <a16:creationId xmlns:a16="http://schemas.microsoft.com/office/drawing/2014/main" id="{863BDF6E-5163-4640-BB48-FA29348FC3D5}"/>
              </a:ext>
            </a:extLst>
          </p:cNvPr>
          <p:cNvCxnSpPr>
            <a:cxnSpLocks/>
            <a:stCxn id="14" idx="1"/>
          </p:cNvCxnSpPr>
          <p:nvPr/>
        </p:nvCxnSpPr>
        <p:spPr>
          <a:xfrm rot="16200000" flipH="1">
            <a:off x="4421214" y="2411390"/>
            <a:ext cx="666210" cy="116628"/>
          </a:xfrm>
          <a:prstGeom prst="bentConnector3">
            <a:avLst>
              <a:gd name="adj1" fmla="val 50000"/>
            </a:avLst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Delay 35">
            <a:extLst>
              <a:ext uri="{FF2B5EF4-FFF2-40B4-BE49-F238E27FC236}">
                <a16:creationId xmlns:a16="http://schemas.microsoft.com/office/drawing/2014/main" id="{C64D24A6-860A-E744-BF80-D80C064E7345}"/>
              </a:ext>
            </a:extLst>
          </p:cNvPr>
          <p:cNvSpPr/>
          <p:nvPr/>
        </p:nvSpPr>
        <p:spPr>
          <a:xfrm rot="5400000">
            <a:off x="4733732" y="2804599"/>
            <a:ext cx="251116" cy="247538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0D3251B2-FC72-3942-860B-CEBBAD6E3FA9}"/>
              </a:ext>
            </a:extLst>
          </p:cNvPr>
          <p:cNvCxnSpPr>
            <a:cxnSpLocks/>
          </p:cNvCxnSpPr>
          <p:nvPr/>
        </p:nvCxnSpPr>
        <p:spPr>
          <a:xfrm rot="5400000">
            <a:off x="5672400" y="1370140"/>
            <a:ext cx="666211" cy="2199129"/>
          </a:xfrm>
          <a:prstGeom prst="bentConnector3">
            <a:avLst>
              <a:gd name="adj1" fmla="val 50001"/>
            </a:avLst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>
            <a:extLst>
              <a:ext uri="{FF2B5EF4-FFF2-40B4-BE49-F238E27FC236}">
                <a16:creationId xmlns:a16="http://schemas.microsoft.com/office/drawing/2014/main" id="{518B1A74-4262-674F-BA9B-2765CB2EC221}"/>
              </a:ext>
            </a:extLst>
          </p:cNvPr>
          <p:cNvCxnSpPr>
            <a:cxnSpLocks/>
            <a:stCxn id="36" idx="3"/>
          </p:cNvCxnSpPr>
          <p:nvPr/>
        </p:nvCxnSpPr>
        <p:spPr>
          <a:xfrm rot="16200000" flipH="1">
            <a:off x="4946571" y="2966645"/>
            <a:ext cx="278065" cy="452626"/>
          </a:xfrm>
          <a:prstGeom prst="bentConnector2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>
            <a:extLst>
              <a:ext uri="{FF2B5EF4-FFF2-40B4-BE49-F238E27FC236}">
                <a16:creationId xmlns:a16="http://schemas.microsoft.com/office/drawing/2014/main" id="{31D1EFC3-78A3-D343-9464-9652A03A1D6C}"/>
              </a:ext>
            </a:extLst>
          </p:cNvPr>
          <p:cNvCxnSpPr>
            <a:stCxn id="17" idx="2"/>
            <a:endCxn id="35" idx="0"/>
          </p:cNvCxnSpPr>
          <p:nvPr/>
        </p:nvCxnSpPr>
        <p:spPr>
          <a:xfrm rot="16200000" flipH="1">
            <a:off x="5316769" y="2240313"/>
            <a:ext cx="767928" cy="357066"/>
          </a:xfrm>
          <a:prstGeom prst="bentConnector3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>
            <a:extLst>
              <a:ext uri="{FF2B5EF4-FFF2-40B4-BE49-F238E27FC236}">
                <a16:creationId xmlns:a16="http://schemas.microsoft.com/office/drawing/2014/main" id="{D766B488-C7AD-FB41-9748-C9FA6165B7DE}"/>
              </a:ext>
            </a:extLst>
          </p:cNvPr>
          <p:cNvCxnSpPr>
            <a:stCxn id="25" idx="1"/>
            <a:endCxn id="35" idx="3"/>
          </p:cNvCxnSpPr>
          <p:nvPr/>
        </p:nvCxnSpPr>
        <p:spPr>
          <a:xfrm rot="16200000" flipH="1">
            <a:off x="5749066" y="2511784"/>
            <a:ext cx="1293696" cy="101406"/>
          </a:xfrm>
          <a:prstGeom prst="bentConnector4">
            <a:avLst>
              <a:gd name="adj1" fmla="val 55024"/>
              <a:gd name="adj2" fmla="val 593502"/>
            </a:avLst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96E54039-D822-3244-9D2F-346F574F58F4}"/>
              </a:ext>
            </a:extLst>
          </p:cNvPr>
          <p:cNvSpPr txBox="1"/>
          <p:nvPr/>
        </p:nvSpPr>
        <p:spPr>
          <a:xfrm>
            <a:off x="4855163" y="3063749"/>
            <a:ext cx="447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/>
              <a:t>TRG</a:t>
            </a:r>
          </a:p>
        </p:txBody>
      </p:sp>
      <p:cxnSp>
        <p:nvCxnSpPr>
          <p:cNvPr id="4096" name="Elbow Connector 4095">
            <a:extLst>
              <a:ext uri="{FF2B5EF4-FFF2-40B4-BE49-F238E27FC236}">
                <a16:creationId xmlns:a16="http://schemas.microsoft.com/office/drawing/2014/main" id="{4B720001-78AB-A441-A106-766CD7EAD36C}"/>
              </a:ext>
            </a:extLst>
          </p:cNvPr>
          <p:cNvCxnSpPr>
            <a:endCxn id="29" idx="1"/>
          </p:cNvCxnSpPr>
          <p:nvPr/>
        </p:nvCxnSpPr>
        <p:spPr>
          <a:xfrm flipV="1">
            <a:off x="6446617" y="1903352"/>
            <a:ext cx="1913596" cy="1437396"/>
          </a:xfrm>
          <a:prstGeom prst="bentConnector2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7" name="TextBox 4096">
            <a:extLst>
              <a:ext uri="{FF2B5EF4-FFF2-40B4-BE49-F238E27FC236}">
                <a16:creationId xmlns:a16="http://schemas.microsoft.com/office/drawing/2014/main" id="{E76FD6A5-4BAB-1349-AFD8-4CEE4DAD8E26}"/>
              </a:ext>
            </a:extLst>
          </p:cNvPr>
          <p:cNvSpPr txBox="1"/>
          <p:nvPr/>
        </p:nvSpPr>
        <p:spPr>
          <a:xfrm>
            <a:off x="529061" y="2557309"/>
            <a:ext cx="301973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400" b="1" dirty="0"/>
              <a:t>Desiderata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400" dirty="0"/>
              <a:t>Ne:iC</a:t>
            </a:r>
            <a:r>
              <a:rPr lang="en-IT" sz="1400" baseline="-25000" dirty="0"/>
              <a:t>4</a:t>
            </a:r>
            <a:r>
              <a:rPr lang="en-IT" sz="1400" dirty="0"/>
              <a:t>H</a:t>
            </a:r>
            <a:r>
              <a:rPr lang="en-IT" sz="1400" baseline="-25000" dirty="0"/>
              <a:t>10</a:t>
            </a:r>
            <a:r>
              <a:rPr lang="en-IT" sz="1400" dirty="0"/>
              <a:t> 95:5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400" dirty="0"/>
              <a:t>Vertically moving table if available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E814EB7-3611-6646-B598-BDCD4CBD7916}"/>
              </a:ext>
            </a:extLst>
          </p:cNvPr>
          <p:cNvSpPr txBox="1"/>
          <p:nvPr/>
        </p:nvSpPr>
        <p:spPr>
          <a:xfrm>
            <a:off x="510062" y="3481018"/>
            <a:ext cx="4802469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GB" sz="1400" b="1" dirty="0"/>
              <a:t>Acquisition and analysis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R</a:t>
            </a:r>
            <a:r>
              <a:rPr lang="en-IT" sz="1400" dirty="0"/>
              <a:t>eference: </a:t>
            </a:r>
            <a:r>
              <a:rPr lang="en-IT" sz="1400" b="1" dirty="0">
                <a:solidFill>
                  <a:schemeClr val="accent2">
                    <a:lumMod val="50000"/>
                  </a:schemeClr>
                </a:solidFill>
              </a:rPr>
              <a:t>2xMaPMT (trigger) + MCP-PMT (timing)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T" sz="1400" dirty="0"/>
              <a:t>All waveforms saved and analyzed offline</a:t>
            </a:r>
          </a:p>
          <a:p>
            <a:pPr lvl="1">
              <a:spcAft>
                <a:spcPts val="300"/>
              </a:spcAft>
            </a:pPr>
            <a:r>
              <a:rPr lang="en-IT" sz="1400" dirty="0"/>
              <a:t>Local waveform saving on scope: </a:t>
            </a:r>
            <a:r>
              <a:rPr lang="en-IT" sz="1400" b="1" dirty="0">
                <a:solidFill>
                  <a:schemeClr val="accent5">
                    <a:lumMod val="75000"/>
                  </a:schemeClr>
                </a:solidFill>
              </a:rPr>
              <a:t>several kHz</a:t>
            </a:r>
            <a:br>
              <a:rPr lang="en-IT" sz="1400" dirty="0"/>
            </a:br>
            <a:r>
              <a:rPr lang="en-IT" sz="1400" dirty="0"/>
              <a:t>Real-time transfer to DAQ PC (ethernet): &lt; </a:t>
            </a:r>
            <a:r>
              <a:rPr lang="en-IT" sz="1400" b="1" dirty="0">
                <a:solidFill>
                  <a:srgbClr val="C00000"/>
                </a:solidFill>
              </a:rPr>
              <a:t>200 Hz (??)</a:t>
            </a:r>
          </a:p>
          <a:p>
            <a:pPr lvl="1">
              <a:spcAft>
                <a:spcPts val="300"/>
              </a:spcAft>
            </a:pPr>
            <a:r>
              <a:rPr lang="en-IT" sz="1400" dirty="0"/>
              <a:t>Other options? (USB, GPIB, transfer on separate thread…)</a:t>
            </a:r>
          </a:p>
        </p:txBody>
      </p:sp>
    </p:spTree>
    <p:extLst>
      <p:ext uri="{BB962C8B-B14F-4D97-AF65-F5344CB8AC3E}">
        <p14:creationId xmlns:p14="http://schemas.microsoft.com/office/powerpoint/2010/main" val="1910954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2AB9CC06-F589-2C49-8B73-DF70F6194F2A}"/>
              </a:ext>
            </a:extLst>
          </p:cNvPr>
          <p:cNvSpPr txBox="1"/>
          <p:nvPr/>
        </p:nvSpPr>
        <p:spPr>
          <a:xfrm>
            <a:off x="3602112" y="3900135"/>
            <a:ext cx="15630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600" b="1" dirty="0">
                <a:solidFill>
                  <a:schemeClr val="accent5">
                    <a:lumMod val="75000"/>
                  </a:schemeClr>
                </a:solidFill>
              </a:rPr>
              <a:t>Cividec C2-HV</a:t>
            </a:r>
          </a:p>
          <a:p>
            <a:r>
              <a:rPr lang="en-IT" sz="1600" dirty="0"/>
              <a:t>Linear amplifier</a:t>
            </a:r>
          </a:p>
          <a:p>
            <a:r>
              <a:rPr lang="en-IT" sz="1600" dirty="0"/>
              <a:t>Fast shaping</a:t>
            </a:r>
          </a:p>
          <a:p>
            <a:r>
              <a:rPr lang="en-IT" sz="1600" dirty="0"/>
              <a:t>Low S/N ratio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D19B5ED-7C95-6C44-A005-24D3732C916B}"/>
              </a:ext>
            </a:extLst>
          </p:cNvPr>
          <p:cNvGrpSpPr/>
          <p:nvPr/>
        </p:nvGrpSpPr>
        <p:grpSpPr>
          <a:xfrm rot="10800000" flipH="1">
            <a:off x="2743069" y="1370360"/>
            <a:ext cx="358177" cy="337440"/>
            <a:chOff x="4858258" y="1084364"/>
            <a:chExt cx="341669" cy="337440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88355C2-83AA-3040-9C08-8344A3833F3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58258" y="1311637"/>
              <a:ext cx="19283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43558DF-555F-9944-84D9-D173A6DB4CF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69689" y="1084364"/>
              <a:ext cx="0" cy="22727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riangle 15">
              <a:extLst>
                <a:ext uri="{FF2B5EF4-FFF2-40B4-BE49-F238E27FC236}">
                  <a16:creationId xmlns:a16="http://schemas.microsoft.com/office/drawing/2014/main" id="{8B5A7CCE-E90A-5243-A259-229DFB2F9CB6}"/>
                </a:ext>
              </a:extLst>
            </p:cNvPr>
            <p:cNvSpPr/>
            <p:nvPr/>
          </p:nvSpPr>
          <p:spPr>
            <a:xfrm rot="5400000">
              <a:off x="5019325" y="1241202"/>
              <a:ext cx="223804" cy="137400"/>
            </a:xfrm>
            <a:prstGeom prst="triangl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0F4D3D-F54E-6F4A-9FD6-E68B2D33FF66}"/>
              </a:ext>
            </a:extLst>
          </p:cNvPr>
          <p:cNvCxnSpPr>
            <a:cxnSpLocks/>
          </p:cNvCxnSpPr>
          <p:nvPr/>
        </p:nvCxnSpPr>
        <p:spPr>
          <a:xfrm flipH="1">
            <a:off x="2825739" y="3304245"/>
            <a:ext cx="19283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1B303A4-26A3-774B-BA13-2663B8025864}"/>
              </a:ext>
            </a:extLst>
          </p:cNvPr>
          <p:cNvCxnSpPr>
            <a:cxnSpLocks/>
          </p:cNvCxnSpPr>
          <p:nvPr/>
        </p:nvCxnSpPr>
        <p:spPr>
          <a:xfrm flipV="1">
            <a:off x="2837170" y="3076972"/>
            <a:ext cx="0" cy="22727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riangle 12">
            <a:extLst>
              <a:ext uri="{FF2B5EF4-FFF2-40B4-BE49-F238E27FC236}">
                <a16:creationId xmlns:a16="http://schemas.microsoft.com/office/drawing/2014/main" id="{CF813AF8-2640-6B47-91DC-E6CAF08F7DAE}"/>
              </a:ext>
            </a:extLst>
          </p:cNvPr>
          <p:cNvSpPr/>
          <p:nvPr/>
        </p:nvSpPr>
        <p:spPr>
          <a:xfrm rot="5400000">
            <a:off x="2986806" y="3233810"/>
            <a:ext cx="223804" cy="137400"/>
          </a:xfrm>
          <a:prstGeom prst="triangl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87C1F70-C6A1-CB47-A05C-D8FF4473FC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3359"/>
          <a:stretch/>
        </p:blipFill>
        <p:spPr>
          <a:xfrm>
            <a:off x="300585" y="1550753"/>
            <a:ext cx="3609617" cy="1753492"/>
          </a:xfr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8881DF1-9509-F34A-B922-6E90814BA97D}"/>
              </a:ext>
            </a:extLst>
          </p:cNvPr>
          <p:cNvSpPr txBox="1"/>
          <p:nvPr/>
        </p:nvSpPr>
        <p:spPr>
          <a:xfrm>
            <a:off x="3356852" y="1295861"/>
            <a:ext cx="14173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600" b="1" dirty="0"/>
              <a:t>Cividec C2-HV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F48AD1-477E-AE4B-BD9F-9DAE0523AF4C}"/>
              </a:ext>
            </a:extLst>
          </p:cNvPr>
          <p:cNvSpPr txBox="1"/>
          <p:nvPr/>
        </p:nvSpPr>
        <p:spPr>
          <a:xfrm>
            <a:off x="3438957" y="3102612"/>
            <a:ext cx="13333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600" b="1" dirty="0"/>
              <a:t>Ortec 142 PC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2431AC-7421-8549-8AA7-990135492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T"/>
              <a:t>FTM readout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93249A-B44B-E843-A68E-AA29748E1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7CD07-8B17-9547-B891-97DFEADEEDF1}" type="datetime1">
              <a:rPr lang="it-IT" smtClean="0"/>
              <a:t>10/02/22</a:t>
            </a:fld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807F0A-44FB-B04B-8001-9A63235EE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Antonello Pellecchia - FTM 2022 test beam plans</a:t>
            </a:r>
            <a:endParaRPr lang="en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B47385-5733-E94E-BA9E-F649E047E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2135-8A6C-6241-A55E-582B302342D3}" type="slidenum">
              <a:rPr lang="en-IT" smtClean="0"/>
              <a:pPr/>
              <a:t>6</a:t>
            </a:fld>
            <a:endParaRPr lang="en-IT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8D268E3-704E-E745-BF1A-40AF970B2042}"/>
              </a:ext>
            </a:extLst>
          </p:cNvPr>
          <p:cNvSpPr txBox="1"/>
          <p:nvPr/>
        </p:nvSpPr>
        <p:spPr>
          <a:xfrm>
            <a:off x="638906" y="3900135"/>
            <a:ext cx="29329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600" b="1" dirty="0">
                <a:solidFill>
                  <a:schemeClr val="accent5">
                    <a:lumMod val="75000"/>
                  </a:schemeClr>
                </a:solidFill>
              </a:rPr>
              <a:t>Ortec 142 PC</a:t>
            </a:r>
          </a:p>
          <a:p>
            <a:r>
              <a:rPr lang="en-IT" sz="1600" dirty="0"/>
              <a:t>Charge amplifier</a:t>
            </a:r>
          </a:p>
          <a:p>
            <a:r>
              <a:rPr lang="en-IT" sz="1600" dirty="0"/>
              <a:t>Long integration time (&gt; 100 ns)</a:t>
            </a:r>
          </a:p>
          <a:p>
            <a:r>
              <a:rPr lang="en-IT" sz="1600" dirty="0"/>
              <a:t>High S/N ratio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28710F6-6A41-BF41-AD18-E844A6AFFDB9}"/>
              </a:ext>
            </a:extLst>
          </p:cNvPr>
          <p:cNvSpPr txBox="1"/>
          <p:nvPr/>
        </p:nvSpPr>
        <p:spPr>
          <a:xfrm>
            <a:off x="4958784" y="1295861"/>
            <a:ext cx="13333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600" b="1" dirty="0"/>
              <a:t>Ortec 142 PC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69D4E29-1DDA-6047-8C41-2054ECBCA907}"/>
              </a:ext>
            </a:extLst>
          </p:cNvPr>
          <p:cNvSpPr txBox="1"/>
          <p:nvPr/>
        </p:nvSpPr>
        <p:spPr>
          <a:xfrm>
            <a:off x="4964001" y="3102612"/>
            <a:ext cx="13333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600" b="1" dirty="0"/>
              <a:t>Ortec 142 PC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C07D646-FE87-DA40-8F6C-E3F11AD7100C}"/>
              </a:ext>
            </a:extLst>
          </p:cNvPr>
          <p:cNvSpPr txBox="1"/>
          <p:nvPr/>
        </p:nvSpPr>
        <p:spPr>
          <a:xfrm>
            <a:off x="3365020" y="800769"/>
            <a:ext cx="1096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dirty="0">
                <a:solidFill>
                  <a:schemeClr val="accent2">
                    <a:lumMod val="75000"/>
                  </a:schemeClr>
                </a:solidFill>
              </a:rPr>
              <a:t>Scheme 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3AED464-F45F-664C-83C1-64CA8A0E1118}"/>
              </a:ext>
            </a:extLst>
          </p:cNvPr>
          <p:cNvSpPr txBox="1"/>
          <p:nvPr/>
        </p:nvSpPr>
        <p:spPr>
          <a:xfrm>
            <a:off x="4966952" y="800769"/>
            <a:ext cx="1096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dirty="0">
                <a:solidFill>
                  <a:schemeClr val="accent2">
                    <a:lumMod val="75000"/>
                  </a:schemeClr>
                </a:solidFill>
              </a:rPr>
              <a:t>Scheme 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3B1B4B7-F99B-054D-8A27-A46314C53DAB}"/>
              </a:ext>
            </a:extLst>
          </p:cNvPr>
          <p:cNvSpPr txBox="1"/>
          <p:nvPr/>
        </p:nvSpPr>
        <p:spPr>
          <a:xfrm>
            <a:off x="3356853" y="2156215"/>
            <a:ext cx="1391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timing and efficiency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4BCABEA-8819-424D-AC82-135E02A9D311}"/>
              </a:ext>
            </a:extLst>
          </p:cNvPr>
          <p:cNvSpPr txBox="1"/>
          <p:nvPr/>
        </p:nvSpPr>
        <p:spPr>
          <a:xfrm>
            <a:off x="4985004" y="2156215"/>
            <a:ext cx="1391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signal transparency measurement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89A5B10-038A-8C4B-B0A3-8C4D909860E2}"/>
              </a:ext>
            </a:extLst>
          </p:cNvPr>
          <p:cNvCxnSpPr/>
          <p:nvPr/>
        </p:nvCxnSpPr>
        <p:spPr>
          <a:xfrm>
            <a:off x="4846413" y="604784"/>
            <a:ext cx="0" cy="30404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8" descr="page22image817157984">
            <a:extLst>
              <a:ext uri="{FF2B5EF4-FFF2-40B4-BE49-F238E27FC236}">
                <a16:creationId xmlns:a16="http://schemas.microsoft.com/office/drawing/2014/main" id="{48A37AAC-8CE7-2B4E-BBCA-BD2EB4DBA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7915" y="2335037"/>
            <a:ext cx="2330460" cy="163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9" descr="page22image817393680">
            <a:extLst>
              <a:ext uri="{FF2B5EF4-FFF2-40B4-BE49-F238E27FC236}">
                <a16:creationId xmlns:a16="http://schemas.microsoft.com/office/drawing/2014/main" id="{9C7BA7DA-DF96-9542-B4F8-484E7F17A5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057" y="578103"/>
            <a:ext cx="2121859" cy="1561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E5733D2B-ECB8-5943-BFF1-F7C1F9BACB76}"/>
              </a:ext>
            </a:extLst>
          </p:cNvPr>
          <p:cNvSpPr txBox="1"/>
          <p:nvPr/>
        </p:nvSpPr>
        <p:spPr>
          <a:xfrm>
            <a:off x="7931228" y="1139323"/>
            <a:ext cx="509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Top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91C243-C8CB-AC4C-8F37-0F8B4ABB648C}"/>
              </a:ext>
            </a:extLst>
          </p:cNvPr>
          <p:cNvSpPr txBox="1"/>
          <p:nvPr/>
        </p:nvSpPr>
        <p:spPr>
          <a:xfrm>
            <a:off x="7630633" y="2821276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Bottom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A97B318-E18A-9640-A297-D11ED57A3BDD}"/>
              </a:ext>
            </a:extLst>
          </p:cNvPr>
          <p:cNvSpPr txBox="1"/>
          <p:nvPr/>
        </p:nvSpPr>
        <p:spPr>
          <a:xfrm>
            <a:off x="6424349" y="4162494"/>
            <a:ext cx="22532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400" b="1" i="1" dirty="0"/>
              <a:t>Signal transparency already observed with laser, to be confirmed with MIPs</a:t>
            </a:r>
          </a:p>
        </p:txBody>
      </p:sp>
    </p:spTree>
    <p:extLst>
      <p:ext uri="{BB962C8B-B14F-4D97-AF65-F5344CB8AC3E}">
        <p14:creationId xmlns:p14="http://schemas.microsoft.com/office/powerpoint/2010/main" val="2143821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B62F8-BD5A-3E4E-9988-D00164E57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T" dirty="0"/>
              <a:t>On the reference detectors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E98A8-1E9E-5C4F-9984-2EB85DCBB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7CD07-8B17-9547-B891-97DFEADEEDF1}" type="datetime1">
              <a:rPr lang="it-IT" smtClean="0"/>
              <a:t>10/02/22</a:t>
            </a:fld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157F1D-8496-4448-9587-F8001F23B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Antonello Pellecchia - FTM 2022 test beam plans</a:t>
            </a:r>
            <a:endParaRPr lang="en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A3D1E5-BB3D-8E47-A440-8E67BB982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2135-8A6C-6241-A55E-582B302342D3}" type="slidenum">
              <a:rPr lang="en-IT" smtClean="0"/>
              <a:pPr/>
              <a:t>7</a:t>
            </a:fld>
            <a:endParaRPr lang="en-IT" dirty="0"/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7389631D-FAA8-0745-A3DD-334A66EF03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560"/>
          <a:stretch/>
        </p:blipFill>
        <p:spPr>
          <a:xfrm>
            <a:off x="6002509" y="2727423"/>
            <a:ext cx="2828604" cy="22867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078564E-3C40-FC4C-B7A3-5D0D7D996B41}"/>
              </a:ext>
            </a:extLst>
          </p:cNvPr>
          <p:cNvSpPr txBox="1"/>
          <p:nvPr/>
        </p:nvSpPr>
        <p:spPr>
          <a:xfrm>
            <a:off x="6592490" y="3865756"/>
            <a:ext cx="1325999" cy="710964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T" sz="1200" dirty="0"/>
              <a:t>Single e</a:t>
            </a:r>
            <a:r>
              <a:rPr lang="en-IT" sz="1200" baseline="30000" dirty="0"/>
              <a:t>-</a:t>
            </a:r>
            <a:r>
              <a:rPr lang="en-IT" sz="1200" dirty="0"/>
              <a:t> charge </a:t>
            </a:r>
            <a:r>
              <a:rPr lang="en-IT" sz="1200" b="1" dirty="0"/>
              <a:t>1.65 pC</a:t>
            </a:r>
          </a:p>
          <a:p>
            <a:r>
              <a:rPr lang="en-IT" sz="1200" dirty="0"/>
              <a:t>Gain </a:t>
            </a:r>
            <a:r>
              <a:rPr lang="en-IT" sz="1200" b="1" dirty="0"/>
              <a:t>1.03 × 10</a:t>
            </a:r>
            <a:r>
              <a:rPr lang="en-IT" sz="1200" b="1" baseline="30000" dirty="0"/>
              <a:t>7</a:t>
            </a:r>
          </a:p>
        </p:txBody>
      </p:sp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5EFB47E1-83E1-964B-98C4-E2CBF0B052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8440"/>
          <a:stretch/>
        </p:blipFill>
        <p:spPr>
          <a:xfrm>
            <a:off x="5944980" y="344171"/>
            <a:ext cx="2976743" cy="2260944"/>
          </a:xfrm>
          <a:prstGeom prst="rect">
            <a:avLst/>
          </a:prstGeom>
        </p:spPr>
      </p:pic>
      <p:pic>
        <p:nvPicPr>
          <p:cNvPr id="9" name="Picture 8" descr="A picture containing table, indoor, accessory, case&#10;&#10;Description automatically generated">
            <a:extLst>
              <a:ext uri="{FF2B5EF4-FFF2-40B4-BE49-F238E27FC236}">
                <a16:creationId xmlns:a16="http://schemas.microsoft.com/office/drawing/2014/main" id="{9C3AB6DA-4A91-DD4E-9CE9-D1073A09F2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084" y="2821471"/>
            <a:ext cx="2571458" cy="1451542"/>
          </a:xfrm>
          <a:prstGeom prst="rect">
            <a:avLst/>
          </a:prstGeom>
        </p:spPr>
      </p:pic>
      <p:pic>
        <p:nvPicPr>
          <p:cNvPr id="7173" name="Picture 5" descr="page4image818817056">
            <a:extLst>
              <a:ext uri="{FF2B5EF4-FFF2-40B4-BE49-F238E27FC236}">
                <a16:creationId xmlns:a16="http://schemas.microsoft.com/office/drawing/2014/main" id="{673FC132-26CA-CB4C-B0F4-B3F25ECEE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41" y="906468"/>
            <a:ext cx="2061310" cy="1553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AC4379B-2EB1-AD45-BAC7-18B59C983890}"/>
              </a:ext>
            </a:extLst>
          </p:cNvPr>
          <p:cNvSpPr txBox="1"/>
          <p:nvPr/>
        </p:nvSpPr>
        <p:spPr>
          <a:xfrm>
            <a:off x="2655732" y="891079"/>
            <a:ext cx="209647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IT" sz="1600" b="1" dirty="0"/>
              <a:t>Trigger</a:t>
            </a:r>
          </a:p>
          <a:p>
            <a:pPr>
              <a:spcAft>
                <a:spcPts val="600"/>
              </a:spcAft>
            </a:pPr>
            <a:r>
              <a:rPr lang="en-IT" sz="1600" dirty="0"/>
              <a:t>H8500 MaPMT (x2)</a:t>
            </a:r>
          </a:p>
          <a:p>
            <a:pPr>
              <a:spcAft>
                <a:spcPts val="600"/>
              </a:spcAft>
            </a:pPr>
            <a:r>
              <a:rPr lang="en-IT" sz="1600" i="1" dirty="0"/>
              <a:t>81 ps time resolution</a:t>
            </a:r>
            <a:br>
              <a:rPr lang="en-IT" sz="1600" i="1" dirty="0"/>
            </a:br>
            <a:r>
              <a:rPr lang="en-IT" sz="1600" dirty="0"/>
              <a:t>measured with cosmics</a:t>
            </a:r>
            <a:br>
              <a:rPr lang="en-IT" sz="1600" dirty="0"/>
            </a:br>
            <a:r>
              <a:rPr lang="en-IT" sz="1600" dirty="0"/>
              <a:t>(2xPMTs in coincidence)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DF2B167-E1FC-A447-9122-5D80B861013D}"/>
              </a:ext>
            </a:extLst>
          </p:cNvPr>
          <p:cNvSpPr txBox="1"/>
          <p:nvPr/>
        </p:nvSpPr>
        <p:spPr>
          <a:xfrm>
            <a:off x="3245350" y="2790735"/>
            <a:ext cx="2536645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IT" sz="1600" b="1" dirty="0"/>
              <a:t>Timing</a:t>
            </a:r>
          </a:p>
          <a:p>
            <a:pPr>
              <a:spcAft>
                <a:spcPts val="600"/>
              </a:spcAft>
            </a:pPr>
            <a:r>
              <a:rPr lang="en-IT" sz="1600" dirty="0"/>
              <a:t>XP85012 MCP-PMT</a:t>
            </a:r>
          </a:p>
          <a:p>
            <a:pPr>
              <a:spcAft>
                <a:spcPts val="600"/>
              </a:spcAft>
            </a:pPr>
            <a:r>
              <a:rPr lang="en-IT" sz="1600" i="1" dirty="0"/>
              <a:t>10</a:t>
            </a:r>
            <a:r>
              <a:rPr lang="en-IT" sz="1600" i="1" baseline="30000" dirty="0"/>
              <a:t>6</a:t>
            </a:r>
            <a:r>
              <a:rPr lang="en-IT" sz="1600" i="1" dirty="0"/>
              <a:t>-10</a:t>
            </a:r>
            <a:r>
              <a:rPr lang="en-IT" sz="1600" i="1" baseline="30000" dirty="0"/>
              <a:t>8</a:t>
            </a:r>
            <a:r>
              <a:rPr lang="en-IT" sz="1600" i="1" dirty="0"/>
              <a:t> gain measured with UV laser</a:t>
            </a:r>
          </a:p>
          <a:p>
            <a:pPr>
              <a:spcAft>
                <a:spcPts val="600"/>
              </a:spcAft>
            </a:pPr>
            <a:r>
              <a:rPr lang="en-IT" sz="1600" i="1" dirty="0"/>
              <a:t>Could not measure good time performance from MaPMTs</a:t>
            </a:r>
            <a:br>
              <a:rPr lang="en-IT" sz="1600" i="1" dirty="0"/>
            </a:br>
            <a:r>
              <a:rPr lang="en-IT" sz="1600" i="1" dirty="0"/>
              <a:t>(expected 37 ps for single e</a:t>
            </a:r>
            <a:r>
              <a:rPr lang="en-IT" sz="1600" i="1" baseline="30000" dirty="0"/>
              <a:t>-</a:t>
            </a:r>
            <a:r>
              <a:rPr lang="en-IT" sz="1600" i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6908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25C62-1441-1248-8DB4-7B15414B6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096" y="438912"/>
            <a:ext cx="3323844" cy="1124712"/>
          </a:xfrm>
        </p:spPr>
        <p:txBody>
          <a:bodyPr>
            <a:normAutofit/>
          </a:bodyPr>
          <a:lstStyle/>
          <a:p>
            <a:r>
              <a:rPr lang="en-IT"/>
              <a:t>Alternative plans </a:t>
            </a:r>
            <a:endParaRPr lang="en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48A158-C41E-1F43-AAD1-01ACF89894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8096" y="1714500"/>
            <a:ext cx="3322211" cy="2391727"/>
          </a:xfrm>
        </p:spPr>
        <p:txBody>
          <a:bodyPr>
            <a:normAutofit/>
          </a:bodyPr>
          <a:lstStyle/>
          <a:p>
            <a:r>
              <a:rPr lang="en-IT" dirty="0"/>
              <a:t>If this does not work…</a:t>
            </a:r>
          </a:p>
          <a:p>
            <a:r>
              <a:rPr lang="en-IT" b="1" dirty="0"/>
              <a:t>Getting drunk in the lab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90386A0-79E9-264C-856F-7900AE7302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1037272"/>
            <a:ext cx="4091940" cy="3068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162639-AC2F-7B47-AD5C-BAE605C12A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8096" y="4853028"/>
            <a:ext cx="1615608" cy="2057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5FF3C267-9C8D-1F41-9EB3-52B23955AEE1}" type="datetime1">
              <a:rPr lang="it-IT" sz="800" smtClean="0"/>
              <a:t>10/02/22</a:t>
            </a:fld>
            <a:endParaRPr lang="en-IT" sz="8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2F0F0-C54E-094D-B91F-B0287BED4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32199" y="4853028"/>
            <a:ext cx="4426094" cy="2057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sz="800"/>
              <a:t>Antonello Pellecchia - FTM 2022 test beam plans</a:t>
            </a:r>
            <a:endParaRPr lang="en-IT" sz="8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9C90F2-E843-5C43-A0F3-F6CA1F50F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27999" y="4853028"/>
            <a:ext cx="730251" cy="2057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7202135-8A6C-6241-A55E-582B302342D3}" type="slidenum">
              <a:rPr lang="en-IT" sz="800" smtClean="0"/>
              <a:pPr>
                <a:lnSpc>
                  <a:spcPct val="90000"/>
                </a:lnSpc>
                <a:spcAft>
                  <a:spcPts val="600"/>
                </a:spcAft>
              </a:pPr>
              <a:t>8</a:t>
            </a:fld>
            <a:endParaRPr lang="en-IT" sz="800"/>
          </a:p>
        </p:txBody>
      </p:sp>
    </p:spTree>
    <p:extLst>
      <p:ext uri="{BB962C8B-B14F-4D97-AF65-F5344CB8AC3E}">
        <p14:creationId xmlns:p14="http://schemas.microsoft.com/office/powerpoint/2010/main" val="2865907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3FB15-CCE4-CD40-8748-3305408E3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T"/>
              <a:t>Backup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743460-FAFC-FF49-A71B-4B8E5902B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ADF1-CC92-094E-9189-8F6E14815F7D}" type="datetime1">
              <a:rPr lang="it-IT" smtClean="0"/>
              <a:t>10/02/22</a:t>
            </a:fld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17130A-957B-1646-992F-E3C4078B0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Antonello Pellecchia - FTM 2022 test beam plans</a:t>
            </a:r>
            <a:endParaRPr lang="en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77F2C-76F5-5C48-9C49-44D3D19E2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2135-8A6C-6241-A55E-582B302342D3}" type="slidenum">
              <a:rPr lang="en-IT" smtClean="0"/>
              <a:pPr/>
              <a:t>9</a:t>
            </a:fld>
            <a:endParaRPr lang="en-IT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7852C96-0893-BE4D-8F41-89355139079B}"/>
              </a:ext>
            </a:extLst>
          </p:cNvPr>
          <p:cNvGrpSpPr/>
          <p:nvPr/>
        </p:nvGrpSpPr>
        <p:grpSpPr>
          <a:xfrm>
            <a:off x="2287609" y="836672"/>
            <a:ext cx="4568782" cy="3470156"/>
            <a:chOff x="3546031" y="1544048"/>
            <a:chExt cx="2706130" cy="2055404"/>
          </a:xfrm>
        </p:grpSpPr>
        <p:pic>
          <p:nvPicPr>
            <p:cNvPr id="7" name="Picture 6" descr="Diagram&#10;&#10;Description automatically generated">
              <a:extLst>
                <a:ext uri="{FF2B5EF4-FFF2-40B4-BE49-F238E27FC236}">
                  <a16:creationId xmlns:a16="http://schemas.microsoft.com/office/drawing/2014/main" id="{330FF22D-844C-914E-A855-A809AD9DF7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48440"/>
            <a:stretch/>
          </p:blipFill>
          <p:spPr>
            <a:xfrm>
              <a:off x="3546031" y="1544048"/>
              <a:ext cx="2706130" cy="2055404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E208D53-2AB1-0D4A-8522-605B61B16C35}"/>
                </a:ext>
              </a:extLst>
            </p:cNvPr>
            <p:cNvSpPr/>
            <p:nvPr/>
          </p:nvSpPr>
          <p:spPr>
            <a:xfrm>
              <a:off x="3962042" y="1721576"/>
              <a:ext cx="2072756" cy="16606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sz="4000" dirty="0">
                  <a:solidFill>
                    <a:srgbClr val="C00000"/>
                  </a:solidFill>
                </a:rPr>
                <a:t>????</a:t>
              </a:r>
            </a:p>
          </p:txBody>
        </p:sp>
        <p:pic>
          <p:nvPicPr>
            <p:cNvPr id="9" name="Picture 8" descr="Diagram&#10;&#10;Description automatically generated">
              <a:extLst>
                <a:ext uri="{FF2B5EF4-FFF2-40B4-BE49-F238E27FC236}">
                  <a16:creationId xmlns:a16="http://schemas.microsoft.com/office/drawing/2014/main" id="{FF5E9839-EE8E-2942-8ACF-3424E80A40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1560" b="93901"/>
            <a:stretch/>
          </p:blipFill>
          <p:spPr>
            <a:xfrm>
              <a:off x="3613367" y="1552800"/>
              <a:ext cx="2571458" cy="126776"/>
            </a:xfrm>
            <a:prstGeom prst="rect">
              <a:avLst/>
            </a:prstGeom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028B0A74-D1FA-0349-93C7-2733E7B598C7}"/>
              </a:ext>
            </a:extLst>
          </p:cNvPr>
          <p:cNvSpPr/>
          <p:nvPr/>
        </p:nvSpPr>
        <p:spPr>
          <a:xfrm>
            <a:off x="5486400" y="876822"/>
            <a:ext cx="1215025" cy="1753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2005551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9377</TotalTime>
  <Words>941</Words>
  <Application>Microsoft Macintosh PowerPoint</Application>
  <PresentationFormat>On-screen Show (16:9)</PresentationFormat>
  <Paragraphs>165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Courier New</vt:lpstr>
      <vt:lpstr>Tw Cen MT</vt:lpstr>
      <vt:lpstr>Tw Cen MT Condensed</vt:lpstr>
      <vt:lpstr>Wingdings</vt:lpstr>
      <vt:lpstr>Wingdings 3</vt:lpstr>
      <vt:lpstr>Integral</vt:lpstr>
      <vt:lpstr>Plans for FTM test beam in 2022</vt:lpstr>
      <vt:lpstr>Reminder on FTM layout and goals</vt:lpstr>
      <vt:lpstr>FTM Status – gain and efficiency</vt:lpstr>
      <vt:lpstr>Efficiency, Foil deformation and r/o capacitance</vt:lpstr>
      <vt:lpstr>FTM test beam setup </vt:lpstr>
      <vt:lpstr>FTM readout</vt:lpstr>
      <vt:lpstr>On the reference detectors</vt:lpstr>
      <vt:lpstr>Alternative plans </vt:lpstr>
      <vt:lpstr>Backup</vt:lpstr>
      <vt:lpstr>Solution for low readout capacitance</vt:lpstr>
      <vt:lpstr>Outcome of the tests</vt:lpstr>
      <vt:lpstr>Considerations and plans</vt:lpstr>
      <vt:lpstr>About the u-RWELL mode</vt:lpstr>
      <vt:lpstr>FTM scheme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performance of triple-GEM detectors at LHC and development of innovative micro-pattern gaseous detectors for future colliders</dc:title>
  <dc:creator>Antonello Pellecchia</dc:creator>
  <cp:lastModifiedBy>Antonello Pellecchia</cp:lastModifiedBy>
  <cp:revision>1038</cp:revision>
  <cp:lastPrinted>2021-10-18T08:47:56Z</cp:lastPrinted>
  <dcterms:created xsi:type="dcterms:W3CDTF">2021-09-27T14:40:56Z</dcterms:created>
  <dcterms:modified xsi:type="dcterms:W3CDTF">2022-02-10T10:43:44Z</dcterms:modified>
</cp:coreProperties>
</file>