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2" r:id="rId8"/>
    <p:sldId id="264" r:id="rId9"/>
    <p:sldId id="265" r:id="rId10"/>
    <p:sldId id="261" r:id="rId11"/>
    <p:sldId id="263"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D876E-4B68-42E5-8A56-37F87CDAD7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23EC75B-E374-4064-9BA0-416E6786F6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749BABE-699E-4C0A-B0C7-D54A6A720800}"/>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5" name="Footer Placeholder 4">
            <a:extLst>
              <a:ext uri="{FF2B5EF4-FFF2-40B4-BE49-F238E27FC236}">
                <a16:creationId xmlns:a16="http://schemas.microsoft.com/office/drawing/2014/main" id="{E8E692A8-8DF4-4A21-955D-1B80D2C94C3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D94498-E89F-45B1-9FA9-815F0EDC0A76}"/>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563359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DAF7B-759D-4659-8609-B3B2F4CFE73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415F46C-7A68-473E-AF1B-D0F1AD2980B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946E34-5400-4A0B-B830-AEF6295587EA}"/>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5" name="Footer Placeholder 4">
            <a:extLst>
              <a:ext uri="{FF2B5EF4-FFF2-40B4-BE49-F238E27FC236}">
                <a16:creationId xmlns:a16="http://schemas.microsoft.com/office/drawing/2014/main" id="{9EC88375-B6D3-409D-B5D4-9D06B69ECB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D99C37-9D9E-4F14-8527-90D8FB32A088}"/>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1440770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5C6612-7E31-4008-84AC-0F1DB3F06F4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DD083B-41BE-472E-BFBA-E7AA71C3A1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22BA3DE-3780-4BAB-8741-72953E59744E}"/>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5" name="Footer Placeholder 4">
            <a:extLst>
              <a:ext uri="{FF2B5EF4-FFF2-40B4-BE49-F238E27FC236}">
                <a16:creationId xmlns:a16="http://schemas.microsoft.com/office/drawing/2014/main" id="{A77D37DE-FEE7-4257-91C2-B04EB5FD3D2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99DAC-C048-433A-9872-020235D03BD5}"/>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1705918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3E417-CDDB-4142-805D-A8712534D64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BEE2D7-70C1-4EF5-8867-F13185B35D3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383FF2-6928-44B9-BA0F-1A0B03716E96}"/>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5" name="Footer Placeholder 4">
            <a:extLst>
              <a:ext uri="{FF2B5EF4-FFF2-40B4-BE49-F238E27FC236}">
                <a16:creationId xmlns:a16="http://schemas.microsoft.com/office/drawing/2014/main" id="{CF5E8625-0ABB-457D-BB27-EAFE0602AB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CEC6A8-7120-4E31-A278-8D14FB44CE51}"/>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3716016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4AF89-854F-4F08-860D-940AD52301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71A84C1-A04D-41BA-844F-2F96F30C72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9DF1A9-7C7F-445C-8CA8-47992E42BFF3}"/>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5" name="Footer Placeholder 4">
            <a:extLst>
              <a:ext uri="{FF2B5EF4-FFF2-40B4-BE49-F238E27FC236}">
                <a16:creationId xmlns:a16="http://schemas.microsoft.com/office/drawing/2014/main" id="{544752C1-A375-4FB5-9C7F-D8AD786177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4EA1FB-EB87-444E-92D5-44A184E8B1C1}"/>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3162481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29884-828F-4D7B-B5B2-B91594BF879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83483E2-2BD9-415E-9985-37CC4E7FF5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45887E2-1790-423F-993D-50A4103D94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ADFF82-BF66-4D4E-8545-781C216C671E}"/>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6" name="Footer Placeholder 5">
            <a:extLst>
              <a:ext uri="{FF2B5EF4-FFF2-40B4-BE49-F238E27FC236}">
                <a16:creationId xmlns:a16="http://schemas.microsoft.com/office/drawing/2014/main" id="{165F4617-E647-4E5B-8CDF-824EDD0DF1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03D46A-6997-4432-9238-B514F1C2F2C1}"/>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2631489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800A0-BF38-431F-A10C-DCC58D68A83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5223496-145D-408E-9D20-853FBCCB9F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C2AFCD-6A47-40E6-BF7F-E847EFC723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6DBDCEC-DFDE-4FD9-BA00-317CB936A0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017296-73C5-4197-BF4B-54C2D2153C3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C2C381A-0EE5-4F0C-B8C4-EC767F0569B0}"/>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8" name="Footer Placeholder 7">
            <a:extLst>
              <a:ext uri="{FF2B5EF4-FFF2-40B4-BE49-F238E27FC236}">
                <a16:creationId xmlns:a16="http://schemas.microsoft.com/office/drawing/2014/main" id="{0E8DA0AF-9B63-4E9B-BE26-DE218B399FF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C1E081-570F-46C0-BA65-45D45EF5417A}"/>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2450028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873B4-5933-44D3-B7B1-CCD8AFD37A6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EF5F04-15D9-434A-AADD-ADCEA7C3241F}"/>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4" name="Footer Placeholder 3">
            <a:extLst>
              <a:ext uri="{FF2B5EF4-FFF2-40B4-BE49-F238E27FC236}">
                <a16:creationId xmlns:a16="http://schemas.microsoft.com/office/drawing/2014/main" id="{74507C3E-B689-4BF5-8292-45C71DA344B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051C4AB-39DC-41D1-9346-A79A228A1634}"/>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1875055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8E60D1-B801-444F-B34F-ED44A2FF4C8A}"/>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3" name="Footer Placeholder 2">
            <a:extLst>
              <a:ext uri="{FF2B5EF4-FFF2-40B4-BE49-F238E27FC236}">
                <a16:creationId xmlns:a16="http://schemas.microsoft.com/office/drawing/2014/main" id="{40E17DE5-DF43-40BF-8D41-CBB843863DF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D0C05B6-4190-4394-88F5-13AD27F8C6C5}"/>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3922493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0CCA5-E23A-4246-A90E-B849C3DEA9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81B6AB1-0229-4604-8894-6AE8CDC4DE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D9C597F-4F7C-467B-A2F9-977261D979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14C7A8-46DD-4A7F-9A31-7DD51D7A2E3D}"/>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6" name="Footer Placeholder 5">
            <a:extLst>
              <a:ext uri="{FF2B5EF4-FFF2-40B4-BE49-F238E27FC236}">
                <a16:creationId xmlns:a16="http://schemas.microsoft.com/office/drawing/2014/main" id="{94B8E993-5CEC-4820-ABA3-E6E4563929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365455-0856-4792-A799-ED67E86A46CC}"/>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4204094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4390B-73A6-4DDC-8129-42FBB3F032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D0ACFB-AB45-418C-B3B1-3E33F1AF45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DAD95FE-382D-476E-82FF-4CA0AE3436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42AD9F-E5A4-463E-BD29-64B8C7340280}"/>
              </a:ext>
            </a:extLst>
          </p:cNvPr>
          <p:cNvSpPr>
            <a:spLocks noGrp="1"/>
          </p:cNvSpPr>
          <p:nvPr>
            <p:ph type="dt" sz="half" idx="10"/>
          </p:nvPr>
        </p:nvSpPr>
        <p:spPr/>
        <p:txBody>
          <a:bodyPr/>
          <a:lstStyle/>
          <a:p>
            <a:fld id="{E5BD8F9E-51B4-4C4E-A22E-9BC5E62A562F}" type="datetimeFigureOut">
              <a:rPr lang="en-GB" smtClean="0"/>
              <a:t>10/01/2022</a:t>
            </a:fld>
            <a:endParaRPr lang="en-GB"/>
          </a:p>
        </p:txBody>
      </p:sp>
      <p:sp>
        <p:nvSpPr>
          <p:cNvPr id="6" name="Footer Placeholder 5">
            <a:extLst>
              <a:ext uri="{FF2B5EF4-FFF2-40B4-BE49-F238E27FC236}">
                <a16:creationId xmlns:a16="http://schemas.microsoft.com/office/drawing/2014/main" id="{33D906FC-24E3-4D36-862E-AA378968424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6A6D2AD-AE7B-41AE-94B2-CA92A9953DC8}"/>
              </a:ext>
            </a:extLst>
          </p:cNvPr>
          <p:cNvSpPr>
            <a:spLocks noGrp="1"/>
          </p:cNvSpPr>
          <p:nvPr>
            <p:ph type="sldNum" sz="quarter" idx="12"/>
          </p:nvPr>
        </p:nvSpPr>
        <p:spPr/>
        <p:txBody>
          <a:bodyPr/>
          <a:lstStyle/>
          <a:p>
            <a:fld id="{437C28A1-B2A1-41BC-A43B-2552D512F2C4}" type="slidenum">
              <a:rPr lang="en-GB" smtClean="0"/>
              <a:t>‹#›</a:t>
            </a:fld>
            <a:endParaRPr lang="en-GB"/>
          </a:p>
        </p:txBody>
      </p:sp>
    </p:spTree>
    <p:extLst>
      <p:ext uri="{BB962C8B-B14F-4D97-AF65-F5344CB8AC3E}">
        <p14:creationId xmlns:p14="http://schemas.microsoft.com/office/powerpoint/2010/main" val="3763250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5EFDC7-C5E1-4F0D-B8D1-B45C1E04F6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9F095EF-039A-4147-824E-58339ABA17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8BDD07-6BCD-4EF4-8FBF-D14471EE9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BD8F9E-51B4-4C4E-A22E-9BC5E62A562F}" type="datetimeFigureOut">
              <a:rPr lang="en-GB" smtClean="0"/>
              <a:t>10/01/2022</a:t>
            </a:fld>
            <a:endParaRPr lang="en-GB"/>
          </a:p>
        </p:txBody>
      </p:sp>
      <p:sp>
        <p:nvSpPr>
          <p:cNvPr id="5" name="Footer Placeholder 4">
            <a:extLst>
              <a:ext uri="{FF2B5EF4-FFF2-40B4-BE49-F238E27FC236}">
                <a16:creationId xmlns:a16="http://schemas.microsoft.com/office/drawing/2014/main" id="{543E95D8-57EE-4856-80CE-91D312DC89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08E7481-42C2-44EB-9902-18D0B3A8CA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7C28A1-B2A1-41BC-A43B-2552D512F2C4}" type="slidenum">
              <a:rPr lang="en-GB" smtClean="0"/>
              <a:t>‹#›</a:t>
            </a:fld>
            <a:endParaRPr lang="en-GB"/>
          </a:p>
        </p:txBody>
      </p:sp>
    </p:spTree>
    <p:extLst>
      <p:ext uri="{BB962C8B-B14F-4D97-AF65-F5344CB8AC3E}">
        <p14:creationId xmlns:p14="http://schemas.microsoft.com/office/powerpoint/2010/main" val="4225363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tm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14147-0C1E-4229-BA47-E9BBAF06FF1E}"/>
              </a:ext>
            </a:extLst>
          </p:cNvPr>
          <p:cNvSpPr>
            <a:spLocks noGrp="1"/>
          </p:cNvSpPr>
          <p:nvPr>
            <p:ph type="ctrTitle"/>
          </p:nvPr>
        </p:nvSpPr>
        <p:spPr/>
        <p:txBody>
          <a:bodyPr/>
          <a:lstStyle/>
          <a:p>
            <a:r>
              <a:rPr lang="en-GB" dirty="0"/>
              <a:t>Keys an bladders cross sections</a:t>
            </a:r>
          </a:p>
        </p:txBody>
      </p:sp>
      <p:sp>
        <p:nvSpPr>
          <p:cNvPr id="3" name="Subtitle 2">
            <a:extLst>
              <a:ext uri="{FF2B5EF4-FFF2-40B4-BE49-F238E27FC236}">
                <a16:creationId xmlns:a16="http://schemas.microsoft.com/office/drawing/2014/main" id="{7C1FFA66-634C-4A6D-ADCA-F249C43BCE07}"/>
              </a:ext>
            </a:extLst>
          </p:cNvPr>
          <p:cNvSpPr>
            <a:spLocks noGrp="1"/>
          </p:cNvSpPr>
          <p:nvPr>
            <p:ph type="subTitle" idx="1"/>
          </p:nvPr>
        </p:nvSpPr>
        <p:spPr>
          <a:xfrm>
            <a:off x="1524000" y="4079875"/>
            <a:ext cx="9144000" cy="1655762"/>
          </a:xfrm>
        </p:spPr>
        <p:txBody>
          <a:bodyPr/>
          <a:lstStyle/>
          <a:p>
            <a:r>
              <a:rPr lang="en-GB" dirty="0"/>
              <a:t>Proposal for </a:t>
            </a:r>
            <a:r>
              <a:rPr lang="en-GB" dirty="0" err="1"/>
              <a:t>FalconD</a:t>
            </a:r>
            <a:endParaRPr lang="en-GB" dirty="0"/>
          </a:p>
        </p:txBody>
      </p:sp>
    </p:spTree>
    <p:extLst>
      <p:ext uri="{BB962C8B-B14F-4D97-AF65-F5344CB8AC3E}">
        <p14:creationId xmlns:p14="http://schemas.microsoft.com/office/powerpoint/2010/main" val="1208846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990A77-25C3-442F-B83E-7528E49102D6}"/>
              </a:ext>
            </a:extLst>
          </p:cNvPr>
          <p:cNvSpPr txBox="1"/>
          <p:nvPr/>
        </p:nvSpPr>
        <p:spPr>
          <a:xfrm>
            <a:off x="1320800" y="674400"/>
            <a:ext cx="9125527" cy="4955203"/>
          </a:xfrm>
          <a:prstGeom prst="rect">
            <a:avLst/>
          </a:prstGeom>
          <a:noFill/>
        </p:spPr>
        <p:txBody>
          <a:bodyPr wrap="square" rtlCol="0">
            <a:spAutoFit/>
          </a:bodyPr>
          <a:lstStyle/>
          <a:p>
            <a:pPr algn="just"/>
            <a:r>
              <a:rPr lang="en-GB" sz="2800" dirty="0" err="1"/>
              <a:t>Programm</a:t>
            </a:r>
            <a:r>
              <a:rPr lang="en-GB" sz="2800" dirty="0"/>
              <a:t> of the FEM computations (</a:t>
            </a:r>
            <a:r>
              <a:rPr lang="en-GB" sz="2800" dirty="0" err="1"/>
              <a:t>FalconD</a:t>
            </a:r>
            <a:r>
              <a:rPr lang="en-GB" sz="2800" dirty="0"/>
              <a:t> and more).</a:t>
            </a:r>
          </a:p>
          <a:p>
            <a:pPr algn="just"/>
            <a:endParaRPr lang="en-GB" dirty="0"/>
          </a:p>
          <a:p>
            <a:pPr algn="just"/>
            <a:endParaRPr lang="en-GB" dirty="0"/>
          </a:p>
          <a:p>
            <a:pPr marL="285750" indent="-285750" algn="just">
              <a:buFont typeface="Wingdings" panose="05000000000000000000" pitchFamily="2" charset="2"/>
              <a:buChar char="Ø"/>
            </a:pPr>
            <a:r>
              <a:rPr lang="en-GB" dirty="0"/>
              <a:t>Study of the nominal configuration.</a:t>
            </a:r>
          </a:p>
          <a:p>
            <a:pPr marL="742950" lvl="1" indent="-285750" algn="just">
              <a:buFont typeface="Courier New" panose="02070309020205020404" pitchFamily="49" charset="0"/>
              <a:buChar char="o"/>
            </a:pPr>
            <a:r>
              <a:rPr lang="en-GB" dirty="0"/>
              <a:t>Linear coils.</a:t>
            </a:r>
          </a:p>
          <a:p>
            <a:pPr marL="742950" lvl="1" indent="-285750" algn="just">
              <a:buFont typeface="Courier New" panose="02070309020205020404" pitchFamily="49" charset="0"/>
              <a:buChar char="o"/>
            </a:pPr>
            <a:r>
              <a:rPr lang="en-GB" dirty="0"/>
              <a:t>Non linear coils.</a:t>
            </a:r>
          </a:p>
          <a:p>
            <a:pPr marL="742950" lvl="1" indent="-285750" algn="just">
              <a:buFont typeface="Courier New" panose="02070309020205020404" pitchFamily="49" charset="0"/>
              <a:buChar char="o"/>
            </a:pPr>
            <a:r>
              <a:rPr lang="en-GB" dirty="0"/>
              <a:t>Austenitic stainless steel pads (contraction 3 mm/m).</a:t>
            </a:r>
          </a:p>
          <a:p>
            <a:pPr marL="742950" lvl="1" indent="-285750" algn="just">
              <a:buFont typeface="Courier New" panose="02070309020205020404" pitchFamily="49" charset="0"/>
              <a:buChar char="o"/>
            </a:pPr>
            <a:r>
              <a:rPr lang="en-GB" dirty="0"/>
              <a:t>High manganese steel pads (contraction 1.9 mm/m).</a:t>
            </a:r>
          </a:p>
          <a:p>
            <a:pPr marL="285750" indent="-285750" algn="just">
              <a:buFont typeface="Wingdings" panose="05000000000000000000" pitchFamily="2" charset="2"/>
              <a:buChar char="Ø"/>
            </a:pPr>
            <a:endParaRPr lang="en-GB" dirty="0"/>
          </a:p>
          <a:p>
            <a:pPr marL="285750" indent="-285750" algn="just">
              <a:buFont typeface="Wingdings" panose="05000000000000000000" pitchFamily="2" charset="2"/>
              <a:buChar char="Ø"/>
            </a:pPr>
            <a:r>
              <a:rPr lang="en-GB" dirty="0"/>
              <a:t>Effect of tolerances.</a:t>
            </a:r>
          </a:p>
          <a:p>
            <a:pPr marL="742950" lvl="1" indent="-285750" algn="just">
              <a:buFont typeface="Courier New" panose="02070309020205020404" pitchFamily="49" charset="0"/>
              <a:buChar char="o"/>
            </a:pPr>
            <a:r>
              <a:rPr lang="en-GB" dirty="0"/>
              <a:t>Variation of one parameter per time.</a:t>
            </a:r>
          </a:p>
          <a:p>
            <a:pPr marL="742950" lvl="1" indent="-285750" algn="just">
              <a:buFont typeface="Courier New" panose="02070309020205020404" pitchFamily="49" charset="0"/>
              <a:buChar char="o"/>
            </a:pPr>
            <a:r>
              <a:rPr lang="en-GB" dirty="0" err="1"/>
              <a:t>Montecarlo</a:t>
            </a:r>
            <a:r>
              <a:rPr lang="en-GB" dirty="0"/>
              <a:t> approach.</a:t>
            </a:r>
          </a:p>
          <a:p>
            <a:pPr marL="285750" indent="-285750" algn="just">
              <a:buFont typeface="Wingdings" panose="05000000000000000000" pitchFamily="2" charset="2"/>
              <a:buChar char="Ø"/>
            </a:pPr>
            <a:endParaRPr lang="en-GB" dirty="0"/>
          </a:p>
          <a:p>
            <a:pPr marL="285750" indent="-285750" algn="just">
              <a:buFont typeface="Wingdings" panose="05000000000000000000" pitchFamily="2" charset="2"/>
              <a:buChar char="Ø"/>
            </a:pPr>
            <a:r>
              <a:rPr lang="en-GB" dirty="0"/>
              <a:t>Study of an alternative, low number of pieces cross section. </a:t>
            </a:r>
          </a:p>
          <a:p>
            <a:pPr marL="285750" indent="-285750" algn="just">
              <a:buFont typeface="Wingdings" panose="05000000000000000000" pitchFamily="2" charset="2"/>
              <a:buChar char="Ø"/>
            </a:pPr>
            <a:endParaRPr lang="en-GB" dirty="0"/>
          </a:p>
          <a:p>
            <a:pPr marL="285750" indent="-285750" algn="just">
              <a:buFont typeface="Wingdings" panose="05000000000000000000" pitchFamily="2" charset="2"/>
              <a:buChar char="Ø"/>
            </a:pPr>
            <a:r>
              <a:rPr lang="en-GB" dirty="0"/>
              <a:t>Compute a ‘12 T coil configuration’, double aperture, in view of the construction of an instrumented mock-up. </a:t>
            </a:r>
          </a:p>
        </p:txBody>
      </p:sp>
    </p:spTree>
    <p:extLst>
      <p:ext uri="{BB962C8B-B14F-4D97-AF65-F5344CB8AC3E}">
        <p14:creationId xmlns:p14="http://schemas.microsoft.com/office/powerpoint/2010/main" val="2681136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Icon&#10;&#10;Description automatically generated">
            <a:extLst>
              <a:ext uri="{FF2B5EF4-FFF2-40B4-BE49-F238E27FC236}">
                <a16:creationId xmlns:a16="http://schemas.microsoft.com/office/drawing/2014/main" id="{F6179E7B-F8F4-49A7-95F0-A9277CFE17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1522" y="1115764"/>
            <a:ext cx="5624047" cy="5014395"/>
          </a:xfrm>
          <a:prstGeom prst="rect">
            <a:avLst/>
          </a:prstGeom>
        </p:spPr>
      </p:pic>
      <p:cxnSp>
        <p:nvCxnSpPr>
          <p:cNvPr id="6" name="Straight Arrow Connector 5">
            <a:extLst>
              <a:ext uri="{FF2B5EF4-FFF2-40B4-BE49-F238E27FC236}">
                <a16:creationId xmlns:a16="http://schemas.microsoft.com/office/drawing/2014/main" id="{C86E9AB0-8462-4285-94ED-AD1C7DADEDD6}"/>
              </a:ext>
            </a:extLst>
          </p:cNvPr>
          <p:cNvCxnSpPr/>
          <p:nvPr/>
        </p:nvCxnSpPr>
        <p:spPr>
          <a:xfrm flipH="1">
            <a:off x="6604000" y="1256145"/>
            <a:ext cx="2327564" cy="103447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1550A0F-2522-4AAE-AD64-3699B7970E49}"/>
              </a:ext>
            </a:extLst>
          </p:cNvPr>
          <p:cNvSpPr txBox="1"/>
          <p:nvPr/>
        </p:nvSpPr>
        <p:spPr>
          <a:xfrm>
            <a:off x="9048980" y="932979"/>
            <a:ext cx="2327563" cy="646331"/>
          </a:xfrm>
          <a:prstGeom prst="rect">
            <a:avLst/>
          </a:prstGeom>
          <a:noFill/>
        </p:spPr>
        <p:txBody>
          <a:bodyPr wrap="square" rtlCol="0">
            <a:spAutoFit/>
          </a:bodyPr>
          <a:lstStyle/>
          <a:p>
            <a:pPr algn="just"/>
            <a:r>
              <a:rPr lang="en-GB" dirty="0"/>
              <a:t>Single iron lamination, large tolerances.</a:t>
            </a:r>
          </a:p>
        </p:txBody>
      </p:sp>
      <p:cxnSp>
        <p:nvCxnSpPr>
          <p:cNvPr id="10" name="Straight Arrow Connector 9">
            <a:extLst>
              <a:ext uri="{FF2B5EF4-FFF2-40B4-BE49-F238E27FC236}">
                <a16:creationId xmlns:a16="http://schemas.microsoft.com/office/drawing/2014/main" id="{C7CD6F6F-E509-4FE4-9392-1EF886D25E78}"/>
              </a:ext>
            </a:extLst>
          </p:cNvPr>
          <p:cNvCxnSpPr>
            <a:cxnSpLocks/>
          </p:cNvCxnSpPr>
          <p:nvPr/>
        </p:nvCxnSpPr>
        <p:spPr>
          <a:xfrm flipH="1" flipV="1">
            <a:off x="4756150" y="2528743"/>
            <a:ext cx="4483100" cy="10942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6CFDB29-2906-4BD5-9029-137304C42107}"/>
              </a:ext>
            </a:extLst>
          </p:cNvPr>
          <p:cNvCxnSpPr>
            <a:cxnSpLocks/>
          </p:cNvCxnSpPr>
          <p:nvPr/>
        </p:nvCxnSpPr>
        <p:spPr>
          <a:xfrm flipH="1">
            <a:off x="4756150" y="3622962"/>
            <a:ext cx="4483100" cy="10001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15DD90F-8762-479A-BE30-14B7557430B9}"/>
              </a:ext>
            </a:extLst>
          </p:cNvPr>
          <p:cNvSpPr txBox="1"/>
          <p:nvPr/>
        </p:nvSpPr>
        <p:spPr>
          <a:xfrm>
            <a:off x="9364459" y="3438296"/>
            <a:ext cx="1696603" cy="369332"/>
          </a:xfrm>
          <a:prstGeom prst="rect">
            <a:avLst/>
          </a:prstGeom>
          <a:noFill/>
        </p:spPr>
        <p:txBody>
          <a:bodyPr wrap="square" rtlCol="0">
            <a:spAutoFit/>
          </a:bodyPr>
          <a:lstStyle/>
          <a:p>
            <a:pPr algn="just"/>
            <a:r>
              <a:rPr lang="en-GB" dirty="0"/>
              <a:t>Invar inserts.</a:t>
            </a:r>
          </a:p>
        </p:txBody>
      </p:sp>
    </p:spTree>
    <p:extLst>
      <p:ext uri="{BB962C8B-B14F-4D97-AF65-F5344CB8AC3E}">
        <p14:creationId xmlns:p14="http://schemas.microsoft.com/office/powerpoint/2010/main" val="2387339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D3203E-A937-40F4-8C51-13B7C99D2D3C}"/>
              </a:ext>
            </a:extLst>
          </p:cNvPr>
          <p:cNvSpPr txBox="1"/>
          <p:nvPr/>
        </p:nvSpPr>
        <p:spPr>
          <a:xfrm>
            <a:off x="1629639" y="722457"/>
            <a:ext cx="8600210" cy="2215991"/>
          </a:xfrm>
          <a:prstGeom prst="rect">
            <a:avLst/>
          </a:prstGeom>
          <a:noFill/>
        </p:spPr>
        <p:txBody>
          <a:bodyPr wrap="square" rtlCol="0">
            <a:spAutoFit/>
          </a:bodyPr>
          <a:lstStyle/>
          <a:p>
            <a:pPr algn="just"/>
            <a:r>
              <a:rPr lang="en-GB" sz="2400" dirty="0"/>
              <a:t>From the previous experience on Nb</a:t>
            </a:r>
            <a:r>
              <a:rPr lang="en-GB" sz="2400" baseline="-25000" dirty="0"/>
              <a:t>3</a:t>
            </a:r>
            <a:r>
              <a:rPr lang="en-GB" sz="2400" dirty="0"/>
              <a:t>Sn magnets two axes of work:</a:t>
            </a:r>
          </a:p>
          <a:p>
            <a:pPr algn="just"/>
            <a:endParaRPr lang="en-GB" dirty="0"/>
          </a:p>
          <a:p>
            <a:pPr marL="800100" lvl="1" indent="-342900" algn="just">
              <a:buFont typeface="Wingdings" panose="05000000000000000000" pitchFamily="2" charset="2"/>
              <a:buChar char="Ø"/>
            </a:pPr>
            <a:r>
              <a:rPr lang="en-GB" sz="2400" dirty="0"/>
              <a:t>Quality of coils – Winding, thermal treatment tools.</a:t>
            </a:r>
          </a:p>
          <a:p>
            <a:pPr marL="800100" lvl="1" indent="-342900" algn="just">
              <a:buFont typeface="Wingdings" panose="05000000000000000000" pitchFamily="2" charset="2"/>
              <a:buChar char="Ø"/>
            </a:pPr>
            <a:endParaRPr lang="en-GB" sz="2400" dirty="0"/>
          </a:p>
          <a:p>
            <a:pPr marL="800100" lvl="1" indent="-342900" algn="just">
              <a:buFont typeface="Wingdings" panose="05000000000000000000" pitchFamily="2" charset="2"/>
              <a:buChar char="Ø"/>
            </a:pPr>
            <a:r>
              <a:rPr lang="en-GB" sz="2400" dirty="0"/>
              <a:t>Stress management in the structure – limit peaks of compression in the coils.</a:t>
            </a:r>
          </a:p>
        </p:txBody>
      </p:sp>
      <p:sp>
        <p:nvSpPr>
          <p:cNvPr id="3" name="Arrow: Up 2">
            <a:extLst>
              <a:ext uri="{FF2B5EF4-FFF2-40B4-BE49-F238E27FC236}">
                <a16:creationId xmlns:a16="http://schemas.microsoft.com/office/drawing/2014/main" id="{23C75AB6-47F5-46E7-8D24-63C38BD18102}"/>
              </a:ext>
            </a:extLst>
          </p:cNvPr>
          <p:cNvSpPr/>
          <p:nvPr/>
        </p:nvSpPr>
        <p:spPr>
          <a:xfrm rot="10800000">
            <a:off x="5620325" y="3105728"/>
            <a:ext cx="618837" cy="11060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1E0E6D09-6119-42D8-AAA6-19A37890CDF3}"/>
              </a:ext>
            </a:extLst>
          </p:cNvPr>
          <p:cNvSpPr txBox="1"/>
          <p:nvPr/>
        </p:nvSpPr>
        <p:spPr>
          <a:xfrm>
            <a:off x="2792842" y="4379063"/>
            <a:ext cx="6273802" cy="1938992"/>
          </a:xfrm>
          <a:prstGeom prst="rect">
            <a:avLst/>
          </a:prstGeom>
          <a:noFill/>
        </p:spPr>
        <p:txBody>
          <a:bodyPr wrap="square" rtlCol="0">
            <a:spAutoFit/>
          </a:bodyPr>
          <a:lstStyle/>
          <a:p>
            <a:pPr algn="just"/>
            <a:r>
              <a:rPr lang="en-GB" sz="2400" dirty="0"/>
              <a:t>Take the time to carry out winding tests – Check if tools can be improved. </a:t>
            </a:r>
          </a:p>
          <a:p>
            <a:pPr algn="just"/>
            <a:endParaRPr lang="en-GB" sz="2400" dirty="0"/>
          </a:p>
          <a:p>
            <a:pPr algn="just"/>
            <a:r>
              <a:rPr lang="en-GB" sz="2400" dirty="0"/>
              <a:t>Design ‘intrinsically safe’ structures. Identify and manage effect of tolerances on coil compression. </a:t>
            </a:r>
          </a:p>
        </p:txBody>
      </p:sp>
    </p:spTree>
    <p:extLst>
      <p:ext uri="{BB962C8B-B14F-4D97-AF65-F5344CB8AC3E}">
        <p14:creationId xmlns:p14="http://schemas.microsoft.com/office/powerpoint/2010/main" val="2350424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B3E29EC-F6F7-4583-9CEC-AFF69A5CC519}"/>
              </a:ext>
            </a:extLst>
          </p:cNvPr>
          <p:cNvGrpSpPr/>
          <p:nvPr/>
        </p:nvGrpSpPr>
        <p:grpSpPr>
          <a:xfrm>
            <a:off x="444394" y="859293"/>
            <a:ext cx="11472748" cy="4328692"/>
            <a:chOff x="509048" y="342056"/>
            <a:chExt cx="11472748" cy="4328692"/>
          </a:xfrm>
        </p:grpSpPr>
        <p:pic>
          <p:nvPicPr>
            <p:cNvPr id="6" name="Picture 5" descr="Chart, histogram&#10;&#10;Description automatically generated">
              <a:extLst>
                <a:ext uri="{FF2B5EF4-FFF2-40B4-BE49-F238E27FC236}">
                  <a16:creationId xmlns:a16="http://schemas.microsoft.com/office/drawing/2014/main" id="{6DD92F20-9F6F-4E7E-B4B9-4D9952F9CE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092" y="680610"/>
              <a:ext cx="5128704" cy="3932261"/>
            </a:xfrm>
            <a:prstGeom prst="rect">
              <a:avLst/>
            </a:prstGeom>
          </p:spPr>
        </p:pic>
        <p:grpSp>
          <p:nvGrpSpPr>
            <p:cNvPr id="17" name="Group 16">
              <a:extLst>
                <a:ext uri="{FF2B5EF4-FFF2-40B4-BE49-F238E27FC236}">
                  <a16:creationId xmlns:a16="http://schemas.microsoft.com/office/drawing/2014/main" id="{8DC09EE2-3972-46EF-A516-270CE49D1A48}"/>
                </a:ext>
              </a:extLst>
            </p:cNvPr>
            <p:cNvGrpSpPr/>
            <p:nvPr/>
          </p:nvGrpSpPr>
          <p:grpSpPr>
            <a:xfrm>
              <a:off x="509048" y="342056"/>
              <a:ext cx="6344044" cy="4328692"/>
              <a:chOff x="509048" y="342056"/>
              <a:chExt cx="6344044" cy="4328692"/>
            </a:xfrm>
          </p:grpSpPr>
          <p:sp>
            <p:nvSpPr>
              <p:cNvPr id="8" name="TextBox 7">
                <a:extLst>
                  <a:ext uri="{FF2B5EF4-FFF2-40B4-BE49-F238E27FC236}">
                    <a16:creationId xmlns:a16="http://schemas.microsoft.com/office/drawing/2014/main" id="{AB74BDED-3B6D-4E53-B523-40195C9F2BF5}"/>
                  </a:ext>
                </a:extLst>
              </p:cNvPr>
              <p:cNvSpPr txBox="1"/>
              <p:nvPr/>
            </p:nvSpPr>
            <p:spPr>
              <a:xfrm>
                <a:off x="509048" y="342056"/>
                <a:ext cx="6096000" cy="338554"/>
              </a:xfrm>
              <a:prstGeom prst="rect">
                <a:avLst/>
              </a:prstGeom>
              <a:noFill/>
            </p:spPr>
            <p:txBody>
              <a:bodyPr wrap="square">
                <a:spAutoFit/>
              </a:bodyPr>
              <a:lstStyle/>
              <a:p>
                <a:r>
                  <a:rPr lang="en-GB" sz="1600" b="1" dirty="0"/>
                  <a:t>A Sum of Gaussian Random Variables is a Gaussian Random Variable </a:t>
                </a:r>
              </a:p>
            </p:txBody>
          </p:sp>
          <p:sp>
            <p:nvSpPr>
              <p:cNvPr id="9" name="TextBox 8">
                <a:extLst>
                  <a:ext uri="{FF2B5EF4-FFF2-40B4-BE49-F238E27FC236}">
                    <a16:creationId xmlns:a16="http://schemas.microsoft.com/office/drawing/2014/main" id="{C1BC03D1-A184-4437-9C95-2F21963E0525}"/>
                  </a:ext>
                </a:extLst>
              </p:cNvPr>
              <p:cNvSpPr txBox="1"/>
              <p:nvPr/>
            </p:nvSpPr>
            <p:spPr>
              <a:xfrm>
                <a:off x="712248" y="794327"/>
                <a:ext cx="5412509" cy="646331"/>
              </a:xfrm>
              <a:prstGeom prst="rect">
                <a:avLst/>
              </a:prstGeom>
              <a:noFill/>
            </p:spPr>
            <p:txBody>
              <a:bodyPr wrap="square" rtlCol="0">
                <a:spAutoFit/>
              </a:bodyPr>
              <a:lstStyle/>
              <a:p>
                <a:r>
                  <a:rPr lang="en-GB" dirty="0"/>
                  <a:t>S</a:t>
                </a:r>
                <a:r>
                  <a:rPr lang="en-GB" baseline="-25000" dirty="0"/>
                  <a:t>n</a:t>
                </a:r>
                <a:r>
                  <a:rPr lang="en-GB" dirty="0"/>
                  <a:t> sum of n statistically independent random variables x</a:t>
                </a:r>
                <a:r>
                  <a:rPr lang="en-GB" baseline="-25000" dirty="0"/>
                  <a:t>i</a:t>
                </a:r>
                <a:r>
                  <a:rPr lang="en-GB" dirty="0"/>
                  <a:t> </a:t>
                </a:r>
              </a:p>
              <a:p>
                <a:endParaRPr lang="en-GB" dirty="0"/>
              </a:p>
            </p:txBody>
          </p:sp>
          <p:pic>
            <p:nvPicPr>
              <p:cNvPr id="11" name="Picture 10" descr="A picture containing watch&#10;&#10;Description automatically generated">
                <a:extLst>
                  <a:ext uri="{FF2B5EF4-FFF2-40B4-BE49-F238E27FC236}">
                    <a16:creationId xmlns:a16="http://schemas.microsoft.com/office/drawing/2014/main" id="{017CCB6D-AC7D-4F54-9529-079B93110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4556" y="1149759"/>
                <a:ext cx="1287892" cy="716342"/>
              </a:xfrm>
              <a:prstGeom prst="rect">
                <a:avLst/>
              </a:prstGeom>
            </p:spPr>
          </p:pic>
          <p:sp>
            <p:nvSpPr>
              <p:cNvPr id="12" name="TextBox 11">
                <a:extLst>
                  <a:ext uri="{FF2B5EF4-FFF2-40B4-BE49-F238E27FC236}">
                    <a16:creationId xmlns:a16="http://schemas.microsoft.com/office/drawing/2014/main" id="{44E63B99-E3E1-4BE5-BF46-1E79DF96BA33}"/>
                  </a:ext>
                </a:extLst>
              </p:cNvPr>
              <p:cNvSpPr txBox="1"/>
              <p:nvPr/>
            </p:nvSpPr>
            <p:spPr>
              <a:xfrm>
                <a:off x="509048" y="1865053"/>
                <a:ext cx="6096000" cy="1477328"/>
              </a:xfrm>
              <a:prstGeom prst="rect">
                <a:avLst/>
              </a:prstGeom>
              <a:noFill/>
            </p:spPr>
            <p:txBody>
              <a:bodyPr wrap="square" rtlCol="0">
                <a:spAutoFit/>
              </a:bodyPr>
              <a:lstStyle/>
              <a:p>
                <a:pPr algn="just"/>
                <a:r>
                  <a:rPr lang="en-GB" dirty="0"/>
                  <a:t>The mean value of the sum is the sum of the individual means.</a:t>
                </a:r>
              </a:p>
              <a:p>
                <a:pPr algn="just"/>
                <a:r>
                  <a:rPr lang="en-GB" dirty="0"/>
                  <a:t>The variance of the sum is the sum of the individual variances.</a:t>
                </a:r>
              </a:p>
              <a:p>
                <a:pPr algn="just"/>
                <a:endParaRPr lang="en-GB" dirty="0"/>
              </a:p>
              <a:p>
                <a:pPr algn="just"/>
                <a:r>
                  <a:rPr lang="en-GB" dirty="0">
                    <a:solidFill>
                      <a:srgbClr val="0070C0"/>
                    </a:solidFill>
                  </a:rPr>
                  <a:t>If all the individuals x</a:t>
                </a:r>
                <a:r>
                  <a:rPr lang="en-GB" baseline="-25000" dirty="0">
                    <a:solidFill>
                      <a:srgbClr val="0070C0"/>
                    </a:solidFill>
                  </a:rPr>
                  <a:t>i</a:t>
                </a:r>
                <a:r>
                  <a:rPr lang="en-GB" dirty="0">
                    <a:solidFill>
                      <a:srgbClr val="0070C0"/>
                    </a:solidFill>
                  </a:rPr>
                  <a:t> have the same probability density we have:</a:t>
                </a:r>
              </a:p>
            </p:txBody>
          </p:sp>
          <p:pic>
            <p:nvPicPr>
              <p:cNvPr id="14" name="Picture 13" descr="Background pattern&#10;&#10;Description automatically generated with low confidence">
                <a:extLst>
                  <a:ext uri="{FF2B5EF4-FFF2-40B4-BE49-F238E27FC236}">
                    <a16:creationId xmlns:a16="http://schemas.microsoft.com/office/drawing/2014/main" id="{A2FC2430-EE0D-4633-92A8-7C28178D45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078" y="3264267"/>
                <a:ext cx="3558848" cy="388654"/>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91E59D6-C855-41F4-9868-117CA58E20C0}"/>
                      </a:ext>
                    </a:extLst>
                  </p:cNvPr>
                  <p:cNvSpPr txBox="1"/>
                  <p:nvPr/>
                </p:nvSpPr>
                <p:spPr>
                  <a:xfrm>
                    <a:off x="509048" y="3742352"/>
                    <a:ext cx="6344044" cy="928396"/>
                  </a:xfrm>
                  <a:prstGeom prst="rect">
                    <a:avLst/>
                  </a:prstGeom>
                  <a:noFill/>
                </p:spPr>
                <p:txBody>
                  <a:bodyPr wrap="square" rtlCol="0">
                    <a:spAutoFit/>
                  </a:bodyPr>
                  <a:lstStyle/>
                  <a:p>
                    <a:r>
                      <a:rPr lang="en-GB" b="1" dirty="0">
                        <a:solidFill>
                          <a:srgbClr val="0070C0"/>
                        </a:solidFill>
                      </a:rPr>
                      <a:t>The width of the Gaussian Sn grows as </a:t>
                    </a:r>
                    <a14:m>
                      <m:oMath xmlns:m="http://schemas.openxmlformats.org/officeDocument/2006/math">
                        <m:rad>
                          <m:radPr>
                            <m:degHide m:val="on"/>
                            <m:ctrlPr>
                              <a:rPr lang="en-GB" b="1" i="1" dirty="0" smtClean="0">
                                <a:solidFill>
                                  <a:srgbClr val="0070C0"/>
                                </a:solidFill>
                                <a:latin typeface="Cambria Math" panose="02040503050406030204" pitchFamily="18" charset="0"/>
                              </a:rPr>
                            </m:ctrlPr>
                          </m:radPr>
                          <m:deg/>
                          <m:e>
                            <m:r>
                              <a:rPr lang="en-GB" b="1" i="1" dirty="0">
                                <a:solidFill>
                                  <a:srgbClr val="0070C0"/>
                                </a:solidFill>
                                <a:latin typeface="Cambria Math" panose="02040503050406030204" pitchFamily="18" charset="0"/>
                              </a:rPr>
                              <m:t>𝒏</m:t>
                            </m:r>
                          </m:e>
                        </m:rad>
                        <m:r>
                          <a:rPr lang="en-US" b="1" i="1" dirty="0" smtClean="0">
                            <a:solidFill>
                              <a:srgbClr val="0070C0"/>
                            </a:solidFill>
                            <a:latin typeface="Cambria Math" panose="02040503050406030204" pitchFamily="18" charset="0"/>
                          </a:rPr>
                          <m:t> </m:t>
                        </m:r>
                      </m:oMath>
                    </a14:m>
                    <a:r>
                      <a:rPr lang="en-GB" b="1" dirty="0">
                        <a:solidFill>
                          <a:srgbClr val="0070C0"/>
                        </a:solidFill>
                        <a:cs typeface="Calibri" panose="020F0502020204030204" pitchFamily="34" charset="0"/>
                      </a:rPr>
                      <a:t>while the  mean of S</a:t>
                    </a:r>
                    <a:r>
                      <a:rPr lang="en-GB" b="1" baseline="-25000" dirty="0">
                        <a:solidFill>
                          <a:srgbClr val="0070C0"/>
                        </a:solidFill>
                        <a:cs typeface="Calibri" panose="020F0502020204030204" pitchFamily="34" charset="0"/>
                      </a:rPr>
                      <a:t>n</a:t>
                    </a:r>
                    <a:r>
                      <a:rPr lang="en-GB" b="1" dirty="0">
                        <a:solidFill>
                          <a:srgbClr val="0070C0"/>
                        </a:solidFill>
                        <a:cs typeface="Calibri" panose="020F0502020204030204" pitchFamily="34" charset="0"/>
                      </a:rPr>
                      <a:t> grows as n  (in our case n is the number of pieces of the dipole cross section).</a:t>
                    </a:r>
                  </a:p>
                </p:txBody>
              </p:sp>
            </mc:Choice>
            <mc:Fallback xmlns="">
              <p:sp>
                <p:nvSpPr>
                  <p:cNvPr id="16" name="TextBox 15">
                    <a:extLst>
                      <a:ext uri="{FF2B5EF4-FFF2-40B4-BE49-F238E27FC236}">
                        <a16:creationId xmlns:a16="http://schemas.microsoft.com/office/drawing/2014/main" id="{D91E59D6-C855-41F4-9868-117CA58E20C0}"/>
                      </a:ext>
                    </a:extLst>
                  </p:cNvPr>
                  <p:cNvSpPr txBox="1">
                    <a:spLocks noRot="1" noChangeAspect="1" noMove="1" noResize="1" noEditPoints="1" noAdjustHandles="1" noChangeArrowheads="1" noChangeShapeType="1" noTextEdit="1"/>
                  </p:cNvSpPr>
                  <p:nvPr/>
                </p:nvSpPr>
                <p:spPr>
                  <a:xfrm>
                    <a:off x="509048" y="3742352"/>
                    <a:ext cx="6344044" cy="928396"/>
                  </a:xfrm>
                  <a:prstGeom prst="rect">
                    <a:avLst/>
                  </a:prstGeom>
                  <a:blipFill>
                    <a:blip r:embed="rId5"/>
                    <a:stretch>
                      <a:fillRect l="-865" t="-3289" b="-9868"/>
                    </a:stretch>
                  </a:blipFill>
                </p:spPr>
                <p:txBody>
                  <a:bodyPr/>
                  <a:lstStyle/>
                  <a:p>
                    <a:r>
                      <a:rPr lang="en-GB">
                        <a:noFill/>
                      </a:rPr>
                      <a:t> </a:t>
                    </a:r>
                  </a:p>
                </p:txBody>
              </p:sp>
            </mc:Fallback>
          </mc:AlternateContent>
        </p:grpSp>
      </p:grpSp>
      <p:sp>
        <p:nvSpPr>
          <p:cNvPr id="20" name="TextBox 19">
            <a:extLst>
              <a:ext uri="{FF2B5EF4-FFF2-40B4-BE49-F238E27FC236}">
                <a16:creationId xmlns:a16="http://schemas.microsoft.com/office/drawing/2014/main" id="{655F4651-FCA4-4850-8323-FFC88F47E6C8}"/>
              </a:ext>
            </a:extLst>
          </p:cNvPr>
          <p:cNvSpPr txBox="1"/>
          <p:nvPr/>
        </p:nvSpPr>
        <p:spPr>
          <a:xfrm>
            <a:off x="831273" y="5660153"/>
            <a:ext cx="10644739" cy="584775"/>
          </a:xfrm>
          <a:prstGeom prst="rect">
            <a:avLst/>
          </a:prstGeom>
          <a:noFill/>
        </p:spPr>
        <p:txBody>
          <a:bodyPr wrap="square" rtlCol="0">
            <a:spAutoFit/>
          </a:bodyPr>
          <a:lstStyle/>
          <a:p>
            <a:r>
              <a:rPr lang="en-GB" sz="3200" b="1" dirty="0">
                <a:solidFill>
                  <a:srgbClr val="FF0000"/>
                </a:solidFill>
              </a:rPr>
              <a:t>Reduce the number of pieces to be less sensitive to tolerances</a:t>
            </a:r>
          </a:p>
        </p:txBody>
      </p:sp>
    </p:spTree>
    <p:extLst>
      <p:ext uri="{BB962C8B-B14F-4D97-AF65-F5344CB8AC3E}">
        <p14:creationId xmlns:p14="http://schemas.microsoft.com/office/powerpoint/2010/main" val="3051359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Box 124">
            <a:extLst>
              <a:ext uri="{FF2B5EF4-FFF2-40B4-BE49-F238E27FC236}">
                <a16:creationId xmlns:a16="http://schemas.microsoft.com/office/drawing/2014/main" id="{4FFE2C3B-E21E-4A24-B392-973DB259EB75}"/>
              </a:ext>
            </a:extLst>
          </p:cNvPr>
          <p:cNvSpPr txBox="1"/>
          <p:nvPr/>
        </p:nvSpPr>
        <p:spPr>
          <a:xfrm>
            <a:off x="7060680" y="1066037"/>
            <a:ext cx="4956522" cy="2800767"/>
          </a:xfrm>
          <a:prstGeom prst="rect">
            <a:avLst/>
          </a:prstGeom>
          <a:noFill/>
        </p:spPr>
        <p:txBody>
          <a:bodyPr wrap="square" rtlCol="0">
            <a:spAutoFit/>
          </a:bodyPr>
          <a:lstStyle/>
          <a:p>
            <a:r>
              <a:rPr lang="en-GB" sz="2800" dirty="0"/>
              <a:t>Intrinsically safe structure</a:t>
            </a:r>
          </a:p>
          <a:p>
            <a:endParaRPr lang="en-GB" dirty="0"/>
          </a:p>
          <a:p>
            <a:r>
              <a:rPr lang="en-GB" sz="2000" dirty="0">
                <a:solidFill>
                  <a:srgbClr val="FF0000"/>
                </a:solidFill>
              </a:rPr>
              <a:t>Work with closed cavities (whenever possible)</a:t>
            </a:r>
          </a:p>
          <a:p>
            <a:r>
              <a:rPr lang="en-GB" sz="2000" dirty="0"/>
              <a:t> </a:t>
            </a:r>
          </a:p>
          <a:p>
            <a:pPr marL="742950" lvl="1" indent="-285750">
              <a:buFont typeface="Arial" panose="020B0604020202020204" pitchFamily="34" charset="0"/>
              <a:buChar char="•"/>
            </a:pPr>
            <a:r>
              <a:rPr lang="en-GB" dirty="0"/>
              <a:t>To protect the coils from over stresses.</a:t>
            </a:r>
          </a:p>
          <a:p>
            <a:pPr marL="742950" lvl="1" indent="-285750">
              <a:buFont typeface="Arial" panose="020B0604020202020204" pitchFamily="34" charset="0"/>
              <a:buChar char="•"/>
            </a:pPr>
            <a:endParaRPr lang="en-GB" dirty="0"/>
          </a:p>
          <a:p>
            <a:pPr marL="742950" lvl="1" indent="-285750" algn="just">
              <a:buFont typeface="Arial" panose="020B0604020202020204" pitchFamily="34" charset="0"/>
              <a:buChar char="•"/>
            </a:pPr>
            <a:r>
              <a:rPr lang="en-GB" dirty="0"/>
              <a:t>To control unbalanced stresses. The alignment precision of long presses or long ‘force’ tools is limited.</a:t>
            </a:r>
          </a:p>
        </p:txBody>
      </p:sp>
      <p:grpSp>
        <p:nvGrpSpPr>
          <p:cNvPr id="130" name="Group 129">
            <a:extLst>
              <a:ext uri="{FF2B5EF4-FFF2-40B4-BE49-F238E27FC236}">
                <a16:creationId xmlns:a16="http://schemas.microsoft.com/office/drawing/2014/main" id="{8A3155F2-BE0D-4128-837F-7CD73F8D49F8}"/>
              </a:ext>
            </a:extLst>
          </p:cNvPr>
          <p:cNvGrpSpPr/>
          <p:nvPr/>
        </p:nvGrpSpPr>
        <p:grpSpPr>
          <a:xfrm>
            <a:off x="7648241" y="4690084"/>
            <a:ext cx="4248739" cy="1101879"/>
            <a:chOff x="7638156" y="4780353"/>
            <a:chExt cx="4248739" cy="1101879"/>
          </a:xfrm>
        </p:grpSpPr>
        <p:sp>
          <p:nvSpPr>
            <p:cNvPr id="127" name="Rectangle 126">
              <a:extLst>
                <a:ext uri="{FF2B5EF4-FFF2-40B4-BE49-F238E27FC236}">
                  <a16:creationId xmlns:a16="http://schemas.microsoft.com/office/drawing/2014/main" id="{CF3EC09C-BADC-4309-B8D9-AE1194455D97}"/>
                </a:ext>
              </a:extLst>
            </p:cNvPr>
            <p:cNvSpPr/>
            <p:nvPr/>
          </p:nvSpPr>
          <p:spPr>
            <a:xfrm rot="5400000">
              <a:off x="7698618" y="4719891"/>
              <a:ext cx="462508" cy="58343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Rectangle 127">
              <a:extLst>
                <a:ext uri="{FF2B5EF4-FFF2-40B4-BE49-F238E27FC236}">
                  <a16:creationId xmlns:a16="http://schemas.microsoft.com/office/drawing/2014/main" id="{28A4ECDD-B5E9-4DB7-85A9-330444C0DA97}"/>
                </a:ext>
              </a:extLst>
            </p:cNvPr>
            <p:cNvSpPr/>
            <p:nvPr/>
          </p:nvSpPr>
          <p:spPr>
            <a:xfrm rot="5400000">
              <a:off x="7698619" y="5359264"/>
              <a:ext cx="462507" cy="583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TextBox 128">
              <a:extLst>
                <a:ext uri="{FF2B5EF4-FFF2-40B4-BE49-F238E27FC236}">
                  <a16:creationId xmlns:a16="http://schemas.microsoft.com/office/drawing/2014/main" id="{107BD90A-1A78-4CF5-91D6-B5A0C1EA52F9}"/>
                </a:ext>
              </a:extLst>
            </p:cNvPr>
            <p:cNvSpPr txBox="1"/>
            <p:nvPr/>
          </p:nvSpPr>
          <p:spPr>
            <a:xfrm>
              <a:off x="8454067" y="4868633"/>
              <a:ext cx="3432828" cy="923330"/>
            </a:xfrm>
            <a:prstGeom prst="rect">
              <a:avLst/>
            </a:prstGeom>
            <a:noFill/>
          </p:spPr>
          <p:txBody>
            <a:bodyPr wrap="square" rtlCol="0">
              <a:spAutoFit/>
            </a:bodyPr>
            <a:lstStyle/>
            <a:p>
              <a:r>
                <a:rPr lang="en-GB" dirty="0"/>
                <a:t>Rigid material. Collars or paddles.</a:t>
              </a:r>
            </a:p>
            <a:p>
              <a:endParaRPr lang="en-GB" dirty="0"/>
            </a:p>
            <a:p>
              <a:r>
                <a:rPr lang="en-GB" dirty="0"/>
                <a:t>Soft material. Coils.</a:t>
              </a:r>
            </a:p>
          </p:txBody>
        </p:sp>
      </p:grpSp>
      <p:grpSp>
        <p:nvGrpSpPr>
          <p:cNvPr id="133" name="Group 132">
            <a:extLst>
              <a:ext uri="{FF2B5EF4-FFF2-40B4-BE49-F238E27FC236}">
                <a16:creationId xmlns:a16="http://schemas.microsoft.com/office/drawing/2014/main" id="{EDEDDB31-6EA6-4862-B237-6C42F7DE0FFA}"/>
              </a:ext>
            </a:extLst>
          </p:cNvPr>
          <p:cNvGrpSpPr/>
          <p:nvPr/>
        </p:nvGrpSpPr>
        <p:grpSpPr>
          <a:xfrm>
            <a:off x="292194" y="495300"/>
            <a:ext cx="6511762" cy="6015558"/>
            <a:chOff x="292194" y="495300"/>
            <a:chExt cx="6511762" cy="6015558"/>
          </a:xfrm>
        </p:grpSpPr>
        <p:grpSp>
          <p:nvGrpSpPr>
            <p:cNvPr id="124" name="Group 123">
              <a:extLst>
                <a:ext uri="{FF2B5EF4-FFF2-40B4-BE49-F238E27FC236}">
                  <a16:creationId xmlns:a16="http://schemas.microsoft.com/office/drawing/2014/main" id="{ECFF17AB-1058-4B55-AE58-58B2E663690A}"/>
                </a:ext>
              </a:extLst>
            </p:cNvPr>
            <p:cNvGrpSpPr/>
            <p:nvPr/>
          </p:nvGrpSpPr>
          <p:grpSpPr>
            <a:xfrm>
              <a:off x="292194" y="495300"/>
              <a:ext cx="6511762" cy="6015558"/>
              <a:chOff x="3273519" y="0"/>
              <a:chExt cx="6511762" cy="6015558"/>
            </a:xfrm>
          </p:grpSpPr>
          <p:grpSp>
            <p:nvGrpSpPr>
              <p:cNvPr id="79" name="Group 78">
                <a:extLst>
                  <a:ext uri="{FF2B5EF4-FFF2-40B4-BE49-F238E27FC236}">
                    <a16:creationId xmlns:a16="http://schemas.microsoft.com/office/drawing/2014/main" id="{DED6A5F8-5EEB-422B-9296-431FF8FB92C0}"/>
                  </a:ext>
                </a:extLst>
              </p:cNvPr>
              <p:cNvGrpSpPr>
                <a:grpSpLocks noChangeAspect="1"/>
              </p:cNvGrpSpPr>
              <p:nvPr/>
            </p:nvGrpSpPr>
            <p:grpSpPr>
              <a:xfrm>
                <a:off x="3273519" y="0"/>
                <a:ext cx="6501665" cy="2812661"/>
                <a:chOff x="1000701" y="521277"/>
                <a:chExt cx="8696300" cy="3917373"/>
              </a:xfrm>
            </p:grpSpPr>
            <p:grpSp>
              <p:nvGrpSpPr>
                <p:cNvPr id="32" name="Group 31">
                  <a:extLst>
                    <a:ext uri="{FF2B5EF4-FFF2-40B4-BE49-F238E27FC236}">
                      <a16:creationId xmlns:a16="http://schemas.microsoft.com/office/drawing/2014/main" id="{381232B7-5A83-43AF-ADAE-1357A2B8CE1A}"/>
                    </a:ext>
                  </a:extLst>
                </p:cNvPr>
                <p:cNvGrpSpPr/>
                <p:nvPr/>
              </p:nvGrpSpPr>
              <p:grpSpPr>
                <a:xfrm>
                  <a:off x="1000701" y="521277"/>
                  <a:ext cx="3442857" cy="3917373"/>
                  <a:chOff x="2419926" y="264102"/>
                  <a:chExt cx="3442857" cy="3917373"/>
                </a:xfrm>
              </p:grpSpPr>
              <p:grpSp>
                <p:nvGrpSpPr>
                  <p:cNvPr id="23" name="Group 22">
                    <a:extLst>
                      <a:ext uri="{FF2B5EF4-FFF2-40B4-BE49-F238E27FC236}">
                        <a16:creationId xmlns:a16="http://schemas.microsoft.com/office/drawing/2014/main" id="{2BF0A835-47B2-44AC-B375-1B868ACE3B89}"/>
                      </a:ext>
                    </a:extLst>
                  </p:cNvPr>
                  <p:cNvGrpSpPr/>
                  <p:nvPr/>
                </p:nvGrpSpPr>
                <p:grpSpPr>
                  <a:xfrm>
                    <a:off x="2419926" y="1163781"/>
                    <a:ext cx="3442857" cy="3017694"/>
                    <a:chOff x="2419926" y="1163781"/>
                    <a:chExt cx="3442857" cy="3017694"/>
                  </a:xfrm>
                </p:grpSpPr>
                <p:grpSp>
                  <p:nvGrpSpPr>
                    <p:cNvPr id="22" name="Group 21">
                      <a:extLst>
                        <a:ext uri="{FF2B5EF4-FFF2-40B4-BE49-F238E27FC236}">
                          <a16:creationId xmlns:a16="http://schemas.microsoft.com/office/drawing/2014/main" id="{31A817BF-C9B6-4A7E-B3B9-ED2279F3B942}"/>
                        </a:ext>
                      </a:extLst>
                    </p:cNvPr>
                    <p:cNvGrpSpPr/>
                    <p:nvPr/>
                  </p:nvGrpSpPr>
                  <p:grpSpPr>
                    <a:xfrm>
                      <a:off x="2419926" y="1163781"/>
                      <a:ext cx="3442857" cy="2549237"/>
                      <a:chOff x="2419926" y="1163781"/>
                      <a:chExt cx="3442857" cy="2549237"/>
                    </a:xfrm>
                  </p:grpSpPr>
                  <p:sp>
                    <p:nvSpPr>
                      <p:cNvPr id="2" name="Rectangle 1">
                        <a:extLst>
                          <a:ext uri="{FF2B5EF4-FFF2-40B4-BE49-F238E27FC236}">
                            <a16:creationId xmlns:a16="http://schemas.microsoft.com/office/drawing/2014/main" id="{B0D96D53-FAC8-41DB-920D-D865B77F3869}"/>
                          </a:ext>
                        </a:extLst>
                      </p:cNvPr>
                      <p:cNvSpPr/>
                      <p:nvPr/>
                    </p:nvSpPr>
                    <p:spPr>
                      <a:xfrm>
                        <a:off x="2419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A0E3B600-C3C8-4127-BAF1-4E93455D9A73}"/>
                          </a:ext>
                        </a:extLst>
                      </p:cNvPr>
                      <p:cNvSpPr/>
                      <p:nvPr/>
                    </p:nvSpPr>
                    <p:spPr>
                      <a:xfrm>
                        <a:off x="5086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6ED8B7B3-2891-449E-94E2-59286651527E}"/>
                          </a:ext>
                        </a:extLst>
                      </p:cNvPr>
                      <p:cNvSpPr/>
                      <p:nvPr/>
                    </p:nvSpPr>
                    <p:spPr>
                      <a:xfrm rot="5400000">
                        <a:off x="3753427" y="-169720"/>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 name="Group 18">
                      <a:extLst>
                        <a:ext uri="{FF2B5EF4-FFF2-40B4-BE49-F238E27FC236}">
                          <a16:creationId xmlns:a16="http://schemas.microsoft.com/office/drawing/2014/main" id="{D628EC7A-3DC0-4B28-9FBE-35EBD608349E}"/>
                        </a:ext>
                      </a:extLst>
                    </p:cNvPr>
                    <p:cNvGrpSpPr/>
                    <p:nvPr/>
                  </p:nvGrpSpPr>
                  <p:grpSpPr>
                    <a:xfrm>
                      <a:off x="3291609" y="3886199"/>
                      <a:ext cx="1774392" cy="295276"/>
                      <a:chOff x="3291609" y="3886199"/>
                      <a:chExt cx="1774392" cy="295276"/>
                    </a:xfrm>
                  </p:grpSpPr>
                  <p:cxnSp>
                    <p:nvCxnSpPr>
                      <p:cNvPr id="9" name="Straight Connector 8">
                        <a:extLst>
                          <a:ext uri="{FF2B5EF4-FFF2-40B4-BE49-F238E27FC236}">
                            <a16:creationId xmlns:a16="http://schemas.microsoft.com/office/drawing/2014/main" id="{BA2AE981-8E83-4876-A8F1-63A2C6E0C112}"/>
                          </a:ext>
                        </a:extLst>
                      </p:cNvPr>
                      <p:cNvCxnSpPr>
                        <a:cxnSpLocks/>
                      </p:cNvCxnSpPr>
                      <p:nvPr/>
                    </p:nvCxnSpPr>
                    <p:spPr>
                      <a:xfrm>
                        <a:off x="3291609" y="3886200"/>
                        <a:ext cx="1689966" cy="0"/>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B372C8E-D345-487A-9E70-00CC027C1F63}"/>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1690408-759A-4B67-93E7-662A2CCED522}"/>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99361AF-3EAD-4478-8CF4-25ED32287DF4}"/>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CDF7417-FCE3-46B5-97E3-F0BE78175EF8}"/>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9D1D78-C99E-4792-91BD-17E3CB3B6877}"/>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F2F7A3-0F12-4D02-BCEC-FB7D556B589A}"/>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6A5E431F-A0D1-460F-BD05-A9366DB1F004}"/>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8330C7F-D28D-41B2-930E-641A5953AD06}"/>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F50897D3-4BC9-4788-81EC-0BC867A820CC}"/>
                      </a:ext>
                    </a:extLst>
                  </p:cNvPr>
                  <p:cNvGrpSpPr/>
                  <p:nvPr/>
                </p:nvGrpSpPr>
                <p:grpSpPr>
                  <a:xfrm>
                    <a:off x="2828925" y="264102"/>
                    <a:ext cx="2645350" cy="802698"/>
                    <a:chOff x="2828925" y="264102"/>
                    <a:chExt cx="2645350" cy="802698"/>
                  </a:xfrm>
                </p:grpSpPr>
                <p:sp>
                  <p:nvSpPr>
                    <p:cNvPr id="24" name="Arrow: Up 23">
                      <a:extLst>
                        <a:ext uri="{FF2B5EF4-FFF2-40B4-BE49-F238E27FC236}">
                          <a16:creationId xmlns:a16="http://schemas.microsoft.com/office/drawing/2014/main" id="{C7FD9796-03EC-4E46-9A19-7BDD9E53525A}"/>
                        </a:ext>
                      </a:extLst>
                    </p:cNvPr>
                    <p:cNvSpPr/>
                    <p:nvPr/>
                  </p:nvSpPr>
                  <p:spPr>
                    <a:xfrm rot="10800000">
                      <a:off x="2828925" y="552450"/>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Up 26">
                      <a:extLst>
                        <a:ext uri="{FF2B5EF4-FFF2-40B4-BE49-F238E27FC236}">
                          <a16:creationId xmlns:a16="http://schemas.microsoft.com/office/drawing/2014/main" id="{D0241161-B7DD-4935-B07E-6C84051D2E30}"/>
                        </a:ext>
                      </a:extLst>
                    </p:cNvPr>
                    <p:cNvSpPr/>
                    <p:nvPr/>
                  </p:nvSpPr>
                  <p:spPr>
                    <a:xfrm rot="10800000">
                      <a:off x="3424958" y="457200"/>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Up 27">
                      <a:extLst>
                        <a:ext uri="{FF2B5EF4-FFF2-40B4-BE49-F238E27FC236}">
                          <a16:creationId xmlns:a16="http://schemas.microsoft.com/office/drawing/2014/main" id="{7B95F85F-CD7E-402C-8FA9-170E039F2518}"/>
                        </a:ext>
                      </a:extLst>
                    </p:cNvPr>
                    <p:cNvSpPr/>
                    <p:nvPr/>
                  </p:nvSpPr>
                  <p:spPr>
                    <a:xfrm rot="10800000">
                      <a:off x="4020990" y="390525"/>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Up 28">
                      <a:extLst>
                        <a:ext uri="{FF2B5EF4-FFF2-40B4-BE49-F238E27FC236}">
                          <a16:creationId xmlns:a16="http://schemas.microsoft.com/office/drawing/2014/main" id="{AA35412A-B4BF-4614-8BAD-02FC7EA76C25}"/>
                        </a:ext>
                      </a:extLst>
                    </p:cNvPr>
                    <p:cNvSpPr/>
                    <p:nvPr/>
                  </p:nvSpPr>
                  <p:spPr>
                    <a:xfrm rot="10800000">
                      <a:off x="4617022" y="304799"/>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Up 29">
                      <a:extLst>
                        <a:ext uri="{FF2B5EF4-FFF2-40B4-BE49-F238E27FC236}">
                          <a16:creationId xmlns:a16="http://schemas.microsoft.com/office/drawing/2014/main" id="{EBCC5570-BCB1-4BF6-8C83-94D64E2B032F}"/>
                        </a:ext>
                      </a:extLst>
                    </p:cNvPr>
                    <p:cNvSpPr/>
                    <p:nvPr/>
                  </p:nvSpPr>
                  <p:spPr>
                    <a:xfrm rot="10800000">
                      <a:off x="5220714" y="264102"/>
                      <a:ext cx="253561"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56" name="Group 55">
                  <a:extLst>
                    <a:ext uri="{FF2B5EF4-FFF2-40B4-BE49-F238E27FC236}">
                      <a16:creationId xmlns:a16="http://schemas.microsoft.com/office/drawing/2014/main" id="{E80D5324-AEE0-4680-A5D8-30C872655B41}"/>
                    </a:ext>
                  </a:extLst>
                </p:cNvPr>
                <p:cNvGrpSpPr/>
                <p:nvPr/>
              </p:nvGrpSpPr>
              <p:grpSpPr>
                <a:xfrm>
                  <a:off x="6131963" y="801829"/>
                  <a:ext cx="3565038" cy="3636820"/>
                  <a:chOff x="6131963" y="801829"/>
                  <a:chExt cx="3565038" cy="3636820"/>
                </a:xfrm>
              </p:grpSpPr>
              <p:grpSp>
                <p:nvGrpSpPr>
                  <p:cNvPr id="33" name="Group 32">
                    <a:extLst>
                      <a:ext uri="{FF2B5EF4-FFF2-40B4-BE49-F238E27FC236}">
                        <a16:creationId xmlns:a16="http://schemas.microsoft.com/office/drawing/2014/main" id="{A46DF52B-D640-4F91-B91D-AC07B0DF8B5B}"/>
                      </a:ext>
                    </a:extLst>
                  </p:cNvPr>
                  <p:cNvGrpSpPr/>
                  <p:nvPr/>
                </p:nvGrpSpPr>
                <p:grpSpPr>
                  <a:xfrm>
                    <a:off x="6131963" y="801829"/>
                    <a:ext cx="3565037" cy="3636820"/>
                    <a:chOff x="2349962" y="544655"/>
                    <a:chExt cx="3565037" cy="3636820"/>
                  </a:xfrm>
                </p:grpSpPr>
                <p:grpSp>
                  <p:nvGrpSpPr>
                    <p:cNvPr id="34" name="Group 33">
                      <a:extLst>
                        <a:ext uri="{FF2B5EF4-FFF2-40B4-BE49-F238E27FC236}">
                          <a16:creationId xmlns:a16="http://schemas.microsoft.com/office/drawing/2014/main" id="{7C381A30-9A86-4E62-B3D8-F55DC20CC075}"/>
                        </a:ext>
                      </a:extLst>
                    </p:cNvPr>
                    <p:cNvGrpSpPr/>
                    <p:nvPr/>
                  </p:nvGrpSpPr>
                  <p:grpSpPr>
                    <a:xfrm>
                      <a:off x="2349962" y="1337132"/>
                      <a:ext cx="3565037" cy="2844343"/>
                      <a:chOff x="2349962" y="1337132"/>
                      <a:chExt cx="3565037" cy="2844343"/>
                    </a:xfrm>
                  </p:grpSpPr>
                  <p:grpSp>
                    <p:nvGrpSpPr>
                      <p:cNvPr id="41" name="Group 40">
                        <a:extLst>
                          <a:ext uri="{FF2B5EF4-FFF2-40B4-BE49-F238E27FC236}">
                            <a16:creationId xmlns:a16="http://schemas.microsoft.com/office/drawing/2014/main" id="{2B9C6A62-6192-4606-B13E-2E25E88B350B}"/>
                          </a:ext>
                        </a:extLst>
                      </p:cNvPr>
                      <p:cNvGrpSpPr/>
                      <p:nvPr/>
                    </p:nvGrpSpPr>
                    <p:grpSpPr>
                      <a:xfrm>
                        <a:off x="2349962" y="1337132"/>
                        <a:ext cx="3565037" cy="2663951"/>
                        <a:chOff x="2349962" y="1337132"/>
                        <a:chExt cx="3565037" cy="2663951"/>
                      </a:xfrm>
                    </p:grpSpPr>
                    <p:sp>
                      <p:nvSpPr>
                        <p:cNvPr id="52" name="Rectangle 51">
                          <a:extLst>
                            <a:ext uri="{FF2B5EF4-FFF2-40B4-BE49-F238E27FC236}">
                              <a16:creationId xmlns:a16="http://schemas.microsoft.com/office/drawing/2014/main" id="{18D763E8-AD33-4E7F-B935-447F14BD39E8}"/>
                            </a:ext>
                          </a:extLst>
                        </p:cNvPr>
                        <p:cNvSpPr/>
                        <p:nvPr/>
                      </p:nvSpPr>
                      <p:spPr>
                        <a:xfrm rot="366213">
                          <a:off x="2349962" y="1823770"/>
                          <a:ext cx="772049" cy="191864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5986B1F1-792F-4933-9C07-225C2A94D4E8}"/>
                            </a:ext>
                          </a:extLst>
                        </p:cNvPr>
                        <p:cNvSpPr/>
                        <p:nvPr/>
                      </p:nvSpPr>
                      <p:spPr>
                        <a:xfrm rot="326060">
                          <a:off x="5004121" y="2227701"/>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6DF18EB8-23D6-4A41-AC66-EBBEB229EF6F}"/>
                            </a:ext>
                          </a:extLst>
                        </p:cNvPr>
                        <p:cNvSpPr/>
                        <p:nvPr/>
                      </p:nvSpPr>
                      <p:spPr>
                        <a:xfrm rot="5750826">
                          <a:off x="3805643" y="3631"/>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 name="Group 41">
                        <a:extLst>
                          <a:ext uri="{FF2B5EF4-FFF2-40B4-BE49-F238E27FC236}">
                            <a16:creationId xmlns:a16="http://schemas.microsoft.com/office/drawing/2014/main" id="{5F4F468D-9B84-40CA-BCD2-4C652500F590}"/>
                          </a:ext>
                        </a:extLst>
                      </p:cNvPr>
                      <p:cNvGrpSpPr/>
                      <p:nvPr/>
                    </p:nvGrpSpPr>
                    <p:grpSpPr>
                      <a:xfrm>
                        <a:off x="3291609" y="3886199"/>
                        <a:ext cx="1774392" cy="295276"/>
                        <a:chOff x="3291609" y="3886199"/>
                        <a:chExt cx="1774392" cy="295276"/>
                      </a:xfrm>
                    </p:grpSpPr>
                    <p:cxnSp>
                      <p:nvCxnSpPr>
                        <p:cNvPr id="45" name="Straight Connector 44">
                          <a:extLst>
                            <a:ext uri="{FF2B5EF4-FFF2-40B4-BE49-F238E27FC236}">
                              <a16:creationId xmlns:a16="http://schemas.microsoft.com/office/drawing/2014/main" id="{962EABC5-E9E4-4EC1-B5E3-DE2837E679D9}"/>
                            </a:ext>
                          </a:extLst>
                        </p:cNvPr>
                        <p:cNvCxnSpPr>
                          <a:cxnSpLocks/>
                        </p:cNvCxnSpPr>
                        <p:nvPr/>
                      </p:nvCxnSpPr>
                      <p:spPr>
                        <a:xfrm>
                          <a:off x="3291609" y="3886200"/>
                          <a:ext cx="1689966" cy="0"/>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35920BB-3B76-4F37-B1A4-CB708CE18AF0}"/>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0A06EB5-FC5E-45C9-9E7F-DFC084138F37}"/>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7781AD2-7AAA-4194-9DF5-945ABF600158}"/>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B9597EE-6E36-4B2F-8885-6CDBCDCA3FB2}"/>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6D164C9-F869-45D4-A5F4-E2026B733538}"/>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C265441-D145-4C48-B6F7-4E3C649B46B7}"/>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CC20A872-F6FD-4B49-9B62-7C30ED125A70}"/>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63767986-46E3-424F-9AD2-3E8396C834D3}"/>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5" name="Group 34">
                      <a:extLst>
                        <a:ext uri="{FF2B5EF4-FFF2-40B4-BE49-F238E27FC236}">
                          <a16:creationId xmlns:a16="http://schemas.microsoft.com/office/drawing/2014/main" id="{37E74875-A1B0-43BA-B2DA-AEC0DD978257}"/>
                        </a:ext>
                      </a:extLst>
                    </p:cNvPr>
                    <p:cNvGrpSpPr/>
                    <p:nvPr/>
                  </p:nvGrpSpPr>
                  <p:grpSpPr>
                    <a:xfrm>
                      <a:off x="2902958" y="544655"/>
                      <a:ext cx="2556317" cy="802698"/>
                      <a:chOff x="2902958" y="544655"/>
                      <a:chExt cx="2556317" cy="802698"/>
                    </a:xfrm>
                  </p:grpSpPr>
                  <p:sp>
                    <p:nvSpPr>
                      <p:cNvPr id="36" name="Arrow: Up 35">
                        <a:extLst>
                          <a:ext uri="{FF2B5EF4-FFF2-40B4-BE49-F238E27FC236}">
                            <a16:creationId xmlns:a16="http://schemas.microsoft.com/office/drawing/2014/main" id="{EE0A7E9A-3F37-4073-88F4-9EFC7A39F127}"/>
                          </a:ext>
                        </a:extLst>
                      </p:cNvPr>
                      <p:cNvSpPr/>
                      <p:nvPr/>
                    </p:nvSpPr>
                    <p:spPr>
                      <a:xfrm rot="10800000">
                        <a:off x="2902958" y="544655"/>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Arrow: Up 36">
                        <a:extLst>
                          <a:ext uri="{FF2B5EF4-FFF2-40B4-BE49-F238E27FC236}">
                            <a16:creationId xmlns:a16="http://schemas.microsoft.com/office/drawing/2014/main" id="{3E2E21E0-E7DE-478F-82B0-874C797A6F73}"/>
                          </a:ext>
                        </a:extLst>
                      </p:cNvPr>
                      <p:cNvSpPr/>
                      <p:nvPr/>
                    </p:nvSpPr>
                    <p:spPr>
                      <a:xfrm rot="10800000">
                        <a:off x="3424959" y="544655"/>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Up 37">
                        <a:extLst>
                          <a:ext uri="{FF2B5EF4-FFF2-40B4-BE49-F238E27FC236}">
                            <a16:creationId xmlns:a16="http://schemas.microsoft.com/office/drawing/2014/main" id="{6C9C290E-73A8-4B5A-835B-116D6EDA7D2F}"/>
                          </a:ext>
                        </a:extLst>
                      </p:cNvPr>
                      <p:cNvSpPr/>
                      <p:nvPr/>
                    </p:nvSpPr>
                    <p:spPr>
                      <a:xfrm rot="10800000">
                        <a:off x="4018967" y="552449"/>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Up 38">
                        <a:extLst>
                          <a:ext uri="{FF2B5EF4-FFF2-40B4-BE49-F238E27FC236}">
                            <a16:creationId xmlns:a16="http://schemas.microsoft.com/office/drawing/2014/main" id="{D96AB3FE-8E44-4E65-918E-6BF66E3AF327}"/>
                          </a:ext>
                        </a:extLst>
                      </p:cNvPr>
                      <p:cNvSpPr/>
                      <p:nvPr/>
                    </p:nvSpPr>
                    <p:spPr>
                      <a:xfrm rot="10800000">
                        <a:off x="4608510" y="544655"/>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Arrow: Up 39">
                        <a:extLst>
                          <a:ext uri="{FF2B5EF4-FFF2-40B4-BE49-F238E27FC236}">
                            <a16:creationId xmlns:a16="http://schemas.microsoft.com/office/drawing/2014/main" id="{B0EC1CC1-3708-4512-B022-2BCBCB21EE49}"/>
                          </a:ext>
                        </a:extLst>
                      </p:cNvPr>
                      <p:cNvSpPr/>
                      <p:nvPr/>
                    </p:nvSpPr>
                    <p:spPr>
                      <a:xfrm rot="10800000">
                        <a:off x="5200075" y="544655"/>
                        <a:ext cx="259200"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5" name="Rectangle 54">
                    <a:extLst>
                      <a:ext uri="{FF2B5EF4-FFF2-40B4-BE49-F238E27FC236}">
                        <a16:creationId xmlns:a16="http://schemas.microsoft.com/office/drawing/2014/main" id="{E5549BCD-A2BE-4752-BCEA-FD0D865D8923}"/>
                      </a:ext>
                    </a:extLst>
                  </p:cNvPr>
                  <p:cNvSpPr/>
                  <p:nvPr/>
                </p:nvSpPr>
                <p:spPr>
                  <a:xfrm rot="5750826">
                    <a:off x="7587645" y="260805"/>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23" name="Group 122">
                <a:extLst>
                  <a:ext uri="{FF2B5EF4-FFF2-40B4-BE49-F238E27FC236}">
                    <a16:creationId xmlns:a16="http://schemas.microsoft.com/office/drawing/2014/main" id="{B50519F2-2AB0-4675-901F-150041D14D8A}"/>
                  </a:ext>
                </a:extLst>
              </p:cNvPr>
              <p:cNvGrpSpPr/>
              <p:nvPr/>
            </p:nvGrpSpPr>
            <p:grpSpPr>
              <a:xfrm>
                <a:off x="3276344" y="3062596"/>
                <a:ext cx="6508937" cy="2952962"/>
                <a:chOff x="3276344" y="3062596"/>
                <a:chExt cx="6508937" cy="2952962"/>
              </a:xfrm>
            </p:grpSpPr>
            <p:grpSp>
              <p:nvGrpSpPr>
                <p:cNvPr id="89" name="Group 88">
                  <a:extLst>
                    <a:ext uri="{FF2B5EF4-FFF2-40B4-BE49-F238E27FC236}">
                      <a16:creationId xmlns:a16="http://schemas.microsoft.com/office/drawing/2014/main" id="{63E8B996-229D-42A4-8D4E-CCCA7B039E78}"/>
                    </a:ext>
                  </a:extLst>
                </p:cNvPr>
                <p:cNvGrpSpPr/>
                <p:nvPr/>
              </p:nvGrpSpPr>
              <p:grpSpPr>
                <a:xfrm>
                  <a:off x="3276344" y="3062596"/>
                  <a:ext cx="2588973" cy="2952962"/>
                  <a:chOff x="8442260" y="2049451"/>
                  <a:chExt cx="3442857" cy="3926898"/>
                </a:xfrm>
              </p:grpSpPr>
              <p:grpSp>
                <p:nvGrpSpPr>
                  <p:cNvPr id="57" name="Group 56">
                    <a:extLst>
                      <a:ext uri="{FF2B5EF4-FFF2-40B4-BE49-F238E27FC236}">
                        <a16:creationId xmlns:a16="http://schemas.microsoft.com/office/drawing/2014/main" id="{A1B7BB67-E001-4F17-9B29-7E02C26B2D78}"/>
                      </a:ext>
                    </a:extLst>
                  </p:cNvPr>
                  <p:cNvGrpSpPr/>
                  <p:nvPr/>
                </p:nvGrpSpPr>
                <p:grpSpPr>
                  <a:xfrm>
                    <a:off x="8442260" y="2049451"/>
                    <a:ext cx="3442857" cy="3917373"/>
                    <a:chOff x="2419926" y="264102"/>
                    <a:chExt cx="3442857" cy="3917373"/>
                  </a:xfrm>
                </p:grpSpPr>
                <p:grpSp>
                  <p:nvGrpSpPr>
                    <p:cNvPr id="58" name="Group 57">
                      <a:extLst>
                        <a:ext uri="{FF2B5EF4-FFF2-40B4-BE49-F238E27FC236}">
                          <a16:creationId xmlns:a16="http://schemas.microsoft.com/office/drawing/2014/main" id="{D0C2F180-0DB7-4314-9A42-AEFC09CAEAC8}"/>
                        </a:ext>
                      </a:extLst>
                    </p:cNvPr>
                    <p:cNvGrpSpPr/>
                    <p:nvPr/>
                  </p:nvGrpSpPr>
                  <p:grpSpPr>
                    <a:xfrm>
                      <a:off x="2419926" y="1163781"/>
                      <a:ext cx="3442857" cy="3017694"/>
                      <a:chOff x="2419926" y="1163781"/>
                      <a:chExt cx="3442857" cy="3017694"/>
                    </a:xfrm>
                  </p:grpSpPr>
                  <p:grpSp>
                    <p:nvGrpSpPr>
                      <p:cNvPr id="65" name="Group 64">
                        <a:extLst>
                          <a:ext uri="{FF2B5EF4-FFF2-40B4-BE49-F238E27FC236}">
                            <a16:creationId xmlns:a16="http://schemas.microsoft.com/office/drawing/2014/main" id="{38264926-CFD3-4D32-8AEA-77FC87B38BFC}"/>
                          </a:ext>
                        </a:extLst>
                      </p:cNvPr>
                      <p:cNvGrpSpPr/>
                      <p:nvPr/>
                    </p:nvGrpSpPr>
                    <p:grpSpPr>
                      <a:xfrm>
                        <a:off x="2419926" y="1163781"/>
                        <a:ext cx="3442857" cy="2549237"/>
                        <a:chOff x="2419926" y="1163781"/>
                        <a:chExt cx="3442857" cy="2549237"/>
                      </a:xfrm>
                    </p:grpSpPr>
                    <p:sp>
                      <p:nvSpPr>
                        <p:cNvPr id="76" name="Rectangle 75">
                          <a:extLst>
                            <a:ext uri="{FF2B5EF4-FFF2-40B4-BE49-F238E27FC236}">
                              <a16:creationId xmlns:a16="http://schemas.microsoft.com/office/drawing/2014/main" id="{272626DE-5A12-4D58-ABE2-40779736FCCE}"/>
                            </a:ext>
                          </a:extLst>
                        </p:cNvPr>
                        <p:cNvSpPr/>
                        <p:nvPr/>
                      </p:nvSpPr>
                      <p:spPr>
                        <a:xfrm>
                          <a:off x="2419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ED70FA7D-89BB-434F-838B-4077C37DF6EA}"/>
                            </a:ext>
                          </a:extLst>
                        </p:cNvPr>
                        <p:cNvSpPr/>
                        <p:nvPr/>
                      </p:nvSpPr>
                      <p:spPr>
                        <a:xfrm>
                          <a:off x="5086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433951A0-DA2F-4DE7-9C1B-18F4601BFCBD}"/>
                            </a:ext>
                          </a:extLst>
                        </p:cNvPr>
                        <p:cNvSpPr/>
                        <p:nvPr/>
                      </p:nvSpPr>
                      <p:spPr>
                        <a:xfrm rot="5400000">
                          <a:off x="3753427" y="-169720"/>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6" name="Group 65">
                        <a:extLst>
                          <a:ext uri="{FF2B5EF4-FFF2-40B4-BE49-F238E27FC236}">
                            <a16:creationId xmlns:a16="http://schemas.microsoft.com/office/drawing/2014/main" id="{2CE678E8-3EF4-4E6E-9D62-2BF6D06D262A}"/>
                          </a:ext>
                        </a:extLst>
                      </p:cNvPr>
                      <p:cNvGrpSpPr/>
                      <p:nvPr/>
                    </p:nvGrpSpPr>
                    <p:grpSpPr>
                      <a:xfrm>
                        <a:off x="2419926" y="3886199"/>
                        <a:ext cx="3442856" cy="295276"/>
                        <a:chOff x="2419926" y="3886199"/>
                        <a:chExt cx="3442856" cy="295276"/>
                      </a:xfrm>
                    </p:grpSpPr>
                    <p:cxnSp>
                      <p:nvCxnSpPr>
                        <p:cNvPr id="69" name="Straight Connector 68">
                          <a:extLst>
                            <a:ext uri="{FF2B5EF4-FFF2-40B4-BE49-F238E27FC236}">
                              <a16:creationId xmlns:a16="http://schemas.microsoft.com/office/drawing/2014/main" id="{7D3ED276-B7FE-4DA9-8D20-3A20BB072291}"/>
                            </a:ext>
                          </a:extLst>
                        </p:cNvPr>
                        <p:cNvCxnSpPr>
                          <a:cxnSpLocks/>
                        </p:cNvCxnSpPr>
                        <p:nvPr/>
                      </p:nvCxnSpPr>
                      <p:spPr>
                        <a:xfrm>
                          <a:off x="2419926" y="3886199"/>
                          <a:ext cx="3442856" cy="952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51F298B-68B7-4153-A8BA-EA998051D487}"/>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022B09C-42FC-4FDE-BD92-CC54DB383A9F}"/>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FF428A4-2E7A-4FB5-AFC2-547C81EBD6D1}"/>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B8F259C-C7F3-4799-AAB4-34CC39C93AC5}"/>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2C9769D0-CD13-427D-9E22-6466200557C7}"/>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8AD0A3-418B-4464-B9B9-ED379A273DA0}"/>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67" name="Rectangle 66">
                        <a:extLst>
                          <a:ext uri="{FF2B5EF4-FFF2-40B4-BE49-F238E27FC236}">
                            <a16:creationId xmlns:a16="http://schemas.microsoft.com/office/drawing/2014/main" id="{6B1A9F0B-70EC-4A8C-BDCC-1A353AC8F8EC}"/>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313FDFB0-1981-4411-B197-25225EA00BD2}"/>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9" name="Group 58">
                      <a:extLst>
                        <a:ext uri="{FF2B5EF4-FFF2-40B4-BE49-F238E27FC236}">
                          <a16:creationId xmlns:a16="http://schemas.microsoft.com/office/drawing/2014/main" id="{3F2E228C-1428-45D9-804C-CB33AB60FB19}"/>
                        </a:ext>
                      </a:extLst>
                    </p:cNvPr>
                    <p:cNvGrpSpPr/>
                    <p:nvPr/>
                  </p:nvGrpSpPr>
                  <p:grpSpPr>
                    <a:xfrm>
                      <a:off x="2828925" y="264102"/>
                      <a:ext cx="2645350" cy="802698"/>
                      <a:chOff x="2828925" y="264102"/>
                      <a:chExt cx="2645350" cy="802698"/>
                    </a:xfrm>
                  </p:grpSpPr>
                  <p:sp>
                    <p:nvSpPr>
                      <p:cNvPr id="60" name="Arrow: Up 59">
                        <a:extLst>
                          <a:ext uri="{FF2B5EF4-FFF2-40B4-BE49-F238E27FC236}">
                            <a16:creationId xmlns:a16="http://schemas.microsoft.com/office/drawing/2014/main" id="{789AC036-76C4-47C8-9A6E-B85193239B3C}"/>
                          </a:ext>
                        </a:extLst>
                      </p:cNvPr>
                      <p:cNvSpPr/>
                      <p:nvPr/>
                    </p:nvSpPr>
                    <p:spPr>
                      <a:xfrm rot="10800000">
                        <a:off x="2828925" y="552450"/>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Arrow: Up 60">
                        <a:extLst>
                          <a:ext uri="{FF2B5EF4-FFF2-40B4-BE49-F238E27FC236}">
                            <a16:creationId xmlns:a16="http://schemas.microsoft.com/office/drawing/2014/main" id="{5CB074AF-024D-4369-B4CA-8B69CC2870C3}"/>
                          </a:ext>
                        </a:extLst>
                      </p:cNvPr>
                      <p:cNvSpPr/>
                      <p:nvPr/>
                    </p:nvSpPr>
                    <p:spPr>
                      <a:xfrm rot="10800000">
                        <a:off x="3424958" y="457200"/>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Arrow: Up 61">
                        <a:extLst>
                          <a:ext uri="{FF2B5EF4-FFF2-40B4-BE49-F238E27FC236}">
                            <a16:creationId xmlns:a16="http://schemas.microsoft.com/office/drawing/2014/main" id="{B1C55F5A-B9F0-4A90-9C05-A94C5E6570C2}"/>
                          </a:ext>
                        </a:extLst>
                      </p:cNvPr>
                      <p:cNvSpPr/>
                      <p:nvPr/>
                    </p:nvSpPr>
                    <p:spPr>
                      <a:xfrm rot="10800000">
                        <a:off x="4020990" y="390525"/>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Arrow: Up 62">
                        <a:extLst>
                          <a:ext uri="{FF2B5EF4-FFF2-40B4-BE49-F238E27FC236}">
                            <a16:creationId xmlns:a16="http://schemas.microsoft.com/office/drawing/2014/main" id="{532B4DF4-BFE8-4E56-810B-2CC4E4F45775}"/>
                          </a:ext>
                        </a:extLst>
                      </p:cNvPr>
                      <p:cNvSpPr/>
                      <p:nvPr/>
                    </p:nvSpPr>
                    <p:spPr>
                      <a:xfrm rot="10800000">
                        <a:off x="4617022" y="304799"/>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Arrow: Up 63">
                        <a:extLst>
                          <a:ext uri="{FF2B5EF4-FFF2-40B4-BE49-F238E27FC236}">
                            <a16:creationId xmlns:a16="http://schemas.microsoft.com/office/drawing/2014/main" id="{20062492-A6E5-47E3-BAE5-D1FBE8491417}"/>
                          </a:ext>
                        </a:extLst>
                      </p:cNvPr>
                      <p:cNvSpPr/>
                      <p:nvPr/>
                    </p:nvSpPr>
                    <p:spPr>
                      <a:xfrm rot="10800000">
                        <a:off x="5220714" y="264102"/>
                        <a:ext cx="253561"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82" name="Straight Connector 81">
                    <a:extLst>
                      <a:ext uri="{FF2B5EF4-FFF2-40B4-BE49-F238E27FC236}">
                        <a16:creationId xmlns:a16="http://schemas.microsoft.com/office/drawing/2014/main" id="{F7213F9A-29F9-49B3-9ECE-3BEBE5935581}"/>
                      </a:ext>
                    </a:extLst>
                  </p:cNvPr>
                  <p:cNvCxnSpPr>
                    <a:cxnSpLocks/>
                  </p:cNvCxnSpPr>
                  <p:nvPr/>
                </p:nvCxnSpPr>
                <p:spPr>
                  <a:xfrm>
                    <a:off x="9175835"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26C9156-E1B5-4E60-B931-0D233E377441}"/>
                      </a:ext>
                    </a:extLst>
                  </p:cNvPr>
                  <p:cNvCxnSpPr>
                    <a:cxnSpLocks/>
                  </p:cNvCxnSpPr>
                  <p:nvPr/>
                </p:nvCxnSpPr>
                <p:spPr>
                  <a:xfrm>
                    <a:off x="890437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04BBF742-5159-4983-8CE9-7DA2690583FB}"/>
                      </a:ext>
                    </a:extLst>
                  </p:cNvPr>
                  <p:cNvCxnSpPr>
                    <a:cxnSpLocks/>
                  </p:cNvCxnSpPr>
                  <p:nvPr/>
                </p:nvCxnSpPr>
                <p:spPr>
                  <a:xfrm>
                    <a:off x="8657160" y="5666197"/>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D4EA821B-A8AE-4162-8B1C-C697F9FF4C55}"/>
                      </a:ext>
                    </a:extLst>
                  </p:cNvPr>
                  <p:cNvCxnSpPr>
                    <a:cxnSpLocks/>
                  </p:cNvCxnSpPr>
                  <p:nvPr/>
                </p:nvCxnSpPr>
                <p:spPr>
                  <a:xfrm>
                    <a:off x="8445373" y="5673635"/>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165B3DAD-1E95-428B-9E47-063E17C56701}"/>
                      </a:ext>
                    </a:extLst>
                  </p:cNvPr>
                  <p:cNvCxnSpPr>
                    <a:cxnSpLocks/>
                  </p:cNvCxnSpPr>
                  <p:nvPr/>
                </p:nvCxnSpPr>
                <p:spPr>
                  <a:xfrm>
                    <a:off x="1102866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084AA1C-7D0B-428B-B249-27023CEC95D8}"/>
                      </a:ext>
                    </a:extLst>
                  </p:cNvPr>
                  <p:cNvCxnSpPr>
                    <a:cxnSpLocks/>
                  </p:cNvCxnSpPr>
                  <p:nvPr/>
                </p:nvCxnSpPr>
                <p:spPr>
                  <a:xfrm>
                    <a:off x="11275884" y="5671548"/>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1078A87F-F0E6-45F2-A340-C4515CE6009F}"/>
                      </a:ext>
                    </a:extLst>
                  </p:cNvPr>
                  <p:cNvCxnSpPr>
                    <a:cxnSpLocks/>
                  </p:cNvCxnSpPr>
                  <p:nvPr/>
                </p:nvCxnSpPr>
                <p:spPr>
                  <a:xfrm>
                    <a:off x="11530606"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grpSp>
              <p:nvGrpSpPr>
                <p:cNvPr id="121" name="Group 120">
                  <a:extLst>
                    <a:ext uri="{FF2B5EF4-FFF2-40B4-BE49-F238E27FC236}">
                      <a16:creationId xmlns:a16="http://schemas.microsoft.com/office/drawing/2014/main" id="{8F73E92D-6328-466D-9BD1-93D09068436C}"/>
                    </a:ext>
                  </a:extLst>
                </p:cNvPr>
                <p:cNvGrpSpPr/>
                <p:nvPr/>
              </p:nvGrpSpPr>
              <p:grpSpPr>
                <a:xfrm>
                  <a:off x="7189322" y="3175550"/>
                  <a:ext cx="2595959" cy="2825241"/>
                  <a:chOff x="6047546" y="2723774"/>
                  <a:chExt cx="3452146" cy="3757053"/>
                </a:xfrm>
              </p:grpSpPr>
              <p:grpSp>
                <p:nvGrpSpPr>
                  <p:cNvPr id="90" name="Group 89">
                    <a:extLst>
                      <a:ext uri="{FF2B5EF4-FFF2-40B4-BE49-F238E27FC236}">
                        <a16:creationId xmlns:a16="http://schemas.microsoft.com/office/drawing/2014/main" id="{C031CC94-8889-43F6-8CFA-8FEF73E7EFF3}"/>
                      </a:ext>
                    </a:extLst>
                  </p:cNvPr>
                  <p:cNvGrpSpPr/>
                  <p:nvPr/>
                </p:nvGrpSpPr>
                <p:grpSpPr>
                  <a:xfrm>
                    <a:off x="6047548" y="2723774"/>
                    <a:ext cx="3452144" cy="3757053"/>
                    <a:chOff x="8442260" y="2219296"/>
                    <a:chExt cx="3452144" cy="3757053"/>
                  </a:xfrm>
                </p:grpSpPr>
                <p:grpSp>
                  <p:nvGrpSpPr>
                    <p:cNvPr id="91" name="Group 90">
                      <a:extLst>
                        <a:ext uri="{FF2B5EF4-FFF2-40B4-BE49-F238E27FC236}">
                          <a16:creationId xmlns:a16="http://schemas.microsoft.com/office/drawing/2014/main" id="{80EAC679-F3F7-4E09-B54D-702A0A0DAE1A}"/>
                        </a:ext>
                      </a:extLst>
                    </p:cNvPr>
                    <p:cNvGrpSpPr/>
                    <p:nvPr/>
                  </p:nvGrpSpPr>
                  <p:grpSpPr>
                    <a:xfrm>
                      <a:off x="8442260" y="2219296"/>
                      <a:ext cx="3452144" cy="3747528"/>
                      <a:chOff x="2419926" y="433947"/>
                      <a:chExt cx="3452144" cy="3747528"/>
                    </a:xfrm>
                  </p:grpSpPr>
                  <p:grpSp>
                    <p:nvGrpSpPr>
                      <p:cNvPr id="99" name="Group 98">
                        <a:extLst>
                          <a:ext uri="{FF2B5EF4-FFF2-40B4-BE49-F238E27FC236}">
                            <a16:creationId xmlns:a16="http://schemas.microsoft.com/office/drawing/2014/main" id="{CF966D44-4B89-43E6-84AA-076EC6EEA36B}"/>
                          </a:ext>
                        </a:extLst>
                      </p:cNvPr>
                      <p:cNvGrpSpPr/>
                      <p:nvPr/>
                    </p:nvGrpSpPr>
                    <p:grpSpPr>
                      <a:xfrm>
                        <a:off x="2419926" y="1325798"/>
                        <a:ext cx="3452144" cy="2855677"/>
                        <a:chOff x="2419926" y="1325798"/>
                        <a:chExt cx="3452144" cy="2855677"/>
                      </a:xfrm>
                    </p:grpSpPr>
                    <p:grpSp>
                      <p:nvGrpSpPr>
                        <p:cNvPr id="106" name="Group 105">
                          <a:extLst>
                            <a:ext uri="{FF2B5EF4-FFF2-40B4-BE49-F238E27FC236}">
                              <a16:creationId xmlns:a16="http://schemas.microsoft.com/office/drawing/2014/main" id="{0932D2DE-33D3-450C-8E2C-242273F2B9F3}"/>
                            </a:ext>
                          </a:extLst>
                        </p:cNvPr>
                        <p:cNvGrpSpPr/>
                        <p:nvPr/>
                      </p:nvGrpSpPr>
                      <p:grpSpPr>
                        <a:xfrm>
                          <a:off x="2429213" y="1325798"/>
                          <a:ext cx="3442857" cy="2549546"/>
                          <a:chOff x="2429213" y="1325798"/>
                          <a:chExt cx="3442857" cy="2549546"/>
                        </a:xfrm>
                      </p:grpSpPr>
                      <p:sp>
                        <p:nvSpPr>
                          <p:cNvPr id="117" name="Rectangle 116">
                            <a:extLst>
                              <a:ext uri="{FF2B5EF4-FFF2-40B4-BE49-F238E27FC236}">
                                <a16:creationId xmlns:a16="http://schemas.microsoft.com/office/drawing/2014/main" id="{73B97239-6F8B-4C24-9B50-391D72E67F02}"/>
                              </a:ext>
                            </a:extLst>
                          </p:cNvPr>
                          <p:cNvSpPr/>
                          <p:nvPr/>
                        </p:nvSpPr>
                        <p:spPr>
                          <a:xfrm>
                            <a:off x="2434079" y="2100028"/>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Rectangle 117">
                            <a:extLst>
                              <a:ext uri="{FF2B5EF4-FFF2-40B4-BE49-F238E27FC236}">
                                <a16:creationId xmlns:a16="http://schemas.microsoft.com/office/drawing/2014/main" id="{00EED816-5CF1-4F24-AF1C-7D8FFCE1ABB8}"/>
                              </a:ext>
                            </a:extLst>
                          </p:cNvPr>
                          <p:cNvSpPr/>
                          <p:nvPr/>
                        </p:nvSpPr>
                        <p:spPr>
                          <a:xfrm>
                            <a:off x="5086927" y="2101962"/>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Rectangle 118">
                            <a:extLst>
                              <a:ext uri="{FF2B5EF4-FFF2-40B4-BE49-F238E27FC236}">
                                <a16:creationId xmlns:a16="http://schemas.microsoft.com/office/drawing/2014/main" id="{84EECF61-2DAE-4987-A671-B1E72B55222B}"/>
                              </a:ext>
                            </a:extLst>
                          </p:cNvPr>
                          <p:cNvSpPr/>
                          <p:nvPr/>
                        </p:nvSpPr>
                        <p:spPr>
                          <a:xfrm rot="5400000">
                            <a:off x="3762714" y="-7703"/>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7" name="Group 106">
                          <a:extLst>
                            <a:ext uri="{FF2B5EF4-FFF2-40B4-BE49-F238E27FC236}">
                              <a16:creationId xmlns:a16="http://schemas.microsoft.com/office/drawing/2014/main" id="{FF6F6B01-4F61-4529-A68C-A2AA4BE2C536}"/>
                            </a:ext>
                          </a:extLst>
                        </p:cNvPr>
                        <p:cNvGrpSpPr/>
                        <p:nvPr/>
                      </p:nvGrpSpPr>
                      <p:grpSpPr>
                        <a:xfrm>
                          <a:off x="2419926" y="3886199"/>
                          <a:ext cx="3442856" cy="295276"/>
                          <a:chOff x="2419926" y="3886199"/>
                          <a:chExt cx="3442856" cy="295276"/>
                        </a:xfrm>
                      </p:grpSpPr>
                      <p:cxnSp>
                        <p:nvCxnSpPr>
                          <p:cNvPr id="110" name="Straight Connector 109">
                            <a:extLst>
                              <a:ext uri="{FF2B5EF4-FFF2-40B4-BE49-F238E27FC236}">
                                <a16:creationId xmlns:a16="http://schemas.microsoft.com/office/drawing/2014/main" id="{FF69B549-52E9-465A-BE1D-91CE32F5351F}"/>
                              </a:ext>
                            </a:extLst>
                          </p:cNvPr>
                          <p:cNvCxnSpPr>
                            <a:cxnSpLocks/>
                          </p:cNvCxnSpPr>
                          <p:nvPr/>
                        </p:nvCxnSpPr>
                        <p:spPr>
                          <a:xfrm>
                            <a:off x="2419926" y="3886199"/>
                            <a:ext cx="3442856" cy="952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720E125A-38D2-4C6F-AECC-8A05EECADCE6}"/>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11727E8-0CA1-45AC-A7BC-52EBFED13D04}"/>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E01AC03D-10EF-4E79-8F78-B3DD753AC865}"/>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D6A601B-F224-476C-8361-04B754D36C5B}"/>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F7691D5-BB5D-4B2C-864F-F77744912E34}"/>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AAB43D06-930D-4FD8-A026-6E709D6EC390}"/>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08" name="Rectangle 107">
                          <a:extLst>
                            <a:ext uri="{FF2B5EF4-FFF2-40B4-BE49-F238E27FC236}">
                              <a16:creationId xmlns:a16="http://schemas.microsoft.com/office/drawing/2014/main" id="{EF3E4BF4-ADE6-46BE-B116-20E3856FBCCA}"/>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a:extLst>
                            <a:ext uri="{FF2B5EF4-FFF2-40B4-BE49-F238E27FC236}">
                              <a16:creationId xmlns:a16="http://schemas.microsoft.com/office/drawing/2014/main" id="{80E6E0C0-A39E-4A3C-BC78-3CD8217C0DC2}"/>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0" name="Group 99">
                        <a:extLst>
                          <a:ext uri="{FF2B5EF4-FFF2-40B4-BE49-F238E27FC236}">
                            <a16:creationId xmlns:a16="http://schemas.microsoft.com/office/drawing/2014/main" id="{4719013F-7275-4343-86DA-41284ECFEAA0}"/>
                          </a:ext>
                        </a:extLst>
                      </p:cNvPr>
                      <p:cNvGrpSpPr/>
                      <p:nvPr/>
                    </p:nvGrpSpPr>
                    <p:grpSpPr>
                      <a:xfrm>
                        <a:off x="2822006" y="433947"/>
                        <a:ext cx="2568242" cy="809065"/>
                        <a:chOff x="2822006" y="433947"/>
                        <a:chExt cx="2568242" cy="809065"/>
                      </a:xfrm>
                    </p:grpSpPr>
                    <p:sp>
                      <p:nvSpPr>
                        <p:cNvPr id="101" name="Arrow: Up 100">
                          <a:extLst>
                            <a:ext uri="{FF2B5EF4-FFF2-40B4-BE49-F238E27FC236}">
                              <a16:creationId xmlns:a16="http://schemas.microsoft.com/office/drawing/2014/main" id="{BF729F2F-55CF-4C00-966B-1A3E6DCAEC16}"/>
                            </a:ext>
                          </a:extLst>
                        </p:cNvPr>
                        <p:cNvSpPr/>
                        <p:nvPr/>
                      </p:nvSpPr>
                      <p:spPr>
                        <a:xfrm rot="10800000">
                          <a:off x="2822006" y="728662"/>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Arrow: Up 101">
                          <a:extLst>
                            <a:ext uri="{FF2B5EF4-FFF2-40B4-BE49-F238E27FC236}">
                              <a16:creationId xmlns:a16="http://schemas.microsoft.com/office/drawing/2014/main" id="{2A371D0A-C1CE-4525-A880-0EB90BDE39BC}"/>
                            </a:ext>
                          </a:extLst>
                        </p:cNvPr>
                        <p:cNvSpPr/>
                        <p:nvPr/>
                      </p:nvSpPr>
                      <p:spPr>
                        <a:xfrm rot="10800000">
                          <a:off x="3424959" y="629525"/>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Arrow: Up 102">
                          <a:extLst>
                            <a:ext uri="{FF2B5EF4-FFF2-40B4-BE49-F238E27FC236}">
                              <a16:creationId xmlns:a16="http://schemas.microsoft.com/office/drawing/2014/main" id="{84472F5E-43D4-4B64-BD52-3515C83A1950}"/>
                            </a:ext>
                          </a:extLst>
                        </p:cNvPr>
                        <p:cNvSpPr/>
                        <p:nvPr/>
                      </p:nvSpPr>
                      <p:spPr>
                        <a:xfrm rot="10800000">
                          <a:off x="4020990" y="562850"/>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Arrow: Up 103">
                          <a:extLst>
                            <a:ext uri="{FF2B5EF4-FFF2-40B4-BE49-F238E27FC236}">
                              <a16:creationId xmlns:a16="http://schemas.microsoft.com/office/drawing/2014/main" id="{8B89EDB9-CAD5-44EE-8044-DA02B4DF1621}"/>
                            </a:ext>
                          </a:extLst>
                        </p:cNvPr>
                        <p:cNvSpPr/>
                        <p:nvPr/>
                      </p:nvSpPr>
                      <p:spPr>
                        <a:xfrm rot="10800000">
                          <a:off x="4576147" y="477124"/>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Arrow: Up 104">
                          <a:extLst>
                            <a:ext uri="{FF2B5EF4-FFF2-40B4-BE49-F238E27FC236}">
                              <a16:creationId xmlns:a16="http://schemas.microsoft.com/office/drawing/2014/main" id="{2A2FEAA1-23F0-4C4A-BDA6-642CA86CB1E8}"/>
                            </a:ext>
                          </a:extLst>
                        </p:cNvPr>
                        <p:cNvSpPr/>
                        <p:nvPr/>
                      </p:nvSpPr>
                      <p:spPr>
                        <a:xfrm rot="10800000">
                          <a:off x="5136687" y="433947"/>
                          <a:ext cx="253561"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92" name="Straight Connector 91">
                      <a:extLst>
                        <a:ext uri="{FF2B5EF4-FFF2-40B4-BE49-F238E27FC236}">
                          <a16:creationId xmlns:a16="http://schemas.microsoft.com/office/drawing/2014/main" id="{3A3D4C99-1069-4788-94A7-CDADBD0C789E}"/>
                        </a:ext>
                      </a:extLst>
                    </p:cNvPr>
                    <p:cNvCxnSpPr>
                      <a:cxnSpLocks/>
                    </p:cNvCxnSpPr>
                    <p:nvPr/>
                  </p:nvCxnSpPr>
                  <p:spPr>
                    <a:xfrm>
                      <a:off x="9175835"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F71A93DC-9D40-418A-8C45-B339A0819DCC}"/>
                        </a:ext>
                      </a:extLst>
                    </p:cNvPr>
                    <p:cNvCxnSpPr>
                      <a:cxnSpLocks/>
                    </p:cNvCxnSpPr>
                    <p:nvPr/>
                  </p:nvCxnSpPr>
                  <p:spPr>
                    <a:xfrm>
                      <a:off x="890437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CF49759D-CBA9-41A9-95AB-16BE65C8407A}"/>
                        </a:ext>
                      </a:extLst>
                    </p:cNvPr>
                    <p:cNvCxnSpPr>
                      <a:cxnSpLocks/>
                    </p:cNvCxnSpPr>
                    <p:nvPr/>
                  </p:nvCxnSpPr>
                  <p:spPr>
                    <a:xfrm>
                      <a:off x="8657160" y="5666197"/>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C1C4A46-DBBD-4B7A-8C1B-3289C062C69E}"/>
                        </a:ext>
                      </a:extLst>
                    </p:cNvPr>
                    <p:cNvCxnSpPr>
                      <a:cxnSpLocks/>
                    </p:cNvCxnSpPr>
                    <p:nvPr/>
                  </p:nvCxnSpPr>
                  <p:spPr>
                    <a:xfrm>
                      <a:off x="8445373" y="5673635"/>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45A53DF-DC58-4D75-B649-6F5B404D110D}"/>
                        </a:ext>
                      </a:extLst>
                    </p:cNvPr>
                    <p:cNvCxnSpPr>
                      <a:cxnSpLocks/>
                    </p:cNvCxnSpPr>
                    <p:nvPr/>
                  </p:nvCxnSpPr>
                  <p:spPr>
                    <a:xfrm>
                      <a:off x="1102866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9430A77-6526-4FAB-8465-7890D8D9E2BE}"/>
                        </a:ext>
                      </a:extLst>
                    </p:cNvPr>
                    <p:cNvCxnSpPr>
                      <a:cxnSpLocks/>
                    </p:cNvCxnSpPr>
                    <p:nvPr/>
                  </p:nvCxnSpPr>
                  <p:spPr>
                    <a:xfrm>
                      <a:off x="11275884" y="5671548"/>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41953A4F-8BEF-4E7E-A533-B3681E79DF44}"/>
                        </a:ext>
                      </a:extLst>
                    </p:cNvPr>
                    <p:cNvCxnSpPr>
                      <a:cxnSpLocks/>
                    </p:cNvCxnSpPr>
                    <p:nvPr/>
                  </p:nvCxnSpPr>
                  <p:spPr>
                    <a:xfrm>
                      <a:off x="11530606"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20" name="Rectangle 119">
                    <a:extLst>
                      <a:ext uri="{FF2B5EF4-FFF2-40B4-BE49-F238E27FC236}">
                        <a16:creationId xmlns:a16="http://schemas.microsoft.com/office/drawing/2014/main" id="{CBAE0F9B-BB9D-4AF5-AC04-7505265CC76C}"/>
                      </a:ext>
                    </a:extLst>
                  </p:cNvPr>
                  <p:cNvSpPr/>
                  <p:nvPr/>
                </p:nvSpPr>
                <p:spPr>
                  <a:xfrm rot="5400000">
                    <a:off x="7353079" y="2317530"/>
                    <a:ext cx="775855" cy="33869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131" name="Arrow: Up 130">
              <a:extLst>
                <a:ext uri="{FF2B5EF4-FFF2-40B4-BE49-F238E27FC236}">
                  <a16:creationId xmlns:a16="http://schemas.microsoft.com/office/drawing/2014/main" id="{FFFF75B1-FCE0-4895-BB92-435409CF8C28}"/>
                </a:ext>
              </a:extLst>
            </p:cNvPr>
            <p:cNvSpPr/>
            <p:nvPr/>
          </p:nvSpPr>
          <p:spPr>
            <a:xfrm rot="5400000">
              <a:off x="3219450" y="1698327"/>
              <a:ext cx="528678" cy="557062"/>
            </a:xfrm>
            <a:prstGeom prst="up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Arrow: Up 131">
              <a:extLst>
                <a:ext uri="{FF2B5EF4-FFF2-40B4-BE49-F238E27FC236}">
                  <a16:creationId xmlns:a16="http://schemas.microsoft.com/office/drawing/2014/main" id="{4E049165-58C5-4ABA-A072-3C1AF323D5F9}"/>
                </a:ext>
              </a:extLst>
            </p:cNvPr>
            <p:cNvSpPr/>
            <p:nvPr/>
          </p:nvSpPr>
          <p:spPr>
            <a:xfrm rot="5400000">
              <a:off x="3239490" y="4866950"/>
              <a:ext cx="528678" cy="557062"/>
            </a:xfrm>
            <a:prstGeom prst="up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70336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80B7334-C38D-4209-ABFF-E8D91976B708}"/>
              </a:ext>
            </a:extLst>
          </p:cNvPr>
          <p:cNvGrpSpPr/>
          <p:nvPr/>
        </p:nvGrpSpPr>
        <p:grpSpPr>
          <a:xfrm>
            <a:off x="1022545" y="699157"/>
            <a:ext cx="3934186" cy="2101555"/>
            <a:chOff x="804889" y="1135646"/>
            <a:chExt cx="3934186" cy="2101555"/>
          </a:xfrm>
        </p:grpSpPr>
        <p:grpSp>
          <p:nvGrpSpPr>
            <p:cNvPr id="14" name="Group 13">
              <a:extLst>
                <a:ext uri="{FF2B5EF4-FFF2-40B4-BE49-F238E27FC236}">
                  <a16:creationId xmlns:a16="http://schemas.microsoft.com/office/drawing/2014/main" id="{9A9EA243-91AD-4589-BABE-AE3F99771675}"/>
                </a:ext>
              </a:extLst>
            </p:cNvPr>
            <p:cNvGrpSpPr/>
            <p:nvPr/>
          </p:nvGrpSpPr>
          <p:grpSpPr>
            <a:xfrm>
              <a:off x="804889" y="1504978"/>
              <a:ext cx="3186474" cy="1732223"/>
              <a:chOff x="804889" y="1504978"/>
              <a:chExt cx="3186474" cy="1732223"/>
            </a:xfrm>
          </p:grpSpPr>
          <p:grpSp>
            <p:nvGrpSpPr>
              <p:cNvPr id="12" name="Group 11">
                <a:extLst>
                  <a:ext uri="{FF2B5EF4-FFF2-40B4-BE49-F238E27FC236}">
                    <a16:creationId xmlns:a16="http://schemas.microsoft.com/office/drawing/2014/main" id="{36C95575-7429-4169-8AC4-38E1A3A7FD43}"/>
                  </a:ext>
                </a:extLst>
              </p:cNvPr>
              <p:cNvGrpSpPr>
                <a:grpSpLocks noChangeAspect="1"/>
              </p:cNvGrpSpPr>
              <p:nvPr/>
            </p:nvGrpSpPr>
            <p:grpSpPr>
              <a:xfrm>
                <a:off x="804889" y="1504978"/>
                <a:ext cx="3101618" cy="1732223"/>
                <a:chOff x="385761" y="2333625"/>
                <a:chExt cx="5048252" cy="2819400"/>
              </a:xfrm>
            </p:grpSpPr>
            <p:grpSp>
              <p:nvGrpSpPr>
                <p:cNvPr id="6" name="Group 5">
                  <a:extLst>
                    <a:ext uri="{FF2B5EF4-FFF2-40B4-BE49-F238E27FC236}">
                      <a16:creationId xmlns:a16="http://schemas.microsoft.com/office/drawing/2014/main" id="{554A13FD-EC4E-44BA-B135-1E876592DFC3}"/>
                    </a:ext>
                  </a:extLst>
                </p:cNvPr>
                <p:cNvGrpSpPr/>
                <p:nvPr/>
              </p:nvGrpSpPr>
              <p:grpSpPr>
                <a:xfrm>
                  <a:off x="385761" y="2333625"/>
                  <a:ext cx="5048252" cy="2819400"/>
                  <a:chOff x="385761" y="2333625"/>
                  <a:chExt cx="5048252" cy="2819400"/>
                </a:xfrm>
              </p:grpSpPr>
              <p:sp>
                <p:nvSpPr>
                  <p:cNvPr id="3" name="Circle: Hollow 2">
                    <a:extLst>
                      <a:ext uri="{FF2B5EF4-FFF2-40B4-BE49-F238E27FC236}">
                        <a16:creationId xmlns:a16="http://schemas.microsoft.com/office/drawing/2014/main" id="{A6322E9E-A226-4A5F-963F-1881B475DAE7}"/>
                      </a:ext>
                    </a:extLst>
                  </p:cNvPr>
                  <p:cNvSpPr/>
                  <p:nvPr/>
                </p:nvSpPr>
                <p:spPr>
                  <a:xfrm>
                    <a:off x="1524000" y="2333625"/>
                    <a:ext cx="2771775" cy="2819400"/>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Arrow: Up 3">
                    <a:extLst>
                      <a:ext uri="{FF2B5EF4-FFF2-40B4-BE49-F238E27FC236}">
                        <a16:creationId xmlns:a16="http://schemas.microsoft.com/office/drawing/2014/main" id="{E9CDADB0-B8A8-40D5-931A-E596BF941E8F}"/>
                      </a:ext>
                    </a:extLst>
                  </p:cNvPr>
                  <p:cNvSpPr/>
                  <p:nvPr/>
                </p:nvSpPr>
                <p:spPr>
                  <a:xfrm rot="16200000">
                    <a:off x="4695826" y="3243262"/>
                    <a:ext cx="476250" cy="1000125"/>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Up 4">
                    <a:extLst>
                      <a:ext uri="{FF2B5EF4-FFF2-40B4-BE49-F238E27FC236}">
                        <a16:creationId xmlns:a16="http://schemas.microsoft.com/office/drawing/2014/main" id="{D9AF36EC-3D4A-45BF-A6F4-8AB448E0BE86}"/>
                      </a:ext>
                    </a:extLst>
                  </p:cNvPr>
                  <p:cNvSpPr/>
                  <p:nvPr/>
                </p:nvSpPr>
                <p:spPr>
                  <a:xfrm rot="5400000">
                    <a:off x="647699" y="3243263"/>
                    <a:ext cx="476250" cy="1000125"/>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Oval 6">
                  <a:extLst>
                    <a:ext uri="{FF2B5EF4-FFF2-40B4-BE49-F238E27FC236}">
                      <a16:creationId xmlns:a16="http://schemas.microsoft.com/office/drawing/2014/main" id="{803A9DD5-05AE-4BF6-8AC5-AAFCB78FAAAA}"/>
                    </a:ext>
                  </a:extLst>
                </p:cNvPr>
                <p:cNvSpPr/>
                <p:nvPr/>
              </p:nvSpPr>
              <p:spPr>
                <a:xfrm>
                  <a:off x="3357562" y="3505199"/>
                  <a:ext cx="542925" cy="438150"/>
                </a:xfrm>
                <a:prstGeom prst="ellipse">
                  <a:avLst/>
                </a:pr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01808E8A-41D4-43D8-A7F5-7710BF5245C6}"/>
                    </a:ext>
                  </a:extLst>
                </p:cNvPr>
                <p:cNvSpPr/>
                <p:nvPr/>
              </p:nvSpPr>
              <p:spPr>
                <a:xfrm>
                  <a:off x="2638424" y="2800349"/>
                  <a:ext cx="542925" cy="438150"/>
                </a:xfrm>
                <a:prstGeom prst="ellipse">
                  <a:avLst/>
                </a:pr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TextBox 9">
                <a:extLst>
                  <a:ext uri="{FF2B5EF4-FFF2-40B4-BE49-F238E27FC236}">
                    <a16:creationId xmlns:a16="http://schemas.microsoft.com/office/drawing/2014/main" id="{697338F8-7A0D-4F47-BFE7-5AFC50753F4B}"/>
                  </a:ext>
                </a:extLst>
              </p:cNvPr>
              <p:cNvSpPr txBox="1"/>
              <p:nvPr/>
            </p:nvSpPr>
            <p:spPr>
              <a:xfrm>
                <a:off x="3486538" y="1909424"/>
                <a:ext cx="504825" cy="461665"/>
              </a:xfrm>
              <a:prstGeom prst="rect">
                <a:avLst/>
              </a:prstGeom>
              <a:noFill/>
            </p:spPr>
            <p:txBody>
              <a:bodyPr wrap="square" rtlCol="0">
                <a:spAutoFit/>
              </a:bodyPr>
              <a:lstStyle/>
              <a:p>
                <a:r>
                  <a:rPr lang="en-GB" sz="2400" b="1" dirty="0">
                    <a:solidFill>
                      <a:srgbClr val="FF0000"/>
                    </a:solidFill>
                  </a:rPr>
                  <a:t>F</a:t>
                </a:r>
              </a:p>
            </p:txBody>
          </p:sp>
          <p:sp>
            <p:nvSpPr>
              <p:cNvPr id="13" name="TextBox 12">
                <a:extLst>
                  <a:ext uri="{FF2B5EF4-FFF2-40B4-BE49-F238E27FC236}">
                    <a16:creationId xmlns:a16="http://schemas.microsoft.com/office/drawing/2014/main" id="{D957F9D8-05B8-4D36-B0AF-8312C3B6CCAD}"/>
                  </a:ext>
                </a:extLst>
              </p:cNvPr>
              <p:cNvSpPr txBox="1"/>
              <p:nvPr/>
            </p:nvSpPr>
            <p:spPr>
              <a:xfrm>
                <a:off x="914535" y="1897719"/>
                <a:ext cx="504825" cy="461665"/>
              </a:xfrm>
              <a:prstGeom prst="rect">
                <a:avLst/>
              </a:prstGeom>
              <a:noFill/>
            </p:spPr>
            <p:txBody>
              <a:bodyPr wrap="square" rtlCol="0">
                <a:spAutoFit/>
              </a:bodyPr>
              <a:lstStyle/>
              <a:p>
                <a:r>
                  <a:rPr lang="en-GB" sz="2400" b="1" dirty="0">
                    <a:solidFill>
                      <a:srgbClr val="FF0000"/>
                    </a:solidFill>
                  </a:rPr>
                  <a:t>F</a:t>
                </a:r>
              </a:p>
            </p:txBody>
          </p:sp>
        </p:grpSp>
        <p:cxnSp>
          <p:nvCxnSpPr>
            <p:cNvPr id="16" name="Straight Arrow Connector 15">
              <a:extLst>
                <a:ext uri="{FF2B5EF4-FFF2-40B4-BE49-F238E27FC236}">
                  <a16:creationId xmlns:a16="http://schemas.microsoft.com/office/drawing/2014/main" id="{809394AA-CD9B-4F1E-A06B-E3517234F6F3}"/>
                </a:ext>
              </a:extLst>
            </p:cNvPr>
            <p:cNvCxnSpPr/>
            <p:nvPr/>
          </p:nvCxnSpPr>
          <p:spPr>
            <a:xfrm flipH="1" flipV="1">
              <a:off x="2952750" y="2495550"/>
              <a:ext cx="657225" cy="5429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6495E37-5F00-4E90-A04D-30159281EB05}"/>
                </a:ext>
              </a:extLst>
            </p:cNvPr>
            <p:cNvCxnSpPr>
              <a:cxnSpLocks/>
            </p:cNvCxnSpPr>
            <p:nvPr/>
          </p:nvCxnSpPr>
          <p:spPr>
            <a:xfrm flipH="1">
              <a:off x="2522484" y="1362075"/>
              <a:ext cx="758878" cy="45586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801F90A-79E8-4CED-B576-74099BB2895A}"/>
                </a:ext>
              </a:extLst>
            </p:cNvPr>
            <p:cNvSpPr txBox="1"/>
            <p:nvPr/>
          </p:nvSpPr>
          <p:spPr>
            <a:xfrm>
              <a:off x="3243650" y="1135646"/>
              <a:ext cx="1495425" cy="369332"/>
            </a:xfrm>
            <a:prstGeom prst="rect">
              <a:avLst/>
            </a:prstGeom>
            <a:noFill/>
          </p:spPr>
          <p:txBody>
            <a:bodyPr wrap="square" rtlCol="0">
              <a:spAutoFit/>
            </a:bodyPr>
            <a:lstStyle/>
            <a:p>
              <a:r>
                <a:rPr lang="en-GB" dirty="0"/>
                <a:t>Compression</a:t>
              </a:r>
            </a:p>
          </p:txBody>
        </p:sp>
        <p:sp>
          <p:nvSpPr>
            <p:cNvPr id="21" name="TextBox 20">
              <a:extLst>
                <a:ext uri="{FF2B5EF4-FFF2-40B4-BE49-F238E27FC236}">
                  <a16:creationId xmlns:a16="http://schemas.microsoft.com/office/drawing/2014/main" id="{11177CAE-9FFC-4FE1-9F10-BCCBF9845613}"/>
                </a:ext>
              </a:extLst>
            </p:cNvPr>
            <p:cNvSpPr txBox="1"/>
            <p:nvPr/>
          </p:nvSpPr>
          <p:spPr>
            <a:xfrm>
              <a:off x="3623020" y="2867868"/>
              <a:ext cx="1032693" cy="369332"/>
            </a:xfrm>
            <a:prstGeom prst="rect">
              <a:avLst/>
            </a:prstGeom>
            <a:noFill/>
          </p:spPr>
          <p:txBody>
            <a:bodyPr wrap="square" rtlCol="0">
              <a:spAutoFit/>
            </a:bodyPr>
            <a:lstStyle/>
            <a:p>
              <a:r>
                <a:rPr lang="en-GB" dirty="0"/>
                <a:t>Traction</a:t>
              </a:r>
            </a:p>
          </p:txBody>
        </p:sp>
      </p:grpSp>
      <p:sp>
        <p:nvSpPr>
          <p:cNvPr id="23" name="TextBox 22">
            <a:extLst>
              <a:ext uri="{FF2B5EF4-FFF2-40B4-BE49-F238E27FC236}">
                <a16:creationId xmlns:a16="http://schemas.microsoft.com/office/drawing/2014/main" id="{55ADFF2E-E7B9-4214-8957-6B08E91E3A21}"/>
              </a:ext>
            </a:extLst>
          </p:cNvPr>
          <p:cNvSpPr txBox="1"/>
          <p:nvPr/>
        </p:nvSpPr>
        <p:spPr>
          <a:xfrm>
            <a:off x="5677897" y="441883"/>
            <a:ext cx="5762625" cy="2523768"/>
          </a:xfrm>
          <a:prstGeom prst="rect">
            <a:avLst/>
          </a:prstGeom>
          <a:noFill/>
        </p:spPr>
        <p:txBody>
          <a:bodyPr wrap="square" rtlCol="0">
            <a:spAutoFit/>
          </a:bodyPr>
          <a:lstStyle/>
          <a:p>
            <a:r>
              <a:rPr lang="en-GB" sz="3200" dirty="0"/>
              <a:t>Effect of horizontal interference</a:t>
            </a:r>
          </a:p>
          <a:p>
            <a:endParaRPr lang="en-GB" dirty="0"/>
          </a:p>
          <a:p>
            <a:pPr marL="285750" indent="-285750" algn="just">
              <a:buFont typeface="Wingdings" panose="05000000000000000000" pitchFamily="2" charset="2"/>
              <a:buChar char="§"/>
            </a:pPr>
            <a:r>
              <a:rPr lang="en-GB" dirty="0"/>
              <a:t>Compression is added at the top inner corner of the coil. This is the first place to loose the contact with the collars at energization.</a:t>
            </a:r>
          </a:p>
          <a:p>
            <a:pPr marL="285750" indent="-285750" algn="just">
              <a:buFont typeface="Wingdings" panose="05000000000000000000" pitchFamily="2" charset="2"/>
              <a:buChar char="§"/>
            </a:pPr>
            <a:r>
              <a:rPr lang="en-GB" dirty="0"/>
              <a:t>Traction is added at the coil midplane inner radius. This is the place where the compression is maximal at energization.</a:t>
            </a:r>
          </a:p>
        </p:txBody>
      </p:sp>
      <p:sp>
        <p:nvSpPr>
          <p:cNvPr id="24" name="TextBox 23">
            <a:extLst>
              <a:ext uri="{FF2B5EF4-FFF2-40B4-BE49-F238E27FC236}">
                <a16:creationId xmlns:a16="http://schemas.microsoft.com/office/drawing/2014/main" id="{9A76BBA0-E261-4001-B889-50AB75ABB42E}"/>
              </a:ext>
            </a:extLst>
          </p:cNvPr>
          <p:cNvSpPr txBox="1"/>
          <p:nvPr/>
        </p:nvSpPr>
        <p:spPr>
          <a:xfrm>
            <a:off x="1474074" y="3306732"/>
            <a:ext cx="9749148" cy="1508105"/>
          </a:xfrm>
          <a:prstGeom prst="rect">
            <a:avLst/>
          </a:prstGeom>
          <a:noFill/>
        </p:spPr>
        <p:txBody>
          <a:bodyPr wrap="square" rtlCol="0">
            <a:spAutoFit/>
          </a:bodyPr>
          <a:lstStyle/>
          <a:p>
            <a:r>
              <a:rPr lang="en-GB" sz="3200" dirty="0"/>
              <a:t>A moderate horizontal interference can help to control stresses in the coils.</a:t>
            </a:r>
          </a:p>
          <a:p>
            <a:endParaRPr lang="en-GB" sz="1400" dirty="0"/>
          </a:p>
          <a:p>
            <a:r>
              <a:rPr lang="en-GB" sz="1400" dirty="0"/>
              <a:t>In the past some dipoles were built and tested using this principle but with large interference. Good and less good results.</a:t>
            </a:r>
          </a:p>
        </p:txBody>
      </p:sp>
      <p:grpSp>
        <p:nvGrpSpPr>
          <p:cNvPr id="15" name="Group 14">
            <a:extLst>
              <a:ext uri="{FF2B5EF4-FFF2-40B4-BE49-F238E27FC236}">
                <a16:creationId xmlns:a16="http://schemas.microsoft.com/office/drawing/2014/main" id="{7D97F09B-9A60-4704-B245-204F8EF0869C}"/>
              </a:ext>
            </a:extLst>
          </p:cNvPr>
          <p:cNvGrpSpPr/>
          <p:nvPr/>
        </p:nvGrpSpPr>
        <p:grpSpPr>
          <a:xfrm>
            <a:off x="813790" y="5276501"/>
            <a:ext cx="2450083" cy="1273650"/>
            <a:chOff x="9504218" y="4428451"/>
            <a:chExt cx="2450083" cy="1273650"/>
          </a:xfrm>
        </p:grpSpPr>
        <p:pic>
          <p:nvPicPr>
            <p:cNvPr id="8" name="Picture 7" descr="Text&#10;&#10;Description automatically generated">
              <a:extLst>
                <a:ext uri="{FF2B5EF4-FFF2-40B4-BE49-F238E27FC236}">
                  <a16:creationId xmlns:a16="http://schemas.microsoft.com/office/drawing/2014/main" id="{873EC339-22EA-4B47-9FE6-06678D8E6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04218" y="4428451"/>
              <a:ext cx="2450083" cy="1032535"/>
            </a:xfrm>
            <a:prstGeom prst="rect">
              <a:avLst/>
            </a:prstGeom>
          </p:spPr>
        </p:pic>
        <p:sp>
          <p:nvSpPr>
            <p:cNvPr id="11" name="TextBox 10">
              <a:extLst>
                <a:ext uri="{FF2B5EF4-FFF2-40B4-BE49-F238E27FC236}">
                  <a16:creationId xmlns:a16="http://schemas.microsoft.com/office/drawing/2014/main" id="{5C4781B7-F0AA-4E9E-A674-4A84BB8B35BC}"/>
                </a:ext>
              </a:extLst>
            </p:cNvPr>
            <p:cNvSpPr txBox="1"/>
            <p:nvPr/>
          </p:nvSpPr>
          <p:spPr>
            <a:xfrm>
              <a:off x="10433156" y="5440491"/>
              <a:ext cx="1246910" cy="261610"/>
            </a:xfrm>
            <a:prstGeom prst="rect">
              <a:avLst/>
            </a:prstGeom>
            <a:noFill/>
          </p:spPr>
          <p:txBody>
            <a:bodyPr wrap="square" rtlCol="0">
              <a:spAutoFit/>
            </a:bodyPr>
            <a:lstStyle/>
            <a:p>
              <a:r>
                <a:rPr lang="en-GB" sz="1100" dirty="0"/>
                <a:t>1992</a:t>
              </a:r>
            </a:p>
          </p:txBody>
        </p:sp>
      </p:grpSp>
      <p:pic>
        <p:nvPicPr>
          <p:cNvPr id="18" name="Picture 17" descr="Text&#10;&#10;Description automatically generated">
            <a:extLst>
              <a:ext uri="{FF2B5EF4-FFF2-40B4-BE49-F238E27FC236}">
                <a16:creationId xmlns:a16="http://schemas.microsoft.com/office/drawing/2014/main" id="{58C6F9A8-CB5A-478E-818A-53CB9F3DCF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7001" y="5276501"/>
            <a:ext cx="7163421" cy="1280271"/>
          </a:xfrm>
          <a:prstGeom prst="rect">
            <a:avLst/>
          </a:prstGeom>
        </p:spPr>
      </p:pic>
    </p:spTree>
    <p:extLst>
      <p:ext uri="{BB962C8B-B14F-4D97-AF65-F5344CB8AC3E}">
        <p14:creationId xmlns:p14="http://schemas.microsoft.com/office/powerpoint/2010/main" val="1676138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chart&#10;&#10;Description automatically generated">
            <a:extLst>
              <a:ext uri="{FF2B5EF4-FFF2-40B4-BE49-F238E27FC236}">
                <a16:creationId xmlns:a16="http://schemas.microsoft.com/office/drawing/2014/main" id="{1E7173EF-9628-4177-9464-D032B5D72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6655" y="1006648"/>
            <a:ext cx="7749310" cy="5774124"/>
          </a:xfrm>
          <a:prstGeom prst="rect">
            <a:avLst/>
          </a:prstGeom>
        </p:spPr>
      </p:pic>
      <p:sp>
        <p:nvSpPr>
          <p:cNvPr id="4" name="TextBox 3">
            <a:extLst>
              <a:ext uri="{FF2B5EF4-FFF2-40B4-BE49-F238E27FC236}">
                <a16:creationId xmlns:a16="http://schemas.microsoft.com/office/drawing/2014/main" id="{8BD28CB7-33E1-422D-8E58-E3972D2FC4EE}"/>
              </a:ext>
            </a:extLst>
          </p:cNvPr>
          <p:cNvSpPr txBox="1"/>
          <p:nvPr/>
        </p:nvSpPr>
        <p:spPr>
          <a:xfrm>
            <a:off x="1791855" y="193964"/>
            <a:ext cx="6151418" cy="523220"/>
          </a:xfrm>
          <a:prstGeom prst="rect">
            <a:avLst/>
          </a:prstGeom>
          <a:noFill/>
        </p:spPr>
        <p:txBody>
          <a:bodyPr wrap="square" rtlCol="0">
            <a:spAutoFit/>
          </a:bodyPr>
          <a:lstStyle/>
          <a:p>
            <a:r>
              <a:rPr lang="en-GB" sz="2800" dirty="0">
                <a:solidFill>
                  <a:srgbClr val="0070C0"/>
                </a:solidFill>
              </a:rPr>
              <a:t>Cross section presented in </a:t>
            </a:r>
            <a:r>
              <a:rPr lang="en-GB" sz="2800" dirty="0" err="1">
                <a:solidFill>
                  <a:srgbClr val="0070C0"/>
                </a:solidFill>
              </a:rPr>
              <a:t>FalconD</a:t>
            </a:r>
            <a:r>
              <a:rPr lang="en-GB" sz="2800" dirty="0">
                <a:solidFill>
                  <a:srgbClr val="0070C0"/>
                </a:solidFill>
              </a:rPr>
              <a:t> TDR</a:t>
            </a:r>
          </a:p>
        </p:txBody>
      </p:sp>
      <p:sp>
        <p:nvSpPr>
          <p:cNvPr id="5" name="TextBox 4">
            <a:extLst>
              <a:ext uri="{FF2B5EF4-FFF2-40B4-BE49-F238E27FC236}">
                <a16:creationId xmlns:a16="http://schemas.microsoft.com/office/drawing/2014/main" id="{F296431E-8B54-4910-B7D0-E820ECBE4669}"/>
              </a:ext>
            </a:extLst>
          </p:cNvPr>
          <p:cNvSpPr txBox="1"/>
          <p:nvPr/>
        </p:nvSpPr>
        <p:spPr>
          <a:xfrm>
            <a:off x="7730837" y="307918"/>
            <a:ext cx="2207490" cy="369332"/>
          </a:xfrm>
          <a:prstGeom prst="rect">
            <a:avLst/>
          </a:prstGeom>
          <a:noFill/>
        </p:spPr>
        <p:txBody>
          <a:bodyPr wrap="square" rtlCol="0">
            <a:spAutoFit/>
          </a:bodyPr>
          <a:lstStyle/>
          <a:p>
            <a:r>
              <a:rPr lang="en-GB"/>
              <a:t>INFN/Code-19/001</a:t>
            </a:r>
            <a:endParaRPr lang="en-GB" dirty="0"/>
          </a:p>
        </p:txBody>
      </p:sp>
      <p:sp>
        <p:nvSpPr>
          <p:cNvPr id="2" name="TextBox 1">
            <a:extLst>
              <a:ext uri="{FF2B5EF4-FFF2-40B4-BE49-F238E27FC236}">
                <a16:creationId xmlns:a16="http://schemas.microsoft.com/office/drawing/2014/main" id="{26193245-8F6B-484C-9DF7-C937AA0FF449}"/>
              </a:ext>
            </a:extLst>
          </p:cNvPr>
          <p:cNvSpPr txBox="1"/>
          <p:nvPr/>
        </p:nvSpPr>
        <p:spPr>
          <a:xfrm>
            <a:off x="8977744" y="4313381"/>
            <a:ext cx="2909455" cy="1015663"/>
          </a:xfrm>
          <a:prstGeom prst="rect">
            <a:avLst/>
          </a:prstGeom>
          <a:noFill/>
        </p:spPr>
        <p:txBody>
          <a:bodyPr wrap="square" rtlCol="0">
            <a:spAutoFit/>
          </a:bodyPr>
          <a:lstStyle/>
          <a:p>
            <a:r>
              <a:rPr lang="en-GB" sz="2000" b="1" dirty="0">
                <a:solidFill>
                  <a:srgbClr val="FF0000"/>
                </a:solidFill>
              </a:rPr>
              <a:t>Reduce n</a:t>
            </a:r>
            <a:r>
              <a:rPr lang="en-GB" sz="2000" b="1" baseline="30000" dirty="0">
                <a:solidFill>
                  <a:srgbClr val="FF0000"/>
                </a:solidFill>
              </a:rPr>
              <a:t>o</a:t>
            </a:r>
            <a:r>
              <a:rPr lang="en-GB" sz="2000" b="1" dirty="0">
                <a:solidFill>
                  <a:srgbClr val="FF0000"/>
                </a:solidFill>
              </a:rPr>
              <a:t> of pieces</a:t>
            </a:r>
          </a:p>
          <a:p>
            <a:endParaRPr lang="en-GB" sz="2000" b="1" dirty="0">
              <a:solidFill>
                <a:srgbClr val="FF0000"/>
              </a:solidFill>
            </a:endParaRPr>
          </a:p>
          <a:p>
            <a:r>
              <a:rPr lang="en-GB" sz="2000" b="1" dirty="0">
                <a:solidFill>
                  <a:srgbClr val="FF0000"/>
                </a:solidFill>
              </a:rPr>
              <a:t>Prevent coil over stresses</a:t>
            </a:r>
          </a:p>
        </p:txBody>
      </p:sp>
    </p:spTree>
    <p:extLst>
      <p:ext uri="{BB962C8B-B14F-4D97-AF65-F5344CB8AC3E}">
        <p14:creationId xmlns:p14="http://schemas.microsoft.com/office/powerpoint/2010/main" val="772833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855DBB3B-D5FB-48EF-A24F-E8E6485C8E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433" y="883691"/>
            <a:ext cx="6393734" cy="5281118"/>
          </a:xfrm>
          <a:prstGeom prst="rect">
            <a:avLst/>
          </a:prstGeom>
        </p:spPr>
      </p:pic>
      <p:cxnSp>
        <p:nvCxnSpPr>
          <p:cNvPr id="7" name="Straight Arrow Connector 6">
            <a:extLst>
              <a:ext uri="{FF2B5EF4-FFF2-40B4-BE49-F238E27FC236}">
                <a16:creationId xmlns:a16="http://schemas.microsoft.com/office/drawing/2014/main" id="{EBCE479E-14A1-4AB8-BBE8-330F28AF1ABF}"/>
              </a:ext>
            </a:extLst>
          </p:cNvPr>
          <p:cNvCxnSpPr>
            <a:cxnSpLocks/>
            <a:stCxn id="25" idx="1"/>
          </p:cNvCxnSpPr>
          <p:nvPr/>
        </p:nvCxnSpPr>
        <p:spPr>
          <a:xfrm flipH="1">
            <a:off x="4495802" y="739647"/>
            <a:ext cx="2886072" cy="26893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9022F0A-5EB6-49FD-B486-7CF6762D5DF9}"/>
              </a:ext>
            </a:extLst>
          </p:cNvPr>
          <p:cNvCxnSpPr>
            <a:cxnSpLocks/>
          </p:cNvCxnSpPr>
          <p:nvPr/>
        </p:nvCxnSpPr>
        <p:spPr>
          <a:xfrm flipH="1">
            <a:off x="5638800" y="1666875"/>
            <a:ext cx="2647950" cy="16287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27E8EBB-0B01-41B7-8661-EE555903E6AF}"/>
              </a:ext>
            </a:extLst>
          </p:cNvPr>
          <p:cNvCxnSpPr>
            <a:cxnSpLocks/>
          </p:cNvCxnSpPr>
          <p:nvPr/>
        </p:nvCxnSpPr>
        <p:spPr>
          <a:xfrm flipH="1">
            <a:off x="5000626" y="1666875"/>
            <a:ext cx="3286124" cy="17621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E343AE9-BD9F-452B-BE4D-3A061853DBE1}"/>
              </a:ext>
            </a:extLst>
          </p:cNvPr>
          <p:cNvCxnSpPr>
            <a:cxnSpLocks/>
            <a:stCxn id="24" idx="1"/>
          </p:cNvCxnSpPr>
          <p:nvPr/>
        </p:nvCxnSpPr>
        <p:spPr>
          <a:xfrm flipH="1" flipV="1">
            <a:off x="3235506" y="3425841"/>
            <a:ext cx="4864273" cy="16108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DF3E66A-C5E6-4A65-A90B-DAB07DD5C871}"/>
              </a:ext>
            </a:extLst>
          </p:cNvPr>
          <p:cNvCxnSpPr>
            <a:cxnSpLocks/>
            <a:stCxn id="24" idx="1"/>
          </p:cNvCxnSpPr>
          <p:nvPr/>
        </p:nvCxnSpPr>
        <p:spPr>
          <a:xfrm flipH="1" flipV="1">
            <a:off x="4581525" y="3484173"/>
            <a:ext cx="3518254" cy="15525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4ED6838-E0CF-48C2-9DA8-A843F0FBDF39}"/>
              </a:ext>
            </a:extLst>
          </p:cNvPr>
          <p:cNvSpPr txBox="1"/>
          <p:nvPr/>
        </p:nvSpPr>
        <p:spPr>
          <a:xfrm>
            <a:off x="8099779" y="4482677"/>
            <a:ext cx="3644546" cy="1107996"/>
          </a:xfrm>
          <a:prstGeom prst="rect">
            <a:avLst/>
          </a:prstGeom>
          <a:noFill/>
        </p:spPr>
        <p:txBody>
          <a:bodyPr wrap="square" rtlCol="0">
            <a:spAutoFit/>
          </a:bodyPr>
          <a:lstStyle/>
          <a:p>
            <a:pPr algn="just"/>
            <a:r>
              <a:rPr lang="en-GB" dirty="0"/>
              <a:t>Horizontal alignment of the paddles. 0.0 – 0.1 mm clearance of undeformed parts for assembly.</a:t>
            </a:r>
          </a:p>
          <a:p>
            <a:pPr algn="just"/>
            <a:r>
              <a:rPr lang="en-GB" sz="1200" dirty="0"/>
              <a:t>Clearance absorbed by the horizontal pushing key.</a:t>
            </a:r>
          </a:p>
        </p:txBody>
      </p:sp>
      <p:sp>
        <p:nvSpPr>
          <p:cNvPr id="25" name="TextBox 24">
            <a:extLst>
              <a:ext uri="{FF2B5EF4-FFF2-40B4-BE49-F238E27FC236}">
                <a16:creationId xmlns:a16="http://schemas.microsoft.com/office/drawing/2014/main" id="{5883B0CE-AE28-413C-AF99-653DD35BE2C3}"/>
              </a:ext>
            </a:extLst>
          </p:cNvPr>
          <p:cNvSpPr txBox="1"/>
          <p:nvPr/>
        </p:nvSpPr>
        <p:spPr>
          <a:xfrm>
            <a:off x="7381874" y="324148"/>
            <a:ext cx="4362451" cy="830997"/>
          </a:xfrm>
          <a:prstGeom prst="rect">
            <a:avLst/>
          </a:prstGeom>
          <a:noFill/>
        </p:spPr>
        <p:txBody>
          <a:bodyPr wrap="square" rtlCol="0">
            <a:spAutoFit/>
          </a:bodyPr>
          <a:lstStyle/>
          <a:p>
            <a:pPr algn="just"/>
            <a:r>
              <a:rPr lang="en-GB" u="sng" dirty="0"/>
              <a:t>Horizontal gap closed after cool down.</a:t>
            </a:r>
            <a:r>
              <a:rPr lang="en-GB" dirty="0"/>
              <a:t> </a:t>
            </a:r>
            <a:r>
              <a:rPr lang="en-GB" u="sng" dirty="0"/>
              <a:t>Closed cavity. </a:t>
            </a:r>
          </a:p>
          <a:p>
            <a:pPr algn="just"/>
            <a:r>
              <a:rPr lang="en-GB" sz="1200" dirty="0"/>
              <a:t>Tight tolerances for the cavity but coil shims. Angles are important.</a:t>
            </a:r>
          </a:p>
        </p:txBody>
      </p:sp>
      <p:sp>
        <p:nvSpPr>
          <p:cNvPr id="26" name="TextBox 25">
            <a:extLst>
              <a:ext uri="{FF2B5EF4-FFF2-40B4-BE49-F238E27FC236}">
                <a16:creationId xmlns:a16="http://schemas.microsoft.com/office/drawing/2014/main" id="{DE0CBA9D-F917-42CE-83EC-F1B7B6F1575C}"/>
              </a:ext>
            </a:extLst>
          </p:cNvPr>
          <p:cNvSpPr txBox="1"/>
          <p:nvPr/>
        </p:nvSpPr>
        <p:spPr>
          <a:xfrm>
            <a:off x="8397516" y="1278166"/>
            <a:ext cx="2956284" cy="646331"/>
          </a:xfrm>
          <a:prstGeom prst="rect">
            <a:avLst/>
          </a:prstGeom>
          <a:noFill/>
        </p:spPr>
        <p:txBody>
          <a:bodyPr wrap="square" rtlCol="0">
            <a:spAutoFit/>
          </a:bodyPr>
          <a:lstStyle/>
          <a:p>
            <a:pPr algn="just"/>
            <a:r>
              <a:rPr lang="en-GB" u="sng" dirty="0"/>
              <a:t>Horizontal gap always open.</a:t>
            </a:r>
          </a:p>
          <a:p>
            <a:pPr algn="just"/>
            <a:r>
              <a:rPr lang="en-GB" dirty="0"/>
              <a:t>Large tolerances.</a:t>
            </a:r>
          </a:p>
        </p:txBody>
      </p:sp>
      <p:sp>
        <p:nvSpPr>
          <p:cNvPr id="27" name="TextBox 26">
            <a:extLst>
              <a:ext uri="{FF2B5EF4-FFF2-40B4-BE49-F238E27FC236}">
                <a16:creationId xmlns:a16="http://schemas.microsoft.com/office/drawing/2014/main" id="{1A21DC74-EA93-4172-9C8E-689F6CBB3CE1}"/>
              </a:ext>
            </a:extLst>
          </p:cNvPr>
          <p:cNvSpPr txBox="1"/>
          <p:nvPr/>
        </p:nvSpPr>
        <p:spPr>
          <a:xfrm>
            <a:off x="8076127" y="3319508"/>
            <a:ext cx="3965935" cy="1107996"/>
          </a:xfrm>
          <a:prstGeom prst="rect">
            <a:avLst/>
          </a:prstGeom>
          <a:noFill/>
        </p:spPr>
        <p:txBody>
          <a:bodyPr wrap="square" rtlCol="0">
            <a:spAutoFit/>
          </a:bodyPr>
          <a:lstStyle/>
          <a:p>
            <a:pPr algn="just"/>
            <a:r>
              <a:rPr lang="en-GB" dirty="0"/>
              <a:t>Horizontal alignment of the iron yoke halves. 0.0 – 0.1 mm clearance of undeformed parts for assembly.</a:t>
            </a:r>
          </a:p>
          <a:p>
            <a:pPr algn="just"/>
            <a:r>
              <a:rPr lang="en-GB" sz="1200" dirty="0"/>
              <a:t>Clearance absorbed by the horizontal pushing key.</a:t>
            </a:r>
          </a:p>
        </p:txBody>
      </p:sp>
      <p:cxnSp>
        <p:nvCxnSpPr>
          <p:cNvPr id="28" name="Straight Arrow Connector 27">
            <a:extLst>
              <a:ext uri="{FF2B5EF4-FFF2-40B4-BE49-F238E27FC236}">
                <a16:creationId xmlns:a16="http://schemas.microsoft.com/office/drawing/2014/main" id="{101F37B1-5ED0-42C7-95A5-20BA842FE905}"/>
              </a:ext>
            </a:extLst>
          </p:cNvPr>
          <p:cNvCxnSpPr>
            <a:cxnSpLocks/>
            <a:stCxn id="27" idx="1"/>
          </p:cNvCxnSpPr>
          <p:nvPr/>
        </p:nvCxnSpPr>
        <p:spPr>
          <a:xfrm flipH="1" flipV="1">
            <a:off x="5391151" y="3415299"/>
            <a:ext cx="2684976" cy="45820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CFF74B4-BF79-4246-91A8-03976F087F55}"/>
              </a:ext>
            </a:extLst>
          </p:cNvPr>
          <p:cNvCxnSpPr>
            <a:cxnSpLocks/>
            <a:stCxn id="27" idx="1"/>
          </p:cNvCxnSpPr>
          <p:nvPr/>
        </p:nvCxnSpPr>
        <p:spPr>
          <a:xfrm flipH="1" flipV="1">
            <a:off x="2529425" y="3558062"/>
            <a:ext cx="5546702" cy="3154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7F470FC-508D-494C-AFEC-8AC3ACBF0DD3}"/>
              </a:ext>
            </a:extLst>
          </p:cNvPr>
          <p:cNvCxnSpPr>
            <a:cxnSpLocks/>
            <a:stCxn id="37" idx="1"/>
          </p:cNvCxnSpPr>
          <p:nvPr/>
        </p:nvCxnSpPr>
        <p:spPr>
          <a:xfrm flipH="1" flipV="1">
            <a:off x="4038601" y="5734050"/>
            <a:ext cx="3228974" cy="1919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346C6FC-6D00-4BB8-8F92-174CC51B6EE8}"/>
              </a:ext>
            </a:extLst>
          </p:cNvPr>
          <p:cNvSpPr txBox="1"/>
          <p:nvPr/>
        </p:nvSpPr>
        <p:spPr>
          <a:xfrm>
            <a:off x="7267575" y="5602802"/>
            <a:ext cx="4176714" cy="646331"/>
          </a:xfrm>
          <a:prstGeom prst="rect">
            <a:avLst/>
          </a:prstGeom>
          <a:noFill/>
        </p:spPr>
        <p:txBody>
          <a:bodyPr wrap="square" rtlCol="0">
            <a:spAutoFit/>
          </a:bodyPr>
          <a:lstStyle/>
          <a:p>
            <a:r>
              <a:rPr lang="en-GB" dirty="0"/>
              <a:t>Fix line. Longitudinally free key. Horizontal clearance just to insert it (0.05 – 0.1 mm).</a:t>
            </a:r>
          </a:p>
        </p:txBody>
      </p:sp>
      <p:cxnSp>
        <p:nvCxnSpPr>
          <p:cNvPr id="38" name="Straight Arrow Connector 37">
            <a:extLst>
              <a:ext uri="{FF2B5EF4-FFF2-40B4-BE49-F238E27FC236}">
                <a16:creationId xmlns:a16="http://schemas.microsoft.com/office/drawing/2014/main" id="{5D50946A-0E78-45F8-BBCC-96CF988E5415}"/>
              </a:ext>
            </a:extLst>
          </p:cNvPr>
          <p:cNvCxnSpPr>
            <a:cxnSpLocks/>
            <a:stCxn id="40" idx="0"/>
          </p:cNvCxnSpPr>
          <p:nvPr/>
        </p:nvCxnSpPr>
        <p:spPr>
          <a:xfrm flipV="1">
            <a:off x="1701976" y="4355073"/>
            <a:ext cx="2062206" cy="14164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670ECD6-396F-4769-986F-7D8CD337A4FD}"/>
              </a:ext>
            </a:extLst>
          </p:cNvPr>
          <p:cNvSpPr txBox="1"/>
          <p:nvPr/>
        </p:nvSpPr>
        <p:spPr>
          <a:xfrm>
            <a:off x="3526" y="5771531"/>
            <a:ext cx="3396899" cy="646331"/>
          </a:xfrm>
          <a:prstGeom prst="rect">
            <a:avLst/>
          </a:prstGeom>
          <a:noFill/>
        </p:spPr>
        <p:txBody>
          <a:bodyPr wrap="square" rtlCol="0">
            <a:spAutoFit/>
          </a:bodyPr>
          <a:lstStyle/>
          <a:p>
            <a:r>
              <a:rPr lang="en-GB" dirty="0"/>
              <a:t>Pushing key. Horizontal clearance just to insert it (0.05 – 0.1 mm)</a:t>
            </a:r>
          </a:p>
        </p:txBody>
      </p:sp>
      <p:cxnSp>
        <p:nvCxnSpPr>
          <p:cNvPr id="41" name="Straight Arrow Connector 40">
            <a:extLst>
              <a:ext uri="{FF2B5EF4-FFF2-40B4-BE49-F238E27FC236}">
                <a16:creationId xmlns:a16="http://schemas.microsoft.com/office/drawing/2014/main" id="{CB91788A-1A0F-4F97-9DCE-45385DA2D53E}"/>
              </a:ext>
            </a:extLst>
          </p:cNvPr>
          <p:cNvCxnSpPr>
            <a:cxnSpLocks/>
          </p:cNvCxnSpPr>
          <p:nvPr/>
        </p:nvCxnSpPr>
        <p:spPr>
          <a:xfrm>
            <a:off x="1842392" y="1278166"/>
            <a:ext cx="1925937" cy="13538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71F0871C-4BA7-4978-AC54-8F535B69A53B}"/>
              </a:ext>
            </a:extLst>
          </p:cNvPr>
          <p:cNvSpPr txBox="1"/>
          <p:nvPr/>
        </p:nvSpPr>
        <p:spPr>
          <a:xfrm>
            <a:off x="143943" y="596093"/>
            <a:ext cx="3396899" cy="646331"/>
          </a:xfrm>
          <a:prstGeom prst="rect">
            <a:avLst/>
          </a:prstGeom>
          <a:noFill/>
        </p:spPr>
        <p:txBody>
          <a:bodyPr wrap="square" rtlCol="0">
            <a:spAutoFit/>
          </a:bodyPr>
          <a:lstStyle/>
          <a:p>
            <a:r>
              <a:rPr lang="en-GB" dirty="0"/>
              <a:t>Pushing key. Large horizontal clearance (0.2 – 0.3 mm)</a:t>
            </a:r>
          </a:p>
        </p:txBody>
      </p:sp>
      <p:cxnSp>
        <p:nvCxnSpPr>
          <p:cNvPr id="45" name="Straight Arrow Connector 44">
            <a:extLst>
              <a:ext uri="{FF2B5EF4-FFF2-40B4-BE49-F238E27FC236}">
                <a16:creationId xmlns:a16="http://schemas.microsoft.com/office/drawing/2014/main" id="{4627A264-A71C-433B-8BC5-294927612527}"/>
              </a:ext>
            </a:extLst>
          </p:cNvPr>
          <p:cNvCxnSpPr>
            <a:cxnSpLocks/>
            <a:stCxn id="46" idx="1"/>
          </p:cNvCxnSpPr>
          <p:nvPr/>
        </p:nvCxnSpPr>
        <p:spPr>
          <a:xfrm flipH="1">
            <a:off x="5984697" y="2545595"/>
            <a:ext cx="2412819" cy="71786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81693FD-588E-4B4E-8942-DF1909976EE0}"/>
              </a:ext>
            </a:extLst>
          </p:cNvPr>
          <p:cNvSpPr txBox="1"/>
          <p:nvPr/>
        </p:nvSpPr>
        <p:spPr>
          <a:xfrm>
            <a:off x="8397516" y="2068541"/>
            <a:ext cx="3520719" cy="954107"/>
          </a:xfrm>
          <a:prstGeom prst="rect">
            <a:avLst/>
          </a:prstGeom>
          <a:noFill/>
        </p:spPr>
        <p:txBody>
          <a:bodyPr wrap="square" rtlCol="0">
            <a:spAutoFit/>
          </a:bodyPr>
          <a:lstStyle/>
          <a:p>
            <a:pPr algn="just"/>
            <a:r>
              <a:rPr lang="en-GB" sz="1400" dirty="0"/>
              <a:t>Aluminium insert. Longer than in the picture. Just to easy the assembly. Aluminium cylinder heated and slightly forced on the two half yokes kept at the right position by the inserts.</a:t>
            </a:r>
          </a:p>
        </p:txBody>
      </p:sp>
      <p:sp>
        <p:nvSpPr>
          <p:cNvPr id="59" name="TextBox 58">
            <a:extLst>
              <a:ext uri="{FF2B5EF4-FFF2-40B4-BE49-F238E27FC236}">
                <a16:creationId xmlns:a16="http://schemas.microsoft.com/office/drawing/2014/main" id="{7BAFD32C-1826-43DD-AD97-A98907EC0929}"/>
              </a:ext>
            </a:extLst>
          </p:cNvPr>
          <p:cNvSpPr txBox="1"/>
          <p:nvPr/>
        </p:nvSpPr>
        <p:spPr>
          <a:xfrm>
            <a:off x="2805360" y="44298"/>
            <a:ext cx="4352925" cy="523220"/>
          </a:xfrm>
          <a:prstGeom prst="rect">
            <a:avLst/>
          </a:prstGeom>
          <a:noFill/>
        </p:spPr>
        <p:txBody>
          <a:bodyPr wrap="square" rtlCol="0">
            <a:spAutoFit/>
          </a:bodyPr>
          <a:lstStyle/>
          <a:p>
            <a:r>
              <a:rPr lang="en-GB" sz="2800" dirty="0">
                <a:solidFill>
                  <a:srgbClr val="0070C0"/>
                </a:solidFill>
              </a:rPr>
              <a:t>Proposed cross section</a:t>
            </a:r>
          </a:p>
        </p:txBody>
      </p:sp>
      <p:sp>
        <p:nvSpPr>
          <p:cNvPr id="66" name="TextBox 65">
            <a:extLst>
              <a:ext uri="{FF2B5EF4-FFF2-40B4-BE49-F238E27FC236}">
                <a16:creationId xmlns:a16="http://schemas.microsoft.com/office/drawing/2014/main" id="{38EAEC53-52C3-43AF-AEA6-01B519222248}"/>
              </a:ext>
            </a:extLst>
          </p:cNvPr>
          <p:cNvSpPr txBox="1"/>
          <p:nvPr/>
        </p:nvSpPr>
        <p:spPr>
          <a:xfrm>
            <a:off x="470256" y="6430291"/>
            <a:ext cx="11584862" cy="369332"/>
          </a:xfrm>
          <a:prstGeom prst="rect">
            <a:avLst/>
          </a:prstGeom>
          <a:noFill/>
        </p:spPr>
        <p:txBody>
          <a:bodyPr wrap="square" rtlCol="0">
            <a:spAutoFit/>
          </a:bodyPr>
          <a:lstStyle/>
          <a:p>
            <a:r>
              <a:rPr lang="en-GB" dirty="0">
                <a:solidFill>
                  <a:srgbClr val="0070C0"/>
                </a:solidFill>
              </a:rPr>
              <a:t>Moderate coil prestress at room temperature (50-60 MPa). Higher compression at the end of cool down (70-80 MPa).</a:t>
            </a:r>
          </a:p>
        </p:txBody>
      </p:sp>
    </p:spTree>
    <p:extLst>
      <p:ext uri="{BB962C8B-B14F-4D97-AF65-F5344CB8AC3E}">
        <p14:creationId xmlns:p14="http://schemas.microsoft.com/office/powerpoint/2010/main" val="2431048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4830AC4-1013-468D-AAEF-35FC11D3ADDF}"/>
              </a:ext>
            </a:extLst>
          </p:cNvPr>
          <p:cNvSpPr txBox="1"/>
          <p:nvPr/>
        </p:nvSpPr>
        <p:spPr>
          <a:xfrm>
            <a:off x="635575" y="737152"/>
            <a:ext cx="10404473" cy="2031325"/>
          </a:xfrm>
          <a:prstGeom prst="rect">
            <a:avLst/>
          </a:prstGeom>
          <a:noFill/>
        </p:spPr>
        <p:txBody>
          <a:bodyPr wrap="square" rtlCol="0">
            <a:spAutoFit/>
          </a:bodyPr>
          <a:lstStyle/>
          <a:p>
            <a:r>
              <a:rPr lang="en-GB" dirty="0"/>
              <a:t>Do we need the inside tie rods? Or tie rods in general?</a:t>
            </a:r>
          </a:p>
          <a:p>
            <a:r>
              <a:rPr lang="en-GB" dirty="0"/>
              <a:t>They weaken the pads where there is the need of space for the bladders.</a:t>
            </a:r>
          </a:p>
          <a:p>
            <a:endParaRPr lang="en-GB" dirty="0"/>
          </a:p>
          <a:p>
            <a:pPr marL="742950" lvl="1" indent="-285750">
              <a:buFont typeface="Wingdings" panose="05000000000000000000" pitchFamily="2" charset="2"/>
              <a:buChar char="Ø"/>
            </a:pPr>
            <a:r>
              <a:rPr lang="en-GB" dirty="0"/>
              <a:t>Suppress the tie rods in the pads. </a:t>
            </a:r>
          </a:p>
          <a:p>
            <a:pPr marL="742950" lvl="1" indent="-285750">
              <a:buFont typeface="Wingdings" panose="05000000000000000000" pitchFamily="2" charset="2"/>
              <a:buChar char="Ø"/>
            </a:pPr>
            <a:r>
              <a:rPr lang="en-GB" dirty="0"/>
              <a:t>Fix the end plate to the outside aluminium cylinder with sector inserts. </a:t>
            </a:r>
          </a:p>
          <a:p>
            <a:pPr marL="742950" lvl="1" indent="-285750">
              <a:buFont typeface="Wingdings" panose="05000000000000000000" pitchFamily="2" charset="2"/>
              <a:buChar char="Ø"/>
            </a:pPr>
            <a:r>
              <a:rPr lang="en-GB" dirty="0"/>
              <a:t>Use an end cage to load the first turns of the ends and not only the last (as it would happen with tie rods and friction).</a:t>
            </a:r>
          </a:p>
        </p:txBody>
      </p:sp>
      <p:sp>
        <p:nvSpPr>
          <p:cNvPr id="56" name="TextBox 55">
            <a:extLst>
              <a:ext uri="{FF2B5EF4-FFF2-40B4-BE49-F238E27FC236}">
                <a16:creationId xmlns:a16="http://schemas.microsoft.com/office/drawing/2014/main" id="{2EF0E638-F406-4748-9A5F-EC06A5C1EF92}"/>
              </a:ext>
            </a:extLst>
          </p:cNvPr>
          <p:cNvSpPr txBox="1"/>
          <p:nvPr/>
        </p:nvSpPr>
        <p:spPr>
          <a:xfrm>
            <a:off x="2805360" y="44298"/>
            <a:ext cx="5692095" cy="523220"/>
          </a:xfrm>
          <a:prstGeom prst="rect">
            <a:avLst/>
          </a:prstGeom>
          <a:noFill/>
        </p:spPr>
        <p:txBody>
          <a:bodyPr wrap="square" rtlCol="0">
            <a:spAutoFit/>
          </a:bodyPr>
          <a:lstStyle/>
          <a:p>
            <a:r>
              <a:rPr lang="en-GB" sz="2800" dirty="0">
                <a:solidFill>
                  <a:srgbClr val="0070C0"/>
                </a:solidFill>
              </a:rPr>
              <a:t>Proposed longitudinal section</a:t>
            </a:r>
          </a:p>
        </p:txBody>
      </p:sp>
      <p:grpSp>
        <p:nvGrpSpPr>
          <p:cNvPr id="75" name="Group 74">
            <a:extLst>
              <a:ext uri="{FF2B5EF4-FFF2-40B4-BE49-F238E27FC236}">
                <a16:creationId xmlns:a16="http://schemas.microsoft.com/office/drawing/2014/main" id="{29238E71-B598-4636-8195-5196FC88A368}"/>
              </a:ext>
            </a:extLst>
          </p:cNvPr>
          <p:cNvGrpSpPr/>
          <p:nvPr/>
        </p:nvGrpSpPr>
        <p:grpSpPr>
          <a:xfrm>
            <a:off x="535709" y="2918691"/>
            <a:ext cx="5740541" cy="3417454"/>
            <a:chOff x="535709" y="2918691"/>
            <a:chExt cx="5740541" cy="3417454"/>
          </a:xfrm>
        </p:grpSpPr>
        <p:grpSp>
          <p:nvGrpSpPr>
            <p:cNvPr id="62" name="Group 61">
              <a:extLst>
                <a:ext uri="{FF2B5EF4-FFF2-40B4-BE49-F238E27FC236}">
                  <a16:creationId xmlns:a16="http://schemas.microsoft.com/office/drawing/2014/main" id="{0BC351A0-7DFF-47C9-A0FD-5A0BB18F8922}"/>
                </a:ext>
              </a:extLst>
            </p:cNvPr>
            <p:cNvGrpSpPr/>
            <p:nvPr/>
          </p:nvGrpSpPr>
          <p:grpSpPr>
            <a:xfrm>
              <a:off x="535709" y="2918691"/>
              <a:ext cx="4710546" cy="3417454"/>
              <a:chOff x="5696528" y="2926404"/>
              <a:chExt cx="4710546" cy="3417454"/>
            </a:xfrm>
          </p:grpSpPr>
          <p:grpSp>
            <p:nvGrpSpPr>
              <p:cNvPr id="35" name="Group 34">
                <a:extLst>
                  <a:ext uri="{FF2B5EF4-FFF2-40B4-BE49-F238E27FC236}">
                    <a16:creationId xmlns:a16="http://schemas.microsoft.com/office/drawing/2014/main" id="{803CCE66-A9B2-4974-B285-3B2D643839C0}"/>
                  </a:ext>
                </a:extLst>
              </p:cNvPr>
              <p:cNvGrpSpPr/>
              <p:nvPr/>
            </p:nvGrpSpPr>
            <p:grpSpPr>
              <a:xfrm>
                <a:off x="5696528" y="2926404"/>
                <a:ext cx="4710546" cy="3417454"/>
                <a:chOff x="1001572" y="2926404"/>
                <a:chExt cx="4710546" cy="3417454"/>
              </a:xfrm>
            </p:grpSpPr>
            <p:grpSp>
              <p:nvGrpSpPr>
                <p:cNvPr id="40" name="Group 39">
                  <a:extLst>
                    <a:ext uri="{FF2B5EF4-FFF2-40B4-BE49-F238E27FC236}">
                      <a16:creationId xmlns:a16="http://schemas.microsoft.com/office/drawing/2014/main" id="{ABB99B77-4F36-4533-9990-C9ACD9D6DE37}"/>
                    </a:ext>
                  </a:extLst>
                </p:cNvPr>
                <p:cNvGrpSpPr/>
                <p:nvPr/>
              </p:nvGrpSpPr>
              <p:grpSpPr>
                <a:xfrm>
                  <a:off x="1001572" y="2926404"/>
                  <a:ext cx="4710546" cy="3417454"/>
                  <a:chOff x="1363522" y="2545404"/>
                  <a:chExt cx="4710546" cy="3417454"/>
                </a:xfrm>
              </p:grpSpPr>
              <p:grpSp>
                <p:nvGrpSpPr>
                  <p:cNvPr id="44" name="Group 43">
                    <a:extLst>
                      <a:ext uri="{FF2B5EF4-FFF2-40B4-BE49-F238E27FC236}">
                        <a16:creationId xmlns:a16="http://schemas.microsoft.com/office/drawing/2014/main" id="{EDFE2CAB-926C-469E-9C78-BD9001A0265A}"/>
                      </a:ext>
                    </a:extLst>
                  </p:cNvPr>
                  <p:cNvGrpSpPr/>
                  <p:nvPr/>
                </p:nvGrpSpPr>
                <p:grpSpPr>
                  <a:xfrm>
                    <a:off x="1657350" y="2847975"/>
                    <a:ext cx="4124614" cy="2795443"/>
                    <a:chOff x="1657350" y="2847975"/>
                    <a:chExt cx="4124614" cy="2795443"/>
                  </a:xfrm>
                </p:grpSpPr>
                <p:grpSp>
                  <p:nvGrpSpPr>
                    <p:cNvPr id="47" name="Group 46">
                      <a:extLst>
                        <a:ext uri="{FF2B5EF4-FFF2-40B4-BE49-F238E27FC236}">
                          <a16:creationId xmlns:a16="http://schemas.microsoft.com/office/drawing/2014/main" id="{9A07597D-33AA-4088-8FFA-382DD7FA4E61}"/>
                        </a:ext>
                      </a:extLst>
                    </p:cNvPr>
                    <p:cNvGrpSpPr/>
                    <p:nvPr/>
                  </p:nvGrpSpPr>
                  <p:grpSpPr>
                    <a:xfrm>
                      <a:off x="1657350" y="2847975"/>
                      <a:ext cx="4032250" cy="2795443"/>
                      <a:chOff x="1657350" y="2847975"/>
                      <a:chExt cx="4032250" cy="2795443"/>
                    </a:xfrm>
                  </p:grpSpPr>
                  <p:grpSp>
                    <p:nvGrpSpPr>
                      <p:cNvPr id="49" name="Group 48">
                        <a:extLst>
                          <a:ext uri="{FF2B5EF4-FFF2-40B4-BE49-F238E27FC236}">
                            <a16:creationId xmlns:a16="http://schemas.microsoft.com/office/drawing/2014/main" id="{085B00E4-A4B1-4AA3-99B4-20CB8D4BEE33}"/>
                          </a:ext>
                        </a:extLst>
                      </p:cNvPr>
                      <p:cNvGrpSpPr/>
                      <p:nvPr/>
                    </p:nvGrpSpPr>
                    <p:grpSpPr>
                      <a:xfrm>
                        <a:off x="1657350" y="2847975"/>
                        <a:ext cx="4032250" cy="2795443"/>
                        <a:chOff x="1657350" y="2847975"/>
                        <a:chExt cx="4032250" cy="2795443"/>
                      </a:xfrm>
                    </p:grpSpPr>
                    <p:sp>
                      <p:nvSpPr>
                        <p:cNvPr id="53" name="Rectangle 52">
                          <a:extLst>
                            <a:ext uri="{FF2B5EF4-FFF2-40B4-BE49-F238E27FC236}">
                              <a16:creationId xmlns:a16="http://schemas.microsoft.com/office/drawing/2014/main" id="{C7884206-711E-4CE1-88F5-36D9F60D7B1F}"/>
                            </a:ext>
                          </a:extLst>
                        </p:cNvPr>
                        <p:cNvSpPr/>
                        <p:nvPr/>
                      </p:nvSpPr>
                      <p:spPr>
                        <a:xfrm>
                          <a:off x="1657350" y="2847975"/>
                          <a:ext cx="3699739" cy="279544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1273571A-1386-4970-A77D-0EEEFD90B3A2}"/>
                            </a:ext>
                          </a:extLst>
                        </p:cNvPr>
                        <p:cNvSpPr/>
                        <p:nvPr/>
                      </p:nvSpPr>
                      <p:spPr>
                        <a:xfrm>
                          <a:off x="1657350" y="3131127"/>
                          <a:ext cx="3692807" cy="25122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27D48B7C-995E-41E5-B441-246079117D6A}"/>
                            </a:ext>
                          </a:extLst>
                        </p:cNvPr>
                        <p:cNvSpPr/>
                        <p:nvPr/>
                      </p:nvSpPr>
                      <p:spPr>
                        <a:xfrm>
                          <a:off x="5357091" y="3131127"/>
                          <a:ext cx="332509" cy="2512291"/>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0" name="Rectangle 49">
                        <a:extLst>
                          <a:ext uri="{FF2B5EF4-FFF2-40B4-BE49-F238E27FC236}">
                            <a16:creationId xmlns:a16="http://schemas.microsoft.com/office/drawing/2014/main" id="{11060A56-1CE3-44EC-BA3E-0B864D3A7A62}"/>
                          </a:ext>
                        </a:extLst>
                      </p:cNvPr>
                      <p:cNvSpPr/>
                      <p:nvPr/>
                    </p:nvSpPr>
                    <p:spPr>
                      <a:xfrm>
                        <a:off x="1657350" y="5010150"/>
                        <a:ext cx="3629025" cy="6332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extLst>
                          <a:ext uri="{FF2B5EF4-FFF2-40B4-BE49-F238E27FC236}">
                            <a16:creationId xmlns:a16="http://schemas.microsoft.com/office/drawing/2014/main" id="{A2B197A4-86C1-4F65-82E1-420B7802AC41}"/>
                          </a:ext>
                        </a:extLst>
                      </p:cNvPr>
                      <p:cNvSpPr/>
                      <p:nvPr/>
                    </p:nvSpPr>
                    <p:spPr>
                      <a:xfrm>
                        <a:off x="1657350" y="3131127"/>
                        <a:ext cx="3699739" cy="18599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FA01E61B-5E1F-4528-B8F6-6544EBD10116}"/>
                          </a:ext>
                        </a:extLst>
                      </p:cNvPr>
                      <p:cNvSpPr/>
                      <p:nvPr/>
                    </p:nvSpPr>
                    <p:spPr>
                      <a:xfrm>
                        <a:off x="5286375" y="5305425"/>
                        <a:ext cx="396297" cy="114300"/>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8" name="Rectangle 47">
                      <a:extLst>
                        <a:ext uri="{FF2B5EF4-FFF2-40B4-BE49-F238E27FC236}">
                          <a16:creationId xmlns:a16="http://schemas.microsoft.com/office/drawing/2014/main" id="{3E176FD3-AE46-4F1E-A647-ECB969A23ADE}"/>
                        </a:ext>
                      </a:extLst>
                    </p:cNvPr>
                    <p:cNvSpPr/>
                    <p:nvPr/>
                  </p:nvSpPr>
                  <p:spPr>
                    <a:xfrm rot="16200000">
                      <a:off x="5649767" y="5318772"/>
                      <a:ext cx="176789" cy="8760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5" name="Straight Connector 44">
                    <a:extLst>
                      <a:ext uri="{FF2B5EF4-FFF2-40B4-BE49-F238E27FC236}">
                        <a16:creationId xmlns:a16="http://schemas.microsoft.com/office/drawing/2014/main" id="{0EDFD590-2AFD-4BC6-AF89-7B0FD50AB7B8}"/>
                      </a:ext>
                    </a:extLst>
                  </p:cNvPr>
                  <p:cNvCxnSpPr>
                    <a:cxnSpLocks/>
                  </p:cNvCxnSpPr>
                  <p:nvPr/>
                </p:nvCxnSpPr>
                <p:spPr>
                  <a:xfrm>
                    <a:off x="1657350" y="2545404"/>
                    <a:ext cx="0" cy="3417454"/>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838715F-E508-4653-88D1-61BE7A468AB1}"/>
                      </a:ext>
                    </a:extLst>
                  </p:cNvPr>
                  <p:cNvCxnSpPr>
                    <a:cxnSpLocks/>
                  </p:cNvCxnSpPr>
                  <p:nvPr/>
                </p:nvCxnSpPr>
                <p:spPr>
                  <a:xfrm flipH="1">
                    <a:off x="1363522" y="5643418"/>
                    <a:ext cx="4710546"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6C336CD5-3277-4CF9-90E0-6F34D00C568E}"/>
                    </a:ext>
                  </a:extLst>
                </p:cNvPr>
                <p:cNvGrpSpPr/>
                <p:nvPr/>
              </p:nvGrpSpPr>
              <p:grpSpPr>
                <a:xfrm>
                  <a:off x="1295400" y="4421939"/>
                  <a:ext cx="4032248" cy="200026"/>
                  <a:chOff x="1295400" y="4421939"/>
                  <a:chExt cx="4032248" cy="200026"/>
                </a:xfrm>
              </p:grpSpPr>
              <p:sp>
                <p:nvSpPr>
                  <p:cNvPr id="38" name="Rectangle 37">
                    <a:extLst>
                      <a:ext uri="{FF2B5EF4-FFF2-40B4-BE49-F238E27FC236}">
                        <a16:creationId xmlns:a16="http://schemas.microsoft.com/office/drawing/2014/main" id="{946F5A3C-13CE-4F21-A7F1-7374FD287007}"/>
                      </a:ext>
                    </a:extLst>
                  </p:cNvPr>
                  <p:cNvSpPr/>
                  <p:nvPr/>
                </p:nvSpPr>
                <p:spPr>
                  <a:xfrm>
                    <a:off x="1295400" y="4442113"/>
                    <a:ext cx="4025316" cy="1596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091ED161-5569-47FA-8608-8AAC66E0DBB7}"/>
                      </a:ext>
                    </a:extLst>
                  </p:cNvPr>
                  <p:cNvSpPr/>
                  <p:nvPr/>
                </p:nvSpPr>
                <p:spPr>
                  <a:xfrm rot="5400000">
                    <a:off x="5163703" y="4458019"/>
                    <a:ext cx="200026" cy="127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60" name="Rectangle 59">
                <a:extLst>
                  <a:ext uri="{FF2B5EF4-FFF2-40B4-BE49-F238E27FC236}">
                    <a16:creationId xmlns:a16="http://schemas.microsoft.com/office/drawing/2014/main" id="{97AB2378-5397-446A-A94C-2E124B0524C0}"/>
                  </a:ext>
                </a:extLst>
              </p:cNvPr>
              <p:cNvSpPr/>
              <p:nvPr/>
            </p:nvSpPr>
            <p:spPr>
              <a:xfrm>
                <a:off x="5997289" y="5451217"/>
                <a:ext cx="4025316" cy="144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extLst>
                  <a:ext uri="{FF2B5EF4-FFF2-40B4-BE49-F238E27FC236}">
                    <a16:creationId xmlns:a16="http://schemas.microsoft.com/office/drawing/2014/main" id="{30267A3B-AD91-4B89-96BC-3D5B24AD49C7}"/>
                  </a:ext>
                </a:extLst>
              </p:cNvPr>
              <p:cNvSpPr/>
              <p:nvPr/>
            </p:nvSpPr>
            <p:spPr>
              <a:xfrm rot="5400000">
                <a:off x="9858659" y="5457734"/>
                <a:ext cx="200026" cy="127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TextBox 11">
              <a:extLst>
                <a:ext uri="{FF2B5EF4-FFF2-40B4-BE49-F238E27FC236}">
                  <a16:creationId xmlns:a16="http://schemas.microsoft.com/office/drawing/2014/main" id="{A4DA3B20-2E0A-4403-A9EC-EDEC1A1484EF}"/>
                </a:ext>
              </a:extLst>
            </p:cNvPr>
            <p:cNvSpPr txBox="1"/>
            <p:nvPr/>
          </p:nvSpPr>
          <p:spPr>
            <a:xfrm>
              <a:off x="5476152" y="4868896"/>
              <a:ext cx="800098" cy="307777"/>
            </a:xfrm>
            <a:prstGeom prst="rect">
              <a:avLst/>
            </a:prstGeom>
            <a:noFill/>
          </p:spPr>
          <p:txBody>
            <a:bodyPr wrap="square" rtlCol="0">
              <a:spAutoFit/>
            </a:bodyPr>
            <a:lstStyle/>
            <a:p>
              <a:r>
                <a:rPr lang="en-GB" sz="1400" dirty="0"/>
                <a:t>Tie rods</a:t>
              </a:r>
            </a:p>
          </p:txBody>
        </p:sp>
        <p:cxnSp>
          <p:nvCxnSpPr>
            <p:cNvPr id="23" name="Straight Arrow Connector 22">
              <a:extLst>
                <a:ext uri="{FF2B5EF4-FFF2-40B4-BE49-F238E27FC236}">
                  <a16:creationId xmlns:a16="http://schemas.microsoft.com/office/drawing/2014/main" id="{1AF82385-A853-4FD7-BE48-1DC6CFF5696B}"/>
                </a:ext>
              </a:extLst>
            </p:cNvPr>
            <p:cNvCxnSpPr/>
            <p:nvPr/>
          </p:nvCxnSpPr>
          <p:spPr>
            <a:xfrm flipH="1" flipV="1">
              <a:off x="4652810" y="4514238"/>
              <a:ext cx="823341" cy="5135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1C8E5E04-0004-40C1-A866-AB7D69221428}"/>
                </a:ext>
              </a:extLst>
            </p:cNvPr>
            <p:cNvCxnSpPr>
              <a:cxnSpLocks/>
              <a:stCxn id="12" idx="1"/>
            </p:cNvCxnSpPr>
            <p:nvPr/>
          </p:nvCxnSpPr>
          <p:spPr>
            <a:xfrm flipH="1">
              <a:off x="4582094" y="5022785"/>
              <a:ext cx="894058" cy="5214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2DA8FBE8-6C1C-472F-B1B5-B56CD69F41F6}"/>
                </a:ext>
              </a:extLst>
            </p:cNvPr>
            <p:cNvSpPr txBox="1"/>
            <p:nvPr/>
          </p:nvSpPr>
          <p:spPr>
            <a:xfrm>
              <a:off x="1964599" y="3209072"/>
              <a:ext cx="1630219" cy="307777"/>
            </a:xfrm>
            <a:prstGeom prst="rect">
              <a:avLst/>
            </a:prstGeom>
            <a:noFill/>
          </p:spPr>
          <p:txBody>
            <a:bodyPr wrap="square" rtlCol="0">
              <a:spAutoFit/>
            </a:bodyPr>
            <a:lstStyle/>
            <a:p>
              <a:r>
                <a:rPr lang="en-GB" sz="1400" dirty="0"/>
                <a:t>Aluminium cylinder</a:t>
              </a:r>
            </a:p>
          </p:txBody>
        </p:sp>
        <p:sp>
          <p:nvSpPr>
            <p:cNvPr id="64" name="TextBox 63">
              <a:extLst>
                <a:ext uri="{FF2B5EF4-FFF2-40B4-BE49-F238E27FC236}">
                  <a16:creationId xmlns:a16="http://schemas.microsoft.com/office/drawing/2014/main" id="{B5439CF1-8532-40F0-91AE-41FC474F03A3}"/>
                </a:ext>
              </a:extLst>
            </p:cNvPr>
            <p:cNvSpPr txBox="1"/>
            <p:nvPr/>
          </p:nvSpPr>
          <p:spPr>
            <a:xfrm>
              <a:off x="2192564" y="4762778"/>
              <a:ext cx="902969" cy="307777"/>
            </a:xfrm>
            <a:prstGeom prst="rect">
              <a:avLst/>
            </a:prstGeom>
            <a:noFill/>
          </p:spPr>
          <p:txBody>
            <a:bodyPr wrap="square" rtlCol="0">
              <a:spAutoFit/>
            </a:bodyPr>
            <a:lstStyle/>
            <a:p>
              <a:r>
                <a:rPr lang="en-GB" sz="1400" dirty="0"/>
                <a:t>Iron yoke</a:t>
              </a:r>
            </a:p>
          </p:txBody>
        </p:sp>
        <p:sp>
          <p:nvSpPr>
            <p:cNvPr id="65" name="TextBox 64">
              <a:extLst>
                <a:ext uri="{FF2B5EF4-FFF2-40B4-BE49-F238E27FC236}">
                  <a16:creationId xmlns:a16="http://schemas.microsoft.com/office/drawing/2014/main" id="{0E21D7A5-B2C1-4DCB-B76B-C0CED67BE0DF}"/>
                </a:ext>
              </a:extLst>
            </p:cNvPr>
            <p:cNvSpPr txBox="1"/>
            <p:nvPr/>
          </p:nvSpPr>
          <p:spPr>
            <a:xfrm>
              <a:off x="2330167" y="5594598"/>
              <a:ext cx="800098" cy="307777"/>
            </a:xfrm>
            <a:prstGeom prst="rect">
              <a:avLst/>
            </a:prstGeom>
            <a:noFill/>
          </p:spPr>
          <p:txBody>
            <a:bodyPr wrap="square" rtlCol="0">
              <a:spAutoFit/>
            </a:bodyPr>
            <a:lstStyle/>
            <a:p>
              <a:r>
                <a:rPr lang="en-GB" sz="1400" dirty="0"/>
                <a:t>Pads</a:t>
              </a:r>
            </a:p>
          </p:txBody>
        </p:sp>
        <p:sp>
          <p:nvSpPr>
            <p:cNvPr id="66" name="TextBox 65">
              <a:extLst>
                <a:ext uri="{FF2B5EF4-FFF2-40B4-BE49-F238E27FC236}">
                  <a16:creationId xmlns:a16="http://schemas.microsoft.com/office/drawing/2014/main" id="{B803CD90-688B-456C-8A1E-3AC1A8C7947D}"/>
                </a:ext>
              </a:extLst>
            </p:cNvPr>
            <p:cNvSpPr txBox="1"/>
            <p:nvPr/>
          </p:nvSpPr>
          <p:spPr>
            <a:xfrm>
              <a:off x="5260307" y="3838220"/>
              <a:ext cx="894055" cy="307777"/>
            </a:xfrm>
            <a:prstGeom prst="rect">
              <a:avLst/>
            </a:prstGeom>
            <a:noFill/>
          </p:spPr>
          <p:txBody>
            <a:bodyPr wrap="square" rtlCol="0">
              <a:spAutoFit/>
            </a:bodyPr>
            <a:lstStyle/>
            <a:p>
              <a:r>
                <a:rPr lang="en-GB" sz="1400" dirty="0"/>
                <a:t>End plate</a:t>
              </a:r>
            </a:p>
          </p:txBody>
        </p:sp>
        <p:cxnSp>
          <p:nvCxnSpPr>
            <p:cNvPr id="68" name="Straight Arrow Connector 67">
              <a:extLst>
                <a:ext uri="{FF2B5EF4-FFF2-40B4-BE49-F238E27FC236}">
                  <a16:creationId xmlns:a16="http://schemas.microsoft.com/office/drawing/2014/main" id="{68A7362E-A515-4CB6-B8F8-7DAE5AD154A1}"/>
                </a:ext>
              </a:extLst>
            </p:cNvPr>
            <p:cNvCxnSpPr>
              <a:cxnSpLocks/>
              <a:stCxn id="66" idx="1"/>
            </p:cNvCxnSpPr>
            <p:nvPr/>
          </p:nvCxnSpPr>
          <p:spPr>
            <a:xfrm flipH="1" flipV="1">
              <a:off x="4670061" y="3981584"/>
              <a:ext cx="590246" cy="105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74" name="Group 73">
            <a:extLst>
              <a:ext uri="{FF2B5EF4-FFF2-40B4-BE49-F238E27FC236}">
                <a16:creationId xmlns:a16="http://schemas.microsoft.com/office/drawing/2014/main" id="{8EFC6B56-5672-4312-A57F-D5C5F91C5AA2}"/>
              </a:ext>
            </a:extLst>
          </p:cNvPr>
          <p:cNvGrpSpPr/>
          <p:nvPr/>
        </p:nvGrpSpPr>
        <p:grpSpPr>
          <a:xfrm>
            <a:off x="6410036" y="2918691"/>
            <a:ext cx="5737859" cy="3334327"/>
            <a:chOff x="6410036" y="2918691"/>
            <a:chExt cx="5737859" cy="3334327"/>
          </a:xfrm>
        </p:grpSpPr>
        <p:grpSp>
          <p:nvGrpSpPr>
            <p:cNvPr id="11" name="Group 10">
              <a:extLst>
                <a:ext uri="{FF2B5EF4-FFF2-40B4-BE49-F238E27FC236}">
                  <a16:creationId xmlns:a16="http://schemas.microsoft.com/office/drawing/2014/main" id="{C2E9D4FC-F05C-43B0-A05E-7B4484B8C388}"/>
                </a:ext>
              </a:extLst>
            </p:cNvPr>
            <p:cNvGrpSpPr/>
            <p:nvPr/>
          </p:nvGrpSpPr>
          <p:grpSpPr>
            <a:xfrm>
              <a:off x="6410036" y="2918691"/>
              <a:ext cx="5116945" cy="3334327"/>
              <a:chOff x="6410036" y="2918691"/>
              <a:chExt cx="5116945" cy="3334327"/>
            </a:xfrm>
          </p:grpSpPr>
          <p:grpSp>
            <p:nvGrpSpPr>
              <p:cNvPr id="34" name="Group 33">
                <a:extLst>
                  <a:ext uri="{FF2B5EF4-FFF2-40B4-BE49-F238E27FC236}">
                    <a16:creationId xmlns:a16="http://schemas.microsoft.com/office/drawing/2014/main" id="{224A4FB3-A4BE-4ABE-A428-737EB20F6C7D}"/>
                  </a:ext>
                </a:extLst>
              </p:cNvPr>
              <p:cNvGrpSpPr/>
              <p:nvPr/>
            </p:nvGrpSpPr>
            <p:grpSpPr>
              <a:xfrm>
                <a:off x="6410036" y="2918691"/>
                <a:ext cx="5116945" cy="3334327"/>
                <a:chOff x="882365" y="2922797"/>
                <a:chExt cx="5116945" cy="3334327"/>
              </a:xfrm>
            </p:grpSpPr>
            <p:grpSp>
              <p:nvGrpSpPr>
                <p:cNvPr id="30" name="Group 29">
                  <a:extLst>
                    <a:ext uri="{FF2B5EF4-FFF2-40B4-BE49-F238E27FC236}">
                      <a16:creationId xmlns:a16="http://schemas.microsoft.com/office/drawing/2014/main" id="{6D9FC650-3F89-4990-BD7A-4486BDC3B32A}"/>
                    </a:ext>
                  </a:extLst>
                </p:cNvPr>
                <p:cNvGrpSpPr/>
                <p:nvPr/>
              </p:nvGrpSpPr>
              <p:grpSpPr>
                <a:xfrm>
                  <a:off x="882365" y="2922797"/>
                  <a:ext cx="5116945" cy="3334327"/>
                  <a:chOff x="882365" y="2922797"/>
                  <a:chExt cx="5116945" cy="3334327"/>
                </a:xfrm>
              </p:grpSpPr>
              <p:grpSp>
                <p:nvGrpSpPr>
                  <p:cNvPr id="26" name="Group 25">
                    <a:extLst>
                      <a:ext uri="{FF2B5EF4-FFF2-40B4-BE49-F238E27FC236}">
                        <a16:creationId xmlns:a16="http://schemas.microsoft.com/office/drawing/2014/main" id="{65E63E74-EC67-4A9A-A2DD-AB6D9552CAA9}"/>
                      </a:ext>
                    </a:extLst>
                  </p:cNvPr>
                  <p:cNvGrpSpPr/>
                  <p:nvPr/>
                </p:nvGrpSpPr>
                <p:grpSpPr>
                  <a:xfrm>
                    <a:off x="882365" y="2922797"/>
                    <a:ext cx="5116945" cy="3334327"/>
                    <a:chOff x="1244315" y="2541797"/>
                    <a:chExt cx="5116945" cy="3334327"/>
                  </a:xfrm>
                </p:grpSpPr>
                <p:grpSp>
                  <p:nvGrpSpPr>
                    <p:cNvPr id="19" name="Group 18">
                      <a:extLst>
                        <a:ext uri="{FF2B5EF4-FFF2-40B4-BE49-F238E27FC236}">
                          <a16:creationId xmlns:a16="http://schemas.microsoft.com/office/drawing/2014/main" id="{2A5B83B8-4877-4941-AE15-89A533A4B0E9}"/>
                        </a:ext>
                      </a:extLst>
                    </p:cNvPr>
                    <p:cNvGrpSpPr/>
                    <p:nvPr/>
                  </p:nvGrpSpPr>
                  <p:grpSpPr>
                    <a:xfrm>
                      <a:off x="1657350" y="2847975"/>
                      <a:ext cx="4355523" cy="2795443"/>
                      <a:chOff x="1657350" y="2847975"/>
                      <a:chExt cx="4355523" cy="2795443"/>
                    </a:xfrm>
                  </p:grpSpPr>
                  <p:grpSp>
                    <p:nvGrpSpPr>
                      <p:cNvPr id="17" name="Group 16">
                        <a:extLst>
                          <a:ext uri="{FF2B5EF4-FFF2-40B4-BE49-F238E27FC236}">
                            <a16:creationId xmlns:a16="http://schemas.microsoft.com/office/drawing/2014/main" id="{36209D0E-256D-4CD1-A2F0-C60FF7958267}"/>
                          </a:ext>
                        </a:extLst>
                      </p:cNvPr>
                      <p:cNvGrpSpPr/>
                      <p:nvPr/>
                    </p:nvGrpSpPr>
                    <p:grpSpPr>
                      <a:xfrm>
                        <a:off x="1657350" y="2847975"/>
                        <a:ext cx="4355523" cy="2795443"/>
                        <a:chOff x="1657350" y="2847975"/>
                        <a:chExt cx="4355523" cy="2795443"/>
                      </a:xfrm>
                    </p:grpSpPr>
                    <p:grpSp>
                      <p:nvGrpSpPr>
                        <p:cNvPr id="13" name="Group 12">
                          <a:extLst>
                            <a:ext uri="{FF2B5EF4-FFF2-40B4-BE49-F238E27FC236}">
                              <a16:creationId xmlns:a16="http://schemas.microsoft.com/office/drawing/2014/main" id="{E97DBC9D-FCC0-4FA4-9222-5885BEC47BDA}"/>
                            </a:ext>
                          </a:extLst>
                        </p:cNvPr>
                        <p:cNvGrpSpPr/>
                        <p:nvPr/>
                      </p:nvGrpSpPr>
                      <p:grpSpPr>
                        <a:xfrm>
                          <a:off x="1657350" y="2847975"/>
                          <a:ext cx="4355523" cy="2795443"/>
                          <a:chOff x="1657350" y="2847975"/>
                          <a:chExt cx="4355523" cy="2795443"/>
                        </a:xfrm>
                      </p:grpSpPr>
                      <p:sp>
                        <p:nvSpPr>
                          <p:cNvPr id="3" name="Rectangle 2">
                            <a:extLst>
                              <a:ext uri="{FF2B5EF4-FFF2-40B4-BE49-F238E27FC236}">
                                <a16:creationId xmlns:a16="http://schemas.microsoft.com/office/drawing/2014/main" id="{3CB27E29-357D-4469-BA52-A59C13BF8786}"/>
                              </a:ext>
                            </a:extLst>
                          </p:cNvPr>
                          <p:cNvSpPr/>
                          <p:nvPr/>
                        </p:nvSpPr>
                        <p:spPr>
                          <a:xfrm>
                            <a:off x="1657350" y="2847975"/>
                            <a:ext cx="4355523" cy="279544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FA59EAE3-6947-4EF0-B536-7738E24CC474}"/>
                              </a:ext>
                            </a:extLst>
                          </p:cNvPr>
                          <p:cNvSpPr/>
                          <p:nvPr/>
                        </p:nvSpPr>
                        <p:spPr>
                          <a:xfrm>
                            <a:off x="1657350" y="3131127"/>
                            <a:ext cx="4355523" cy="25122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03E06E5F-5741-4A62-9361-B359B6DB251A}"/>
                              </a:ext>
                            </a:extLst>
                          </p:cNvPr>
                          <p:cNvSpPr/>
                          <p:nvPr/>
                        </p:nvSpPr>
                        <p:spPr>
                          <a:xfrm>
                            <a:off x="5357091" y="3131127"/>
                            <a:ext cx="332509" cy="2512291"/>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B3EDFD6-B3E0-4F90-B80F-03471A25F01C}"/>
                              </a:ext>
                            </a:extLst>
                          </p:cNvPr>
                          <p:cNvSpPr/>
                          <p:nvPr/>
                        </p:nvSpPr>
                        <p:spPr>
                          <a:xfrm>
                            <a:off x="5689600" y="3131127"/>
                            <a:ext cx="184727" cy="12099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97190FC1-F56A-4686-B46A-D40602B1AECC}"/>
                              </a:ext>
                            </a:extLst>
                          </p:cNvPr>
                          <p:cNvSpPr/>
                          <p:nvPr/>
                        </p:nvSpPr>
                        <p:spPr>
                          <a:xfrm>
                            <a:off x="5689600" y="4645891"/>
                            <a:ext cx="184727" cy="99752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E363F0F4-71FC-4AC0-9042-4324E9B675DC}"/>
                              </a:ext>
                            </a:extLst>
                          </p:cNvPr>
                          <p:cNvSpPr/>
                          <p:nvPr/>
                        </p:nvSpPr>
                        <p:spPr>
                          <a:xfrm>
                            <a:off x="5689599" y="3061854"/>
                            <a:ext cx="177800" cy="39332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9593107D-41FF-4CCD-BBD3-E0AEF128CDDB}"/>
                              </a:ext>
                            </a:extLst>
                          </p:cNvPr>
                          <p:cNvCxnSpPr>
                            <a:cxnSpLocks/>
                          </p:cNvCxnSpPr>
                          <p:nvPr/>
                        </p:nvCxnSpPr>
                        <p:spPr>
                          <a:xfrm>
                            <a:off x="5867399" y="4341091"/>
                            <a:ext cx="6928"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558101F6-98B2-47D1-96A8-83CFC4344E52}"/>
                            </a:ext>
                          </a:extLst>
                        </p:cNvPr>
                        <p:cNvSpPr/>
                        <p:nvPr/>
                      </p:nvSpPr>
                      <p:spPr>
                        <a:xfrm>
                          <a:off x="1657350" y="5010150"/>
                          <a:ext cx="3629025" cy="63326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960FFE77-CB89-464B-B326-546E34C6CC64}"/>
                            </a:ext>
                          </a:extLst>
                        </p:cNvPr>
                        <p:cNvSpPr/>
                        <p:nvPr/>
                      </p:nvSpPr>
                      <p:spPr>
                        <a:xfrm>
                          <a:off x="1657350" y="3131127"/>
                          <a:ext cx="3629025" cy="18599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44D05D0-2880-451D-9C4F-E7BD34ADCBFA}"/>
                            </a:ext>
                          </a:extLst>
                        </p:cNvPr>
                        <p:cNvSpPr/>
                        <p:nvPr/>
                      </p:nvSpPr>
                      <p:spPr>
                        <a:xfrm>
                          <a:off x="5286375" y="5305425"/>
                          <a:ext cx="396297" cy="114300"/>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Rectangle 17">
                        <a:extLst>
                          <a:ext uri="{FF2B5EF4-FFF2-40B4-BE49-F238E27FC236}">
                            <a16:creationId xmlns:a16="http://schemas.microsoft.com/office/drawing/2014/main" id="{B945E0BD-C17E-4179-9FFC-54D58C4FA4A5}"/>
                          </a:ext>
                        </a:extLst>
                      </p:cNvPr>
                      <p:cNvSpPr/>
                      <p:nvPr/>
                    </p:nvSpPr>
                    <p:spPr>
                      <a:xfrm rot="16200000">
                        <a:off x="5649767" y="5318772"/>
                        <a:ext cx="176789" cy="8760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1" name="Straight Connector 20">
                      <a:extLst>
                        <a:ext uri="{FF2B5EF4-FFF2-40B4-BE49-F238E27FC236}">
                          <a16:creationId xmlns:a16="http://schemas.microsoft.com/office/drawing/2014/main" id="{D824560A-7298-4150-ADE0-2F7EA2888FA1}"/>
                        </a:ext>
                      </a:extLst>
                    </p:cNvPr>
                    <p:cNvCxnSpPr>
                      <a:cxnSpLocks/>
                    </p:cNvCxnSpPr>
                    <p:nvPr/>
                  </p:nvCxnSpPr>
                  <p:spPr>
                    <a:xfrm>
                      <a:off x="1657350" y="2541797"/>
                      <a:ext cx="0" cy="3334327"/>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346CCAE-0974-4CA7-8CF0-005B7A83F7A1}"/>
                        </a:ext>
                      </a:extLst>
                    </p:cNvPr>
                    <p:cNvCxnSpPr>
                      <a:cxnSpLocks/>
                    </p:cNvCxnSpPr>
                    <p:nvPr/>
                  </p:nvCxnSpPr>
                  <p:spPr>
                    <a:xfrm flipH="1">
                      <a:off x="1244315" y="5643418"/>
                      <a:ext cx="5116945"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7EACA8B2-9266-44F6-AC4E-E666497C9D43}"/>
                      </a:ext>
                    </a:extLst>
                  </p:cNvPr>
                  <p:cNvGrpSpPr/>
                  <p:nvPr/>
                </p:nvGrpSpPr>
                <p:grpSpPr>
                  <a:xfrm>
                    <a:off x="5177557" y="3590854"/>
                    <a:ext cx="334820" cy="145544"/>
                    <a:chOff x="6305550" y="4185291"/>
                    <a:chExt cx="334820" cy="145544"/>
                  </a:xfrm>
                </p:grpSpPr>
                <p:sp>
                  <p:nvSpPr>
                    <p:cNvPr id="27" name="Rectangle 26">
                      <a:extLst>
                        <a:ext uri="{FF2B5EF4-FFF2-40B4-BE49-F238E27FC236}">
                          <a16:creationId xmlns:a16="http://schemas.microsoft.com/office/drawing/2014/main" id="{770908F3-FEE0-4D9F-B12B-9816460F8DB1}"/>
                        </a:ext>
                      </a:extLst>
                    </p:cNvPr>
                    <p:cNvSpPr/>
                    <p:nvPr/>
                  </p:nvSpPr>
                  <p:spPr>
                    <a:xfrm>
                      <a:off x="6305550" y="4205492"/>
                      <a:ext cx="235529" cy="99788"/>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80BD3884-9477-4227-991F-0528485658BB}"/>
                        </a:ext>
                      </a:extLst>
                    </p:cNvPr>
                    <p:cNvSpPr/>
                    <p:nvPr/>
                  </p:nvSpPr>
                  <p:spPr>
                    <a:xfrm rot="16200000">
                      <a:off x="6524593" y="4215057"/>
                      <a:ext cx="145544" cy="86011"/>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3" name="Group 32">
                  <a:extLst>
                    <a:ext uri="{FF2B5EF4-FFF2-40B4-BE49-F238E27FC236}">
                      <a16:creationId xmlns:a16="http://schemas.microsoft.com/office/drawing/2014/main" id="{F2C08DD1-4D49-4874-8025-441B2A4765A0}"/>
                    </a:ext>
                  </a:extLst>
                </p:cNvPr>
                <p:cNvGrpSpPr/>
                <p:nvPr/>
              </p:nvGrpSpPr>
              <p:grpSpPr>
                <a:xfrm>
                  <a:off x="1295400" y="4421939"/>
                  <a:ext cx="4032248" cy="200026"/>
                  <a:chOff x="1295400" y="4421939"/>
                  <a:chExt cx="4032248" cy="200026"/>
                </a:xfrm>
              </p:grpSpPr>
              <p:sp>
                <p:nvSpPr>
                  <p:cNvPr id="31" name="Rectangle 30">
                    <a:extLst>
                      <a:ext uri="{FF2B5EF4-FFF2-40B4-BE49-F238E27FC236}">
                        <a16:creationId xmlns:a16="http://schemas.microsoft.com/office/drawing/2014/main" id="{44C12AF9-212D-463E-9F80-418B372E6842}"/>
                      </a:ext>
                    </a:extLst>
                  </p:cNvPr>
                  <p:cNvSpPr/>
                  <p:nvPr/>
                </p:nvSpPr>
                <p:spPr>
                  <a:xfrm>
                    <a:off x="1295400" y="4442113"/>
                    <a:ext cx="4025316" cy="1596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540CCC5D-357E-43F6-8A8C-710D7138FD2D}"/>
                      </a:ext>
                    </a:extLst>
                  </p:cNvPr>
                  <p:cNvSpPr/>
                  <p:nvPr/>
                </p:nvSpPr>
                <p:spPr>
                  <a:xfrm rot="5400000">
                    <a:off x="5163703" y="4458019"/>
                    <a:ext cx="200026" cy="127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9" name="Rectangle 8">
                <a:extLst>
                  <a:ext uri="{FF2B5EF4-FFF2-40B4-BE49-F238E27FC236}">
                    <a16:creationId xmlns:a16="http://schemas.microsoft.com/office/drawing/2014/main" id="{D949C1BE-68B6-40E4-B75E-F7763B3B3974}"/>
                  </a:ext>
                </a:extLst>
              </p:cNvPr>
              <p:cNvSpPr/>
              <p:nvPr/>
            </p:nvSpPr>
            <p:spPr>
              <a:xfrm>
                <a:off x="10390045" y="5401811"/>
                <a:ext cx="86585" cy="61669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C683FB54-8ECE-4FF3-ADC1-266C6191D4AF}"/>
                  </a:ext>
                </a:extLst>
              </p:cNvPr>
              <p:cNvSpPr/>
              <p:nvPr/>
            </p:nvSpPr>
            <p:spPr>
              <a:xfrm>
                <a:off x="9296111" y="5401811"/>
                <a:ext cx="238414" cy="61669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82AF27D0-91E0-4380-835E-87BF8861F146}"/>
                  </a:ext>
                </a:extLst>
              </p:cNvPr>
              <p:cNvSpPr/>
              <p:nvPr/>
            </p:nvSpPr>
            <p:spPr>
              <a:xfrm rot="5400000">
                <a:off x="9870672" y="5006659"/>
                <a:ext cx="86585" cy="10762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9" name="TextBox 68">
              <a:extLst>
                <a:ext uri="{FF2B5EF4-FFF2-40B4-BE49-F238E27FC236}">
                  <a16:creationId xmlns:a16="http://schemas.microsoft.com/office/drawing/2014/main" id="{669D3F18-F438-49AF-9B9D-D74B56C86240}"/>
                </a:ext>
              </a:extLst>
            </p:cNvPr>
            <p:cNvSpPr txBox="1"/>
            <p:nvPr/>
          </p:nvSpPr>
          <p:spPr>
            <a:xfrm>
              <a:off x="9534525" y="5524010"/>
              <a:ext cx="894055" cy="307777"/>
            </a:xfrm>
            <a:prstGeom prst="rect">
              <a:avLst/>
            </a:prstGeom>
            <a:noFill/>
          </p:spPr>
          <p:txBody>
            <a:bodyPr wrap="square" rtlCol="0">
              <a:spAutoFit/>
            </a:bodyPr>
            <a:lstStyle/>
            <a:p>
              <a:r>
                <a:rPr lang="en-GB" sz="1400" dirty="0"/>
                <a:t>End cage</a:t>
              </a:r>
            </a:p>
          </p:txBody>
        </p:sp>
        <p:sp>
          <p:nvSpPr>
            <p:cNvPr id="70" name="TextBox 69">
              <a:extLst>
                <a:ext uri="{FF2B5EF4-FFF2-40B4-BE49-F238E27FC236}">
                  <a16:creationId xmlns:a16="http://schemas.microsoft.com/office/drawing/2014/main" id="{39648E34-3CCD-4113-8B2F-A6B9E4B8C4A7}"/>
                </a:ext>
              </a:extLst>
            </p:cNvPr>
            <p:cNvSpPr txBox="1"/>
            <p:nvPr/>
          </p:nvSpPr>
          <p:spPr>
            <a:xfrm>
              <a:off x="11467477" y="4025090"/>
              <a:ext cx="680418" cy="307777"/>
            </a:xfrm>
            <a:prstGeom prst="rect">
              <a:avLst/>
            </a:prstGeom>
            <a:noFill/>
          </p:spPr>
          <p:txBody>
            <a:bodyPr wrap="square" rtlCol="0">
              <a:spAutoFit/>
            </a:bodyPr>
            <a:lstStyle/>
            <a:p>
              <a:r>
                <a:rPr lang="en-GB" sz="1400" dirty="0"/>
                <a:t>Inserts</a:t>
              </a:r>
            </a:p>
          </p:txBody>
        </p:sp>
        <p:cxnSp>
          <p:nvCxnSpPr>
            <p:cNvPr id="71" name="Straight Arrow Connector 70">
              <a:extLst>
                <a:ext uri="{FF2B5EF4-FFF2-40B4-BE49-F238E27FC236}">
                  <a16:creationId xmlns:a16="http://schemas.microsoft.com/office/drawing/2014/main" id="{0CA235DC-42F2-4351-9FCB-2446E9D288C4}"/>
                </a:ext>
              </a:extLst>
            </p:cNvPr>
            <p:cNvCxnSpPr>
              <a:cxnSpLocks/>
              <a:stCxn id="70" idx="1"/>
            </p:cNvCxnSpPr>
            <p:nvPr/>
          </p:nvCxnSpPr>
          <p:spPr>
            <a:xfrm flipH="1" flipV="1">
              <a:off x="10971567" y="4000675"/>
              <a:ext cx="495910" cy="1783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2" name="Straight Arrow Connector 71">
              <a:extLst>
                <a:ext uri="{FF2B5EF4-FFF2-40B4-BE49-F238E27FC236}">
                  <a16:creationId xmlns:a16="http://schemas.microsoft.com/office/drawing/2014/main" id="{C48F17FC-E226-4D5B-A596-697BF1575282}"/>
                </a:ext>
              </a:extLst>
            </p:cNvPr>
            <p:cNvCxnSpPr>
              <a:cxnSpLocks/>
              <a:stCxn id="70" idx="1"/>
            </p:cNvCxnSpPr>
            <p:nvPr/>
          </p:nvCxnSpPr>
          <p:spPr>
            <a:xfrm flipH="1">
              <a:off x="10926037" y="4178979"/>
              <a:ext cx="541440" cy="11514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76" name="TextBox 75">
            <a:extLst>
              <a:ext uri="{FF2B5EF4-FFF2-40B4-BE49-F238E27FC236}">
                <a16:creationId xmlns:a16="http://schemas.microsoft.com/office/drawing/2014/main" id="{A3B7076B-913A-4C76-81E2-C5251AB539AF}"/>
              </a:ext>
            </a:extLst>
          </p:cNvPr>
          <p:cNvSpPr txBox="1"/>
          <p:nvPr/>
        </p:nvSpPr>
        <p:spPr>
          <a:xfrm>
            <a:off x="2052893" y="6191202"/>
            <a:ext cx="1291129" cy="307777"/>
          </a:xfrm>
          <a:prstGeom prst="rect">
            <a:avLst/>
          </a:prstGeom>
          <a:noFill/>
        </p:spPr>
        <p:txBody>
          <a:bodyPr wrap="square" rtlCol="0">
            <a:spAutoFit/>
          </a:bodyPr>
          <a:lstStyle/>
          <a:p>
            <a:r>
              <a:rPr lang="en-GB" sz="1400" b="1" dirty="0" err="1"/>
              <a:t>FalconD</a:t>
            </a:r>
            <a:r>
              <a:rPr lang="en-GB" sz="1400" b="1" dirty="0"/>
              <a:t> TDR</a:t>
            </a:r>
          </a:p>
        </p:txBody>
      </p:sp>
      <p:sp>
        <p:nvSpPr>
          <p:cNvPr id="77" name="TextBox 76">
            <a:extLst>
              <a:ext uri="{FF2B5EF4-FFF2-40B4-BE49-F238E27FC236}">
                <a16:creationId xmlns:a16="http://schemas.microsoft.com/office/drawing/2014/main" id="{C47A623A-81A6-4FE5-A9D3-206C10EBD3B4}"/>
              </a:ext>
            </a:extLst>
          </p:cNvPr>
          <p:cNvSpPr txBox="1"/>
          <p:nvPr/>
        </p:nvSpPr>
        <p:spPr>
          <a:xfrm>
            <a:off x="7935299" y="6241222"/>
            <a:ext cx="2046900" cy="307777"/>
          </a:xfrm>
          <a:prstGeom prst="rect">
            <a:avLst/>
          </a:prstGeom>
          <a:noFill/>
        </p:spPr>
        <p:txBody>
          <a:bodyPr wrap="square" rtlCol="0">
            <a:spAutoFit/>
          </a:bodyPr>
          <a:lstStyle/>
          <a:p>
            <a:r>
              <a:rPr lang="en-GB" sz="1400" b="1" dirty="0"/>
              <a:t>Proposed modifications</a:t>
            </a:r>
          </a:p>
        </p:txBody>
      </p:sp>
    </p:spTree>
    <p:extLst>
      <p:ext uri="{BB962C8B-B14F-4D97-AF65-F5344CB8AC3E}">
        <p14:creationId xmlns:p14="http://schemas.microsoft.com/office/powerpoint/2010/main" val="2318830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58476D1B-9697-4AE1-8AEF-F79F944D4283}"/>
              </a:ext>
            </a:extLst>
          </p:cNvPr>
          <p:cNvSpPr txBox="1"/>
          <p:nvPr/>
        </p:nvSpPr>
        <p:spPr>
          <a:xfrm>
            <a:off x="4923415" y="2595174"/>
            <a:ext cx="1295398" cy="276999"/>
          </a:xfrm>
          <a:prstGeom prst="rect">
            <a:avLst/>
          </a:prstGeom>
          <a:noFill/>
        </p:spPr>
        <p:txBody>
          <a:bodyPr wrap="square" rtlCol="0">
            <a:spAutoFit/>
          </a:bodyPr>
          <a:lstStyle/>
          <a:p>
            <a:r>
              <a:rPr lang="en-GB" sz="1200" dirty="0">
                <a:solidFill>
                  <a:schemeClr val="bg1"/>
                </a:solidFill>
              </a:rPr>
              <a:t>Iron laminations</a:t>
            </a:r>
          </a:p>
        </p:txBody>
      </p:sp>
      <p:sp>
        <p:nvSpPr>
          <p:cNvPr id="86" name="TextBox 85">
            <a:extLst>
              <a:ext uri="{FF2B5EF4-FFF2-40B4-BE49-F238E27FC236}">
                <a16:creationId xmlns:a16="http://schemas.microsoft.com/office/drawing/2014/main" id="{7C9B48CF-BE53-41DD-9756-A6E559078E44}"/>
              </a:ext>
            </a:extLst>
          </p:cNvPr>
          <p:cNvSpPr txBox="1"/>
          <p:nvPr/>
        </p:nvSpPr>
        <p:spPr>
          <a:xfrm>
            <a:off x="892931" y="62768"/>
            <a:ext cx="10428960" cy="523220"/>
          </a:xfrm>
          <a:prstGeom prst="rect">
            <a:avLst/>
          </a:prstGeom>
          <a:noFill/>
        </p:spPr>
        <p:txBody>
          <a:bodyPr wrap="square" rtlCol="0">
            <a:spAutoFit/>
          </a:bodyPr>
          <a:lstStyle/>
          <a:p>
            <a:r>
              <a:rPr lang="en-GB" sz="2800" dirty="0">
                <a:solidFill>
                  <a:srgbClr val="0070C0"/>
                </a:solidFill>
              </a:rPr>
              <a:t>End cage working principle – longitudinal compression of first turns.</a:t>
            </a:r>
          </a:p>
        </p:txBody>
      </p:sp>
      <p:grpSp>
        <p:nvGrpSpPr>
          <p:cNvPr id="95" name="Group 94">
            <a:extLst>
              <a:ext uri="{FF2B5EF4-FFF2-40B4-BE49-F238E27FC236}">
                <a16:creationId xmlns:a16="http://schemas.microsoft.com/office/drawing/2014/main" id="{258C5F62-7C70-4AA1-A162-359708C7BC9F}"/>
              </a:ext>
            </a:extLst>
          </p:cNvPr>
          <p:cNvGrpSpPr/>
          <p:nvPr/>
        </p:nvGrpSpPr>
        <p:grpSpPr>
          <a:xfrm>
            <a:off x="768844" y="586524"/>
            <a:ext cx="11084557" cy="3001891"/>
            <a:chOff x="768844" y="586524"/>
            <a:chExt cx="11084557" cy="3001891"/>
          </a:xfrm>
        </p:grpSpPr>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BE7050D1-ADE5-4C58-8E8D-6D1545793E72}"/>
                    </a:ext>
                  </a:extLst>
                </p:cNvPr>
                <p:cNvSpPr txBox="1"/>
                <p:nvPr/>
              </p:nvSpPr>
              <p:spPr>
                <a:xfrm>
                  <a:off x="9157826" y="1955734"/>
                  <a:ext cx="2695575" cy="369332"/>
                </a:xfrm>
                <a:prstGeom prst="rect">
                  <a:avLst/>
                </a:prstGeom>
                <a:noFill/>
              </p:spPr>
              <p:txBody>
                <a:bodyPr wrap="square" rtlCol="0">
                  <a:spAutoFit/>
                </a:bodyPr>
                <a:lstStyle/>
                <a:p>
                  <a:r>
                    <a:rPr lang="en-GB" i="1" dirty="0">
                      <a:solidFill>
                        <a:srgbClr val="FF0000"/>
                      </a:solidFill>
                    </a:rPr>
                    <a:t>F</a:t>
                  </a:r>
                  <a:r>
                    <a:rPr lang="en-GB" dirty="0">
                      <a:solidFill>
                        <a:srgbClr val="FF0000"/>
                      </a:solidFill>
                    </a:rPr>
                    <a:t>’ + </a:t>
                  </a:r>
                  <a14:m>
                    <m:oMath xmlns:m="http://schemas.openxmlformats.org/officeDocument/2006/math">
                      <m:nary>
                        <m:naryPr>
                          <m:chr m:val="∑"/>
                          <m:subHide m:val="on"/>
                          <m:supHide m:val="on"/>
                          <m:ctrlPr>
                            <a:rPr lang="en-GB" i="1" smtClean="0">
                              <a:solidFill>
                                <a:srgbClr val="FF0000"/>
                              </a:solidFill>
                              <a:latin typeface="Cambria Math" panose="02040503050406030204" pitchFamily="18" charset="0"/>
                            </a:rPr>
                          </m:ctrlPr>
                        </m:naryPr>
                        <m:sub/>
                        <m:sup/>
                        <m:e>
                          <m:r>
                            <a:rPr lang="en-US" b="0" i="1" smtClean="0">
                              <a:solidFill>
                                <a:srgbClr val="FF0000"/>
                              </a:solidFill>
                              <a:latin typeface="Cambria Math" panose="02040503050406030204" pitchFamily="18" charset="0"/>
                            </a:rPr>
                            <m:t>𝐹𝑟𝑖𝑐𝑡𝑖𝑜𝑛</m:t>
                          </m:r>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𝐹</m:t>
                          </m:r>
                        </m:e>
                      </m:nary>
                    </m:oMath>
                  </a14:m>
                  <a:endParaRPr lang="en-GB" dirty="0"/>
                </a:p>
              </p:txBody>
            </p:sp>
          </mc:Choice>
          <mc:Fallback xmlns="">
            <p:sp>
              <p:nvSpPr>
                <p:cNvPr id="41" name="TextBox 40">
                  <a:extLst>
                    <a:ext uri="{FF2B5EF4-FFF2-40B4-BE49-F238E27FC236}">
                      <a16:creationId xmlns:a16="http://schemas.microsoft.com/office/drawing/2014/main" id="{BE7050D1-ADE5-4C58-8E8D-6D1545793E72}"/>
                    </a:ext>
                  </a:extLst>
                </p:cNvPr>
                <p:cNvSpPr txBox="1">
                  <a:spLocks noRot="1" noChangeAspect="1" noMove="1" noResize="1" noEditPoints="1" noAdjustHandles="1" noChangeArrowheads="1" noChangeShapeType="1" noTextEdit="1"/>
                </p:cNvSpPr>
                <p:nvPr/>
              </p:nvSpPr>
              <p:spPr>
                <a:xfrm>
                  <a:off x="9157826" y="1955734"/>
                  <a:ext cx="2695575" cy="369332"/>
                </a:xfrm>
                <a:prstGeom prst="rect">
                  <a:avLst/>
                </a:prstGeom>
                <a:blipFill>
                  <a:blip r:embed="rId2"/>
                  <a:stretch>
                    <a:fillRect l="-1810" t="-121667" b="-188333"/>
                  </a:stretch>
                </a:blipFill>
              </p:spPr>
              <p:txBody>
                <a:bodyPr/>
                <a:lstStyle/>
                <a:p>
                  <a:r>
                    <a:rPr lang="en-GB">
                      <a:noFill/>
                    </a:rPr>
                    <a:t> </a:t>
                  </a:r>
                </a:p>
              </p:txBody>
            </p:sp>
          </mc:Fallback>
        </mc:AlternateContent>
        <p:grpSp>
          <p:nvGrpSpPr>
            <p:cNvPr id="92" name="Group 91">
              <a:extLst>
                <a:ext uri="{FF2B5EF4-FFF2-40B4-BE49-F238E27FC236}">
                  <a16:creationId xmlns:a16="http://schemas.microsoft.com/office/drawing/2014/main" id="{EAD04FC6-C034-4C8C-B89F-7752E01F4DDF}"/>
                </a:ext>
              </a:extLst>
            </p:cNvPr>
            <p:cNvGrpSpPr/>
            <p:nvPr/>
          </p:nvGrpSpPr>
          <p:grpSpPr>
            <a:xfrm>
              <a:off x="768844" y="586524"/>
              <a:ext cx="10553047" cy="3001891"/>
              <a:chOff x="768844" y="586524"/>
              <a:chExt cx="10553047" cy="3001891"/>
            </a:xfrm>
          </p:grpSpPr>
          <p:grpSp>
            <p:nvGrpSpPr>
              <p:cNvPr id="40" name="Group 39">
                <a:extLst>
                  <a:ext uri="{FF2B5EF4-FFF2-40B4-BE49-F238E27FC236}">
                    <a16:creationId xmlns:a16="http://schemas.microsoft.com/office/drawing/2014/main" id="{4416E327-7FC8-4FDA-A8EB-B1561502A779}"/>
                  </a:ext>
                </a:extLst>
              </p:cNvPr>
              <p:cNvGrpSpPr/>
              <p:nvPr/>
            </p:nvGrpSpPr>
            <p:grpSpPr>
              <a:xfrm>
                <a:off x="768844" y="586524"/>
                <a:ext cx="10553047" cy="3001891"/>
                <a:chOff x="1261992" y="1666875"/>
                <a:chExt cx="10553047" cy="3001891"/>
              </a:xfrm>
            </p:grpSpPr>
            <p:cxnSp>
              <p:nvCxnSpPr>
                <p:cNvPr id="35" name="Straight Connector 34">
                  <a:extLst>
                    <a:ext uri="{FF2B5EF4-FFF2-40B4-BE49-F238E27FC236}">
                      <a16:creationId xmlns:a16="http://schemas.microsoft.com/office/drawing/2014/main" id="{03F365C7-A7B1-47A4-BCC8-ACBA9F349966}"/>
                    </a:ext>
                  </a:extLst>
                </p:cNvPr>
                <p:cNvCxnSpPr>
                  <a:cxnSpLocks/>
                </p:cNvCxnSpPr>
                <p:nvPr/>
              </p:nvCxnSpPr>
              <p:spPr>
                <a:xfrm flipH="1">
                  <a:off x="1934586" y="4514850"/>
                  <a:ext cx="7257038"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0DA20C96-8377-4414-94BE-DD0879D0F813}"/>
                    </a:ext>
                  </a:extLst>
                </p:cNvPr>
                <p:cNvGrpSpPr/>
                <p:nvPr/>
              </p:nvGrpSpPr>
              <p:grpSpPr>
                <a:xfrm>
                  <a:off x="1261992" y="1666875"/>
                  <a:ext cx="10553047" cy="3001891"/>
                  <a:chOff x="1261992" y="1666875"/>
                  <a:chExt cx="10553047" cy="3001891"/>
                </a:xfrm>
              </p:grpSpPr>
              <p:grpSp>
                <p:nvGrpSpPr>
                  <p:cNvPr id="31" name="Group 30">
                    <a:extLst>
                      <a:ext uri="{FF2B5EF4-FFF2-40B4-BE49-F238E27FC236}">
                        <a16:creationId xmlns:a16="http://schemas.microsoft.com/office/drawing/2014/main" id="{5E498322-403E-464B-AEFD-FE0CE9011365}"/>
                      </a:ext>
                    </a:extLst>
                  </p:cNvPr>
                  <p:cNvGrpSpPr/>
                  <p:nvPr/>
                </p:nvGrpSpPr>
                <p:grpSpPr>
                  <a:xfrm>
                    <a:off x="2222208" y="1666875"/>
                    <a:ext cx="9376210" cy="2992118"/>
                    <a:chOff x="2222208" y="1666875"/>
                    <a:chExt cx="9376210" cy="2992118"/>
                  </a:xfrm>
                </p:grpSpPr>
                <p:grpSp>
                  <p:nvGrpSpPr>
                    <p:cNvPr id="18" name="Group 17">
                      <a:extLst>
                        <a:ext uri="{FF2B5EF4-FFF2-40B4-BE49-F238E27FC236}">
                          <a16:creationId xmlns:a16="http://schemas.microsoft.com/office/drawing/2014/main" id="{B7FD77D5-86E0-4EAA-B0E8-A4B4279D7C10}"/>
                        </a:ext>
                      </a:extLst>
                    </p:cNvPr>
                    <p:cNvGrpSpPr/>
                    <p:nvPr/>
                  </p:nvGrpSpPr>
                  <p:grpSpPr>
                    <a:xfrm>
                      <a:off x="2222208" y="1666875"/>
                      <a:ext cx="6845592" cy="2992118"/>
                      <a:chOff x="2212683" y="1733550"/>
                      <a:chExt cx="6845592" cy="2992118"/>
                    </a:xfrm>
                  </p:grpSpPr>
                  <p:grpSp>
                    <p:nvGrpSpPr>
                      <p:cNvPr id="10" name="Group 9">
                        <a:extLst>
                          <a:ext uri="{FF2B5EF4-FFF2-40B4-BE49-F238E27FC236}">
                            <a16:creationId xmlns:a16="http://schemas.microsoft.com/office/drawing/2014/main" id="{3A914E6A-6866-41DB-87CD-2E442702579B}"/>
                          </a:ext>
                        </a:extLst>
                      </p:cNvPr>
                      <p:cNvGrpSpPr/>
                      <p:nvPr/>
                    </p:nvGrpSpPr>
                    <p:grpSpPr>
                      <a:xfrm>
                        <a:off x="2212683" y="1733550"/>
                        <a:ext cx="6691171" cy="2992118"/>
                        <a:chOff x="2212683" y="1733550"/>
                        <a:chExt cx="6691171" cy="2992118"/>
                      </a:xfrm>
                    </p:grpSpPr>
                    <p:sp>
                      <p:nvSpPr>
                        <p:cNvPr id="2" name="Rectangle 1">
                          <a:extLst>
                            <a:ext uri="{FF2B5EF4-FFF2-40B4-BE49-F238E27FC236}">
                              <a16:creationId xmlns:a16="http://schemas.microsoft.com/office/drawing/2014/main" id="{48E3D265-A65A-4C50-9598-E11D9D74DEE8}"/>
                            </a:ext>
                          </a:extLst>
                        </p:cNvPr>
                        <p:cNvSpPr/>
                        <p:nvPr/>
                      </p:nvSpPr>
                      <p:spPr>
                        <a:xfrm>
                          <a:off x="7342909" y="4027055"/>
                          <a:ext cx="1560944" cy="166254"/>
                        </a:xfrm>
                        <a:prstGeom prst="rect">
                          <a:avLst/>
                        </a:prstGeom>
                        <a:pattFill prst="wdDnDiag">
                          <a:fgClr>
                            <a:schemeClr val="accent1"/>
                          </a:fgClr>
                          <a:bgClr>
                            <a:schemeClr val="bg1"/>
                          </a:bgClr>
                        </a:patt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F82CA30-3008-4B3B-AD47-F7EFD442DA0D}"/>
                            </a:ext>
                          </a:extLst>
                        </p:cNvPr>
                        <p:cNvSpPr/>
                        <p:nvPr/>
                      </p:nvSpPr>
                      <p:spPr>
                        <a:xfrm>
                          <a:off x="7342909" y="3860801"/>
                          <a:ext cx="1560944" cy="166254"/>
                        </a:xfrm>
                        <a:prstGeom prst="rect">
                          <a:avLst/>
                        </a:prstGeom>
                        <a:pattFill prst="wdDnDiag">
                          <a:fgClr>
                            <a:schemeClr val="accent1"/>
                          </a:fgClr>
                          <a:bgClr>
                            <a:schemeClr val="bg1"/>
                          </a:bgClr>
                        </a:patt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2C69E5A-E006-41DB-8A77-138895452224}"/>
                            </a:ext>
                          </a:extLst>
                        </p:cNvPr>
                        <p:cNvSpPr/>
                        <p:nvPr/>
                      </p:nvSpPr>
                      <p:spPr>
                        <a:xfrm>
                          <a:off x="2228851" y="3817145"/>
                          <a:ext cx="5104530" cy="203126"/>
                        </a:xfrm>
                        <a:prstGeom prst="rect">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9B9A1A0D-6FCE-4353-B5DA-5D472D928371}"/>
                            </a:ext>
                          </a:extLst>
                        </p:cNvPr>
                        <p:cNvSpPr/>
                        <p:nvPr/>
                      </p:nvSpPr>
                      <p:spPr>
                        <a:xfrm>
                          <a:off x="2228850" y="4020271"/>
                          <a:ext cx="5104529" cy="173038"/>
                        </a:xfrm>
                        <a:prstGeom prst="rect">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6F2EEA8-7A19-4A83-91F1-7FE6242F8F56}"/>
                            </a:ext>
                          </a:extLst>
                        </p:cNvPr>
                        <p:cNvSpPr/>
                        <p:nvPr/>
                      </p:nvSpPr>
                      <p:spPr>
                        <a:xfrm>
                          <a:off x="2219326" y="3571874"/>
                          <a:ext cx="6684528" cy="257175"/>
                        </a:xfrm>
                        <a:prstGeom prst="rect">
                          <a:avLst/>
                        </a:prstGeom>
                        <a:solidFill>
                          <a:srgbClr val="00B050"/>
                        </a:solid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Connector 8">
                          <a:extLst>
                            <a:ext uri="{FF2B5EF4-FFF2-40B4-BE49-F238E27FC236}">
                              <a16:creationId xmlns:a16="http://schemas.microsoft.com/office/drawing/2014/main" id="{FDDA4D8A-16A3-49D0-A7CF-E204212BE6B3}"/>
                            </a:ext>
                          </a:extLst>
                        </p:cNvPr>
                        <p:cNvCxnSpPr>
                          <a:cxnSpLocks/>
                        </p:cNvCxnSpPr>
                        <p:nvPr/>
                      </p:nvCxnSpPr>
                      <p:spPr>
                        <a:xfrm>
                          <a:off x="2212683" y="1733550"/>
                          <a:ext cx="9883" cy="299211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11" name="Rectangle 10">
                        <a:extLst>
                          <a:ext uri="{FF2B5EF4-FFF2-40B4-BE49-F238E27FC236}">
                            <a16:creationId xmlns:a16="http://schemas.microsoft.com/office/drawing/2014/main" id="{48F15E2F-2B87-4BE2-9F45-D7AD054F768A}"/>
                          </a:ext>
                        </a:extLst>
                      </p:cNvPr>
                      <p:cNvSpPr/>
                      <p:nvPr/>
                    </p:nvSpPr>
                    <p:spPr>
                      <a:xfrm>
                        <a:off x="8903853" y="3860801"/>
                        <a:ext cx="154422" cy="72072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3B9CDEBE-FD17-4DCA-80C0-8D815784F181}"/>
                          </a:ext>
                        </a:extLst>
                      </p:cNvPr>
                      <p:cNvSpPr/>
                      <p:nvPr/>
                    </p:nvSpPr>
                    <p:spPr>
                      <a:xfrm>
                        <a:off x="2219325" y="2057400"/>
                        <a:ext cx="6684528" cy="1485899"/>
                      </a:xfrm>
                      <a:prstGeom prst="rect">
                        <a:avLst/>
                      </a:prstGeom>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3ED29386-595C-4BFC-830C-7A48DB29189C}"/>
                          </a:ext>
                        </a:extLst>
                      </p:cNvPr>
                      <p:cNvSpPr txBox="1"/>
                      <p:nvPr/>
                    </p:nvSpPr>
                    <p:spPr>
                      <a:xfrm>
                        <a:off x="4467775" y="3571948"/>
                        <a:ext cx="2029092" cy="276999"/>
                      </a:xfrm>
                      <a:prstGeom prst="rect">
                        <a:avLst/>
                      </a:prstGeom>
                      <a:noFill/>
                    </p:spPr>
                    <p:txBody>
                      <a:bodyPr wrap="square" rtlCol="0">
                        <a:spAutoFit/>
                      </a:bodyPr>
                      <a:lstStyle/>
                      <a:p>
                        <a:r>
                          <a:rPr lang="en-GB" sz="1200" dirty="0"/>
                          <a:t>Collar laminations or pads</a:t>
                        </a:r>
                      </a:p>
                    </p:txBody>
                  </p:sp>
                  <p:sp>
                    <p:nvSpPr>
                      <p:cNvPr id="16" name="TextBox 15">
                        <a:extLst>
                          <a:ext uri="{FF2B5EF4-FFF2-40B4-BE49-F238E27FC236}">
                            <a16:creationId xmlns:a16="http://schemas.microsoft.com/office/drawing/2014/main" id="{58A63ABA-9065-4B1F-A6BB-A853FAE810F8}"/>
                          </a:ext>
                        </a:extLst>
                      </p:cNvPr>
                      <p:cNvSpPr txBox="1"/>
                      <p:nvPr/>
                    </p:nvSpPr>
                    <p:spPr>
                      <a:xfrm>
                        <a:off x="7475682" y="3802037"/>
                        <a:ext cx="1295398" cy="276999"/>
                      </a:xfrm>
                      <a:prstGeom prst="rect">
                        <a:avLst/>
                      </a:prstGeom>
                      <a:noFill/>
                    </p:spPr>
                    <p:txBody>
                      <a:bodyPr wrap="square" rtlCol="0">
                        <a:spAutoFit/>
                      </a:bodyPr>
                      <a:lstStyle/>
                      <a:p>
                        <a:r>
                          <a:rPr lang="en-GB" sz="1200" b="1" dirty="0">
                            <a:solidFill>
                              <a:srgbClr val="FF0000"/>
                            </a:solidFill>
                          </a:rPr>
                          <a:t>Coil end 2</a:t>
                        </a:r>
                        <a:r>
                          <a:rPr lang="en-GB" sz="1200" b="1" baseline="30000" dirty="0">
                            <a:solidFill>
                              <a:srgbClr val="FF0000"/>
                            </a:solidFill>
                          </a:rPr>
                          <a:t>nd</a:t>
                        </a:r>
                        <a:r>
                          <a:rPr lang="en-GB" sz="1200" b="1" dirty="0">
                            <a:solidFill>
                              <a:srgbClr val="FF0000"/>
                            </a:solidFill>
                          </a:rPr>
                          <a:t> layer</a:t>
                        </a:r>
                      </a:p>
                    </p:txBody>
                  </p:sp>
                  <p:sp>
                    <p:nvSpPr>
                      <p:cNvPr id="17" name="TextBox 16">
                        <a:extLst>
                          <a:ext uri="{FF2B5EF4-FFF2-40B4-BE49-F238E27FC236}">
                            <a16:creationId xmlns:a16="http://schemas.microsoft.com/office/drawing/2014/main" id="{780135BB-1F5A-43AD-B065-E298E032EC09}"/>
                          </a:ext>
                        </a:extLst>
                      </p:cNvPr>
                      <p:cNvSpPr txBox="1"/>
                      <p:nvPr/>
                    </p:nvSpPr>
                    <p:spPr>
                      <a:xfrm>
                        <a:off x="7475680" y="3984600"/>
                        <a:ext cx="1295398" cy="276999"/>
                      </a:xfrm>
                      <a:prstGeom prst="rect">
                        <a:avLst/>
                      </a:prstGeom>
                      <a:noFill/>
                    </p:spPr>
                    <p:txBody>
                      <a:bodyPr wrap="square" rtlCol="0">
                        <a:spAutoFit/>
                      </a:bodyPr>
                      <a:lstStyle/>
                      <a:p>
                        <a:r>
                          <a:rPr lang="en-GB" sz="1200" b="1" dirty="0">
                            <a:solidFill>
                              <a:srgbClr val="FF0000"/>
                            </a:solidFill>
                          </a:rPr>
                          <a:t>Coil end 1</a:t>
                        </a:r>
                        <a:r>
                          <a:rPr lang="en-GB" sz="1200" b="1" baseline="30000" dirty="0">
                            <a:solidFill>
                              <a:srgbClr val="FF0000"/>
                            </a:solidFill>
                          </a:rPr>
                          <a:t>st</a:t>
                        </a:r>
                        <a:r>
                          <a:rPr lang="en-GB" sz="1200" b="1" dirty="0">
                            <a:solidFill>
                              <a:srgbClr val="FF0000"/>
                            </a:solidFill>
                          </a:rPr>
                          <a:t>  layer</a:t>
                        </a:r>
                      </a:p>
                    </p:txBody>
                  </p:sp>
                </p:grpSp>
                <p:sp>
                  <p:nvSpPr>
                    <p:cNvPr id="20" name="TextBox 19">
                      <a:extLst>
                        <a:ext uri="{FF2B5EF4-FFF2-40B4-BE49-F238E27FC236}">
                          <a16:creationId xmlns:a16="http://schemas.microsoft.com/office/drawing/2014/main" id="{EA3B1FEC-2596-45EC-A544-7F60F6417503}"/>
                        </a:ext>
                      </a:extLst>
                    </p:cNvPr>
                    <p:cNvSpPr txBox="1"/>
                    <p:nvPr/>
                  </p:nvSpPr>
                  <p:spPr>
                    <a:xfrm>
                      <a:off x="9391650" y="2190750"/>
                      <a:ext cx="2206768" cy="307777"/>
                    </a:xfrm>
                    <a:prstGeom prst="rect">
                      <a:avLst/>
                    </a:prstGeom>
                    <a:noFill/>
                  </p:spPr>
                  <p:txBody>
                    <a:bodyPr wrap="square" rtlCol="0">
                      <a:spAutoFit/>
                    </a:bodyPr>
                    <a:lstStyle/>
                    <a:p>
                      <a:r>
                        <a:rPr lang="en-GB" sz="1400" dirty="0"/>
                        <a:t>Surfaces with friction</a:t>
                      </a:r>
                    </a:p>
                  </p:txBody>
                </p:sp>
                <p:cxnSp>
                  <p:nvCxnSpPr>
                    <p:cNvPr id="22" name="Straight Arrow Connector 21">
                      <a:extLst>
                        <a:ext uri="{FF2B5EF4-FFF2-40B4-BE49-F238E27FC236}">
                          <a16:creationId xmlns:a16="http://schemas.microsoft.com/office/drawing/2014/main" id="{A929D991-1654-4F17-B208-E8D3DF43AB7A}"/>
                        </a:ext>
                      </a:extLst>
                    </p:cNvPr>
                    <p:cNvCxnSpPr>
                      <a:cxnSpLocks/>
                      <a:stCxn id="20" idx="1"/>
                    </p:cNvCxnSpPr>
                    <p:nvPr/>
                  </p:nvCxnSpPr>
                  <p:spPr>
                    <a:xfrm flipH="1">
                      <a:off x="5962650" y="2344639"/>
                      <a:ext cx="3429000" cy="113198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EA9B4B4-2B5B-4C61-8867-43F96329362E}"/>
                        </a:ext>
                      </a:extLst>
                    </p:cNvPr>
                    <p:cNvCxnSpPr>
                      <a:cxnSpLocks/>
                      <a:stCxn id="20" idx="1"/>
                    </p:cNvCxnSpPr>
                    <p:nvPr/>
                  </p:nvCxnSpPr>
                  <p:spPr>
                    <a:xfrm flipH="1">
                      <a:off x="7658100" y="2344639"/>
                      <a:ext cx="1733550" cy="139072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73F95DC-9FC1-4065-868A-DC0465AB4320}"/>
                        </a:ext>
                      </a:extLst>
                    </p:cNvPr>
                    <p:cNvCxnSpPr>
                      <a:cxnSpLocks/>
                      <a:stCxn id="20" idx="1"/>
                    </p:cNvCxnSpPr>
                    <p:nvPr/>
                  </p:nvCxnSpPr>
                  <p:spPr>
                    <a:xfrm flipH="1">
                      <a:off x="6218813" y="2344639"/>
                      <a:ext cx="3172837" cy="157328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2" name="Arrow: Left 31">
                    <a:extLst>
                      <a:ext uri="{FF2B5EF4-FFF2-40B4-BE49-F238E27FC236}">
                        <a16:creationId xmlns:a16="http://schemas.microsoft.com/office/drawing/2014/main" id="{54512DC6-3FB0-4018-B75B-66C5659D5E7C}"/>
                      </a:ext>
                    </a:extLst>
                  </p:cNvPr>
                  <p:cNvSpPr/>
                  <p:nvPr/>
                </p:nvSpPr>
                <p:spPr>
                  <a:xfrm>
                    <a:off x="9281533" y="4419600"/>
                    <a:ext cx="638175"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44344805-13CC-4517-8524-3927951BFFE3}"/>
                      </a:ext>
                    </a:extLst>
                  </p:cNvPr>
                  <p:cNvSpPr txBox="1"/>
                  <p:nvPr/>
                </p:nvSpPr>
                <p:spPr>
                  <a:xfrm>
                    <a:off x="9920065" y="4360989"/>
                    <a:ext cx="1894974" cy="307777"/>
                  </a:xfrm>
                  <a:prstGeom prst="rect">
                    <a:avLst/>
                  </a:prstGeom>
                  <a:noFill/>
                </p:spPr>
                <p:txBody>
                  <a:bodyPr wrap="square" rtlCol="0">
                    <a:spAutoFit/>
                  </a:bodyPr>
                  <a:lstStyle/>
                  <a:p>
                    <a:r>
                      <a:rPr lang="en-GB" sz="1400" dirty="0"/>
                      <a:t>Load from bullet gages</a:t>
                    </a:r>
                  </a:p>
                </p:txBody>
              </p:sp>
              <p:sp>
                <p:nvSpPr>
                  <p:cNvPr id="34" name="TextBox 33">
                    <a:extLst>
                      <a:ext uri="{FF2B5EF4-FFF2-40B4-BE49-F238E27FC236}">
                        <a16:creationId xmlns:a16="http://schemas.microsoft.com/office/drawing/2014/main" id="{AD359518-8032-403F-9B7A-E277C322459D}"/>
                      </a:ext>
                    </a:extLst>
                  </p:cNvPr>
                  <p:cNvSpPr txBox="1"/>
                  <p:nvPr/>
                </p:nvSpPr>
                <p:spPr>
                  <a:xfrm>
                    <a:off x="9475274" y="4124254"/>
                    <a:ext cx="438149" cy="369332"/>
                  </a:xfrm>
                  <a:prstGeom prst="rect">
                    <a:avLst/>
                  </a:prstGeom>
                  <a:noFill/>
                </p:spPr>
                <p:txBody>
                  <a:bodyPr wrap="square" rtlCol="0">
                    <a:spAutoFit/>
                  </a:bodyPr>
                  <a:lstStyle/>
                  <a:p>
                    <a:r>
                      <a:rPr lang="en-GB" i="1" dirty="0">
                        <a:solidFill>
                          <a:srgbClr val="FF0000"/>
                        </a:solidFill>
                      </a:rPr>
                      <a:t>F</a:t>
                    </a:r>
                  </a:p>
                </p:txBody>
              </p:sp>
              <p:sp>
                <p:nvSpPr>
                  <p:cNvPr id="37" name="TextBox 36">
                    <a:extLst>
                      <a:ext uri="{FF2B5EF4-FFF2-40B4-BE49-F238E27FC236}">
                        <a16:creationId xmlns:a16="http://schemas.microsoft.com/office/drawing/2014/main" id="{89F92B62-53CB-4C85-AB78-48A91324C050}"/>
                      </a:ext>
                    </a:extLst>
                  </p:cNvPr>
                  <p:cNvSpPr txBox="1"/>
                  <p:nvPr/>
                </p:nvSpPr>
                <p:spPr>
                  <a:xfrm>
                    <a:off x="1386079" y="4116317"/>
                    <a:ext cx="438149" cy="369332"/>
                  </a:xfrm>
                  <a:prstGeom prst="rect">
                    <a:avLst/>
                  </a:prstGeom>
                  <a:noFill/>
                </p:spPr>
                <p:txBody>
                  <a:bodyPr wrap="square" rtlCol="0">
                    <a:spAutoFit/>
                  </a:bodyPr>
                  <a:lstStyle/>
                  <a:p>
                    <a:r>
                      <a:rPr lang="en-GB" i="1" dirty="0">
                        <a:solidFill>
                          <a:srgbClr val="FF0000"/>
                        </a:solidFill>
                      </a:rPr>
                      <a:t>F’</a:t>
                    </a:r>
                  </a:p>
                </p:txBody>
              </p:sp>
              <p:sp>
                <p:nvSpPr>
                  <p:cNvPr id="38" name="Arrow: Left 37">
                    <a:extLst>
                      <a:ext uri="{FF2B5EF4-FFF2-40B4-BE49-F238E27FC236}">
                        <a16:creationId xmlns:a16="http://schemas.microsoft.com/office/drawing/2014/main" id="{23A9610F-B5C1-452A-8101-8240943B97E0}"/>
                      </a:ext>
                    </a:extLst>
                  </p:cNvPr>
                  <p:cNvSpPr/>
                  <p:nvPr/>
                </p:nvSpPr>
                <p:spPr>
                  <a:xfrm rot="10800000">
                    <a:off x="1261992" y="4410075"/>
                    <a:ext cx="638175"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91" name="TextBox 90">
                <a:extLst>
                  <a:ext uri="{FF2B5EF4-FFF2-40B4-BE49-F238E27FC236}">
                    <a16:creationId xmlns:a16="http://schemas.microsoft.com/office/drawing/2014/main" id="{486C5CF5-F4F6-4D7F-8E8D-6F83B8A41A8B}"/>
                  </a:ext>
                </a:extLst>
              </p:cNvPr>
              <p:cNvSpPr txBox="1"/>
              <p:nvPr/>
            </p:nvSpPr>
            <p:spPr>
              <a:xfrm>
                <a:off x="4275716" y="1404365"/>
                <a:ext cx="1295398" cy="276999"/>
              </a:xfrm>
              <a:prstGeom prst="rect">
                <a:avLst/>
              </a:prstGeom>
              <a:noFill/>
            </p:spPr>
            <p:txBody>
              <a:bodyPr wrap="square" rtlCol="0">
                <a:spAutoFit/>
              </a:bodyPr>
              <a:lstStyle/>
              <a:p>
                <a:r>
                  <a:rPr lang="en-GB" sz="1200" dirty="0">
                    <a:solidFill>
                      <a:schemeClr val="bg1"/>
                    </a:solidFill>
                  </a:rPr>
                  <a:t>Iron laminations</a:t>
                </a:r>
              </a:p>
            </p:txBody>
          </p:sp>
        </p:grpSp>
      </p:grpSp>
      <p:grpSp>
        <p:nvGrpSpPr>
          <p:cNvPr id="94" name="Group 93">
            <a:extLst>
              <a:ext uri="{FF2B5EF4-FFF2-40B4-BE49-F238E27FC236}">
                <a16:creationId xmlns:a16="http://schemas.microsoft.com/office/drawing/2014/main" id="{51C80156-8963-4C48-BAFD-7A00703C1DE2}"/>
              </a:ext>
            </a:extLst>
          </p:cNvPr>
          <p:cNvGrpSpPr/>
          <p:nvPr/>
        </p:nvGrpSpPr>
        <p:grpSpPr>
          <a:xfrm>
            <a:off x="768844" y="3771506"/>
            <a:ext cx="10655350" cy="2888137"/>
            <a:chOff x="768844" y="3771506"/>
            <a:chExt cx="10655350" cy="2888137"/>
          </a:xfrm>
        </p:grpSpPr>
        <p:grpSp>
          <p:nvGrpSpPr>
            <p:cNvPr id="85" name="Group 84">
              <a:extLst>
                <a:ext uri="{FF2B5EF4-FFF2-40B4-BE49-F238E27FC236}">
                  <a16:creationId xmlns:a16="http://schemas.microsoft.com/office/drawing/2014/main" id="{DEF5F589-612A-4B8C-A450-52FE9C029B07}"/>
                </a:ext>
              </a:extLst>
            </p:cNvPr>
            <p:cNvGrpSpPr/>
            <p:nvPr/>
          </p:nvGrpSpPr>
          <p:grpSpPr>
            <a:xfrm>
              <a:off x="768844" y="3771506"/>
              <a:ext cx="10655350" cy="2888137"/>
              <a:chOff x="819476" y="3623716"/>
              <a:chExt cx="10655350" cy="2888137"/>
            </a:xfrm>
          </p:grpSpPr>
          <p:grpSp>
            <p:nvGrpSpPr>
              <p:cNvPr id="81" name="Group 80">
                <a:extLst>
                  <a:ext uri="{FF2B5EF4-FFF2-40B4-BE49-F238E27FC236}">
                    <a16:creationId xmlns:a16="http://schemas.microsoft.com/office/drawing/2014/main" id="{F0C1D938-BDCF-479C-A170-91A0AB73286C}"/>
                  </a:ext>
                </a:extLst>
              </p:cNvPr>
              <p:cNvGrpSpPr/>
              <p:nvPr/>
            </p:nvGrpSpPr>
            <p:grpSpPr>
              <a:xfrm>
                <a:off x="819476" y="3623716"/>
                <a:ext cx="10655350" cy="2888137"/>
                <a:chOff x="819476" y="3623716"/>
                <a:chExt cx="10655350" cy="2888137"/>
              </a:xfrm>
            </p:grpSpPr>
            <p:grpSp>
              <p:nvGrpSpPr>
                <p:cNvPr id="77" name="Group 76">
                  <a:extLst>
                    <a:ext uri="{FF2B5EF4-FFF2-40B4-BE49-F238E27FC236}">
                      <a16:creationId xmlns:a16="http://schemas.microsoft.com/office/drawing/2014/main" id="{690B0D0C-E18B-4B49-87AF-B6E6C37B16F0}"/>
                    </a:ext>
                  </a:extLst>
                </p:cNvPr>
                <p:cNvGrpSpPr/>
                <p:nvPr/>
              </p:nvGrpSpPr>
              <p:grpSpPr>
                <a:xfrm>
                  <a:off x="819476" y="3623716"/>
                  <a:ext cx="10553047" cy="2888137"/>
                  <a:chOff x="819476" y="3623716"/>
                  <a:chExt cx="10553047" cy="2888137"/>
                </a:xfrm>
              </p:grpSpPr>
              <p:grpSp>
                <p:nvGrpSpPr>
                  <p:cNvPr id="43" name="Group 42">
                    <a:extLst>
                      <a:ext uri="{FF2B5EF4-FFF2-40B4-BE49-F238E27FC236}">
                        <a16:creationId xmlns:a16="http://schemas.microsoft.com/office/drawing/2014/main" id="{09C72067-0740-453A-AA87-5567587A360C}"/>
                      </a:ext>
                    </a:extLst>
                  </p:cNvPr>
                  <p:cNvGrpSpPr/>
                  <p:nvPr/>
                </p:nvGrpSpPr>
                <p:grpSpPr>
                  <a:xfrm>
                    <a:off x="819476" y="3623716"/>
                    <a:ext cx="10553047" cy="2888137"/>
                    <a:chOff x="1261992" y="1780629"/>
                    <a:chExt cx="10553047" cy="2888137"/>
                  </a:xfrm>
                </p:grpSpPr>
                <p:cxnSp>
                  <p:nvCxnSpPr>
                    <p:cNvPr id="44" name="Straight Connector 43">
                      <a:extLst>
                        <a:ext uri="{FF2B5EF4-FFF2-40B4-BE49-F238E27FC236}">
                          <a16:creationId xmlns:a16="http://schemas.microsoft.com/office/drawing/2014/main" id="{F7FD13E9-8ED9-4E84-A31D-B4076B65FDA0}"/>
                        </a:ext>
                      </a:extLst>
                    </p:cNvPr>
                    <p:cNvCxnSpPr>
                      <a:cxnSpLocks/>
                    </p:cNvCxnSpPr>
                    <p:nvPr/>
                  </p:nvCxnSpPr>
                  <p:spPr>
                    <a:xfrm flipH="1">
                      <a:off x="1934586" y="4514850"/>
                      <a:ext cx="7257038"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69D50A92-3270-4989-ACCC-5DF6DFA05774}"/>
                        </a:ext>
                      </a:extLst>
                    </p:cNvPr>
                    <p:cNvGrpSpPr/>
                    <p:nvPr/>
                  </p:nvGrpSpPr>
                  <p:grpSpPr>
                    <a:xfrm>
                      <a:off x="1261992" y="1780629"/>
                      <a:ext cx="10553047" cy="2888137"/>
                      <a:chOff x="1261992" y="1780629"/>
                      <a:chExt cx="10553047" cy="2888137"/>
                    </a:xfrm>
                  </p:grpSpPr>
                  <p:grpSp>
                    <p:nvGrpSpPr>
                      <p:cNvPr id="52" name="Group 51">
                        <a:extLst>
                          <a:ext uri="{FF2B5EF4-FFF2-40B4-BE49-F238E27FC236}">
                            <a16:creationId xmlns:a16="http://schemas.microsoft.com/office/drawing/2014/main" id="{C0ECB2CE-A988-4B79-8808-1FC3311B1729}"/>
                          </a:ext>
                        </a:extLst>
                      </p:cNvPr>
                      <p:cNvGrpSpPr/>
                      <p:nvPr/>
                    </p:nvGrpSpPr>
                    <p:grpSpPr>
                      <a:xfrm>
                        <a:off x="2215465" y="1780629"/>
                        <a:ext cx="6852335" cy="2888137"/>
                        <a:chOff x="2205940" y="1847304"/>
                        <a:chExt cx="6852335" cy="2888137"/>
                      </a:xfrm>
                    </p:grpSpPr>
                    <p:grpSp>
                      <p:nvGrpSpPr>
                        <p:cNvPr id="57" name="Group 56">
                          <a:extLst>
                            <a:ext uri="{FF2B5EF4-FFF2-40B4-BE49-F238E27FC236}">
                              <a16:creationId xmlns:a16="http://schemas.microsoft.com/office/drawing/2014/main" id="{27227C91-109C-4CD2-A586-790DD528E71E}"/>
                            </a:ext>
                          </a:extLst>
                        </p:cNvPr>
                        <p:cNvGrpSpPr/>
                        <p:nvPr/>
                      </p:nvGrpSpPr>
                      <p:grpSpPr>
                        <a:xfrm>
                          <a:off x="2205940" y="1847304"/>
                          <a:ext cx="6697914" cy="2888137"/>
                          <a:chOff x="2205940" y="1847304"/>
                          <a:chExt cx="6697914" cy="2888137"/>
                        </a:xfrm>
                      </p:grpSpPr>
                      <p:sp>
                        <p:nvSpPr>
                          <p:cNvPr id="63" name="Rectangle 62">
                            <a:extLst>
                              <a:ext uri="{FF2B5EF4-FFF2-40B4-BE49-F238E27FC236}">
                                <a16:creationId xmlns:a16="http://schemas.microsoft.com/office/drawing/2014/main" id="{57D39F7B-13B4-4161-90A9-BA8CB123089A}"/>
                              </a:ext>
                            </a:extLst>
                          </p:cNvPr>
                          <p:cNvSpPr/>
                          <p:nvPr/>
                        </p:nvSpPr>
                        <p:spPr>
                          <a:xfrm>
                            <a:off x="7342909" y="4027055"/>
                            <a:ext cx="1560944" cy="166254"/>
                          </a:xfrm>
                          <a:prstGeom prst="rect">
                            <a:avLst/>
                          </a:prstGeom>
                          <a:pattFill prst="wdDnDiag">
                            <a:fgClr>
                              <a:schemeClr val="accent1"/>
                            </a:fgClr>
                            <a:bgClr>
                              <a:schemeClr val="bg1"/>
                            </a:bgClr>
                          </a:patt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extLst>
                              <a:ext uri="{FF2B5EF4-FFF2-40B4-BE49-F238E27FC236}">
                                <a16:creationId xmlns:a16="http://schemas.microsoft.com/office/drawing/2014/main" id="{0F0B4EE9-B2F5-49DE-A0CD-71DF3FC8AD4E}"/>
                              </a:ext>
                            </a:extLst>
                          </p:cNvPr>
                          <p:cNvSpPr/>
                          <p:nvPr/>
                        </p:nvSpPr>
                        <p:spPr>
                          <a:xfrm>
                            <a:off x="7342909" y="3860801"/>
                            <a:ext cx="1560944" cy="166254"/>
                          </a:xfrm>
                          <a:prstGeom prst="rect">
                            <a:avLst/>
                          </a:prstGeom>
                          <a:pattFill prst="wdDnDiag">
                            <a:fgClr>
                              <a:schemeClr val="accent1"/>
                            </a:fgClr>
                            <a:bgClr>
                              <a:schemeClr val="bg1"/>
                            </a:bgClr>
                          </a:patt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extLst>
                              <a:ext uri="{FF2B5EF4-FFF2-40B4-BE49-F238E27FC236}">
                                <a16:creationId xmlns:a16="http://schemas.microsoft.com/office/drawing/2014/main" id="{1D3B5FC0-6246-4F2E-BD90-7451FDBCDFA3}"/>
                              </a:ext>
                            </a:extLst>
                          </p:cNvPr>
                          <p:cNvSpPr/>
                          <p:nvPr/>
                        </p:nvSpPr>
                        <p:spPr>
                          <a:xfrm>
                            <a:off x="2228851" y="3817145"/>
                            <a:ext cx="5104530" cy="203126"/>
                          </a:xfrm>
                          <a:prstGeom prst="rect">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DF97F467-F40D-4DBC-98CD-34902BE17030}"/>
                              </a:ext>
                            </a:extLst>
                          </p:cNvPr>
                          <p:cNvSpPr/>
                          <p:nvPr/>
                        </p:nvSpPr>
                        <p:spPr>
                          <a:xfrm>
                            <a:off x="2228850" y="4020271"/>
                            <a:ext cx="5104529" cy="173038"/>
                          </a:xfrm>
                          <a:prstGeom prst="rect">
                            <a:avLst/>
                          </a:prstGeom>
                          <a:solidFill>
                            <a:srgbClr val="92D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3586A6FE-06AB-4EB8-8635-843957E6E1A2}"/>
                              </a:ext>
                            </a:extLst>
                          </p:cNvPr>
                          <p:cNvSpPr/>
                          <p:nvPr/>
                        </p:nvSpPr>
                        <p:spPr>
                          <a:xfrm>
                            <a:off x="2219326" y="3571874"/>
                            <a:ext cx="6684528" cy="257175"/>
                          </a:xfrm>
                          <a:prstGeom prst="rect">
                            <a:avLst/>
                          </a:prstGeom>
                          <a:solidFill>
                            <a:srgbClr val="00B050"/>
                          </a:solid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8" name="Straight Connector 67">
                            <a:extLst>
                              <a:ext uri="{FF2B5EF4-FFF2-40B4-BE49-F238E27FC236}">
                                <a16:creationId xmlns:a16="http://schemas.microsoft.com/office/drawing/2014/main" id="{866E57A7-7DAD-4890-8C0D-2B94137B9809}"/>
                              </a:ext>
                            </a:extLst>
                          </p:cNvPr>
                          <p:cNvCxnSpPr>
                            <a:cxnSpLocks/>
                          </p:cNvCxnSpPr>
                          <p:nvPr/>
                        </p:nvCxnSpPr>
                        <p:spPr>
                          <a:xfrm>
                            <a:off x="2205940" y="1847304"/>
                            <a:ext cx="16269" cy="2888137"/>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sp>
                      <p:nvSpPr>
                        <p:cNvPr id="58" name="Rectangle 57">
                          <a:extLst>
                            <a:ext uri="{FF2B5EF4-FFF2-40B4-BE49-F238E27FC236}">
                              <a16:creationId xmlns:a16="http://schemas.microsoft.com/office/drawing/2014/main" id="{445C8FA7-16BB-4A1F-BBE8-C4CB7A9870B5}"/>
                            </a:ext>
                          </a:extLst>
                        </p:cNvPr>
                        <p:cNvSpPr/>
                        <p:nvPr/>
                      </p:nvSpPr>
                      <p:spPr>
                        <a:xfrm>
                          <a:off x="8903853" y="3860801"/>
                          <a:ext cx="154422" cy="720724"/>
                        </a:xfrm>
                        <a:prstGeom prst="rect">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79A40441-44B6-4351-A211-99287A468508}"/>
                            </a:ext>
                          </a:extLst>
                        </p:cNvPr>
                        <p:cNvSpPr/>
                        <p:nvPr/>
                      </p:nvSpPr>
                      <p:spPr>
                        <a:xfrm>
                          <a:off x="2219325" y="2057400"/>
                          <a:ext cx="6684528" cy="1485899"/>
                        </a:xfrm>
                        <a:prstGeom prst="rect">
                          <a:avLst/>
                        </a:prstGeom>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TextBox 59">
                          <a:extLst>
                            <a:ext uri="{FF2B5EF4-FFF2-40B4-BE49-F238E27FC236}">
                              <a16:creationId xmlns:a16="http://schemas.microsoft.com/office/drawing/2014/main" id="{B3FE9EEB-FDE0-4999-BFC5-07957B5CDEE0}"/>
                            </a:ext>
                          </a:extLst>
                        </p:cNvPr>
                        <p:cNvSpPr txBox="1"/>
                        <p:nvPr/>
                      </p:nvSpPr>
                      <p:spPr>
                        <a:xfrm>
                          <a:off x="4391865" y="3561961"/>
                          <a:ext cx="2462958" cy="276999"/>
                        </a:xfrm>
                        <a:prstGeom prst="rect">
                          <a:avLst/>
                        </a:prstGeom>
                        <a:noFill/>
                      </p:spPr>
                      <p:txBody>
                        <a:bodyPr wrap="square" rtlCol="0">
                          <a:spAutoFit/>
                        </a:bodyPr>
                        <a:lstStyle/>
                        <a:p>
                          <a:r>
                            <a:rPr lang="en-GB" sz="1200" dirty="0"/>
                            <a:t>Collar laminations or pads</a:t>
                          </a:r>
                        </a:p>
                      </p:txBody>
                    </p:sp>
                  </p:grpSp>
                  <p:sp>
                    <p:nvSpPr>
                      <p:cNvPr id="47" name="Arrow: Left 46">
                        <a:extLst>
                          <a:ext uri="{FF2B5EF4-FFF2-40B4-BE49-F238E27FC236}">
                            <a16:creationId xmlns:a16="http://schemas.microsoft.com/office/drawing/2014/main" id="{D4A5423E-027D-4C69-8A4F-2277705275E6}"/>
                          </a:ext>
                        </a:extLst>
                      </p:cNvPr>
                      <p:cNvSpPr/>
                      <p:nvPr/>
                    </p:nvSpPr>
                    <p:spPr>
                      <a:xfrm>
                        <a:off x="9281533" y="4419600"/>
                        <a:ext cx="638175"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AAFBDE7A-E6DD-4D71-AE6F-CC0307D6B728}"/>
                          </a:ext>
                        </a:extLst>
                      </p:cNvPr>
                      <p:cNvSpPr txBox="1"/>
                      <p:nvPr/>
                    </p:nvSpPr>
                    <p:spPr>
                      <a:xfrm>
                        <a:off x="9920065" y="4360989"/>
                        <a:ext cx="1894974" cy="307777"/>
                      </a:xfrm>
                      <a:prstGeom prst="rect">
                        <a:avLst/>
                      </a:prstGeom>
                      <a:noFill/>
                    </p:spPr>
                    <p:txBody>
                      <a:bodyPr wrap="square" rtlCol="0">
                        <a:spAutoFit/>
                      </a:bodyPr>
                      <a:lstStyle/>
                      <a:p>
                        <a:r>
                          <a:rPr lang="en-GB" sz="1400" dirty="0"/>
                          <a:t>Load from bullet gages</a:t>
                        </a:r>
                      </a:p>
                    </p:txBody>
                  </p:sp>
                  <p:sp>
                    <p:nvSpPr>
                      <p:cNvPr id="49" name="TextBox 48">
                        <a:extLst>
                          <a:ext uri="{FF2B5EF4-FFF2-40B4-BE49-F238E27FC236}">
                            <a16:creationId xmlns:a16="http://schemas.microsoft.com/office/drawing/2014/main" id="{0C7203CC-EA86-473B-B35D-0D3119CEEBE8}"/>
                          </a:ext>
                        </a:extLst>
                      </p:cNvPr>
                      <p:cNvSpPr txBox="1"/>
                      <p:nvPr/>
                    </p:nvSpPr>
                    <p:spPr>
                      <a:xfrm>
                        <a:off x="9475274" y="4124254"/>
                        <a:ext cx="438149" cy="369332"/>
                      </a:xfrm>
                      <a:prstGeom prst="rect">
                        <a:avLst/>
                      </a:prstGeom>
                      <a:noFill/>
                    </p:spPr>
                    <p:txBody>
                      <a:bodyPr wrap="square" rtlCol="0">
                        <a:spAutoFit/>
                      </a:bodyPr>
                      <a:lstStyle/>
                      <a:p>
                        <a:r>
                          <a:rPr lang="en-GB" i="1" dirty="0">
                            <a:solidFill>
                              <a:srgbClr val="FF0000"/>
                            </a:solidFill>
                          </a:rPr>
                          <a:t>F’’</a:t>
                        </a:r>
                      </a:p>
                    </p:txBody>
                  </p:sp>
                  <p:sp>
                    <p:nvSpPr>
                      <p:cNvPr id="50" name="TextBox 49">
                        <a:extLst>
                          <a:ext uri="{FF2B5EF4-FFF2-40B4-BE49-F238E27FC236}">
                            <a16:creationId xmlns:a16="http://schemas.microsoft.com/office/drawing/2014/main" id="{6C445E3E-EF30-4DD6-8B8E-6A34CC70E7C0}"/>
                          </a:ext>
                        </a:extLst>
                      </p:cNvPr>
                      <p:cNvSpPr txBox="1"/>
                      <p:nvPr/>
                    </p:nvSpPr>
                    <p:spPr>
                      <a:xfrm>
                        <a:off x="1386079" y="4116317"/>
                        <a:ext cx="548507" cy="369332"/>
                      </a:xfrm>
                      <a:prstGeom prst="rect">
                        <a:avLst/>
                      </a:prstGeom>
                      <a:noFill/>
                    </p:spPr>
                    <p:txBody>
                      <a:bodyPr wrap="square" rtlCol="0">
                        <a:spAutoFit/>
                      </a:bodyPr>
                      <a:lstStyle/>
                      <a:p>
                        <a:r>
                          <a:rPr lang="en-GB" i="1" dirty="0">
                            <a:solidFill>
                              <a:srgbClr val="FF0000"/>
                            </a:solidFill>
                          </a:rPr>
                          <a:t>F’’’</a:t>
                        </a:r>
                      </a:p>
                    </p:txBody>
                  </p:sp>
                  <p:sp>
                    <p:nvSpPr>
                      <p:cNvPr id="51" name="Arrow: Left 50">
                        <a:extLst>
                          <a:ext uri="{FF2B5EF4-FFF2-40B4-BE49-F238E27FC236}">
                            <a16:creationId xmlns:a16="http://schemas.microsoft.com/office/drawing/2014/main" id="{AC1B42F6-A3C6-418D-B853-FAA453BA9460}"/>
                          </a:ext>
                        </a:extLst>
                      </p:cNvPr>
                      <p:cNvSpPr/>
                      <p:nvPr/>
                    </p:nvSpPr>
                    <p:spPr>
                      <a:xfrm rot="10800000">
                        <a:off x="1261992" y="4410075"/>
                        <a:ext cx="638175"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76" name="Group 75">
                    <a:extLst>
                      <a:ext uri="{FF2B5EF4-FFF2-40B4-BE49-F238E27FC236}">
                        <a16:creationId xmlns:a16="http://schemas.microsoft.com/office/drawing/2014/main" id="{E8BA05D9-FABE-4E91-BD0F-75E74866B2DC}"/>
                      </a:ext>
                    </a:extLst>
                  </p:cNvPr>
                  <p:cNvGrpSpPr/>
                  <p:nvPr/>
                </p:nvGrpSpPr>
                <p:grpSpPr>
                  <a:xfrm>
                    <a:off x="6669626" y="5348283"/>
                    <a:ext cx="1871082" cy="1009650"/>
                    <a:chOff x="6669626" y="5348283"/>
                    <a:chExt cx="1871082" cy="1009650"/>
                  </a:xfrm>
                </p:grpSpPr>
                <p:sp>
                  <p:nvSpPr>
                    <p:cNvPr id="69" name="Rectangle 68">
                      <a:extLst>
                        <a:ext uri="{FF2B5EF4-FFF2-40B4-BE49-F238E27FC236}">
                          <a16:creationId xmlns:a16="http://schemas.microsoft.com/office/drawing/2014/main" id="{84F2999B-A628-4BB8-B60D-19C2BC01335E}"/>
                        </a:ext>
                      </a:extLst>
                    </p:cNvPr>
                    <p:cNvSpPr/>
                    <p:nvPr/>
                  </p:nvSpPr>
                  <p:spPr>
                    <a:xfrm rot="16200000">
                      <a:off x="6485753" y="5541829"/>
                      <a:ext cx="614823" cy="227735"/>
                    </a:xfrm>
                    <a:prstGeom prst="rect">
                      <a:avLst/>
                    </a:prstGeom>
                    <a:solidFill>
                      <a:srgbClr val="00B050"/>
                    </a:solid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0" name="Rectangle 69">
                      <a:extLst>
                        <a:ext uri="{FF2B5EF4-FFF2-40B4-BE49-F238E27FC236}">
                          <a16:creationId xmlns:a16="http://schemas.microsoft.com/office/drawing/2014/main" id="{E7CD59F0-1E6F-4FD5-A317-D7120E17E2CA}"/>
                        </a:ext>
                      </a:extLst>
                    </p:cNvPr>
                    <p:cNvSpPr/>
                    <p:nvPr/>
                  </p:nvSpPr>
                  <p:spPr>
                    <a:xfrm rot="16200000">
                      <a:off x="7916860" y="5803931"/>
                      <a:ext cx="1009650" cy="98354"/>
                    </a:xfrm>
                    <a:prstGeom prst="rect">
                      <a:avLst/>
                    </a:prstGeom>
                    <a:solidFill>
                      <a:srgbClr val="00B050"/>
                    </a:solid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1" name="Rectangle 70">
                      <a:extLst>
                        <a:ext uri="{FF2B5EF4-FFF2-40B4-BE49-F238E27FC236}">
                          <a16:creationId xmlns:a16="http://schemas.microsoft.com/office/drawing/2014/main" id="{EB094574-FFDA-4EDC-9B79-4129843801DC}"/>
                        </a:ext>
                      </a:extLst>
                    </p:cNvPr>
                    <p:cNvSpPr/>
                    <p:nvPr/>
                  </p:nvSpPr>
                  <p:spPr>
                    <a:xfrm>
                      <a:off x="6676410" y="5456814"/>
                      <a:ext cx="1794451" cy="5334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6ABDD3F3-0E38-4012-92A9-A7FADAE614E9}"/>
                        </a:ext>
                      </a:extLst>
                    </p:cNvPr>
                    <p:cNvSpPr/>
                    <p:nvPr/>
                  </p:nvSpPr>
                  <p:spPr>
                    <a:xfrm rot="16200000">
                      <a:off x="6647543" y="5410844"/>
                      <a:ext cx="153631" cy="10946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3588B311-5834-4DB4-A419-28710F373AE3}"/>
                        </a:ext>
                      </a:extLst>
                    </p:cNvPr>
                    <p:cNvSpPr/>
                    <p:nvPr/>
                  </p:nvSpPr>
                  <p:spPr>
                    <a:xfrm rot="16200000">
                      <a:off x="8409160" y="5422518"/>
                      <a:ext cx="153631" cy="10946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8" name="TextBox 77">
                  <a:extLst>
                    <a:ext uri="{FF2B5EF4-FFF2-40B4-BE49-F238E27FC236}">
                      <a16:creationId xmlns:a16="http://schemas.microsoft.com/office/drawing/2014/main" id="{545F81B9-5FED-435B-9CB9-3F96CC3097C3}"/>
                    </a:ext>
                  </a:extLst>
                </p:cNvPr>
                <p:cNvSpPr txBox="1"/>
                <p:nvPr/>
              </p:nvSpPr>
              <p:spPr>
                <a:xfrm>
                  <a:off x="9539034" y="4213134"/>
                  <a:ext cx="1935792" cy="954107"/>
                </a:xfrm>
                <a:prstGeom prst="rect">
                  <a:avLst/>
                </a:prstGeom>
                <a:noFill/>
              </p:spPr>
              <p:txBody>
                <a:bodyPr wrap="square" rtlCol="0">
                  <a:spAutoFit/>
                </a:bodyPr>
                <a:lstStyle/>
                <a:p>
                  <a:pPr algn="just"/>
                  <a:r>
                    <a:rPr lang="en-GB" sz="1400" dirty="0"/>
                    <a:t>Preloaded bolts to compress longitudinally the coil ends in a controlled way.</a:t>
                  </a:r>
                </a:p>
              </p:txBody>
            </p:sp>
            <p:cxnSp>
              <p:nvCxnSpPr>
                <p:cNvPr id="80" name="Straight Arrow Connector 79">
                  <a:extLst>
                    <a:ext uri="{FF2B5EF4-FFF2-40B4-BE49-F238E27FC236}">
                      <a16:creationId xmlns:a16="http://schemas.microsoft.com/office/drawing/2014/main" id="{4FBBBBCB-7897-4049-918D-9D8B4A7300C1}"/>
                    </a:ext>
                  </a:extLst>
                </p:cNvPr>
                <p:cNvCxnSpPr>
                  <a:cxnSpLocks/>
                  <a:stCxn id="78" idx="1"/>
                </p:cNvCxnSpPr>
                <p:nvPr/>
              </p:nvCxnSpPr>
              <p:spPr>
                <a:xfrm flipH="1">
                  <a:off x="8625284" y="4690188"/>
                  <a:ext cx="913750" cy="7102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83" name="Arrow: Left 82">
                <a:extLst>
                  <a:ext uri="{FF2B5EF4-FFF2-40B4-BE49-F238E27FC236}">
                    <a16:creationId xmlns:a16="http://schemas.microsoft.com/office/drawing/2014/main" id="{F8C4CD6C-FD9A-44B7-AA48-2460D9388EB5}"/>
                  </a:ext>
                </a:extLst>
              </p:cNvPr>
              <p:cNvSpPr/>
              <p:nvPr/>
            </p:nvSpPr>
            <p:spPr>
              <a:xfrm rot="10800000">
                <a:off x="6502444" y="5669254"/>
                <a:ext cx="385283" cy="172352"/>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Arrow: Left 83">
                <a:extLst>
                  <a:ext uri="{FF2B5EF4-FFF2-40B4-BE49-F238E27FC236}">
                    <a16:creationId xmlns:a16="http://schemas.microsoft.com/office/drawing/2014/main" id="{FA48A707-F0EC-4B52-8797-A91F7D8CB124}"/>
                  </a:ext>
                </a:extLst>
              </p:cNvPr>
              <p:cNvSpPr/>
              <p:nvPr/>
            </p:nvSpPr>
            <p:spPr>
              <a:xfrm>
                <a:off x="8379152" y="5686354"/>
                <a:ext cx="385283" cy="172352"/>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3" name="TextBox 92">
              <a:extLst>
                <a:ext uri="{FF2B5EF4-FFF2-40B4-BE49-F238E27FC236}">
                  <a16:creationId xmlns:a16="http://schemas.microsoft.com/office/drawing/2014/main" id="{43A58454-9FE0-46A4-AA67-ABCCC3CC7ADB}"/>
                </a:ext>
              </a:extLst>
            </p:cNvPr>
            <p:cNvSpPr txBox="1"/>
            <p:nvPr/>
          </p:nvSpPr>
          <p:spPr>
            <a:xfrm>
              <a:off x="4275716" y="4586051"/>
              <a:ext cx="1295398" cy="276999"/>
            </a:xfrm>
            <a:prstGeom prst="rect">
              <a:avLst/>
            </a:prstGeom>
            <a:noFill/>
          </p:spPr>
          <p:txBody>
            <a:bodyPr wrap="square" rtlCol="0">
              <a:spAutoFit/>
            </a:bodyPr>
            <a:lstStyle/>
            <a:p>
              <a:r>
                <a:rPr lang="en-GB" sz="1200" dirty="0">
                  <a:solidFill>
                    <a:schemeClr val="bg1"/>
                  </a:solidFill>
                </a:rPr>
                <a:t>Iron laminations</a:t>
              </a:r>
            </a:p>
          </p:txBody>
        </p:sp>
      </p:grpSp>
    </p:spTree>
    <p:extLst>
      <p:ext uri="{BB962C8B-B14F-4D97-AF65-F5344CB8AC3E}">
        <p14:creationId xmlns:p14="http://schemas.microsoft.com/office/powerpoint/2010/main" val="1142192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619</TotalTime>
  <Words>800</Words>
  <Application>Microsoft Office PowerPoint</Application>
  <PresentationFormat>Widescreen</PresentationFormat>
  <Paragraphs>110</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Cambria Math</vt:lpstr>
      <vt:lpstr>Courier New</vt:lpstr>
      <vt:lpstr>Wingdings</vt:lpstr>
      <vt:lpstr>Office Theme</vt:lpstr>
      <vt:lpstr>Keys an bladders cross sections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Diego Perini</dc:creator>
  <cp:lastModifiedBy>Diego Perini</cp:lastModifiedBy>
  <cp:revision>49</cp:revision>
  <dcterms:created xsi:type="dcterms:W3CDTF">2021-12-21T09:29:24Z</dcterms:created>
  <dcterms:modified xsi:type="dcterms:W3CDTF">2022-01-10T13:00:00Z</dcterms:modified>
</cp:coreProperties>
</file>