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67" r:id="rId3"/>
    <p:sldId id="257" r:id="rId4"/>
    <p:sldId id="268" r:id="rId5"/>
    <p:sldId id="269" r:id="rId6"/>
    <p:sldId id="270" r:id="rId7"/>
    <p:sldId id="271" r:id="rId8"/>
    <p:sldId id="272" r:id="rId9"/>
    <p:sldId id="285" r:id="rId10"/>
    <p:sldId id="286" r:id="rId11"/>
    <p:sldId id="287" r:id="rId12"/>
    <p:sldId id="283" r:id="rId13"/>
    <p:sldId id="273" r:id="rId14"/>
    <p:sldId id="274" r:id="rId15"/>
    <p:sldId id="277" r:id="rId16"/>
    <p:sldId id="278" r:id="rId17"/>
    <p:sldId id="275" r:id="rId18"/>
    <p:sldId id="276" r:id="rId19"/>
    <p:sldId id="279" r:id="rId20"/>
    <p:sldId id="280" r:id="rId21"/>
    <p:sldId id="281" r:id="rId22"/>
    <p:sldId id="282" r:id="rId23"/>
    <p:sldId id="284" r:id="rId24"/>
  </p:sldIdLst>
  <p:sldSz cx="9144000" cy="6858000" type="screen4x3"/>
  <p:notesSz cx="6797675" cy="987266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B4183-107F-4B78-94E1-FF67F967269A}" type="datetimeFigureOut">
              <a:rPr lang="en-GB" smtClean="0"/>
              <a:t>11/01/2022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D19A4-65FD-43CB-A1E4-AD38B16DA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44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509-D823-47F0-90DB-9143F0848F15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CF9A-0B8E-48F1-8805-1E0DD61B79CA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E0535-5D1C-4462-994A-50EF963FB238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D9C6-C683-40C1-A008-A2BEA3E30204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CD20-8A1F-4F57-B1C4-7A52D71DDD99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67F-DEAD-48FF-9DE1-25E96B464377}" type="datetime1">
              <a:rPr lang="pl-PL" smtClean="0"/>
              <a:t>11.01.2022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F14FA-BEFA-4920-8B81-2CF5D9F697AC}" type="datetime1">
              <a:rPr lang="pl-PL" smtClean="0"/>
              <a:t>11.01.2022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B8FA-2245-4CCA-A003-DBA66CD722CB}" type="datetime1">
              <a:rPr lang="pl-PL" smtClean="0"/>
              <a:t>11.01.2022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CBF9C-D862-494B-A75D-D39D421C3F2F}" type="datetime1">
              <a:rPr lang="pl-PL" smtClean="0"/>
              <a:t>11.01.2022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1821-B1DB-42A2-89D5-F8CC92BC4209}" type="datetime1">
              <a:rPr lang="pl-PL" smtClean="0"/>
              <a:t>11.01.2022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980-027C-4381-BDF5-A2A156F8EA3C}" type="datetime1">
              <a:rPr lang="pl-PL" smtClean="0"/>
              <a:t>11.01.2022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640C3-1D2E-450D-B41E-9F2419EE53D9}" type="datetime1">
              <a:rPr lang="pl-PL" smtClean="0"/>
              <a:t>11.01.2022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dirty="0" err="1"/>
              <a:t>FalconD</a:t>
            </a:r>
            <a:r>
              <a:rPr lang="pl-PL" sz="3600" dirty="0"/>
              <a:t> – FEM Analysis</a:t>
            </a:r>
            <a:br>
              <a:rPr lang="pl-PL" sz="3600" dirty="0"/>
            </a:br>
            <a:r>
              <a:rPr lang="pl-PL" sz="3600" dirty="0"/>
              <a:t>Preliminary </a:t>
            </a:r>
            <a:r>
              <a:rPr lang="pl-PL" sz="3600" dirty="0" err="1"/>
              <a:t>results</a:t>
            </a:r>
            <a:endParaRPr lang="pl-PL" sz="3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 fontScale="92500" lnSpcReduction="20000"/>
          </a:bodyPr>
          <a:lstStyle/>
          <a:p>
            <a:r>
              <a:rPr lang="pl-PL" sz="2000" dirty="0"/>
              <a:t>Przemysław </a:t>
            </a:r>
            <a:r>
              <a:rPr lang="pl-PL" sz="2000" dirty="0" err="1"/>
              <a:t>Wąchal</a:t>
            </a:r>
            <a:endParaRPr lang="pl-PL" sz="2000" dirty="0"/>
          </a:p>
          <a:p>
            <a:r>
              <a:rPr lang="pl-PL" sz="2000" dirty="0"/>
              <a:t>TE-MSC-SMT/HNINP</a:t>
            </a:r>
          </a:p>
          <a:p>
            <a:r>
              <a:rPr lang="pl-PL" sz="2000" dirty="0"/>
              <a:t>11.01.2022</a:t>
            </a:r>
          </a:p>
        </p:txBody>
      </p:sp>
      <p:pic>
        <p:nvPicPr>
          <p:cNvPr id="4" name="Picture 2" descr="C:\Users\lormeshe\AppData\Local\Microsoft\Windows\Temporary Internet Files\Content.Outlook\L3REEZFN\logo (00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7744" cy="54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" t="10641" r="85436" b="2650"/>
          <a:stretch/>
        </p:blipFill>
        <p:spPr>
          <a:xfrm>
            <a:off x="5953299" y="0"/>
            <a:ext cx="444500" cy="57086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397799" y="89674"/>
            <a:ext cx="2746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High Field Magnet Program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085" y="5614719"/>
            <a:ext cx="2973214" cy="118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13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Materials, </a:t>
            </a:r>
            <a:r>
              <a:rPr lang="pl-PL" sz="3200" dirty="0" err="1"/>
              <a:t>Loads&amp;BC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10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Three </a:t>
            </a:r>
            <a:r>
              <a:rPr lang="pl-PL" sz="2000" b="1" dirty="0" err="1"/>
              <a:t>load</a:t>
            </a:r>
            <a:r>
              <a:rPr lang="pl-PL" sz="2000" b="1" dirty="0"/>
              <a:t> </a:t>
            </a:r>
            <a:r>
              <a:rPr lang="pl-PL" sz="2000" b="1" dirty="0" err="1"/>
              <a:t>steps</a:t>
            </a:r>
            <a:r>
              <a:rPr lang="pl-PL" sz="2000" b="1" dirty="0"/>
              <a:t>:</a:t>
            </a:r>
          </a:p>
          <a:p>
            <a:pPr marL="457200" indent="-457200">
              <a:buAutoNum type="arabicPeriod"/>
            </a:pPr>
            <a:r>
              <a:rPr lang="pl-PL" sz="2000" b="1" dirty="0"/>
              <a:t>Assembly – </a:t>
            </a:r>
            <a:r>
              <a:rPr lang="pl-PL" sz="2000" b="1" dirty="0" err="1"/>
              <a:t>prestress</a:t>
            </a:r>
            <a:r>
              <a:rPr lang="pl-PL" sz="2000" b="1" dirty="0"/>
              <a:t> </a:t>
            </a:r>
            <a:r>
              <a:rPr lang="pl-PL" sz="2000" b="1" dirty="0" err="1"/>
              <a:t>at</a:t>
            </a:r>
            <a:r>
              <a:rPr lang="pl-PL" sz="2000" b="1" dirty="0"/>
              <a:t> RT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Cool</a:t>
            </a:r>
            <a:r>
              <a:rPr lang="pl-PL" sz="2000" b="1" dirty="0"/>
              <a:t>-down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Energization</a:t>
            </a:r>
            <a:r>
              <a:rPr lang="pl-PL" sz="2000" b="1" dirty="0"/>
              <a:t> – EM </a:t>
            </a:r>
            <a:r>
              <a:rPr lang="pl-PL" sz="2000" b="1" dirty="0" err="1"/>
              <a:t>forces</a:t>
            </a:r>
            <a:endParaRPr lang="pl-PL" sz="2000" b="1" dirty="0"/>
          </a:p>
          <a:p>
            <a:pPr marL="342900" indent="-342900">
              <a:buFont typeface="+mj-lt"/>
              <a:buAutoNum type="arabicPeriod" startAt="2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57192-F0FA-4E43-AF89-9BC42F5E2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457" y="1446246"/>
            <a:ext cx="2386863" cy="25868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B43461-2172-4D8A-B76E-2723DD439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12" y="2977345"/>
            <a:ext cx="3740115" cy="39700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1C7F3-9D34-440E-8D97-9F88DCBB4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903" y="3901948"/>
            <a:ext cx="3566069" cy="29560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1463326-903C-412A-8026-0E45570F18FF}"/>
              </a:ext>
            </a:extLst>
          </p:cNvPr>
          <p:cNvSpPr txBox="1"/>
          <p:nvPr/>
        </p:nvSpPr>
        <p:spPr>
          <a:xfrm>
            <a:off x="7604912" y="1503730"/>
            <a:ext cx="1098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/>
              <a:t>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A9BFA-B059-4000-8CA5-DBA2A88DBE26}"/>
              </a:ext>
            </a:extLst>
          </p:cNvPr>
          <p:cNvSpPr txBox="1"/>
          <p:nvPr/>
        </p:nvSpPr>
        <p:spPr>
          <a:xfrm>
            <a:off x="3150581" y="3061981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Cool</a:t>
            </a:r>
            <a:r>
              <a:rPr lang="pl-PL" sz="1600" b="1" dirty="0"/>
              <a:t>-down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DBF25D-9430-421E-A070-60640EF4742F}"/>
              </a:ext>
            </a:extLst>
          </p:cNvPr>
          <p:cNvSpPr txBox="1"/>
          <p:nvPr/>
        </p:nvSpPr>
        <p:spPr>
          <a:xfrm>
            <a:off x="7858164" y="3919584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Energization</a:t>
            </a:r>
            <a:endParaRPr lang="pl-PL" sz="1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BDD1D-2444-4B19-86BD-4B49828A8C60}"/>
              </a:ext>
            </a:extLst>
          </p:cNvPr>
          <p:cNvSpPr txBox="1"/>
          <p:nvPr/>
        </p:nvSpPr>
        <p:spPr>
          <a:xfrm>
            <a:off x="2138214" y="6519446"/>
            <a:ext cx="2091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Closing</a:t>
            </a:r>
            <a:r>
              <a:rPr lang="pl-PL" sz="1600" b="1" dirty="0"/>
              <a:t> the </a:t>
            </a:r>
            <a:r>
              <a:rPr lang="pl-PL" sz="1600" b="1" dirty="0" err="1"/>
              <a:t>cavity</a:t>
            </a:r>
            <a:endParaRPr lang="pl-PL" sz="16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CE1D8A-9141-4D1B-BAE7-3DBBD0790158}"/>
              </a:ext>
            </a:extLst>
          </p:cNvPr>
          <p:cNvSpPr/>
          <p:nvPr/>
        </p:nvSpPr>
        <p:spPr>
          <a:xfrm rot="5400000">
            <a:off x="1504112" y="6001428"/>
            <a:ext cx="185261" cy="48967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9CB8FA5-524A-4188-B843-5F7C2C2B825E}"/>
              </a:ext>
            </a:extLst>
          </p:cNvPr>
          <p:cNvCxnSpPr>
            <a:cxnSpLocks/>
          </p:cNvCxnSpPr>
          <p:nvPr/>
        </p:nvCxnSpPr>
        <p:spPr>
          <a:xfrm flipH="1" flipV="1">
            <a:off x="1596743" y="6329022"/>
            <a:ext cx="595309" cy="31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E45B1D-F3D7-4E0E-BF0A-96FD374901BA}"/>
              </a:ext>
            </a:extLst>
          </p:cNvPr>
          <p:cNvSpPr txBox="1"/>
          <p:nvPr/>
        </p:nvSpPr>
        <p:spPr>
          <a:xfrm>
            <a:off x="3775704" y="4066441"/>
            <a:ext cx="2386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/>
              <a:t>Al. Shell </a:t>
            </a:r>
            <a:r>
              <a:rPr lang="pl-PL" sz="1600" b="1" dirty="0" err="1"/>
              <a:t>shrinks</a:t>
            </a:r>
            <a:r>
              <a:rPr lang="pl-PL" sz="1600" b="1" dirty="0"/>
              <a:t> </a:t>
            </a:r>
            <a:r>
              <a:rPr lang="pl-PL" sz="1600" b="1" dirty="0" err="1"/>
              <a:t>more</a:t>
            </a:r>
            <a:r>
              <a:rPr lang="pl-PL" sz="1600" b="1" dirty="0"/>
              <a:t> </a:t>
            </a:r>
            <a:r>
              <a:rPr lang="pl-PL" sz="1600" b="1" dirty="0" err="1"/>
              <a:t>than</a:t>
            </a:r>
            <a:r>
              <a:rPr lang="pl-PL" sz="1600" b="1" dirty="0"/>
              <a:t> </a:t>
            </a:r>
            <a:r>
              <a:rPr lang="pl-PL" sz="1600" b="1" dirty="0" err="1"/>
              <a:t>other</a:t>
            </a:r>
            <a:r>
              <a:rPr lang="pl-PL" sz="1600" b="1" dirty="0"/>
              <a:t> </a:t>
            </a:r>
            <a:r>
              <a:rPr lang="pl-PL" sz="1600" b="1" dirty="0" err="1"/>
              <a:t>components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1585652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Materials, </a:t>
            </a:r>
            <a:r>
              <a:rPr lang="pl-PL" sz="3200" dirty="0" err="1"/>
              <a:t>Loads&amp;BC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11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Three </a:t>
            </a:r>
            <a:r>
              <a:rPr lang="pl-PL" sz="2000" b="1" dirty="0" err="1"/>
              <a:t>load</a:t>
            </a:r>
            <a:r>
              <a:rPr lang="pl-PL" sz="2000" b="1" dirty="0"/>
              <a:t> </a:t>
            </a:r>
            <a:r>
              <a:rPr lang="pl-PL" sz="2000" b="1" dirty="0" err="1"/>
              <a:t>steps</a:t>
            </a:r>
            <a:r>
              <a:rPr lang="pl-PL" sz="2000" b="1" dirty="0"/>
              <a:t>:</a:t>
            </a:r>
          </a:p>
          <a:p>
            <a:pPr marL="457200" indent="-457200">
              <a:buAutoNum type="arabicPeriod"/>
            </a:pPr>
            <a:r>
              <a:rPr lang="pl-PL" sz="2000" b="1" dirty="0"/>
              <a:t>Assembly – </a:t>
            </a:r>
            <a:r>
              <a:rPr lang="pl-PL" sz="2000" b="1" dirty="0" err="1"/>
              <a:t>prestress</a:t>
            </a:r>
            <a:r>
              <a:rPr lang="pl-PL" sz="2000" b="1" dirty="0"/>
              <a:t> </a:t>
            </a:r>
            <a:r>
              <a:rPr lang="pl-PL" sz="2000" b="1" dirty="0" err="1"/>
              <a:t>at</a:t>
            </a:r>
            <a:r>
              <a:rPr lang="pl-PL" sz="2000" b="1" dirty="0"/>
              <a:t> RT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Cool</a:t>
            </a:r>
            <a:r>
              <a:rPr lang="pl-PL" sz="2000" b="1" dirty="0"/>
              <a:t>-down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Energization</a:t>
            </a:r>
            <a:r>
              <a:rPr lang="pl-PL" sz="2000" b="1" dirty="0"/>
              <a:t> – EM </a:t>
            </a:r>
            <a:r>
              <a:rPr lang="pl-PL" sz="2000" b="1" dirty="0" err="1"/>
              <a:t>forces</a:t>
            </a:r>
            <a:endParaRPr lang="pl-PL" sz="2000" b="1" dirty="0"/>
          </a:p>
          <a:p>
            <a:pPr marL="342900" indent="-342900">
              <a:buFont typeface="+mj-lt"/>
              <a:buAutoNum type="arabicPeriod" startAt="2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57192-F0FA-4E43-AF89-9BC42F5E2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220" y="1522964"/>
            <a:ext cx="2386863" cy="25868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B43461-2172-4D8A-B76E-2723DD439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220" y="4031291"/>
            <a:ext cx="2590800" cy="27500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1C7F3-9D34-440E-8D97-9F88DCBB4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7385" y="2908093"/>
            <a:ext cx="4606777" cy="38187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1463326-903C-412A-8026-0E45570F18FF}"/>
              </a:ext>
            </a:extLst>
          </p:cNvPr>
          <p:cNvSpPr txBox="1"/>
          <p:nvPr/>
        </p:nvSpPr>
        <p:spPr>
          <a:xfrm>
            <a:off x="7604912" y="1503730"/>
            <a:ext cx="1098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/>
              <a:t>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A9BFA-B059-4000-8CA5-DBA2A88DBE26}"/>
              </a:ext>
            </a:extLst>
          </p:cNvPr>
          <p:cNvSpPr txBox="1"/>
          <p:nvPr/>
        </p:nvSpPr>
        <p:spPr>
          <a:xfrm>
            <a:off x="7671887" y="3995874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Cool</a:t>
            </a:r>
            <a:r>
              <a:rPr lang="pl-PL" sz="1600" b="1" dirty="0"/>
              <a:t>-down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DBF25D-9430-421E-A070-60640EF4742F}"/>
              </a:ext>
            </a:extLst>
          </p:cNvPr>
          <p:cNvSpPr txBox="1"/>
          <p:nvPr/>
        </p:nvSpPr>
        <p:spPr>
          <a:xfrm>
            <a:off x="2987676" y="2738816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Energization</a:t>
            </a:r>
            <a:endParaRPr lang="pl-PL" sz="1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BDD1D-2444-4B19-86BD-4B49828A8C60}"/>
              </a:ext>
            </a:extLst>
          </p:cNvPr>
          <p:cNvSpPr txBox="1"/>
          <p:nvPr/>
        </p:nvSpPr>
        <p:spPr>
          <a:xfrm>
            <a:off x="2126200" y="6273225"/>
            <a:ext cx="397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Closed</a:t>
            </a:r>
            <a:r>
              <a:rPr lang="pl-PL" sz="1600" b="1" dirty="0"/>
              <a:t> </a:t>
            </a:r>
            <a:r>
              <a:rPr lang="pl-PL" sz="1600" b="1" dirty="0" err="1"/>
              <a:t>cavity</a:t>
            </a:r>
            <a:r>
              <a:rPr lang="pl-PL" sz="1600" b="1" dirty="0"/>
              <a:t> and </a:t>
            </a:r>
            <a:r>
              <a:rPr lang="pl-PL" sz="1600" b="1" dirty="0" err="1"/>
              <a:t>prestress</a:t>
            </a:r>
            <a:r>
              <a:rPr lang="pl-PL" sz="1600" b="1" dirty="0"/>
              <a:t> </a:t>
            </a:r>
            <a:r>
              <a:rPr lang="pl-PL" sz="1600" b="1" dirty="0" err="1"/>
              <a:t>should</a:t>
            </a:r>
            <a:r>
              <a:rPr lang="pl-PL" sz="1600" b="1" dirty="0"/>
              <a:t> </a:t>
            </a:r>
            <a:r>
              <a:rPr lang="pl-PL" sz="1600" b="1" dirty="0" err="1"/>
              <a:t>keep</a:t>
            </a:r>
            <a:r>
              <a:rPr lang="pl-PL" sz="1600" b="1" dirty="0"/>
              <a:t> the </a:t>
            </a:r>
            <a:r>
              <a:rPr lang="pl-PL" sz="1600" b="1" dirty="0" err="1"/>
              <a:t>coils</a:t>
            </a:r>
            <a:r>
              <a:rPr lang="pl-PL" sz="1600" b="1" dirty="0"/>
              <a:t> in </a:t>
            </a:r>
            <a:r>
              <a:rPr lang="pl-PL" sz="1600" b="1" dirty="0" err="1"/>
              <a:t>right</a:t>
            </a:r>
            <a:r>
              <a:rPr lang="pl-PL" sz="1600" b="1" dirty="0"/>
              <a:t> </a:t>
            </a:r>
            <a:r>
              <a:rPr lang="pl-PL" sz="1600" b="1" dirty="0" err="1"/>
              <a:t>position</a:t>
            </a:r>
            <a:r>
              <a:rPr lang="pl-PL" sz="1600" b="1" dirty="0"/>
              <a:t> </a:t>
            </a:r>
            <a:r>
              <a:rPr lang="pl-PL" sz="1600" b="1" dirty="0" err="1"/>
              <a:t>during</a:t>
            </a:r>
            <a:r>
              <a:rPr lang="pl-PL" sz="1600" b="1" dirty="0"/>
              <a:t> </a:t>
            </a:r>
            <a:r>
              <a:rPr lang="pl-PL" sz="1600" b="1" dirty="0" err="1"/>
              <a:t>energization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4265403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Materials, </a:t>
            </a:r>
            <a:r>
              <a:rPr lang="pl-PL" sz="3200" dirty="0" err="1"/>
              <a:t>Loads&amp;BC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12</a:t>
            </a:fld>
            <a:endParaRPr lang="pl-P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AA60EF-A1D7-41F8-BB0C-D09DDB161895}"/>
              </a:ext>
            </a:extLst>
          </p:cNvPr>
          <p:cNvSpPr txBox="1"/>
          <p:nvPr/>
        </p:nvSpPr>
        <p:spPr>
          <a:xfrm>
            <a:off x="2147392" y="6536809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Contact</a:t>
            </a:r>
            <a:r>
              <a:rPr lang="pl-PL" dirty="0"/>
              <a:t> </a:t>
            </a:r>
            <a:r>
              <a:rPr lang="pl-PL" dirty="0" err="1"/>
              <a:t>conditions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9DEFCD-87E3-4DFC-9916-BA185AFBB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916" y="1484784"/>
            <a:ext cx="6816169" cy="5635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49008F-03C7-4F0F-B6CF-B83CD442BD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9" r="9147" b="2264"/>
          <a:stretch/>
        </p:blipFill>
        <p:spPr>
          <a:xfrm>
            <a:off x="6467773" y="965781"/>
            <a:ext cx="2676227" cy="26169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7F6BF6-2A16-45D5-B9B6-B5CAA50629C0}"/>
              </a:ext>
            </a:extLst>
          </p:cNvPr>
          <p:cNvSpPr txBox="1"/>
          <p:nvPr/>
        </p:nvSpPr>
        <p:spPr>
          <a:xfrm>
            <a:off x="897145" y="4437112"/>
            <a:ext cx="125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400" dirty="0"/>
              <a:t>µ=0.2</a:t>
            </a:r>
          </a:p>
        </p:txBody>
      </p:sp>
    </p:spTree>
    <p:extLst>
      <p:ext uri="{BB962C8B-B14F-4D97-AF65-F5344CB8AC3E}">
        <p14:creationId xmlns:p14="http://schemas.microsoft.com/office/powerpoint/2010/main" val="246675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13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1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587104"/>
              </p:ext>
            </p:extLst>
          </p:nvPr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0.28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pic>
        <p:nvPicPr>
          <p:cNvPr id="16" name="Picture 15" descr="Chart, sunburst chart&#10;&#10;Description automatically generated">
            <a:extLst>
              <a:ext uri="{FF2B5EF4-FFF2-40B4-BE49-F238E27FC236}">
                <a16:creationId xmlns:a16="http://schemas.microsoft.com/office/drawing/2014/main" id="{4F17C696-AA64-4984-B960-1D0387CDFA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7" t="3548" r="44202" b="3218"/>
          <a:stretch/>
        </p:blipFill>
        <p:spPr bwMode="auto">
          <a:xfrm>
            <a:off x="0" y="4351243"/>
            <a:ext cx="1502743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6FAFB816-6676-4C78-BB62-EBEFB4BF37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32" t="40105" r="6444" b="32846"/>
          <a:stretch/>
        </p:blipFill>
        <p:spPr bwMode="auto">
          <a:xfrm>
            <a:off x="1487037" y="5119687"/>
            <a:ext cx="830110" cy="1166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793E042-DE6A-4C9F-AB8C-71C2E53346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8" t="3609" r="44125" b="4175"/>
          <a:stretch/>
        </p:blipFill>
        <p:spPr>
          <a:xfrm>
            <a:off x="3050002" y="4332805"/>
            <a:ext cx="1526760" cy="2514600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CED1E298-C1F5-41A6-825A-84BED02A4B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2" t="40286" r="6897" b="33738"/>
          <a:stretch/>
        </p:blipFill>
        <p:spPr bwMode="auto">
          <a:xfrm>
            <a:off x="4572000" y="5119687"/>
            <a:ext cx="936105" cy="1166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1AF143-6CC5-4415-BBAC-4DB3C183FA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55" t="3959" r="44179" b="3643"/>
          <a:stretch/>
        </p:blipFill>
        <p:spPr>
          <a:xfrm>
            <a:off x="6423832" y="4332805"/>
            <a:ext cx="1558925" cy="2514600"/>
          </a:xfrm>
          <a:prstGeom prst="rect">
            <a:avLst/>
          </a:prstGeom>
        </p:spPr>
      </p:pic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8D7EC6BE-EAEF-44AC-96FA-6489F41367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61" t="40068" r="7565" b="33106"/>
          <a:stretch/>
        </p:blipFill>
        <p:spPr bwMode="auto">
          <a:xfrm>
            <a:off x="7977895" y="5119685"/>
            <a:ext cx="839321" cy="116601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740032" y="499206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C61A82-FB04-465A-BCD4-63647D0B378B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9D479-BC58-409F-9211-1713B3E8948B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1D4A81-EB3E-4961-A740-F2A693688ECF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3A3763E-1755-4552-8CBC-19EB430D9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19139"/>
              </p:ext>
            </p:extLst>
          </p:nvPr>
        </p:nvGraphicFramePr>
        <p:xfrm>
          <a:off x="5508105" y="2047451"/>
          <a:ext cx="3108960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200" dirty="0"/>
                        <a:t>Minimum </a:t>
                      </a:r>
                      <a:r>
                        <a:rPr lang="pl-PL" sz="1200" dirty="0" err="1"/>
                        <a:t>Azimuthal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stress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during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load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steps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 err="1"/>
                        <a:t>Load</a:t>
                      </a:r>
                      <a:r>
                        <a:rPr lang="pl-PL" sz="1200" b="1" dirty="0"/>
                        <a:t> step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Value [</a:t>
                      </a:r>
                      <a:r>
                        <a:rPr lang="pl-PL" sz="1200" b="1" dirty="0" err="1"/>
                        <a:t>Mpa</a:t>
                      </a:r>
                      <a:r>
                        <a:rPr lang="pl-PL" sz="1200" b="1" dirty="0"/>
                        <a:t>]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-68.1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-75.1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-132.0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440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Chart&#10;&#10;Description automatically generated">
            <a:extLst>
              <a:ext uri="{FF2B5EF4-FFF2-40B4-BE49-F238E27FC236}">
                <a16:creationId xmlns:a16="http://schemas.microsoft.com/office/drawing/2014/main" id="{8AAE6511-2F52-44AB-B4B9-8536C69C1F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82" t="37104" r="8241" b="35634"/>
          <a:stretch/>
        </p:blipFill>
        <p:spPr bwMode="auto">
          <a:xfrm>
            <a:off x="1492426" y="5060130"/>
            <a:ext cx="856751" cy="1274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2E65AF8-2A9C-4CCA-976F-458A060A88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652" t="37589" r="8435" b="35382"/>
          <a:stretch/>
        </p:blipFill>
        <p:spPr>
          <a:xfrm>
            <a:off x="4629374" y="5121874"/>
            <a:ext cx="886263" cy="1234476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632E1A71-0D3E-4945-9B5A-F583CAABE9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9" t="37226" r="7673" b="35350"/>
          <a:stretch/>
        </p:blipFill>
        <p:spPr bwMode="auto">
          <a:xfrm>
            <a:off x="7789162" y="5099841"/>
            <a:ext cx="933274" cy="12344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14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1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/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0.28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562776" y="499206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39119F3E-DE0D-4874-8655-3A937F588E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1" t="4724" r="44441" b="4142"/>
          <a:stretch/>
        </p:blipFill>
        <p:spPr bwMode="auto">
          <a:xfrm>
            <a:off x="6282763" y="4336004"/>
            <a:ext cx="1537057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2DB3CF9-D35F-47A0-806B-91CB33A8D3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31" t="3316" r="44165" b="4436"/>
          <a:stretch/>
        </p:blipFill>
        <p:spPr>
          <a:xfrm>
            <a:off x="3121975" y="4343400"/>
            <a:ext cx="1540981" cy="2514600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63917315-C4AC-4B1A-8DF3-F25E51EF10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3" t="3629" r="44866" b="4175"/>
          <a:stretch/>
        </p:blipFill>
        <p:spPr bwMode="auto">
          <a:xfrm>
            <a:off x="0" y="4381500"/>
            <a:ext cx="1498878" cy="2482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6A32FAD-5843-46E8-A07B-D407351E61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13" t="17338" r="30519" b="21382"/>
          <a:stretch/>
        </p:blipFill>
        <p:spPr>
          <a:xfrm>
            <a:off x="4307697" y="1305861"/>
            <a:ext cx="2496606" cy="2115768"/>
          </a:xfrm>
          <a:prstGeom prst="rect">
            <a:avLst/>
          </a:prstGeom>
        </p:spPr>
      </p:pic>
      <p:pic>
        <p:nvPicPr>
          <p:cNvPr id="36" name="Picture 35" descr="Chart&#10;&#10;Description automatically generated">
            <a:extLst>
              <a:ext uri="{FF2B5EF4-FFF2-40B4-BE49-F238E27FC236}">
                <a16:creationId xmlns:a16="http://schemas.microsoft.com/office/drawing/2014/main" id="{0599C04C-EC16-45F2-8806-E6E6096039B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40" t="29624" r="7892" b="44014"/>
          <a:stretch/>
        </p:blipFill>
        <p:spPr bwMode="auto">
          <a:xfrm>
            <a:off x="5855403" y="1085240"/>
            <a:ext cx="890821" cy="109231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8C9B24E-E156-47E0-8113-CD6C4EDD8A1B}"/>
              </a:ext>
            </a:extLst>
          </p:cNvPr>
          <p:cNvSpPr txBox="1"/>
          <p:nvPr/>
        </p:nvSpPr>
        <p:spPr>
          <a:xfrm>
            <a:off x="4593976" y="1069755"/>
            <a:ext cx="1162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</a:t>
            </a:r>
            <a:r>
              <a:rPr lang="pl-PL" sz="1200" b="1" dirty="0" err="1"/>
              <a:t>coils</a:t>
            </a:r>
            <a:r>
              <a:rPr lang="pl-PL" sz="1200" b="1" dirty="0"/>
              <a:t> and SS Pad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0CFD46-6F86-46D2-B453-81D6EE472A7C}"/>
              </a:ext>
            </a:extLst>
          </p:cNvPr>
          <p:cNvSpPr txBox="1"/>
          <p:nvPr/>
        </p:nvSpPr>
        <p:spPr>
          <a:xfrm>
            <a:off x="5556000" y="3263977"/>
            <a:ext cx="1732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SS Pad </a:t>
            </a:r>
            <a:r>
              <a:rPr lang="pl-PL" sz="1200" b="1" dirty="0" err="1"/>
              <a:t>halves</a:t>
            </a:r>
            <a:endParaRPr lang="pl-PL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4FAB0C-0FF9-44D2-AEB8-954527A7A883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CA74EA-2A41-4419-9EEC-E97F8C2261EB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6E1430-31DE-4671-98D3-8F2BA1DBC749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/>
              <a:t>Von </a:t>
            </a:r>
            <a:r>
              <a:rPr lang="pl-PL" sz="1600" b="1" dirty="0" err="1"/>
              <a:t>Mises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ECBAAF-9FAC-46B9-B9FA-888AC643111E}"/>
              </a:ext>
            </a:extLst>
          </p:cNvPr>
          <p:cNvSpPr txBox="1"/>
          <p:nvPr/>
        </p:nvSpPr>
        <p:spPr>
          <a:xfrm>
            <a:off x="6594817" y="967022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graphicFrame>
        <p:nvGraphicFramePr>
          <p:cNvPr id="42" name="Table 10">
            <a:extLst>
              <a:ext uri="{FF2B5EF4-FFF2-40B4-BE49-F238E27FC236}">
                <a16:creationId xmlns:a16="http://schemas.microsoft.com/office/drawing/2014/main" id="{C8BF39A3-CF14-4E93-8369-CE4579A5D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218134"/>
              </p:ext>
            </p:extLst>
          </p:nvPr>
        </p:nvGraphicFramePr>
        <p:xfrm>
          <a:off x="7222253" y="2689350"/>
          <a:ext cx="1912022" cy="1630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1954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360068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100" dirty="0"/>
                        <a:t>Maximum VM </a:t>
                      </a:r>
                      <a:r>
                        <a:rPr lang="pl-PL" sz="1100" dirty="0" err="1"/>
                        <a:t>stress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during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load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steps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 err="1"/>
                        <a:t>Load</a:t>
                      </a:r>
                      <a:r>
                        <a:rPr lang="pl-PL" sz="1100" b="1" dirty="0"/>
                        <a:t> step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Value [</a:t>
                      </a:r>
                      <a:r>
                        <a:rPr lang="pl-PL" sz="1100" b="1" dirty="0" err="1"/>
                        <a:t>Mpa</a:t>
                      </a:r>
                      <a:r>
                        <a:rPr lang="pl-PL" sz="1100" b="1" dirty="0"/>
                        <a:t>]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67.3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79.5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132.0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847E737-CEB0-4CF2-B0B2-64B52BCFFE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5292" y="836712"/>
            <a:ext cx="1911492" cy="18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48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333D043-35D9-41C9-A6EF-7BFA048BBA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56" t="3447" r="44016" b="4918"/>
          <a:stretch/>
        </p:blipFill>
        <p:spPr>
          <a:xfrm>
            <a:off x="6344372" y="4336616"/>
            <a:ext cx="1544336" cy="2514600"/>
          </a:xfrm>
          <a:prstGeom prst="rect">
            <a:avLst/>
          </a:prstGeom>
        </p:spPr>
      </p:pic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0873F001-F74B-48D9-A357-2CBA51974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33" t="39854" r="6874" b="32798"/>
          <a:stretch/>
        </p:blipFill>
        <p:spPr bwMode="auto">
          <a:xfrm>
            <a:off x="1466272" y="5093579"/>
            <a:ext cx="826361" cy="1149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DB309CF-3EE0-44C8-829B-E97FDCEB89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89" t="1316" r="43562" b="3765"/>
          <a:stretch/>
        </p:blipFill>
        <p:spPr>
          <a:xfrm>
            <a:off x="0" y="4336616"/>
            <a:ext cx="1495168" cy="25146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15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2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082046"/>
              </p:ext>
            </p:extLst>
          </p:nvPr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67972" y="498365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646289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C61A82-FB04-465A-BCD4-63647D0B378B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9D479-BC58-409F-9211-1713B3E8948B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1D4A81-EB3E-4961-A740-F2A693688ECF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3A3763E-1755-4552-8CBC-19EB430D9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153264"/>
              </p:ext>
            </p:extLst>
          </p:nvPr>
        </p:nvGraphicFramePr>
        <p:xfrm>
          <a:off x="5508105" y="2047451"/>
          <a:ext cx="3108960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200" dirty="0"/>
                        <a:t>Minimum </a:t>
                      </a:r>
                      <a:r>
                        <a:rPr lang="pl-PL" sz="1200" dirty="0" err="1"/>
                        <a:t>Azimuthal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stress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during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load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steps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 err="1"/>
                        <a:t>Load</a:t>
                      </a:r>
                      <a:r>
                        <a:rPr lang="pl-PL" sz="1200" b="1" dirty="0"/>
                        <a:t> step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Value [</a:t>
                      </a:r>
                      <a:r>
                        <a:rPr lang="pl-PL" sz="1200" b="1" dirty="0" err="1"/>
                        <a:t>Mpa</a:t>
                      </a:r>
                      <a:r>
                        <a:rPr lang="pl-PL" sz="1200" b="1" dirty="0"/>
                        <a:t>]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-124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-142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-136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CA49A8B8-1227-4FA1-9CC9-6D62418D0A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0" t="2662" r="44595" b="4288"/>
          <a:stretch/>
        </p:blipFill>
        <p:spPr bwMode="auto">
          <a:xfrm>
            <a:off x="3123165" y="4316025"/>
            <a:ext cx="1496117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Chart&#10;&#10;Description automatically generated">
            <a:extLst>
              <a:ext uri="{FF2B5EF4-FFF2-40B4-BE49-F238E27FC236}">
                <a16:creationId xmlns:a16="http://schemas.microsoft.com/office/drawing/2014/main" id="{15FDAC1A-2A40-43C6-B983-66D6E96762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6" t="40157" r="6678" b="32925"/>
          <a:stretch/>
        </p:blipFill>
        <p:spPr bwMode="auto">
          <a:xfrm>
            <a:off x="4614994" y="5093580"/>
            <a:ext cx="924090" cy="1149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 descr="Chart&#10;&#10;Description automatically generated">
            <a:extLst>
              <a:ext uri="{FF2B5EF4-FFF2-40B4-BE49-F238E27FC236}">
                <a16:creationId xmlns:a16="http://schemas.microsoft.com/office/drawing/2014/main" id="{78E1A4CB-4FFC-41B8-9903-6A48A93730B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3" t="40057" r="6349" b="32911"/>
          <a:stretch/>
        </p:blipFill>
        <p:spPr bwMode="auto">
          <a:xfrm>
            <a:off x="7842927" y="5089379"/>
            <a:ext cx="871381" cy="114278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DCD3E22-8E05-4E06-A89D-A4CC6FC6DA30}"/>
              </a:ext>
            </a:extLst>
          </p:cNvPr>
          <p:cNvSpPr txBox="1"/>
          <p:nvPr/>
        </p:nvSpPr>
        <p:spPr>
          <a:xfrm>
            <a:off x="5847210" y="1342204"/>
            <a:ext cx="25967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 err="1"/>
              <a:t>Only</a:t>
            </a:r>
            <a:r>
              <a:rPr lang="pl-PL" sz="1600" b="1" dirty="0"/>
              <a:t> </a:t>
            </a:r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r>
              <a:rPr lang="pl-PL" sz="1600" b="1" dirty="0"/>
              <a:t> </a:t>
            </a:r>
            <a:r>
              <a:rPr lang="pl-PL" sz="1600" b="1" dirty="0" err="1"/>
              <a:t>at</a:t>
            </a:r>
            <a:r>
              <a:rPr lang="pl-PL" sz="1600" b="1" dirty="0"/>
              <a:t> 3rd </a:t>
            </a:r>
            <a:r>
              <a:rPr lang="pl-PL" sz="1600" b="1" dirty="0" err="1"/>
              <a:t>load</a:t>
            </a:r>
            <a:r>
              <a:rPr lang="pl-PL" sz="1600" b="1" dirty="0"/>
              <a:t> step as a </a:t>
            </a:r>
            <a:r>
              <a:rPr lang="pl-PL" sz="1600" b="1" dirty="0" err="1"/>
              <a:t>State</a:t>
            </a:r>
            <a:r>
              <a:rPr lang="pl-PL" sz="1600" b="1" dirty="0"/>
              <a:t> </a:t>
            </a:r>
            <a:r>
              <a:rPr lang="pl-PL" sz="1600" b="1" dirty="0" err="1"/>
              <a:t>Variable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36966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Chart&#10;&#10;Description automatically generated">
            <a:extLst>
              <a:ext uri="{FF2B5EF4-FFF2-40B4-BE49-F238E27FC236}">
                <a16:creationId xmlns:a16="http://schemas.microsoft.com/office/drawing/2014/main" id="{E805B8B5-55AC-400B-8FE9-4F3F03196A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5" t="21237" r="33760" b="32557"/>
          <a:stretch/>
        </p:blipFill>
        <p:spPr bwMode="auto">
          <a:xfrm>
            <a:off x="4642624" y="1590216"/>
            <a:ext cx="2513565" cy="1906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Picture 46" descr="Chart&#10;&#10;Description automatically generated">
            <a:extLst>
              <a:ext uri="{FF2B5EF4-FFF2-40B4-BE49-F238E27FC236}">
                <a16:creationId xmlns:a16="http://schemas.microsoft.com/office/drawing/2014/main" id="{38C8354F-99C6-402B-AB50-15CEB0B678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4" t="37457" r="7456" b="35268"/>
          <a:stretch/>
        </p:blipFill>
        <p:spPr bwMode="auto">
          <a:xfrm>
            <a:off x="7814141" y="5083681"/>
            <a:ext cx="905339" cy="1078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 descr="Chart&#10;&#10;Description automatically generated">
            <a:extLst>
              <a:ext uri="{FF2B5EF4-FFF2-40B4-BE49-F238E27FC236}">
                <a16:creationId xmlns:a16="http://schemas.microsoft.com/office/drawing/2014/main" id="{70E471E5-401F-4FD6-9EF0-E7E908166A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6" t="4209" r="44538" b="4730"/>
          <a:stretch/>
        </p:blipFill>
        <p:spPr bwMode="auto">
          <a:xfrm>
            <a:off x="6330539" y="4336616"/>
            <a:ext cx="1518558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Chart&#10;&#10;Description automatically generated">
            <a:extLst>
              <a:ext uri="{FF2B5EF4-FFF2-40B4-BE49-F238E27FC236}">
                <a16:creationId xmlns:a16="http://schemas.microsoft.com/office/drawing/2014/main" id="{074BA3EE-D9AC-43C0-B55B-5D29F5DB48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7" t="37457" r="8216" b="35268"/>
          <a:stretch/>
        </p:blipFill>
        <p:spPr bwMode="auto">
          <a:xfrm>
            <a:off x="4623627" y="5058135"/>
            <a:ext cx="894773" cy="119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Chart&#10;&#10;Description automatically generated">
            <a:extLst>
              <a:ext uri="{FF2B5EF4-FFF2-40B4-BE49-F238E27FC236}">
                <a16:creationId xmlns:a16="http://schemas.microsoft.com/office/drawing/2014/main" id="{D2859389-CD71-4424-A3AE-48D12D2DA0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5" t="37404" r="7434" b="35195"/>
          <a:stretch/>
        </p:blipFill>
        <p:spPr bwMode="auto">
          <a:xfrm>
            <a:off x="1504228" y="5083681"/>
            <a:ext cx="850231" cy="1169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5AEDCBC-CAA6-4A19-B542-C469D5AB445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265" t="4256" r="44349" b="3593"/>
          <a:stretch/>
        </p:blipFill>
        <p:spPr>
          <a:xfrm>
            <a:off x="0" y="4359270"/>
            <a:ext cx="1501524" cy="25146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16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2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39532"/>
              </p:ext>
            </p:extLst>
          </p:nvPr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562776" y="499206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C9B24E-E156-47E0-8113-CD6C4EDD8A1B}"/>
              </a:ext>
            </a:extLst>
          </p:cNvPr>
          <p:cNvSpPr txBox="1"/>
          <p:nvPr/>
        </p:nvSpPr>
        <p:spPr>
          <a:xfrm>
            <a:off x="4593976" y="1069755"/>
            <a:ext cx="1162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</a:t>
            </a:r>
            <a:r>
              <a:rPr lang="pl-PL" sz="1200" b="1" dirty="0" err="1"/>
              <a:t>coils</a:t>
            </a:r>
            <a:r>
              <a:rPr lang="pl-PL" sz="1200" b="1" dirty="0"/>
              <a:t> and SS Pad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0CFD46-6F86-46D2-B453-81D6EE472A7C}"/>
              </a:ext>
            </a:extLst>
          </p:cNvPr>
          <p:cNvSpPr txBox="1"/>
          <p:nvPr/>
        </p:nvSpPr>
        <p:spPr>
          <a:xfrm>
            <a:off x="5333940" y="3327429"/>
            <a:ext cx="1732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SS Pad </a:t>
            </a:r>
            <a:r>
              <a:rPr lang="pl-PL" sz="1200" b="1" dirty="0" err="1"/>
              <a:t>halves</a:t>
            </a:r>
            <a:endParaRPr lang="pl-PL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4FAB0C-0FF9-44D2-AEB8-954527A7A883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CA74EA-2A41-4419-9EEC-E97F8C2261EB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6E1430-31DE-4671-98D3-8F2BA1DBC749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/>
              <a:t>Von </a:t>
            </a:r>
            <a:r>
              <a:rPr lang="pl-PL" sz="1600" b="1" dirty="0" err="1"/>
              <a:t>Mises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ECBAAF-9FAC-46B9-B9FA-888AC643111E}"/>
              </a:ext>
            </a:extLst>
          </p:cNvPr>
          <p:cNvSpPr txBox="1"/>
          <p:nvPr/>
        </p:nvSpPr>
        <p:spPr>
          <a:xfrm>
            <a:off x="6594817" y="118234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graphicFrame>
        <p:nvGraphicFramePr>
          <p:cNvPr id="42" name="Table 10">
            <a:extLst>
              <a:ext uri="{FF2B5EF4-FFF2-40B4-BE49-F238E27FC236}">
                <a16:creationId xmlns:a16="http://schemas.microsoft.com/office/drawing/2014/main" id="{C8BF39A3-CF14-4E93-8369-CE4579A5D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64244"/>
              </p:ext>
            </p:extLst>
          </p:nvPr>
        </p:nvGraphicFramePr>
        <p:xfrm>
          <a:off x="7222253" y="2689350"/>
          <a:ext cx="1912022" cy="1630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1954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360068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100" dirty="0"/>
                        <a:t>Maximum VM </a:t>
                      </a:r>
                      <a:r>
                        <a:rPr lang="pl-PL" sz="1100" dirty="0" err="1"/>
                        <a:t>stress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during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load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steps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 err="1"/>
                        <a:t>Load</a:t>
                      </a:r>
                      <a:r>
                        <a:rPr lang="pl-PL" sz="1100" b="1" dirty="0"/>
                        <a:t> step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Value [</a:t>
                      </a:r>
                      <a:r>
                        <a:rPr lang="pl-PL" sz="1100" b="1" dirty="0" err="1"/>
                        <a:t>Mpa</a:t>
                      </a:r>
                      <a:r>
                        <a:rPr lang="pl-PL" sz="1100" b="1" dirty="0"/>
                        <a:t>]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122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144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136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pic>
        <p:nvPicPr>
          <p:cNvPr id="44" name="Picture 43">
            <a:extLst>
              <a:ext uri="{FF2B5EF4-FFF2-40B4-BE49-F238E27FC236}">
                <a16:creationId xmlns:a16="http://schemas.microsoft.com/office/drawing/2014/main" id="{BB577265-EC39-44EF-B1A5-86D0FE4CB69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070" t="2579" r="44333" b="3889"/>
          <a:stretch/>
        </p:blipFill>
        <p:spPr>
          <a:xfrm>
            <a:off x="3137241" y="4359270"/>
            <a:ext cx="1486894" cy="2514600"/>
          </a:xfrm>
          <a:prstGeom prst="rect">
            <a:avLst/>
          </a:prstGeom>
        </p:spPr>
      </p:pic>
      <p:pic>
        <p:nvPicPr>
          <p:cNvPr id="49" name="Picture 48" descr="Chart&#10;&#10;Description automatically generated">
            <a:extLst>
              <a:ext uri="{FF2B5EF4-FFF2-40B4-BE49-F238E27FC236}">
                <a16:creationId xmlns:a16="http://schemas.microsoft.com/office/drawing/2014/main" id="{5E6A2AEC-D735-42CD-9225-494C88C441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7" t="27220" r="8216" b="46124"/>
          <a:stretch/>
        </p:blipFill>
        <p:spPr bwMode="auto">
          <a:xfrm>
            <a:off x="5743723" y="1198931"/>
            <a:ext cx="928914" cy="114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23139FE2-0CC7-4155-8EA0-81D1365735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5292" y="836712"/>
            <a:ext cx="1911492" cy="18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3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88D2CDE4-0BF8-4D9E-9261-CB48EA81FE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15" t="4213" r="44457" b="3465"/>
          <a:stretch/>
        </p:blipFill>
        <p:spPr>
          <a:xfrm>
            <a:off x="6360766" y="4365080"/>
            <a:ext cx="1503890" cy="2514600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600BC81D-A098-4C7D-8C1E-49FC78E600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1" t="2449" r="43897" b="4038"/>
          <a:stretch/>
        </p:blipFill>
        <p:spPr bwMode="auto">
          <a:xfrm>
            <a:off x="0" y="4371774"/>
            <a:ext cx="1527191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5874F3F3-BC6B-458C-BBDA-776A9CE8A7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1" t="40304" r="6209" b="32609"/>
          <a:stretch/>
        </p:blipFill>
        <p:spPr bwMode="auto">
          <a:xfrm>
            <a:off x="1494852" y="5119685"/>
            <a:ext cx="837999" cy="12366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17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– Kawasaki SS Pad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038686"/>
              </p:ext>
            </p:extLst>
          </p:nvPr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740032" y="499206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C61A82-FB04-465A-BCD4-63647D0B378B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9D479-BC58-409F-9211-1713B3E8948B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1D4A81-EB3E-4961-A740-F2A693688ECF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2CC3334-8E8C-4748-BBB1-BDF7DB3E33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11" t="4317" r="44350" b="3290"/>
          <a:stretch/>
        </p:blipFill>
        <p:spPr>
          <a:xfrm>
            <a:off x="2926879" y="4371774"/>
            <a:ext cx="1521190" cy="2514600"/>
          </a:xfrm>
          <a:prstGeom prst="rect">
            <a:avLst/>
          </a:prstGeom>
        </p:spPr>
      </p:pic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23DAD130-B53E-423E-A896-9F392318CC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71" t="39729" r="7872" b="33154"/>
          <a:stretch/>
        </p:blipFill>
        <p:spPr bwMode="auto">
          <a:xfrm>
            <a:off x="4478066" y="5043348"/>
            <a:ext cx="924307" cy="1184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C9FE5106-F039-450A-BB13-0FE62BEDC3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33" t="40036" r="7482" b="32331"/>
          <a:stretch/>
        </p:blipFill>
        <p:spPr bwMode="auto">
          <a:xfrm>
            <a:off x="7864656" y="5017225"/>
            <a:ext cx="942692" cy="12103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7" name="Table 10">
            <a:extLst>
              <a:ext uri="{FF2B5EF4-FFF2-40B4-BE49-F238E27FC236}">
                <a16:creationId xmlns:a16="http://schemas.microsoft.com/office/drawing/2014/main" id="{1657796E-B68E-4D7C-86B2-AFB0432BC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659172"/>
              </p:ext>
            </p:extLst>
          </p:nvPr>
        </p:nvGraphicFramePr>
        <p:xfrm>
          <a:off x="5508105" y="2047451"/>
          <a:ext cx="3108960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200" dirty="0"/>
                        <a:t>Minimum </a:t>
                      </a:r>
                      <a:r>
                        <a:rPr lang="pl-PL" sz="1200" dirty="0" err="1"/>
                        <a:t>Azimuthal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stress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during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load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steps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 err="1"/>
                        <a:t>Load</a:t>
                      </a:r>
                      <a:r>
                        <a:rPr lang="pl-PL" sz="1200" b="1" dirty="0"/>
                        <a:t> step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Value [</a:t>
                      </a:r>
                      <a:r>
                        <a:rPr lang="pl-PL" sz="1200" b="1" dirty="0" err="1"/>
                        <a:t>Mpa</a:t>
                      </a:r>
                      <a:r>
                        <a:rPr lang="pl-PL" sz="1200" b="1" dirty="0"/>
                        <a:t>]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-111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-103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-129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64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05CC6BD5-9BA0-4312-A132-4C37261F84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57" t="15747" r="34044" b="33205"/>
          <a:stretch/>
        </p:blipFill>
        <p:spPr>
          <a:xfrm>
            <a:off x="4357333" y="1530958"/>
            <a:ext cx="2790825" cy="2200275"/>
          </a:xfrm>
          <a:prstGeom prst="rect">
            <a:avLst/>
          </a:prstGeom>
        </p:spPr>
      </p:pic>
      <p:pic>
        <p:nvPicPr>
          <p:cNvPr id="46" name="Picture 45" descr="Chart&#10;&#10;Description automatically generated">
            <a:extLst>
              <a:ext uri="{FF2B5EF4-FFF2-40B4-BE49-F238E27FC236}">
                <a16:creationId xmlns:a16="http://schemas.microsoft.com/office/drawing/2014/main" id="{EAEE1D54-368A-4530-A497-D98BBDB194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91" t="27018" r="8453" b="46464"/>
          <a:stretch/>
        </p:blipFill>
        <p:spPr bwMode="auto">
          <a:xfrm>
            <a:off x="5869411" y="1212083"/>
            <a:ext cx="885825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3FE87E0-F0EB-47ED-B521-D51D22181A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063" t="37643" r="7657" b="35301"/>
          <a:stretch/>
        </p:blipFill>
        <p:spPr>
          <a:xfrm>
            <a:off x="7848628" y="5103375"/>
            <a:ext cx="831954" cy="115299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82AE116-4358-49C7-8833-42A7283CD0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899" t="3713" r="44615" b="3982"/>
          <a:stretch/>
        </p:blipFill>
        <p:spPr>
          <a:xfrm>
            <a:off x="6330701" y="4365530"/>
            <a:ext cx="1501609" cy="2514600"/>
          </a:xfrm>
          <a:prstGeom prst="rect">
            <a:avLst/>
          </a:prstGeom>
        </p:spPr>
      </p:pic>
      <p:pic>
        <p:nvPicPr>
          <p:cNvPr id="42" name="Picture 41" descr="Chart&#10;&#10;Description automatically generated">
            <a:extLst>
              <a:ext uri="{FF2B5EF4-FFF2-40B4-BE49-F238E27FC236}">
                <a16:creationId xmlns:a16="http://schemas.microsoft.com/office/drawing/2014/main" id="{3742E1F3-1513-4A48-8346-62FF620FBC7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26" t="37522" r="7015" b="36616"/>
          <a:stretch/>
        </p:blipFill>
        <p:spPr bwMode="auto">
          <a:xfrm>
            <a:off x="4605577" y="5103375"/>
            <a:ext cx="1010976" cy="1094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1BC3FCB7-7C8F-40BF-A13A-E8D999E141E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6" t="37351" r="8406" b="36053"/>
          <a:stretch/>
        </p:blipFill>
        <p:spPr bwMode="auto">
          <a:xfrm>
            <a:off x="1439494" y="5103375"/>
            <a:ext cx="882699" cy="1087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8AB9E95-D329-4B0D-B483-1583ED12CBD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008" t="2476" r="44529" b="3821"/>
          <a:stretch/>
        </p:blipFill>
        <p:spPr>
          <a:xfrm>
            <a:off x="-8066" y="4336616"/>
            <a:ext cx="1479397" cy="25146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18</a:t>
            </a:fld>
            <a:endParaRPr lang="pl-PL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67750"/>
              </p:ext>
            </p:extLst>
          </p:nvPr>
        </p:nvGraphicFramePr>
        <p:xfrm>
          <a:off x="22028" y="1657567"/>
          <a:ext cx="4283075" cy="209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Height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562776" y="499206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C9B24E-E156-47E0-8113-CD6C4EDD8A1B}"/>
              </a:ext>
            </a:extLst>
          </p:cNvPr>
          <p:cNvSpPr txBox="1"/>
          <p:nvPr/>
        </p:nvSpPr>
        <p:spPr>
          <a:xfrm>
            <a:off x="4498558" y="1034825"/>
            <a:ext cx="1162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</a:t>
            </a:r>
            <a:r>
              <a:rPr lang="pl-PL" sz="1200" b="1" dirty="0" err="1"/>
              <a:t>coils</a:t>
            </a:r>
            <a:r>
              <a:rPr lang="pl-PL" sz="1200" b="1" dirty="0"/>
              <a:t> and SS Pad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0CFD46-6F86-46D2-B453-81D6EE472A7C}"/>
              </a:ext>
            </a:extLst>
          </p:cNvPr>
          <p:cNvSpPr txBox="1"/>
          <p:nvPr/>
        </p:nvSpPr>
        <p:spPr>
          <a:xfrm>
            <a:off x="5055633" y="3482109"/>
            <a:ext cx="1732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SS Pad </a:t>
            </a:r>
            <a:r>
              <a:rPr lang="pl-PL" sz="1200" b="1" dirty="0" err="1"/>
              <a:t>halves</a:t>
            </a:r>
            <a:endParaRPr lang="pl-PL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4FAB0C-0FF9-44D2-AEB8-954527A7A883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CA74EA-2A41-4419-9EEC-E97F8C2261EB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6E1430-31DE-4671-98D3-8F2BA1DBC749}"/>
              </a:ext>
            </a:extLst>
          </p:cNvPr>
          <p:cNvSpPr txBox="1"/>
          <p:nvPr/>
        </p:nvSpPr>
        <p:spPr>
          <a:xfrm>
            <a:off x="3413001" y="4011268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/>
              <a:t>Von </a:t>
            </a:r>
            <a:r>
              <a:rPr lang="pl-PL" sz="1600" b="1" dirty="0" err="1"/>
              <a:t>Mises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pic>
        <p:nvPicPr>
          <p:cNvPr id="41" name="Picture 40" descr="Chart&#10;&#10;Description automatically generated">
            <a:extLst>
              <a:ext uri="{FF2B5EF4-FFF2-40B4-BE49-F238E27FC236}">
                <a16:creationId xmlns:a16="http://schemas.microsoft.com/office/drawing/2014/main" id="{B1D37FB7-A7C7-4A32-96F1-521FA88A58F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3946" r="44002" b="5289"/>
          <a:stretch/>
        </p:blipFill>
        <p:spPr bwMode="auto">
          <a:xfrm>
            <a:off x="3120283" y="4336616"/>
            <a:ext cx="1550558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5630CED-1AEA-4E11-A943-113C64781B41}"/>
              </a:ext>
            </a:extLst>
          </p:cNvPr>
          <p:cNvSpPr txBox="1"/>
          <p:nvPr/>
        </p:nvSpPr>
        <p:spPr>
          <a:xfrm>
            <a:off x="6685518" y="1102354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graphicFrame>
        <p:nvGraphicFramePr>
          <p:cNvPr id="48" name="Table 10">
            <a:extLst>
              <a:ext uri="{FF2B5EF4-FFF2-40B4-BE49-F238E27FC236}">
                <a16:creationId xmlns:a16="http://schemas.microsoft.com/office/drawing/2014/main" id="{8C70AE0C-D63E-4EDD-8CCD-8D405D82B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448908"/>
              </p:ext>
            </p:extLst>
          </p:nvPr>
        </p:nvGraphicFramePr>
        <p:xfrm>
          <a:off x="7222253" y="2689350"/>
          <a:ext cx="1912022" cy="1630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1954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360068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100" dirty="0"/>
                        <a:t>Maximum VM </a:t>
                      </a:r>
                      <a:r>
                        <a:rPr lang="pl-PL" sz="1100" dirty="0" err="1"/>
                        <a:t>stress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during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load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steps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 err="1"/>
                        <a:t>Load</a:t>
                      </a:r>
                      <a:r>
                        <a:rPr lang="pl-PL" sz="1100" b="1" dirty="0"/>
                        <a:t> step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Value [</a:t>
                      </a:r>
                      <a:r>
                        <a:rPr lang="pl-PL" sz="1100" b="1" dirty="0" err="1"/>
                        <a:t>Mpa</a:t>
                      </a:r>
                      <a:r>
                        <a:rPr lang="pl-PL" sz="1100" b="1" dirty="0"/>
                        <a:t>]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109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104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153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0556F2D1-9689-4647-8750-5B7436095A9E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– Kawasaki SS Pad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841A051-BD72-487C-99A9-C8AE58C7A0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5292" y="836712"/>
            <a:ext cx="1911492" cy="18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48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37F7355A-F88F-4AF7-BA71-41562E5DE0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5" t="40189" r="6127" b="32999"/>
          <a:stretch/>
        </p:blipFill>
        <p:spPr bwMode="auto">
          <a:xfrm>
            <a:off x="7843139" y="4987131"/>
            <a:ext cx="992676" cy="1161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D48DB85F-A881-4A8E-BD03-36C918E099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2" t="2562" r="44017" b="4036"/>
          <a:stretch/>
        </p:blipFill>
        <p:spPr bwMode="auto">
          <a:xfrm>
            <a:off x="6335965" y="4351945"/>
            <a:ext cx="1507174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0B37F6D5-6EDF-4946-AD88-8E0E0421DF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3" t="39688" r="6792" b="32911"/>
          <a:stretch/>
        </p:blipFill>
        <p:spPr bwMode="auto">
          <a:xfrm>
            <a:off x="4590792" y="5003366"/>
            <a:ext cx="920615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A3329107-CAE9-4EC1-887A-FB53765C8C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4" t="3447" r="44460" b="4626"/>
          <a:stretch/>
        </p:blipFill>
        <p:spPr bwMode="auto">
          <a:xfrm>
            <a:off x="3061976" y="4369520"/>
            <a:ext cx="1507149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hart, sunburst chart&#10;&#10;Description automatically generated">
            <a:extLst>
              <a:ext uri="{FF2B5EF4-FFF2-40B4-BE49-F238E27FC236}">
                <a16:creationId xmlns:a16="http://schemas.microsoft.com/office/drawing/2014/main" id="{C851B314-F525-4C6D-9E97-B4EDF19104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06" t="40328" r="6909" b="32111"/>
          <a:stretch/>
        </p:blipFill>
        <p:spPr bwMode="auto">
          <a:xfrm>
            <a:off x="1496464" y="5074399"/>
            <a:ext cx="828954" cy="1187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Chart, sunburst chart&#10;&#10;Description automatically generated">
            <a:extLst>
              <a:ext uri="{FF2B5EF4-FFF2-40B4-BE49-F238E27FC236}">
                <a16:creationId xmlns:a16="http://schemas.microsoft.com/office/drawing/2014/main" id="{E3C4784F-07C5-4462-A7A8-7DCD0A2391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5" t="3139" r="44159" b="2964"/>
          <a:stretch/>
        </p:blipFill>
        <p:spPr bwMode="auto">
          <a:xfrm>
            <a:off x="6331" y="4351945"/>
            <a:ext cx="1490133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19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– </a:t>
            </a:r>
            <a:r>
              <a:rPr lang="pl-PL" b="1" dirty="0" err="1"/>
              <a:t>shims</a:t>
            </a:r>
            <a:endParaRPr lang="pl-PL" b="1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207256"/>
              </p:ext>
            </p:extLst>
          </p:nvPr>
        </p:nvGraphicFramePr>
        <p:xfrm>
          <a:off x="22028" y="1657567"/>
          <a:ext cx="4283075" cy="2476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Width of the SS Pad half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Height of the SS Pad half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Shim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thickness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1st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layer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6259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Shim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thickness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2nd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layer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5076676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3406724" y="4101262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746734" y="4920510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C61A82-FB04-465A-BCD4-63647D0B378B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9D479-BC58-409F-9211-1713B3E8948B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1D4A81-EB3E-4961-A740-F2A693688ECF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graphicFrame>
        <p:nvGraphicFramePr>
          <p:cNvPr id="37" name="Table 10">
            <a:extLst>
              <a:ext uri="{FF2B5EF4-FFF2-40B4-BE49-F238E27FC236}">
                <a16:creationId xmlns:a16="http://schemas.microsoft.com/office/drawing/2014/main" id="{1657796E-B68E-4D7C-86B2-AFB0432BC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345548"/>
              </p:ext>
            </p:extLst>
          </p:nvPr>
        </p:nvGraphicFramePr>
        <p:xfrm>
          <a:off x="5863219" y="2955529"/>
          <a:ext cx="3108960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200" dirty="0"/>
                        <a:t>Minimum </a:t>
                      </a:r>
                      <a:r>
                        <a:rPr lang="pl-PL" sz="1200" dirty="0" err="1"/>
                        <a:t>Azimuthal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stress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during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load</a:t>
                      </a:r>
                      <a:r>
                        <a:rPr lang="pl-PL" sz="1200" dirty="0"/>
                        <a:t> </a:t>
                      </a:r>
                      <a:r>
                        <a:rPr lang="pl-PL" sz="1200" dirty="0" err="1"/>
                        <a:t>steps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 err="1"/>
                        <a:t>Load</a:t>
                      </a:r>
                      <a:r>
                        <a:rPr lang="pl-PL" sz="1200" b="1" dirty="0"/>
                        <a:t> step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Value [</a:t>
                      </a:r>
                      <a:r>
                        <a:rPr lang="pl-PL" sz="1200" b="1" dirty="0" err="1"/>
                        <a:t>Mpa</a:t>
                      </a:r>
                      <a:r>
                        <a:rPr lang="pl-PL" sz="1200" b="1" dirty="0"/>
                        <a:t>]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-106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-111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200" b="1" dirty="0"/>
                        <a:t>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b="1" dirty="0"/>
                        <a:t>-128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43DA674-2A3F-4B68-BEE7-EE68C37E0C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536" y="1035460"/>
            <a:ext cx="2459078" cy="188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7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555E-AB48-4C62-92F9-BE94752C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1F85F-B76B-48A0-B927-785C6A838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pl-PL" dirty="0" err="1"/>
              <a:t>Introduction</a:t>
            </a:r>
            <a:endParaRPr lang="pl-PL" dirty="0"/>
          </a:p>
          <a:p>
            <a:pPr marL="971550" lvl="1" indent="-571500">
              <a:buFont typeface="+mj-lt"/>
              <a:buAutoNum type="alphaLcPeriod"/>
            </a:pPr>
            <a:r>
              <a:rPr lang="pl-PL" sz="1800" dirty="0"/>
              <a:t>Basic magnet cross-</a:t>
            </a:r>
            <a:r>
              <a:rPr lang="pl-PL" sz="1800" dirty="0" err="1"/>
              <a:t>section</a:t>
            </a:r>
            <a:r>
              <a:rPr lang="pl-PL" sz="1800" dirty="0"/>
              <a:t> – </a:t>
            </a:r>
            <a:r>
              <a:rPr lang="pl-PL" sz="1800" b="1" dirty="0"/>
              <a:t>general view</a:t>
            </a:r>
          </a:p>
          <a:p>
            <a:pPr marL="971550" lvl="1" indent="-571500">
              <a:buFont typeface="+mj-lt"/>
              <a:buAutoNum type="alphaLcPeriod"/>
            </a:pPr>
            <a:r>
              <a:rPr lang="pl-PL" sz="1800" dirty="0" err="1"/>
              <a:t>Changes</a:t>
            </a:r>
            <a:r>
              <a:rPr lang="pl-PL" sz="1800" dirty="0"/>
              <a:t> in the geometry of the magnet structure – </a:t>
            </a:r>
            <a:r>
              <a:rPr lang="pl-PL" sz="1800" b="1" dirty="0"/>
              <a:t>proposed configuration </a:t>
            </a:r>
          </a:p>
          <a:p>
            <a:pPr marL="971550" lvl="1" indent="-571500">
              <a:buFont typeface="+mj-lt"/>
              <a:buAutoNum type="alphaLcPeriod"/>
            </a:pPr>
            <a:endParaRPr lang="pl-PL" sz="1800" dirty="0"/>
          </a:p>
          <a:p>
            <a:pPr marL="344488" lvl="1" indent="-344488">
              <a:buFont typeface="Arial" panose="020B0604020202020204" pitchFamily="34" charset="0"/>
              <a:buChar char="•"/>
            </a:pPr>
            <a:r>
              <a:rPr lang="pl-PL" sz="3200" dirty="0"/>
              <a:t>FEM Analysis</a:t>
            </a:r>
          </a:p>
          <a:p>
            <a:pPr marL="857250" lvl="2" indent="-457200">
              <a:buFont typeface="+mj-lt"/>
              <a:buAutoNum type="alphaLcPeriod"/>
            </a:pPr>
            <a:r>
              <a:rPr lang="pl-PL" sz="1600" dirty="0" err="1"/>
              <a:t>Assumptions</a:t>
            </a:r>
            <a:endParaRPr lang="pl-PL" sz="1600" dirty="0"/>
          </a:p>
          <a:p>
            <a:pPr marL="857250" lvl="2" indent="-457200">
              <a:buFont typeface="+mj-lt"/>
              <a:buAutoNum type="alphaLcPeriod"/>
            </a:pPr>
            <a:r>
              <a:rPr lang="pl-PL" sz="1600" dirty="0" err="1"/>
              <a:t>Material</a:t>
            </a:r>
            <a:r>
              <a:rPr lang="pl-PL" sz="1600" dirty="0"/>
              <a:t> </a:t>
            </a:r>
            <a:r>
              <a:rPr lang="pl-PL" sz="1600" dirty="0" err="1"/>
              <a:t>properties</a:t>
            </a:r>
            <a:r>
              <a:rPr lang="pl-PL" sz="1600" dirty="0"/>
              <a:t>, </a:t>
            </a:r>
            <a:r>
              <a:rPr lang="pl-PL" sz="1600" dirty="0" err="1"/>
              <a:t>Loads</a:t>
            </a:r>
            <a:r>
              <a:rPr lang="pl-PL" sz="1600" dirty="0"/>
              <a:t> &amp; BC</a:t>
            </a:r>
          </a:p>
          <a:p>
            <a:pPr marL="857250" lvl="2" indent="-457200">
              <a:buFont typeface="+mj-lt"/>
              <a:buAutoNum type="alphaLcPeriod"/>
            </a:pPr>
            <a:r>
              <a:rPr lang="pl-PL" sz="1600" dirty="0" err="1"/>
              <a:t>Optimized</a:t>
            </a:r>
            <a:r>
              <a:rPr lang="pl-PL" sz="1600" dirty="0"/>
              <a:t> </a:t>
            </a:r>
            <a:r>
              <a:rPr lang="pl-PL" sz="1600" dirty="0" err="1"/>
              <a:t>cases</a:t>
            </a:r>
            <a:endParaRPr lang="pl-PL" sz="1600" dirty="0"/>
          </a:p>
          <a:p>
            <a:pPr marL="857250" lvl="2" indent="-457200">
              <a:buFont typeface="+mj-lt"/>
              <a:buAutoNum type="alphaLcPeriod"/>
            </a:pPr>
            <a:r>
              <a:rPr lang="pl-PL" sz="1600" dirty="0" err="1"/>
              <a:t>Optimized</a:t>
            </a:r>
            <a:r>
              <a:rPr lang="pl-PL" sz="1600" dirty="0"/>
              <a:t> </a:t>
            </a:r>
            <a:r>
              <a:rPr lang="pl-PL" sz="1600" dirty="0" err="1"/>
              <a:t>case</a:t>
            </a:r>
            <a:r>
              <a:rPr lang="pl-PL" sz="1600" dirty="0"/>
              <a:t> – Kawasaki SS Pad </a:t>
            </a:r>
          </a:p>
          <a:p>
            <a:pPr marL="857250" lvl="2" indent="-457200">
              <a:buFont typeface="+mj-lt"/>
              <a:buAutoNum type="alphaLcPeriod"/>
            </a:pPr>
            <a:r>
              <a:rPr lang="pl-PL" sz="1600" dirty="0" err="1"/>
              <a:t>Optimized</a:t>
            </a:r>
            <a:r>
              <a:rPr lang="pl-PL" sz="1600" dirty="0"/>
              <a:t> </a:t>
            </a:r>
            <a:r>
              <a:rPr lang="pl-PL" sz="1600" dirty="0" err="1"/>
              <a:t>case</a:t>
            </a:r>
            <a:r>
              <a:rPr lang="pl-PL" sz="1600" dirty="0"/>
              <a:t> - </a:t>
            </a:r>
            <a:r>
              <a:rPr lang="pl-PL" sz="1600" dirty="0" err="1"/>
              <a:t>Shims</a:t>
            </a:r>
            <a:endParaRPr lang="pl-PL" sz="1600" dirty="0"/>
          </a:p>
          <a:p>
            <a:pPr marL="400050" lvl="1" indent="0">
              <a:buNone/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2BB8C-9AC4-4BEC-AF54-D676AC4B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8011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5FEC79DE-3920-43E7-A981-33F08E590A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9" t="14643" r="33603" b="31438"/>
          <a:stretch/>
        </p:blipFill>
        <p:spPr bwMode="auto">
          <a:xfrm>
            <a:off x="4419252" y="1559527"/>
            <a:ext cx="2733644" cy="221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DBE6075F-E965-4696-8BE8-BC341C245B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4" t="37036" r="8121" b="35268"/>
          <a:stretch/>
        </p:blipFill>
        <p:spPr bwMode="auto">
          <a:xfrm>
            <a:off x="7781362" y="5037745"/>
            <a:ext cx="8876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8631E797-9183-46BC-96DD-C732C6CAFB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2" t="2269" r="43796" b="2858"/>
          <a:stretch/>
        </p:blipFill>
        <p:spPr bwMode="auto">
          <a:xfrm>
            <a:off x="6315661" y="4336616"/>
            <a:ext cx="149158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24618998-2543-45CB-9976-13B34AC5E9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5" t="37331" r="7457" b="35563"/>
          <a:stretch/>
        </p:blipFill>
        <p:spPr bwMode="auto">
          <a:xfrm>
            <a:off x="4666398" y="5040885"/>
            <a:ext cx="920340" cy="1128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9F4A1C26-271D-4CEC-8CC4-3835BF456D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7" t="2269" r="43574" b="3447"/>
          <a:stretch/>
        </p:blipFill>
        <p:spPr bwMode="auto">
          <a:xfrm>
            <a:off x="3134063" y="4351945"/>
            <a:ext cx="1532335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DBB115C5-B396-464E-9E3A-56E82AFA31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2" t="37331" r="8121" b="34974"/>
          <a:stretch/>
        </p:blipFill>
        <p:spPr bwMode="auto">
          <a:xfrm>
            <a:off x="1514924" y="5071484"/>
            <a:ext cx="807710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7E3F7AD3-627E-4F2B-83F9-5759EB08C1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2" t="4036" r="44239" b="3448"/>
          <a:stretch/>
        </p:blipFill>
        <p:spPr bwMode="auto">
          <a:xfrm>
            <a:off x="22028" y="4351945"/>
            <a:ext cx="1513566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</a:t>
            </a:r>
            <a:r>
              <a:rPr lang="pl-PL" sz="3200" dirty="0" err="1"/>
              <a:t>preliminary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20</a:t>
            </a:fld>
            <a:endParaRPr lang="pl-PL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883AD7-CC25-4367-B7F2-09E42373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382334"/>
              </p:ext>
            </p:extLst>
          </p:nvPr>
        </p:nvGraphicFramePr>
        <p:xfrm>
          <a:off x="22028" y="1657567"/>
          <a:ext cx="4283075" cy="2476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5825">
                  <a:extLst>
                    <a:ext uri="{9D8B030D-6E8A-4147-A177-3AD203B41FA5}">
                      <a16:colId xmlns:a16="http://schemas.microsoft.com/office/drawing/2014/main" val="3293879883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40620914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 [mm]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86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138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Horizontal key interference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554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vertical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2016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Length of the key - horizontal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21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 coordinate of the horizontal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590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 coordinate of the vertical key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672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gap dimension between SS Pad halves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566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H</a:t>
                      </a:r>
                      <a:r>
                        <a:rPr lang="en-GB" sz="1100" dirty="0" err="1">
                          <a:effectLst/>
                        </a:rPr>
                        <a:t>orizontal</a:t>
                      </a:r>
                      <a:r>
                        <a:rPr lang="en-GB" sz="1100" dirty="0">
                          <a:effectLst/>
                        </a:rPr>
                        <a:t> gap dimension between yoke halves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56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Width of the SS Pad half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5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Height of the SS Pad half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4320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Shim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thickness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1st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layer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6242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Shim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thickness</a:t>
                      </a: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2nd </a:t>
                      </a:r>
                      <a:r>
                        <a:rPr lang="pl-PL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layer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2117140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5E71FEF-CEB5-4A13-A45B-C2AF4B67A573}"/>
              </a:ext>
            </a:extLst>
          </p:cNvPr>
          <p:cNvSpPr txBox="1"/>
          <p:nvPr/>
        </p:nvSpPr>
        <p:spPr>
          <a:xfrm>
            <a:off x="4623627" y="6329133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Cool</a:t>
            </a:r>
            <a:r>
              <a:rPr lang="pl-PL" sz="1400" b="1" dirty="0"/>
              <a:t>-down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F1AA95-0892-4A98-A6FF-CF890EED6298}"/>
              </a:ext>
            </a:extLst>
          </p:cNvPr>
          <p:cNvSpPr txBox="1"/>
          <p:nvPr/>
        </p:nvSpPr>
        <p:spPr>
          <a:xfrm>
            <a:off x="2201996" y="499009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BBEA5C-B3DC-4170-992A-D6915EE5B369}"/>
              </a:ext>
            </a:extLst>
          </p:cNvPr>
          <p:cNvSpPr txBox="1"/>
          <p:nvPr/>
        </p:nvSpPr>
        <p:spPr>
          <a:xfrm>
            <a:off x="5432370" y="4965797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07144-AA87-475A-90E9-D6DFD5CEBF0F}"/>
              </a:ext>
            </a:extLst>
          </p:cNvPr>
          <p:cNvSpPr txBox="1"/>
          <p:nvPr/>
        </p:nvSpPr>
        <p:spPr>
          <a:xfrm>
            <a:off x="8562776" y="4951365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C9B24E-E156-47E0-8113-CD6C4EDD8A1B}"/>
              </a:ext>
            </a:extLst>
          </p:cNvPr>
          <p:cNvSpPr txBox="1"/>
          <p:nvPr/>
        </p:nvSpPr>
        <p:spPr>
          <a:xfrm>
            <a:off x="4498558" y="1034825"/>
            <a:ext cx="11624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</a:t>
            </a:r>
            <a:r>
              <a:rPr lang="pl-PL" sz="1200" b="1" dirty="0" err="1"/>
              <a:t>coils</a:t>
            </a:r>
            <a:r>
              <a:rPr lang="pl-PL" sz="1200" b="1" dirty="0"/>
              <a:t> and SS Pad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0CFD46-6F86-46D2-B453-81D6EE472A7C}"/>
              </a:ext>
            </a:extLst>
          </p:cNvPr>
          <p:cNvSpPr txBox="1"/>
          <p:nvPr/>
        </p:nvSpPr>
        <p:spPr>
          <a:xfrm>
            <a:off x="5055633" y="3482109"/>
            <a:ext cx="1732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 err="1"/>
              <a:t>Contact</a:t>
            </a:r>
            <a:r>
              <a:rPr lang="pl-PL" sz="1200" b="1" dirty="0"/>
              <a:t> </a:t>
            </a:r>
            <a:r>
              <a:rPr lang="pl-PL" sz="1200" b="1" dirty="0" err="1"/>
              <a:t>pressure</a:t>
            </a:r>
            <a:r>
              <a:rPr lang="pl-PL" sz="1200" b="1" dirty="0"/>
              <a:t> </a:t>
            </a:r>
            <a:r>
              <a:rPr lang="pl-PL" sz="1200" b="1" dirty="0" err="1"/>
              <a:t>between</a:t>
            </a:r>
            <a:r>
              <a:rPr lang="pl-PL" sz="1200" b="1" dirty="0"/>
              <a:t> SS Pad </a:t>
            </a:r>
            <a:r>
              <a:rPr lang="pl-PL" sz="1200" b="1" dirty="0" err="1"/>
              <a:t>halves</a:t>
            </a:r>
            <a:endParaRPr lang="pl-PL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4FAB0C-0FF9-44D2-AEB8-954527A7A883}"/>
              </a:ext>
            </a:extLst>
          </p:cNvPr>
          <p:cNvSpPr txBox="1"/>
          <p:nvPr/>
        </p:nvSpPr>
        <p:spPr>
          <a:xfrm>
            <a:off x="1231542" y="6343325"/>
            <a:ext cx="1313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Assembly – </a:t>
            </a:r>
            <a:r>
              <a:rPr lang="pl-PL" sz="1400" b="1" dirty="0" err="1"/>
              <a:t>prestress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CA74EA-2A41-4419-9EEC-E97F8C2261EB}"/>
              </a:ext>
            </a:extLst>
          </p:cNvPr>
          <p:cNvSpPr txBox="1"/>
          <p:nvPr/>
        </p:nvSpPr>
        <p:spPr>
          <a:xfrm>
            <a:off x="7532696" y="6198255"/>
            <a:ext cx="1408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 err="1"/>
              <a:t>Energization</a:t>
            </a:r>
            <a:r>
              <a:rPr lang="pl-PL" sz="1400" b="1" dirty="0"/>
              <a:t> – EM </a:t>
            </a:r>
            <a:r>
              <a:rPr lang="pl-PL" sz="1400" b="1" dirty="0" err="1"/>
              <a:t>forces</a:t>
            </a:r>
            <a:endParaRPr lang="pl-PL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6E1430-31DE-4671-98D3-8F2BA1DBC749}"/>
              </a:ext>
            </a:extLst>
          </p:cNvPr>
          <p:cNvSpPr txBox="1"/>
          <p:nvPr/>
        </p:nvSpPr>
        <p:spPr>
          <a:xfrm>
            <a:off x="3408093" y="4101177"/>
            <a:ext cx="179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/>
              <a:t>Von </a:t>
            </a:r>
            <a:r>
              <a:rPr lang="pl-PL" sz="1600" b="1" dirty="0" err="1"/>
              <a:t>Mises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endParaRPr lang="pl-PL" sz="16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630CED-1AEA-4E11-A943-113C64781B41}"/>
              </a:ext>
            </a:extLst>
          </p:cNvPr>
          <p:cNvSpPr txBox="1"/>
          <p:nvPr/>
        </p:nvSpPr>
        <p:spPr>
          <a:xfrm>
            <a:off x="6787717" y="1055329"/>
            <a:ext cx="1162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/>
              <a:t>[Pa]</a:t>
            </a:r>
          </a:p>
        </p:txBody>
      </p:sp>
      <p:graphicFrame>
        <p:nvGraphicFramePr>
          <p:cNvPr id="48" name="Table 10">
            <a:extLst>
              <a:ext uri="{FF2B5EF4-FFF2-40B4-BE49-F238E27FC236}">
                <a16:creationId xmlns:a16="http://schemas.microsoft.com/office/drawing/2014/main" id="{8C70AE0C-D63E-4EDD-8CCD-8D405D82B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57669"/>
              </p:ext>
            </p:extLst>
          </p:nvPr>
        </p:nvGraphicFramePr>
        <p:xfrm>
          <a:off x="7222253" y="2689350"/>
          <a:ext cx="1912022" cy="1630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1954">
                  <a:extLst>
                    <a:ext uri="{9D8B030D-6E8A-4147-A177-3AD203B41FA5}">
                      <a16:colId xmlns:a16="http://schemas.microsoft.com/office/drawing/2014/main" val="2127441244"/>
                    </a:ext>
                  </a:extLst>
                </a:gridCol>
                <a:gridCol w="1360068">
                  <a:extLst>
                    <a:ext uri="{9D8B030D-6E8A-4147-A177-3AD203B41FA5}">
                      <a16:colId xmlns:a16="http://schemas.microsoft.com/office/drawing/2014/main" val="60584371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r>
                        <a:rPr lang="pl-PL" sz="1100" dirty="0"/>
                        <a:t>Maximum VM </a:t>
                      </a:r>
                      <a:r>
                        <a:rPr lang="pl-PL" sz="1100" dirty="0" err="1"/>
                        <a:t>stress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during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load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steps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568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 err="1"/>
                        <a:t>Load</a:t>
                      </a:r>
                      <a:r>
                        <a:rPr lang="pl-PL" sz="1100" b="1" dirty="0"/>
                        <a:t> step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Value [</a:t>
                      </a:r>
                      <a:r>
                        <a:rPr lang="pl-PL" sz="1100" b="1" dirty="0" err="1"/>
                        <a:t>Mpa</a:t>
                      </a:r>
                      <a:r>
                        <a:rPr lang="pl-PL" sz="1100" b="1" dirty="0"/>
                        <a:t>]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4188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105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91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114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4996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pl-PL" sz="1100" b="1" dirty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128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058614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0556F2D1-9689-4647-8750-5B7436095A9E}"/>
              </a:ext>
            </a:extLst>
          </p:cNvPr>
          <p:cNvSpPr txBox="1"/>
          <p:nvPr/>
        </p:nvSpPr>
        <p:spPr>
          <a:xfrm>
            <a:off x="22028" y="1189616"/>
            <a:ext cx="56692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Optimized</a:t>
            </a:r>
            <a:r>
              <a:rPr lang="pl-PL" b="1" dirty="0"/>
              <a:t> </a:t>
            </a:r>
            <a:r>
              <a:rPr lang="pl-PL" b="1" dirty="0" err="1"/>
              <a:t>case</a:t>
            </a:r>
            <a:r>
              <a:rPr lang="pl-PL" b="1" dirty="0"/>
              <a:t> – </a:t>
            </a:r>
            <a:r>
              <a:rPr lang="pl-PL" b="1" dirty="0" err="1"/>
              <a:t>shims</a:t>
            </a:r>
            <a:endParaRPr lang="pl-PL" b="1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E9BE0872-E432-4C64-890F-BD8E4906C7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5" t="26724" r="7678" b="46081"/>
          <a:stretch/>
        </p:blipFill>
        <p:spPr bwMode="auto">
          <a:xfrm>
            <a:off x="5921675" y="1147160"/>
            <a:ext cx="939801" cy="1172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AA9A19E-D021-4950-A089-5702B5301D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5292" y="836712"/>
            <a:ext cx="1911492" cy="18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64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B27A5-4CE7-4D52-93F9-A7BABDB1A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D4037-0641-4F6A-A668-391F01543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l-PL" sz="2000" b="1" dirty="0"/>
              <a:t>New cross </a:t>
            </a:r>
            <a:r>
              <a:rPr lang="pl-PL" sz="2000" b="1" dirty="0" err="1"/>
              <a:t>section</a:t>
            </a:r>
            <a:r>
              <a:rPr lang="pl-PL" sz="2000" b="1" dirty="0"/>
              <a:t> of the magnet was </a:t>
            </a:r>
            <a:r>
              <a:rPr lang="pl-PL" sz="2000" b="1" dirty="0" err="1"/>
              <a:t>proposed</a:t>
            </a:r>
            <a:r>
              <a:rPr lang="pl-PL" sz="2000" b="1" dirty="0"/>
              <a:t> and </a:t>
            </a:r>
            <a:r>
              <a:rPr lang="pl-PL" sz="2000" b="1" dirty="0" err="1"/>
              <a:t>checked</a:t>
            </a:r>
            <a:r>
              <a:rPr lang="pl-PL" sz="2000" b="1" dirty="0"/>
              <a:t> for the dipole in B&amp;K </a:t>
            </a:r>
            <a:r>
              <a:rPr lang="pl-PL" sz="2000" b="1" dirty="0" err="1"/>
              <a:t>technology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en-GB" sz="2000" b="1" dirty="0"/>
              <a:t>The proposed geometry gives a </a:t>
            </a:r>
            <a:r>
              <a:rPr lang="pl-PL" sz="2000" b="1" dirty="0" err="1"/>
              <a:t>good</a:t>
            </a:r>
            <a:r>
              <a:rPr lang="pl-PL" sz="2000" b="1" dirty="0"/>
              <a:t> </a:t>
            </a:r>
            <a:r>
              <a:rPr lang="en-GB" sz="2000" b="1" dirty="0"/>
              <a:t>possibilities when it comes to stress managements in the coils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en-GB" sz="2000" b="1" dirty="0"/>
              <a:t>Starting with quite high stresses in assembly step, it is possible, however, to obtain stress values in the energization step that are below the limit (still having a safety margin)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en-GB" sz="2000" b="1" dirty="0"/>
              <a:t>After the preliminary results, it can be concluded that the proposed structure allows for a fairly "flexible" way to adjust the parameters of the magnet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en-GB" sz="2000" b="1" dirty="0"/>
              <a:t>The preliminary results are promising and offer the possibility of a deeper study of the proposed magnet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C492B-5848-4733-97D9-3B5DCAE3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1105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0D1412-DA86-4AB5-A2AA-234DAD43CF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9" r="9147" b="2264"/>
          <a:stretch/>
        </p:blipFill>
        <p:spPr>
          <a:xfrm>
            <a:off x="6467773" y="965781"/>
            <a:ext cx="2676227" cy="2616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FB27A5-4CE7-4D52-93F9-A7BABDB1A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Future</a:t>
            </a:r>
            <a:r>
              <a:rPr lang="pl-PL" dirty="0"/>
              <a:t> </a:t>
            </a:r>
            <a:r>
              <a:rPr lang="pl-PL" dirty="0" err="1"/>
              <a:t>plans&amp;work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A6769-1DA3-4061-8A22-75A34BA9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22</a:t>
            </a:fld>
            <a:endParaRPr lang="pl-PL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2C1700BD-7E2D-4F7B-9577-0CAE632C9467}"/>
              </a:ext>
            </a:extLst>
          </p:cNvPr>
          <p:cNvSpPr/>
          <p:nvPr/>
        </p:nvSpPr>
        <p:spPr>
          <a:xfrm>
            <a:off x="5220072" y="1813474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79A931E-F71C-4392-BB60-605490657B43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6010573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GB" sz="2000" b="1" dirty="0"/>
              <a:t>Including details in the target structure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Collect</a:t>
            </a:r>
            <a:r>
              <a:rPr lang="pl-PL" sz="2000" b="1" dirty="0"/>
              <a:t> </a:t>
            </a:r>
            <a:r>
              <a:rPr lang="pl-PL" sz="2000" b="1" dirty="0" err="1"/>
              <a:t>nonlinear</a:t>
            </a:r>
            <a:r>
              <a:rPr lang="pl-PL" sz="2000" b="1" dirty="0"/>
              <a:t> </a:t>
            </a:r>
            <a:r>
              <a:rPr lang="pl-PL" sz="2000" b="1" dirty="0" err="1"/>
              <a:t>material</a:t>
            </a:r>
            <a:r>
              <a:rPr lang="pl-PL" sz="2000" b="1" dirty="0"/>
              <a:t> data and </a:t>
            </a:r>
            <a:r>
              <a:rPr lang="pl-PL" sz="2000" b="1" dirty="0" err="1"/>
              <a:t>calculate</a:t>
            </a:r>
            <a:r>
              <a:rPr lang="pl-PL" sz="2000" b="1" dirty="0"/>
              <a:t> </a:t>
            </a:r>
            <a:r>
              <a:rPr lang="pl-PL" sz="2000" b="1" dirty="0" err="1"/>
              <a:t>nonlinear</a:t>
            </a:r>
            <a:r>
              <a:rPr lang="pl-PL" sz="2000" b="1" dirty="0"/>
              <a:t> </a:t>
            </a:r>
            <a:r>
              <a:rPr lang="pl-PL" sz="2000" b="1" dirty="0" err="1"/>
              <a:t>coils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Study</a:t>
            </a:r>
            <a:r>
              <a:rPr lang="pl-PL" sz="2000" b="1" dirty="0"/>
              <a:t> the </a:t>
            </a:r>
            <a:r>
              <a:rPr lang="pl-PL" sz="2000" b="1" dirty="0" err="1"/>
              <a:t>effect</a:t>
            </a:r>
            <a:r>
              <a:rPr lang="pl-PL" sz="2000" b="1" dirty="0"/>
              <a:t> of the </a:t>
            </a:r>
            <a:r>
              <a:rPr lang="pl-PL" sz="2000" b="1" dirty="0" err="1"/>
              <a:t>tollerances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Alternative</a:t>
            </a:r>
            <a:r>
              <a:rPr lang="pl-PL" sz="2000" b="1" dirty="0"/>
              <a:t>, </a:t>
            </a:r>
            <a:r>
              <a:rPr lang="pl-PL" sz="2000" b="1" dirty="0" err="1"/>
              <a:t>low</a:t>
            </a:r>
            <a:r>
              <a:rPr lang="pl-PL" sz="2000" b="1" dirty="0"/>
              <a:t> numer of </a:t>
            </a:r>
            <a:r>
              <a:rPr lang="pl-PL" sz="2000" b="1" dirty="0" err="1"/>
              <a:t>pieces</a:t>
            </a:r>
            <a:r>
              <a:rPr lang="pl-PL" sz="2000" b="1" dirty="0"/>
              <a:t> cross </a:t>
            </a:r>
            <a:r>
              <a:rPr lang="pl-PL" sz="2000" b="1" dirty="0" err="1"/>
              <a:t>section</a:t>
            </a:r>
            <a:endParaRPr lang="pl-PL" sz="2000" b="1" dirty="0"/>
          </a:p>
          <a:p>
            <a:pPr algn="just"/>
            <a:r>
              <a:rPr lang="pl-PL" sz="2000" b="1" dirty="0" err="1"/>
              <a:t>Study</a:t>
            </a:r>
            <a:r>
              <a:rPr lang="pl-PL" sz="2000" b="1" dirty="0"/>
              <a:t> of the </a:t>
            </a:r>
            <a:r>
              <a:rPr lang="en-GB" sz="2000" b="1" dirty="0"/>
              <a:t>‘12 T coil configuration’, double aperture, taking into account the construction of an instrumented mock-up</a:t>
            </a:r>
          </a:p>
        </p:txBody>
      </p:sp>
    </p:spTree>
    <p:extLst>
      <p:ext uri="{BB962C8B-B14F-4D97-AF65-F5344CB8AC3E}">
        <p14:creationId xmlns:p14="http://schemas.microsoft.com/office/powerpoint/2010/main" val="1195303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01BDD48-236A-4A97-8C8E-7EF317E6D358}"/>
              </a:ext>
            </a:extLst>
          </p:cNvPr>
          <p:cNvSpPr txBox="1"/>
          <p:nvPr/>
        </p:nvSpPr>
        <p:spPr>
          <a:xfrm>
            <a:off x="1475656" y="6092936"/>
            <a:ext cx="6010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600" b="1" dirty="0" err="1">
                <a:solidFill>
                  <a:srgbClr val="00B050"/>
                </a:solidFill>
              </a:rPr>
              <a:t>Thank</a:t>
            </a:r>
            <a:r>
              <a:rPr lang="pl-PL" sz="3600" b="1" dirty="0">
                <a:solidFill>
                  <a:srgbClr val="00B050"/>
                </a:solidFill>
              </a:rPr>
              <a:t> </a:t>
            </a:r>
            <a:r>
              <a:rPr lang="pl-PL" sz="3600" b="1" dirty="0" err="1">
                <a:solidFill>
                  <a:srgbClr val="00B050"/>
                </a:solidFill>
              </a:rPr>
              <a:t>you</a:t>
            </a:r>
            <a:r>
              <a:rPr lang="pl-PL" sz="3600" b="1" dirty="0">
                <a:solidFill>
                  <a:srgbClr val="00B050"/>
                </a:solidFill>
              </a:rPr>
              <a:t> for </a:t>
            </a:r>
            <a:r>
              <a:rPr lang="pl-PL" sz="3600" b="1" dirty="0" err="1">
                <a:solidFill>
                  <a:srgbClr val="00B050"/>
                </a:solidFill>
              </a:rPr>
              <a:t>your</a:t>
            </a:r>
            <a:r>
              <a:rPr lang="pl-PL" sz="3600" b="1" dirty="0">
                <a:solidFill>
                  <a:srgbClr val="00B050"/>
                </a:solidFill>
              </a:rPr>
              <a:t> </a:t>
            </a:r>
            <a:r>
              <a:rPr lang="pl-PL" sz="3600" b="1" dirty="0" err="1">
                <a:solidFill>
                  <a:srgbClr val="00B050"/>
                </a:solidFill>
              </a:rPr>
              <a:t>attention</a:t>
            </a:r>
            <a:r>
              <a:rPr lang="pl-PL" sz="3600" b="1" dirty="0">
                <a:solidFill>
                  <a:srgbClr val="00B050"/>
                </a:solidFill>
              </a:rPr>
              <a:t>!</a:t>
            </a: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A6769-1DA3-4061-8A22-75A34BA9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23</a:t>
            </a:fld>
            <a:endParaRPr lang="pl-P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0D1412-DA86-4AB5-A2AA-234DAD43CF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9" r="9147" b="2264"/>
          <a:stretch/>
        </p:blipFill>
        <p:spPr>
          <a:xfrm>
            <a:off x="6467773" y="965781"/>
            <a:ext cx="2676227" cy="2616958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2C1700BD-7E2D-4F7B-9577-0CAE632C9467}"/>
              </a:ext>
            </a:extLst>
          </p:cNvPr>
          <p:cNvSpPr/>
          <p:nvPr/>
        </p:nvSpPr>
        <p:spPr>
          <a:xfrm>
            <a:off x="5220072" y="1813474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137873C-71A8-44A5-B609-E502DA062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dirty="0" err="1"/>
              <a:t>Future</a:t>
            </a:r>
            <a:r>
              <a:rPr lang="pl-PL" dirty="0"/>
              <a:t> </a:t>
            </a:r>
            <a:r>
              <a:rPr lang="pl-PL" dirty="0" err="1"/>
              <a:t>plans&amp;work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C3B5776-9153-4807-8ADD-FC35F9D0B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010573" cy="498316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/>
              <a:t>Including details in the target structure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Collect</a:t>
            </a:r>
            <a:r>
              <a:rPr lang="pl-PL" sz="2000" b="1" dirty="0"/>
              <a:t> </a:t>
            </a:r>
            <a:r>
              <a:rPr lang="pl-PL" sz="2000" b="1" dirty="0" err="1"/>
              <a:t>nonlinear</a:t>
            </a:r>
            <a:r>
              <a:rPr lang="pl-PL" sz="2000" b="1" dirty="0"/>
              <a:t> </a:t>
            </a:r>
            <a:r>
              <a:rPr lang="pl-PL" sz="2000" b="1" dirty="0" err="1"/>
              <a:t>material</a:t>
            </a:r>
            <a:r>
              <a:rPr lang="pl-PL" sz="2000" b="1" dirty="0"/>
              <a:t> data and </a:t>
            </a:r>
            <a:r>
              <a:rPr lang="pl-PL" sz="2000" b="1" dirty="0" err="1"/>
              <a:t>calculate</a:t>
            </a:r>
            <a:r>
              <a:rPr lang="pl-PL" sz="2000" b="1" dirty="0"/>
              <a:t> </a:t>
            </a:r>
            <a:r>
              <a:rPr lang="pl-PL" sz="2000" b="1" dirty="0" err="1"/>
              <a:t>nonlinear</a:t>
            </a:r>
            <a:r>
              <a:rPr lang="pl-PL" sz="2000" b="1" dirty="0"/>
              <a:t> </a:t>
            </a:r>
            <a:r>
              <a:rPr lang="pl-PL" sz="2000" b="1" dirty="0" err="1"/>
              <a:t>coils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Study</a:t>
            </a:r>
            <a:r>
              <a:rPr lang="pl-PL" sz="2000" b="1" dirty="0"/>
              <a:t> the </a:t>
            </a:r>
            <a:r>
              <a:rPr lang="pl-PL" sz="2000" b="1" dirty="0" err="1"/>
              <a:t>effect</a:t>
            </a:r>
            <a:r>
              <a:rPr lang="pl-PL" sz="2000" b="1" dirty="0"/>
              <a:t> of the </a:t>
            </a:r>
            <a:r>
              <a:rPr lang="pl-PL" sz="2000" b="1" dirty="0" err="1"/>
              <a:t>tollerances</a:t>
            </a:r>
            <a:endParaRPr lang="pl-PL" sz="2000" b="1" dirty="0"/>
          </a:p>
          <a:p>
            <a:pPr algn="just">
              <a:lnSpc>
                <a:spcPct val="150000"/>
              </a:lnSpc>
            </a:pPr>
            <a:r>
              <a:rPr lang="pl-PL" sz="2000" b="1" dirty="0" err="1"/>
              <a:t>Alternative</a:t>
            </a:r>
            <a:r>
              <a:rPr lang="pl-PL" sz="2000" b="1" dirty="0"/>
              <a:t>, </a:t>
            </a:r>
            <a:r>
              <a:rPr lang="pl-PL" sz="2000" b="1" dirty="0" err="1"/>
              <a:t>low</a:t>
            </a:r>
            <a:r>
              <a:rPr lang="pl-PL" sz="2000" b="1" dirty="0"/>
              <a:t> numer of </a:t>
            </a:r>
            <a:r>
              <a:rPr lang="pl-PL" sz="2000" b="1" dirty="0" err="1"/>
              <a:t>pieces</a:t>
            </a:r>
            <a:r>
              <a:rPr lang="pl-PL" sz="2000" b="1" dirty="0"/>
              <a:t> cross </a:t>
            </a:r>
            <a:r>
              <a:rPr lang="pl-PL" sz="2000" b="1" dirty="0" err="1"/>
              <a:t>section</a:t>
            </a:r>
            <a:endParaRPr lang="pl-PL" sz="2000" b="1" dirty="0"/>
          </a:p>
          <a:p>
            <a:pPr algn="just"/>
            <a:r>
              <a:rPr lang="pl-PL" sz="2000" b="1" dirty="0" err="1"/>
              <a:t>Study</a:t>
            </a:r>
            <a:r>
              <a:rPr lang="pl-PL" sz="2000" b="1" dirty="0"/>
              <a:t> of the </a:t>
            </a:r>
            <a:r>
              <a:rPr lang="en-GB" sz="2000" b="1" dirty="0"/>
              <a:t>‘12 T coil configuration’, double aperture, taking into account the construction of an instrumented mock-up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F5BB19-E3BD-4CE3-8DD7-4FF89621C611}"/>
              </a:ext>
            </a:extLst>
          </p:cNvPr>
          <p:cNvSpPr txBox="1"/>
          <p:nvPr/>
        </p:nvSpPr>
        <p:spPr>
          <a:xfrm>
            <a:off x="457200" y="5270536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b="1" dirty="0" err="1"/>
              <a:t>References</a:t>
            </a:r>
            <a:r>
              <a:rPr lang="pl-PL" sz="1400" b="1" dirty="0"/>
              <a:t>:</a:t>
            </a:r>
          </a:p>
          <a:p>
            <a:pPr algn="just"/>
            <a:r>
              <a:rPr lang="pl-PL" sz="1400" dirty="0"/>
              <a:t>[1] TDR, </a:t>
            </a:r>
            <a:r>
              <a:rPr lang="en-GB" sz="1400" dirty="0"/>
              <a:t>INFN/Code-19/001</a:t>
            </a:r>
          </a:p>
          <a:p>
            <a:pPr algn="just"/>
            <a:r>
              <a:rPr lang="pl-PL" sz="1400" dirty="0"/>
              <a:t>[2] C. Lanca, </a:t>
            </a:r>
            <a:r>
              <a:rPr lang="pl-PL" sz="1400" dirty="0" err="1"/>
              <a:t>D.Perini</a:t>
            </a:r>
            <a:r>
              <a:rPr lang="pl-PL" sz="1400" dirty="0"/>
              <a:t>,</a:t>
            </a:r>
            <a:r>
              <a:rPr lang="en-GB" sz="1400" dirty="0"/>
              <a:t> CHARACTERISTICS OF THE AUSTENITIC STEELS</a:t>
            </a:r>
            <a:r>
              <a:rPr lang="pl-PL" sz="1400" dirty="0"/>
              <a:t> </a:t>
            </a:r>
            <a:r>
              <a:rPr lang="en-GB" sz="1400" dirty="0"/>
              <a:t>USED IN THE LHC MAIN DIPOLES</a:t>
            </a:r>
            <a:r>
              <a:rPr lang="pl-PL" sz="1400" dirty="0"/>
              <a:t>,</a:t>
            </a:r>
          </a:p>
          <a:p>
            <a:pPr algn="just"/>
            <a:r>
              <a:rPr lang="en-GB" sz="1400" dirty="0"/>
              <a:t>LHC Project Report 537</a:t>
            </a:r>
            <a:r>
              <a:rPr lang="pl-PL" sz="1400" dirty="0"/>
              <a:t>,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35658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Basic magnet cross-</a:t>
            </a:r>
            <a:r>
              <a:rPr lang="pl-PL" sz="3200" dirty="0" err="1"/>
              <a:t>section</a:t>
            </a:r>
            <a:r>
              <a:rPr lang="pl-PL" sz="3200" dirty="0"/>
              <a:t> – general view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3</a:t>
            </a:fld>
            <a:endParaRPr lang="pl-PL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7509C9F-4302-4CC1-A39F-11B4352B4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396" y="1332346"/>
            <a:ext cx="6197207" cy="51169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AA60EF-A1D7-41F8-BB0C-D09DDB161895}"/>
              </a:ext>
            </a:extLst>
          </p:cNvPr>
          <p:cNvSpPr txBox="1"/>
          <p:nvPr/>
        </p:nvSpPr>
        <p:spPr>
          <a:xfrm>
            <a:off x="1763689" y="653891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Basic geometry of the magnet – 2D cross-</a:t>
            </a:r>
            <a:r>
              <a:rPr lang="pl-PL" dirty="0" err="1"/>
              <a:t>section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37AEE7-B531-45D5-9087-8E3496350F48}"/>
              </a:ext>
            </a:extLst>
          </p:cNvPr>
          <p:cNvSpPr txBox="1"/>
          <p:nvPr/>
        </p:nvSpPr>
        <p:spPr>
          <a:xfrm>
            <a:off x="6732240" y="390489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0" i="0" u="none" strike="noStrike" baseline="0" dirty="0">
                <a:latin typeface="NimbusRomNo9L-Medi"/>
              </a:rPr>
              <a:t>Technical Design Report</a:t>
            </a:r>
          </a:p>
          <a:p>
            <a:r>
              <a:rPr lang="en-GB" sz="1800" b="0" i="0" u="none" strike="noStrike" baseline="0" dirty="0">
                <a:latin typeface="NimbusRomNo9L-Medi"/>
              </a:rPr>
              <a:t>INFN/Code-19/001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38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949008F-03C7-4F0F-B6CF-B83CD442BD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9" r="9147" b="2264"/>
          <a:stretch/>
        </p:blipFill>
        <p:spPr>
          <a:xfrm>
            <a:off x="5427707" y="2180194"/>
            <a:ext cx="3689969" cy="360824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 err="1"/>
              <a:t>Proposed</a:t>
            </a:r>
            <a:r>
              <a:rPr lang="pl-PL" sz="3200" dirty="0"/>
              <a:t> </a:t>
            </a:r>
            <a:r>
              <a:rPr lang="en-GB" sz="3200" dirty="0"/>
              <a:t>geometry of the magnet structure</a:t>
            </a:r>
            <a:r>
              <a:rPr lang="pl-PL" sz="3200" dirty="0"/>
              <a:t> – general view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4</a:t>
            </a:fld>
            <a:endParaRPr lang="pl-P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AA60EF-A1D7-41F8-BB0C-D09DDB161895}"/>
              </a:ext>
            </a:extLst>
          </p:cNvPr>
          <p:cNvSpPr txBox="1"/>
          <p:nvPr/>
        </p:nvSpPr>
        <p:spPr>
          <a:xfrm>
            <a:off x="1763689" y="653891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Proposed</a:t>
            </a:r>
            <a:r>
              <a:rPr lang="pl-PL" dirty="0"/>
              <a:t> geometry of the magnet– 2D </a:t>
            </a:r>
            <a:r>
              <a:rPr lang="en-GB" dirty="0"/>
              <a:t>cross</a:t>
            </a:r>
            <a:r>
              <a:rPr lang="pl-PL" dirty="0"/>
              <a:t>-s</a:t>
            </a:r>
            <a:r>
              <a:rPr lang="en-GB" dirty="0" err="1"/>
              <a:t>ection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7E26DB-88FA-4BE4-9916-D7AC472F70D6}"/>
                  </a:ext>
                </a:extLst>
              </p:cNvPr>
              <p:cNvSpPr txBox="1"/>
              <p:nvPr/>
            </p:nvSpPr>
            <p:spPr>
              <a:xfrm>
                <a:off x="4798444" y="3736740"/>
                <a:ext cx="7200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</m:oMath>
                  </m:oMathPara>
                </a14:m>
                <a:endParaRPr lang="en-GB" sz="48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7E26DB-88FA-4BE4-9916-D7AC472F7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444" y="3736740"/>
                <a:ext cx="720080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32BABE0-E8CB-44D6-9C96-4D036D4EB5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09" r="2613"/>
          <a:stretch/>
        </p:blipFill>
        <p:spPr>
          <a:xfrm>
            <a:off x="0" y="1921078"/>
            <a:ext cx="4870375" cy="44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5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- </a:t>
            </a:r>
            <a:r>
              <a:rPr lang="pl-PL" sz="3200" dirty="0" err="1"/>
              <a:t>assumptions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5</a:t>
            </a:fld>
            <a:endParaRPr lang="pl-P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AA60EF-A1D7-41F8-BB0C-D09DDB161895}"/>
              </a:ext>
            </a:extLst>
          </p:cNvPr>
          <p:cNvSpPr txBox="1"/>
          <p:nvPr/>
        </p:nvSpPr>
        <p:spPr>
          <a:xfrm>
            <a:off x="4067944" y="6459617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Description</a:t>
            </a:r>
            <a:r>
              <a:rPr lang="pl-PL" dirty="0"/>
              <a:t> of the design </a:t>
            </a:r>
            <a:r>
              <a:rPr lang="pl-PL" dirty="0" err="1"/>
              <a:t>variables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74CAB-E76E-4BFB-9865-32C9BA4E47A1}"/>
              </a:ext>
            </a:extLst>
          </p:cNvPr>
          <p:cNvSpPr txBox="1"/>
          <p:nvPr/>
        </p:nvSpPr>
        <p:spPr>
          <a:xfrm>
            <a:off x="-2" y="1492467"/>
            <a:ext cx="478802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sz="2000" b="1" dirty="0" err="1"/>
              <a:t>Optimization</a:t>
            </a:r>
            <a:r>
              <a:rPr lang="pl-PL" sz="2000" b="1" dirty="0"/>
              <a:t> of the </a:t>
            </a:r>
            <a:r>
              <a:rPr lang="pl-PL" sz="2000" b="1" dirty="0" err="1"/>
              <a:t>structure</a:t>
            </a:r>
            <a:r>
              <a:rPr lang="pl-PL" sz="2000" b="1" dirty="0"/>
              <a:t> – 1st </a:t>
            </a:r>
            <a:r>
              <a:rPr lang="pl-PL" sz="2000" b="1" dirty="0" err="1"/>
              <a:t>stage</a:t>
            </a:r>
            <a:endParaRPr lang="pl-PL" sz="2000" b="1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/>
              <a:t>Design </a:t>
            </a:r>
            <a:r>
              <a:rPr lang="pl-PL" sz="2000" b="1" dirty="0" err="1"/>
              <a:t>variables</a:t>
            </a:r>
            <a:r>
              <a:rPr lang="pl-PL" sz="2000" b="1" dirty="0"/>
              <a:t>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/>
              <a:t>X </a:t>
            </a:r>
            <a:r>
              <a:rPr lang="pl-PL" sz="1600" dirty="0" err="1"/>
              <a:t>coordinate</a:t>
            </a:r>
            <a:r>
              <a:rPr lang="pl-PL" sz="1600" dirty="0"/>
              <a:t> of the </a:t>
            </a:r>
            <a:r>
              <a:rPr lang="pl-PL" sz="1600" dirty="0" err="1"/>
              <a:t>horizontal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; 0-60mm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/>
              <a:t>Y </a:t>
            </a:r>
            <a:r>
              <a:rPr lang="pl-PL" sz="1600" dirty="0" err="1"/>
              <a:t>coordinate</a:t>
            </a:r>
            <a:r>
              <a:rPr lang="pl-PL" sz="1600" dirty="0"/>
              <a:t> of the </a:t>
            </a:r>
            <a:r>
              <a:rPr lang="pl-PL" sz="1600" dirty="0" err="1"/>
              <a:t>vertical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; 0-60mm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Length</a:t>
            </a:r>
            <a:r>
              <a:rPr lang="pl-PL" sz="1600" dirty="0"/>
              <a:t> of the </a:t>
            </a:r>
            <a:r>
              <a:rPr lang="pl-PL" sz="1600" dirty="0" err="1"/>
              <a:t>horizontal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; 20-30mm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Length</a:t>
            </a:r>
            <a:r>
              <a:rPr lang="pl-PL" sz="1600" dirty="0"/>
              <a:t> of the </a:t>
            </a:r>
            <a:r>
              <a:rPr lang="pl-PL" sz="1600" dirty="0" err="1"/>
              <a:t>vertical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; 20-30mm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Horizontal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 </a:t>
            </a:r>
            <a:r>
              <a:rPr lang="pl-PL" sz="1600" dirty="0" err="1"/>
              <a:t>interference</a:t>
            </a:r>
            <a:r>
              <a:rPr lang="pl-PL" sz="1600" dirty="0"/>
              <a:t>; 0.001-0.5mm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Vertical</a:t>
            </a:r>
            <a:r>
              <a:rPr lang="pl-PL" sz="1600" dirty="0"/>
              <a:t> </a:t>
            </a:r>
            <a:r>
              <a:rPr lang="pl-PL" sz="1600" dirty="0" err="1"/>
              <a:t>key</a:t>
            </a:r>
            <a:r>
              <a:rPr lang="pl-PL" sz="1600" dirty="0"/>
              <a:t> </a:t>
            </a:r>
            <a:r>
              <a:rPr lang="pl-PL" sz="1600" dirty="0" err="1"/>
              <a:t>interference</a:t>
            </a:r>
            <a:r>
              <a:rPr lang="pl-PL" sz="1600" dirty="0"/>
              <a:t>; 0.001-0.5mm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Horizontal</a:t>
            </a:r>
            <a:r>
              <a:rPr lang="pl-PL" sz="1600" dirty="0"/>
              <a:t> gap </a:t>
            </a:r>
            <a:r>
              <a:rPr lang="pl-PL" sz="1600" dirty="0" err="1"/>
              <a:t>between</a:t>
            </a:r>
            <a:r>
              <a:rPr lang="pl-PL" sz="1600" dirty="0"/>
              <a:t> SS Pad </a:t>
            </a:r>
            <a:r>
              <a:rPr lang="pl-PL" sz="1600" dirty="0" err="1"/>
              <a:t>halves</a:t>
            </a:r>
            <a:r>
              <a:rPr lang="pl-PL" sz="1600" dirty="0"/>
              <a:t>; </a:t>
            </a:r>
          </a:p>
          <a:p>
            <a:pPr lvl="1"/>
            <a:r>
              <a:rPr lang="pl-PL" sz="1600" dirty="0"/>
              <a:t>0-0.7mm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pl-PL" sz="2000" b="1" dirty="0" err="1"/>
              <a:t>Constants</a:t>
            </a:r>
            <a:r>
              <a:rPr lang="pl-PL" sz="2000" b="1" dirty="0"/>
              <a:t>: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pl-PL" sz="1600" dirty="0" err="1"/>
              <a:t>Horizontal</a:t>
            </a:r>
            <a:r>
              <a:rPr lang="pl-PL" sz="1600" dirty="0"/>
              <a:t> gap </a:t>
            </a:r>
            <a:r>
              <a:rPr lang="pl-PL" sz="1600" dirty="0" err="1"/>
              <a:t>between</a:t>
            </a:r>
            <a:r>
              <a:rPr lang="pl-PL" sz="1600" dirty="0"/>
              <a:t> </a:t>
            </a:r>
            <a:r>
              <a:rPr lang="pl-PL" sz="1600" dirty="0" err="1"/>
              <a:t>yoke</a:t>
            </a:r>
            <a:r>
              <a:rPr lang="pl-PL" sz="1600" dirty="0"/>
              <a:t> </a:t>
            </a:r>
            <a:r>
              <a:rPr lang="pl-PL" sz="1600" dirty="0" err="1"/>
              <a:t>halves</a:t>
            </a:r>
            <a:endParaRPr lang="pl-PL" sz="1600" dirty="0"/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pl-PL" sz="1600" dirty="0" err="1"/>
              <a:t>Width</a:t>
            </a:r>
            <a:r>
              <a:rPr lang="pl-PL" sz="1600" dirty="0"/>
              <a:t> of the SS Pad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pl-PL" sz="1600" dirty="0" err="1"/>
              <a:t>Height</a:t>
            </a:r>
            <a:r>
              <a:rPr lang="pl-PL" sz="1600" dirty="0"/>
              <a:t> of the SS Pad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A1251-2D0A-47D2-BCA8-7E573EEE5C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32" t="760" r="1954" b="-1"/>
          <a:stretch/>
        </p:blipFill>
        <p:spPr>
          <a:xfrm>
            <a:off x="4676694" y="1965067"/>
            <a:ext cx="4431810" cy="39842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C90986-A0CB-4A7A-9F2B-28B649829DC8}"/>
              </a:ext>
            </a:extLst>
          </p:cNvPr>
          <p:cNvSpPr/>
          <p:nvPr/>
        </p:nvSpPr>
        <p:spPr>
          <a:xfrm>
            <a:off x="8015535" y="1965066"/>
            <a:ext cx="1043608" cy="847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51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F9E85D2-8AFC-4C68-A682-9CD1EADAE4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48" t="18259" r="19844" b="11575"/>
          <a:stretch/>
        </p:blipFill>
        <p:spPr>
          <a:xfrm>
            <a:off x="4987918" y="3855589"/>
            <a:ext cx="3960440" cy="30243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F55CDB-5039-42D6-ABCD-80FDF5551B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51" t="18743" r="18062" b="12769"/>
          <a:stretch/>
        </p:blipFill>
        <p:spPr>
          <a:xfrm>
            <a:off x="4860032" y="864161"/>
            <a:ext cx="4298588" cy="311929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- </a:t>
            </a:r>
            <a:r>
              <a:rPr lang="pl-PL" sz="3200" dirty="0" err="1"/>
              <a:t>assumptions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6</a:t>
            </a:fld>
            <a:endParaRPr lang="pl-P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74CAB-E76E-4BFB-9865-32C9BA4E47A1}"/>
              </a:ext>
            </a:extLst>
          </p:cNvPr>
          <p:cNvSpPr txBox="1"/>
          <p:nvPr/>
        </p:nvSpPr>
        <p:spPr>
          <a:xfrm>
            <a:off x="-2" y="1492467"/>
            <a:ext cx="5089663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sz="2000" b="1" dirty="0" err="1"/>
              <a:t>Optimization</a:t>
            </a:r>
            <a:r>
              <a:rPr lang="pl-PL" sz="2000" b="1" dirty="0"/>
              <a:t> of the </a:t>
            </a:r>
            <a:r>
              <a:rPr lang="pl-PL" sz="2000" b="1" dirty="0" err="1"/>
              <a:t>structure</a:t>
            </a:r>
            <a:r>
              <a:rPr lang="pl-PL" sz="2000" b="1" dirty="0"/>
              <a:t> – 1st </a:t>
            </a:r>
            <a:r>
              <a:rPr lang="pl-PL" sz="2000" b="1" dirty="0" err="1"/>
              <a:t>stage</a:t>
            </a:r>
            <a:endParaRPr lang="pl-PL" sz="2000" b="1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/>
              <a:t>State</a:t>
            </a:r>
            <a:r>
              <a:rPr lang="pl-PL" sz="2000" b="1" dirty="0"/>
              <a:t> </a:t>
            </a:r>
            <a:r>
              <a:rPr lang="pl-PL" sz="2000" b="1" dirty="0" err="1"/>
              <a:t>variables</a:t>
            </a:r>
            <a:r>
              <a:rPr lang="pl-PL" sz="2000" b="1" dirty="0"/>
              <a:t>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Azimuthal</a:t>
            </a:r>
            <a:r>
              <a:rPr lang="pl-PL" sz="1600" dirty="0"/>
              <a:t> </a:t>
            </a:r>
            <a:r>
              <a:rPr lang="pl-PL" sz="1600" dirty="0" err="1"/>
              <a:t>stress</a:t>
            </a:r>
            <a:r>
              <a:rPr lang="pl-PL" sz="1600" dirty="0"/>
              <a:t> </a:t>
            </a:r>
            <a:r>
              <a:rPr lang="pl-PL" sz="1600" dirty="0" err="1"/>
              <a:t>at</a:t>
            </a:r>
            <a:r>
              <a:rPr lang="pl-PL" sz="1600" dirty="0"/>
              <a:t> 1st </a:t>
            </a:r>
            <a:r>
              <a:rPr lang="pl-PL" sz="1600" dirty="0" err="1"/>
              <a:t>load</a:t>
            </a:r>
            <a:r>
              <a:rPr lang="pl-PL" sz="1600" dirty="0"/>
              <a:t> step; 10-70 </a:t>
            </a:r>
            <a:r>
              <a:rPr lang="pl-PL" sz="1600" dirty="0" err="1"/>
              <a:t>MPa</a:t>
            </a:r>
            <a:endParaRPr lang="pl-PL" sz="1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Azimuthal</a:t>
            </a:r>
            <a:r>
              <a:rPr lang="pl-PL" sz="1600" dirty="0"/>
              <a:t> </a:t>
            </a:r>
            <a:r>
              <a:rPr lang="pl-PL" sz="1600" dirty="0" err="1"/>
              <a:t>stress</a:t>
            </a:r>
            <a:r>
              <a:rPr lang="pl-PL" sz="1600" dirty="0"/>
              <a:t> </a:t>
            </a:r>
            <a:r>
              <a:rPr lang="pl-PL" sz="1600" dirty="0" err="1"/>
              <a:t>at</a:t>
            </a:r>
            <a:r>
              <a:rPr lang="pl-PL" sz="1600" dirty="0"/>
              <a:t> 2nd </a:t>
            </a:r>
            <a:r>
              <a:rPr lang="pl-PL" sz="1600" dirty="0" err="1"/>
              <a:t>load</a:t>
            </a:r>
            <a:r>
              <a:rPr lang="pl-PL" sz="1600" dirty="0"/>
              <a:t> step; 70-110 </a:t>
            </a:r>
            <a:r>
              <a:rPr lang="pl-PL" sz="1600" dirty="0" err="1"/>
              <a:t>MPa</a:t>
            </a:r>
            <a:endParaRPr lang="pl-PL" sz="1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 err="1"/>
              <a:t>Azimuthal</a:t>
            </a:r>
            <a:r>
              <a:rPr lang="pl-PL" sz="1600" dirty="0"/>
              <a:t> </a:t>
            </a:r>
            <a:r>
              <a:rPr lang="pl-PL" sz="1600" dirty="0" err="1"/>
              <a:t>stress</a:t>
            </a:r>
            <a:r>
              <a:rPr lang="pl-PL" sz="1600" dirty="0"/>
              <a:t> </a:t>
            </a:r>
            <a:r>
              <a:rPr lang="pl-PL" sz="1600" dirty="0" err="1"/>
              <a:t>at</a:t>
            </a:r>
            <a:r>
              <a:rPr lang="pl-PL" sz="1600" dirty="0"/>
              <a:t> 3rd </a:t>
            </a:r>
            <a:r>
              <a:rPr lang="pl-PL" sz="1600" dirty="0" err="1"/>
              <a:t>load</a:t>
            </a:r>
            <a:r>
              <a:rPr lang="pl-PL" sz="1600" dirty="0"/>
              <a:t> step;110-150 </a:t>
            </a:r>
            <a:r>
              <a:rPr lang="pl-PL" sz="1600" dirty="0" err="1"/>
              <a:t>MPa</a:t>
            </a:r>
            <a:endParaRPr lang="pl-PL" sz="1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sz="1600" dirty="0"/>
              <a:t>Non zero </a:t>
            </a:r>
            <a:r>
              <a:rPr lang="pl-PL" sz="1600" dirty="0" err="1"/>
              <a:t>value</a:t>
            </a:r>
            <a:r>
              <a:rPr lang="pl-PL" sz="1600" dirty="0"/>
              <a:t> (</a:t>
            </a:r>
            <a:r>
              <a:rPr lang="pl-PL" sz="1600" dirty="0" err="1"/>
              <a:t>above</a:t>
            </a:r>
            <a:r>
              <a:rPr lang="pl-PL" sz="1600" dirty="0"/>
              <a:t> zero) of the </a:t>
            </a:r>
            <a:r>
              <a:rPr lang="pl-PL" sz="1600" dirty="0" err="1"/>
              <a:t>contact</a:t>
            </a:r>
            <a:r>
              <a:rPr lang="pl-PL" sz="1600" dirty="0"/>
              <a:t> </a:t>
            </a:r>
            <a:r>
              <a:rPr lang="pl-PL" sz="1600" dirty="0" err="1"/>
              <a:t>pressure</a:t>
            </a:r>
            <a:r>
              <a:rPr lang="pl-PL" sz="1600" dirty="0"/>
              <a:t> </a:t>
            </a:r>
            <a:r>
              <a:rPr lang="pl-PL" sz="1600" dirty="0" err="1"/>
              <a:t>between</a:t>
            </a:r>
            <a:r>
              <a:rPr lang="pl-PL" sz="1600" dirty="0"/>
              <a:t> </a:t>
            </a:r>
            <a:r>
              <a:rPr lang="pl-PL" sz="1600" dirty="0" err="1"/>
              <a:t>coils</a:t>
            </a:r>
            <a:r>
              <a:rPr lang="pl-PL" sz="1600" dirty="0"/>
              <a:t> and SS Pad </a:t>
            </a:r>
            <a:r>
              <a:rPr lang="pl-PL" sz="1600" dirty="0" err="1"/>
              <a:t>at</a:t>
            </a:r>
            <a:r>
              <a:rPr lang="pl-PL" sz="1600" dirty="0"/>
              <a:t> pole region; &gt;0 </a:t>
            </a:r>
            <a:r>
              <a:rPr lang="pl-PL" sz="1600" dirty="0" err="1"/>
              <a:t>MPa</a:t>
            </a:r>
            <a:endParaRPr lang="pl-PL" sz="1600" dirty="0"/>
          </a:p>
          <a:p>
            <a:pPr lvl="1"/>
            <a:endParaRPr lang="pl-PL" dirty="0"/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pl-PL" sz="2000" b="1" dirty="0" err="1"/>
              <a:t>Objective</a:t>
            </a:r>
            <a:r>
              <a:rPr lang="pl-PL" sz="2000" b="1" dirty="0"/>
              <a:t> </a:t>
            </a:r>
            <a:r>
              <a:rPr lang="pl-PL" sz="2000" b="1" dirty="0" err="1"/>
              <a:t>function</a:t>
            </a:r>
            <a:r>
              <a:rPr lang="pl-PL" sz="2000" b="1" dirty="0"/>
              <a:t>: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pl-PL" sz="1600" dirty="0"/>
              <a:t>Von </a:t>
            </a:r>
            <a:r>
              <a:rPr lang="pl-PL" sz="1600" dirty="0" err="1"/>
              <a:t>Mises</a:t>
            </a:r>
            <a:r>
              <a:rPr lang="pl-PL" sz="1600" dirty="0"/>
              <a:t> </a:t>
            </a:r>
            <a:r>
              <a:rPr lang="pl-PL" sz="1600" dirty="0" err="1"/>
              <a:t>stress</a:t>
            </a:r>
            <a:r>
              <a:rPr lang="pl-PL" sz="1600" dirty="0"/>
              <a:t> </a:t>
            </a:r>
            <a:r>
              <a:rPr lang="pl-PL" sz="1600" dirty="0" err="1"/>
              <a:t>at</a:t>
            </a:r>
            <a:r>
              <a:rPr lang="pl-PL" sz="1600" dirty="0"/>
              <a:t> 3rd </a:t>
            </a:r>
            <a:r>
              <a:rPr lang="pl-PL" sz="1600" dirty="0" err="1"/>
              <a:t>load</a:t>
            </a:r>
            <a:r>
              <a:rPr lang="pl-PL" sz="1600" dirty="0"/>
              <a:t> step – </a:t>
            </a:r>
            <a:r>
              <a:rPr lang="pl-PL" sz="1600" dirty="0" err="1"/>
              <a:t>energization</a:t>
            </a:r>
            <a:r>
              <a:rPr lang="pl-PL" sz="1600" dirty="0"/>
              <a:t>; </a:t>
            </a:r>
            <a:r>
              <a:rPr lang="pl-PL" sz="1600" dirty="0" err="1"/>
              <a:t>up</a:t>
            </a:r>
            <a:r>
              <a:rPr lang="pl-PL" sz="1600" dirty="0"/>
              <a:t> to 150 </a:t>
            </a:r>
            <a:r>
              <a:rPr lang="pl-PL" sz="1600" dirty="0" err="1"/>
              <a:t>MPa</a:t>
            </a:r>
            <a:endParaRPr lang="pl-PL" sz="1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lvl="1"/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AA60EF-A1D7-41F8-BB0C-D09DDB161895}"/>
              </a:ext>
            </a:extLst>
          </p:cNvPr>
          <p:cNvSpPr txBox="1"/>
          <p:nvPr/>
        </p:nvSpPr>
        <p:spPr>
          <a:xfrm>
            <a:off x="5938758" y="4526079"/>
            <a:ext cx="3362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Max </a:t>
            </a:r>
            <a:r>
              <a:rPr lang="pl-PL" sz="1600" b="1" dirty="0" err="1"/>
              <a:t>contact</a:t>
            </a:r>
            <a:r>
              <a:rPr lang="pl-PL" sz="1600" b="1" dirty="0"/>
              <a:t> </a:t>
            </a:r>
            <a:r>
              <a:rPr lang="pl-PL" sz="1600" b="1" dirty="0" err="1"/>
              <a:t>pressure</a:t>
            </a:r>
            <a:r>
              <a:rPr lang="pl-PL" sz="1600" b="1" dirty="0"/>
              <a:t> </a:t>
            </a:r>
            <a:r>
              <a:rPr lang="pl-PL" sz="1600" b="1" dirty="0" err="1"/>
              <a:t>between</a:t>
            </a:r>
            <a:r>
              <a:rPr lang="pl-PL" sz="1600" b="1" dirty="0"/>
              <a:t> </a:t>
            </a:r>
            <a:r>
              <a:rPr lang="pl-PL" sz="1600" b="1" dirty="0" err="1"/>
              <a:t>coils</a:t>
            </a:r>
            <a:r>
              <a:rPr lang="pl-PL" sz="1600" b="1" dirty="0"/>
              <a:t> and SS Pad</a:t>
            </a:r>
            <a:endParaRPr lang="en-GB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2E9B88-39EE-4718-8648-26134C2A2304}"/>
              </a:ext>
            </a:extLst>
          </p:cNvPr>
          <p:cNvSpPr txBox="1"/>
          <p:nvPr/>
        </p:nvSpPr>
        <p:spPr>
          <a:xfrm>
            <a:off x="5983508" y="1204838"/>
            <a:ext cx="3075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r>
              <a:rPr lang="pl-PL" sz="1600" b="1" dirty="0"/>
              <a:t> </a:t>
            </a:r>
            <a:r>
              <a:rPr lang="pl-PL" sz="1600" b="1" dirty="0" err="1"/>
              <a:t>at</a:t>
            </a:r>
            <a:r>
              <a:rPr lang="pl-PL" sz="1600" b="1" dirty="0"/>
              <a:t> 3rd </a:t>
            </a:r>
            <a:r>
              <a:rPr lang="pl-PL" sz="1600" b="1" dirty="0" err="1"/>
              <a:t>load</a:t>
            </a:r>
            <a:r>
              <a:rPr lang="pl-PL" sz="1600" b="1" dirty="0"/>
              <a:t>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5C1D71-39C1-4E23-9CA8-9292F81ACAC5}"/>
              </a:ext>
            </a:extLst>
          </p:cNvPr>
          <p:cNvSpPr txBox="1"/>
          <p:nvPr/>
        </p:nvSpPr>
        <p:spPr>
          <a:xfrm>
            <a:off x="457200" y="5733256"/>
            <a:ext cx="4114800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 err="1"/>
              <a:t>Assumed</a:t>
            </a:r>
            <a:r>
              <a:rPr lang="pl-PL" dirty="0"/>
              <a:t> </a:t>
            </a:r>
            <a:r>
              <a:rPr lang="pl-PL" dirty="0" err="1"/>
              <a:t>stress</a:t>
            </a:r>
            <a:r>
              <a:rPr lang="pl-PL" dirty="0"/>
              <a:t> limit in the </a:t>
            </a:r>
            <a:r>
              <a:rPr lang="pl-PL" dirty="0" err="1"/>
              <a:t>coils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 </a:t>
            </a:r>
            <a:r>
              <a:rPr lang="pl-PL" dirty="0" err="1"/>
              <a:t>energization</a:t>
            </a:r>
            <a:r>
              <a:rPr lang="pl-PL" dirty="0"/>
              <a:t> </a:t>
            </a:r>
            <a:r>
              <a:rPr lang="pl-PL" dirty="0" err="1"/>
              <a:t>load</a:t>
            </a:r>
            <a:r>
              <a:rPr lang="pl-PL" dirty="0"/>
              <a:t> step = 150 </a:t>
            </a:r>
            <a:r>
              <a:rPr lang="pl-PL" dirty="0" err="1"/>
              <a:t>MPa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229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- </a:t>
            </a:r>
            <a:r>
              <a:rPr lang="pl-PL" sz="3200" dirty="0" err="1"/>
              <a:t>assumptions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7</a:t>
            </a:fld>
            <a:endParaRPr lang="pl-P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74CAB-E76E-4BFB-9865-32C9BA4E47A1}"/>
              </a:ext>
            </a:extLst>
          </p:cNvPr>
          <p:cNvSpPr txBox="1"/>
          <p:nvPr/>
        </p:nvSpPr>
        <p:spPr>
          <a:xfrm>
            <a:off x="-2" y="1492467"/>
            <a:ext cx="56521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pl-PL" sz="2000" b="1" dirty="0" err="1"/>
              <a:t>Tuning</a:t>
            </a:r>
            <a:r>
              <a:rPr lang="pl-PL" sz="2000" b="1" dirty="0"/>
              <a:t> of the </a:t>
            </a:r>
            <a:r>
              <a:rPr lang="pl-PL" sz="2000" b="1" dirty="0" err="1"/>
              <a:t>final</a:t>
            </a:r>
            <a:r>
              <a:rPr lang="pl-PL" sz="2000" b="1" dirty="0"/>
              <a:t> </a:t>
            </a:r>
            <a:r>
              <a:rPr lang="pl-PL" sz="2000" b="1" dirty="0" err="1"/>
              <a:t>parameters</a:t>
            </a:r>
            <a:r>
              <a:rPr lang="pl-PL" sz="2000" b="1" dirty="0"/>
              <a:t> – 2nd </a:t>
            </a:r>
            <a:r>
              <a:rPr lang="pl-PL" sz="2000" b="1" dirty="0" err="1"/>
              <a:t>stage</a:t>
            </a:r>
            <a:endParaRPr lang="pl-PL" sz="2000" b="1" dirty="0"/>
          </a:p>
          <a:p>
            <a:pPr marL="342900" indent="-342900">
              <a:buFont typeface="+mj-lt"/>
              <a:buAutoNum type="arabicPeriod" startAt="2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C90986-A0CB-4A7A-9F2B-28B649829DC8}"/>
              </a:ext>
            </a:extLst>
          </p:cNvPr>
          <p:cNvSpPr/>
          <p:nvPr/>
        </p:nvSpPr>
        <p:spPr>
          <a:xfrm>
            <a:off x="8015535" y="1965066"/>
            <a:ext cx="1043608" cy="847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C1CF10-D6E9-46B0-B91A-D456C19392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51" t="18743" r="18062" b="12769"/>
          <a:stretch/>
        </p:blipFill>
        <p:spPr>
          <a:xfrm>
            <a:off x="-27639" y="2388626"/>
            <a:ext cx="4631159" cy="33606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1F7A05C-2642-4E3A-B281-AA61B7B3BE01}"/>
              </a:ext>
            </a:extLst>
          </p:cNvPr>
          <p:cNvSpPr txBox="1"/>
          <p:nvPr/>
        </p:nvSpPr>
        <p:spPr>
          <a:xfrm>
            <a:off x="1091330" y="2640877"/>
            <a:ext cx="3075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Azimuthal</a:t>
            </a:r>
            <a:r>
              <a:rPr lang="pl-PL" sz="1600" b="1" dirty="0"/>
              <a:t> </a:t>
            </a:r>
            <a:r>
              <a:rPr lang="pl-PL" sz="1600" b="1" dirty="0" err="1"/>
              <a:t>stress</a:t>
            </a:r>
            <a:r>
              <a:rPr lang="pl-PL" sz="1600" b="1" dirty="0"/>
              <a:t> </a:t>
            </a:r>
            <a:r>
              <a:rPr lang="pl-PL" sz="1600" b="1" dirty="0" err="1"/>
              <a:t>at</a:t>
            </a:r>
            <a:r>
              <a:rPr lang="pl-PL" sz="1600" b="1" dirty="0"/>
              <a:t> 3rd </a:t>
            </a:r>
            <a:r>
              <a:rPr lang="pl-PL" sz="1600" b="1" dirty="0" err="1"/>
              <a:t>load</a:t>
            </a:r>
            <a:r>
              <a:rPr lang="pl-PL" sz="1600" b="1" dirty="0"/>
              <a:t> step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A9E22-8F78-4E78-9F75-3AB3A3AF490F}"/>
              </a:ext>
            </a:extLst>
          </p:cNvPr>
          <p:cNvSpPr txBox="1"/>
          <p:nvPr/>
        </p:nvSpPr>
        <p:spPr>
          <a:xfrm>
            <a:off x="4716015" y="2876263"/>
            <a:ext cx="4609474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/>
              <a:t>Design </a:t>
            </a:r>
            <a:r>
              <a:rPr lang="pl-PL" sz="2000" b="1" dirty="0" err="1"/>
              <a:t>variables</a:t>
            </a:r>
            <a:r>
              <a:rPr lang="pl-PL" sz="2000" b="1" dirty="0"/>
              <a:t>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/>
              <a:t>X </a:t>
            </a:r>
            <a:r>
              <a:rPr lang="pl-PL" dirty="0" err="1"/>
              <a:t>coordinate</a:t>
            </a:r>
            <a:r>
              <a:rPr lang="pl-PL" dirty="0"/>
              <a:t> of the </a:t>
            </a:r>
            <a:r>
              <a:rPr lang="pl-PL" dirty="0" err="1"/>
              <a:t>horizontal</a:t>
            </a:r>
            <a:r>
              <a:rPr lang="pl-PL" dirty="0"/>
              <a:t> </a:t>
            </a:r>
            <a:r>
              <a:rPr lang="pl-PL" dirty="0" err="1"/>
              <a:t>key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/>
              <a:t>Y </a:t>
            </a:r>
            <a:r>
              <a:rPr lang="pl-PL" dirty="0" err="1"/>
              <a:t>coordinate</a:t>
            </a:r>
            <a:r>
              <a:rPr lang="pl-PL" dirty="0"/>
              <a:t> of the </a:t>
            </a:r>
            <a:r>
              <a:rPr lang="pl-PL" dirty="0" err="1"/>
              <a:t>vertical</a:t>
            </a:r>
            <a:r>
              <a:rPr lang="pl-PL" dirty="0"/>
              <a:t> </a:t>
            </a:r>
            <a:r>
              <a:rPr lang="pl-PL" dirty="0" err="1"/>
              <a:t>key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 err="1"/>
              <a:t>Length</a:t>
            </a:r>
            <a:r>
              <a:rPr lang="pl-PL" dirty="0"/>
              <a:t> of the </a:t>
            </a:r>
            <a:r>
              <a:rPr lang="pl-PL" dirty="0" err="1"/>
              <a:t>horizontal</a:t>
            </a:r>
            <a:r>
              <a:rPr lang="pl-PL" dirty="0"/>
              <a:t> </a:t>
            </a:r>
            <a:r>
              <a:rPr lang="pl-PL" dirty="0" err="1"/>
              <a:t>key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 err="1"/>
              <a:t>Length</a:t>
            </a:r>
            <a:r>
              <a:rPr lang="pl-PL" dirty="0"/>
              <a:t> of the </a:t>
            </a:r>
            <a:r>
              <a:rPr lang="pl-PL" dirty="0" err="1"/>
              <a:t>vertical</a:t>
            </a:r>
            <a:r>
              <a:rPr lang="pl-PL" dirty="0"/>
              <a:t> </a:t>
            </a:r>
            <a:r>
              <a:rPr lang="pl-PL" dirty="0" err="1"/>
              <a:t>key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 err="1"/>
              <a:t>Horizontal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</a:t>
            </a:r>
            <a:r>
              <a:rPr lang="pl-PL" dirty="0" err="1"/>
              <a:t>interference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 err="1"/>
              <a:t>Vertical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</a:t>
            </a:r>
            <a:r>
              <a:rPr lang="pl-PL" dirty="0" err="1"/>
              <a:t>interference</a:t>
            </a: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pl-PL" dirty="0" err="1"/>
              <a:t>Horizontal</a:t>
            </a:r>
            <a:r>
              <a:rPr lang="pl-PL" dirty="0"/>
              <a:t> gap </a:t>
            </a:r>
            <a:r>
              <a:rPr lang="pl-PL" dirty="0" err="1"/>
              <a:t>between</a:t>
            </a:r>
            <a:r>
              <a:rPr lang="pl-PL" dirty="0"/>
              <a:t> SS Pad </a:t>
            </a:r>
            <a:r>
              <a:rPr lang="pl-PL" dirty="0" err="1"/>
              <a:t>halves</a:t>
            </a:r>
            <a:endParaRPr lang="pl-PL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391796C-2591-4DC0-8D2F-31548C0EA2BE}"/>
              </a:ext>
            </a:extLst>
          </p:cNvPr>
          <p:cNvSpPr/>
          <p:nvPr/>
        </p:nvSpPr>
        <p:spPr>
          <a:xfrm>
            <a:off x="4546573" y="2877037"/>
            <a:ext cx="338884" cy="2535768"/>
          </a:xfrm>
          <a:prstGeom prst="leftBrac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D30DA-2275-45E7-988E-234DE5F19ABC}"/>
              </a:ext>
            </a:extLst>
          </p:cNvPr>
          <p:cNvSpPr/>
          <p:nvPr/>
        </p:nvSpPr>
        <p:spPr>
          <a:xfrm>
            <a:off x="4067945" y="3875590"/>
            <a:ext cx="338884" cy="164164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9586ED-92D2-42C7-889B-AB9674D145DF}"/>
              </a:ext>
            </a:extLst>
          </p:cNvPr>
          <p:cNvSpPr txBox="1"/>
          <p:nvPr/>
        </p:nvSpPr>
        <p:spPr>
          <a:xfrm>
            <a:off x="4716015" y="5625314"/>
            <a:ext cx="414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Tuning</a:t>
            </a:r>
            <a:r>
              <a:rPr lang="pl-PL" sz="1600" b="1" dirty="0"/>
              <a:t> +/- of the design </a:t>
            </a:r>
            <a:r>
              <a:rPr lang="pl-PL" sz="1600" b="1" dirty="0" err="1"/>
              <a:t>parameter</a:t>
            </a:r>
            <a:r>
              <a:rPr lang="pl-PL" sz="1600" b="1" dirty="0"/>
              <a:t> (</a:t>
            </a:r>
            <a:r>
              <a:rPr lang="pl-PL" sz="1600" b="1" dirty="0" err="1"/>
              <a:t>if</a:t>
            </a:r>
            <a:r>
              <a:rPr lang="pl-PL" sz="1600" b="1" dirty="0"/>
              <a:t> </a:t>
            </a:r>
            <a:r>
              <a:rPr lang="pl-PL" sz="1600" b="1" dirty="0" err="1"/>
              <a:t>needed</a:t>
            </a:r>
            <a:r>
              <a:rPr lang="pl-PL" sz="1600" b="1" dirty="0"/>
              <a:t>)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788C6EF-0273-44D6-90B3-6B41284146C1}"/>
              </a:ext>
            </a:extLst>
          </p:cNvPr>
          <p:cNvSpPr/>
          <p:nvPr/>
        </p:nvSpPr>
        <p:spPr>
          <a:xfrm>
            <a:off x="6553200" y="5215365"/>
            <a:ext cx="395064" cy="43781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22111A2E-E474-4DA7-B568-289E39D96F44}"/>
              </a:ext>
            </a:extLst>
          </p:cNvPr>
          <p:cNvSpPr/>
          <p:nvPr/>
        </p:nvSpPr>
        <p:spPr>
          <a:xfrm rot="2863526">
            <a:off x="6258347" y="6061695"/>
            <a:ext cx="395064" cy="43781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A2ABB5-2003-4638-98EE-4B209C6179F8}"/>
              </a:ext>
            </a:extLst>
          </p:cNvPr>
          <p:cNvSpPr txBox="1"/>
          <p:nvPr/>
        </p:nvSpPr>
        <p:spPr>
          <a:xfrm>
            <a:off x="4406829" y="6373966"/>
            <a:ext cx="339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2000" b="1" dirty="0" err="1"/>
              <a:t>Final</a:t>
            </a:r>
            <a:r>
              <a:rPr lang="pl-PL" sz="2000" b="1" dirty="0"/>
              <a:t> </a:t>
            </a:r>
            <a:r>
              <a:rPr lang="pl-PL" sz="2000" b="1" dirty="0" err="1"/>
              <a:t>parameters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3459982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iagram, schematic&#10;&#10;Description automatically generated">
            <a:extLst>
              <a:ext uri="{FF2B5EF4-FFF2-40B4-BE49-F238E27FC236}">
                <a16:creationId xmlns:a16="http://schemas.microsoft.com/office/drawing/2014/main" id="{676FC175-1C99-4979-A1A2-61EE11F8FD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46" t="2777" r="31929" b="3056"/>
          <a:stretch/>
        </p:blipFill>
        <p:spPr>
          <a:xfrm>
            <a:off x="7207008" y="939390"/>
            <a:ext cx="1914964" cy="319254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Materials, </a:t>
            </a:r>
            <a:r>
              <a:rPr lang="pl-PL" sz="3200" dirty="0" err="1"/>
              <a:t>Loads&amp;BC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8</a:t>
            </a:fld>
            <a:endParaRPr lang="pl-PL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9BF2CAD-0282-4495-B321-F68A73555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90899"/>
              </p:ext>
            </p:extLst>
          </p:nvPr>
        </p:nvGraphicFramePr>
        <p:xfrm>
          <a:off x="0" y="2609661"/>
          <a:ext cx="356606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83">
                  <a:extLst>
                    <a:ext uri="{9D8B030D-6E8A-4147-A177-3AD203B41FA5}">
                      <a16:colId xmlns:a16="http://schemas.microsoft.com/office/drawing/2014/main" val="3692263185"/>
                    </a:ext>
                  </a:extLst>
                </a:gridCol>
                <a:gridCol w="1134809">
                  <a:extLst>
                    <a:ext uri="{9D8B030D-6E8A-4147-A177-3AD203B41FA5}">
                      <a16:colId xmlns:a16="http://schemas.microsoft.com/office/drawing/2014/main" val="212910364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32204762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49014175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pl-PL" sz="1000" b="1" dirty="0" err="1"/>
                        <a:t>Material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b="1" dirty="0"/>
                        <a:t>E [</a:t>
                      </a:r>
                      <a:r>
                        <a:rPr lang="pl-PL" sz="1000" b="1" dirty="0" err="1"/>
                        <a:t>GPa</a:t>
                      </a:r>
                      <a:r>
                        <a:rPr lang="pl-PL" sz="1000" b="1" dirty="0"/>
                        <a:t>]; RT (1.9K)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000" b="1" dirty="0"/>
                        <a:t>ν</a:t>
                      </a:r>
                      <a:r>
                        <a:rPr lang="pl-PL" sz="1000" b="1" dirty="0"/>
                        <a:t> [-]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000" b="1" dirty="0"/>
                        <a:t>α</a:t>
                      </a:r>
                      <a:r>
                        <a:rPr lang="pl-PL" sz="1000" b="1" dirty="0"/>
                        <a:t> *10^-3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80865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pl-PL" sz="1000" b="1" dirty="0" err="1"/>
                        <a:t>Conductor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(25)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5893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pl-PL" sz="1000" b="1" dirty="0"/>
                        <a:t>SS Pad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191 (210)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</a:t>
                      </a:r>
                      <a:r>
                        <a:rPr lang="pl-PL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.8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50499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Al7075 shell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 (79)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42569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Ferromagnetic iron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204 (225)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</a:t>
                      </a:r>
                      <a:r>
                        <a:rPr lang="pl-PL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b="1" dirty="0"/>
                        <a:t>2.0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96035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Fiberglass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(27.5)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</a:t>
                      </a:r>
                      <a:r>
                        <a:rPr lang="pl-PL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1393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pl-PL" sz="1000" b="1" dirty="0"/>
                        <a:t>Kawasaki SS</a:t>
                      </a:r>
                      <a:endParaRPr lang="en-GB" sz="1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/>
                        <a:t>186 (186)</a:t>
                      </a:r>
                      <a:endParaRPr lang="en-GB" sz="1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/>
                        <a:t>0.28</a:t>
                      </a:r>
                      <a:endParaRPr lang="en-GB" sz="1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000" b="1" dirty="0"/>
                        <a:t>1.8</a:t>
                      </a:r>
                      <a:endParaRPr lang="en-GB" sz="1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269096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1286795-6991-40B6-B654-43A417C6C5C8}"/>
              </a:ext>
            </a:extLst>
          </p:cNvPr>
          <p:cNvSpPr txBox="1"/>
          <p:nvPr/>
        </p:nvSpPr>
        <p:spPr>
          <a:xfrm>
            <a:off x="-66390" y="4529901"/>
            <a:ext cx="414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Linear</a:t>
            </a:r>
            <a:r>
              <a:rPr lang="pl-PL" sz="1600" b="1" dirty="0"/>
              <a:t> </a:t>
            </a:r>
            <a:r>
              <a:rPr lang="pl-PL" sz="1600" b="1" dirty="0" err="1"/>
              <a:t>elastic</a:t>
            </a:r>
            <a:r>
              <a:rPr lang="pl-PL" sz="1600" b="1" dirty="0"/>
              <a:t> </a:t>
            </a:r>
            <a:r>
              <a:rPr lang="pl-PL" sz="1600" b="1" dirty="0" err="1"/>
              <a:t>material</a:t>
            </a:r>
            <a:r>
              <a:rPr lang="pl-PL" sz="1600" b="1" dirty="0"/>
              <a:t> </a:t>
            </a:r>
            <a:r>
              <a:rPr lang="pl-PL" sz="1600" b="1" dirty="0" err="1"/>
              <a:t>properties</a:t>
            </a:r>
            <a:r>
              <a:rPr lang="pl-PL" sz="1600" b="1" dirty="0"/>
              <a:t> [1,2]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Three </a:t>
            </a:r>
            <a:r>
              <a:rPr lang="pl-PL" sz="2000" b="1" dirty="0" err="1"/>
              <a:t>load</a:t>
            </a:r>
            <a:r>
              <a:rPr lang="pl-PL" sz="2000" b="1" dirty="0"/>
              <a:t> </a:t>
            </a:r>
            <a:r>
              <a:rPr lang="pl-PL" sz="2000" b="1" dirty="0" err="1"/>
              <a:t>steps</a:t>
            </a:r>
            <a:r>
              <a:rPr lang="pl-PL" sz="2000" b="1" dirty="0"/>
              <a:t>:</a:t>
            </a:r>
          </a:p>
          <a:p>
            <a:pPr marL="457200" indent="-457200">
              <a:buAutoNum type="arabicPeriod"/>
            </a:pPr>
            <a:r>
              <a:rPr lang="pl-PL" sz="2000" b="1" dirty="0"/>
              <a:t>Assembly – </a:t>
            </a:r>
            <a:r>
              <a:rPr lang="pl-PL" sz="2000" b="1" dirty="0" err="1"/>
              <a:t>prestress</a:t>
            </a:r>
            <a:r>
              <a:rPr lang="pl-PL" sz="2000" b="1" dirty="0"/>
              <a:t> </a:t>
            </a:r>
            <a:r>
              <a:rPr lang="pl-PL" sz="2000" b="1" dirty="0" err="1"/>
              <a:t>at</a:t>
            </a:r>
            <a:r>
              <a:rPr lang="pl-PL" sz="2000" b="1" dirty="0"/>
              <a:t> RT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Cool</a:t>
            </a:r>
            <a:r>
              <a:rPr lang="pl-PL" sz="2000" b="1" dirty="0"/>
              <a:t>-down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Energization</a:t>
            </a:r>
            <a:r>
              <a:rPr lang="pl-PL" sz="2000" b="1" dirty="0"/>
              <a:t> – EM </a:t>
            </a:r>
            <a:r>
              <a:rPr lang="pl-PL" sz="2000" b="1" dirty="0" err="1"/>
              <a:t>forces</a:t>
            </a:r>
            <a:endParaRPr lang="pl-PL" sz="2000" b="1" dirty="0"/>
          </a:p>
          <a:p>
            <a:pPr marL="342900" indent="-342900">
              <a:buFont typeface="+mj-lt"/>
              <a:buAutoNum type="arabicPeriod" startAt="2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57192-F0FA-4E43-AF89-9BC42F5E2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90" y="5043192"/>
            <a:ext cx="2010114" cy="2178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B43461-2172-4D8A-B76E-2723DD439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778" y="4855697"/>
            <a:ext cx="2212748" cy="234877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1D395152-3DFF-4952-BF18-373D0E79225E}"/>
              </a:ext>
            </a:extLst>
          </p:cNvPr>
          <p:cNvSpPr txBox="1"/>
          <p:nvPr/>
        </p:nvSpPr>
        <p:spPr>
          <a:xfrm rot="16200000">
            <a:off x="6000927" y="1913308"/>
            <a:ext cx="2329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100" b="1" dirty="0" err="1"/>
              <a:t>Symmetry</a:t>
            </a:r>
            <a:r>
              <a:rPr lang="pl-PL" sz="1100" b="1" dirty="0"/>
              <a:t> in X </a:t>
            </a:r>
            <a:r>
              <a:rPr lang="pl-PL" sz="1100" b="1" dirty="0" err="1"/>
              <a:t>direction</a:t>
            </a:r>
            <a:endParaRPr lang="pl-PL" sz="11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C0589DC-1DED-4CA3-ACF9-14F05BEFC266}"/>
              </a:ext>
            </a:extLst>
          </p:cNvPr>
          <p:cNvSpPr txBox="1"/>
          <p:nvPr/>
        </p:nvSpPr>
        <p:spPr>
          <a:xfrm>
            <a:off x="7875572" y="705729"/>
            <a:ext cx="14267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100" b="1" dirty="0" err="1"/>
              <a:t>Constrained</a:t>
            </a:r>
            <a:r>
              <a:rPr lang="pl-PL" sz="1100" b="1" dirty="0"/>
              <a:t> one point in Y </a:t>
            </a:r>
            <a:r>
              <a:rPr lang="pl-PL" sz="1100" b="1" dirty="0" err="1"/>
              <a:t>direction</a:t>
            </a:r>
            <a:endParaRPr lang="pl-PL" sz="1100" b="1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7781D7B-8563-433C-9949-F8E6ACA77F8D}"/>
              </a:ext>
            </a:extLst>
          </p:cNvPr>
          <p:cNvCxnSpPr>
            <a:cxnSpLocks/>
          </p:cNvCxnSpPr>
          <p:nvPr/>
        </p:nvCxnSpPr>
        <p:spPr>
          <a:xfrm>
            <a:off x="8795618" y="1189616"/>
            <a:ext cx="277688" cy="13460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53E1C7F3-9D34-440E-8D97-9F88DCBB4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868" y="4288736"/>
            <a:ext cx="3566069" cy="29560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1463326-903C-412A-8026-0E45570F18FF}"/>
              </a:ext>
            </a:extLst>
          </p:cNvPr>
          <p:cNvSpPr txBox="1"/>
          <p:nvPr/>
        </p:nvSpPr>
        <p:spPr>
          <a:xfrm>
            <a:off x="1038510" y="5047160"/>
            <a:ext cx="1098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/>
              <a:t>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A9BFA-B059-4000-8CA5-DBA2A88DBE26}"/>
              </a:ext>
            </a:extLst>
          </p:cNvPr>
          <p:cNvSpPr txBox="1"/>
          <p:nvPr/>
        </p:nvSpPr>
        <p:spPr>
          <a:xfrm>
            <a:off x="3958982" y="4889074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Cool</a:t>
            </a:r>
            <a:r>
              <a:rPr lang="pl-PL" sz="1600" b="1" dirty="0"/>
              <a:t>-down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DBF25D-9430-421E-A070-60640EF4742F}"/>
              </a:ext>
            </a:extLst>
          </p:cNvPr>
          <p:cNvSpPr txBox="1"/>
          <p:nvPr/>
        </p:nvSpPr>
        <p:spPr>
          <a:xfrm>
            <a:off x="7398621" y="4317676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Energization</a:t>
            </a:r>
            <a:endParaRPr lang="pl-PL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27D285-DF7A-43D9-A0FF-3FF636DBDC6D}"/>
              </a:ext>
            </a:extLst>
          </p:cNvPr>
          <p:cNvSpPr txBox="1"/>
          <p:nvPr/>
        </p:nvSpPr>
        <p:spPr>
          <a:xfrm>
            <a:off x="5674149" y="3302775"/>
            <a:ext cx="2019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200" b="1" u="sng" dirty="0"/>
              <a:t>Half of the magnet cross </a:t>
            </a:r>
            <a:r>
              <a:rPr lang="pl-PL" sz="1200" b="1" u="sng" dirty="0" err="1"/>
              <a:t>section</a:t>
            </a:r>
            <a:r>
              <a:rPr lang="pl-PL" sz="1200" b="1" u="sng" dirty="0"/>
              <a:t> </a:t>
            </a:r>
            <a:r>
              <a:rPr lang="pl-PL" sz="1200" b="1" u="sng" dirty="0" err="1"/>
              <a:t>is</a:t>
            </a:r>
            <a:r>
              <a:rPr lang="pl-PL" sz="1200" b="1" u="sng" dirty="0"/>
              <a:t> </a:t>
            </a:r>
            <a:r>
              <a:rPr lang="pl-PL" sz="1200" b="1" u="sng" dirty="0" err="1"/>
              <a:t>modeled</a:t>
            </a:r>
            <a:endParaRPr lang="pl-PL" sz="1200" b="1" u="sng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14FA981-F8F7-451A-BB48-594EB49FAD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011432"/>
              </p:ext>
            </p:extLst>
          </p:nvPr>
        </p:nvGraphicFramePr>
        <p:xfrm>
          <a:off x="4525866" y="1161043"/>
          <a:ext cx="2237873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732">
                  <a:extLst>
                    <a:ext uri="{9D8B030D-6E8A-4147-A177-3AD203B41FA5}">
                      <a16:colId xmlns:a16="http://schemas.microsoft.com/office/drawing/2014/main" val="68383144"/>
                    </a:ext>
                  </a:extLst>
                </a:gridCol>
                <a:gridCol w="1030141">
                  <a:extLst>
                    <a:ext uri="{9D8B030D-6E8A-4147-A177-3AD203B41FA5}">
                      <a16:colId xmlns:a16="http://schemas.microsoft.com/office/drawing/2014/main" val="25034132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l-PL" sz="1100" b="1" dirty="0"/>
                        <a:t>EM Force component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dirty="0"/>
                        <a:t>Value [</a:t>
                      </a:r>
                      <a:r>
                        <a:rPr lang="pl-PL" sz="1100" b="1" dirty="0" err="1"/>
                        <a:t>kN</a:t>
                      </a:r>
                      <a:r>
                        <a:rPr lang="pl-PL" sz="1100" b="1" dirty="0"/>
                        <a:t>/m]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88617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pl-PL" sz="900" b="1" dirty="0" err="1"/>
                        <a:t>Coils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603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dirty="0" err="1"/>
                        <a:t>Fx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3575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917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dirty="0" err="1"/>
                        <a:t>Fy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-1781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6407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Yoke</a:t>
                      </a:r>
                      <a:endParaRPr kumimoji="0" lang="pl-PL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075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dirty="0" err="1"/>
                        <a:t>Fx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-474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754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l-PL" sz="900" b="1" dirty="0" err="1"/>
                        <a:t>Fy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235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799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54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78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dirty="0"/>
              <a:t>FEM Analysis – Materials, </a:t>
            </a:r>
            <a:r>
              <a:rPr lang="pl-PL" sz="3200" dirty="0" err="1"/>
              <a:t>Loads&amp;BC</a:t>
            </a:r>
            <a:endParaRPr lang="pl-PL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6822D-F481-40E4-B12F-837B5A67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9</a:t>
            </a:fld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B7C22-5F17-4C82-BAE6-A6431BEF3BED}"/>
              </a:ext>
            </a:extLst>
          </p:cNvPr>
          <p:cNvSpPr txBox="1"/>
          <p:nvPr/>
        </p:nvSpPr>
        <p:spPr>
          <a:xfrm>
            <a:off x="22028" y="1189616"/>
            <a:ext cx="5652121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Three </a:t>
            </a:r>
            <a:r>
              <a:rPr lang="pl-PL" sz="2000" b="1" dirty="0" err="1"/>
              <a:t>load</a:t>
            </a:r>
            <a:r>
              <a:rPr lang="pl-PL" sz="2000" b="1" dirty="0"/>
              <a:t> </a:t>
            </a:r>
            <a:r>
              <a:rPr lang="pl-PL" sz="2000" b="1" dirty="0" err="1"/>
              <a:t>steps</a:t>
            </a:r>
            <a:r>
              <a:rPr lang="pl-PL" sz="2000" b="1" dirty="0"/>
              <a:t>:</a:t>
            </a:r>
          </a:p>
          <a:p>
            <a:pPr marL="457200" indent="-457200">
              <a:buAutoNum type="arabicPeriod"/>
            </a:pPr>
            <a:r>
              <a:rPr lang="pl-PL" sz="2000" b="1" dirty="0"/>
              <a:t>Assembly – </a:t>
            </a:r>
            <a:r>
              <a:rPr lang="pl-PL" sz="2000" b="1" dirty="0" err="1"/>
              <a:t>prestress</a:t>
            </a:r>
            <a:r>
              <a:rPr lang="pl-PL" sz="2000" b="1" dirty="0"/>
              <a:t> </a:t>
            </a:r>
            <a:r>
              <a:rPr lang="pl-PL" sz="2000" b="1" dirty="0" err="1"/>
              <a:t>at</a:t>
            </a:r>
            <a:r>
              <a:rPr lang="pl-PL" sz="2000" b="1" dirty="0"/>
              <a:t> RT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Cool</a:t>
            </a:r>
            <a:r>
              <a:rPr lang="pl-PL" sz="2000" b="1" dirty="0"/>
              <a:t>-down</a:t>
            </a:r>
          </a:p>
          <a:p>
            <a:pPr marL="457200" indent="-457200">
              <a:buAutoNum type="arabicPeriod"/>
            </a:pPr>
            <a:r>
              <a:rPr lang="pl-PL" sz="2000" b="1" dirty="0" err="1"/>
              <a:t>Energization</a:t>
            </a:r>
            <a:r>
              <a:rPr lang="pl-PL" sz="2000" b="1" dirty="0"/>
              <a:t> – EM </a:t>
            </a:r>
            <a:r>
              <a:rPr lang="pl-PL" sz="2000" b="1" dirty="0" err="1"/>
              <a:t>forces</a:t>
            </a:r>
            <a:endParaRPr lang="pl-PL" sz="2000" b="1" dirty="0"/>
          </a:p>
          <a:p>
            <a:pPr marL="342900" indent="-342900">
              <a:buFont typeface="+mj-lt"/>
              <a:buAutoNum type="arabicPeriod" startAt="2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pl-PL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57192-F0FA-4E43-AF89-9BC42F5E2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010" y="2601048"/>
            <a:ext cx="4185794" cy="45365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B43461-2172-4D8A-B76E-2723DD439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804" y="1109010"/>
            <a:ext cx="2736211" cy="29044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1C7F3-9D34-440E-8D97-9F88DCBB4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903" y="3901948"/>
            <a:ext cx="3566069" cy="29560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1463326-903C-412A-8026-0E45570F18FF}"/>
              </a:ext>
            </a:extLst>
          </p:cNvPr>
          <p:cNvSpPr txBox="1"/>
          <p:nvPr/>
        </p:nvSpPr>
        <p:spPr>
          <a:xfrm>
            <a:off x="3037928" y="2843088"/>
            <a:ext cx="1098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/>
              <a:t>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A9BFA-B059-4000-8CA5-DBA2A88DBE26}"/>
              </a:ext>
            </a:extLst>
          </p:cNvPr>
          <p:cNvSpPr txBox="1"/>
          <p:nvPr/>
        </p:nvSpPr>
        <p:spPr>
          <a:xfrm>
            <a:off x="7679910" y="1068607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Cool</a:t>
            </a:r>
            <a:r>
              <a:rPr lang="pl-PL" sz="1600" b="1" dirty="0"/>
              <a:t>-down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3BCAD3-0D0E-4758-AD6C-EA3915C52CB9}"/>
              </a:ext>
            </a:extLst>
          </p:cNvPr>
          <p:cNvSpPr txBox="1"/>
          <p:nvPr/>
        </p:nvSpPr>
        <p:spPr>
          <a:xfrm>
            <a:off x="-78119" y="5129215"/>
            <a:ext cx="1556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Introduce</a:t>
            </a:r>
            <a:r>
              <a:rPr lang="pl-PL" sz="1600" b="1" dirty="0"/>
              <a:t> </a:t>
            </a:r>
            <a:r>
              <a:rPr lang="pl-PL" sz="1600" b="1" dirty="0" err="1"/>
              <a:t>compression</a:t>
            </a:r>
            <a:endParaRPr lang="pl-PL" sz="1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CBDD1D-2444-4B19-86BD-4B49828A8C60}"/>
              </a:ext>
            </a:extLst>
          </p:cNvPr>
          <p:cNvSpPr txBox="1"/>
          <p:nvPr/>
        </p:nvSpPr>
        <p:spPr>
          <a:xfrm>
            <a:off x="2135550" y="6339900"/>
            <a:ext cx="2091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Introduce</a:t>
            </a:r>
            <a:r>
              <a:rPr lang="pl-PL" sz="1600" b="1" dirty="0"/>
              <a:t> </a:t>
            </a:r>
            <a:r>
              <a:rPr lang="pl-PL" sz="1600" b="1" dirty="0" err="1"/>
              <a:t>traction</a:t>
            </a:r>
            <a:r>
              <a:rPr lang="pl-PL" sz="1600" b="1" dirty="0"/>
              <a:t> – </a:t>
            </a:r>
            <a:r>
              <a:rPr lang="pl-PL" sz="1600" b="1" dirty="0" err="1"/>
              <a:t>counteract</a:t>
            </a:r>
            <a:r>
              <a:rPr lang="pl-PL" sz="1600" b="1" dirty="0"/>
              <a:t> EM </a:t>
            </a:r>
            <a:r>
              <a:rPr lang="pl-PL" sz="1600" b="1" dirty="0" err="1"/>
              <a:t>forces</a:t>
            </a:r>
            <a:endParaRPr lang="pl-PL" sz="16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CE1D8A-9141-4D1B-BAE7-3DBBD0790158}"/>
              </a:ext>
            </a:extLst>
          </p:cNvPr>
          <p:cNvSpPr/>
          <p:nvPr/>
        </p:nvSpPr>
        <p:spPr>
          <a:xfrm rot="2258974">
            <a:off x="1279584" y="5408169"/>
            <a:ext cx="236689" cy="66779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E99159F-06B1-47F6-9BA9-1B59AD3BD3A1}"/>
              </a:ext>
            </a:extLst>
          </p:cNvPr>
          <p:cNvSpPr/>
          <p:nvPr/>
        </p:nvSpPr>
        <p:spPr>
          <a:xfrm>
            <a:off x="1320159" y="6120623"/>
            <a:ext cx="177276" cy="18831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BACB52-CF6E-4EC7-9180-E0E81B634F1A}"/>
              </a:ext>
            </a:extLst>
          </p:cNvPr>
          <p:cNvCxnSpPr/>
          <p:nvPr/>
        </p:nvCxnSpPr>
        <p:spPr>
          <a:xfrm>
            <a:off x="633166" y="5728708"/>
            <a:ext cx="525888" cy="131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9CB8FA5-524A-4188-B843-5F7C2C2B825E}"/>
              </a:ext>
            </a:extLst>
          </p:cNvPr>
          <p:cNvCxnSpPr>
            <a:cxnSpLocks/>
          </p:cNvCxnSpPr>
          <p:nvPr/>
        </p:nvCxnSpPr>
        <p:spPr>
          <a:xfrm flipH="1" flipV="1">
            <a:off x="1497435" y="6254611"/>
            <a:ext cx="595309" cy="31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0936425-CDAE-44FC-87F3-F7F4BE4C851A}"/>
              </a:ext>
            </a:extLst>
          </p:cNvPr>
          <p:cNvSpPr txBox="1"/>
          <p:nvPr/>
        </p:nvSpPr>
        <p:spPr>
          <a:xfrm>
            <a:off x="7858164" y="3919584"/>
            <a:ext cx="1250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b="1" dirty="0" err="1"/>
              <a:t>Energization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1703422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3495</TotalTime>
  <Words>1969</Words>
  <Application>Microsoft Office PowerPoint</Application>
  <PresentationFormat>On-screen Show (4:3)</PresentationFormat>
  <Paragraphs>587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NimbusRomNo9L-Medi</vt:lpstr>
      <vt:lpstr>Motyw pakietu Office</vt:lpstr>
      <vt:lpstr>FalconD – FEM Analysis Preliminary results</vt:lpstr>
      <vt:lpstr>Outline</vt:lpstr>
      <vt:lpstr>Basic magnet cross-section – general view</vt:lpstr>
      <vt:lpstr>Proposed geometry of the magnet structure – general view</vt:lpstr>
      <vt:lpstr>FEM Analysis - assumptions</vt:lpstr>
      <vt:lpstr>FEM Analysis - assumptions</vt:lpstr>
      <vt:lpstr>FEM Analysis - assumptions</vt:lpstr>
      <vt:lpstr>FEM Analysis – Materials, Loads&amp;BC</vt:lpstr>
      <vt:lpstr>FEM Analysis – Materials, Loads&amp;BC</vt:lpstr>
      <vt:lpstr>FEM Analysis – Materials, Loads&amp;BC</vt:lpstr>
      <vt:lpstr>FEM Analysis – Materials, Loads&amp;BC</vt:lpstr>
      <vt:lpstr>FEM Analysis – Materials, Loads&amp;BC</vt:lpstr>
      <vt:lpstr>FEM Analysis – preliminary results</vt:lpstr>
      <vt:lpstr>FEM Analysis – preliminary results</vt:lpstr>
      <vt:lpstr>FEM Analysis – preliminary results</vt:lpstr>
      <vt:lpstr>FEM Analysis – preliminary results</vt:lpstr>
      <vt:lpstr>FEM Analysis – preliminary results</vt:lpstr>
      <vt:lpstr>FEM Analysis – preliminary results</vt:lpstr>
      <vt:lpstr>FEM Analysis – preliminary results</vt:lpstr>
      <vt:lpstr>FEM Analysis – preliminary results</vt:lpstr>
      <vt:lpstr>Conclusions</vt:lpstr>
      <vt:lpstr>Future plans&amp;work</vt:lpstr>
      <vt:lpstr>Future plans&amp;work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FalconD – Proposal of the Probabilistic Analysis using Monte Carlo Method</dc:title>
  <dc:creator>Przemek</dc:creator>
  <cp:lastModifiedBy>Przemyslaw Wachal</cp:lastModifiedBy>
  <cp:revision>195</cp:revision>
  <cp:lastPrinted>2021-11-24T09:56:00Z</cp:lastPrinted>
  <dcterms:created xsi:type="dcterms:W3CDTF">2021-11-21T17:30:06Z</dcterms:created>
  <dcterms:modified xsi:type="dcterms:W3CDTF">2022-01-11T12:53:49Z</dcterms:modified>
</cp:coreProperties>
</file>