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85" r:id="rId2"/>
    <p:sldMasterId id="2147483709" r:id="rId3"/>
    <p:sldMasterId id="2147483712" r:id="rId4"/>
    <p:sldMasterId id="2147483724" r:id="rId5"/>
  </p:sldMasterIdLst>
  <p:notesMasterIdLst>
    <p:notesMasterId r:id="rId37"/>
  </p:notesMasterIdLst>
  <p:sldIdLst>
    <p:sldId id="268" r:id="rId6"/>
    <p:sldId id="258" r:id="rId7"/>
    <p:sldId id="393" r:id="rId8"/>
    <p:sldId id="270" r:id="rId9"/>
    <p:sldId id="271" r:id="rId10"/>
    <p:sldId id="272" r:id="rId11"/>
    <p:sldId id="273" r:id="rId12"/>
    <p:sldId id="274" r:id="rId13"/>
    <p:sldId id="277" r:id="rId14"/>
    <p:sldId id="279" r:id="rId15"/>
    <p:sldId id="280" r:id="rId16"/>
    <p:sldId id="382" r:id="rId17"/>
    <p:sldId id="320" r:id="rId18"/>
    <p:sldId id="343" r:id="rId19"/>
    <p:sldId id="341" r:id="rId20"/>
    <p:sldId id="395" r:id="rId21"/>
    <p:sldId id="396" r:id="rId22"/>
    <p:sldId id="322" r:id="rId23"/>
    <p:sldId id="384" r:id="rId24"/>
    <p:sldId id="385" r:id="rId25"/>
    <p:sldId id="386" r:id="rId26"/>
    <p:sldId id="387" r:id="rId27"/>
    <p:sldId id="388" r:id="rId28"/>
    <p:sldId id="391" r:id="rId29"/>
    <p:sldId id="390" r:id="rId30"/>
    <p:sldId id="394" r:id="rId31"/>
    <p:sldId id="367" r:id="rId32"/>
    <p:sldId id="369" r:id="rId33"/>
    <p:sldId id="372" r:id="rId34"/>
    <p:sldId id="381" r:id="rId35"/>
    <p:sldId id="363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00B5"/>
    <a:srgbClr val="FFFFF8"/>
    <a:srgbClr val="9305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694F9-E2CC-4604-8679-0D5BA5C75A21}" type="datetimeFigureOut">
              <a:rPr lang="it-IT" smtClean="0"/>
              <a:pPr/>
              <a:t>25/11/2010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96DDE-5D5F-4F3D-B261-E2B4F2DECC1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3516E-DE2A-416B-81FF-AF3D893B7061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3516E-DE2A-416B-81FF-AF3D893B7061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F31AC-602F-467F-B6E6-C5EC8A84C195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3B80E9-C84F-467D-9716-05B08F81A808}" type="slidenum">
              <a:rPr lang="en-US"/>
              <a:pPr/>
              <a:t>13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GB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645D6-71C2-41CF-BC2D-35714F5E1BB8}" type="slidenum">
              <a:rPr lang="it-IT">
                <a:solidFill>
                  <a:prstClr val="black"/>
                </a:solidFill>
              </a:rPr>
              <a:pPr/>
              <a:t>17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8A91C-7CAD-48EB-829A-762B384E1024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DB2EE7-2966-4055-A45C-E7045E33D622}" type="slidenum">
              <a:rPr lang="en-GB"/>
              <a:pPr/>
              <a:t>19</a:t>
            </a:fld>
            <a:endParaRPr lang="en-GB"/>
          </a:p>
        </p:txBody>
      </p:sp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4A47E7EC-9D89-4DE1-9892-5E7D9E137B0E}" type="slidenum">
              <a:rPr lang="en-US" sz="1200">
                <a:latin typeface="Calibri" pitchFamily="34" charset="0"/>
                <a:ea typeface="ＭＳ Ｐゴシック" pitchFamily="-80" charset="-128"/>
              </a:rPr>
              <a:pPr algn="r" defTabSz="457200"/>
              <a:t>19</a:t>
            </a:fld>
            <a:endParaRPr lang="en-US" sz="1200">
              <a:latin typeface="Calibri" pitchFamily="34" charset="0"/>
              <a:ea typeface="ＭＳ Ｐゴシック" pitchFamily="-80" charset="-128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457200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6B57D8-1778-4F6B-9486-0A0833DBC76E}" type="slidenum">
              <a:rPr lang="en-GB"/>
              <a:pPr/>
              <a:t>20</a:t>
            </a:fld>
            <a:endParaRPr lang="en-GB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F31AC-602F-467F-B6E6-C5EC8A84C195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F31AC-602F-467F-B6E6-C5EC8A84C195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F31AC-602F-467F-B6E6-C5EC8A84C195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105794" y="669775"/>
            <a:ext cx="4253508" cy="32868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6493" tIns="43247" rIns="86493" bIns="43247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6019" name="Text Box 3"/>
          <p:cNvSpPr>
            <a:spLocks noGrp="1" noChangeArrowheads="1"/>
          </p:cNvSpPr>
          <p:nvPr>
            <p:ph type="body"/>
          </p:nvPr>
        </p:nvSpPr>
        <p:spPr>
          <a:xfrm>
            <a:off x="870645" y="4159251"/>
            <a:ext cx="4714875" cy="280301"/>
          </a:xfrm>
          <a:noFill/>
          <a:ln/>
        </p:spPr>
        <p:txBody>
          <a:bodyPr lIns="79794" tIns="39735" rIns="79794" bIns="39735">
            <a:spAutoFit/>
          </a:bodyPr>
          <a:lstStyle/>
          <a:p>
            <a:pPr>
              <a:lnSpc>
                <a:spcPct val="110000"/>
              </a:lnSpc>
              <a:spcBef>
                <a:spcPts val="426"/>
              </a:spcBef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</a:pPr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 defTabSz="917575"/>
            <a:fld id="{9C5A3246-0CC6-445B-9628-80E73F9179B4}" type="slidenum">
              <a:rPr lang="en-GB">
                <a:solidFill>
                  <a:srgbClr val="000000"/>
                </a:solidFill>
              </a:rPr>
              <a:pPr defTabSz="917575"/>
              <a:t>28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10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39CB1A-2DC8-477E-97AC-F758B6C0BDC0}" type="slidenum">
              <a:rPr lang="en-GB"/>
              <a:pPr/>
              <a:t>29</a:t>
            </a:fld>
            <a:endParaRPr lang="en-GB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F31AC-602F-467F-B6E6-C5EC8A84C195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43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43557A-4BB1-4127-AF71-FF8E6C7A0D4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536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F7E32E-A14A-4409-AF6F-3158FE58C346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63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90183E-B654-4FF9-89C7-5D1CB8A3633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741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176126-B840-4B7A-9B12-471EECE12D90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14ABB4-BB31-442B-868A-406B9CFDD3E0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3516E-DE2A-416B-81FF-AF3D893B7061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ADD4C7-A5B2-4F8D-B47F-D8D915BB0AF6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69E6D-4734-41DC-AEF2-AB1EEF0C9099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36F239-06D4-42A8-9779-4ED4976A887E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D4C5B70-822D-42F4-864B-E9AC73DD3023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F15C218-F151-4514-853E-1C45BF2342C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A14F8AD-EAC1-4862-861F-D24ABBFC0387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DD52B4E-47AF-4316-895E-CE3FCB3615F1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AB8A455-B378-4684-A919-CEB38DCF0D6E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C98887E-A460-46FE-A5C1-204BBAE3F30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B7D2D-E8D3-4486-9D71-DEE0CF8B1DA2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06DCDE-8F9D-4E90-B3F3-AD1F06DBB88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B0A735A8-0A1A-44FC-B727-25FE98B883EF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B5B99CE-4B97-49B2-9CFB-F65E9BD89ED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5C0D6D2-86E8-4B97-8596-B59D0BE260DB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14D3EBD-D03D-4AE4-BD48-000D6A38BAA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7E5470E-B019-4E82-95A4-17FB70D5F92E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6AECB8B-4F5B-472C-B3B8-073F3AE6E49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6065066-35A8-4121-9F42-AD958C899897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1D693AD-A641-47CB-89B3-01DFA7B43EC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CD8C69-0D67-41FC-A5FD-EDA8BB345206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2A48451-323C-421E-95DC-021E5C9924F0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9E80115-9EA6-42BB-B922-C7C7D96DBBC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7022822-D007-4532-809B-7034668E7595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9D2DE32-0B94-4963-BCCC-D0C1BB42BB6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84F0D74-A314-4812-9F45-DA6F77B40644}" type="datetime1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C7FE60D-71C3-4B69-8D61-2C4A2D5E14F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A0891-4489-4EB9-B095-4C70D900FB27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B2917-5D9D-4F63-95F3-C0C3BA80A0F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ADD4C7-A5B2-4F8D-B47F-D8D915BB0AF6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CD8C69-0D67-41FC-A5FD-EDA8BB345206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58BD2F-A773-4011-BD88-9F2B291D73D6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047EDF-7BE4-46ED-8DA6-B35745295599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EBB9F-C092-4774-A4AD-4D9D6CAB95EB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58BD2F-A773-4011-BD88-9F2B291D73D6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40DAB5-6407-4657-996C-EF8D6F83D6A0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52D861-8043-4813-AC87-C184FE84A9DC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5E016B-23EF-494E-AD2E-88EE2EE05225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983E4-94A7-475B-94AE-33B7EBCA3C65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69E6D-4734-41DC-AEF2-AB1EEF0C9099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36F239-06D4-42A8-9779-4ED4976A887E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7D2DD-BFDC-4586-A842-3BD2AE2ADCD7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78A8B-4559-44B0-AAC0-6D29DA47F422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79E85-EF67-483A-8E0E-AAD09F7890B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0E59E-B4C7-463B-9E51-5379E6859EA1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047EDF-7BE4-46ED-8DA6-B35745295599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A442E-0754-47C4-A738-76A672623549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01E05-8D7E-4A33-B669-AD6B65275CF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98D71-569B-4F7C-ACAE-98A3ED5837B6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DCE97-A093-4221-8960-0F64895FCB79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C8BF-5157-4EBB-8C7A-C2F4F35963A3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D754B-DB17-4C53-A51D-16D3039194F8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881C3-4FD0-4ADA-AD73-112D89A93DD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8B883-5FC0-4BCF-B1CF-2A6DE9DA805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EBB9F-C092-4774-A4AD-4D9D6CAB95EB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40DAB5-6407-4657-996C-EF8D6F83D6A0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52D861-8043-4813-AC87-C184FE84A9DC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5E016B-23EF-494E-AD2E-88EE2EE05225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983E4-94A7-475B-94AE-33B7EBCA3C65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9AC08A-06BE-4145-8116-589EAF2E7B50}" type="slidenum">
              <a:rPr lang="en-US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</a:defRPr>
            </a:lvl1pPr>
          </a:lstStyle>
          <a:p>
            <a:pPr eaLnBrk="1" hangingPunct="1">
              <a:defRPr/>
            </a:pPr>
            <a:fld id="{843B680B-A6CE-4DD4-A836-ED8D4F50EC95}" type="datetime1">
              <a:rPr lang="en-US">
                <a:cs typeface="Arial" charset="0"/>
              </a:rPr>
              <a:pPr eaLnBrk="1" hangingPunct="1">
                <a:defRPr/>
              </a:pPr>
              <a:t>11/25/2010</a:t>
            </a:fld>
            <a:endParaRPr lang="en-US"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eaLnBrk="1" hangingPunct="1">
              <a:defRPr/>
            </a:pPr>
            <a:endParaRPr lang="it-IT"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</a:defRPr>
            </a:lvl1pPr>
          </a:lstStyle>
          <a:p>
            <a:pPr eaLnBrk="1" hangingPunct="1">
              <a:defRPr/>
            </a:pPr>
            <a:fld id="{DE3D0D2C-D2E2-49CE-9F9E-EE737B740C62}" type="slidenum">
              <a:rPr lang="en-US">
                <a:cs typeface="Arial" charset="0"/>
              </a:rPr>
              <a:pPr eaLnBrk="1" hangingPunct="1">
                <a:defRPr/>
              </a:pPr>
              <a:t>‹N›</a:t>
            </a:fld>
            <a:endParaRPr lang="en-US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92200" y="1143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67488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eaLnBrk="1" hangingPunct="1">
              <a:defRPr/>
            </a:pPr>
            <a:endParaRPr lang="en-GB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67488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eaLnBrk="1" hangingPunct="1">
              <a:defRPr/>
            </a:pPr>
            <a:endParaRPr lang="en-GB"/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400800"/>
            <a:ext cx="259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FFFFFF"/>
                </a:solidFill>
                <a:latin typeface="Times New Roman" pitchFamily="-110" charset="0"/>
              </a:defRPr>
            </a:lvl1pPr>
          </a:lstStyle>
          <a:p>
            <a:pPr defTabSz="457200" eaLnBrk="1" hangingPunct="1"/>
            <a:fld id="{50652E96-E25B-42A7-BAEB-05B4FA337B2B}" type="slidenum">
              <a:rPr lang="en-GB" smtClean="0">
                <a:ea typeface="ＭＳ Ｐゴシック" pitchFamily="34" charset="-128"/>
              </a:rPr>
              <a:pPr defTabSz="457200" eaLnBrk="1" hangingPunct="1"/>
              <a:t>‹N›</a:t>
            </a:fld>
            <a:endParaRPr lang="en-GB" smtClean="0">
              <a:ea typeface="ＭＳ Ｐゴシック" pitchFamily="34" charset="-128"/>
            </a:endParaRP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4586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800">
              <a:solidFill>
                <a:srgbClr val="000000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0" charset="-128"/>
          <a:cs typeface="ＭＳ Ｐゴシック" pitchFamily="-110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-110" charset="2"/>
        <a:buChar char="l"/>
        <a:defRPr sz="2000">
          <a:solidFill>
            <a:srgbClr val="FF0000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>
          <a:solidFill>
            <a:srgbClr val="00FF99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-110" charset="2"/>
        <a:buChar char="l"/>
        <a:defRPr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9AC08A-06BE-4145-8116-589EAF2E7B50}" type="slidenum">
              <a:rPr lang="en-US">
                <a:solidFill>
                  <a:srgbClr val="000000"/>
                </a:solidFill>
              </a:rPr>
              <a:pPr/>
              <a:t>‹N›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eaLnBrk="1" hangingPunct="1">
              <a:defRPr/>
            </a:pPr>
            <a:endParaRPr lang="it-IT">
              <a:solidFill>
                <a:srgbClr val="000000"/>
              </a:solidFill>
              <a:ea typeface="+mn-ea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eaLnBrk="1" hangingPunct="1">
              <a:defRPr/>
            </a:pPr>
            <a:endParaRPr lang="it-IT">
              <a:solidFill>
                <a:srgbClr val="000000"/>
              </a:solidFill>
              <a:ea typeface="+mn-ea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eaLnBrk="1" hangingPunct="1">
              <a:defRPr/>
            </a:pPr>
            <a:fld id="{DF4D55F2-FDF4-42D3-90DF-0CC7A22B21EE}" type="slidenum">
              <a:rPr lang="it-IT">
                <a:solidFill>
                  <a:srgbClr val="000000"/>
                </a:solidFill>
                <a:ea typeface="+mn-ea"/>
              </a:rPr>
              <a:pPr eaLnBrk="1" hangingPunct="1">
                <a:defRPr/>
              </a:pPr>
              <a:t>‹N›</a:t>
            </a:fld>
            <a:endParaRPr lang="it-IT">
              <a:solidFill>
                <a:srgbClr val="000000"/>
              </a:solidFill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1268760"/>
            <a:ext cx="56166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RECFA-CERN</a:t>
            </a:r>
          </a:p>
          <a:p>
            <a:pPr algn="ctr"/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NOVEMBER 25th 2010</a:t>
            </a:r>
          </a:p>
          <a:p>
            <a:pPr algn="ctr"/>
            <a:endParaRPr lang="it-IT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LNF  UPDATES</a:t>
            </a:r>
          </a:p>
          <a:p>
            <a:pPr algn="ctr"/>
            <a:endParaRPr lang="it-IT" b="1" dirty="0" smtClean="0">
              <a:solidFill>
                <a:srgbClr val="FF0000"/>
              </a:solidFill>
            </a:endParaRP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Mario </a:t>
            </a:r>
            <a:r>
              <a:rPr lang="it-IT" b="1" dirty="0" err="1" smtClean="0">
                <a:solidFill>
                  <a:srgbClr val="FF0000"/>
                </a:solidFill>
              </a:rPr>
              <a:t>Calvetti</a:t>
            </a:r>
            <a:endParaRPr lang="it-IT" b="1" dirty="0" smtClean="0">
              <a:solidFill>
                <a:srgbClr val="FF0000"/>
              </a:solidFill>
            </a:endParaRPr>
          </a:p>
          <a:p>
            <a:pPr algn="ctr"/>
            <a:r>
              <a:rPr lang="it-IT" b="1" dirty="0" err="1" smtClean="0">
                <a:solidFill>
                  <a:srgbClr val="FF0000"/>
                </a:solidFill>
              </a:rPr>
              <a:t>Frozen</a:t>
            </a:r>
            <a:r>
              <a:rPr lang="it-IT" b="1" dirty="0" smtClean="0">
                <a:solidFill>
                  <a:srgbClr val="FF0000"/>
                </a:solidFill>
              </a:rPr>
              <a:t> (</a:t>
            </a:r>
            <a:r>
              <a:rPr lang="it-IT" b="1" dirty="0" err="1" smtClean="0">
                <a:solidFill>
                  <a:srgbClr val="FF0000"/>
                </a:solidFill>
              </a:rPr>
              <a:t>sorry</a:t>
            </a:r>
            <a:r>
              <a:rPr lang="it-IT" b="1" dirty="0" smtClean="0">
                <a:solidFill>
                  <a:srgbClr val="FF0000"/>
                </a:solidFill>
              </a:rPr>
              <a:t>)  LNF </a:t>
            </a:r>
            <a:r>
              <a:rPr lang="it-IT" b="1" dirty="0" err="1" smtClean="0">
                <a:solidFill>
                  <a:srgbClr val="FF0000"/>
                </a:solidFill>
              </a:rPr>
              <a:t>Director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9163" y="1416050"/>
            <a:ext cx="7626350" cy="4924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8419" name="Rectangle 3"/>
          <p:cNvSpPr>
            <a:spLocks/>
          </p:cNvSpPr>
          <p:nvPr/>
        </p:nvSpPr>
        <p:spPr bwMode="auto">
          <a:xfrm>
            <a:off x="4589463" y="5232400"/>
            <a:ext cx="788987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1800" b="0" u="none">
                <a:latin typeface="Arial" pitchFamily="34" charset="0"/>
                <a:cs typeface="Arial" pitchFamily="34" charset="0"/>
                <a:sym typeface="Arial" pitchFamily="34" charset="0"/>
              </a:rPr>
              <a:t>Davies</a:t>
            </a:r>
          </a:p>
        </p:txBody>
      </p:sp>
      <p:sp>
        <p:nvSpPr>
          <p:cNvPr id="188420" name="Rectangle 4"/>
          <p:cNvSpPr>
            <a:spLocks/>
          </p:cNvSpPr>
          <p:nvPr/>
        </p:nvSpPr>
        <p:spPr bwMode="auto">
          <a:xfrm>
            <a:off x="5661025" y="5121275"/>
            <a:ext cx="492125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1800" b="0" u="none">
                <a:latin typeface="Arial" pitchFamily="34" charset="0"/>
                <a:cs typeface="Arial" pitchFamily="34" charset="0"/>
                <a:sym typeface="Arial" pitchFamily="34" charset="0"/>
              </a:rPr>
              <a:t>Bird</a:t>
            </a:r>
          </a:p>
        </p:txBody>
      </p:sp>
      <p:sp>
        <p:nvSpPr>
          <p:cNvPr id="188421" name="Rectangle 5"/>
          <p:cNvSpPr>
            <a:spLocks/>
          </p:cNvSpPr>
          <p:nvPr/>
        </p:nvSpPr>
        <p:spPr bwMode="auto">
          <a:xfrm>
            <a:off x="6059488" y="3370263"/>
            <a:ext cx="661987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1800" b="0" u="none">
                <a:latin typeface="Arial" pitchFamily="34" charset="0"/>
                <a:cs typeface="Arial" pitchFamily="34" charset="0"/>
                <a:sym typeface="Arial" pitchFamily="34" charset="0"/>
              </a:rPr>
              <a:t>Izycki</a:t>
            </a:r>
          </a:p>
        </p:txBody>
      </p:sp>
      <p:sp>
        <p:nvSpPr>
          <p:cNvPr id="188422" name="Rectangle 6"/>
          <p:cNvSpPr>
            <a:spLocks/>
          </p:cNvSpPr>
          <p:nvPr/>
        </p:nvSpPr>
        <p:spPr bwMode="auto">
          <a:xfrm rot="-5400000">
            <a:off x="2232819" y="4026694"/>
            <a:ext cx="1079500" cy="46513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200" u="none">
                <a:latin typeface="Arial" pitchFamily="34" charset="0"/>
                <a:cs typeface="Arial" pitchFamily="34" charset="0"/>
                <a:sym typeface="Arial" pitchFamily="34" charset="0"/>
              </a:rPr>
              <a:t>KEK</a:t>
            </a:r>
          </a:p>
        </p:txBody>
      </p:sp>
      <p:sp>
        <p:nvSpPr>
          <p:cNvPr id="188423" name="Rectangle 7"/>
          <p:cNvSpPr>
            <a:spLocks/>
          </p:cNvSpPr>
          <p:nvPr/>
        </p:nvSpPr>
        <p:spPr bwMode="auto">
          <a:xfrm rot="-5400000">
            <a:off x="3018632" y="4625181"/>
            <a:ext cx="1079500" cy="46513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200" u="none">
                <a:latin typeface="Arial" pitchFamily="34" charset="0"/>
                <a:cs typeface="Arial" pitchFamily="34" charset="0"/>
                <a:sym typeface="Arial" pitchFamily="34" charset="0"/>
              </a:rPr>
              <a:t>DEAR</a:t>
            </a:r>
          </a:p>
        </p:txBody>
      </p:sp>
      <p:sp>
        <p:nvSpPr>
          <p:cNvPr id="188424" name="AutoShape 8"/>
          <p:cNvSpPr>
            <a:spLocks/>
          </p:cNvSpPr>
          <p:nvPr/>
        </p:nvSpPr>
        <p:spPr bwMode="auto">
          <a:xfrm>
            <a:off x="6134100" y="1223963"/>
            <a:ext cx="2778125" cy="1169987"/>
          </a:xfrm>
          <a:prstGeom prst="roundRect">
            <a:avLst>
              <a:gd name="adj" fmla="val 11449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>
              <a:lnSpc>
                <a:spcPct val="90000"/>
              </a:lnSpc>
            </a:pPr>
            <a:r>
              <a:rPr lang="en-US" sz="1100" i="1" u="none">
                <a:latin typeface="Arial" pitchFamily="34" charset="0"/>
                <a:cs typeface="Arial" pitchFamily="34" charset="0"/>
                <a:sym typeface="Arial" pitchFamily="34" charset="0"/>
              </a:rPr>
              <a:t>  Recent theoretical values</a:t>
            </a:r>
          </a:p>
          <a:p>
            <a:pPr algn="ctr" defTabSz="642938">
              <a:lnSpc>
                <a:spcPct val="90000"/>
              </a:lnSpc>
            </a:pPr>
            <a:r>
              <a:rPr lang="en-US" sz="800" b="0" u="none">
                <a:latin typeface="Arial" pitchFamily="34" charset="0"/>
                <a:cs typeface="Arial" pitchFamily="34" charset="0"/>
                <a:sym typeface="Arial" pitchFamily="34" charset="0"/>
              </a:rPr>
              <a:t>Phys Rev Lett. 94 (2005) 213401</a:t>
            </a:r>
          </a:p>
          <a:p>
            <a:pPr algn="ctr" defTabSz="642938">
              <a:lnSpc>
                <a:spcPct val="90000"/>
              </a:lnSpc>
            </a:pPr>
            <a:endParaRPr lang="en-US" sz="800" b="0" u="none">
              <a:latin typeface="Arial" pitchFamily="34" charset="0"/>
              <a:cs typeface="Arial" pitchFamily="34" charset="0"/>
              <a:sym typeface="Arial" pitchFamily="34" charset="0"/>
            </a:endParaRPr>
          </a:p>
          <a:p>
            <a:pPr defTabSz="642938">
              <a:lnSpc>
                <a:spcPct val="90000"/>
              </a:lnSpc>
            </a:pPr>
            <a:r>
              <a:rPr lang="en-US" sz="800" b="0" i="1" u="none">
                <a:latin typeface="Arial" pitchFamily="34" charset="0"/>
                <a:cs typeface="Arial" pitchFamily="34" charset="0"/>
                <a:sym typeface="Arial" pitchFamily="34" charset="0"/>
              </a:rPr>
              <a:t>  Empty : using  Deser-Trueman formula </a:t>
            </a:r>
          </a:p>
          <a:p>
            <a:pPr defTabSz="642938">
              <a:lnSpc>
                <a:spcPct val="90000"/>
              </a:lnSpc>
            </a:pPr>
            <a:r>
              <a:rPr lang="en-US" sz="800" b="0" i="1" u="none">
                <a:latin typeface="Arial" pitchFamily="34" charset="0"/>
                <a:cs typeface="Arial" pitchFamily="34" charset="0"/>
                <a:sym typeface="Arial" pitchFamily="34" charset="0"/>
              </a:rPr>
              <a:t>  Full : by including isospin breaking corrections</a:t>
            </a:r>
          </a:p>
          <a:p>
            <a:pPr defTabSz="642938">
              <a:lnSpc>
                <a:spcPct val="90000"/>
              </a:lnSpc>
            </a:pPr>
            <a:endParaRPr lang="en-US" sz="800" b="0" i="1" u="none">
              <a:latin typeface="Arial" pitchFamily="34" charset="0"/>
              <a:cs typeface="Arial" pitchFamily="34" charset="0"/>
              <a:sym typeface="Arial" pitchFamily="34" charset="0"/>
            </a:endParaRPr>
          </a:p>
          <a:p>
            <a:pPr defTabSz="642938">
              <a:lnSpc>
                <a:spcPct val="90000"/>
              </a:lnSpc>
            </a:pPr>
            <a:r>
              <a:rPr lang="en-US" sz="800" b="0" i="1" u="none">
                <a:latin typeface="Arial" pitchFamily="34" charset="0"/>
                <a:cs typeface="Arial" pitchFamily="34" charset="0"/>
                <a:sym typeface="Arial" pitchFamily="34" charset="0"/>
              </a:rPr>
              <a:t>  Circle : their theory (Chiral SU(3) effective field theory)</a:t>
            </a:r>
          </a:p>
          <a:p>
            <a:pPr defTabSz="642938">
              <a:lnSpc>
                <a:spcPct val="90000"/>
              </a:lnSpc>
            </a:pPr>
            <a:r>
              <a:rPr lang="en-US" sz="800" b="0" i="1" u="none">
                <a:latin typeface="Arial" pitchFamily="34" charset="0"/>
                <a:cs typeface="Arial" pitchFamily="34" charset="0"/>
                <a:sym typeface="Arial" pitchFamily="34" charset="0"/>
              </a:rPr>
              <a:t>  Rectangle : with fit restricted to the DEAR data</a:t>
            </a:r>
          </a:p>
        </p:txBody>
      </p:sp>
      <p:sp>
        <p:nvSpPr>
          <p:cNvPr id="188425" name="Rectangle 9"/>
          <p:cNvSpPr>
            <a:spLocks/>
          </p:cNvSpPr>
          <p:nvPr/>
        </p:nvSpPr>
        <p:spPr bwMode="auto">
          <a:xfrm>
            <a:off x="2741613" y="3554413"/>
            <a:ext cx="258762" cy="473075"/>
          </a:xfrm>
          <a:prstGeom prst="rect">
            <a:avLst/>
          </a:prstGeom>
          <a:solidFill>
            <a:srgbClr val="FF0000">
              <a:alpha val="49803"/>
            </a:srgbClr>
          </a:solidFill>
          <a:ln w="381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188426" name="Rectangle 10"/>
          <p:cNvSpPr>
            <a:spLocks/>
          </p:cNvSpPr>
          <p:nvPr/>
        </p:nvSpPr>
        <p:spPr bwMode="auto">
          <a:xfrm>
            <a:off x="3594100" y="2138363"/>
            <a:ext cx="1741488" cy="68738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1900" u="none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SIDDHARTA</a:t>
            </a:r>
          </a:p>
          <a:p>
            <a:pPr algn="ctr" defTabSz="642938"/>
            <a:r>
              <a:rPr lang="en-US" sz="1900" b="0" i="1" u="none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preliminary</a:t>
            </a:r>
          </a:p>
        </p:txBody>
      </p:sp>
      <p:sp>
        <p:nvSpPr>
          <p:cNvPr id="188427" name="Line 11"/>
          <p:cNvSpPr>
            <a:spLocks noChangeShapeType="1"/>
          </p:cNvSpPr>
          <p:nvPr/>
        </p:nvSpPr>
        <p:spPr bwMode="auto">
          <a:xfrm rot="10800000" flipH="1">
            <a:off x="2928938" y="2473325"/>
            <a:ext cx="741362" cy="1063625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188428" name="Rectangle 12"/>
          <p:cNvSpPr>
            <a:spLocks/>
          </p:cNvSpPr>
          <p:nvPr/>
        </p:nvSpPr>
        <p:spPr bwMode="auto">
          <a:xfrm>
            <a:off x="3500438" y="6188075"/>
            <a:ext cx="2133600" cy="3492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1500" u="none">
                <a:latin typeface="Arial" pitchFamily="34" charset="0"/>
                <a:cs typeface="Arial" pitchFamily="34" charset="0"/>
                <a:sym typeface="Arial" pitchFamily="34" charset="0"/>
              </a:rPr>
              <a:t>Error : statistical only</a:t>
            </a:r>
          </a:p>
        </p:txBody>
      </p:sp>
      <p:sp>
        <p:nvSpPr>
          <p:cNvPr id="188429" name="Rectangle 13"/>
          <p:cNvSpPr>
            <a:spLocks/>
          </p:cNvSpPr>
          <p:nvPr/>
        </p:nvSpPr>
        <p:spPr bwMode="auto">
          <a:xfrm>
            <a:off x="6296025" y="6018213"/>
            <a:ext cx="1741488" cy="5365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500" u="none">
                <a:latin typeface="Arial" pitchFamily="34" charset="0"/>
                <a:cs typeface="Arial" pitchFamily="34" charset="0"/>
                <a:sym typeface="Arial" pitchFamily="34" charset="0"/>
              </a:rPr>
              <a:t>Shift [eV]</a:t>
            </a:r>
          </a:p>
        </p:txBody>
      </p:sp>
      <p:sp>
        <p:nvSpPr>
          <p:cNvPr id="188430" name="Rectangle 14"/>
          <p:cNvSpPr>
            <a:spLocks/>
          </p:cNvSpPr>
          <p:nvPr/>
        </p:nvSpPr>
        <p:spPr bwMode="auto">
          <a:xfrm rot="-5400000">
            <a:off x="53182" y="2393156"/>
            <a:ext cx="1741488" cy="5365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500" u="none">
                <a:latin typeface="Arial" pitchFamily="34" charset="0"/>
                <a:cs typeface="Arial" pitchFamily="34" charset="0"/>
                <a:sym typeface="Arial" pitchFamily="34" charset="0"/>
              </a:rPr>
              <a:t>Width [eV]</a:t>
            </a:r>
          </a:p>
        </p:txBody>
      </p:sp>
      <p:sp>
        <p:nvSpPr>
          <p:cNvPr id="188431" name="AutoShape 15"/>
          <p:cNvSpPr>
            <a:spLocks/>
          </p:cNvSpPr>
          <p:nvPr/>
        </p:nvSpPr>
        <p:spPr bwMode="auto">
          <a:xfrm>
            <a:off x="1258888" y="44450"/>
            <a:ext cx="6616700" cy="776288"/>
          </a:xfrm>
          <a:prstGeom prst="roundRect">
            <a:avLst>
              <a:gd name="adj" fmla="val 17241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50799" dir="281999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/>
          <a:p>
            <a:pPr algn="ctr" defTabSz="642938">
              <a:lnSpc>
                <a:spcPct val="90000"/>
              </a:lnSpc>
            </a:pPr>
            <a:r>
              <a:rPr lang="en-US" sz="3900" u="none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  <a:sym typeface="Arial" pitchFamily="34" charset="0"/>
              </a:rPr>
              <a:t>Kaonic hydrogen result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 descr="khe3-resul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209800"/>
            <a:ext cx="4686300" cy="4438650"/>
          </a:xfrm>
          <a:prstGeom prst="rect">
            <a:avLst/>
          </a:prstGeom>
          <a:noFill/>
        </p:spPr>
      </p:pic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1163638" y="2716213"/>
            <a:ext cx="1655762" cy="39528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u="none">
                <a:latin typeface="Arial" pitchFamily="34" charset="0"/>
                <a:ea typeface="ＭＳ Ｐゴシック" pitchFamily="34" charset="-128"/>
              </a:rPr>
              <a:t>K-</a:t>
            </a:r>
            <a:r>
              <a:rPr lang="en-US" altLang="ja-JP" sz="1800" u="none" baseline="30000">
                <a:latin typeface="Arial" pitchFamily="34" charset="0"/>
                <a:ea typeface="ＭＳ Ｐゴシック" pitchFamily="34" charset="-128"/>
              </a:rPr>
              <a:t>3</a:t>
            </a:r>
            <a:r>
              <a:rPr lang="en-US" altLang="ja-JP" sz="1800" u="none">
                <a:latin typeface="Arial" pitchFamily="34" charset="0"/>
                <a:ea typeface="ＭＳ Ｐゴシック" pitchFamily="34" charset="-128"/>
              </a:rPr>
              <a:t>He (3d-2p)</a:t>
            </a:r>
          </a:p>
        </p:txBody>
      </p:sp>
      <p:sp>
        <p:nvSpPr>
          <p:cNvPr id="190468" name="Line 4"/>
          <p:cNvSpPr>
            <a:spLocks noChangeShapeType="1"/>
          </p:cNvSpPr>
          <p:nvPr/>
        </p:nvSpPr>
        <p:spPr bwMode="auto">
          <a:xfrm>
            <a:off x="1289050" y="5019675"/>
            <a:ext cx="114300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90469" name="Text Box 5"/>
          <p:cNvSpPr txBox="1">
            <a:spLocks noChangeArrowheads="1"/>
          </p:cNvSpPr>
          <p:nvPr/>
        </p:nvSpPr>
        <p:spPr bwMode="auto">
          <a:xfrm>
            <a:off x="963613" y="4678363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b="0" u="none">
                <a:latin typeface="Arial" pitchFamily="34" charset="0"/>
                <a:ea typeface="ＭＳ Ｐゴシック" pitchFamily="34" charset="-128"/>
              </a:rPr>
              <a:t>Ti Ka</a:t>
            </a:r>
          </a:p>
        </p:txBody>
      </p:sp>
      <p:sp>
        <p:nvSpPr>
          <p:cNvPr id="190470" name="Line 6"/>
          <p:cNvSpPr>
            <a:spLocks noChangeShapeType="1"/>
          </p:cNvSpPr>
          <p:nvPr/>
        </p:nvSpPr>
        <p:spPr bwMode="auto">
          <a:xfrm>
            <a:off x="2222500" y="5273675"/>
            <a:ext cx="152400" cy="404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90471" name="Text Box 7"/>
          <p:cNvSpPr txBox="1">
            <a:spLocks noChangeArrowheads="1"/>
          </p:cNvSpPr>
          <p:nvPr/>
        </p:nvSpPr>
        <p:spPr bwMode="auto">
          <a:xfrm>
            <a:off x="1851025" y="4948238"/>
            <a:ext cx="577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800" b="0" u="none">
                <a:latin typeface="Arial" pitchFamily="34" charset="0"/>
                <a:ea typeface="ＭＳ Ｐゴシック" pitchFamily="34" charset="-128"/>
              </a:rPr>
              <a:t>K-C</a:t>
            </a:r>
          </a:p>
        </p:txBody>
      </p:sp>
      <p:sp>
        <p:nvSpPr>
          <p:cNvPr id="190472" name="Line 8"/>
          <p:cNvSpPr>
            <a:spLocks noChangeShapeType="1"/>
          </p:cNvSpPr>
          <p:nvPr/>
        </p:nvSpPr>
        <p:spPr bwMode="auto">
          <a:xfrm>
            <a:off x="2741613" y="527685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90473" name="Text Box 9"/>
          <p:cNvSpPr txBox="1">
            <a:spLocks noChangeArrowheads="1"/>
          </p:cNvSpPr>
          <p:nvPr/>
        </p:nvSpPr>
        <p:spPr bwMode="auto">
          <a:xfrm>
            <a:off x="2346325" y="4924425"/>
            <a:ext cx="590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b="0" u="none">
                <a:latin typeface="Arial" pitchFamily="34" charset="0"/>
                <a:ea typeface="ＭＳ Ｐゴシック" pitchFamily="34" charset="-128"/>
              </a:rPr>
              <a:t>K-O</a:t>
            </a:r>
          </a:p>
        </p:txBody>
      </p:sp>
      <p:sp>
        <p:nvSpPr>
          <p:cNvPr id="190474" name="Line 10"/>
          <p:cNvSpPr>
            <a:spLocks noChangeShapeType="1"/>
          </p:cNvSpPr>
          <p:nvPr/>
        </p:nvSpPr>
        <p:spPr bwMode="auto">
          <a:xfrm>
            <a:off x="4213225" y="5376863"/>
            <a:ext cx="209550" cy="461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90475" name="Text Box 11"/>
          <p:cNvSpPr txBox="1">
            <a:spLocks noChangeArrowheads="1"/>
          </p:cNvSpPr>
          <p:nvPr/>
        </p:nvSpPr>
        <p:spPr bwMode="auto">
          <a:xfrm>
            <a:off x="3960813" y="5038725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b="0" u="none">
                <a:latin typeface="Arial" pitchFamily="34" charset="0"/>
                <a:ea typeface="ＭＳ Ｐゴシック" pitchFamily="34" charset="-128"/>
              </a:rPr>
              <a:t>K-N</a:t>
            </a:r>
          </a:p>
        </p:txBody>
      </p:sp>
      <p:graphicFrame>
        <p:nvGraphicFramePr>
          <p:cNvPr id="190476" name="Object 12"/>
          <p:cNvGraphicFramePr>
            <a:graphicFrameLocks noChangeAspect="1"/>
          </p:cNvGraphicFramePr>
          <p:nvPr/>
        </p:nvGraphicFramePr>
        <p:xfrm>
          <a:off x="5829300" y="3546475"/>
          <a:ext cx="1893888" cy="390525"/>
        </p:xfrm>
        <a:graphic>
          <a:graphicData uri="http://schemas.openxmlformats.org/presentationml/2006/ole">
            <p:oleObj spid="_x0000_s2050" name="Formel" r:id="rId5" imgW="1104840" imgH="228600" progId="Equation.3">
              <p:embed/>
            </p:oleObj>
          </a:graphicData>
        </a:graphic>
      </p:graphicFrame>
      <p:graphicFrame>
        <p:nvGraphicFramePr>
          <p:cNvPr id="190477" name="Object 13"/>
          <p:cNvGraphicFramePr>
            <a:graphicFrameLocks noChangeAspect="1"/>
          </p:cNvGraphicFramePr>
          <p:nvPr/>
        </p:nvGraphicFramePr>
        <p:xfrm>
          <a:off x="4494213" y="4538663"/>
          <a:ext cx="4411662" cy="544512"/>
        </p:xfrm>
        <a:graphic>
          <a:graphicData uri="http://schemas.openxmlformats.org/presentationml/2006/ole">
            <p:oleObj spid="_x0000_s2051" name="Formel" r:id="rId6" imgW="1955520" imgH="241200" progId="Equation.3">
              <p:embed/>
            </p:oleObj>
          </a:graphicData>
        </a:graphic>
      </p:graphicFrame>
      <p:sp>
        <p:nvSpPr>
          <p:cNvPr id="190478" name="Text Box 14"/>
          <p:cNvSpPr txBox="1">
            <a:spLocks noChangeArrowheads="1"/>
          </p:cNvSpPr>
          <p:nvPr/>
        </p:nvSpPr>
        <p:spPr bwMode="auto">
          <a:xfrm>
            <a:off x="1643063" y="127000"/>
            <a:ext cx="5527675" cy="485775"/>
          </a:xfrm>
          <a:prstGeom prst="rect">
            <a:avLst/>
          </a:prstGeom>
          <a:solidFill>
            <a:srgbClr val="CCFFCC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ja-JP" sz="2400" b="0" u="none">
                <a:latin typeface="Lucida Sans" pitchFamily="34" charset="0"/>
                <a:ea typeface="ＭＳ Ｐゴシック" pitchFamily="34" charset="-128"/>
                <a:cs typeface="Arial" pitchFamily="34" charset="0"/>
              </a:rPr>
              <a:t>        Kaonic Helium-3 spectrum</a:t>
            </a:r>
          </a:p>
        </p:txBody>
      </p:sp>
      <p:graphicFrame>
        <p:nvGraphicFramePr>
          <p:cNvPr id="190479" name="Object 15"/>
          <p:cNvGraphicFramePr>
            <a:graphicFrameLocks noChangeAspect="1"/>
          </p:cNvGraphicFramePr>
          <p:nvPr/>
        </p:nvGraphicFramePr>
        <p:xfrm>
          <a:off x="5637213" y="4005263"/>
          <a:ext cx="2636837" cy="555625"/>
        </p:xfrm>
        <a:graphic>
          <a:graphicData uri="http://schemas.openxmlformats.org/presentationml/2006/ole">
            <p:oleObj spid="_x0000_s2052" name="Formel" r:id="rId7" imgW="1143000" imgH="241200" progId="Equation.3">
              <p:embed/>
            </p:oleObj>
          </a:graphicData>
        </a:graphic>
      </p:graphicFrame>
      <p:graphicFrame>
        <p:nvGraphicFramePr>
          <p:cNvPr id="190480" name="Object 16"/>
          <p:cNvGraphicFramePr>
            <a:graphicFrameLocks noChangeAspect="1"/>
          </p:cNvGraphicFramePr>
          <p:nvPr/>
        </p:nvGraphicFramePr>
        <p:xfrm>
          <a:off x="4189413" y="2405063"/>
          <a:ext cx="4443412" cy="461962"/>
        </p:xfrm>
        <a:graphic>
          <a:graphicData uri="http://schemas.openxmlformats.org/presentationml/2006/ole">
            <p:oleObj spid="_x0000_s2053" name="Formel" r:id="rId8" imgW="2323800" imgH="241200" progId="Equation.3">
              <p:embed/>
            </p:oleObj>
          </a:graphicData>
        </a:graphic>
      </p:graphicFrame>
      <p:sp>
        <p:nvSpPr>
          <p:cNvPr id="190481" name="Line 17"/>
          <p:cNvSpPr>
            <a:spLocks noChangeShapeType="1"/>
          </p:cNvSpPr>
          <p:nvPr/>
        </p:nvSpPr>
        <p:spPr bwMode="auto">
          <a:xfrm>
            <a:off x="2527300" y="3097213"/>
            <a:ext cx="400050" cy="457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90482" name="Text Box 18"/>
          <p:cNvSpPr txBox="1">
            <a:spLocks noChangeArrowheads="1"/>
          </p:cNvSpPr>
          <p:nvPr/>
        </p:nvSpPr>
        <p:spPr bwMode="auto">
          <a:xfrm>
            <a:off x="5861050" y="3201988"/>
            <a:ext cx="1403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u="none">
                <a:latin typeface="Arial" pitchFamily="34" charset="0"/>
                <a:ea typeface="ＭＳ Ｐゴシック" pitchFamily="34" charset="-128"/>
              </a:rPr>
              <a:t>QED value:</a:t>
            </a:r>
          </a:p>
        </p:txBody>
      </p:sp>
      <p:sp>
        <p:nvSpPr>
          <p:cNvPr id="190483" name="Text Box 19"/>
          <p:cNvSpPr txBox="1">
            <a:spLocks noChangeArrowheads="1"/>
          </p:cNvSpPr>
          <p:nvPr/>
        </p:nvSpPr>
        <p:spPr bwMode="auto">
          <a:xfrm>
            <a:off x="5103813" y="1643063"/>
            <a:ext cx="3282950" cy="404812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 u="none">
                <a:latin typeface="Arial" pitchFamily="34" charset="0"/>
                <a:ea typeface="ＭＳ Ｐゴシック" pitchFamily="34" charset="-128"/>
              </a:rPr>
              <a:t>X-ray energy of K-3He 3d-2p</a:t>
            </a:r>
          </a:p>
        </p:txBody>
      </p:sp>
      <p:sp>
        <p:nvSpPr>
          <p:cNvPr id="190484" name="Text Box 20"/>
          <p:cNvSpPr txBox="1">
            <a:spLocks noChangeArrowheads="1"/>
          </p:cNvSpPr>
          <p:nvPr/>
        </p:nvSpPr>
        <p:spPr bwMode="auto">
          <a:xfrm>
            <a:off x="1676400" y="942975"/>
            <a:ext cx="545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0" i="1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</a:rPr>
              <a:t>First observation</a:t>
            </a:r>
            <a:r>
              <a:rPr lang="en-US" altLang="ja-JP" sz="2400" b="0" i="1" u="none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</a:rPr>
              <a:t> of kaonic He-3 X-rays</a:t>
            </a:r>
          </a:p>
        </p:txBody>
      </p:sp>
      <p:sp>
        <p:nvSpPr>
          <p:cNvPr id="190485" name="Text Box 21"/>
          <p:cNvSpPr txBox="1">
            <a:spLocks noChangeArrowheads="1"/>
          </p:cNvSpPr>
          <p:nvPr/>
        </p:nvSpPr>
        <p:spPr bwMode="auto">
          <a:xfrm>
            <a:off x="5699125" y="5497513"/>
            <a:ext cx="2314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u="none">
                <a:latin typeface="Arial" pitchFamily="34" charset="0"/>
                <a:ea typeface="ＭＳ Ｐゴシック" pitchFamily="34" charset="-128"/>
              </a:rPr>
              <a:t>arXiv:1010.4631</a:t>
            </a:r>
          </a:p>
          <a:p>
            <a:r>
              <a:rPr lang="en-US" altLang="ja-JP" u="none">
                <a:latin typeface="Arial" pitchFamily="34" charset="0"/>
                <a:ea typeface="ＭＳ Ｐゴシック" pitchFamily="34" charset="-128"/>
              </a:rPr>
              <a:t>Submitted to PLB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0"/>
            <a:ext cx="4849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9509" name="Line 5"/>
          <p:cNvSpPr>
            <a:spLocks noChangeShapeType="1"/>
          </p:cNvSpPr>
          <p:nvPr/>
        </p:nvSpPr>
        <p:spPr bwMode="auto">
          <a:xfrm flipH="1">
            <a:off x="4800600" y="4724400"/>
            <a:ext cx="9144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 flipH="1">
            <a:off x="4724400" y="4724400"/>
            <a:ext cx="9906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49511" name="Text Box 7"/>
          <p:cNvSpPr txBox="1">
            <a:spLocks noChangeArrowheads="1"/>
          </p:cNvSpPr>
          <p:nvPr/>
        </p:nvSpPr>
        <p:spPr bwMode="auto">
          <a:xfrm>
            <a:off x="323528" y="980728"/>
            <a:ext cx="28803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  <a:ea typeface="ＭＳ Ｐゴシック" pitchFamily="-80" charset="-128"/>
              </a:rPr>
              <a:t>DAFNE- </a:t>
            </a:r>
            <a:r>
              <a:rPr lang="en-GB" b="1" dirty="0" smtClean="0">
                <a:solidFill>
                  <a:srgbClr val="0000FF"/>
                </a:solidFill>
                <a:ea typeface="ＭＳ Ｐゴシック" pitchFamily="-80" charset="-128"/>
              </a:rPr>
              <a:t>LIGHT</a:t>
            </a:r>
            <a:endParaRPr lang="en-GB" b="1" dirty="0">
              <a:solidFill>
                <a:srgbClr val="0000FF"/>
              </a:solidFill>
              <a:ea typeface="ＭＳ Ｐゴシック" pitchFamily="-80" charset="-128"/>
            </a:endParaRPr>
          </a:p>
        </p:txBody>
      </p:sp>
      <p:sp>
        <p:nvSpPr>
          <p:cNvPr id="149512" name="Text Box 8"/>
          <p:cNvSpPr txBox="1">
            <a:spLocks noChangeArrowheads="1"/>
          </p:cNvSpPr>
          <p:nvPr/>
        </p:nvSpPr>
        <p:spPr bwMode="auto">
          <a:xfrm>
            <a:off x="2209800" y="3429000"/>
            <a:ext cx="2914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  <a:ea typeface="ＭＳ Ｐゴシック" pitchFamily="-80" charset="-128"/>
              </a:rPr>
              <a:t>Two new soft X-ray lines </a:t>
            </a:r>
          </a:p>
          <a:p>
            <a:r>
              <a:rPr lang="en-GB" b="1">
                <a:solidFill>
                  <a:srgbClr val="FF0000"/>
                </a:solidFill>
                <a:ea typeface="ＭＳ Ｐゴシック" pitchFamily="-80" charset="-128"/>
              </a:rPr>
              <a:t>under construction</a:t>
            </a:r>
          </a:p>
        </p:txBody>
      </p:sp>
      <p:sp>
        <p:nvSpPr>
          <p:cNvPr id="149513" name="Line 9"/>
          <p:cNvSpPr>
            <a:spLocks noChangeShapeType="1"/>
          </p:cNvSpPr>
          <p:nvPr/>
        </p:nvSpPr>
        <p:spPr bwMode="auto">
          <a:xfrm>
            <a:off x="3886200" y="4114800"/>
            <a:ext cx="1066800" cy="9906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49514" name="Text Box 10"/>
          <p:cNvSpPr txBox="1">
            <a:spLocks noChangeArrowheads="1"/>
          </p:cNvSpPr>
          <p:nvPr/>
        </p:nvSpPr>
        <p:spPr bwMode="auto">
          <a:xfrm>
            <a:off x="0" y="1484784"/>
            <a:ext cx="447430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rgbClr val="0000FF"/>
                </a:solidFill>
                <a:ea typeface="ＭＳ Ｐゴシック" pitchFamily="-80" charset="-128"/>
              </a:rPr>
              <a:t>Syncrotron</a:t>
            </a:r>
            <a:r>
              <a:rPr lang="en-GB" b="1" dirty="0">
                <a:solidFill>
                  <a:srgbClr val="0000FF"/>
                </a:solidFill>
                <a:ea typeface="ＭＳ Ｐゴシック" pitchFamily="-80" charset="-128"/>
              </a:rPr>
              <a:t> </a:t>
            </a:r>
            <a:r>
              <a:rPr lang="en-GB" b="1" dirty="0" err="1">
                <a:solidFill>
                  <a:srgbClr val="0000FF"/>
                </a:solidFill>
                <a:ea typeface="ＭＳ Ｐゴシック" pitchFamily="-80" charset="-128"/>
              </a:rPr>
              <a:t>ligth</a:t>
            </a:r>
            <a:r>
              <a:rPr lang="en-GB" b="1" dirty="0">
                <a:solidFill>
                  <a:srgbClr val="0000FF"/>
                </a:solidFill>
                <a:ea typeface="ＭＳ Ｐゴシック" pitchFamily="-80" charset="-128"/>
              </a:rPr>
              <a:t> from DAFNE</a:t>
            </a:r>
          </a:p>
          <a:p>
            <a:r>
              <a:rPr lang="en-GB" b="1" dirty="0" smtClean="0">
                <a:solidFill>
                  <a:srgbClr val="0000FF"/>
                </a:solidFill>
                <a:ea typeface="ＭＳ Ｐゴシック" pitchFamily="-80" charset="-128"/>
              </a:rPr>
              <a:t>SPARC</a:t>
            </a:r>
            <a:endParaRPr lang="en-GB" b="1" dirty="0">
              <a:solidFill>
                <a:srgbClr val="0000FF"/>
              </a:solidFill>
              <a:ea typeface="ＭＳ Ｐゴシック" pitchFamily="-80" charset="-128"/>
            </a:endParaRPr>
          </a:p>
          <a:p>
            <a:r>
              <a:rPr lang="en-GB" b="1" dirty="0">
                <a:solidFill>
                  <a:srgbClr val="0000FF"/>
                </a:solidFill>
                <a:ea typeface="ＭＳ Ｐゴシック" pitchFamily="-80" charset="-128"/>
              </a:rPr>
              <a:t>Conventional sources</a:t>
            </a:r>
          </a:p>
          <a:p>
            <a:endParaRPr lang="en-GB" b="1" dirty="0">
              <a:solidFill>
                <a:srgbClr val="0000FF"/>
              </a:solidFill>
              <a:ea typeface="ＭＳ Ｐゴシック" pitchFamily="-80" charset="-128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0" y="5877272"/>
            <a:ext cx="4767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A </a:t>
            </a:r>
            <a:r>
              <a:rPr lang="it-IT" b="1" dirty="0" err="1" smtClean="0">
                <a:solidFill>
                  <a:srgbClr val="FF0000"/>
                </a:solidFill>
              </a:rPr>
              <a:t>new</a:t>
            </a:r>
            <a:r>
              <a:rPr lang="it-IT" b="1" dirty="0" smtClean="0">
                <a:solidFill>
                  <a:srgbClr val="FF0000"/>
                </a:solidFill>
              </a:rPr>
              <a:t> UV </a:t>
            </a:r>
            <a:r>
              <a:rPr lang="it-IT" b="1" dirty="0" err="1" smtClean="0">
                <a:solidFill>
                  <a:srgbClr val="FF0000"/>
                </a:solidFill>
              </a:rPr>
              <a:t>clean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exp-hall</a:t>
            </a:r>
            <a:r>
              <a:rPr lang="it-IT" b="1" dirty="0" smtClean="0">
                <a:solidFill>
                  <a:srgbClr val="FF0000"/>
                </a:solidFill>
              </a:rPr>
              <a:t> in coll.</a:t>
            </a:r>
          </a:p>
          <a:p>
            <a:r>
              <a:rPr lang="it-IT" b="1" dirty="0" err="1" smtClean="0">
                <a:solidFill>
                  <a:srgbClr val="FF0000"/>
                </a:solidFill>
              </a:rPr>
              <a:t>with</a:t>
            </a:r>
            <a:r>
              <a:rPr lang="it-IT" b="1" dirty="0" smtClean="0">
                <a:solidFill>
                  <a:srgbClr val="FF0000"/>
                </a:solidFill>
              </a:rPr>
              <a:t> the </a:t>
            </a:r>
            <a:r>
              <a:rPr lang="it-IT" b="1" dirty="0" err="1" smtClean="0">
                <a:solidFill>
                  <a:srgbClr val="FF0000"/>
                </a:solidFill>
              </a:rPr>
              <a:t>Florence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university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>
          <a:xfrm>
            <a:off x="1047750" y="533400"/>
            <a:ext cx="7791450" cy="457200"/>
          </a:xfrm>
          <a:effectLst>
            <a:outerShdw dist="38100" dir="2700000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sz="2800" cap="none" smtClean="0">
                <a:latin typeface="Times New Roman" charset="0"/>
              </a:rPr>
              <a:t>GeV ACCELERATION WITH SELF INJECTION</a:t>
            </a:r>
            <a:endParaRPr lang="en-US" sz="6600" cap="none" smtClean="0">
              <a:latin typeface="Times New Roman" charset="0"/>
            </a:endParaRPr>
          </a:p>
        </p:txBody>
      </p:sp>
      <p:sp>
        <p:nvSpPr>
          <p:cNvPr id="43011" name="Rectangle 17"/>
          <p:cNvSpPr>
            <a:spLocks noChangeArrowheads="1"/>
          </p:cNvSpPr>
          <p:nvPr/>
        </p:nvSpPr>
        <p:spPr bwMode="auto">
          <a:xfrm>
            <a:off x="4191000" y="6581775"/>
            <a:ext cx="37131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rgbClr val="AA060A"/>
                </a:solidFill>
              </a:rPr>
              <a:t>See: L.A. Gizzi et al., EPJ-ST, 175, 3-10 (2009)</a:t>
            </a:r>
          </a:p>
        </p:txBody>
      </p:sp>
      <p:pic>
        <p:nvPicPr>
          <p:cNvPr id="43012" name="Picture 25"/>
          <p:cNvPicPr>
            <a:picLocks noChangeAspect="1"/>
          </p:cNvPicPr>
          <p:nvPr/>
        </p:nvPicPr>
        <p:blipFill>
          <a:blip r:embed="rId3"/>
          <a:srcRect t="13812" b="13750"/>
          <a:stretch>
            <a:fillRect/>
          </a:stretch>
        </p:blipFill>
        <p:spPr bwMode="auto">
          <a:xfrm>
            <a:off x="1752600" y="1676400"/>
            <a:ext cx="52959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2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08700"/>
            <a:ext cx="7620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Box 30"/>
          <p:cNvSpPr txBox="1">
            <a:spLocks noChangeArrowheads="1"/>
          </p:cNvSpPr>
          <p:nvPr/>
        </p:nvSpPr>
        <p:spPr bwMode="auto">
          <a:xfrm>
            <a:off x="3200400" y="1219200"/>
            <a:ext cx="2609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Main set up parameters</a:t>
            </a:r>
          </a:p>
        </p:txBody>
      </p:sp>
      <p:pic>
        <p:nvPicPr>
          <p:cNvPr id="43015" name="Picture 7" descr="talk-LIFE 3.pdf"/>
          <p:cNvPicPr>
            <a:picLocks noChangeAspect="1"/>
          </p:cNvPicPr>
          <p:nvPr/>
        </p:nvPicPr>
        <p:blipFill>
          <a:blip r:embed="rId5"/>
          <a:srcRect l="8096" t="13606" r="50356" b="31660"/>
          <a:stretch>
            <a:fillRect/>
          </a:stretch>
        </p:blipFill>
        <p:spPr bwMode="auto">
          <a:xfrm>
            <a:off x="5410200" y="2481263"/>
            <a:ext cx="3429000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8" descr="Nozzle_Cartoon_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2895600"/>
            <a:ext cx="40735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2917-5D9D-4F63-95F3-C0C3BA80A0FA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123906" name="Picture 2" descr="C:\Users\calvetti\Desktop\FINALE\relaz-finale\FOTO-FINALE\DSC012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395536" y="0"/>
            <a:ext cx="35862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2007 - FLAME</a:t>
            </a:r>
          </a:p>
          <a:p>
            <a:r>
              <a:rPr lang="it-IT" b="1" dirty="0" smtClean="0">
                <a:solidFill>
                  <a:schemeClr val="bg1"/>
                </a:solidFill>
              </a:rPr>
              <a:t>High </a:t>
            </a:r>
            <a:r>
              <a:rPr lang="it-IT" b="1" dirty="0" err="1" smtClean="0">
                <a:solidFill>
                  <a:schemeClr val="bg1"/>
                </a:solidFill>
              </a:rPr>
              <a:t>Power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 smtClean="0">
                <a:solidFill>
                  <a:schemeClr val="bg1"/>
                </a:solidFill>
              </a:rPr>
              <a:t>Lasers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 smtClean="0">
                <a:solidFill>
                  <a:schemeClr val="bg1"/>
                </a:solidFill>
              </a:rPr>
              <a:t>Lab</a:t>
            </a:r>
            <a:endParaRPr lang="it-IT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2917-5D9D-4F63-95F3-C0C3BA80A0FA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4" name="Immagine 9" descr="04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39" y="260648"/>
            <a:ext cx="9069961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5292080" y="476672"/>
            <a:ext cx="35862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2009 - FLAME</a:t>
            </a:r>
          </a:p>
          <a:p>
            <a:r>
              <a:rPr lang="it-IT" b="1" dirty="0" smtClean="0">
                <a:solidFill>
                  <a:schemeClr val="bg1"/>
                </a:solidFill>
              </a:rPr>
              <a:t>High </a:t>
            </a:r>
            <a:r>
              <a:rPr lang="it-IT" b="1" dirty="0" err="1" smtClean="0">
                <a:solidFill>
                  <a:schemeClr val="bg1"/>
                </a:solidFill>
              </a:rPr>
              <a:t>Power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 smtClean="0">
                <a:solidFill>
                  <a:schemeClr val="bg1"/>
                </a:solidFill>
              </a:rPr>
              <a:t>Lasers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 smtClean="0">
                <a:solidFill>
                  <a:schemeClr val="bg1"/>
                </a:solidFill>
              </a:rPr>
              <a:t>Lab</a:t>
            </a:r>
            <a:endParaRPr lang="it-IT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2917-5D9D-4F63-95F3-C0C3BA80A0FA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226306" name="Picture 2" descr="Flame_first_plasma_LN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458"/>
            <a:ext cx="5328592" cy="686345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IMGP9447"/>
          <p:cNvPicPr>
            <a:picLocks noChangeAspect="1" noChangeArrowheads="1"/>
          </p:cNvPicPr>
          <p:nvPr/>
        </p:nvPicPr>
        <p:blipFill>
          <a:blip r:embed="rId3"/>
          <a:srcRect l="26419" t="19815" r="24866" b="8159"/>
          <a:stretch>
            <a:fillRect/>
          </a:stretch>
        </p:blipFill>
        <p:spPr bwMode="auto">
          <a:xfrm>
            <a:off x="6996113" y="981075"/>
            <a:ext cx="1824037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6" descr="IMGP9470"/>
          <p:cNvPicPr>
            <a:picLocks noChangeAspect="1" noChangeArrowheads="1"/>
          </p:cNvPicPr>
          <p:nvPr/>
        </p:nvPicPr>
        <p:blipFill>
          <a:blip r:embed="rId4"/>
          <a:srcRect l="26419" t="19815" r="24866" b="8159"/>
          <a:stretch>
            <a:fillRect/>
          </a:stretch>
        </p:blipFill>
        <p:spPr bwMode="auto">
          <a:xfrm>
            <a:off x="6996113" y="4868863"/>
            <a:ext cx="1824037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7" descr="IMGP9473"/>
          <p:cNvPicPr>
            <a:picLocks noChangeAspect="1" noChangeArrowheads="1"/>
          </p:cNvPicPr>
          <p:nvPr/>
        </p:nvPicPr>
        <p:blipFill>
          <a:blip r:embed="rId5"/>
          <a:srcRect l="26419" t="19815" r="24866" b="8159"/>
          <a:stretch>
            <a:fillRect/>
          </a:stretch>
        </p:blipFill>
        <p:spPr bwMode="auto">
          <a:xfrm>
            <a:off x="6996113" y="2924175"/>
            <a:ext cx="1824037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 descr="WAR_Thomson_gamma01"/>
          <p:cNvPicPr>
            <a:picLocks noChangeAspect="1" noChangeArrowheads="1"/>
          </p:cNvPicPr>
          <p:nvPr/>
        </p:nvPicPr>
        <p:blipFill>
          <a:blip r:embed="rId6"/>
          <a:srcRect l="45888" t="34433" r="17207" b="26781"/>
          <a:stretch>
            <a:fillRect/>
          </a:stretch>
        </p:blipFill>
        <p:spPr bwMode="auto">
          <a:xfrm>
            <a:off x="4570413" y="2925763"/>
            <a:ext cx="2281237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9" descr="WAR_Thomson_gamma02"/>
          <p:cNvPicPr>
            <a:picLocks noChangeAspect="1" noChangeArrowheads="1"/>
          </p:cNvPicPr>
          <p:nvPr/>
        </p:nvPicPr>
        <p:blipFill>
          <a:blip r:embed="rId7"/>
          <a:srcRect l="45888" t="34433" r="17207" b="26781"/>
          <a:stretch>
            <a:fillRect/>
          </a:stretch>
        </p:blipFill>
        <p:spPr bwMode="auto">
          <a:xfrm>
            <a:off x="4570413" y="981075"/>
            <a:ext cx="2281237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0" descr="WAR_Thomson_gamma03"/>
          <p:cNvPicPr>
            <a:picLocks noChangeAspect="1" noChangeArrowheads="1"/>
          </p:cNvPicPr>
          <p:nvPr/>
        </p:nvPicPr>
        <p:blipFill>
          <a:blip r:embed="rId8"/>
          <a:srcRect l="45888" t="34433" r="17207" b="26781"/>
          <a:stretch>
            <a:fillRect/>
          </a:stretch>
        </p:blipFill>
        <p:spPr bwMode="auto">
          <a:xfrm>
            <a:off x="4570413" y="4870450"/>
            <a:ext cx="2281237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1" descr="SITE_Trasmesso_gamma00"/>
          <p:cNvPicPr>
            <a:picLocks noChangeAspect="1" noChangeArrowheads="1"/>
          </p:cNvPicPr>
          <p:nvPr/>
        </p:nvPicPr>
        <p:blipFill>
          <a:blip r:embed="rId9"/>
          <a:srcRect l="8617" r="11490" b="7683"/>
          <a:stretch>
            <a:fillRect/>
          </a:stretch>
        </p:blipFill>
        <p:spPr bwMode="auto">
          <a:xfrm>
            <a:off x="2392363" y="981075"/>
            <a:ext cx="20843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2" descr="SITE_Trasmesso_gamma01"/>
          <p:cNvPicPr>
            <a:picLocks noChangeAspect="1" noChangeArrowheads="1"/>
          </p:cNvPicPr>
          <p:nvPr/>
        </p:nvPicPr>
        <p:blipFill>
          <a:blip r:embed="rId10"/>
          <a:srcRect l="8617" r="11490" b="7683"/>
          <a:stretch>
            <a:fillRect/>
          </a:stretch>
        </p:blipFill>
        <p:spPr bwMode="auto">
          <a:xfrm>
            <a:off x="2387600" y="2924175"/>
            <a:ext cx="20843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WordArt 14"/>
          <p:cNvSpPr>
            <a:spLocks noChangeArrowheads="1" noChangeShapeType="1" noTextEdit="1"/>
          </p:cNvSpPr>
          <p:nvPr/>
        </p:nvSpPr>
        <p:spPr bwMode="auto">
          <a:xfrm>
            <a:off x="2627313" y="261938"/>
            <a:ext cx="1525587" cy="7191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eaLnBrk="1" hangingPunct="1"/>
            <a:r>
              <a:rPr lang="it-IT" sz="3600" b="1" i="1" kern="1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Transmitted</a:t>
            </a:r>
          </a:p>
          <a:p>
            <a:pPr algn="ctr" eaLnBrk="1" hangingPunct="1"/>
            <a:r>
              <a:rPr lang="it-IT" sz="3600" b="1" i="1" kern="1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Light</a:t>
            </a:r>
          </a:p>
        </p:txBody>
      </p:sp>
      <p:sp>
        <p:nvSpPr>
          <p:cNvPr id="3083" name="WordArt 15"/>
          <p:cNvSpPr>
            <a:spLocks noChangeArrowheads="1" noChangeShapeType="1" noTextEdit="1"/>
          </p:cNvSpPr>
          <p:nvPr/>
        </p:nvSpPr>
        <p:spPr bwMode="auto">
          <a:xfrm>
            <a:off x="4932363" y="188913"/>
            <a:ext cx="1525587" cy="7191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eaLnBrk="1" hangingPunct="1"/>
            <a:r>
              <a:rPr lang="it-IT" sz="3600" b="1" i="1" kern="1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Thomson </a:t>
            </a:r>
          </a:p>
          <a:p>
            <a:pPr algn="ctr" eaLnBrk="1" hangingPunct="1"/>
            <a:r>
              <a:rPr lang="it-IT" sz="3600" b="1" i="1" kern="1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Light</a:t>
            </a:r>
          </a:p>
        </p:txBody>
      </p:sp>
      <p:sp>
        <p:nvSpPr>
          <p:cNvPr id="3084" name="WordArt 16"/>
          <p:cNvSpPr>
            <a:spLocks noChangeArrowheads="1" noChangeShapeType="1" noTextEdit="1"/>
          </p:cNvSpPr>
          <p:nvPr/>
        </p:nvSpPr>
        <p:spPr bwMode="auto">
          <a:xfrm>
            <a:off x="7021513" y="73025"/>
            <a:ext cx="1727200" cy="9080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eaLnBrk="1" hangingPunct="1"/>
            <a:r>
              <a:rPr lang="it-IT" sz="3600" b="1" i="1" kern="10" smtClean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Electrons on</a:t>
            </a:r>
          </a:p>
          <a:p>
            <a:pPr algn="ctr" eaLnBrk="1" hangingPunct="1"/>
            <a:r>
              <a:rPr lang="it-IT" sz="3600" b="1" i="1" kern="10" smtClean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LANEX </a:t>
            </a:r>
          </a:p>
        </p:txBody>
      </p:sp>
      <p:pic>
        <p:nvPicPr>
          <p:cNvPr id="3085" name="Picture 17" descr="WAR_PP9_04"/>
          <p:cNvPicPr>
            <a:picLocks noChangeAspect="1" noChangeArrowheads="1"/>
          </p:cNvPicPr>
          <p:nvPr/>
        </p:nvPicPr>
        <p:blipFill>
          <a:blip r:embed="rId11"/>
          <a:srcRect l="8617" r="11490" b="7683"/>
          <a:stretch>
            <a:fillRect/>
          </a:stretch>
        </p:blipFill>
        <p:spPr bwMode="auto">
          <a:xfrm>
            <a:off x="2417763" y="4868863"/>
            <a:ext cx="2082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69863" y="1628775"/>
            <a:ext cx="195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it-IT" sz="18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No </a:t>
            </a:r>
          </a:p>
          <a:p>
            <a:pPr eaLnBrk="1" hangingPunct="1">
              <a:defRPr/>
            </a:pPr>
            <a:r>
              <a:rPr lang="it-IT" sz="1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electrons collimation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69863" y="3497263"/>
            <a:ext cx="195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it-IT" sz="18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Medium</a:t>
            </a:r>
            <a:r>
              <a:rPr lang="it-IT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 </a:t>
            </a:r>
          </a:p>
          <a:p>
            <a:pPr eaLnBrk="1" hangingPunct="1">
              <a:defRPr/>
            </a:pPr>
            <a:r>
              <a:rPr lang="it-IT" sz="1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electrons collimation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69863" y="5380038"/>
            <a:ext cx="195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it-IT" sz="1800" b="1" i="1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HIGH </a:t>
            </a:r>
          </a:p>
          <a:p>
            <a:pPr eaLnBrk="1" hangingPunct="1">
              <a:defRPr/>
            </a:pPr>
            <a:r>
              <a:rPr lang="it-IT" sz="1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electrons collimation</a:t>
            </a:r>
          </a:p>
        </p:txBody>
      </p:sp>
      <p:sp>
        <p:nvSpPr>
          <p:cNvPr id="3089" name="AutoShape 21"/>
          <p:cNvSpPr>
            <a:spLocks noChangeArrowheads="1"/>
          </p:cNvSpPr>
          <p:nvPr/>
        </p:nvSpPr>
        <p:spPr bwMode="auto">
          <a:xfrm>
            <a:off x="323850" y="2276475"/>
            <a:ext cx="1801813" cy="215900"/>
          </a:xfrm>
          <a:custGeom>
            <a:avLst/>
            <a:gdLst>
              <a:gd name="T0" fmla="*/ 1351360 w 21600"/>
              <a:gd name="T1" fmla="*/ 0 h 21600"/>
              <a:gd name="T2" fmla="*/ 0 w 21600"/>
              <a:gd name="T3" fmla="*/ 107950 h 21600"/>
              <a:gd name="T4" fmla="*/ 1351360 w 21600"/>
              <a:gd name="T5" fmla="*/ 215900 h 21600"/>
              <a:gd name="T6" fmla="*/ 1801813 w 21600"/>
              <a:gd name="T7" fmla="*/ 1079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00000"/>
              </a:gs>
              <a:gs pos="50000">
                <a:srgbClr val="E11313"/>
              </a:gs>
              <a:gs pos="100000">
                <a:srgbClr val="00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3090" name="AutoShape 22"/>
          <p:cNvSpPr>
            <a:spLocks noChangeArrowheads="1"/>
          </p:cNvSpPr>
          <p:nvPr/>
        </p:nvSpPr>
        <p:spPr bwMode="auto">
          <a:xfrm>
            <a:off x="323850" y="4149725"/>
            <a:ext cx="1801813" cy="215900"/>
          </a:xfrm>
          <a:custGeom>
            <a:avLst/>
            <a:gdLst>
              <a:gd name="T0" fmla="*/ 1351360 w 21600"/>
              <a:gd name="T1" fmla="*/ 0 h 21600"/>
              <a:gd name="T2" fmla="*/ 0 w 21600"/>
              <a:gd name="T3" fmla="*/ 107950 h 21600"/>
              <a:gd name="T4" fmla="*/ 1351360 w 21600"/>
              <a:gd name="T5" fmla="*/ 215900 h 21600"/>
              <a:gd name="T6" fmla="*/ 1801813 w 21600"/>
              <a:gd name="T7" fmla="*/ 1079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00000"/>
              </a:gs>
              <a:gs pos="50000">
                <a:srgbClr val="E11313"/>
              </a:gs>
              <a:gs pos="100000">
                <a:srgbClr val="00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3091" name="AutoShape 23"/>
          <p:cNvSpPr>
            <a:spLocks noChangeArrowheads="1"/>
          </p:cNvSpPr>
          <p:nvPr/>
        </p:nvSpPr>
        <p:spPr bwMode="auto">
          <a:xfrm>
            <a:off x="323850" y="6021388"/>
            <a:ext cx="1801813" cy="215900"/>
          </a:xfrm>
          <a:custGeom>
            <a:avLst/>
            <a:gdLst>
              <a:gd name="T0" fmla="*/ 1351360 w 21600"/>
              <a:gd name="T1" fmla="*/ 0 h 21600"/>
              <a:gd name="T2" fmla="*/ 0 w 21600"/>
              <a:gd name="T3" fmla="*/ 107950 h 21600"/>
              <a:gd name="T4" fmla="*/ 1351360 w 21600"/>
              <a:gd name="T5" fmla="*/ 215900 h 21600"/>
              <a:gd name="T6" fmla="*/ 1801813 w 21600"/>
              <a:gd name="T7" fmla="*/ 1079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00000"/>
              </a:gs>
              <a:gs pos="50000">
                <a:srgbClr val="E11313"/>
              </a:gs>
              <a:gs pos="100000">
                <a:srgbClr val="00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3092" name="WordArt 24"/>
          <p:cNvSpPr>
            <a:spLocks noChangeArrowheads="1" noChangeShapeType="1" noTextEdit="1"/>
          </p:cNvSpPr>
          <p:nvPr/>
        </p:nvSpPr>
        <p:spPr bwMode="auto">
          <a:xfrm>
            <a:off x="260350" y="260350"/>
            <a:ext cx="1935163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it-IT" sz="3600" b="1" i="1" kern="10" smtClean="0">
                <a:ln w="31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FLAME - S.I.T.E.</a:t>
            </a:r>
          </a:p>
          <a:p>
            <a:pPr algn="ctr" eaLnBrk="1" hangingPunct="1"/>
            <a:r>
              <a:rPr lang="it-IT" sz="3600" b="1" i="1" kern="10" smtClean="0">
                <a:ln w="31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Preliminary</a:t>
            </a:r>
          </a:p>
          <a:p>
            <a:pPr algn="ctr" eaLnBrk="1" hangingPunct="1"/>
            <a:r>
              <a:rPr lang="it-IT" sz="3600" b="1" i="1" kern="10" smtClean="0">
                <a:ln w="31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DATA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36513" y="6375400"/>
            <a:ext cx="2262187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it-IT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Bye, Tadzio Levato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/>
          </a:p>
          <a:p>
            <a:endParaRPr lang="en-GB"/>
          </a:p>
        </p:txBody>
      </p:sp>
      <p:pic>
        <p:nvPicPr>
          <p:cNvPr id="71683" name="Picture 4" descr="IMGP0946.JPG"/>
          <p:cNvPicPr>
            <a:picLocks noChangeAspect="1"/>
          </p:cNvPicPr>
          <p:nvPr/>
        </p:nvPicPr>
        <p:blipFill>
          <a:blip r:embed="rId3">
            <a:lum bright="-2000" contrast="-6000"/>
          </a:blip>
          <a:srcRect l="33333" t="30000" r="31667" b="30469"/>
          <a:stretch>
            <a:fillRect/>
          </a:stretch>
        </p:blipFill>
        <p:spPr bwMode="auto">
          <a:xfrm>
            <a:off x="0" y="0"/>
            <a:ext cx="6477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685800" y="990600"/>
            <a:ext cx="720725" cy="1588"/>
          </a:xfrm>
          <a:prstGeom prst="straightConnector1">
            <a:avLst/>
          </a:prstGeom>
          <a:noFill/>
          <a:ln w="38100">
            <a:solidFill>
              <a:srgbClr val="4BACC6"/>
            </a:solidFill>
            <a:round/>
            <a:headEnd type="arrow" w="med" len="med"/>
            <a:tailEnd type="arrow" w="med" len="med"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</p:cxnSp>
      <p:sp>
        <p:nvSpPr>
          <p:cNvPr id="71685" name="TextBox 8"/>
          <p:cNvSpPr txBox="1">
            <a:spLocks noChangeArrowheads="1"/>
          </p:cNvSpPr>
          <p:nvPr/>
        </p:nvSpPr>
        <p:spPr bwMode="auto">
          <a:xfrm>
            <a:off x="457200" y="381000"/>
            <a:ext cx="1314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20 mrad</a:t>
            </a:r>
          </a:p>
        </p:txBody>
      </p:sp>
      <p:pic>
        <p:nvPicPr>
          <p:cNvPr id="71686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567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3851920" y="764704"/>
            <a:ext cx="3858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FFFF00"/>
                </a:solidFill>
              </a:rPr>
              <a:t>Electrons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from</a:t>
            </a:r>
            <a:endParaRPr lang="it-IT" dirty="0" smtClean="0">
              <a:solidFill>
                <a:srgbClr val="FFFF00"/>
              </a:solidFill>
            </a:endParaRPr>
          </a:p>
          <a:p>
            <a:pPr algn="ctr"/>
            <a:r>
              <a:rPr lang="it-IT" dirty="0" smtClean="0">
                <a:solidFill>
                  <a:srgbClr val="FFFF00"/>
                </a:solidFill>
              </a:rPr>
              <a:t>FLAME  SELF INJECTION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1952" y="2132856"/>
            <a:ext cx="8642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2010 - FIRST ACCELERATION OF ELECTRONS AT 200MEV</a:t>
            </a:r>
            <a:endParaRPr lang="it-IT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43919" y="4725144"/>
            <a:ext cx="88152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FF00"/>
                </a:solidFill>
              </a:rPr>
              <a:t>Now</a:t>
            </a:r>
            <a:r>
              <a:rPr lang="it-IT" dirty="0" smtClean="0">
                <a:solidFill>
                  <a:srgbClr val="FFFF00"/>
                </a:solidFill>
              </a:rPr>
              <a:t>: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1) </a:t>
            </a:r>
            <a:r>
              <a:rPr lang="it-IT" dirty="0" err="1" smtClean="0">
                <a:solidFill>
                  <a:srgbClr val="FFFF00"/>
                </a:solidFill>
              </a:rPr>
              <a:t>Learn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how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to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obtain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stable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beams</a:t>
            </a:r>
            <a:r>
              <a:rPr lang="it-IT" dirty="0" smtClean="0">
                <a:solidFill>
                  <a:srgbClr val="FFFF00"/>
                </a:solidFill>
              </a:rPr>
              <a:t> and multiple </a:t>
            </a:r>
            <a:r>
              <a:rPr lang="it-IT" dirty="0" err="1" smtClean="0">
                <a:solidFill>
                  <a:srgbClr val="FFFF00"/>
                </a:solidFill>
              </a:rPr>
              <a:t>accelerations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(10</a:t>
            </a:r>
            <a:r>
              <a:rPr lang="it-IT" baseline="30000" dirty="0" smtClean="0">
                <a:solidFill>
                  <a:srgbClr val="FFFF00"/>
                </a:solidFill>
              </a:rPr>
              <a:t>8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electrons</a:t>
            </a:r>
            <a:r>
              <a:rPr lang="it-IT" dirty="0" smtClean="0">
                <a:solidFill>
                  <a:srgbClr val="FFFF00"/>
                </a:solidFill>
              </a:rPr>
              <a:t>/</a:t>
            </a:r>
            <a:r>
              <a:rPr lang="it-IT" dirty="0" err="1" smtClean="0">
                <a:solidFill>
                  <a:srgbClr val="FFFF00"/>
                </a:solidFill>
              </a:rPr>
              <a:t>bunch</a:t>
            </a:r>
            <a:r>
              <a:rPr lang="it-IT" dirty="0" smtClean="0">
                <a:solidFill>
                  <a:srgbClr val="FFFF00"/>
                </a:solidFill>
              </a:rPr>
              <a:t> in 100fs)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2) </a:t>
            </a:r>
            <a:r>
              <a:rPr lang="it-IT" dirty="0" err="1" smtClean="0">
                <a:solidFill>
                  <a:srgbClr val="FFFF00"/>
                </a:solidFill>
              </a:rPr>
              <a:t>External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injection</a:t>
            </a:r>
            <a:endParaRPr lang="it-IT" dirty="0" smtClean="0">
              <a:solidFill>
                <a:srgbClr val="FFFF00"/>
              </a:solidFill>
            </a:endParaRPr>
          </a:p>
          <a:p>
            <a:r>
              <a:rPr lang="it-IT" dirty="0" smtClean="0">
                <a:solidFill>
                  <a:srgbClr val="FFFF00"/>
                </a:solidFill>
              </a:rPr>
              <a:t>3) Electron </a:t>
            </a:r>
            <a:r>
              <a:rPr lang="it-IT" dirty="0" err="1" smtClean="0">
                <a:solidFill>
                  <a:srgbClr val="FFFF00"/>
                </a:solidFill>
              </a:rPr>
              <a:t>beam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self-acceleration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with</a:t>
            </a:r>
            <a:r>
              <a:rPr lang="it-IT" dirty="0" smtClean="0">
                <a:solidFill>
                  <a:srgbClr val="FFFF00"/>
                </a:solidFill>
              </a:rPr>
              <a:t> plasma </a:t>
            </a:r>
            <a:r>
              <a:rPr lang="it-IT" dirty="0" err="1" smtClean="0">
                <a:solidFill>
                  <a:srgbClr val="FFFF00"/>
                </a:solidFill>
              </a:rPr>
              <a:t>waves</a:t>
            </a:r>
            <a:endParaRPr lang="it-IT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7" name="Picture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5445125"/>
            <a:ext cx="1884363" cy="1412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7828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4038600"/>
            <a:ext cx="1778000" cy="1331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7829" name="Picture 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2570163"/>
            <a:ext cx="1676400" cy="12493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0" y="762000"/>
            <a:ext cx="20970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</a:rPr>
              <a:t>SPARC - FEL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51" name="Group 55"/>
          <p:cNvGraphicFramePr>
            <a:graphicFrameLocks noGrp="1"/>
          </p:cNvGraphicFramePr>
          <p:nvPr/>
        </p:nvGraphicFramePr>
        <p:xfrm>
          <a:off x="1524000" y="1143000"/>
          <a:ext cx="6019800" cy="2866390"/>
        </p:xfrm>
        <a:graphic>
          <a:graphicData uri="http://schemas.openxmlformats.org/drawingml/2006/table">
            <a:tbl>
              <a:tblPr/>
              <a:tblGrid>
                <a:gridCol w="1955800"/>
                <a:gridCol w="2108200"/>
                <a:gridCol w="977900"/>
                <a:gridCol w="977900"/>
              </a:tblGrid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DA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Symbol" charset="2"/>
                          <a:ea typeface="ＭＳ Ｐゴシック" charset="-128"/>
                          <a:sym typeface="Symbol" charset="2"/>
                        </a:rPr>
                        <a:t>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NE upgrade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SIDDHARTA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90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DA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ＭＳ Ｐゴシック" charset="-128"/>
                          <a:sym typeface="Symbol" charset="2"/>
                        </a:rPr>
                        <a:t>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KLOE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DA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ＭＳ Ｐゴシック" charset="-128"/>
                          <a:sym typeface="Symbol" charset="2"/>
                        </a:rPr>
                        <a:t>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NE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4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FINUDA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peak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     [cm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-1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4.53•10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  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B8F5A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(5.0•10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1B8F5A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B8F5A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)</a:t>
                      </a:r>
                      <a:endParaRPr kumimoji="0" 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090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1.5•10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A4BF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1.6 •10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∫day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     [pb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-1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14.98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∫1 hour  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[pb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-1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1.033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MAX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 collision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[A]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MAX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 collision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[A]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bunches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ＭＳ Ｐゴシック" charset="-128"/>
                          <a:sym typeface="Symbol" charset="2"/>
                        </a:rPr>
                        <a:t>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0.0443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(0.074)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90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</a:tbl>
          </a:graphicData>
        </a:graphic>
      </p:graphicFrame>
      <p:sp>
        <p:nvSpPr>
          <p:cNvPr id="16433" name="Rectangle 51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8785225" cy="850900"/>
          </a:xfrm>
          <a:noFill/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FF0000"/>
                </a:solidFill>
              </a:rPr>
              <a:t>DA</a:t>
            </a:r>
            <a:r>
              <a:rPr lang="en-US" sz="3200" smtClean="0">
                <a:solidFill>
                  <a:srgbClr val="FF0000"/>
                </a:solidFill>
                <a:latin typeface="Symbol" charset="2"/>
                <a:sym typeface="Symbol" charset="2"/>
              </a:rPr>
              <a:t></a:t>
            </a:r>
            <a:r>
              <a:rPr lang="en-US" sz="3200" smtClean="0">
                <a:solidFill>
                  <a:srgbClr val="FF0000"/>
                </a:solidFill>
              </a:rPr>
              <a:t>NE present achievements &amp; perspectives</a:t>
            </a:r>
            <a:r>
              <a:rPr lang="en-US" sz="3600" smtClean="0">
                <a:solidFill>
                  <a:srgbClr val="FF0000"/>
                </a:solidFill>
              </a:rPr>
              <a:t> </a:t>
            </a:r>
            <a:endParaRPr lang="en-GB" sz="3600" smtClean="0">
              <a:solidFill>
                <a:srgbClr val="FF0000"/>
              </a:solidFill>
            </a:endParaRPr>
          </a:p>
        </p:txBody>
      </p:sp>
      <p:sp>
        <p:nvSpPr>
          <p:cNvPr id="16434" name="Rectangle 52"/>
          <p:cNvSpPr>
            <a:spLocks noChangeArrowheads="1"/>
          </p:cNvSpPr>
          <p:nvPr/>
        </p:nvSpPr>
        <p:spPr bwMode="auto">
          <a:xfrm>
            <a:off x="1371600" y="4191000"/>
            <a:ext cx="6324600" cy="1323975"/>
          </a:xfrm>
          <a:prstGeom prst="rect">
            <a:avLst/>
          </a:prstGeom>
          <a:solidFill>
            <a:srgbClr val="CCFCD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>
                <a:solidFill>
                  <a:schemeClr val="accent2"/>
                </a:solidFill>
              </a:rPr>
              <a:t>Scaling the present data from the luminosity monitor:</a:t>
            </a:r>
          </a:p>
          <a:p>
            <a:pPr lvl="1" algn="ctr"/>
            <a:endParaRPr lang="it-IT" sz="1600" b="1" i="1">
              <a:solidFill>
                <a:srgbClr val="D00C18"/>
              </a:solidFill>
            </a:endParaRPr>
          </a:p>
          <a:p>
            <a:pPr lvl="1" algn="ctr"/>
            <a:r>
              <a:rPr lang="it-IT" sz="1600" b="1" i="1">
                <a:solidFill>
                  <a:srgbClr val="D00C18"/>
                </a:solidFill>
              </a:rPr>
              <a:t>L</a:t>
            </a:r>
            <a:r>
              <a:rPr lang="it-IT" altLang="ja-JP" sz="1600" b="1" i="1" baseline="-25000">
                <a:solidFill>
                  <a:srgbClr val="D00C18"/>
                </a:solidFill>
              </a:rPr>
              <a:t>∫day </a:t>
            </a:r>
            <a:r>
              <a:rPr lang="it-IT" sz="1600" b="1" i="1">
                <a:solidFill>
                  <a:srgbClr val="D00C18"/>
                </a:solidFill>
              </a:rPr>
              <a:t>≥ 20. pb</a:t>
            </a:r>
            <a:r>
              <a:rPr lang="it-IT" sz="1600" b="1" i="1" baseline="30000">
                <a:solidFill>
                  <a:srgbClr val="D00C18"/>
                </a:solidFill>
              </a:rPr>
              <a:t>-1  </a:t>
            </a:r>
            <a:r>
              <a:rPr lang="it-IT" sz="1600" b="1" i="1">
                <a:solidFill>
                  <a:srgbClr val="D00C18"/>
                </a:solidFill>
              </a:rPr>
              <a:t>seems possible!</a:t>
            </a:r>
          </a:p>
          <a:p>
            <a:pPr lvl="1" algn="ctr"/>
            <a:endParaRPr lang="it-IT" sz="1600" b="1" i="1">
              <a:solidFill>
                <a:srgbClr val="D00C18"/>
              </a:solidFill>
            </a:endParaRPr>
          </a:p>
          <a:p>
            <a:pPr lvl="1"/>
            <a:r>
              <a:rPr lang="it-IT" sz="1600">
                <a:solidFill>
                  <a:schemeClr val="accent2"/>
                </a:solidFill>
              </a:rPr>
              <a:t>Assuming 80% collider uptime   </a:t>
            </a:r>
            <a:r>
              <a:rPr lang="it-IT" sz="1600">
                <a:solidFill>
                  <a:schemeClr val="accent2"/>
                </a:solidFill>
                <a:sym typeface="Symbol" charset="2"/>
              </a:rPr>
              <a:t>   </a:t>
            </a:r>
            <a:r>
              <a:rPr lang="it-IT" sz="1600" b="1" i="1">
                <a:solidFill>
                  <a:schemeClr val="accent2"/>
                </a:solidFill>
              </a:rPr>
              <a:t>L</a:t>
            </a:r>
            <a:r>
              <a:rPr lang="it-IT" altLang="ja-JP" sz="1600" b="1" i="1" baseline="-25000">
                <a:solidFill>
                  <a:schemeClr val="accent2"/>
                </a:solidFill>
              </a:rPr>
              <a:t>∫month</a:t>
            </a:r>
            <a:r>
              <a:rPr lang="it-IT" sz="1600" b="1" i="1">
                <a:solidFill>
                  <a:schemeClr val="accent2"/>
                </a:solidFill>
              </a:rPr>
              <a:t>~ .5 fb</a:t>
            </a:r>
            <a:r>
              <a:rPr lang="it-IT" sz="1600" b="1" i="1" baseline="30000">
                <a:solidFill>
                  <a:schemeClr val="accent2"/>
                </a:solidFill>
              </a:rPr>
              <a:t>-1</a:t>
            </a:r>
            <a:r>
              <a:rPr lang="it-IT" sz="1800" b="1" i="1" baseline="30000">
                <a:solidFill>
                  <a:schemeClr val="accent2"/>
                </a:solidFill>
              </a:rPr>
              <a:t> </a:t>
            </a:r>
            <a:endParaRPr lang="en-US" sz="1600">
              <a:solidFill>
                <a:schemeClr val="accent2"/>
              </a:solidFill>
            </a:endParaRPr>
          </a:p>
        </p:txBody>
      </p:sp>
      <p:sp>
        <p:nvSpPr>
          <p:cNvPr id="16435" name="Rectangle 56"/>
          <p:cNvSpPr>
            <a:spLocks noChangeArrowheads="1"/>
          </p:cNvSpPr>
          <p:nvPr/>
        </p:nvSpPr>
        <p:spPr bwMode="auto">
          <a:xfrm>
            <a:off x="7485063" y="6613525"/>
            <a:ext cx="16589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i="1"/>
              <a:t>(Courtesy of Catia Milardi)</a:t>
            </a:r>
          </a:p>
        </p:txBody>
      </p:sp>
      <p:sp>
        <p:nvSpPr>
          <p:cNvPr id="16436" name="TextBox 54"/>
          <p:cNvSpPr txBox="1">
            <a:spLocks noChangeArrowheads="1"/>
          </p:cNvSpPr>
          <p:nvPr/>
        </p:nvSpPr>
        <p:spPr bwMode="auto">
          <a:xfrm>
            <a:off x="381000" y="5791200"/>
            <a:ext cx="8458200" cy="708025"/>
          </a:xfrm>
          <a:prstGeom prst="rect">
            <a:avLst/>
          </a:prstGeom>
          <a:solidFill>
            <a:srgbClr val="00009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i="1">
                <a:solidFill>
                  <a:srgbClr val="FFFF00"/>
                </a:solidFill>
              </a:rPr>
              <a:t>The Crab-Waist collision scheme has been widely recognized as a major advance in the field of the beam-beam interaction in lepton colliders.</a:t>
            </a:r>
            <a:endParaRPr lang="en-US" sz="2000" i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1775"/>
            <a:ext cx="9144000" cy="632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00"/>
            <a:ext cx="8534400" cy="5845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688" y="541338"/>
            <a:ext cx="7210425" cy="5381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6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738" y="531813"/>
            <a:ext cx="7172325" cy="5399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2917-5D9D-4F63-95F3-C0C3BA80A0FA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40" y="260648"/>
            <a:ext cx="8964117" cy="633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2917-5D9D-4F63-95F3-C0C3BA80A0FA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2304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527" y="0"/>
            <a:ext cx="8865192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27013" y="82938"/>
            <a:ext cx="8226425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46800" anchor="ctr">
            <a:prstTxWarp prst="textNoShape">
              <a:avLst/>
            </a:prstTxWarp>
            <a:spAutoFit/>
          </a:bodyPr>
          <a:lstStyle/>
          <a:p>
            <a:pPr>
              <a:buClr>
                <a:srgbClr val="0066FF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i="1" dirty="0" smtClean="0">
                <a:solidFill>
                  <a:srgbClr val="0066FF"/>
                </a:solidFill>
              </a:rPr>
              <a:t>LAV layout and FEE</a:t>
            </a:r>
            <a:endParaRPr lang="en-GB" sz="3600" i="1" dirty="0">
              <a:solidFill>
                <a:srgbClr val="0066FF"/>
              </a:solidFill>
              <a:latin typeface="Symbol" charset="2"/>
              <a:sym typeface="Symbol" charset="2"/>
            </a:endParaRPr>
          </a:p>
        </p:txBody>
      </p:sp>
      <p:sp>
        <p:nvSpPr>
          <p:cNvPr id="84995" name="Text Box 100"/>
          <p:cNvSpPr txBox="1">
            <a:spLocks noChangeArrowheads="1"/>
          </p:cNvSpPr>
          <p:nvPr/>
        </p:nvSpPr>
        <p:spPr bwMode="auto">
          <a:xfrm>
            <a:off x="4591050" y="18748375"/>
            <a:ext cx="6629400" cy="31210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~10000 SF4 lead crystals 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used in OPAL e.m. calorimeter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we re-use part of the barrel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8 different crystal shapes 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ρ=5.6 g/cm</a:t>
            </a:r>
            <a:r>
              <a:rPr lang="en-GB" sz="2000" baseline="30000">
                <a:solidFill>
                  <a:srgbClr val="800000"/>
                </a:solidFill>
                <a:ea typeface="Times New Roman" charset="0"/>
                <a:cs typeface="Times New Roman" charset="0"/>
              </a:rPr>
              <a:t>3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, X</a:t>
            </a:r>
            <a:r>
              <a:rPr lang="en-GB" sz="2000" baseline="-25000">
                <a:solidFill>
                  <a:srgbClr val="800000"/>
                </a:solidFill>
                <a:ea typeface="Times New Roman" charset="0"/>
                <a:cs typeface="Times New Roman" charset="0"/>
              </a:rPr>
              <a:t>0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=1.5cm,R</a:t>
            </a:r>
            <a:r>
              <a:rPr lang="en-GB" sz="2000" baseline="-25000">
                <a:solidFill>
                  <a:srgbClr val="800000"/>
                </a:solidFill>
                <a:ea typeface="Times New Roman" charset="0"/>
                <a:cs typeface="Times New Roman" charset="0"/>
              </a:rPr>
              <a:t>M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=2.6 cm</a:t>
            </a:r>
          </a:p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Rearrange crystals in 4 or 5 staggered layers</a:t>
            </a:r>
          </a:p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Install rings inside vacuum vessel</a:t>
            </a:r>
            <a:endParaRPr lang="en-GB" sz="2000">
              <a:solidFill>
                <a:srgbClr val="800000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84996" name="Text Box 100"/>
          <p:cNvSpPr txBox="1">
            <a:spLocks noChangeArrowheads="1"/>
          </p:cNvSpPr>
          <p:nvPr/>
        </p:nvSpPr>
        <p:spPr bwMode="auto">
          <a:xfrm>
            <a:off x="4743450" y="18900775"/>
            <a:ext cx="6629400" cy="31210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~10000 SF4 lead crystals 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used in OPAL e.m. calorimeter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we re-use part of the barrel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8 different crystal shapes 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ρ=5.6 g/cm</a:t>
            </a:r>
            <a:r>
              <a:rPr lang="en-GB" sz="2000" baseline="30000">
                <a:solidFill>
                  <a:srgbClr val="800000"/>
                </a:solidFill>
                <a:ea typeface="Times New Roman" charset="0"/>
                <a:cs typeface="Times New Roman" charset="0"/>
              </a:rPr>
              <a:t>3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, X</a:t>
            </a:r>
            <a:r>
              <a:rPr lang="en-GB" sz="2000" baseline="-25000">
                <a:solidFill>
                  <a:srgbClr val="800000"/>
                </a:solidFill>
                <a:ea typeface="Times New Roman" charset="0"/>
                <a:cs typeface="Times New Roman" charset="0"/>
              </a:rPr>
              <a:t>0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=1.5cm,R</a:t>
            </a:r>
            <a:r>
              <a:rPr lang="en-GB" sz="2000" baseline="-25000">
                <a:solidFill>
                  <a:srgbClr val="800000"/>
                </a:solidFill>
                <a:ea typeface="Times New Roman" charset="0"/>
                <a:cs typeface="Times New Roman" charset="0"/>
              </a:rPr>
              <a:t>M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=2.6 cm</a:t>
            </a:r>
          </a:p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Rearrange crystals in 4 or 5 staggered layers</a:t>
            </a:r>
          </a:p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Install rings inside vacuum vessel</a:t>
            </a:r>
            <a:endParaRPr lang="en-GB" sz="2000">
              <a:solidFill>
                <a:srgbClr val="800000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84997" name="Text Box 100"/>
          <p:cNvSpPr txBox="1">
            <a:spLocks noChangeArrowheads="1"/>
          </p:cNvSpPr>
          <p:nvPr/>
        </p:nvSpPr>
        <p:spPr bwMode="auto">
          <a:xfrm>
            <a:off x="4895850" y="19053175"/>
            <a:ext cx="6629400" cy="31210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~10000 SF4 lead crystals 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used in OPAL e.m. calorimeter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we re-use part of the barrel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8 different crystal shapes 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ρ=5.6 g/cm</a:t>
            </a:r>
            <a:r>
              <a:rPr lang="en-GB" sz="2000" baseline="30000">
                <a:solidFill>
                  <a:srgbClr val="800000"/>
                </a:solidFill>
                <a:ea typeface="Times New Roman" charset="0"/>
                <a:cs typeface="Times New Roman" charset="0"/>
              </a:rPr>
              <a:t>3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, X</a:t>
            </a:r>
            <a:r>
              <a:rPr lang="en-GB" sz="2000" baseline="-25000">
                <a:solidFill>
                  <a:srgbClr val="800000"/>
                </a:solidFill>
                <a:ea typeface="Times New Roman" charset="0"/>
                <a:cs typeface="Times New Roman" charset="0"/>
              </a:rPr>
              <a:t>0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=1.5cm,R</a:t>
            </a:r>
            <a:r>
              <a:rPr lang="en-GB" sz="2000" baseline="-25000">
                <a:solidFill>
                  <a:srgbClr val="800000"/>
                </a:solidFill>
                <a:ea typeface="Times New Roman" charset="0"/>
                <a:cs typeface="Times New Roman" charset="0"/>
              </a:rPr>
              <a:t>M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=2.6 cm</a:t>
            </a:r>
          </a:p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Rearrange crystals in 4 or 5 staggered layers</a:t>
            </a:r>
          </a:p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Install rings inside vacuum vessel</a:t>
            </a:r>
            <a:endParaRPr lang="en-GB" sz="2000">
              <a:solidFill>
                <a:srgbClr val="800000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84998" name="Text Box 100"/>
          <p:cNvSpPr txBox="1">
            <a:spLocks noChangeArrowheads="1"/>
          </p:cNvSpPr>
          <p:nvPr/>
        </p:nvSpPr>
        <p:spPr bwMode="auto">
          <a:xfrm>
            <a:off x="5048250" y="19205575"/>
            <a:ext cx="6629400" cy="31210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~10000 SF4 lead crystals 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used in OPAL e.m. calorimeter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we re-use part of the barrel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8 different crystal shapes </a:t>
            </a:r>
          </a:p>
          <a:p>
            <a:pPr lvl="1" defTabSz="2798763">
              <a:spcAft>
                <a:spcPts val="600"/>
              </a:spcAft>
              <a:buFontTx/>
              <a:buChar char="-"/>
            </a:pP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 ρ=5.6 g/cm</a:t>
            </a:r>
            <a:r>
              <a:rPr lang="en-GB" sz="2000" baseline="30000">
                <a:solidFill>
                  <a:srgbClr val="800000"/>
                </a:solidFill>
                <a:ea typeface="Times New Roman" charset="0"/>
                <a:cs typeface="Times New Roman" charset="0"/>
              </a:rPr>
              <a:t>3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, X</a:t>
            </a:r>
            <a:r>
              <a:rPr lang="en-GB" sz="2000" baseline="-25000">
                <a:solidFill>
                  <a:srgbClr val="800000"/>
                </a:solidFill>
                <a:ea typeface="Times New Roman" charset="0"/>
                <a:cs typeface="Times New Roman" charset="0"/>
              </a:rPr>
              <a:t>0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=1.5cm,R</a:t>
            </a:r>
            <a:r>
              <a:rPr lang="en-GB" sz="2000" baseline="-25000">
                <a:solidFill>
                  <a:srgbClr val="800000"/>
                </a:solidFill>
                <a:ea typeface="Times New Roman" charset="0"/>
                <a:cs typeface="Times New Roman" charset="0"/>
              </a:rPr>
              <a:t>M</a:t>
            </a:r>
            <a:r>
              <a:rPr lang="en-GB" sz="2000">
                <a:solidFill>
                  <a:srgbClr val="800000"/>
                </a:solidFill>
                <a:ea typeface="Times New Roman" charset="0"/>
                <a:cs typeface="Times New Roman" charset="0"/>
              </a:rPr>
              <a:t>=2.6 cm</a:t>
            </a:r>
          </a:p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Rearrange crystals in 4 or 5 staggered layers</a:t>
            </a:r>
          </a:p>
          <a:p>
            <a:pPr defTabSz="2798763">
              <a:spcAft>
                <a:spcPts val="600"/>
              </a:spcAft>
              <a:buFontTx/>
              <a:buChar char="•"/>
            </a:pPr>
            <a:r>
              <a:rPr lang="en-GB">
                <a:solidFill>
                  <a:srgbClr val="800000"/>
                </a:solidFill>
                <a:ea typeface="Times New Roman" charset="0"/>
                <a:cs typeface="Times New Roman" charset="0"/>
              </a:rPr>
              <a:t> Install rings inside vacuum vessel</a:t>
            </a:r>
            <a:endParaRPr lang="en-GB" sz="2000">
              <a:solidFill>
                <a:srgbClr val="800000"/>
              </a:solidFill>
              <a:ea typeface="Times New Roman" charset="0"/>
              <a:cs typeface="Times New Roman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 r="8980" b="11577"/>
          <a:stretch>
            <a:fillRect/>
          </a:stretch>
        </p:blipFill>
        <p:spPr bwMode="auto">
          <a:xfrm>
            <a:off x="400050" y="18822988"/>
            <a:ext cx="4057650" cy="2611437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85001" name="Picture 4" descr="dd"/>
          <p:cNvPicPr>
            <a:picLocks noChangeAspect="1" noChangeArrowheads="1"/>
          </p:cNvPicPr>
          <p:nvPr/>
        </p:nvPicPr>
        <p:blipFill>
          <a:blip r:embed="rId4"/>
          <a:srcRect l="7030" t="15987" r="12668" b="10696"/>
          <a:stretch>
            <a:fillRect/>
          </a:stretch>
        </p:blipFill>
        <p:spPr bwMode="auto">
          <a:xfrm>
            <a:off x="6191250" y="21870988"/>
            <a:ext cx="5257800" cy="2808287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 r="8980" b="11577"/>
          <a:stretch>
            <a:fillRect/>
          </a:stretch>
        </p:blipFill>
        <p:spPr bwMode="auto">
          <a:xfrm>
            <a:off x="400050" y="18822988"/>
            <a:ext cx="4057650" cy="2611437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85003" name="Picture 15" descr="dd"/>
          <p:cNvPicPr>
            <a:picLocks noChangeAspect="1" noChangeArrowheads="1"/>
          </p:cNvPicPr>
          <p:nvPr/>
        </p:nvPicPr>
        <p:blipFill>
          <a:blip r:embed="rId4"/>
          <a:srcRect l="7030" t="15987" r="12668" b="10696"/>
          <a:stretch>
            <a:fillRect/>
          </a:stretch>
        </p:blipFill>
        <p:spPr bwMode="auto">
          <a:xfrm>
            <a:off x="5307930" y="100505"/>
            <a:ext cx="3677500" cy="196422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85004" name="Rectangle 16"/>
          <p:cNvSpPr>
            <a:spLocks noChangeArrowheads="1"/>
          </p:cNvSpPr>
          <p:nvPr/>
        </p:nvSpPr>
        <p:spPr bwMode="auto">
          <a:xfrm>
            <a:off x="57150" y="764704"/>
            <a:ext cx="4514850" cy="201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98" tIns="45699" rIns="91398" bIns="45699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12 </a:t>
            </a:r>
            <a:r>
              <a:rPr lang="en-GB" sz="2000" b="1" dirty="0" smtClean="0">
                <a:solidFill>
                  <a:srgbClr val="FF0000"/>
                </a:solidFill>
                <a:ea typeface="Times New Roman" charset="0"/>
                <a:cs typeface="Times New Roman" charset="0"/>
              </a:rPr>
              <a:t>stations of increasing </a:t>
            </a:r>
            <a:r>
              <a:rPr lang="en-GB" sz="2000" b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diameter to cover hermetically the range </a:t>
            </a:r>
            <a:r>
              <a:rPr lang="en-GB" sz="2000" b="1" dirty="0" err="1">
                <a:solidFill>
                  <a:srgbClr val="FF0000"/>
                </a:solidFill>
                <a:latin typeface="Symbol" charset="2"/>
                <a:ea typeface="Lucida Grande" charset="0"/>
                <a:cs typeface="Lucida Grande" charset="0"/>
              </a:rPr>
              <a:t>q</a:t>
            </a:r>
            <a:r>
              <a:rPr lang="en-GB" sz="2000" b="1" dirty="0">
                <a:solidFill>
                  <a:srgbClr val="FF0000"/>
                </a:solidFill>
                <a:ea typeface="Lucida Grande" charset="0"/>
                <a:cs typeface="Lucida Grande" charset="0"/>
              </a:rPr>
              <a:t> </a:t>
            </a:r>
            <a:r>
              <a:rPr lang="en-GB" sz="2000" b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= 7–50 </a:t>
            </a:r>
            <a:r>
              <a:rPr lang="en-GB" sz="2000" b="1" dirty="0" err="1">
                <a:solidFill>
                  <a:srgbClr val="FF0000"/>
                </a:solidFill>
                <a:ea typeface="Times New Roman" charset="0"/>
                <a:cs typeface="Times New Roman" charset="0"/>
              </a:rPr>
              <a:t>mrad</a:t>
            </a:r>
            <a:endParaRPr lang="en-GB" sz="2000" b="1" dirty="0" smtClean="0">
              <a:solidFill>
                <a:srgbClr val="FF0000"/>
              </a:solidFill>
              <a:ea typeface="Times New Roman" charset="0"/>
              <a:cs typeface="Times New Roman" charset="0"/>
            </a:endParaRPr>
          </a:p>
          <a:p>
            <a:pPr>
              <a:spcAft>
                <a:spcPts val="600"/>
              </a:spcAft>
            </a:pPr>
            <a:r>
              <a:rPr lang="en-GB" sz="2000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Mass construction started in 2009, 3 stations completed as of November 2010</a:t>
            </a:r>
          </a:p>
        </p:txBody>
      </p:sp>
      <p:pic>
        <p:nvPicPr>
          <p:cNvPr id="16" name="Picture 15" descr="Screen shot 2010-11-10 at 7.04.5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1484" y="2185245"/>
            <a:ext cx="3748370" cy="227307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0" y="4581128"/>
            <a:ext cx="532578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R</a:t>
            </a:r>
            <a:r>
              <a:rPr lang="en-GB" sz="2000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ead ~ 3000 </a:t>
            </a:r>
            <a:r>
              <a:rPr lang="en-GB" sz="2000" b="1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ch’s</a:t>
            </a:r>
            <a:r>
              <a:rPr lang="en-GB" sz="2000" b="1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,</a:t>
            </a:r>
            <a:r>
              <a:rPr lang="en-GB" sz="2000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 allow dynamic range of ~ 2</a:t>
            </a:r>
          </a:p>
          <a:p>
            <a:pPr>
              <a:spcAft>
                <a:spcPts val="600"/>
              </a:spcAft>
            </a:pPr>
            <a:r>
              <a:rPr lang="en-GB" sz="2000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Linearity maintained @ better than %</a:t>
            </a:r>
          </a:p>
          <a:p>
            <a:pPr>
              <a:spcAft>
                <a:spcPts val="600"/>
              </a:spcAft>
            </a:pPr>
            <a:r>
              <a:rPr lang="en-GB" sz="2000" b="1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</a:rPr>
              <a:t>s</a:t>
            </a:r>
            <a:r>
              <a:rPr lang="en-GB" sz="2000" b="1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E</a:t>
            </a:r>
            <a:r>
              <a:rPr lang="en-GB" sz="2000" b="1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/E = 9%/√E(GeV) + 5%/E(GeV) + 2.5%</a:t>
            </a:r>
            <a:endParaRPr lang="en-GB" sz="2000" b="1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3005807"/>
            <a:ext cx="4862392" cy="846386"/>
          </a:xfrm>
          <a:prstGeom prst="rect">
            <a:avLst/>
          </a:prstGeom>
          <a:ln w="25400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b="1" dirty="0" smtClean="0">
                <a:solidFill>
                  <a:srgbClr val="FF6600"/>
                </a:solidFill>
                <a:ea typeface="Times New Roman" charset="0"/>
                <a:cs typeface="Times New Roman" charset="0"/>
              </a:rPr>
              <a:t>New FE electronics, </a:t>
            </a:r>
          </a:p>
          <a:p>
            <a:pPr>
              <a:spcAft>
                <a:spcPts val="600"/>
              </a:spcAft>
            </a:pPr>
            <a:r>
              <a:rPr lang="en-GB" sz="2200" b="1" dirty="0" smtClean="0">
                <a:solidFill>
                  <a:srgbClr val="FF6600"/>
                </a:solidFill>
                <a:ea typeface="Times New Roman" charset="0"/>
                <a:cs typeface="Times New Roman" charset="0"/>
              </a:rPr>
              <a:t>responsibility of LNF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999515" y="6237312"/>
            <a:ext cx="7144969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 LNF - NA62   PHOTON  VETO  CONSTRUCTION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2917-5D9D-4F63-95F3-C0C3BA80A0FA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177154" name="Picture 2" descr="C:\Users\calvetti\Desktop\CARTELLE\FOTO-miste\200907\200907A0\060720096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838" cy="6858000"/>
          </a:xfrm>
          <a:prstGeom prst="rect">
            <a:avLst/>
          </a:prstGeom>
          <a:noFill/>
        </p:spPr>
      </p:pic>
      <p:pic>
        <p:nvPicPr>
          <p:cNvPr id="177155" name="Picture 3" descr="c:\Users\calvetti\Desktop\CARTELLE\FOTO-miste\Foto-LNF\200907A0\060720096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5838" cy="6858000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611560" y="332656"/>
            <a:ext cx="5118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NA62 IN LNF WORKSHOP AT LNF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magine 2" descr="IMG_994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1214438" y="142875"/>
            <a:ext cx="7026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eaLnBrk="1" hangingPunct="1">
              <a:spcBef>
                <a:spcPct val="50000"/>
              </a:spcBef>
            </a:pPr>
            <a:r>
              <a:rPr lang="en-GB" smtClean="0">
                <a:solidFill>
                  <a:srgbClr val="FFFF00"/>
                </a:solidFill>
                <a:latin typeface="Times New Roman" pitchFamily="-110" charset="0"/>
                <a:ea typeface="ＭＳ Ｐゴシック" pitchFamily="34" charset="-128"/>
              </a:rPr>
              <a:t>CNAO – The Accelerator Complex</a:t>
            </a:r>
          </a:p>
        </p:txBody>
      </p:sp>
      <p:pic>
        <p:nvPicPr>
          <p:cNvPr id="10244" name="Picture 4" descr="Primo fascio in sala 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8888" y="823913"/>
            <a:ext cx="2163762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90525" y="823913"/>
            <a:ext cx="4294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it-IT" sz="1400" smtClean="0">
                <a:solidFill>
                  <a:srgbClr val="FFFFFF"/>
                </a:solidFill>
                <a:ea typeface="ＭＳ Ｐゴシック" pitchFamily="34" charset="-128"/>
              </a:rPr>
              <a:t>First H</a:t>
            </a:r>
            <a:r>
              <a:rPr lang="it-IT" sz="1400" baseline="30000" smtClean="0">
                <a:solidFill>
                  <a:srgbClr val="FFFFFF"/>
                </a:solidFill>
                <a:ea typeface="ＭＳ Ｐゴシック" pitchFamily="34" charset="-128"/>
              </a:rPr>
              <a:t>+</a:t>
            </a:r>
            <a:r>
              <a:rPr lang="it-IT" sz="1400" smtClean="0">
                <a:solidFill>
                  <a:srgbClr val="FFFFFF"/>
                </a:solidFill>
                <a:ea typeface="ＭＳ Ｐゴシック" pitchFamily="34" charset="-128"/>
              </a:rPr>
              <a:t> accelerated beam in the “Z” treatment room</a:t>
            </a:r>
          </a:p>
          <a:p>
            <a:pPr algn="ctr" eaLnBrk="1" hangingPunct="1"/>
            <a:r>
              <a:rPr lang="it-IT" sz="1400" smtClean="0">
                <a:solidFill>
                  <a:srgbClr val="FFFFFF"/>
                </a:solidFill>
                <a:ea typeface="ＭＳ Ｐゴシック" pitchFamily="34" charset="-128"/>
              </a:rPr>
              <a:t>October 26, 2010</a:t>
            </a:r>
            <a:endParaRPr lang="en-US" sz="1400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187624" y="6381328"/>
            <a:ext cx="4277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…and</a:t>
            </a:r>
            <a:r>
              <a:rPr lang="it-IT" dirty="0" smtClean="0"/>
              <a:t> </a:t>
            </a:r>
            <a:r>
              <a:rPr lang="it-IT" dirty="0" err="1" smtClean="0"/>
              <a:t>Thanks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the LNF staff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95536" y="1484784"/>
            <a:ext cx="2736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C.Sanelli</a:t>
            </a:r>
            <a:r>
              <a:rPr lang="it-IT" dirty="0" smtClean="0"/>
              <a:t> </a:t>
            </a:r>
            <a:r>
              <a:rPr lang="it-IT" dirty="0" err="1" smtClean="0"/>
              <a:t>C.Biscari</a:t>
            </a:r>
            <a:endParaRPr lang="it-IT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1"/>
          <p:cNvGrpSpPr>
            <a:grpSpLocks noChangeAspect="1"/>
          </p:cNvGrpSpPr>
          <p:nvPr/>
        </p:nvGrpSpPr>
        <p:grpSpPr bwMode="auto">
          <a:xfrm>
            <a:off x="361950" y="161925"/>
            <a:ext cx="8724900" cy="2363788"/>
            <a:chOff x="187325" y="2360612"/>
            <a:chExt cx="8724900" cy="2363788"/>
          </a:xfrm>
        </p:grpSpPr>
        <p:pic>
          <p:nvPicPr>
            <p:cNvPr id="198659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7325" y="2360612"/>
              <a:ext cx="8724900" cy="236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8660" name="Rectangle 11"/>
            <p:cNvSpPr>
              <a:spLocks noChangeArrowheads="1"/>
            </p:cNvSpPr>
            <p:nvPr/>
          </p:nvSpPr>
          <p:spPr bwMode="auto">
            <a:xfrm>
              <a:off x="8342313" y="2881313"/>
              <a:ext cx="223837" cy="9842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defTabSz="457200"/>
              <a:endParaRPr lang="en-GB" sz="2000">
                <a:latin typeface="Calibri" pitchFamily="34" charset="0"/>
                <a:ea typeface="ＭＳ Ｐゴシック" pitchFamily="-80" charset="-128"/>
              </a:endParaRPr>
            </a:p>
          </p:txBody>
        </p:sp>
        <p:sp>
          <p:nvSpPr>
            <p:cNvPr id="198661" name="Text Box 12"/>
            <p:cNvSpPr txBox="1">
              <a:spLocks noChangeArrowheads="1"/>
            </p:cNvSpPr>
            <p:nvPr/>
          </p:nvSpPr>
          <p:spPr bwMode="auto">
            <a:xfrm>
              <a:off x="5727700" y="3032125"/>
              <a:ext cx="5270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defTabSz="457200"/>
              <a:r>
                <a:rPr lang="pl-PL">
                  <a:latin typeface="Calibri" pitchFamily="34" charset="0"/>
                  <a:ea typeface="ＭＳ Ｐゴシック" pitchFamily="-80" charset="-128"/>
                </a:rPr>
                <a:t>DL</a:t>
              </a:r>
              <a:endParaRPr lang="en-US">
                <a:latin typeface="Calibri" pitchFamily="34" charset="0"/>
                <a:ea typeface="ＭＳ Ｐゴシック" pitchFamily="-80" charset="-128"/>
              </a:endParaRPr>
            </a:p>
          </p:txBody>
        </p:sp>
        <p:sp>
          <p:nvSpPr>
            <p:cNvPr id="198662" name="Text Box 13"/>
            <p:cNvSpPr txBox="1">
              <a:spLocks noChangeArrowheads="1"/>
            </p:cNvSpPr>
            <p:nvPr/>
          </p:nvSpPr>
          <p:spPr bwMode="auto">
            <a:xfrm>
              <a:off x="6283325" y="2857500"/>
              <a:ext cx="679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defTabSz="457200"/>
              <a:r>
                <a:rPr lang="pl-PL">
                  <a:latin typeface="Calibri" pitchFamily="34" charset="0"/>
                  <a:ea typeface="ＭＳ Ｐゴシック" pitchFamily="-80" charset="-128"/>
                </a:rPr>
                <a:t>TL1</a:t>
              </a:r>
              <a:endParaRPr lang="en-US">
                <a:latin typeface="Calibri" pitchFamily="34" charset="0"/>
                <a:ea typeface="ＭＳ Ｐゴシック" pitchFamily="-80" charset="-128"/>
              </a:endParaRPr>
            </a:p>
          </p:txBody>
        </p:sp>
        <p:sp>
          <p:nvSpPr>
            <p:cNvPr id="198663" name="Text Box 14"/>
            <p:cNvSpPr txBox="1">
              <a:spLocks noChangeArrowheads="1"/>
            </p:cNvSpPr>
            <p:nvPr/>
          </p:nvSpPr>
          <p:spPr bwMode="auto">
            <a:xfrm>
              <a:off x="7954963" y="2589213"/>
              <a:ext cx="79057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defTabSz="457200"/>
              <a:r>
                <a:rPr lang="pl-PL">
                  <a:latin typeface="Calibri" pitchFamily="34" charset="0"/>
                  <a:ea typeface="ＭＳ Ｐゴシック" pitchFamily="-80" charset="-128"/>
                </a:rPr>
                <a:t>CRM</a:t>
              </a:r>
              <a:endParaRPr lang="en-US">
                <a:latin typeface="Calibri" pitchFamily="34" charset="0"/>
                <a:ea typeface="ＭＳ Ｐゴシック" pitchFamily="-80" charset="-128"/>
              </a:endParaRPr>
            </a:p>
          </p:txBody>
        </p:sp>
        <p:sp>
          <p:nvSpPr>
            <p:cNvPr id="198664" name="Text Box 15"/>
            <p:cNvSpPr txBox="1">
              <a:spLocks noChangeArrowheads="1"/>
            </p:cNvSpPr>
            <p:nvPr/>
          </p:nvSpPr>
          <p:spPr bwMode="auto">
            <a:xfrm>
              <a:off x="7278688" y="3370263"/>
              <a:ext cx="5270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defTabSz="457200"/>
              <a:r>
                <a:rPr lang="pl-PL">
                  <a:latin typeface="Calibri" pitchFamily="34" charset="0"/>
                  <a:ea typeface="ＭＳ Ｐゴシック" pitchFamily="-80" charset="-128"/>
                </a:rPr>
                <a:t>CR</a:t>
              </a:r>
              <a:endParaRPr lang="en-US">
                <a:latin typeface="Calibri" pitchFamily="34" charset="0"/>
                <a:ea typeface="ＭＳ Ｐゴシック" pitchFamily="-80" charset="-128"/>
              </a:endParaRPr>
            </a:p>
          </p:txBody>
        </p:sp>
        <p:sp>
          <p:nvSpPr>
            <p:cNvPr id="198665" name="Line 16"/>
            <p:cNvSpPr>
              <a:spLocks noChangeShapeType="1"/>
            </p:cNvSpPr>
            <p:nvPr/>
          </p:nvSpPr>
          <p:spPr bwMode="auto">
            <a:xfrm>
              <a:off x="8059738" y="2932113"/>
              <a:ext cx="28892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98666" name="Text Box 17"/>
            <p:cNvSpPr txBox="1">
              <a:spLocks noChangeArrowheads="1"/>
            </p:cNvSpPr>
            <p:nvPr/>
          </p:nvSpPr>
          <p:spPr bwMode="auto">
            <a:xfrm>
              <a:off x="5973763" y="3754438"/>
              <a:ext cx="6794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defTabSz="457200"/>
              <a:r>
                <a:rPr lang="pl-PL">
                  <a:latin typeface="Calibri" pitchFamily="34" charset="0"/>
                  <a:ea typeface="ＭＳ Ｐゴシック" pitchFamily="-80" charset="-128"/>
                </a:rPr>
                <a:t>TL2</a:t>
              </a:r>
              <a:endParaRPr lang="en-US">
                <a:latin typeface="Calibri" pitchFamily="34" charset="0"/>
                <a:ea typeface="ＭＳ Ｐゴシック" pitchFamily="-80" charset="-128"/>
              </a:endParaRPr>
            </a:p>
          </p:txBody>
        </p:sp>
        <p:sp>
          <p:nvSpPr>
            <p:cNvPr id="198667" name="Text Box 18"/>
            <p:cNvSpPr txBox="1">
              <a:spLocks noChangeArrowheads="1"/>
            </p:cNvSpPr>
            <p:nvPr/>
          </p:nvSpPr>
          <p:spPr bwMode="auto">
            <a:xfrm>
              <a:off x="4060825" y="3959225"/>
              <a:ext cx="84931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defTabSz="457200"/>
              <a:r>
                <a:rPr lang="pl-PL">
                  <a:latin typeface="Calibri" pitchFamily="34" charset="0"/>
                  <a:ea typeface="ＭＳ Ｐゴシック" pitchFamily="-80" charset="-128"/>
                </a:rPr>
                <a:t>CLEX</a:t>
              </a:r>
              <a:endParaRPr lang="en-US">
                <a:latin typeface="Calibri" pitchFamily="34" charset="0"/>
                <a:ea typeface="ＭＳ Ｐゴシック" pitchFamily="-80" charset="-128"/>
              </a:endParaRPr>
            </a:p>
          </p:txBody>
        </p:sp>
      </p:grpSp>
      <p:pic>
        <p:nvPicPr>
          <p:cNvPr id="198668" name="Immagine 22" descr="CTF3_first_combinati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4238" y="2865438"/>
            <a:ext cx="7853362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ttore 7 24"/>
          <p:cNvCxnSpPr>
            <a:cxnSpLocks noChangeShapeType="1"/>
          </p:cNvCxnSpPr>
          <p:nvPr/>
        </p:nvCxnSpPr>
        <p:spPr bwMode="auto">
          <a:xfrm rot="5400000">
            <a:off x="2520950" y="2085975"/>
            <a:ext cx="2514600" cy="914400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7" name="Forma 26"/>
          <p:cNvCxnSpPr>
            <a:cxnSpLocks noChangeShapeType="1"/>
          </p:cNvCxnSpPr>
          <p:nvPr/>
        </p:nvCxnSpPr>
        <p:spPr bwMode="auto">
          <a:xfrm rot="10800000" flipV="1">
            <a:off x="3905250" y="841375"/>
            <a:ext cx="2552700" cy="2863850"/>
          </a:xfrm>
          <a:prstGeom prst="curvedConnector2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8" name="Connettore 7 28"/>
          <p:cNvCxnSpPr>
            <a:cxnSpLocks noChangeShapeType="1"/>
          </p:cNvCxnSpPr>
          <p:nvPr/>
        </p:nvCxnSpPr>
        <p:spPr bwMode="auto">
          <a:xfrm rot="5400000">
            <a:off x="4903788" y="2457450"/>
            <a:ext cx="2819400" cy="822325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9" name="Connettore 7 30"/>
          <p:cNvCxnSpPr>
            <a:cxnSpLocks noChangeShapeType="1"/>
          </p:cNvCxnSpPr>
          <p:nvPr/>
        </p:nvCxnSpPr>
        <p:spPr bwMode="auto">
          <a:xfrm rot="16200000" flipH="1">
            <a:off x="5811044" y="3864769"/>
            <a:ext cx="4146550" cy="490538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0" name="Connettore 7 32"/>
          <p:cNvCxnSpPr>
            <a:cxnSpLocks noChangeShapeType="1"/>
          </p:cNvCxnSpPr>
          <p:nvPr/>
        </p:nvCxnSpPr>
        <p:spPr bwMode="auto">
          <a:xfrm rot="16200000" flipH="1">
            <a:off x="451644" y="1891507"/>
            <a:ext cx="2590800" cy="1725612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8674" name="TextBox 20"/>
          <p:cNvSpPr txBox="1">
            <a:spLocks noChangeArrowheads="1"/>
          </p:cNvSpPr>
          <p:nvPr/>
        </p:nvSpPr>
        <p:spPr bwMode="auto">
          <a:xfrm>
            <a:off x="1484313" y="65088"/>
            <a:ext cx="43672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/>
            <a:r>
              <a:rPr lang="en-US" sz="2400" b="1">
                <a:solidFill>
                  <a:srgbClr val="FF0000"/>
                </a:solidFill>
                <a:latin typeface="Calibri" pitchFamily="34" charset="0"/>
                <a:ea typeface="ＭＳ Ｐゴシック" pitchFamily="-80" charset="-128"/>
              </a:rPr>
              <a:t>Measured currents in CTF3: </a:t>
            </a:r>
          </a:p>
          <a:p>
            <a:pPr algn="l" defTabSz="457200"/>
            <a:r>
              <a:rPr lang="en-US" sz="2400" b="1">
                <a:solidFill>
                  <a:srgbClr val="FF0000"/>
                </a:solidFill>
                <a:latin typeface="Calibri" pitchFamily="34" charset="0"/>
                <a:ea typeface="ＭＳ Ｐゴシック" pitchFamily="-80" charset="-128"/>
              </a:rPr>
              <a:t>                             [28A in CR] </a:t>
            </a:r>
          </a:p>
        </p:txBody>
      </p:sp>
      <p:pic>
        <p:nvPicPr>
          <p:cNvPr id="198675" name="Picture 35" descr="weblogo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8113" y="65088"/>
            <a:ext cx="12446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8677" name="Text Box 21"/>
          <p:cNvSpPr txBox="1">
            <a:spLocks noChangeArrowheads="1"/>
          </p:cNvSpPr>
          <p:nvPr/>
        </p:nvSpPr>
        <p:spPr bwMode="auto">
          <a:xfrm>
            <a:off x="1393825" y="4227513"/>
            <a:ext cx="7175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CLIC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alvetti\Desktop\CARTELLE\FOTO-miste\201004A0\0104201077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756" y="0"/>
            <a:ext cx="8964488" cy="6723366"/>
          </a:xfrm>
          <a:prstGeom prst="rect">
            <a:avLst/>
          </a:prstGeom>
          <a:noFill/>
        </p:spPr>
      </p:pic>
      <p:sp>
        <p:nvSpPr>
          <p:cNvPr id="3" name="CasellaDiTesto 2"/>
          <p:cNvSpPr txBox="1"/>
          <p:nvPr/>
        </p:nvSpPr>
        <p:spPr>
          <a:xfrm>
            <a:off x="611560" y="0"/>
            <a:ext cx="502977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DAFNE </a:t>
            </a:r>
            <a:r>
              <a:rPr lang="it-IT" b="1" dirty="0" err="1" smtClean="0">
                <a:solidFill>
                  <a:srgbClr val="FF0000"/>
                </a:solidFill>
              </a:rPr>
              <a:t>is</a:t>
            </a:r>
            <a:r>
              <a:rPr lang="it-IT" b="1" dirty="0" smtClean="0">
                <a:solidFill>
                  <a:srgbClr val="FF0000"/>
                </a:solidFill>
              </a:rPr>
              <a:t> UP and </a:t>
            </a:r>
            <a:r>
              <a:rPr lang="it-IT" b="1" dirty="0" err="1" smtClean="0">
                <a:solidFill>
                  <a:srgbClr val="FF0000"/>
                </a:solidFill>
              </a:rPr>
              <a:t>running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again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9675" y="576263"/>
            <a:ext cx="6724650" cy="57054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2917-5D9D-4F63-95F3-C0C3BA80A0FA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4" name="CasellaDiTesto 3"/>
          <p:cNvSpPr txBox="1"/>
          <p:nvPr/>
        </p:nvSpPr>
        <p:spPr>
          <a:xfrm>
            <a:off x="680646" y="58846"/>
            <a:ext cx="7782708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FUTURE:</a:t>
            </a:r>
          </a:p>
          <a:p>
            <a:endParaRPr lang="it-IT" b="1" dirty="0" smtClean="0">
              <a:solidFill>
                <a:srgbClr val="FF0000"/>
              </a:solidFill>
            </a:endParaRP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1)THREE YEARS OF DAFNE RUNNING WITH KLOE</a:t>
            </a: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2) SPARC, PLASMONX, COMB, LIFE</a:t>
            </a: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3) LHC EXPERIMENTS AND NA62</a:t>
            </a: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4) CONCLUSION OF CDF DATA TAKING </a:t>
            </a: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5) BTF AND DAFNE-L EXPLOITATION</a:t>
            </a: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6) PHYSICS IN SPACE</a:t>
            </a: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7) NAUTILUS RUNNING</a:t>
            </a: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8) JLAB EXPERIMENTS</a:t>
            </a:r>
          </a:p>
          <a:p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9) DETECTOR </a:t>
            </a:r>
            <a:r>
              <a:rPr lang="it-IT" b="1" dirty="0" err="1" smtClean="0">
                <a:solidFill>
                  <a:schemeClr val="accent2">
                    <a:lumMod val="75000"/>
                  </a:schemeClr>
                </a:solidFill>
              </a:rPr>
              <a:t>R&amp;D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  (Gruppo 5°)</a:t>
            </a:r>
          </a:p>
          <a:p>
            <a:endParaRPr lang="it-IT" b="1" dirty="0" smtClean="0">
              <a:solidFill>
                <a:srgbClr val="FF0000"/>
              </a:solidFill>
            </a:endParaRPr>
          </a:p>
          <a:p>
            <a:r>
              <a:rPr lang="it-IT" b="1" dirty="0" smtClean="0">
                <a:solidFill>
                  <a:srgbClr val="FF0000"/>
                </a:solidFill>
              </a:rPr>
              <a:t>   DAFNE UPGRADE WITH KLOE2  (AND AMADEUS)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   SECOND GENERATION EXPERIMENTS AT LIFE</a:t>
            </a:r>
          </a:p>
          <a:p>
            <a:endParaRPr lang="it-IT" b="1" dirty="0" smtClean="0">
              <a:solidFill>
                <a:srgbClr val="FF0000"/>
              </a:solidFill>
            </a:endParaRPr>
          </a:p>
          <a:p>
            <a:r>
              <a:rPr lang="it-IT" b="1" dirty="0" smtClean="0">
                <a:solidFill>
                  <a:srgbClr val="FF0000"/>
                </a:solidFill>
              </a:rPr>
              <a:t>   SPARCX?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   SECOND CNAO IN ITALY?</a:t>
            </a:r>
          </a:p>
          <a:p>
            <a:endParaRPr lang="it-IT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0825" y="6308725"/>
            <a:ext cx="864235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24" name="CasellaDiTesto 9"/>
          <p:cNvSpPr txBox="1">
            <a:spLocks noChangeArrowheads="1"/>
          </p:cNvSpPr>
          <p:nvPr/>
        </p:nvSpPr>
        <p:spPr bwMode="auto">
          <a:xfrm>
            <a:off x="468313" y="620713"/>
            <a:ext cx="820737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 b="1" dirty="0" smtClean="0">
                <a:solidFill>
                  <a:srgbClr val="FF0000"/>
                </a:solidFill>
                <a:latin typeface="Calibri" pitchFamily="34" charset="0"/>
              </a:rPr>
              <a:t>KLOE</a:t>
            </a:r>
          </a:p>
          <a:p>
            <a:r>
              <a:rPr lang="it-IT" sz="2200" dirty="0" err="1" smtClean="0">
                <a:latin typeface="Calibri" pitchFamily="34" charset="0"/>
              </a:rPr>
              <a:t>Between</a:t>
            </a:r>
            <a:r>
              <a:rPr lang="it-IT" sz="2200" dirty="0" smtClean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years</a:t>
            </a:r>
            <a:r>
              <a:rPr lang="it-IT" sz="2200" dirty="0">
                <a:latin typeface="Calibri" pitchFamily="34" charset="0"/>
              </a:rPr>
              <a:t> 2000 and 2006 DA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NE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has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delivered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to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KLOE 2.5 fb</a:t>
            </a:r>
            <a:r>
              <a:rPr lang="it-IT" sz="2200" baseline="30000" dirty="0">
                <a:sym typeface="Symbol" pitchFamily="18" charset="2"/>
              </a:rPr>
              <a:t>–</a:t>
            </a:r>
            <a:r>
              <a:rPr lang="it-IT" sz="2200" baseline="30000" dirty="0">
                <a:latin typeface="Calibri" pitchFamily="34" charset="0"/>
                <a:sym typeface="Symbol" pitchFamily="18" charset="2"/>
              </a:rPr>
              <a:t>1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data at the (1020)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peak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plus 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additional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250 pb</a:t>
            </a:r>
            <a:r>
              <a:rPr lang="it-IT" sz="2200" baseline="30000" dirty="0">
                <a:latin typeface="Calibri" pitchFamily="34" charset="0"/>
                <a:sym typeface="Symbol" pitchFamily="18" charset="2"/>
              </a:rPr>
              <a:t>–1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off-peak</a:t>
            </a:r>
            <a:endParaRPr lang="it-IT" sz="2200" dirty="0">
              <a:latin typeface="Calibri" pitchFamily="34" charset="0"/>
            </a:endParaRP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/>
          <a:srcRect t="16656" b="17668"/>
          <a:stretch>
            <a:fillRect/>
          </a:stretch>
        </p:blipFill>
        <p:spPr bwMode="auto">
          <a:xfrm>
            <a:off x="785813" y="1844675"/>
            <a:ext cx="754221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468438" y="1674813"/>
            <a:ext cx="20812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sym typeface="Symbol" pitchFamily="18" charset="2"/>
              </a:rPr>
              <a:t>L</a:t>
            </a:r>
            <a:r>
              <a:rPr lang="en-US" sz="2200" i="1" baseline="-25000">
                <a:latin typeface="Times New Roman" pitchFamily="18" charset="0"/>
                <a:sym typeface="Symbol" pitchFamily="18" charset="2"/>
              </a:rPr>
              <a:t>int</a:t>
            </a:r>
            <a:r>
              <a:rPr lang="en-US" sz="2200" i="1">
                <a:latin typeface="Times New Roman" pitchFamily="18" charset="0"/>
                <a:sym typeface="Symbol" pitchFamily="18" charset="2"/>
              </a:rPr>
              <a:t>/ month (pb</a:t>
            </a:r>
            <a:r>
              <a:rPr lang="en-US" sz="2200" i="1" baseline="30000">
                <a:latin typeface="Times New Roman" pitchFamily="18" charset="0"/>
                <a:sym typeface="Symbol" pitchFamily="18" charset="2"/>
              </a:rPr>
              <a:t>-1</a:t>
            </a:r>
            <a:r>
              <a:rPr lang="en-US" sz="2200" i="1">
                <a:latin typeface="Times New Roman" pitchFamily="18" charset="0"/>
                <a:sym typeface="Symbol" pitchFamily="18" charset="2"/>
              </a:rPr>
              <a:t>)</a:t>
            </a:r>
            <a:endParaRPr lang="en-US" sz="2200" i="1" baseline="-25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5127" name="CasellaDiTesto 5"/>
          <p:cNvSpPr txBox="1">
            <a:spLocks noChangeArrowheads="1"/>
          </p:cNvSpPr>
          <p:nvPr/>
        </p:nvSpPr>
        <p:spPr bwMode="auto">
          <a:xfrm>
            <a:off x="1000125" y="5357813"/>
            <a:ext cx="25717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</a:rPr>
              <a:t>Best day: 10 pb</a:t>
            </a:r>
            <a:r>
              <a:rPr lang="it-IT" sz="2200" baseline="30000">
                <a:latin typeface="Calibri" pitchFamily="34" charset="0"/>
              </a:rPr>
              <a:t>-1</a:t>
            </a:r>
          </a:p>
        </p:txBody>
      </p:sp>
      <p:sp>
        <p:nvSpPr>
          <p:cNvPr id="5128" name="CasellaDiTesto 6"/>
          <p:cNvSpPr txBox="1">
            <a:spLocks noChangeArrowheads="1"/>
          </p:cNvSpPr>
          <p:nvPr/>
        </p:nvSpPr>
        <p:spPr bwMode="auto">
          <a:xfrm>
            <a:off x="1000125" y="5784850"/>
            <a:ext cx="28575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</a:rPr>
              <a:t>Best month: 194 pb</a:t>
            </a:r>
            <a:r>
              <a:rPr lang="it-IT" sz="2200" baseline="30000">
                <a:latin typeface="Calibri" pitchFamily="34" charset="0"/>
              </a:rPr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0825" y="6308725"/>
            <a:ext cx="864235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48" name="CasellaDiTesto 7"/>
          <p:cNvSpPr txBox="1">
            <a:spLocks noChangeArrowheads="1"/>
          </p:cNvSpPr>
          <p:nvPr/>
        </p:nvSpPr>
        <p:spPr bwMode="auto">
          <a:xfrm>
            <a:off x="468313" y="765175"/>
            <a:ext cx="82073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</a:rPr>
              <a:t>Using these data, KLOE has published about 50 physics papers, addressing several fundamental topics in the fields of flavour  and hadronic physics. Among our results one can list:</a:t>
            </a:r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395288" y="2205038"/>
            <a:ext cx="8358187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it-IT" sz="2400" dirty="0">
                <a:latin typeface="Calibri" pitchFamily="34" charset="0"/>
              </a:rPr>
              <a:t> </a:t>
            </a:r>
            <a:r>
              <a:rPr lang="it-IT" sz="2200" dirty="0">
                <a:latin typeface="Calibri" pitchFamily="34" charset="0"/>
              </a:rPr>
              <a:t>The complete set </a:t>
            </a:r>
            <a:r>
              <a:rPr lang="it-IT" sz="2200" dirty="0" err="1">
                <a:latin typeface="Calibri" pitchFamily="34" charset="0"/>
              </a:rPr>
              <a:t>of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measurement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of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neutral</a:t>
            </a:r>
            <a:r>
              <a:rPr lang="it-IT" sz="2200" dirty="0">
                <a:latin typeface="Calibri" pitchFamily="34" charset="0"/>
              </a:rPr>
              <a:t> and </a:t>
            </a:r>
            <a:r>
              <a:rPr lang="it-IT" sz="2200" dirty="0" err="1">
                <a:latin typeface="Calibri" pitchFamily="34" charset="0"/>
              </a:rPr>
              <a:t>charged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kaon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decay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parameters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to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allow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</a:rPr>
              <a:t>the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</a:rPr>
              <a:t>precision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</a:rPr>
              <a:t>measurement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</a:rPr>
              <a:t>of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200" b="1" i="1" dirty="0" err="1">
                <a:solidFill>
                  <a:srgbClr val="FF0000"/>
                </a:solidFill>
                <a:latin typeface="Calibri" pitchFamily="34" charset="0"/>
              </a:rPr>
              <a:t>V</a:t>
            </a:r>
            <a:r>
              <a:rPr lang="it-IT" sz="2200" b="1" baseline="-25000" dirty="0" err="1">
                <a:solidFill>
                  <a:srgbClr val="FF0000"/>
                </a:solidFill>
                <a:latin typeface="Calibri" pitchFamily="34" charset="0"/>
              </a:rPr>
              <a:t>us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setting</a:t>
            </a:r>
            <a:r>
              <a:rPr lang="it-IT" sz="2200" dirty="0">
                <a:latin typeface="Calibri" pitchFamily="34" charset="0"/>
              </a:rPr>
              <a:t> the best </a:t>
            </a:r>
            <a:r>
              <a:rPr lang="it-IT" sz="2200" dirty="0" err="1">
                <a:latin typeface="Calibri" pitchFamily="34" charset="0"/>
              </a:rPr>
              <a:t>unitarity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limit</a:t>
            </a:r>
            <a:r>
              <a:rPr lang="it-IT" sz="2200" dirty="0">
                <a:latin typeface="Calibri" pitchFamily="34" charset="0"/>
              </a:rPr>
              <a:t> on the CKM </a:t>
            </a:r>
            <a:r>
              <a:rPr lang="it-IT" sz="2200" dirty="0" err="1">
                <a:latin typeface="Calibri" pitchFamily="34" charset="0"/>
              </a:rPr>
              <a:t>matrix</a:t>
            </a:r>
            <a:r>
              <a:rPr lang="it-IT" sz="2200" dirty="0">
                <a:latin typeface="Calibri" pitchFamily="34" charset="0"/>
              </a:rPr>
              <a:t> </a:t>
            </a:r>
          </a:p>
          <a:p>
            <a:pPr>
              <a:spcBef>
                <a:spcPts val="6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it-IT" sz="2200" dirty="0">
                <a:latin typeface="Calibri" pitchFamily="34" charset="0"/>
                <a:sym typeface="Symbol" pitchFamily="18" charset="2"/>
              </a:rPr>
              <a:t> A precise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determination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hadronic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contribution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to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the g-2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muon</a:t>
            </a:r>
            <a:endParaRPr lang="it-IT" sz="2200" b="1" dirty="0">
              <a:solidFill>
                <a:srgbClr val="FF00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it-IT" sz="2200" dirty="0">
                <a:latin typeface="Calibri" pitchFamily="34" charset="0"/>
                <a:sym typeface="Symbol" pitchFamily="18" charset="2"/>
              </a:rPr>
              <a:t> The best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limit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published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so far on 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LFV in </a:t>
            </a:r>
            <a:r>
              <a:rPr lang="it-IT" sz="2200" b="1" i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K</a:t>
            </a:r>
            <a:r>
              <a:rPr lang="it-IT" sz="2200" b="1" baseline="-250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e2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decays</a:t>
            </a:r>
            <a:endParaRPr lang="it-IT" sz="2200" b="1" dirty="0">
              <a:solidFill>
                <a:srgbClr val="FF00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it-IT" sz="2200" dirty="0"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most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detailed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studies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on the 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nature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scalar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mesons</a:t>
            </a:r>
            <a:endParaRPr lang="it-IT" sz="2200" b="1" dirty="0">
              <a:solidFill>
                <a:srgbClr val="FF00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it-IT" sz="2200" dirty="0"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measurement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some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rarest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branching </a:t>
            </a:r>
            <a:r>
              <a:rPr lang="it-IT" sz="2200" b="1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ratios</a:t>
            </a:r>
            <a:r>
              <a:rPr lang="it-IT" sz="2200" b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i="1" dirty="0" err="1">
                <a:latin typeface="Calibri" pitchFamily="34" charset="0"/>
                <a:sym typeface="Symbol" pitchFamily="18" charset="2"/>
              </a:rPr>
              <a:t>K</a:t>
            </a:r>
            <a:r>
              <a:rPr lang="it-IT" sz="2200" baseline="-25000" dirty="0" err="1">
                <a:latin typeface="Calibri" pitchFamily="34" charset="0"/>
                <a:sym typeface="Symbol" pitchFamily="18" charset="2"/>
              </a:rPr>
              <a:t>s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and 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mesons</a:t>
            </a:r>
            <a:endParaRPr lang="en-US" sz="2200" dirty="0">
              <a:latin typeface="Calibri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0825" y="6308725"/>
            <a:ext cx="864235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12"/>
          <p:cNvSpPr/>
          <p:nvPr/>
        </p:nvSpPr>
        <p:spPr>
          <a:xfrm>
            <a:off x="5495925" y="3124200"/>
            <a:ext cx="3443288" cy="685800"/>
          </a:xfrm>
          <a:prstGeom prst="rect">
            <a:avLst/>
          </a:prstGeom>
          <a:solidFill>
            <a:srgbClr val="FF8ECB">
              <a:alpha val="5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FFFFF"/>
              </a:solidFill>
              <a:ea typeface="ＭＳ Ｐゴシック" pitchFamily="40" charset="-128"/>
            </a:endParaRPr>
          </a:p>
        </p:txBody>
      </p:sp>
      <p:sp>
        <p:nvSpPr>
          <p:cNvPr id="5" name="Rectangle 10"/>
          <p:cNvSpPr/>
          <p:nvPr/>
        </p:nvSpPr>
        <p:spPr>
          <a:xfrm>
            <a:off x="5495925" y="2438400"/>
            <a:ext cx="3443288" cy="533400"/>
          </a:xfrm>
          <a:prstGeom prst="rect">
            <a:avLst/>
          </a:prstGeom>
          <a:solidFill>
            <a:srgbClr val="67E76C">
              <a:alpha val="5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FFFFF"/>
              </a:solidFill>
              <a:ea typeface="ＭＳ Ｐゴシック" pitchFamily="40" charset="-128"/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5480050" y="1752600"/>
            <a:ext cx="3444875" cy="533400"/>
          </a:xfrm>
          <a:prstGeom prst="rect">
            <a:avLst/>
          </a:prstGeom>
          <a:solidFill>
            <a:srgbClr val="0FC4FB">
              <a:alpha val="5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FFFFF"/>
              </a:solidFill>
              <a:ea typeface="ＭＳ Ｐゴシック" pitchFamily="40" charset="-128"/>
            </a:endParaRPr>
          </a:p>
        </p:txBody>
      </p:sp>
      <p:pic>
        <p:nvPicPr>
          <p:cNvPr id="7175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8" y="993775"/>
            <a:ext cx="5091112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Rectangle 26"/>
          <p:cNvSpPr>
            <a:spLocks noChangeArrowheads="1"/>
          </p:cNvSpPr>
          <p:nvPr/>
        </p:nvSpPr>
        <p:spPr bwMode="auto">
          <a:xfrm>
            <a:off x="5191125" y="1247775"/>
            <a:ext cx="3952875" cy="232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7240" rIns="90000" bIns="57240"/>
          <a:lstStyle/>
          <a:p>
            <a:pPr>
              <a:lnSpc>
                <a:spcPct val="93000"/>
              </a:lnSpc>
              <a:spcBef>
                <a:spcPts val="450"/>
              </a:spcBef>
              <a:spcAft>
                <a:spcPts val="18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latin typeface="Calibri" pitchFamily="34" charset="0"/>
              </a:rPr>
              <a:t> Fit on </a:t>
            </a:r>
            <a:r>
              <a:rPr lang="en-GB" sz="2400" i="1">
                <a:solidFill>
                  <a:srgbClr val="000000"/>
                </a:solidFill>
                <a:latin typeface="Times New Roman" pitchFamily="18" charset="0"/>
              </a:rPr>
              <a:t>    </a:t>
            </a:r>
          </a:p>
          <a:p>
            <a:pPr>
              <a:lnSpc>
                <a:spcPct val="93000"/>
              </a:lnSpc>
              <a:spcBef>
                <a:spcPts val="450"/>
              </a:spcBef>
              <a:spcAft>
                <a:spcPts val="18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i="1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GB" sz="2400" b="1" i="1">
                <a:latin typeface="Times New Roman" pitchFamily="18" charset="0"/>
                <a:ea typeface="msgothic"/>
                <a:cs typeface="Times New Roman" pitchFamily="18" charset="0"/>
              </a:rPr>
              <a:t>V</a:t>
            </a:r>
            <a:r>
              <a:rPr lang="en-GB" sz="2400" b="1" i="1" baseline="-25000">
                <a:latin typeface="Times New Roman" pitchFamily="18" charset="0"/>
                <a:ea typeface="msgothic"/>
                <a:cs typeface="Times New Roman" pitchFamily="18" charset="0"/>
              </a:rPr>
              <a:t>us </a:t>
            </a:r>
            <a:r>
              <a:rPr lang="en-GB" sz="2400" b="1" i="1">
                <a:latin typeface="Times New Roman" pitchFamily="18" charset="0"/>
                <a:ea typeface="msgothic"/>
                <a:cs typeface="Times New Roman" pitchFamily="18" charset="0"/>
              </a:rPr>
              <a:t>  from      K</a:t>
            </a:r>
            <a:r>
              <a:rPr lang="en-GB" sz="2400" b="1" i="1" baseline="-25000">
                <a:latin typeface="Times New Roman" pitchFamily="18" charset="0"/>
                <a:ea typeface="msgothic"/>
                <a:cs typeface="Times New Roman" pitchFamily="18" charset="0"/>
              </a:rPr>
              <a:t>l3</a:t>
            </a:r>
            <a:r>
              <a:rPr lang="en-GB" sz="2400" b="1">
                <a:latin typeface="Calibri" pitchFamily="34" charset="0"/>
              </a:rPr>
              <a:t> </a:t>
            </a:r>
          </a:p>
          <a:p>
            <a:pPr>
              <a:lnSpc>
                <a:spcPct val="93000"/>
              </a:lnSpc>
              <a:spcBef>
                <a:spcPts val="450"/>
              </a:spcBef>
              <a:spcAft>
                <a:spcPts val="18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i="1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us</a:t>
            </a:r>
            <a:r>
              <a:rPr lang="en-GB" sz="2400" b="1">
                <a:solidFill>
                  <a:srgbClr val="000000"/>
                </a:solidFill>
                <a:latin typeface="Symbol" pitchFamily="18" charset="2"/>
              </a:rPr>
              <a:t>/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ud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  </a:t>
            </a:r>
            <a:r>
              <a:rPr lang="en-GB" sz="2400" b="1" i="1">
                <a:solidFill>
                  <a:srgbClr val="000000"/>
                </a:solidFill>
                <a:latin typeface="Calibri" pitchFamily="34" charset="0"/>
              </a:rPr>
              <a:t>from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K</a:t>
            </a:r>
            <a:r>
              <a:rPr lang="en-GB" sz="2400" b="1" i="1" baseline="-25000">
                <a:solidFill>
                  <a:srgbClr val="000000"/>
                </a:solidFill>
                <a:latin typeface="Symbol" pitchFamily="18" charset="2"/>
              </a:rPr>
              <a:t>m2 </a:t>
            </a:r>
            <a:r>
              <a:rPr lang="en-GB" sz="2400" b="1">
                <a:solidFill>
                  <a:srgbClr val="000000"/>
                </a:solidFill>
                <a:latin typeface="Symbol" pitchFamily="18" charset="2"/>
              </a:rPr>
              <a:t>/</a:t>
            </a:r>
            <a:r>
              <a:rPr lang="en-GB" sz="2400" b="1" i="1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GB" sz="2400" b="1" i="1" baseline="-25000">
                <a:solidFill>
                  <a:srgbClr val="000000"/>
                </a:solidFill>
                <a:latin typeface="Symbol" pitchFamily="18" charset="2"/>
              </a:rPr>
              <a:t>m2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>
              <a:lnSpc>
                <a:spcPct val="93000"/>
              </a:lnSpc>
              <a:spcBef>
                <a:spcPts val="450"/>
              </a:spcBef>
              <a:spcAft>
                <a:spcPts val="18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latin typeface="Calibri" pitchFamily="34" charset="0"/>
              </a:rPr>
              <a:t>     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ud 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GB" sz="2400" b="1" i="1">
                <a:solidFill>
                  <a:srgbClr val="000000"/>
                </a:solidFill>
                <a:latin typeface="Calibri" pitchFamily="34" charset="0"/>
              </a:rPr>
              <a:t>from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b="1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→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b="1" baseline="30000"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en-US" sz="2400" b="1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 </a:t>
            </a:r>
            <a:r>
              <a:rPr lang="en-US" sz="2400" b="1">
                <a:latin typeface="Calibri" pitchFamily="34" charset="0"/>
                <a:cs typeface="Times New Roman" pitchFamily="18" charset="0"/>
              </a:rPr>
              <a:t>decays </a:t>
            </a:r>
            <a:r>
              <a:rPr lang="en-US" sz="1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7177" name="Rectangle 13"/>
          <p:cNvSpPr>
            <a:spLocks noChangeArrowheads="1"/>
          </p:cNvSpPr>
          <p:nvPr/>
        </p:nvSpPr>
        <p:spPr bwMode="auto">
          <a:xfrm>
            <a:off x="304800" y="5029200"/>
            <a:ext cx="3810000" cy="95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7240" rIns="90000" bIns="57240"/>
          <a:lstStyle/>
          <a:p>
            <a:pPr>
              <a:lnSpc>
                <a:spcPct val="93000"/>
              </a:lnSpc>
              <a:spcBef>
                <a:spcPts val="450"/>
              </a:spcBef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>
                <a:latin typeface="Symbol" pitchFamily="18" charset="2"/>
              </a:rPr>
              <a:t>|</a:t>
            </a:r>
            <a:r>
              <a:rPr lang="en-GB" sz="2400" b="1" i="1">
                <a:latin typeface="Times New Roman" pitchFamily="18" charset="0"/>
                <a:ea typeface="msgothic"/>
                <a:cs typeface="Times New Roman" pitchFamily="18" charset="0"/>
              </a:rPr>
              <a:t>V</a:t>
            </a:r>
            <a:r>
              <a:rPr lang="en-GB" sz="2400" b="1" i="1" baseline="-25000">
                <a:latin typeface="Times New Roman" pitchFamily="18" charset="0"/>
                <a:ea typeface="msgothic"/>
                <a:cs typeface="Times New Roman" pitchFamily="18" charset="0"/>
              </a:rPr>
              <a:t>us </a:t>
            </a:r>
            <a:r>
              <a:rPr lang="en-GB" sz="2400" b="1">
                <a:latin typeface="Symbol" pitchFamily="18" charset="2"/>
              </a:rPr>
              <a:t>|</a:t>
            </a:r>
            <a:r>
              <a:rPr lang="en-GB" sz="2400" b="1" i="1" baseline="-25000">
                <a:latin typeface="Times New Roman" pitchFamily="18" charset="0"/>
              </a:rPr>
              <a:t> </a:t>
            </a:r>
            <a:r>
              <a:rPr lang="en-GB" sz="2400" b="1">
                <a:latin typeface="Symbol" pitchFamily="18" charset="2"/>
              </a:rPr>
              <a:t>= 0.2249 ± 0.0010</a:t>
            </a:r>
            <a:r>
              <a:rPr lang="en-GB" sz="2400" b="1" i="1" baseline="-25000">
                <a:latin typeface="Times New Roman" pitchFamily="18" charset="0"/>
              </a:rPr>
              <a:t> </a:t>
            </a:r>
            <a:r>
              <a:rPr lang="en-GB" sz="2400" b="1" i="1">
                <a:latin typeface="Times New Roman" pitchFamily="18" charset="0"/>
              </a:rPr>
              <a:t>       </a:t>
            </a:r>
            <a:r>
              <a:rPr lang="en-GB" sz="2400" b="1">
                <a:latin typeface="Calibri" pitchFamily="34" charset="0"/>
              </a:rPr>
              <a:t> </a:t>
            </a:r>
          </a:p>
          <a:p>
            <a:pPr>
              <a:lnSpc>
                <a:spcPct val="93000"/>
              </a:lnSpc>
              <a:spcBef>
                <a:spcPts val="450"/>
              </a:spcBef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>
                <a:latin typeface="Symbol" pitchFamily="18" charset="2"/>
              </a:rPr>
              <a:t>|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ud </a:t>
            </a:r>
            <a:r>
              <a:rPr lang="en-GB" sz="2400" b="1">
                <a:latin typeface="Symbol" pitchFamily="18" charset="2"/>
              </a:rPr>
              <a:t>|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2400" b="1">
                <a:latin typeface="Symbol" pitchFamily="18" charset="2"/>
              </a:rPr>
              <a:t>= 0.97418 ± 0.00026</a:t>
            </a:r>
            <a:r>
              <a:rPr lang="en-GB" sz="2400" b="1" i="1" baseline="-25000">
                <a:latin typeface="Times New Roman" pitchFamily="18" charset="0"/>
              </a:rPr>
              <a:t> 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GB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178" name="Rectangle 14"/>
          <p:cNvSpPr>
            <a:spLocks noChangeArrowheads="1"/>
          </p:cNvSpPr>
          <p:nvPr/>
        </p:nvSpPr>
        <p:spPr bwMode="auto">
          <a:xfrm>
            <a:off x="3635896" y="4941168"/>
            <a:ext cx="5313735" cy="573087"/>
          </a:xfrm>
          <a:prstGeom prst="rect">
            <a:avLst/>
          </a:prstGeom>
          <a:solidFill>
            <a:srgbClr val="F3E628"/>
          </a:solidFill>
          <a:ln w="9525">
            <a:noFill/>
            <a:round/>
            <a:headEnd/>
            <a:tailEnd/>
          </a:ln>
        </p:spPr>
        <p:txBody>
          <a:bodyPr lIns="90000" tIns="57240" rIns="90000" bIns="57240"/>
          <a:lstStyle/>
          <a:p>
            <a:pPr>
              <a:lnSpc>
                <a:spcPct val="93000"/>
              </a:lnSpc>
              <a:spcBef>
                <a:spcPts val="450"/>
              </a:spcBef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 dirty="0">
                <a:latin typeface="Symbol" pitchFamily="18" charset="2"/>
              </a:rPr>
              <a:t>1 </a:t>
            </a:r>
            <a:r>
              <a:rPr lang="en-GB" sz="2400" b="1" dirty="0">
                <a:latin typeface="Calibri" pitchFamily="34" charset="0"/>
              </a:rPr>
              <a:t>–</a:t>
            </a:r>
            <a:r>
              <a:rPr lang="en-GB" sz="2400" b="1" dirty="0">
                <a:latin typeface="Symbol" pitchFamily="18" charset="2"/>
              </a:rPr>
              <a:t> |</a:t>
            </a:r>
            <a:r>
              <a:rPr lang="en-GB" sz="2400" b="1" i="1" dirty="0" err="1">
                <a:latin typeface="Times New Roman" pitchFamily="18" charset="0"/>
                <a:ea typeface="msgothic"/>
                <a:cs typeface="Times New Roman" pitchFamily="18" charset="0"/>
              </a:rPr>
              <a:t>V</a:t>
            </a:r>
            <a:r>
              <a:rPr lang="en-GB" sz="2400" b="1" i="1" baseline="-25000" dirty="0" err="1">
                <a:latin typeface="Times New Roman" pitchFamily="18" charset="0"/>
                <a:ea typeface="msgothic"/>
                <a:cs typeface="Times New Roman" pitchFamily="18" charset="0"/>
              </a:rPr>
              <a:t>us</a:t>
            </a:r>
            <a:r>
              <a:rPr lang="en-GB" sz="2400" b="1" i="1" baseline="-25000" dirty="0">
                <a:latin typeface="Times New Roman" pitchFamily="18" charset="0"/>
                <a:ea typeface="msgothic"/>
                <a:cs typeface="Times New Roman" pitchFamily="18" charset="0"/>
              </a:rPr>
              <a:t> </a:t>
            </a:r>
            <a:r>
              <a:rPr lang="en-GB" sz="2400" b="1" dirty="0">
                <a:latin typeface="Symbol" pitchFamily="18" charset="2"/>
              </a:rPr>
              <a:t>|</a:t>
            </a:r>
            <a:r>
              <a:rPr lang="en-GB" sz="2400" b="1" baseline="30000" dirty="0">
                <a:latin typeface="Symbol" pitchFamily="18" charset="2"/>
              </a:rPr>
              <a:t>2</a:t>
            </a:r>
            <a:r>
              <a:rPr lang="en-GB" sz="2400" b="1" i="1" baseline="-25000" dirty="0">
                <a:latin typeface="Times New Roman" pitchFamily="18" charset="0"/>
              </a:rPr>
              <a:t> </a:t>
            </a:r>
            <a:r>
              <a:rPr lang="en-GB" sz="2400" b="1" dirty="0">
                <a:latin typeface="Symbol" pitchFamily="18" charset="2"/>
              </a:rPr>
              <a:t> </a:t>
            </a:r>
            <a:r>
              <a:rPr lang="en-GB" sz="2400" dirty="0">
                <a:latin typeface="Symbol" pitchFamily="18" charset="2"/>
              </a:rPr>
              <a:t>-</a:t>
            </a:r>
            <a:r>
              <a:rPr lang="en-GB" sz="2400" b="1" dirty="0">
                <a:latin typeface="Symbol" pitchFamily="18" charset="2"/>
              </a:rPr>
              <a:t> |</a:t>
            </a:r>
            <a:r>
              <a:rPr lang="en-GB" sz="2400" b="1" i="1" dirty="0" err="1">
                <a:latin typeface="Times New Roman" pitchFamily="18" charset="0"/>
              </a:rPr>
              <a:t>V</a:t>
            </a:r>
            <a:r>
              <a:rPr lang="en-GB" sz="2400" b="1" i="1" baseline="-25000" dirty="0" err="1">
                <a:latin typeface="Times New Roman" pitchFamily="18" charset="0"/>
              </a:rPr>
              <a:t>ud</a:t>
            </a:r>
            <a:r>
              <a:rPr lang="en-GB" sz="2400" b="1" i="1" baseline="-25000" dirty="0">
                <a:latin typeface="Times New Roman" pitchFamily="18" charset="0"/>
              </a:rPr>
              <a:t> </a:t>
            </a:r>
            <a:r>
              <a:rPr lang="en-GB" sz="2400" b="1" dirty="0">
                <a:latin typeface="Symbol" pitchFamily="18" charset="2"/>
              </a:rPr>
              <a:t>|</a:t>
            </a:r>
            <a:r>
              <a:rPr lang="en-GB" sz="2400" b="1" baseline="30000" dirty="0">
                <a:latin typeface="Symbol" pitchFamily="18" charset="2"/>
              </a:rPr>
              <a:t>2</a:t>
            </a:r>
            <a:r>
              <a:rPr lang="en-GB" sz="2400" b="1" i="1" baseline="-25000" dirty="0">
                <a:latin typeface="Times New Roman" pitchFamily="18" charset="0"/>
              </a:rPr>
              <a:t> </a:t>
            </a:r>
            <a:r>
              <a:rPr lang="en-GB" sz="2400" b="1" dirty="0">
                <a:latin typeface="Symbol" pitchFamily="18" charset="2"/>
              </a:rPr>
              <a:t>= 0.0004 ± 0.0007</a:t>
            </a:r>
          </a:p>
        </p:txBody>
      </p:sp>
      <p:sp>
        <p:nvSpPr>
          <p:cNvPr id="7179" name="Rectangle 15"/>
          <p:cNvSpPr>
            <a:spLocks noChangeArrowheads="1"/>
          </p:cNvSpPr>
          <p:nvPr/>
        </p:nvSpPr>
        <p:spPr bwMode="auto">
          <a:xfrm>
            <a:off x="4788024" y="5949280"/>
            <a:ext cx="3122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latin typeface="Calibri" pitchFamily="34" charset="0"/>
              </a:rPr>
              <a:t>was </a:t>
            </a:r>
            <a:r>
              <a:rPr lang="en-GB" b="1" dirty="0">
                <a:latin typeface="Times New Roman" pitchFamily="18" charset="0"/>
                <a:cs typeface="Times New Roman" pitchFamily="18" charset="0"/>
              </a:rPr>
              <a:t>0.0031 ± 0.0015  </a:t>
            </a:r>
            <a:r>
              <a:rPr lang="en-GB" b="1" dirty="0">
                <a:latin typeface="Calibri" pitchFamily="34" charset="0"/>
              </a:rPr>
              <a:t>in PDG04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7180" name="CasellaDiTesto 41"/>
          <p:cNvSpPr txBox="1">
            <a:spLocks noChangeArrowheads="1"/>
          </p:cNvSpPr>
          <p:nvPr/>
        </p:nvSpPr>
        <p:spPr bwMode="auto">
          <a:xfrm>
            <a:off x="1331913" y="333375"/>
            <a:ext cx="6480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 </a:t>
            </a:r>
            <a:r>
              <a:rPr lang="it-IT" sz="2600">
                <a:solidFill>
                  <a:srgbClr val="FF0000"/>
                </a:solidFill>
                <a:latin typeface="Calibri" pitchFamily="34" charset="0"/>
              </a:rPr>
              <a:t>V</a:t>
            </a:r>
            <a:r>
              <a:rPr lang="it-IT" sz="2600" baseline="-25000">
                <a:solidFill>
                  <a:srgbClr val="FF0000"/>
                </a:solidFill>
                <a:latin typeface="Calibri" pitchFamily="34" charset="0"/>
              </a:rPr>
              <a:t>us</a:t>
            </a:r>
            <a:r>
              <a:rPr lang="it-IT" sz="2600">
                <a:solidFill>
                  <a:srgbClr val="FF0000"/>
                </a:solidFill>
                <a:latin typeface="Calibri" pitchFamily="34" charset="0"/>
              </a:rPr>
              <a:t> determination and CKM unitarity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0825" y="6308725"/>
            <a:ext cx="864235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5"/>
          <p:cNvSpPr/>
          <p:nvPr/>
        </p:nvSpPr>
        <p:spPr>
          <a:xfrm>
            <a:off x="309563" y="1449388"/>
            <a:ext cx="4191000" cy="4572000"/>
          </a:xfrm>
          <a:prstGeom prst="rect">
            <a:avLst/>
          </a:prstGeom>
          <a:solidFill>
            <a:schemeClr val="accent3"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FFFFF"/>
              </a:solidFill>
              <a:ea typeface="ＭＳ Ｐゴシック" pitchFamily="40" charset="-128"/>
            </a:endParaRPr>
          </a:p>
        </p:txBody>
      </p:sp>
      <p:pic>
        <p:nvPicPr>
          <p:cNvPr id="8197" name="Picture 3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3588" y="2552700"/>
            <a:ext cx="3370262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34"/>
          <p:cNvSpPr>
            <a:spLocks noChangeArrowheads="1"/>
          </p:cNvSpPr>
          <p:nvPr/>
        </p:nvSpPr>
        <p:spPr bwMode="auto">
          <a:xfrm>
            <a:off x="323528" y="260648"/>
            <a:ext cx="32829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Tree level breaking of </a:t>
            </a:r>
            <a:r>
              <a:rPr lang="en-GB" dirty="0" err="1">
                <a:solidFill>
                  <a:srgbClr val="000000"/>
                </a:solidFill>
                <a:latin typeface="Calibri" pitchFamily="34" charset="0"/>
              </a:rPr>
              <a:t>unitarity</a:t>
            </a: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 in models with non-universal gauge interaction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8199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5163" y="1557338"/>
            <a:ext cx="46339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CasellaDiTesto 9"/>
          <p:cNvSpPr txBox="1">
            <a:spLocks noChangeArrowheads="1"/>
          </p:cNvSpPr>
          <p:nvPr/>
        </p:nvSpPr>
        <p:spPr bwMode="auto">
          <a:xfrm>
            <a:off x="4211960" y="188640"/>
            <a:ext cx="475198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600" dirty="0" err="1" smtClean="0">
                <a:solidFill>
                  <a:srgbClr val="FF0000"/>
                </a:solidFill>
                <a:latin typeface="Calibri" pitchFamily="34" charset="0"/>
              </a:rPr>
              <a:t>Constraints</a:t>
            </a:r>
            <a:r>
              <a:rPr lang="it-IT" sz="26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600" dirty="0">
                <a:solidFill>
                  <a:srgbClr val="FF0000"/>
                </a:solidFill>
                <a:latin typeface="Calibri" pitchFamily="34" charset="0"/>
              </a:rPr>
              <a:t>on New </a:t>
            </a:r>
            <a:r>
              <a:rPr lang="it-IT" sz="2600" dirty="0" err="1">
                <a:solidFill>
                  <a:srgbClr val="FF0000"/>
                </a:solidFill>
                <a:latin typeface="Calibri" pitchFamily="34" charset="0"/>
              </a:rPr>
              <a:t>Physics</a:t>
            </a:r>
            <a:endParaRPr lang="it-IT" sz="26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0825" y="6308725"/>
            <a:ext cx="864235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20" name="Immagine 3" descr="p25.jpg"/>
          <p:cNvPicPr>
            <a:picLocks noChangeAspect="1"/>
          </p:cNvPicPr>
          <p:nvPr/>
        </p:nvPicPr>
        <p:blipFill>
          <a:blip r:embed="rId3"/>
          <a:srcRect l="47787" t="26672" r="8463" b="7597"/>
          <a:stretch>
            <a:fillRect/>
          </a:stretch>
        </p:blipFill>
        <p:spPr bwMode="auto">
          <a:xfrm>
            <a:off x="4211638" y="1268413"/>
            <a:ext cx="46815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CasellaDiTesto 4"/>
          <p:cNvSpPr txBox="1">
            <a:spLocks noChangeArrowheads="1"/>
          </p:cNvSpPr>
          <p:nvPr/>
        </p:nvSpPr>
        <p:spPr bwMode="auto">
          <a:xfrm>
            <a:off x="539750" y="1219200"/>
            <a:ext cx="36718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</a:rPr>
              <a:t>Discrepancy between </a:t>
            </a:r>
            <a:r>
              <a:rPr lang="it-IT" sz="2200">
                <a:solidFill>
                  <a:srgbClr val="0000CC"/>
                </a:solidFill>
                <a:latin typeface="Calibri" pitchFamily="34" charset="0"/>
              </a:rPr>
              <a:t>a</a:t>
            </a:r>
            <a:r>
              <a:rPr lang="it-IT" sz="2200" baseline="-250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</a:t>
            </a:r>
            <a:r>
              <a:rPr lang="it-IT" sz="2200" baseline="300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SM</a:t>
            </a:r>
            <a:r>
              <a:rPr lang="it-IT" sz="22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>
                <a:latin typeface="Calibri" pitchFamily="34" charset="0"/>
                <a:sym typeface="Symbol" pitchFamily="18" charset="2"/>
              </a:rPr>
              <a:t>and </a:t>
            </a:r>
            <a:r>
              <a:rPr lang="it-IT" sz="22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it-IT" sz="2200" baseline="-250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</a:t>
            </a:r>
            <a:r>
              <a:rPr lang="it-IT" sz="2200" baseline="300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EXP  </a:t>
            </a:r>
            <a:r>
              <a:rPr lang="it-IT" sz="2200">
                <a:latin typeface="Calibri" pitchFamily="34" charset="0"/>
                <a:sym typeface="Symbol" pitchFamily="18" charset="2"/>
              </a:rPr>
              <a:t>at </a:t>
            </a:r>
            <a:r>
              <a:rPr lang="it-IT" sz="220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3.2</a:t>
            </a:r>
            <a:r>
              <a:rPr lang="it-IT" sz="2200">
                <a:latin typeface="Calibri" pitchFamily="34" charset="0"/>
                <a:sym typeface="Symbol" pitchFamily="18" charset="2"/>
              </a:rPr>
              <a:t> level </a:t>
            </a:r>
            <a:endParaRPr lang="it-IT" sz="2200">
              <a:latin typeface="Calibri" pitchFamily="34" charset="0"/>
            </a:endParaRPr>
          </a:p>
        </p:txBody>
      </p:sp>
      <p:sp>
        <p:nvSpPr>
          <p:cNvPr id="9222" name="CasellaDiTesto 7"/>
          <p:cNvSpPr txBox="1">
            <a:spLocks noChangeArrowheads="1"/>
          </p:cNvSpPr>
          <p:nvPr/>
        </p:nvSpPr>
        <p:spPr bwMode="auto">
          <a:xfrm>
            <a:off x="539750" y="2205038"/>
            <a:ext cx="36718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  <a:sym typeface="Symbol" pitchFamily="18" charset="2"/>
              </a:rPr>
              <a:t>New KLOE analysis , with different selection criteria confirms KLOE08  </a:t>
            </a:r>
            <a:endParaRPr lang="it-IT" sz="2200">
              <a:latin typeface="Calibri" pitchFamily="34" charset="0"/>
            </a:endParaRPr>
          </a:p>
        </p:txBody>
      </p:sp>
      <p:pic>
        <p:nvPicPr>
          <p:cNvPr id="9223" name="Immagine 8" descr="p21.jpg"/>
          <p:cNvPicPr>
            <a:picLocks noChangeAspect="1"/>
          </p:cNvPicPr>
          <p:nvPr/>
        </p:nvPicPr>
        <p:blipFill>
          <a:blip r:embed="rId4"/>
          <a:srcRect l="50787" t="29939" r="6688" b="33282"/>
          <a:stretch>
            <a:fillRect/>
          </a:stretch>
        </p:blipFill>
        <p:spPr bwMode="auto">
          <a:xfrm>
            <a:off x="395288" y="3644900"/>
            <a:ext cx="38893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CasellaDiTesto 9"/>
          <p:cNvSpPr txBox="1">
            <a:spLocks noChangeArrowheads="1"/>
          </p:cNvSpPr>
          <p:nvPr/>
        </p:nvSpPr>
        <p:spPr bwMode="auto">
          <a:xfrm>
            <a:off x="1331913" y="488950"/>
            <a:ext cx="6480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 </a:t>
            </a:r>
            <a:r>
              <a:rPr lang="it-IT" sz="2600">
                <a:solidFill>
                  <a:srgbClr val="FF0000"/>
                </a:solidFill>
                <a:latin typeface="Calibri" pitchFamily="34" charset="0"/>
              </a:rPr>
              <a:t>Hadronic contribution to muon g-2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 eaLnBrk="1" hangingPunct="1"/>
            <a:r>
              <a:rPr lang="en-US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SIDDHARTA short story:</a:t>
            </a:r>
            <a:br>
              <a:rPr lang="en-US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run on upgraded DA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F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2008-2009  (first experiment !)</a:t>
            </a:r>
            <a:b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sz="2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Measurements:</a:t>
            </a:r>
            <a:r>
              <a:rPr lang="en-US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Kaonic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Hydrogen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 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best measurement in the world– paper in preparation</a:t>
            </a:r>
            <a:b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Kaonic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deuterium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  ever exploratory measurement; paper in preparation</a:t>
            </a:r>
            <a:b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Kaonic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helium 4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 gaseous target measurement: Phys. 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Lett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B 681 (2009) 310; another paper in preparation;</a:t>
            </a:r>
            <a:b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Kaonic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helium 3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 measurement in the world; paper submitted PLB and </a:t>
            </a:r>
            <a:r>
              <a:rPr lang="en-US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 D</a:t>
            </a:r>
            <a:endParaRPr lang="it-IT" sz="2400" b="1" u="sng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B0C9B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4E1D6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1_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">
      <a:dk1>
        <a:srgbClr val="000000"/>
      </a:dk1>
      <a:lt1>
        <a:srgbClr val="B0C9B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4E1D6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2767</TotalTime>
  <Words>1113</Words>
  <Application>Microsoft Office PowerPoint</Application>
  <PresentationFormat>Presentazione su schermo (4:3)</PresentationFormat>
  <Paragraphs>253</Paragraphs>
  <Slides>31</Slides>
  <Notes>31</Notes>
  <HiddenSlides>0</HiddenSlides>
  <MMClips>0</MMClips>
  <ScaleCrop>false</ScaleCrop>
  <HeadingPairs>
    <vt:vector size="6" baseType="variant">
      <vt:variant>
        <vt:lpstr>Tema</vt:lpstr>
      </vt:variant>
      <vt:variant>
        <vt:i4>5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7" baseType="lpstr">
      <vt:lpstr>Blank Presentation</vt:lpstr>
      <vt:lpstr>2_Office Theme</vt:lpstr>
      <vt:lpstr>21_Soaring</vt:lpstr>
      <vt:lpstr>2_Blank Presentation</vt:lpstr>
      <vt:lpstr>Struttura predefinita</vt:lpstr>
      <vt:lpstr>Formel</vt:lpstr>
      <vt:lpstr>Diapositiva 1</vt:lpstr>
      <vt:lpstr>DANE present achievements &amp; perspectives </vt:lpstr>
      <vt:lpstr>Diapositiva 3</vt:lpstr>
      <vt:lpstr>Diapositiva 4</vt:lpstr>
      <vt:lpstr>Diapositiva 5</vt:lpstr>
      <vt:lpstr>Diapositiva 6</vt:lpstr>
      <vt:lpstr>Diapositiva 7</vt:lpstr>
      <vt:lpstr>Diapositiva 8</vt:lpstr>
      <vt:lpstr>SIDDHARTA short story:  - run on upgraded DAFNE 2008-2009  (first experiment !)  - Measurements: Kaonic Hydrogen - best measurement in the world– paper in preparation  Kaonic deuterium – first  ever exploratory measurement; paper in preparation  Kaonic helium 4 – first gaseous target measurement: Phys. Lett. B 681 (2009) 310; another paper in preparation;   Kaonic helium 3 – first measurement in the world; paper submitted PLB and Ph D</vt:lpstr>
      <vt:lpstr>Diapositiva 10</vt:lpstr>
      <vt:lpstr>Diapositiva 11</vt:lpstr>
      <vt:lpstr>Diapositiva 12</vt:lpstr>
      <vt:lpstr>GeV ACCELERATION WITH SELF INJECTION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</vt:vector>
  </TitlesOfParts>
  <Company>INFN Ist. Nazionale di Fisica Nucleare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INFN Ist. Nazionale di Fisica Nucleare</dc:creator>
  <cp:lastModifiedBy>calvetti</cp:lastModifiedBy>
  <cp:revision>215</cp:revision>
  <dcterms:created xsi:type="dcterms:W3CDTF">2009-11-25T13:27:15Z</dcterms:created>
  <dcterms:modified xsi:type="dcterms:W3CDTF">2010-11-25T10:43:03Z</dcterms:modified>
</cp:coreProperties>
</file>