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16"/>
  </p:notesMasterIdLst>
  <p:sldIdLst>
    <p:sldId id="256" r:id="rId2"/>
    <p:sldId id="286" r:id="rId3"/>
    <p:sldId id="289" r:id="rId4"/>
    <p:sldId id="369" r:id="rId5"/>
    <p:sldId id="366" r:id="rId6"/>
    <p:sldId id="374" r:id="rId7"/>
    <p:sldId id="370" r:id="rId8"/>
    <p:sldId id="376" r:id="rId9"/>
    <p:sldId id="371" r:id="rId10"/>
    <p:sldId id="372" r:id="rId11"/>
    <p:sldId id="343" r:id="rId12"/>
    <p:sldId id="359" r:id="rId13"/>
    <p:sldId id="360" r:id="rId14"/>
    <p:sldId id="373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C1CCC"/>
    <a:srgbClr val="03933D"/>
    <a:srgbClr val="FF0066"/>
    <a:srgbClr val="0DE3CA"/>
    <a:srgbClr val="CC6600"/>
    <a:srgbClr val="0099FF"/>
    <a:srgbClr val="66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2" autoAdjust="0"/>
    <p:restoredTop sz="94988" autoAdjust="0"/>
  </p:normalViewPr>
  <p:slideViewPr>
    <p:cSldViewPr>
      <p:cViewPr>
        <p:scale>
          <a:sx n="106" d="100"/>
          <a:sy n="106" d="100"/>
        </p:scale>
        <p:origin x="-1032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7.wmf"/><Relationship Id="rId4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fld id="{DD95C241-2407-4C87-9815-58F3B8E70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D29427-F560-4DE4-915F-0C3BFEC2345B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l-SI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l-SI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4D51C9-6904-4488-AD1C-6F67B683883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sl-SI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l-SI" sz="2400">
                <a:latin typeface="Times New Roman" pitchFamily="18" charset="0"/>
                <a:cs typeface="+mn-cs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sl-SI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sl-SI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sl-SI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sl-SI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sl-SI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sl-SI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sl-SI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sl-SI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sl-SI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sl-SI" sz="2400">
                  <a:latin typeface="Times New Roman" pitchFamily="18" charset="0"/>
                  <a:cs typeface="+mn-cs"/>
                </a:endParaRPr>
              </a:p>
            </p:txBody>
          </p:sp>
        </p:grpSp>
      </p:grpSp>
      <p:sp>
        <p:nvSpPr>
          <p:cNvPr id="4405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405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24625"/>
            <a:ext cx="971550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B9FE7-126C-401F-A6E0-A122398DBE7C}" type="datetime1">
              <a:rPr lang="en-US" smtClean="0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971550" y="6524625"/>
            <a:ext cx="7704138" cy="33337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01088" y="6524625"/>
            <a:ext cx="442912" cy="333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927D7-CAE6-4109-8570-2D989468DF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61E3A-15DC-40EE-8C3B-0203BABFA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1AA02-C41D-4A66-B186-F6012D5BFB71}" type="datetime1">
              <a:rPr lang="en-US" smtClean="0"/>
              <a:pPr>
                <a:defRPr/>
              </a:pPr>
              <a:t>11/18/2010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994A2-740D-4118-A844-32C901532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13BDC-16B3-451E-96A5-2177C63DDC5F}" type="datetime1">
              <a:rPr lang="en-US" smtClean="0"/>
              <a:pPr>
                <a:defRPr/>
              </a:pPr>
              <a:t>11/18/2010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642CD-0060-4E91-AB12-C54D333BA0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57EBD-ADF2-4EE7-9646-55B5A21D3A61}" type="datetime1">
              <a:rPr lang="en-US" smtClean="0"/>
              <a:pPr>
                <a:defRPr/>
              </a:pPr>
              <a:t>11/18/2010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dirty="0" smtClean="0"/>
            </a:lvl1pPr>
          </a:lstStyle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F1D0D-7B34-4738-8559-E02E7F0C48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6AEFD-DD3C-45BF-AF23-A56870FF384C}" type="datetime1">
              <a:rPr lang="en-US" smtClean="0"/>
              <a:pPr>
                <a:defRPr/>
              </a:pPr>
              <a:t>11/18/2010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6DB81-885F-44FD-B3FE-BC92D251CA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96D4A-6446-49F2-9EE5-3554DBB91F6B}" type="datetime1">
              <a:rPr lang="en-US" smtClean="0"/>
              <a:pPr>
                <a:defRPr/>
              </a:pPr>
              <a:t>11/18/2010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62523-0713-4CE1-9435-D04D94FB11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E449D-5C13-415E-936A-F6A1C864000A}" type="datetime1">
              <a:rPr lang="en-US" smtClean="0"/>
              <a:pPr>
                <a:defRPr/>
              </a:pPr>
              <a:t>11/18/2010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F92C3-B6ED-432C-93CB-000A48D923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EC4A9-08BA-44CE-93D2-46CC870412E2}" type="datetime1">
              <a:rPr lang="en-US" smtClean="0"/>
              <a:pPr>
                <a:defRPr/>
              </a:pPr>
              <a:t>11/18/2010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5BC03-39C3-478D-8970-0BD94DB7D1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86C2D-E72D-4F2D-887B-319B973D90EA}" type="datetime1">
              <a:rPr lang="en-US" smtClean="0"/>
              <a:pPr>
                <a:defRPr/>
              </a:pPr>
              <a:t>11/18/2010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B0527-7AC4-4A4F-B565-7C1B47EF15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39B7D-2CAA-4D4C-B0FA-C01613E17990}" type="datetime1">
              <a:rPr lang="en-US" smtClean="0"/>
              <a:pPr>
                <a:defRPr/>
              </a:pPr>
              <a:t>11/18/2010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814E3-ACB9-47CD-B702-F497B77338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B6A53-D5D8-44FC-A9A0-7C5B34A1A947}" type="datetime1">
              <a:rPr lang="en-US" smtClean="0"/>
              <a:pPr>
                <a:defRPr/>
              </a:pPr>
              <a:t>11/18/2010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E47D1-76AF-492D-B449-775F78C8BD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AA23C-75BA-4696-9BA3-FB72602A9353}" type="datetime1">
              <a:rPr lang="en-US" smtClean="0"/>
              <a:pPr>
                <a:defRPr/>
              </a:pPr>
              <a:t>11/18/2010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16013" y="6524625"/>
            <a:ext cx="75596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50" dirty="0" smtClean="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75688" y="6524625"/>
            <a:ext cx="46831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  <a:cs typeface="+mn-cs"/>
              </a:defRPr>
            </a:lvl1pPr>
          </a:lstStyle>
          <a:p>
            <a:pPr>
              <a:defRPr/>
            </a:pPr>
            <a:fld id="{D6F48252-31BD-40D0-B85B-0CF2A55A75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946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4301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sl-SI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4301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l-SI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4301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l-SI">
                <a:solidFill>
                  <a:schemeClr val="hlink"/>
                </a:solidFill>
                <a:cs typeface="+mn-cs"/>
              </a:endParaRPr>
            </a:p>
          </p:txBody>
        </p:sp>
        <p:sp>
          <p:nvSpPr>
            <p:cNvPr id="4301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l-SI">
                <a:solidFill>
                  <a:schemeClr val="hlink"/>
                </a:solidFill>
                <a:cs typeface="+mn-cs"/>
              </a:endParaRPr>
            </a:p>
          </p:txBody>
        </p:sp>
        <p:sp>
          <p:nvSpPr>
            <p:cNvPr id="4301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l-SI">
                <a:solidFill>
                  <a:schemeClr val="accent2"/>
                </a:solidFill>
                <a:cs typeface="+mn-cs"/>
              </a:endParaRPr>
            </a:p>
          </p:txBody>
        </p:sp>
        <p:sp>
          <p:nvSpPr>
            <p:cNvPr id="4301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l-SI">
                <a:solidFill>
                  <a:schemeClr val="hlink"/>
                </a:solidFill>
                <a:cs typeface="+mn-cs"/>
              </a:endParaRPr>
            </a:p>
          </p:txBody>
        </p:sp>
        <p:sp>
          <p:nvSpPr>
            <p:cNvPr id="4301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l-SI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4302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l-SI">
                <a:solidFill>
                  <a:schemeClr val="accent2"/>
                </a:solidFill>
                <a:cs typeface="+mn-cs"/>
              </a:endParaRPr>
            </a:p>
          </p:txBody>
        </p:sp>
        <p:sp>
          <p:nvSpPr>
            <p:cNvPr id="4302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sl-SI">
                <a:solidFill>
                  <a:schemeClr val="accent2"/>
                </a:solidFill>
                <a:cs typeface="+mn-cs"/>
              </a:endParaRPr>
            </a:p>
          </p:txBody>
        </p:sp>
      </p:grpSp>
      <p:sp>
        <p:nvSpPr>
          <p:cNvPr id="1946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6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302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24625"/>
            <a:ext cx="1116013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 smtClean="0">
                <a:cs typeface="+mn-cs"/>
              </a:defRPr>
            </a:lvl1pPr>
          </a:lstStyle>
          <a:p>
            <a:pPr>
              <a:defRPr/>
            </a:pPr>
            <a:fld id="{BC15655E-B36D-4B4B-972B-19E677E6FC31}" type="datetime1">
              <a:rPr lang="en-US" smtClean="0"/>
              <a:pPr>
                <a:defRPr/>
              </a:pPr>
              <a:t>11/18/2010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0" r:id="rId3"/>
    <p:sldLayoutId id="2147483761" r:id="rId4"/>
    <p:sldLayoutId id="2147483769" r:id="rId5"/>
    <p:sldLayoutId id="2147483770" r:id="rId6"/>
    <p:sldLayoutId id="2147483762" r:id="rId7"/>
    <p:sldLayoutId id="2147483771" r:id="rId8"/>
    <p:sldLayoutId id="2147483763" r:id="rId9"/>
    <p:sldLayoutId id="2147483764" r:id="rId10"/>
    <p:sldLayoutId id="2147483765" r:id="rId11"/>
    <p:sldLayoutId id="2147483766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1.png"/><Relationship Id="rId4" Type="http://schemas.openxmlformats.org/officeDocument/2006/relationships/image" Target="../media/image9.png"/><Relationship Id="rId9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3.png"/><Relationship Id="rId4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03463" y="2133600"/>
            <a:ext cx="5983287" cy="192087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Edge-TCT measurements of heavily irradiated HPK p-type sensors </a:t>
            </a:r>
            <a:endParaRPr lang="en-US" sz="34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625" y="4357688"/>
            <a:ext cx="8567738" cy="1752600"/>
          </a:xfrm>
        </p:spPr>
        <p:txBody>
          <a:bodyPr/>
          <a:lstStyle/>
          <a:p>
            <a:pPr eaLnBrk="1" hangingPunct="1"/>
            <a:r>
              <a:rPr lang="en-US" sz="1900" dirty="0" err="1" smtClean="0"/>
              <a:t>G.Kramberger</a:t>
            </a:r>
            <a:r>
              <a:rPr lang="en-US" sz="1900" dirty="0" smtClean="0"/>
              <a:t>, V. Cindro, I. </a:t>
            </a:r>
            <a:r>
              <a:rPr lang="en-US" sz="1900" dirty="0" err="1" smtClean="0"/>
              <a:t>Mandi</a:t>
            </a:r>
            <a:r>
              <a:rPr lang="sl-SI" sz="1900" dirty="0" smtClean="0"/>
              <a:t>ć, M. Mikuž, </a:t>
            </a:r>
            <a:r>
              <a:rPr lang="en-US" sz="1900" u="sng" dirty="0" smtClean="0"/>
              <a:t>M. </a:t>
            </a:r>
            <a:r>
              <a:rPr lang="en-US" sz="1900" u="sng" dirty="0" err="1" smtClean="0"/>
              <a:t>Milovanovi</a:t>
            </a:r>
            <a:r>
              <a:rPr lang="sl-SI" sz="1900" u="sng" dirty="0" smtClean="0"/>
              <a:t>ć</a:t>
            </a:r>
            <a:r>
              <a:rPr lang="sl-SI" sz="1900" dirty="0" smtClean="0"/>
              <a:t>, M. Zavrtanik</a:t>
            </a:r>
          </a:p>
          <a:p>
            <a:pPr eaLnBrk="1" hangingPunct="1"/>
            <a:r>
              <a:rPr lang="sl-SI" sz="2300" dirty="0" smtClean="0"/>
              <a:t>Jožef Stefan Institute</a:t>
            </a:r>
          </a:p>
          <a:p>
            <a:pPr eaLnBrk="1" hangingPunct="1"/>
            <a:r>
              <a:rPr lang="sl-SI" sz="1700" dirty="0" smtClean="0"/>
              <a:t>Ljubljana, Slovenia</a:t>
            </a:r>
            <a:endParaRPr lang="en-US" sz="17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792088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HPK (</a:t>
            </a:r>
            <a:r>
              <a:rPr lang="en-US" sz="3200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F</a:t>
            </a:r>
            <a:r>
              <a:rPr lang="en-US" sz="3200" b="1" i="1" baseline="-250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</a:t>
            </a:r>
            <a:r>
              <a:rPr lang="en-US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=2∙</a:t>
            </a:r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sz="3200" b="1" baseline="30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cm</a:t>
            </a:r>
            <a:r>
              <a:rPr lang="en-US" sz="3200" b="1" baseline="30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</a:t>
            </a:r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</a:t>
            </a:r>
            <a:endParaRPr lang="sl-SI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09120"/>
            <a:ext cx="8856984" cy="1728192"/>
          </a:xfrm>
        </p:spPr>
        <p:txBody>
          <a:bodyPr/>
          <a:lstStyle/>
          <a:p>
            <a:r>
              <a:rPr lang="en-US" sz="1800" dirty="0" smtClean="0"/>
              <a:t>The “active region” is reduced with respect to lower fluence - as expected</a:t>
            </a:r>
          </a:p>
          <a:p>
            <a:r>
              <a:rPr lang="en-US" sz="1800" dirty="0" smtClean="0"/>
              <a:t>charge collection in  “non-active” region becomes significant – should be even more at lower frequencies!</a:t>
            </a:r>
          </a:p>
          <a:p>
            <a:r>
              <a:rPr lang="en-US" sz="1800" dirty="0" smtClean="0"/>
              <a:t>Q(y&lt;&lt;</a:t>
            </a:r>
            <a:r>
              <a:rPr lang="en-US" sz="1800" dirty="0" err="1" smtClean="0"/>
              <a:t>y</a:t>
            </a:r>
            <a:r>
              <a:rPr lang="en-US" sz="1800" baseline="-25000" dirty="0" err="1" smtClean="0"/>
              <a:t>act</a:t>
            </a:r>
            <a:r>
              <a:rPr lang="en-US" sz="1800" dirty="0" smtClean="0"/>
              <a:t>) is not flat - two possible reasons</a:t>
            </a:r>
          </a:p>
          <a:p>
            <a:pPr lvl="1"/>
            <a:r>
              <a:rPr lang="en-US" sz="1600" dirty="0" smtClean="0"/>
              <a:t>charge multiplication</a:t>
            </a:r>
          </a:p>
          <a:p>
            <a:pPr lvl="1"/>
            <a:r>
              <a:rPr lang="en-US" sz="1600" dirty="0" smtClean="0"/>
              <a:t>less </a:t>
            </a:r>
            <a:r>
              <a:rPr lang="sl-SI" sz="1600" dirty="0" smtClean="0"/>
              <a:t>effective </a:t>
            </a:r>
            <a:r>
              <a:rPr lang="en-US" sz="1600" dirty="0" smtClean="0"/>
              <a:t>trapping in high fields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Kramberger, "Edge-TCT measurements of heavily irradiated HPK p-type sensors", 17th RD50 Workshop, CERN, 11/2010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4248472" cy="29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48472" y="1340768"/>
            <a:ext cx="4555453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6258" name="Object 2"/>
          <p:cNvGraphicFramePr>
            <a:graphicFrameLocks noChangeAspect="1"/>
          </p:cNvGraphicFramePr>
          <p:nvPr/>
        </p:nvGraphicFramePr>
        <p:xfrm>
          <a:off x="8713788" y="0"/>
          <a:ext cx="430212" cy="428625"/>
        </p:xfrm>
        <a:graphic>
          <a:graphicData uri="http://schemas.openxmlformats.org/presentationml/2006/ole">
            <p:oleObj spid="_x0000_s96258" name="Bitmap Image" r:id="rId5" imgW="1895238" imgH="1886213" progId="PBrush">
              <p:embed/>
            </p:oleObj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3873E8D5-61BC-4E19-8401-9FA73644429B}" type="datetime1">
              <a:rPr lang="en-US" smtClean="0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6F1D0D-7B34-4738-8559-E02E7F0C480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660232" y="1412776"/>
            <a:ext cx="787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700 V</a:t>
            </a:r>
            <a:endParaRPr lang="sl-SI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739552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HPK (</a:t>
            </a:r>
            <a:r>
              <a:rPr lang="en-US" sz="3200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F</a:t>
            </a:r>
            <a:r>
              <a:rPr lang="en-US" sz="3200" b="1" i="1" baseline="-250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</a:t>
            </a:r>
            <a:r>
              <a:rPr lang="en-US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=5∙</a:t>
            </a:r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sz="3200" b="1" baseline="30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cm</a:t>
            </a:r>
            <a:r>
              <a:rPr lang="en-US" sz="3200" b="1" baseline="30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</a:t>
            </a:r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</a:t>
            </a:r>
            <a:endParaRPr lang="sl-SI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581128"/>
            <a:ext cx="8568952" cy="1656184"/>
          </a:xfrm>
        </p:spPr>
        <p:txBody>
          <a:bodyPr/>
          <a:lstStyle/>
          <a:p>
            <a:r>
              <a:rPr lang="en-US" sz="1800" dirty="0" smtClean="0"/>
              <a:t>Important contribution for </a:t>
            </a:r>
            <a:r>
              <a:rPr lang="en-US" sz="1800" i="1" dirty="0" smtClean="0"/>
              <a:t>y&gt;</a:t>
            </a:r>
            <a:r>
              <a:rPr lang="en-US" sz="1800" i="1" dirty="0" err="1" smtClean="0"/>
              <a:t>y</a:t>
            </a:r>
            <a:r>
              <a:rPr lang="en-US" sz="1800" i="1" baseline="-25000" dirty="0" err="1" smtClean="0"/>
              <a:t>act</a:t>
            </a:r>
            <a:endParaRPr lang="en-US" sz="1800" i="1" baseline="-25000" dirty="0" smtClean="0"/>
          </a:p>
          <a:p>
            <a:r>
              <a:rPr lang="en-US" sz="1800" dirty="0" smtClean="0"/>
              <a:t>Reduction of </a:t>
            </a:r>
            <a:r>
              <a:rPr lang="en-US" sz="1800" i="1" dirty="0" err="1" smtClean="0"/>
              <a:t>y</a:t>
            </a:r>
            <a:r>
              <a:rPr lang="en-US" sz="1800" i="1" baseline="-25000" dirty="0" err="1" smtClean="0"/>
              <a:t>act</a:t>
            </a:r>
            <a:r>
              <a:rPr lang="en-US" sz="1800" i="1" dirty="0" smtClean="0"/>
              <a:t>(</a:t>
            </a:r>
            <a:r>
              <a:rPr lang="en-US" sz="1800" i="1" dirty="0" err="1" smtClean="0">
                <a:latin typeface="Symbol" pitchFamily="18" charset="2"/>
              </a:rPr>
              <a:t>F</a:t>
            </a:r>
            <a:r>
              <a:rPr lang="en-US" sz="1800" i="1" baseline="-25000" dirty="0" err="1" smtClean="0"/>
              <a:t>eq</a:t>
            </a:r>
            <a:r>
              <a:rPr lang="en-US" sz="1800" i="1" dirty="0" smtClean="0"/>
              <a:t>)</a:t>
            </a:r>
          </a:p>
          <a:p>
            <a:r>
              <a:rPr lang="en-US" sz="1800" dirty="0" smtClean="0"/>
              <a:t>Annealing (note “CERN scenario”) influences mainly trapping – the shape of the</a:t>
            </a:r>
            <a:r>
              <a:rPr lang="en-US" sz="1800" i="1" dirty="0" smtClean="0"/>
              <a:t> Q(y) </a:t>
            </a:r>
            <a:r>
              <a:rPr lang="en-US" sz="1800" dirty="0" smtClean="0"/>
              <a:t>remains the same </a:t>
            </a:r>
          </a:p>
          <a:p>
            <a:r>
              <a:rPr lang="en-US" sz="1800" dirty="0" smtClean="0"/>
              <a:t>At low voltages E is almost homogenous in the entire detector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52736"/>
            <a:ext cx="4572000" cy="3193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9504" y="980728"/>
            <a:ext cx="4464496" cy="3350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544616" y="1124744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600 V</a:t>
            </a:r>
            <a:endParaRPr lang="sl-SI" b="1" dirty="0"/>
          </a:p>
        </p:txBody>
      </p:sp>
      <p:graphicFrame>
        <p:nvGraphicFramePr>
          <p:cNvPr id="90113" name="Object 1"/>
          <p:cNvGraphicFramePr>
            <a:graphicFrameLocks noChangeAspect="1"/>
          </p:cNvGraphicFramePr>
          <p:nvPr/>
        </p:nvGraphicFramePr>
        <p:xfrm>
          <a:off x="8713788" y="0"/>
          <a:ext cx="430212" cy="428625"/>
        </p:xfrm>
        <a:graphic>
          <a:graphicData uri="http://schemas.openxmlformats.org/presentationml/2006/ole">
            <p:oleObj spid="_x0000_s90113" name="Bitmap Image" r:id="rId5" imgW="1895238" imgH="1886213" progId="PBrush">
              <p:embed/>
            </p:oleObj>
          </a:graphicData>
        </a:graphic>
      </p:graphicFrame>
      <p:sp>
        <p:nvSpPr>
          <p:cNvPr id="12" name="Date Placeholder 1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1D0233BD-3FDC-479A-9905-8A9AE6DA136C}" type="datetime1">
              <a:rPr lang="en-US" smtClean="0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6F1D0D-7B34-4738-8559-E02E7F0C480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595536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HPK (</a:t>
            </a:r>
            <a:r>
              <a:rPr lang="en-US" sz="3200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F</a:t>
            </a:r>
            <a:r>
              <a:rPr lang="en-US" sz="3200" b="1" i="1" baseline="-250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</a:t>
            </a:r>
            <a:r>
              <a:rPr lang="en-US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sz="3200" b="1" baseline="30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cm</a:t>
            </a:r>
            <a:r>
              <a:rPr lang="en-US" sz="3200" b="1" baseline="30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</a:t>
            </a:r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</a:t>
            </a:r>
            <a:endParaRPr lang="sl-SI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52736"/>
            <a:ext cx="4407457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052736"/>
            <a:ext cx="4464496" cy="31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51520" y="4293096"/>
            <a:ext cx="8352928" cy="2016224"/>
          </a:xfrm>
        </p:spPr>
        <p:txBody>
          <a:bodyPr/>
          <a:lstStyle/>
          <a:p>
            <a:r>
              <a:rPr lang="en-US" sz="1800" dirty="0" smtClean="0"/>
              <a:t>Only the measurement after irradiation was possible – break down after first annealing </a:t>
            </a:r>
            <a:r>
              <a:rPr lang="sl-SI" sz="1800" dirty="0" err="1" smtClean="0"/>
              <a:t>s</a:t>
            </a:r>
            <a:r>
              <a:rPr lang="en-US" sz="1800" dirty="0" smtClean="0"/>
              <a:t>t</a:t>
            </a:r>
            <a:r>
              <a:rPr lang="sl-SI" sz="1800" dirty="0" smtClean="0"/>
              <a:t>ep</a:t>
            </a:r>
            <a:r>
              <a:rPr lang="en-US" sz="1800" dirty="0" smtClean="0"/>
              <a:t> destroyed the detector </a:t>
            </a:r>
          </a:p>
          <a:p>
            <a:r>
              <a:rPr lang="en-US" sz="1800" dirty="0" smtClean="0"/>
              <a:t>Electric field is established in the whole detector – more pronounced double junction profile</a:t>
            </a:r>
          </a:p>
          <a:p>
            <a:r>
              <a:rPr lang="en-US" sz="1800" dirty="0" smtClean="0"/>
              <a:t>The electric field in the saddle should be more than E&gt;0.3 V/</a:t>
            </a:r>
            <a:r>
              <a:rPr lang="en-US" sz="1800" dirty="0" smtClean="0">
                <a:latin typeface="Symbol" pitchFamily="18" charset="2"/>
              </a:rPr>
              <a:t>m</a:t>
            </a:r>
            <a:r>
              <a:rPr lang="en-US" sz="1800" dirty="0" smtClean="0"/>
              <a:t>m</a:t>
            </a:r>
          </a:p>
          <a:p>
            <a:r>
              <a:rPr lang="en-US" sz="1800" dirty="0" smtClean="0"/>
              <a:t>At lower voltages electric field is uniform </a:t>
            </a:r>
            <a:r>
              <a:rPr lang="en-US" sz="1800" dirty="0" smtClean="0">
                <a:solidFill>
                  <a:srgbClr val="FF0000"/>
                </a:solidFill>
              </a:rPr>
              <a:t>or even larger at the back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89089" name="Object 1"/>
          <p:cNvGraphicFramePr>
            <a:graphicFrameLocks noChangeAspect="1"/>
          </p:cNvGraphicFramePr>
          <p:nvPr/>
        </p:nvGraphicFramePr>
        <p:xfrm>
          <a:off x="8713788" y="0"/>
          <a:ext cx="430212" cy="428625"/>
        </p:xfrm>
        <a:graphic>
          <a:graphicData uri="http://schemas.openxmlformats.org/presentationml/2006/ole">
            <p:oleObj spid="_x0000_s89089" name="Bitmap Image" r:id="rId5" imgW="1895238" imgH="1886213" progId="PBrush">
              <p:embed/>
            </p:oleObj>
          </a:graphicData>
        </a:graphic>
      </p:graphicFrame>
      <p:sp>
        <p:nvSpPr>
          <p:cNvPr id="11" name="Date Placeholder 10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BFE76226-0FA8-4DB2-94BD-EDEF14889DD2}" type="datetime1">
              <a:rPr lang="en-US" smtClean="0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6F1D0D-7B34-4738-8559-E02E7F0C480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3" name="Oval 12"/>
          <p:cNvSpPr/>
          <p:nvPr/>
        </p:nvSpPr>
        <p:spPr bwMode="auto">
          <a:xfrm>
            <a:off x="5292080" y="620688"/>
            <a:ext cx="3312368" cy="50405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chemeClr val="bg1"/>
                </a:solidFill>
              </a:rPr>
              <a:t>i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f v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is close to saturation …</a:t>
            </a:r>
            <a:endParaRPr kumimoji="0" lang="sl-SI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rot="10800000" flipV="1">
            <a:off x="5580112" y="1052736"/>
            <a:ext cx="288032" cy="14401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rot="5400000">
            <a:off x="5616910" y="1808026"/>
            <a:ext cx="1368152" cy="158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Rounded Rectangle 18"/>
          <p:cNvSpPr/>
          <p:nvPr/>
        </p:nvSpPr>
        <p:spPr bwMode="auto">
          <a:xfrm>
            <a:off x="6228184" y="2492896"/>
            <a:ext cx="1512168" cy="2880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1200" dirty="0" smtClean="0">
                <a:solidFill>
                  <a:schemeClr val="bg1"/>
                </a:solidFill>
              </a:rPr>
              <a:t>E saddle&gt;0.3 V/</a:t>
            </a:r>
            <a:r>
              <a:rPr lang="en-US" sz="1200" dirty="0" smtClean="0">
                <a:solidFill>
                  <a:schemeClr val="bg1"/>
                </a:solidFill>
                <a:latin typeface="Symbol" pitchFamily="18" charset="2"/>
              </a:rPr>
              <a:t>m</a:t>
            </a:r>
            <a:r>
              <a:rPr lang="en-US" sz="1200" dirty="0" smtClean="0">
                <a:solidFill>
                  <a:schemeClr val="bg1"/>
                </a:solidFill>
              </a:rPr>
              <a:t>m</a:t>
            </a:r>
            <a:endParaRPr lang="sl-SI" sz="1200" dirty="0" smtClean="0">
              <a:solidFill>
                <a:schemeClr val="bg1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720080"/>
          </a:xfrm>
        </p:spPr>
        <p:txBody>
          <a:bodyPr/>
          <a:lstStyle/>
          <a:p>
            <a:r>
              <a:rPr lang="en-US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Active region</a:t>
            </a:r>
            <a:endParaRPr lang="sl-SI" sz="32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437112"/>
            <a:ext cx="4320480" cy="936104"/>
          </a:xfrm>
        </p:spPr>
        <p:txBody>
          <a:bodyPr/>
          <a:lstStyle/>
          <a:p>
            <a:r>
              <a:rPr lang="en-US" sz="1600" dirty="0" smtClean="0"/>
              <a:t>Active region decreases with fluence</a:t>
            </a:r>
          </a:p>
          <a:p>
            <a:pPr lvl="1"/>
            <a:r>
              <a:rPr lang="en-US" sz="1400" dirty="0" smtClean="0"/>
              <a:t>as predicted at low fluences</a:t>
            </a:r>
          </a:p>
          <a:p>
            <a:pPr lvl="1"/>
            <a:r>
              <a:rPr lang="en-US" sz="1400" dirty="0" smtClean="0"/>
              <a:t>less than predicted at high fluences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980728"/>
            <a:ext cx="4283968" cy="3224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860032" y="4437112"/>
            <a:ext cx="417646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lang="en-US" sz="1600" kern="0" noProof="0" dirty="0" smtClean="0">
                <a:latin typeface="+mn-lt"/>
                <a:cs typeface="+mn-cs"/>
              </a:rPr>
              <a:t>The difference between highest and lowest efficient region decreases with fluence and increases with bias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 flipV="1">
            <a:off x="5364088" y="1700808"/>
            <a:ext cx="3600400" cy="2088232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stealth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80728"/>
            <a:ext cx="4871129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2267744" y="764704"/>
            <a:ext cx="182774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Estimated </a:t>
            </a:r>
            <a:r>
              <a:rPr lang="en-US" sz="1600" b="1" dirty="0" err="1" smtClean="0"/>
              <a:t>V</a:t>
            </a:r>
            <a:r>
              <a:rPr lang="en-US" sz="1600" b="1" baseline="-25000" dirty="0" err="1" smtClean="0"/>
              <a:t>fd</a:t>
            </a:r>
            <a:r>
              <a:rPr lang="en-US" sz="1600" b="1" baseline="-25000" dirty="0" smtClean="0"/>
              <a:t> </a:t>
            </a:r>
          </a:p>
          <a:p>
            <a:r>
              <a:rPr lang="en-US" sz="1600" b="1" dirty="0" smtClean="0"/>
              <a:t>(denoted by line)</a:t>
            </a:r>
            <a:endParaRPr lang="en-US" sz="1600" b="1" baseline="-25000" dirty="0" smtClean="0"/>
          </a:p>
          <a:p>
            <a:r>
              <a:rPr lang="sl-SI" sz="1600" b="1" dirty="0" smtClean="0">
                <a:solidFill>
                  <a:srgbClr val="FF0000"/>
                </a:solidFill>
              </a:rPr>
              <a:t>2270</a:t>
            </a:r>
            <a:r>
              <a:rPr lang="en-US" sz="1600" b="1" dirty="0" smtClean="0">
                <a:solidFill>
                  <a:srgbClr val="FF0000"/>
                </a:solidFill>
              </a:rPr>
              <a:t> V</a:t>
            </a:r>
          </a:p>
          <a:p>
            <a:r>
              <a:rPr lang="sl-SI" sz="1600" b="1" dirty="0" smtClean="0">
                <a:solidFill>
                  <a:srgbClr val="00FF00"/>
                </a:solidFill>
              </a:rPr>
              <a:t>3650</a:t>
            </a:r>
            <a:r>
              <a:rPr lang="en-US" sz="1600" b="1" dirty="0" smtClean="0">
                <a:solidFill>
                  <a:srgbClr val="00FF00"/>
                </a:solidFill>
              </a:rPr>
              <a:t> V</a:t>
            </a:r>
          </a:p>
          <a:p>
            <a:r>
              <a:rPr lang="sl-SI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8480</a:t>
            </a:r>
            <a:r>
              <a:rPr lang="en-US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V</a:t>
            </a:r>
          </a:p>
          <a:p>
            <a:r>
              <a:rPr lang="sl-SI" sz="1600" b="1" dirty="0" smtClean="0">
                <a:solidFill>
                  <a:srgbClr val="FC1CCC"/>
                </a:solidFill>
              </a:rPr>
              <a:t>17450</a:t>
            </a:r>
            <a:r>
              <a:rPr lang="en-US" sz="1600" b="1" dirty="0" smtClean="0">
                <a:solidFill>
                  <a:srgbClr val="FC1CCC"/>
                </a:solidFill>
              </a:rPr>
              <a:t> V</a:t>
            </a:r>
            <a:endParaRPr lang="sl-SI" sz="1600" b="1" dirty="0">
              <a:solidFill>
                <a:srgbClr val="FC1CC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99592" y="5380672"/>
            <a:ext cx="673934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 smtClean="0">
                <a:solidFill>
                  <a:srgbClr val="FF0000"/>
                </a:solidFill>
              </a:rPr>
              <a:t>Conclusions: </a:t>
            </a:r>
          </a:p>
          <a:p>
            <a:pPr>
              <a:buFont typeface="Arial" pitchFamily="34" charset="0"/>
              <a:buChar char="•"/>
            </a:pPr>
            <a:r>
              <a:rPr lang="en-US" sz="1400" b="1" i="1" dirty="0" err="1" smtClean="0">
                <a:solidFill>
                  <a:srgbClr val="FF0000"/>
                </a:solidFill>
              </a:rPr>
              <a:t>V</a:t>
            </a:r>
            <a:r>
              <a:rPr lang="en-US" sz="1400" b="1" i="1" baseline="-25000" dirty="0" err="1" smtClean="0">
                <a:solidFill>
                  <a:srgbClr val="FF0000"/>
                </a:solidFill>
              </a:rPr>
              <a:t>fd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</a:rPr>
              <a:t>predicts the </a:t>
            </a:r>
            <a:r>
              <a:rPr lang="en-US" sz="1400" b="1" i="1" dirty="0" err="1" smtClean="0">
                <a:solidFill>
                  <a:srgbClr val="FF0000"/>
                </a:solidFill>
              </a:rPr>
              <a:t>y</a:t>
            </a:r>
            <a:r>
              <a:rPr lang="en-US" sz="1400" b="1" i="1" baseline="-25000" dirty="0" err="1" smtClean="0">
                <a:solidFill>
                  <a:srgbClr val="FF0000"/>
                </a:solidFill>
              </a:rPr>
              <a:t>act</a:t>
            </a:r>
            <a:r>
              <a:rPr lang="en-US" sz="1400" b="1" dirty="0" smtClean="0">
                <a:solidFill>
                  <a:srgbClr val="FF0000"/>
                </a:solidFill>
              </a:rPr>
              <a:t> up to 2∙10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15</a:t>
            </a:r>
            <a:r>
              <a:rPr lang="en-US" sz="1400" b="1" dirty="0" smtClean="0">
                <a:solidFill>
                  <a:srgbClr val="FF0000"/>
                </a:solidFill>
              </a:rPr>
              <a:t> cm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-2</a:t>
            </a:r>
          </a:p>
          <a:p>
            <a:pPr>
              <a:buFont typeface="Arial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</a:rPr>
              <a:t>Substantial E is established in whole detector for </a:t>
            </a:r>
            <a:r>
              <a:rPr lang="en-US" sz="1400" b="1" dirty="0" err="1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US" sz="1400" b="1" baseline="-25000" dirty="0" err="1" smtClean="0">
                <a:solidFill>
                  <a:srgbClr val="FF0000"/>
                </a:solidFill>
              </a:rPr>
              <a:t>eq</a:t>
            </a:r>
            <a:r>
              <a:rPr lang="en-US" sz="1400" b="1" dirty="0" smtClean="0">
                <a:solidFill>
                  <a:srgbClr val="FF0000"/>
                </a:solidFill>
              </a:rPr>
              <a:t>&gt; 2∙10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15</a:t>
            </a:r>
            <a:r>
              <a:rPr lang="en-US" sz="1400" b="1" dirty="0" smtClean="0">
                <a:solidFill>
                  <a:srgbClr val="FF0000"/>
                </a:solidFill>
              </a:rPr>
              <a:t> cm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-2</a:t>
            </a:r>
            <a:endParaRPr lang="en-US" sz="1400" b="1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</a:rPr>
              <a:t>The non-active region </a:t>
            </a:r>
            <a:r>
              <a:rPr lang="en-US" sz="1400" b="1" i="1" dirty="0" smtClean="0">
                <a:solidFill>
                  <a:srgbClr val="FF0000"/>
                </a:solidFill>
              </a:rPr>
              <a:t>y&gt;</a:t>
            </a:r>
            <a:r>
              <a:rPr lang="en-US" sz="1400" b="1" i="1" dirty="0" err="1" smtClean="0">
                <a:solidFill>
                  <a:srgbClr val="FF0000"/>
                </a:solidFill>
              </a:rPr>
              <a:t>y</a:t>
            </a:r>
            <a:r>
              <a:rPr lang="en-US" sz="1400" b="1" i="1" baseline="-25000" dirty="0" err="1" smtClean="0">
                <a:solidFill>
                  <a:srgbClr val="FF0000"/>
                </a:solidFill>
              </a:rPr>
              <a:t>act</a:t>
            </a:r>
            <a:r>
              <a:rPr lang="en-US" sz="1400" b="1" i="1" baseline="-25000" dirty="0" smtClean="0">
                <a:solidFill>
                  <a:srgbClr val="FF0000"/>
                </a:solidFill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</a:rPr>
              <a:t>becomes more important – </a:t>
            </a:r>
            <a:r>
              <a:rPr lang="en-US" sz="1400" b="1" i="1" dirty="0" err="1" smtClean="0">
                <a:solidFill>
                  <a:srgbClr val="FF0000"/>
                </a:solidFill>
              </a:rPr>
              <a:t>y</a:t>
            </a:r>
            <a:r>
              <a:rPr lang="en-US" sz="1400" b="1" i="1" baseline="-25000" dirty="0" err="1" smtClean="0">
                <a:solidFill>
                  <a:srgbClr val="FF0000"/>
                </a:solidFill>
              </a:rPr>
              <a:t>act</a:t>
            </a:r>
            <a:r>
              <a:rPr lang="en-US" sz="1400" b="1" dirty="0" smtClean="0">
                <a:solidFill>
                  <a:srgbClr val="FF0000"/>
                </a:solidFill>
              </a:rPr>
              <a:t> loses importance</a:t>
            </a:r>
          </a:p>
          <a:p>
            <a:pPr>
              <a:buFont typeface="Arial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</a:rPr>
              <a:t>Charge multiplication close to the strips only adds to this beneficial effects</a:t>
            </a:r>
          </a:p>
        </p:txBody>
      </p:sp>
      <p:graphicFrame>
        <p:nvGraphicFramePr>
          <p:cNvPr id="88065" name="Object 1"/>
          <p:cNvGraphicFramePr>
            <a:graphicFrameLocks noChangeAspect="1"/>
          </p:cNvGraphicFramePr>
          <p:nvPr/>
        </p:nvGraphicFramePr>
        <p:xfrm>
          <a:off x="8713788" y="0"/>
          <a:ext cx="430212" cy="428625"/>
        </p:xfrm>
        <a:graphic>
          <a:graphicData uri="http://schemas.openxmlformats.org/presentationml/2006/ole">
            <p:oleObj spid="_x0000_s88065" name="Bitmap Image" r:id="rId5" imgW="1895238" imgH="1886213" progId="PBrush">
              <p:embed/>
            </p:oleObj>
          </a:graphicData>
        </a:graphic>
      </p:graphicFrame>
      <p:sp>
        <p:nvSpPr>
          <p:cNvPr id="15" name="Date Placeholder 1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1011DC56-3FAF-4A53-9BFD-A1889FC74AAC}" type="datetime1">
              <a:rPr lang="en-US" smtClean="0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6F1D0D-7B34-4738-8559-E02E7F0C480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88066" name="Equation" r:id="rId6" imgW="914400" imgH="215640" progId="Equation.3">
              <p:embed/>
            </p:oleObj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/>
        </p:nvGraphicFramePr>
        <p:xfrm>
          <a:off x="3059832" y="1268760"/>
          <a:ext cx="1727200" cy="604837"/>
        </p:xfrm>
        <a:graphic>
          <a:graphicData uri="http://schemas.openxmlformats.org/presentationml/2006/ole">
            <p:oleObj spid="_x0000_s88067" name="Equation" r:id="rId7" imgW="1523880" imgH="533160" progId="Equation.3">
              <p:embed/>
            </p:oleObj>
          </a:graphicData>
        </a:graphic>
      </p:graphicFrame>
      <p:cxnSp>
        <p:nvCxnSpPr>
          <p:cNvPr id="22" name="Straight Connector 21"/>
          <p:cNvCxnSpPr/>
          <p:nvPr/>
        </p:nvCxnSpPr>
        <p:spPr bwMode="auto">
          <a:xfrm rot="5400000">
            <a:off x="7424700" y="2088468"/>
            <a:ext cx="1647800" cy="8384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00FF00">
                <a:alpha val="50000"/>
              </a:srgbClr>
            </a:solidFill>
            <a:prstDash val="solid"/>
            <a:round/>
            <a:headEnd type="none" w="med" len="med"/>
            <a:tailEnd type="stealth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24" name="TextBox 23"/>
          <p:cNvSpPr txBox="1"/>
          <p:nvPr/>
        </p:nvSpPr>
        <p:spPr>
          <a:xfrm rot="19713928">
            <a:off x="6040335" y="2779909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fluence</a:t>
            </a:r>
            <a:endParaRPr lang="sl-SI" dirty="0">
              <a:solidFill>
                <a:srgbClr val="FFC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7765105" y="1388023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bias</a:t>
            </a:r>
            <a:endParaRPr lang="sl-SI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332656"/>
            <a:ext cx="8229600" cy="73977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80728"/>
            <a:ext cx="8713787" cy="5256584"/>
          </a:xfrm>
        </p:spPr>
        <p:txBody>
          <a:bodyPr/>
          <a:lstStyle/>
          <a:p>
            <a:pPr marL="342900" lvl="1" indent="-342900" eaLnBrk="1" hangingPunct="1">
              <a:lnSpc>
                <a:spcPct val="15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400" dirty="0" err="1" smtClean="0"/>
              <a:t>V</a:t>
            </a:r>
            <a:r>
              <a:rPr lang="en-US" sz="1400" baseline="-25000" dirty="0" err="1" smtClean="0"/>
              <a:t>fd</a:t>
            </a:r>
            <a:r>
              <a:rPr lang="en-US" sz="1400" dirty="0" smtClean="0"/>
              <a:t> retains the validity as the parameter determining active region (high CCE region) up to 1-2∙10</a:t>
            </a:r>
            <a:r>
              <a:rPr lang="en-US" sz="1400" baseline="30000" dirty="0" smtClean="0"/>
              <a:t>15 </a:t>
            </a:r>
            <a:r>
              <a:rPr lang="en-US" sz="1400" dirty="0" smtClean="0"/>
              <a:t>cm</a:t>
            </a:r>
            <a:r>
              <a:rPr lang="en-US" sz="1400" baseline="30000" dirty="0" smtClean="0"/>
              <a:t>-2 </a:t>
            </a:r>
            <a:r>
              <a:rPr lang="en-US" sz="1400" dirty="0" smtClean="0"/>
              <a:t>for neutron irradiated HPK sensors</a:t>
            </a:r>
          </a:p>
          <a:p>
            <a:pPr marL="742950" lvl="2" indent="-342900" eaLnBrk="1" hangingPunct="1">
              <a:lnSpc>
                <a:spcPct val="150000"/>
              </a:lnSpc>
              <a:buSzPct val="75000"/>
              <a:defRPr/>
            </a:pPr>
            <a:r>
              <a:rPr lang="en-US" sz="1200" dirty="0" smtClean="0"/>
              <a:t>The charge collection profile shows no significant deviation from N</a:t>
            </a:r>
            <a:r>
              <a:rPr lang="en-US" sz="1200" baseline="-25000" dirty="0" smtClean="0"/>
              <a:t>eff</a:t>
            </a:r>
            <a:r>
              <a:rPr lang="en-US" sz="1200" dirty="0" smtClean="0"/>
              <a:t>=const.</a:t>
            </a:r>
          </a:p>
          <a:p>
            <a:pPr marL="742950" lvl="2" indent="-342900" eaLnBrk="1" hangingPunct="1">
              <a:lnSpc>
                <a:spcPct val="150000"/>
              </a:lnSpc>
              <a:buSzPct val="75000"/>
              <a:defRPr/>
            </a:pPr>
            <a:r>
              <a:rPr lang="en-US" sz="1200" dirty="0" smtClean="0"/>
              <a:t>The expected active region agrees well with predicted from RD48/50 measurements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1400" dirty="0" smtClean="0">
                <a:solidFill>
                  <a:srgbClr val="FF0000"/>
                </a:solidFill>
              </a:rPr>
              <a:t>Substantial electric field is present in whole detector at high fluences already for moderate voltages</a:t>
            </a:r>
            <a:endParaRPr lang="en-US" sz="1200" dirty="0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The difference between efficiency of different regions in the detector is reduced with fluence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Large injection rate reduces the charge collection from “non-active” region (i.e. active bulk)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The field in the middle of detector at 10</a:t>
            </a:r>
            <a:r>
              <a:rPr lang="en-US" sz="1200" baseline="30000" dirty="0" smtClean="0">
                <a:solidFill>
                  <a:srgbClr val="FF0000"/>
                </a:solidFill>
              </a:rPr>
              <a:t>16</a:t>
            </a:r>
            <a:r>
              <a:rPr lang="en-US" sz="1200" dirty="0" smtClean="0">
                <a:solidFill>
                  <a:srgbClr val="FF0000"/>
                </a:solidFill>
              </a:rPr>
              <a:t> cm</a:t>
            </a:r>
            <a:r>
              <a:rPr lang="en-US" sz="1200" baseline="30000" dirty="0" smtClean="0">
                <a:solidFill>
                  <a:srgbClr val="FF0000"/>
                </a:solidFill>
              </a:rPr>
              <a:t>-2</a:t>
            </a:r>
            <a:r>
              <a:rPr lang="en-US" sz="1200" dirty="0" smtClean="0">
                <a:solidFill>
                  <a:srgbClr val="FF0000"/>
                </a:solidFill>
              </a:rPr>
              <a:t> is of order 0.5 V/</a:t>
            </a:r>
            <a:r>
              <a:rPr lang="en-US" sz="12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1200" dirty="0" smtClean="0">
                <a:solidFill>
                  <a:srgbClr val="FF0000"/>
                </a:solidFill>
              </a:rPr>
              <a:t>m at 700 V</a:t>
            </a:r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sz="1600" dirty="0" smtClean="0">
                <a:solidFill>
                  <a:srgbClr val="00B050"/>
                </a:solidFill>
              </a:rPr>
              <a:t>Annealing impacts the performance in positive way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1200" dirty="0" smtClean="0">
                <a:solidFill>
                  <a:srgbClr val="00B050"/>
                </a:solidFill>
              </a:rPr>
              <a:t>before significant contribution from amplification the beneficial annealing is similar to the predicted from low fluence data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Future plans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repeating the measurements with HPK sensors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studies on </a:t>
            </a:r>
            <a:r>
              <a:rPr lang="en-US" sz="1200" dirty="0" err="1" smtClean="0">
                <a:solidFill>
                  <a:schemeClr val="accent1">
                    <a:lumMod val="75000"/>
                  </a:schemeClr>
                </a:solidFill>
              </a:rPr>
              <a:t>pion</a:t>
            </a: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 irradiated sensors 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Edge-TCT parallel with strips (charge sharing, weighting field impact)</a:t>
            </a:r>
          </a:p>
          <a:p>
            <a:pPr lvl="1" eaLnBrk="1" hangingPunct="1">
              <a:lnSpc>
                <a:spcPct val="150000"/>
              </a:lnSpc>
              <a:defRPr/>
            </a:pPr>
            <a:endParaRPr lang="en-US" sz="1200" dirty="0" smtClean="0">
              <a:solidFill>
                <a:srgbClr val="00B050"/>
              </a:solidFill>
            </a:endParaRPr>
          </a:p>
        </p:txBody>
      </p:sp>
      <p:graphicFrame>
        <p:nvGraphicFramePr>
          <p:cNvPr id="18434" name="Object 5"/>
          <p:cNvGraphicFramePr>
            <a:graphicFrameLocks noChangeAspect="1"/>
          </p:cNvGraphicFramePr>
          <p:nvPr/>
        </p:nvGraphicFramePr>
        <p:xfrm>
          <a:off x="0" y="6429375"/>
          <a:ext cx="430213" cy="428625"/>
        </p:xfrm>
        <a:graphic>
          <a:graphicData uri="http://schemas.openxmlformats.org/presentationml/2006/ole">
            <p:oleObj spid="_x0000_s97282" name="Bitmap Image" r:id="rId3" imgW="1895238" imgH="1886213" progId="PBrush">
              <p:embed/>
            </p:oleObj>
          </a:graphicData>
        </a:graphic>
      </p:graphicFrame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116013" y="6524625"/>
            <a:ext cx="7559675" cy="333375"/>
          </a:xfrm>
        </p:spPr>
        <p:txBody>
          <a:bodyPr/>
          <a:lstStyle/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102BEDF5-86F9-4DEA-9AAB-F54041FD3DFD}" type="datetime1">
              <a:rPr lang="en-US" smtClean="0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6F1D0D-7B34-4738-8559-E02E7F0C480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739180"/>
            <a:ext cx="5249019" cy="258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2699792" cy="54868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i="1" dirty="0" smtClean="0">
                <a:solidFill>
                  <a:srgbClr val="03933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Edge-TCT</a:t>
            </a:r>
          </a:p>
        </p:txBody>
      </p:sp>
      <p:sp>
        <p:nvSpPr>
          <p:cNvPr id="3080" name="Isosceles Triangle 15"/>
          <p:cNvSpPr>
            <a:spLocks noChangeArrowheads="1"/>
          </p:cNvSpPr>
          <p:nvPr/>
        </p:nvSpPr>
        <p:spPr bwMode="auto">
          <a:xfrm rot="16200000">
            <a:off x="5853113" y="1123950"/>
            <a:ext cx="214312" cy="249078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sl-SI"/>
          </a:p>
        </p:txBody>
      </p:sp>
      <p:sp>
        <p:nvSpPr>
          <p:cNvPr id="3081" name="TextBox 21"/>
          <p:cNvSpPr txBox="1">
            <a:spLocks noChangeArrowheads="1"/>
          </p:cNvSpPr>
          <p:nvPr/>
        </p:nvSpPr>
        <p:spPr bwMode="auto">
          <a:xfrm>
            <a:off x="7215188" y="1976438"/>
            <a:ext cx="192881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detectors on Peltier cooled  support in dry air atmosphere</a:t>
            </a:r>
          </a:p>
          <a:p>
            <a:r>
              <a:rPr lang="en-US" sz="1400"/>
              <a:t>(down to -20</a:t>
            </a:r>
            <a:r>
              <a:rPr lang="en-US" sz="1400" baseline="30000"/>
              <a:t>o</a:t>
            </a:r>
            <a:r>
              <a:rPr lang="en-US" sz="1400"/>
              <a:t>C)</a:t>
            </a:r>
            <a:endParaRPr lang="sl-SI" sz="1400"/>
          </a:p>
        </p:txBody>
      </p:sp>
      <p:sp>
        <p:nvSpPr>
          <p:cNvPr id="23" name="Rectangle 22"/>
          <p:cNvSpPr/>
          <p:nvPr/>
        </p:nvSpPr>
        <p:spPr bwMode="auto">
          <a:xfrm>
            <a:off x="5796136" y="955204"/>
            <a:ext cx="1285875" cy="214313"/>
          </a:xfrm>
          <a:prstGeom prst="rect">
            <a:avLst/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0" hangingPunct="0">
              <a:defRPr/>
            </a:pPr>
            <a:r>
              <a:rPr lang="en-US" sz="1200" dirty="0"/>
              <a:t>1.5 GHz scope</a:t>
            </a:r>
            <a:endParaRPr lang="sl-SI" sz="1200" dirty="0">
              <a:solidFill>
                <a:schemeClr val="tx1"/>
              </a:solidFill>
            </a:endParaRPr>
          </a:p>
        </p:txBody>
      </p:sp>
      <p:sp>
        <p:nvSpPr>
          <p:cNvPr id="3083" name="Oval 26"/>
          <p:cNvSpPr>
            <a:spLocks noChangeArrowheads="1"/>
          </p:cNvSpPr>
          <p:nvPr/>
        </p:nvSpPr>
        <p:spPr bwMode="auto">
          <a:xfrm>
            <a:off x="2071688" y="1690688"/>
            <a:ext cx="142875" cy="1357312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sl-SI"/>
          </a:p>
        </p:txBody>
      </p:sp>
      <p:sp>
        <p:nvSpPr>
          <p:cNvPr id="3084" name="TextBox 27"/>
          <p:cNvSpPr txBox="1">
            <a:spLocks noChangeArrowheads="1"/>
          </p:cNvSpPr>
          <p:nvPr/>
        </p:nvSpPr>
        <p:spPr bwMode="auto">
          <a:xfrm>
            <a:off x="1785938" y="3119438"/>
            <a:ext cx="714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lens system</a:t>
            </a:r>
            <a:endParaRPr lang="sl-SI" sz="1200"/>
          </a:p>
        </p:txBody>
      </p:sp>
      <p:sp>
        <p:nvSpPr>
          <p:cNvPr id="3085" name="Rectangle 28"/>
          <p:cNvSpPr>
            <a:spLocks noChangeArrowheads="1"/>
          </p:cNvSpPr>
          <p:nvPr/>
        </p:nvSpPr>
        <p:spPr bwMode="auto">
          <a:xfrm>
            <a:off x="428625" y="1976438"/>
            <a:ext cx="1357313" cy="92868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r>
              <a:rPr lang="en-US" sz="1100" dirty="0"/>
              <a:t>laser </a:t>
            </a:r>
          </a:p>
          <a:p>
            <a:pPr eaLnBrk="0" hangingPunct="0">
              <a:buFont typeface="Arial" charset="0"/>
              <a:buChar char="•"/>
            </a:pPr>
            <a:r>
              <a:rPr lang="en-US" sz="1100" dirty="0"/>
              <a:t>1060 nm</a:t>
            </a:r>
          </a:p>
          <a:p>
            <a:pPr eaLnBrk="0" hangingPunct="0">
              <a:buFont typeface="Arial" charset="0"/>
              <a:buChar char="•"/>
            </a:pPr>
            <a:r>
              <a:rPr lang="en-US" sz="1100" dirty="0"/>
              <a:t>100 </a:t>
            </a:r>
            <a:r>
              <a:rPr lang="en-US" sz="1100" dirty="0" err="1"/>
              <a:t>ps</a:t>
            </a:r>
            <a:r>
              <a:rPr lang="en-US" sz="1100" dirty="0"/>
              <a:t> pulse</a:t>
            </a:r>
          </a:p>
          <a:p>
            <a:pPr eaLnBrk="0" hangingPunct="0">
              <a:buFont typeface="Arial" charset="0"/>
              <a:buChar char="•"/>
            </a:pPr>
            <a:r>
              <a:rPr lang="en-US" sz="1100" dirty="0" smtClean="0"/>
              <a:t>200 </a:t>
            </a:r>
            <a:r>
              <a:rPr lang="en-US" sz="1100" dirty="0"/>
              <a:t>Hz </a:t>
            </a:r>
            <a:r>
              <a:rPr lang="en-US" sz="1100" dirty="0" smtClean="0"/>
              <a:t>– 1MHz repetition</a:t>
            </a:r>
            <a:endParaRPr lang="sl-SI" sz="1100" dirty="0"/>
          </a:p>
        </p:txBody>
      </p:sp>
      <p:sp>
        <p:nvSpPr>
          <p:cNvPr id="3086" name="Rectangle 29"/>
          <p:cNvSpPr>
            <a:spLocks noChangeArrowheads="1"/>
          </p:cNvSpPr>
          <p:nvPr/>
        </p:nvSpPr>
        <p:spPr bwMode="auto">
          <a:xfrm>
            <a:off x="1785938" y="2262188"/>
            <a:ext cx="285750" cy="214312"/>
          </a:xfrm>
          <a:prstGeom prst="rect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sl-SI"/>
          </a:p>
        </p:txBody>
      </p:sp>
      <p:graphicFrame>
        <p:nvGraphicFramePr>
          <p:cNvPr id="3074" name="Object 10"/>
          <p:cNvGraphicFramePr>
            <a:graphicFrameLocks noChangeAspect="1"/>
          </p:cNvGraphicFramePr>
          <p:nvPr/>
        </p:nvGraphicFramePr>
        <p:xfrm>
          <a:off x="8713787" y="0"/>
          <a:ext cx="430213" cy="428625"/>
        </p:xfrm>
        <a:graphic>
          <a:graphicData uri="http://schemas.openxmlformats.org/presentationml/2006/ole">
            <p:oleObj spid="_x0000_s3074" name="Bitmap Image" r:id="rId5" imgW="1895238" imgH="1886213" progId="PBrush">
              <p:embed/>
            </p:oleObj>
          </a:graphicData>
        </a:graphic>
      </p:graphicFrame>
      <p:sp>
        <p:nvSpPr>
          <p:cNvPr id="2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116013" y="6524625"/>
            <a:ext cx="7559675" cy="333375"/>
          </a:xfrm>
        </p:spPr>
        <p:txBody>
          <a:bodyPr/>
          <a:lstStyle/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 dirty="0"/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142875" y="3573016"/>
            <a:ext cx="900112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en-US" sz="16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Advantages (compared to pixel test beam – grazing technique):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Position of e-h generation can be controlled by 3 sub-micron moving tables (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x,y,z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amount of injected e-h pairs can be controlled by tuning the laser power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Easier mounting and handling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 only charge but also induced current is measured –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lot more information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sz="1400" b="1" i="0" u="sng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en-US" sz="16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Drawbacks: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Light injection side has to be polished to sub-micron level to have</a:t>
            </a:r>
            <a:r>
              <a:rPr kumimoji="0" lang="sl-SI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good focus – depth resolution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not possible to study charge sharing due to illumination of all strips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Absolute charge measurements are very difficult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18A8D179-2699-43FF-8A48-F6C76917AFF5}" type="datetime1">
              <a:rPr lang="en-US" smtClean="0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6F1D0D-7B34-4738-8559-E02E7F0C480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503237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3933D"/>
                </a:solidFill>
              </a:rPr>
              <a:t>Samples</a:t>
            </a:r>
            <a:r>
              <a:rPr lang="en-US" dirty="0" smtClean="0"/>
              <a:t>	</a:t>
            </a:r>
          </a:p>
        </p:txBody>
      </p:sp>
      <p:pic>
        <p:nvPicPr>
          <p:cNvPr id="4102" name="Picture 5" descr="DSC03377 (Small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501008"/>
            <a:ext cx="2787774" cy="2090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98" name="Object 6"/>
          <p:cNvGraphicFramePr>
            <a:graphicFrameLocks noChangeAspect="1"/>
          </p:cNvGraphicFramePr>
          <p:nvPr/>
        </p:nvGraphicFramePr>
        <p:xfrm>
          <a:off x="0" y="6429375"/>
          <a:ext cx="430213" cy="428625"/>
        </p:xfrm>
        <a:graphic>
          <a:graphicData uri="http://schemas.openxmlformats.org/presentationml/2006/ole">
            <p:oleObj spid="_x0000_s4098" name="Bitmap Image" r:id="rId4" imgW="1895238" imgH="1886213" progId="PBrush">
              <p:embed/>
            </p:oleObj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95536" y="1196752"/>
          <a:ext cx="8496944" cy="174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3740"/>
                <a:gridCol w="2105437"/>
                <a:gridCol w="30077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Samples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Fluences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Annealing</a:t>
                      </a:r>
                      <a:endParaRPr lang="sl-SI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HPK (ATLAS-07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run)</a:t>
                      </a:r>
                    </a:p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1x1 cm2, </a:t>
                      </a:r>
                      <a:r>
                        <a:rPr lang="sl-SI" sz="1400" dirty="0" smtClean="0">
                          <a:solidFill>
                            <a:schemeClr val="tx1"/>
                          </a:solidFill>
                        </a:rPr>
                        <a:t>300 </a:t>
                      </a:r>
                      <a:r>
                        <a:rPr lang="sl-SI" sz="14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lang="sl-SI" sz="1400" dirty="0" smtClean="0">
                          <a:solidFill>
                            <a:schemeClr val="tx1"/>
                          </a:solidFill>
                        </a:rPr>
                        <a:t>m thic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k,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sl-SI" sz="1400" dirty="0" smtClean="0">
                          <a:solidFill>
                            <a:schemeClr val="tx1"/>
                          </a:solidFill>
                        </a:rPr>
                        <a:t>80 </a:t>
                      </a:r>
                      <a:r>
                        <a:rPr lang="sl-SI" sz="14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lang="sl-SI" sz="1400" dirty="0" smtClean="0">
                          <a:solidFill>
                            <a:schemeClr val="tx1"/>
                          </a:solidFill>
                        </a:rPr>
                        <a:t>m pitch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p-type</a:t>
                      </a:r>
                    </a:p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isolation: p-stop + p-spray </a:t>
                      </a:r>
                    </a:p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initial V</a:t>
                      </a:r>
                      <a:r>
                        <a:rPr lang="en-US" sz="1600" baseline="-25000" dirty="0" smtClean="0">
                          <a:solidFill>
                            <a:schemeClr val="tx1"/>
                          </a:solidFill>
                        </a:rPr>
                        <a:t>fd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~190 V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non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-irradiated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1,2,5,10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∙10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cm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-2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irradiated in steps</a:t>
                      </a:r>
                      <a:endParaRPr lang="sl-SI" baseline="30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sequential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steps at 60ºC up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to 80 min (0,10,20,40 min) at each fluence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55576" y="3573016"/>
            <a:ext cx="4968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Neutron irradiated samples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Measurements done at -20ºC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Annealing done with samples mounted in the setup to ensure that the same spot in the detector is illuminated at different annealing times</a:t>
            </a:r>
          </a:p>
          <a:p>
            <a:endParaRPr lang="en-US" baseline="30000" dirty="0" smtClean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116013" y="6524625"/>
            <a:ext cx="7559675" cy="333375"/>
          </a:xfrm>
        </p:spPr>
        <p:txBody>
          <a:bodyPr/>
          <a:lstStyle/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 dirty="0"/>
          </a:p>
        </p:txBody>
      </p:sp>
      <p:graphicFrame>
        <p:nvGraphicFramePr>
          <p:cNvPr id="4099" name="Object 10"/>
          <p:cNvGraphicFramePr>
            <a:graphicFrameLocks noChangeAspect="1"/>
          </p:cNvGraphicFramePr>
          <p:nvPr/>
        </p:nvGraphicFramePr>
        <p:xfrm>
          <a:off x="8713788" y="0"/>
          <a:ext cx="430212" cy="428625"/>
        </p:xfrm>
        <a:graphic>
          <a:graphicData uri="http://schemas.openxmlformats.org/presentationml/2006/ole">
            <p:oleObj spid="_x0000_s4099" name="Bitmap Image" r:id="rId5" imgW="1895238" imgH="1886213" progId="PBrush">
              <p:embed/>
            </p:oleObj>
          </a:graphicData>
        </a:graphic>
      </p:graphicFrame>
      <p:sp>
        <p:nvSpPr>
          <p:cNvPr id="12" name="Date Placeholder 1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221EE8A-21F0-402A-A159-946E50B25314}" type="datetime1">
              <a:rPr lang="en-US" smtClean="0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6F1D0D-7B34-4738-8559-E02E7F0C480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48072"/>
          </a:xfrm>
        </p:spPr>
        <p:txBody>
          <a:bodyPr/>
          <a:lstStyle/>
          <a:p>
            <a:r>
              <a:rPr lang="en-US" sz="3200" b="1" i="1" dirty="0" smtClean="0">
                <a:solidFill>
                  <a:srgbClr val="03933D"/>
                </a:solidFill>
              </a:rPr>
              <a:t>Charge collection and velocity profiles</a:t>
            </a:r>
            <a:endParaRPr lang="sl-SI" sz="3200" b="1" i="1" dirty="0">
              <a:solidFill>
                <a:srgbClr val="03933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7" y="1124744"/>
            <a:ext cx="3404583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24670" y="1052736"/>
            <a:ext cx="3819330" cy="2422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9874" name="Object 3"/>
          <p:cNvGraphicFramePr>
            <a:graphicFrameLocks noChangeAspect="1"/>
          </p:cNvGraphicFramePr>
          <p:nvPr/>
        </p:nvGraphicFramePr>
        <p:xfrm>
          <a:off x="3851920" y="1556792"/>
          <a:ext cx="1534907" cy="648072"/>
        </p:xfrm>
        <a:graphic>
          <a:graphicData uri="http://schemas.openxmlformats.org/presentationml/2006/ole">
            <p:oleObj spid="_x0000_s79874" name="Equation" r:id="rId5" imgW="1143000" imgH="482400" progId="Equation.3">
              <p:embed/>
            </p:oleObj>
          </a:graphicData>
        </a:graphic>
      </p:graphicFrame>
      <p:graphicFrame>
        <p:nvGraphicFramePr>
          <p:cNvPr id="79875" name="Object 3"/>
          <p:cNvGraphicFramePr>
            <a:graphicFrameLocks noChangeAspect="1"/>
          </p:cNvGraphicFramePr>
          <p:nvPr/>
        </p:nvGraphicFramePr>
        <p:xfrm>
          <a:off x="2843808" y="2204864"/>
          <a:ext cx="785813" cy="381000"/>
        </p:xfrm>
        <a:graphic>
          <a:graphicData uri="http://schemas.openxmlformats.org/presentationml/2006/ole">
            <p:oleObj spid="_x0000_s79875" name="Equation" r:id="rId6" imgW="419040" imgH="203040" progId="Equation.3">
              <p:embed/>
            </p:oleObj>
          </a:graphicData>
        </a:graphic>
      </p:graphicFrame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080" y="4293096"/>
            <a:ext cx="3672408" cy="2257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Object 3"/>
          <p:cNvGraphicFramePr>
            <a:graphicFrameLocks noChangeAspect="1"/>
          </p:cNvGraphicFramePr>
          <p:nvPr/>
        </p:nvGraphicFramePr>
        <p:xfrm>
          <a:off x="6516216" y="3501008"/>
          <a:ext cx="2160240" cy="662009"/>
        </p:xfrm>
        <a:graphic>
          <a:graphicData uri="http://schemas.openxmlformats.org/presentationml/2006/ole">
            <p:oleObj spid="_x0000_s79876" name="Equation" r:id="rId8" imgW="1574640" imgH="482400" progId="Equation.3">
              <p:embed/>
            </p:oleObj>
          </a:graphicData>
        </a:graphic>
      </p:graphicFrame>
      <p:graphicFrame>
        <p:nvGraphicFramePr>
          <p:cNvPr id="79877" name="Object 10"/>
          <p:cNvGraphicFramePr>
            <a:graphicFrameLocks noChangeAspect="1"/>
          </p:cNvGraphicFramePr>
          <p:nvPr/>
        </p:nvGraphicFramePr>
        <p:xfrm>
          <a:off x="8713788" y="0"/>
          <a:ext cx="430212" cy="428625"/>
        </p:xfrm>
        <a:graphic>
          <a:graphicData uri="http://schemas.openxmlformats.org/presentationml/2006/ole">
            <p:oleObj spid="_x0000_s79877" name="Bitmap Image" r:id="rId9" imgW="1895238" imgH="1886213" progId="PBrush">
              <p:embed/>
            </p:oleObj>
          </a:graphicData>
        </a:graphic>
      </p:graphicFrame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512" y="4077072"/>
            <a:ext cx="3755419" cy="2421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ight Arrow 13"/>
          <p:cNvSpPr/>
          <p:nvPr/>
        </p:nvSpPr>
        <p:spPr bwMode="auto">
          <a:xfrm>
            <a:off x="3779912" y="2132856"/>
            <a:ext cx="1656184" cy="28803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ight Arrow 14"/>
          <p:cNvSpPr/>
          <p:nvPr/>
        </p:nvSpPr>
        <p:spPr bwMode="auto">
          <a:xfrm rot="5400000">
            <a:off x="6012160" y="3717032"/>
            <a:ext cx="648072" cy="21602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9592" y="2564904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V</a:t>
            </a:r>
            <a:r>
              <a:rPr lang="en-US" sz="1400" b="1" baseline="-25000" dirty="0" smtClean="0"/>
              <a:t>fd</a:t>
            </a:r>
            <a:r>
              <a:rPr lang="en-US" sz="1400" b="1" dirty="0" smtClean="0"/>
              <a:t>~16 V</a:t>
            </a:r>
            <a:endParaRPr lang="sl-SI" sz="1400" b="1" dirty="0"/>
          </a:p>
        </p:txBody>
      </p:sp>
      <p:sp>
        <p:nvSpPr>
          <p:cNvPr id="21" name="Right Arrow 20"/>
          <p:cNvSpPr/>
          <p:nvPr/>
        </p:nvSpPr>
        <p:spPr bwMode="auto">
          <a:xfrm rot="5400000">
            <a:off x="539552" y="3573016"/>
            <a:ext cx="648072" cy="216024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9878" name="Object 3"/>
          <p:cNvGraphicFramePr>
            <a:graphicFrameLocks noChangeAspect="1"/>
          </p:cNvGraphicFramePr>
          <p:nvPr/>
        </p:nvGraphicFramePr>
        <p:xfrm>
          <a:off x="971600" y="3356992"/>
          <a:ext cx="2122729" cy="405631"/>
        </p:xfrm>
        <a:graphic>
          <a:graphicData uri="http://schemas.openxmlformats.org/presentationml/2006/ole">
            <p:oleObj spid="_x0000_s79878" name="Equation" r:id="rId11" imgW="1193760" imgH="228600" progId="Equation.3">
              <p:embed/>
            </p:oleObj>
          </a:graphicData>
        </a:graphic>
      </p:graphicFrame>
      <p:sp>
        <p:nvSpPr>
          <p:cNvPr id="19" name="TextBox 16"/>
          <p:cNvSpPr txBox="1">
            <a:spLocks noChangeArrowheads="1"/>
          </p:cNvSpPr>
          <p:nvPr/>
        </p:nvSpPr>
        <p:spPr bwMode="auto">
          <a:xfrm rot="16200000">
            <a:off x="-659480" y="4564410"/>
            <a:ext cx="1714500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err="1"/>
              <a:t>v</a:t>
            </a:r>
            <a:r>
              <a:rPr lang="en-US" sz="1400" baseline="-25000" dirty="0" err="1"/>
              <a:t>e</a:t>
            </a:r>
            <a:r>
              <a:rPr lang="en-US" sz="1400" dirty="0" err="1"/>
              <a:t>+v</a:t>
            </a:r>
            <a:r>
              <a:rPr lang="en-US" sz="1400" baseline="-25000" dirty="0" err="1"/>
              <a:t>h</a:t>
            </a:r>
            <a:r>
              <a:rPr lang="en-US" sz="1400" dirty="0"/>
              <a:t> [</a:t>
            </a:r>
            <a:r>
              <a:rPr lang="en-US" sz="1400" dirty="0" err="1"/>
              <a:t>arb</a:t>
            </a:r>
            <a:r>
              <a:rPr lang="en-US" sz="1400" dirty="0"/>
              <a:t>.]</a:t>
            </a:r>
            <a:endParaRPr lang="sl-SI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1115616" y="3789040"/>
            <a:ext cx="1906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VELOCITY PROFILE</a:t>
            </a:r>
            <a:endParaRPr lang="sl-SI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940152" y="836712"/>
            <a:ext cx="3005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CHARGE COLLECTION PROFILE</a:t>
            </a:r>
            <a:endParaRPr lang="sl-SI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940152" y="5733256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charge collection for </a:t>
            </a:r>
            <a:r>
              <a:rPr lang="en-US" b="1" dirty="0" err="1" smtClean="0"/>
              <a:t>mip</a:t>
            </a:r>
            <a:endParaRPr lang="sl-SI" b="1" dirty="0"/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2777902" y="1165928"/>
            <a:ext cx="1074018" cy="96692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             </a:t>
            </a:r>
          </a:p>
        </p:txBody>
      </p:sp>
      <p:sp>
        <p:nvSpPr>
          <p:cNvPr id="25" name="Line 12"/>
          <p:cNvSpPr>
            <a:spLocks noChangeShapeType="1"/>
          </p:cNvSpPr>
          <p:nvPr/>
        </p:nvSpPr>
        <p:spPr bwMode="auto">
          <a:xfrm flipV="1">
            <a:off x="2627784" y="1556792"/>
            <a:ext cx="1125759" cy="5116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l-SI"/>
          </a:p>
        </p:txBody>
      </p:sp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2945810" y="1125640"/>
            <a:ext cx="133882" cy="40288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l-SI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3147004" y="1125640"/>
            <a:ext cx="133882" cy="40288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l-SI"/>
          </a:p>
        </p:txBody>
      </p:sp>
      <p:sp>
        <p:nvSpPr>
          <p:cNvPr id="28" name="Rectangle 16"/>
          <p:cNvSpPr>
            <a:spLocks noChangeArrowheads="1"/>
          </p:cNvSpPr>
          <p:nvPr/>
        </p:nvSpPr>
        <p:spPr bwMode="auto">
          <a:xfrm>
            <a:off x="3348197" y="1124744"/>
            <a:ext cx="133882" cy="41184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l-SI"/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3549390" y="1125640"/>
            <a:ext cx="133882" cy="41184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l-SI"/>
          </a:p>
        </p:txBody>
      </p:sp>
      <p:sp>
        <p:nvSpPr>
          <p:cNvPr id="30" name="Rectangle 18"/>
          <p:cNvSpPr>
            <a:spLocks noChangeArrowheads="1"/>
          </p:cNvSpPr>
          <p:nvPr/>
        </p:nvSpPr>
        <p:spPr bwMode="auto">
          <a:xfrm>
            <a:off x="3110759" y="1165928"/>
            <a:ext cx="199714" cy="966928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sl-SI"/>
          </a:p>
        </p:txBody>
      </p:sp>
      <p:sp>
        <p:nvSpPr>
          <p:cNvPr id="31" name="Line 19"/>
          <p:cNvSpPr>
            <a:spLocks noChangeShapeType="1"/>
          </p:cNvSpPr>
          <p:nvPr/>
        </p:nvSpPr>
        <p:spPr bwMode="auto">
          <a:xfrm flipV="1">
            <a:off x="2627784" y="1412776"/>
            <a:ext cx="1125759" cy="1368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l-SI"/>
          </a:p>
        </p:txBody>
      </p:sp>
      <p:sp>
        <p:nvSpPr>
          <p:cNvPr id="32" name="Line 12"/>
          <p:cNvSpPr>
            <a:spLocks noChangeShapeType="1"/>
          </p:cNvSpPr>
          <p:nvPr/>
        </p:nvSpPr>
        <p:spPr bwMode="auto">
          <a:xfrm flipV="1">
            <a:off x="2627784" y="1246504"/>
            <a:ext cx="1125759" cy="2225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l-SI"/>
          </a:p>
        </p:txBody>
      </p:sp>
      <p:sp>
        <p:nvSpPr>
          <p:cNvPr id="33" name="Line 12"/>
          <p:cNvSpPr>
            <a:spLocks noChangeShapeType="1"/>
          </p:cNvSpPr>
          <p:nvPr/>
        </p:nvSpPr>
        <p:spPr bwMode="auto">
          <a:xfrm>
            <a:off x="2627784" y="1700808"/>
            <a:ext cx="1125759" cy="3453"/>
          </a:xfrm>
          <a:prstGeom prst="line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sl-SI">
              <a:cs typeface="+mn-cs"/>
            </a:endParaRPr>
          </a:p>
        </p:txBody>
      </p:sp>
      <p:sp>
        <p:nvSpPr>
          <p:cNvPr id="34" name="Line 12"/>
          <p:cNvSpPr>
            <a:spLocks noChangeShapeType="1"/>
          </p:cNvSpPr>
          <p:nvPr/>
        </p:nvSpPr>
        <p:spPr bwMode="auto">
          <a:xfrm>
            <a:off x="2627784" y="1844824"/>
            <a:ext cx="1125759" cy="12023"/>
          </a:xfrm>
          <a:prstGeom prst="line">
            <a:avLst/>
          </a:prstGeom>
          <a:noFill/>
          <a:ln w="19050">
            <a:solidFill>
              <a:srgbClr val="FC1C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l-SI"/>
          </a:p>
        </p:txBody>
      </p:sp>
      <p:sp>
        <p:nvSpPr>
          <p:cNvPr id="35" name="Line 12"/>
          <p:cNvSpPr>
            <a:spLocks noChangeShapeType="1"/>
          </p:cNvSpPr>
          <p:nvPr/>
        </p:nvSpPr>
        <p:spPr bwMode="auto">
          <a:xfrm>
            <a:off x="2627784" y="1988840"/>
            <a:ext cx="1125759" cy="20592"/>
          </a:xfrm>
          <a:prstGeom prst="line">
            <a:avLst/>
          </a:prstGeom>
          <a:noFill/>
          <a:ln w="19050">
            <a:solidFill>
              <a:srgbClr val="0DE3CA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l-SI"/>
          </a:p>
        </p:txBody>
      </p:sp>
      <p:cxnSp>
        <p:nvCxnSpPr>
          <p:cNvPr id="36" name="Straight Arrow Connector 32"/>
          <p:cNvCxnSpPr>
            <a:cxnSpLocks noChangeShapeType="1"/>
          </p:cNvCxnSpPr>
          <p:nvPr/>
        </p:nvCxnSpPr>
        <p:spPr bwMode="auto">
          <a:xfrm rot="5400000" flipH="1" flipV="1">
            <a:off x="2194951" y="1649023"/>
            <a:ext cx="966928" cy="7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37" name="Date Placeholder 3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28530860-F88B-444A-BC43-4B963141D0DB}" type="datetime1">
              <a:rPr lang="en-US" smtClean="0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6F1D0D-7B34-4738-8559-E02E7F0C480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683568" y="836712"/>
            <a:ext cx="2175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RD50 Micron p-type sensor</a:t>
            </a:r>
            <a:endParaRPr lang="sl-SI" sz="1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7" name="Rectangle 5"/>
          <p:cNvSpPr>
            <a:spLocks noChangeArrowheads="1"/>
          </p:cNvSpPr>
          <p:nvPr/>
        </p:nvSpPr>
        <p:spPr bwMode="auto">
          <a:xfrm>
            <a:off x="468313" y="404813"/>
            <a:ext cx="82296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HPK  (non-irradiated</a:t>
            </a:r>
            <a:r>
              <a:rPr lang="en-US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n-US" sz="3200" b="1" i="1" baseline="30000" dirty="0"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9" name="Text Box 6"/>
          <p:cNvSpPr txBox="1">
            <a:spLocks noChangeArrowheads="1"/>
          </p:cNvSpPr>
          <p:nvPr/>
        </p:nvSpPr>
        <p:spPr bwMode="auto">
          <a:xfrm>
            <a:off x="251520" y="4057233"/>
            <a:ext cx="4752528" cy="2262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1600" dirty="0" err="1" smtClean="0"/>
              <a:t>V</a:t>
            </a:r>
            <a:r>
              <a:rPr lang="en-US" sz="1600" baseline="-25000" dirty="0" err="1" smtClean="0"/>
              <a:t>fd</a:t>
            </a:r>
            <a:r>
              <a:rPr lang="en-US" sz="1600" dirty="0" smtClean="0"/>
              <a:t>=180 V from CV (10 kHz, RT), at 200 V the detector is fully efficient</a:t>
            </a:r>
          </a:p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1600" dirty="0" smtClean="0"/>
              <a:t>For V&lt;</a:t>
            </a:r>
            <a:r>
              <a:rPr lang="en-US" sz="1600" dirty="0" err="1" smtClean="0"/>
              <a:t>Vfd</a:t>
            </a:r>
            <a:r>
              <a:rPr lang="en-US" sz="1600" dirty="0" smtClean="0"/>
              <a:t> there is a region with E field at the back (p-p+ contact).</a:t>
            </a:r>
          </a:p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1600" dirty="0" smtClean="0"/>
              <a:t>growth </a:t>
            </a:r>
            <a:r>
              <a:rPr lang="en-US" sz="1600" dirty="0"/>
              <a:t>of </a:t>
            </a:r>
            <a:r>
              <a:rPr lang="en-US" sz="1600" dirty="0" smtClean="0">
                <a:solidFill>
                  <a:srgbClr val="FF0000"/>
                </a:solidFill>
              </a:rPr>
              <a:t>”active </a:t>
            </a:r>
            <a:r>
              <a:rPr lang="en-US" sz="1600" dirty="0">
                <a:solidFill>
                  <a:srgbClr val="FF0000"/>
                </a:solidFill>
              </a:rPr>
              <a:t>region </a:t>
            </a:r>
            <a:r>
              <a:rPr lang="en-US" sz="1600" dirty="0" smtClean="0">
                <a:solidFill>
                  <a:srgbClr val="FF0000"/>
                </a:solidFill>
              </a:rPr>
              <a:t>(</a:t>
            </a:r>
            <a:r>
              <a:rPr lang="en-US" sz="1600" dirty="0" err="1" smtClean="0">
                <a:solidFill>
                  <a:srgbClr val="FF0000"/>
                </a:solidFill>
              </a:rPr>
              <a:t>y</a:t>
            </a:r>
            <a:r>
              <a:rPr lang="en-US" sz="1600" baseline="-25000" dirty="0" err="1" smtClean="0">
                <a:solidFill>
                  <a:srgbClr val="FF0000"/>
                </a:solidFill>
              </a:rPr>
              <a:t>act</a:t>
            </a:r>
            <a:r>
              <a:rPr lang="en-US" sz="1600" dirty="0" smtClean="0">
                <a:solidFill>
                  <a:srgbClr val="FF0000"/>
                </a:solidFill>
              </a:rPr>
              <a:t>)” </a:t>
            </a:r>
            <a:r>
              <a:rPr lang="en-US" sz="1600" dirty="0" smtClean="0"/>
              <a:t>with </a:t>
            </a:r>
            <a:r>
              <a:rPr lang="en-US" sz="1600" dirty="0"/>
              <a:t>bias voltage can be </a:t>
            </a:r>
            <a:r>
              <a:rPr lang="en-US" sz="1600" dirty="0" smtClean="0"/>
              <a:t>observed (agrees with homogenous N</a:t>
            </a:r>
            <a:r>
              <a:rPr lang="en-US" sz="1600" baseline="-25000" dirty="0" smtClean="0"/>
              <a:t>eff</a:t>
            </a:r>
            <a:r>
              <a:rPr lang="en-US" sz="1600" dirty="0" smtClean="0"/>
              <a:t>)</a:t>
            </a:r>
          </a:p>
        </p:txBody>
      </p:sp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42" y="836712"/>
            <a:ext cx="4463285" cy="3111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>
          <a:xfrm>
            <a:off x="1115616" y="6524625"/>
            <a:ext cx="7559675" cy="3333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G. Kramberger, "Edge-TCT measurements of heavily irradiated HPK p-type sensors", 17th RD50 Workshop, CERN, 11/2010</a:t>
            </a:r>
            <a:endParaRPr lang="en-US" dirty="0"/>
          </a:p>
        </p:txBody>
      </p:sp>
      <p:graphicFrame>
        <p:nvGraphicFramePr>
          <p:cNvPr id="66564" name="Object 10"/>
          <p:cNvGraphicFramePr>
            <a:graphicFrameLocks noChangeAspect="1"/>
          </p:cNvGraphicFramePr>
          <p:nvPr/>
        </p:nvGraphicFramePr>
        <p:xfrm>
          <a:off x="8713788" y="0"/>
          <a:ext cx="430212" cy="428625"/>
        </p:xfrm>
        <a:graphic>
          <a:graphicData uri="http://schemas.openxmlformats.org/presentationml/2006/ole">
            <p:oleObj spid="_x0000_s66564" name="Bitmap Image" r:id="rId4" imgW="1895238" imgH="1886213" progId="PBrush">
              <p:embed/>
            </p:oleObj>
          </a:graphicData>
        </a:graphic>
      </p:graphicFrame>
      <p:sp>
        <p:nvSpPr>
          <p:cNvPr id="12" name="Date Placeholder 1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A9E163A-E37C-4275-B549-13A02A980E5F}" type="datetime1">
              <a:rPr lang="en-US" smtClean="0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6F1D0D-7B34-4738-8559-E02E7F0C480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6656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908720"/>
            <a:ext cx="4166673" cy="309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5076056" y="4005064"/>
            <a:ext cx="3851920" cy="2262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/>
              <a:t>The current pulses show expected behavior:</a:t>
            </a:r>
          </a:p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1600" dirty="0" smtClean="0"/>
              <a:t>the reflections with HPK are larger than with Micron (impendence issue?)</a:t>
            </a:r>
          </a:p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1600" dirty="0" smtClean="0"/>
              <a:t>Long tail from drift of holes</a:t>
            </a:r>
          </a:p>
          <a:p>
            <a:pPr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1600" dirty="0" smtClean="0"/>
              <a:t>Increase of signal from drift of electrons</a:t>
            </a:r>
            <a:endParaRPr lang="sl-SI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5436096" y="1196752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200 V</a:t>
            </a:r>
            <a:endParaRPr lang="sl-SI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7" name="Rectangle 5"/>
          <p:cNvSpPr>
            <a:spLocks noChangeArrowheads="1"/>
          </p:cNvSpPr>
          <p:nvPr/>
        </p:nvSpPr>
        <p:spPr bwMode="auto">
          <a:xfrm>
            <a:off x="468313" y="404813"/>
            <a:ext cx="82296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HPK  (non-irradiated</a:t>
            </a:r>
            <a:r>
              <a:rPr lang="en-US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lang="en-US" sz="3200" b="1" i="1" baseline="30000" dirty="0"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144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052736"/>
            <a:ext cx="5400600" cy="385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4516" name="Object 9"/>
          <p:cNvGraphicFramePr>
            <a:graphicFrameLocks noChangeAspect="1"/>
          </p:cNvGraphicFramePr>
          <p:nvPr/>
        </p:nvGraphicFramePr>
        <p:xfrm>
          <a:off x="3203848" y="3212976"/>
          <a:ext cx="1834155" cy="792088"/>
        </p:xfrm>
        <a:graphic>
          <a:graphicData uri="http://schemas.openxmlformats.org/presentationml/2006/ole">
            <p:oleObj spid="_x0000_s99330" name="Equation" r:id="rId4" imgW="1117440" imgH="482400" progId="Equation.3">
              <p:embed/>
            </p:oleObj>
          </a:graphicData>
        </a:graphic>
      </p:graphicFrame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>
          <a:xfrm>
            <a:off x="1115616" y="6524625"/>
            <a:ext cx="7559675" cy="333375"/>
          </a:xfrm>
        </p:spPr>
        <p:txBody>
          <a:bodyPr/>
          <a:lstStyle/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 dirty="0"/>
          </a:p>
        </p:txBody>
      </p:sp>
      <p:graphicFrame>
        <p:nvGraphicFramePr>
          <p:cNvPr id="66564" name="Object 10"/>
          <p:cNvGraphicFramePr>
            <a:graphicFrameLocks noChangeAspect="1"/>
          </p:cNvGraphicFramePr>
          <p:nvPr/>
        </p:nvGraphicFramePr>
        <p:xfrm>
          <a:off x="8713788" y="0"/>
          <a:ext cx="430212" cy="428625"/>
        </p:xfrm>
        <a:graphic>
          <a:graphicData uri="http://schemas.openxmlformats.org/presentationml/2006/ole">
            <p:oleObj spid="_x0000_s99331" name="Bitmap Image" r:id="rId5" imgW="1895238" imgH="1886213" progId="PBrush">
              <p:embed/>
            </p:oleObj>
          </a:graphicData>
        </a:graphic>
      </p:graphicFrame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79512" y="4869160"/>
            <a:ext cx="820891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endParaRPr lang="en-US" sz="1600" dirty="0" smtClean="0"/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n-US" sz="1600" dirty="0" smtClean="0"/>
              <a:t>The &lt;Q&gt; from Edge-TCT was compared with </a:t>
            </a:r>
            <a:r>
              <a:rPr lang="en-US" sz="1600" baseline="30000" dirty="0" smtClean="0"/>
              <a:t>90</a:t>
            </a:r>
            <a:r>
              <a:rPr lang="en-US" sz="1600" dirty="0" smtClean="0"/>
              <a:t>Sr setups using </a:t>
            </a:r>
            <a:r>
              <a:rPr lang="en-US" sz="1600" dirty="0" err="1" smtClean="0"/>
              <a:t>Alibava</a:t>
            </a:r>
            <a:r>
              <a:rPr lang="en-US" sz="1600" dirty="0" smtClean="0"/>
              <a:t> and SCT128A !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endParaRPr lang="en-US" sz="1600" dirty="0" smtClean="0"/>
          </a:p>
          <a:p>
            <a:pPr lvl="1" algn="ctr">
              <a:buClr>
                <a:schemeClr val="accent1">
                  <a:lumMod val="50000"/>
                </a:schemeClr>
              </a:buClr>
            </a:pPr>
            <a:r>
              <a:rPr lang="en-US" sz="1600" b="1" dirty="0" smtClean="0">
                <a:solidFill>
                  <a:srgbClr val="FF0000"/>
                </a:solidFill>
              </a:rPr>
              <a:t>A very good agreement was observed for all three measurements – validation of the &lt;Q&gt; technique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§"/>
            </a:pPr>
            <a:endParaRPr lang="en-US" sz="1600" dirty="0" smtClean="0"/>
          </a:p>
          <a:p>
            <a:endParaRPr lang="en-US" sz="1600" dirty="0" smtClean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A9E163A-E37C-4275-B549-13A02A980E5F}" type="datetime1">
              <a:rPr lang="en-US" smtClean="0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6F1D0D-7B34-4738-8559-E02E7F0C480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667544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HPK (</a:t>
            </a:r>
            <a:r>
              <a:rPr lang="en-US" sz="3200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F</a:t>
            </a:r>
            <a:r>
              <a:rPr lang="en-US" sz="3200" b="1" i="1" baseline="-250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eq</a:t>
            </a:r>
            <a:r>
              <a:rPr lang="en-US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sz="3200" b="1" baseline="30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cm</a:t>
            </a:r>
            <a:r>
              <a:rPr lang="en-US" sz="3200" b="1" baseline="30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</a:t>
            </a:r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</a:t>
            </a:r>
            <a:endParaRPr lang="sl-SI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 dirty="0"/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196752"/>
            <a:ext cx="4348160" cy="3240360"/>
          </a:xfrm>
          <a:noFill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92488" y="1196752"/>
            <a:ext cx="4392488" cy="3287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5904656" y="908720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velocity profile</a:t>
            </a:r>
            <a:endParaRPr lang="sl-SI" dirty="0"/>
          </a:p>
        </p:txBody>
      </p:sp>
      <p:sp>
        <p:nvSpPr>
          <p:cNvPr id="20" name="TextBox 19"/>
          <p:cNvSpPr txBox="1"/>
          <p:nvPr/>
        </p:nvSpPr>
        <p:spPr>
          <a:xfrm>
            <a:off x="720080" y="908720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charge collection profile</a:t>
            </a:r>
            <a:endParaRPr lang="sl-SI" dirty="0"/>
          </a:p>
        </p:txBody>
      </p:sp>
      <p:sp>
        <p:nvSpPr>
          <p:cNvPr id="28" name="Text Placeholder 2"/>
          <p:cNvSpPr txBox="1">
            <a:spLocks/>
          </p:cNvSpPr>
          <p:nvPr/>
        </p:nvSpPr>
        <p:spPr bwMode="auto">
          <a:xfrm>
            <a:off x="323528" y="4509120"/>
            <a:ext cx="864096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1600" dirty="0" smtClean="0"/>
              <a:t>Shape of Q(y) is not much different  from that of a non-irradiated detector -&gt; the device model is the same as for non-irradiated detector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Ø"/>
            </a:pPr>
            <a:r>
              <a:rPr lang="en-US" sz="1600" dirty="0" smtClean="0"/>
              <a:t>Electric field at the back is</a:t>
            </a:r>
            <a:r>
              <a:rPr lang="sl-SI" sz="1600" dirty="0" smtClean="0"/>
              <a:t> much smaller than at front</a:t>
            </a:r>
            <a:r>
              <a:rPr lang="en-US" sz="1600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- “double junction effect” is small </a:t>
            </a:r>
            <a:r>
              <a:rPr lang="en-US" sz="1600" dirty="0" smtClean="0"/>
              <a:t>due to oxygen lean detectors and neutron irradiations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Ø"/>
            </a:pPr>
            <a:r>
              <a:rPr lang="en-US" sz="1600" dirty="0" smtClean="0"/>
              <a:t>Once the charge is injected in the region with electric field the Q(y&lt;</a:t>
            </a:r>
            <a:r>
              <a:rPr lang="en-US" sz="1600" dirty="0" err="1" smtClean="0"/>
              <a:t>y</a:t>
            </a:r>
            <a:r>
              <a:rPr lang="en-US" sz="1600" baseline="-25000" dirty="0" err="1" smtClean="0"/>
              <a:t>act</a:t>
            </a:r>
            <a:r>
              <a:rPr lang="en-US" sz="1600" dirty="0" smtClean="0"/>
              <a:t>) is constant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1600" dirty="0" smtClean="0"/>
              <a:t>The velocity profile confirms the Q(y)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 rot="440853">
            <a:off x="5807832" y="516792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 irradiated/no annealing </a:t>
            </a:r>
            <a:endParaRPr lang="sl-SI" dirty="0"/>
          </a:p>
        </p:txBody>
      </p:sp>
      <p:graphicFrame>
        <p:nvGraphicFramePr>
          <p:cNvPr id="95234" name="Object 10"/>
          <p:cNvGraphicFramePr>
            <a:graphicFrameLocks noChangeAspect="1"/>
          </p:cNvGraphicFramePr>
          <p:nvPr/>
        </p:nvGraphicFramePr>
        <p:xfrm>
          <a:off x="8713788" y="0"/>
          <a:ext cx="430212" cy="428625"/>
        </p:xfrm>
        <a:graphic>
          <a:graphicData uri="http://schemas.openxmlformats.org/presentationml/2006/ole">
            <p:oleObj spid="_x0000_s95234" name="Bitmap Image" r:id="rId5" imgW="1895238" imgH="1886213" progId="PBrush">
              <p:embed/>
            </p:oleObj>
          </a:graphicData>
        </a:graphic>
      </p:graphicFrame>
      <p:sp>
        <p:nvSpPr>
          <p:cNvPr id="13" name="Date Placeholder 1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05111A47-8338-4E28-8E14-07320BB66E76}" type="datetime1">
              <a:rPr lang="en-US" smtClean="0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6F1D0D-7B34-4738-8559-E02E7F0C480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95536"/>
          </a:xfrm>
        </p:spPr>
        <p:txBody>
          <a:bodyPr/>
          <a:lstStyle/>
          <a:p>
            <a:r>
              <a:rPr lang="en-US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 of pulse frequency and amplitude </a:t>
            </a:r>
            <a:endParaRPr lang="sl-SI" sz="32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45224"/>
            <a:ext cx="4860032" cy="792088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The active region is defined as a point where Q(y) drops to 50% from the peak-plateau – see figure</a:t>
            </a:r>
          </a:p>
          <a:p>
            <a:r>
              <a:rPr lang="en-US" dirty="0" smtClean="0"/>
              <a:t>There is 30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 difference between 100 kHz and &gt;1 kHz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6F1D0D-7B34-4738-8559-E02E7F0C480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E4F6AEFD-DD3C-45BF-AF23-A56870FF384C}" type="datetime1">
              <a:rPr lang="en-US" smtClean="0"/>
              <a:pPr>
                <a:defRPr/>
              </a:pPr>
              <a:t>11/18/2010</a:t>
            </a:fld>
            <a:endParaRPr lang="en-US"/>
          </a:p>
        </p:txBody>
      </p:sp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7813" y="2204864"/>
            <a:ext cx="390618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95536" y="1052736"/>
            <a:ext cx="874846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 signal from “non-active” region depends on the pulse frequency (studies triggered by accident </a:t>
            </a:r>
            <a:r>
              <a:rPr lang="en-US" sz="1400" dirty="0" smtClean="0">
                <a:sym typeface="Wingdings" pitchFamily="2" charset="2"/>
              </a:rPr>
              <a:t>)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low for high frequency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high for low frequency </a:t>
            </a:r>
          </a:p>
          <a:p>
            <a:r>
              <a:rPr lang="en-US" sz="1400" dirty="0" smtClean="0"/>
              <a:t>Simplistic explanation: more electrons get trapped leading to increase of N</a:t>
            </a:r>
            <a:r>
              <a:rPr lang="en-US" sz="1400" baseline="-25000" dirty="0" smtClean="0"/>
              <a:t>eff</a:t>
            </a:r>
            <a:r>
              <a:rPr lang="en-US" sz="1400" dirty="0" smtClean="0"/>
              <a:t> and less voltage is dropped in the non-active region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4860032" y="5445224"/>
            <a:ext cx="4283968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32500" lnSpcReduction="20000"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4000" dirty="0" smtClean="0"/>
              <a:t>For measurements at 100 kHz this point coincides with Q(y)-&gt;0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4000" dirty="0" err="1" smtClean="0"/>
              <a:t>v</a:t>
            </a:r>
            <a:r>
              <a:rPr lang="en-US" sz="4000" baseline="-25000" dirty="0" err="1" smtClean="0"/>
              <a:t>e</a:t>
            </a:r>
            <a:r>
              <a:rPr lang="en-US" sz="4000" dirty="0" err="1" smtClean="0"/>
              <a:t>+v</a:t>
            </a:r>
            <a:r>
              <a:rPr lang="en-US" sz="4000" baseline="-25000" dirty="0" err="1" smtClean="0"/>
              <a:t>h</a:t>
            </a:r>
            <a:r>
              <a:rPr lang="en-US" sz="4000" dirty="0" smtClean="0"/>
              <a:t>-&gt;0  coincides with </a:t>
            </a:r>
            <a:r>
              <a:rPr lang="en-US" sz="4000" dirty="0" err="1" smtClean="0"/>
              <a:t>y</a:t>
            </a:r>
            <a:r>
              <a:rPr lang="en-US" sz="4000" baseline="-25000" dirty="0" err="1" smtClean="0"/>
              <a:t>act</a:t>
            </a:r>
            <a:r>
              <a:rPr lang="en-US" sz="4000" baseline="-25000" dirty="0" smtClean="0"/>
              <a:t>  </a:t>
            </a:r>
            <a:r>
              <a:rPr lang="en-US" sz="4000" dirty="0" smtClean="0"/>
              <a:t>measured at 200 Hz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28184" y="2348880"/>
            <a:ext cx="2323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Q(y)-&gt;0 , 100 kHz</a:t>
            </a:r>
          </a:p>
          <a:p>
            <a:r>
              <a:rPr lang="en-US" sz="1400" b="1" dirty="0" smtClean="0"/>
              <a:t>50% drop in Q(y) , 200 Hz</a:t>
            </a:r>
            <a:endParaRPr lang="sl-SI" sz="1400" b="1" dirty="0"/>
          </a:p>
        </p:txBody>
      </p:sp>
      <p:pic>
        <p:nvPicPr>
          <p:cNvPr id="10035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204864"/>
            <a:ext cx="512247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" name="Group 29"/>
          <p:cNvGrpSpPr/>
          <p:nvPr/>
        </p:nvGrpSpPr>
        <p:grpSpPr>
          <a:xfrm>
            <a:off x="1115616" y="2708920"/>
            <a:ext cx="2664296" cy="2223864"/>
            <a:chOff x="1115616" y="2708920"/>
            <a:chExt cx="2664296" cy="2223864"/>
          </a:xfrm>
        </p:grpSpPr>
        <p:cxnSp>
          <p:nvCxnSpPr>
            <p:cNvPr id="23" name="Straight Connector 22"/>
            <p:cNvCxnSpPr/>
            <p:nvPr/>
          </p:nvCxnSpPr>
          <p:spPr bwMode="auto">
            <a:xfrm rot="16200000" flipH="1">
              <a:off x="1511660" y="3392996"/>
              <a:ext cx="2016224" cy="64807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 rot="10800000">
              <a:off x="1907704" y="4293096"/>
              <a:ext cx="187220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 rot="10800000">
              <a:off x="1115616" y="3140968"/>
              <a:ext cx="1872208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 bwMode="auto">
            <a:xfrm rot="16200000" flipH="1">
              <a:off x="1475656" y="3861048"/>
              <a:ext cx="2079848" cy="6362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2" name="TextBox 31"/>
          <p:cNvSpPr txBox="1"/>
          <p:nvPr/>
        </p:nvSpPr>
        <p:spPr>
          <a:xfrm>
            <a:off x="3131840" y="234888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500 V</a:t>
            </a:r>
            <a:endParaRPr lang="sl-SI" b="1" dirty="0"/>
          </a:p>
        </p:txBody>
      </p:sp>
      <p:cxnSp>
        <p:nvCxnSpPr>
          <p:cNvPr id="18" name="Straight Connector 17"/>
          <p:cNvCxnSpPr/>
          <p:nvPr/>
        </p:nvCxnSpPr>
        <p:spPr bwMode="auto">
          <a:xfrm rot="16200000" flipH="1">
            <a:off x="1208102" y="3552538"/>
            <a:ext cx="2376264" cy="545012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C1C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07288" cy="667544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HPK (</a:t>
            </a:r>
            <a:r>
              <a:rPr lang="en-US" sz="3200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F</a:t>
            </a:r>
            <a:r>
              <a:rPr lang="en-US" sz="3200" b="1" i="1" baseline="-250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eq</a:t>
            </a:r>
            <a:r>
              <a:rPr lang="en-US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</a:t>
            </a:r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sz="3200" b="1" baseline="30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cm</a:t>
            </a:r>
            <a:r>
              <a:rPr lang="en-US" sz="3200" b="1" baseline="30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</a:t>
            </a:r>
            <a:r>
              <a:rPr 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 – beneficial annealing </a:t>
            </a:r>
            <a:endParaRPr lang="sl-SI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Kramberger, "Edge-TCT measurements of heavily irradiated HPK p-type sensors", 17th RD50 Workshop, CERN, 11/2010</a:t>
            </a:r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052736"/>
            <a:ext cx="537165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 bwMode="auto">
          <a:xfrm rot="16200000" flipH="1">
            <a:off x="1547664" y="2132856"/>
            <a:ext cx="3384376" cy="1224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619672" y="3140968"/>
            <a:ext cx="1124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700 V</a:t>
            </a:r>
            <a:endParaRPr lang="sl-SI" sz="2800" b="1" dirty="0"/>
          </a:p>
        </p:txBody>
      </p:sp>
      <p:graphicFrame>
        <p:nvGraphicFramePr>
          <p:cNvPr id="56322" name="Object 2"/>
          <p:cNvGraphicFramePr>
            <a:graphicFrameLocks noChangeAspect="1"/>
          </p:cNvGraphicFramePr>
          <p:nvPr/>
        </p:nvGraphicFramePr>
        <p:xfrm>
          <a:off x="5570216" y="1196753"/>
          <a:ext cx="3466280" cy="1637270"/>
        </p:xfrm>
        <a:graphic>
          <a:graphicData uri="http://schemas.openxmlformats.org/presentationml/2006/ole">
            <p:oleObj spid="_x0000_s94210" name="Equation" r:id="rId4" imgW="2628720" imgH="1244520" progId="Equation.3">
              <p:embed/>
            </p:oleObj>
          </a:graphicData>
        </a:graphic>
      </p:graphicFrame>
      <p:cxnSp>
        <p:nvCxnSpPr>
          <p:cNvPr id="14" name="Straight Connector 13"/>
          <p:cNvCxnSpPr/>
          <p:nvPr/>
        </p:nvCxnSpPr>
        <p:spPr bwMode="auto">
          <a:xfrm rot="16200000" flipH="1">
            <a:off x="1079612" y="2312876"/>
            <a:ext cx="3528392" cy="100811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aphicFrame>
        <p:nvGraphicFramePr>
          <p:cNvPr id="56323" name="Object 3"/>
          <p:cNvGraphicFramePr>
            <a:graphicFrameLocks noChangeAspect="1"/>
          </p:cNvGraphicFramePr>
          <p:nvPr/>
        </p:nvGraphicFramePr>
        <p:xfrm>
          <a:off x="5868144" y="3140968"/>
          <a:ext cx="2697162" cy="1520825"/>
        </p:xfrm>
        <a:graphic>
          <a:graphicData uri="http://schemas.openxmlformats.org/presentationml/2006/ole">
            <p:oleObj spid="_x0000_s94211" name="Equation" r:id="rId5" imgW="1752480" imgH="990360" progId="Equation.3">
              <p:embed/>
            </p:oleObj>
          </a:graphicData>
        </a:graphic>
      </p:graphicFrame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67544" y="4725144"/>
            <a:ext cx="8229600" cy="1070248"/>
          </a:xfrm>
        </p:spPr>
        <p:txBody>
          <a:bodyPr/>
          <a:lstStyle/>
          <a:p>
            <a:r>
              <a:rPr lang="en-US" sz="1600" dirty="0" smtClean="0"/>
              <a:t>beneficial annealing is close to that at lower fluences – the method gives a possibility to measure it also at such high fluences</a:t>
            </a:r>
          </a:p>
          <a:p>
            <a:r>
              <a:rPr lang="en-US" sz="1600" dirty="0" smtClean="0"/>
              <a:t>The improvement in &lt;Q&gt; is around 30% at 700 V</a:t>
            </a:r>
          </a:p>
          <a:p>
            <a:r>
              <a:rPr lang="en-US" sz="1600" dirty="0" smtClean="0"/>
              <a:t>the predicted active region (</a:t>
            </a:r>
            <a:r>
              <a:rPr lang="en-US" sz="1600" i="1" dirty="0" smtClean="0"/>
              <a:t>N</a:t>
            </a:r>
            <a:r>
              <a:rPr lang="en-US" sz="1600" i="1" baseline="-25000" dirty="0" smtClean="0"/>
              <a:t>eff</a:t>
            </a:r>
            <a:r>
              <a:rPr lang="en-US" sz="1600" dirty="0" smtClean="0"/>
              <a:t>=const.) is very close to the measured  </a:t>
            </a:r>
          </a:p>
          <a:p>
            <a:endParaRPr lang="sl-SI" sz="1800" dirty="0"/>
          </a:p>
        </p:txBody>
      </p:sp>
      <p:sp>
        <p:nvSpPr>
          <p:cNvPr id="26" name="Rectangle 25"/>
          <p:cNvSpPr/>
          <p:nvPr/>
        </p:nvSpPr>
        <p:spPr>
          <a:xfrm>
            <a:off x="251520" y="5949280"/>
            <a:ext cx="8748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FF0000"/>
                </a:solidFill>
              </a:rPr>
              <a:t>In agreement with expectations based on RD48 and RD50 data – up to 10</a:t>
            </a:r>
            <a:r>
              <a:rPr lang="en-US" sz="1600" b="1" i="1" baseline="30000" dirty="0" smtClean="0">
                <a:solidFill>
                  <a:srgbClr val="FF0000"/>
                </a:solidFill>
              </a:rPr>
              <a:t>15</a:t>
            </a:r>
            <a:r>
              <a:rPr lang="en-US" sz="1600" b="1" i="1" dirty="0" smtClean="0">
                <a:solidFill>
                  <a:srgbClr val="FF0000"/>
                </a:solidFill>
              </a:rPr>
              <a:t> cm</a:t>
            </a:r>
            <a:r>
              <a:rPr lang="en-US" sz="1600" b="1" i="1" baseline="30000" dirty="0" smtClean="0">
                <a:solidFill>
                  <a:srgbClr val="FF0000"/>
                </a:solidFill>
              </a:rPr>
              <a:t>-2</a:t>
            </a:r>
            <a:r>
              <a:rPr lang="en-US" sz="1600" b="1" i="1" dirty="0" smtClean="0">
                <a:solidFill>
                  <a:srgbClr val="FF0000"/>
                </a:solidFill>
              </a:rPr>
              <a:t> the device behaves in accordance with expectations derived at lower fluences.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2843808" y="4005064"/>
            <a:ext cx="1800200" cy="7200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aphicFrame>
        <p:nvGraphicFramePr>
          <p:cNvPr id="94214" name="Object 6"/>
          <p:cNvGraphicFramePr>
            <a:graphicFrameLocks noChangeAspect="1"/>
          </p:cNvGraphicFramePr>
          <p:nvPr/>
        </p:nvGraphicFramePr>
        <p:xfrm>
          <a:off x="8713788" y="0"/>
          <a:ext cx="430212" cy="428625"/>
        </p:xfrm>
        <a:graphic>
          <a:graphicData uri="http://schemas.openxmlformats.org/presentationml/2006/ole">
            <p:oleObj spid="_x0000_s94214" name="Bitmap Image" r:id="rId6" imgW="1895238" imgH="1886213" progId="PBrush">
              <p:embed/>
            </p:oleObj>
          </a:graphicData>
        </a:graphic>
      </p:graphicFrame>
      <p:sp>
        <p:nvSpPr>
          <p:cNvPr id="16" name="Date Placeholder 1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BEC315BD-E304-49EB-BAC2-179D452B6799}" type="datetime1">
              <a:rPr lang="en-US" smtClean="0"/>
              <a:pPr>
                <a:defRPr/>
              </a:pPr>
              <a:t>11/18/2010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6F1D0D-7B34-4738-8559-E02E7F0C480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53908</TotalTime>
  <Words>1452</Words>
  <Application>Microsoft Office PowerPoint</Application>
  <PresentationFormat>On-screen Show (4:3)</PresentationFormat>
  <Paragraphs>180</Paragraphs>
  <Slides>14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Pixel</vt:lpstr>
      <vt:lpstr>Bitmap Image</vt:lpstr>
      <vt:lpstr>Equation</vt:lpstr>
      <vt:lpstr>Edge-TCT measurements of heavily irradiated HPK p-type sensors </vt:lpstr>
      <vt:lpstr>Edge-TCT</vt:lpstr>
      <vt:lpstr>Samples </vt:lpstr>
      <vt:lpstr>Charge collection and velocity profiles</vt:lpstr>
      <vt:lpstr>Slide 5</vt:lpstr>
      <vt:lpstr>Slide 6</vt:lpstr>
      <vt:lpstr>HPK (Feq=1015 cm-2 )</vt:lpstr>
      <vt:lpstr>Impact of pulse frequency and amplitude </vt:lpstr>
      <vt:lpstr>HPK (Feq=1015 cm-2 ) – beneficial annealing </vt:lpstr>
      <vt:lpstr>HPK (Feq=2∙1015 cm-2 )</vt:lpstr>
      <vt:lpstr>HPK (Feq=5∙1015 cm-2 )</vt:lpstr>
      <vt:lpstr>HPK (Feq=1016 cm-2 )</vt:lpstr>
      <vt:lpstr>Active region</vt:lpstr>
      <vt:lpstr>Conclusions</vt:lpstr>
    </vt:vector>
  </TitlesOfParts>
  <Company>IJS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Gregor Kramberger</dc:creator>
  <cp:lastModifiedBy>Gregor Kramberger</cp:lastModifiedBy>
  <cp:revision>1006</cp:revision>
  <dcterms:created xsi:type="dcterms:W3CDTF">2008-05-15T13:23:44Z</dcterms:created>
  <dcterms:modified xsi:type="dcterms:W3CDTF">2010-11-18T07:55:00Z</dcterms:modified>
</cp:coreProperties>
</file>