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7"/>
  </p:notesMasterIdLst>
  <p:handoutMasterIdLst>
    <p:handoutMasterId r:id="rId28"/>
  </p:handoutMasterIdLst>
  <p:sldIdLst>
    <p:sldId id="256" r:id="rId2"/>
    <p:sldId id="527" r:id="rId3"/>
    <p:sldId id="528" r:id="rId4"/>
    <p:sldId id="530" r:id="rId5"/>
    <p:sldId id="531" r:id="rId6"/>
    <p:sldId id="533" r:id="rId7"/>
    <p:sldId id="535" r:id="rId8"/>
    <p:sldId id="532" r:id="rId9"/>
    <p:sldId id="534" r:id="rId10"/>
    <p:sldId id="536" r:id="rId11"/>
    <p:sldId id="537" r:id="rId12"/>
    <p:sldId id="544" r:id="rId13"/>
    <p:sldId id="545" r:id="rId14"/>
    <p:sldId id="546" r:id="rId15"/>
    <p:sldId id="547" r:id="rId16"/>
    <p:sldId id="548" r:id="rId17"/>
    <p:sldId id="549" r:id="rId18"/>
    <p:sldId id="551" r:id="rId19"/>
    <p:sldId id="550" r:id="rId20"/>
    <p:sldId id="538" r:id="rId21"/>
    <p:sldId id="539" r:id="rId22"/>
    <p:sldId id="540" r:id="rId23"/>
    <p:sldId id="541" r:id="rId24"/>
    <p:sldId id="542" r:id="rId25"/>
    <p:sldId id="543" r:id="rId26"/>
  </p:sldIdLst>
  <p:sldSz cx="9144000" cy="6858000" type="screen4x3"/>
  <p:notesSz cx="6669088" cy="9775825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D9E7"/>
    <a:srgbClr val="2A1BEB"/>
    <a:srgbClr val="AFAFFF"/>
    <a:srgbClr val="F34313"/>
    <a:srgbClr val="7979FF"/>
    <a:srgbClr val="66FFCC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34578" autoAdjust="0"/>
    <p:restoredTop sz="93250" autoAdjust="0"/>
  </p:normalViewPr>
  <p:slideViewPr>
    <p:cSldViewPr>
      <p:cViewPr varScale="1">
        <p:scale>
          <a:sx n="65" d="100"/>
          <a:sy n="65" d="100"/>
        </p:scale>
        <p:origin x="-1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90"/>
      </p:cViewPr>
      <p:guideLst>
        <p:guide orient="horz" pos="3079"/>
        <p:guide pos="210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t" anchorCtr="0" compatLnSpc="1">
            <a:prstTxWarp prst="textNoShape">
              <a:avLst/>
            </a:prstTxWarp>
          </a:bodyPr>
          <a:lstStyle>
            <a:lvl1pPr algn="l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t" anchorCtr="0" compatLnSpc="1">
            <a:prstTxWarp prst="textNoShape">
              <a:avLst/>
            </a:prstTxWarp>
          </a:bodyPr>
          <a:lstStyle>
            <a:lvl1pPr algn="r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5288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b" anchorCtr="0" compatLnSpc="1">
            <a:prstTxWarp prst="textNoShape">
              <a:avLst/>
            </a:prstTxWarp>
          </a:bodyPr>
          <a:lstStyle>
            <a:lvl1pPr algn="l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285288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b" anchorCtr="0" compatLnSpc="1">
            <a:prstTxWarp prst="textNoShape">
              <a:avLst/>
            </a:prstTxWarp>
          </a:bodyPr>
          <a:lstStyle>
            <a:lvl1pPr algn="r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2BC351F-6E91-460D-BE32-C19826B4870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t" anchorCtr="0" compatLnSpc="1">
            <a:prstTxWarp prst="textNoShape">
              <a:avLst/>
            </a:prstTxWarp>
          </a:bodyPr>
          <a:lstStyle>
            <a:lvl1pPr algn="l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t" anchorCtr="0" compatLnSpc="1">
            <a:prstTxWarp prst="textNoShape">
              <a:avLst/>
            </a:prstTxWarp>
          </a:bodyPr>
          <a:lstStyle>
            <a:lvl1pPr algn="r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33425"/>
            <a:ext cx="4887912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43438"/>
            <a:ext cx="5335588" cy="439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Haga clic para modificar el estilo de texto del patrón</a:t>
            </a:r>
          </a:p>
          <a:p>
            <a:pPr lvl="1"/>
            <a:r>
              <a:rPr lang="en-US" noProof="0" smtClean="0"/>
              <a:t>Segundo nivel</a:t>
            </a:r>
          </a:p>
          <a:p>
            <a:pPr lvl="2"/>
            <a:r>
              <a:rPr lang="en-US" noProof="0" smtClean="0"/>
              <a:t>Tercer nivel</a:t>
            </a:r>
          </a:p>
          <a:p>
            <a:pPr lvl="3"/>
            <a:r>
              <a:rPr lang="en-US" noProof="0" smtClean="0"/>
              <a:t>Cuarto nivel</a:t>
            </a:r>
          </a:p>
          <a:p>
            <a:pPr lvl="4"/>
            <a:r>
              <a:rPr lang="en-US" noProof="0" smtClean="0"/>
              <a:t>Quinto nivel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5288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b" anchorCtr="0" compatLnSpc="1">
            <a:prstTxWarp prst="textNoShape">
              <a:avLst/>
            </a:prstTxWarp>
          </a:bodyPr>
          <a:lstStyle>
            <a:lvl1pPr algn="l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285288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b" anchorCtr="0" compatLnSpc="1">
            <a:prstTxWarp prst="textNoShape">
              <a:avLst/>
            </a:prstTxWarp>
          </a:bodyPr>
          <a:lstStyle>
            <a:lvl1pPr algn="r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803D7F9-FAF6-443E-B929-0F0EFB9553A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F89624-3956-4CD4-B125-7C25D80E57E5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6B16BE-1949-4669-8046-E203D24D4C96}" type="slidenum">
              <a:rPr lang="en-GB"/>
              <a:pPr/>
              <a:t>4</a:t>
            </a:fld>
            <a:endParaRPr lang="en-GB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685800"/>
            <a:ext cx="7623175" cy="1752600"/>
          </a:xfrm>
        </p:spPr>
        <p:txBody>
          <a:bodyPr/>
          <a:lstStyle>
            <a:lvl1pPr>
              <a:defRPr sz="3800" baseline="0">
                <a:solidFill>
                  <a:srgbClr val="2A1BEB"/>
                </a:solidFill>
                <a:latin typeface="Calibri" pitchFamily="34" charset="0"/>
              </a:defRPr>
            </a:lvl1pPr>
          </a:lstStyle>
          <a:p>
            <a:r>
              <a:rPr lang="es-ES_tradnl" altLang="en-US" dirty="0"/>
              <a:t>Haga clic para cambiar el estilo de título	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46482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 baseline="0">
                <a:solidFill>
                  <a:srgbClr val="B1EBA5"/>
                </a:solidFill>
                <a:latin typeface="Calibri" pitchFamily="34" charset="0"/>
              </a:defRPr>
            </a:lvl1pPr>
          </a:lstStyle>
          <a:p>
            <a:r>
              <a:rPr lang="es-ES_tradnl" altLang="en-US" dirty="0"/>
              <a:t>Haga clic para modificar el estilo de subtítulo del patrón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378575" y="6467475"/>
            <a:ext cx="2133600" cy="152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rgbClr val="44ADC2"/>
                </a:solidFill>
                <a:latin typeface="+mn-lt"/>
              </a:defRPr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5257800" y="6543675"/>
            <a:ext cx="3276600" cy="228600"/>
          </a:xfrm>
        </p:spPr>
        <p:txBody>
          <a:bodyPr/>
          <a:lstStyle>
            <a:lvl1pPr>
              <a:defRPr baseline="0" dirty="0" smtClean="0">
                <a:solidFill>
                  <a:srgbClr val="47A4E3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77263" y="6324600"/>
            <a:ext cx="533400" cy="457200"/>
          </a:xfrm>
        </p:spPr>
        <p:txBody>
          <a:bodyPr/>
          <a:lstStyle>
            <a:lvl1pPr>
              <a:defRPr baseline="0" smtClean="0">
                <a:solidFill>
                  <a:srgbClr val="47A4E3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35596D3-DF4D-4748-9F11-27DA27C90E42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60A9A-8E4E-4AFB-9D1A-F003B1F357B4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7150"/>
            <a:ext cx="2057400" cy="60737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7150"/>
            <a:ext cx="6019800" cy="60737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449CD-1180-4CB2-9AF6-626245424195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50"/>
            <a:ext cx="73914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F90BD-82AF-4BA6-8AF4-E2685C1A08B2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>
            <a:lvl1pPr>
              <a:defRPr sz="3600" cap="none" baseline="0">
                <a:solidFill>
                  <a:srgbClr val="AFAFFF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4800600"/>
          </a:xfrm>
        </p:spPr>
        <p:txBody>
          <a:bodyPr/>
          <a:lstStyle>
            <a:lvl1pPr>
              <a:buFont typeface="Calibri" pitchFamily="34" charset="0"/>
              <a:buChar char="—"/>
              <a:defRPr/>
            </a:lvl1pPr>
            <a:lvl2pPr>
              <a:buFont typeface="Calibri" pitchFamily="34" charset="0"/>
              <a:buChar char="_"/>
              <a:defRPr baseline="0">
                <a:solidFill>
                  <a:srgbClr val="AFAFFF"/>
                </a:solidFill>
              </a:defRPr>
            </a:lvl2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6400800"/>
            <a:ext cx="533400" cy="457200"/>
          </a:xfrm>
          <a:ln/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429000" y="6400800"/>
            <a:ext cx="53340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01BB1-A4E5-4CEC-B091-8ACFFDAEC89A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0DE43-9046-40B6-9ECD-6CF60B9EE82C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F61DB-E64A-4CB6-B58B-2F2F71CA86DB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881D0-A6CF-4285-99E9-6602BDE09BB5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69B5E-57AA-4CCE-B6AB-07EDB346C168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35902-2274-4511-8B80-8B310CDDAAD8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103AD-C0A3-401B-8E6F-D73B23F9D791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175"/>
            <a:ext cx="76962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 smtClean="0"/>
              <a:t>Haga clic para cambiar el estilo de título	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219200"/>
            <a:ext cx="9144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 smtClean="0"/>
              <a:t>Haga clic para modificar el estilo de texto del patrón</a:t>
            </a:r>
          </a:p>
          <a:p>
            <a:pPr lvl="1"/>
            <a:r>
              <a:rPr lang="es-ES_tradnl" altLang="en-US" dirty="0" smtClean="0"/>
              <a:t>Segundo nivel</a:t>
            </a:r>
          </a:p>
          <a:p>
            <a:pPr lvl="2"/>
            <a:r>
              <a:rPr lang="es-ES_tradnl" altLang="en-US" dirty="0" smtClean="0"/>
              <a:t>Tercer nivel</a:t>
            </a:r>
          </a:p>
          <a:p>
            <a:pPr lvl="3"/>
            <a:r>
              <a:rPr lang="es-ES_tradnl" altLang="en-US" dirty="0" smtClean="0"/>
              <a:t>Cuarto nivel</a:t>
            </a:r>
          </a:p>
          <a:p>
            <a:pPr lvl="4"/>
            <a:r>
              <a:rPr lang="es-ES_tradnl" altLang="en-US" dirty="0" smtClean="0"/>
              <a:t>Quinto nivel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2484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baseline="0">
                <a:solidFill>
                  <a:srgbClr val="7030A0"/>
                </a:solidFill>
                <a:latin typeface="+mn-lt"/>
              </a:defRPr>
            </a:lvl1pPr>
          </a:lstStyle>
          <a:p>
            <a:pPr>
              <a:defRPr/>
            </a:pPr>
            <a:fld id="{729B781D-1B07-4E9C-8182-19D4D52035FB}" type="slidenum">
              <a:rPr lang="es-ES_tradnl" altLang="en-US" smtClean="0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23216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cap="none" baseline="0" smtClean="0">
                <a:solidFill>
                  <a:srgbClr val="7030A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  <p:pic>
        <p:nvPicPr>
          <p:cNvPr id="11" name="Picture 9" descr="ifca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58200" y="0"/>
            <a:ext cx="685800" cy="91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1" name="Picture 1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753350" y="0"/>
            <a:ext cx="70485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aseline="0">
          <a:solidFill>
            <a:srgbClr val="AFAFFF"/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E3E58"/>
        </a:buClr>
        <a:buSzPct val="65000"/>
        <a:buFont typeface="Wingdings" pitchFamily="2" charset="2"/>
        <a:buChar char="n"/>
        <a:defRPr sz="3000">
          <a:solidFill>
            <a:srgbClr val="0E3E58"/>
          </a:solidFill>
          <a:latin typeface="Calibri" pitchFamily="34" charset="0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rgbClr val="47A4E3"/>
        </a:buClr>
        <a:buSzPct val="60000"/>
        <a:buFont typeface="Wingdings" pitchFamily="2" charset="2"/>
        <a:buChar char="q"/>
        <a:defRPr sz="2600">
          <a:solidFill>
            <a:srgbClr val="2A1BEB"/>
          </a:solidFill>
          <a:latin typeface="Calibri" pitchFamily="34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rgbClr val="2A1BEB"/>
        </a:buClr>
        <a:buSzPct val="65000"/>
        <a:buFont typeface="Wingdings" pitchFamily="2" charset="2"/>
        <a:buChar char="n"/>
        <a:defRPr sz="2200">
          <a:solidFill>
            <a:srgbClr val="2A1BEB"/>
          </a:solidFill>
          <a:latin typeface="Calibri" pitchFamily="34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Calibri" pitchFamily="34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76200"/>
            <a:ext cx="9144000" cy="2362200"/>
          </a:xfrm>
        </p:spPr>
        <p:txBody>
          <a:bodyPr/>
          <a:lstStyle/>
          <a:p>
            <a:r>
              <a:rPr lang="en-US" sz="4400" dirty="0" smtClean="0">
                <a:solidFill>
                  <a:srgbClr val="00B0F0"/>
                </a:solidFill>
              </a:rPr>
              <a:t>A novel two-dimensional microstrip sensor for charge division readout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		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304800" y="2209800"/>
            <a:ext cx="7772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i="0" dirty="0" smtClean="0"/>
              <a:t>D. </a:t>
            </a:r>
            <a:r>
              <a:rPr lang="en-US" sz="3200" i="0" dirty="0" err="1" smtClean="0"/>
              <a:t>Bassignana</a:t>
            </a:r>
            <a:r>
              <a:rPr lang="en-US" sz="3200" i="0" dirty="0" smtClean="0"/>
              <a:t>, M. Lozano, G. </a:t>
            </a:r>
            <a:r>
              <a:rPr lang="en-US" sz="3200" i="0" dirty="0" err="1" smtClean="0"/>
              <a:t>Pellegrini</a:t>
            </a:r>
            <a:r>
              <a:rPr lang="en-US" sz="3200" i="0" dirty="0" smtClean="0"/>
              <a:t>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i="0" dirty="0" smtClean="0"/>
              <a:t>CNM-IMB (CSIC)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i="0" dirty="0" smtClean="0"/>
              <a:t>M. </a:t>
            </a:r>
            <a:r>
              <a:rPr lang="en-US" sz="3200" i="0" dirty="0" err="1" smtClean="0"/>
              <a:t>Fernández</a:t>
            </a:r>
            <a:r>
              <a:rPr lang="en-US" sz="3200" i="0" dirty="0" smtClean="0"/>
              <a:t>, R. Jaramillo, F.J. </a:t>
            </a:r>
            <a:r>
              <a:rPr lang="en-US" sz="3200" i="0" dirty="0" err="1" smtClean="0"/>
              <a:t>Muñoz</a:t>
            </a:r>
            <a:r>
              <a:rPr lang="en-US" sz="3200" i="0" dirty="0" smtClean="0"/>
              <a:t>, I. Vila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i="0" dirty="0" smtClean="0"/>
              <a:t>   IFCA (CSIC-UC)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3200" i="0" dirty="0" smtClean="0"/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i="0" dirty="0"/>
          </a:p>
        </p:txBody>
      </p:sp>
      <p:sp>
        <p:nvSpPr>
          <p:cNvPr id="12" name="11 Rectángulo"/>
          <p:cNvSpPr/>
          <p:nvPr/>
        </p:nvSpPr>
        <p:spPr>
          <a:xfrm>
            <a:off x="152400" y="1524000"/>
            <a:ext cx="8686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/>
            <a:r>
              <a:rPr lang="es-ES" i="0" dirty="0" smtClean="0">
                <a:solidFill>
                  <a:srgbClr val="AFAFFF"/>
                </a:solidFill>
                <a:latin typeface="Tahoma" pitchFamily="34" charset="0"/>
              </a:rPr>
              <a:t>17th RD50  </a:t>
            </a:r>
            <a:r>
              <a:rPr lang="es-ES" i="0" dirty="0" err="1" smtClean="0">
                <a:solidFill>
                  <a:srgbClr val="AFAFFF"/>
                </a:solidFill>
                <a:latin typeface="Tahoma" pitchFamily="34" charset="0"/>
              </a:rPr>
              <a:t>Workshop</a:t>
            </a:r>
            <a:r>
              <a:rPr lang="es-ES" i="0" dirty="0" smtClean="0">
                <a:solidFill>
                  <a:srgbClr val="AFAFFF"/>
                </a:solidFill>
                <a:latin typeface="Tahoma" pitchFamily="34" charset="0"/>
              </a:rPr>
              <a:t>, </a:t>
            </a:r>
            <a:r>
              <a:rPr lang="en-US" i="0" dirty="0" smtClean="0">
                <a:solidFill>
                  <a:srgbClr val="AFAFFF"/>
                </a:solidFill>
                <a:latin typeface="Tahoma" pitchFamily="34" charset="0"/>
              </a:rPr>
              <a:t>CERN  Nov 18</a:t>
            </a:r>
            <a:r>
              <a:rPr lang="en-US" i="0" baseline="30000" dirty="0" smtClean="0">
                <a:solidFill>
                  <a:srgbClr val="AFAFFF"/>
                </a:solidFill>
                <a:latin typeface="Tahoma" pitchFamily="34" charset="0"/>
              </a:rPr>
              <a:t>th</a:t>
            </a:r>
            <a:r>
              <a:rPr lang="en-US" i="0" dirty="0" smtClean="0">
                <a:solidFill>
                  <a:srgbClr val="AFAFFF"/>
                </a:solidFill>
                <a:latin typeface="Tahoma" pitchFamily="34" charset="0"/>
              </a:rPr>
              <a:t> 2010</a:t>
            </a:r>
            <a:endParaRPr lang="es-ES_tradnl" i="0" dirty="0">
              <a:solidFill>
                <a:srgbClr val="AFAFFF"/>
              </a:solidFill>
              <a:latin typeface="Tahoma" pitchFamily="34" charset="0"/>
            </a:endParaRPr>
          </a:p>
        </p:txBody>
      </p:sp>
      <p:pic>
        <p:nvPicPr>
          <p:cNvPr id="14" name="Picture 9" descr="ifca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4589" y="4648200"/>
            <a:ext cx="1429611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5181600"/>
            <a:ext cx="29845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residuals_vs_i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2300" y="3017838"/>
            <a:ext cx="4787900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coordinate from Q</a:t>
            </a:r>
            <a:r>
              <a:rPr lang="en-US" baseline="-25000" dirty="0" smtClean="0"/>
              <a:t>div</a:t>
            </a:r>
            <a:endParaRPr lang="en-US" baseline="-25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1295400"/>
          </a:xfrm>
        </p:spPr>
        <p:txBody>
          <a:bodyPr/>
          <a:lstStyle/>
          <a:p>
            <a:r>
              <a:rPr lang="en-US" dirty="0" smtClean="0"/>
              <a:t>Naïve computation of position along the strip:</a:t>
            </a:r>
          </a:p>
          <a:p>
            <a:pPr lvl="1"/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10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  <p:pic>
        <p:nvPicPr>
          <p:cNvPr id="6" name="Picture 5" descr="fit_polynomi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28600" y="2876550"/>
            <a:ext cx="5095875" cy="3600450"/>
          </a:xfrm>
          <a:prstGeom prst="rect">
            <a:avLst/>
          </a:prstGeom>
          <a:noFill/>
        </p:spPr>
      </p:pic>
      <p:sp>
        <p:nvSpPr>
          <p:cNvPr id="9" name="8 Rectángulo"/>
          <p:cNvSpPr/>
          <p:nvPr/>
        </p:nvSpPr>
        <p:spPr bwMode="auto">
          <a:xfrm>
            <a:off x="5320352" y="3886200"/>
            <a:ext cx="3124200" cy="1752600"/>
          </a:xfrm>
          <a:prstGeom prst="rect">
            <a:avLst/>
          </a:prstGeom>
          <a:solidFill>
            <a:srgbClr val="DBD9E7">
              <a:alpha val="28000"/>
            </a:srgbClr>
          </a:solidFill>
          <a:ln w="3175" cap="flat" cmpd="sng" algn="ctr">
            <a:solidFill>
              <a:srgbClr val="AFA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0" name="2 Marcador de contenido"/>
          <p:cNvSpPr txBox="1">
            <a:spLocks/>
          </p:cNvSpPr>
          <p:nvPr/>
        </p:nvSpPr>
        <p:spPr bwMode="auto">
          <a:xfrm>
            <a:off x="5105400" y="3048000"/>
            <a:ext cx="3276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E3E58"/>
              </a:buClr>
              <a:buSzPct val="65000"/>
              <a:tabLst/>
              <a:defRPr/>
            </a:pPr>
            <a:r>
              <a:rPr kumimoji="0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E3E58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Fit</a:t>
            </a:r>
            <a:r>
              <a:rPr kumimoji="0" lang="en-US" sz="3000" b="0" i="0" u="none" strike="noStrike" kern="0" cap="none" spc="0" normalizeH="0" noProof="0" dirty="0" smtClean="0">
                <a:ln>
                  <a:noFill/>
                </a:ln>
                <a:solidFill>
                  <a:srgbClr val="0E3E58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lang="en-US" sz="3000" i="0" kern="0" dirty="0" smtClean="0">
                <a:solidFill>
                  <a:srgbClr val="0E3E58"/>
                </a:solidFill>
              </a:rPr>
              <a:t>r</a:t>
            </a:r>
            <a:r>
              <a:rPr kumimoji="0" lang="en-US" sz="3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E3E58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esiduals</a:t>
            </a:r>
            <a:r>
              <a:rPr kumimoji="0" lang="en-US" sz="3000" b="0" i="0" u="none" strike="noStrike" kern="0" cap="none" spc="0" normalizeH="0" noProof="0" dirty="0" smtClean="0">
                <a:ln>
                  <a:noFill/>
                </a:ln>
                <a:solidFill>
                  <a:srgbClr val="0E3E58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within ± 50 um band !!!</a:t>
            </a:r>
            <a:endParaRPr kumimoji="0" lang="en-US" sz="3000" b="0" i="0" u="none" strike="noStrike" kern="0" cap="none" spc="0" normalizeH="0" baseline="0" noProof="0" dirty="0" smtClean="0">
              <a:ln>
                <a:noFill/>
              </a:ln>
              <a:solidFill>
                <a:srgbClr val="0E3E58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7A4E3"/>
              </a:buClr>
              <a:buSzPct val="60000"/>
              <a:buFont typeface="Calibri" pitchFamily="34" charset="0"/>
              <a:buChar char="_"/>
              <a:tabLst/>
              <a:defRPr/>
            </a:pP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AFAFFF"/>
              </a:solidFill>
              <a:effectLst/>
              <a:uLnTx/>
              <a:uFillTx/>
              <a:latin typeface="Calibri" pitchFamily="34" charset="0"/>
            </a:endParaRPr>
          </a:p>
        </p:txBody>
      </p:sp>
      <p:graphicFrame>
        <p:nvGraphicFramePr>
          <p:cNvPr id="11" name="10 Objeto"/>
          <p:cNvGraphicFramePr>
            <a:graphicFrameLocks noChangeAspect="1"/>
          </p:cNvGraphicFramePr>
          <p:nvPr/>
        </p:nvGraphicFramePr>
        <p:xfrm>
          <a:off x="3305175" y="1676400"/>
          <a:ext cx="2228850" cy="1069975"/>
        </p:xfrm>
        <a:graphic>
          <a:graphicData uri="http://schemas.openxmlformats.org/presentationml/2006/ole">
            <p:oleObj spid="_x0000_s4098" name="Ecuación" r:id="rId5" imgW="977760" imgH="469800" progId="Equation.3">
              <p:embed/>
            </p:oleObj>
          </a:graphicData>
        </a:graphic>
      </p:graphicFrame>
      <p:sp>
        <p:nvSpPr>
          <p:cNvPr id="12" name="11 CuadroTexto"/>
          <p:cNvSpPr txBox="1"/>
          <p:nvPr/>
        </p:nvSpPr>
        <p:spPr>
          <a:xfrm rot="16200000">
            <a:off x="-52784" y="3113861"/>
            <a:ext cx="748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[mm]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52400" y="838200"/>
            <a:ext cx="5105400" cy="29238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</a:pPr>
            <a:endParaRPr lang="en-GB" dirty="0" smtClean="0"/>
          </a:p>
          <a:p>
            <a:pPr algn="l">
              <a:buFontTx/>
              <a:buChar char="•"/>
            </a:pPr>
            <a:r>
              <a:rPr lang="en-GB" i="0" dirty="0" smtClean="0">
                <a:solidFill>
                  <a:schemeClr val="tx1"/>
                </a:solidFill>
              </a:rPr>
              <a:t>Spice simulation using electrical parameters</a:t>
            </a:r>
          </a:p>
          <a:p>
            <a:pPr algn="l">
              <a:buFontTx/>
              <a:buChar char="•"/>
            </a:pPr>
            <a:endParaRPr lang="en-GB" i="0" dirty="0" smtClean="0">
              <a:solidFill>
                <a:schemeClr val="tx1"/>
              </a:solidFill>
            </a:endParaRPr>
          </a:p>
          <a:p>
            <a:pPr algn="l">
              <a:buFontTx/>
              <a:buChar char="•"/>
            </a:pPr>
            <a:r>
              <a:rPr lang="en-GB" i="0" dirty="0" smtClean="0">
                <a:solidFill>
                  <a:schemeClr val="tx1"/>
                </a:solidFill>
              </a:rPr>
              <a:t>five </a:t>
            </a:r>
            <a:r>
              <a:rPr lang="en-GB" i="0" dirty="0">
                <a:solidFill>
                  <a:schemeClr val="tx1"/>
                </a:solidFill>
              </a:rPr>
              <a:t>strips </a:t>
            </a:r>
            <a:r>
              <a:rPr lang="en-GB" i="0" dirty="0" smtClean="0">
                <a:solidFill>
                  <a:schemeClr val="tx1"/>
                </a:solidFill>
              </a:rPr>
              <a:t>(</a:t>
            </a:r>
            <a:r>
              <a:rPr lang="en-GB" i="0" dirty="0" err="1">
                <a:solidFill>
                  <a:schemeClr val="tx1"/>
                </a:solidFill>
              </a:rPr>
              <a:t>R</a:t>
            </a:r>
            <a:r>
              <a:rPr lang="en-GB" i="0" baseline="-25000" dirty="0" err="1">
                <a:solidFill>
                  <a:schemeClr val="tx1"/>
                </a:solidFill>
              </a:rPr>
              <a:t>str</a:t>
            </a:r>
            <a:r>
              <a:rPr lang="en-GB" i="0" dirty="0">
                <a:solidFill>
                  <a:schemeClr val="tx1"/>
                </a:solidFill>
              </a:rPr>
              <a:t>, </a:t>
            </a:r>
            <a:r>
              <a:rPr lang="en-GB" i="0" dirty="0" err="1">
                <a:solidFill>
                  <a:schemeClr val="tx1"/>
                </a:solidFill>
              </a:rPr>
              <a:t>C</a:t>
            </a:r>
            <a:r>
              <a:rPr lang="en-GB" i="0" baseline="-25000" dirty="0" err="1">
                <a:solidFill>
                  <a:schemeClr val="tx1"/>
                </a:solidFill>
              </a:rPr>
              <a:t>cou</a:t>
            </a:r>
            <a:r>
              <a:rPr lang="en-GB" i="0" dirty="0">
                <a:solidFill>
                  <a:schemeClr val="tx1"/>
                </a:solidFill>
              </a:rPr>
              <a:t>, </a:t>
            </a:r>
            <a:r>
              <a:rPr lang="en-GB" i="0" dirty="0" err="1">
                <a:solidFill>
                  <a:schemeClr val="tx1"/>
                </a:solidFill>
              </a:rPr>
              <a:t>R</a:t>
            </a:r>
            <a:r>
              <a:rPr lang="en-GB" i="0" baseline="-25000" dirty="0" err="1">
                <a:solidFill>
                  <a:schemeClr val="tx1"/>
                </a:solidFill>
              </a:rPr>
              <a:t>met</a:t>
            </a:r>
            <a:r>
              <a:rPr lang="en-GB" i="0" dirty="0">
                <a:solidFill>
                  <a:schemeClr val="tx1"/>
                </a:solidFill>
              </a:rPr>
              <a:t>).  </a:t>
            </a:r>
          </a:p>
          <a:p>
            <a:pPr algn="l"/>
            <a:endParaRPr lang="en-GB" i="0" dirty="0" smtClean="0">
              <a:solidFill>
                <a:schemeClr val="tx1"/>
              </a:solidFill>
            </a:endParaRPr>
          </a:p>
          <a:p>
            <a:pPr algn="l">
              <a:buFontTx/>
              <a:buChar char="•"/>
            </a:pPr>
            <a:r>
              <a:rPr lang="en-GB" i="0" dirty="0" smtClean="0">
                <a:solidFill>
                  <a:schemeClr val="tx1"/>
                </a:solidFill>
              </a:rPr>
              <a:t> </a:t>
            </a:r>
            <a:r>
              <a:rPr lang="en-GB" i="0" dirty="0" err="1" smtClean="0">
                <a:solidFill>
                  <a:schemeClr val="tx1"/>
                </a:solidFill>
              </a:rPr>
              <a:t>interstrip</a:t>
            </a:r>
            <a:r>
              <a:rPr lang="en-GB" i="0" dirty="0" smtClean="0">
                <a:solidFill>
                  <a:schemeClr val="tx1"/>
                </a:solidFill>
              </a:rPr>
              <a:t> circuital elements (</a:t>
            </a:r>
            <a:r>
              <a:rPr lang="en-GB" i="0" dirty="0" err="1" smtClean="0">
                <a:solidFill>
                  <a:schemeClr val="tx1"/>
                </a:solidFill>
              </a:rPr>
              <a:t>C</a:t>
            </a:r>
            <a:r>
              <a:rPr lang="en-GB" i="0" baseline="-25000" dirty="0" err="1" smtClean="0">
                <a:solidFill>
                  <a:schemeClr val="tx1"/>
                </a:solidFill>
              </a:rPr>
              <a:t>int</a:t>
            </a:r>
            <a:r>
              <a:rPr lang="en-GB" i="0" dirty="0" smtClean="0">
                <a:solidFill>
                  <a:schemeClr val="tx1"/>
                </a:solidFill>
              </a:rPr>
              <a:t>, </a:t>
            </a:r>
            <a:r>
              <a:rPr lang="en-GB" i="0" dirty="0" err="1" smtClean="0">
                <a:solidFill>
                  <a:schemeClr val="tx1"/>
                </a:solidFill>
              </a:rPr>
              <a:t>R</a:t>
            </a:r>
            <a:r>
              <a:rPr lang="en-GB" i="0" baseline="-25000" dirty="0" err="1" smtClean="0">
                <a:solidFill>
                  <a:schemeClr val="tx1"/>
                </a:solidFill>
              </a:rPr>
              <a:t>int</a:t>
            </a:r>
            <a:r>
              <a:rPr lang="en-GB" i="0" dirty="0" smtClean="0">
                <a:solidFill>
                  <a:schemeClr val="tx1"/>
                </a:solidFill>
              </a:rPr>
              <a:t>, C</a:t>
            </a:r>
            <a:r>
              <a:rPr lang="en-GB" i="0" baseline="-25000" dirty="0" smtClean="0">
                <a:solidFill>
                  <a:schemeClr val="tx1"/>
                </a:solidFill>
              </a:rPr>
              <a:t>m,</a:t>
            </a:r>
            <a:r>
              <a:rPr lang="en-GB" i="0" dirty="0" smtClean="0">
                <a:solidFill>
                  <a:schemeClr val="tx1"/>
                </a:solidFill>
              </a:rPr>
              <a:t> C</a:t>
            </a:r>
            <a:r>
              <a:rPr lang="en-GB" i="0" baseline="-25000" dirty="0" smtClean="0">
                <a:solidFill>
                  <a:schemeClr val="tx1"/>
                </a:solidFill>
              </a:rPr>
              <a:t>p</a:t>
            </a:r>
            <a:r>
              <a:rPr lang="en-GB" i="0" dirty="0" smtClean="0">
                <a:solidFill>
                  <a:schemeClr val="tx1"/>
                </a:solidFill>
              </a:rPr>
              <a:t>).</a:t>
            </a:r>
          </a:p>
          <a:p>
            <a:pPr algn="l"/>
            <a:endParaRPr lang="en-GB" i="0" dirty="0">
              <a:solidFill>
                <a:schemeClr val="tx1"/>
              </a:solidFill>
            </a:endParaRPr>
          </a:p>
          <a:p>
            <a:pPr algn="l">
              <a:buFontTx/>
              <a:buChar char="•"/>
            </a:pPr>
            <a:r>
              <a:rPr lang="en-GB" i="0" dirty="0">
                <a:solidFill>
                  <a:schemeClr val="tx1"/>
                </a:solidFill>
              </a:rPr>
              <a:t> bulk representation (</a:t>
            </a:r>
            <a:r>
              <a:rPr lang="en-GB" i="0" dirty="0" err="1">
                <a:solidFill>
                  <a:schemeClr val="tx1"/>
                </a:solidFill>
              </a:rPr>
              <a:t>R</a:t>
            </a:r>
            <a:r>
              <a:rPr lang="en-GB" i="0" baseline="-25000" dirty="0" err="1">
                <a:solidFill>
                  <a:schemeClr val="tx1"/>
                </a:solidFill>
              </a:rPr>
              <a:t>sub</a:t>
            </a:r>
            <a:r>
              <a:rPr lang="en-GB" i="0" dirty="0">
                <a:solidFill>
                  <a:schemeClr val="tx1"/>
                </a:solidFill>
              </a:rPr>
              <a:t>, </a:t>
            </a:r>
            <a:r>
              <a:rPr lang="en-GB" i="0" dirty="0" err="1">
                <a:solidFill>
                  <a:schemeClr val="tx1"/>
                </a:solidFill>
              </a:rPr>
              <a:t>C</a:t>
            </a:r>
            <a:r>
              <a:rPr lang="en-GB" i="0" baseline="-25000" dirty="0" err="1">
                <a:solidFill>
                  <a:schemeClr val="tx1"/>
                </a:solidFill>
              </a:rPr>
              <a:t>sub</a:t>
            </a:r>
            <a:r>
              <a:rPr lang="en-GB" i="0" dirty="0">
                <a:solidFill>
                  <a:schemeClr val="tx1"/>
                </a:solidFill>
              </a:rPr>
              <a:t>). </a:t>
            </a:r>
          </a:p>
          <a:p>
            <a:pPr>
              <a:buFontTx/>
              <a:buChar char="•"/>
            </a:pPr>
            <a:endParaRPr lang="en-GB" sz="1400" dirty="0"/>
          </a:p>
          <a:p>
            <a:r>
              <a:rPr lang="en-GB" sz="1400" dirty="0"/>
              <a:t>                                                             </a:t>
            </a:r>
          </a:p>
        </p:txBody>
      </p:sp>
      <p:pic>
        <p:nvPicPr>
          <p:cNvPr id="12" name="Picture 4" descr="simulated_vs_experimental_after_calibr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4313" y="3142779"/>
            <a:ext cx="5043487" cy="3562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coordinate: </a:t>
            </a:r>
            <a:br>
              <a:rPr lang="en-US" dirty="0" smtClean="0"/>
            </a:br>
            <a:r>
              <a:rPr lang="en-US" dirty="0" smtClean="0"/>
              <a:t>Simulation vs. measurement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3400" y="3657600"/>
            <a:ext cx="3352800" cy="1981200"/>
          </a:xfrm>
        </p:spPr>
        <p:txBody>
          <a:bodyPr/>
          <a:lstStyle/>
          <a:p>
            <a:r>
              <a:rPr lang="en-US" dirty="0" smtClean="0"/>
              <a:t>Overall shape reproduced.</a:t>
            </a:r>
          </a:p>
          <a:p>
            <a:r>
              <a:rPr lang="en-US" dirty="0" smtClean="0"/>
              <a:t>Bias introduced by direct coupling of the pulse to the Al via.</a:t>
            </a:r>
          </a:p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11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  <p:pic>
        <p:nvPicPr>
          <p:cNvPr id="7" name="Picture 5" descr="Model_Candelor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447800"/>
            <a:ext cx="3900487" cy="1800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SNR determination </a:t>
            </a:r>
            <a:endParaRPr lang="en-US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1000" y="1143000"/>
            <a:ext cx="8763000" cy="4800600"/>
          </a:xfrm>
        </p:spPr>
        <p:txBody>
          <a:bodyPr/>
          <a:lstStyle/>
          <a:p>
            <a:r>
              <a:rPr lang="en-US" sz="3200" dirty="0" smtClean="0"/>
              <a:t>Laser characterization demonstrated the soundness of the charge division method for strip sensors.</a:t>
            </a:r>
          </a:p>
          <a:p>
            <a:r>
              <a:rPr lang="en-US" sz="3200" dirty="0" smtClean="0"/>
              <a:t> Increased level of noise but not much  (900 ENC)</a:t>
            </a:r>
          </a:p>
          <a:p>
            <a:r>
              <a:rPr lang="en-US" sz="3200" dirty="0" smtClean="0"/>
              <a:t>In the real world:</a:t>
            </a:r>
          </a:p>
          <a:p>
            <a:pPr lvl="1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What signal/noise ratio we should expect for a MIP particle ?</a:t>
            </a:r>
          </a:p>
          <a:p>
            <a:pPr lvl="1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					↓  </a:t>
            </a:r>
          </a:p>
          <a:p>
            <a:pPr lvl="1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				</a:t>
            </a:r>
            <a:r>
              <a:rPr lang="en-US" sz="3200" dirty="0" smtClean="0">
                <a:solidFill>
                  <a:srgbClr val="FF0000"/>
                </a:solidFill>
              </a:rPr>
              <a:t>Sr90 beta source </a:t>
            </a:r>
          </a:p>
          <a:p>
            <a:pPr lvl="1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			 120 </a:t>
            </a:r>
            <a:r>
              <a:rPr lang="en-US" sz="3200" dirty="0" err="1" smtClean="0">
                <a:solidFill>
                  <a:srgbClr val="FF0000"/>
                </a:solidFill>
              </a:rPr>
              <a:t>GeV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Pion</a:t>
            </a:r>
            <a:r>
              <a:rPr lang="en-US" sz="3200" dirty="0" smtClean="0">
                <a:solidFill>
                  <a:srgbClr val="FF0000"/>
                </a:solidFill>
              </a:rPr>
              <a:t> test beam at SPS.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12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Sr90 Beta source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1000" y="914400"/>
            <a:ext cx="8305800" cy="457200"/>
          </a:xfrm>
        </p:spPr>
        <p:txBody>
          <a:bodyPr/>
          <a:lstStyle/>
          <a:p>
            <a:r>
              <a:rPr lang="en-US" dirty="0" smtClean="0"/>
              <a:t>Collimated (1mm)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/>
              <a:t>-source, at the strip center</a:t>
            </a:r>
          </a:p>
          <a:p>
            <a:r>
              <a:rPr lang="en-US" dirty="0" smtClean="0"/>
              <a:t>Signal / Noise  </a:t>
            </a:r>
            <a:r>
              <a:rPr lang="en-US" dirty="0" smtClean="0">
                <a:sym typeface="Symbol"/>
              </a:rPr>
              <a:t> 15</a:t>
            </a:r>
            <a:endParaRPr lang="en-US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13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24200"/>
            <a:ext cx="4775466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0528" y="3048000"/>
            <a:ext cx="425107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1055709" y="4202565"/>
            <a:ext cx="2525691" cy="4456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	</a:t>
            </a:r>
            <a:r>
              <a:rPr lang="en-US" sz="2800" i="0" dirty="0" smtClean="0">
                <a:solidFill>
                  <a:srgbClr val="FF0000"/>
                </a:solidFill>
              </a:rPr>
              <a:t>15000 Electrons</a:t>
            </a:r>
            <a:endParaRPr lang="en-US" sz="2400" i="0" dirty="0">
              <a:solidFill>
                <a:srgbClr val="FF000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780109" y="4126365"/>
            <a:ext cx="2525691" cy="4456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	</a:t>
            </a:r>
            <a:r>
              <a:rPr lang="en-US" sz="2800" i="0" dirty="0" smtClean="0">
                <a:solidFill>
                  <a:srgbClr val="FF0000"/>
                </a:solidFill>
              </a:rPr>
              <a:t>14000 Electrons</a:t>
            </a:r>
            <a:endParaRPr lang="en-US" sz="2400" i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175"/>
            <a:ext cx="9144000" cy="1139825"/>
          </a:xfrm>
        </p:spPr>
        <p:txBody>
          <a:bodyPr/>
          <a:lstStyle/>
          <a:p>
            <a:r>
              <a:rPr lang="en-US" dirty="0" smtClean="0"/>
              <a:t>Test Beam @ SPS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52400" y="609600"/>
            <a:ext cx="8458200" cy="2286000"/>
          </a:xfrm>
        </p:spPr>
        <p:txBody>
          <a:bodyPr/>
          <a:lstStyle/>
          <a:p>
            <a:r>
              <a:rPr lang="en-US" dirty="0" smtClean="0"/>
              <a:t>During the first week of October testing at SPS </a:t>
            </a:r>
            <a:r>
              <a:rPr lang="en-US" dirty="0" err="1" smtClean="0"/>
              <a:t>pion</a:t>
            </a:r>
            <a:r>
              <a:rPr lang="en-US" dirty="0" smtClean="0"/>
              <a:t> beam in  parasitic mode:</a:t>
            </a:r>
          </a:p>
          <a:p>
            <a:pPr lvl="1"/>
            <a:r>
              <a:rPr lang="en-US" dirty="0" smtClean="0"/>
              <a:t>Standalone Testing (ALIBAVA </a:t>
            </a:r>
            <a:r>
              <a:rPr lang="en-US" dirty="0" err="1" smtClean="0"/>
              <a:t>daq</a:t>
            </a:r>
            <a:r>
              <a:rPr lang="en-US" dirty="0" smtClean="0"/>
              <a:t>) around 800Kevt.</a:t>
            </a:r>
          </a:p>
          <a:p>
            <a:pPr lvl="1"/>
            <a:r>
              <a:rPr lang="en-US" dirty="0" smtClean="0"/>
              <a:t>Inside the EUDET mimosa telescope (APV25 </a:t>
            </a:r>
            <a:r>
              <a:rPr lang="en-US" dirty="0" err="1" smtClean="0"/>
              <a:t>daq</a:t>
            </a:r>
            <a:r>
              <a:rPr lang="en-US" dirty="0" smtClean="0"/>
              <a:t>)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14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  <p:pic>
        <p:nvPicPr>
          <p:cNvPr id="10243" name="Picture 3" descr="C:\Documents and Settings\vila\Mis documentos\Documentos Caudal\Mis Documentos\1-CONFERENCIAS CHARLAS PROPIAS\20101025 - RED FUTUROS ACELERADORES VALENCIA\PolyTalk\IMG_907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667000"/>
            <a:ext cx="5753366" cy="38385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Beam @ SPS (2)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15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  <p:pic>
        <p:nvPicPr>
          <p:cNvPr id="11266" name="Picture 2" descr="C:\Documents and Settings\vila\Mis documentos\Documentos Caudal\Mis Documentos\1-CONFERENCIAS CHARLAS PROPIAS\20101025 - RED FUTUROS ACELERADORES VALENCIA\PolyTalk\1\IMG_23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4419600" cy="3314700"/>
          </a:xfrm>
          <a:prstGeom prst="rect">
            <a:avLst/>
          </a:prstGeom>
          <a:noFill/>
        </p:spPr>
      </p:pic>
      <p:pic>
        <p:nvPicPr>
          <p:cNvPr id="11267" name="Picture 3" descr="C:\Documents and Settings\vila\Mis documentos\Documentos Caudal\Mis Documentos\1-CONFERENCIAS CHARLAS PROPIAS\20101025 - RED FUTUROS ACELERADORES VALENCIA\PolyTalk\1\Beam_0610201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914400"/>
            <a:ext cx="3905250" cy="3124200"/>
          </a:xfrm>
          <a:prstGeom prst="rect">
            <a:avLst/>
          </a:prstGeom>
          <a:noFill/>
        </p:spPr>
      </p:pic>
      <p:pic>
        <p:nvPicPr>
          <p:cNvPr id="11268" name="Picture 4" descr="C:\Documents and Settings\vila\Mis documentos\Documentos Caudal\Mis Documentos\1-CONFERENCIAS CHARLAS PROPIAS\20101025 - RED FUTUROS ACELERADORES VALENCIA\PolyTalk\1\IMG_23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276600"/>
            <a:ext cx="2438400" cy="3251200"/>
          </a:xfrm>
          <a:prstGeom prst="rect">
            <a:avLst/>
          </a:prstGeom>
          <a:noFill/>
        </p:spPr>
      </p:pic>
      <p:sp>
        <p:nvSpPr>
          <p:cNvPr id="9" name="2 Marcador de contenido"/>
          <p:cNvSpPr txBox="1">
            <a:spLocks/>
          </p:cNvSpPr>
          <p:nvPr/>
        </p:nvSpPr>
        <p:spPr bwMode="auto">
          <a:xfrm>
            <a:off x="152400" y="4267200"/>
            <a:ext cx="6019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E3E58"/>
              </a:buClr>
              <a:buSzPct val="65000"/>
              <a:buFont typeface="Calibri" pitchFamily="34" charset="0"/>
              <a:buChar char="—"/>
              <a:tabLst/>
              <a:defRPr/>
            </a:pPr>
            <a:r>
              <a:rPr kumimoji="0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E3E58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SPS beam very</a:t>
            </a:r>
            <a:r>
              <a:rPr kumimoji="0" lang="en-US" sz="3000" b="0" i="0" u="none" strike="noStrike" kern="0" cap="none" spc="0" normalizeH="0" noProof="0" dirty="0" smtClean="0">
                <a:ln>
                  <a:noFill/>
                </a:ln>
                <a:solidFill>
                  <a:srgbClr val="0E3E58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stigmatic along the longitudinal (strip) direction.</a:t>
            </a:r>
            <a:endParaRPr lang="en-US" sz="3000" i="0" kern="0" noProof="0" dirty="0" smtClean="0">
              <a:solidFill>
                <a:srgbClr val="0E3E58"/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E3E58"/>
              </a:buClr>
              <a:buSzPct val="65000"/>
              <a:buFont typeface="Calibri" pitchFamily="34" charset="0"/>
              <a:buChar char="—"/>
              <a:tabLst/>
              <a:defRPr/>
            </a:pPr>
            <a:r>
              <a:rPr kumimoji="0" lang="en-US" sz="3000" b="0" i="0" u="none" strike="noStrike" kern="0" cap="none" spc="0" normalizeH="0" baseline="0" dirty="0" smtClean="0">
                <a:ln>
                  <a:noFill/>
                </a:ln>
                <a:solidFill>
                  <a:srgbClr val="0E3E58"/>
                </a:solidFill>
                <a:effectLst/>
                <a:uLnTx/>
                <a:uFillTx/>
                <a:latin typeface="Calibri" pitchFamily="34" charset="0"/>
              </a:rPr>
              <a:t>Last run with</a:t>
            </a:r>
            <a:r>
              <a:rPr kumimoji="0" lang="en-US" sz="3000" b="0" i="0" u="none" strike="noStrike" kern="0" cap="none" spc="0" normalizeH="0" dirty="0" smtClean="0">
                <a:ln>
                  <a:noFill/>
                </a:ln>
                <a:solidFill>
                  <a:srgbClr val="0E3E58"/>
                </a:solidFill>
                <a:effectLst/>
                <a:uLnTx/>
                <a:uFillTx/>
                <a:latin typeface="Calibri" pitchFamily="34" charset="0"/>
              </a:rPr>
              <a:t> </a:t>
            </a:r>
            <a:r>
              <a:rPr kumimoji="0" lang="en-US" sz="3000" b="0" i="0" u="none" strike="noStrike" kern="0" cap="none" spc="0" normalizeH="0" baseline="0" dirty="0" smtClean="0">
                <a:ln>
                  <a:noFill/>
                </a:ln>
                <a:solidFill>
                  <a:srgbClr val="0E3E58"/>
                </a:solidFill>
                <a:effectLst/>
                <a:uLnTx/>
                <a:uFillTx/>
                <a:latin typeface="Calibri" pitchFamily="34" charset="0"/>
              </a:rPr>
              <a:t>ALIBAVA</a:t>
            </a:r>
            <a:r>
              <a:rPr kumimoji="0" lang="en-US" sz="3000" b="0" i="0" u="none" strike="noStrike" kern="0" cap="none" spc="0" normalizeH="0" dirty="0" smtClean="0">
                <a:ln>
                  <a:noFill/>
                </a:ln>
                <a:solidFill>
                  <a:srgbClr val="0E3E58"/>
                </a:solidFill>
                <a:effectLst/>
                <a:uLnTx/>
                <a:uFillTx/>
                <a:latin typeface="Calibri" pitchFamily="34" charset="0"/>
              </a:rPr>
              <a:t> </a:t>
            </a:r>
            <a:r>
              <a:rPr lang="en-US" sz="3000" i="0" kern="0" dirty="0" smtClean="0">
                <a:solidFill>
                  <a:srgbClr val="0E3E58"/>
                </a:solidFill>
              </a:rPr>
              <a:t>as DUT inside EUDET telescope (BUT TLU too long trigger delay)</a:t>
            </a:r>
            <a:endParaRPr kumimoji="0" lang="en-US" sz="2600" b="0" i="0" u="none" strike="noStrike" kern="0" cap="none" spc="0" normalizeH="0" baseline="0" noProof="0" dirty="0" smtClean="0">
              <a:ln>
                <a:noFill/>
              </a:ln>
              <a:solidFill>
                <a:srgbClr val="AFAFFF"/>
              </a:solidFill>
              <a:effectLst/>
              <a:uLnTx/>
              <a:uFillTx/>
              <a:latin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E3E58"/>
              </a:buClr>
              <a:buSzPct val="65000"/>
              <a:buFont typeface="Calibri" pitchFamily="34" charset="0"/>
              <a:buChar char="—"/>
              <a:tabLst/>
              <a:defRPr/>
            </a:pPr>
            <a:endParaRPr kumimoji="0" lang="en-US" sz="3000" b="0" i="0" u="none" strike="noStrike" kern="0" cap="none" spc="0" normalizeH="0" baseline="0" noProof="0" dirty="0" smtClean="0">
              <a:ln>
                <a:noFill/>
              </a:ln>
              <a:solidFill>
                <a:srgbClr val="0E3E58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E3E58"/>
              </a:buClr>
              <a:buSzPct val="65000"/>
              <a:buFont typeface="Calibri" pitchFamily="34" charset="0"/>
              <a:buChar char="—"/>
              <a:tabLst/>
              <a:defRPr/>
            </a:pPr>
            <a:endParaRPr kumimoji="0" lang="en-US" sz="3000" b="0" i="0" u="none" strike="noStrike" kern="0" cap="none" spc="0" normalizeH="0" baseline="0" noProof="0" dirty="0">
              <a:ln>
                <a:noFill/>
              </a:ln>
              <a:solidFill>
                <a:srgbClr val="0E3E58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Beam @ SPS (3)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43000" y="762000"/>
            <a:ext cx="3276600" cy="685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Signal Spectrum</a:t>
            </a:r>
          </a:p>
          <a:p>
            <a:pPr>
              <a:buNone/>
            </a:pPr>
            <a:r>
              <a:rPr lang="en-US" dirty="0" smtClean="0"/>
              <a:t> &amp; pulse shapes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16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549812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505200"/>
            <a:ext cx="5105400" cy="276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38725" y="1219200"/>
            <a:ext cx="410527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Short term plans</a:t>
            </a:r>
            <a:endParaRPr lang="en-US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914400"/>
            <a:ext cx="8382000" cy="5486400"/>
          </a:xfrm>
        </p:spPr>
        <p:txBody>
          <a:bodyPr/>
          <a:lstStyle/>
          <a:p>
            <a:r>
              <a:rPr lang="en-US" sz="3600" dirty="0" smtClean="0"/>
              <a:t>Almost all the data to be analyzed from the test beam:  ALIBAVA &amp; AVP25 (Including EUDET telescope tracking).</a:t>
            </a:r>
          </a:p>
          <a:p>
            <a:r>
              <a:rPr lang="en-US" sz="3600" dirty="0" smtClean="0"/>
              <a:t>New 2D strip sensor of larger dimensions (</a:t>
            </a:r>
            <a:r>
              <a:rPr lang="en-US" sz="3600" dirty="0" smtClean="0">
                <a:sym typeface="Symbol"/>
              </a:rPr>
              <a:t></a:t>
            </a:r>
            <a:r>
              <a:rPr lang="en-US" sz="3600" dirty="0" smtClean="0"/>
              <a:t>3 cm) already produced at CNM.</a:t>
            </a:r>
          </a:p>
          <a:p>
            <a:r>
              <a:rPr lang="en-US" sz="3600" dirty="0" smtClean="0"/>
              <a:t>Designed with contacts at both strip ends to be read out by two independent FE chips.</a:t>
            </a:r>
          </a:p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17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A longer </a:t>
            </a:r>
            <a:r>
              <a:rPr lang="en-US" sz="4800" dirty="0" err="1" smtClean="0"/>
              <a:t>desmostrator</a:t>
            </a:r>
            <a:endParaRPr lang="en-US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1000" y="838200"/>
            <a:ext cx="8763000" cy="533400"/>
          </a:xfrm>
        </p:spPr>
        <p:txBody>
          <a:bodyPr/>
          <a:lstStyle/>
          <a:p>
            <a:r>
              <a:rPr lang="en-US" sz="2800" dirty="0" smtClean="0"/>
              <a:t>Each wafer: one reference sensor, poly sensor and two DML integrated PA sensors</a:t>
            </a:r>
          </a:p>
          <a:p>
            <a:r>
              <a:rPr lang="en-US" sz="2800" dirty="0" smtClean="0"/>
              <a:t>Reduced </a:t>
            </a:r>
            <a:r>
              <a:rPr lang="en-US" sz="2800" dirty="0" err="1" smtClean="0"/>
              <a:t>polysilicon</a:t>
            </a:r>
            <a:r>
              <a:rPr lang="en-US" sz="2800" dirty="0" smtClean="0"/>
              <a:t> resistivity (</a:t>
            </a:r>
            <a:r>
              <a:rPr lang="en-US" sz="2800" dirty="0" smtClean="0"/>
              <a:t>366 and </a:t>
            </a:r>
            <a:r>
              <a:rPr lang="en-US" sz="2800" dirty="0" smtClean="0"/>
              <a:t>84 Ohm/</a:t>
            </a:r>
            <a:r>
              <a:rPr lang="en-US" sz="2800" dirty="0" smtClean="0">
                <a:latin typeface="Arial"/>
                <a:cs typeface="Arial"/>
              </a:rPr>
              <a:t>□) 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Modified ALIBAVA daughter board to </a:t>
            </a:r>
            <a:r>
              <a:rPr lang="en-US" sz="2800" dirty="0" err="1" smtClean="0"/>
              <a:t>boh</a:t>
            </a:r>
            <a:r>
              <a:rPr lang="en-US" sz="2800" dirty="0" smtClean="0"/>
              <a:t> side read out </a:t>
            </a:r>
            <a:endParaRPr lang="en-US" sz="2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18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  <p:sp>
        <p:nvSpPr>
          <p:cNvPr id="30722" name="AutoShape 2" descr="imap://vila@boxer2.ifca.unican.es:993/fetch%3EUID%3E/INBOX%3E103650?part=1.2&amp;type=image/jpeg&amp;filename=P114068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4" name="AutoShape 4" descr="imap://vila@boxer2.ifca.unican.es:993/fetch%3EUID%3E/INBOX%3E103650?part=1.2&amp;type=image/jpeg&amp;filename=P114068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25" name="Picture 5" descr="C:\Documents and Settings\vila\Mis documentos\Documentos Caudal\Mis Documentos\1-CONFERENCIAS CHARLAS PROPIAS\20101117 - RD50 WORKSHOP CERN\P1140681.JPG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2867024"/>
            <a:ext cx="4838700" cy="3629025"/>
          </a:xfrm>
          <a:prstGeom prst="rect">
            <a:avLst/>
          </a:prstGeom>
          <a:noFill/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7700" y="2799005"/>
            <a:ext cx="4305300" cy="37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4800600"/>
          </a:xfrm>
        </p:spPr>
        <p:txBody>
          <a:bodyPr/>
          <a:lstStyle/>
          <a:p>
            <a:r>
              <a:rPr lang="en-US" sz="2800" dirty="0" smtClean="0"/>
              <a:t>We have demonstrated the feasibility  of the charge division method  in microstrip sensors to determine the coordinate along the strip. </a:t>
            </a:r>
          </a:p>
          <a:p>
            <a:r>
              <a:rPr lang="en-US" sz="2800" dirty="0" smtClean="0"/>
              <a:t>Resolution in the determination of the strip coordinate  about few tens of micron.</a:t>
            </a:r>
          </a:p>
          <a:p>
            <a:r>
              <a:rPr lang="en-US" sz="2800" dirty="0" smtClean="0"/>
              <a:t>We have used the standard (cheap) technology to produce this genuine 2D single sided strip detector.</a:t>
            </a:r>
          </a:p>
          <a:p>
            <a:r>
              <a:rPr lang="en-US" sz="2800" dirty="0" smtClean="0"/>
              <a:t>Possible application targets:</a:t>
            </a:r>
          </a:p>
          <a:p>
            <a:pPr lvl="1"/>
            <a:r>
              <a:rPr lang="en-US" dirty="0" smtClean="0"/>
              <a:t>Future detector outer trackers (trigger capable modules)</a:t>
            </a:r>
          </a:p>
          <a:p>
            <a:pPr lvl="1"/>
            <a:r>
              <a:rPr lang="en-GB" dirty="0" smtClean="0"/>
              <a:t>Ion tracking systems.</a:t>
            </a:r>
          </a:p>
          <a:p>
            <a:pPr lvl="1"/>
            <a:r>
              <a:rPr lang="en-GB" dirty="0" smtClean="0"/>
              <a:t>Neutron imaging (+ conversion element).</a:t>
            </a:r>
          </a:p>
          <a:p>
            <a:pPr lvl="1"/>
            <a:r>
              <a:rPr lang="en-GB" dirty="0" smtClean="0"/>
              <a:t>Space applications.</a:t>
            </a:r>
            <a:endParaRPr lang="en-US" dirty="0" smtClean="0"/>
          </a:p>
          <a:p>
            <a:r>
              <a:rPr lang="en-US" dirty="0" smtClean="0"/>
              <a:t>New few cm long demonstrator  under preparation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19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err="1" smtClean="0"/>
              <a:t>nI</a:t>
            </a:r>
            <a:r>
              <a:rPr lang="en-US" altLang="en-US" dirty="0" smtClean="0"/>
              <a:t>. Vila, 17th RD50 Workshop, CERN  Nov. 18th 2010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_Outline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Sensor’s working principle.</a:t>
            </a:r>
          </a:p>
          <a:p>
            <a:r>
              <a:rPr lang="en-US" sz="4000" dirty="0" smtClean="0"/>
              <a:t>Prototype manufacturing.</a:t>
            </a:r>
          </a:p>
          <a:p>
            <a:r>
              <a:rPr lang="en-US" sz="4000" dirty="0" smtClean="0"/>
              <a:t>Electrical characteristics.</a:t>
            </a:r>
          </a:p>
          <a:p>
            <a:r>
              <a:rPr lang="en-US" sz="4000" dirty="0" smtClean="0"/>
              <a:t>Laser and radioactive source characterization.</a:t>
            </a:r>
          </a:p>
          <a:p>
            <a:r>
              <a:rPr lang="en-US" sz="4000" dirty="0" smtClean="0"/>
              <a:t>Test beam @ SPS.</a:t>
            </a:r>
          </a:p>
          <a:p>
            <a:r>
              <a:rPr lang="en-US" sz="4000" dirty="0" smtClean="0"/>
              <a:t>Conclusions and outlook.</a:t>
            </a:r>
          </a:p>
          <a:p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</a:t>
            </a:fld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8800" dirty="0" smtClean="0"/>
              <a:t>THANK YOU </a:t>
            </a:r>
            <a:endParaRPr lang="en-US" sz="8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20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6600" dirty="0" smtClean="0"/>
              <a:t>BACK-UP</a:t>
            </a:r>
            <a:endParaRPr lang="en-US" sz="166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21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directly induced in the metal</a:t>
            </a:r>
            <a:br>
              <a:rPr lang="en-US" dirty="0" smtClean="0"/>
            </a:br>
            <a:r>
              <a:rPr lang="en-US" dirty="0" smtClean="0"/>
              <a:t>via from sensor far side (1)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22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7300" y="1238250"/>
            <a:ext cx="66294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directly induced in the metal</a:t>
            </a:r>
            <a:br>
              <a:rPr lang="en-US" dirty="0" smtClean="0"/>
            </a:br>
            <a:r>
              <a:rPr lang="en-US" dirty="0" smtClean="0"/>
              <a:t>via from sensor far side (2)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23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102147"/>
            <a:ext cx="7696200" cy="5451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directly induced in the metal</a:t>
            </a:r>
            <a:br>
              <a:rPr lang="en-US" dirty="0" smtClean="0"/>
            </a:br>
            <a:r>
              <a:rPr lang="en-US" dirty="0" smtClean="0"/>
              <a:t>via from sensor far side (3)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24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676400"/>
            <a:ext cx="4181475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directly induced in the metal</a:t>
            </a:r>
            <a:br>
              <a:rPr lang="en-US" dirty="0" smtClean="0"/>
            </a:br>
            <a:r>
              <a:rPr lang="en-US" dirty="0" smtClean="0"/>
              <a:t>via from sensor far side (4)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25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148608"/>
            <a:ext cx="7467600" cy="53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_Charge division concept</a:t>
            </a:r>
            <a:endParaRPr lang="en-US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95600" y="609600"/>
            <a:ext cx="6019800" cy="3048000"/>
          </a:xfrm>
        </p:spPr>
        <p:txBody>
          <a:bodyPr/>
          <a:lstStyle/>
          <a:p>
            <a:r>
              <a:rPr lang="en-US" dirty="0" smtClean="0"/>
              <a:t>Charge division used in wire chambers to determine the coordinate along the sensing wire.</a:t>
            </a:r>
          </a:p>
          <a:p>
            <a:r>
              <a:rPr lang="en-US" dirty="0" smtClean="0"/>
              <a:t>Same concept with conventional microstrips with slightly resistive electrodes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  <p:grpSp>
        <p:nvGrpSpPr>
          <p:cNvPr id="5" name="Group 226"/>
          <p:cNvGrpSpPr>
            <a:grpSpLocks/>
          </p:cNvGrpSpPr>
          <p:nvPr/>
        </p:nvGrpSpPr>
        <p:grpSpPr bwMode="auto">
          <a:xfrm>
            <a:off x="228600" y="1516062"/>
            <a:ext cx="2438400" cy="5189538"/>
            <a:chOff x="144" y="730"/>
            <a:chExt cx="1536" cy="3269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44" y="1524"/>
              <a:ext cx="1536" cy="201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206" y="1600"/>
              <a:ext cx="1398" cy="1842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258" y="1654"/>
              <a:ext cx="1295" cy="173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436" y="1816"/>
              <a:ext cx="51" cy="149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434" y="1922"/>
              <a:ext cx="51" cy="1371"/>
            </a:xfrm>
            <a:prstGeom prst="roundRect">
              <a:avLst>
                <a:gd name="adj" fmla="val 16667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436" y="1644"/>
              <a:ext cx="25" cy="160"/>
              <a:chOff x="5420" y="2296"/>
              <a:chExt cx="46" cy="454"/>
            </a:xfrm>
          </p:grpSpPr>
          <p:sp>
            <p:nvSpPr>
              <p:cNvPr id="154" name="Line 11"/>
              <p:cNvSpPr>
                <a:spLocks noChangeShapeType="1"/>
              </p:cNvSpPr>
              <p:nvPr/>
            </p:nvSpPr>
            <p:spPr bwMode="auto">
              <a:xfrm>
                <a:off x="5420" y="2432"/>
                <a:ext cx="46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" name="Line 12"/>
              <p:cNvSpPr>
                <a:spLocks noChangeShapeType="1"/>
              </p:cNvSpPr>
              <p:nvPr/>
            </p:nvSpPr>
            <p:spPr bwMode="auto">
              <a:xfrm flipV="1">
                <a:off x="5420" y="2478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" name="Line 13"/>
              <p:cNvSpPr>
                <a:spLocks noChangeShapeType="1"/>
              </p:cNvSpPr>
              <p:nvPr/>
            </p:nvSpPr>
            <p:spPr bwMode="auto">
              <a:xfrm>
                <a:off x="5420" y="2522"/>
                <a:ext cx="46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" name="Line 14"/>
              <p:cNvSpPr>
                <a:spLocks noChangeShapeType="1"/>
              </p:cNvSpPr>
              <p:nvPr/>
            </p:nvSpPr>
            <p:spPr bwMode="auto">
              <a:xfrm flipV="1">
                <a:off x="5420" y="2568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" name="Line 15"/>
              <p:cNvSpPr>
                <a:spLocks noChangeShapeType="1"/>
              </p:cNvSpPr>
              <p:nvPr/>
            </p:nvSpPr>
            <p:spPr bwMode="auto">
              <a:xfrm flipV="1">
                <a:off x="5420" y="2386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" name="Line 16"/>
              <p:cNvSpPr>
                <a:spLocks noChangeShapeType="1"/>
              </p:cNvSpPr>
              <p:nvPr/>
            </p:nvSpPr>
            <p:spPr bwMode="auto">
              <a:xfrm>
                <a:off x="5420" y="2613"/>
                <a:ext cx="46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" name="Line 17"/>
              <p:cNvSpPr>
                <a:spLocks noChangeShapeType="1"/>
              </p:cNvSpPr>
              <p:nvPr/>
            </p:nvSpPr>
            <p:spPr bwMode="auto">
              <a:xfrm>
                <a:off x="5465" y="2659"/>
                <a:ext cx="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" name="Line 18"/>
              <p:cNvSpPr>
                <a:spLocks noChangeShapeType="1"/>
              </p:cNvSpPr>
              <p:nvPr/>
            </p:nvSpPr>
            <p:spPr bwMode="auto">
              <a:xfrm>
                <a:off x="5465" y="2296"/>
                <a:ext cx="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" name="AutoShape 19"/>
            <p:cNvSpPr>
              <a:spLocks noChangeArrowheads="1"/>
            </p:cNvSpPr>
            <p:nvPr/>
          </p:nvSpPr>
          <p:spPr bwMode="auto">
            <a:xfrm>
              <a:off x="434" y="1849"/>
              <a:ext cx="51" cy="8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utoShape 20"/>
            <p:cNvSpPr>
              <a:spLocks noChangeArrowheads="1"/>
            </p:cNvSpPr>
            <p:nvPr/>
          </p:nvSpPr>
          <p:spPr bwMode="auto">
            <a:xfrm>
              <a:off x="436" y="3225"/>
              <a:ext cx="51" cy="8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21"/>
            <p:cNvSpPr>
              <a:spLocks noChangeArrowheads="1"/>
            </p:cNvSpPr>
            <p:nvPr/>
          </p:nvSpPr>
          <p:spPr bwMode="auto">
            <a:xfrm>
              <a:off x="614" y="1816"/>
              <a:ext cx="51" cy="149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AutoShape 22"/>
            <p:cNvSpPr>
              <a:spLocks noChangeArrowheads="1"/>
            </p:cNvSpPr>
            <p:nvPr/>
          </p:nvSpPr>
          <p:spPr bwMode="auto">
            <a:xfrm>
              <a:off x="613" y="1896"/>
              <a:ext cx="51" cy="1372"/>
            </a:xfrm>
            <a:prstGeom prst="roundRect">
              <a:avLst>
                <a:gd name="adj" fmla="val 16667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6" name="Group 23"/>
            <p:cNvGrpSpPr>
              <a:grpSpLocks/>
            </p:cNvGrpSpPr>
            <p:nvPr/>
          </p:nvGrpSpPr>
          <p:grpSpPr bwMode="auto">
            <a:xfrm>
              <a:off x="614" y="1644"/>
              <a:ext cx="25" cy="160"/>
              <a:chOff x="5420" y="2296"/>
              <a:chExt cx="46" cy="454"/>
            </a:xfrm>
          </p:grpSpPr>
          <p:sp>
            <p:nvSpPr>
              <p:cNvPr id="146" name="Line 24"/>
              <p:cNvSpPr>
                <a:spLocks noChangeShapeType="1"/>
              </p:cNvSpPr>
              <p:nvPr/>
            </p:nvSpPr>
            <p:spPr bwMode="auto">
              <a:xfrm>
                <a:off x="5420" y="2432"/>
                <a:ext cx="46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" name="Line 25"/>
              <p:cNvSpPr>
                <a:spLocks noChangeShapeType="1"/>
              </p:cNvSpPr>
              <p:nvPr/>
            </p:nvSpPr>
            <p:spPr bwMode="auto">
              <a:xfrm flipV="1">
                <a:off x="5420" y="2478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" name="Line 26"/>
              <p:cNvSpPr>
                <a:spLocks noChangeShapeType="1"/>
              </p:cNvSpPr>
              <p:nvPr/>
            </p:nvSpPr>
            <p:spPr bwMode="auto">
              <a:xfrm>
                <a:off x="5420" y="2522"/>
                <a:ext cx="46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" name="Line 27"/>
              <p:cNvSpPr>
                <a:spLocks noChangeShapeType="1"/>
              </p:cNvSpPr>
              <p:nvPr/>
            </p:nvSpPr>
            <p:spPr bwMode="auto">
              <a:xfrm flipV="1">
                <a:off x="5420" y="2568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" name="Line 28"/>
              <p:cNvSpPr>
                <a:spLocks noChangeShapeType="1"/>
              </p:cNvSpPr>
              <p:nvPr/>
            </p:nvSpPr>
            <p:spPr bwMode="auto">
              <a:xfrm flipV="1">
                <a:off x="5420" y="2386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" name="Line 29"/>
              <p:cNvSpPr>
                <a:spLocks noChangeShapeType="1"/>
              </p:cNvSpPr>
              <p:nvPr/>
            </p:nvSpPr>
            <p:spPr bwMode="auto">
              <a:xfrm>
                <a:off x="5420" y="2613"/>
                <a:ext cx="46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" name="Line 30"/>
              <p:cNvSpPr>
                <a:spLocks noChangeShapeType="1"/>
              </p:cNvSpPr>
              <p:nvPr/>
            </p:nvSpPr>
            <p:spPr bwMode="auto">
              <a:xfrm>
                <a:off x="5465" y="2659"/>
                <a:ext cx="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" name="Line 31"/>
              <p:cNvSpPr>
                <a:spLocks noChangeShapeType="1"/>
              </p:cNvSpPr>
              <p:nvPr/>
            </p:nvSpPr>
            <p:spPr bwMode="auto">
              <a:xfrm>
                <a:off x="5465" y="2296"/>
                <a:ext cx="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" name="AutoShape 32"/>
            <p:cNvSpPr>
              <a:spLocks noChangeArrowheads="1"/>
            </p:cNvSpPr>
            <p:nvPr/>
          </p:nvSpPr>
          <p:spPr bwMode="auto">
            <a:xfrm>
              <a:off x="611" y="1849"/>
              <a:ext cx="52" cy="8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AutoShape 33"/>
            <p:cNvSpPr>
              <a:spLocks noChangeArrowheads="1"/>
            </p:cNvSpPr>
            <p:nvPr/>
          </p:nvSpPr>
          <p:spPr bwMode="auto">
            <a:xfrm>
              <a:off x="614" y="3225"/>
              <a:ext cx="51" cy="8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AutoShape 34"/>
            <p:cNvSpPr>
              <a:spLocks noChangeArrowheads="1"/>
            </p:cNvSpPr>
            <p:nvPr/>
          </p:nvSpPr>
          <p:spPr bwMode="auto">
            <a:xfrm>
              <a:off x="792" y="1816"/>
              <a:ext cx="50" cy="149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AutoShape 35"/>
            <p:cNvSpPr>
              <a:spLocks noChangeArrowheads="1"/>
            </p:cNvSpPr>
            <p:nvPr/>
          </p:nvSpPr>
          <p:spPr bwMode="auto">
            <a:xfrm>
              <a:off x="791" y="1896"/>
              <a:ext cx="51" cy="1372"/>
            </a:xfrm>
            <a:prstGeom prst="roundRect">
              <a:avLst>
                <a:gd name="adj" fmla="val 16667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" name="Group 36"/>
            <p:cNvGrpSpPr>
              <a:grpSpLocks/>
            </p:cNvGrpSpPr>
            <p:nvPr/>
          </p:nvGrpSpPr>
          <p:grpSpPr bwMode="auto">
            <a:xfrm>
              <a:off x="792" y="1644"/>
              <a:ext cx="24" cy="160"/>
              <a:chOff x="5420" y="2296"/>
              <a:chExt cx="46" cy="454"/>
            </a:xfrm>
          </p:grpSpPr>
          <p:sp>
            <p:nvSpPr>
              <p:cNvPr id="138" name="Line 37"/>
              <p:cNvSpPr>
                <a:spLocks noChangeShapeType="1"/>
              </p:cNvSpPr>
              <p:nvPr/>
            </p:nvSpPr>
            <p:spPr bwMode="auto">
              <a:xfrm>
                <a:off x="5420" y="2432"/>
                <a:ext cx="46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" name="Line 38"/>
              <p:cNvSpPr>
                <a:spLocks noChangeShapeType="1"/>
              </p:cNvSpPr>
              <p:nvPr/>
            </p:nvSpPr>
            <p:spPr bwMode="auto">
              <a:xfrm flipV="1">
                <a:off x="5420" y="2478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" name="Line 39"/>
              <p:cNvSpPr>
                <a:spLocks noChangeShapeType="1"/>
              </p:cNvSpPr>
              <p:nvPr/>
            </p:nvSpPr>
            <p:spPr bwMode="auto">
              <a:xfrm>
                <a:off x="5420" y="2522"/>
                <a:ext cx="46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" name="Line 40"/>
              <p:cNvSpPr>
                <a:spLocks noChangeShapeType="1"/>
              </p:cNvSpPr>
              <p:nvPr/>
            </p:nvSpPr>
            <p:spPr bwMode="auto">
              <a:xfrm flipV="1">
                <a:off x="5420" y="2568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" name="Line 41"/>
              <p:cNvSpPr>
                <a:spLocks noChangeShapeType="1"/>
              </p:cNvSpPr>
              <p:nvPr/>
            </p:nvSpPr>
            <p:spPr bwMode="auto">
              <a:xfrm flipV="1">
                <a:off x="5420" y="2386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" name="Line 42"/>
              <p:cNvSpPr>
                <a:spLocks noChangeShapeType="1"/>
              </p:cNvSpPr>
              <p:nvPr/>
            </p:nvSpPr>
            <p:spPr bwMode="auto">
              <a:xfrm>
                <a:off x="5420" y="2613"/>
                <a:ext cx="46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" name="Line 43"/>
              <p:cNvSpPr>
                <a:spLocks noChangeShapeType="1"/>
              </p:cNvSpPr>
              <p:nvPr/>
            </p:nvSpPr>
            <p:spPr bwMode="auto">
              <a:xfrm>
                <a:off x="5465" y="2659"/>
                <a:ext cx="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" name="Line 44"/>
              <p:cNvSpPr>
                <a:spLocks noChangeShapeType="1"/>
              </p:cNvSpPr>
              <p:nvPr/>
            </p:nvSpPr>
            <p:spPr bwMode="auto">
              <a:xfrm>
                <a:off x="5465" y="2296"/>
                <a:ext cx="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2" name="AutoShape 45"/>
            <p:cNvSpPr>
              <a:spLocks noChangeArrowheads="1"/>
            </p:cNvSpPr>
            <p:nvPr/>
          </p:nvSpPr>
          <p:spPr bwMode="auto">
            <a:xfrm>
              <a:off x="790" y="1849"/>
              <a:ext cx="50" cy="8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AutoShape 46"/>
            <p:cNvSpPr>
              <a:spLocks noChangeArrowheads="1"/>
            </p:cNvSpPr>
            <p:nvPr/>
          </p:nvSpPr>
          <p:spPr bwMode="auto">
            <a:xfrm>
              <a:off x="792" y="3225"/>
              <a:ext cx="50" cy="8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AutoShape 47"/>
            <p:cNvSpPr>
              <a:spLocks noChangeArrowheads="1"/>
            </p:cNvSpPr>
            <p:nvPr/>
          </p:nvSpPr>
          <p:spPr bwMode="auto">
            <a:xfrm>
              <a:off x="970" y="1816"/>
              <a:ext cx="50" cy="149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AutoShape 48"/>
            <p:cNvSpPr>
              <a:spLocks noChangeArrowheads="1"/>
            </p:cNvSpPr>
            <p:nvPr/>
          </p:nvSpPr>
          <p:spPr bwMode="auto">
            <a:xfrm>
              <a:off x="969" y="1896"/>
              <a:ext cx="50" cy="1372"/>
            </a:xfrm>
            <a:prstGeom prst="roundRect">
              <a:avLst>
                <a:gd name="adj" fmla="val 16667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6" name="Group 49"/>
            <p:cNvGrpSpPr>
              <a:grpSpLocks/>
            </p:cNvGrpSpPr>
            <p:nvPr/>
          </p:nvGrpSpPr>
          <p:grpSpPr bwMode="auto">
            <a:xfrm>
              <a:off x="970" y="1644"/>
              <a:ext cx="25" cy="160"/>
              <a:chOff x="5420" y="2296"/>
              <a:chExt cx="46" cy="454"/>
            </a:xfrm>
          </p:grpSpPr>
          <p:sp>
            <p:nvSpPr>
              <p:cNvPr id="130" name="Line 50"/>
              <p:cNvSpPr>
                <a:spLocks noChangeShapeType="1"/>
              </p:cNvSpPr>
              <p:nvPr/>
            </p:nvSpPr>
            <p:spPr bwMode="auto">
              <a:xfrm>
                <a:off x="5420" y="2432"/>
                <a:ext cx="46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" name="Line 51"/>
              <p:cNvSpPr>
                <a:spLocks noChangeShapeType="1"/>
              </p:cNvSpPr>
              <p:nvPr/>
            </p:nvSpPr>
            <p:spPr bwMode="auto">
              <a:xfrm flipV="1">
                <a:off x="5420" y="2478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" name="Line 52"/>
              <p:cNvSpPr>
                <a:spLocks noChangeShapeType="1"/>
              </p:cNvSpPr>
              <p:nvPr/>
            </p:nvSpPr>
            <p:spPr bwMode="auto">
              <a:xfrm>
                <a:off x="5420" y="2522"/>
                <a:ext cx="46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" name="Line 53"/>
              <p:cNvSpPr>
                <a:spLocks noChangeShapeType="1"/>
              </p:cNvSpPr>
              <p:nvPr/>
            </p:nvSpPr>
            <p:spPr bwMode="auto">
              <a:xfrm flipV="1">
                <a:off x="5420" y="2568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" name="Line 54"/>
              <p:cNvSpPr>
                <a:spLocks noChangeShapeType="1"/>
              </p:cNvSpPr>
              <p:nvPr/>
            </p:nvSpPr>
            <p:spPr bwMode="auto">
              <a:xfrm flipV="1">
                <a:off x="5420" y="2386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" name="Line 55"/>
              <p:cNvSpPr>
                <a:spLocks noChangeShapeType="1"/>
              </p:cNvSpPr>
              <p:nvPr/>
            </p:nvSpPr>
            <p:spPr bwMode="auto">
              <a:xfrm>
                <a:off x="5420" y="2613"/>
                <a:ext cx="46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" name="Line 56"/>
              <p:cNvSpPr>
                <a:spLocks noChangeShapeType="1"/>
              </p:cNvSpPr>
              <p:nvPr/>
            </p:nvSpPr>
            <p:spPr bwMode="auto">
              <a:xfrm>
                <a:off x="5465" y="2659"/>
                <a:ext cx="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" name="Line 57"/>
              <p:cNvSpPr>
                <a:spLocks noChangeShapeType="1"/>
              </p:cNvSpPr>
              <p:nvPr/>
            </p:nvSpPr>
            <p:spPr bwMode="auto">
              <a:xfrm>
                <a:off x="5465" y="2296"/>
                <a:ext cx="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7" name="AutoShape 58"/>
            <p:cNvSpPr>
              <a:spLocks noChangeArrowheads="1"/>
            </p:cNvSpPr>
            <p:nvPr/>
          </p:nvSpPr>
          <p:spPr bwMode="auto">
            <a:xfrm>
              <a:off x="967" y="1849"/>
              <a:ext cx="51" cy="8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AutoShape 59"/>
            <p:cNvSpPr>
              <a:spLocks noChangeArrowheads="1"/>
            </p:cNvSpPr>
            <p:nvPr/>
          </p:nvSpPr>
          <p:spPr bwMode="auto">
            <a:xfrm>
              <a:off x="970" y="3225"/>
              <a:ext cx="50" cy="8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AutoShape 60"/>
            <p:cNvSpPr>
              <a:spLocks noChangeArrowheads="1"/>
            </p:cNvSpPr>
            <p:nvPr/>
          </p:nvSpPr>
          <p:spPr bwMode="auto">
            <a:xfrm>
              <a:off x="1147" y="1816"/>
              <a:ext cx="51" cy="149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AutoShape 61"/>
            <p:cNvSpPr>
              <a:spLocks noChangeArrowheads="1"/>
            </p:cNvSpPr>
            <p:nvPr/>
          </p:nvSpPr>
          <p:spPr bwMode="auto">
            <a:xfrm>
              <a:off x="1146" y="1896"/>
              <a:ext cx="52" cy="1372"/>
            </a:xfrm>
            <a:prstGeom prst="roundRect">
              <a:avLst>
                <a:gd name="adj" fmla="val 16667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1" name="Group 62"/>
            <p:cNvGrpSpPr>
              <a:grpSpLocks/>
            </p:cNvGrpSpPr>
            <p:nvPr/>
          </p:nvGrpSpPr>
          <p:grpSpPr bwMode="auto">
            <a:xfrm>
              <a:off x="1147" y="1644"/>
              <a:ext cx="25" cy="160"/>
              <a:chOff x="5420" y="2296"/>
              <a:chExt cx="46" cy="454"/>
            </a:xfrm>
          </p:grpSpPr>
          <p:sp>
            <p:nvSpPr>
              <p:cNvPr id="122" name="Line 63"/>
              <p:cNvSpPr>
                <a:spLocks noChangeShapeType="1"/>
              </p:cNvSpPr>
              <p:nvPr/>
            </p:nvSpPr>
            <p:spPr bwMode="auto">
              <a:xfrm>
                <a:off x="5420" y="2432"/>
                <a:ext cx="46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" name="Line 64"/>
              <p:cNvSpPr>
                <a:spLocks noChangeShapeType="1"/>
              </p:cNvSpPr>
              <p:nvPr/>
            </p:nvSpPr>
            <p:spPr bwMode="auto">
              <a:xfrm flipV="1">
                <a:off x="5420" y="2478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" name="Line 65"/>
              <p:cNvSpPr>
                <a:spLocks noChangeShapeType="1"/>
              </p:cNvSpPr>
              <p:nvPr/>
            </p:nvSpPr>
            <p:spPr bwMode="auto">
              <a:xfrm>
                <a:off x="5420" y="2522"/>
                <a:ext cx="46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" name="Line 66"/>
              <p:cNvSpPr>
                <a:spLocks noChangeShapeType="1"/>
              </p:cNvSpPr>
              <p:nvPr/>
            </p:nvSpPr>
            <p:spPr bwMode="auto">
              <a:xfrm flipV="1">
                <a:off x="5420" y="2568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" name="Line 67"/>
              <p:cNvSpPr>
                <a:spLocks noChangeShapeType="1"/>
              </p:cNvSpPr>
              <p:nvPr/>
            </p:nvSpPr>
            <p:spPr bwMode="auto">
              <a:xfrm flipV="1">
                <a:off x="5420" y="2386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" name="Line 68"/>
              <p:cNvSpPr>
                <a:spLocks noChangeShapeType="1"/>
              </p:cNvSpPr>
              <p:nvPr/>
            </p:nvSpPr>
            <p:spPr bwMode="auto">
              <a:xfrm>
                <a:off x="5420" y="2613"/>
                <a:ext cx="46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" name="Line 69"/>
              <p:cNvSpPr>
                <a:spLocks noChangeShapeType="1"/>
              </p:cNvSpPr>
              <p:nvPr/>
            </p:nvSpPr>
            <p:spPr bwMode="auto">
              <a:xfrm>
                <a:off x="5465" y="2659"/>
                <a:ext cx="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" name="Line 70"/>
              <p:cNvSpPr>
                <a:spLocks noChangeShapeType="1"/>
              </p:cNvSpPr>
              <p:nvPr/>
            </p:nvSpPr>
            <p:spPr bwMode="auto">
              <a:xfrm>
                <a:off x="5465" y="2296"/>
                <a:ext cx="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" name="AutoShape 71"/>
            <p:cNvSpPr>
              <a:spLocks noChangeArrowheads="1"/>
            </p:cNvSpPr>
            <p:nvPr/>
          </p:nvSpPr>
          <p:spPr bwMode="auto">
            <a:xfrm>
              <a:off x="1145" y="1849"/>
              <a:ext cx="51" cy="8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AutoShape 72"/>
            <p:cNvSpPr>
              <a:spLocks noChangeArrowheads="1"/>
            </p:cNvSpPr>
            <p:nvPr/>
          </p:nvSpPr>
          <p:spPr bwMode="auto">
            <a:xfrm>
              <a:off x="1147" y="3225"/>
              <a:ext cx="51" cy="8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AutoShape 73"/>
            <p:cNvSpPr>
              <a:spLocks noChangeArrowheads="1"/>
            </p:cNvSpPr>
            <p:nvPr/>
          </p:nvSpPr>
          <p:spPr bwMode="auto">
            <a:xfrm>
              <a:off x="1325" y="1816"/>
              <a:ext cx="51" cy="149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AutoShape 74"/>
            <p:cNvSpPr>
              <a:spLocks noChangeArrowheads="1"/>
            </p:cNvSpPr>
            <p:nvPr/>
          </p:nvSpPr>
          <p:spPr bwMode="auto">
            <a:xfrm>
              <a:off x="1324" y="1896"/>
              <a:ext cx="51" cy="1372"/>
            </a:xfrm>
            <a:prstGeom prst="roundRect">
              <a:avLst>
                <a:gd name="adj" fmla="val 16667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6" name="Group 75"/>
            <p:cNvGrpSpPr>
              <a:grpSpLocks/>
            </p:cNvGrpSpPr>
            <p:nvPr/>
          </p:nvGrpSpPr>
          <p:grpSpPr bwMode="auto">
            <a:xfrm>
              <a:off x="1325" y="1644"/>
              <a:ext cx="25" cy="160"/>
              <a:chOff x="5420" y="2296"/>
              <a:chExt cx="46" cy="454"/>
            </a:xfrm>
          </p:grpSpPr>
          <p:sp>
            <p:nvSpPr>
              <p:cNvPr id="114" name="Line 76"/>
              <p:cNvSpPr>
                <a:spLocks noChangeShapeType="1"/>
              </p:cNvSpPr>
              <p:nvPr/>
            </p:nvSpPr>
            <p:spPr bwMode="auto">
              <a:xfrm>
                <a:off x="5420" y="2432"/>
                <a:ext cx="46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Line 77"/>
              <p:cNvSpPr>
                <a:spLocks noChangeShapeType="1"/>
              </p:cNvSpPr>
              <p:nvPr/>
            </p:nvSpPr>
            <p:spPr bwMode="auto">
              <a:xfrm flipV="1">
                <a:off x="5420" y="2478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Line 78"/>
              <p:cNvSpPr>
                <a:spLocks noChangeShapeType="1"/>
              </p:cNvSpPr>
              <p:nvPr/>
            </p:nvSpPr>
            <p:spPr bwMode="auto">
              <a:xfrm>
                <a:off x="5420" y="2522"/>
                <a:ext cx="46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" name="Line 79"/>
              <p:cNvSpPr>
                <a:spLocks noChangeShapeType="1"/>
              </p:cNvSpPr>
              <p:nvPr/>
            </p:nvSpPr>
            <p:spPr bwMode="auto">
              <a:xfrm flipV="1">
                <a:off x="5420" y="2568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Line 80"/>
              <p:cNvSpPr>
                <a:spLocks noChangeShapeType="1"/>
              </p:cNvSpPr>
              <p:nvPr/>
            </p:nvSpPr>
            <p:spPr bwMode="auto">
              <a:xfrm flipV="1">
                <a:off x="5420" y="2386"/>
                <a:ext cx="46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Line 81"/>
              <p:cNvSpPr>
                <a:spLocks noChangeShapeType="1"/>
              </p:cNvSpPr>
              <p:nvPr/>
            </p:nvSpPr>
            <p:spPr bwMode="auto">
              <a:xfrm>
                <a:off x="5420" y="2613"/>
                <a:ext cx="46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Line 82"/>
              <p:cNvSpPr>
                <a:spLocks noChangeShapeType="1"/>
              </p:cNvSpPr>
              <p:nvPr/>
            </p:nvSpPr>
            <p:spPr bwMode="auto">
              <a:xfrm>
                <a:off x="5465" y="2659"/>
                <a:ext cx="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Line 83"/>
              <p:cNvSpPr>
                <a:spLocks noChangeShapeType="1"/>
              </p:cNvSpPr>
              <p:nvPr/>
            </p:nvSpPr>
            <p:spPr bwMode="auto">
              <a:xfrm>
                <a:off x="5465" y="2296"/>
                <a:ext cx="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7" name="AutoShape 84"/>
            <p:cNvSpPr>
              <a:spLocks noChangeArrowheads="1"/>
            </p:cNvSpPr>
            <p:nvPr/>
          </p:nvSpPr>
          <p:spPr bwMode="auto">
            <a:xfrm>
              <a:off x="1323" y="1849"/>
              <a:ext cx="51" cy="8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AutoShape 85"/>
            <p:cNvSpPr>
              <a:spLocks noChangeArrowheads="1"/>
            </p:cNvSpPr>
            <p:nvPr/>
          </p:nvSpPr>
          <p:spPr bwMode="auto">
            <a:xfrm>
              <a:off x="1325" y="3225"/>
              <a:ext cx="51" cy="8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Oval 86"/>
            <p:cNvSpPr>
              <a:spLocks noChangeArrowheads="1"/>
            </p:cNvSpPr>
            <p:nvPr/>
          </p:nvSpPr>
          <p:spPr bwMode="auto">
            <a:xfrm>
              <a:off x="930" y="2142"/>
              <a:ext cx="32" cy="33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0" name="Group 87"/>
            <p:cNvGrpSpPr>
              <a:grpSpLocks/>
            </p:cNvGrpSpPr>
            <p:nvPr/>
          </p:nvGrpSpPr>
          <p:grpSpPr bwMode="auto">
            <a:xfrm>
              <a:off x="457" y="1146"/>
              <a:ext cx="1050" cy="749"/>
              <a:chOff x="657" y="482"/>
              <a:chExt cx="1498" cy="1043"/>
            </a:xfrm>
          </p:grpSpPr>
          <p:sp>
            <p:nvSpPr>
              <p:cNvPr id="96" name="AutoShape 88"/>
              <p:cNvSpPr>
                <a:spLocks noChangeArrowheads="1"/>
              </p:cNvSpPr>
              <p:nvPr/>
            </p:nvSpPr>
            <p:spPr bwMode="auto">
              <a:xfrm>
                <a:off x="1973" y="572"/>
                <a:ext cx="182" cy="18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" name="Freeform 89"/>
              <p:cNvSpPr>
                <a:spLocks/>
              </p:cNvSpPr>
              <p:nvPr/>
            </p:nvSpPr>
            <p:spPr bwMode="auto">
              <a:xfrm>
                <a:off x="1927" y="754"/>
                <a:ext cx="137" cy="771"/>
              </a:xfrm>
              <a:custGeom>
                <a:avLst/>
                <a:gdLst/>
                <a:ahLst/>
                <a:cxnLst>
                  <a:cxn ang="0">
                    <a:pos x="0" y="771"/>
                  </a:cxn>
                  <a:cxn ang="0">
                    <a:pos x="137" y="771"/>
                  </a:cxn>
                  <a:cxn ang="0">
                    <a:pos x="137" y="0"/>
                  </a:cxn>
                </a:cxnLst>
                <a:rect l="0" t="0" r="r" b="b"/>
                <a:pathLst>
                  <a:path w="137" h="771">
                    <a:moveTo>
                      <a:pt x="0" y="771"/>
                    </a:moveTo>
                    <a:lnTo>
                      <a:pt x="137" y="771"/>
                    </a:lnTo>
                    <a:lnTo>
                      <a:pt x="137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" name="Freeform 90"/>
              <p:cNvSpPr>
                <a:spLocks/>
              </p:cNvSpPr>
              <p:nvPr/>
            </p:nvSpPr>
            <p:spPr bwMode="auto">
              <a:xfrm>
                <a:off x="1666" y="754"/>
                <a:ext cx="137" cy="771"/>
              </a:xfrm>
              <a:custGeom>
                <a:avLst/>
                <a:gdLst/>
                <a:ahLst/>
                <a:cxnLst>
                  <a:cxn ang="0">
                    <a:pos x="0" y="771"/>
                  </a:cxn>
                  <a:cxn ang="0">
                    <a:pos x="137" y="771"/>
                  </a:cxn>
                  <a:cxn ang="0">
                    <a:pos x="137" y="0"/>
                  </a:cxn>
                </a:cxnLst>
                <a:rect l="0" t="0" r="r" b="b"/>
                <a:pathLst>
                  <a:path w="137" h="771">
                    <a:moveTo>
                      <a:pt x="0" y="771"/>
                    </a:moveTo>
                    <a:lnTo>
                      <a:pt x="137" y="771"/>
                    </a:lnTo>
                    <a:lnTo>
                      <a:pt x="137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Freeform 91"/>
              <p:cNvSpPr>
                <a:spLocks/>
              </p:cNvSpPr>
              <p:nvPr/>
            </p:nvSpPr>
            <p:spPr bwMode="auto">
              <a:xfrm>
                <a:off x="1416" y="754"/>
                <a:ext cx="137" cy="771"/>
              </a:xfrm>
              <a:custGeom>
                <a:avLst/>
                <a:gdLst/>
                <a:ahLst/>
                <a:cxnLst>
                  <a:cxn ang="0">
                    <a:pos x="0" y="771"/>
                  </a:cxn>
                  <a:cxn ang="0">
                    <a:pos x="137" y="771"/>
                  </a:cxn>
                  <a:cxn ang="0">
                    <a:pos x="137" y="0"/>
                  </a:cxn>
                </a:cxnLst>
                <a:rect l="0" t="0" r="r" b="b"/>
                <a:pathLst>
                  <a:path w="137" h="771">
                    <a:moveTo>
                      <a:pt x="0" y="771"/>
                    </a:moveTo>
                    <a:lnTo>
                      <a:pt x="137" y="771"/>
                    </a:lnTo>
                    <a:lnTo>
                      <a:pt x="137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" name="Freeform 92"/>
              <p:cNvSpPr>
                <a:spLocks/>
              </p:cNvSpPr>
              <p:nvPr/>
            </p:nvSpPr>
            <p:spPr bwMode="auto">
              <a:xfrm>
                <a:off x="1156" y="754"/>
                <a:ext cx="137" cy="771"/>
              </a:xfrm>
              <a:custGeom>
                <a:avLst/>
                <a:gdLst/>
                <a:ahLst/>
                <a:cxnLst>
                  <a:cxn ang="0">
                    <a:pos x="0" y="771"/>
                  </a:cxn>
                  <a:cxn ang="0">
                    <a:pos x="137" y="771"/>
                  </a:cxn>
                  <a:cxn ang="0">
                    <a:pos x="137" y="0"/>
                  </a:cxn>
                </a:cxnLst>
                <a:rect l="0" t="0" r="r" b="b"/>
                <a:pathLst>
                  <a:path w="137" h="771">
                    <a:moveTo>
                      <a:pt x="0" y="771"/>
                    </a:moveTo>
                    <a:lnTo>
                      <a:pt x="137" y="771"/>
                    </a:lnTo>
                    <a:lnTo>
                      <a:pt x="137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Freeform 93"/>
              <p:cNvSpPr>
                <a:spLocks/>
              </p:cNvSpPr>
              <p:nvPr/>
            </p:nvSpPr>
            <p:spPr bwMode="auto">
              <a:xfrm>
                <a:off x="895" y="754"/>
                <a:ext cx="137" cy="771"/>
              </a:xfrm>
              <a:custGeom>
                <a:avLst/>
                <a:gdLst/>
                <a:ahLst/>
                <a:cxnLst>
                  <a:cxn ang="0">
                    <a:pos x="0" y="771"/>
                  </a:cxn>
                  <a:cxn ang="0">
                    <a:pos x="137" y="771"/>
                  </a:cxn>
                  <a:cxn ang="0">
                    <a:pos x="137" y="0"/>
                  </a:cxn>
                </a:cxnLst>
                <a:rect l="0" t="0" r="r" b="b"/>
                <a:pathLst>
                  <a:path w="137" h="771">
                    <a:moveTo>
                      <a:pt x="0" y="771"/>
                    </a:moveTo>
                    <a:lnTo>
                      <a:pt x="137" y="771"/>
                    </a:lnTo>
                    <a:lnTo>
                      <a:pt x="137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Freeform 94"/>
              <p:cNvSpPr>
                <a:spLocks/>
              </p:cNvSpPr>
              <p:nvPr/>
            </p:nvSpPr>
            <p:spPr bwMode="auto">
              <a:xfrm>
                <a:off x="657" y="754"/>
                <a:ext cx="137" cy="771"/>
              </a:xfrm>
              <a:custGeom>
                <a:avLst/>
                <a:gdLst/>
                <a:ahLst/>
                <a:cxnLst>
                  <a:cxn ang="0">
                    <a:pos x="0" y="771"/>
                  </a:cxn>
                  <a:cxn ang="0">
                    <a:pos x="137" y="771"/>
                  </a:cxn>
                  <a:cxn ang="0">
                    <a:pos x="137" y="0"/>
                  </a:cxn>
                </a:cxnLst>
                <a:rect l="0" t="0" r="r" b="b"/>
                <a:pathLst>
                  <a:path w="137" h="771">
                    <a:moveTo>
                      <a:pt x="0" y="771"/>
                    </a:moveTo>
                    <a:lnTo>
                      <a:pt x="137" y="771"/>
                    </a:lnTo>
                    <a:lnTo>
                      <a:pt x="137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AutoShape 95"/>
              <p:cNvSpPr>
                <a:spLocks noChangeArrowheads="1"/>
              </p:cNvSpPr>
              <p:nvPr/>
            </p:nvSpPr>
            <p:spPr bwMode="auto">
              <a:xfrm>
                <a:off x="1707" y="572"/>
                <a:ext cx="182" cy="18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" name="AutoShape 96"/>
              <p:cNvSpPr>
                <a:spLocks noChangeArrowheads="1"/>
              </p:cNvSpPr>
              <p:nvPr/>
            </p:nvSpPr>
            <p:spPr bwMode="auto">
              <a:xfrm>
                <a:off x="1455" y="571"/>
                <a:ext cx="182" cy="18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" name="AutoShape 97"/>
              <p:cNvSpPr>
                <a:spLocks noChangeArrowheads="1"/>
              </p:cNvSpPr>
              <p:nvPr/>
            </p:nvSpPr>
            <p:spPr bwMode="auto">
              <a:xfrm>
                <a:off x="1202" y="572"/>
                <a:ext cx="182" cy="18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" name="AutoShape 98"/>
              <p:cNvSpPr>
                <a:spLocks noChangeArrowheads="1"/>
              </p:cNvSpPr>
              <p:nvPr/>
            </p:nvSpPr>
            <p:spPr bwMode="auto">
              <a:xfrm>
                <a:off x="940" y="572"/>
                <a:ext cx="182" cy="18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" name="AutoShape 99"/>
              <p:cNvSpPr>
                <a:spLocks noChangeArrowheads="1"/>
              </p:cNvSpPr>
              <p:nvPr/>
            </p:nvSpPr>
            <p:spPr bwMode="auto">
              <a:xfrm>
                <a:off x="703" y="572"/>
                <a:ext cx="182" cy="18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Line 100"/>
              <p:cNvSpPr>
                <a:spLocks noChangeShapeType="1"/>
              </p:cNvSpPr>
              <p:nvPr/>
            </p:nvSpPr>
            <p:spPr bwMode="auto">
              <a:xfrm flipV="1">
                <a:off x="793" y="482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Line 101"/>
              <p:cNvSpPr>
                <a:spLocks noChangeShapeType="1"/>
              </p:cNvSpPr>
              <p:nvPr/>
            </p:nvSpPr>
            <p:spPr bwMode="auto">
              <a:xfrm flipV="1">
                <a:off x="1029" y="482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" name="Line 102"/>
              <p:cNvSpPr>
                <a:spLocks noChangeShapeType="1"/>
              </p:cNvSpPr>
              <p:nvPr/>
            </p:nvSpPr>
            <p:spPr bwMode="auto">
              <a:xfrm flipV="1">
                <a:off x="1292" y="482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" name="Line 103"/>
              <p:cNvSpPr>
                <a:spLocks noChangeShapeType="1"/>
              </p:cNvSpPr>
              <p:nvPr/>
            </p:nvSpPr>
            <p:spPr bwMode="auto">
              <a:xfrm flipV="1">
                <a:off x="1546" y="482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" name="Line 104"/>
              <p:cNvSpPr>
                <a:spLocks noChangeShapeType="1"/>
              </p:cNvSpPr>
              <p:nvPr/>
            </p:nvSpPr>
            <p:spPr bwMode="auto">
              <a:xfrm flipV="1">
                <a:off x="1795" y="482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" name="Line 105"/>
              <p:cNvSpPr>
                <a:spLocks noChangeShapeType="1"/>
              </p:cNvSpPr>
              <p:nvPr/>
            </p:nvSpPr>
            <p:spPr bwMode="auto">
              <a:xfrm flipV="1">
                <a:off x="2064" y="482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1" name="Group 106"/>
            <p:cNvGrpSpPr>
              <a:grpSpLocks/>
            </p:cNvGrpSpPr>
            <p:nvPr/>
          </p:nvGrpSpPr>
          <p:grpSpPr bwMode="auto">
            <a:xfrm>
              <a:off x="461" y="3280"/>
              <a:ext cx="1054" cy="554"/>
              <a:chOff x="3061" y="2387"/>
              <a:chExt cx="1498" cy="771"/>
            </a:xfrm>
          </p:grpSpPr>
          <p:sp>
            <p:nvSpPr>
              <p:cNvPr id="77" name="AutoShape 107"/>
              <p:cNvSpPr>
                <a:spLocks noChangeArrowheads="1"/>
              </p:cNvSpPr>
              <p:nvPr/>
            </p:nvSpPr>
            <p:spPr bwMode="auto">
              <a:xfrm flipV="1">
                <a:off x="4377" y="2887"/>
                <a:ext cx="182" cy="18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78" name="Group 108"/>
              <p:cNvGrpSpPr>
                <a:grpSpLocks/>
              </p:cNvGrpSpPr>
              <p:nvPr/>
            </p:nvGrpSpPr>
            <p:grpSpPr bwMode="auto">
              <a:xfrm>
                <a:off x="3061" y="2387"/>
                <a:ext cx="1407" cy="499"/>
                <a:chOff x="3061" y="2115"/>
                <a:chExt cx="1407" cy="771"/>
              </a:xfrm>
            </p:grpSpPr>
            <p:sp>
              <p:nvSpPr>
                <p:cNvPr id="90" name="Freeform 109"/>
                <p:cNvSpPr>
                  <a:spLocks/>
                </p:cNvSpPr>
                <p:nvPr/>
              </p:nvSpPr>
              <p:spPr bwMode="auto">
                <a:xfrm flipV="1">
                  <a:off x="4331" y="2115"/>
                  <a:ext cx="137" cy="771"/>
                </a:xfrm>
                <a:custGeom>
                  <a:avLst/>
                  <a:gdLst/>
                  <a:ahLst/>
                  <a:cxnLst>
                    <a:cxn ang="0">
                      <a:pos x="0" y="771"/>
                    </a:cxn>
                    <a:cxn ang="0">
                      <a:pos x="137" y="771"/>
                    </a:cxn>
                    <a:cxn ang="0">
                      <a:pos x="137" y="0"/>
                    </a:cxn>
                  </a:cxnLst>
                  <a:rect l="0" t="0" r="r" b="b"/>
                  <a:pathLst>
                    <a:path w="137" h="771">
                      <a:moveTo>
                        <a:pt x="0" y="771"/>
                      </a:moveTo>
                      <a:lnTo>
                        <a:pt x="137" y="771"/>
                      </a:lnTo>
                      <a:lnTo>
                        <a:pt x="13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1" name="Freeform 110"/>
                <p:cNvSpPr>
                  <a:spLocks/>
                </p:cNvSpPr>
                <p:nvPr/>
              </p:nvSpPr>
              <p:spPr bwMode="auto">
                <a:xfrm flipV="1">
                  <a:off x="4070" y="2115"/>
                  <a:ext cx="137" cy="771"/>
                </a:xfrm>
                <a:custGeom>
                  <a:avLst/>
                  <a:gdLst/>
                  <a:ahLst/>
                  <a:cxnLst>
                    <a:cxn ang="0">
                      <a:pos x="0" y="771"/>
                    </a:cxn>
                    <a:cxn ang="0">
                      <a:pos x="137" y="771"/>
                    </a:cxn>
                    <a:cxn ang="0">
                      <a:pos x="137" y="0"/>
                    </a:cxn>
                  </a:cxnLst>
                  <a:rect l="0" t="0" r="r" b="b"/>
                  <a:pathLst>
                    <a:path w="137" h="771">
                      <a:moveTo>
                        <a:pt x="0" y="771"/>
                      </a:moveTo>
                      <a:lnTo>
                        <a:pt x="137" y="771"/>
                      </a:lnTo>
                      <a:lnTo>
                        <a:pt x="13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2" name="Freeform 111"/>
                <p:cNvSpPr>
                  <a:spLocks/>
                </p:cNvSpPr>
                <p:nvPr/>
              </p:nvSpPr>
              <p:spPr bwMode="auto">
                <a:xfrm flipV="1">
                  <a:off x="3820" y="2115"/>
                  <a:ext cx="137" cy="771"/>
                </a:xfrm>
                <a:custGeom>
                  <a:avLst/>
                  <a:gdLst/>
                  <a:ahLst/>
                  <a:cxnLst>
                    <a:cxn ang="0">
                      <a:pos x="0" y="771"/>
                    </a:cxn>
                    <a:cxn ang="0">
                      <a:pos x="137" y="771"/>
                    </a:cxn>
                    <a:cxn ang="0">
                      <a:pos x="137" y="0"/>
                    </a:cxn>
                  </a:cxnLst>
                  <a:rect l="0" t="0" r="r" b="b"/>
                  <a:pathLst>
                    <a:path w="137" h="771">
                      <a:moveTo>
                        <a:pt x="0" y="771"/>
                      </a:moveTo>
                      <a:lnTo>
                        <a:pt x="137" y="771"/>
                      </a:lnTo>
                      <a:lnTo>
                        <a:pt x="13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3" name="Freeform 112"/>
                <p:cNvSpPr>
                  <a:spLocks/>
                </p:cNvSpPr>
                <p:nvPr/>
              </p:nvSpPr>
              <p:spPr bwMode="auto">
                <a:xfrm flipV="1">
                  <a:off x="3560" y="2115"/>
                  <a:ext cx="137" cy="771"/>
                </a:xfrm>
                <a:custGeom>
                  <a:avLst/>
                  <a:gdLst/>
                  <a:ahLst/>
                  <a:cxnLst>
                    <a:cxn ang="0">
                      <a:pos x="0" y="771"/>
                    </a:cxn>
                    <a:cxn ang="0">
                      <a:pos x="137" y="771"/>
                    </a:cxn>
                    <a:cxn ang="0">
                      <a:pos x="137" y="0"/>
                    </a:cxn>
                  </a:cxnLst>
                  <a:rect l="0" t="0" r="r" b="b"/>
                  <a:pathLst>
                    <a:path w="137" h="771">
                      <a:moveTo>
                        <a:pt x="0" y="771"/>
                      </a:moveTo>
                      <a:lnTo>
                        <a:pt x="137" y="771"/>
                      </a:lnTo>
                      <a:lnTo>
                        <a:pt x="13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4" name="Freeform 113"/>
                <p:cNvSpPr>
                  <a:spLocks/>
                </p:cNvSpPr>
                <p:nvPr/>
              </p:nvSpPr>
              <p:spPr bwMode="auto">
                <a:xfrm flipV="1">
                  <a:off x="3299" y="2115"/>
                  <a:ext cx="137" cy="771"/>
                </a:xfrm>
                <a:custGeom>
                  <a:avLst/>
                  <a:gdLst/>
                  <a:ahLst/>
                  <a:cxnLst>
                    <a:cxn ang="0">
                      <a:pos x="0" y="771"/>
                    </a:cxn>
                    <a:cxn ang="0">
                      <a:pos x="137" y="771"/>
                    </a:cxn>
                    <a:cxn ang="0">
                      <a:pos x="137" y="0"/>
                    </a:cxn>
                  </a:cxnLst>
                  <a:rect l="0" t="0" r="r" b="b"/>
                  <a:pathLst>
                    <a:path w="137" h="771">
                      <a:moveTo>
                        <a:pt x="0" y="771"/>
                      </a:moveTo>
                      <a:lnTo>
                        <a:pt x="137" y="771"/>
                      </a:lnTo>
                      <a:lnTo>
                        <a:pt x="13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5" name="Freeform 114"/>
                <p:cNvSpPr>
                  <a:spLocks/>
                </p:cNvSpPr>
                <p:nvPr/>
              </p:nvSpPr>
              <p:spPr bwMode="auto">
                <a:xfrm flipV="1">
                  <a:off x="3061" y="2115"/>
                  <a:ext cx="137" cy="771"/>
                </a:xfrm>
                <a:custGeom>
                  <a:avLst/>
                  <a:gdLst/>
                  <a:ahLst/>
                  <a:cxnLst>
                    <a:cxn ang="0">
                      <a:pos x="0" y="771"/>
                    </a:cxn>
                    <a:cxn ang="0">
                      <a:pos x="137" y="771"/>
                    </a:cxn>
                    <a:cxn ang="0">
                      <a:pos x="137" y="0"/>
                    </a:cxn>
                  </a:cxnLst>
                  <a:rect l="0" t="0" r="r" b="b"/>
                  <a:pathLst>
                    <a:path w="137" h="771">
                      <a:moveTo>
                        <a:pt x="0" y="771"/>
                      </a:moveTo>
                      <a:lnTo>
                        <a:pt x="137" y="771"/>
                      </a:lnTo>
                      <a:lnTo>
                        <a:pt x="13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9" name="AutoShape 115"/>
              <p:cNvSpPr>
                <a:spLocks noChangeArrowheads="1"/>
              </p:cNvSpPr>
              <p:nvPr/>
            </p:nvSpPr>
            <p:spPr bwMode="auto">
              <a:xfrm flipV="1">
                <a:off x="4111" y="2887"/>
                <a:ext cx="182" cy="18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AutoShape 116"/>
              <p:cNvSpPr>
                <a:spLocks noChangeArrowheads="1"/>
              </p:cNvSpPr>
              <p:nvPr/>
            </p:nvSpPr>
            <p:spPr bwMode="auto">
              <a:xfrm flipV="1">
                <a:off x="3859" y="2888"/>
                <a:ext cx="182" cy="18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AutoShape 117"/>
              <p:cNvSpPr>
                <a:spLocks noChangeArrowheads="1"/>
              </p:cNvSpPr>
              <p:nvPr/>
            </p:nvSpPr>
            <p:spPr bwMode="auto">
              <a:xfrm flipV="1">
                <a:off x="3606" y="2887"/>
                <a:ext cx="182" cy="18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AutoShape 118"/>
              <p:cNvSpPr>
                <a:spLocks noChangeArrowheads="1"/>
              </p:cNvSpPr>
              <p:nvPr/>
            </p:nvSpPr>
            <p:spPr bwMode="auto">
              <a:xfrm flipV="1">
                <a:off x="3344" y="2887"/>
                <a:ext cx="182" cy="18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AutoShape 119"/>
              <p:cNvSpPr>
                <a:spLocks noChangeArrowheads="1"/>
              </p:cNvSpPr>
              <p:nvPr/>
            </p:nvSpPr>
            <p:spPr bwMode="auto">
              <a:xfrm flipV="1">
                <a:off x="3107" y="2887"/>
                <a:ext cx="182" cy="18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Line 120"/>
              <p:cNvSpPr>
                <a:spLocks noChangeShapeType="1"/>
              </p:cNvSpPr>
              <p:nvPr/>
            </p:nvSpPr>
            <p:spPr bwMode="auto">
              <a:xfrm>
                <a:off x="3197" y="3068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" name="Line 121"/>
              <p:cNvSpPr>
                <a:spLocks noChangeShapeType="1"/>
              </p:cNvSpPr>
              <p:nvPr/>
            </p:nvSpPr>
            <p:spPr bwMode="auto">
              <a:xfrm>
                <a:off x="3433" y="3068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" name="Line 122"/>
              <p:cNvSpPr>
                <a:spLocks noChangeShapeType="1"/>
              </p:cNvSpPr>
              <p:nvPr/>
            </p:nvSpPr>
            <p:spPr bwMode="auto">
              <a:xfrm>
                <a:off x="3696" y="3068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Line 123"/>
              <p:cNvSpPr>
                <a:spLocks noChangeShapeType="1"/>
              </p:cNvSpPr>
              <p:nvPr/>
            </p:nvSpPr>
            <p:spPr bwMode="auto">
              <a:xfrm>
                <a:off x="3950" y="3068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Line 124"/>
              <p:cNvSpPr>
                <a:spLocks noChangeShapeType="1"/>
              </p:cNvSpPr>
              <p:nvPr/>
            </p:nvSpPr>
            <p:spPr bwMode="auto">
              <a:xfrm>
                <a:off x="4199" y="3068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" name="Line 125"/>
              <p:cNvSpPr>
                <a:spLocks noChangeShapeType="1"/>
              </p:cNvSpPr>
              <p:nvPr/>
            </p:nvSpPr>
            <p:spPr bwMode="auto">
              <a:xfrm>
                <a:off x="4468" y="3068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2" name="Freeform 126"/>
            <p:cNvSpPr>
              <a:spLocks/>
            </p:cNvSpPr>
            <p:nvPr/>
          </p:nvSpPr>
          <p:spPr bwMode="auto">
            <a:xfrm>
              <a:off x="1043" y="730"/>
              <a:ext cx="119" cy="38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45" y="7"/>
                </a:cxn>
                <a:cxn ang="0">
                  <a:pos x="136" y="280"/>
                </a:cxn>
                <a:cxn ang="0">
                  <a:pos x="317" y="325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127"/>
            <p:cNvSpPr>
              <a:spLocks/>
            </p:cNvSpPr>
            <p:nvPr/>
          </p:nvSpPr>
          <p:spPr bwMode="auto">
            <a:xfrm>
              <a:off x="1065" y="3868"/>
              <a:ext cx="137" cy="131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45" y="7"/>
                </a:cxn>
                <a:cxn ang="0">
                  <a:pos x="136" y="280"/>
                </a:cxn>
                <a:cxn ang="0">
                  <a:pos x="317" y="325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128"/>
            <p:cNvSpPr>
              <a:spLocks/>
            </p:cNvSpPr>
            <p:nvPr/>
          </p:nvSpPr>
          <p:spPr bwMode="auto">
            <a:xfrm>
              <a:off x="872" y="966"/>
              <a:ext cx="119" cy="146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45" y="7"/>
                </a:cxn>
                <a:cxn ang="0">
                  <a:pos x="136" y="280"/>
                </a:cxn>
                <a:cxn ang="0">
                  <a:pos x="317" y="325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129"/>
            <p:cNvSpPr>
              <a:spLocks/>
            </p:cNvSpPr>
            <p:nvPr/>
          </p:nvSpPr>
          <p:spPr bwMode="auto">
            <a:xfrm>
              <a:off x="1248" y="1075"/>
              <a:ext cx="119" cy="3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45" y="7"/>
                </a:cxn>
                <a:cxn ang="0">
                  <a:pos x="136" y="280"/>
                </a:cxn>
                <a:cxn ang="0">
                  <a:pos x="317" y="325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130"/>
            <p:cNvSpPr>
              <a:spLocks/>
            </p:cNvSpPr>
            <p:nvPr/>
          </p:nvSpPr>
          <p:spPr bwMode="auto">
            <a:xfrm>
              <a:off x="895" y="3916"/>
              <a:ext cx="119" cy="72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45" y="7"/>
                </a:cxn>
                <a:cxn ang="0">
                  <a:pos x="136" y="280"/>
                </a:cxn>
                <a:cxn ang="0">
                  <a:pos x="317" y="325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131"/>
            <p:cNvSpPr>
              <a:spLocks/>
            </p:cNvSpPr>
            <p:nvPr/>
          </p:nvSpPr>
          <p:spPr bwMode="auto">
            <a:xfrm>
              <a:off x="1236" y="3970"/>
              <a:ext cx="119" cy="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45" y="7"/>
                </a:cxn>
                <a:cxn ang="0">
                  <a:pos x="136" y="280"/>
                </a:cxn>
                <a:cxn ang="0">
                  <a:pos x="317" y="325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132"/>
            <p:cNvSpPr>
              <a:spLocks/>
            </p:cNvSpPr>
            <p:nvPr/>
          </p:nvSpPr>
          <p:spPr bwMode="auto">
            <a:xfrm>
              <a:off x="1419" y="1087"/>
              <a:ext cx="119" cy="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45" y="7"/>
                </a:cxn>
                <a:cxn ang="0">
                  <a:pos x="136" y="280"/>
                </a:cxn>
                <a:cxn ang="0">
                  <a:pos x="317" y="325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133"/>
            <p:cNvSpPr>
              <a:spLocks/>
            </p:cNvSpPr>
            <p:nvPr/>
          </p:nvSpPr>
          <p:spPr bwMode="auto">
            <a:xfrm>
              <a:off x="668" y="1075"/>
              <a:ext cx="119" cy="18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45" y="7"/>
                </a:cxn>
                <a:cxn ang="0">
                  <a:pos x="136" y="280"/>
                </a:cxn>
                <a:cxn ang="0">
                  <a:pos x="317" y="325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Freeform 134"/>
            <p:cNvSpPr>
              <a:spLocks/>
            </p:cNvSpPr>
            <p:nvPr/>
          </p:nvSpPr>
          <p:spPr bwMode="auto">
            <a:xfrm>
              <a:off x="463" y="1087"/>
              <a:ext cx="145" cy="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8" y="6"/>
                </a:cxn>
                <a:cxn ang="0">
                  <a:pos x="192" y="0"/>
                </a:cxn>
              </a:cxnLst>
              <a:rect l="0" t="0" r="r" b="b"/>
              <a:pathLst>
                <a:path w="192" h="9">
                  <a:moveTo>
                    <a:pt x="0" y="0"/>
                  </a:moveTo>
                  <a:cubicBezTo>
                    <a:pt x="26" y="9"/>
                    <a:pt x="49" y="1"/>
                    <a:pt x="78" y="6"/>
                  </a:cubicBezTo>
                  <a:cubicBezTo>
                    <a:pt x="116" y="4"/>
                    <a:pt x="192" y="0"/>
                    <a:pt x="192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Freeform 135"/>
            <p:cNvSpPr>
              <a:spLocks/>
            </p:cNvSpPr>
            <p:nvPr/>
          </p:nvSpPr>
          <p:spPr bwMode="auto">
            <a:xfrm>
              <a:off x="1407" y="3989"/>
              <a:ext cx="144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8" y="6"/>
                </a:cxn>
                <a:cxn ang="0">
                  <a:pos x="192" y="0"/>
                </a:cxn>
              </a:cxnLst>
              <a:rect l="0" t="0" r="r" b="b"/>
              <a:pathLst>
                <a:path w="192" h="9">
                  <a:moveTo>
                    <a:pt x="0" y="0"/>
                  </a:moveTo>
                  <a:cubicBezTo>
                    <a:pt x="26" y="9"/>
                    <a:pt x="49" y="1"/>
                    <a:pt x="78" y="6"/>
                  </a:cubicBezTo>
                  <a:cubicBezTo>
                    <a:pt x="116" y="4"/>
                    <a:pt x="192" y="0"/>
                    <a:pt x="192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Freeform 136"/>
            <p:cNvSpPr>
              <a:spLocks/>
            </p:cNvSpPr>
            <p:nvPr/>
          </p:nvSpPr>
          <p:spPr bwMode="auto">
            <a:xfrm>
              <a:off x="690" y="3970"/>
              <a:ext cx="119" cy="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45" y="7"/>
                </a:cxn>
                <a:cxn ang="0">
                  <a:pos x="136" y="280"/>
                </a:cxn>
                <a:cxn ang="0">
                  <a:pos x="317" y="325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Freeform 137"/>
            <p:cNvSpPr>
              <a:spLocks/>
            </p:cNvSpPr>
            <p:nvPr/>
          </p:nvSpPr>
          <p:spPr bwMode="auto">
            <a:xfrm>
              <a:off x="485" y="3989"/>
              <a:ext cx="144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8" y="6"/>
                </a:cxn>
                <a:cxn ang="0">
                  <a:pos x="192" y="0"/>
                </a:cxn>
              </a:cxnLst>
              <a:rect l="0" t="0" r="r" b="b"/>
              <a:pathLst>
                <a:path w="192" h="9">
                  <a:moveTo>
                    <a:pt x="0" y="0"/>
                  </a:moveTo>
                  <a:cubicBezTo>
                    <a:pt x="26" y="9"/>
                    <a:pt x="49" y="1"/>
                    <a:pt x="78" y="6"/>
                  </a:cubicBezTo>
                  <a:cubicBezTo>
                    <a:pt x="116" y="4"/>
                    <a:pt x="192" y="0"/>
                    <a:pt x="192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138"/>
            <p:cNvSpPr>
              <a:spLocks noChangeShapeType="1"/>
            </p:cNvSpPr>
            <p:nvPr/>
          </p:nvSpPr>
          <p:spPr bwMode="auto">
            <a:xfrm>
              <a:off x="929" y="1991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139"/>
            <p:cNvSpPr>
              <a:spLocks noChangeShapeType="1"/>
            </p:cNvSpPr>
            <p:nvPr/>
          </p:nvSpPr>
          <p:spPr bwMode="auto">
            <a:xfrm>
              <a:off x="280" y="2172"/>
              <a:ext cx="64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Text Box 140"/>
            <p:cNvSpPr txBox="1">
              <a:spLocks noChangeArrowheads="1"/>
            </p:cNvSpPr>
            <p:nvPr/>
          </p:nvSpPr>
          <p:spPr bwMode="auto">
            <a:xfrm>
              <a:off x="650" y="1248"/>
              <a:ext cx="21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900">
                  <a:latin typeface="Arial" charset="0"/>
                </a:rPr>
                <a:t>L</a:t>
              </a:r>
              <a:r>
                <a:rPr lang="en-US" sz="900" baseline="-25000">
                  <a:latin typeface="Arial" charset="0"/>
                </a:rPr>
                <a:t>2a</a:t>
              </a:r>
            </a:p>
          </p:txBody>
        </p:sp>
        <p:sp>
          <p:nvSpPr>
            <p:cNvPr id="57" name="Text Box 141"/>
            <p:cNvSpPr txBox="1">
              <a:spLocks noChangeArrowheads="1"/>
            </p:cNvSpPr>
            <p:nvPr/>
          </p:nvSpPr>
          <p:spPr bwMode="auto">
            <a:xfrm>
              <a:off x="839" y="1248"/>
              <a:ext cx="21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900">
                  <a:latin typeface="Arial" charset="0"/>
                </a:rPr>
                <a:t>L</a:t>
              </a:r>
              <a:r>
                <a:rPr lang="en-US" sz="900" baseline="-25000">
                  <a:latin typeface="Arial" charset="0"/>
                </a:rPr>
                <a:t>3a</a:t>
              </a:r>
            </a:p>
          </p:txBody>
        </p:sp>
        <p:sp>
          <p:nvSpPr>
            <p:cNvPr id="58" name="Text Box 142"/>
            <p:cNvSpPr txBox="1">
              <a:spLocks noChangeArrowheads="1"/>
            </p:cNvSpPr>
            <p:nvPr/>
          </p:nvSpPr>
          <p:spPr bwMode="auto">
            <a:xfrm>
              <a:off x="1009" y="1255"/>
              <a:ext cx="21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900">
                  <a:latin typeface="Arial" charset="0"/>
                </a:rPr>
                <a:t>L</a:t>
              </a:r>
              <a:r>
                <a:rPr lang="en-US" sz="900" baseline="-25000">
                  <a:latin typeface="Arial" charset="0"/>
                </a:rPr>
                <a:t>4a</a:t>
              </a:r>
            </a:p>
          </p:txBody>
        </p:sp>
        <p:sp>
          <p:nvSpPr>
            <p:cNvPr id="59" name="Text Box 143"/>
            <p:cNvSpPr txBox="1">
              <a:spLocks noChangeArrowheads="1"/>
            </p:cNvSpPr>
            <p:nvPr/>
          </p:nvSpPr>
          <p:spPr bwMode="auto">
            <a:xfrm>
              <a:off x="1197" y="1255"/>
              <a:ext cx="21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900">
                  <a:latin typeface="Arial" charset="0"/>
                </a:rPr>
                <a:t>L</a:t>
              </a:r>
              <a:r>
                <a:rPr lang="en-US" sz="900" baseline="-25000">
                  <a:latin typeface="Arial" charset="0"/>
                </a:rPr>
                <a:t>5a</a:t>
              </a:r>
            </a:p>
          </p:txBody>
        </p:sp>
        <p:sp>
          <p:nvSpPr>
            <p:cNvPr id="60" name="Text Box 144"/>
            <p:cNvSpPr txBox="1">
              <a:spLocks noChangeArrowheads="1"/>
            </p:cNvSpPr>
            <p:nvPr/>
          </p:nvSpPr>
          <p:spPr bwMode="auto">
            <a:xfrm>
              <a:off x="1385" y="1255"/>
              <a:ext cx="21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900">
                  <a:latin typeface="Arial" charset="0"/>
                </a:rPr>
                <a:t>L</a:t>
              </a:r>
              <a:r>
                <a:rPr lang="en-US" sz="900" baseline="-25000">
                  <a:latin typeface="Arial" charset="0"/>
                </a:rPr>
                <a:t>6a</a:t>
              </a:r>
            </a:p>
          </p:txBody>
        </p:sp>
        <p:sp>
          <p:nvSpPr>
            <p:cNvPr id="61" name="Text Box 145"/>
            <p:cNvSpPr txBox="1">
              <a:spLocks noChangeArrowheads="1"/>
            </p:cNvSpPr>
            <p:nvPr/>
          </p:nvSpPr>
          <p:spPr bwMode="auto">
            <a:xfrm>
              <a:off x="480" y="1248"/>
              <a:ext cx="21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900">
                  <a:latin typeface="Arial" charset="0"/>
                </a:rPr>
                <a:t>L</a:t>
              </a:r>
              <a:r>
                <a:rPr lang="en-US" sz="900" baseline="-25000">
                  <a:latin typeface="Arial" charset="0"/>
                </a:rPr>
                <a:t>1a</a:t>
              </a:r>
            </a:p>
          </p:txBody>
        </p:sp>
        <p:sp>
          <p:nvSpPr>
            <p:cNvPr id="62" name="Text Box 146"/>
            <p:cNvSpPr txBox="1">
              <a:spLocks noChangeArrowheads="1"/>
            </p:cNvSpPr>
            <p:nvPr/>
          </p:nvSpPr>
          <p:spPr bwMode="auto">
            <a:xfrm>
              <a:off x="656" y="2089"/>
              <a:ext cx="16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900">
                  <a:latin typeface="Arial" charset="0"/>
                </a:rPr>
                <a:t>X</a:t>
              </a:r>
            </a:p>
          </p:txBody>
        </p:sp>
        <p:sp>
          <p:nvSpPr>
            <p:cNvPr id="63" name="Text Box 147"/>
            <p:cNvSpPr txBox="1">
              <a:spLocks noChangeArrowheads="1"/>
            </p:cNvSpPr>
            <p:nvPr/>
          </p:nvSpPr>
          <p:spPr bwMode="auto">
            <a:xfrm>
              <a:off x="827" y="2007"/>
              <a:ext cx="16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900">
                  <a:latin typeface="Arial" charset="0"/>
                </a:rPr>
                <a:t>Y</a:t>
              </a:r>
            </a:p>
          </p:txBody>
        </p:sp>
        <p:sp>
          <p:nvSpPr>
            <p:cNvPr id="64" name="Text Box 148"/>
            <p:cNvSpPr txBox="1">
              <a:spLocks noChangeArrowheads="1"/>
            </p:cNvSpPr>
            <p:nvPr/>
          </p:nvSpPr>
          <p:spPr bwMode="auto">
            <a:xfrm>
              <a:off x="331" y="2534"/>
              <a:ext cx="20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latin typeface="Arial" charset="0"/>
                </a:rPr>
                <a:t>P</a:t>
              </a:r>
              <a:r>
                <a:rPr lang="en-US" sz="1000" baseline="-25000">
                  <a:latin typeface="Arial" charset="0"/>
                </a:rPr>
                <a:t>1</a:t>
              </a:r>
            </a:p>
          </p:txBody>
        </p:sp>
        <p:sp>
          <p:nvSpPr>
            <p:cNvPr id="65" name="Text Box 149"/>
            <p:cNvSpPr txBox="1">
              <a:spLocks noChangeArrowheads="1"/>
            </p:cNvSpPr>
            <p:nvPr/>
          </p:nvSpPr>
          <p:spPr bwMode="auto">
            <a:xfrm>
              <a:off x="502" y="2534"/>
              <a:ext cx="20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latin typeface="Arial" charset="0"/>
                </a:rPr>
                <a:t>P</a:t>
              </a:r>
              <a:r>
                <a:rPr lang="en-US" sz="1000" baseline="-25000">
                  <a:latin typeface="Arial" charset="0"/>
                </a:rPr>
                <a:t>2</a:t>
              </a:r>
            </a:p>
          </p:txBody>
        </p:sp>
        <p:sp>
          <p:nvSpPr>
            <p:cNvPr id="66" name="Text Box 150"/>
            <p:cNvSpPr txBox="1">
              <a:spLocks noChangeArrowheads="1"/>
            </p:cNvSpPr>
            <p:nvPr/>
          </p:nvSpPr>
          <p:spPr bwMode="auto">
            <a:xfrm>
              <a:off x="672" y="2534"/>
              <a:ext cx="20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latin typeface="Arial" charset="0"/>
                </a:rPr>
                <a:t>P</a:t>
              </a:r>
              <a:r>
                <a:rPr lang="en-US" sz="1000" baseline="-25000">
                  <a:latin typeface="Arial" charset="0"/>
                </a:rPr>
                <a:t>3</a:t>
              </a:r>
            </a:p>
          </p:txBody>
        </p:sp>
        <p:sp>
          <p:nvSpPr>
            <p:cNvPr id="67" name="Text Box 151"/>
            <p:cNvSpPr txBox="1">
              <a:spLocks noChangeArrowheads="1"/>
            </p:cNvSpPr>
            <p:nvPr/>
          </p:nvSpPr>
          <p:spPr bwMode="auto">
            <a:xfrm>
              <a:off x="843" y="2534"/>
              <a:ext cx="20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latin typeface="Arial" charset="0"/>
                </a:rPr>
                <a:t>P</a:t>
              </a:r>
              <a:r>
                <a:rPr lang="en-US" sz="1000" baseline="-25000">
                  <a:latin typeface="Arial" charset="0"/>
                </a:rPr>
                <a:t>4</a:t>
              </a:r>
            </a:p>
          </p:txBody>
        </p:sp>
        <p:sp>
          <p:nvSpPr>
            <p:cNvPr id="68" name="Text Box 152"/>
            <p:cNvSpPr txBox="1">
              <a:spLocks noChangeArrowheads="1"/>
            </p:cNvSpPr>
            <p:nvPr/>
          </p:nvSpPr>
          <p:spPr bwMode="auto">
            <a:xfrm>
              <a:off x="748" y="2842"/>
              <a:ext cx="16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>
                  <a:latin typeface="Arial" charset="0"/>
                </a:rPr>
                <a:t>1</a:t>
              </a:r>
            </a:p>
          </p:txBody>
        </p:sp>
        <p:sp>
          <p:nvSpPr>
            <p:cNvPr id="69" name="Text Box 153"/>
            <p:cNvSpPr txBox="1">
              <a:spLocks noChangeArrowheads="1"/>
            </p:cNvSpPr>
            <p:nvPr/>
          </p:nvSpPr>
          <p:spPr bwMode="auto">
            <a:xfrm>
              <a:off x="1015" y="2534"/>
              <a:ext cx="20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latin typeface="Arial" charset="0"/>
                </a:rPr>
                <a:t>P</a:t>
              </a:r>
              <a:r>
                <a:rPr lang="en-US" sz="1000" baseline="-25000">
                  <a:latin typeface="Arial" charset="0"/>
                </a:rPr>
                <a:t>5</a:t>
              </a:r>
            </a:p>
          </p:txBody>
        </p:sp>
        <p:sp>
          <p:nvSpPr>
            <p:cNvPr id="70" name="Text Box 154"/>
            <p:cNvSpPr txBox="1">
              <a:spLocks noChangeArrowheads="1"/>
            </p:cNvSpPr>
            <p:nvPr/>
          </p:nvSpPr>
          <p:spPr bwMode="auto">
            <a:xfrm>
              <a:off x="1185" y="2534"/>
              <a:ext cx="20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latin typeface="Arial" charset="0"/>
                </a:rPr>
                <a:t>P</a:t>
              </a:r>
              <a:r>
                <a:rPr lang="en-US" sz="1000" baseline="-25000">
                  <a:latin typeface="Arial" charset="0"/>
                </a:rPr>
                <a:t>6</a:t>
              </a:r>
            </a:p>
          </p:txBody>
        </p:sp>
        <p:sp>
          <p:nvSpPr>
            <p:cNvPr id="71" name="Text Box 155"/>
            <p:cNvSpPr txBox="1">
              <a:spLocks noChangeArrowheads="1"/>
            </p:cNvSpPr>
            <p:nvPr/>
          </p:nvSpPr>
          <p:spPr bwMode="auto">
            <a:xfrm>
              <a:off x="655" y="3614"/>
              <a:ext cx="21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900">
                  <a:latin typeface="Arial" charset="0"/>
                </a:rPr>
                <a:t>L</a:t>
              </a:r>
              <a:r>
                <a:rPr lang="en-US" sz="900" baseline="-25000">
                  <a:latin typeface="Arial" charset="0"/>
                </a:rPr>
                <a:t>2b</a:t>
              </a:r>
            </a:p>
          </p:txBody>
        </p:sp>
        <p:sp>
          <p:nvSpPr>
            <p:cNvPr id="72" name="Text Box 156"/>
            <p:cNvSpPr txBox="1">
              <a:spLocks noChangeArrowheads="1"/>
            </p:cNvSpPr>
            <p:nvPr/>
          </p:nvSpPr>
          <p:spPr bwMode="auto">
            <a:xfrm>
              <a:off x="843" y="3614"/>
              <a:ext cx="21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900">
                  <a:latin typeface="Arial" charset="0"/>
                </a:rPr>
                <a:t>L</a:t>
              </a:r>
              <a:r>
                <a:rPr lang="en-US" sz="900" baseline="-25000">
                  <a:latin typeface="Arial" charset="0"/>
                </a:rPr>
                <a:t>3b</a:t>
              </a:r>
            </a:p>
          </p:txBody>
        </p:sp>
        <p:sp>
          <p:nvSpPr>
            <p:cNvPr id="73" name="Text Box 157"/>
            <p:cNvSpPr txBox="1">
              <a:spLocks noChangeArrowheads="1"/>
            </p:cNvSpPr>
            <p:nvPr/>
          </p:nvSpPr>
          <p:spPr bwMode="auto">
            <a:xfrm>
              <a:off x="1015" y="3618"/>
              <a:ext cx="21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900">
                  <a:latin typeface="Arial" charset="0"/>
                </a:rPr>
                <a:t>L</a:t>
              </a:r>
              <a:r>
                <a:rPr lang="en-US" sz="900" baseline="-25000">
                  <a:latin typeface="Arial" charset="0"/>
                </a:rPr>
                <a:t>4b</a:t>
              </a:r>
            </a:p>
          </p:txBody>
        </p:sp>
        <p:sp>
          <p:nvSpPr>
            <p:cNvPr id="74" name="Text Box 158"/>
            <p:cNvSpPr txBox="1">
              <a:spLocks noChangeArrowheads="1"/>
            </p:cNvSpPr>
            <p:nvPr/>
          </p:nvSpPr>
          <p:spPr bwMode="auto">
            <a:xfrm>
              <a:off x="1201" y="3618"/>
              <a:ext cx="21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900">
                  <a:latin typeface="Arial" charset="0"/>
                </a:rPr>
                <a:t>L</a:t>
              </a:r>
              <a:r>
                <a:rPr lang="en-US" sz="900" baseline="-25000">
                  <a:latin typeface="Arial" charset="0"/>
                </a:rPr>
                <a:t>5b</a:t>
              </a:r>
            </a:p>
          </p:txBody>
        </p:sp>
        <p:sp>
          <p:nvSpPr>
            <p:cNvPr id="75" name="Text Box 159"/>
            <p:cNvSpPr txBox="1">
              <a:spLocks noChangeArrowheads="1"/>
            </p:cNvSpPr>
            <p:nvPr/>
          </p:nvSpPr>
          <p:spPr bwMode="auto">
            <a:xfrm>
              <a:off x="1390" y="3618"/>
              <a:ext cx="21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900">
                  <a:latin typeface="Arial" charset="0"/>
                </a:rPr>
                <a:t>L</a:t>
              </a:r>
              <a:r>
                <a:rPr lang="en-US" sz="900" baseline="-25000">
                  <a:latin typeface="Arial" charset="0"/>
                </a:rPr>
                <a:t>6b</a:t>
              </a:r>
            </a:p>
          </p:txBody>
        </p:sp>
        <p:sp>
          <p:nvSpPr>
            <p:cNvPr id="76" name="Text Box 160"/>
            <p:cNvSpPr txBox="1">
              <a:spLocks noChangeArrowheads="1"/>
            </p:cNvSpPr>
            <p:nvPr/>
          </p:nvSpPr>
          <p:spPr bwMode="auto">
            <a:xfrm>
              <a:off x="484" y="3614"/>
              <a:ext cx="21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900">
                  <a:latin typeface="Arial" charset="0"/>
                </a:rPr>
                <a:t>L</a:t>
              </a:r>
              <a:r>
                <a:rPr lang="en-US" sz="900" baseline="-25000">
                  <a:latin typeface="Arial" charset="0"/>
                </a:rPr>
                <a:t>1b</a:t>
              </a:r>
            </a:p>
          </p:txBody>
        </p:sp>
      </p:grpSp>
      <p:sp>
        <p:nvSpPr>
          <p:cNvPr id="162" name="Rectangle 214"/>
          <p:cNvSpPr>
            <a:spLocks noChangeArrowheads="1"/>
          </p:cNvSpPr>
          <p:nvPr/>
        </p:nvSpPr>
        <p:spPr bwMode="auto">
          <a:xfrm>
            <a:off x="430212" y="1423987"/>
            <a:ext cx="233363" cy="142875"/>
          </a:xfrm>
          <a:prstGeom prst="rect">
            <a:avLst/>
          </a:prstGeom>
          <a:solidFill>
            <a:srgbClr val="79A6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" name="Rectangle 215"/>
          <p:cNvSpPr>
            <a:spLocks noChangeArrowheads="1"/>
          </p:cNvSpPr>
          <p:nvPr/>
        </p:nvSpPr>
        <p:spPr bwMode="auto">
          <a:xfrm>
            <a:off x="430212" y="1135062"/>
            <a:ext cx="233363" cy="14446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" name="Text Box 216"/>
          <p:cNvSpPr txBox="1">
            <a:spLocks noChangeArrowheads="1"/>
          </p:cNvSpPr>
          <p:nvPr/>
        </p:nvSpPr>
        <p:spPr bwMode="auto">
          <a:xfrm>
            <a:off x="674324" y="1339850"/>
            <a:ext cx="370614" cy="319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/>
              <a:t>Al</a:t>
            </a:r>
          </a:p>
        </p:txBody>
      </p:sp>
      <p:sp>
        <p:nvSpPr>
          <p:cNvPr id="165" name="Text Box 217"/>
          <p:cNvSpPr txBox="1">
            <a:spLocks noChangeArrowheads="1"/>
          </p:cNvSpPr>
          <p:nvPr/>
        </p:nvSpPr>
        <p:spPr bwMode="auto">
          <a:xfrm>
            <a:off x="632875" y="1035050"/>
            <a:ext cx="1831463" cy="319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/>
              <a:t>Resistive material</a:t>
            </a:r>
          </a:p>
        </p:txBody>
      </p:sp>
      <p:grpSp>
        <p:nvGrpSpPr>
          <p:cNvPr id="170" name="Group 231"/>
          <p:cNvGrpSpPr>
            <a:grpSpLocks/>
          </p:cNvGrpSpPr>
          <p:nvPr/>
        </p:nvGrpSpPr>
        <p:grpSpPr bwMode="auto">
          <a:xfrm>
            <a:off x="4572000" y="3505200"/>
            <a:ext cx="3886200" cy="3048000"/>
            <a:chOff x="3312" y="2064"/>
            <a:chExt cx="2448" cy="1920"/>
          </a:xfrm>
        </p:grpSpPr>
        <p:sp>
          <p:nvSpPr>
            <p:cNvPr id="171" name="Rectangle 162" descr="Rombos transparentes"/>
            <p:cNvSpPr>
              <a:spLocks noChangeArrowheads="1"/>
            </p:cNvSpPr>
            <p:nvPr/>
          </p:nvSpPr>
          <p:spPr bwMode="auto">
            <a:xfrm>
              <a:off x="3747" y="3078"/>
              <a:ext cx="348" cy="84"/>
            </a:xfrm>
            <a:prstGeom prst="rect">
              <a:avLst/>
            </a:prstGeom>
            <a:pattFill prst="openDmnd">
              <a:fgClr>
                <a:schemeClr val="tx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" name="Rectangle 163"/>
            <p:cNvSpPr>
              <a:spLocks noChangeArrowheads="1"/>
            </p:cNvSpPr>
            <p:nvPr/>
          </p:nvSpPr>
          <p:spPr bwMode="auto">
            <a:xfrm>
              <a:off x="3615" y="3121"/>
              <a:ext cx="135" cy="59"/>
            </a:xfrm>
            <a:prstGeom prst="rect">
              <a:avLst/>
            </a:prstGeom>
            <a:solidFill>
              <a:srgbClr val="00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Rectangle 164" descr="Diagonal hacia arriba ancha"/>
            <p:cNvSpPr>
              <a:spLocks noChangeArrowheads="1"/>
            </p:cNvSpPr>
            <p:nvPr/>
          </p:nvSpPr>
          <p:spPr bwMode="auto">
            <a:xfrm>
              <a:off x="3715" y="3149"/>
              <a:ext cx="174" cy="57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" name="Rectangle 165"/>
            <p:cNvSpPr>
              <a:spLocks noChangeArrowheads="1"/>
            </p:cNvSpPr>
            <p:nvPr/>
          </p:nvSpPr>
          <p:spPr bwMode="auto">
            <a:xfrm>
              <a:off x="3573" y="3180"/>
              <a:ext cx="1993" cy="51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latin typeface="Arial" charset="0"/>
              </a:endParaRPr>
            </a:p>
          </p:txBody>
        </p:sp>
        <p:sp>
          <p:nvSpPr>
            <p:cNvPr id="175" name="Rectangle 166"/>
            <p:cNvSpPr>
              <a:spLocks noChangeArrowheads="1"/>
            </p:cNvSpPr>
            <p:nvPr/>
          </p:nvSpPr>
          <p:spPr bwMode="auto">
            <a:xfrm>
              <a:off x="3573" y="3668"/>
              <a:ext cx="1993" cy="31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" name="Rectangle 167"/>
            <p:cNvSpPr>
              <a:spLocks noChangeArrowheads="1"/>
            </p:cNvSpPr>
            <p:nvPr/>
          </p:nvSpPr>
          <p:spPr bwMode="auto">
            <a:xfrm>
              <a:off x="3573" y="3699"/>
              <a:ext cx="1993" cy="31"/>
            </a:xfrm>
            <a:prstGeom prst="rect">
              <a:avLst/>
            </a:prstGeom>
            <a:solidFill>
              <a:srgbClr val="00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" name="Rectangle 168"/>
            <p:cNvSpPr>
              <a:spLocks noChangeArrowheads="1"/>
            </p:cNvSpPr>
            <p:nvPr/>
          </p:nvSpPr>
          <p:spPr bwMode="auto">
            <a:xfrm>
              <a:off x="3855" y="3180"/>
              <a:ext cx="1372" cy="4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" name="Rectangle 169"/>
            <p:cNvSpPr>
              <a:spLocks noChangeArrowheads="1"/>
            </p:cNvSpPr>
            <p:nvPr/>
          </p:nvSpPr>
          <p:spPr bwMode="auto">
            <a:xfrm>
              <a:off x="3615" y="3180"/>
              <a:ext cx="135" cy="4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" name="Rectangle 170" descr="Rombos transparentes"/>
            <p:cNvSpPr>
              <a:spLocks noChangeArrowheads="1"/>
            </p:cNvSpPr>
            <p:nvPr/>
          </p:nvSpPr>
          <p:spPr bwMode="auto">
            <a:xfrm>
              <a:off x="3878" y="3149"/>
              <a:ext cx="1506" cy="31"/>
            </a:xfrm>
            <a:prstGeom prst="rect">
              <a:avLst/>
            </a:prstGeom>
            <a:pattFill prst="openDmnd">
              <a:fgClr>
                <a:schemeClr val="tx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" name="Rectangle 171"/>
            <p:cNvSpPr>
              <a:spLocks noChangeArrowheads="1"/>
            </p:cNvSpPr>
            <p:nvPr/>
          </p:nvSpPr>
          <p:spPr bwMode="auto">
            <a:xfrm>
              <a:off x="4096" y="3106"/>
              <a:ext cx="1131" cy="43"/>
            </a:xfrm>
            <a:prstGeom prst="rect">
              <a:avLst/>
            </a:prstGeom>
            <a:solidFill>
              <a:srgbClr val="FF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" name="Rectangle 172"/>
            <p:cNvSpPr>
              <a:spLocks noChangeArrowheads="1"/>
            </p:cNvSpPr>
            <p:nvPr/>
          </p:nvSpPr>
          <p:spPr bwMode="auto">
            <a:xfrm>
              <a:off x="5381" y="3180"/>
              <a:ext cx="134" cy="4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" name="Rectangle 173"/>
            <p:cNvSpPr>
              <a:spLocks noChangeArrowheads="1"/>
            </p:cNvSpPr>
            <p:nvPr/>
          </p:nvSpPr>
          <p:spPr bwMode="auto">
            <a:xfrm>
              <a:off x="4097" y="3062"/>
              <a:ext cx="70" cy="41"/>
            </a:xfrm>
            <a:prstGeom prst="rect">
              <a:avLst/>
            </a:prstGeom>
            <a:solidFill>
              <a:srgbClr val="00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" name="Rectangle 174"/>
            <p:cNvSpPr>
              <a:spLocks noChangeArrowheads="1"/>
            </p:cNvSpPr>
            <p:nvPr/>
          </p:nvSpPr>
          <p:spPr bwMode="auto">
            <a:xfrm>
              <a:off x="5159" y="3062"/>
              <a:ext cx="70" cy="41"/>
            </a:xfrm>
            <a:prstGeom prst="rect">
              <a:avLst/>
            </a:prstGeom>
            <a:solidFill>
              <a:srgbClr val="00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" name="Line 175"/>
            <p:cNvSpPr>
              <a:spLocks noChangeShapeType="1"/>
            </p:cNvSpPr>
            <p:nvPr/>
          </p:nvSpPr>
          <p:spPr bwMode="auto">
            <a:xfrm>
              <a:off x="4233" y="2360"/>
              <a:ext cx="3" cy="15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Oval 176"/>
            <p:cNvSpPr>
              <a:spLocks noChangeArrowheads="1"/>
            </p:cNvSpPr>
            <p:nvPr/>
          </p:nvSpPr>
          <p:spPr bwMode="auto">
            <a:xfrm>
              <a:off x="4201" y="3291"/>
              <a:ext cx="35" cy="4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" name="Oval 177"/>
            <p:cNvSpPr>
              <a:spLocks noChangeArrowheads="1"/>
            </p:cNvSpPr>
            <p:nvPr/>
          </p:nvSpPr>
          <p:spPr bwMode="auto">
            <a:xfrm>
              <a:off x="4271" y="3249"/>
              <a:ext cx="34" cy="4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" name="Oval 178"/>
            <p:cNvSpPr>
              <a:spLocks noChangeArrowheads="1"/>
            </p:cNvSpPr>
            <p:nvPr/>
          </p:nvSpPr>
          <p:spPr bwMode="auto">
            <a:xfrm>
              <a:off x="4166" y="3417"/>
              <a:ext cx="34" cy="4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" name="Oval 179"/>
            <p:cNvSpPr>
              <a:spLocks noChangeArrowheads="1"/>
            </p:cNvSpPr>
            <p:nvPr/>
          </p:nvSpPr>
          <p:spPr bwMode="auto">
            <a:xfrm>
              <a:off x="4236" y="3375"/>
              <a:ext cx="34" cy="4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" name="Oval 180"/>
            <p:cNvSpPr>
              <a:spLocks noChangeArrowheads="1"/>
            </p:cNvSpPr>
            <p:nvPr/>
          </p:nvSpPr>
          <p:spPr bwMode="auto">
            <a:xfrm>
              <a:off x="4201" y="3544"/>
              <a:ext cx="35" cy="4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" name="Oval 181"/>
            <p:cNvSpPr>
              <a:spLocks noChangeArrowheads="1"/>
            </p:cNvSpPr>
            <p:nvPr/>
          </p:nvSpPr>
          <p:spPr bwMode="auto">
            <a:xfrm>
              <a:off x="4271" y="3502"/>
              <a:ext cx="34" cy="4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" name="Line 182"/>
            <p:cNvSpPr>
              <a:spLocks noChangeShapeType="1"/>
            </p:cNvSpPr>
            <p:nvPr/>
          </p:nvSpPr>
          <p:spPr bwMode="auto">
            <a:xfrm flipV="1">
              <a:off x="4305" y="3375"/>
              <a:ext cx="0" cy="1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Line 183"/>
            <p:cNvSpPr>
              <a:spLocks noChangeShapeType="1"/>
            </p:cNvSpPr>
            <p:nvPr/>
          </p:nvSpPr>
          <p:spPr bwMode="auto">
            <a:xfrm>
              <a:off x="4167" y="3460"/>
              <a:ext cx="0" cy="1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Freeform 184"/>
            <p:cNvSpPr>
              <a:spLocks/>
            </p:cNvSpPr>
            <p:nvPr/>
          </p:nvSpPr>
          <p:spPr bwMode="auto">
            <a:xfrm>
              <a:off x="3889" y="2952"/>
              <a:ext cx="242" cy="127"/>
            </a:xfrm>
            <a:custGeom>
              <a:avLst/>
              <a:gdLst/>
              <a:ahLst/>
              <a:cxnLst>
                <a:cxn ang="0">
                  <a:pos x="317" y="136"/>
                </a:cxn>
                <a:cxn ang="0">
                  <a:pos x="317" y="0"/>
                </a:cxn>
                <a:cxn ang="0">
                  <a:pos x="0" y="0"/>
                </a:cxn>
              </a:cxnLst>
              <a:rect l="0" t="0" r="r" b="b"/>
              <a:pathLst>
                <a:path w="317" h="136">
                  <a:moveTo>
                    <a:pt x="317" y="136"/>
                  </a:moveTo>
                  <a:lnTo>
                    <a:pt x="317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Freeform 185"/>
            <p:cNvSpPr>
              <a:spLocks/>
            </p:cNvSpPr>
            <p:nvPr/>
          </p:nvSpPr>
          <p:spPr bwMode="auto">
            <a:xfrm>
              <a:off x="5208" y="2952"/>
              <a:ext cx="138" cy="127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0" y="0"/>
                </a:cxn>
                <a:cxn ang="0">
                  <a:pos x="181" y="0"/>
                </a:cxn>
              </a:cxnLst>
              <a:rect l="0" t="0" r="r" b="b"/>
              <a:pathLst>
                <a:path w="181" h="136">
                  <a:moveTo>
                    <a:pt x="0" y="136"/>
                  </a:moveTo>
                  <a:lnTo>
                    <a:pt x="0" y="0"/>
                  </a:lnTo>
                  <a:lnTo>
                    <a:pt x="181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AutoShape 186"/>
            <p:cNvSpPr>
              <a:spLocks noChangeArrowheads="1"/>
            </p:cNvSpPr>
            <p:nvPr/>
          </p:nvSpPr>
          <p:spPr bwMode="auto">
            <a:xfrm rot="5400000">
              <a:off x="5315" y="2899"/>
              <a:ext cx="168" cy="10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6" name="AutoShape 187"/>
            <p:cNvSpPr>
              <a:spLocks noChangeArrowheads="1"/>
            </p:cNvSpPr>
            <p:nvPr/>
          </p:nvSpPr>
          <p:spPr bwMode="auto">
            <a:xfrm rot="16200000">
              <a:off x="3754" y="2899"/>
              <a:ext cx="168" cy="10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7" name="Freeform 188"/>
            <p:cNvSpPr>
              <a:spLocks/>
            </p:cNvSpPr>
            <p:nvPr/>
          </p:nvSpPr>
          <p:spPr bwMode="auto">
            <a:xfrm>
              <a:off x="3646" y="2233"/>
              <a:ext cx="120" cy="44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45" y="7"/>
                </a:cxn>
                <a:cxn ang="0">
                  <a:pos x="136" y="280"/>
                </a:cxn>
                <a:cxn ang="0">
                  <a:pos x="317" y="325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Line 189"/>
            <p:cNvSpPr>
              <a:spLocks noChangeShapeType="1"/>
            </p:cNvSpPr>
            <p:nvPr/>
          </p:nvSpPr>
          <p:spPr bwMode="auto">
            <a:xfrm flipH="1">
              <a:off x="3646" y="2952"/>
              <a:ext cx="1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9" name="Line 190"/>
            <p:cNvSpPr>
              <a:spLocks noChangeShapeType="1"/>
            </p:cNvSpPr>
            <p:nvPr/>
          </p:nvSpPr>
          <p:spPr bwMode="auto">
            <a:xfrm>
              <a:off x="5450" y="2952"/>
              <a:ext cx="1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0" name="Freeform 191"/>
            <p:cNvSpPr>
              <a:spLocks/>
            </p:cNvSpPr>
            <p:nvPr/>
          </p:nvSpPr>
          <p:spPr bwMode="auto">
            <a:xfrm>
              <a:off x="5276" y="2487"/>
              <a:ext cx="156" cy="153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45" y="7"/>
                </a:cxn>
                <a:cxn ang="0">
                  <a:pos x="136" y="280"/>
                </a:cxn>
                <a:cxn ang="0">
                  <a:pos x="317" y="325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1" name="Line 192"/>
            <p:cNvSpPr>
              <a:spLocks noChangeShapeType="1"/>
            </p:cNvSpPr>
            <p:nvPr/>
          </p:nvSpPr>
          <p:spPr bwMode="auto">
            <a:xfrm flipV="1">
              <a:off x="3611" y="2064"/>
              <a:ext cx="0" cy="63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Line 193"/>
            <p:cNvSpPr>
              <a:spLocks noChangeShapeType="1"/>
            </p:cNvSpPr>
            <p:nvPr/>
          </p:nvSpPr>
          <p:spPr bwMode="auto">
            <a:xfrm>
              <a:off x="3611" y="2698"/>
              <a:ext cx="3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Line 194"/>
            <p:cNvSpPr>
              <a:spLocks noChangeShapeType="1"/>
            </p:cNvSpPr>
            <p:nvPr/>
          </p:nvSpPr>
          <p:spPr bwMode="auto">
            <a:xfrm flipV="1">
              <a:off x="5207" y="2318"/>
              <a:ext cx="0" cy="3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Line 195"/>
            <p:cNvSpPr>
              <a:spLocks noChangeShapeType="1"/>
            </p:cNvSpPr>
            <p:nvPr/>
          </p:nvSpPr>
          <p:spPr bwMode="auto">
            <a:xfrm>
              <a:off x="5207" y="2656"/>
              <a:ext cx="27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Text Box 198"/>
            <p:cNvSpPr txBox="1">
              <a:spLocks noChangeArrowheads="1"/>
            </p:cNvSpPr>
            <p:nvPr/>
          </p:nvSpPr>
          <p:spPr bwMode="auto">
            <a:xfrm>
              <a:off x="3881" y="2613"/>
              <a:ext cx="13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900">
                  <a:latin typeface="Arial" charset="0"/>
                </a:rPr>
                <a:t>t</a:t>
              </a:r>
            </a:p>
          </p:txBody>
        </p:sp>
        <p:sp>
          <p:nvSpPr>
            <p:cNvPr id="206" name="Text Box 199"/>
            <p:cNvSpPr txBox="1">
              <a:spLocks noChangeArrowheads="1"/>
            </p:cNvSpPr>
            <p:nvPr/>
          </p:nvSpPr>
          <p:spPr bwMode="auto">
            <a:xfrm>
              <a:off x="5441" y="2572"/>
              <a:ext cx="13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900">
                  <a:latin typeface="Arial" charset="0"/>
                </a:rPr>
                <a:t>t</a:t>
              </a:r>
            </a:p>
          </p:txBody>
        </p:sp>
        <p:sp>
          <p:nvSpPr>
            <p:cNvPr id="207" name="Line 200"/>
            <p:cNvSpPr>
              <a:spLocks noChangeShapeType="1"/>
            </p:cNvSpPr>
            <p:nvPr/>
          </p:nvSpPr>
          <p:spPr bwMode="auto">
            <a:xfrm>
              <a:off x="3681" y="2656"/>
              <a:ext cx="0" cy="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Line 201"/>
            <p:cNvSpPr>
              <a:spLocks noChangeShapeType="1"/>
            </p:cNvSpPr>
            <p:nvPr/>
          </p:nvSpPr>
          <p:spPr bwMode="auto">
            <a:xfrm>
              <a:off x="5311" y="2613"/>
              <a:ext cx="0" cy="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Text Box 202"/>
            <p:cNvSpPr txBox="1">
              <a:spLocks noChangeArrowheads="1"/>
            </p:cNvSpPr>
            <p:nvPr/>
          </p:nvSpPr>
          <p:spPr bwMode="auto">
            <a:xfrm>
              <a:off x="3611" y="2698"/>
              <a:ext cx="16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900">
                  <a:latin typeface="Arial" charset="0"/>
                </a:rPr>
                <a:t>t</a:t>
              </a:r>
              <a:r>
                <a:rPr lang="en-US" sz="900" baseline="-25000">
                  <a:latin typeface="Arial" charset="0"/>
                </a:rPr>
                <a:t>1</a:t>
              </a:r>
              <a:endParaRPr lang="en-US" sz="900">
                <a:latin typeface="Arial" charset="0"/>
              </a:endParaRPr>
            </a:p>
          </p:txBody>
        </p:sp>
        <p:sp>
          <p:nvSpPr>
            <p:cNvPr id="210" name="Text Box 203"/>
            <p:cNvSpPr txBox="1">
              <a:spLocks noChangeArrowheads="1"/>
            </p:cNvSpPr>
            <p:nvPr/>
          </p:nvSpPr>
          <p:spPr bwMode="auto">
            <a:xfrm>
              <a:off x="5277" y="2656"/>
              <a:ext cx="16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900">
                  <a:latin typeface="Arial" charset="0"/>
                </a:rPr>
                <a:t>t</a:t>
              </a:r>
              <a:r>
                <a:rPr lang="en-US" sz="900" baseline="-25000">
                  <a:latin typeface="Arial" charset="0"/>
                </a:rPr>
                <a:t>2</a:t>
              </a:r>
              <a:endParaRPr lang="en-US" sz="900">
                <a:latin typeface="Arial" charset="0"/>
              </a:endParaRPr>
            </a:p>
          </p:txBody>
        </p:sp>
        <p:sp>
          <p:nvSpPr>
            <p:cNvPr id="211" name="Freeform 206"/>
            <p:cNvSpPr>
              <a:spLocks/>
            </p:cNvSpPr>
            <p:nvPr/>
          </p:nvSpPr>
          <p:spPr bwMode="auto">
            <a:xfrm>
              <a:off x="3399" y="3054"/>
              <a:ext cx="278" cy="296"/>
            </a:xfrm>
            <a:custGeom>
              <a:avLst/>
              <a:gdLst/>
              <a:ahLst/>
              <a:cxnLst>
                <a:cxn ang="0">
                  <a:pos x="363" y="91"/>
                </a:cxn>
                <a:cxn ang="0">
                  <a:pos x="363" y="0"/>
                </a:cxn>
                <a:cxn ang="0">
                  <a:pos x="0" y="0"/>
                </a:cxn>
                <a:cxn ang="0">
                  <a:pos x="0" y="318"/>
                </a:cxn>
              </a:cxnLst>
              <a:rect l="0" t="0" r="r" b="b"/>
              <a:pathLst>
                <a:path w="363" h="318">
                  <a:moveTo>
                    <a:pt x="363" y="91"/>
                  </a:moveTo>
                  <a:lnTo>
                    <a:pt x="363" y="0"/>
                  </a:lnTo>
                  <a:lnTo>
                    <a:pt x="0" y="0"/>
                  </a:lnTo>
                  <a:lnTo>
                    <a:pt x="0" y="318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Freeform 207"/>
            <p:cNvSpPr>
              <a:spLocks/>
            </p:cNvSpPr>
            <p:nvPr/>
          </p:nvSpPr>
          <p:spPr bwMode="auto">
            <a:xfrm>
              <a:off x="3399" y="3561"/>
              <a:ext cx="1180" cy="423"/>
            </a:xfrm>
            <a:custGeom>
              <a:avLst/>
              <a:gdLst/>
              <a:ahLst/>
              <a:cxnLst>
                <a:cxn ang="0">
                  <a:pos x="1542" y="182"/>
                </a:cxn>
                <a:cxn ang="0">
                  <a:pos x="1542" y="454"/>
                </a:cxn>
                <a:cxn ang="0">
                  <a:pos x="0" y="454"/>
                </a:cxn>
                <a:cxn ang="0">
                  <a:pos x="0" y="0"/>
                </a:cxn>
              </a:cxnLst>
              <a:rect l="0" t="0" r="r" b="b"/>
              <a:pathLst>
                <a:path w="1542" h="454">
                  <a:moveTo>
                    <a:pt x="1542" y="182"/>
                  </a:moveTo>
                  <a:lnTo>
                    <a:pt x="1542" y="454"/>
                  </a:lnTo>
                  <a:lnTo>
                    <a:pt x="0" y="454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Oval 208"/>
            <p:cNvSpPr>
              <a:spLocks noChangeArrowheads="1"/>
            </p:cNvSpPr>
            <p:nvPr/>
          </p:nvSpPr>
          <p:spPr bwMode="auto">
            <a:xfrm>
              <a:off x="3312" y="3350"/>
              <a:ext cx="174" cy="21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000">
                  <a:latin typeface="Arial" charset="0"/>
                </a:rPr>
                <a:t>V</a:t>
              </a:r>
            </a:p>
          </p:txBody>
        </p:sp>
        <p:sp>
          <p:nvSpPr>
            <p:cNvPr id="214" name="Rectangle 209" descr="Rombos transparentes"/>
            <p:cNvSpPr>
              <a:spLocks noChangeArrowheads="1"/>
            </p:cNvSpPr>
            <p:nvPr/>
          </p:nvSpPr>
          <p:spPr bwMode="auto">
            <a:xfrm>
              <a:off x="5229" y="3096"/>
              <a:ext cx="152" cy="84"/>
            </a:xfrm>
            <a:prstGeom prst="rect">
              <a:avLst/>
            </a:prstGeom>
            <a:pattFill prst="openDmnd">
              <a:fgClr>
                <a:schemeClr val="tx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" name="Rectangle 210"/>
            <p:cNvSpPr>
              <a:spLocks noChangeArrowheads="1"/>
            </p:cNvSpPr>
            <p:nvPr/>
          </p:nvSpPr>
          <p:spPr bwMode="auto">
            <a:xfrm>
              <a:off x="5381" y="3121"/>
              <a:ext cx="134" cy="59"/>
            </a:xfrm>
            <a:prstGeom prst="rect">
              <a:avLst/>
            </a:prstGeom>
            <a:solidFill>
              <a:srgbClr val="00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" name="Text Box 211"/>
            <p:cNvSpPr txBox="1">
              <a:spLocks noChangeArrowheads="1"/>
            </p:cNvSpPr>
            <p:nvPr/>
          </p:nvSpPr>
          <p:spPr bwMode="auto">
            <a:xfrm>
              <a:off x="4199" y="2360"/>
              <a:ext cx="4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>
                  <a:latin typeface="Arial" charset="0"/>
                </a:rPr>
                <a:t>Particle</a:t>
              </a:r>
            </a:p>
          </p:txBody>
        </p:sp>
        <p:sp>
          <p:nvSpPr>
            <p:cNvPr id="217" name="Text Box 212"/>
            <p:cNvSpPr txBox="1">
              <a:spLocks noChangeArrowheads="1"/>
            </p:cNvSpPr>
            <p:nvPr/>
          </p:nvSpPr>
          <p:spPr bwMode="auto">
            <a:xfrm>
              <a:off x="4773" y="2982"/>
              <a:ext cx="20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latin typeface="Arial" charset="0"/>
                </a:rPr>
                <a:t>P</a:t>
              </a:r>
              <a:r>
                <a:rPr lang="en-US" sz="1000" baseline="-25000">
                  <a:latin typeface="Arial" charset="0"/>
                </a:rPr>
                <a:t>4</a:t>
              </a:r>
            </a:p>
          </p:txBody>
        </p:sp>
        <p:sp>
          <p:nvSpPr>
            <p:cNvPr id="218" name="Text Box 219"/>
            <p:cNvSpPr txBox="1">
              <a:spLocks noChangeArrowheads="1"/>
            </p:cNvSpPr>
            <p:nvPr/>
          </p:nvSpPr>
          <p:spPr bwMode="auto">
            <a:xfrm>
              <a:off x="3360" y="2112"/>
              <a:ext cx="240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S</a:t>
              </a:r>
              <a:r>
                <a:rPr lang="en-US" baseline="-25000"/>
                <a:t>1</a:t>
              </a:r>
              <a:endParaRPr lang="en-US"/>
            </a:p>
          </p:txBody>
        </p:sp>
        <p:sp>
          <p:nvSpPr>
            <p:cNvPr id="219" name="Text Box 220"/>
            <p:cNvSpPr txBox="1">
              <a:spLocks noChangeArrowheads="1"/>
            </p:cNvSpPr>
            <p:nvPr/>
          </p:nvSpPr>
          <p:spPr bwMode="auto">
            <a:xfrm>
              <a:off x="4944" y="2304"/>
              <a:ext cx="240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S</a:t>
              </a:r>
              <a:r>
                <a:rPr lang="en-US" baseline="-25000"/>
                <a:t>2</a:t>
              </a:r>
              <a:endParaRPr lang="en-US"/>
            </a:p>
          </p:txBody>
        </p:sp>
        <p:sp>
          <p:nvSpPr>
            <p:cNvPr id="220" name="Text Box 229"/>
            <p:cNvSpPr txBox="1">
              <a:spLocks noChangeArrowheads="1"/>
            </p:cNvSpPr>
            <p:nvPr/>
          </p:nvSpPr>
          <p:spPr bwMode="auto">
            <a:xfrm>
              <a:off x="3840" y="2784"/>
              <a:ext cx="41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200"/>
                <a:t>Ampl1</a:t>
              </a:r>
            </a:p>
          </p:txBody>
        </p:sp>
        <p:sp>
          <p:nvSpPr>
            <p:cNvPr id="221" name="Text Box 230"/>
            <p:cNvSpPr txBox="1">
              <a:spLocks noChangeArrowheads="1"/>
            </p:cNvSpPr>
            <p:nvPr/>
          </p:nvSpPr>
          <p:spPr bwMode="auto">
            <a:xfrm>
              <a:off x="5350" y="2784"/>
              <a:ext cx="41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200"/>
                <a:t>Ampl2</a:t>
              </a:r>
            </a:p>
          </p:txBody>
        </p:sp>
      </p:grpSp>
      <p:sp>
        <p:nvSpPr>
          <p:cNvPr id="222" name="Text Box 222"/>
          <p:cNvSpPr txBox="1">
            <a:spLocks noChangeArrowheads="1"/>
          </p:cNvSpPr>
          <p:nvPr/>
        </p:nvSpPr>
        <p:spPr bwMode="auto">
          <a:xfrm>
            <a:off x="3124200" y="3962400"/>
            <a:ext cx="1076325" cy="65087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</a:t>
            </a:r>
            <a:r>
              <a:rPr lang="en-US" baseline="-25000"/>
              <a:t>1</a:t>
            </a:r>
            <a:r>
              <a:rPr lang="en-US"/>
              <a:t>=f(y)</a:t>
            </a:r>
          </a:p>
          <a:p>
            <a:r>
              <a:rPr lang="en-US"/>
              <a:t>S</a:t>
            </a:r>
            <a:r>
              <a:rPr lang="en-US" baseline="-25000"/>
              <a:t>2</a:t>
            </a:r>
            <a:r>
              <a:rPr lang="en-US"/>
              <a:t>=f(L-y)</a:t>
            </a:r>
          </a:p>
        </p:txBody>
      </p:sp>
      <p:sp>
        <p:nvSpPr>
          <p:cNvPr id="223" name="222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3</a:t>
            </a:fld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_Concept Demonstrator: P-Si sensor</a:t>
            </a:r>
            <a:endParaRPr lang="en-GB" dirty="0"/>
          </a:p>
        </p:txBody>
      </p:sp>
      <p:sp>
        <p:nvSpPr>
          <p:cNvPr id="68" name="67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4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6E643-61B6-4E3D-9717-4D5873AD864A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2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Vila, 17th RD50 Workshop, CERN  Nov. 18th 2010</a:t>
            </a:r>
            <a:endParaRPr lang="en-US" dirty="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52400" y="533400"/>
            <a:ext cx="8839200" cy="34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dirty="0" smtClean="0"/>
              <a:t>Designed and </a:t>
            </a:r>
            <a:r>
              <a:rPr lang="en-GB" dirty="0"/>
              <a:t>produced at </a:t>
            </a:r>
            <a:r>
              <a:rPr lang="en-GB" dirty="0" smtClean="0"/>
              <a:t>IMB-CNM.  </a:t>
            </a:r>
            <a:endParaRPr lang="en-GB" dirty="0"/>
          </a:p>
        </p:txBody>
      </p:sp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304800" y="1295400"/>
            <a:ext cx="3581400" cy="5105400"/>
            <a:chOff x="192" y="912"/>
            <a:chExt cx="2256" cy="2736"/>
          </a:xfrm>
        </p:grpSpPr>
        <p:sp>
          <p:nvSpPr>
            <p:cNvPr id="19461" name="AutoShape 5"/>
            <p:cNvSpPr>
              <a:spLocks noChangeArrowheads="1"/>
            </p:cNvSpPr>
            <p:nvPr/>
          </p:nvSpPr>
          <p:spPr bwMode="auto">
            <a:xfrm>
              <a:off x="192" y="912"/>
              <a:ext cx="2256" cy="2736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2" name="AutoShape 6"/>
            <p:cNvSpPr>
              <a:spLocks noChangeArrowheads="1"/>
            </p:cNvSpPr>
            <p:nvPr/>
          </p:nvSpPr>
          <p:spPr bwMode="auto">
            <a:xfrm>
              <a:off x="235" y="951"/>
              <a:ext cx="2170" cy="264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3" name="AutoShape 7"/>
            <p:cNvSpPr>
              <a:spLocks noChangeArrowheads="1"/>
            </p:cNvSpPr>
            <p:nvPr/>
          </p:nvSpPr>
          <p:spPr bwMode="auto">
            <a:xfrm>
              <a:off x="575" y="1683"/>
              <a:ext cx="43" cy="1772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4" name="AutoShape 8"/>
            <p:cNvSpPr>
              <a:spLocks noChangeArrowheads="1"/>
            </p:cNvSpPr>
            <p:nvPr/>
          </p:nvSpPr>
          <p:spPr bwMode="auto">
            <a:xfrm>
              <a:off x="788" y="1683"/>
              <a:ext cx="42" cy="1772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5" name="AutoShape 9"/>
            <p:cNvSpPr>
              <a:spLocks noChangeArrowheads="1"/>
            </p:cNvSpPr>
            <p:nvPr/>
          </p:nvSpPr>
          <p:spPr bwMode="auto">
            <a:xfrm>
              <a:off x="1001" y="1683"/>
              <a:ext cx="42" cy="1772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6" name="AutoShape 10"/>
            <p:cNvSpPr>
              <a:spLocks noChangeArrowheads="1"/>
            </p:cNvSpPr>
            <p:nvPr/>
          </p:nvSpPr>
          <p:spPr bwMode="auto">
            <a:xfrm>
              <a:off x="1426" y="1683"/>
              <a:ext cx="43" cy="1772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7" name="AutoShape 11"/>
            <p:cNvSpPr>
              <a:spLocks noChangeArrowheads="1"/>
            </p:cNvSpPr>
            <p:nvPr/>
          </p:nvSpPr>
          <p:spPr bwMode="auto">
            <a:xfrm>
              <a:off x="1852" y="1683"/>
              <a:ext cx="43" cy="1772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8" name="AutoShape 12"/>
            <p:cNvSpPr>
              <a:spLocks noChangeArrowheads="1"/>
            </p:cNvSpPr>
            <p:nvPr/>
          </p:nvSpPr>
          <p:spPr bwMode="auto">
            <a:xfrm>
              <a:off x="1214" y="1683"/>
              <a:ext cx="42" cy="1772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9" name="AutoShape 13"/>
            <p:cNvSpPr>
              <a:spLocks noChangeArrowheads="1"/>
            </p:cNvSpPr>
            <p:nvPr/>
          </p:nvSpPr>
          <p:spPr bwMode="auto">
            <a:xfrm>
              <a:off x="1639" y="1683"/>
              <a:ext cx="43" cy="1772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0" name="AutoShape 14"/>
            <p:cNvSpPr>
              <a:spLocks noChangeArrowheads="1"/>
            </p:cNvSpPr>
            <p:nvPr/>
          </p:nvSpPr>
          <p:spPr bwMode="auto">
            <a:xfrm>
              <a:off x="575" y="3417"/>
              <a:ext cx="255" cy="38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1" name="AutoShape 15"/>
            <p:cNvSpPr>
              <a:spLocks noChangeArrowheads="1"/>
            </p:cNvSpPr>
            <p:nvPr/>
          </p:nvSpPr>
          <p:spPr bwMode="auto">
            <a:xfrm>
              <a:off x="1001" y="3417"/>
              <a:ext cx="255" cy="38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2" name="AutoShape 16"/>
            <p:cNvSpPr>
              <a:spLocks noChangeArrowheads="1"/>
            </p:cNvSpPr>
            <p:nvPr/>
          </p:nvSpPr>
          <p:spPr bwMode="auto">
            <a:xfrm>
              <a:off x="1426" y="3417"/>
              <a:ext cx="256" cy="38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3" name="AutoShape 17"/>
            <p:cNvSpPr>
              <a:spLocks noChangeArrowheads="1"/>
            </p:cNvSpPr>
            <p:nvPr/>
          </p:nvSpPr>
          <p:spPr bwMode="auto">
            <a:xfrm>
              <a:off x="2065" y="1683"/>
              <a:ext cx="42" cy="1772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4" name="AutoShape 18"/>
            <p:cNvSpPr>
              <a:spLocks noChangeArrowheads="1"/>
            </p:cNvSpPr>
            <p:nvPr/>
          </p:nvSpPr>
          <p:spPr bwMode="auto">
            <a:xfrm>
              <a:off x="1852" y="3417"/>
              <a:ext cx="255" cy="38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5" name="AutoShape 19"/>
            <p:cNvSpPr>
              <a:spLocks noChangeArrowheads="1"/>
            </p:cNvSpPr>
            <p:nvPr/>
          </p:nvSpPr>
          <p:spPr bwMode="auto">
            <a:xfrm>
              <a:off x="533" y="3301"/>
              <a:ext cx="127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6" name="AutoShape 20"/>
            <p:cNvSpPr>
              <a:spLocks noChangeArrowheads="1"/>
            </p:cNvSpPr>
            <p:nvPr/>
          </p:nvSpPr>
          <p:spPr bwMode="auto">
            <a:xfrm>
              <a:off x="958" y="3301"/>
              <a:ext cx="128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7" name="AutoShape 21"/>
            <p:cNvSpPr>
              <a:spLocks noChangeArrowheads="1"/>
            </p:cNvSpPr>
            <p:nvPr/>
          </p:nvSpPr>
          <p:spPr bwMode="auto">
            <a:xfrm>
              <a:off x="1384" y="3301"/>
              <a:ext cx="128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8" name="AutoShape 22"/>
            <p:cNvSpPr>
              <a:spLocks noChangeArrowheads="1"/>
            </p:cNvSpPr>
            <p:nvPr/>
          </p:nvSpPr>
          <p:spPr bwMode="auto">
            <a:xfrm>
              <a:off x="1810" y="3301"/>
              <a:ext cx="127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9" name="AutoShape 23"/>
            <p:cNvSpPr>
              <a:spLocks noChangeArrowheads="1"/>
            </p:cNvSpPr>
            <p:nvPr/>
          </p:nvSpPr>
          <p:spPr bwMode="auto">
            <a:xfrm>
              <a:off x="533" y="1644"/>
              <a:ext cx="127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0" name="AutoShape 24"/>
            <p:cNvSpPr>
              <a:spLocks noChangeArrowheads="1"/>
            </p:cNvSpPr>
            <p:nvPr/>
          </p:nvSpPr>
          <p:spPr bwMode="auto">
            <a:xfrm>
              <a:off x="958" y="1644"/>
              <a:ext cx="128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1" name="AutoShape 25"/>
            <p:cNvSpPr>
              <a:spLocks noChangeArrowheads="1"/>
            </p:cNvSpPr>
            <p:nvPr/>
          </p:nvSpPr>
          <p:spPr bwMode="auto">
            <a:xfrm>
              <a:off x="1384" y="1644"/>
              <a:ext cx="128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2" name="AutoShape 26"/>
            <p:cNvSpPr>
              <a:spLocks noChangeArrowheads="1"/>
            </p:cNvSpPr>
            <p:nvPr/>
          </p:nvSpPr>
          <p:spPr bwMode="auto">
            <a:xfrm>
              <a:off x="1810" y="1644"/>
              <a:ext cx="127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3" name="AutoShape 27"/>
            <p:cNvSpPr>
              <a:spLocks noChangeArrowheads="1"/>
            </p:cNvSpPr>
            <p:nvPr/>
          </p:nvSpPr>
          <p:spPr bwMode="auto">
            <a:xfrm>
              <a:off x="745" y="1644"/>
              <a:ext cx="128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4" name="AutoShape 28"/>
            <p:cNvSpPr>
              <a:spLocks noChangeArrowheads="1"/>
            </p:cNvSpPr>
            <p:nvPr/>
          </p:nvSpPr>
          <p:spPr bwMode="auto">
            <a:xfrm>
              <a:off x="1171" y="1644"/>
              <a:ext cx="128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5" name="AutoShape 29"/>
            <p:cNvSpPr>
              <a:spLocks noChangeArrowheads="1"/>
            </p:cNvSpPr>
            <p:nvPr/>
          </p:nvSpPr>
          <p:spPr bwMode="auto">
            <a:xfrm>
              <a:off x="1597" y="1644"/>
              <a:ext cx="127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6" name="AutoShape 30"/>
            <p:cNvSpPr>
              <a:spLocks noChangeArrowheads="1"/>
            </p:cNvSpPr>
            <p:nvPr/>
          </p:nvSpPr>
          <p:spPr bwMode="auto">
            <a:xfrm>
              <a:off x="2022" y="1644"/>
              <a:ext cx="128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7" name="AutoShape 31"/>
            <p:cNvSpPr>
              <a:spLocks noChangeArrowheads="1"/>
            </p:cNvSpPr>
            <p:nvPr/>
          </p:nvSpPr>
          <p:spPr bwMode="auto">
            <a:xfrm>
              <a:off x="575" y="1105"/>
              <a:ext cx="43" cy="53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8" name="AutoShape 32"/>
            <p:cNvSpPr>
              <a:spLocks noChangeArrowheads="1"/>
            </p:cNvSpPr>
            <p:nvPr/>
          </p:nvSpPr>
          <p:spPr bwMode="auto">
            <a:xfrm>
              <a:off x="1001" y="1105"/>
              <a:ext cx="42" cy="53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9" name="AutoShape 33"/>
            <p:cNvSpPr>
              <a:spLocks noChangeArrowheads="1"/>
            </p:cNvSpPr>
            <p:nvPr/>
          </p:nvSpPr>
          <p:spPr bwMode="auto">
            <a:xfrm>
              <a:off x="1426" y="1105"/>
              <a:ext cx="43" cy="53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0" name="AutoShape 34"/>
            <p:cNvSpPr>
              <a:spLocks noChangeArrowheads="1"/>
            </p:cNvSpPr>
            <p:nvPr/>
          </p:nvSpPr>
          <p:spPr bwMode="auto">
            <a:xfrm>
              <a:off x="1852" y="1105"/>
              <a:ext cx="43" cy="53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1" name="AutoShape 35"/>
            <p:cNvSpPr>
              <a:spLocks noChangeArrowheads="1"/>
            </p:cNvSpPr>
            <p:nvPr/>
          </p:nvSpPr>
          <p:spPr bwMode="auto">
            <a:xfrm>
              <a:off x="533" y="1336"/>
              <a:ext cx="127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2" name="AutoShape 36"/>
            <p:cNvSpPr>
              <a:spLocks noChangeArrowheads="1"/>
            </p:cNvSpPr>
            <p:nvPr/>
          </p:nvSpPr>
          <p:spPr bwMode="auto">
            <a:xfrm>
              <a:off x="958" y="1336"/>
              <a:ext cx="128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3" name="AutoShape 37"/>
            <p:cNvSpPr>
              <a:spLocks noChangeArrowheads="1"/>
            </p:cNvSpPr>
            <p:nvPr/>
          </p:nvSpPr>
          <p:spPr bwMode="auto">
            <a:xfrm>
              <a:off x="1384" y="1336"/>
              <a:ext cx="128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4" name="AutoShape 38"/>
            <p:cNvSpPr>
              <a:spLocks noChangeArrowheads="1"/>
            </p:cNvSpPr>
            <p:nvPr/>
          </p:nvSpPr>
          <p:spPr bwMode="auto">
            <a:xfrm>
              <a:off x="1810" y="1336"/>
              <a:ext cx="127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5" name="Freeform 39"/>
            <p:cNvSpPr>
              <a:spLocks/>
            </p:cNvSpPr>
            <p:nvPr/>
          </p:nvSpPr>
          <p:spPr bwMode="auto">
            <a:xfrm>
              <a:off x="1852" y="951"/>
              <a:ext cx="43" cy="385"/>
            </a:xfrm>
            <a:custGeom>
              <a:avLst/>
              <a:gdLst/>
              <a:ahLst/>
              <a:cxnLst>
                <a:cxn ang="0">
                  <a:pos x="0" y="528"/>
                </a:cxn>
                <a:cxn ang="0">
                  <a:pos x="0" y="480"/>
                </a:cxn>
                <a:cxn ang="0">
                  <a:pos x="48" y="480"/>
                </a:cxn>
                <a:cxn ang="0">
                  <a:pos x="48" y="432"/>
                </a:cxn>
                <a:cxn ang="0">
                  <a:pos x="0" y="432"/>
                </a:cxn>
                <a:cxn ang="0">
                  <a:pos x="0" y="384"/>
                </a:cxn>
                <a:cxn ang="0">
                  <a:pos x="48" y="384"/>
                </a:cxn>
                <a:cxn ang="0">
                  <a:pos x="48" y="336"/>
                </a:cxn>
                <a:cxn ang="0">
                  <a:pos x="0" y="336"/>
                </a:cxn>
                <a:cxn ang="0">
                  <a:pos x="0" y="288"/>
                </a:cxn>
                <a:cxn ang="0">
                  <a:pos x="48" y="288"/>
                </a:cxn>
                <a:cxn ang="0">
                  <a:pos x="48" y="192"/>
                </a:cxn>
                <a:cxn ang="0">
                  <a:pos x="0" y="192"/>
                </a:cxn>
                <a:cxn ang="0">
                  <a:pos x="0" y="144"/>
                </a:cxn>
                <a:cxn ang="0">
                  <a:pos x="48" y="144"/>
                </a:cxn>
                <a:cxn ang="0">
                  <a:pos x="48" y="96"/>
                </a:cxn>
                <a:cxn ang="0">
                  <a:pos x="0" y="96"/>
                </a:cxn>
                <a:cxn ang="0">
                  <a:pos x="0" y="0"/>
                </a:cxn>
              </a:cxnLst>
              <a:rect l="0" t="0" r="r" b="b"/>
              <a:pathLst>
                <a:path w="48" h="528">
                  <a:moveTo>
                    <a:pt x="0" y="528"/>
                  </a:moveTo>
                  <a:lnTo>
                    <a:pt x="0" y="480"/>
                  </a:lnTo>
                  <a:lnTo>
                    <a:pt x="48" y="480"/>
                  </a:lnTo>
                  <a:lnTo>
                    <a:pt x="48" y="432"/>
                  </a:lnTo>
                  <a:lnTo>
                    <a:pt x="0" y="432"/>
                  </a:lnTo>
                  <a:lnTo>
                    <a:pt x="0" y="384"/>
                  </a:lnTo>
                  <a:lnTo>
                    <a:pt x="48" y="384"/>
                  </a:lnTo>
                  <a:lnTo>
                    <a:pt x="48" y="336"/>
                  </a:lnTo>
                  <a:lnTo>
                    <a:pt x="0" y="336"/>
                  </a:lnTo>
                  <a:lnTo>
                    <a:pt x="0" y="288"/>
                  </a:lnTo>
                  <a:lnTo>
                    <a:pt x="48" y="288"/>
                  </a:lnTo>
                  <a:lnTo>
                    <a:pt x="48" y="192"/>
                  </a:lnTo>
                  <a:lnTo>
                    <a:pt x="0" y="192"/>
                  </a:lnTo>
                  <a:lnTo>
                    <a:pt x="0" y="144"/>
                  </a:lnTo>
                  <a:lnTo>
                    <a:pt x="48" y="144"/>
                  </a:lnTo>
                  <a:lnTo>
                    <a:pt x="48" y="96"/>
                  </a:lnTo>
                  <a:lnTo>
                    <a:pt x="0" y="96"/>
                  </a:lnTo>
                  <a:lnTo>
                    <a:pt x="0" y="0"/>
                  </a:lnTo>
                </a:path>
              </a:pathLst>
            </a:custGeom>
            <a:noFill/>
            <a:ln w="38100" cmpd="sng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96" name="Freeform 40"/>
            <p:cNvSpPr>
              <a:spLocks/>
            </p:cNvSpPr>
            <p:nvPr/>
          </p:nvSpPr>
          <p:spPr bwMode="auto">
            <a:xfrm>
              <a:off x="575" y="951"/>
              <a:ext cx="43" cy="385"/>
            </a:xfrm>
            <a:custGeom>
              <a:avLst/>
              <a:gdLst/>
              <a:ahLst/>
              <a:cxnLst>
                <a:cxn ang="0">
                  <a:pos x="0" y="528"/>
                </a:cxn>
                <a:cxn ang="0">
                  <a:pos x="0" y="480"/>
                </a:cxn>
                <a:cxn ang="0">
                  <a:pos x="48" y="480"/>
                </a:cxn>
                <a:cxn ang="0">
                  <a:pos x="48" y="432"/>
                </a:cxn>
                <a:cxn ang="0">
                  <a:pos x="0" y="432"/>
                </a:cxn>
                <a:cxn ang="0">
                  <a:pos x="0" y="384"/>
                </a:cxn>
                <a:cxn ang="0">
                  <a:pos x="48" y="384"/>
                </a:cxn>
                <a:cxn ang="0">
                  <a:pos x="48" y="336"/>
                </a:cxn>
                <a:cxn ang="0">
                  <a:pos x="0" y="336"/>
                </a:cxn>
                <a:cxn ang="0">
                  <a:pos x="0" y="288"/>
                </a:cxn>
                <a:cxn ang="0">
                  <a:pos x="48" y="288"/>
                </a:cxn>
                <a:cxn ang="0">
                  <a:pos x="48" y="192"/>
                </a:cxn>
                <a:cxn ang="0">
                  <a:pos x="0" y="192"/>
                </a:cxn>
                <a:cxn ang="0">
                  <a:pos x="0" y="144"/>
                </a:cxn>
                <a:cxn ang="0">
                  <a:pos x="48" y="144"/>
                </a:cxn>
                <a:cxn ang="0">
                  <a:pos x="48" y="96"/>
                </a:cxn>
                <a:cxn ang="0">
                  <a:pos x="0" y="96"/>
                </a:cxn>
                <a:cxn ang="0">
                  <a:pos x="0" y="0"/>
                </a:cxn>
              </a:cxnLst>
              <a:rect l="0" t="0" r="r" b="b"/>
              <a:pathLst>
                <a:path w="48" h="528">
                  <a:moveTo>
                    <a:pt x="0" y="528"/>
                  </a:moveTo>
                  <a:lnTo>
                    <a:pt x="0" y="480"/>
                  </a:lnTo>
                  <a:lnTo>
                    <a:pt x="48" y="480"/>
                  </a:lnTo>
                  <a:lnTo>
                    <a:pt x="48" y="432"/>
                  </a:lnTo>
                  <a:lnTo>
                    <a:pt x="0" y="432"/>
                  </a:lnTo>
                  <a:lnTo>
                    <a:pt x="0" y="384"/>
                  </a:lnTo>
                  <a:lnTo>
                    <a:pt x="48" y="384"/>
                  </a:lnTo>
                  <a:lnTo>
                    <a:pt x="48" y="336"/>
                  </a:lnTo>
                  <a:lnTo>
                    <a:pt x="0" y="336"/>
                  </a:lnTo>
                  <a:lnTo>
                    <a:pt x="0" y="288"/>
                  </a:lnTo>
                  <a:lnTo>
                    <a:pt x="48" y="288"/>
                  </a:lnTo>
                  <a:lnTo>
                    <a:pt x="48" y="192"/>
                  </a:lnTo>
                  <a:lnTo>
                    <a:pt x="0" y="192"/>
                  </a:lnTo>
                  <a:lnTo>
                    <a:pt x="0" y="144"/>
                  </a:lnTo>
                  <a:lnTo>
                    <a:pt x="48" y="144"/>
                  </a:lnTo>
                  <a:lnTo>
                    <a:pt x="48" y="96"/>
                  </a:lnTo>
                  <a:lnTo>
                    <a:pt x="0" y="96"/>
                  </a:lnTo>
                  <a:lnTo>
                    <a:pt x="0" y="0"/>
                  </a:lnTo>
                </a:path>
              </a:pathLst>
            </a:custGeom>
            <a:noFill/>
            <a:ln w="38100" cmpd="sng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97" name="Freeform 41"/>
            <p:cNvSpPr>
              <a:spLocks/>
            </p:cNvSpPr>
            <p:nvPr/>
          </p:nvSpPr>
          <p:spPr bwMode="auto">
            <a:xfrm>
              <a:off x="1001" y="951"/>
              <a:ext cx="42" cy="385"/>
            </a:xfrm>
            <a:custGeom>
              <a:avLst/>
              <a:gdLst/>
              <a:ahLst/>
              <a:cxnLst>
                <a:cxn ang="0">
                  <a:pos x="0" y="528"/>
                </a:cxn>
                <a:cxn ang="0">
                  <a:pos x="0" y="480"/>
                </a:cxn>
                <a:cxn ang="0">
                  <a:pos x="48" y="480"/>
                </a:cxn>
                <a:cxn ang="0">
                  <a:pos x="48" y="432"/>
                </a:cxn>
                <a:cxn ang="0">
                  <a:pos x="0" y="432"/>
                </a:cxn>
                <a:cxn ang="0">
                  <a:pos x="0" y="384"/>
                </a:cxn>
                <a:cxn ang="0">
                  <a:pos x="48" y="384"/>
                </a:cxn>
                <a:cxn ang="0">
                  <a:pos x="48" y="336"/>
                </a:cxn>
                <a:cxn ang="0">
                  <a:pos x="0" y="336"/>
                </a:cxn>
                <a:cxn ang="0">
                  <a:pos x="0" y="288"/>
                </a:cxn>
                <a:cxn ang="0">
                  <a:pos x="48" y="288"/>
                </a:cxn>
                <a:cxn ang="0">
                  <a:pos x="48" y="192"/>
                </a:cxn>
                <a:cxn ang="0">
                  <a:pos x="0" y="192"/>
                </a:cxn>
                <a:cxn ang="0">
                  <a:pos x="0" y="144"/>
                </a:cxn>
                <a:cxn ang="0">
                  <a:pos x="48" y="144"/>
                </a:cxn>
                <a:cxn ang="0">
                  <a:pos x="48" y="96"/>
                </a:cxn>
                <a:cxn ang="0">
                  <a:pos x="0" y="96"/>
                </a:cxn>
                <a:cxn ang="0">
                  <a:pos x="0" y="0"/>
                </a:cxn>
              </a:cxnLst>
              <a:rect l="0" t="0" r="r" b="b"/>
              <a:pathLst>
                <a:path w="48" h="528">
                  <a:moveTo>
                    <a:pt x="0" y="528"/>
                  </a:moveTo>
                  <a:lnTo>
                    <a:pt x="0" y="480"/>
                  </a:lnTo>
                  <a:lnTo>
                    <a:pt x="48" y="480"/>
                  </a:lnTo>
                  <a:lnTo>
                    <a:pt x="48" y="432"/>
                  </a:lnTo>
                  <a:lnTo>
                    <a:pt x="0" y="432"/>
                  </a:lnTo>
                  <a:lnTo>
                    <a:pt x="0" y="384"/>
                  </a:lnTo>
                  <a:lnTo>
                    <a:pt x="48" y="384"/>
                  </a:lnTo>
                  <a:lnTo>
                    <a:pt x="48" y="336"/>
                  </a:lnTo>
                  <a:lnTo>
                    <a:pt x="0" y="336"/>
                  </a:lnTo>
                  <a:lnTo>
                    <a:pt x="0" y="288"/>
                  </a:lnTo>
                  <a:lnTo>
                    <a:pt x="48" y="288"/>
                  </a:lnTo>
                  <a:lnTo>
                    <a:pt x="48" y="192"/>
                  </a:lnTo>
                  <a:lnTo>
                    <a:pt x="0" y="192"/>
                  </a:lnTo>
                  <a:lnTo>
                    <a:pt x="0" y="144"/>
                  </a:lnTo>
                  <a:lnTo>
                    <a:pt x="48" y="144"/>
                  </a:lnTo>
                  <a:lnTo>
                    <a:pt x="48" y="96"/>
                  </a:lnTo>
                  <a:lnTo>
                    <a:pt x="0" y="96"/>
                  </a:lnTo>
                  <a:lnTo>
                    <a:pt x="0" y="0"/>
                  </a:lnTo>
                </a:path>
              </a:pathLst>
            </a:custGeom>
            <a:noFill/>
            <a:ln w="38100" cmpd="sng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98" name="Freeform 42"/>
            <p:cNvSpPr>
              <a:spLocks/>
            </p:cNvSpPr>
            <p:nvPr/>
          </p:nvSpPr>
          <p:spPr bwMode="auto">
            <a:xfrm>
              <a:off x="1426" y="951"/>
              <a:ext cx="43" cy="385"/>
            </a:xfrm>
            <a:custGeom>
              <a:avLst/>
              <a:gdLst/>
              <a:ahLst/>
              <a:cxnLst>
                <a:cxn ang="0">
                  <a:pos x="0" y="528"/>
                </a:cxn>
                <a:cxn ang="0">
                  <a:pos x="0" y="480"/>
                </a:cxn>
                <a:cxn ang="0">
                  <a:pos x="48" y="480"/>
                </a:cxn>
                <a:cxn ang="0">
                  <a:pos x="48" y="432"/>
                </a:cxn>
                <a:cxn ang="0">
                  <a:pos x="0" y="432"/>
                </a:cxn>
                <a:cxn ang="0">
                  <a:pos x="0" y="384"/>
                </a:cxn>
                <a:cxn ang="0">
                  <a:pos x="48" y="384"/>
                </a:cxn>
                <a:cxn ang="0">
                  <a:pos x="48" y="336"/>
                </a:cxn>
                <a:cxn ang="0">
                  <a:pos x="0" y="336"/>
                </a:cxn>
                <a:cxn ang="0">
                  <a:pos x="0" y="288"/>
                </a:cxn>
                <a:cxn ang="0">
                  <a:pos x="48" y="288"/>
                </a:cxn>
                <a:cxn ang="0">
                  <a:pos x="48" y="192"/>
                </a:cxn>
                <a:cxn ang="0">
                  <a:pos x="0" y="192"/>
                </a:cxn>
                <a:cxn ang="0">
                  <a:pos x="0" y="144"/>
                </a:cxn>
                <a:cxn ang="0">
                  <a:pos x="48" y="144"/>
                </a:cxn>
                <a:cxn ang="0">
                  <a:pos x="48" y="96"/>
                </a:cxn>
                <a:cxn ang="0">
                  <a:pos x="0" y="96"/>
                </a:cxn>
                <a:cxn ang="0">
                  <a:pos x="0" y="0"/>
                </a:cxn>
              </a:cxnLst>
              <a:rect l="0" t="0" r="r" b="b"/>
              <a:pathLst>
                <a:path w="48" h="528">
                  <a:moveTo>
                    <a:pt x="0" y="528"/>
                  </a:moveTo>
                  <a:lnTo>
                    <a:pt x="0" y="480"/>
                  </a:lnTo>
                  <a:lnTo>
                    <a:pt x="48" y="480"/>
                  </a:lnTo>
                  <a:lnTo>
                    <a:pt x="48" y="432"/>
                  </a:lnTo>
                  <a:lnTo>
                    <a:pt x="0" y="432"/>
                  </a:lnTo>
                  <a:lnTo>
                    <a:pt x="0" y="384"/>
                  </a:lnTo>
                  <a:lnTo>
                    <a:pt x="48" y="384"/>
                  </a:lnTo>
                  <a:lnTo>
                    <a:pt x="48" y="336"/>
                  </a:lnTo>
                  <a:lnTo>
                    <a:pt x="0" y="336"/>
                  </a:lnTo>
                  <a:lnTo>
                    <a:pt x="0" y="288"/>
                  </a:lnTo>
                  <a:lnTo>
                    <a:pt x="48" y="288"/>
                  </a:lnTo>
                  <a:lnTo>
                    <a:pt x="48" y="192"/>
                  </a:lnTo>
                  <a:lnTo>
                    <a:pt x="0" y="192"/>
                  </a:lnTo>
                  <a:lnTo>
                    <a:pt x="0" y="144"/>
                  </a:lnTo>
                  <a:lnTo>
                    <a:pt x="48" y="144"/>
                  </a:lnTo>
                  <a:lnTo>
                    <a:pt x="48" y="96"/>
                  </a:lnTo>
                  <a:lnTo>
                    <a:pt x="0" y="96"/>
                  </a:lnTo>
                  <a:lnTo>
                    <a:pt x="0" y="0"/>
                  </a:lnTo>
                </a:path>
              </a:pathLst>
            </a:custGeom>
            <a:noFill/>
            <a:ln w="38100" cmpd="sng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507" name="AutoShape 51" descr="Papel periódico"/>
          <p:cNvSpPr>
            <a:spLocks noChangeArrowheads="1"/>
          </p:cNvSpPr>
          <p:nvPr/>
        </p:nvSpPr>
        <p:spPr bwMode="auto">
          <a:xfrm>
            <a:off x="152400" y="3505200"/>
            <a:ext cx="4038600" cy="533400"/>
          </a:xfrm>
          <a:prstGeom prst="doubleWave">
            <a:avLst>
              <a:gd name="adj1" fmla="val 6500"/>
              <a:gd name="adj2" fmla="val 0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508" name="AutoShape 52" descr="Papel periódico"/>
          <p:cNvSpPr>
            <a:spLocks noChangeArrowheads="1"/>
          </p:cNvSpPr>
          <p:nvPr/>
        </p:nvSpPr>
        <p:spPr bwMode="auto">
          <a:xfrm rot="5400000">
            <a:off x="571500" y="2705100"/>
            <a:ext cx="5638800" cy="2057400"/>
          </a:xfrm>
          <a:prstGeom prst="doubleWave">
            <a:avLst>
              <a:gd name="adj1" fmla="val 6500"/>
              <a:gd name="adj2" fmla="val 0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9510" name="Picture 54" descr="detector_poly_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914400"/>
            <a:ext cx="2857500" cy="2743200"/>
          </a:xfrm>
          <a:prstGeom prst="rect">
            <a:avLst/>
          </a:prstGeom>
          <a:noFill/>
        </p:spPr>
      </p:pic>
      <p:grpSp>
        <p:nvGrpSpPr>
          <p:cNvPr id="3" name="Group 59"/>
          <p:cNvGrpSpPr>
            <a:grpSpLocks/>
          </p:cNvGrpSpPr>
          <p:nvPr/>
        </p:nvGrpSpPr>
        <p:grpSpPr bwMode="auto">
          <a:xfrm>
            <a:off x="2438400" y="2438400"/>
            <a:ext cx="1600200" cy="2057400"/>
            <a:chOff x="3936" y="1584"/>
            <a:chExt cx="960" cy="1296"/>
          </a:xfrm>
        </p:grpSpPr>
        <p:sp>
          <p:nvSpPr>
            <p:cNvPr id="19514" name="Rectangle 58"/>
            <p:cNvSpPr>
              <a:spLocks noChangeArrowheads="1"/>
            </p:cNvSpPr>
            <p:nvPr/>
          </p:nvSpPr>
          <p:spPr bwMode="auto">
            <a:xfrm>
              <a:off x="3936" y="1584"/>
              <a:ext cx="960" cy="12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9511" name="Picture 55" descr="detector_poly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984" y="1632"/>
              <a:ext cx="864" cy="1200"/>
            </a:xfrm>
            <a:prstGeom prst="rect">
              <a:avLst/>
            </a:prstGeom>
            <a:noFill/>
          </p:spPr>
        </p:pic>
      </p:grpSp>
      <p:grpSp>
        <p:nvGrpSpPr>
          <p:cNvPr id="4" name="Group 61"/>
          <p:cNvGrpSpPr>
            <a:grpSpLocks/>
          </p:cNvGrpSpPr>
          <p:nvPr/>
        </p:nvGrpSpPr>
        <p:grpSpPr bwMode="auto">
          <a:xfrm>
            <a:off x="2438400" y="4572000"/>
            <a:ext cx="1600200" cy="1981200"/>
            <a:chOff x="3936" y="2352"/>
            <a:chExt cx="960" cy="1248"/>
          </a:xfrm>
        </p:grpSpPr>
        <p:sp>
          <p:nvSpPr>
            <p:cNvPr id="19516" name="Rectangle 60"/>
            <p:cNvSpPr>
              <a:spLocks noChangeArrowheads="1"/>
            </p:cNvSpPr>
            <p:nvPr/>
          </p:nvSpPr>
          <p:spPr bwMode="auto">
            <a:xfrm>
              <a:off x="3936" y="2352"/>
              <a:ext cx="96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9512" name="Picture 56" descr="detector_poly_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984" y="2400"/>
              <a:ext cx="864" cy="1152"/>
            </a:xfrm>
            <a:prstGeom prst="rect">
              <a:avLst/>
            </a:prstGeom>
            <a:noFill/>
          </p:spPr>
        </p:pic>
      </p:grpSp>
      <p:sp>
        <p:nvSpPr>
          <p:cNvPr id="19518" name="Text Box 62"/>
          <p:cNvSpPr txBox="1">
            <a:spLocks noChangeArrowheads="1"/>
          </p:cNvSpPr>
          <p:nvPr/>
        </p:nvSpPr>
        <p:spPr bwMode="auto">
          <a:xfrm>
            <a:off x="6019800" y="3733800"/>
            <a:ext cx="2971800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GB" sz="1600"/>
              <a:t>strip length= 14 mm.</a:t>
            </a:r>
          </a:p>
          <a:p>
            <a:pPr>
              <a:buFontTx/>
              <a:buChar char="•"/>
            </a:pPr>
            <a:r>
              <a:rPr lang="en-GB" sz="1600"/>
              <a:t> Two different prototypes with different strip widths:</a:t>
            </a:r>
          </a:p>
          <a:p>
            <a:r>
              <a:rPr lang="en-GB" sz="1600">
                <a:solidFill>
                  <a:srgbClr val="006600"/>
                </a:solidFill>
              </a:rPr>
              <a:t>20 </a:t>
            </a:r>
            <a:r>
              <a:rPr lang="el-GR" sz="1600">
                <a:solidFill>
                  <a:srgbClr val="006600"/>
                </a:solidFill>
              </a:rPr>
              <a:t>μ</a:t>
            </a:r>
            <a:r>
              <a:rPr lang="es-ES" sz="1600">
                <a:solidFill>
                  <a:srgbClr val="006600"/>
                </a:solidFill>
              </a:rPr>
              <a:t>m</a:t>
            </a:r>
            <a:r>
              <a:rPr lang="es-ES" sz="1600"/>
              <a:t> </a:t>
            </a:r>
            <a:r>
              <a:rPr lang="en-US" sz="1600"/>
              <a:t>and</a:t>
            </a:r>
            <a:r>
              <a:rPr lang="es-ES" sz="1600"/>
              <a:t> </a:t>
            </a:r>
            <a:r>
              <a:rPr lang="es-ES" sz="1600">
                <a:solidFill>
                  <a:srgbClr val="006600"/>
                </a:solidFill>
              </a:rPr>
              <a:t>40 </a:t>
            </a:r>
            <a:r>
              <a:rPr lang="el-GR" sz="1600">
                <a:solidFill>
                  <a:srgbClr val="006600"/>
                </a:solidFill>
              </a:rPr>
              <a:t>μ</a:t>
            </a:r>
            <a:r>
              <a:rPr lang="es-ES" sz="1600">
                <a:solidFill>
                  <a:srgbClr val="006600"/>
                </a:solidFill>
              </a:rPr>
              <a:t>m</a:t>
            </a:r>
            <a:r>
              <a:rPr lang="es-ES" sz="1600"/>
              <a:t>.</a:t>
            </a:r>
            <a:endParaRPr lang="el-GR" sz="1600"/>
          </a:p>
          <a:p>
            <a:pPr>
              <a:buFontTx/>
              <a:buChar char="•"/>
            </a:pPr>
            <a:r>
              <a:rPr lang="en-GB" sz="1600"/>
              <a:t> </a:t>
            </a:r>
            <a:r>
              <a:rPr lang="en-GB" sz="1600">
                <a:solidFill>
                  <a:schemeClr val="accent2"/>
                </a:solidFill>
              </a:rPr>
              <a:t>metal guides</a:t>
            </a:r>
            <a:r>
              <a:rPr lang="en-GB" sz="1600"/>
              <a:t> to drive      the contact pads at the same edge of the detector.</a:t>
            </a:r>
          </a:p>
          <a:p>
            <a:pPr>
              <a:buFontTx/>
              <a:buChar char="•"/>
            </a:pPr>
            <a:r>
              <a:rPr lang="en-GB" sz="1600"/>
              <a:t>implant pitch= 160 </a:t>
            </a:r>
            <a:r>
              <a:rPr lang="el-GR" sz="1600"/>
              <a:t>μ</a:t>
            </a:r>
            <a:r>
              <a:rPr lang="es-ES" sz="1600"/>
              <a:t>m</a:t>
            </a:r>
          </a:p>
          <a:p>
            <a:pPr>
              <a:buFontTx/>
              <a:buChar char="•"/>
            </a:pPr>
            <a:r>
              <a:rPr lang="es-ES" sz="1600"/>
              <a:t> </a:t>
            </a:r>
            <a:r>
              <a:rPr lang="en-GB" sz="1600"/>
              <a:t>read out pitch= 80 </a:t>
            </a:r>
            <a:r>
              <a:rPr lang="el-GR" sz="1600"/>
              <a:t>μ</a:t>
            </a:r>
            <a:r>
              <a:rPr lang="es-ES" sz="1600"/>
              <a:t>m</a:t>
            </a:r>
          </a:p>
          <a:p>
            <a:pPr>
              <a:buFontTx/>
              <a:buChar char="•"/>
            </a:pPr>
            <a:r>
              <a:rPr lang="en-GB" sz="1600"/>
              <a:t>Multiple guard rings. </a:t>
            </a:r>
          </a:p>
        </p:txBody>
      </p:sp>
      <p:sp>
        <p:nvSpPr>
          <p:cNvPr id="19520" name="Line 64"/>
          <p:cNvSpPr>
            <a:spLocks noChangeShapeType="1"/>
          </p:cNvSpPr>
          <p:nvPr/>
        </p:nvSpPr>
        <p:spPr bwMode="auto">
          <a:xfrm flipH="1" flipV="1">
            <a:off x="3733800" y="3886200"/>
            <a:ext cx="2362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21" name="Text Box 65"/>
          <p:cNvSpPr txBox="1">
            <a:spLocks noChangeArrowheads="1"/>
          </p:cNvSpPr>
          <p:nvPr/>
        </p:nvSpPr>
        <p:spPr bwMode="auto">
          <a:xfrm>
            <a:off x="5867400" y="914400"/>
            <a:ext cx="3276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GB" sz="2000" dirty="0" smtClean="0"/>
              <a:t>standard </a:t>
            </a:r>
            <a:r>
              <a:rPr lang="en-GB" sz="2000" dirty="0"/>
              <a:t>technology </a:t>
            </a:r>
          </a:p>
          <a:p>
            <a:pPr algn="l"/>
            <a:r>
              <a:rPr lang="en-GB" sz="2000" dirty="0"/>
              <a:t>of silicon microstrip detectors.</a:t>
            </a:r>
          </a:p>
          <a:p>
            <a:pPr algn="l"/>
            <a:r>
              <a:rPr lang="en-GB" sz="2000" dirty="0"/>
              <a:t>P-on-n, 300 </a:t>
            </a:r>
            <a:r>
              <a:rPr lang="el-GR" sz="2000" dirty="0"/>
              <a:t>μ</a:t>
            </a:r>
            <a:r>
              <a:rPr lang="es-ES" sz="2000" dirty="0"/>
              <a:t>m </a:t>
            </a:r>
            <a:r>
              <a:rPr lang="en-US" sz="2000" dirty="0"/>
              <a:t>thick detectors.</a:t>
            </a:r>
          </a:p>
        </p:txBody>
      </p:sp>
      <p:sp>
        <p:nvSpPr>
          <p:cNvPr id="19522" name="Line 66"/>
          <p:cNvSpPr>
            <a:spLocks noChangeShapeType="1"/>
          </p:cNvSpPr>
          <p:nvPr/>
        </p:nvSpPr>
        <p:spPr bwMode="auto">
          <a:xfrm>
            <a:off x="4648200" y="2895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23" name="Line 67"/>
          <p:cNvSpPr>
            <a:spLocks noChangeShapeType="1"/>
          </p:cNvSpPr>
          <p:nvPr/>
        </p:nvSpPr>
        <p:spPr bwMode="auto">
          <a:xfrm>
            <a:off x="4648200" y="3276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24" name="Line 68"/>
          <p:cNvSpPr>
            <a:spLocks noChangeShapeType="1"/>
          </p:cNvSpPr>
          <p:nvPr/>
        </p:nvSpPr>
        <p:spPr bwMode="auto">
          <a:xfrm flipH="1" flipV="1">
            <a:off x="5029200" y="2971800"/>
            <a:ext cx="106680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25" name="Line 69"/>
          <p:cNvSpPr>
            <a:spLocks noChangeShapeType="1"/>
          </p:cNvSpPr>
          <p:nvPr/>
        </p:nvSpPr>
        <p:spPr bwMode="auto">
          <a:xfrm flipH="1" flipV="1">
            <a:off x="4800600" y="3352800"/>
            <a:ext cx="12954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27" name="Line 71"/>
          <p:cNvSpPr>
            <a:spLocks noChangeShapeType="1"/>
          </p:cNvSpPr>
          <p:nvPr/>
        </p:nvSpPr>
        <p:spPr bwMode="auto">
          <a:xfrm flipH="1">
            <a:off x="5181600" y="4876800"/>
            <a:ext cx="838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28" name="Text Box 72"/>
          <p:cNvSpPr txBox="1">
            <a:spLocks noChangeArrowheads="1"/>
          </p:cNvSpPr>
          <p:nvPr/>
        </p:nvSpPr>
        <p:spPr bwMode="auto">
          <a:xfrm>
            <a:off x="4114800" y="5181600"/>
            <a:ext cx="16700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Only one chip </a:t>
            </a:r>
          </a:p>
          <a:p>
            <a:r>
              <a:rPr lang="en-GB"/>
              <a:t>to read out</a:t>
            </a:r>
          </a:p>
          <a:p>
            <a:r>
              <a:rPr lang="en-GB"/>
              <a:t>the detector</a:t>
            </a:r>
          </a:p>
          <a:p>
            <a:endParaRPr lang="en-GB"/>
          </a:p>
        </p:txBody>
      </p:sp>
      <p:sp>
        <p:nvSpPr>
          <p:cNvPr id="19530" name="Text Box 74"/>
          <p:cNvSpPr txBox="1">
            <a:spLocks noChangeArrowheads="1"/>
          </p:cNvSpPr>
          <p:nvPr/>
        </p:nvSpPr>
        <p:spPr bwMode="auto">
          <a:xfrm>
            <a:off x="5699125" y="2863850"/>
            <a:ext cx="3140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dirty="0"/>
              <a:t>Resistive material = </a:t>
            </a:r>
            <a:r>
              <a:rPr lang="en-GB" dirty="0">
                <a:solidFill>
                  <a:srgbClr val="CC0000"/>
                </a:solidFill>
              </a:rPr>
              <a:t>highly doped </a:t>
            </a:r>
            <a:r>
              <a:rPr lang="en-GB" dirty="0" err="1">
                <a:solidFill>
                  <a:srgbClr val="CC0000"/>
                </a:solidFill>
              </a:rPr>
              <a:t>polysilicon</a:t>
            </a:r>
            <a:r>
              <a:rPr lang="en-GB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_Electrical  Characterization</a:t>
            </a:r>
            <a:endParaRPr lang="en-US" sz="4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5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  <p:graphicFrame>
        <p:nvGraphicFramePr>
          <p:cNvPr id="7" name="Group 221"/>
          <p:cNvGraphicFramePr>
            <a:graphicFrameLocks/>
          </p:cNvGraphicFramePr>
          <p:nvPr/>
        </p:nvGraphicFramePr>
        <p:xfrm>
          <a:off x="76200" y="4343400"/>
          <a:ext cx="8963480" cy="1452210"/>
        </p:xfrm>
        <a:graphic>
          <a:graphicData uri="http://schemas.openxmlformats.org/drawingml/2006/table">
            <a:tbl>
              <a:tblPr>
                <a:tableStyleId>{EB344D84-9AFB-497E-A393-DC336BA19D2E}</a:tableStyleId>
              </a:tblPr>
              <a:tblGrid>
                <a:gridCol w="1213168"/>
                <a:gridCol w="652780"/>
                <a:gridCol w="975043"/>
                <a:gridCol w="1005205"/>
                <a:gridCol w="735330"/>
                <a:gridCol w="987743"/>
                <a:gridCol w="862330"/>
                <a:gridCol w="1245367"/>
                <a:gridCol w="1286514"/>
              </a:tblGrid>
              <a:tr h="3308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Strip Width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V</a:t>
                      </a:r>
                      <a:r>
                        <a:rPr kumimoji="0" lang="en-GB" sz="1600" u="none" strike="noStrike" cap="none" normalizeH="0" baseline="-25000" dirty="0" err="1" smtClean="0">
                          <a:ln>
                            <a:noFill/>
                          </a:ln>
                          <a:effectLst/>
                        </a:rPr>
                        <a:t>depl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V</a:t>
                      </a:r>
                      <a:r>
                        <a:rPr kumimoji="0" lang="en-GB" sz="1600" u="none" strike="noStrike" cap="none" normalizeH="0" baseline="-25000" dirty="0" err="1" smtClean="0">
                          <a:ln>
                            <a:noFill/>
                          </a:ln>
                          <a:effectLst/>
                        </a:rPr>
                        <a:t>bd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R</a:t>
                      </a:r>
                      <a:r>
                        <a:rPr kumimoji="0" lang="en-GB" sz="1600" u="none" strike="noStrike" cap="none" normalizeH="0" baseline="-25000" dirty="0" err="1" smtClean="0">
                          <a:ln>
                            <a:noFill/>
                          </a:ln>
                          <a:effectLst/>
                        </a:rPr>
                        <a:t>bias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R</a:t>
                      </a:r>
                      <a:r>
                        <a:rPr kumimoji="0" lang="en-GB" sz="1600" u="none" strike="noStrike" cap="none" normalizeH="0" baseline="-25000" dirty="0" err="1" smtClean="0">
                          <a:ln>
                            <a:noFill/>
                          </a:ln>
                          <a:effectLst/>
                        </a:rPr>
                        <a:t>int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</a:t>
                      </a:r>
                      <a:r>
                        <a:rPr kumimoji="0" lang="en-GB" sz="1600" u="none" strike="noStrike" cap="none" normalizeH="0" baseline="-25000" dirty="0" err="1" smtClean="0">
                          <a:ln>
                            <a:noFill/>
                          </a:ln>
                          <a:effectLst/>
                        </a:rPr>
                        <a:t>int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</a:t>
                      </a:r>
                      <a:r>
                        <a:rPr kumimoji="0" lang="en-GB" sz="1600" u="none" strike="noStrike" cap="none" normalizeH="0" baseline="-25000" dirty="0" err="1" smtClean="0">
                          <a:ln>
                            <a:noFill/>
                          </a:ln>
                          <a:effectLst/>
                        </a:rPr>
                        <a:t>coupl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R</a:t>
                      </a:r>
                      <a:r>
                        <a:rPr kumimoji="0" lang="en-GB" sz="1600" u="none" strike="noStrike" cap="none" normalizeH="0" baseline="-25000" dirty="0" err="1" smtClean="0">
                          <a:ln>
                            <a:noFill/>
                          </a:ln>
                          <a:effectLst/>
                        </a:rPr>
                        <a:t>electrode</a:t>
                      </a: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 </a:t>
                      </a:r>
                      <a:r>
                        <a:rPr kumimoji="0" lang="es-E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□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R</a:t>
                      </a:r>
                      <a:r>
                        <a:rPr kumimoji="0" lang="en-GB" sz="1600" u="none" strike="noStrike" cap="none" normalizeH="0" baseline="-25000" dirty="0" err="1" smtClean="0">
                          <a:ln>
                            <a:noFill/>
                          </a:ln>
                          <a:effectLst/>
                        </a:rPr>
                        <a:t>electrode</a:t>
                      </a:r>
                      <a:r>
                        <a:rPr kumimoji="0" lang="es-E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</a:t>
                      </a:r>
                      <a:r>
                        <a:rPr kumimoji="0" lang="el-G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μ</a:t>
                      </a:r>
                      <a:r>
                        <a:rPr kumimoji="0" lang="es-E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</a:tr>
              <a:tr h="558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</a:t>
                      </a:r>
                      <a:r>
                        <a:rPr kumimoji="0" lang="el-G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μ</a:t>
                      </a:r>
                      <a:r>
                        <a:rPr kumimoji="0" lang="es-E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</a:t>
                      </a:r>
                      <a:endParaRPr kumimoji="0" lang="el-G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40 V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&gt; 400 V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1,31 M</a:t>
                      </a:r>
                      <a:r>
                        <a:rPr kumimoji="0" lang="el-G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Ω</a:t>
                      </a:r>
                      <a:endParaRPr kumimoji="0" lang="el-G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&gt; G</a:t>
                      </a:r>
                      <a:r>
                        <a:rPr kumimoji="0" lang="el-G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Ω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1,32 pF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248 pF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400 </a:t>
                      </a:r>
                      <a:r>
                        <a:rPr kumimoji="0" lang="el-G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Ω</a:t>
                      </a:r>
                      <a:r>
                        <a:rPr kumimoji="0" lang="es-E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/□</a:t>
                      </a:r>
                      <a:endParaRPr kumimoji="0" lang="el-G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 </a:t>
                      </a:r>
                      <a:r>
                        <a:rPr kumimoji="0" lang="el-G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Ω</a:t>
                      </a:r>
                      <a:r>
                        <a:rPr kumimoji="0" lang="es-E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</a:t>
                      </a:r>
                      <a:r>
                        <a:rPr kumimoji="0" lang="el-G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μ</a:t>
                      </a:r>
                      <a:r>
                        <a:rPr kumimoji="0" lang="es-E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</a:t>
                      </a:r>
                      <a:endParaRPr kumimoji="0" lang="el-G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</a:tr>
              <a:tr h="558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40</a:t>
                      </a:r>
                      <a:r>
                        <a:rPr kumimoji="0" lang="el-G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μ</a:t>
                      </a:r>
                      <a:r>
                        <a:rPr kumimoji="0" lang="es-E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</a:t>
                      </a:r>
                      <a:endParaRPr kumimoji="0" lang="el-G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40 V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&gt; 200V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1,37 M</a:t>
                      </a:r>
                      <a:r>
                        <a:rPr kumimoji="0" lang="el-G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Ω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&gt; G</a:t>
                      </a:r>
                      <a:r>
                        <a:rPr kumimoji="0" lang="el-G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Ω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1, 60 pF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487 pF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400 </a:t>
                      </a:r>
                      <a:r>
                        <a:rPr kumimoji="0" lang="el-G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Ω</a:t>
                      </a:r>
                      <a:r>
                        <a:rPr kumimoji="0" lang="es-E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/□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 </a:t>
                      </a:r>
                      <a:r>
                        <a:rPr kumimoji="0" lang="el-G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Ω</a:t>
                      </a:r>
                      <a:r>
                        <a:rPr kumimoji="0" lang="es-E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</a:t>
                      </a:r>
                      <a:r>
                        <a:rPr kumimoji="0" lang="el-G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μ</a:t>
                      </a:r>
                      <a:r>
                        <a:rPr kumimoji="0" lang="es-E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pic>
        <p:nvPicPr>
          <p:cNvPr id="8" name="Picture 3" descr="CV_characterist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1589" y="1112797"/>
            <a:ext cx="4083212" cy="2849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IV_characterist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086543"/>
            <a:ext cx="4230139" cy="295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_Readout Electronics</a:t>
            </a:r>
            <a:endParaRPr lang="en-U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838200"/>
            <a:ext cx="8763000" cy="609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ALIBAVA SYSTEM – Sensors P20 &amp; </a:t>
            </a:r>
            <a:r>
              <a:rPr lang="en-US" smtClean="0"/>
              <a:t>P40  bonded </a:t>
            </a:r>
            <a:r>
              <a:rPr lang="en-US" dirty="0" smtClean="0"/>
              <a:t>at IFIC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6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  <p:pic>
        <p:nvPicPr>
          <p:cNvPr id="6" name="Picture 4" descr="system_conn_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015962"/>
            <a:ext cx="5155794" cy="385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vila\Mis documentos\Documentos Caudal\Mis Documentos\1-CONFERENCIAS CHARLAS PROPIAS\20101025 - RED FUTUROS ACELERADORES VALENCIA\PolyTalk\Fotos Polysilicio Test Stand\Fotos Polysilicio\251020101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323027" y="2677973"/>
            <a:ext cx="3745382" cy="2809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 chip calibration</a:t>
            </a:r>
            <a:endParaRPr lang="en-US" dirty="0"/>
          </a:p>
        </p:txBody>
      </p:sp>
      <p:pic>
        <p:nvPicPr>
          <p:cNvPr id="11269" name="Picture 5" descr="Ga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541338"/>
            <a:ext cx="6337300" cy="6316662"/>
          </a:xfrm>
          <a:prstGeom prst="rect">
            <a:avLst/>
          </a:prstGeom>
          <a:noFill/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0" y="2708275"/>
            <a:ext cx="19796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/>
              <a:t>Chip 1 did not perform calibration</a:t>
            </a: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1512888" y="3141663"/>
            <a:ext cx="935037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1512888" y="3213100"/>
            <a:ext cx="1727200" cy="1944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3" name="AutoShape 9"/>
          <p:cNvSpPr>
            <a:spLocks/>
          </p:cNvSpPr>
          <p:nvPr/>
        </p:nvSpPr>
        <p:spPr bwMode="auto">
          <a:xfrm rot="16200000">
            <a:off x="6804025" y="2420938"/>
            <a:ext cx="431800" cy="1295400"/>
          </a:xfrm>
          <a:prstGeom prst="rightBrace">
            <a:avLst>
              <a:gd name="adj1" fmla="val 25000"/>
              <a:gd name="adj2" fmla="val 50000"/>
            </a:avLst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7539038" y="2276475"/>
            <a:ext cx="16049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P20 channels</a:t>
            </a:r>
          </a:p>
          <a:p>
            <a:r>
              <a:rPr lang="en-US" dirty="0"/>
              <a:t>  68</a:t>
            </a:r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 flipH="1">
            <a:off x="7235825" y="2492375"/>
            <a:ext cx="287338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667000" y="18682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400 electrons/ADU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 </a:t>
            </a: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7</a:t>
            </a:fld>
            <a:endParaRPr lang="es-ES_tradnl" altLang="en-US" dirty="0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characterization: test stand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8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  <p:pic>
        <p:nvPicPr>
          <p:cNvPr id="6" name="Picture 4" descr="setup laser test aliba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0"/>
            <a:ext cx="4904656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609600" y="4114800"/>
            <a:ext cx="8153400" cy="2133600"/>
          </a:xfrm>
        </p:spPr>
        <p:txBody>
          <a:bodyPr/>
          <a:lstStyle/>
          <a:p>
            <a:r>
              <a:rPr lang="en-US" dirty="0" smtClean="0"/>
              <a:t>Laser head on 3D platform (</a:t>
            </a:r>
            <a:r>
              <a:rPr lang="en-US" dirty="0" smtClean="0">
                <a:sym typeface="Symbol"/>
              </a:rPr>
              <a:t> 5</a:t>
            </a:r>
            <a:r>
              <a:rPr lang="en-US" dirty="0" smtClean="0"/>
              <a:t> um accuracy):</a:t>
            </a:r>
          </a:p>
          <a:p>
            <a:pPr lvl="1"/>
            <a:r>
              <a:rPr lang="en-US" dirty="0" smtClean="0"/>
              <a:t>Gaussian profile with </a:t>
            </a:r>
            <a:r>
              <a:rPr lang="en-US" dirty="0" err="1" smtClean="0"/>
              <a:t>microspot</a:t>
            </a:r>
            <a:r>
              <a:rPr lang="en-US" dirty="0" smtClean="0"/>
              <a:t> width 2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 &lt; 10um</a:t>
            </a:r>
          </a:p>
          <a:p>
            <a:pPr lvl="1"/>
            <a:r>
              <a:rPr lang="en-US" dirty="0" smtClean="0"/>
              <a:t>Wavelength 1080 nm</a:t>
            </a:r>
          </a:p>
          <a:p>
            <a:pPr lvl="1"/>
            <a:r>
              <a:rPr lang="en-US" dirty="0" smtClean="0"/>
              <a:t>Pulse duration &lt; 1ns</a:t>
            </a:r>
          </a:p>
          <a:p>
            <a:pPr lvl="1"/>
            <a:r>
              <a:rPr lang="en-US" dirty="0" smtClean="0"/>
              <a:t>Pulse energy </a:t>
            </a:r>
            <a:r>
              <a:rPr lang="en-US" dirty="0" smtClean="0">
                <a:sym typeface="Symbol"/>
              </a:rPr>
              <a:t> 10% </a:t>
            </a:r>
            <a:r>
              <a:rPr lang="en-US" dirty="0" err="1" smtClean="0">
                <a:sym typeface="Symbol"/>
              </a:rPr>
              <a:t>gaussian</a:t>
            </a:r>
            <a:r>
              <a:rPr lang="en-US" dirty="0" smtClean="0">
                <a:sym typeface="Symbol"/>
              </a:rPr>
              <a:t> fluctuation.</a:t>
            </a:r>
            <a:endParaRPr lang="en-US" dirty="0"/>
          </a:p>
        </p:txBody>
      </p:sp>
      <p:pic>
        <p:nvPicPr>
          <p:cNvPr id="2050" name="Picture 2" descr="C:\Documents and Settings\vila\Mis documentos\Documentos Caudal\Mis Documentos\1-CONFERENCIAS CHARLAS PROPIAS\20101025 - RED FUTUROS ACELERADORES VALENCIA\PolyTalk\Fotos Polysilicio Test Stand\Fotos Polysilicio\251020101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066800"/>
            <a:ext cx="3934883" cy="2951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2664554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Longitudinal scan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629400" y="914400"/>
            <a:ext cx="3124200" cy="2286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. Laser scanned along the </a:t>
            </a:r>
            <a:r>
              <a:rPr lang="en-US" dirty="0" err="1" smtClean="0"/>
              <a:t>polysilicon</a:t>
            </a:r>
            <a:r>
              <a:rPr lang="en-US" dirty="0" smtClean="0"/>
              <a:t> electrode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8686800" y="6705600"/>
            <a:ext cx="533400" cy="457200"/>
          </a:xfrm>
        </p:spPr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9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429000" y="6705600"/>
            <a:ext cx="5334000" cy="4572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I. Vila, 17th RD50 Workshop, CERN  Nov. 18th 2010</a:t>
            </a:r>
            <a:endParaRPr lang="es-ES_tradnl" altLang="en-US" dirty="0"/>
          </a:p>
        </p:txBody>
      </p:sp>
      <p:pic>
        <p:nvPicPr>
          <p:cNvPr id="53" name="Picture 8" descr="S2_left_rigth_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51300" y="3565525"/>
            <a:ext cx="5092700" cy="3597275"/>
          </a:xfrm>
          <a:prstGeom prst="rect">
            <a:avLst/>
          </a:prstGeom>
          <a:noFill/>
        </p:spPr>
      </p:pic>
      <p:pic>
        <p:nvPicPr>
          <p:cNvPr id="54" name="Picture 10" descr="S1_left_rigth_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65525"/>
            <a:ext cx="5092700" cy="3597275"/>
          </a:xfrm>
          <a:prstGeom prst="rect">
            <a:avLst/>
          </a:prstGeom>
          <a:noFill/>
        </p:spPr>
      </p:pic>
      <p:grpSp>
        <p:nvGrpSpPr>
          <p:cNvPr id="55" name="Group 11"/>
          <p:cNvGrpSpPr>
            <a:grpSpLocks/>
          </p:cNvGrpSpPr>
          <p:nvPr/>
        </p:nvGrpSpPr>
        <p:grpSpPr bwMode="auto">
          <a:xfrm>
            <a:off x="3348038" y="1843088"/>
            <a:ext cx="2586037" cy="3475037"/>
            <a:chOff x="192" y="912"/>
            <a:chExt cx="2256" cy="2736"/>
          </a:xfrm>
        </p:grpSpPr>
        <p:sp>
          <p:nvSpPr>
            <p:cNvPr id="56" name="AutoShape 12"/>
            <p:cNvSpPr>
              <a:spLocks noChangeArrowheads="1"/>
            </p:cNvSpPr>
            <p:nvPr/>
          </p:nvSpPr>
          <p:spPr bwMode="auto">
            <a:xfrm>
              <a:off x="192" y="912"/>
              <a:ext cx="2256" cy="2736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AutoShape 13"/>
            <p:cNvSpPr>
              <a:spLocks noChangeArrowheads="1"/>
            </p:cNvSpPr>
            <p:nvPr/>
          </p:nvSpPr>
          <p:spPr bwMode="auto">
            <a:xfrm>
              <a:off x="235" y="951"/>
              <a:ext cx="2170" cy="264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AutoShape 14"/>
            <p:cNvSpPr>
              <a:spLocks noChangeArrowheads="1"/>
            </p:cNvSpPr>
            <p:nvPr/>
          </p:nvSpPr>
          <p:spPr bwMode="auto">
            <a:xfrm>
              <a:off x="575" y="1683"/>
              <a:ext cx="43" cy="1772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AutoShape 15"/>
            <p:cNvSpPr>
              <a:spLocks noChangeArrowheads="1"/>
            </p:cNvSpPr>
            <p:nvPr/>
          </p:nvSpPr>
          <p:spPr bwMode="auto">
            <a:xfrm>
              <a:off x="788" y="1683"/>
              <a:ext cx="42" cy="1772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AutoShape 16"/>
            <p:cNvSpPr>
              <a:spLocks noChangeArrowheads="1"/>
            </p:cNvSpPr>
            <p:nvPr/>
          </p:nvSpPr>
          <p:spPr bwMode="auto">
            <a:xfrm>
              <a:off x="1001" y="1683"/>
              <a:ext cx="42" cy="1772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AutoShape 17"/>
            <p:cNvSpPr>
              <a:spLocks noChangeArrowheads="1"/>
            </p:cNvSpPr>
            <p:nvPr/>
          </p:nvSpPr>
          <p:spPr bwMode="auto">
            <a:xfrm>
              <a:off x="1426" y="1683"/>
              <a:ext cx="43" cy="1772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AutoShape 18"/>
            <p:cNvSpPr>
              <a:spLocks noChangeArrowheads="1"/>
            </p:cNvSpPr>
            <p:nvPr/>
          </p:nvSpPr>
          <p:spPr bwMode="auto">
            <a:xfrm>
              <a:off x="1852" y="1683"/>
              <a:ext cx="43" cy="1772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AutoShape 19"/>
            <p:cNvSpPr>
              <a:spLocks noChangeArrowheads="1"/>
            </p:cNvSpPr>
            <p:nvPr/>
          </p:nvSpPr>
          <p:spPr bwMode="auto">
            <a:xfrm>
              <a:off x="1214" y="1683"/>
              <a:ext cx="42" cy="1772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AutoShape 20"/>
            <p:cNvSpPr>
              <a:spLocks noChangeArrowheads="1"/>
            </p:cNvSpPr>
            <p:nvPr/>
          </p:nvSpPr>
          <p:spPr bwMode="auto">
            <a:xfrm>
              <a:off x="1639" y="1683"/>
              <a:ext cx="43" cy="1772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AutoShape 21"/>
            <p:cNvSpPr>
              <a:spLocks noChangeArrowheads="1"/>
            </p:cNvSpPr>
            <p:nvPr/>
          </p:nvSpPr>
          <p:spPr bwMode="auto">
            <a:xfrm>
              <a:off x="575" y="3417"/>
              <a:ext cx="255" cy="38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AutoShape 22"/>
            <p:cNvSpPr>
              <a:spLocks noChangeArrowheads="1"/>
            </p:cNvSpPr>
            <p:nvPr/>
          </p:nvSpPr>
          <p:spPr bwMode="auto">
            <a:xfrm>
              <a:off x="1001" y="3417"/>
              <a:ext cx="255" cy="38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AutoShape 23"/>
            <p:cNvSpPr>
              <a:spLocks noChangeArrowheads="1"/>
            </p:cNvSpPr>
            <p:nvPr/>
          </p:nvSpPr>
          <p:spPr bwMode="auto">
            <a:xfrm>
              <a:off x="1426" y="3417"/>
              <a:ext cx="256" cy="38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AutoShape 24"/>
            <p:cNvSpPr>
              <a:spLocks noChangeArrowheads="1"/>
            </p:cNvSpPr>
            <p:nvPr/>
          </p:nvSpPr>
          <p:spPr bwMode="auto">
            <a:xfrm>
              <a:off x="2065" y="1683"/>
              <a:ext cx="42" cy="1772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AutoShape 25"/>
            <p:cNvSpPr>
              <a:spLocks noChangeArrowheads="1"/>
            </p:cNvSpPr>
            <p:nvPr/>
          </p:nvSpPr>
          <p:spPr bwMode="auto">
            <a:xfrm>
              <a:off x="1852" y="3417"/>
              <a:ext cx="255" cy="38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AutoShape 26"/>
            <p:cNvSpPr>
              <a:spLocks noChangeArrowheads="1"/>
            </p:cNvSpPr>
            <p:nvPr/>
          </p:nvSpPr>
          <p:spPr bwMode="auto">
            <a:xfrm>
              <a:off x="533" y="3301"/>
              <a:ext cx="127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AutoShape 27"/>
            <p:cNvSpPr>
              <a:spLocks noChangeArrowheads="1"/>
            </p:cNvSpPr>
            <p:nvPr/>
          </p:nvSpPr>
          <p:spPr bwMode="auto">
            <a:xfrm>
              <a:off x="958" y="3301"/>
              <a:ext cx="128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AutoShape 28"/>
            <p:cNvSpPr>
              <a:spLocks noChangeArrowheads="1"/>
            </p:cNvSpPr>
            <p:nvPr/>
          </p:nvSpPr>
          <p:spPr bwMode="auto">
            <a:xfrm>
              <a:off x="1384" y="3301"/>
              <a:ext cx="128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AutoShape 29"/>
            <p:cNvSpPr>
              <a:spLocks noChangeArrowheads="1"/>
            </p:cNvSpPr>
            <p:nvPr/>
          </p:nvSpPr>
          <p:spPr bwMode="auto">
            <a:xfrm>
              <a:off x="1810" y="3301"/>
              <a:ext cx="127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AutoShape 30"/>
            <p:cNvSpPr>
              <a:spLocks noChangeArrowheads="1"/>
            </p:cNvSpPr>
            <p:nvPr/>
          </p:nvSpPr>
          <p:spPr bwMode="auto">
            <a:xfrm>
              <a:off x="533" y="1644"/>
              <a:ext cx="127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AutoShape 31"/>
            <p:cNvSpPr>
              <a:spLocks noChangeArrowheads="1"/>
            </p:cNvSpPr>
            <p:nvPr/>
          </p:nvSpPr>
          <p:spPr bwMode="auto">
            <a:xfrm>
              <a:off x="958" y="1644"/>
              <a:ext cx="128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AutoShape 32"/>
            <p:cNvSpPr>
              <a:spLocks noChangeArrowheads="1"/>
            </p:cNvSpPr>
            <p:nvPr/>
          </p:nvSpPr>
          <p:spPr bwMode="auto">
            <a:xfrm>
              <a:off x="1384" y="1644"/>
              <a:ext cx="128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AutoShape 33"/>
            <p:cNvSpPr>
              <a:spLocks noChangeArrowheads="1"/>
            </p:cNvSpPr>
            <p:nvPr/>
          </p:nvSpPr>
          <p:spPr bwMode="auto">
            <a:xfrm>
              <a:off x="1810" y="1644"/>
              <a:ext cx="127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AutoShape 34"/>
            <p:cNvSpPr>
              <a:spLocks noChangeArrowheads="1"/>
            </p:cNvSpPr>
            <p:nvPr/>
          </p:nvSpPr>
          <p:spPr bwMode="auto">
            <a:xfrm>
              <a:off x="745" y="1644"/>
              <a:ext cx="128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AutoShape 35"/>
            <p:cNvSpPr>
              <a:spLocks noChangeArrowheads="1"/>
            </p:cNvSpPr>
            <p:nvPr/>
          </p:nvSpPr>
          <p:spPr bwMode="auto">
            <a:xfrm>
              <a:off x="1171" y="1644"/>
              <a:ext cx="128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AutoShape 36"/>
            <p:cNvSpPr>
              <a:spLocks noChangeArrowheads="1"/>
            </p:cNvSpPr>
            <p:nvPr/>
          </p:nvSpPr>
          <p:spPr bwMode="auto">
            <a:xfrm>
              <a:off x="1597" y="1644"/>
              <a:ext cx="127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AutoShape 37"/>
            <p:cNvSpPr>
              <a:spLocks noChangeArrowheads="1"/>
            </p:cNvSpPr>
            <p:nvPr/>
          </p:nvSpPr>
          <p:spPr bwMode="auto">
            <a:xfrm>
              <a:off x="2022" y="1644"/>
              <a:ext cx="128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AutoShape 38"/>
            <p:cNvSpPr>
              <a:spLocks noChangeArrowheads="1"/>
            </p:cNvSpPr>
            <p:nvPr/>
          </p:nvSpPr>
          <p:spPr bwMode="auto">
            <a:xfrm>
              <a:off x="575" y="1105"/>
              <a:ext cx="43" cy="53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AutoShape 39"/>
            <p:cNvSpPr>
              <a:spLocks noChangeArrowheads="1"/>
            </p:cNvSpPr>
            <p:nvPr/>
          </p:nvSpPr>
          <p:spPr bwMode="auto">
            <a:xfrm>
              <a:off x="1001" y="1105"/>
              <a:ext cx="42" cy="53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AutoShape 40"/>
            <p:cNvSpPr>
              <a:spLocks noChangeArrowheads="1"/>
            </p:cNvSpPr>
            <p:nvPr/>
          </p:nvSpPr>
          <p:spPr bwMode="auto">
            <a:xfrm>
              <a:off x="1426" y="1105"/>
              <a:ext cx="43" cy="53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AutoShape 41"/>
            <p:cNvSpPr>
              <a:spLocks noChangeArrowheads="1"/>
            </p:cNvSpPr>
            <p:nvPr/>
          </p:nvSpPr>
          <p:spPr bwMode="auto">
            <a:xfrm>
              <a:off x="1852" y="1105"/>
              <a:ext cx="43" cy="53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AutoShape 42"/>
            <p:cNvSpPr>
              <a:spLocks noChangeArrowheads="1"/>
            </p:cNvSpPr>
            <p:nvPr/>
          </p:nvSpPr>
          <p:spPr bwMode="auto">
            <a:xfrm>
              <a:off x="533" y="1336"/>
              <a:ext cx="127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AutoShape 43"/>
            <p:cNvSpPr>
              <a:spLocks noChangeArrowheads="1"/>
            </p:cNvSpPr>
            <p:nvPr/>
          </p:nvSpPr>
          <p:spPr bwMode="auto">
            <a:xfrm>
              <a:off x="958" y="1336"/>
              <a:ext cx="128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AutoShape 44"/>
            <p:cNvSpPr>
              <a:spLocks noChangeArrowheads="1"/>
            </p:cNvSpPr>
            <p:nvPr/>
          </p:nvSpPr>
          <p:spPr bwMode="auto">
            <a:xfrm>
              <a:off x="1384" y="1336"/>
              <a:ext cx="128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AutoShape 45"/>
            <p:cNvSpPr>
              <a:spLocks noChangeArrowheads="1"/>
            </p:cNvSpPr>
            <p:nvPr/>
          </p:nvSpPr>
          <p:spPr bwMode="auto">
            <a:xfrm>
              <a:off x="1810" y="1336"/>
              <a:ext cx="127" cy="193"/>
            </a:xfrm>
            <a:prstGeom prst="roundRect">
              <a:avLst>
                <a:gd name="adj" fmla="val 16667"/>
              </a:avLst>
            </a:prstGeom>
            <a:solidFill>
              <a:srgbClr val="79A6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Freeform 46"/>
            <p:cNvSpPr>
              <a:spLocks/>
            </p:cNvSpPr>
            <p:nvPr/>
          </p:nvSpPr>
          <p:spPr bwMode="auto">
            <a:xfrm>
              <a:off x="1852" y="951"/>
              <a:ext cx="43" cy="385"/>
            </a:xfrm>
            <a:custGeom>
              <a:avLst/>
              <a:gdLst/>
              <a:ahLst/>
              <a:cxnLst>
                <a:cxn ang="0">
                  <a:pos x="0" y="528"/>
                </a:cxn>
                <a:cxn ang="0">
                  <a:pos x="0" y="480"/>
                </a:cxn>
                <a:cxn ang="0">
                  <a:pos x="48" y="480"/>
                </a:cxn>
                <a:cxn ang="0">
                  <a:pos x="48" y="432"/>
                </a:cxn>
                <a:cxn ang="0">
                  <a:pos x="0" y="432"/>
                </a:cxn>
                <a:cxn ang="0">
                  <a:pos x="0" y="384"/>
                </a:cxn>
                <a:cxn ang="0">
                  <a:pos x="48" y="384"/>
                </a:cxn>
                <a:cxn ang="0">
                  <a:pos x="48" y="336"/>
                </a:cxn>
                <a:cxn ang="0">
                  <a:pos x="0" y="336"/>
                </a:cxn>
                <a:cxn ang="0">
                  <a:pos x="0" y="288"/>
                </a:cxn>
                <a:cxn ang="0">
                  <a:pos x="48" y="288"/>
                </a:cxn>
                <a:cxn ang="0">
                  <a:pos x="48" y="192"/>
                </a:cxn>
                <a:cxn ang="0">
                  <a:pos x="0" y="192"/>
                </a:cxn>
                <a:cxn ang="0">
                  <a:pos x="0" y="144"/>
                </a:cxn>
                <a:cxn ang="0">
                  <a:pos x="48" y="144"/>
                </a:cxn>
                <a:cxn ang="0">
                  <a:pos x="48" y="96"/>
                </a:cxn>
                <a:cxn ang="0">
                  <a:pos x="0" y="96"/>
                </a:cxn>
                <a:cxn ang="0">
                  <a:pos x="0" y="0"/>
                </a:cxn>
              </a:cxnLst>
              <a:rect l="0" t="0" r="r" b="b"/>
              <a:pathLst>
                <a:path w="48" h="528">
                  <a:moveTo>
                    <a:pt x="0" y="528"/>
                  </a:moveTo>
                  <a:lnTo>
                    <a:pt x="0" y="480"/>
                  </a:lnTo>
                  <a:lnTo>
                    <a:pt x="48" y="480"/>
                  </a:lnTo>
                  <a:lnTo>
                    <a:pt x="48" y="432"/>
                  </a:lnTo>
                  <a:lnTo>
                    <a:pt x="0" y="432"/>
                  </a:lnTo>
                  <a:lnTo>
                    <a:pt x="0" y="384"/>
                  </a:lnTo>
                  <a:lnTo>
                    <a:pt x="48" y="384"/>
                  </a:lnTo>
                  <a:lnTo>
                    <a:pt x="48" y="336"/>
                  </a:lnTo>
                  <a:lnTo>
                    <a:pt x="0" y="336"/>
                  </a:lnTo>
                  <a:lnTo>
                    <a:pt x="0" y="288"/>
                  </a:lnTo>
                  <a:lnTo>
                    <a:pt x="48" y="288"/>
                  </a:lnTo>
                  <a:lnTo>
                    <a:pt x="48" y="192"/>
                  </a:lnTo>
                  <a:lnTo>
                    <a:pt x="0" y="192"/>
                  </a:lnTo>
                  <a:lnTo>
                    <a:pt x="0" y="144"/>
                  </a:lnTo>
                  <a:lnTo>
                    <a:pt x="48" y="144"/>
                  </a:lnTo>
                  <a:lnTo>
                    <a:pt x="48" y="96"/>
                  </a:lnTo>
                  <a:lnTo>
                    <a:pt x="0" y="96"/>
                  </a:lnTo>
                  <a:lnTo>
                    <a:pt x="0" y="0"/>
                  </a:lnTo>
                </a:path>
              </a:pathLst>
            </a:custGeom>
            <a:noFill/>
            <a:ln w="38100" cmpd="sng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Freeform 47"/>
            <p:cNvSpPr>
              <a:spLocks/>
            </p:cNvSpPr>
            <p:nvPr/>
          </p:nvSpPr>
          <p:spPr bwMode="auto">
            <a:xfrm>
              <a:off x="575" y="951"/>
              <a:ext cx="43" cy="385"/>
            </a:xfrm>
            <a:custGeom>
              <a:avLst/>
              <a:gdLst/>
              <a:ahLst/>
              <a:cxnLst>
                <a:cxn ang="0">
                  <a:pos x="0" y="528"/>
                </a:cxn>
                <a:cxn ang="0">
                  <a:pos x="0" y="480"/>
                </a:cxn>
                <a:cxn ang="0">
                  <a:pos x="48" y="480"/>
                </a:cxn>
                <a:cxn ang="0">
                  <a:pos x="48" y="432"/>
                </a:cxn>
                <a:cxn ang="0">
                  <a:pos x="0" y="432"/>
                </a:cxn>
                <a:cxn ang="0">
                  <a:pos x="0" y="384"/>
                </a:cxn>
                <a:cxn ang="0">
                  <a:pos x="48" y="384"/>
                </a:cxn>
                <a:cxn ang="0">
                  <a:pos x="48" y="336"/>
                </a:cxn>
                <a:cxn ang="0">
                  <a:pos x="0" y="336"/>
                </a:cxn>
                <a:cxn ang="0">
                  <a:pos x="0" y="288"/>
                </a:cxn>
                <a:cxn ang="0">
                  <a:pos x="48" y="288"/>
                </a:cxn>
                <a:cxn ang="0">
                  <a:pos x="48" y="192"/>
                </a:cxn>
                <a:cxn ang="0">
                  <a:pos x="0" y="192"/>
                </a:cxn>
                <a:cxn ang="0">
                  <a:pos x="0" y="144"/>
                </a:cxn>
                <a:cxn ang="0">
                  <a:pos x="48" y="144"/>
                </a:cxn>
                <a:cxn ang="0">
                  <a:pos x="48" y="96"/>
                </a:cxn>
                <a:cxn ang="0">
                  <a:pos x="0" y="96"/>
                </a:cxn>
                <a:cxn ang="0">
                  <a:pos x="0" y="0"/>
                </a:cxn>
              </a:cxnLst>
              <a:rect l="0" t="0" r="r" b="b"/>
              <a:pathLst>
                <a:path w="48" h="528">
                  <a:moveTo>
                    <a:pt x="0" y="528"/>
                  </a:moveTo>
                  <a:lnTo>
                    <a:pt x="0" y="480"/>
                  </a:lnTo>
                  <a:lnTo>
                    <a:pt x="48" y="480"/>
                  </a:lnTo>
                  <a:lnTo>
                    <a:pt x="48" y="432"/>
                  </a:lnTo>
                  <a:lnTo>
                    <a:pt x="0" y="432"/>
                  </a:lnTo>
                  <a:lnTo>
                    <a:pt x="0" y="384"/>
                  </a:lnTo>
                  <a:lnTo>
                    <a:pt x="48" y="384"/>
                  </a:lnTo>
                  <a:lnTo>
                    <a:pt x="48" y="336"/>
                  </a:lnTo>
                  <a:lnTo>
                    <a:pt x="0" y="336"/>
                  </a:lnTo>
                  <a:lnTo>
                    <a:pt x="0" y="288"/>
                  </a:lnTo>
                  <a:lnTo>
                    <a:pt x="48" y="288"/>
                  </a:lnTo>
                  <a:lnTo>
                    <a:pt x="48" y="192"/>
                  </a:lnTo>
                  <a:lnTo>
                    <a:pt x="0" y="192"/>
                  </a:lnTo>
                  <a:lnTo>
                    <a:pt x="0" y="144"/>
                  </a:lnTo>
                  <a:lnTo>
                    <a:pt x="48" y="144"/>
                  </a:lnTo>
                  <a:lnTo>
                    <a:pt x="48" y="96"/>
                  </a:lnTo>
                  <a:lnTo>
                    <a:pt x="0" y="96"/>
                  </a:lnTo>
                  <a:lnTo>
                    <a:pt x="0" y="0"/>
                  </a:lnTo>
                </a:path>
              </a:pathLst>
            </a:custGeom>
            <a:noFill/>
            <a:ln w="38100" cmpd="sng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Freeform 48"/>
            <p:cNvSpPr>
              <a:spLocks/>
            </p:cNvSpPr>
            <p:nvPr/>
          </p:nvSpPr>
          <p:spPr bwMode="auto">
            <a:xfrm>
              <a:off x="1001" y="951"/>
              <a:ext cx="42" cy="385"/>
            </a:xfrm>
            <a:custGeom>
              <a:avLst/>
              <a:gdLst/>
              <a:ahLst/>
              <a:cxnLst>
                <a:cxn ang="0">
                  <a:pos x="0" y="528"/>
                </a:cxn>
                <a:cxn ang="0">
                  <a:pos x="0" y="480"/>
                </a:cxn>
                <a:cxn ang="0">
                  <a:pos x="48" y="480"/>
                </a:cxn>
                <a:cxn ang="0">
                  <a:pos x="48" y="432"/>
                </a:cxn>
                <a:cxn ang="0">
                  <a:pos x="0" y="432"/>
                </a:cxn>
                <a:cxn ang="0">
                  <a:pos x="0" y="384"/>
                </a:cxn>
                <a:cxn ang="0">
                  <a:pos x="48" y="384"/>
                </a:cxn>
                <a:cxn ang="0">
                  <a:pos x="48" y="336"/>
                </a:cxn>
                <a:cxn ang="0">
                  <a:pos x="0" y="336"/>
                </a:cxn>
                <a:cxn ang="0">
                  <a:pos x="0" y="288"/>
                </a:cxn>
                <a:cxn ang="0">
                  <a:pos x="48" y="288"/>
                </a:cxn>
                <a:cxn ang="0">
                  <a:pos x="48" y="192"/>
                </a:cxn>
                <a:cxn ang="0">
                  <a:pos x="0" y="192"/>
                </a:cxn>
                <a:cxn ang="0">
                  <a:pos x="0" y="144"/>
                </a:cxn>
                <a:cxn ang="0">
                  <a:pos x="48" y="144"/>
                </a:cxn>
                <a:cxn ang="0">
                  <a:pos x="48" y="96"/>
                </a:cxn>
                <a:cxn ang="0">
                  <a:pos x="0" y="96"/>
                </a:cxn>
                <a:cxn ang="0">
                  <a:pos x="0" y="0"/>
                </a:cxn>
              </a:cxnLst>
              <a:rect l="0" t="0" r="r" b="b"/>
              <a:pathLst>
                <a:path w="48" h="528">
                  <a:moveTo>
                    <a:pt x="0" y="528"/>
                  </a:moveTo>
                  <a:lnTo>
                    <a:pt x="0" y="480"/>
                  </a:lnTo>
                  <a:lnTo>
                    <a:pt x="48" y="480"/>
                  </a:lnTo>
                  <a:lnTo>
                    <a:pt x="48" y="432"/>
                  </a:lnTo>
                  <a:lnTo>
                    <a:pt x="0" y="432"/>
                  </a:lnTo>
                  <a:lnTo>
                    <a:pt x="0" y="384"/>
                  </a:lnTo>
                  <a:lnTo>
                    <a:pt x="48" y="384"/>
                  </a:lnTo>
                  <a:lnTo>
                    <a:pt x="48" y="336"/>
                  </a:lnTo>
                  <a:lnTo>
                    <a:pt x="0" y="336"/>
                  </a:lnTo>
                  <a:lnTo>
                    <a:pt x="0" y="288"/>
                  </a:lnTo>
                  <a:lnTo>
                    <a:pt x="48" y="288"/>
                  </a:lnTo>
                  <a:lnTo>
                    <a:pt x="48" y="192"/>
                  </a:lnTo>
                  <a:lnTo>
                    <a:pt x="0" y="192"/>
                  </a:lnTo>
                  <a:lnTo>
                    <a:pt x="0" y="144"/>
                  </a:lnTo>
                  <a:lnTo>
                    <a:pt x="48" y="144"/>
                  </a:lnTo>
                  <a:lnTo>
                    <a:pt x="48" y="96"/>
                  </a:lnTo>
                  <a:lnTo>
                    <a:pt x="0" y="96"/>
                  </a:lnTo>
                  <a:lnTo>
                    <a:pt x="0" y="0"/>
                  </a:lnTo>
                </a:path>
              </a:pathLst>
            </a:custGeom>
            <a:noFill/>
            <a:ln w="38100" cmpd="sng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Freeform 49"/>
            <p:cNvSpPr>
              <a:spLocks/>
            </p:cNvSpPr>
            <p:nvPr/>
          </p:nvSpPr>
          <p:spPr bwMode="auto">
            <a:xfrm>
              <a:off x="1426" y="951"/>
              <a:ext cx="43" cy="385"/>
            </a:xfrm>
            <a:custGeom>
              <a:avLst/>
              <a:gdLst/>
              <a:ahLst/>
              <a:cxnLst>
                <a:cxn ang="0">
                  <a:pos x="0" y="528"/>
                </a:cxn>
                <a:cxn ang="0">
                  <a:pos x="0" y="480"/>
                </a:cxn>
                <a:cxn ang="0">
                  <a:pos x="48" y="480"/>
                </a:cxn>
                <a:cxn ang="0">
                  <a:pos x="48" y="432"/>
                </a:cxn>
                <a:cxn ang="0">
                  <a:pos x="0" y="432"/>
                </a:cxn>
                <a:cxn ang="0">
                  <a:pos x="0" y="384"/>
                </a:cxn>
                <a:cxn ang="0">
                  <a:pos x="48" y="384"/>
                </a:cxn>
                <a:cxn ang="0">
                  <a:pos x="48" y="336"/>
                </a:cxn>
                <a:cxn ang="0">
                  <a:pos x="0" y="336"/>
                </a:cxn>
                <a:cxn ang="0">
                  <a:pos x="0" y="288"/>
                </a:cxn>
                <a:cxn ang="0">
                  <a:pos x="48" y="288"/>
                </a:cxn>
                <a:cxn ang="0">
                  <a:pos x="48" y="192"/>
                </a:cxn>
                <a:cxn ang="0">
                  <a:pos x="0" y="192"/>
                </a:cxn>
                <a:cxn ang="0">
                  <a:pos x="0" y="144"/>
                </a:cxn>
                <a:cxn ang="0">
                  <a:pos x="48" y="144"/>
                </a:cxn>
                <a:cxn ang="0">
                  <a:pos x="48" y="96"/>
                </a:cxn>
                <a:cxn ang="0">
                  <a:pos x="0" y="96"/>
                </a:cxn>
                <a:cxn ang="0">
                  <a:pos x="0" y="0"/>
                </a:cxn>
              </a:cxnLst>
              <a:rect l="0" t="0" r="r" b="b"/>
              <a:pathLst>
                <a:path w="48" h="528">
                  <a:moveTo>
                    <a:pt x="0" y="528"/>
                  </a:moveTo>
                  <a:lnTo>
                    <a:pt x="0" y="480"/>
                  </a:lnTo>
                  <a:lnTo>
                    <a:pt x="48" y="480"/>
                  </a:lnTo>
                  <a:lnTo>
                    <a:pt x="48" y="432"/>
                  </a:lnTo>
                  <a:lnTo>
                    <a:pt x="0" y="432"/>
                  </a:lnTo>
                  <a:lnTo>
                    <a:pt x="0" y="384"/>
                  </a:lnTo>
                  <a:lnTo>
                    <a:pt x="48" y="384"/>
                  </a:lnTo>
                  <a:lnTo>
                    <a:pt x="48" y="336"/>
                  </a:lnTo>
                  <a:lnTo>
                    <a:pt x="0" y="336"/>
                  </a:lnTo>
                  <a:lnTo>
                    <a:pt x="0" y="288"/>
                  </a:lnTo>
                  <a:lnTo>
                    <a:pt x="48" y="288"/>
                  </a:lnTo>
                  <a:lnTo>
                    <a:pt x="48" y="192"/>
                  </a:lnTo>
                  <a:lnTo>
                    <a:pt x="0" y="192"/>
                  </a:lnTo>
                  <a:lnTo>
                    <a:pt x="0" y="144"/>
                  </a:lnTo>
                  <a:lnTo>
                    <a:pt x="48" y="144"/>
                  </a:lnTo>
                  <a:lnTo>
                    <a:pt x="48" y="96"/>
                  </a:lnTo>
                  <a:lnTo>
                    <a:pt x="0" y="96"/>
                  </a:lnTo>
                  <a:lnTo>
                    <a:pt x="0" y="0"/>
                  </a:lnTo>
                </a:path>
              </a:pathLst>
            </a:custGeom>
            <a:noFill/>
            <a:ln w="38100" cmpd="sng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4" name="Text Box 52"/>
          <p:cNvSpPr txBox="1">
            <a:spLocks noChangeArrowheads="1"/>
          </p:cNvSpPr>
          <p:nvPr/>
        </p:nvSpPr>
        <p:spPr bwMode="auto">
          <a:xfrm>
            <a:off x="3505200" y="1095375"/>
            <a:ext cx="27352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 dirty="0"/>
              <a:t>(</a:t>
            </a:r>
            <a:r>
              <a:rPr lang="en-US" sz="1600" b="1" dirty="0">
                <a:solidFill>
                  <a:srgbClr val="CC0000"/>
                </a:solidFill>
              </a:rPr>
              <a:t>S1</a:t>
            </a:r>
            <a:r>
              <a:rPr lang="en-US" sz="1600" b="1" baseline="-25000" dirty="0">
                <a:solidFill>
                  <a:srgbClr val="CC0000"/>
                </a:solidFill>
              </a:rPr>
              <a:t>L</a:t>
            </a:r>
            <a:r>
              <a:rPr lang="en-US" sz="1600" b="1" baseline="-25000" dirty="0"/>
              <a:t>           </a:t>
            </a:r>
            <a:r>
              <a:rPr lang="en-US" sz="1600" b="1" dirty="0"/>
              <a:t>S1</a:t>
            </a:r>
            <a:r>
              <a:rPr lang="en-US" sz="1600" b="1" baseline="-25000" dirty="0"/>
              <a:t>         </a:t>
            </a:r>
            <a:r>
              <a:rPr lang="en-US" sz="1600" b="1" dirty="0">
                <a:solidFill>
                  <a:schemeClr val="accent2"/>
                </a:solidFill>
              </a:rPr>
              <a:t>S1</a:t>
            </a:r>
            <a:r>
              <a:rPr lang="en-US" sz="1600" b="1" baseline="-25000" dirty="0">
                <a:solidFill>
                  <a:schemeClr val="accent2"/>
                </a:solidFill>
              </a:rPr>
              <a:t>R </a:t>
            </a:r>
            <a:r>
              <a:rPr lang="en-US" sz="1600" b="1" dirty="0"/>
              <a:t>)</a:t>
            </a:r>
            <a:endParaRPr lang="en-US" sz="1600" b="1" baseline="-25000" dirty="0"/>
          </a:p>
          <a:p>
            <a:r>
              <a:rPr lang="en-US" sz="1600" b="1" dirty="0"/>
              <a:t>      (</a:t>
            </a:r>
            <a:r>
              <a:rPr lang="en-US" sz="1600" b="1" dirty="0">
                <a:solidFill>
                  <a:srgbClr val="CC0000"/>
                </a:solidFill>
              </a:rPr>
              <a:t>S2</a:t>
            </a:r>
            <a:r>
              <a:rPr lang="en-US" sz="1600" b="1" baseline="-25000" dirty="0">
                <a:solidFill>
                  <a:srgbClr val="CC0000"/>
                </a:solidFill>
              </a:rPr>
              <a:t>L</a:t>
            </a:r>
            <a:r>
              <a:rPr lang="en-US" sz="1600" b="1" dirty="0"/>
              <a:t>      S2</a:t>
            </a:r>
            <a:r>
              <a:rPr lang="en-US" sz="1600" b="1" baseline="-25000" dirty="0"/>
              <a:t> </a:t>
            </a:r>
            <a:r>
              <a:rPr lang="en-US" sz="1600" b="1" dirty="0"/>
              <a:t>     </a:t>
            </a:r>
            <a:r>
              <a:rPr lang="en-US" sz="1600" b="1" dirty="0">
                <a:solidFill>
                  <a:schemeClr val="accent2"/>
                </a:solidFill>
              </a:rPr>
              <a:t>S2</a:t>
            </a:r>
            <a:r>
              <a:rPr lang="en-US" sz="1600" b="1" baseline="-25000" dirty="0">
                <a:solidFill>
                  <a:schemeClr val="accent2"/>
                </a:solidFill>
              </a:rPr>
              <a:t>R</a:t>
            </a:r>
            <a:r>
              <a:rPr lang="en-US" sz="1600" b="1" dirty="0"/>
              <a:t>)</a:t>
            </a:r>
            <a:endParaRPr lang="en-US" sz="1600" b="1" baseline="-25000" dirty="0"/>
          </a:p>
        </p:txBody>
      </p:sp>
      <p:sp>
        <p:nvSpPr>
          <p:cNvPr id="95" name="Line 53"/>
          <p:cNvSpPr>
            <a:spLocks noChangeShapeType="1"/>
          </p:cNvSpPr>
          <p:nvPr/>
        </p:nvSpPr>
        <p:spPr bwMode="auto">
          <a:xfrm>
            <a:off x="4067175" y="1357313"/>
            <a:ext cx="215900" cy="1435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" name="Line 54"/>
          <p:cNvSpPr>
            <a:spLocks noChangeShapeType="1"/>
          </p:cNvSpPr>
          <p:nvPr/>
        </p:nvSpPr>
        <p:spPr bwMode="auto">
          <a:xfrm>
            <a:off x="4387850" y="1508125"/>
            <a:ext cx="184150" cy="1289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" name="Line 55"/>
          <p:cNvSpPr>
            <a:spLocks noChangeShapeType="1"/>
          </p:cNvSpPr>
          <p:nvPr/>
        </p:nvSpPr>
        <p:spPr bwMode="auto">
          <a:xfrm>
            <a:off x="4716463" y="1285875"/>
            <a:ext cx="34925" cy="1450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8" name="Line 56"/>
          <p:cNvSpPr>
            <a:spLocks noChangeShapeType="1"/>
          </p:cNvSpPr>
          <p:nvPr/>
        </p:nvSpPr>
        <p:spPr bwMode="auto">
          <a:xfrm flipH="1">
            <a:off x="5003800" y="1573213"/>
            <a:ext cx="73025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9" name="Line 57"/>
          <p:cNvSpPr>
            <a:spLocks noChangeShapeType="1"/>
          </p:cNvSpPr>
          <p:nvPr/>
        </p:nvSpPr>
        <p:spPr bwMode="auto">
          <a:xfrm flipH="1">
            <a:off x="5292725" y="1285875"/>
            <a:ext cx="71438" cy="1500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" name="Line 58"/>
          <p:cNvSpPr>
            <a:spLocks noChangeShapeType="1"/>
          </p:cNvSpPr>
          <p:nvPr/>
        </p:nvSpPr>
        <p:spPr bwMode="auto">
          <a:xfrm flipH="1">
            <a:off x="5530850" y="1565275"/>
            <a:ext cx="155575" cy="1171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" name="2 Marcador de contenido"/>
          <p:cNvSpPr txBox="1">
            <a:spLocks/>
          </p:cNvSpPr>
          <p:nvPr/>
        </p:nvSpPr>
        <p:spPr bwMode="auto">
          <a:xfrm>
            <a:off x="1447800" y="4724400"/>
            <a:ext cx="1905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E3E58"/>
              </a:buClr>
              <a:buSzPct val="65000"/>
              <a:buFont typeface="Calibri" pitchFamily="34" charset="0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E3E58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. Poly</a:t>
            </a:r>
            <a:r>
              <a:rPr lang="en-US" sz="3000" i="0" kern="0" dirty="0" smtClean="0">
                <a:solidFill>
                  <a:srgbClr val="0E3E58"/>
                </a:solidFill>
              </a:rPr>
              <a:t>-Si Electrode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E3E58"/>
              </a:buClr>
              <a:buSzPct val="65000"/>
              <a:buFont typeface="Calibri" pitchFamily="34" charset="0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E3E58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Near</a:t>
            </a:r>
            <a:r>
              <a:rPr kumimoji="0" lang="en-US" sz="3000" b="0" i="0" u="none" strike="noStrike" kern="0" cap="none" spc="0" normalizeH="0" noProof="0" dirty="0" smtClean="0">
                <a:ln>
                  <a:noFill/>
                </a:ln>
                <a:solidFill>
                  <a:srgbClr val="0E3E58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Side</a:t>
            </a:r>
            <a:endParaRPr kumimoji="0" lang="en-US" sz="3000" b="0" i="0" u="none" strike="noStrike" kern="0" cap="none" spc="0" normalizeH="0" baseline="0" noProof="0" dirty="0">
              <a:ln>
                <a:noFill/>
              </a:ln>
              <a:solidFill>
                <a:srgbClr val="0E3E58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05" name="2 Marcador de contenido"/>
          <p:cNvSpPr txBox="1">
            <a:spLocks/>
          </p:cNvSpPr>
          <p:nvPr/>
        </p:nvSpPr>
        <p:spPr bwMode="auto">
          <a:xfrm>
            <a:off x="6172200" y="4724400"/>
            <a:ext cx="1905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E3E58"/>
              </a:buClr>
              <a:buSzPct val="65000"/>
              <a:buFont typeface="Calibri" pitchFamily="34" charset="0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E3E58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. Al via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E3E58"/>
              </a:buClr>
              <a:buSzPct val="65000"/>
              <a:buFont typeface="Calibri" pitchFamily="34" charset="0"/>
              <a:buNone/>
              <a:tabLst/>
              <a:defRPr/>
            </a:pPr>
            <a:r>
              <a:rPr lang="en-US" sz="3000" i="0" kern="0" dirty="0" smtClean="0">
                <a:solidFill>
                  <a:srgbClr val="0E3E58"/>
                </a:solidFill>
              </a:rPr>
              <a:t>Far Side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E3E58"/>
              </a:buClr>
              <a:buSzPct val="65000"/>
              <a:buFont typeface="Calibri" pitchFamily="34" charset="0"/>
              <a:buNone/>
              <a:tabLst/>
              <a:defRPr/>
            </a:pPr>
            <a:endParaRPr kumimoji="0" lang="en-US" sz="3000" b="0" i="0" u="none" strike="noStrike" kern="0" cap="none" spc="0" normalizeH="0" baseline="0" noProof="0" dirty="0">
              <a:ln>
                <a:noFill/>
              </a:ln>
              <a:solidFill>
                <a:srgbClr val="0E3E58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rde">
  <a:themeElements>
    <a:clrScheme name="Bord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Bord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ln w="3175" cap="flat" cmpd="sng" algn="ctr">
          <a:solidFill>
            <a:srgbClr val="AFA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t" anchorCtr="0" compatLnSpc="1">
        <a:prstTxWarp prst="textNoShape">
          <a:avLst/>
        </a:prstTxWarp>
        <a:spAutoFit/>
      </a:bodyPr>
      <a:lstStyle>
        <a:defPPr marL="342900" marR="0" indent="-3429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bg1"/>
          </a:buClr>
          <a:buSzPct val="100000"/>
          <a:buFont typeface="Wingdings" pitchFamily="2" charset="2"/>
          <a:buNone/>
          <a:tabLst/>
          <a:defRPr dirty="0" smtClean="0">
            <a:solidFill>
              <a:schemeClr val="bg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bg1"/>
          </a:buClr>
          <a:buSzPct val="100000"/>
          <a:buFont typeface="Wingdings" pitchFamily="2" charset="2"/>
          <a:buNone/>
          <a:tabLst/>
          <a:defRPr kumimoji="0" lang="en-US" sz="2000" b="0" i="1" u="none" strike="noStrike" cap="none" normalizeH="0" baseline="0" smtClean="0">
            <a:ln>
              <a:noFill/>
            </a:ln>
            <a:solidFill>
              <a:srgbClr val="7979FF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Bord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15861</TotalTime>
  <Words>1193</Words>
  <Application>Microsoft Office PowerPoint</Application>
  <PresentationFormat>Presentación en pantalla (4:3)</PresentationFormat>
  <Paragraphs>232</Paragraphs>
  <Slides>25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7" baseType="lpstr">
      <vt:lpstr>Borde</vt:lpstr>
      <vt:lpstr>Ecuación</vt:lpstr>
      <vt:lpstr>A novel two-dimensional microstrip sensor for charge division readout     </vt:lpstr>
      <vt:lpstr>_Outline</vt:lpstr>
      <vt:lpstr>_Charge division concept</vt:lpstr>
      <vt:lpstr>_Concept Demonstrator: P-Si sensor</vt:lpstr>
      <vt:lpstr>_Electrical  Characterization</vt:lpstr>
      <vt:lpstr>_Readout Electronics</vt:lpstr>
      <vt:lpstr>FE chip calibration</vt:lpstr>
      <vt:lpstr>Laser characterization: test stand</vt:lpstr>
      <vt:lpstr>Laser Longitudinal scan</vt:lpstr>
      <vt:lpstr>Longitudinal coordinate from Qdiv</vt:lpstr>
      <vt:lpstr>Longitudinal coordinate:  Simulation vs. measurement</vt:lpstr>
      <vt:lpstr>SNR determination </vt:lpstr>
      <vt:lpstr>Sr90 Beta source</vt:lpstr>
      <vt:lpstr>Test Beam @ SPS</vt:lpstr>
      <vt:lpstr>Test Beam @ SPS (2)</vt:lpstr>
      <vt:lpstr>Test Beam @ SPS (3)</vt:lpstr>
      <vt:lpstr>Short term plans</vt:lpstr>
      <vt:lpstr>A longer desmostrator</vt:lpstr>
      <vt:lpstr>Conclusions </vt:lpstr>
      <vt:lpstr>Diapositiva 20</vt:lpstr>
      <vt:lpstr>Diapositiva 21</vt:lpstr>
      <vt:lpstr>Signal directly induced in the metal via from sensor far side (1)</vt:lpstr>
      <vt:lpstr>Signal directly induced in the metal via from sensor far side (2)</vt:lpstr>
      <vt:lpstr>Signal directly induced in the metal via from sensor far side (3)</vt:lpstr>
      <vt:lpstr>Signal directly induced in the metal via from sensor far side (4)</vt:lpstr>
    </vt:vector>
  </TitlesOfParts>
  <Company>Kaos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TOF Calibration </dc:title>
  <dc:creator>Maxwell Smart</dc:creator>
  <cp:lastModifiedBy>Iván Vila Álvarez</cp:lastModifiedBy>
  <cp:revision>994</cp:revision>
  <dcterms:created xsi:type="dcterms:W3CDTF">2004-11-30T20:27:42Z</dcterms:created>
  <dcterms:modified xsi:type="dcterms:W3CDTF">2010-11-18T00:49:31Z</dcterms:modified>
</cp:coreProperties>
</file>