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87" r:id="rId3"/>
    <p:sldId id="311" r:id="rId4"/>
    <p:sldId id="314" r:id="rId5"/>
    <p:sldId id="313" r:id="rId6"/>
    <p:sldId id="315" r:id="rId7"/>
    <p:sldId id="316" r:id="rId8"/>
    <p:sldId id="318" r:id="rId9"/>
    <p:sldId id="321" r:id="rId10"/>
    <p:sldId id="293" r:id="rId11"/>
    <p:sldId id="328" r:id="rId12"/>
    <p:sldId id="266" r:id="rId13"/>
    <p:sldId id="329" r:id="rId14"/>
    <p:sldId id="308" r:id="rId15"/>
    <p:sldId id="278" r:id="rId16"/>
    <p:sldId id="324" r:id="rId17"/>
    <p:sldId id="322" r:id="rId18"/>
    <p:sldId id="326" r:id="rId19"/>
    <p:sldId id="327" r:id="rId20"/>
    <p:sldId id="279"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AFC"/>
    <a:srgbClr val="EDF6F9"/>
    <a:srgbClr val="FF0000"/>
    <a:srgbClr val="D5D5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51" autoAdjust="0"/>
    <p:restoredTop sz="84635" autoAdjust="0"/>
  </p:normalViewPr>
  <p:slideViewPr>
    <p:cSldViewPr>
      <p:cViewPr>
        <p:scale>
          <a:sx n="66" d="100"/>
          <a:sy n="66" d="100"/>
        </p:scale>
        <p:origin x="-612"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0150C887-994E-45EA-B2F9-01934D06A61D}" type="datetimeFigureOut">
              <a:rPr lang="en-GB"/>
              <a:pPr>
                <a:defRPr/>
              </a:pPr>
              <a:t>18/11/2010</a:t>
            </a:fld>
            <a:endParaRPr lang="en-GB"/>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2CDB8793-9949-48A8-9407-B4D4395ECA89}"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22531" name="Notes Placeholder 2"/>
          <p:cNvSpPr>
            <a:spLocks noGrp="1"/>
          </p:cNvSpPr>
          <p:nvPr>
            <p:ph type="body" idx="1"/>
          </p:nvPr>
        </p:nvSpPr>
        <p:spPr>
          <a:noFill/>
          <a:ln/>
        </p:spPr>
        <p:txBody>
          <a:bodyPr/>
          <a:lstStyle/>
          <a:p>
            <a:endParaRPr lang="en-US" smtClean="0"/>
          </a:p>
        </p:txBody>
      </p:sp>
      <p:sp>
        <p:nvSpPr>
          <p:cNvPr id="22532" name="Slide Number Placeholder 3"/>
          <p:cNvSpPr>
            <a:spLocks noGrp="1"/>
          </p:cNvSpPr>
          <p:nvPr>
            <p:ph type="sldNum" sz="quarter" idx="5"/>
          </p:nvPr>
        </p:nvSpPr>
        <p:spPr>
          <a:noFill/>
        </p:spPr>
        <p:txBody>
          <a:bodyPr/>
          <a:lstStyle/>
          <a:p>
            <a:fld id="{680F31F0-64FD-48A5-A78B-73F0AB84C19D}" type="slidenum">
              <a:rPr lang="en-GB"/>
              <a:pPr/>
              <a:t>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1026"/>
          <p:cNvSpPr>
            <a:spLocks noGrp="1" noRot="1" noChangeAspect="1" noChangeArrowheads="1" noTextEdit="1"/>
          </p:cNvSpPr>
          <p:nvPr>
            <p:ph type="sldImg"/>
          </p:nvPr>
        </p:nvSpPr>
        <p:spPr>
          <a:xfrm>
            <a:off x="-10318750" y="303213"/>
            <a:ext cx="20639088" cy="15479712"/>
          </a:xfrm>
          <a:solidFill>
            <a:srgbClr val="FFFFFF"/>
          </a:solidFill>
          <a:ln/>
        </p:spPr>
      </p:sp>
      <p:sp>
        <p:nvSpPr>
          <p:cNvPr id="25603" name="Text Box 1027"/>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10318750" y="303213"/>
            <a:ext cx="20639088" cy="15479712"/>
          </a:xfrm>
          <a:solidFill>
            <a:srgbClr val="FFFFFF"/>
          </a:solidFill>
          <a:ln/>
        </p:spPr>
      </p:sp>
      <p:sp>
        <p:nvSpPr>
          <p:cNvPr id="28675" name="Text Box 3"/>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0318750" y="303213"/>
            <a:ext cx="20639088" cy="15479712"/>
          </a:xfrm>
          <a:solidFill>
            <a:srgbClr val="FFFFFF"/>
          </a:solidFill>
          <a:ln/>
        </p:spPr>
      </p:sp>
      <p:sp>
        <p:nvSpPr>
          <p:cNvPr id="30723" name="Text Box 3"/>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2050"/>
          <p:cNvSpPr>
            <a:spLocks noGrp="1" noRot="1" noChangeAspect="1" noChangeArrowheads="1" noTextEdit="1"/>
          </p:cNvSpPr>
          <p:nvPr>
            <p:ph type="sldImg"/>
          </p:nvPr>
        </p:nvSpPr>
        <p:spPr>
          <a:xfrm>
            <a:off x="-10318750" y="303213"/>
            <a:ext cx="20639088" cy="15479712"/>
          </a:xfrm>
          <a:solidFill>
            <a:srgbClr val="FFFFFF"/>
          </a:solidFill>
          <a:ln/>
        </p:spPr>
      </p:sp>
      <p:sp>
        <p:nvSpPr>
          <p:cNvPr id="33795" name="Text Box 2051"/>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0318750" y="303213"/>
            <a:ext cx="20639088" cy="15479712"/>
          </a:xfrm>
          <a:solidFill>
            <a:srgbClr val="FFFFFF"/>
          </a:solidFill>
          <a:ln/>
        </p:spPr>
      </p:sp>
      <p:sp>
        <p:nvSpPr>
          <p:cNvPr id="38915" name="Text Box 3"/>
          <p:cNvSpPr>
            <a:spLocks noGrp="1" noChangeArrowheads="1"/>
          </p:cNvSpPr>
          <p:nvPr>
            <p:ph type="body" idx="1"/>
          </p:nvPr>
        </p:nvSpPr>
        <p:spPr>
          <a:xfrm>
            <a:off x="503238" y="4316413"/>
            <a:ext cx="5856287" cy="4060825"/>
          </a:xfrm>
          <a:noFill/>
          <a:ln/>
        </p:spPr>
        <p:txBody>
          <a:bodyPr wrap="none"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5334F5A9-7B97-4127-80C5-33E60F874023}" type="datetime1">
              <a:rPr lang="en-US" smtClean="0"/>
              <a:t>11/18/2010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12"/>
          </p:nvPr>
        </p:nvSpPr>
        <p:spPr/>
        <p:txBody>
          <a:bodyPr/>
          <a:lstStyle>
            <a:lvl1pPr>
              <a:defRPr/>
            </a:lvl1pPr>
          </a:lstStyle>
          <a:p>
            <a:pPr>
              <a:defRPr/>
            </a:pPr>
            <a:fld id="{34C908A8-1208-408D-AB5D-AEF264D0E08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BB6184B-C3FC-485A-915A-DA47AB426D84}" type="datetime1">
              <a:rPr lang="en-US" smtClean="0"/>
              <a:t>11/18/2010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12"/>
          </p:nvPr>
        </p:nvSpPr>
        <p:spPr/>
        <p:txBody>
          <a:bodyPr/>
          <a:lstStyle>
            <a:lvl1pPr>
              <a:defRPr/>
            </a:lvl1pPr>
          </a:lstStyle>
          <a:p>
            <a:pPr>
              <a:defRPr/>
            </a:pPr>
            <a:fld id="{340F3DD5-C7CA-4A4D-9A6E-6ED5A2B2A44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C367F32-B969-4DC9-89AB-42617BE590D7}" type="datetime1">
              <a:rPr lang="en-US" smtClean="0"/>
              <a:t>11/18/2010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12"/>
          </p:nvPr>
        </p:nvSpPr>
        <p:spPr/>
        <p:txBody>
          <a:bodyPr/>
          <a:lstStyle>
            <a:lvl1pPr>
              <a:defRPr/>
            </a:lvl1pPr>
          </a:lstStyle>
          <a:p>
            <a:pPr>
              <a:defRPr/>
            </a:pPr>
            <a:fld id="{EC16B45A-A279-4ADB-B2EF-3869B6E0B59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7ECE78C-049E-4F74-8FA7-F56760558BFF}" type="datetime1">
              <a:rPr lang="en-US" smtClean="0"/>
              <a:t>11/18/2010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12"/>
          </p:nvPr>
        </p:nvSpPr>
        <p:spPr/>
        <p:txBody>
          <a:bodyPr/>
          <a:lstStyle>
            <a:lvl1pPr>
              <a:defRPr/>
            </a:lvl1pPr>
          </a:lstStyle>
          <a:p>
            <a:pPr>
              <a:defRPr/>
            </a:pPr>
            <a:fld id="{F4508FDA-4E0B-4F33-85D2-5DD1AB4DE6F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2BF8DC2-7EF5-425B-A199-C7D488AA9195}" type="datetime1">
              <a:rPr lang="en-US" smtClean="0"/>
              <a:t>11/18/2010</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12"/>
          </p:nvPr>
        </p:nvSpPr>
        <p:spPr/>
        <p:txBody>
          <a:bodyPr/>
          <a:lstStyle>
            <a:lvl1pPr>
              <a:defRPr/>
            </a:lvl1pPr>
          </a:lstStyle>
          <a:p>
            <a:pPr>
              <a:defRPr/>
            </a:pPr>
            <a:fld id="{9E5FA027-9B09-4D74-BD56-ED5E9AB2B1F9}"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158D99C7-8F97-4378-8D6D-14AE34C47035}" type="datetime1">
              <a:rPr lang="en-US" smtClean="0"/>
              <a:t>11/18/2010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7" name="Slide Number Placeholder 5"/>
          <p:cNvSpPr>
            <a:spLocks noGrp="1"/>
          </p:cNvSpPr>
          <p:nvPr>
            <p:ph type="sldNum" sz="quarter" idx="12"/>
          </p:nvPr>
        </p:nvSpPr>
        <p:spPr/>
        <p:txBody>
          <a:bodyPr/>
          <a:lstStyle>
            <a:lvl1pPr>
              <a:defRPr/>
            </a:lvl1pPr>
          </a:lstStyle>
          <a:p>
            <a:pPr>
              <a:defRPr/>
            </a:pPr>
            <a:fld id="{A255E138-E895-4086-8F54-69565151D85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28587DA-E128-425F-9593-FC85CA930422}" type="datetime1">
              <a:rPr lang="en-US" smtClean="0"/>
              <a:t>11/18/2010</a:t>
            </a:fld>
            <a:endParaRPr lang="en-GB"/>
          </a:p>
        </p:txBody>
      </p:sp>
      <p:sp>
        <p:nvSpPr>
          <p:cNvPr id="8"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9" name="Slide Number Placeholder 5"/>
          <p:cNvSpPr>
            <a:spLocks noGrp="1"/>
          </p:cNvSpPr>
          <p:nvPr>
            <p:ph type="sldNum" sz="quarter" idx="12"/>
          </p:nvPr>
        </p:nvSpPr>
        <p:spPr/>
        <p:txBody>
          <a:bodyPr/>
          <a:lstStyle>
            <a:lvl1pPr>
              <a:defRPr/>
            </a:lvl1pPr>
          </a:lstStyle>
          <a:p>
            <a:pPr>
              <a:defRPr/>
            </a:pPr>
            <a:fld id="{D98E6941-3C15-4102-8337-D0E6C4EE06D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C4FAD633-C536-4123-B989-213087C7649A}" type="datetime1">
              <a:rPr lang="en-US" smtClean="0"/>
              <a:t>11/18/2010</a:t>
            </a:fld>
            <a:endParaRPr lang="en-GB"/>
          </a:p>
        </p:txBody>
      </p:sp>
      <p:sp>
        <p:nvSpPr>
          <p:cNvPr id="4"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5" name="Slide Number Placeholder 5"/>
          <p:cNvSpPr>
            <a:spLocks noGrp="1"/>
          </p:cNvSpPr>
          <p:nvPr>
            <p:ph type="sldNum" sz="quarter" idx="12"/>
          </p:nvPr>
        </p:nvSpPr>
        <p:spPr/>
        <p:txBody>
          <a:bodyPr/>
          <a:lstStyle>
            <a:lvl1pPr>
              <a:defRPr/>
            </a:lvl1pPr>
          </a:lstStyle>
          <a:p>
            <a:pPr>
              <a:defRPr/>
            </a:pPr>
            <a:fld id="{2EB47C54-B952-4055-8A92-1F2B1478D9A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01249BD-486F-4F0A-9358-320AFA6E8974}" type="datetime1">
              <a:rPr lang="en-US" smtClean="0"/>
              <a:t>11/18/2010</a:t>
            </a:fld>
            <a:endParaRPr lang="en-GB"/>
          </a:p>
        </p:txBody>
      </p:sp>
      <p:sp>
        <p:nvSpPr>
          <p:cNvPr id="3"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4" name="Slide Number Placeholder 5"/>
          <p:cNvSpPr>
            <a:spLocks noGrp="1"/>
          </p:cNvSpPr>
          <p:nvPr>
            <p:ph type="sldNum" sz="quarter" idx="12"/>
          </p:nvPr>
        </p:nvSpPr>
        <p:spPr/>
        <p:txBody>
          <a:bodyPr/>
          <a:lstStyle>
            <a:lvl1pPr>
              <a:defRPr/>
            </a:lvl1pPr>
          </a:lstStyle>
          <a:p>
            <a:pPr>
              <a:defRPr/>
            </a:pPr>
            <a:fld id="{8F5D19F8-8CEE-4CE1-AFA6-F5B7F7DB4FA0}"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F1B69A6-8CD7-4695-A0F8-315E2C137C19}" type="datetime1">
              <a:rPr lang="en-US" smtClean="0"/>
              <a:t>11/18/2010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7" name="Slide Number Placeholder 5"/>
          <p:cNvSpPr>
            <a:spLocks noGrp="1"/>
          </p:cNvSpPr>
          <p:nvPr>
            <p:ph type="sldNum" sz="quarter" idx="12"/>
          </p:nvPr>
        </p:nvSpPr>
        <p:spPr/>
        <p:txBody>
          <a:bodyPr/>
          <a:lstStyle>
            <a:lvl1pPr>
              <a:defRPr/>
            </a:lvl1pPr>
          </a:lstStyle>
          <a:p>
            <a:pPr>
              <a:defRPr/>
            </a:pPr>
            <a:fld id="{AA819DE6-026F-48A4-9D8F-3965AFF253C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B3F098-1916-4F24-B1FF-8124B67598F5}" type="datetime1">
              <a:rPr lang="en-US" smtClean="0"/>
              <a:t>11/18/2010</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G. Casse, 17th RD50 Workshop, CERN 17-19 Nov.2010</a:t>
            </a:r>
            <a:endParaRPr lang="en-GB"/>
          </a:p>
        </p:txBody>
      </p:sp>
      <p:sp>
        <p:nvSpPr>
          <p:cNvPr id="7" name="Slide Number Placeholder 5"/>
          <p:cNvSpPr>
            <a:spLocks noGrp="1"/>
          </p:cNvSpPr>
          <p:nvPr>
            <p:ph type="sldNum" sz="quarter" idx="12"/>
          </p:nvPr>
        </p:nvSpPr>
        <p:spPr/>
        <p:txBody>
          <a:bodyPr/>
          <a:lstStyle>
            <a:lvl1pPr>
              <a:defRPr/>
            </a:lvl1pPr>
          </a:lstStyle>
          <a:p>
            <a:pPr>
              <a:defRPr/>
            </a:pPr>
            <a:fld id="{1048B750-674A-4818-A4E2-BCCD2B72080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rgbClr val="F6FAFC">
                <a:alpha val="23922"/>
              </a:srgbClr>
            </a:gs>
            <a:gs pos="50000">
              <a:schemeClr val="accent1">
                <a:tint val="44500"/>
                <a:satMod val="160000"/>
              </a:schemeClr>
            </a:gs>
            <a:gs pos="100000">
              <a:schemeClr val="accent1">
                <a:tint val="23500"/>
                <a:satMod val="160000"/>
              </a:schemeClr>
            </a:gs>
          </a:gsLst>
          <a:lin ang="18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4E21ADE-CC1B-4E08-BFD9-4F514751AA54}" type="datetime1">
              <a:rPr lang="en-US" smtClean="0"/>
              <a:t>11/18/2010</a:t>
            </a:fld>
            <a:endParaRPr lang="en-GB"/>
          </a:p>
        </p:txBody>
      </p:sp>
      <p:sp>
        <p:nvSpPr>
          <p:cNvPr id="5" name="Footer Placeholder 4"/>
          <p:cNvSpPr>
            <a:spLocks noGrp="1"/>
          </p:cNvSpPr>
          <p:nvPr>
            <p:ph type="ftr" sz="quarter" idx="3"/>
          </p:nvPr>
        </p:nvSpPr>
        <p:spPr>
          <a:xfrm>
            <a:off x="3203575" y="6492875"/>
            <a:ext cx="3319463" cy="365125"/>
          </a:xfrm>
          <a:prstGeom prst="rect">
            <a:avLst/>
          </a:prstGeom>
        </p:spPr>
        <p:txBody>
          <a:bodyPr vert="horz" wrap="square" lIns="91440" tIns="45720" rIns="91440" bIns="45720" numCol="1" anchor="ctr" anchorCtr="0" compatLnSpc="1">
            <a:prstTxWarp prst="textNoShape">
              <a:avLst/>
            </a:prstTxWarp>
          </a:bodyPr>
          <a:lstStyle>
            <a:lvl1pPr algn="ctr">
              <a:defRPr sz="1200">
                <a:latin typeface="Calibri" pitchFamily="34" charset="0"/>
              </a:defRPr>
            </a:lvl1pPr>
          </a:lstStyle>
          <a:p>
            <a:pPr>
              <a:defRPr/>
            </a:pPr>
            <a:r>
              <a:rPr lang="en-GB" smtClean="0"/>
              <a:t>G. Casse, 17th RD50 Workshop, CERN 17-19 Nov.2010</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580FEA5-C5AB-40C8-9E12-37B533CD52C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tiff"/><Relationship Id="rId1" Type="http://schemas.openxmlformats.org/officeDocument/2006/relationships/slideLayout" Target="../slideLayouts/slideLayout1.xml"/><Relationship Id="rId5" Type="http://schemas.openxmlformats.org/officeDocument/2006/relationships/image" Target="../media/image29.tiff"/><Relationship Id="rId4" Type="http://schemas.openxmlformats.org/officeDocument/2006/relationships/image" Target="../media/image28.tiff"/></Relationships>
</file>

<file path=ppt/slides/_rels/slide19.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250825" y="500063"/>
            <a:ext cx="8642350" cy="2143125"/>
          </a:xfrm>
        </p:spPr>
        <p:txBody>
          <a:bodyPr/>
          <a:lstStyle/>
          <a:p>
            <a:pPr eaLnBrk="1" hangingPunct="1"/>
            <a:r>
              <a:rPr lang="en-GB" b="1" smtClean="0"/>
              <a:t>Annealing in n and p-side readout of silicon microstrip detectors after irradiation to LHC and sLHC doses</a:t>
            </a:r>
            <a:endParaRPr lang="en-GB" smtClean="0"/>
          </a:p>
        </p:txBody>
      </p:sp>
      <p:sp>
        <p:nvSpPr>
          <p:cNvPr id="2051" name="Subtitle 2"/>
          <p:cNvSpPr>
            <a:spLocks noGrp="1"/>
          </p:cNvSpPr>
          <p:nvPr>
            <p:ph type="subTitle" idx="1"/>
          </p:nvPr>
        </p:nvSpPr>
        <p:spPr>
          <a:xfrm>
            <a:off x="539750" y="3143250"/>
            <a:ext cx="8208963" cy="1752600"/>
          </a:xfrm>
        </p:spPr>
        <p:txBody>
          <a:bodyPr/>
          <a:lstStyle/>
          <a:p>
            <a:pPr eaLnBrk="1" hangingPunct="1">
              <a:defRPr/>
            </a:pPr>
            <a:r>
              <a:rPr lang="en-GB" dirty="0" smtClean="0">
                <a:solidFill>
                  <a:srgbClr val="898989"/>
                </a:solidFill>
              </a:rPr>
              <a:t>G. </a:t>
            </a:r>
            <a:r>
              <a:rPr lang="en-GB" dirty="0" err="1" smtClean="0">
                <a:solidFill>
                  <a:srgbClr val="898989"/>
                </a:solidFill>
              </a:rPr>
              <a:t>Casse</a:t>
            </a:r>
            <a:r>
              <a:rPr lang="en-GB" dirty="0" smtClean="0">
                <a:solidFill>
                  <a:srgbClr val="898989"/>
                </a:solidFill>
              </a:rPr>
              <a:t>, </a:t>
            </a:r>
            <a:r>
              <a:rPr lang="en-GB" dirty="0" smtClean="0"/>
              <a:t>A. </a:t>
            </a:r>
            <a:r>
              <a:rPr lang="en-GB" dirty="0" err="1" smtClean="0"/>
              <a:t>Affolder</a:t>
            </a:r>
            <a:r>
              <a:rPr lang="en-GB" dirty="0" smtClean="0"/>
              <a:t>, P. P. </a:t>
            </a:r>
            <a:r>
              <a:rPr lang="en-GB" dirty="0" err="1" smtClean="0"/>
              <a:t>Allport</a:t>
            </a:r>
            <a:r>
              <a:rPr lang="en-GB" dirty="0" smtClean="0"/>
              <a:t>, V. </a:t>
            </a:r>
            <a:r>
              <a:rPr lang="en-GB" dirty="0" err="1" smtClean="0"/>
              <a:t>Chmill</a:t>
            </a:r>
            <a:r>
              <a:rPr lang="en-GB" dirty="0" smtClean="0"/>
              <a:t>, P. </a:t>
            </a:r>
            <a:r>
              <a:rPr lang="en-GB" dirty="0" err="1" smtClean="0"/>
              <a:t>Dervan</a:t>
            </a:r>
            <a:r>
              <a:rPr lang="en-GB" dirty="0" smtClean="0"/>
              <a:t>, A. </a:t>
            </a:r>
            <a:r>
              <a:rPr lang="en-GB" dirty="0" err="1" smtClean="0"/>
              <a:t>Greenall</a:t>
            </a:r>
            <a:r>
              <a:rPr lang="en-GB" dirty="0" smtClean="0"/>
              <a:t>, I. </a:t>
            </a:r>
            <a:r>
              <a:rPr lang="en-GB" dirty="0" err="1" smtClean="0"/>
              <a:t>Tsurin</a:t>
            </a:r>
            <a:r>
              <a:rPr lang="en-GB" dirty="0" smtClean="0"/>
              <a:t>, T. </a:t>
            </a:r>
            <a:r>
              <a:rPr lang="en-GB" dirty="0" err="1" smtClean="0"/>
              <a:t>Huse</a:t>
            </a:r>
            <a:r>
              <a:rPr lang="en-GB" dirty="0" smtClean="0"/>
              <a:t>, C. Wigglesworth</a:t>
            </a:r>
            <a:r>
              <a:rPr lang="en-GB" dirty="0" smtClean="0">
                <a:solidFill>
                  <a:srgbClr val="898989"/>
                </a:solidFill>
              </a:rPr>
              <a:t>, J. </a:t>
            </a:r>
            <a:r>
              <a:rPr lang="en-GB" dirty="0" err="1" smtClean="0">
                <a:solidFill>
                  <a:srgbClr val="898989"/>
                </a:solidFill>
              </a:rPr>
              <a:t>Vossebeld</a:t>
            </a:r>
            <a:endParaRPr lang="en-GB" dirty="0" smtClean="0">
              <a:solidFill>
                <a:srgbClr val="898989"/>
              </a:solidFill>
            </a:endParaRPr>
          </a:p>
        </p:txBody>
      </p:sp>
      <p:sp>
        <p:nvSpPr>
          <p:cNvPr id="4" name="Slide Number Placeholder 3"/>
          <p:cNvSpPr>
            <a:spLocks noGrp="1"/>
          </p:cNvSpPr>
          <p:nvPr>
            <p:ph type="sldNum" sz="quarter" idx="12"/>
          </p:nvPr>
        </p:nvSpPr>
        <p:spPr/>
        <p:txBody>
          <a:bodyPr/>
          <a:lstStyle/>
          <a:p>
            <a:pPr>
              <a:defRPr/>
            </a:pPr>
            <a:fld id="{C02B929F-7CDD-4206-8A69-580A202F0D70}" type="slidenum">
              <a:rPr lang="en-GB" smtClean="0"/>
              <a:pPr>
                <a:defRPr/>
              </a:pPr>
              <a:t>1</a:t>
            </a:fld>
            <a:endParaRPr lang="en-GB"/>
          </a:p>
        </p:txBody>
      </p:sp>
      <p:sp>
        <p:nvSpPr>
          <p:cNvPr id="2053" name="Footer Placeholder 4"/>
          <p:cNvSpPr>
            <a:spLocks noGrp="1"/>
          </p:cNvSpPr>
          <p:nvPr>
            <p:ph type="ftr" sz="quarter" idx="11"/>
          </p:nvPr>
        </p:nvSpPr>
        <p:spPr bwMode="auto">
          <a:xfrm>
            <a:off x="2857500" y="6492875"/>
            <a:ext cx="3929063" cy="365125"/>
          </a:xfrm>
          <a:noFill/>
          <a:ln>
            <a:miter lim="800000"/>
            <a:headEnd/>
            <a:tailEnd/>
          </a:ln>
        </p:spPr>
        <p:txBody>
          <a:bodyPr/>
          <a:lstStyle/>
          <a:p>
            <a:r>
              <a:rPr lang="en-GB" smtClean="0"/>
              <a:t>G. Casse, 17th RD50 Workshop, CERN 17-19 Nov.2010</a:t>
            </a:r>
            <a:endParaRPr lang="en-GB" smtClean="0"/>
          </a:p>
        </p:txBody>
      </p:sp>
      <p:pic>
        <p:nvPicPr>
          <p:cNvPr id="6" name="Picture 6"/>
          <p:cNvPicPr>
            <a:picLocks noChangeAspect="1" noChangeArrowheads="1"/>
          </p:cNvPicPr>
          <p:nvPr/>
        </p:nvPicPr>
        <p:blipFill>
          <a:blip r:embed="rId2" cstate="print"/>
          <a:srcRect/>
          <a:stretch>
            <a:fillRect/>
          </a:stretch>
        </p:blipFill>
        <p:spPr bwMode="auto">
          <a:xfrm>
            <a:off x="611560" y="5229200"/>
            <a:ext cx="4044030" cy="1017489"/>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1"/>
          <p:cNvSpPr>
            <a:spLocks noGrp="1"/>
          </p:cNvSpPr>
          <p:nvPr>
            <p:ph type="ftr" sz="quarter" idx="11"/>
          </p:nvPr>
        </p:nvSpPr>
        <p:spPr bwMode="auto">
          <a:xfrm>
            <a:off x="2483769" y="6453337"/>
            <a:ext cx="4039270" cy="404664"/>
          </a:xfrm>
          <a:noFill/>
          <a:ln>
            <a:miter lim="800000"/>
            <a:headEnd/>
            <a:tailEnd/>
          </a:ln>
        </p:spPr>
        <p:txBody>
          <a:bodyPr/>
          <a:lstStyle/>
          <a:p>
            <a:r>
              <a:rPr lang="en-GB" smtClean="0"/>
              <a:t>G. Casse, 17th RD50 Workshop, CERN 17-19 Nov.2010</a:t>
            </a:r>
            <a:endParaRPr lang="en-GB" dirty="0" smtClean="0"/>
          </a:p>
        </p:txBody>
      </p:sp>
      <p:sp>
        <p:nvSpPr>
          <p:cNvPr id="3" name="Slide Number Placeholder 2"/>
          <p:cNvSpPr>
            <a:spLocks noGrp="1"/>
          </p:cNvSpPr>
          <p:nvPr>
            <p:ph type="sldNum" sz="quarter" idx="12"/>
          </p:nvPr>
        </p:nvSpPr>
        <p:spPr/>
        <p:txBody>
          <a:bodyPr/>
          <a:lstStyle/>
          <a:p>
            <a:pPr>
              <a:defRPr/>
            </a:pPr>
            <a:fld id="{9CDAA653-FEFB-4B9E-BF2E-1419E8F6041E}" type="slidenum">
              <a:rPr lang="en-GB" smtClean="0"/>
              <a:pPr>
                <a:defRPr/>
              </a:pPr>
              <a:t>10</a:t>
            </a:fld>
            <a:endParaRPr lang="en-GB"/>
          </a:p>
        </p:txBody>
      </p:sp>
      <p:sp>
        <p:nvSpPr>
          <p:cNvPr id="4" name="Title 1"/>
          <p:cNvSpPr txBox="1">
            <a:spLocks/>
          </p:cNvSpPr>
          <p:nvPr/>
        </p:nvSpPr>
        <p:spPr>
          <a:xfrm>
            <a:off x="1000124" y="928688"/>
            <a:ext cx="7388299" cy="4156496"/>
          </a:xfrm>
          <a:prstGeom prst="rect">
            <a:avLst/>
          </a:prstGeom>
        </p:spPr>
        <p:txBody>
          <a:bodyPr/>
          <a:lstStyle/>
          <a:p>
            <a:pPr algn="ctr">
              <a:defRPr/>
            </a:pPr>
            <a:r>
              <a:rPr lang="en-GB" sz="3200" dirty="0" smtClean="0">
                <a:latin typeface="+mj-lt"/>
                <a:ea typeface="+mj-ea"/>
                <a:cs typeface="+mj-cs"/>
              </a:rPr>
              <a:t>This discussion is relevant to the present tracker sensors in the LHC experiments. The future experiments on sLHC will make large use of n-side readout sensors, possibly n-in-p. </a:t>
            </a:r>
          </a:p>
          <a:p>
            <a:pPr algn="ctr">
              <a:defRPr/>
            </a:pPr>
            <a:r>
              <a:rPr lang="en-GB" sz="3200" dirty="0" smtClean="0">
                <a:latin typeface="+mj-lt"/>
                <a:ea typeface="+mj-ea"/>
                <a:cs typeface="+mj-cs"/>
              </a:rPr>
              <a:t>The annealing of n-in-p sensors is different again: the reason is that the effect of charge multiplication plays a role.</a:t>
            </a:r>
            <a:endParaRPr lang="en-GB" sz="3200" dirty="0">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771801" y="6492875"/>
            <a:ext cx="3751238" cy="365125"/>
          </a:xfrm>
        </p:spPr>
        <p:txBody>
          <a:bodyPr/>
          <a:lstStyle/>
          <a:p>
            <a:pPr>
              <a:defRPr/>
            </a:pPr>
            <a:r>
              <a:rPr lang="en-GB" smtClean="0"/>
              <a:t>G. Casse, 17th RD50 Workshop, CERN 17-19 Nov.2010</a:t>
            </a:r>
            <a:endParaRPr lang="en-GB" dirty="0"/>
          </a:p>
        </p:txBody>
      </p:sp>
      <p:sp>
        <p:nvSpPr>
          <p:cNvPr id="3" name="Slide Number Placeholder 2"/>
          <p:cNvSpPr>
            <a:spLocks noGrp="1"/>
          </p:cNvSpPr>
          <p:nvPr>
            <p:ph type="sldNum" sz="quarter" idx="12"/>
          </p:nvPr>
        </p:nvSpPr>
        <p:spPr/>
        <p:txBody>
          <a:bodyPr/>
          <a:lstStyle/>
          <a:p>
            <a:pPr>
              <a:defRPr/>
            </a:pPr>
            <a:fld id="{8F5D19F8-8CEE-4CE1-AFA6-F5B7F7DB4FA0}" type="slidenum">
              <a:rPr lang="en-GB" smtClean="0"/>
              <a:pPr>
                <a:defRPr/>
              </a:pPr>
              <a:t>11</a:t>
            </a:fld>
            <a:endParaRPr lang="en-GB"/>
          </a:p>
        </p:txBody>
      </p:sp>
      <p:sp>
        <p:nvSpPr>
          <p:cNvPr id="4" name="TextBox 3"/>
          <p:cNvSpPr txBox="1"/>
          <p:nvPr/>
        </p:nvSpPr>
        <p:spPr>
          <a:xfrm>
            <a:off x="142844" y="1142984"/>
            <a:ext cx="8572560" cy="1569660"/>
          </a:xfrm>
          <a:prstGeom prst="rect">
            <a:avLst/>
          </a:prstGeom>
          <a:noFill/>
        </p:spPr>
        <p:txBody>
          <a:bodyPr wrap="square" rtlCol="0">
            <a:spAutoFit/>
          </a:bodyPr>
          <a:lstStyle/>
          <a:p>
            <a:r>
              <a:rPr lang="en-GB" sz="3200" b="1" u="sng" dirty="0" smtClean="0">
                <a:solidFill>
                  <a:srgbClr val="0070C0"/>
                </a:solidFill>
              </a:rPr>
              <a:t>Evidence of a charge multiplication effect: not only the whole charge is recovered, but increased by f = 1.75/2.1</a:t>
            </a:r>
            <a:endParaRPr lang="en-GB" sz="3200" b="1" u="sng" dirty="0">
              <a:solidFill>
                <a:srgbClr val="0070C0"/>
              </a:solidFill>
            </a:endParaRPr>
          </a:p>
        </p:txBody>
      </p:sp>
      <p:sp>
        <p:nvSpPr>
          <p:cNvPr id="5" name="TextBox 4"/>
          <p:cNvSpPr txBox="1"/>
          <p:nvPr/>
        </p:nvSpPr>
        <p:spPr>
          <a:xfrm>
            <a:off x="0" y="0"/>
            <a:ext cx="9144000" cy="1077218"/>
          </a:xfrm>
          <a:prstGeom prst="rect">
            <a:avLst/>
          </a:prstGeom>
          <a:noFill/>
        </p:spPr>
        <p:txBody>
          <a:bodyPr wrap="square" rtlCol="0">
            <a:spAutoFit/>
          </a:bodyPr>
          <a:lstStyle/>
          <a:p>
            <a:pPr algn="ctr"/>
            <a:r>
              <a:rPr lang="en-GB" sz="3200" b="1" dirty="0" smtClean="0">
                <a:solidFill>
                  <a:srgbClr val="FF0000"/>
                </a:solidFill>
              </a:rPr>
              <a:t>140 and 300 </a:t>
            </a:r>
            <a:r>
              <a:rPr lang="en-GB" sz="3200" b="1" dirty="0" smtClean="0">
                <a:solidFill>
                  <a:srgbClr val="FF0000"/>
                </a:solidFill>
                <a:latin typeface="Symbol" pitchFamily="18" charset="2"/>
              </a:rPr>
              <a:t>m</a:t>
            </a:r>
            <a:r>
              <a:rPr lang="en-GB" sz="3200" b="1" dirty="0" smtClean="0">
                <a:solidFill>
                  <a:srgbClr val="FF0000"/>
                </a:solidFill>
              </a:rPr>
              <a:t>m n-in-p Micron microstrip sensors after 5x10</a:t>
            </a:r>
            <a:r>
              <a:rPr lang="en-GB" sz="3200" b="1" baseline="30000" dirty="0" smtClean="0">
                <a:solidFill>
                  <a:srgbClr val="FF0000"/>
                </a:solidFill>
              </a:rPr>
              <a:t>15</a:t>
            </a:r>
            <a:r>
              <a:rPr lang="en-GB" sz="3200" b="1" dirty="0" smtClean="0">
                <a:solidFill>
                  <a:srgbClr val="FF0000"/>
                </a:solidFill>
              </a:rPr>
              <a:t> </a:t>
            </a:r>
            <a:r>
              <a:rPr lang="en-GB" sz="3200" b="1" dirty="0" err="1" smtClean="0">
                <a:solidFill>
                  <a:srgbClr val="FF0000"/>
                </a:solidFill>
              </a:rPr>
              <a:t>n</a:t>
            </a:r>
            <a:r>
              <a:rPr lang="en-GB" sz="3200" b="1" baseline="-25000" dirty="0" err="1" smtClean="0">
                <a:solidFill>
                  <a:srgbClr val="FF0000"/>
                </a:solidFill>
              </a:rPr>
              <a:t>eq</a:t>
            </a:r>
            <a:r>
              <a:rPr lang="en-GB" sz="3200" b="1" dirty="0" smtClean="0">
                <a:solidFill>
                  <a:srgbClr val="FF0000"/>
                </a:solidFill>
              </a:rPr>
              <a:t> 26MeV p</a:t>
            </a:r>
            <a:endParaRPr lang="en-GB" sz="3200" b="1" dirty="0">
              <a:solidFill>
                <a:srgbClr val="FF0000"/>
              </a:solidFill>
            </a:endParaRPr>
          </a:p>
        </p:txBody>
      </p:sp>
      <p:sp>
        <p:nvSpPr>
          <p:cNvPr id="6" name="Slide Number Placeholder 4"/>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47B173D8-BCF5-4794-88E9-1C0B87EF5945}" type="slidenum">
              <a:rPr kumimoji="0" lang="en-GB"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 name="Picture 6" descr="5E15-ionisation-line.tif"/>
          <p:cNvPicPr>
            <a:picLocks noChangeAspect="1"/>
          </p:cNvPicPr>
          <p:nvPr/>
        </p:nvPicPr>
        <p:blipFill>
          <a:blip r:embed="rId2" cstate="print"/>
          <a:stretch>
            <a:fillRect/>
          </a:stretch>
        </p:blipFill>
        <p:spPr>
          <a:xfrm>
            <a:off x="2571736" y="3071810"/>
            <a:ext cx="4420392" cy="30800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bwMode="auto">
          <a:xfrm>
            <a:off x="3203575" y="6492875"/>
            <a:ext cx="3654425" cy="365125"/>
          </a:xfrm>
          <a:noFill/>
          <a:ln>
            <a:miter lim="800000"/>
            <a:headEnd/>
            <a:tailEnd/>
          </a:ln>
        </p:spPr>
        <p:txBody>
          <a:bodyPr/>
          <a:lstStyle/>
          <a:p>
            <a:r>
              <a:rPr lang="en-GB" smtClean="0"/>
              <a:t>G. Casse, 17th RD50 Workshop, CERN 17-19 Nov.2010</a:t>
            </a:r>
            <a:endParaRPr lang="en-GB" smtClean="0"/>
          </a:p>
        </p:txBody>
      </p:sp>
      <p:sp>
        <p:nvSpPr>
          <p:cNvPr id="8" name="Slide Number Placeholder 5"/>
          <p:cNvSpPr>
            <a:spLocks noGrp="1"/>
          </p:cNvSpPr>
          <p:nvPr>
            <p:ph type="sldNum" sz="quarter" idx="12"/>
          </p:nvPr>
        </p:nvSpPr>
        <p:spPr/>
        <p:txBody>
          <a:bodyPr/>
          <a:lstStyle/>
          <a:p>
            <a:pPr>
              <a:defRPr/>
            </a:pPr>
            <a:fld id="{0495C791-DADF-4462-BA97-45077602BB2B}" type="slidenum">
              <a:rPr lang="en-GB"/>
              <a:pPr>
                <a:defRPr/>
              </a:pPr>
              <a:t>12</a:t>
            </a:fld>
            <a:endParaRPr lang="en-GB"/>
          </a:p>
        </p:txBody>
      </p:sp>
      <p:sp>
        <p:nvSpPr>
          <p:cNvPr id="17412" name="TextBox 3"/>
          <p:cNvSpPr txBox="1">
            <a:spLocks noChangeArrowheads="1"/>
          </p:cNvSpPr>
          <p:nvPr/>
        </p:nvSpPr>
        <p:spPr bwMode="auto">
          <a:xfrm>
            <a:off x="0" y="0"/>
            <a:ext cx="8892480" cy="830997"/>
          </a:xfrm>
          <a:prstGeom prst="rect">
            <a:avLst/>
          </a:prstGeom>
          <a:noFill/>
          <a:ln w="9525">
            <a:noFill/>
            <a:miter lim="800000"/>
            <a:headEnd/>
            <a:tailEnd/>
          </a:ln>
        </p:spPr>
        <p:txBody>
          <a:bodyPr wrap="square">
            <a:spAutoFit/>
          </a:bodyPr>
          <a:lstStyle/>
          <a:p>
            <a:pPr algn="ctr"/>
            <a:r>
              <a:rPr lang="en-GB" sz="2400" b="1" dirty="0" smtClean="0">
                <a:solidFill>
                  <a:srgbClr val="FF0000"/>
                </a:solidFill>
                <a:latin typeface="Calibri" pitchFamily="34" charset="0"/>
              </a:rPr>
              <a:t>Accelerated Annealing </a:t>
            </a:r>
            <a:r>
              <a:rPr lang="en-GB" sz="2400" b="1" dirty="0">
                <a:solidFill>
                  <a:srgbClr val="FF0000"/>
                </a:solidFill>
                <a:latin typeface="Calibri" pitchFamily="34" charset="0"/>
              </a:rPr>
              <a:t>of the </a:t>
            </a:r>
            <a:r>
              <a:rPr lang="en-GB" sz="2400" b="1" dirty="0" smtClean="0">
                <a:solidFill>
                  <a:srgbClr val="FF0000"/>
                </a:solidFill>
                <a:latin typeface="Calibri" pitchFamily="34" charset="0"/>
              </a:rPr>
              <a:t>collected </a:t>
            </a:r>
            <a:r>
              <a:rPr lang="en-GB" sz="2400" b="1" dirty="0">
                <a:solidFill>
                  <a:srgbClr val="FF0000"/>
                </a:solidFill>
                <a:latin typeface="Calibri" pitchFamily="34" charset="0"/>
              </a:rPr>
              <a:t>charge, </a:t>
            </a:r>
            <a:r>
              <a:rPr lang="en-GB" sz="2400" b="1" dirty="0" smtClean="0">
                <a:solidFill>
                  <a:srgbClr val="FF0000"/>
                </a:solidFill>
                <a:latin typeface="Calibri" pitchFamily="34" charset="0"/>
              </a:rPr>
              <a:t>case of n-in-p sensors. HPK </a:t>
            </a:r>
            <a:r>
              <a:rPr lang="en-GB" sz="2400" b="1" dirty="0">
                <a:solidFill>
                  <a:srgbClr val="FF0000"/>
                </a:solidFill>
                <a:latin typeface="Calibri" pitchFamily="34" charset="0"/>
              </a:rPr>
              <a:t>FZ </a:t>
            </a:r>
            <a:r>
              <a:rPr lang="en-GB" sz="2400" b="1" u="sng" dirty="0">
                <a:solidFill>
                  <a:srgbClr val="FF0000"/>
                </a:solidFill>
                <a:latin typeface="Calibri" pitchFamily="34" charset="0"/>
              </a:rPr>
              <a:t>n-in-p</a:t>
            </a:r>
            <a:r>
              <a:rPr lang="en-GB" sz="2400" b="1" dirty="0">
                <a:solidFill>
                  <a:srgbClr val="FF0000"/>
                </a:solidFill>
                <a:latin typeface="Calibri" pitchFamily="34" charset="0"/>
              </a:rPr>
              <a:t>, 1E15 </a:t>
            </a:r>
            <a:r>
              <a:rPr lang="en-GB" sz="2400" b="1" dirty="0" err="1" smtClean="0">
                <a:solidFill>
                  <a:srgbClr val="FF0000"/>
                </a:solidFill>
                <a:latin typeface="Calibri" pitchFamily="34" charset="0"/>
              </a:rPr>
              <a:t>n</a:t>
            </a:r>
            <a:r>
              <a:rPr lang="en-GB" sz="2400" b="1" baseline="-25000" dirty="0" err="1" smtClean="0">
                <a:solidFill>
                  <a:srgbClr val="FF0000"/>
                </a:solidFill>
                <a:latin typeface="Calibri" pitchFamily="34" charset="0"/>
              </a:rPr>
              <a:t>eq</a:t>
            </a:r>
            <a:r>
              <a:rPr lang="en-GB" sz="2400" b="1" dirty="0" smtClean="0">
                <a:solidFill>
                  <a:srgbClr val="FF0000"/>
                </a:solidFill>
                <a:latin typeface="Calibri" pitchFamily="34" charset="0"/>
              </a:rPr>
              <a:t> </a:t>
            </a:r>
            <a:r>
              <a:rPr lang="en-GB" sz="2400" b="1" dirty="0">
                <a:solidFill>
                  <a:srgbClr val="FF0000"/>
                </a:solidFill>
                <a:latin typeface="Calibri" pitchFamily="34" charset="0"/>
              </a:rPr>
              <a:t>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p>
        </p:txBody>
      </p:sp>
      <p:pic>
        <p:nvPicPr>
          <p:cNvPr id="17413" name="Picture 5" descr="HPK-1E15-CCEannealing.jpg"/>
          <p:cNvPicPr>
            <a:picLocks noChangeAspect="1"/>
          </p:cNvPicPr>
          <p:nvPr/>
        </p:nvPicPr>
        <p:blipFill>
          <a:blip r:embed="rId2" cstate="print"/>
          <a:srcRect/>
          <a:stretch>
            <a:fillRect/>
          </a:stretch>
        </p:blipFill>
        <p:spPr bwMode="auto">
          <a:xfrm>
            <a:off x="0" y="981075"/>
            <a:ext cx="4365625" cy="3557588"/>
          </a:xfrm>
          <a:prstGeom prst="rect">
            <a:avLst/>
          </a:prstGeom>
          <a:noFill/>
          <a:ln w="9525">
            <a:noFill/>
            <a:miter lim="800000"/>
            <a:headEnd/>
            <a:tailEnd/>
          </a:ln>
        </p:spPr>
      </p:pic>
      <p:pic>
        <p:nvPicPr>
          <p:cNvPr id="17414" name="Picture 6" descr="HPK-1E15-CCE-ratio-annealing.jpg"/>
          <p:cNvPicPr>
            <a:picLocks noChangeAspect="1"/>
          </p:cNvPicPr>
          <p:nvPr/>
        </p:nvPicPr>
        <p:blipFill>
          <a:blip r:embed="rId3" cstate="print"/>
          <a:srcRect/>
          <a:stretch>
            <a:fillRect/>
          </a:stretch>
        </p:blipFill>
        <p:spPr bwMode="auto">
          <a:xfrm>
            <a:off x="4572000" y="981075"/>
            <a:ext cx="3663950" cy="2925763"/>
          </a:xfrm>
          <a:prstGeom prst="rect">
            <a:avLst/>
          </a:prstGeom>
          <a:noFill/>
          <a:ln w="9525">
            <a:noFill/>
            <a:miter lim="800000"/>
            <a:headEnd/>
            <a:tailEnd/>
          </a:ln>
        </p:spPr>
      </p:pic>
      <p:pic>
        <p:nvPicPr>
          <p:cNvPr id="17415" name="Picture 7" descr="HPK-1E15-CCE-ratio-annealing-log.jpg"/>
          <p:cNvPicPr>
            <a:picLocks noChangeAspect="1"/>
          </p:cNvPicPr>
          <p:nvPr/>
        </p:nvPicPr>
        <p:blipFill>
          <a:blip r:embed="rId4" cstate="print"/>
          <a:srcRect/>
          <a:stretch>
            <a:fillRect/>
          </a:stretch>
        </p:blipFill>
        <p:spPr bwMode="auto">
          <a:xfrm>
            <a:off x="4786313" y="3500438"/>
            <a:ext cx="3665537" cy="2925762"/>
          </a:xfrm>
          <a:prstGeom prst="rect">
            <a:avLst/>
          </a:prstGeom>
          <a:noFill/>
          <a:ln w="9525">
            <a:noFill/>
            <a:miter lim="800000"/>
            <a:headEnd/>
            <a:tailEnd/>
          </a:ln>
        </p:spPr>
      </p:pic>
      <p:sp>
        <p:nvSpPr>
          <p:cNvPr id="17416" name="Text Box 7"/>
          <p:cNvSpPr txBox="1">
            <a:spLocks noChangeArrowheads="1"/>
          </p:cNvSpPr>
          <p:nvPr/>
        </p:nvSpPr>
        <p:spPr bwMode="auto">
          <a:xfrm>
            <a:off x="250825" y="4724400"/>
            <a:ext cx="3889375" cy="915988"/>
          </a:xfrm>
          <a:prstGeom prst="rect">
            <a:avLst/>
          </a:prstGeom>
          <a:noFill/>
          <a:ln w="9525">
            <a:noFill/>
            <a:miter lim="800000"/>
            <a:headEnd/>
            <a:tailEnd/>
          </a:ln>
        </p:spPr>
        <p:txBody>
          <a:bodyPr>
            <a:spAutoFit/>
          </a:bodyPr>
          <a:lstStyle/>
          <a:p>
            <a:pPr>
              <a:spcBef>
                <a:spcPct val="50000"/>
              </a:spcBef>
            </a:pPr>
            <a:r>
              <a:rPr lang="en-GB"/>
              <a:t>Neutron irradiations in Ljubljana, neutrons are dominating the radiation damage &gt; 25 cm radius.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smtClean="0"/>
              <a:t>G. Casse, 17th RD50 Workshop, CERN 17-19 Nov.2010</a:t>
            </a:r>
            <a:endParaRPr lang="en-GB"/>
          </a:p>
        </p:txBody>
      </p:sp>
      <p:sp>
        <p:nvSpPr>
          <p:cNvPr id="5" name="Slide Number Placeholder 4"/>
          <p:cNvSpPr>
            <a:spLocks noGrp="1"/>
          </p:cNvSpPr>
          <p:nvPr>
            <p:ph type="sldNum" sz="quarter" idx="12"/>
          </p:nvPr>
        </p:nvSpPr>
        <p:spPr/>
        <p:txBody>
          <a:bodyPr/>
          <a:lstStyle/>
          <a:p>
            <a:pPr>
              <a:defRPr/>
            </a:pPr>
            <a:fld id="{F4508FDA-4E0B-4F33-85D2-5DD1AB4DE6FA}" type="slidenum">
              <a:rPr lang="en-GB" smtClean="0"/>
              <a:pPr>
                <a:defRPr/>
              </a:pPr>
              <a:t>13</a:t>
            </a:fld>
            <a:endParaRPr lang="en-GB"/>
          </a:p>
        </p:txBody>
      </p:sp>
      <p:sp>
        <p:nvSpPr>
          <p:cNvPr id="6" name="TextBox 3"/>
          <p:cNvSpPr txBox="1">
            <a:spLocks noChangeArrowheads="1"/>
          </p:cNvSpPr>
          <p:nvPr/>
        </p:nvSpPr>
        <p:spPr bwMode="auto">
          <a:xfrm>
            <a:off x="857250" y="0"/>
            <a:ext cx="7429500" cy="830263"/>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Annealing </a:t>
            </a:r>
            <a:r>
              <a:rPr lang="en-GB" sz="2400" b="1" dirty="0">
                <a:solidFill>
                  <a:srgbClr val="FF0000"/>
                </a:solidFill>
                <a:latin typeface="Calibri" pitchFamily="34" charset="0"/>
              </a:rPr>
              <a:t>of the </a:t>
            </a:r>
            <a:r>
              <a:rPr lang="en-GB" sz="2400" b="1" dirty="0" err="1">
                <a:solidFill>
                  <a:srgbClr val="FF0000"/>
                </a:solidFill>
                <a:latin typeface="Calibri" pitchFamily="34" charset="0"/>
              </a:rPr>
              <a:t>colleted</a:t>
            </a:r>
            <a:r>
              <a:rPr lang="en-GB" sz="2400" b="1" dirty="0">
                <a:solidFill>
                  <a:srgbClr val="FF0000"/>
                </a:solidFill>
                <a:latin typeface="Calibri" pitchFamily="34" charset="0"/>
              </a:rPr>
              <a:t> charge, Micron FZ n-in-p, 1E15 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(26MeV p irradiation)</a:t>
            </a:r>
          </a:p>
        </p:txBody>
      </p:sp>
      <p:pic>
        <p:nvPicPr>
          <p:cNvPr id="7" name="Picture 11" descr="Micron-1E15-CCEannealing.jpg"/>
          <p:cNvPicPr>
            <a:picLocks noChangeAspect="1"/>
          </p:cNvPicPr>
          <p:nvPr/>
        </p:nvPicPr>
        <p:blipFill>
          <a:blip r:embed="rId2" cstate="print"/>
          <a:srcRect/>
          <a:stretch>
            <a:fillRect/>
          </a:stretch>
        </p:blipFill>
        <p:spPr bwMode="auto">
          <a:xfrm>
            <a:off x="214313" y="1928813"/>
            <a:ext cx="4365625" cy="3557587"/>
          </a:xfrm>
          <a:prstGeom prst="rect">
            <a:avLst/>
          </a:prstGeom>
          <a:noFill/>
          <a:ln w="9525">
            <a:noFill/>
            <a:miter lim="800000"/>
            <a:headEnd/>
            <a:tailEnd/>
          </a:ln>
        </p:spPr>
      </p:pic>
      <p:pic>
        <p:nvPicPr>
          <p:cNvPr id="8" name="Picture 12" descr="Micron-1E15-CCE-ratio-annealing.jpg"/>
          <p:cNvPicPr>
            <a:picLocks noChangeAspect="1"/>
          </p:cNvPicPr>
          <p:nvPr/>
        </p:nvPicPr>
        <p:blipFill>
          <a:blip r:embed="rId3" cstate="print"/>
          <a:srcRect/>
          <a:stretch>
            <a:fillRect/>
          </a:stretch>
        </p:blipFill>
        <p:spPr bwMode="auto">
          <a:xfrm>
            <a:off x="4857750" y="857250"/>
            <a:ext cx="3622675" cy="2925763"/>
          </a:xfrm>
          <a:prstGeom prst="rect">
            <a:avLst/>
          </a:prstGeom>
          <a:noFill/>
          <a:ln w="9525">
            <a:noFill/>
            <a:miter lim="800000"/>
            <a:headEnd/>
            <a:tailEnd/>
          </a:ln>
        </p:spPr>
      </p:pic>
      <p:pic>
        <p:nvPicPr>
          <p:cNvPr id="9" name="Picture 13" descr="Micron-1E15-CCE-ratio-annealing-log.jpg"/>
          <p:cNvPicPr>
            <a:picLocks noChangeAspect="1"/>
          </p:cNvPicPr>
          <p:nvPr/>
        </p:nvPicPr>
        <p:blipFill>
          <a:blip r:embed="rId4" cstate="print"/>
          <a:srcRect/>
          <a:stretch>
            <a:fillRect/>
          </a:stretch>
        </p:blipFill>
        <p:spPr bwMode="auto">
          <a:xfrm>
            <a:off x="5000625" y="3500438"/>
            <a:ext cx="3622675" cy="29257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bwMode="auto">
          <a:xfrm>
            <a:off x="3203575" y="6492875"/>
            <a:ext cx="3725863" cy="365125"/>
          </a:xfrm>
          <a:noFill/>
          <a:ln>
            <a:miter lim="800000"/>
            <a:headEnd/>
            <a:tailEnd/>
          </a:ln>
        </p:spPr>
        <p:txBody>
          <a:bodyPr/>
          <a:lstStyle/>
          <a:p>
            <a:r>
              <a:rPr lang="en-GB" smtClean="0"/>
              <a:t>G. Casse, 17th RD50 Workshop, CERN 17-19 Nov.2010</a:t>
            </a:r>
            <a:endParaRPr lang="en-GB" smtClean="0"/>
          </a:p>
        </p:txBody>
      </p:sp>
      <p:sp>
        <p:nvSpPr>
          <p:cNvPr id="8" name="Slide Number Placeholder 5"/>
          <p:cNvSpPr>
            <a:spLocks noGrp="1"/>
          </p:cNvSpPr>
          <p:nvPr>
            <p:ph type="sldNum" sz="quarter" idx="12"/>
          </p:nvPr>
        </p:nvSpPr>
        <p:spPr/>
        <p:txBody>
          <a:bodyPr/>
          <a:lstStyle/>
          <a:p>
            <a:pPr>
              <a:defRPr/>
            </a:pPr>
            <a:fld id="{7C6E0EAA-7EDB-4407-80B0-16305D5BBC89}" type="slidenum">
              <a:rPr lang="en-GB"/>
              <a:pPr>
                <a:defRPr/>
              </a:pPr>
              <a:t>14</a:t>
            </a:fld>
            <a:endParaRPr lang="en-GB"/>
          </a:p>
        </p:txBody>
      </p:sp>
      <p:sp>
        <p:nvSpPr>
          <p:cNvPr id="20484" name="TextBox 7"/>
          <p:cNvSpPr txBox="1">
            <a:spLocks noChangeArrowheads="1"/>
          </p:cNvSpPr>
          <p:nvPr/>
        </p:nvSpPr>
        <p:spPr bwMode="auto">
          <a:xfrm>
            <a:off x="0" y="188913"/>
            <a:ext cx="9144000" cy="1015663"/>
          </a:xfrm>
          <a:prstGeom prst="rect">
            <a:avLst/>
          </a:prstGeom>
          <a:noFill/>
          <a:ln w="9525">
            <a:noFill/>
            <a:miter lim="800000"/>
            <a:headEnd/>
            <a:tailEnd/>
          </a:ln>
        </p:spPr>
        <p:txBody>
          <a:bodyPr>
            <a:spAutoFit/>
          </a:bodyPr>
          <a:lstStyle/>
          <a:p>
            <a:pPr algn="ctr"/>
            <a:r>
              <a:rPr lang="en-GB" sz="3000" b="1" dirty="0" smtClean="0">
                <a:solidFill>
                  <a:srgbClr val="FF0000"/>
                </a:solidFill>
                <a:latin typeface="Calibri" pitchFamily="34" charset="0"/>
              </a:rPr>
              <a:t>Accelerated CCE </a:t>
            </a:r>
            <a:r>
              <a:rPr lang="en-GB" sz="3000" b="1" dirty="0">
                <a:solidFill>
                  <a:srgbClr val="FF0000"/>
                </a:solidFill>
                <a:latin typeface="Calibri" pitchFamily="34" charset="0"/>
              </a:rPr>
              <a:t>Annealing 1.5E16 </a:t>
            </a:r>
            <a:r>
              <a:rPr lang="en-GB" sz="3000" b="1" dirty="0" err="1" smtClean="0">
                <a:solidFill>
                  <a:srgbClr val="FF0000"/>
                </a:solidFill>
                <a:latin typeface="Calibri" pitchFamily="34" charset="0"/>
              </a:rPr>
              <a:t>n</a:t>
            </a:r>
            <a:r>
              <a:rPr lang="en-GB" sz="3000" b="1" baseline="-25000" dirty="0" err="1" smtClean="0">
                <a:solidFill>
                  <a:srgbClr val="FF0000"/>
                </a:solidFill>
                <a:latin typeface="Calibri" pitchFamily="34" charset="0"/>
              </a:rPr>
              <a:t>eq</a:t>
            </a:r>
            <a:r>
              <a:rPr lang="en-GB" sz="3000" b="1" dirty="0" smtClean="0">
                <a:solidFill>
                  <a:srgbClr val="FF0000"/>
                </a:solidFill>
                <a:latin typeface="Calibri" pitchFamily="34" charset="0"/>
              </a:rPr>
              <a:t> </a:t>
            </a:r>
            <a:r>
              <a:rPr lang="en-GB" sz="3000" b="1" dirty="0">
                <a:solidFill>
                  <a:srgbClr val="FF0000"/>
                </a:solidFill>
                <a:latin typeface="Calibri" pitchFamily="34" charset="0"/>
              </a:rPr>
              <a:t>cm</a:t>
            </a:r>
            <a:r>
              <a:rPr lang="en-GB" sz="3000" b="1" baseline="30000" dirty="0">
                <a:solidFill>
                  <a:srgbClr val="FF0000"/>
                </a:solidFill>
                <a:latin typeface="Calibri" pitchFamily="34" charset="0"/>
              </a:rPr>
              <a:t>-2</a:t>
            </a:r>
            <a:r>
              <a:rPr lang="en-GB" sz="3000" b="1" dirty="0">
                <a:solidFill>
                  <a:srgbClr val="FF0000"/>
                </a:solidFill>
                <a:latin typeface="Calibri" pitchFamily="34" charset="0"/>
              </a:rPr>
              <a:t> </a:t>
            </a:r>
            <a:r>
              <a:rPr lang="en-GB" sz="3000" b="1" dirty="0" smtClean="0">
                <a:solidFill>
                  <a:srgbClr val="FF0000"/>
                </a:solidFill>
                <a:latin typeface="Calibri" pitchFamily="34" charset="0"/>
              </a:rPr>
              <a:t>(Micron sensors)</a:t>
            </a:r>
            <a:endParaRPr lang="en-GB" sz="3000" b="1" dirty="0">
              <a:solidFill>
                <a:srgbClr val="FF0000"/>
              </a:solidFill>
              <a:latin typeface="Calibri" pitchFamily="34" charset="0"/>
            </a:endParaRPr>
          </a:p>
        </p:txBody>
      </p:sp>
      <p:pic>
        <p:nvPicPr>
          <p:cNvPr id="20486" name="Picture 8" descr="annealing-high-dose.jpg"/>
          <p:cNvPicPr>
            <a:picLocks noChangeAspect="1"/>
          </p:cNvPicPr>
          <p:nvPr/>
        </p:nvPicPr>
        <p:blipFill>
          <a:blip r:embed="rId2" cstate="print"/>
          <a:srcRect/>
          <a:stretch>
            <a:fillRect/>
          </a:stretch>
        </p:blipFill>
        <p:spPr bwMode="auto">
          <a:xfrm>
            <a:off x="0" y="1556792"/>
            <a:ext cx="4810125" cy="3398837"/>
          </a:xfrm>
          <a:prstGeom prst="rect">
            <a:avLst/>
          </a:prstGeom>
          <a:noFill/>
          <a:ln w="9525">
            <a:noFill/>
            <a:miter lim="800000"/>
            <a:headEnd/>
            <a:tailEnd/>
          </a:ln>
        </p:spPr>
      </p:pic>
      <p:pic>
        <p:nvPicPr>
          <p:cNvPr id="20487" name="Picture 9" descr="annealing-high-dose-norm.jpg"/>
          <p:cNvPicPr>
            <a:picLocks noChangeAspect="1"/>
          </p:cNvPicPr>
          <p:nvPr/>
        </p:nvPicPr>
        <p:blipFill>
          <a:blip r:embed="rId3" cstate="print"/>
          <a:srcRect/>
          <a:stretch>
            <a:fillRect/>
          </a:stretch>
        </p:blipFill>
        <p:spPr bwMode="auto">
          <a:xfrm>
            <a:off x="4572000" y="3459164"/>
            <a:ext cx="4572000" cy="3230578"/>
          </a:xfrm>
          <a:prstGeom prst="rect">
            <a:avLst/>
          </a:prstGeom>
          <a:noFill/>
          <a:ln w="9525">
            <a:noFill/>
            <a:miter lim="800000"/>
            <a:headEnd/>
            <a:tailEnd/>
          </a:ln>
        </p:spPr>
      </p:pic>
      <p:sp>
        <p:nvSpPr>
          <p:cNvPr id="20488" name="TextBox 8"/>
          <p:cNvSpPr txBox="1">
            <a:spLocks noChangeArrowheads="1"/>
          </p:cNvSpPr>
          <p:nvPr/>
        </p:nvSpPr>
        <p:spPr bwMode="auto">
          <a:xfrm>
            <a:off x="5143500" y="1000125"/>
            <a:ext cx="2714625" cy="1200150"/>
          </a:xfrm>
          <a:prstGeom prst="rect">
            <a:avLst/>
          </a:prstGeom>
          <a:noFill/>
          <a:ln w="9525">
            <a:noFill/>
            <a:miter lim="800000"/>
            <a:headEnd/>
            <a:tailEnd/>
          </a:ln>
        </p:spPr>
        <p:txBody>
          <a:bodyPr>
            <a:spAutoFit/>
          </a:bodyPr>
          <a:lstStyle/>
          <a:p>
            <a:r>
              <a:rPr lang="en-GB" sz="2400"/>
              <a:t>Irradiated with 26MeV protons (Karlsruhe).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bwMode="auto">
          <a:xfrm>
            <a:off x="2857500" y="6492875"/>
            <a:ext cx="3665538" cy="365125"/>
          </a:xfrm>
          <a:noFill/>
          <a:ln>
            <a:miter lim="800000"/>
            <a:headEnd/>
            <a:tailEnd/>
          </a:ln>
        </p:spPr>
        <p:txBody>
          <a:bodyPr/>
          <a:lstStyle/>
          <a:p>
            <a:r>
              <a:rPr lang="en-GB" smtClean="0"/>
              <a:t>G. Casse, 17th RD50 Workshop, CERN 17-19 Nov.2010</a:t>
            </a:r>
            <a:endParaRPr lang="en-GB" smtClean="0"/>
          </a:p>
        </p:txBody>
      </p:sp>
      <p:sp>
        <p:nvSpPr>
          <p:cNvPr id="5" name="Slide Number Placeholder 5"/>
          <p:cNvSpPr>
            <a:spLocks noGrp="1"/>
          </p:cNvSpPr>
          <p:nvPr>
            <p:ph type="sldNum" sz="quarter" idx="12"/>
          </p:nvPr>
        </p:nvSpPr>
        <p:spPr/>
        <p:txBody>
          <a:bodyPr/>
          <a:lstStyle/>
          <a:p>
            <a:pPr>
              <a:defRPr/>
            </a:pPr>
            <a:fld id="{9211C9D9-1468-4CA3-A11F-B9FAB28A4CA5}" type="slidenum">
              <a:rPr lang="en-GB"/>
              <a:pPr>
                <a:defRPr/>
              </a:pPr>
              <a:t>15</a:t>
            </a:fld>
            <a:endParaRPr lang="en-GB"/>
          </a:p>
        </p:txBody>
      </p:sp>
      <p:sp>
        <p:nvSpPr>
          <p:cNvPr id="26628" name="TextBox 3"/>
          <p:cNvSpPr txBox="1">
            <a:spLocks noChangeArrowheads="1"/>
          </p:cNvSpPr>
          <p:nvPr/>
        </p:nvSpPr>
        <p:spPr bwMode="auto">
          <a:xfrm>
            <a:off x="1619672" y="0"/>
            <a:ext cx="6215062" cy="830263"/>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Annealing </a:t>
            </a:r>
            <a:r>
              <a:rPr lang="en-GB" sz="2400" b="1" dirty="0">
                <a:solidFill>
                  <a:srgbClr val="FF0000"/>
                </a:solidFill>
                <a:latin typeface="Calibri" pitchFamily="34" charset="0"/>
              </a:rPr>
              <a:t>of the reverse current, </a:t>
            </a:r>
            <a:r>
              <a:rPr lang="en-GB" sz="2400" b="1" dirty="0" smtClean="0">
                <a:solidFill>
                  <a:srgbClr val="FF0000"/>
                </a:solidFill>
                <a:latin typeface="Calibri" pitchFamily="34" charset="0"/>
              </a:rPr>
              <a:t>n-in-p sensors, 1E15 and 1.5E16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p>
        </p:txBody>
      </p:sp>
      <p:pic>
        <p:nvPicPr>
          <p:cNvPr id="26629" name="Picture 4" descr="sequence-6"/>
          <p:cNvPicPr>
            <a:picLocks noChangeAspect="1" noChangeArrowheads="1"/>
          </p:cNvPicPr>
          <p:nvPr/>
        </p:nvPicPr>
        <p:blipFill>
          <a:blip r:embed="rId2" cstate="print"/>
          <a:srcRect/>
          <a:stretch>
            <a:fillRect/>
          </a:stretch>
        </p:blipFill>
        <p:spPr bwMode="auto">
          <a:xfrm>
            <a:off x="0" y="1700809"/>
            <a:ext cx="4484654" cy="3168351"/>
          </a:xfrm>
          <a:prstGeom prst="rect">
            <a:avLst/>
          </a:prstGeom>
          <a:noFill/>
          <a:ln w="9525">
            <a:noFill/>
            <a:miter lim="800000"/>
            <a:headEnd/>
            <a:tailEnd/>
          </a:ln>
        </p:spPr>
      </p:pic>
      <p:pic>
        <p:nvPicPr>
          <p:cNvPr id="6" name="Picture 5" descr="current-annealing-high-dose.jpg"/>
          <p:cNvPicPr>
            <a:picLocks noChangeAspect="1"/>
          </p:cNvPicPr>
          <p:nvPr/>
        </p:nvPicPr>
        <p:blipFill>
          <a:blip r:embed="rId3" cstate="print"/>
          <a:srcRect/>
          <a:stretch>
            <a:fillRect/>
          </a:stretch>
        </p:blipFill>
        <p:spPr bwMode="auto">
          <a:xfrm>
            <a:off x="4719800" y="1700808"/>
            <a:ext cx="4424200" cy="3127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827584" y="332656"/>
            <a:ext cx="7429500" cy="830263"/>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Room Temperature Annealing </a:t>
            </a:r>
            <a:r>
              <a:rPr lang="en-GB" sz="2400" b="1" dirty="0">
                <a:solidFill>
                  <a:srgbClr val="FF0000"/>
                </a:solidFill>
                <a:latin typeface="Calibri" pitchFamily="34" charset="0"/>
              </a:rPr>
              <a:t>of the </a:t>
            </a:r>
            <a:r>
              <a:rPr lang="en-GB" sz="2400" b="1" dirty="0" smtClean="0">
                <a:solidFill>
                  <a:srgbClr val="FF0000"/>
                </a:solidFill>
                <a:latin typeface="Calibri" pitchFamily="34" charset="0"/>
              </a:rPr>
              <a:t>collected </a:t>
            </a:r>
            <a:r>
              <a:rPr lang="en-GB" sz="2400" b="1" dirty="0">
                <a:solidFill>
                  <a:srgbClr val="FF0000"/>
                </a:solidFill>
                <a:latin typeface="Calibri" pitchFamily="34" charset="0"/>
              </a:rPr>
              <a:t>charge, </a:t>
            </a:r>
            <a:r>
              <a:rPr lang="en-GB" sz="2400" b="1" dirty="0" smtClean="0">
                <a:solidFill>
                  <a:srgbClr val="FF0000"/>
                </a:solidFill>
                <a:latin typeface="Calibri" pitchFamily="34" charset="0"/>
              </a:rPr>
              <a:t>HPK FZ </a:t>
            </a:r>
            <a:r>
              <a:rPr lang="en-GB" sz="2400" b="1" dirty="0">
                <a:solidFill>
                  <a:srgbClr val="FF0000"/>
                </a:solidFill>
                <a:latin typeface="Calibri" pitchFamily="34" charset="0"/>
              </a:rPr>
              <a:t>n-in-p, </a:t>
            </a:r>
            <a:r>
              <a:rPr lang="en-GB" sz="2400" b="1" dirty="0" smtClean="0">
                <a:solidFill>
                  <a:srgbClr val="FF0000"/>
                </a:solidFill>
                <a:latin typeface="Calibri" pitchFamily="34" charset="0"/>
              </a:rPr>
              <a:t>2E15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r>
              <a:rPr lang="en-GB" sz="2400" b="1" dirty="0" smtClean="0">
                <a:solidFill>
                  <a:srgbClr val="FF0000"/>
                </a:solidFill>
                <a:latin typeface="Calibri" pitchFamily="34" charset="0"/>
              </a:rPr>
              <a:t>( 26MeV p irradiation</a:t>
            </a:r>
            <a:r>
              <a:rPr lang="en-GB" sz="2400" b="1" dirty="0">
                <a:solidFill>
                  <a:srgbClr val="FF0000"/>
                </a:solidFill>
                <a:latin typeface="Calibri" pitchFamily="34" charset="0"/>
              </a:rPr>
              <a:t>)</a:t>
            </a:r>
          </a:p>
        </p:txBody>
      </p:sp>
      <p:pic>
        <p:nvPicPr>
          <p:cNvPr id="4" name="Picture 3" descr="annealing-room-temperature-2e15protons-norm.tif"/>
          <p:cNvPicPr>
            <a:picLocks noChangeAspect="1"/>
          </p:cNvPicPr>
          <p:nvPr/>
        </p:nvPicPr>
        <p:blipFill>
          <a:blip r:embed="rId2" cstate="print"/>
          <a:stretch>
            <a:fillRect/>
          </a:stretch>
        </p:blipFill>
        <p:spPr>
          <a:xfrm>
            <a:off x="4644008" y="3429000"/>
            <a:ext cx="4275734" cy="3021178"/>
          </a:xfrm>
          <a:prstGeom prst="rect">
            <a:avLst/>
          </a:prstGeom>
        </p:spPr>
      </p:pic>
      <p:sp>
        <p:nvSpPr>
          <p:cNvPr id="6" name="TextBox 5"/>
          <p:cNvSpPr txBox="1"/>
          <p:nvPr/>
        </p:nvSpPr>
        <p:spPr>
          <a:xfrm>
            <a:off x="5292080" y="1412776"/>
            <a:ext cx="3096344" cy="1938992"/>
          </a:xfrm>
          <a:prstGeom prst="rect">
            <a:avLst/>
          </a:prstGeom>
          <a:noFill/>
        </p:spPr>
        <p:txBody>
          <a:bodyPr wrap="square" rtlCol="0">
            <a:spAutoFit/>
          </a:bodyPr>
          <a:lstStyle/>
          <a:p>
            <a:r>
              <a:rPr lang="en-GB" sz="2400" dirty="0" smtClean="0"/>
              <a:t>We make large use of accelerating annealing: is this a safe and correct  approach?</a:t>
            </a:r>
            <a:endParaRPr lang="en-GB" sz="2400" dirty="0"/>
          </a:p>
        </p:txBody>
      </p:sp>
      <p:sp>
        <p:nvSpPr>
          <p:cNvPr id="7" name="Slide Number Placeholder 6"/>
          <p:cNvSpPr>
            <a:spLocks noGrp="1"/>
          </p:cNvSpPr>
          <p:nvPr>
            <p:ph type="sldNum" sz="quarter" idx="12"/>
          </p:nvPr>
        </p:nvSpPr>
        <p:spPr/>
        <p:txBody>
          <a:bodyPr/>
          <a:lstStyle/>
          <a:p>
            <a:pPr>
              <a:defRPr/>
            </a:pPr>
            <a:fld id="{34C908A8-1208-408D-AB5D-AEF264D0E088}" type="slidenum">
              <a:rPr lang="en-GB" smtClean="0"/>
              <a:pPr>
                <a:defRPr/>
              </a:pPr>
              <a:t>16</a:t>
            </a:fld>
            <a:endParaRPr lang="en-GB"/>
          </a:p>
        </p:txBody>
      </p:sp>
      <p:sp>
        <p:nvSpPr>
          <p:cNvPr id="8" name="Footer Placeholder 7"/>
          <p:cNvSpPr>
            <a:spLocks noGrp="1"/>
          </p:cNvSpPr>
          <p:nvPr>
            <p:ph type="ftr" sz="quarter" idx="11"/>
          </p:nvPr>
        </p:nvSpPr>
        <p:spPr>
          <a:xfrm>
            <a:off x="2627785" y="6492875"/>
            <a:ext cx="3895254" cy="365125"/>
          </a:xfrm>
        </p:spPr>
        <p:txBody>
          <a:bodyPr/>
          <a:lstStyle/>
          <a:p>
            <a:pPr>
              <a:defRPr/>
            </a:pPr>
            <a:r>
              <a:rPr lang="en-GB" dirty="0" smtClean="0"/>
              <a:t>G. </a:t>
            </a:r>
            <a:r>
              <a:rPr lang="en-GB" dirty="0" err="1" smtClean="0"/>
              <a:t>Casse</a:t>
            </a:r>
            <a:r>
              <a:rPr lang="en-GB" dirty="0" smtClean="0"/>
              <a:t>, 17th RD50 Workshop, CERN 17-19 Nov.2010</a:t>
            </a:r>
            <a:endParaRPr lang="en-GB" dirty="0"/>
          </a:p>
        </p:txBody>
      </p:sp>
      <p:pic>
        <p:nvPicPr>
          <p:cNvPr id="9" name="Picture 8" descr="annealing-room-temperature-2e15protons.tif"/>
          <p:cNvPicPr>
            <a:picLocks noChangeAspect="1"/>
          </p:cNvPicPr>
          <p:nvPr/>
        </p:nvPicPr>
        <p:blipFill>
          <a:blip r:embed="rId3" cstate="print"/>
          <a:stretch>
            <a:fillRect/>
          </a:stretch>
        </p:blipFill>
        <p:spPr>
          <a:xfrm>
            <a:off x="179512" y="1484784"/>
            <a:ext cx="4178295" cy="295232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827584" y="332656"/>
            <a:ext cx="7429500" cy="830263"/>
          </a:xfrm>
          <a:prstGeom prst="rect">
            <a:avLst/>
          </a:prstGeom>
          <a:noFill/>
          <a:ln w="9525">
            <a:noFill/>
            <a:miter lim="800000"/>
            <a:headEnd/>
            <a:tailEnd/>
          </a:ln>
        </p:spPr>
        <p:txBody>
          <a:bodyPr>
            <a:spAutoFit/>
          </a:bodyPr>
          <a:lstStyle/>
          <a:p>
            <a:pPr algn="ctr"/>
            <a:r>
              <a:rPr lang="en-GB" sz="2400" b="1" dirty="0" smtClean="0">
                <a:solidFill>
                  <a:srgbClr val="FF0000"/>
                </a:solidFill>
                <a:latin typeface="Calibri" pitchFamily="34" charset="0"/>
              </a:rPr>
              <a:t>Room Temperature Annealing </a:t>
            </a:r>
            <a:r>
              <a:rPr lang="en-GB" sz="2400" b="1" dirty="0">
                <a:solidFill>
                  <a:srgbClr val="FF0000"/>
                </a:solidFill>
                <a:latin typeface="Calibri" pitchFamily="34" charset="0"/>
              </a:rPr>
              <a:t>of the </a:t>
            </a:r>
            <a:r>
              <a:rPr lang="en-GB" sz="2400" b="1" dirty="0" smtClean="0">
                <a:solidFill>
                  <a:srgbClr val="FF0000"/>
                </a:solidFill>
                <a:latin typeface="Calibri" pitchFamily="34" charset="0"/>
              </a:rPr>
              <a:t>collected </a:t>
            </a:r>
            <a:r>
              <a:rPr lang="en-GB" sz="2400" b="1" dirty="0">
                <a:solidFill>
                  <a:srgbClr val="FF0000"/>
                </a:solidFill>
                <a:latin typeface="Calibri" pitchFamily="34" charset="0"/>
              </a:rPr>
              <a:t>charge, </a:t>
            </a:r>
            <a:r>
              <a:rPr lang="en-GB" sz="2400" b="1" dirty="0" smtClean="0">
                <a:solidFill>
                  <a:srgbClr val="FF0000"/>
                </a:solidFill>
                <a:latin typeface="Calibri" pitchFamily="34" charset="0"/>
              </a:rPr>
              <a:t>HPK FZ </a:t>
            </a:r>
            <a:r>
              <a:rPr lang="en-GB" sz="2400" b="1" dirty="0">
                <a:solidFill>
                  <a:srgbClr val="FF0000"/>
                </a:solidFill>
                <a:latin typeface="Calibri" pitchFamily="34" charset="0"/>
              </a:rPr>
              <a:t>n-in-p, </a:t>
            </a:r>
            <a:r>
              <a:rPr lang="en-GB" sz="2400" b="1" dirty="0" smtClean="0">
                <a:solidFill>
                  <a:srgbClr val="FF0000"/>
                </a:solidFill>
                <a:latin typeface="Calibri" pitchFamily="34" charset="0"/>
              </a:rPr>
              <a:t>1E16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(26MeV p irradiation)</a:t>
            </a:r>
          </a:p>
        </p:txBody>
      </p:sp>
      <p:sp>
        <p:nvSpPr>
          <p:cNvPr id="6" name="TextBox 5"/>
          <p:cNvSpPr txBox="1"/>
          <p:nvPr/>
        </p:nvSpPr>
        <p:spPr>
          <a:xfrm>
            <a:off x="5292080" y="1412776"/>
            <a:ext cx="3096344" cy="1938992"/>
          </a:xfrm>
          <a:prstGeom prst="rect">
            <a:avLst/>
          </a:prstGeom>
          <a:noFill/>
        </p:spPr>
        <p:txBody>
          <a:bodyPr wrap="square" rtlCol="0">
            <a:spAutoFit/>
          </a:bodyPr>
          <a:lstStyle/>
          <a:p>
            <a:r>
              <a:rPr lang="en-GB" sz="2400" dirty="0" smtClean="0"/>
              <a:t>We make large use of accelerating annealing: is this a safe and correct  approach?</a:t>
            </a:r>
            <a:endParaRPr lang="en-GB" sz="2400" dirty="0"/>
          </a:p>
        </p:txBody>
      </p:sp>
      <p:sp>
        <p:nvSpPr>
          <p:cNvPr id="7" name="Slide Number Placeholder 6"/>
          <p:cNvSpPr>
            <a:spLocks noGrp="1"/>
          </p:cNvSpPr>
          <p:nvPr>
            <p:ph type="sldNum" sz="quarter" idx="12"/>
          </p:nvPr>
        </p:nvSpPr>
        <p:spPr/>
        <p:txBody>
          <a:bodyPr/>
          <a:lstStyle/>
          <a:p>
            <a:pPr>
              <a:defRPr/>
            </a:pPr>
            <a:fld id="{34C908A8-1208-408D-AB5D-AEF264D0E088}" type="slidenum">
              <a:rPr lang="en-GB" smtClean="0"/>
              <a:pPr>
                <a:defRPr/>
              </a:pPr>
              <a:t>17</a:t>
            </a:fld>
            <a:endParaRPr lang="en-GB"/>
          </a:p>
        </p:txBody>
      </p:sp>
      <p:sp>
        <p:nvSpPr>
          <p:cNvPr id="8" name="Footer Placeholder 7"/>
          <p:cNvSpPr>
            <a:spLocks noGrp="1"/>
          </p:cNvSpPr>
          <p:nvPr>
            <p:ph type="ftr" sz="quarter" idx="11"/>
          </p:nvPr>
        </p:nvSpPr>
        <p:spPr>
          <a:xfrm>
            <a:off x="2195737" y="6492875"/>
            <a:ext cx="4327302" cy="365125"/>
          </a:xfrm>
        </p:spPr>
        <p:txBody>
          <a:bodyPr/>
          <a:lstStyle/>
          <a:p>
            <a:pPr>
              <a:defRPr/>
            </a:pPr>
            <a:r>
              <a:rPr lang="en-GB" dirty="0" smtClean="0"/>
              <a:t>G. </a:t>
            </a:r>
            <a:r>
              <a:rPr lang="en-GB" dirty="0" err="1" smtClean="0"/>
              <a:t>Casse</a:t>
            </a:r>
            <a:r>
              <a:rPr lang="en-GB" dirty="0" smtClean="0"/>
              <a:t>, 17th RD50 Workshop, CERN 17-19 Nov.2010</a:t>
            </a:r>
            <a:endParaRPr lang="en-GB" dirty="0"/>
          </a:p>
        </p:txBody>
      </p:sp>
      <p:pic>
        <p:nvPicPr>
          <p:cNvPr id="9" name="Picture 8" descr="annealing-room-temperature-1e16protons.tif"/>
          <p:cNvPicPr>
            <a:picLocks noChangeAspect="1"/>
          </p:cNvPicPr>
          <p:nvPr/>
        </p:nvPicPr>
        <p:blipFill>
          <a:blip r:embed="rId2" cstate="print"/>
          <a:stretch>
            <a:fillRect/>
          </a:stretch>
        </p:blipFill>
        <p:spPr>
          <a:xfrm>
            <a:off x="251520" y="1340768"/>
            <a:ext cx="4061948" cy="2870119"/>
          </a:xfrm>
          <a:prstGeom prst="rect">
            <a:avLst/>
          </a:prstGeom>
        </p:spPr>
      </p:pic>
      <p:pic>
        <p:nvPicPr>
          <p:cNvPr id="10" name="Picture 9" descr="annealing-room-temperature-1e16protons-norm.tif"/>
          <p:cNvPicPr>
            <a:picLocks noChangeAspect="1"/>
          </p:cNvPicPr>
          <p:nvPr/>
        </p:nvPicPr>
        <p:blipFill>
          <a:blip r:embed="rId3" cstate="print"/>
          <a:stretch>
            <a:fillRect/>
          </a:stretch>
        </p:blipFill>
        <p:spPr>
          <a:xfrm>
            <a:off x="4499992" y="3645024"/>
            <a:ext cx="4168841" cy="294564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rrent-annealing-room-temperature-1e16protons.tif"/>
          <p:cNvPicPr>
            <a:picLocks noChangeAspect="1"/>
          </p:cNvPicPr>
          <p:nvPr/>
        </p:nvPicPr>
        <p:blipFill>
          <a:blip r:embed="rId2" cstate="print"/>
          <a:stretch>
            <a:fillRect/>
          </a:stretch>
        </p:blipFill>
        <p:spPr>
          <a:xfrm>
            <a:off x="4644008" y="1412776"/>
            <a:ext cx="3427903" cy="2395911"/>
          </a:xfrm>
          <a:prstGeom prst="rect">
            <a:avLst/>
          </a:prstGeom>
        </p:spPr>
      </p:pic>
      <p:sp>
        <p:nvSpPr>
          <p:cNvPr id="3" name="TextBox 3"/>
          <p:cNvSpPr txBox="1">
            <a:spLocks noChangeArrowheads="1"/>
          </p:cNvSpPr>
          <p:nvPr/>
        </p:nvSpPr>
        <p:spPr bwMode="auto">
          <a:xfrm>
            <a:off x="611560" y="332656"/>
            <a:ext cx="8208912" cy="830997"/>
          </a:xfrm>
          <a:prstGeom prst="rect">
            <a:avLst/>
          </a:prstGeom>
          <a:noFill/>
          <a:ln w="9525">
            <a:noFill/>
            <a:miter lim="800000"/>
            <a:headEnd/>
            <a:tailEnd/>
          </a:ln>
        </p:spPr>
        <p:txBody>
          <a:bodyPr wrap="square">
            <a:spAutoFit/>
          </a:bodyPr>
          <a:lstStyle/>
          <a:p>
            <a:pPr algn="ctr"/>
            <a:r>
              <a:rPr lang="en-GB" sz="2400" b="1" dirty="0" smtClean="0">
                <a:solidFill>
                  <a:srgbClr val="FF0000"/>
                </a:solidFill>
                <a:latin typeface="Calibri" pitchFamily="34" charset="0"/>
              </a:rPr>
              <a:t>Room Temperature Annealing </a:t>
            </a:r>
            <a:r>
              <a:rPr lang="en-GB" sz="2400" b="1" dirty="0">
                <a:solidFill>
                  <a:srgbClr val="FF0000"/>
                </a:solidFill>
                <a:latin typeface="Calibri" pitchFamily="34" charset="0"/>
              </a:rPr>
              <a:t>of the </a:t>
            </a:r>
            <a:r>
              <a:rPr lang="en-GB" sz="2400" b="1" dirty="0" smtClean="0">
                <a:solidFill>
                  <a:srgbClr val="FF0000"/>
                </a:solidFill>
                <a:latin typeface="Calibri" pitchFamily="34" charset="0"/>
              </a:rPr>
              <a:t>reverse current, n-in-p sensors, 2 and 1E16 </a:t>
            </a:r>
            <a:r>
              <a:rPr lang="en-GB" sz="2400" b="1" dirty="0">
                <a:solidFill>
                  <a:srgbClr val="FF0000"/>
                </a:solidFill>
                <a:latin typeface="Calibri" pitchFamily="34" charset="0"/>
              </a:rPr>
              <a:t>n 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r>
              <a:rPr lang="en-GB" sz="2400" b="1" dirty="0" smtClean="0">
                <a:solidFill>
                  <a:srgbClr val="FF0000"/>
                </a:solidFill>
                <a:latin typeface="Calibri" pitchFamily="34" charset="0"/>
              </a:rPr>
              <a:t>(26MeV p irradiation</a:t>
            </a:r>
            <a:r>
              <a:rPr lang="en-GB" sz="2400" b="1" dirty="0">
                <a:solidFill>
                  <a:srgbClr val="FF0000"/>
                </a:solidFill>
                <a:latin typeface="Calibri" pitchFamily="34" charset="0"/>
              </a:rPr>
              <a:t>)</a:t>
            </a:r>
          </a:p>
        </p:txBody>
      </p:sp>
      <p:pic>
        <p:nvPicPr>
          <p:cNvPr id="4" name="Picture 3" descr="current-annealing-room-temperature-2e15protons.tif"/>
          <p:cNvPicPr>
            <a:picLocks noChangeAspect="1"/>
          </p:cNvPicPr>
          <p:nvPr/>
        </p:nvPicPr>
        <p:blipFill>
          <a:blip r:embed="rId3" cstate="print"/>
          <a:stretch>
            <a:fillRect/>
          </a:stretch>
        </p:blipFill>
        <p:spPr>
          <a:xfrm>
            <a:off x="539552" y="1340768"/>
            <a:ext cx="3427903" cy="2395911"/>
          </a:xfrm>
          <a:prstGeom prst="rect">
            <a:avLst/>
          </a:prstGeom>
        </p:spPr>
      </p:pic>
      <p:pic>
        <p:nvPicPr>
          <p:cNvPr id="8" name="Picture 7" descr="noise-2e15.tif"/>
          <p:cNvPicPr>
            <a:picLocks noChangeAspect="1"/>
          </p:cNvPicPr>
          <p:nvPr/>
        </p:nvPicPr>
        <p:blipFill>
          <a:blip r:embed="rId4" cstate="print"/>
          <a:stretch>
            <a:fillRect/>
          </a:stretch>
        </p:blipFill>
        <p:spPr>
          <a:xfrm>
            <a:off x="611560" y="4077072"/>
            <a:ext cx="3527481" cy="2492472"/>
          </a:xfrm>
          <a:prstGeom prst="rect">
            <a:avLst/>
          </a:prstGeom>
        </p:spPr>
      </p:pic>
      <p:pic>
        <p:nvPicPr>
          <p:cNvPr id="11" name="Picture 10" descr="noise-1e16.tif"/>
          <p:cNvPicPr>
            <a:picLocks noChangeAspect="1"/>
          </p:cNvPicPr>
          <p:nvPr/>
        </p:nvPicPr>
        <p:blipFill>
          <a:blip r:embed="rId5" cstate="print"/>
          <a:stretch>
            <a:fillRect/>
          </a:stretch>
        </p:blipFill>
        <p:spPr>
          <a:xfrm>
            <a:off x="4716016" y="4077072"/>
            <a:ext cx="3527481" cy="2492472"/>
          </a:xfrm>
          <a:prstGeom prst="rect">
            <a:avLst/>
          </a:prstGeom>
        </p:spPr>
      </p:pic>
      <p:sp>
        <p:nvSpPr>
          <p:cNvPr id="10" name="TextBox 9"/>
          <p:cNvSpPr txBox="1"/>
          <p:nvPr/>
        </p:nvSpPr>
        <p:spPr>
          <a:xfrm>
            <a:off x="3347864" y="3933056"/>
            <a:ext cx="2304256" cy="584775"/>
          </a:xfrm>
          <a:prstGeom prst="rect">
            <a:avLst/>
          </a:prstGeom>
          <a:noFill/>
        </p:spPr>
        <p:txBody>
          <a:bodyPr wrap="square" rtlCol="0">
            <a:spAutoFit/>
          </a:bodyPr>
          <a:lstStyle/>
          <a:p>
            <a:pPr algn="ctr"/>
            <a:r>
              <a:rPr lang="en-GB" sz="3200" dirty="0" smtClean="0"/>
              <a:t>NOISE</a:t>
            </a:r>
            <a:endParaRPr lang="en-GB" sz="3200" dirty="0"/>
          </a:p>
        </p:txBody>
      </p:sp>
      <p:sp>
        <p:nvSpPr>
          <p:cNvPr id="9" name="Slide Number Placeholder 8"/>
          <p:cNvSpPr>
            <a:spLocks noGrp="1"/>
          </p:cNvSpPr>
          <p:nvPr>
            <p:ph type="sldNum" sz="quarter" idx="12"/>
          </p:nvPr>
        </p:nvSpPr>
        <p:spPr/>
        <p:txBody>
          <a:bodyPr/>
          <a:lstStyle/>
          <a:p>
            <a:pPr>
              <a:defRPr/>
            </a:pPr>
            <a:fld id="{34C908A8-1208-408D-AB5D-AEF264D0E088}" type="slidenum">
              <a:rPr lang="en-GB" smtClean="0"/>
              <a:pPr>
                <a:defRPr/>
              </a:pPr>
              <a:t>18</a:t>
            </a:fld>
            <a:endParaRPr lang="en-GB"/>
          </a:p>
        </p:txBody>
      </p:sp>
      <p:sp>
        <p:nvSpPr>
          <p:cNvPr id="12" name="Footer Placeholder 11"/>
          <p:cNvSpPr>
            <a:spLocks noGrp="1"/>
          </p:cNvSpPr>
          <p:nvPr>
            <p:ph type="ftr" sz="quarter" idx="11"/>
          </p:nvPr>
        </p:nvSpPr>
        <p:spPr/>
        <p:txBody>
          <a:bodyPr/>
          <a:lstStyle/>
          <a:p>
            <a:pPr>
              <a:defRPr/>
            </a:pPr>
            <a:r>
              <a:rPr lang="en-GB" smtClean="0"/>
              <a:t>G. Casse, 17th RD50 Workshop, CERN 17-19 Nov.2010</a:t>
            </a:r>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0" y="332656"/>
            <a:ext cx="9144000" cy="830997"/>
          </a:xfrm>
          <a:prstGeom prst="rect">
            <a:avLst/>
          </a:prstGeom>
          <a:noFill/>
          <a:ln w="9525">
            <a:noFill/>
            <a:miter lim="800000"/>
            <a:headEnd/>
            <a:tailEnd/>
          </a:ln>
        </p:spPr>
        <p:txBody>
          <a:bodyPr wrap="square">
            <a:spAutoFit/>
          </a:bodyPr>
          <a:lstStyle/>
          <a:p>
            <a:pPr algn="ctr"/>
            <a:r>
              <a:rPr lang="en-GB" sz="2400" b="1" dirty="0" smtClean="0">
                <a:solidFill>
                  <a:srgbClr val="FF0000"/>
                </a:solidFill>
                <a:latin typeface="Calibri" pitchFamily="34" charset="0"/>
              </a:rPr>
              <a:t>Comparison of the Accelerated and Room Temperature Annealing </a:t>
            </a:r>
            <a:r>
              <a:rPr lang="en-GB" sz="2400" b="1" dirty="0">
                <a:solidFill>
                  <a:srgbClr val="FF0000"/>
                </a:solidFill>
                <a:latin typeface="Calibri" pitchFamily="34" charset="0"/>
              </a:rPr>
              <a:t>of the </a:t>
            </a:r>
            <a:r>
              <a:rPr lang="en-GB" sz="2400" b="1" dirty="0" smtClean="0">
                <a:solidFill>
                  <a:srgbClr val="FF0000"/>
                </a:solidFill>
                <a:latin typeface="Calibri" pitchFamily="34" charset="0"/>
              </a:rPr>
              <a:t>reverse current, HPK FZ </a:t>
            </a:r>
            <a:r>
              <a:rPr lang="en-GB" sz="2400" b="1" dirty="0">
                <a:solidFill>
                  <a:srgbClr val="FF0000"/>
                </a:solidFill>
                <a:latin typeface="Calibri" pitchFamily="34" charset="0"/>
              </a:rPr>
              <a:t>n-in-p, </a:t>
            </a:r>
            <a:r>
              <a:rPr lang="en-GB" sz="2400" b="1" dirty="0" smtClean="0">
                <a:solidFill>
                  <a:srgbClr val="FF0000"/>
                </a:solidFill>
                <a:latin typeface="Calibri" pitchFamily="34" charset="0"/>
              </a:rPr>
              <a:t>2E15 and 1E16 </a:t>
            </a:r>
            <a:r>
              <a:rPr lang="en-GB" sz="2400" b="1" dirty="0" err="1" smtClean="0">
                <a:solidFill>
                  <a:srgbClr val="FF0000"/>
                </a:solidFill>
                <a:latin typeface="Calibri" pitchFamily="34" charset="0"/>
              </a:rPr>
              <a:t>n</a:t>
            </a:r>
            <a:r>
              <a:rPr lang="en-GB" sz="2400" b="1" baseline="-25000" dirty="0" err="1" smtClean="0">
                <a:solidFill>
                  <a:srgbClr val="FF0000"/>
                </a:solidFill>
                <a:latin typeface="Calibri" pitchFamily="34" charset="0"/>
              </a:rPr>
              <a:t>eq</a:t>
            </a:r>
            <a:r>
              <a:rPr lang="en-GB" sz="2400" b="1" dirty="0" smtClean="0">
                <a:solidFill>
                  <a:srgbClr val="FF0000"/>
                </a:solidFill>
                <a:latin typeface="Calibri" pitchFamily="34" charset="0"/>
              </a:rPr>
              <a:t> </a:t>
            </a:r>
            <a:r>
              <a:rPr lang="en-GB" sz="2400" b="1" dirty="0">
                <a:solidFill>
                  <a:srgbClr val="FF0000"/>
                </a:solidFill>
                <a:latin typeface="Calibri" pitchFamily="34" charset="0"/>
              </a:rPr>
              <a:t>cm</a:t>
            </a:r>
            <a:r>
              <a:rPr lang="en-GB" sz="2400" b="1" baseline="30000" dirty="0">
                <a:solidFill>
                  <a:srgbClr val="FF0000"/>
                </a:solidFill>
                <a:latin typeface="Calibri" pitchFamily="34" charset="0"/>
              </a:rPr>
              <a:t>-2</a:t>
            </a:r>
            <a:r>
              <a:rPr lang="en-GB" sz="2400" b="1" dirty="0">
                <a:solidFill>
                  <a:srgbClr val="FF0000"/>
                </a:solidFill>
                <a:latin typeface="Calibri" pitchFamily="34" charset="0"/>
              </a:rPr>
              <a:t> </a:t>
            </a:r>
          </a:p>
        </p:txBody>
      </p:sp>
      <p:pic>
        <p:nvPicPr>
          <p:cNvPr id="4" name="Picture 6" descr="HPK-1E15-voltages-annealing-log.jpg"/>
          <p:cNvPicPr>
            <a:picLocks noChangeAspect="1"/>
          </p:cNvPicPr>
          <p:nvPr/>
        </p:nvPicPr>
        <p:blipFill>
          <a:blip r:embed="rId2" cstate="print"/>
          <a:srcRect/>
          <a:stretch>
            <a:fillRect/>
          </a:stretch>
        </p:blipFill>
        <p:spPr bwMode="auto">
          <a:xfrm>
            <a:off x="179512" y="2492896"/>
            <a:ext cx="4248472" cy="3096344"/>
          </a:xfrm>
          <a:prstGeom prst="rect">
            <a:avLst/>
          </a:prstGeom>
          <a:noFill/>
          <a:ln w="9525">
            <a:noFill/>
            <a:miter lim="800000"/>
            <a:headEnd/>
            <a:tailEnd/>
          </a:ln>
        </p:spPr>
      </p:pic>
      <p:pic>
        <p:nvPicPr>
          <p:cNvPr id="7" name="Picture 6" descr="annealing-current-relative-1e16protons-2nd.tif"/>
          <p:cNvPicPr>
            <a:picLocks noChangeAspect="1"/>
          </p:cNvPicPr>
          <p:nvPr/>
        </p:nvPicPr>
        <p:blipFill>
          <a:blip r:embed="rId3" cstate="print"/>
          <a:stretch>
            <a:fillRect/>
          </a:stretch>
        </p:blipFill>
        <p:spPr>
          <a:xfrm>
            <a:off x="4499992" y="2564904"/>
            <a:ext cx="4280204" cy="3024336"/>
          </a:xfrm>
          <a:prstGeom prst="rect">
            <a:avLst/>
          </a:prstGeom>
        </p:spPr>
      </p:pic>
      <p:sp>
        <p:nvSpPr>
          <p:cNvPr id="5" name="Slide Number Placeholder 4"/>
          <p:cNvSpPr>
            <a:spLocks noGrp="1"/>
          </p:cNvSpPr>
          <p:nvPr>
            <p:ph type="sldNum" sz="quarter" idx="12"/>
          </p:nvPr>
        </p:nvSpPr>
        <p:spPr/>
        <p:txBody>
          <a:bodyPr/>
          <a:lstStyle/>
          <a:p>
            <a:pPr>
              <a:defRPr/>
            </a:pPr>
            <a:fld id="{34C908A8-1208-408D-AB5D-AEF264D0E088}" type="slidenum">
              <a:rPr lang="en-GB" smtClean="0"/>
              <a:pPr>
                <a:defRPr/>
              </a:pPr>
              <a:t>19</a:t>
            </a:fld>
            <a:endParaRPr lang="en-GB"/>
          </a:p>
        </p:txBody>
      </p:sp>
      <p:sp>
        <p:nvSpPr>
          <p:cNvPr id="6" name="Footer Placeholder 5"/>
          <p:cNvSpPr>
            <a:spLocks noGrp="1"/>
          </p:cNvSpPr>
          <p:nvPr>
            <p:ph type="ftr" sz="quarter" idx="11"/>
          </p:nvPr>
        </p:nvSpPr>
        <p:spPr/>
        <p:txBody>
          <a:bodyPr/>
          <a:lstStyle/>
          <a:p>
            <a:pPr>
              <a:defRPr/>
            </a:pPr>
            <a:r>
              <a:rPr lang="en-GB" smtClean="0"/>
              <a:t>G. Casse, 17th RD50 Workshop, CERN 17-19 Nov.2010</a:t>
            </a: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500" y="0"/>
            <a:ext cx="7143750" cy="714375"/>
          </a:xfrm>
        </p:spPr>
        <p:txBody>
          <a:bodyPr rtlCol="0">
            <a:normAutofit fontScale="90000"/>
          </a:bodyPr>
          <a:lstStyle/>
          <a:p>
            <a:pPr eaLnBrk="1" fontAlgn="auto" hangingPunct="1">
              <a:spcAft>
                <a:spcPts val="0"/>
              </a:spcAft>
              <a:defRPr/>
            </a:pPr>
            <a:r>
              <a:rPr lang="en-GB" dirty="0" smtClean="0"/>
              <a:t>CONTEXT:</a:t>
            </a:r>
          </a:p>
        </p:txBody>
      </p:sp>
      <p:sp>
        <p:nvSpPr>
          <p:cNvPr id="3075" name="Subtitle 2"/>
          <p:cNvSpPr>
            <a:spLocks noGrp="1"/>
          </p:cNvSpPr>
          <p:nvPr>
            <p:ph type="subTitle" idx="1"/>
          </p:nvPr>
        </p:nvSpPr>
        <p:spPr>
          <a:xfrm>
            <a:off x="357188" y="928688"/>
            <a:ext cx="8391525" cy="5164137"/>
          </a:xfrm>
        </p:spPr>
        <p:txBody>
          <a:bodyPr/>
          <a:lstStyle/>
          <a:p>
            <a:pPr algn="just" eaLnBrk="1" hangingPunct="1"/>
            <a:r>
              <a:rPr lang="en-GB" sz="3000" dirty="0" smtClean="0">
                <a:solidFill>
                  <a:schemeClr val="tx1"/>
                </a:solidFill>
              </a:rPr>
              <a:t>Two rather recent results from studies performed for preparing high resolution sensors for the future </a:t>
            </a:r>
            <a:r>
              <a:rPr lang="en-GB" sz="3000" dirty="0" err="1" smtClean="0">
                <a:solidFill>
                  <a:schemeClr val="tx1"/>
                </a:solidFill>
              </a:rPr>
              <a:t>supercolliders</a:t>
            </a:r>
            <a:r>
              <a:rPr lang="en-GB" sz="3000" dirty="0" smtClean="0">
                <a:solidFill>
                  <a:schemeClr val="tx1"/>
                </a:solidFill>
              </a:rPr>
              <a:t> (sLHC at CERN) have proven that silicon detectors can be used for tracking minimum ionising particles (</a:t>
            </a:r>
            <a:r>
              <a:rPr lang="en-GB" sz="3000" dirty="0" err="1" smtClean="0">
                <a:solidFill>
                  <a:schemeClr val="tx1"/>
                </a:solidFill>
              </a:rPr>
              <a:t>mip’s</a:t>
            </a:r>
            <a:r>
              <a:rPr lang="en-GB" sz="3000" dirty="0" smtClean="0">
                <a:solidFill>
                  <a:schemeClr val="tx1"/>
                </a:solidFill>
              </a:rPr>
              <a:t>) after doses above 2x10</a:t>
            </a:r>
            <a:r>
              <a:rPr lang="en-GB" sz="3000" baseline="30000" dirty="0" smtClean="0">
                <a:solidFill>
                  <a:schemeClr val="tx1"/>
                </a:solidFill>
              </a:rPr>
              <a:t>16</a:t>
            </a:r>
            <a:r>
              <a:rPr lang="en-GB" sz="3000" dirty="0" smtClean="0">
                <a:solidFill>
                  <a:schemeClr val="tx1"/>
                </a:solidFill>
              </a:rPr>
              <a:t> </a:t>
            </a:r>
            <a:r>
              <a:rPr lang="en-GB" sz="3000" dirty="0" err="1" smtClean="0">
                <a:solidFill>
                  <a:schemeClr val="tx1"/>
                </a:solidFill>
              </a:rPr>
              <a:t>n</a:t>
            </a:r>
            <a:r>
              <a:rPr lang="en-GB" sz="3000" baseline="-25000" dirty="0" err="1" smtClean="0">
                <a:solidFill>
                  <a:schemeClr val="tx1"/>
                </a:solidFill>
              </a:rPr>
              <a:t>eq</a:t>
            </a:r>
            <a:r>
              <a:rPr lang="en-GB" sz="3000" dirty="0" smtClean="0">
                <a:solidFill>
                  <a:schemeClr val="tx1"/>
                </a:solidFill>
              </a:rPr>
              <a:t> cm</a:t>
            </a:r>
            <a:r>
              <a:rPr lang="en-GB" sz="3000" baseline="30000" dirty="0" smtClean="0">
                <a:solidFill>
                  <a:schemeClr val="tx1"/>
                </a:solidFill>
              </a:rPr>
              <a:t>-2</a:t>
            </a:r>
            <a:r>
              <a:rPr lang="en-GB" sz="3000" dirty="0" smtClean="0">
                <a:solidFill>
                  <a:schemeClr val="tx1"/>
                </a:solidFill>
              </a:rPr>
              <a:t>. These are the discovery of the charge multiplication mechanism taking place in irradiated </a:t>
            </a:r>
            <a:r>
              <a:rPr lang="en-GB" sz="3000" b="1" dirty="0" smtClean="0">
                <a:solidFill>
                  <a:srgbClr val="C00000"/>
                </a:solidFill>
              </a:rPr>
              <a:t>n-in-p</a:t>
            </a:r>
            <a:r>
              <a:rPr lang="en-GB" sz="3000" dirty="0" smtClean="0">
                <a:solidFill>
                  <a:schemeClr val="tx1"/>
                </a:solidFill>
              </a:rPr>
              <a:t> silicon detectors and the </a:t>
            </a:r>
            <a:r>
              <a:rPr lang="en-GB" sz="3000" i="1" dirty="0" smtClean="0">
                <a:solidFill>
                  <a:schemeClr val="tx1"/>
                </a:solidFill>
              </a:rPr>
              <a:t>suppression</a:t>
            </a:r>
            <a:r>
              <a:rPr lang="en-GB" sz="3000" dirty="0" smtClean="0">
                <a:solidFill>
                  <a:schemeClr val="tx1"/>
                </a:solidFill>
              </a:rPr>
              <a:t> of the reverse annealing. A discussion of this last feature is here presented with the implications for the running scenario in the actual experiments. </a:t>
            </a:r>
          </a:p>
        </p:txBody>
      </p:sp>
      <p:sp>
        <p:nvSpPr>
          <p:cNvPr id="4" name="Slide Number Placeholder 3"/>
          <p:cNvSpPr>
            <a:spLocks noGrp="1"/>
          </p:cNvSpPr>
          <p:nvPr>
            <p:ph type="sldNum" sz="quarter" idx="12"/>
          </p:nvPr>
        </p:nvSpPr>
        <p:spPr/>
        <p:txBody>
          <a:bodyPr/>
          <a:lstStyle/>
          <a:p>
            <a:pPr>
              <a:defRPr/>
            </a:pPr>
            <a:fld id="{64FF64EC-0FBB-4D22-9ACF-A901FA452198}" type="slidenum">
              <a:rPr lang="en-GB" smtClean="0"/>
              <a:pPr>
                <a:defRPr/>
              </a:pPr>
              <a:t>2</a:t>
            </a:fld>
            <a:endParaRPr lang="en-GB" dirty="0"/>
          </a:p>
        </p:txBody>
      </p:sp>
      <p:sp>
        <p:nvSpPr>
          <p:cNvPr id="3077" name="Footer Placeholder 4"/>
          <p:cNvSpPr>
            <a:spLocks noGrp="1"/>
          </p:cNvSpPr>
          <p:nvPr>
            <p:ph type="ftr" sz="quarter" idx="11"/>
          </p:nvPr>
        </p:nvSpPr>
        <p:spPr bwMode="auto">
          <a:xfrm>
            <a:off x="2857500" y="6492875"/>
            <a:ext cx="3929063" cy="365125"/>
          </a:xfrm>
          <a:noFill/>
          <a:ln>
            <a:miter lim="800000"/>
            <a:headEnd/>
            <a:tailEnd/>
          </a:ln>
        </p:spPr>
        <p:txBody>
          <a:bodyPr/>
          <a:lstStyle/>
          <a:p>
            <a:r>
              <a:rPr lang="en-GB" smtClean="0"/>
              <a:t>G. Casse, 17th RD50 Workshop, CERN 17-19 Nov.2010</a:t>
            </a:r>
            <a:endParaRPr lang="en-GB"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bwMode="auto">
          <a:xfrm>
            <a:off x="2643188" y="6492875"/>
            <a:ext cx="3879850" cy="365125"/>
          </a:xfrm>
          <a:noFill/>
          <a:ln>
            <a:miter lim="800000"/>
            <a:headEnd/>
            <a:tailEnd/>
          </a:ln>
        </p:spPr>
        <p:txBody>
          <a:bodyPr/>
          <a:lstStyle/>
          <a:p>
            <a:r>
              <a:rPr lang="en-GB" smtClean="0"/>
              <a:t>G. Casse, 17th RD50 Workshop, CERN 17-19 Nov.2010</a:t>
            </a:r>
            <a:endParaRPr lang="en-GB" smtClean="0"/>
          </a:p>
        </p:txBody>
      </p:sp>
      <p:sp>
        <p:nvSpPr>
          <p:cNvPr id="5" name="Slide Number Placeholder 5"/>
          <p:cNvSpPr>
            <a:spLocks noGrp="1"/>
          </p:cNvSpPr>
          <p:nvPr>
            <p:ph type="sldNum" sz="quarter" idx="12"/>
          </p:nvPr>
        </p:nvSpPr>
        <p:spPr/>
        <p:txBody>
          <a:bodyPr/>
          <a:lstStyle/>
          <a:p>
            <a:pPr>
              <a:defRPr/>
            </a:pPr>
            <a:fld id="{1DF1975D-3EBA-4D35-B976-F86D875AD998}" type="slidenum">
              <a:rPr lang="en-GB"/>
              <a:pPr>
                <a:defRPr/>
              </a:pPr>
              <a:t>20</a:t>
            </a:fld>
            <a:endParaRPr lang="en-GB"/>
          </a:p>
        </p:txBody>
      </p:sp>
      <p:sp>
        <p:nvSpPr>
          <p:cNvPr id="30724" name="Rectangle 2"/>
          <p:cNvSpPr>
            <a:spLocks noGrp="1"/>
          </p:cNvSpPr>
          <p:nvPr>
            <p:ph type="title"/>
          </p:nvPr>
        </p:nvSpPr>
        <p:spPr>
          <a:xfrm>
            <a:off x="428625" y="142875"/>
            <a:ext cx="8229600" cy="725488"/>
          </a:xfrm>
        </p:spPr>
        <p:txBody>
          <a:bodyPr/>
          <a:lstStyle/>
          <a:p>
            <a:r>
              <a:rPr lang="en-GB" smtClean="0">
                <a:solidFill>
                  <a:srgbClr val="FF0000"/>
                </a:solidFill>
              </a:rPr>
              <a:t>CONCLUSIONS</a:t>
            </a:r>
          </a:p>
        </p:txBody>
      </p:sp>
      <p:sp>
        <p:nvSpPr>
          <p:cNvPr id="30725" name="Rectangle 3"/>
          <p:cNvSpPr>
            <a:spLocks noGrp="1"/>
          </p:cNvSpPr>
          <p:nvPr>
            <p:ph type="body" idx="1"/>
          </p:nvPr>
        </p:nvSpPr>
        <p:spPr>
          <a:xfrm>
            <a:off x="214313" y="928689"/>
            <a:ext cx="8929687" cy="5524648"/>
          </a:xfrm>
        </p:spPr>
        <p:txBody>
          <a:bodyPr/>
          <a:lstStyle/>
          <a:p>
            <a:pPr>
              <a:buFont typeface="Arial" charset="0"/>
              <a:buNone/>
            </a:pPr>
            <a:r>
              <a:rPr lang="en-GB" sz="2000" dirty="0" smtClean="0"/>
              <a:t>The CCE measurements with both p-in-n and n-in-p sensors show discrepancies with accepted annealing features as measured with CV methods and as predicted by widely accepted parameterisations. In practical terms, the changes with annealing of the CCE sensors after LHC doses (microstrip sensors) are less severe than anticipated.</a:t>
            </a:r>
          </a:p>
          <a:p>
            <a:pPr>
              <a:buNone/>
            </a:pPr>
            <a:r>
              <a:rPr lang="en-GB" sz="2000" dirty="0" smtClean="0"/>
              <a:t>With n-in-p sensors the reverse annealing seems suppressed when the study is performed by accelerating the annealing at 60 and 80 </a:t>
            </a:r>
            <a:r>
              <a:rPr lang="en-GB" sz="2000" baseline="30000" dirty="0" err="1" smtClean="0"/>
              <a:t>o</a:t>
            </a:r>
            <a:r>
              <a:rPr lang="en-GB" sz="2000" dirty="0" err="1" smtClean="0"/>
              <a:t>C</a:t>
            </a:r>
            <a:r>
              <a:rPr lang="en-GB" sz="2000" dirty="0" smtClean="0"/>
              <a:t> (maximum voltage 1100V). Nonetheless the rescaling of the accelerated annealing to RT could be wrong at least when applied to the CCE. The reason could be the rescaling criterion itself, or a different evolution of the effective space charge triggered by temperatures between 20 and 60-80 </a:t>
            </a:r>
            <a:r>
              <a:rPr lang="en-GB" sz="2000" baseline="30000" dirty="0" err="1" smtClean="0"/>
              <a:t>o</a:t>
            </a:r>
            <a:r>
              <a:rPr lang="en-GB" sz="2000" dirty="0" err="1" smtClean="0"/>
              <a:t>C.</a:t>
            </a:r>
            <a:endParaRPr lang="en-GB" sz="2000" dirty="0" smtClean="0"/>
          </a:p>
          <a:p>
            <a:pPr>
              <a:buFont typeface="Arial" charset="0"/>
              <a:buNone/>
            </a:pPr>
            <a:r>
              <a:rPr lang="en-GB" sz="2000" dirty="0" smtClean="0"/>
              <a:t>Controlled annealing (at 20</a:t>
            </a:r>
            <a:r>
              <a:rPr lang="en-GB" sz="2000" baseline="30000" dirty="0" smtClean="0"/>
              <a:t>0</a:t>
            </a:r>
            <a:r>
              <a:rPr lang="en-GB" sz="2000" dirty="0" smtClean="0"/>
              <a:t>C) is still a very useful tool to reduce power dissipation and recover fraction of S/N in heavily irradiated silicon detectors. The discrepancies between the accelerated and RT annealing need to be studied to base the prediction for the changes of CCE with time according to the real operation and maintenance temperatures in the experiments.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050"/>
          <p:cNvSpPr txBox="1">
            <a:spLocks noChangeArrowheads="1"/>
          </p:cNvSpPr>
          <p:nvPr/>
        </p:nvSpPr>
        <p:spPr bwMode="auto">
          <a:xfrm>
            <a:off x="381000" y="304800"/>
            <a:ext cx="8382000" cy="371513"/>
          </a:xfrm>
          <a:prstGeom prst="rect">
            <a:avLst/>
          </a:prstGeom>
          <a:noFill/>
          <a:ln w="9525">
            <a:noFill/>
            <a:miter lim="800000"/>
            <a:headEnd/>
            <a:tailEnd/>
          </a:ln>
        </p:spPr>
        <p:txBody>
          <a:bodyPr lIns="90000" tIns="46800" rIns="90000" bIns="46800">
            <a:spAutoFit/>
          </a:bodyPr>
          <a:lstStyle/>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dirty="0">
                <a:latin typeface="Arial" charset="0"/>
              </a:rPr>
              <a:t>Evolution of Sensor Properties After </a:t>
            </a:r>
            <a:r>
              <a:rPr lang="en-GB" b="1" dirty="0" smtClean="0">
                <a:latin typeface="Arial" charset="0"/>
              </a:rPr>
              <a:t>Irradiation</a:t>
            </a:r>
            <a:endParaRPr lang="en-GB" b="1" dirty="0">
              <a:latin typeface="Arial" charset="0"/>
            </a:endParaRPr>
          </a:p>
        </p:txBody>
      </p:sp>
      <p:sp>
        <p:nvSpPr>
          <p:cNvPr id="21507" name="Rectangle 2052" descr="G:\calc-annealing-vfd.jpg"/>
          <p:cNvSpPr>
            <a:spLocks noChangeArrowheads="1"/>
          </p:cNvSpPr>
          <p:nvPr/>
        </p:nvSpPr>
        <p:spPr bwMode="auto">
          <a:xfrm>
            <a:off x="3962400" y="1676400"/>
            <a:ext cx="4724400" cy="3352800"/>
          </a:xfrm>
          <a:prstGeom prst="rect">
            <a:avLst/>
          </a:prstGeom>
          <a:blipFill dpi="0" rotWithShape="0">
            <a:blip r:embed="rId3" cstate="print"/>
            <a:srcRect/>
            <a:stretch>
              <a:fillRect/>
            </a:stretch>
          </a:blipFill>
          <a:ln w="9525">
            <a:noFill/>
            <a:miter lim="800000"/>
            <a:headEnd/>
            <a:tailEnd/>
          </a:ln>
        </p:spPr>
        <p:txBody>
          <a:bodyPr wrap="none" anchor="ctr"/>
          <a:lstStyle/>
          <a:p>
            <a:endParaRPr lang="en-US"/>
          </a:p>
        </p:txBody>
      </p:sp>
      <p:sp>
        <p:nvSpPr>
          <p:cNvPr id="21508" name="Rectangle 2054"/>
          <p:cNvSpPr>
            <a:spLocks noChangeArrowheads="1"/>
          </p:cNvSpPr>
          <p:nvPr/>
        </p:nvSpPr>
        <p:spPr bwMode="auto">
          <a:xfrm>
            <a:off x="381000" y="1905000"/>
            <a:ext cx="3581400" cy="2554288"/>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a:latin typeface="Arial" charset="0"/>
              </a:rPr>
              <a:t>Evolution of </a:t>
            </a:r>
            <a:r>
              <a:rPr lang="en-GB" sz="1600" b="1">
                <a:latin typeface="Arial" charset="0"/>
              </a:rPr>
              <a:t>V</a:t>
            </a:r>
            <a:r>
              <a:rPr lang="en-GB" sz="1600" b="1" baseline="-25000">
                <a:latin typeface="Arial" charset="0"/>
              </a:rPr>
              <a:t>DEP</a:t>
            </a:r>
            <a:r>
              <a:rPr lang="en-GB" sz="1600">
                <a:latin typeface="Arial" charset="0"/>
              </a:rPr>
              <a:t> shows dependence on both temperature and time </a:t>
            </a:r>
          </a:p>
          <a:p>
            <a:pPr algn="ctr">
              <a:buClr>
                <a:srgbClr val="000000"/>
              </a:buClr>
              <a:buSzPct val="100000"/>
              <a:buFont typeface="Times New Roman" charset="0"/>
              <a:buNone/>
            </a:pPr>
            <a:r>
              <a:rPr lang="en-GB" sz="1600">
                <a:latin typeface="Arial" charset="0"/>
              </a:rPr>
              <a:t>spent after irradiation.</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a:latin typeface="Arial" charset="0"/>
              </a:rPr>
              <a:t>Require full depletion (and some) of sensor in order to optimise </a:t>
            </a:r>
            <a:r>
              <a:rPr lang="en-GB" sz="1600" b="1">
                <a:latin typeface="Arial" charset="0"/>
              </a:rPr>
              <a:t>CCE.</a:t>
            </a:r>
          </a:p>
          <a:p>
            <a:pPr algn="ctr">
              <a:buClr>
                <a:srgbClr val="000000"/>
              </a:buClr>
              <a:buSzPct val="100000"/>
              <a:buFont typeface="Times New Roman" charset="0"/>
              <a:buNone/>
            </a:pPr>
            <a:endParaRPr lang="en-GB" sz="1600" b="1">
              <a:latin typeface="Arial" charset="0"/>
            </a:endParaRPr>
          </a:p>
          <a:p>
            <a:pPr algn="ctr">
              <a:buClr>
                <a:srgbClr val="000000"/>
              </a:buClr>
              <a:buSzPct val="100000"/>
              <a:buFont typeface="Times New Roman" charset="0"/>
              <a:buNone/>
            </a:pPr>
            <a:endParaRPr lang="en-GB" sz="1600" b="1">
              <a:latin typeface="Arial" charset="0"/>
            </a:endParaRPr>
          </a:p>
          <a:p>
            <a:pPr algn="ctr">
              <a:buClr>
                <a:srgbClr val="000000"/>
              </a:buClr>
              <a:buSzPct val="100000"/>
              <a:buFont typeface="Times New Roman" charset="0"/>
              <a:buNone/>
            </a:pPr>
            <a:r>
              <a:rPr lang="en-GB" sz="1600" b="1">
                <a:latin typeface="Arial" charset="0"/>
              </a:rPr>
              <a:t>I</a:t>
            </a:r>
            <a:r>
              <a:rPr lang="en-GB" sz="1600" b="1" baseline="-25000">
                <a:latin typeface="Arial" charset="0"/>
              </a:rPr>
              <a:t>LEAK </a:t>
            </a:r>
            <a:r>
              <a:rPr lang="en-GB" sz="1600">
                <a:latin typeface="Arial" charset="0"/>
              </a:rPr>
              <a:t>Shows strong temperature.</a:t>
            </a:r>
            <a:endParaRPr lang="en-GB" sz="1600" b="1">
              <a:latin typeface="Arial" charset="0"/>
            </a:endParaRPr>
          </a:p>
        </p:txBody>
      </p:sp>
      <p:sp>
        <p:nvSpPr>
          <p:cNvPr id="21509" name="Rectangle 2056"/>
          <p:cNvSpPr>
            <a:spLocks noChangeArrowheads="1"/>
          </p:cNvSpPr>
          <p:nvPr/>
        </p:nvSpPr>
        <p:spPr bwMode="auto">
          <a:xfrm>
            <a:off x="4724400" y="3733800"/>
            <a:ext cx="3429000" cy="581025"/>
          </a:xfrm>
          <a:prstGeom prst="rect">
            <a:avLst/>
          </a:prstGeom>
          <a:noFill/>
          <a:ln w="9525">
            <a:noFill/>
            <a:miter lim="800000"/>
            <a:headEnd/>
            <a:tailEnd/>
          </a:ln>
        </p:spPr>
        <p:txBody>
          <a:bodyPr>
            <a:spAutoFit/>
          </a:bodyPr>
          <a:lstStyle/>
          <a:p>
            <a:pPr algn="ctr"/>
            <a:r>
              <a:rPr lang="en-GB" sz="1600">
                <a:latin typeface="Arial" charset="0"/>
              </a:rPr>
              <a:t>(Typical behaviour for a silicon microstrip sensor).</a:t>
            </a:r>
          </a:p>
        </p:txBody>
      </p:sp>
      <p:sp>
        <p:nvSpPr>
          <p:cNvPr id="21510" name="Rectangle 2060"/>
          <p:cNvSpPr>
            <a:spLocks noChangeArrowheads="1"/>
          </p:cNvSpPr>
          <p:nvPr/>
        </p:nvSpPr>
        <p:spPr bwMode="auto">
          <a:xfrm>
            <a:off x="381000" y="990600"/>
            <a:ext cx="8382000" cy="581025"/>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a:latin typeface="Arial" charset="0"/>
              </a:rPr>
              <a:t>Sensor </a:t>
            </a:r>
            <a:r>
              <a:rPr lang="en-GB" sz="1600" b="1">
                <a:latin typeface="Arial" charset="0"/>
              </a:rPr>
              <a:t>leakage current</a:t>
            </a:r>
            <a:r>
              <a:rPr lang="en-GB" sz="1600">
                <a:latin typeface="Arial" charset="0"/>
              </a:rPr>
              <a:t> (</a:t>
            </a:r>
            <a:r>
              <a:rPr lang="en-GB" sz="1600" b="1">
                <a:latin typeface="Arial" charset="0"/>
              </a:rPr>
              <a:t>I</a:t>
            </a:r>
            <a:r>
              <a:rPr lang="en-GB" sz="1600" b="1" baseline="-25000">
                <a:latin typeface="Arial" charset="0"/>
              </a:rPr>
              <a:t>LEAK</a:t>
            </a:r>
            <a:r>
              <a:rPr lang="en-GB" sz="1600">
                <a:latin typeface="Arial" charset="0"/>
              </a:rPr>
              <a:t>), </a:t>
            </a:r>
            <a:r>
              <a:rPr lang="en-GB" sz="1600" b="1">
                <a:latin typeface="Arial" charset="0"/>
              </a:rPr>
              <a:t>depletion voltage</a:t>
            </a:r>
            <a:r>
              <a:rPr lang="en-GB" sz="1600">
                <a:latin typeface="Arial" charset="0"/>
              </a:rPr>
              <a:t> (</a:t>
            </a:r>
            <a:r>
              <a:rPr lang="en-GB" sz="1600" b="1">
                <a:latin typeface="Arial" charset="0"/>
              </a:rPr>
              <a:t>V</a:t>
            </a:r>
            <a:r>
              <a:rPr lang="en-GB" sz="1600" b="1" baseline="-25000">
                <a:latin typeface="Arial" charset="0"/>
              </a:rPr>
              <a:t>DEP</a:t>
            </a:r>
            <a:r>
              <a:rPr lang="en-GB" sz="1600">
                <a:latin typeface="Arial" charset="0"/>
              </a:rPr>
              <a:t>) and </a:t>
            </a:r>
            <a:r>
              <a:rPr lang="en-GB" sz="1600" b="1">
                <a:latin typeface="Arial" charset="0"/>
              </a:rPr>
              <a:t>charge collection efficiency</a:t>
            </a:r>
            <a:r>
              <a:rPr lang="en-GB" sz="1600">
                <a:latin typeface="Arial" charset="0"/>
              </a:rPr>
              <a:t> (</a:t>
            </a:r>
            <a:r>
              <a:rPr lang="en-GB" sz="1600" b="1">
                <a:latin typeface="Arial" charset="0"/>
              </a:rPr>
              <a:t>CCE</a:t>
            </a:r>
            <a:r>
              <a:rPr lang="en-GB" sz="1600">
                <a:latin typeface="Arial" charset="0"/>
              </a:rPr>
              <a:t>) are all affected by irradiation.</a:t>
            </a:r>
          </a:p>
        </p:txBody>
      </p:sp>
      <p:sp>
        <p:nvSpPr>
          <p:cNvPr id="21511" name="Line 2064"/>
          <p:cNvSpPr>
            <a:spLocks noChangeShapeType="1"/>
          </p:cNvSpPr>
          <p:nvPr/>
        </p:nvSpPr>
        <p:spPr bwMode="auto">
          <a:xfrm>
            <a:off x="3810000" y="2362200"/>
            <a:ext cx="3200400" cy="0"/>
          </a:xfrm>
          <a:prstGeom prst="line">
            <a:avLst/>
          </a:prstGeom>
          <a:noFill/>
          <a:ln w="9525">
            <a:solidFill>
              <a:schemeClr val="tx1"/>
            </a:solidFill>
            <a:round/>
            <a:headEnd/>
            <a:tailEnd type="triangle" w="med" len="med"/>
          </a:ln>
        </p:spPr>
        <p:txBody>
          <a:bodyPr/>
          <a:lstStyle/>
          <a:p>
            <a:endParaRPr lang="en-GB"/>
          </a:p>
        </p:txBody>
      </p:sp>
      <p:sp>
        <p:nvSpPr>
          <p:cNvPr id="21512" name="Rectangle 2065"/>
          <p:cNvSpPr>
            <a:spLocks noChangeArrowheads="1"/>
          </p:cNvSpPr>
          <p:nvPr/>
        </p:nvSpPr>
        <p:spPr bwMode="auto">
          <a:xfrm>
            <a:off x="228600" y="5257800"/>
            <a:ext cx="8763000" cy="336550"/>
          </a:xfrm>
          <a:prstGeom prst="rect">
            <a:avLst/>
          </a:prstGeom>
          <a:noFill/>
          <a:ln w="9525">
            <a:noFill/>
            <a:miter lim="800000"/>
            <a:headEnd/>
            <a:tailEnd/>
          </a:ln>
        </p:spPr>
        <p:txBody>
          <a:bodyPr>
            <a:spAutoFit/>
          </a:bodyPr>
          <a:lstStyle/>
          <a:p>
            <a:pPr algn="ctr">
              <a:spcBef>
                <a:spcPct val="50000"/>
              </a:spcBef>
              <a:buClr>
                <a:srgbClr val="000000"/>
              </a:buClr>
              <a:buSzPct val="100000"/>
              <a:buFont typeface="Times New Roman" charset="0"/>
              <a:buNone/>
            </a:pPr>
            <a:r>
              <a:rPr lang="en-GB" sz="1600" b="1">
                <a:solidFill>
                  <a:srgbClr val="FF0000"/>
                </a:solidFill>
                <a:latin typeface="Arial" charset="0"/>
                <a:sym typeface="Symbol" charset="2"/>
              </a:rPr>
              <a:t>Need to </a:t>
            </a:r>
            <a:r>
              <a:rPr lang="en-GB" sz="1600" b="1">
                <a:solidFill>
                  <a:srgbClr val="FF0000"/>
                </a:solidFill>
                <a:latin typeface="Arial" charset="0"/>
              </a:rPr>
              <a:t>avoid the sensors being warm (&gt; 0 </a:t>
            </a:r>
            <a:r>
              <a:rPr lang="en-GB" sz="1600" b="1" baseline="30000">
                <a:solidFill>
                  <a:srgbClr val="FF0000"/>
                </a:solidFill>
                <a:latin typeface="Arial" charset="0"/>
              </a:rPr>
              <a:t>o</a:t>
            </a:r>
            <a:r>
              <a:rPr lang="en-GB" sz="1600" b="1">
                <a:solidFill>
                  <a:srgbClr val="FF0000"/>
                </a:solidFill>
                <a:latin typeface="Arial" charset="0"/>
              </a:rPr>
              <a:t>C)  for long periods of time!</a:t>
            </a:r>
          </a:p>
        </p:txBody>
      </p:sp>
      <p:sp>
        <p:nvSpPr>
          <p:cNvPr id="10" name="Slide Number Placeholder 9"/>
          <p:cNvSpPr>
            <a:spLocks noGrp="1"/>
          </p:cNvSpPr>
          <p:nvPr>
            <p:ph type="sldNum" sz="quarter" idx="12"/>
          </p:nvPr>
        </p:nvSpPr>
        <p:spPr/>
        <p:txBody>
          <a:bodyPr/>
          <a:lstStyle/>
          <a:p>
            <a:pPr>
              <a:defRPr/>
            </a:pPr>
            <a:fld id="{8F5D19F8-8CEE-4CE1-AFA6-F5B7F7DB4FA0}" type="slidenum">
              <a:rPr lang="en-GB" smtClean="0"/>
              <a:pPr>
                <a:defRPr/>
              </a:pPr>
              <a:t>3</a:t>
            </a:fld>
            <a:endParaRPr lang="en-GB"/>
          </a:p>
        </p:txBody>
      </p:sp>
      <p:sp>
        <p:nvSpPr>
          <p:cNvPr id="11" name="Footer Placeholder 10"/>
          <p:cNvSpPr>
            <a:spLocks noGrp="1"/>
          </p:cNvSpPr>
          <p:nvPr>
            <p:ph type="ftr" sz="quarter" idx="11"/>
          </p:nvPr>
        </p:nvSpPr>
        <p:spPr>
          <a:xfrm>
            <a:off x="2627785" y="6381329"/>
            <a:ext cx="3895254" cy="476672"/>
          </a:xfrm>
        </p:spPr>
        <p:txBody>
          <a:bodyPr/>
          <a:lstStyle/>
          <a:p>
            <a:pPr>
              <a:defRPr/>
            </a:pPr>
            <a:r>
              <a:rPr lang="en-GB" smtClean="0"/>
              <a:t>G. Casse, 17th RD50 Workshop, CERN 17-19 Nov.2010</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7"/>
          <p:cNvSpPr>
            <a:spLocks noChangeArrowheads="1"/>
          </p:cNvSpPr>
          <p:nvPr/>
        </p:nvSpPr>
        <p:spPr bwMode="auto">
          <a:xfrm>
            <a:off x="762000" y="1143000"/>
            <a:ext cx="7620000" cy="2062103"/>
          </a:xfrm>
          <a:prstGeom prst="rect">
            <a:avLst/>
          </a:prstGeom>
          <a:noFill/>
          <a:ln w="9525">
            <a:noFill/>
            <a:miter lim="800000"/>
            <a:headEnd/>
            <a:tailEnd/>
          </a:ln>
        </p:spPr>
        <p:txBody>
          <a:bodyPr>
            <a:spAutoFit/>
          </a:bodyPr>
          <a:lstStyle/>
          <a:p>
            <a:pPr algn="ctr">
              <a:buClr>
                <a:srgbClr val="000000"/>
              </a:buClr>
              <a:buSzPct val="100000"/>
            </a:pPr>
            <a:r>
              <a:rPr lang="en-GB" sz="1600" b="1" dirty="0" smtClean="0">
                <a:latin typeface="Arial" charset="0"/>
              </a:rPr>
              <a:t>The Hamburg parameterisation</a:t>
            </a:r>
            <a:r>
              <a:rPr lang="en-GB" sz="1600" dirty="0" smtClean="0">
                <a:latin typeface="Arial" charset="0"/>
              </a:rPr>
              <a:t> </a:t>
            </a:r>
            <a:r>
              <a:rPr lang="en-GB" sz="1600" dirty="0">
                <a:latin typeface="Arial" charset="0"/>
              </a:rPr>
              <a:t>is </a:t>
            </a:r>
            <a:r>
              <a:rPr lang="en-GB" sz="1600" dirty="0" smtClean="0">
                <a:latin typeface="Arial" charset="0"/>
              </a:rPr>
              <a:t>believed </a:t>
            </a:r>
            <a:r>
              <a:rPr lang="en-GB" sz="1600" dirty="0">
                <a:latin typeface="Arial" charset="0"/>
              </a:rPr>
              <a:t>to </a:t>
            </a:r>
            <a:r>
              <a:rPr lang="en-GB" sz="1600" dirty="0" smtClean="0">
                <a:latin typeface="Arial" charset="0"/>
              </a:rPr>
              <a:t>best fit the available data </a:t>
            </a:r>
            <a:r>
              <a:rPr lang="en-GB" sz="1600" dirty="0">
                <a:latin typeface="Arial" charset="0"/>
              </a:rPr>
              <a:t>to predict V</a:t>
            </a:r>
            <a:r>
              <a:rPr lang="en-GB" sz="1600" baseline="-25000" dirty="0">
                <a:latin typeface="Arial" charset="0"/>
              </a:rPr>
              <a:t>DEP</a:t>
            </a:r>
            <a:r>
              <a:rPr lang="en-GB" sz="1600" dirty="0">
                <a:latin typeface="Arial" charset="0"/>
              </a:rPr>
              <a:t>.</a:t>
            </a:r>
          </a:p>
          <a:p>
            <a:pPr algn="ctr">
              <a:buClr>
                <a:srgbClr val="000000"/>
              </a:buClr>
              <a:buSzPct val="100000"/>
            </a:pPr>
            <a:endParaRPr lang="en-GB" sz="1600" dirty="0">
              <a:latin typeface="Arial" charset="0"/>
            </a:endParaRPr>
          </a:p>
          <a:p>
            <a:pPr algn="ctr">
              <a:buClr>
                <a:srgbClr val="000000"/>
              </a:buClr>
              <a:buSzPct val="100000"/>
              <a:buFont typeface="Times New Roman" charset="0"/>
              <a:buNone/>
            </a:pPr>
            <a:r>
              <a:rPr lang="en-GB" sz="1600" dirty="0">
                <a:latin typeface="Arial" charset="0"/>
              </a:rPr>
              <a:t>However, large differences observed between the predictions of the TDR model and the Hamburg model. </a:t>
            </a:r>
          </a:p>
          <a:p>
            <a:pPr algn="ctr">
              <a:buClr>
                <a:srgbClr val="000000"/>
              </a:buClr>
              <a:buSzPct val="100000"/>
              <a:buFont typeface="Times New Roman" charset="0"/>
              <a:buNone/>
            </a:pPr>
            <a:endParaRPr lang="en-GB" sz="1600" dirty="0">
              <a:latin typeface="Arial" charset="0"/>
            </a:endParaRPr>
          </a:p>
          <a:p>
            <a:pPr algn="ctr">
              <a:buClr>
                <a:srgbClr val="000000"/>
              </a:buClr>
              <a:buSzPct val="100000"/>
              <a:buFont typeface="Times New Roman" charset="0"/>
              <a:buNone/>
            </a:pPr>
            <a:r>
              <a:rPr lang="en-GB" sz="1600" dirty="0">
                <a:latin typeface="Arial" charset="0"/>
              </a:rPr>
              <a:t>Origin is in </a:t>
            </a:r>
            <a:r>
              <a:rPr lang="en-GB" sz="1600" b="1" dirty="0">
                <a:latin typeface="Arial" charset="0"/>
              </a:rPr>
              <a:t>reverse annealing </a:t>
            </a:r>
            <a:r>
              <a:rPr lang="en-GB" sz="1600" dirty="0">
                <a:latin typeface="Arial" charset="0"/>
              </a:rPr>
              <a:t>contribution </a:t>
            </a:r>
            <a:r>
              <a:rPr lang="en-GB" sz="1600" dirty="0">
                <a:latin typeface="Symbol" charset="2"/>
              </a:rPr>
              <a:t>D</a:t>
            </a:r>
            <a:r>
              <a:rPr lang="en-GB" sz="1600" dirty="0">
                <a:latin typeface="Arial" charset="0"/>
              </a:rPr>
              <a:t>N</a:t>
            </a:r>
            <a:r>
              <a:rPr lang="en-GB" sz="1600" baseline="-25000" dirty="0">
                <a:latin typeface="Arial" charset="0"/>
              </a:rPr>
              <a:t>Y</a:t>
            </a:r>
            <a:r>
              <a:rPr lang="en-GB" sz="1600" dirty="0">
                <a:latin typeface="Arial" charset="0"/>
              </a:rPr>
              <a:t> to the predicted change in effective doping concentration </a:t>
            </a:r>
            <a:r>
              <a:rPr lang="en-GB" sz="1600" dirty="0">
                <a:latin typeface="Symbol" charset="2"/>
              </a:rPr>
              <a:t>D</a:t>
            </a:r>
            <a:r>
              <a:rPr lang="en-GB" sz="1600" dirty="0">
                <a:latin typeface="Arial" charset="0"/>
              </a:rPr>
              <a:t>N</a:t>
            </a:r>
            <a:r>
              <a:rPr lang="en-GB" sz="1600" baseline="-25000" dirty="0">
                <a:latin typeface="Arial" charset="0"/>
              </a:rPr>
              <a:t>EFF</a:t>
            </a:r>
            <a:r>
              <a:rPr lang="en-GB" sz="1600" dirty="0">
                <a:latin typeface="Arial" charset="0"/>
              </a:rPr>
              <a:t>:</a:t>
            </a:r>
          </a:p>
        </p:txBody>
      </p:sp>
      <p:sp>
        <p:nvSpPr>
          <p:cNvPr id="26629" name="Text Box 2"/>
          <p:cNvSpPr txBox="1">
            <a:spLocks noChangeArrowheads="1"/>
          </p:cNvSpPr>
          <p:nvPr/>
        </p:nvSpPr>
        <p:spPr bwMode="auto">
          <a:xfrm>
            <a:off x="381000" y="304800"/>
            <a:ext cx="8382000" cy="361126"/>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dirty="0">
                <a:latin typeface="Arial" charset="0"/>
              </a:rPr>
              <a:t>Comparison of Hamburg Model and </a:t>
            </a:r>
            <a:r>
              <a:rPr lang="en-GB" b="1" dirty="0" smtClean="0">
                <a:latin typeface="Arial" charset="0"/>
              </a:rPr>
              <a:t>ATLAS TDR Parameterisation</a:t>
            </a:r>
            <a:endParaRPr lang="en-GB" b="1" dirty="0">
              <a:latin typeface="Arial" charset="0"/>
            </a:endParaRPr>
          </a:p>
        </p:txBody>
      </p:sp>
      <p:graphicFrame>
        <p:nvGraphicFramePr>
          <p:cNvPr id="26626" name="Object 2"/>
          <p:cNvGraphicFramePr>
            <a:graphicFrameLocks noChangeAspect="1"/>
          </p:cNvGraphicFramePr>
          <p:nvPr/>
        </p:nvGraphicFramePr>
        <p:xfrm>
          <a:off x="6858000" y="3200400"/>
          <a:ext cx="1752600" cy="730250"/>
        </p:xfrm>
        <a:graphic>
          <a:graphicData uri="http://schemas.openxmlformats.org/presentationml/2006/ole">
            <p:oleObj spid="_x0000_s51202" name="Equation" r:id="rId3" imgW="1079280" imgH="431640" progId="Equation.3">
              <p:embed/>
            </p:oleObj>
          </a:graphicData>
        </a:graphic>
      </p:graphicFrame>
      <p:graphicFrame>
        <p:nvGraphicFramePr>
          <p:cNvPr id="26627" name="Object 3"/>
          <p:cNvGraphicFramePr>
            <a:graphicFrameLocks noChangeAspect="1"/>
          </p:cNvGraphicFramePr>
          <p:nvPr/>
        </p:nvGraphicFramePr>
        <p:xfrm>
          <a:off x="381000" y="3429000"/>
          <a:ext cx="5638800" cy="387350"/>
        </p:xfrm>
        <a:graphic>
          <a:graphicData uri="http://schemas.openxmlformats.org/presentationml/2006/ole">
            <p:oleObj spid="_x0000_s51203" name="Equation" r:id="rId4" imgW="3327120" imgH="228600" progId="Equation.3">
              <p:embed/>
            </p:oleObj>
          </a:graphicData>
        </a:graphic>
      </p:graphicFrame>
      <p:sp>
        <p:nvSpPr>
          <p:cNvPr id="26630" name="Rectangle 21"/>
          <p:cNvSpPr>
            <a:spLocks noChangeArrowheads="1"/>
          </p:cNvSpPr>
          <p:nvPr/>
        </p:nvSpPr>
        <p:spPr bwMode="auto">
          <a:xfrm>
            <a:off x="381000" y="4267200"/>
            <a:ext cx="8382000" cy="2062103"/>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b="1" dirty="0">
                <a:latin typeface="Arial" charset="0"/>
              </a:rPr>
              <a:t>TDR model</a:t>
            </a:r>
            <a:r>
              <a:rPr lang="en-GB" sz="1600" dirty="0">
                <a:latin typeface="Arial" charset="0"/>
              </a:rPr>
              <a:t> parameterised reverse annealing as a </a:t>
            </a:r>
            <a:r>
              <a:rPr lang="en-GB" sz="1600" b="1" dirty="0">
                <a:latin typeface="Arial" charset="0"/>
              </a:rPr>
              <a:t>second order </a:t>
            </a:r>
            <a:r>
              <a:rPr lang="en-GB" sz="1600" b="1" dirty="0" smtClean="0">
                <a:latin typeface="Arial" charset="0"/>
              </a:rPr>
              <a:t>process </a:t>
            </a:r>
          </a:p>
          <a:p>
            <a:pPr algn="ctr">
              <a:buClr>
                <a:srgbClr val="000000"/>
              </a:buClr>
              <a:buSzPct val="100000"/>
              <a:buFont typeface="Times New Roman" charset="0"/>
              <a:buNone/>
            </a:pPr>
            <a:r>
              <a:rPr lang="en-GB" sz="1600" b="1" dirty="0" smtClean="0"/>
              <a:t>(</a:t>
            </a:r>
            <a:r>
              <a:rPr lang="en-GB" sz="1600" b="1" dirty="0" err="1" smtClean="0"/>
              <a:t>dN</a:t>
            </a:r>
            <a:r>
              <a:rPr lang="en-GB" sz="1600" b="1" baseline="-25000" dirty="0" err="1" smtClean="0"/>
              <a:t>Y</a:t>
            </a:r>
            <a:r>
              <a:rPr lang="en-GB" sz="1600" b="1" dirty="0" smtClean="0"/>
              <a:t>=-k·dN</a:t>
            </a:r>
            <a:r>
              <a:rPr lang="en-GB" sz="1600" b="1" baseline="-25000" dirty="0" smtClean="0"/>
              <a:t>X</a:t>
            </a:r>
            <a:r>
              <a:rPr lang="en-GB" sz="1600" b="1" baseline="30000" dirty="0" smtClean="0"/>
              <a:t>2</a:t>
            </a:r>
            <a:r>
              <a:rPr lang="en-GB" sz="1600" b="1" dirty="0" smtClean="0"/>
              <a:t>·dt)   N</a:t>
            </a:r>
            <a:r>
              <a:rPr lang="en-GB" sz="1600" b="1" baseline="-25000" dirty="0" smtClean="0"/>
              <a:t>Y</a:t>
            </a:r>
            <a:r>
              <a:rPr lang="en-GB" sz="1600" b="1" dirty="0" smtClean="0"/>
              <a:t>(t)=N</a:t>
            </a:r>
            <a:r>
              <a:rPr lang="en-GB" sz="1600" b="1" baseline="-25000" dirty="0" smtClean="0"/>
              <a:t>X,0</a:t>
            </a:r>
            <a:r>
              <a:rPr lang="en-GB" sz="1600" b="1" dirty="0" smtClean="0"/>
              <a:t>(1-(1+k·N</a:t>
            </a:r>
            <a:r>
              <a:rPr lang="en-GB" sz="1600" b="1" baseline="-25000" dirty="0" smtClean="0"/>
              <a:t>X,0 </a:t>
            </a:r>
            <a:r>
              <a:rPr lang="en-GB" sz="1600" b="1" dirty="0" smtClean="0"/>
              <a:t>·t)</a:t>
            </a:r>
            <a:r>
              <a:rPr lang="en-GB" sz="1600" b="1" baseline="30000" dirty="0" smtClean="0"/>
              <a:t>-1</a:t>
            </a:r>
            <a:r>
              <a:rPr lang="en-GB" sz="1600" b="1" dirty="0" smtClean="0"/>
              <a:t>)</a:t>
            </a:r>
            <a:r>
              <a:rPr lang="en-GB" sz="1600" dirty="0" smtClean="0">
                <a:latin typeface="Arial" charset="0"/>
              </a:rPr>
              <a:t>.</a:t>
            </a:r>
            <a:endParaRPr lang="en-GB" sz="1600" dirty="0">
              <a:latin typeface="Arial" charset="0"/>
            </a:endParaRPr>
          </a:p>
          <a:p>
            <a:pPr algn="ctr">
              <a:buClr>
                <a:srgbClr val="000000"/>
              </a:buClr>
              <a:buSzPct val="100000"/>
              <a:buFont typeface="Times New Roman" charset="0"/>
              <a:buNone/>
            </a:pPr>
            <a:endParaRPr lang="en-GB" sz="1600" dirty="0">
              <a:latin typeface="Arial" charset="0"/>
            </a:endParaRPr>
          </a:p>
          <a:p>
            <a:pPr algn="ctr">
              <a:buClr>
                <a:srgbClr val="000000"/>
              </a:buClr>
              <a:buSzPct val="100000"/>
              <a:buFont typeface="Times New Roman" charset="0"/>
              <a:buNone/>
            </a:pPr>
            <a:r>
              <a:rPr lang="en-GB" sz="1600" b="1" dirty="0">
                <a:latin typeface="Arial" charset="0"/>
              </a:rPr>
              <a:t>Hamburg model</a:t>
            </a:r>
            <a:r>
              <a:rPr lang="en-GB" sz="1600" dirty="0">
                <a:latin typeface="Arial" charset="0"/>
              </a:rPr>
              <a:t> parameterises reverse annealing as a </a:t>
            </a:r>
            <a:r>
              <a:rPr lang="en-GB" sz="1600" b="1" dirty="0">
                <a:latin typeface="Arial" charset="0"/>
              </a:rPr>
              <a:t>modified first order process</a:t>
            </a:r>
            <a:r>
              <a:rPr lang="en-GB" sz="1600" dirty="0">
                <a:latin typeface="Arial" charset="0"/>
              </a:rPr>
              <a:t>.</a:t>
            </a:r>
          </a:p>
          <a:p>
            <a:pPr algn="ctr">
              <a:buClr>
                <a:srgbClr val="000000"/>
              </a:buClr>
              <a:buSzPct val="100000"/>
              <a:buFont typeface="Times New Roman" charset="0"/>
              <a:buNone/>
            </a:pPr>
            <a:endParaRPr lang="en-GB" sz="1600" b="1" dirty="0"/>
          </a:p>
          <a:p>
            <a:pPr algn="ctr">
              <a:buClr>
                <a:srgbClr val="000000"/>
              </a:buClr>
              <a:buSzPct val="100000"/>
              <a:buFont typeface="Times New Roman" charset="0"/>
              <a:buNone/>
            </a:pPr>
            <a:r>
              <a:rPr lang="en-GB" sz="1600" b="1" dirty="0"/>
              <a:t>(</a:t>
            </a:r>
            <a:r>
              <a:rPr lang="en-GB" sz="1600" b="1" dirty="0" err="1" smtClean="0"/>
              <a:t>dN</a:t>
            </a:r>
            <a:r>
              <a:rPr lang="en-GB" sz="1600" b="1" baseline="-25000" dirty="0" err="1" smtClean="0"/>
              <a:t>Y</a:t>
            </a:r>
            <a:r>
              <a:rPr lang="en-GB" sz="1600" b="1" dirty="0" smtClean="0"/>
              <a:t>=-1/</a:t>
            </a:r>
            <a:r>
              <a:rPr lang="en-GB" sz="1600" b="1" dirty="0" err="1" smtClean="0">
                <a:latin typeface="Symbol" pitchFamily="18" charset="2"/>
              </a:rPr>
              <a:t>t</a:t>
            </a:r>
            <a:r>
              <a:rPr lang="en-GB" sz="1600" b="1" dirty="0" err="1" smtClean="0"/>
              <a:t>·dN</a:t>
            </a:r>
            <a:r>
              <a:rPr lang="en-GB" sz="1600" b="1" baseline="-25000" dirty="0" err="1" smtClean="0"/>
              <a:t>X</a:t>
            </a:r>
            <a:r>
              <a:rPr lang="en-GB" sz="1600" b="1" dirty="0" err="1" smtClean="0"/>
              <a:t>·dt</a:t>
            </a:r>
            <a:r>
              <a:rPr lang="en-GB" sz="1600" b="1" dirty="0" smtClean="0"/>
              <a:t>)   N</a:t>
            </a:r>
            <a:r>
              <a:rPr lang="en-GB" sz="1600" b="1" baseline="-25000" dirty="0" smtClean="0"/>
              <a:t>Y</a:t>
            </a:r>
            <a:r>
              <a:rPr lang="en-GB" sz="1600" b="1" dirty="0" smtClean="0"/>
              <a:t>(t)=N</a:t>
            </a:r>
            <a:r>
              <a:rPr lang="en-GB" sz="1600" b="1" baseline="-25000" dirty="0" smtClean="0"/>
              <a:t>X,0</a:t>
            </a:r>
            <a:r>
              <a:rPr lang="en-GB" sz="1600" b="1" dirty="0" smtClean="0"/>
              <a:t>(1-exp(-t/</a:t>
            </a:r>
            <a:r>
              <a:rPr lang="en-GB" sz="1600" b="1" dirty="0" smtClean="0">
                <a:latin typeface="Symbol" pitchFamily="18" charset="2"/>
              </a:rPr>
              <a:t>t</a:t>
            </a:r>
            <a:r>
              <a:rPr lang="en-GB" sz="1600" b="1" dirty="0" smtClean="0"/>
              <a:t>))</a:t>
            </a:r>
            <a:endParaRPr lang="en-GB" sz="1600" dirty="0" smtClean="0">
              <a:latin typeface="Arial" charset="0"/>
            </a:endParaRPr>
          </a:p>
          <a:p>
            <a:pPr algn="ctr">
              <a:buClr>
                <a:srgbClr val="000000"/>
              </a:buClr>
              <a:buSzPct val="100000"/>
              <a:buFont typeface="Times New Roman" charset="0"/>
              <a:buNone/>
            </a:pPr>
            <a:endParaRPr lang="en-GB" sz="1600" dirty="0">
              <a:latin typeface="Arial" charset="0"/>
            </a:endParaRPr>
          </a:p>
          <a:p>
            <a:pPr algn="ctr">
              <a:buClr>
                <a:srgbClr val="000000"/>
              </a:buClr>
              <a:buSzPct val="100000"/>
              <a:buFont typeface="Times New Roman" charset="0"/>
              <a:buNone/>
            </a:pPr>
            <a:r>
              <a:rPr lang="en-GB" sz="1600" b="1" dirty="0">
                <a:solidFill>
                  <a:srgbClr val="FF0000"/>
                </a:solidFill>
                <a:latin typeface="Arial" charset="0"/>
              </a:rPr>
              <a:t>Need high fluence + long annealing data to compare to predictions of both models.</a:t>
            </a:r>
          </a:p>
        </p:txBody>
      </p:sp>
      <p:sp>
        <p:nvSpPr>
          <p:cNvPr id="26631" name="Oval 22"/>
          <p:cNvSpPr>
            <a:spLocks noChangeArrowheads="1"/>
          </p:cNvSpPr>
          <p:nvPr/>
        </p:nvSpPr>
        <p:spPr bwMode="auto">
          <a:xfrm>
            <a:off x="4572000" y="3200400"/>
            <a:ext cx="1524000" cy="762000"/>
          </a:xfrm>
          <a:prstGeom prst="ellipse">
            <a:avLst/>
          </a:prstGeom>
          <a:noFill/>
          <a:ln w="15875">
            <a:solidFill>
              <a:srgbClr val="FF0000"/>
            </a:solidFill>
            <a:prstDash val="dash"/>
            <a:round/>
            <a:headEnd/>
            <a:tailEnd/>
          </a:ln>
        </p:spPr>
        <p:txBody>
          <a:bodyPr wrap="none" anchor="ctr"/>
          <a:lstStyle/>
          <a:p>
            <a:endParaRPr lang="en-US"/>
          </a:p>
        </p:txBody>
      </p:sp>
      <p:sp>
        <p:nvSpPr>
          <p:cNvPr id="9" name="Slide Number Placeholder 8"/>
          <p:cNvSpPr>
            <a:spLocks noGrp="1"/>
          </p:cNvSpPr>
          <p:nvPr>
            <p:ph type="sldNum" sz="quarter" idx="12"/>
          </p:nvPr>
        </p:nvSpPr>
        <p:spPr/>
        <p:txBody>
          <a:bodyPr/>
          <a:lstStyle/>
          <a:p>
            <a:pPr>
              <a:defRPr/>
            </a:pPr>
            <a:fld id="{8F5D19F8-8CEE-4CE1-AFA6-F5B7F7DB4FA0}" type="slidenum">
              <a:rPr lang="en-GB" smtClean="0"/>
              <a:pPr>
                <a:defRPr/>
              </a:pPr>
              <a:t>4</a:t>
            </a:fld>
            <a:endParaRPr lang="en-GB"/>
          </a:p>
        </p:txBody>
      </p:sp>
      <p:sp>
        <p:nvSpPr>
          <p:cNvPr id="10" name="Footer Placeholder 9"/>
          <p:cNvSpPr>
            <a:spLocks noGrp="1"/>
          </p:cNvSpPr>
          <p:nvPr>
            <p:ph type="ftr" sz="quarter" idx="11"/>
          </p:nvPr>
        </p:nvSpPr>
        <p:spPr>
          <a:xfrm>
            <a:off x="2195737" y="6453337"/>
            <a:ext cx="4327302" cy="404664"/>
          </a:xfrm>
        </p:spPr>
        <p:txBody>
          <a:bodyPr/>
          <a:lstStyle/>
          <a:p>
            <a:pPr>
              <a:defRPr/>
            </a:pPr>
            <a:r>
              <a:rPr lang="en-GB" smtClean="0"/>
              <a:t>G. Casse, 17th RD50 Workshop, CERN 17-19 Nov.2010</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051"/>
          <p:cNvSpPr txBox="1">
            <a:spLocks noChangeArrowheads="1"/>
          </p:cNvSpPr>
          <p:nvPr/>
        </p:nvSpPr>
        <p:spPr bwMode="auto">
          <a:xfrm>
            <a:off x="381000" y="304800"/>
            <a:ext cx="8382000" cy="468313"/>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latin typeface="Arial" charset="0"/>
              </a:rPr>
              <a:t>Re-Evaluating the Evolution of V</a:t>
            </a:r>
            <a:r>
              <a:rPr lang="en-GB" b="1" baseline="-25000">
                <a:latin typeface="Arial" charset="0"/>
              </a:rPr>
              <a:t>DEP</a:t>
            </a:r>
            <a:r>
              <a:rPr lang="en-GB" b="1">
                <a:latin typeface="Arial" charset="0"/>
              </a:rPr>
              <a:t> and I</a:t>
            </a:r>
            <a:r>
              <a:rPr lang="en-GB" b="1" baseline="-25000">
                <a:latin typeface="Arial" charset="0"/>
              </a:rPr>
              <a:t>LEAK</a:t>
            </a:r>
            <a:r>
              <a:rPr lang="en-GB" b="1">
                <a:latin typeface="Arial" charset="0"/>
              </a:rPr>
              <a:t> in the SCT</a:t>
            </a:r>
          </a:p>
        </p:txBody>
      </p:sp>
      <p:sp>
        <p:nvSpPr>
          <p:cNvPr id="24579" name="Rectangle 2057" descr="G:\AnnealingOfDepVoltage2.jpg"/>
          <p:cNvSpPr>
            <a:spLocks noChangeArrowheads="1"/>
          </p:cNvSpPr>
          <p:nvPr/>
        </p:nvSpPr>
        <p:spPr bwMode="auto">
          <a:xfrm>
            <a:off x="228600" y="1066800"/>
            <a:ext cx="5257800" cy="4191000"/>
          </a:xfrm>
          <a:prstGeom prst="rect">
            <a:avLst/>
          </a:prstGeom>
          <a:blipFill dpi="0" rotWithShape="0">
            <a:blip r:embed="rId3" cstate="print"/>
            <a:srcRect/>
            <a:stretch>
              <a:fillRect/>
            </a:stretch>
          </a:blipFill>
          <a:ln w="9525">
            <a:noFill/>
            <a:miter lim="800000"/>
            <a:headEnd/>
            <a:tailEnd/>
          </a:ln>
        </p:spPr>
        <p:txBody>
          <a:bodyPr wrap="none" anchor="ctr"/>
          <a:lstStyle/>
          <a:p>
            <a:endParaRPr lang="en-US"/>
          </a:p>
        </p:txBody>
      </p:sp>
      <p:sp>
        <p:nvSpPr>
          <p:cNvPr id="24580" name="Rectangle 2059"/>
          <p:cNvSpPr>
            <a:spLocks noChangeArrowheads="1"/>
          </p:cNvSpPr>
          <p:nvPr/>
        </p:nvSpPr>
        <p:spPr bwMode="auto">
          <a:xfrm>
            <a:off x="304800" y="5410200"/>
            <a:ext cx="8534400" cy="825500"/>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a:latin typeface="Arial" charset="0"/>
              </a:rPr>
              <a:t>Paul Dervan, Joost Vossebeld, Tim Jones (Liverpool), Taka Kondo (KEK), Graham Beck (QMUL), Georg Viehhauser (Oxford), Steve McMahon (RAL), Koichi Nagai (Brookhaven), Kirill Egorov (Indiana), Richard Bates, Alexander Bitadze (Glasgow).</a:t>
            </a:r>
          </a:p>
        </p:txBody>
      </p:sp>
      <p:sp>
        <p:nvSpPr>
          <p:cNvPr id="24581" name="Rectangle 2061"/>
          <p:cNvSpPr>
            <a:spLocks noChangeArrowheads="1"/>
          </p:cNvSpPr>
          <p:nvPr/>
        </p:nvSpPr>
        <p:spPr bwMode="auto">
          <a:xfrm>
            <a:off x="5638800" y="1143000"/>
            <a:ext cx="3200400" cy="4003675"/>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b="1">
                <a:latin typeface="Arial" charset="0"/>
              </a:rPr>
              <a:t>An updated LHC luminosity profile now exists.</a:t>
            </a:r>
          </a:p>
          <a:p>
            <a:pPr algn="ctr">
              <a:buClr>
                <a:srgbClr val="000000"/>
              </a:buClr>
              <a:buSzPct val="100000"/>
              <a:buFont typeface="Times New Roman" charset="0"/>
              <a:buNone/>
            </a:pPr>
            <a:endParaRPr lang="en-GB" sz="1600" b="1">
              <a:latin typeface="Arial" charset="0"/>
            </a:endParaRPr>
          </a:p>
          <a:p>
            <a:pPr algn="ctr">
              <a:buClr>
                <a:srgbClr val="000000"/>
              </a:buClr>
              <a:buSzPct val="100000"/>
              <a:buFont typeface="Times New Roman" charset="0"/>
              <a:buNone/>
            </a:pPr>
            <a:r>
              <a:rPr lang="en-GB" sz="1600" b="1">
                <a:latin typeface="Arial" charset="0"/>
              </a:rPr>
              <a:t>Maintenance/shutdown time and cooling temperatures reviewed in line with:</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a:latin typeface="Arial" charset="0"/>
              </a:rPr>
              <a:t>Achievable coolant temperatures. </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a:latin typeface="Arial" charset="0"/>
              </a:rPr>
              <a:t>Insertable B-Layer installation.</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a:latin typeface="Arial" charset="0"/>
              </a:rPr>
              <a:t>Possibly longer maintenance.</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b="1">
                <a:solidFill>
                  <a:srgbClr val="FF0000"/>
                </a:solidFill>
                <a:latin typeface="Arial" charset="0"/>
              </a:rPr>
              <a:t>V</a:t>
            </a:r>
            <a:r>
              <a:rPr lang="en-GB" sz="1600" b="1" baseline="-25000">
                <a:solidFill>
                  <a:srgbClr val="FF0000"/>
                </a:solidFill>
                <a:latin typeface="Arial" charset="0"/>
              </a:rPr>
              <a:t>DEP</a:t>
            </a:r>
            <a:r>
              <a:rPr lang="en-GB" sz="1600" b="1">
                <a:solidFill>
                  <a:srgbClr val="FF0000"/>
                </a:solidFill>
                <a:latin typeface="Arial" charset="0"/>
              </a:rPr>
              <a:t> predictions suggest 450 V (max for SCT) is sufficient for at least 10 years operation.</a:t>
            </a:r>
          </a:p>
        </p:txBody>
      </p:sp>
      <p:sp>
        <p:nvSpPr>
          <p:cNvPr id="24582" name="Line 2062"/>
          <p:cNvSpPr>
            <a:spLocks noChangeShapeType="1"/>
          </p:cNvSpPr>
          <p:nvPr/>
        </p:nvSpPr>
        <p:spPr bwMode="auto">
          <a:xfrm flipH="1">
            <a:off x="3962400" y="1524000"/>
            <a:ext cx="2057400" cy="0"/>
          </a:xfrm>
          <a:prstGeom prst="line">
            <a:avLst/>
          </a:prstGeom>
          <a:noFill/>
          <a:ln w="9525">
            <a:solidFill>
              <a:schemeClr val="tx1"/>
            </a:solidFill>
            <a:round/>
            <a:headEnd/>
            <a:tailEnd type="triangle" w="med" len="med"/>
          </a:ln>
        </p:spPr>
        <p:txBody>
          <a:bodyPr/>
          <a:lstStyle/>
          <a:p>
            <a:endParaRPr lang="en-GB"/>
          </a:p>
        </p:txBody>
      </p:sp>
      <p:sp>
        <p:nvSpPr>
          <p:cNvPr id="24583" name="Rectangle 2066"/>
          <p:cNvSpPr>
            <a:spLocks noChangeArrowheads="1"/>
          </p:cNvSpPr>
          <p:nvPr/>
        </p:nvSpPr>
        <p:spPr bwMode="auto">
          <a:xfrm>
            <a:off x="457200" y="5410200"/>
            <a:ext cx="8229600" cy="838200"/>
          </a:xfrm>
          <a:prstGeom prst="rect">
            <a:avLst/>
          </a:prstGeom>
          <a:noFill/>
          <a:ln w="9525">
            <a:solidFill>
              <a:schemeClr val="tx1"/>
            </a:solidFill>
            <a:miter lim="800000"/>
            <a:headEnd/>
            <a:tailEnd/>
          </a:ln>
        </p:spPr>
        <p:txBody>
          <a:bodyPr wrap="none" anchor="ctr"/>
          <a:lstStyle/>
          <a:p>
            <a:endParaRPr lang="en-US"/>
          </a:p>
        </p:txBody>
      </p:sp>
      <p:sp>
        <p:nvSpPr>
          <p:cNvPr id="24584" name="Line 2067"/>
          <p:cNvSpPr>
            <a:spLocks noChangeShapeType="1"/>
          </p:cNvSpPr>
          <p:nvPr/>
        </p:nvSpPr>
        <p:spPr bwMode="auto">
          <a:xfrm flipV="1">
            <a:off x="304800" y="3276600"/>
            <a:ext cx="0" cy="2514600"/>
          </a:xfrm>
          <a:prstGeom prst="line">
            <a:avLst/>
          </a:prstGeom>
          <a:noFill/>
          <a:ln w="9525">
            <a:solidFill>
              <a:schemeClr val="tx1"/>
            </a:solidFill>
            <a:round/>
            <a:headEnd/>
            <a:tailEnd/>
          </a:ln>
        </p:spPr>
        <p:txBody>
          <a:bodyPr/>
          <a:lstStyle/>
          <a:p>
            <a:endParaRPr lang="en-GB"/>
          </a:p>
        </p:txBody>
      </p:sp>
      <p:sp>
        <p:nvSpPr>
          <p:cNvPr id="24585" name="Line 2068"/>
          <p:cNvSpPr>
            <a:spLocks noChangeShapeType="1"/>
          </p:cNvSpPr>
          <p:nvPr/>
        </p:nvSpPr>
        <p:spPr bwMode="auto">
          <a:xfrm>
            <a:off x="304800" y="5791200"/>
            <a:ext cx="152400" cy="0"/>
          </a:xfrm>
          <a:prstGeom prst="line">
            <a:avLst/>
          </a:prstGeom>
          <a:noFill/>
          <a:ln w="9525">
            <a:solidFill>
              <a:schemeClr val="tx1"/>
            </a:solidFill>
            <a:round/>
            <a:headEnd/>
            <a:tailEnd/>
          </a:ln>
        </p:spPr>
        <p:txBody>
          <a:bodyPr/>
          <a:lstStyle/>
          <a:p>
            <a:endParaRPr lang="en-GB"/>
          </a:p>
        </p:txBody>
      </p:sp>
      <p:sp>
        <p:nvSpPr>
          <p:cNvPr id="24586" name="Line 2069"/>
          <p:cNvSpPr>
            <a:spLocks noChangeShapeType="1"/>
          </p:cNvSpPr>
          <p:nvPr/>
        </p:nvSpPr>
        <p:spPr bwMode="auto">
          <a:xfrm>
            <a:off x="304800" y="3276600"/>
            <a:ext cx="838200" cy="0"/>
          </a:xfrm>
          <a:prstGeom prst="line">
            <a:avLst/>
          </a:prstGeom>
          <a:noFill/>
          <a:ln w="9525">
            <a:solidFill>
              <a:schemeClr val="tx1"/>
            </a:solidFill>
            <a:round/>
            <a:headEnd/>
            <a:tailEnd type="triangle" w="med" len="med"/>
          </a:ln>
        </p:spPr>
        <p:txBody>
          <a:bodyPr/>
          <a:lstStyle/>
          <a:p>
            <a:endParaRPr lang="en-GB"/>
          </a:p>
        </p:txBody>
      </p:sp>
      <p:sp>
        <p:nvSpPr>
          <p:cNvPr id="12" name="Slide Number Placeholder 11"/>
          <p:cNvSpPr>
            <a:spLocks noGrp="1"/>
          </p:cNvSpPr>
          <p:nvPr>
            <p:ph type="sldNum" sz="quarter" idx="12"/>
          </p:nvPr>
        </p:nvSpPr>
        <p:spPr/>
        <p:txBody>
          <a:bodyPr/>
          <a:lstStyle/>
          <a:p>
            <a:pPr>
              <a:defRPr/>
            </a:pPr>
            <a:fld id="{8F5D19F8-8CEE-4CE1-AFA6-F5B7F7DB4FA0}" type="slidenum">
              <a:rPr lang="en-GB" smtClean="0"/>
              <a:pPr>
                <a:defRPr/>
              </a:pPr>
              <a:t>5</a:t>
            </a:fld>
            <a:endParaRPr lang="en-GB"/>
          </a:p>
        </p:txBody>
      </p:sp>
      <p:sp>
        <p:nvSpPr>
          <p:cNvPr id="13" name="Footer Placeholder 12"/>
          <p:cNvSpPr>
            <a:spLocks noGrp="1"/>
          </p:cNvSpPr>
          <p:nvPr>
            <p:ph type="ftr" sz="quarter" idx="11"/>
          </p:nvPr>
        </p:nvSpPr>
        <p:spPr>
          <a:xfrm>
            <a:off x="2771801" y="6453337"/>
            <a:ext cx="3751238" cy="404664"/>
          </a:xfrm>
        </p:spPr>
        <p:txBody>
          <a:bodyPr/>
          <a:lstStyle/>
          <a:p>
            <a:pPr>
              <a:defRPr/>
            </a:pPr>
            <a:r>
              <a:rPr lang="en-GB" smtClean="0"/>
              <a:t>G. Casse, 17th RD50 Workshop, CERN 17-19 Nov.2010</a:t>
            </a:r>
            <a:endParaRPr lang="en-GB"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228600" y="990600"/>
            <a:ext cx="8686800" cy="2433616"/>
          </a:xfrm>
          <a:prstGeom prst="rect">
            <a:avLst/>
          </a:prstGeom>
          <a:noFill/>
          <a:ln w="9525">
            <a:noFill/>
            <a:miter lim="800000"/>
            <a:headEnd/>
            <a:tailEnd/>
          </a:ln>
        </p:spPr>
        <p:txBody>
          <a:bodyPr lIns="90000" tIns="46800" rIns="90000" bIns="46800">
            <a:spAutoFit/>
          </a:body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Sensor performance traditionally studied by determining V</a:t>
            </a:r>
            <a:r>
              <a:rPr lang="en-GB" sz="1600" baseline="-25000" dirty="0">
                <a:latin typeface="Arial" charset="0"/>
              </a:rPr>
              <a:t>DEP</a:t>
            </a:r>
            <a:r>
              <a:rPr lang="en-GB" sz="1600" dirty="0">
                <a:latin typeface="Arial" charset="0"/>
              </a:rPr>
              <a:t> from CV measurements</a:t>
            </a:r>
            <a:r>
              <a:rPr lang="en-GB" sz="1600" dirty="0" smtClean="0">
                <a:latin typeface="Arial" charset="0"/>
              </a:rPr>
              <a:t>.</a:t>
            </a: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The rate of annealing is a function of temperature, therefore it is possible to slow it down or accelerate it relatively to a given temperature. Previous studies have found </a:t>
            </a:r>
            <a:r>
              <a:rPr lang="en-GB" sz="1600" dirty="0"/>
              <a:t>a</a:t>
            </a:r>
            <a:r>
              <a:rPr lang="en-GB" sz="1600" dirty="0" smtClean="0"/>
              <a:t>n Arrhenius relation for temperature dependence of the reverse annealing of </a:t>
            </a:r>
            <a:r>
              <a:rPr lang="en-GB" sz="1600" dirty="0"/>
              <a:t>V</a:t>
            </a:r>
            <a:r>
              <a:rPr lang="en-GB" sz="1600" baseline="-25000" dirty="0"/>
              <a:t>DEP</a:t>
            </a:r>
            <a:r>
              <a:rPr lang="en-GB" sz="1600" dirty="0"/>
              <a:t> </a:t>
            </a:r>
            <a:r>
              <a:rPr lang="en-GB" sz="1600" dirty="0" smtClean="0"/>
              <a:t>with an activation energy Ea = 1.31 </a:t>
            </a:r>
            <a:r>
              <a:rPr lang="en-GB" sz="1600" dirty="0" err="1" smtClean="0"/>
              <a:t>eV</a:t>
            </a:r>
            <a:r>
              <a:rPr lang="en-GB" sz="1600" dirty="0" smtClean="0"/>
              <a:t>. With a reference temperature of 20</a:t>
            </a:r>
            <a:r>
              <a:rPr lang="en-GB" sz="1600" baseline="30000" dirty="0" smtClean="0"/>
              <a:t>o</a:t>
            </a:r>
            <a:r>
              <a:rPr lang="en-GB" sz="1600" dirty="0" smtClean="0"/>
              <a:t>C, the acceleration</a:t>
            </a:r>
            <a:r>
              <a:rPr lang="en-GB" sz="1600" dirty="0" smtClean="0">
                <a:latin typeface="Arial" charset="0"/>
              </a:rPr>
              <a:t> factors are about 540 at 60</a:t>
            </a:r>
            <a:r>
              <a:rPr lang="en-GB" sz="1600" baseline="30000" dirty="0" smtClean="0">
                <a:latin typeface="Arial" charset="0"/>
              </a:rPr>
              <a:t>o</a:t>
            </a:r>
            <a:r>
              <a:rPr lang="en-GB" sz="1600" dirty="0" smtClean="0">
                <a:latin typeface="Arial" charset="0"/>
              </a:rPr>
              <a:t>C and 7350 at 80 </a:t>
            </a:r>
            <a:r>
              <a:rPr lang="en-GB" sz="1600" baseline="30000" dirty="0" err="1" smtClean="0">
                <a:latin typeface="Arial" charset="0"/>
              </a:rPr>
              <a:t>o</a:t>
            </a:r>
            <a:r>
              <a:rPr lang="en-GB" sz="1600" dirty="0" err="1" smtClean="0">
                <a:latin typeface="Arial" charset="0"/>
              </a:rPr>
              <a:t>C.</a:t>
            </a:r>
            <a:endParaRPr lang="en-GB" sz="1600" dirty="0">
              <a:latin typeface="Arial"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600" dirty="0">
              <a:latin typeface="Arial"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In </a:t>
            </a:r>
            <a:r>
              <a:rPr lang="en-GB" sz="1600" b="1" dirty="0">
                <a:latin typeface="Arial" charset="0"/>
              </a:rPr>
              <a:t>Liverpool </a:t>
            </a:r>
            <a:r>
              <a:rPr lang="en-GB" sz="1600" dirty="0">
                <a:latin typeface="Arial" charset="0"/>
              </a:rPr>
              <a:t>the focus has been on </a:t>
            </a:r>
            <a:r>
              <a:rPr lang="en-GB" sz="1600" b="1" dirty="0">
                <a:latin typeface="Arial" charset="0"/>
              </a:rPr>
              <a:t>measuring the annealing of </a:t>
            </a:r>
            <a:r>
              <a:rPr lang="en-GB" sz="1600" b="1" dirty="0" smtClean="0">
                <a:latin typeface="Arial" charset="0"/>
              </a:rPr>
              <a:t>CCE</a:t>
            </a:r>
            <a:endParaRPr lang="en-GB" sz="2400" b="1" dirty="0" smtClean="0">
              <a:solidFill>
                <a:srgbClr val="FF0000"/>
              </a:solidFill>
              <a:latin typeface="Arial"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400" b="1" dirty="0" smtClean="0">
                <a:solidFill>
                  <a:srgbClr val="FF0000"/>
                </a:solidFill>
              </a:rPr>
              <a:t>T</a:t>
            </a:r>
            <a:r>
              <a:rPr lang="en-GB" sz="2400" dirty="0" smtClean="0">
                <a:solidFill>
                  <a:srgbClr val="FF0000"/>
                </a:solidFill>
              </a:rPr>
              <a:t>he p-in-n case.</a:t>
            </a:r>
            <a:endParaRPr lang="en-GB" sz="2400" dirty="0">
              <a:solidFill>
                <a:srgbClr val="FF0000"/>
              </a:solidFill>
              <a:latin typeface="Arial" charset="0"/>
            </a:endParaRPr>
          </a:p>
        </p:txBody>
      </p:sp>
      <p:graphicFrame>
        <p:nvGraphicFramePr>
          <p:cNvPr id="64558" name="Group 46"/>
          <p:cNvGraphicFramePr>
            <a:graphicFrameLocks noGrp="1"/>
          </p:cNvGraphicFramePr>
          <p:nvPr/>
        </p:nvGraphicFramePr>
        <p:xfrm>
          <a:off x="5562600" y="3447256"/>
          <a:ext cx="3048000" cy="2070102"/>
        </p:xfrm>
        <a:graphic>
          <a:graphicData uri="http://schemas.openxmlformats.org/drawingml/2006/table">
            <a:tbl>
              <a:tblPr/>
              <a:tblGrid>
                <a:gridCol w="1524000"/>
                <a:gridCol w="1524000"/>
              </a:tblGrid>
              <a:tr h="4111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charset="0"/>
                        </a:rPr>
                        <a:t>Manufacturer</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charset="0"/>
                        </a:rPr>
                        <a:t>HPK</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charset="0"/>
                        </a:rPr>
                        <a:t>Wafer Tech.</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charset="0"/>
                        </a:rPr>
                        <a:t>FZ</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charset="0"/>
                        </a:rPr>
                        <a:t>Structure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charset="0"/>
                        </a:rPr>
                        <a:t>p-in-n</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charset="0"/>
                        </a:rPr>
                        <a:t>Size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charset="0"/>
                        </a:rPr>
                        <a:t>1 cm x 1 cm</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charset="0"/>
                        </a:rPr>
                        <a:t>Thickness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charset="0"/>
                        </a:rPr>
                        <a:t>285 </a:t>
                      </a:r>
                      <a:r>
                        <a:rPr kumimoji="0" lang="en-GB" sz="1500" b="0" i="0" u="none" strike="noStrike" cap="none" normalizeH="0" baseline="0" smtClean="0">
                          <a:ln>
                            <a:noFill/>
                          </a:ln>
                          <a:solidFill>
                            <a:schemeClr val="tx1"/>
                          </a:solidFill>
                          <a:effectLst/>
                          <a:latin typeface="Arial" charset="0"/>
                          <a:cs typeface="Courier New" charset="0"/>
                        </a:rPr>
                        <a:t>µ</a:t>
                      </a:r>
                      <a:r>
                        <a:rPr kumimoji="0" lang="en-GB" sz="1500" b="0" i="0" u="none" strike="noStrike" cap="none" normalizeH="0" baseline="0" smtClean="0">
                          <a:ln>
                            <a:noFill/>
                          </a:ln>
                          <a:solidFill>
                            <a:schemeClr val="tx1"/>
                          </a:solidFill>
                          <a:effectLst/>
                          <a:latin typeface="Arial" charset="0"/>
                          <a:cs typeface="Times New Roman" charset="0"/>
                        </a:rPr>
                        <a:t>m</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71" name="Text Box 33"/>
          <p:cNvSpPr txBox="1">
            <a:spLocks noChangeArrowheads="1"/>
          </p:cNvSpPr>
          <p:nvPr/>
        </p:nvSpPr>
        <p:spPr bwMode="auto">
          <a:xfrm>
            <a:off x="381000" y="304800"/>
            <a:ext cx="8382000" cy="468313"/>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latin typeface="Arial" charset="0"/>
              </a:rPr>
              <a:t>Programme of Accelerated Annealing Measurements</a:t>
            </a:r>
          </a:p>
        </p:txBody>
      </p:sp>
      <p:sp>
        <p:nvSpPr>
          <p:cNvPr id="27672" name="Rectangle 34"/>
          <p:cNvSpPr>
            <a:spLocks noChangeArrowheads="1"/>
          </p:cNvSpPr>
          <p:nvPr/>
        </p:nvSpPr>
        <p:spPr bwMode="auto">
          <a:xfrm>
            <a:off x="457200" y="3599656"/>
            <a:ext cx="5029200" cy="1898650"/>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dirty="0">
                <a:latin typeface="Arial" charset="0"/>
              </a:rPr>
              <a:t>New programme of accelerated annealing measurements on </a:t>
            </a:r>
            <a:r>
              <a:rPr lang="en-GB" sz="1600" b="1" dirty="0">
                <a:latin typeface="Arial" charset="0"/>
              </a:rPr>
              <a:t>ATLAS mini sensors</a:t>
            </a:r>
            <a:r>
              <a:rPr lang="en-GB" sz="1600" dirty="0">
                <a:latin typeface="Arial" charset="0"/>
              </a:rPr>
              <a:t>.</a:t>
            </a:r>
          </a:p>
          <a:p>
            <a:pPr algn="ctr">
              <a:buClr>
                <a:srgbClr val="000000"/>
              </a:buClr>
              <a:buSzPct val="100000"/>
              <a:buFont typeface="Times New Roman" charset="0"/>
              <a:buNone/>
            </a:pPr>
            <a:endParaRPr lang="en-GB" sz="1600" dirty="0">
              <a:latin typeface="Arial" charset="0"/>
            </a:endParaRPr>
          </a:p>
          <a:p>
            <a:pPr algn="ctr">
              <a:buClr>
                <a:srgbClr val="000000"/>
              </a:buClr>
              <a:buSzPct val="100000"/>
              <a:buFont typeface="Times New Roman" charset="0"/>
              <a:buNone/>
            </a:pPr>
            <a:r>
              <a:rPr lang="en-GB" sz="1600" dirty="0">
                <a:latin typeface="Arial" charset="0"/>
              </a:rPr>
              <a:t>Pair of sensors irradiated with neutrons at </a:t>
            </a:r>
            <a:r>
              <a:rPr lang="en-GB" sz="1600" dirty="0" err="1">
                <a:latin typeface="Arial" charset="0"/>
              </a:rPr>
              <a:t>Ljublijana</a:t>
            </a:r>
            <a:r>
              <a:rPr lang="en-GB" sz="1600" dirty="0">
                <a:latin typeface="Arial" charset="0"/>
              </a:rPr>
              <a:t> (V. </a:t>
            </a:r>
            <a:r>
              <a:rPr lang="en-GB" sz="1600" dirty="0" err="1">
                <a:latin typeface="Arial" charset="0"/>
              </a:rPr>
              <a:t>Cindro</a:t>
            </a:r>
            <a:r>
              <a:rPr lang="en-GB" sz="1600" dirty="0">
                <a:latin typeface="Arial" charset="0"/>
              </a:rPr>
              <a:t> et al) to </a:t>
            </a:r>
            <a:r>
              <a:rPr lang="en-GB" sz="1600" b="1" dirty="0">
                <a:latin typeface="Arial" charset="0"/>
              </a:rPr>
              <a:t>2x10</a:t>
            </a:r>
            <a:r>
              <a:rPr lang="en-GB" sz="1600" b="1" baseline="30000" dirty="0">
                <a:latin typeface="Arial" charset="0"/>
              </a:rPr>
              <a:t>14</a:t>
            </a:r>
            <a:r>
              <a:rPr lang="en-GB" sz="1600" b="1" dirty="0">
                <a:latin typeface="Arial" charset="0"/>
              </a:rPr>
              <a:t> 1 </a:t>
            </a:r>
            <a:r>
              <a:rPr lang="en-GB" sz="1600" b="1" dirty="0" err="1">
                <a:latin typeface="Arial" charset="0"/>
              </a:rPr>
              <a:t>MeV</a:t>
            </a:r>
            <a:r>
              <a:rPr lang="en-GB" sz="1600" b="1" dirty="0">
                <a:latin typeface="Arial" charset="0"/>
              </a:rPr>
              <a:t> </a:t>
            </a:r>
            <a:r>
              <a:rPr lang="en-GB" sz="1600" b="1" dirty="0" err="1">
                <a:latin typeface="Arial" charset="0"/>
              </a:rPr>
              <a:t>n</a:t>
            </a:r>
            <a:r>
              <a:rPr lang="en-GB" sz="1600" b="1" baseline="-25000" dirty="0" err="1">
                <a:latin typeface="Arial" charset="0"/>
              </a:rPr>
              <a:t>eq</a:t>
            </a:r>
            <a:r>
              <a:rPr lang="en-GB" sz="1600" b="1" dirty="0">
                <a:latin typeface="Arial" charset="0"/>
              </a:rPr>
              <a:t> cm</a:t>
            </a:r>
            <a:r>
              <a:rPr lang="en-GB" sz="1600" b="1" baseline="30000" dirty="0">
                <a:latin typeface="Arial" charset="0"/>
              </a:rPr>
              <a:t>-2</a:t>
            </a:r>
          </a:p>
          <a:p>
            <a:pPr algn="ctr">
              <a:buClr>
                <a:srgbClr val="000000"/>
              </a:buClr>
              <a:buSzPct val="100000"/>
              <a:buFont typeface="Times New Roman" charset="0"/>
              <a:buNone/>
            </a:pPr>
            <a:endParaRPr lang="en-GB" sz="1600" b="1" baseline="30000" dirty="0">
              <a:latin typeface="Arial" charset="0"/>
            </a:endParaRPr>
          </a:p>
          <a:p>
            <a:pPr algn="ctr">
              <a:buClr>
                <a:srgbClr val="000000"/>
              </a:buClr>
              <a:buSzPct val="100000"/>
              <a:buFont typeface="Times New Roman" charset="0"/>
              <a:buNone/>
            </a:pPr>
            <a:endParaRPr lang="en-GB" sz="1600" b="1" baseline="30000" dirty="0">
              <a:latin typeface="Arial" charset="0"/>
            </a:endParaRPr>
          </a:p>
          <a:p>
            <a:pPr algn="ctr">
              <a:buClr>
                <a:srgbClr val="000000"/>
              </a:buClr>
              <a:buSzPct val="100000"/>
              <a:buFont typeface="Times New Roman" charset="0"/>
              <a:buNone/>
            </a:pPr>
            <a:r>
              <a:rPr lang="en-GB" sz="1600" dirty="0">
                <a:latin typeface="Arial" charset="0"/>
              </a:rPr>
              <a:t> (new prediction for SCT = </a:t>
            </a:r>
            <a:r>
              <a:rPr lang="en-GB" sz="1600" b="1" dirty="0">
                <a:latin typeface="Arial" charset="0"/>
              </a:rPr>
              <a:t>1.6x10</a:t>
            </a:r>
            <a:r>
              <a:rPr lang="en-GB" sz="1600" b="1" baseline="30000" dirty="0">
                <a:latin typeface="Arial" charset="0"/>
              </a:rPr>
              <a:t>14</a:t>
            </a:r>
            <a:r>
              <a:rPr lang="en-GB" sz="1600" b="1" dirty="0">
                <a:latin typeface="Arial" charset="0"/>
              </a:rPr>
              <a:t> 1 </a:t>
            </a:r>
            <a:r>
              <a:rPr lang="en-GB" sz="1600" b="1" dirty="0" err="1">
                <a:latin typeface="Arial" charset="0"/>
              </a:rPr>
              <a:t>MeV</a:t>
            </a:r>
            <a:r>
              <a:rPr lang="en-GB" sz="1600" b="1" dirty="0">
                <a:latin typeface="Arial" charset="0"/>
              </a:rPr>
              <a:t> </a:t>
            </a:r>
            <a:r>
              <a:rPr lang="en-GB" sz="1600" b="1" dirty="0" err="1">
                <a:latin typeface="Arial" charset="0"/>
              </a:rPr>
              <a:t>n</a:t>
            </a:r>
            <a:r>
              <a:rPr lang="en-GB" sz="1600" b="1" baseline="-25000" dirty="0" err="1">
                <a:latin typeface="Arial" charset="0"/>
              </a:rPr>
              <a:t>eq</a:t>
            </a:r>
            <a:r>
              <a:rPr lang="en-GB" sz="1600" b="1" dirty="0">
                <a:latin typeface="Arial" charset="0"/>
              </a:rPr>
              <a:t> cm</a:t>
            </a:r>
            <a:r>
              <a:rPr lang="en-GB" sz="1600" b="1" baseline="30000" dirty="0">
                <a:latin typeface="Arial" charset="0"/>
              </a:rPr>
              <a:t>-2</a:t>
            </a:r>
            <a:r>
              <a:rPr lang="en-GB" sz="1600" dirty="0">
                <a:latin typeface="Arial" charset="0"/>
              </a:rPr>
              <a:t>).</a:t>
            </a:r>
          </a:p>
        </p:txBody>
      </p:sp>
      <p:sp>
        <p:nvSpPr>
          <p:cNvPr id="27673" name="Rectangle 41"/>
          <p:cNvSpPr>
            <a:spLocks noChangeArrowheads="1"/>
          </p:cNvSpPr>
          <p:nvPr/>
        </p:nvSpPr>
        <p:spPr bwMode="auto">
          <a:xfrm>
            <a:off x="457200" y="5733256"/>
            <a:ext cx="8686800" cy="581025"/>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dirty="0">
                <a:latin typeface="Arial" charset="0"/>
              </a:rPr>
              <a:t>One sensor used for </a:t>
            </a:r>
            <a:r>
              <a:rPr lang="en-GB" sz="1600" b="1" dirty="0">
                <a:latin typeface="Arial" charset="0"/>
              </a:rPr>
              <a:t>CCE</a:t>
            </a:r>
            <a:r>
              <a:rPr lang="en-GB" sz="1600" dirty="0">
                <a:latin typeface="Arial" charset="0"/>
              </a:rPr>
              <a:t> measurements and one sensor used for </a:t>
            </a:r>
            <a:r>
              <a:rPr lang="en-GB" sz="1600" b="1" dirty="0">
                <a:latin typeface="Arial" charset="0"/>
              </a:rPr>
              <a:t>V</a:t>
            </a:r>
            <a:r>
              <a:rPr lang="en-GB" sz="1600" b="1" baseline="-25000" dirty="0">
                <a:latin typeface="Arial" charset="0"/>
              </a:rPr>
              <a:t>DEP</a:t>
            </a:r>
            <a:r>
              <a:rPr lang="en-GB" sz="1600" dirty="0">
                <a:latin typeface="Arial" charset="0"/>
              </a:rPr>
              <a:t> measurements.</a:t>
            </a:r>
          </a:p>
          <a:p>
            <a:pPr algn="ctr">
              <a:buClr>
                <a:srgbClr val="000000"/>
              </a:buClr>
              <a:buSzPct val="100000"/>
              <a:buFont typeface="Times New Roman" charset="0"/>
              <a:buNone/>
            </a:pPr>
            <a:r>
              <a:rPr lang="en-GB" sz="1600" dirty="0">
                <a:latin typeface="Arial" charset="0"/>
              </a:rPr>
              <a:t>Both </a:t>
            </a:r>
            <a:r>
              <a:rPr lang="en-GB" sz="1600" b="1" dirty="0">
                <a:latin typeface="Arial" charset="0"/>
              </a:rPr>
              <a:t>sensors annealed together</a:t>
            </a:r>
            <a:r>
              <a:rPr lang="en-GB" sz="1600" dirty="0">
                <a:latin typeface="Arial" charset="0"/>
              </a:rPr>
              <a:t> at same temperature for same length of time.</a:t>
            </a:r>
          </a:p>
        </p:txBody>
      </p:sp>
      <p:sp>
        <p:nvSpPr>
          <p:cNvPr id="27674" name="Line 47"/>
          <p:cNvSpPr>
            <a:spLocks noChangeShapeType="1"/>
          </p:cNvSpPr>
          <p:nvPr/>
        </p:nvSpPr>
        <p:spPr bwMode="auto">
          <a:xfrm>
            <a:off x="4716016" y="4149080"/>
            <a:ext cx="685800" cy="0"/>
          </a:xfrm>
          <a:prstGeom prst="line">
            <a:avLst/>
          </a:prstGeom>
          <a:noFill/>
          <a:ln w="9525">
            <a:solidFill>
              <a:schemeClr val="tx1"/>
            </a:solidFill>
            <a:round/>
            <a:headEnd/>
            <a:tailEnd type="triangle" w="med" len="med"/>
          </a:ln>
        </p:spPr>
        <p:txBody>
          <a:bodyPr/>
          <a:lstStyle/>
          <a:p>
            <a:endParaRPr lang="en-GB"/>
          </a:p>
        </p:txBody>
      </p:sp>
      <p:sp>
        <p:nvSpPr>
          <p:cNvPr id="11" name="Slide Number Placeholder 10"/>
          <p:cNvSpPr>
            <a:spLocks noGrp="1"/>
          </p:cNvSpPr>
          <p:nvPr>
            <p:ph type="sldNum" sz="quarter" idx="12"/>
          </p:nvPr>
        </p:nvSpPr>
        <p:spPr/>
        <p:txBody>
          <a:bodyPr/>
          <a:lstStyle/>
          <a:p>
            <a:pPr>
              <a:defRPr/>
            </a:pPr>
            <a:fld id="{8F5D19F8-8CEE-4CE1-AFA6-F5B7F7DB4FA0}" type="slidenum">
              <a:rPr lang="en-GB" smtClean="0"/>
              <a:pPr>
                <a:defRPr/>
              </a:pPr>
              <a:t>6</a:t>
            </a:fld>
            <a:endParaRPr lang="en-GB"/>
          </a:p>
        </p:txBody>
      </p:sp>
      <p:sp>
        <p:nvSpPr>
          <p:cNvPr id="12" name="Footer Placeholder 11"/>
          <p:cNvSpPr>
            <a:spLocks noGrp="1"/>
          </p:cNvSpPr>
          <p:nvPr>
            <p:ph type="ftr" sz="quarter" idx="11"/>
          </p:nvPr>
        </p:nvSpPr>
        <p:spPr>
          <a:xfrm>
            <a:off x="2627785" y="6453337"/>
            <a:ext cx="3895254" cy="404664"/>
          </a:xfrm>
        </p:spPr>
        <p:txBody>
          <a:bodyPr/>
          <a:lstStyle/>
          <a:p>
            <a:pPr>
              <a:defRPr/>
            </a:pPr>
            <a:r>
              <a:rPr lang="en-GB" smtClean="0"/>
              <a:t>G. Casse, 17th RD50 Workshop, CERN 17-19 Nov.2010</a:t>
            </a:r>
            <a:endParaRPr lang="en-GB"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5"/>
          <p:cNvSpPr txBox="1">
            <a:spLocks noChangeArrowheads="1"/>
          </p:cNvSpPr>
          <p:nvPr/>
        </p:nvSpPr>
        <p:spPr bwMode="auto">
          <a:xfrm>
            <a:off x="3657600" y="914400"/>
            <a:ext cx="5257800" cy="2781300"/>
          </a:xfrm>
          <a:prstGeom prst="rect">
            <a:avLst/>
          </a:prstGeom>
          <a:noFill/>
          <a:ln w="9525">
            <a:noFill/>
            <a:miter lim="800000"/>
            <a:headEnd/>
            <a:tailEnd/>
          </a:ln>
        </p:spPr>
        <p:txBody>
          <a:bodyPr lIns="90000" tIns="46800" rIns="90000" bIns="46800">
            <a:spAutoFit/>
          </a:bodyPr>
          <a:lstStyle/>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dirty="0">
                <a:latin typeface="Arial" charset="0"/>
              </a:rPr>
              <a:t>Charge Collection Measurements</a:t>
            </a: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600" dirty="0">
              <a:latin typeface="Arial" charset="0"/>
            </a:endParaRP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aseline="30000" dirty="0">
                <a:latin typeface="Arial" charset="0"/>
              </a:rPr>
              <a:t>90</a:t>
            </a:r>
            <a:r>
              <a:rPr lang="en-GB" sz="1600" dirty="0">
                <a:latin typeface="Arial" charset="0"/>
              </a:rPr>
              <a:t>Sr fast electron source used to generate signal.</a:t>
            </a: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Readout triggered by </a:t>
            </a:r>
            <a:r>
              <a:rPr lang="en-GB" sz="1600" dirty="0" err="1">
                <a:latin typeface="Arial" charset="0"/>
              </a:rPr>
              <a:t>scintillator</a:t>
            </a:r>
            <a:r>
              <a:rPr lang="en-GB" sz="1600" dirty="0">
                <a:latin typeface="Arial" charset="0"/>
              </a:rPr>
              <a:t>.</a:t>
            </a: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600" dirty="0">
              <a:latin typeface="Arial" charset="0"/>
            </a:endParaRP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Charge collection measured using </a:t>
            </a: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analogue electronics chip (</a:t>
            </a:r>
            <a:r>
              <a:rPr lang="en-GB" sz="1600" dirty="0" smtClean="0">
                <a:latin typeface="Arial" charset="0"/>
              </a:rPr>
              <a:t>SCT128A or Beetle) </a:t>
            </a:r>
            <a:r>
              <a:rPr lang="en-GB" sz="1600" dirty="0">
                <a:latin typeface="Arial" charset="0"/>
              </a:rPr>
              <a:t>clocked at LHC speed (40 MHz clock, 25 ns shaping time).</a:t>
            </a: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600" dirty="0">
              <a:latin typeface="Arial" charset="0"/>
            </a:endParaRPr>
          </a:p>
          <a:p>
            <a:pPr algn="ctr">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latin typeface="Arial" charset="0"/>
              </a:rPr>
              <a:t>System calibrated to most probable value of MIP energy loss in non-irradiated 300 </a:t>
            </a:r>
            <a:r>
              <a:rPr lang="en-GB" sz="1600" dirty="0">
                <a:latin typeface="Arial" charset="0"/>
                <a:sym typeface="Symbol" charset="2"/>
              </a:rPr>
              <a:t></a:t>
            </a:r>
            <a:r>
              <a:rPr lang="en-GB" sz="1600" dirty="0">
                <a:latin typeface="Arial" charset="0"/>
              </a:rPr>
              <a:t>m thick sensor (~ 23000 e).</a:t>
            </a:r>
          </a:p>
        </p:txBody>
      </p:sp>
      <p:sp>
        <p:nvSpPr>
          <p:cNvPr id="29700" name="Text Box 9"/>
          <p:cNvSpPr txBox="1">
            <a:spLocks noChangeArrowheads="1"/>
          </p:cNvSpPr>
          <p:nvPr/>
        </p:nvSpPr>
        <p:spPr bwMode="auto">
          <a:xfrm>
            <a:off x="381000" y="304800"/>
            <a:ext cx="8382000" cy="468313"/>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latin typeface="Arial" charset="0"/>
              </a:rPr>
              <a:t>Experimental Setup and Analysis Procedure</a:t>
            </a:r>
          </a:p>
        </p:txBody>
      </p:sp>
      <p:sp>
        <p:nvSpPr>
          <p:cNvPr id="29701" name="Rectangle 10" descr="G:\NEWPICS\6_GIF.gif"/>
          <p:cNvSpPr>
            <a:spLocks noChangeArrowheads="1"/>
          </p:cNvSpPr>
          <p:nvPr/>
        </p:nvSpPr>
        <p:spPr bwMode="auto">
          <a:xfrm>
            <a:off x="5029200" y="3733800"/>
            <a:ext cx="3733800" cy="2514600"/>
          </a:xfrm>
          <a:prstGeom prst="rect">
            <a:avLst/>
          </a:prstGeom>
          <a:blipFill dpi="0" rotWithShape="0">
            <a:blip r:embed="rId3" cstate="print"/>
            <a:srcRect/>
            <a:stretch>
              <a:fillRect/>
            </a:stretch>
          </a:blipFill>
          <a:ln w="9525">
            <a:noFill/>
            <a:miter lim="800000"/>
            <a:headEnd/>
            <a:tailEnd/>
          </a:ln>
        </p:spPr>
        <p:txBody>
          <a:bodyPr wrap="none" anchor="ctr"/>
          <a:lstStyle/>
          <a:p>
            <a:endParaRPr lang="en-US"/>
          </a:p>
        </p:txBody>
      </p:sp>
      <p:sp>
        <p:nvSpPr>
          <p:cNvPr id="29702" name="Rectangle 15"/>
          <p:cNvSpPr>
            <a:spLocks noChangeArrowheads="1"/>
          </p:cNvSpPr>
          <p:nvPr/>
        </p:nvSpPr>
        <p:spPr bwMode="auto">
          <a:xfrm>
            <a:off x="228600" y="4267200"/>
            <a:ext cx="4572000" cy="1803400"/>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b="1">
                <a:latin typeface="Arial" charset="0"/>
              </a:rPr>
              <a:t>Depletion Voltage Measurements</a:t>
            </a:r>
          </a:p>
          <a:p>
            <a:pPr algn="ctr">
              <a:buClr>
                <a:srgbClr val="000000"/>
              </a:buClr>
              <a:buSzPct val="100000"/>
              <a:buFont typeface="Times New Roman" charset="0"/>
              <a:buNone/>
            </a:pPr>
            <a:endParaRPr lang="en-GB" sz="1600" b="1">
              <a:latin typeface="Arial" charset="0"/>
            </a:endParaRPr>
          </a:p>
          <a:p>
            <a:pPr algn="ctr">
              <a:buClr>
                <a:srgbClr val="000000"/>
              </a:buClr>
              <a:buSzPct val="100000"/>
              <a:buFont typeface="Times New Roman" charset="0"/>
              <a:buNone/>
            </a:pPr>
            <a:r>
              <a:rPr lang="en-GB" sz="1600">
                <a:latin typeface="Arial" charset="0"/>
              </a:rPr>
              <a:t>V</a:t>
            </a:r>
            <a:r>
              <a:rPr lang="en-GB" sz="1600" baseline="-25000">
                <a:latin typeface="Arial" charset="0"/>
              </a:rPr>
              <a:t>DEP</a:t>
            </a:r>
            <a:r>
              <a:rPr lang="en-GB" sz="1600">
                <a:latin typeface="Arial" charset="0"/>
              </a:rPr>
              <a:t> Determined by standard method of measuring the V</a:t>
            </a:r>
            <a:r>
              <a:rPr lang="en-GB" sz="1600" baseline="-25000">
                <a:latin typeface="Arial" charset="0"/>
              </a:rPr>
              <a:t>BIAS</a:t>
            </a:r>
            <a:r>
              <a:rPr lang="en-GB" sz="1600">
                <a:latin typeface="Arial" charset="0"/>
              </a:rPr>
              <a:t> at which 1/C</a:t>
            </a:r>
            <a:r>
              <a:rPr lang="en-GB" sz="1600" baseline="30000">
                <a:latin typeface="Arial" charset="0"/>
              </a:rPr>
              <a:t>2</a:t>
            </a:r>
            <a:r>
              <a:rPr lang="en-GB" sz="1600">
                <a:latin typeface="Arial" charset="0"/>
              </a:rPr>
              <a:t> saturates.</a:t>
            </a:r>
          </a:p>
          <a:p>
            <a:pPr algn="ctr">
              <a:buClr>
                <a:srgbClr val="000000"/>
              </a:buClr>
              <a:buSzPct val="100000"/>
              <a:buFont typeface="Times New Roman" charset="0"/>
              <a:buNone/>
            </a:pPr>
            <a:endParaRPr lang="en-GB" sz="1600">
              <a:latin typeface="Arial" charset="0"/>
            </a:endParaRPr>
          </a:p>
          <a:p>
            <a:pPr algn="ctr">
              <a:buClr>
                <a:srgbClr val="000000"/>
              </a:buClr>
              <a:buSzPct val="100000"/>
              <a:buFont typeface="Times New Roman" charset="0"/>
              <a:buNone/>
            </a:pPr>
            <a:r>
              <a:rPr lang="en-GB" sz="1600">
                <a:latin typeface="Arial" charset="0"/>
              </a:rPr>
              <a:t>Both sets of measurements performed in freezer at temperature of ~-25 </a:t>
            </a:r>
            <a:r>
              <a:rPr lang="en-GB" sz="1600" baseline="30000">
                <a:latin typeface="Arial" charset="0"/>
              </a:rPr>
              <a:t>o</a:t>
            </a:r>
            <a:r>
              <a:rPr lang="en-GB" sz="1600">
                <a:latin typeface="Arial" charset="0"/>
              </a:rPr>
              <a:t>C with N</a:t>
            </a:r>
            <a:r>
              <a:rPr lang="en-GB" sz="1600" baseline="30000">
                <a:latin typeface="Arial" charset="0"/>
              </a:rPr>
              <a:t>2</a:t>
            </a:r>
            <a:r>
              <a:rPr lang="en-GB" sz="1600">
                <a:latin typeface="Arial" charset="0"/>
              </a:rPr>
              <a:t> flush.</a:t>
            </a:r>
          </a:p>
        </p:txBody>
      </p:sp>
      <p:sp>
        <p:nvSpPr>
          <p:cNvPr id="29703" name="Line 16"/>
          <p:cNvSpPr>
            <a:spLocks noChangeShapeType="1"/>
          </p:cNvSpPr>
          <p:nvPr/>
        </p:nvSpPr>
        <p:spPr bwMode="auto">
          <a:xfrm flipH="1">
            <a:off x="3779912" y="2348880"/>
            <a:ext cx="782960" cy="0"/>
          </a:xfrm>
          <a:prstGeom prst="line">
            <a:avLst/>
          </a:prstGeom>
          <a:noFill/>
          <a:ln w="9525">
            <a:solidFill>
              <a:schemeClr val="tx1"/>
            </a:solidFill>
            <a:round/>
            <a:headEnd/>
            <a:tailEnd type="triangle" w="med" len="med"/>
          </a:ln>
        </p:spPr>
        <p:txBody>
          <a:bodyPr/>
          <a:lstStyle/>
          <a:p>
            <a:endParaRPr lang="en-GB"/>
          </a:p>
        </p:txBody>
      </p:sp>
      <p:sp>
        <p:nvSpPr>
          <p:cNvPr id="29704" name="Line 17"/>
          <p:cNvSpPr>
            <a:spLocks noChangeShapeType="1"/>
          </p:cNvSpPr>
          <p:nvPr/>
        </p:nvSpPr>
        <p:spPr bwMode="auto">
          <a:xfrm>
            <a:off x="4495800" y="4953000"/>
            <a:ext cx="2667000" cy="0"/>
          </a:xfrm>
          <a:prstGeom prst="line">
            <a:avLst/>
          </a:prstGeom>
          <a:noFill/>
          <a:ln w="9525">
            <a:solidFill>
              <a:schemeClr val="tx1"/>
            </a:solidFill>
            <a:round/>
            <a:headEnd/>
            <a:tailEnd type="triangle" w="med" len="med"/>
          </a:ln>
        </p:spPr>
        <p:txBody>
          <a:bodyPr/>
          <a:lstStyle/>
          <a:p>
            <a:endParaRPr lang="en-GB"/>
          </a:p>
        </p:txBody>
      </p:sp>
      <p:sp>
        <p:nvSpPr>
          <p:cNvPr id="29705" name="Rectangle 18"/>
          <p:cNvSpPr>
            <a:spLocks noChangeArrowheads="1"/>
          </p:cNvSpPr>
          <p:nvPr/>
        </p:nvSpPr>
        <p:spPr bwMode="auto">
          <a:xfrm>
            <a:off x="5715000" y="5486400"/>
            <a:ext cx="974725" cy="336550"/>
          </a:xfrm>
          <a:prstGeom prst="rect">
            <a:avLst/>
          </a:prstGeom>
          <a:noFill/>
          <a:ln w="9525">
            <a:noFill/>
            <a:miter lim="800000"/>
            <a:headEnd/>
            <a:tailEnd/>
          </a:ln>
        </p:spPr>
        <p:txBody>
          <a:bodyPr>
            <a:spAutoFit/>
          </a:bodyPr>
          <a:lstStyle/>
          <a:p>
            <a:r>
              <a:rPr lang="en-GB" sz="1600">
                <a:latin typeface="Arial" charset="0"/>
              </a:rPr>
              <a:t>@ 1 kHz</a:t>
            </a:r>
          </a:p>
        </p:txBody>
      </p:sp>
      <p:sp>
        <p:nvSpPr>
          <p:cNvPr id="11" name="Slide Number Placeholder 10"/>
          <p:cNvSpPr>
            <a:spLocks noGrp="1"/>
          </p:cNvSpPr>
          <p:nvPr>
            <p:ph type="sldNum" sz="quarter" idx="12"/>
          </p:nvPr>
        </p:nvSpPr>
        <p:spPr/>
        <p:txBody>
          <a:bodyPr/>
          <a:lstStyle/>
          <a:p>
            <a:pPr>
              <a:defRPr/>
            </a:pPr>
            <a:fld id="{8F5D19F8-8CEE-4CE1-AFA6-F5B7F7DB4FA0}" type="slidenum">
              <a:rPr lang="en-GB" smtClean="0"/>
              <a:pPr>
                <a:defRPr/>
              </a:pPr>
              <a:t>7</a:t>
            </a:fld>
            <a:endParaRPr lang="en-GB"/>
          </a:p>
        </p:txBody>
      </p:sp>
      <p:sp>
        <p:nvSpPr>
          <p:cNvPr id="12" name="Footer Placeholder 11"/>
          <p:cNvSpPr>
            <a:spLocks noGrp="1"/>
          </p:cNvSpPr>
          <p:nvPr>
            <p:ph type="ftr" sz="quarter" idx="11"/>
          </p:nvPr>
        </p:nvSpPr>
        <p:spPr>
          <a:xfrm>
            <a:off x="2699793" y="6525344"/>
            <a:ext cx="3823246" cy="332656"/>
          </a:xfrm>
        </p:spPr>
        <p:txBody>
          <a:bodyPr/>
          <a:lstStyle/>
          <a:p>
            <a:pPr>
              <a:defRPr/>
            </a:pPr>
            <a:r>
              <a:rPr lang="en-GB" smtClean="0"/>
              <a:t>G. Casse, 17th RD50 Workshop, CERN 17-19 Nov.2010</a:t>
            </a:r>
            <a:endParaRPr lang="en-GB" dirty="0"/>
          </a:p>
        </p:txBody>
      </p:sp>
      <p:sp>
        <p:nvSpPr>
          <p:cNvPr id="13" name="Rectangle 1029" descr="G:\AnnealingStep5_500V_ver2.jpg"/>
          <p:cNvSpPr>
            <a:spLocks noChangeArrowheads="1"/>
          </p:cNvSpPr>
          <p:nvPr/>
        </p:nvSpPr>
        <p:spPr bwMode="auto">
          <a:xfrm>
            <a:off x="0" y="1052736"/>
            <a:ext cx="3563888" cy="3096344"/>
          </a:xfrm>
          <a:prstGeom prst="rect">
            <a:avLst/>
          </a:prstGeom>
          <a:blipFill dpi="0" rotWithShape="0">
            <a:blip r:embed="rId4" cstate="print"/>
            <a:srcRect/>
            <a:stretch>
              <a:fillRect/>
            </a:stretch>
          </a:blipFill>
          <a:ln w="9525">
            <a:noFill/>
            <a:miter lim="800000"/>
            <a:headEnd/>
            <a:tailEnd/>
          </a:ln>
        </p:spPr>
        <p:txBody>
          <a:bodyPr wrap="none" anchor="ctr"/>
          <a:lstStyle/>
          <a:p>
            <a:endParaRPr lang="en-US"/>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descr="G:\NEWPICS\1_GIF.gif"/>
          <p:cNvSpPr>
            <a:spLocks noChangeArrowheads="1"/>
          </p:cNvSpPr>
          <p:nvPr/>
        </p:nvSpPr>
        <p:spPr bwMode="auto">
          <a:xfrm>
            <a:off x="467544" y="1556792"/>
            <a:ext cx="4104456" cy="2952328"/>
          </a:xfrm>
          <a:prstGeom prst="rect">
            <a:avLst/>
          </a:prstGeom>
          <a:blipFill dpi="0" rotWithShape="0">
            <a:blip r:embed="rId3" cstate="print"/>
            <a:srcRect/>
            <a:stretch>
              <a:fillRect/>
            </a:stretch>
          </a:blipFill>
          <a:ln w="9525">
            <a:noFill/>
            <a:miter lim="800000"/>
            <a:headEnd/>
            <a:tailEnd/>
          </a:ln>
        </p:spPr>
        <p:txBody>
          <a:bodyPr wrap="none" anchor="ctr"/>
          <a:lstStyle/>
          <a:p>
            <a:endParaRPr lang="en-US"/>
          </a:p>
        </p:txBody>
      </p:sp>
      <p:sp>
        <p:nvSpPr>
          <p:cNvPr id="32771" name="Rectangle 8"/>
          <p:cNvSpPr>
            <a:spLocks noChangeArrowheads="1"/>
          </p:cNvSpPr>
          <p:nvPr/>
        </p:nvSpPr>
        <p:spPr bwMode="auto">
          <a:xfrm>
            <a:off x="971600" y="5301208"/>
            <a:ext cx="2057400" cy="581025"/>
          </a:xfrm>
          <a:prstGeom prst="rect">
            <a:avLst/>
          </a:prstGeom>
          <a:noFill/>
          <a:ln w="12700">
            <a:noFill/>
            <a:miter lim="800000"/>
            <a:headEnd/>
            <a:tailEnd/>
          </a:ln>
        </p:spPr>
        <p:txBody>
          <a:bodyPr>
            <a:spAutoFit/>
          </a:bodyPr>
          <a:lstStyle/>
          <a:p>
            <a:pPr algn="ctr">
              <a:buClr>
                <a:srgbClr val="000000"/>
              </a:buClr>
              <a:buSzPct val="100000"/>
              <a:buFont typeface="Times New Roman" charset="0"/>
              <a:buNone/>
            </a:pPr>
            <a:r>
              <a:rPr lang="en-GB" sz="1600" dirty="0">
                <a:latin typeface="Arial" charset="0"/>
              </a:rPr>
              <a:t>Smooth fall off after ~ 100 days @ 20 </a:t>
            </a:r>
            <a:r>
              <a:rPr lang="en-GB" sz="1600" baseline="30000" dirty="0" err="1">
                <a:latin typeface="Arial" charset="0"/>
              </a:rPr>
              <a:t>o</a:t>
            </a:r>
            <a:r>
              <a:rPr lang="en-GB" sz="1600" dirty="0" err="1">
                <a:latin typeface="Arial" charset="0"/>
              </a:rPr>
              <a:t>C</a:t>
            </a:r>
            <a:endParaRPr lang="en-GB" sz="1600" dirty="0">
              <a:latin typeface="Arial" charset="0"/>
            </a:endParaRPr>
          </a:p>
        </p:txBody>
      </p:sp>
      <p:sp>
        <p:nvSpPr>
          <p:cNvPr id="32773" name="Text Box 14"/>
          <p:cNvSpPr txBox="1">
            <a:spLocks noChangeArrowheads="1"/>
          </p:cNvSpPr>
          <p:nvPr/>
        </p:nvSpPr>
        <p:spPr bwMode="auto">
          <a:xfrm>
            <a:off x="381000" y="304800"/>
            <a:ext cx="8382000" cy="468313"/>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latin typeface="Arial" charset="0"/>
              </a:rPr>
              <a:t>Results of Charge Collection Measurements</a:t>
            </a:r>
          </a:p>
        </p:txBody>
      </p:sp>
      <p:sp>
        <p:nvSpPr>
          <p:cNvPr id="32774" name="Rectangle 20"/>
          <p:cNvSpPr>
            <a:spLocks noChangeArrowheads="1"/>
          </p:cNvSpPr>
          <p:nvPr/>
        </p:nvSpPr>
        <p:spPr bwMode="auto">
          <a:xfrm>
            <a:off x="3581400" y="5181600"/>
            <a:ext cx="4114800" cy="336550"/>
          </a:xfrm>
          <a:prstGeom prst="rect">
            <a:avLst/>
          </a:prstGeom>
          <a:noFill/>
          <a:ln w="9525">
            <a:noFill/>
            <a:miter lim="800000"/>
            <a:headEnd/>
            <a:tailEnd/>
          </a:ln>
        </p:spPr>
        <p:txBody>
          <a:bodyPr>
            <a:spAutoFit/>
          </a:bodyPr>
          <a:lstStyle/>
          <a:p>
            <a:pPr algn="r"/>
            <a:r>
              <a:rPr lang="en-GB" sz="1600">
                <a:solidFill>
                  <a:srgbClr val="990099"/>
                </a:solidFill>
                <a:latin typeface="Arial" charset="0"/>
              </a:rPr>
              <a:t>SCT Default threshold 1 fC (~ 6.2 ke)</a:t>
            </a:r>
          </a:p>
        </p:txBody>
      </p:sp>
      <p:sp>
        <p:nvSpPr>
          <p:cNvPr id="32775" name="Rectangle 22"/>
          <p:cNvSpPr>
            <a:spLocks noChangeArrowheads="1"/>
          </p:cNvSpPr>
          <p:nvPr/>
        </p:nvSpPr>
        <p:spPr bwMode="auto">
          <a:xfrm>
            <a:off x="5724128" y="5805264"/>
            <a:ext cx="2057400" cy="581025"/>
          </a:xfrm>
          <a:prstGeom prst="rect">
            <a:avLst/>
          </a:prstGeom>
          <a:noFill/>
          <a:ln w="9525">
            <a:noFill/>
            <a:miter lim="800000"/>
            <a:headEnd/>
            <a:tailEnd/>
          </a:ln>
        </p:spPr>
        <p:txBody>
          <a:bodyPr>
            <a:spAutoFit/>
          </a:bodyPr>
          <a:lstStyle/>
          <a:p>
            <a:pPr algn="ctr"/>
            <a:r>
              <a:rPr lang="en-GB" sz="1600" dirty="0">
                <a:latin typeface="Arial" charset="0"/>
              </a:rPr>
              <a:t>No sharp drop in the collected charge</a:t>
            </a:r>
          </a:p>
        </p:txBody>
      </p:sp>
      <p:sp>
        <p:nvSpPr>
          <p:cNvPr id="32777" name="Rectangle 1030"/>
          <p:cNvSpPr>
            <a:spLocks noChangeArrowheads="1"/>
          </p:cNvSpPr>
          <p:nvPr/>
        </p:nvSpPr>
        <p:spPr bwMode="auto">
          <a:xfrm>
            <a:off x="1752600" y="1143000"/>
            <a:ext cx="6019800" cy="336550"/>
          </a:xfrm>
          <a:prstGeom prst="rect">
            <a:avLst/>
          </a:prstGeom>
          <a:noFill/>
          <a:ln w="12700">
            <a:noFill/>
            <a:miter lim="800000"/>
            <a:headEnd/>
            <a:tailEnd/>
          </a:ln>
        </p:spPr>
        <p:txBody>
          <a:bodyPr>
            <a:spAutoFit/>
          </a:bodyPr>
          <a:lstStyle/>
          <a:p>
            <a:pPr>
              <a:buClr>
                <a:srgbClr val="000000"/>
              </a:buClr>
              <a:buSzPct val="100000"/>
              <a:buFont typeface="Times New Roman" charset="0"/>
              <a:buNone/>
            </a:pPr>
            <a:r>
              <a:rPr lang="en-GB" sz="1600">
                <a:latin typeface="Arial" charset="0"/>
              </a:rPr>
              <a:t>Above ~ 500 V collected charge remains almost constant in time</a:t>
            </a:r>
          </a:p>
        </p:txBody>
      </p:sp>
      <p:sp>
        <p:nvSpPr>
          <p:cNvPr id="10" name="Slide Number Placeholder 9"/>
          <p:cNvSpPr>
            <a:spLocks noGrp="1"/>
          </p:cNvSpPr>
          <p:nvPr>
            <p:ph type="sldNum" sz="quarter" idx="12"/>
          </p:nvPr>
        </p:nvSpPr>
        <p:spPr/>
        <p:txBody>
          <a:bodyPr/>
          <a:lstStyle/>
          <a:p>
            <a:pPr>
              <a:defRPr/>
            </a:pPr>
            <a:fld id="{8F5D19F8-8CEE-4CE1-AFA6-F5B7F7DB4FA0}" type="slidenum">
              <a:rPr lang="en-GB" smtClean="0"/>
              <a:pPr>
                <a:defRPr/>
              </a:pPr>
              <a:t>8</a:t>
            </a:fld>
            <a:endParaRPr lang="en-GB"/>
          </a:p>
        </p:txBody>
      </p:sp>
      <p:sp>
        <p:nvSpPr>
          <p:cNvPr id="11" name="Footer Placeholder 10"/>
          <p:cNvSpPr>
            <a:spLocks noGrp="1"/>
          </p:cNvSpPr>
          <p:nvPr>
            <p:ph type="ftr" sz="quarter" idx="11"/>
          </p:nvPr>
        </p:nvSpPr>
        <p:spPr>
          <a:xfrm>
            <a:off x="3203575" y="6492875"/>
            <a:ext cx="3744689" cy="365125"/>
          </a:xfrm>
        </p:spPr>
        <p:txBody>
          <a:bodyPr/>
          <a:lstStyle/>
          <a:p>
            <a:pPr>
              <a:defRPr/>
            </a:pPr>
            <a:r>
              <a:rPr lang="en-GB" smtClean="0"/>
              <a:t>G. Casse, 17th RD50 Workshop, CERN 17-19 Nov.2010</a:t>
            </a:r>
            <a:endParaRPr lang="en-GB" dirty="0"/>
          </a:p>
        </p:txBody>
      </p:sp>
      <p:sp>
        <p:nvSpPr>
          <p:cNvPr id="12" name="Rectangle 1032" descr="G:\NEWPICS\2_GIF.gif"/>
          <p:cNvSpPr>
            <a:spLocks noChangeArrowheads="1"/>
          </p:cNvSpPr>
          <p:nvPr/>
        </p:nvSpPr>
        <p:spPr bwMode="auto">
          <a:xfrm>
            <a:off x="4788024" y="1556792"/>
            <a:ext cx="4104456" cy="2952328"/>
          </a:xfrm>
          <a:prstGeom prst="rect">
            <a:avLst/>
          </a:prstGeom>
          <a:blipFill dpi="0" rotWithShape="0">
            <a:blip r:embed="rId4" cstate="print"/>
            <a:srcRect/>
            <a:stretch>
              <a:fillRect/>
            </a:stretch>
          </a:blipFill>
          <a:ln w="9525">
            <a:noFill/>
            <a:miter lim="800000"/>
            <a:headEnd/>
            <a:tailEnd/>
          </a:ln>
        </p:spPr>
        <p:txBody>
          <a:bodyPr wrap="none" anchor="ctr"/>
          <a:lstStyle/>
          <a:p>
            <a:endParaRPr lang="en-US"/>
          </a:p>
        </p:txBody>
      </p:sp>
      <p:sp>
        <p:nvSpPr>
          <p:cNvPr id="32772" name="Line 10"/>
          <p:cNvSpPr>
            <a:spLocks noChangeShapeType="1"/>
          </p:cNvSpPr>
          <p:nvPr/>
        </p:nvSpPr>
        <p:spPr bwMode="auto">
          <a:xfrm>
            <a:off x="899592" y="3501008"/>
            <a:ext cx="7704856" cy="0"/>
          </a:xfrm>
          <a:prstGeom prst="line">
            <a:avLst/>
          </a:prstGeom>
          <a:noFill/>
          <a:ln w="19050">
            <a:solidFill>
              <a:srgbClr val="800080"/>
            </a:solidFill>
            <a:prstDash val="dash"/>
            <a:round/>
            <a:headEnd/>
            <a:tailEnd/>
          </a:ln>
        </p:spPr>
        <p:txBody>
          <a:bodyPr/>
          <a:lstStyle/>
          <a:p>
            <a:endParaRPr lang="en-GB"/>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9" descr="G:\NEWPICS\5_GIF.gif"/>
          <p:cNvSpPr>
            <a:spLocks noChangeArrowheads="1"/>
          </p:cNvSpPr>
          <p:nvPr/>
        </p:nvSpPr>
        <p:spPr bwMode="auto">
          <a:xfrm>
            <a:off x="611560" y="980728"/>
            <a:ext cx="7863408" cy="5127848"/>
          </a:xfrm>
          <a:prstGeom prst="rect">
            <a:avLst/>
          </a:prstGeom>
          <a:blipFill dpi="0" rotWithShape="0">
            <a:blip r:embed="rId3" cstate="print"/>
            <a:srcRect/>
            <a:stretch>
              <a:fillRect/>
            </a:stretch>
          </a:blipFill>
          <a:ln w="9525">
            <a:noFill/>
            <a:miter lim="800000"/>
            <a:headEnd/>
            <a:tailEnd/>
          </a:ln>
        </p:spPr>
        <p:txBody>
          <a:bodyPr wrap="none" anchor="ctr"/>
          <a:lstStyle/>
          <a:p>
            <a:endParaRPr lang="en-US"/>
          </a:p>
        </p:txBody>
      </p:sp>
      <p:sp>
        <p:nvSpPr>
          <p:cNvPr id="37891" name="Text Box 7"/>
          <p:cNvSpPr txBox="1">
            <a:spLocks noChangeArrowheads="1"/>
          </p:cNvSpPr>
          <p:nvPr/>
        </p:nvSpPr>
        <p:spPr bwMode="auto">
          <a:xfrm>
            <a:off x="381000" y="304800"/>
            <a:ext cx="8382000" cy="468313"/>
          </a:xfrm>
          <a:prstGeom prst="rect">
            <a:avLst/>
          </a:prstGeom>
          <a:noFill/>
          <a:ln w="9525">
            <a:noFill/>
            <a:miter lim="800000"/>
            <a:headEnd/>
            <a:tailEnd/>
          </a:ln>
        </p:spPr>
        <p:txBody>
          <a:bodyPr lIns="90000" tIns="46800" rIns="90000" bIns="46800">
            <a:spAutoFit/>
          </a:bodyPr>
          <a:lstStyle/>
          <a:p>
            <a:pPr algn="ctr">
              <a:lnSpc>
                <a:spcPct val="103000"/>
              </a:lnSpc>
              <a:spcBef>
                <a:spcPts val="1500"/>
              </a:spcBef>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b="1">
                <a:latin typeface="Arial" charset="0"/>
              </a:rPr>
              <a:t>Comparison of Predicted V</a:t>
            </a:r>
            <a:r>
              <a:rPr lang="en-GB" b="1" baseline="-25000">
                <a:latin typeface="Arial" charset="0"/>
              </a:rPr>
              <a:t>DEP</a:t>
            </a:r>
            <a:r>
              <a:rPr lang="en-GB" b="1">
                <a:latin typeface="Arial" charset="0"/>
              </a:rPr>
              <a:t> and Measured V</a:t>
            </a:r>
            <a:r>
              <a:rPr lang="en-GB" b="1" baseline="-25000">
                <a:latin typeface="Arial" charset="0"/>
              </a:rPr>
              <a:t>DEP</a:t>
            </a:r>
          </a:p>
        </p:txBody>
      </p:sp>
      <p:sp>
        <p:nvSpPr>
          <p:cNvPr id="37892" name="Rectangle 10"/>
          <p:cNvSpPr>
            <a:spLocks noChangeArrowheads="1"/>
          </p:cNvSpPr>
          <p:nvPr/>
        </p:nvSpPr>
        <p:spPr bwMode="auto">
          <a:xfrm>
            <a:off x="1524000" y="2743200"/>
            <a:ext cx="2514600" cy="825500"/>
          </a:xfrm>
          <a:prstGeom prst="rect">
            <a:avLst/>
          </a:prstGeom>
          <a:noFill/>
          <a:ln w="9525">
            <a:noFill/>
            <a:miter lim="800000"/>
            <a:headEnd/>
            <a:tailEnd/>
          </a:ln>
        </p:spPr>
        <p:txBody>
          <a:bodyPr>
            <a:spAutoFit/>
          </a:bodyPr>
          <a:lstStyle/>
          <a:p>
            <a:pPr algn="ctr">
              <a:buClr>
                <a:srgbClr val="000000"/>
              </a:buClr>
              <a:buSzPct val="100000"/>
              <a:buFont typeface="Times New Roman" charset="0"/>
              <a:buNone/>
            </a:pPr>
            <a:r>
              <a:rPr lang="en-GB" sz="1600">
                <a:latin typeface="Arial" charset="0"/>
              </a:rPr>
              <a:t>Data shows a slower annealing effect than the two models</a:t>
            </a:r>
          </a:p>
        </p:txBody>
      </p:sp>
      <p:sp>
        <p:nvSpPr>
          <p:cNvPr id="7" name="Slide Number Placeholder 6"/>
          <p:cNvSpPr>
            <a:spLocks noGrp="1"/>
          </p:cNvSpPr>
          <p:nvPr>
            <p:ph type="sldNum" sz="quarter" idx="12"/>
          </p:nvPr>
        </p:nvSpPr>
        <p:spPr>
          <a:xfrm>
            <a:off x="6732240" y="6492875"/>
            <a:ext cx="2133600" cy="365125"/>
          </a:xfrm>
        </p:spPr>
        <p:txBody>
          <a:bodyPr/>
          <a:lstStyle/>
          <a:p>
            <a:pPr>
              <a:defRPr/>
            </a:pPr>
            <a:fld id="{8F5D19F8-8CEE-4CE1-AFA6-F5B7F7DB4FA0}" type="slidenum">
              <a:rPr lang="en-GB" smtClean="0"/>
              <a:pPr>
                <a:defRPr/>
              </a:pPr>
              <a:t>9</a:t>
            </a:fld>
            <a:endParaRPr lang="en-GB" dirty="0"/>
          </a:p>
        </p:txBody>
      </p:sp>
      <p:sp>
        <p:nvSpPr>
          <p:cNvPr id="8" name="Footer Placeholder 7"/>
          <p:cNvSpPr>
            <a:spLocks noGrp="1"/>
          </p:cNvSpPr>
          <p:nvPr>
            <p:ph type="ftr" sz="quarter" idx="11"/>
          </p:nvPr>
        </p:nvSpPr>
        <p:spPr>
          <a:xfrm>
            <a:off x="3203575" y="6492875"/>
            <a:ext cx="3888705" cy="365125"/>
          </a:xfrm>
        </p:spPr>
        <p:txBody>
          <a:bodyPr/>
          <a:lstStyle/>
          <a:p>
            <a:pPr>
              <a:defRPr/>
            </a:pPr>
            <a:r>
              <a:rPr lang="en-GB" smtClean="0"/>
              <a:t>G. Casse, 17th RD50 Workshop, CERN 17-19 Nov.2010</a:t>
            </a:r>
            <a:endParaRPr lang="en-GB" dirty="0"/>
          </a:p>
        </p:txBody>
      </p:sp>
    </p:spTree>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17473</TotalTime>
  <Words>1545</Words>
  <Application>Microsoft Office PowerPoint</Application>
  <PresentationFormat>On-screen Show (4:3)</PresentationFormat>
  <Paragraphs>153</Paragraphs>
  <Slides>20</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Office Theme</vt:lpstr>
      <vt:lpstr>Equation</vt:lpstr>
      <vt:lpstr>Annealing in n and p-side readout of silicon microstrip detectors after irradiation to LHC and sLHC doses</vt:lpstr>
      <vt:lpstr>CONTEXT:</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CONCLUSIONS</vt:lpstr>
    </vt:vector>
  </TitlesOfParts>
  <Company>The University of 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Annealing of the IV and CCE(V) and implication to the operations</dc:title>
  <dc:creator>gcasse</dc:creator>
  <cp:lastModifiedBy>Computing Services</cp:lastModifiedBy>
  <cp:revision>272</cp:revision>
  <dcterms:created xsi:type="dcterms:W3CDTF">2008-10-30T15:42:59Z</dcterms:created>
  <dcterms:modified xsi:type="dcterms:W3CDTF">2010-11-18T08:13:26Z</dcterms:modified>
</cp:coreProperties>
</file>