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93" d="100"/>
          <a:sy n="93" d="100"/>
        </p:scale>
        <p:origin x="84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93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703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865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26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898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913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88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94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727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81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E7FB4-C11B-416F-A311-C0FA93063BF5}" type="datetimeFigureOut">
              <a:rPr lang="en-GB" smtClean="0"/>
              <a:t>2022-11-08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05F57-DD13-45A7-A3CC-A04E842A3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22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K-Mode CLIC Module RF Network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Matthew</a:t>
            </a:r>
          </a:p>
          <a:p>
            <a:r>
              <a:rPr lang="en-GB" dirty="0" smtClean="0"/>
              <a:t>09-11-2022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40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4" r="17214"/>
          <a:stretch/>
        </p:blipFill>
        <p:spPr>
          <a:xfrm>
            <a:off x="5894678" y="1404029"/>
            <a:ext cx="5192150" cy="5040000"/>
          </a:xfrm>
        </p:spPr>
      </p:pic>
      <p:pic>
        <p:nvPicPr>
          <p:cNvPr id="12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9" r="17089"/>
          <a:stretch/>
        </p:blipFill>
        <p:spPr>
          <a:xfrm>
            <a:off x="838200" y="1542900"/>
            <a:ext cx="5211935" cy="5040000"/>
          </a:xfr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Module RF Network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32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9" r="17439"/>
          <a:stretch/>
        </p:blipFill>
        <p:spPr>
          <a:xfrm>
            <a:off x="1003300" y="3068546"/>
            <a:ext cx="3454400" cy="33763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7" r="22631" b="24813"/>
          <a:stretch/>
        </p:blipFill>
        <p:spPr>
          <a:xfrm>
            <a:off x="5473700" y="605162"/>
            <a:ext cx="5892800" cy="583975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686300" y="4518314"/>
            <a:ext cx="558800" cy="47683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5257800" cy="8509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BOCs mounted directly above the module</a:t>
            </a:r>
            <a:endParaRPr lang="en-GB" sz="240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Module RF Network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33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1" r="18031"/>
          <a:stretch/>
        </p:blipFill>
        <p:spPr>
          <a:xfrm>
            <a:off x="922152" y="2866228"/>
            <a:ext cx="3637148" cy="3620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5" t="-1" r="22323" b="26010"/>
          <a:stretch/>
        </p:blipFill>
        <p:spPr>
          <a:xfrm>
            <a:off x="5334000" y="630675"/>
            <a:ext cx="6375400" cy="581424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686300" y="4518314"/>
            <a:ext cx="558800" cy="47683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5257800" cy="8509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BOCs mounted to the wall next the module</a:t>
            </a:r>
            <a:endParaRPr lang="en-GB" sz="24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Module RF Network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14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5" t="-1" r="22323" b="26010"/>
          <a:stretch/>
        </p:blipFill>
        <p:spPr>
          <a:xfrm>
            <a:off x="5628028" y="1210636"/>
            <a:ext cx="6092143" cy="555591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4660900" cy="4595812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Questions:</a:t>
            </a:r>
          </a:p>
          <a:p>
            <a:pPr lvl="1"/>
            <a:r>
              <a:rPr lang="en-GB" sz="2000" dirty="0" smtClean="0"/>
              <a:t>Which configuration is preferred?</a:t>
            </a:r>
          </a:p>
          <a:p>
            <a:pPr lvl="1"/>
            <a:r>
              <a:rPr lang="en-GB" sz="2000" dirty="0" smtClean="0"/>
              <a:t>Is the RF network layout correct?</a:t>
            </a:r>
          </a:p>
          <a:p>
            <a:pPr lvl="2"/>
            <a:r>
              <a:rPr lang="en-GB" sz="1600" dirty="0" smtClean="0"/>
              <a:t>Correction cavities, BOCs, loads etc.</a:t>
            </a:r>
          </a:p>
          <a:p>
            <a:pPr lvl="1"/>
            <a:r>
              <a:rPr lang="en-GB" sz="2000" dirty="0" smtClean="0"/>
              <a:t>Would double height waveguide be used?</a:t>
            </a:r>
          </a:p>
          <a:p>
            <a:pPr lvl="2"/>
            <a:r>
              <a:rPr lang="en-GB" sz="1600" dirty="0" smtClean="0"/>
              <a:t>Where?</a:t>
            </a:r>
          </a:p>
          <a:p>
            <a:pPr lvl="1"/>
            <a:r>
              <a:rPr lang="en-GB" sz="2000" dirty="0" smtClean="0"/>
              <a:t>Do the waveguides need pumping?</a:t>
            </a:r>
          </a:p>
          <a:p>
            <a:pPr lvl="2"/>
            <a:r>
              <a:rPr lang="en-GB" sz="1600" dirty="0" smtClean="0"/>
              <a:t>Large RF Load</a:t>
            </a:r>
          </a:p>
          <a:p>
            <a:pPr lvl="2"/>
            <a:r>
              <a:rPr lang="en-GB" sz="1600" dirty="0" smtClean="0"/>
              <a:t>BOCs</a:t>
            </a:r>
          </a:p>
          <a:p>
            <a:pPr lvl="2"/>
            <a:r>
              <a:rPr lang="en-GB" sz="1600" dirty="0" smtClean="0"/>
              <a:t>Correction cavities</a:t>
            </a:r>
          </a:p>
          <a:p>
            <a:pPr lvl="1"/>
            <a:r>
              <a:rPr lang="en-GB" sz="2000" dirty="0" smtClean="0"/>
              <a:t>Number of flanges</a:t>
            </a:r>
          </a:p>
          <a:p>
            <a:pPr lvl="2"/>
            <a:r>
              <a:rPr lang="en-GB" sz="1600" dirty="0" smtClean="0"/>
              <a:t>Are we intending to braze the hybrids, splitters, structures in a single operation?</a:t>
            </a:r>
          </a:p>
          <a:p>
            <a:pPr lvl="1"/>
            <a:r>
              <a:rPr lang="en-US" sz="2000" dirty="0" smtClean="0"/>
              <a:t>WG to Klystron</a:t>
            </a:r>
          </a:p>
          <a:p>
            <a:pPr lvl="1"/>
            <a:r>
              <a:rPr lang="en-US" sz="2000" dirty="0" smtClean="0"/>
              <a:t>Supporting systems</a:t>
            </a:r>
            <a:endParaRPr lang="en-GB" sz="2000" dirty="0" smtClean="0"/>
          </a:p>
          <a:p>
            <a:pPr lvl="2"/>
            <a:endParaRPr lang="en-GB" sz="1600" dirty="0" smtClean="0"/>
          </a:p>
          <a:p>
            <a:pPr lvl="1"/>
            <a:endParaRPr lang="en-GB" sz="20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Module RF Network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24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5" t="46926" r="47277" b="26010"/>
          <a:stretch/>
        </p:blipFill>
        <p:spPr>
          <a:xfrm>
            <a:off x="2189146" y="1644901"/>
            <a:ext cx="7191159" cy="46415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 RF Network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123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4" t="44786" r="47187" b="24889"/>
          <a:stretch/>
        </p:blipFill>
        <p:spPr>
          <a:xfrm>
            <a:off x="2082594" y="1218575"/>
            <a:ext cx="7369632" cy="5268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25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DEFT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31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0" t="5260" r="15689" b="2523"/>
          <a:stretch/>
        </p:blipFill>
        <p:spPr>
          <a:xfrm>
            <a:off x="967101" y="1325368"/>
            <a:ext cx="5515892" cy="4880224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611894" y="1407560"/>
            <a:ext cx="5162289" cy="479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Previously put together model of a FLASH</a:t>
            </a:r>
            <a:r>
              <a:rPr lang="en-GB" sz="2400" dirty="0" smtClean="0"/>
              <a:t>/</a:t>
            </a:r>
            <a:r>
              <a:rPr lang="en-US" sz="2400" dirty="0" smtClean="0"/>
              <a:t>DEFT structure positioning system.</a:t>
            </a:r>
          </a:p>
          <a:p>
            <a:r>
              <a:rPr lang="en-US" sz="2400" dirty="0" smtClean="0"/>
              <a:t>Uses a simple (and outdated) structure model.</a:t>
            </a:r>
          </a:p>
          <a:p>
            <a:pPr lvl="1"/>
            <a:r>
              <a:rPr lang="en-US" sz="2000" dirty="0" smtClean="0"/>
              <a:t>Can be updated to correct disc, coupler, waveguide model</a:t>
            </a:r>
          </a:p>
          <a:p>
            <a:r>
              <a:rPr lang="en-US" sz="2400" dirty="0" smtClean="0"/>
              <a:t>Simple screw based adjustment</a:t>
            </a:r>
          </a:p>
          <a:p>
            <a:pPr lvl="1"/>
            <a:r>
              <a:rPr lang="en-US" sz="1600" dirty="0" smtClean="0"/>
              <a:t>Sufficient for the 100µm precision suggested</a:t>
            </a:r>
          </a:p>
          <a:p>
            <a:pPr lvl="1"/>
            <a:r>
              <a:rPr lang="en-US" sz="1600" dirty="0" smtClean="0"/>
              <a:t>Needs to be discussed/confirmed with the Survey Team</a:t>
            </a:r>
          </a:p>
          <a:p>
            <a:r>
              <a:rPr lang="en-US" sz="2000" dirty="0" smtClean="0"/>
              <a:t>No consideration for Girder type and integration</a:t>
            </a:r>
          </a:p>
          <a:p>
            <a:r>
              <a:rPr lang="en-US" sz="2000" dirty="0" smtClean="0"/>
              <a:t>No consideration for RF Network integration with girder, e.g. rotating the structure, passing waveguide along the girder i.e. PSI.</a:t>
            </a:r>
          </a:p>
          <a:p>
            <a:pPr lvl="1"/>
            <a:endParaRPr lang="en-GB" sz="1600" dirty="0" smtClean="0"/>
          </a:p>
          <a:p>
            <a:pPr lvl="2"/>
            <a:endParaRPr lang="en-GB" sz="1600" dirty="0" smtClean="0"/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4166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</TotalTime>
  <Words>188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K-Mode CLIC Module RF Network</vt:lpstr>
      <vt:lpstr>Module RF Network</vt:lpstr>
      <vt:lpstr>Module RF Network</vt:lpstr>
      <vt:lpstr>Module RF Network</vt:lpstr>
      <vt:lpstr>Module RF Network</vt:lpstr>
      <vt:lpstr>Structure RF Network</vt:lpstr>
      <vt:lpstr>PowerPoint Presentation</vt:lpstr>
      <vt:lpstr>DEFT</vt:lpstr>
      <vt:lpstr>DEFT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John Capstick</dc:creator>
  <cp:lastModifiedBy>Matthew John Capstick</cp:lastModifiedBy>
  <cp:revision>52</cp:revision>
  <dcterms:created xsi:type="dcterms:W3CDTF">2022-11-08T13:15:49Z</dcterms:created>
  <dcterms:modified xsi:type="dcterms:W3CDTF">2022-11-09T07:46:59Z</dcterms:modified>
</cp:coreProperties>
</file>