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1" r:id="rId4"/>
    <p:sldId id="263" r:id="rId5"/>
    <p:sldId id="28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27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CB0CD-ADC3-4DE6-B94B-5B2FF8AC3413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E4D1C-35E1-4616-AD47-33BECD318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65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21173B-15FB-4D23-961D-FAF77D72D7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40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487E-FE7C-E352-4BCC-E8C7CFD77A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53B130-77E5-3667-878F-1D06AEC9D6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0C57C-C67C-33E5-A9F6-350B259AA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98DA42-78E8-B270-DA08-1208A3708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C395F-CC4B-801B-F616-9F14C44EE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19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3CE03-A801-DC6C-4DCF-23A0CB475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A7C141-FD4D-3E64-DE63-CA42FDDB00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52BD7-325E-964C-0281-FBCD503BC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86383-FDA0-B985-9B7C-800AAF9B4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D29B1-D8D2-9813-214C-B8D9D4CAC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89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43B0F3-DD14-892C-1B70-D99E0A9ED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0A3465-107E-5A42-1B0F-27146225C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F96B6-D4DC-AF65-4580-C953BFF9F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BDA82-1377-FE7D-1DCD-DDB4CD488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B0692-E573-20FA-FEDF-D8C558C83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90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8D41E-9D11-CD63-2143-FC5AA495E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432C8-0BC6-5A14-9C7A-279499B88C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A44B4-CBD5-98F6-C41E-111B98429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9B5B9-E6F0-C35E-CA03-CBBC500B1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FCCF3-7903-ABC6-D348-5EC700C57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4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FB9E9-D7BE-56E0-D186-64EB35C54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8B08EF-7109-C860-3543-0F7A1A3BD2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B47D7-3BCC-EFD1-7252-69D9A77B1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9F0FF-60F6-5E7F-2916-9D0CB5D4F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6FD03-ECAA-A021-D14E-F35E9AA27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56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24A32-82BB-371F-DEAA-2BFBB66ED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CC284-B6B6-A62D-D7AE-DCD310FC62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1571F-5BBD-93D4-8D4B-51E826779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C27FEB-99D3-8EF1-F7BD-A19FE1D91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9BA9D0-D4F1-5502-EB26-EF9C777FD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C4B9C-3B72-EDF3-CADC-B95DFD73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19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8F1D6-04AB-DDAD-C5E5-3BE96EF74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2720B3-7EE1-52B9-8620-41118F3D5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9ECE06-FE3C-5D25-C14C-A37AFB4F0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399290-10D3-F594-A745-4E64A2FF34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65556C-4A3F-1919-E22B-254AF695F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47BE77-5C42-CF29-149E-4A87ABACD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921E0D-5815-4C14-2DE2-6696C08FC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CF52F9-8FE2-C86A-DB5C-88912811E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C897-9695-B22F-AC75-4970BCD90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9F5030-437C-389B-236B-17465B878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47EC68-DA2C-653E-F6ED-C3826002B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24089D-ADB4-0476-12B3-5EB9BA647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684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BF02-B3CF-2896-FD49-61CEA2160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EB5D3E-E6BC-4552-679E-EB59169A4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578CB-B183-CEB2-D08E-A01490E87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1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78880-1963-652D-979D-0728B37DB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F945E-42BD-0FFA-3F43-D255F1AC9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318C0-32A0-16AC-EC2B-C5889812E2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454305-5253-A44F-25ED-269CC288C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D2D196-63A0-A187-714E-2A103F671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1D206B-2DD0-F7C8-6461-1A2C41006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69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01997-5DEB-40CC-3CB0-02FEFE123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37419-2493-6D3B-6267-9CF3875654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E1FA54-DB15-7318-D5A7-181A50864D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118C96-5109-357F-09D3-69F6870C0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B64C0F-F761-816A-6780-236545F0D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3BEF84-7ED8-F671-32DC-12FC51A27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26DC54-58DA-370D-9EA3-33B678534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D8DCAA-D85E-8B9C-F42B-2185EE476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5CDE8-8960-9955-D356-223F0AC4C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39A80-FED5-4BDA-953D-8740A58CF44F}" type="datetimeFigureOut">
              <a:rPr lang="en-US" smtClean="0"/>
              <a:t>11/15/2022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9EE14-C78E-6FBB-C849-8397DB654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7CA76-59B6-92F3-2900-F906DA36CC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ED6A2-E7C4-4876-8282-EC14471E9D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93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3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29BE2D-114B-6E2F-D78B-006DD7935F94}"/>
              </a:ext>
            </a:extLst>
          </p:cNvPr>
          <p:cNvSpPr txBox="1"/>
          <p:nvPr/>
        </p:nvSpPr>
        <p:spPr>
          <a:xfrm>
            <a:off x="1457230" y="2967335"/>
            <a:ext cx="9277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/>
              <a:t>Accelerating structure and BOC pulse compressor for klystron-based CLIC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4332FC-3492-4C47-90C6-C8F489A8E1E9}"/>
              </a:ext>
            </a:extLst>
          </p:cNvPr>
          <p:cNvSpPr txBox="1"/>
          <p:nvPr/>
        </p:nvSpPr>
        <p:spPr>
          <a:xfrm>
            <a:off x="4543074" y="4041110"/>
            <a:ext cx="3381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Ping Wang, </a:t>
            </a:r>
            <a:r>
              <a:rPr lang="en-GB" sz="2000" dirty="0" err="1"/>
              <a:t>Alexej</a:t>
            </a:r>
            <a:r>
              <a:rPr lang="en-GB" sz="2000" dirty="0"/>
              <a:t> </a:t>
            </a:r>
            <a:r>
              <a:rPr lang="en-GB" sz="2000" dirty="0" err="1"/>
              <a:t>Grudiev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A530EA-1932-79ED-C9F7-9BB7D6C66D26}"/>
              </a:ext>
            </a:extLst>
          </p:cNvPr>
          <p:cNvSpPr txBox="1"/>
          <p:nvPr/>
        </p:nvSpPr>
        <p:spPr>
          <a:xfrm>
            <a:off x="5353307" y="486866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16.11.2021</a:t>
            </a:r>
          </a:p>
        </p:txBody>
      </p:sp>
    </p:spTree>
    <p:extLst>
      <p:ext uri="{BB962C8B-B14F-4D97-AF65-F5344CB8AC3E}">
        <p14:creationId xmlns:p14="http://schemas.microsoft.com/office/powerpoint/2010/main" val="186700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A46FE66-AE32-E046-E12A-FB9129917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9198" y="2117470"/>
            <a:ext cx="5338052" cy="4022259"/>
          </a:xfrm>
          <a:prstGeom prst="rect">
            <a:avLst/>
          </a:prstGeom>
        </p:spPr>
      </p:pic>
      <p:pic>
        <p:nvPicPr>
          <p:cNvPr id="2" name="图片 6">
            <a:extLst>
              <a:ext uri="{FF2B5EF4-FFF2-40B4-BE49-F238E27FC236}">
                <a16:creationId xmlns:a16="http://schemas.microsoft.com/office/drawing/2014/main" id="{B3FEDB35-D7FA-2414-FBAE-0AD461365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43" y="856187"/>
            <a:ext cx="5143500" cy="5611668"/>
          </a:xfrm>
          <a:prstGeom prst="rect">
            <a:avLst/>
          </a:prstGeom>
        </p:spPr>
      </p:pic>
      <p:sp>
        <p:nvSpPr>
          <p:cNvPr id="3" name="文本框 7">
            <a:extLst>
              <a:ext uri="{FF2B5EF4-FFF2-40B4-BE49-F238E27FC236}">
                <a16:creationId xmlns:a16="http://schemas.microsoft.com/office/drawing/2014/main" id="{6BE8C187-FE84-6D90-0D4A-875BF3B2CF18}"/>
              </a:ext>
            </a:extLst>
          </p:cNvPr>
          <p:cNvSpPr txBox="1"/>
          <p:nvPr/>
        </p:nvSpPr>
        <p:spPr>
          <a:xfrm>
            <a:off x="4358164" y="3575083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HOMagic</a:t>
            </a:r>
            <a:r>
              <a:rPr lang="en-US" altLang="zh-CN" dirty="0"/>
              <a:t>-T</a:t>
            </a:r>
          </a:p>
        </p:txBody>
      </p:sp>
      <p:sp>
        <p:nvSpPr>
          <p:cNvPr id="4" name="文本框 8">
            <a:extLst>
              <a:ext uri="{FF2B5EF4-FFF2-40B4-BE49-F238E27FC236}">
                <a16:creationId xmlns:a16="http://schemas.microsoft.com/office/drawing/2014/main" id="{9243F4B8-674E-514E-70DB-B85A909067FF}"/>
              </a:ext>
            </a:extLst>
          </p:cNvPr>
          <p:cNvSpPr txBox="1"/>
          <p:nvPr/>
        </p:nvSpPr>
        <p:spPr>
          <a:xfrm>
            <a:off x="4382775" y="5830364"/>
            <a:ext cx="77660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Bend1</a:t>
            </a:r>
          </a:p>
        </p:txBody>
      </p:sp>
      <p:sp>
        <p:nvSpPr>
          <p:cNvPr id="5" name="文本框 9">
            <a:extLst>
              <a:ext uri="{FF2B5EF4-FFF2-40B4-BE49-F238E27FC236}">
                <a16:creationId xmlns:a16="http://schemas.microsoft.com/office/drawing/2014/main" id="{DE0A794B-02D9-C1F8-D8E6-7B5C0F09A842}"/>
              </a:ext>
            </a:extLst>
          </p:cNvPr>
          <p:cNvSpPr txBox="1"/>
          <p:nvPr/>
        </p:nvSpPr>
        <p:spPr>
          <a:xfrm>
            <a:off x="165369" y="4736379"/>
            <a:ext cx="77660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Bend2</a:t>
            </a:r>
          </a:p>
        </p:txBody>
      </p:sp>
      <p:sp>
        <p:nvSpPr>
          <p:cNvPr id="6" name="文本框 10">
            <a:extLst>
              <a:ext uri="{FF2B5EF4-FFF2-40B4-BE49-F238E27FC236}">
                <a16:creationId xmlns:a16="http://schemas.microsoft.com/office/drawing/2014/main" id="{CC539AF5-0638-6521-D6A4-4C081F69F4CC}"/>
              </a:ext>
            </a:extLst>
          </p:cNvPr>
          <p:cNvSpPr txBox="1"/>
          <p:nvPr/>
        </p:nvSpPr>
        <p:spPr>
          <a:xfrm>
            <a:off x="1596659" y="5771429"/>
            <a:ext cx="6985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Taper</a:t>
            </a:r>
          </a:p>
        </p:txBody>
      </p:sp>
      <p:cxnSp>
        <p:nvCxnSpPr>
          <p:cNvPr id="7" name="直接箭头连接符 11">
            <a:extLst>
              <a:ext uri="{FF2B5EF4-FFF2-40B4-BE49-F238E27FC236}">
                <a16:creationId xmlns:a16="http://schemas.microsoft.com/office/drawing/2014/main" id="{D949219E-9230-545C-9E92-9E12FC624119}"/>
              </a:ext>
            </a:extLst>
          </p:cNvPr>
          <p:cNvCxnSpPr>
            <a:cxnSpLocks/>
          </p:cNvCxnSpPr>
          <p:nvPr/>
        </p:nvCxnSpPr>
        <p:spPr>
          <a:xfrm>
            <a:off x="865053" y="4920529"/>
            <a:ext cx="890905" cy="16573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箭头连接符 12">
            <a:extLst>
              <a:ext uri="{FF2B5EF4-FFF2-40B4-BE49-F238E27FC236}">
                <a16:creationId xmlns:a16="http://schemas.microsoft.com/office/drawing/2014/main" id="{2F9EFB24-6C12-31E7-17FF-C875F61B55A6}"/>
              </a:ext>
            </a:extLst>
          </p:cNvPr>
          <p:cNvCxnSpPr/>
          <p:nvPr/>
        </p:nvCxnSpPr>
        <p:spPr>
          <a:xfrm flipH="1">
            <a:off x="4276096" y="3995514"/>
            <a:ext cx="528320" cy="102425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箭头连接符 13">
            <a:extLst>
              <a:ext uri="{FF2B5EF4-FFF2-40B4-BE49-F238E27FC236}">
                <a16:creationId xmlns:a16="http://schemas.microsoft.com/office/drawing/2014/main" id="{41440D9E-E1F2-86C5-1883-9B5C62307E00}"/>
              </a:ext>
            </a:extLst>
          </p:cNvPr>
          <p:cNvCxnSpPr>
            <a:cxnSpLocks/>
          </p:cNvCxnSpPr>
          <p:nvPr/>
        </p:nvCxnSpPr>
        <p:spPr>
          <a:xfrm flipH="1" flipV="1">
            <a:off x="3875304" y="5554140"/>
            <a:ext cx="478790" cy="41910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箭头连接符 14">
            <a:extLst>
              <a:ext uri="{FF2B5EF4-FFF2-40B4-BE49-F238E27FC236}">
                <a16:creationId xmlns:a16="http://schemas.microsoft.com/office/drawing/2014/main" id="{7435C52F-6691-8F2C-2904-5D35085609C4}"/>
              </a:ext>
            </a:extLst>
          </p:cNvPr>
          <p:cNvCxnSpPr/>
          <p:nvPr/>
        </p:nvCxnSpPr>
        <p:spPr>
          <a:xfrm flipV="1">
            <a:off x="2295159" y="5538781"/>
            <a:ext cx="280670" cy="4095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25">
            <a:extLst>
              <a:ext uri="{FF2B5EF4-FFF2-40B4-BE49-F238E27FC236}">
                <a16:creationId xmlns:a16="http://schemas.microsoft.com/office/drawing/2014/main" id="{C0E6CE88-1FFD-67B6-C5E5-D0881EBFAAE4}"/>
              </a:ext>
            </a:extLst>
          </p:cNvPr>
          <p:cNvCxnSpPr/>
          <p:nvPr/>
        </p:nvCxnSpPr>
        <p:spPr>
          <a:xfrm flipH="1">
            <a:off x="3735286" y="3283313"/>
            <a:ext cx="280035" cy="102362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26">
            <a:extLst>
              <a:ext uri="{FF2B5EF4-FFF2-40B4-BE49-F238E27FC236}">
                <a16:creationId xmlns:a16="http://schemas.microsoft.com/office/drawing/2014/main" id="{23111A68-EACD-E559-C9C2-92B1A16E379B}"/>
              </a:ext>
            </a:extLst>
          </p:cNvPr>
          <p:cNvSpPr txBox="1"/>
          <p:nvPr/>
        </p:nvSpPr>
        <p:spPr>
          <a:xfrm>
            <a:off x="3706816" y="2778799"/>
            <a:ext cx="18827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Position of flanges</a:t>
            </a:r>
          </a:p>
        </p:txBody>
      </p:sp>
      <p:cxnSp>
        <p:nvCxnSpPr>
          <p:cNvPr id="13" name="直接箭头连接符 1">
            <a:extLst>
              <a:ext uri="{FF2B5EF4-FFF2-40B4-BE49-F238E27FC236}">
                <a16:creationId xmlns:a16="http://schemas.microsoft.com/office/drawing/2014/main" id="{103D66B1-8F20-3DA5-6F1D-AEA5AFAD8902}"/>
              </a:ext>
            </a:extLst>
          </p:cNvPr>
          <p:cNvCxnSpPr>
            <a:cxnSpLocks/>
          </p:cNvCxnSpPr>
          <p:nvPr/>
        </p:nvCxnSpPr>
        <p:spPr>
          <a:xfrm flipH="1">
            <a:off x="3034724" y="3283313"/>
            <a:ext cx="980597" cy="2189797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A6030CEF-E562-A8C0-ACFB-BA153C8E8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6530" y="299940"/>
            <a:ext cx="5783010" cy="17637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5587D8-B827-576E-75AE-172BCB3A6C03}"/>
              </a:ext>
            </a:extLst>
          </p:cNvPr>
          <p:cNvSpPr txBox="1"/>
          <p:nvPr/>
        </p:nvSpPr>
        <p:spPr>
          <a:xfrm>
            <a:off x="651506" y="274815"/>
            <a:ext cx="3581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RF design of the CLIC-K structure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178BDFD-CEB5-F057-6B7E-084CB38306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9488" y="2679347"/>
            <a:ext cx="1840808" cy="3091050"/>
          </a:xfrm>
          <a:prstGeom prst="rect">
            <a:avLst/>
          </a:prstGeom>
        </p:spPr>
      </p:pic>
      <p:sp>
        <p:nvSpPr>
          <p:cNvPr id="15" name="文本框 26">
            <a:extLst>
              <a:ext uri="{FF2B5EF4-FFF2-40B4-BE49-F238E27FC236}">
                <a16:creationId xmlns:a16="http://schemas.microsoft.com/office/drawing/2014/main" id="{EF8DF0BE-8F81-070D-762D-7D7C31EB6003}"/>
              </a:ext>
            </a:extLst>
          </p:cNvPr>
          <p:cNvSpPr txBox="1"/>
          <p:nvPr/>
        </p:nvSpPr>
        <p:spPr>
          <a:xfrm>
            <a:off x="7246996" y="6188728"/>
            <a:ext cx="3886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3D model from Pedro Morales Sanchez</a:t>
            </a:r>
          </a:p>
        </p:txBody>
      </p:sp>
    </p:spTree>
    <p:extLst>
      <p:ext uri="{BB962C8B-B14F-4D97-AF65-F5344CB8AC3E}">
        <p14:creationId xmlns:p14="http://schemas.microsoft.com/office/powerpoint/2010/main" val="1300082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F52CD9A-749D-6406-4376-CAD7EDBBDB8B}"/>
              </a:ext>
            </a:extLst>
          </p:cNvPr>
          <p:cNvGrpSpPr/>
          <p:nvPr/>
        </p:nvGrpSpPr>
        <p:grpSpPr>
          <a:xfrm>
            <a:off x="9780408" y="1006031"/>
            <a:ext cx="2318397" cy="1887677"/>
            <a:chOff x="7239222" y="856734"/>
            <a:chExt cx="3982502" cy="324261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AED21F5-9D12-26F9-69CE-AFC09CA96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9222" y="856734"/>
              <a:ext cx="3982502" cy="3242619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362B4BA-4504-E2FB-9ADE-9A9820900EA4}"/>
                </a:ext>
              </a:extLst>
            </p:cNvPr>
            <p:cNvSpPr/>
            <p:nvPr/>
          </p:nvSpPr>
          <p:spPr>
            <a:xfrm>
              <a:off x="7331676" y="3695700"/>
              <a:ext cx="667265" cy="4036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BA593D0-E385-DEAF-349B-61BEFF96B73C}"/>
              </a:ext>
            </a:extLst>
          </p:cNvPr>
          <p:cNvSpPr txBox="1"/>
          <p:nvPr/>
        </p:nvSpPr>
        <p:spPr>
          <a:xfrm>
            <a:off x="651506" y="274815"/>
            <a:ext cx="2525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BOC pulse compressor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C8E391-9628-6944-BB9E-77C1593EF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6093" y="1174755"/>
            <a:ext cx="2205192" cy="16820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7426BE-5C58-D20B-F6A2-7EF55EB070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15" r="63385"/>
          <a:stretch/>
        </p:blipFill>
        <p:spPr>
          <a:xfrm>
            <a:off x="3828133" y="805223"/>
            <a:ext cx="3580825" cy="24793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99C77C-3DC3-A15F-F20B-35E925A113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501" y="3263180"/>
            <a:ext cx="3580825" cy="9086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5FD925-0FA0-732F-9881-EAC03B51A0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4244" y="1111427"/>
            <a:ext cx="1572995" cy="12663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07D9B7A-F44B-21EC-B2E0-F166516933E8}"/>
                  </a:ext>
                </a:extLst>
              </p:cNvPr>
              <p:cNvSpPr txBox="1"/>
              <p:nvPr/>
            </p:nvSpPr>
            <p:spPr>
              <a:xfrm>
                <a:off x="4994398" y="3579005"/>
                <a:ext cx="18594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0.21</m:t>
                    </m:r>
                  </m:oMath>
                </a14:m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n-US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1.3 kW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07D9B7A-F44B-21EC-B2E0-F166516933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4398" y="3579005"/>
                <a:ext cx="1859483" cy="276999"/>
              </a:xfrm>
              <a:prstGeom prst="rect">
                <a:avLst/>
              </a:prstGeom>
              <a:blipFill>
                <a:blip r:embed="rId7"/>
                <a:stretch>
                  <a:fillRect l="-2951" t="-28261" r="-6885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Table 14">
            <a:extLst>
              <a:ext uri="{FF2B5EF4-FFF2-40B4-BE49-F238E27FC236}">
                <a16:creationId xmlns:a16="http://schemas.microsoft.com/office/drawing/2014/main" id="{2DA98FD3-56C2-ED1B-2974-D97E23E748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007553"/>
              </p:ext>
            </p:extLst>
          </p:nvPr>
        </p:nvGraphicFramePr>
        <p:xfrm>
          <a:off x="278822" y="999592"/>
          <a:ext cx="334941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8606636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4562751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Parameters of the klystron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300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power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39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Pulse length [</a:t>
                      </a:r>
                      <a:r>
                        <a:rPr lang="en-US" altLang="zh-CN" dirty="0" err="1"/>
                        <a:t>μs</a:t>
                      </a:r>
                      <a:r>
                        <a:rPr lang="en-US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870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Rep</a:t>
                      </a:r>
                      <a:r>
                        <a:rPr lang="en-US" altLang="zh-CN" dirty="0"/>
                        <a:t>et</a:t>
                      </a:r>
                      <a:r>
                        <a:rPr lang="en-US" dirty="0"/>
                        <a:t>ition rate [Hz]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49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Average power [kW]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88352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CCA87222-E94A-407C-07FC-58EE876C3894}"/>
              </a:ext>
            </a:extLst>
          </p:cNvPr>
          <p:cNvSpPr txBox="1"/>
          <p:nvPr/>
        </p:nvSpPr>
        <p:spPr>
          <a:xfrm>
            <a:off x="406971" y="4237546"/>
            <a:ext cx="479303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Heat Q: 1300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Water speed v: 1 m/s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Cross Section A: 100.7 mm2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heat capacity of water Cp: 4182 J/(</a:t>
            </a:r>
            <a:r>
              <a:rPr lang="en-GB" dirty="0" err="1"/>
              <a:t>kg°C</a:t>
            </a:r>
            <a:r>
              <a:rPr lang="en-GB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Water density ρ: 997 kg/m3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E74C49-B1B9-CF87-2863-ECC0BE716949}"/>
              </a:ext>
            </a:extLst>
          </p:cNvPr>
          <p:cNvSpPr txBox="1"/>
          <p:nvPr/>
        </p:nvSpPr>
        <p:spPr>
          <a:xfrm>
            <a:off x="557051" y="5858408"/>
            <a:ext cx="5211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ΔT</a:t>
            </a:r>
            <a:r>
              <a:rPr lang="en-US" altLang="zh-CN" baseline="-25000" dirty="0"/>
              <a:t>  </a:t>
            </a:r>
            <a:r>
              <a:rPr lang="en-US" altLang="zh-CN" dirty="0"/>
              <a:t>= Q </a:t>
            </a:r>
            <a:r>
              <a:rPr lang="en-US" altLang="zh-CN" dirty="0" err="1"/>
              <a:t>Δt</a:t>
            </a:r>
            <a:r>
              <a:rPr lang="en-US" altLang="zh-CN" dirty="0"/>
              <a:t>/(A*v* </a:t>
            </a:r>
            <a:r>
              <a:rPr lang="en-US" altLang="zh-CN" dirty="0" err="1"/>
              <a:t>Δt</a:t>
            </a:r>
            <a:r>
              <a:rPr lang="en-US" altLang="zh-CN" dirty="0"/>
              <a:t> *ρ*Cp) = Q /(A*v*ρ*Cp) = </a:t>
            </a:r>
            <a:r>
              <a:rPr lang="en-US" altLang="zh-CN" b="1" dirty="0">
                <a:solidFill>
                  <a:srgbClr val="FF0000"/>
                </a:solidFill>
              </a:rPr>
              <a:t>3.1</a:t>
            </a:r>
            <a:r>
              <a:rPr lang="en-GB" b="1" dirty="0">
                <a:solidFill>
                  <a:srgbClr val="FF0000"/>
                </a:solidFill>
              </a:rPr>
              <a:t> °C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9996ED5-3159-6764-9D40-DEB12A7E57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3097" y="4381080"/>
            <a:ext cx="4540980" cy="1951711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36F00517-16BB-0C6D-A5A8-B22C927E1E44}"/>
              </a:ext>
            </a:extLst>
          </p:cNvPr>
          <p:cNvSpPr/>
          <p:nvPr/>
        </p:nvSpPr>
        <p:spPr>
          <a:xfrm>
            <a:off x="8581803" y="5072392"/>
            <a:ext cx="70367" cy="7036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本框 26">
            <a:extLst>
              <a:ext uri="{FF2B5EF4-FFF2-40B4-BE49-F238E27FC236}">
                <a16:creationId xmlns:a16="http://schemas.microsoft.com/office/drawing/2014/main" id="{0742651A-321B-2459-38BB-D5714ECA63A1}"/>
              </a:ext>
            </a:extLst>
          </p:cNvPr>
          <p:cNvSpPr txBox="1"/>
          <p:nvPr/>
        </p:nvSpPr>
        <p:spPr>
          <a:xfrm>
            <a:off x="9926083" y="3071173"/>
            <a:ext cx="2205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3D model from Emmanuel </a:t>
            </a:r>
            <a:r>
              <a:rPr lang="en-US" altLang="zh-CN" dirty="0" err="1"/>
              <a:t>Berthome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78545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FB5DE2-BA53-894B-E051-38DC7F60B563}"/>
              </a:ext>
            </a:extLst>
          </p:cNvPr>
          <p:cNvSpPr txBox="1"/>
          <p:nvPr/>
        </p:nvSpPr>
        <p:spPr>
          <a:xfrm>
            <a:off x="651506" y="274815"/>
            <a:ext cx="34400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Frequency control requirement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59ED32-03C9-8675-08EF-757E8BE6CA4B}"/>
              </a:ext>
            </a:extLst>
          </p:cNvPr>
          <p:cNvSpPr txBox="1"/>
          <p:nvPr/>
        </p:nvSpPr>
        <p:spPr>
          <a:xfrm>
            <a:off x="651506" y="933759"/>
            <a:ext cx="3830462" cy="2127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α</a:t>
            </a:r>
            <a:r>
              <a:rPr lang="en-GB" dirty="0"/>
              <a:t> </a:t>
            </a:r>
            <a:r>
              <a:rPr lang="en-US" dirty="0"/>
              <a:t>= </a:t>
            </a:r>
            <a:r>
              <a:rPr lang="en-GB" dirty="0"/>
              <a:t>17 </a:t>
            </a:r>
            <a:r>
              <a:rPr lang="en-US" altLang="zh-CN" dirty="0"/>
              <a:t>μ</a:t>
            </a:r>
            <a:r>
              <a:rPr lang="en-GB" dirty="0"/>
              <a:t>m/m/K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Temperature range: </a:t>
            </a:r>
            <a:r>
              <a:rPr lang="en-US" altLang="zh-CN" sz="1800" dirty="0">
                <a:solidFill>
                  <a:srgbClr val="FF0000"/>
                </a:solidFill>
              </a:rPr>
              <a:t>± 5 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Rcav</a:t>
            </a:r>
            <a:r>
              <a:rPr lang="en-US" dirty="0"/>
              <a:t> = 154.104 mm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154.104e-3*17*</a:t>
            </a:r>
            <a:r>
              <a:rPr lang="en-US" altLang="zh-CN" sz="1800" dirty="0"/>
              <a:t> ±</a:t>
            </a:r>
            <a:r>
              <a:rPr lang="en-US" sz="1800" dirty="0"/>
              <a:t>5 = </a:t>
            </a:r>
            <a:r>
              <a:rPr lang="en-US" altLang="zh-CN" sz="1800" dirty="0"/>
              <a:t>± </a:t>
            </a:r>
            <a:r>
              <a:rPr lang="en-US" sz="1800" dirty="0"/>
              <a:t>13 </a:t>
            </a:r>
            <a:r>
              <a:rPr lang="en-US" altLang="zh-CN" dirty="0"/>
              <a:t>μ</a:t>
            </a:r>
            <a:r>
              <a:rPr lang="en-GB" dirty="0"/>
              <a:t>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77.8</a:t>
            </a:r>
            <a:r>
              <a:rPr lang="en-US" sz="1800" dirty="0"/>
              <a:t>(MHz/mm)</a:t>
            </a:r>
            <a:r>
              <a:rPr lang="en-GB" sz="1800" dirty="0"/>
              <a:t>*</a:t>
            </a:r>
            <a:r>
              <a:rPr lang="en-US" sz="1800" dirty="0"/>
              <a:t> </a:t>
            </a:r>
            <a:r>
              <a:rPr lang="en-US" altLang="zh-CN" sz="1800" dirty="0"/>
              <a:t>±</a:t>
            </a:r>
            <a:r>
              <a:rPr lang="en-US" sz="1800" dirty="0"/>
              <a:t>13 </a:t>
            </a:r>
            <a:r>
              <a:rPr lang="en-US" altLang="zh-CN" dirty="0"/>
              <a:t>μ</a:t>
            </a:r>
            <a:r>
              <a:rPr lang="en-GB" dirty="0"/>
              <a:t>m</a:t>
            </a:r>
            <a:r>
              <a:rPr lang="en-GB" sz="1800" dirty="0"/>
              <a:t> = </a:t>
            </a:r>
            <a:r>
              <a:rPr lang="en-US" altLang="zh-CN" sz="1800" dirty="0">
                <a:solidFill>
                  <a:srgbClr val="FF0000"/>
                </a:solidFill>
              </a:rPr>
              <a:t>± </a:t>
            </a:r>
            <a:r>
              <a:rPr lang="en-GB" sz="1800" dirty="0">
                <a:solidFill>
                  <a:srgbClr val="FF0000"/>
                </a:solidFill>
              </a:rPr>
              <a:t>1 MHz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214B45-9D44-8C29-1EA2-CA3545335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020" y="674925"/>
            <a:ext cx="3526743" cy="26450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ED13BF-9535-EC95-5880-FD066E84C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763" y="674925"/>
            <a:ext cx="3224967" cy="24187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8CD725B-34B5-7B2C-1D9E-B2ABA3903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8708" y="3533376"/>
            <a:ext cx="3293075" cy="24698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D85AC43-1321-BDE9-9F71-A24EE66E72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5178" y="3532160"/>
            <a:ext cx="3579221" cy="26844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5AD9992-7BC9-7F21-B6B0-BF4D41D68B62}"/>
              </a:ext>
            </a:extLst>
          </p:cNvPr>
          <p:cNvSpPr txBox="1"/>
          <p:nvPr/>
        </p:nvSpPr>
        <p:spPr>
          <a:xfrm>
            <a:off x="10711244" y="4506669"/>
            <a:ext cx="1248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dT = 1 K</a:t>
            </a:r>
          </a:p>
          <a:p>
            <a:r>
              <a:rPr lang="en-US" sz="1400" dirty="0">
                <a:solidFill>
                  <a:srgbClr val="FF0000"/>
                </a:solidFill>
              </a:rPr>
              <a:t>0.2 MHz offset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C13AECD-F84D-6220-63F5-EB67C6090F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091" y="3340418"/>
            <a:ext cx="3834877" cy="287615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2DFE818-6175-608D-4B0B-A995D6A2E273}"/>
              </a:ext>
            </a:extLst>
          </p:cNvPr>
          <p:cNvSpPr txBox="1"/>
          <p:nvPr/>
        </p:nvSpPr>
        <p:spPr>
          <a:xfrm>
            <a:off x="1046207" y="6311127"/>
            <a:ext cx="865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Pg reduction is smaller than 0.005, the temperature change should be smaller than 0.1 K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C5FC954-7804-D49F-2B8F-A544067E4B69}"/>
              </a:ext>
            </a:extLst>
          </p:cNvPr>
          <p:cNvCxnSpPr/>
          <p:nvPr/>
        </p:nvCxnSpPr>
        <p:spPr>
          <a:xfrm>
            <a:off x="1754659" y="3937686"/>
            <a:ext cx="183703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FAB2279-0151-2C6C-B887-9C09DD5C235D}"/>
              </a:ext>
            </a:extLst>
          </p:cNvPr>
          <p:cNvCxnSpPr/>
          <p:nvPr/>
        </p:nvCxnSpPr>
        <p:spPr>
          <a:xfrm>
            <a:off x="1837038" y="3863546"/>
            <a:ext cx="14992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C22B16E-0DD9-9D24-36EF-09875551BDFE}"/>
              </a:ext>
            </a:extLst>
          </p:cNvPr>
          <p:cNvCxnSpPr/>
          <p:nvPr/>
        </p:nvCxnSpPr>
        <p:spPr>
          <a:xfrm>
            <a:off x="3171568" y="3532160"/>
            <a:ext cx="0" cy="3192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0DEF7E4-979B-A7FC-15FA-9F9298275AD7}"/>
              </a:ext>
            </a:extLst>
          </p:cNvPr>
          <p:cNvCxnSpPr/>
          <p:nvPr/>
        </p:nvCxnSpPr>
        <p:spPr>
          <a:xfrm flipV="1">
            <a:off x="3171568" y="3937686"/>
            <a:ext cx="0" cy="4176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BC5B68E-A801-B240-DE4C-91F68D5D3E47}"/>
              </a:ext>
            </a:extLst>
          </p:cNvPr>
          <p:cNvSpPr txBox="1"/>
          <p:nvPr/>
        </p:nvSpPr>
        <p:spPr>
          <a:xfrm>
            <a:off x="3470097" y="3568354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0.5 %</a:t>
            </a:r>
          </a:p>
        </p:txBody>
      </p:sp>
    </p:spTree>
    <p:extLst>
      <p:ext uri="{BB962C8B-B14F-4D97-AF65-F5344CB8AC3E}">
        <p14:creationId xmlns:p14="http://schemas.microsoft.com/office/powerpoint/2010/main" val="2664677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28A635C-6A09-4A1C-B07D-98B3482E6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739" y="3925853"/>
            <a:ext cx="4508452" cy="27766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0CE9A93-24A7-4E81-A358-E83CB498EA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7866" y="763470"/>
            <a:ext cx="4021025" cy="30542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209910-777D-4C4F-9251-AE5F174CB12A}"/>
              </a:ext>
            </a:extLst>
          </p:cNvPr>
          <p:cNvSpPr txBox="1"/>
          <p:nvPr/>
        </p:nvSpPr>
        <p:spPr>
          <a:xfrm>
            <a:off x="3642940" y="2262198"/>
            <a:ext cx="3271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altLang="zh-CN" dirty="0"/>
              <a:t> J in the full model</a:t>
            </a:r>
          </a:p>
          <a:p>
            <a:r>
              <a:rPr lang="en-US" dirty="0"/>
              <a:t>1/64 J in the one segment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C86334-C70A-42EE-966E-7F70DD05AF7A}"/>
              </a:ext>
            </a:extLst>
          </p:cNvPr>
          <p:cNvSpPr txBox="1"/>
          <p:nvPr/>
        </p:nvSpPr>
        <p:spPr>
          <a:xfrm>
            <a:off x="1839962" y="5314170"/>
            <a:ext cx="2456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C0 = (41.55e3)^2/2</a:t>
            </a:r>
          </a:p>
          <a:p>
            <a:r>
              <a:rPr lang="en-US" dirty="0"/>
              <a:t>      =0.86e9 A^2/(m^2</a:t>
            </a:r>
            <a:r>
              <a:rPr lang="en-US" altLang="zh-CN" dirty="0"/>
              <a:t>·</a:t>
            </a:r>
            <a:r>
              <a:rPr lang="en-US" dirty="0"/>
              <a:t>J)</a:t>
            </a:r>
          </a:p>
        </p:txBody>
      </p:sp>
      <p:graphicFrame>
        <p:nvGraphicFramePr>
          <p:cNvPr id="8" name="Table 12">
            <a:extLst>
              <a:ext uri="{FF2B5EF4-FFF2-40B4-BE49-F238E27FC236}">
                <a16:creationId xmlns:a16="http://schemas.microsoft.com/office/drawing/2014/main" id="{DA0ED29B-6245-4F86-863E-5A20D03FDA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696160"/>
              </p:ext>
            </p:extLst>
          </p:nvPr>
        </p:nvGraphicFramePr>
        <p:xfrm>
          <a:off x="6096000" y="4317888"/>
          <a:ext cx="4998049" cy="15023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617">
                  <a:extLst>
                    <a:ext uri="{9D8B030D-6E8A-4147-A177-3AD203B41FA5}">
                      <a16:colId xmlns:a16="http://schemas.microsoft.com/office/drawing/2014/main" val="2881951028"/>
                    </a:ext>
                  </a:extLst>
                </a:gridCol>
                <a:gridCol w="863962">
                  <a:extLst>
                    <a:ext uri="{9D8B030D-6E8A-4147-A177-3AD203B41FA5}">
                      <a16:colId xmlns:a16="http://schemas.microsoft.com/office/drawing/2014/main" val="2415689800"/>
                    </a:ext>
                  </a:extLst>
                </a:gridCol>
                <a:gridCol w="990918">
                  <a:extLst>
                    <a:ext uri="{9D8B030D-6E8A-4147-A177-3AD203B41FA5}">
                      <a16:colId xmlns:a16="http://schemas.microsoft.com/office/drawing/2014/main" val="230689468"/>
                    </a:ext>
                  </a:extLst>
                </a:gridCol>
                <a:gridCol w="972552">
                  <a:extLst>
                    <a:ext uri="{9D8B030D-6E8A-4147-A177-3AD203B41FA5}">
                      <a16:colId xmlns:a16="http://schemas.microsoft.com/office/drawing/2014/main" val="1578516172"/>
                    </a:ext>
                  </a:extLst>
                </a:gridCol>
              </a:tblGrid>
              <a:tr h="3898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Limit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387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E field [MV/m]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720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Sc [MW/mm^2]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2.0-4.0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6367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Temperature rise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40-50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105810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918E9248-1F50-43FE-B740-22B553F57F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1420" y="498974"/>
            <a:ext cx="4408265" cy="330619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8FAE150-EEB8-25AF-5F50-F875AD4614D1}"/>
              </a:ext>
            </a:extLst>
          </p:cNvPr>
          <p:cNvSpPr txBox="1"/>
          <p:nvPr/>
        </p:nvSpPr>
        <p:spPr>
          <a:xfrm>
            <a:off x="651506" y="274815"/>
            <a:ext cx="2834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Surface fields parameters</a:t>
            </a:r>
          </a:p>
        </p:txBody>
      </p:sp>
    </p:spTree>
    <p:extLst>
      <p:ext uri="{BB962C8B-B14F-4D97-AF65-F5344CB8AC3E}">
        <p14:creationId xmlns:p14="http://schemas.microsoft.com/office/powerpoint/2010/main" val="971790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287</Words>
  <Application>Microsoft Office PowerPoint</Application>
  <PresentationFormat>Widescreen</PresentationFormat>
  <Paragraphs>59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ping</dc:creator>
  <cp:lastModifiedBy>wang ping</cp:lastModifiedBy>
  <cp:revision>24</cp:revision>
  <dcterms:created xsi:type="dcterms:W3CDTF">2022-11-15T09:12:20Z</dcterms:created>
  <dcterms:modified xsi:type="dcterms:W3CDTF">2022-11-16T07:59:11Z</dcterms:modified>
</cp:coreProperties>
</file>