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67" r:id="rId5"/>
  </p:sldMasterIdLst>
  <p:notesMasterIdLst>
    <p:notesMasterId r:id="rId53"/>
  </p:notesMasterIdLst>
  <p:handoutMasterIdLst>
    <p:handoutMasterId r:id="rId54"/>
  </p:handoutMasterIdLst>
  <p:sldIdLst>
    <p:sldId id="345" r:id="rId6"/>
    <p:sldId id="476" r:id="rId7"/>
    <p:sldId id="462" r:id="rId8"/>
    <p:sldId id="502" r:id="rId9"/>
    <p:sldId id="503" r:id="rId10"/>
    <p:sldId id="498" r:id="rId11"/>
    <p:sldId id="484" r:id="rId12"/>
    <p:sldId id="486" r:id="rId13"/>
    <p:sldId id="494" r:id="rId14"/>
    <p:sldId id="499" r:id="rId15"/>
    <p:sldId id="407" r:id="rId16"/>
    <p:sldId id="408" r:id="rId17"/>
    <p:sldId id="409" r:id="rId18"/>
    <p:sldId id="500" r:id="rId19"/>
    <p:sldId id="488" r:id="rId20"/>
    <p:sldId id="489" r:id="rId21"/>
    <p:sldId id="492" r:id="rId22"/>
    <p:sldId id="456" r:id="rId23"/>
    <p:sldId id="496" r:id="rId24"/>
    <p:sldId id="483" r:id="rId25"/>
    <p:sldId id="393" r:id="rId26"/>
    <p:sldId id="501" r:id="rId27"/>
    <p:sldId id="495" r:id="rId28"/>
    <p:sldId id="478" r:id="rId29"/>
    <p:sldId id="413" r:id="rId30"/>
    <p:sldId id="449" r:id="rId31"/>
    <p:sldId id="480" r:id="rId32"/>
    <p:sldId id="450" r:id="rId33"/>
    <p:sldId id="467" r:id="rId34"/>
    <p:sldId id="469" r:id="rId35"/>
    <p:sldId id="459" r:id="rId36"/>
    <p:sldId id="464" r:id="rId37"/>
    <p:sldId id="444" r:id="rId38"/>
    <p:sldId id="481" r:id="rId39"/>
    <p:sldId id="451" r:id="rId40"/>
    <p:sldId id="403" r:id="rId41"/>
    <p:sldId id="466" r:id="rId42"/>
    <p:sldId id="457" r:id="rId43"/>
    <p:sldId id="474" r:id="rId44"/>
    <p:sldId id="465" r:id="rId45"/>
    <p:sldId id="446" r:id="rId46"/>
    <p:sldId id="452" r:id="rId47"/>
    <p:sldId id="453" r:id="rId48"/>
    <p:sldId id="400" r:id="rId49"/>
    <p:sldId id="475" r:id="rId50"/>
    <p:sldId id="405" r:id="rId51"/>
    <p:sldId id="432" r:id="rId5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14" autoAdjust="0"/>
  </p:normalViewPr>
  <p:slideViewPr>
    <p:cSldViewPr snapToObjects="1" showGuides="1">
      <p:cViewPr varScale="1">
        <p:scale>
          <a:sx n="106" d="100"/>
          <a:sy n="106" d="100"/>
        </p:scale>
        <p:origin x="114" y="120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presProps" Target="presProp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viewProps" Target="viewProp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theme" Target="theme/theme1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18/01/2022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18/01/2022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8086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7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7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Effect of spurious quench heater and CLIQ firing on the LHC and the future HL-LHC beams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2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495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Effect of spurious quench heater and CLIQ firing on the LHC and the future HL-LHC beams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2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9721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/>
              <a:t>Effect of spurious quench heater and CLIQ firing on the LHC and the future HL-LHC beams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2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3357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/>
              <a:t>Effect of spurious quench heater and CLIQ firing on the LHC and the future HL-LHC beams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1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2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9602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GB" noProof="0"/>
              <a:t>Effect of spurious quench heater and CLIQ firing on the LHC and the future HL-LHC beams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258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dirty="0"/>
              <a:t>To </a:t>
            </a:r>
            <a:r>
              <a:rPr lang="fr-FR" noProof="0" dirty="0" err="1"/>
              <a:t>edit</a:t>
            </a:r>
            <a:r>
              <a:rPr lang="fr-FR" noProof="0" dirty="0"/>
              <a:t> speaker </a:t>
            </a:r>
            <a:r>
              <a:rPr lang="fr-FR" noProof="0" dirty="0" err="1"/>
              <a:t>name</a:t>
            </a:r>
            <a:r>
              <a:rPr lang="fr-FR" noProof="0" dirty="0"/>
              <a:t> go to Insert &gt; Header &amp; </a:t>
            </a:r>
            <a:r>
              <a:rPr lang="fr-FR" noProof="0" dirty="0" err="1"/>
              <a:t>Footer</a:t>
            </a:r>
            <a:r>
              <a:rPr lang="fr-FR" noProof="0" dirty="0"/>
              <a:t> and </a:t>
            </a:r>
            <a:r>
              <a:rPr lang="fr-FR" noProof="0" dirty="0" err="1"/>
              <a:t>apply</a:t>
            </a:r>
            <a:r>
              <a:rPr lang="fr-FR" noProof="0" dirty="0"/>
              <a:t> to all </a:t>
            </a:r>
            <a:r>
              <a:rPr lang="fr-FR" noProof="0" dirty="0" err="1"/>
              <a:t>slides</a:t>
            </a:r>
            <a:r>
              <a:rPr lang="fr-FR" noProof="0" dirty="0"/>
              <a:t> </a:t>
            </a:r>
            <a:r>
              <a:rPr lang="fr-FR" noProof="0" dirty="0" err="1"/>
              <a:t>except</a:t>
            </a:r>
            <a:r>
              <a:rPr lang="fr-FR" noProof="0" dirty="0"/>
              <a:t> </a:t>
            </a:r>
            <a:r>
              <a:rPr lang="fr-FR" noProof="0" dirty="0" err="1"/>
              <a:t>title</a:t>
            </a:r>
            <a:r>
              <a:rPr lang="fr-FR" noProof="0" dirty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Effect of spurious quench heater and CLIQ firing on the LHC and the future HL-LHC beams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355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4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2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247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1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Effect of spurious quench heater and CLIQ firing on the LHC and the future HL-LHC beams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14968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indico.cern.ch/event/1105248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gitlab.cern.ch/collteam/generate_aperture/-/tree/master/HLLHC/v1p5" TargetMode="Externa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28666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73308" TargetMode="External"/><Relationship Id="rId2" Type="http://schemas.openxmlformats.org/officeDocument/2006/relationships/hyperlink" Target="https://indico.cern.ch/event/1079026" TargetMode="External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9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9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9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9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63931" TargetMode="External"/><Relationship Id="rId2" Type="http://schemas.openxmlformats.org/officeDocument/2006/relationships/hyperlink" Target="https://indico.cern.ch/event/1033415" TargetMode="External"/><Relationship Id="rId1" Type="http://schemas.openxmlformats.org/officeDocument/2006/relationships/slideLayout" Target="../slideLayouts/slideLayout9.xml"/><Relationship Id="rId5" Type="http://schemas.openxmlformats.org/officeDocument/2006/relationships/hyperlink" Target="https://indico.cern.ch/event/1073308" TargetMode="External"/><Relationship Id="rId4" Type="http://schemas.openxmlformats.org/officeDocument/2006/relationships/hyperlink" Target="https://indico.cern.ch/event/1079026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Status of collimation at </a:t>
            </a:r>
            <a:r>
              <a:rPr lang="el-GR"/>
              <a:t>β</a:t>
            </a:r>
            <a:r>
              <a:rPr lang="sv-SE"/>
              <a:t>*=20 / 15 cm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55576" y="4437112"/>
            <a:ext cx="7096024" cy="1354088"/>
          </a:xfrm>
        </p:spPr>
        <p:txBody>
          <a:bodyPr>
            <a:normAutofit/>
          </a:bodyPr>
          <a:lstStyle/>
          <a:p>
            <a:r>
              <a:rPr lang="en-GB"/>
              <a:t>B. Lindström</a:t>
            </a:r>
          </a:p>
          <a:p>
            <a:r>
              <a:rPr lang="en-GB"/>
              <a:t>Thanks to A. Abramov, R. Bruce, R. De Maria, J. Molson, </a:t>
            </a:r>
            <a:br>
              <a:rPr lang="en-GB"/>
            </a:br>
            <a:r>
              <a:rPr lang="en-GB"/>
              <a:t>P. Hermes , S. Redaelli, F. van der Veken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/>
              <a:t>18</a:t>
            </a:r>
            <a:r>
              <a:rPr lang="en-GB" baseline="30000"/>
              <a:t>th</a:t>
            </a:r>
            <a:r>
              <a:rPr lang="en-GB"/>
              <a:t> January 2022 – HLLHC WP2 meeting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0986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D7778-E3A5-4265-A10D-D81CDD180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852936"/>
            <a:ext cx="7920000" cy="720000"/>
          </a:xfrm>
        </p:spPr>
        <p:txBody>
          <a:bodyPr/>
          <a:lstStyle/>
          <a:p>
            <a:r>
              <a:rPr lang="sv-SE"/>
              <a:t>TCT loss alleviation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D120A0-91FB-465A-907B-02C86B46D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72408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31B75-3C7C-4606-BC73-9E0AC3B2E1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TCT relaxed 0.5 sigma</a:t>
            </a:r>
            <a:endParaRPr lang="en-US"/>
          </a:p>
        </p:txBody>
      </p:sp>
      <p:pic>
        <p:nvPicPr>
          <p:cNvPr id="7" name="Content Placeholder 6" descr="Chart, bar chart&#10;&#10;Description automatically generated">
            <a:extLst>
              <a:ext uri="{FF2B5EF4-FFF2-40B4-BE49-F238E27FC236}">
                <a16:creationId xmlns:a16="http://schemas.microsoft.com/office/drawing/2014/main" id="{7030FD9A-95F2-409D-85CB-3622987486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7521" y="1219200"/>
            <a:ext cx="7908957" cy="4906963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80C3D4-2499-4597-8378-764AE478C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8108B43-0BCB-4A22-9FA4-F19B35F51839}"/>
              </a:ext>
            </a:extLst>
          </p:cNvPr>
          <p:cNvCxnSpPr/>
          <p:nvPr/>
        </p:nvCxnSpPr>
        <p:spPr>
          <a:xfrm>
            <a:off x="1359258" y="3104472"/>
            <a:ext cx="216024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1EECB84-326B-4564-9D7A-B31132AB0819}"/>
              </a:ext>
            </a:extLst>
          </p:cNvPr>
          <p:cNvCxnSpPr/>
          <p:nvPr/>
        </p:nvCxnSpPr>
        <p:spPr>
          <a:xfrm>
            <a:off x="1431266" y="3104472"/>
            <a:ext cx="0" cy="2525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60575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9DA916-97EB-468C-ACE2-4571EFC02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TCP inserted 0.5 sigma</a:t>
            </a:r>
            <a:endParaRPr lang="en-US"/>
          </a:p>
        </p:txBody>
      </p:sp>
      <p:pic>
        <p:nvPicPr>
          <p:cNvPr id="7" name="Content Placeholder 6" descr="Bar chart&#10;&#10;Description automatically generated">
            <a:extLst>
              <a:ext uri="{FF2B5EF4-FFF2-40B4-BE49-F238E27FC236}">
                <a16:creationId xmlns:a16="http://schemas.microsoft.com/office/drawing/2014/main" id="{986352E6-E286-454B-B872-D5DD3840A8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7521" y="1219200"/>
            <a:ext cx="7908957" cy="4906963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47F9E5-7334-4573-A1D6-8D815A156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A05E30B-24E7-424C-9AF5-9DDEEB3F062C}"/>
              </a:ext>
            </a:extLst>
          </p:cNvPr>
          <p:cNvSpPr/>
          <p:nvPr/>
        </p:nvSpPr>
        <p:spPr>
          <a:xfrm>
            <a:off x="6228184" y="3900465"/>
            <a:ext cx="576064" cy="72008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AC4C921-91AB-4533-8ED0-591A88E300BF}"/>
              </a:ext>
            </a:extLst>
          </p:cNvPr>
          <p:cNvCxnSpPr>
            <a:stCxn id="6" idx="4"/>
          </p:cNvCxnSpPr>
          <p:nvPr/>
        </p:nvCxnSpPr>
        <p:spPr>
          <a:xfrm flipH="1">
            <a:off x="5868144" y="4620545"/>
            <a:ext cx="648072" cy="168877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102A8CDB-3893-4B24-81B1-C1E724D9199D}"/>
              </a:ext>
            </a:extLst>
          </p:cNvPr>
          <p:cNvSpPr txBox="1"/>
          <p:nvPr/>
        </p:nvSpPr>
        <p:spPr>
          <a:xfrm>
            <a:off x="5276641" y="6260697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worse DS losses</a:t>
            </a:r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A50F5-B6A4-40DC-997C-35F438B2A6C6}"/>
              </a:ext>
            </a:extLst>
          </p:cNvPr>
          <p:cNvCxnSpPr/>
          <p:nvPr/>
        </p:nvCxnSpPr>
        <p:spPr>
          <a:xfrm>
            <a:off x="1359258" y="3104472"/>
            <a:ext cx="216024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6FEC334-3553-4FA9-AFDC-6317964EEE40}"/>
              </a:ext>
            </a:extLst>
          </p:cNvPr>
          <p:cNvCxnSpPr>
            <a:cxnSpLocks/>
          </p:cNvCxnSpPr>
          <p:nvPr/>
        </p:nvCxnSpPr>
        <p:spPr>
          <a:xfrm>
            <a:off x="1431266" y="3083924"/>
            <a:ext cx="0" cy="1805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76256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5C890-ED55-4F03-A9F5-03531B7FB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TCS inserted 0.4 sigma</a:t>
            </a:r>
            <a:endParaRPr lang="en-US"/>
          </a:p>
        </p:txBody>
      </p:sp>
      <p:pic>
        <p:nvPicPr>
          <p:cNvPr id="7" name="Content Placeholder 6" descr="Bar chart&#10;&#10;Description automatically generated">
            <a:extLst>
              <a:ext uri="{FF2B5EF4-FFF2-40B4-BE49-F238E27FC236}">
                <a16:creationId xmlns:a16="http://schemas.microsoft.com/office/drawing/2014/main" id="{3403AD93-C781-4DD6-A6E3-2E1F58CC75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7521" y="1219200"/>
            <a:ext cx="7908957" cy="4906963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FCD0E0-6192-4800-A26D-4F9FC27F0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F048406-6B55-48E0-8320-51C764C22AC4}"/>
              </a:ext>
            </a:extLst>
          </p:cNvPr>
          <p:cNvSpPr/>
          <p:nvPr/>
        </p:nvSpPr>
        <p:spPr>
          <a:xfrm>
            <a:off x="6228184" y="3900465"/>
            <a:ext cx="576064" cy="72008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A2889A1-4CC7-4D72-B8CF-BEC1050CF22E}"/>
              </a:ext>
            </a:extLst>
          </p:cNvPr>
          <p:cNvCxnSpPr>
            <a:stCxn id="6" idx="4"/>
          </p:cNvCxnSpPr>
          <p:nvPr/>
        </p:nvCxnSpPr>
        <p:spPr>
          <a:xfrm flipH="1">
            <a:off x="5868144" y="4620545"/>
            <a:ext cx="648072" cy="168877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BB8EB1D-0A03-4626-B251-9F28EF285D0E}"/>
              </a:ext>
            </a:extLst>
          </p:cNvPr>
          <p:cNvSpPr txBox="1"/>
          <p:nvPr/>
        </p:nvSpPr>
        <p:spPr>
          <a:xfrm>
            <a:off x="5276641" y="6260697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better DS losses</a:t>
            </a:r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78D6440-3D7C-415B-9AB6-8CCC25B6A264}"/>
              </a:ext>
            </a:extLst>
          </p:cNvPr>
          <p:cNvCxnSpPr/>
          <p:nvPr/>
        </p:nvCxnSpPr>
        <p:spPr>
          <a:xfrm>
            <a:off x="1359258" y="3104472"/>
            <a:ext cx="216024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E1B5096-9148-4941-B7E3-41CF606FB8A0}"/>
              </a:ext>
            </a:extLst>
          </p:cNvPr>
          <p:cNvCxnSpPr>
            <a:cxnSpLocks/>
          </p:cNvCxnSpPr>
          <p:nvPr/>
        </p:nvCxnSpPr>
        <p:spPr>
          <a:xfrm>
            <a:off x="1431266" y="3104472"/>
            <a:ext cx="0" cy="1805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91458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D7778-E3A5-4265-A10D-D81CDD180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852936"/>
            <a:ext cx="7920000" cy="720000"/>
          </a:xfrm>
        </p:spPr>
        <p:txBody>
          <a:bodyPr/>
          <a:lstStyle/>
          <a:p>
            <a:r>
              <a:rPr lang="sv-SE"/>
              <a:t>IR7 DS loss alleviation – in case of no TCLD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D120A0-91FB-465A-907B-02C86B46D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81450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E3E6D-BBA4-4287-B12A-1440F538E8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TCP cleaning efficiency jaw asymmetry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68E28D-73DB-4781-8CEB-4877E4264F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00000"/>
            <a:ext cx="3743976" cy="5816350"/>
          </a:xfrm>
        </p:spPr>
        <p:txBody>
          <a:bodyPr>
            <a:normAutofit fontScale="55000" lnSpcReduction="20000"/>
          </a:bodyPr>
          <a:lstStyle/>
          <a:p>
            <a:r>
              <a:rPr lang="sv-SE"/>
              <a:t>A factor of ~2 difference in cleaning efficiency between left/right jaws</a:t>
            </a:r>
          </a:p>
          <a:p>
            <a:endParaRPr lang="sv-SE"/>
          </a:p>
          <a:p>
            <a:r>
              <a:rPr lang="sv-SE"/>
              <a:t>Right jaw: phase of betatron motion adds up with the dispersion</a:t>
            </a:r>
          </a:p>
          <a:p>
            <a:r>
              <a:rPr lang="sv-SE"/>
              <a:t>Left jaw: phase of betatron motion counteracts the dispersion</a:t>
            </a:r>
          </a:p>
          <a:p>
            <a:endParaRPr lang="sv-SE"/>
          </a:p>
          <a:p>
            <a:endParaRPr lang="sv-SE"/>
          </a:p>
          <a:p>
            <a:endParaRPr lang="sv-SE"/>
          </a:p>
          <a:p>
            <a:endParaRPr lang="sv-SE"/>
          </a:p>
          <a:p>
            <a:endParaRPr lang="sv-SE"/>
          </a:p>
          <a:p>
            <a:pPr marL="0" indent="0">
              <a:buNone/>
            </a:pPr>
            <a:endParaRPr lang="sv-SE"/>
          </a:p>
          <a:p>
            <a:endParaRPr lang="sv-SE"/>
          </a:p>
          <a:p>
            <a:endParaRPr lang="sv-SE"/>
          </a:p>
          <a:p>
            <a:pPr marL="0" indent="0">
              <a:buNone/>
            </a:pPr>
            <a:r>
              <a:rPr lang="sv-SE"/>
              <a:t>Three outcomes: </a:t>
            </a:r>
          </a:p>
          <a:p>
            <a:r>
              <a:rPr lang="sv-SE"/>
              <a:t>Adding dispersion could equalize efficiency of the two jaws</a:t>
            </a:r>
          </a:p>
          <a:p>
            <a:r>
              <a:rPr lang="sv-SE"/>
              <a:t>Shifting the center of the TCP jaws could equalize efficiency</a:t>
            </a:r>
          </a:p>
          <a:p>
            <a:r>
              <a:rPr lang="sv-SE"/>
              <a:t>Shifting the center of the last two TCLs could help absorb some of the extra leakage from the right jaw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978A9D-222C-41D7-9E72-BC6F5E2A5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6" name="Picture 5" descr="A picture containing laser&#10;&#10;Description automatically generated">
            <a:extLst>
              <a:ext uri="{FF2B5EF4-FFF2-40B4-BE49-F238E27FC236}">
                <a16:creationId xmlns:a16="http://schemas.microsoft.com/office/drawing/2014/main" id="{C8A92DB6-5CEC-4444-91FA-82444EA196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5646" y="900000"/>
            <a:ext cx="4606938" cy="291132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1C274C3-8BED-4CFA-B391-9AD09DD8E5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5646" y="3828251"/>
            <a:ext cx="4606938" cy="2911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5055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FEF0FF-D435-4DEE-BF91-C0668BA5A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3377182" cy="720000"/>
          </a:xfrm>
        </p:spPr>
        <p:txBody>
          <a:bodyPr/>
          <a:lstStyle/>
          <a:p>
            <a:r>
              <a:rPr lang="sv-SE"/>
              <a:t>Single pass dispersion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002634-60A7-46D3-9DEB-AEACA21ACB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3062" y="1340768"/>
            <a:ext cx="3312368" cy="3960360"/>
          </a:xfrm>
        </p:spPr>
        <p:txBody>
          <a:bodyPr>
            <a:normAutofit fontScale="70000" lnSpcReduction="20000"/>
          </a:bodyPr>
          <a:lstStyle/>
          <a:p>
            <a:r>
              <a:rPr lang="sv-SE"/>
              <a:t>Normally, dispersion is created by the D1</a:t>
            </a:r>
          </a:p>
          <a:p>
            <a:r>
              <a:rPr lang="sv-SE"/>
              <a:t>Four horizontal corrector magnets to create an orbit bump + dispersion </a:t>
            </a:r>
            <a:r>
              <a:rPr lang="sv-SE" sz="2200" i="1"/>
              <a:t>(MCBWH.4L7, MCBWH.5R7, MCBCH.7R7, MCBCH.9R7)</a:t>
            </a:r>
            <a:endParaRPr lang="sv-SE" i="1"/>
          </a:p>
          <a:p>
            <a:endParaRPr lang="sv-SE"/>
          </a:p>
          <a:p>
            <a:endParaRPr lang="sv-SE"/>
          </a:p>
          <a:p>
            <a:endParaRPr lang="sv-SE"/>
          </a:p>
          <a:p>
            <a:r>
              <a:rPr lang="sv-SE"/>
              <a:t>9 mm bump leads to similar efficiency between left/right jaws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4DCB65-2C8E-45F7-8D40-CF588920A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77186704-F5B5-4B04-98DC-6E9C128315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2424" y="-1"/>
            <a:ext cx="5511576" cy="3395131"/>
          </a:xfrm>
          <a:prstGeom prst="rect">
            <a:avLst/>
          </a:prstGeom>
        </p:spPr>
      </p:pic>
      <p:pic>
        <p:nvPicPr>
          <p:cNvPr id="12" name="Picture 11" descr="A picture containing chart&#10;&#10;Description automatically generated">
            <a:extLst>
              <a:ext uri="{FF2B5EF4-FFF2-40B4-BE49-F238E27FC236}">
                <a16:creationId xmlns:a16="http://schemas.microsoft.com/office/drawing/2014/main" id="{F8D9C243-6AC1-47D3-8DFD-25DFE107B6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9072" y="3462869"/>
            <a:ext cx="5341989" cy="3395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8436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11A0-1985-4C05-A6C4-71C7E2C58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2519840" cy="1880848"/>
          </a:xfrm>
        </p:spPr>
        <p:txBody>
          <a:bodyPr/>
          <a:lstStyle/>
          <a:p>
            <a:r>
              <a:rPr lang="sv-SE"/>
              <a:t>Loss maps – nominal vs bump+3sigma offset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68806F-0322-4ADF-A042-9E0A0DEB2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8" name="Picture 7" descr="Chart, bar chart&#10;&#10;Description automatically generated">
            <a:extLst>
              <a:ext uri="{FF2B5EF4-FFF2-40B4-BE49-F238E27FC236}">
                <a16:creationId xmlns:a16="http://schemas.microsoft.com/office/drawing/2014/main" id="{BB8DB342-5D76-4278-BE59-657C2A8B36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7202" y="0"/>
            <a:ext cx="5626797" cy="3573016"/>
          </a:xfrm>
          <a:prstGeom prst="rect">
            <a:avLst/>
          </a:prstGeom>
        </p:spPr>
      </p:pic>
      <p:pic>
        <p:nvPicPr>
          <p:cNvPr id="12" name="Content Placeholder 11" descr="Chart, bar chart&#10;&#10;Description automatically generated">
            <a:extLst>
              <a:ext uri="{FF2B5EF4-FFF2-40B4-BE49-F238E27FC236}">
                <a16:creationId xmlns:a16="http://schemas.microsoft.com/office/drawing/2014/main" id="{32411654-9615-462A-B2A0-C61E2D7908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17203" y="3284984"/>
            <a:ext cx="5626797" cy="3573016"/>
          </a:xfr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F8E9501-F4DA-4F3B-9BF5-13761EB65FAD}"/>
              </a:ext>
            </a:extLst>
          </p:cNvPr>
          <p:cNvSpPr txBox="1">
            <a:spLocks/>
          </p:cNvSpPr>
          <p:nvPr/>
        </p:nvSpPr>
        <p:spPr>
          <a:xfrm>
            <a:off x="323528" y="2159149"/>
            <a:ext cx="2808312" cy="32402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sz="1800"/>
              <a:t>60 % decrease of losses in CL1</a:t>
            </a:r>
          </a:p>
          <a:p>
            <a:r>
              <a:rPr lang="sv-SE" sz="1800"/>
              <a:t>CL2 is not affected</a:t>
            </a:r>
            <a:endParaRPr lang="en-US" sz="1800"/>
          </a:p>
        </p:txBody>
      </p:sp>
      <p:graphicFrame>
        <p:nvGraphicFramePr>
          <p:cNvPr id="7" name="Table 5">
            <a:extLst>
              <a:ext uri="{FF2B5EF4-FFF2-40B4-BE49-F238E27FC236}">
                <a16:creationId xmlns:a16="http://schemas.microsoft.com/office/drawing/2014/main" id="{DB4228A8-B3A8-4C9A-B861-F957C2C6881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9660558"/>
              </p:ext>
            </p:extLst>
          </p:nvPr>
        </p:nvGraphicFramePr>
        <p:xfrm>
          <a:off x="0" y="3266776"/>
          <a:ext cx="3779912" cy="1526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1404">
                  <a:extLst>
                    <a:ext uri="{9D8B030D-6E8A-4147-A177-3AD203B41FA5}">
                      <a16:colId xmlns:a16="http://schemas.microsoft.com/office/drawing/2014/main" val="2219759736"/>
                    </a:ext>
                  </a:extLst>
                </a:gridCol>
                <a:gridCol w="848552">
                  <a:extLst>
                    <a:ext uri="{9D8B030D-6E8A-4147-A177-3AD203B41FA5}">
                      <a16:colId xmlns:a16="http://schemas.microsoft.com/office/drawing/2014/main" val="3937810501"/>
                    </a:ext>
                  </a:extLst>
                </a:gridCol>
                <a:gridCol w="840071">
                  <a:extLst>
                    <a:ext uri="{9D8B030D-6E8A-4147-A177-3AD203B41FA5}">
                      <a16:colId xmlns:a16="http://schemas.microsoft.com/office/drawing/2014/main" val="4082400915"/>
                    </a:ext>
                  </a:extLst>
                </a:gridCol>
                <a:gridCol w="1049885">
                  <a:extLst>
                    <a:ext uri="{9D8B030D-6E8A-4147-A177-3AD203B41FA5}">
                      <a16:colId xmlns:a16="http://schemas.microsoft.com/office/drawing/2014/main" val="3602855308"/>
                    </a:ext>
                  </a:extLst>
                </a:gridCol>
              </a:tblGrid>
              <a:tr h="371171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DS cluster 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DS cluster 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/>
                        <a:t>Global inefficiency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1212889"/>
                  </a:ext>
                </a:extLst>
              </a:tr>
              <a:tr h="306152">
                <a:tc>
                  <a:txBody>
                    <a:bodyPr/>
                    <a:lstStyle/>
                    <a:p>
                      <a:r>
                        <a:rPr lang="sv-SE" sz="1200"/>
                        <a:t>reference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b="0"/>
                        <a:t>10.4e-6</a:t>
                      </a: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b="0"/>
                        <a:t>7.4e-6</a:t>
                      </a: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b="0"/>
                        <a:t>9.5e-4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3646673"/>
                  </a:ext>
                </a:extLst>
              </a:tr>
              <a:tr h="306152">
                <a:tc>
                  <a:txBody>
                    <a:bodyPr/>
                    <a:lstStyle/>
                    <a:p>
                      <a:r>
                        <a:rPr lang="sv-SE" sz="1200"/>
                        <a:t>dispersion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b="0"/>
                        <a:t>8.3e-6</a:t>
                      </a: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b="0"/>
                        <a:t>7.5e-6</a:t>
                      </a: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b="0"/>
                        <a:t>8.5e-4</a:t>
                      </a:r>
                      <a:endParaRPr lang="en-US" sz="1200" b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9960588"/>
                  </a:ext>
                </a:extLst>
              </a:tr>
              <a:tr h="306152">
                <a:tc>
                  <a:txBody>
                    <a:bodyPr/>
                    <a:lstStyle/>
                    <a:p>
                      <a:r>
                        <a:rPr lang="sv-SE" sz="1200"/>
                        <a:t>dispersion + TCL offset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b="0"/>
                        <a:t>4.4e-6</a:t>
                      </a: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b="0"/>
                        <a:t>7.1e-6</a:t>
                      </a: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b="0"/>
                        <a:t>6.7e-4</a:t>
                      </a:r>
                      <a:endParaRPr lang="en-US" sz="1200" b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437691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E2EEB4E5-A2CE-4302-B93B-802A0067F11A}"/>
              </a:ext>
            </a:extLst>
          </p:cNvPr>
          <p:cNvSpPr txBox="1"/>
          <p:nvPr/>
        </p:nvSpPr>
        <p:spPr>
          <a:xfrm>
            <a:off x="516208" y="5159693"/>
            <a:ext cx="28083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/>
              <a:t>MD is foreseen to test these methods</a:t>
            </a:r>
            <a:endParaRPr lang="en-US" b="1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10D155E-5A40-40B6-94C3-2C8D6265FF51}"/>
              </a:ext>
            </a:extLst>
          </p:cNvPr>
          <p:cNvSpPr txBox="1"/>
          <p:nvPr/>
        </p:nvSpPr>
        <p:spPr>
          <a:xfrm>
            <a:off x="2123728" y="6578182"/>
            <a:ext cx="58326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100"/>
              <a:t>More details ColUSM #147: </a:t>
            </a:r>
            <a:r>
              <a:rPr lang="sv-SE" sz="1100">
                <a:hlinkClick r:id="rId4"/>
              </a:rPr>
              <a:t>https://indico.cern.ch/event/1105248</a:t>
            </a:r>
            <a:endParaRPr lang="sv-SE" sz="1100"/>
          </a:p>
        </p:txBody>
      </p:sp>
    </p:spTree>
    <p:extLst>
      <p:ext uri="{BB962C8B-B14F-4D97-AF65-F5344CB8AC3E}">
        <p14:creationId xmlns:p14="http://schemas.microsoft.com/office/powerpoint/2010/main" val="6661319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E353D8C-7A3C-4072-8F90-8FC73DF6C82D}"/>
              </a:ext>
            </a:extLst>
          </p:cNvPr>
          <p:cNvSpPr/>
          <p:nvPr/>
        </p:nvSpPr>
        <p:spPr>
          <a:xfrm>
            <a:off x="-1" y="1916832"/>
            <a:ext cx="9143999" cy="49411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F61AB8BF-E01E-48B7-8D1A-EBA3787B723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7136672"/>
              </p:ext>
            </p:extLst>
          </p:nvPr>
        </p:nvGraphicFramePr>
        <p:xfrm>
          <a:off x="1" y="0"/>
          <a:ext cx="8892478" cy="6542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5149">
                  <a:extLst>
                    <a:ext uri="{9D8B030D-6E8A-4147-A177-3AD203B41FA5}">
                      <a16:colId xmlns:a16="http://schemas.microsoft.com/office/drawing/2014/main" val="2951296777"/>
                    </a:ext>
                  </a:extLst>
                </a:gridCol>
                <a:gridCol w="1105694">
                  <a:extLst>
                    <a:ext uri="{9D8B030D-6E8A-4147-A177-3AD203B41FA5}">
                      <a16:colId xmlns:a16="http://schemas.microsoft.com/office/drawing/2014/main" val="84726979"/>
                    </a:ext>
                  </a:extLst>
                </a:gridCol>
                <a:gridCol w="1105694">
                  <a:extLst>
                    <a:ext uri="{9D8B030D-6E8A-4147-A177-3AD203B41FA5}">
                      <a16:colId xmlns:a16="http://schemas.microsoft.com/office/drawing/2014/main" val="487292515"/>
                    </a:ext>
                  </a:extLst>
                </a:gridCol>
                <a:gridCol w="1189598">
                  <a:extLst>
                    <a:ext uri="{9D8B030D-6E8A-4147-A177-3AD203B41FA5}">
                      <a16:colId xmlns:a16="http://schemas.microsoft.com/office/drawing/2014/main" val="3295945101"/>
                    </a:ext>
                  </a:extLst>
                </a:gridCol>
                <a:gridCol w="1021790">
                  <a:extLst>
                    <a:ext uri="{9D8B030D-6E8A-4147-A177-3AD203B41FA5}">
                      <a16:colId xmlns:a16="http://schemas.microsoft.com/office/drawing/2014/main" val="865277750"/>
                    </a:ext>
                  </a:extLst>
                </a:gridCol>
                <a:gridCol w="1059652">
                  <a:extLst>
                    <a:ext uri="{9D8B030D-6E8A-4147-A177-3AD203B41FA5}">
                      <a16:colId xmlns:a16="http://schemas.microsoft.com/office/drawing/2014/main" val="2329239091"/>
                    </a:ext>
                  </a:extLst>
                </a:gridCol>
                <a:gridCol w="1014901">
                  <a:extLst>
                    <a:ext uri="{9D8B030D-6E8A-4147-A177-3AD203B41FA5}">
                      <a16:colId xmlns:a16="http://schemas.microsoft.com/office/drawing/2014/main" val="966025134"/>
                    </a:ext>
                  </a:extLst>
                </a:gridCol>
              </a:tblGrid>
              <a:tr h="561476">
                <a:tc>
                  <a:txBody>
                    <a:bodyPr/>
                    <a:lstStyle/>
                    <a:p>
                      <a:r>
                        <a:rPr lang="sv-SE" sz="1600"/>
                        <a:t>Scenario [15 cm </a:t>
                      </a:r>
                      <a:r>
                        <a:rPr lang="el-GR" sz="1600"/>
                        <a:t>β</a:t>
                      </a:r>
                      <a:r>
                        <a:rPr lang="sv-SE" sz="1600"/>
                        <a:t>*]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inefficiency [e-4]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MaxCold [e-5]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MaxWarm [e-5]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DS cl1 [e-6]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DS cl2 [e-6]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MaxTCT [e-4]</a:t>
                      </a:r>
                      <a:endParaRPr 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5509618"/>
                  </a:ext>
                </a:extLst>
              </a:tr>
              <a:tr h="350816">
                <a:tc>
                  <a:txBody>
                    <a:bodyPr/>
                    <a:lstStyle/>
                    <a:p>
                      <a:r>
                        <a:rPr lang="sv-SE" sz="1600"/>
                        <a:t>B1 v1.5 tight H/V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8.6 / 7.1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6.9 / 5.2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5.0 / 4.5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9.2 / 6.7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6.8 / 6.0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2.3 / 0.6</a:t>
                      </a:r>
                      <a:endParaRPr 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4219638"/>
                  </a:ext>
                </a:extLst>
              </a:tr>
              <a:tr h="350816">
                <a:tc>
                  <a:txBody>
                    <a:bodyPr/>
                    <a:lstStyle/>
                    <a:p>
                      <a:r>
                        <a:rPr lang="sv-SE" sz="1600"/>
                        <a:t>B1 v1.5 relaxed H/V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9.3 / 7.7</a:t>
                      </a:r>
                      <a:endParaRPr lang="en-US" sz="16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6.9 / </a:t>
                      </a:r>
                      <a:r>
                        <a:rPr lang="sv-SE" sz="160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6.7</a:t>
                      </a:r>
                      <a:endParaRPr lang="en-US" sz="16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9.0 / 6.6</a:t>
                      </a:r>
                      <a:endParaRPr lang="en-US" sz="16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9.9 / 7.2</a:t>
                      </a:r>
                      <a:endParaRPr lang="en-US" sz="16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7.2 / 6.4</a:t>
                      </a:r>
                      <a:endParaRPr lang="en-US" sz="16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4.0 / 0.8</a:t>
                      </a:r>
                      <a:endParaRPr lang="en-US" sz="16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5206444"/>
                  </a:ext>
                </a:extLst>
              </a:tr>
              <a:tr h="350816">
                <a:tc>
                  <a:txBody>
                    <a:bodyPr/>
                    <a:lstStyle/>
                    <a:p>
                      <a:r>
                        <a:rPr lang="sv-SE" sz="1600"/>
                        <a:t>B1 relaxed New Beta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8.5 / 7.4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7.6 / 5.1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7.7 / 5.6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8.9 / 6.8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6.7 / 6.3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3.8 / 0.9</a:t>
                      </a:r>
                      <a:endParaRPr 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1568316"/>
                  </a:ext>
                </a:extLst>
              </a:tr>
              <a:tr h="350816">
                <a:tc>
                  <a:txBody>
                    <a:bodyPr/>
                    <a:lstStyle/>
                    <a:p>
                      <a:r>
                        <a:rPr lang="sv-SE" sz="1600"/>
                        <a:t>B2 v1.5 tight H/V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8.8 / 6.8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4.9 / 3.3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6.7 / 5.0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9.2 / 6.5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6.4 / 5.1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0.4 / 3.2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0895642"/>
                  </a:ext>
                </a:extLst>
              </a:tr>
              <a:tr h="350816">
                <a:tc>
                  <a:txBody>
                    <a:bodyPr/>
                    <a:lstStyle/>
                    <a:p>
                      <a:r>
                        <a:rPr lang="sv-SE" sz="1600"/>
                        <a:t>B2 v1.5 relaxed H/V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9.9 / 7.2</a:t>
                      </a:r>
                      <a:endParaRPr lang="en-US" sz="16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5.6 / 3.2</a:t>
                      </a:r>
                      <a:endParaRPr lang="en-US" sz="16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7.3 / 7.0</a:t>
                      </a:r>
                      <a:endParaRPr lang="en-US" sz="16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10. / 6.8</a:t>
                      </a:r>
                      <a:endParaRPr lang="en-US" sz="16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7.0 / 5.5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0.6 /</a:t>
                      </a:r>
                      <a:r>
                        <a:rPr lang="sv-SE" sz="1600" b="1"/>
                        <a:t> </a:t>
                      </a:r>
                      <a:r>
                        <a:rPr lang="sv-SE" sz="1600" b="1">
                          <a:solidFill>
                            <a:srgbClr val="FF0000"/>
                          </a:solidFill>
                        </a:rPr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1499210"/>
                  </a:ext>
                </a:extLst>
              </a:tr>
              <a:tr h="350816">
                <a:tc>
                  <a:txBody>
                    <a:bodyPr/>
                    <a:lstStyle/>
                    <a:p>
                      <a:r>
                        <a:rPr lang="sv-SE" sz="1600"/>
                        <a:t>   |---- TCP inserted V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   8.1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   3.8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   5.9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   </a:t>
                      </a:r>
                      <a:r>
                        <a:rPr lang="sv-SE" sz="1600">
                          <a:solidFill>
                            <a:schemeClr val="accent6"/>
                          </a:solidFill>
                        </a:rPr>
                        <a:t>7.4</a:t>
                      </a:r>
                      <a:endParaRPr lang="en-US" sz="160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   </a:t>
                      </a:r>
                      <a:r>
                        <a:rPr lang="sv-SE" sz="1600">
                          <a:solidFill>
                            <a:schemeClr val="accent6"/>
                          </a:solidFill>
                        </a:rPr>
                        <a:t>6.5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b="1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       7.8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2337970"/>
                  </a:ext>
                </a:extLst>
              </a:tr>
              <a:tr h="350816">
                <a:tc>
                  <a:txBody>
                    <a:bodyPr/>
                    <a:lstStyle/>
                    <a:p>
                      <a:r>
                        <a:rPr lang="sv-SE" sz="1600"/>
                        <a:t>   |---- TCSG inserted V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   6.2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   1.9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   5.1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   </a:t>
                      </a:r>
                      <a:r>
                        <a:rPr lang="sv-SE" sz="1600">
                          <a:solidFill>
                            <a:srgbClr val="00B050"/>
                          </a:solidFill>
                        </a:rPr>
                        <a:t>5.5</a:t>
                      </a:r>
                      <a:endParaRPr lang="en-US" sz="160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   </a:t>
                      </a:r>
                      <a:r>
                        <a:rPr lang="sv-SE" sz="1600">
                          <a:solidFill>
                            <a:srgbClr val="00B050"/>
                          </a:solidFill>
                        </a:rPr>
                        <a:t>4.9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b="1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       7.1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2448117"/>
                  </a:ext>
                </a:extLst>
              </a:tr>
              <a:tr h="350816">
                <a:tc>
                  <a:txBody>
                    <a:bodyPr/>
                    <a:lstStyle/>
                    <a:p>
                      <a:r>
                        <a:rPr lang="sv-SE" sz="1600"/>
                        <a:t>   |---- TCT relaxed V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   7.3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   3.8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   6.0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   6.7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   5.7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b="1"/>
                        <a:t>        </a:t>
                      </a:r>
                      <a:r>
                        <a:rPr lang="sv-SE" sz="1600" b="1">
                          <a:solidFill>
                            <a:srgbClr val="00B050"/>
                          </a:solidFill>
                        </a:rPr>
                        <a:t>4.8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9605616"/>
                  </a:ext>
                </a:extLst>
              </a:tr>
              <a:tr h="350816">
                <a:tc>
                  <a:txBody>
                    <a:bodyPr/>
                    <a:lstStyle/>
                    <a:p>
                      <a:r>
                        <a:rPr lang="sv-SE" sz="1600"/>
                        <a:t>B2 relaxed New Beta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tx1"/>
                          </a:solidFill>
                        </a:rPr>
                        <a:t>8.4 / 7.1</a:t>
                      </a:r>
                      <a:endParaRPr lang="en-US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tx1"/>
                          </a:solidFill>
                        </a:rPr>
                        <a:t>7.6 / 4.7</a:t>
                      </a:r>
                      <a:endParaRPr lang="en-US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tx1"/>
                          </a:solidFill>
                        </a:rPr>
                        <a:t>7.3 / 4.1</a:t>
                      </a:r>
                      <a:endParaRPr lang="en-US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tx1"/>
                          </a:solidFill>
                        </a:rPr>
                        <a:t>8.9 / 6.6</a:t>
                      </a:r>
                      <a:endParaRPr lang="en-US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tx1"/>
                          </a:solidFill>
                        </a:rPr>
                        <a:t>5.9 / 5.6</a:t>
                      </a:r>
                      <a:endParaRPr lang="en-US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0.5 / 12</a:t>
                      </a:r>
                      <a:endParaRPr 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4691701"/>
                  </a:ext>
                </a:extLst>
              </a:tr>
              <a:tr h="350816">
                <a:tc>
                  <a:txBody>
                    <a:bodyPr/>
                    <a:lstStyle/>
                    <a:p>
                      <a:r>
                        <a:rPr lang="sv-SE" sz="1600"/>
                        <a:t>B1 v1.5 relaxed TCLD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rgbClr val="00B050"/>
                          </a:solidFill>
                        </a:rPr>
                        <a:t>2.1 / 1.3</a:t>
                      </a:r>
                      <a:endParaRPr lang="en-US" sz="160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13. / 5.8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7.2 / 4.5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rgbClr val="00B050"/>
                          </a:solidFill>
                        </a:rPr>
                        <a:t>3.9 / 2.3</a:t>
                      </a:r>
                      <a:endParaRPr lang="en-US" sz="160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rgbClr val="00B050"/>
                          </a:solidFill>
                        </a:rPr>
                        <a:t>0.03/0.03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3.4 / 0.9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7687492"/>
                  </a:ext>
                </a:extLst>
              </a:tr>
              <a:tr h="350816">
                <a:tc>
                  <a:txBody>
                    <a:bodyPr/>
                    <a:lstStyle/>
                    <a:p>
                      <a:r>
                        <a:rPr lang="sv-SE" sz="1600"/>
                        <a:t>B2 v1.5 relaxed TCLD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rgbClr val="00B050"/>
                          </a:solidFill>
                        </a:rPr>
                        <a:t>2.0 / 1.3</a:t>
                      </a:r>
                      <a:endParaRPr lang="en-US" sz="160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14. / 8.9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6.9 / 7.6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rgbClr val="00B050"/>
                          </a:solidFill>
                        </a:rPr>
                        <a:t>3.4 / 2.0</a:t>
                      </a:r>
                      <a:endParaRPr lang="en-US" sz="160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rgbClr val="00B050"/>
                          </a:solidFill>
                        </a:rPr>
                        <a:t>0.02/0.02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0.6 / </a:t>
                      </a:r>
                      <a:r>
                        <a:rPr lang="sv-SE" sz="1600" b="1">
                          <a:solidFill>
                            <a:srgbClr val="FF0000"/>
                          </a:solidFill>
                        </a:rPr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12555"/>
                  </a:ext>
                </a:extLst>
              </a:tr>
              <a:tr h="350816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sz="160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1855664"/>
                  </a:ext>
                </a:extLst>
              </a:tr>
              <a:tr h="350816">
                <a:tc>
                  <a:txBody>
                    <a:bodyPr/>
                    <a:lstStyle/>
                    <a:p>
                      <a:r>
                        <a:rPr lang="sv-SE" sz="1600" b="1">
                          <a:solidFill>
                            <a:schemeClr val="bg1"/>
                          </a:solidFill>
                        </a:rPr>
                        <a:t>Scenario [20 cm </a:t>
                      </a:r>
                      <a:r>
                        <a:rPr lang="el-GR" sz="1600" b="1">
                          <a:solidFill>
                            <a:schemeClr val="bg1"/>
                          </a:solidFill>
                        </a:rPr>
                        <a:t>β</a:t>
                      </a:r>
                      <a:r>
                        <a:rPr lang="sv-SE" sz="1600" b="1">
                          <a:solidFill>
                            <a:schemeClr val="bg1"/>
                          </a:solidFill>
                        </a:rPr>
                        <a:t>*]</a:t>
                      </a:r>
                      <a:endParaRPr lang="en-US" sz="1600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sz="160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sz="1600" b="1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5687403"/>
                  </a:ext>
                </a:extLst>
              </a:tr>
              <a:tr h="350816">
                <a:tc>
                  <a:txBody>
                    <a:bodyPr/>
                    <a:lstStyle/>
                    <a:p>
                      <a:r>
                        <a:rPr lang="sv-SE" sz="1600"/>
                        <a:t>B1 v1.5 relaxed H/V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tx1"/>
                          </a:solidFill>
                        </a:rPr>
                        <a:t>9.4 / 7.6</a:t>
                      </a:r>
                      <a:endParaRPr lang="en-US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tx1"/>
                          </a:solidFill>
                        </a:rPr>
                        <a:t>8.0 / 7.1</a:t>
                      </a:r>
                      <a:endParaRPr lang="en-US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tx1"/>
                          </a:solidFill>
                        </a:rPr>
                        <a:t>7.4 / 6.3</a:t>
                      </a:r>
                      <a:endParaRPr lang="en-US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tx1"/>
                          </a:solidFill>
                        </a:rPr>
                        <a:t>10. / 6.8</a:t>
                      </a:r>
                      <a:endParaRPr lang="en-US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tx1"/>
                          </a:solidFill>
                        </a:rPr>
                        <a:t>7.3 / 6.4</a:t>
                      </a:r>
                      <a:endParaRPr lang="en-US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tx1"/>
                          </a:solidFill>
                        </a:rPr>
                        <a:t>1.8 / 0.3</a:t>
                      </a:r>
                      <a:endParaRPr lang="en-US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0026718"/>
                  </a:ext>
                </a:extLst>
              </a:tr>
              <a:tr h="350816">
                <a:tc>
                  <a:txBody>
                    <a:bodyPr/>
                    <a:lstStyle/>
                    <a:p>
                      <a:r>
                        <a:rPr lang="sv-SE" sz="1600"/>
                        <a:t>B1 relaxed New Beta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tx1"/>
                          </a:solidFill>
                        </a:rPr>
                        <a:t>8.4 / 7.5</a:t>
                      </a:r>
                      <a:endParaRPr lang="en-US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tx1"/>
                          </a:solidFill>
                        </a:rPr>
                        <a:t>6.6 / 5.1</a:t>
                      </a:r>
                      <a:endParaRPr lang="en-US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tx1"/>
                          </a:solidFill>
                        </a:rPr>
                        <a:t>7.0 / 5.5</a:t>
                      </a:r>
                      <a:endParaRPr lang="en-US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tx1"/>
                          </a:solidFill>
                        </a:rPr>
                        <a:t>9.0 / 7.3</a:t>
                      </a:r>
                      <a:endParaRPr lang="en-US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tx1"/>
                          </a:solidFill>
                        </a:rPr>
                        <a:t>6.6 / 6.1</a:t>
                      </a:r>
                      <a:endParaRPr lang="en-US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tx1"/>
                          </a:solidFill>
                        </a:rPr>
                        <a:t>2.0 / 0.4</a:t>
                      </a:r>
                      <a:endParaRPr lang="en-US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7107090"/>
                  </a:ext>
                </a:extLst>
              </a:tr>
              <a:tr h="350816">
                <a:tc>
                  <a:txBody>
                    <a:bodyPr/>
                    <a:lstStyle/>
                    <a:p>
                      <a:r>
                        <a:rPr lang="sv-SE" sz="1600"/>
                        <a:t>B2 v1.5 relaxed H/V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tx1"/>
                          </a:solidFill>
                        </a:rPr>
                        <a:t>9.5 / 7.3</a:t>
                      </a:r>
                      <a:endParaRPr lang="en-US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tx1"/>
                          </a:solidFill>
                        </a:rPr>
                        <a:t>6.4 / 3.6</a:t>
                      </a:r>
                      <a:endParaRPr lang="en-US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tx1"/>
                          </a:solidFill>
                        </a:rPr>
                        <a:t>7.0 / 7.6</a:t>
                      </a:r>
                      <a:endParaRPr lang="en-US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tx1"/>
                          </a:solidFill>
                        </a:rPr>
                        <a:t>10. / 6.9</a:t>
                      </a:r>
                      <a:endParaRPr lang="en-US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tx1"/>
                          </a:solidFill>
                        </a:rPr>
                        <a:t>6.7 / 5.6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b="0">
                          <a:solidFill>
                            <a:srgbClr val="00B050"/>
                          </a:solidFill>
                        </a:rPr>
                        <a:t>0.1 / 0.1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1458126"/>
                  </a:ext>
                </a:extLst>
              </a:tr>
              <a:tr h="350816">
                <a:tc>
                  <a:txBody>
                    <a:bodyPr/>
                    <a:lstStyle/>
                    <a:p>
                      <a:r>
                        <a:rPr lang="sv-SE" sz="1600"/>
                        <a:t>B2 relaxed New Beta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8.2 / 7.1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7.3 / 4.5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8.0 / 5.6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8.6 / 6.6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5.8 / 5.4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rgbClr val="00B050"/>
                          </a:solidFill>
                        </a:rPr>
                        <a:t>0.1 / 0.1</a:t>
                      </a:r>
                      <a:endParaRPr lang="en-US" sz="160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542190"/>
                  </a:ext>
                </a:extLst>
              </a:tr>
            </a:tbl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20D712-4517-4C0A-A6B0-F8DD41DD7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032218D-6F5D-4D0E-92CA-ECD5866C147B}"/>
              </a:ext>
            </a:extLst>
          </p:cNvPr>
          <p:cNvSpPr txBox="1"/>
          <p:nvPr/>
        </p:nvSpPr>
        <p:spPr>
          <a:xfrm>
            <a:off x="179512" y="6585545"/>
            <a:ext cx="32383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100"/>
              <a:t>* 4 µm impact parameter, 6 to 10 million particles</a:t>
            </a:r>
            <a:endParaRPr lang="en-US" sz="1100"/>
          </a:p>
        </p:txBody>
      </p:sp>
    </p:spTree>
    <p:extLst>
      <p:ext uri="{BB962C8B-B14F-4D97-AF65-F5344CB8AC3E}">
        <p14:creationId xmlns:p14="http://schemas.microsoft.com/office/powerpoint/2010/main" val="31365269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533913-5D5B-42AD-9E17-563FD27C0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512696"/>
          </a:xfrm>
        </p:spPr>
        <p:txBody>
          <a:bodyPr/>
          <a:lstStyle/>
          <a:p>
            <a:r>
              <a:rPr lang="sv-SE"/>
              <a:t>Summary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C704CE-9BD1-477E-9F95-833D734524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789682"/>
            <a:ext cx="8579256" cy="5591646"/>
          </a:xfrm>
        </p:spPr>
        <p:txBody>
          <a:bodyPr>
            <a:normAutofit/>
          </a:bodyPr>
          <a:lstStyle/>
          <a:p>
            <a:r>
              <a:rPr lang="sv-SE" sz="1600" b="1"/>
              <a:t>v1.5 optics</a:t>
            </a:r>
            <a:r>
              <a:rPr lang="sv-SE" sz="1600"/>
              <a:t> with a more </a:t>
            </a:r>
            <a:r>
              <a:rPr lang="sv-SE" sz="1600" b="1"/>
              <a:t>detailed aperture</a:t>
            </a:r>
          </a:p>
          <a:p>
            <a:pPr lvl="1"/>
            <a:r>
              <a:rPr lang="en-US" sz="1400"/>
              <a:t>Aperture requires some </a:t>
            </a:r>
            <a:r>
              <a:rPr lang="en-US" sz="1400" b="1"/>
              <a:t>patching</a:t>
            </a:r>
            <a:br>
              <a:rPr lang="en-US" sz="1400"/>
            </a:br>
            <a:r>
              <a:rPr lang="en-US" sz="1400"/>
              <a:t> </a:t>
            </a:r>
            <a:r>
              <a:rPr lang="sv-SE" sz="1400"/>
              <a:t>→</a:t>
            </a:r>
            <a:r>
              <a:rPr lang="en-US" sz="1400"/>
              <a:t> work ongoing together with Riccardo &amp; layout team</a:t>
            </a:r>
          </a:p>
          <a:p>
            <a:pPr lvl="1"/>
            <a:r>
              <a:rPr lang="en-US" sz="1400" b="1"/>
              <a:t>15 % larger DS losses</a:t>
            </a:r>
            <a:r>
              <a:rPr lang="en-US" sz="1400"/>
              <a:t> in v1.5 optics</a:t>
            </a:r>
            <a:br>
              <a:rPr lang="en-US" sz="1400"/>
            </a:br>
            <a:r>
              <a:rPr lang="sv-SE" sz="1400"/>
              <a:t>→</a:t>
            </a:r>
            <a:r>
              <a:rPr lang="en-US" sz="1400"/>
              <a:t> due to smaller TCP beta functions, </a:t>
            </a:r>
            <a:r>
              <a:rPr lang="en-US" sz="1400" b="1"/>
              <a:t>can be corrected</a:t>
            </a:r>
          </a:p>
          <a:p>
            <a:pPr lvl="1"/>
            <a:endParaRPr lang="en-US" sz="1400"/>
          </a:p>
          <a:p>
            <a:r>
              <a:rPr lang="en-US" sz="1600" b="1"/>
              <a:t>Relaxed collimator settings</a:t>
            </a:r>
            <a:endParaRPr lang="en-US" sz="1600"/>
          </a:p>
          <a:p>
            <a:pPr lvl="1"/>
            <a:r>
              <a:rPr lang="en-US" sz="1400"/>
              <a:t>7 % larger DS losses (up to 23 % increase v1.5 relaxed vs v1.3 tight settings)</a:t>
            </a:r>
          </a:p>
          <a:p>
            <a:pPr lvl="1"/>
            <a:r>
              <a:rPr lang="en-US" sz="1400"/>
              <a:t>Higher TCT losses, in particular </a:t>
            </a:r>
            <a:r>
              <a:rPr lang="en-US" sz="1400" b="1"/>
              <a:t>IP1 for B4 vertical</a:t>
            </a:r>
            <a:r>
              <a:rPr lang="en-US" sz="1400"/>
              <a:t> </a:t>
            </a:r>
            <a:endParaRPr lang="sv-SE" sz="1400"/>
          </a:p>
          <a:p>
            <a:pPr lvl="1"/>
            <a:r>
              <a:rPr lang="sv-SE" sz="1400" b="1"/>
              <a:t>TCT losses not</a:t>
            </a:r>
            <a:r>
              <a:rPr lang="sv-SE" sz="1400"/>
              <a:t> expected to be an </a:t>
            </a:r>
            <a:r>
              <a:rPr lang="sv-SE" sz="1400" b="1"/>
              <a:t>issue</a:t>
            </a:r>
            <a:r>
              <a:rPr lang="sv-SE" sz="1400"/>
              <a:t> at </a:t>
            </a:r>
            <a:r>
              <a:rPr lang="sv-SE" sz="1400" b="1"/>
              <a:t>20 cm</a:t>
            </a:r>
          </a:p>
          <a:p>
            <a:pPr lvl="1"/>
            <a:r>
              <a:rPr lang="en-US" sz="1400"/>
              <a:t>Input for </a:t>
            </a:r>
            <a:r>
              <a:rPr lang="en-US" sz="1400" b="1"/>
              <a:t>TCT shower simulations</a:t>
            </a:r>
            <a:r>
              <a:rPr lang="en-US" sz="1400"/>
              <a:t> has been sent to FLUKA team </a:t>
            </a:r>
          </a:p>
          <a:p>
            <a:pPr lvl="1"/>
            <a:endParaRPr lang="sv-SE" sz="1400"/>
          </a:p>
          <a:p>
            <a:r>
              <a:rPr lang="sv-SE" sz="1600"/>
              <a:t>Need FLUKA simulations of power deposition in IR7 DS before new collimator settings are validated</a:t>
            </a:r>
          </a:p>
          <a:p>
            <a:pPr marL="457200" lvl="1" indent="0">
              <a:buNone/>
            </a:pPr>
            <a:endParaRPr lang="sv-SE" sz="1600"/>
          </a:p>
          <a:p>
            <a:pPr marL="0" indent="0">
              <a:buNone/>
            </a:pPr>
            <a:r>
              <a:rPr lang="sv-SE" sz="1600" b="1"/>
              <a:t>Open points:</a:t>
            </a:r>
            <a:r>
              <a:rPr lang="sv-SE" sz="1600"/>
              <a:t> </a:t>
            </a:r>
          </a:p>
          <a:p>
            <a:r>
              <a:rPr lang="sv-SE" sz="1600"/>
              <a:t>Determine solution for TCT losses at 15 cm</a:t>
            </a:r>
          </a:p>
          <a:p>
            <a:pPr lvl="1"/>
            <a:r>
              <a:rPr lang="sv-SE" sz="1400"/>
              <a:t>(preliminary) retracting TCT by 0.5 sigma, inserting TCP / TCSG by 0.5 / 0.4 sigma </a:t>
            </a:r>
          </a:p>
          <a:p>
            <a:r>
              <a:rPr lang="sv-SE" sz="1600"/>
              <a:t>Determine IR7 DS loss alleviation strategy in case of no TCLD</a:t>
            </a:r>
          </a:p>
          <a:p>
            <a:pPr lvl="1"/>
            <a:r>
              <a:rPr lang="sv-SE" sz="1400"/>
              <a:t>(preliminary) Increase TCP beta functions, add dispersion in IR7, asymmetric TCPs / TCLs</a:t>
            </a:r>
            <a:endParaRPr lang="en-US" sz="14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B0C580-F5B5-4E55-A777-7B22535DA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31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A9117-CC77-485D-B602-370BE55A8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Introduction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486BB7-5299-4886-A46B-C86912BD2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7921" y="1484784"/>
            <a:ext cx="7920000" cy="45365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v-SE" sz="2000"/>
              <a:t>Previous HLLHC </a:t>
            </a:r>
            <a:r>
              <a:rPr lang="sv-SE" sz="2000" b="1"/>
              <a:t>beam loss</a:t>
            </a:r>
            <a:r>
              <a:rPr lang="sv-SE" sz="2000"/>
              <a:t> studies are ~three years old</a:t>
            </a:r>
          </a:p>
          <a:p>
            <a:endParaRPr lang="sv-SE" sz="2000"/>
          </a:p>
          <a:p>
            <a:r>
              <a:rPr lang="sv-SE" sz="2000"/>
              <a:t>Significant changes in </a:t>
            </a:r>
            <a:r>
              <a:rPr lang="sv-SE" sz="2000" b="1"/>
              <a:t>optics</a:t>
            </a:r>
            <a:r>
              <a:rPr lang="sv-SE" sz="2000"/>
              <a:t> and </a:t>
            </a:r>
            <a:r>
              <a:rPr lang="sv-SE" sz="2000" b="1"/>
              <a:t>layout</a:t>
            </a:r>
            <a:r>
              <a:rPr lang="sv-SE" sz="2000"/>
              <a:t> since then (</a:t>
            </a:r>
            <a:r>
              <a:rPr lang="sv-SE" sz="2000" b="1"/>
              <a:t>v1.3</a:t>
            </a:r>
            <a:r>
              <a:rPr lang="sv-SE" sz="2000"/>
              <a:t> to </a:t>
            </a:r>
            <a:r>
              <a:rPr lang="sv-SE" sz="2000" b="1"/>
              <a:t>v1.5</a:t>
            </a:r>
            <a:r>
              <a:rPr lang="sv-SE" sz="2000"/>
              <a:t>)</a:t>
            </a:r>
          </a:p>
          <a:p>
            <a:r>
              <a:rPr lang="sv-SE" sz="2000"/>
              <a:t>Operational scenario for</a:t>
            </a:r>
            <a:r>
              <a:rPr lang="sv-SE" sz="2000" b="1"/>
              <a:t> RunIV</a:t>
            </a:r>
            <a:r>
              <a:rPr lang="sv-SE" sz="2000"/>
              <a:t> has changed from the baseline*</a:t>
            </a:r>
          </a:p>
          <a:p>
            <a:r>
              <a:rPr lang="sv-SE" sz="2000" b="1"/>
              <a:t>Relaxed collimator settings</a:t>
            </a:r>
            <a:r>
              <a:rPr lang="sv-SE" sz="2000"/>
              <a:t> requested for beam stability</a:t>
            </a:r>
          </a:p>
          <a:p>
            <a:endParaRPr lang="sv-SE" sz="2000"/>
          </a:p>
          <a:p>
            <a:pPr marL="0" indent="0">
              <a:buNone/>
            </a:pPr>
            <a:r>
              <a:rPr lang="sv-SE"/>
              <a:t>→ </a:t>
            </a:r>
            <a:r>
              <a:rPr lang="sv-SE" sz="2000"/>
              <a:t>Collimation studies need update:</a:t>
            </a:r>
            <a:endParaRPr lang="sv-SE" sz="1600"/>
          </a:p>
          <a:p>
            <a:pPr lvl="1"/>
            <a:r>
              <a:rPr lang="sv-SE" sz="1600"/>
              <a:t>Global cleaning efficiency</a:t>
            </a:r>
          </a:p>
          <a:p>
            <a:pPr lvl="1"/>
            <a:r>
              <a:rPr lang="sv-SE" sz="1600"/>
              <a:t>IR7 dispersion suppressor losses</a:t>
            </a:r>
          </a:p>
          <a:p>
            <a:pPr lvl="1"/>
            <a:r>
              <a:rPr lang="sv-SE" sz="1600"/>
              <a:t>Loss spikes/clusters in other cold sections</a:t>
            </a:r>
          </a:p>
          <a:p>
            <a:pPr lvl="1"/>
            <a:r>
              <a:rPr lang="sv-SE" sz="1600"/>
              <a:t>TCT shower simulations (experiment backgrounds)</a:t>
            </a:r>
          </a:p>
          <a:p>
            <a:pPr lvl="1"/>
            <a:r>
              <a:rPr lang="sv-SE" sz="1600"/>
              <a:t>Asynchronous beam dumps</a:t>
            </a:r>
          </a:p>
          <a:p>
            <a:pPr lvl="1"/>
            <a:r>
              <a:rPr lang="sv-SE" sz="1600"/>
              <a:t>Beta beating and orbit errors</a:t>
            </a:r>
          </a:p>
          <a:p>
            <a:pPr marL="0" indent="0">
              <a:buNone/>
            </a:pPr>
            <a:endParaRPr lang="sv-SE" sz="20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843122-DD1A-4B07-A6FA-7E77990A9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A47F7C-E823-471F-AAD6-21FA03A4CE49}"/>
              </a:ext>
            </a:extLst>
          </p:cNvPr>
          <p:cNvSpPr txBox="1"/>
          <p:nvPr/>
        </p:nvSpPr>
        <p:spPr>
          <a:xfrm>
            <a:off x="2699792" y="6247113"/>
            <a:ext cx="459292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100"/>
              <a:t>*R. Tomás – Update on Optics, Layout and Run4 operational scenario </a:t>
            </a:r>
          </a:p>
          <a:p>
            <a:r>
              <a:rPr lang="sv-SE" sz="1100"/>
              <a:t>https://indico.cern.ch/event/1079026/contributions/4544728</a:t>
            </a:r>
            <a:endParaRPr lang="en-US" sz="1100"/>
          </a:p>
        </p:txBody>
      </p:sp>
    </p:spTree>
    <p:extLst>
      <p:ext uri="{BB962C8B-B14F-4D97-AF65-F5344CB8AC3E}">
        <p14:creationId xmlns:p14="http://schemas.microsoft.com/office/powerpoint/2010/main" val="36122924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20958-070D-4949-A200-7267C9863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0EE77B-80F3-430A-B8C7-3645079308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45B53F-ED8A-4662-AF7B-0987411EB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40611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bar chart&#10;&#10;Description automatically generated">
            <a:extLst>
              <a:ext uri="{FF2B5EF4-FFF2-40B4-BE49-F238E27FC236}">
                <a16:creationId xmlns:a16="http://schemas.microsoft.com/office/drawing/2014/main" id="{CA365CA7-95E4-4DBE-BF16-D520DDCF4E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56424"/>
            <a:ext cx="5514293" cy="3501576"/>
          </a:xfrm>
          <a:prstGeom prst="rect">
            <a:avLst/>
          </a:prstGeom>
        </p:spPr>
      </p:pic>
      <p:pic>
        <p:nvPicPr>
          <p:cNvPr id="22" name="Picture 21" descr="Chart, bar chart&#10;&#10;Description automatically generated">
            <a:extLst>
              <a:ext uri="{FF2B5EF4-FFF2-40B4-BE49-F238E27FC236}">
                <a16:creationId xmlns:a16="http://schemas.microsoft.com/office/drawing/2014/main" id="{CE0A9E9C-388C-4102-BFDC-214C48A222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58"/>
            <a:ext cx="5400000" cy="3426242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A36C70-1CFE-4489-BC5F-E60212F7F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9A92F0-324B-4E3C-9C65-223CC1BB2834}"/>
              </a:ext>
            </a:extLst>
          </p:cNvPr>
          <p:cNvSpPr txBox="1"/>
          <p:nvPr/>
        </p:nvSpPr>
        <p:spPr>
          <a:xfrm>
            <a:off x="899592" y="32868"/>
            <a:ext cx="2454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/>
              <a:t>B1H – standard case</a:t>
            </a:r>
            <a:endParaRPr lang="en-US" b="1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B0B6425-AD95-40C9-B870-A6CCDB5ED411}"/>
              </a:ext>
            </a:extLst>
          </p:cNvPr>
          <p:cNvSpPr txBox="1"/>
          <p:nvPr/>
        </p:nvSpPr>
        <p:spPr>
          <a:xfrm>
            <a:off x="899592" y="3429000"/>
            <a:ext cx="3258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/>
              <a:t>B1H – TCP betas rematched</a:t>
            </a:r>
            <a:endParaRPr lang="en-US" b="1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C97FD129-51D8-4183-948E-C7E21E65F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7952" y="180000"/>
            <a:ext cx="3518848" cy="1033592"/>
          </a:xfrm>
        </p:spPr>
        <p:txBody>
          <a:bodyPr/>
          <a:lstStyle/>
          <a:p>
            <a:r>
              <a:rPr lang="sv-SE"/>
              <a:t>Rematching TCP beta functions</a:t>
            </a:r>
            <a:endParaRPr lang="en-US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F03E170-49D5-45C7-B8CF-F3EC1066C49B}"/>
              </a:ext>
            </a:extLst>
          </p:cNvPr>
          <p:cNvSpPr txBox="1">
            <a:spLocks/>
          </p:cNvSpPr>
          <p:nvPr/>
        </p:nvSpPr>
        <p:spPr>
          <a:xfrm>
            <a:off x="5514294" y="1412776"/>
            <a:ext cx="3450194" cy="458353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sz="1600"/>
              <a:t>15 cm </a:t>
            </a:r>
            <a:r>
              <a:rPr lang="el-GR" sz="1600"/>
              <a:t>β</a:t>
            </a:r>
            <a:r>
              <a:rPr lang="sv-SE" sz="1600"/>
              <a:t>*</a:t>
            </a:r>
          </a:p>
          <a:p>
            <a:r>
              <a:rPr lang="en-US" sz="1600"/>
              <a:t>Impact: 4 µm</a:t>
            </a:r>
          </a:p>
          <a:p>
            <a:r>
              <a:rPr lang="en-US" sz="1600"/>
              <a:t>8e6 particles / 200 turns</a:t>
            </a:r>
          </a:p>
          <a:p>
            <a:endParaRPr lang="en-US" sz="1600"/>
          </a:p>
          <a:p>
            <a:pPr marL="0" indent="0">
              <a:buFont typeface="Wingdings" charset="2"/>
              <a:buNone/>
            </a:pPr>
            <a:r>
              <a:rPr lang="en-US" sz="1600"/>
              <a:t>General notes:</a:t>
            </a:r>
          </a:p>
          <a:p>
            <a:endParaRPr lang="en-US" sz="1600"/>
          </a:p>
          <a:p>
            <a:r>
              <a:rPr lang="en-US" sz="1600"/>
              <a:t>DS losses improved from 8.5e-4 to 7.7e-4</a:t>
            </a:r>
          </a:p>
          <a:p>
            <a:r>
              <a:rPr lang="en-US" sz="1600"/>
              <a:t>Global inefficiency improved from 9.2e-4 to 8.5e-4</a:t>
            </a:r>
          </a:p>
          <a:p>
            <a:r>
              <a:rPr lang="en-US" sz="1600"/>
              <a:t>Increased losses in IR7 TCS, lower in IR7 TCL</a:t>
            </a:r>
          </a:p>
          <a:p>
            <a:endParaRPr lang="en-US" sz="1600"/>
          </a:p>
          <a:p>
            <a:r>
              <a:rPr lang="en-US" sz="1600"/>
              <a:t>Note: still increased DS losses due to relaxed settings</a:t>
            </a:r>
          </a:p>
          <a:p>
            <a:endParaRPr lang="en-US" sz="1600"/>
          </a:p>
          <a:p>
            <a:endParaRPr lang="en-US" sz="1600"/>
          </a:p>
          <a:p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40547255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1868B-F8C6-462A-9C26-101CA5ADB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Rematched beta functions – B4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C24C5B-7AE2-4C01-89F2-BA1280CA3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14" name="Content Placeholder 13" descr="Chart, histogram&#10;&#10;Description automatically generated">
            <a:extLst>
              <a:ext uri="{FF2B5EF4-FFF2-40B4-BE49-F238E27FC236}">
                <a16:creationId xmlns:a16="http://schemas.microsoft.com/office/drawing/2014/main" id="{5C049A8E-7C29-43E2-B395-B914D43172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0117" y="1219200"/>
            <a:ext cx="7603765" cy="4906963"/>
          </a:xfrm>
        </p:spPr>
      </p:pic>
    </p:spTree>
    <p:extLst>
      <p:ext uri="{BB962C8B-B14F-4D97-AF65-F5344CB8AC3E}">
        <p14:creationId xmlns:p14="http://schemas.microsoft.com/office/powerpoint/2010/main" val="2350354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E353D8C-7A3C-4072-8F90-8FC73DF6C82D}"/>
              </a:ext>
            </a:extLst>
          </p:cNvPr>
          <p:cNvSpPr/>
          <p:nvPr/>
        </p:nvSpPr>
        <p:spPr>
          <a:xfrm>
            <a:off x="-1" y="1916832"/>
            <a:ext cx="9143999" cy="49411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F61AB8BF-E01E-48B7-8D1A-EBA3787B723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" y="0"/>
          <a:ext cx="8892478" cy="6542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5149">
                  <a:extLst>
                    <a:ext uri="{9D8B030D-6E8A-4147-A177-3AD203B41FA5}">
                      <a16:colId xmlns:a16="http://schemas.microsoft.com/office/drawing/2014/main" val="2951296777"/>
                    </a:ext>
                  </a:extLst>
                </a:gridCol>
                <a:gridCol w="1105694">
                  <a:extLst>
                    <a:ext uri="{9D8B030D-6E8A-4147-A177-3AD203B41FA5}">
                      <a16:colId xmlns:a16="http://schemas.microsoft.com/office/drawing/2014/main" val="84726979"/>
                    </a:ext>
                  </a:extLst>
                </a:gridCol>
                <a:gridCol w="1105694">
                  <a:extLst>
                    <a:ext uri="{9D8B030D-6E8A-4147-A177-3AD203B41FA5}">
                      <a16:colId xmlns:a16="http://schemas.microsoft.com/office/drawing/2014/main" val="487292515"/>
                    </a:ext>
                  </a:extLst>
                </a:gridCol>
                <a:gridCol w="1189598">
                  <a:extLst>
                    <a:ext uri="{9D8B030D-6E8A-4147-A177-3AD203B41FA5}">
                      <a16:colId xmlns:a16="http://schemas.microsoft.com/office/drawing/2014/main" val="3295945101"/>
                    </a:ext>
                  </a:extLst>
                </a:gridCol>
                <a:gridCol w="1021790">
                  <a:extLst>
                    <a:ext uri="{9D8B030D-6E8A-4147-A177-3AD203B41FA5}">
                      <a16:colId xmlns:a16="http://schemas.microsoft.com/office/drawing/2014/main" val="865277750"/>
                    </a:ext>
                  </a:extLst>
                </a:gridCol>
                <a:gridCol w="1059652">
                  <a:extLst>
                    <a:ext uri="{9D8B030D-6E8A-4147-A177-3AD203B41FA5}">
                      <a16:colId xmlns:a16="http://schemas.microsoft.com/office/drawing/2014/main" val="2329239091"/>
                    </a:ext>
                  </a:extLst>
                </a:gridCol>
                <a:gridCol w="1014901">
                  <a:extLst>
                    <a:ext uri="{9D8B030D-6E8A-4147-A177-3AD203B41FA5}">
                      <a16:colId xmlns:a16="http://schemas.microsoft.com/office/drawing/2014/main" val="966025134"/>
                    </a:ext>
                  </a:extLst>
                </a:gridCol>
              </a:tblGrid>
              <a:tr h="561476">
                <a:tc>
                  <a:txBody>
                    <a:bodyPr/>
                    <a:lstStyle/>
                    <a:p>
                      <a:r>
                        <a:rPr lang="sv-SE" sz="1600"/>
                        <a:t>Scenario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inefficiency [e-4]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MaxCold [e-5]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MaxWarm [e-5]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DS cl1 [e-6]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DS cl2 [e-6]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MaxTCT [e-4]</a:t>
                      </a:r>
                      <a:endParaRPr 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5509618"/>
                  </a:ext>
                </a:extLst>
              </a:tr>
              <a:tr h="350816">
                <a:tc>
                  <a:txBody>
                    <a:bodyPr/>
                    <a:lstStyle/>
                    <a:p>
                      <a:r>
                        <a:rPr lang="sv-SE" sz="1600"/>
                        <a:t>B1 v1.3 tight H/V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7.4 / 6.6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6.1 / 5.2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1.1 / 0.8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8.0 / 6.5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5.6 / 5.2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2.3 / 1.0</a:t>
                      </a:r>
                      <a:endParaRPr 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4219638"/>
                  </a:ext>
                </a:extLst>
              </a:tr>
              <a:tr h="350816">
                <a:tc>
                  <a:txBody>
                    <a:bodyPr/>
                    <a:lstStyle/>
                    <a:p>
                      <a:r>
                        <a:rPr lang="sv-SE" sz="1600"/>
                        <a:t>B1 v1.3 relaxed H/V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8.1 / 7.2</a:t>
                      </a:r>
                      <a:endParaRPr lang="en-US" sz="16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6.1 /</a:t>
                      </a:r>
                      <a:r>
                        <a:rPr lang="sv-SE" sz="160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6.3</a:t>
                      </a:r>
                      <a:endParaRPr lang="en-US" sz="16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0.6 / 0.6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8.8 / 6.9</a:t>
                      </a:r>
                      <a:endParaRPr lang="en-US" sz="16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6.0 / 5.5</a:t>
                      </a:r>
                      <a:endParaRPr lang="en-US" sz="16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3.3</a:t>
                      </a:r>
                      <a:r>
                        <a:rPr lang="sv-SE" sz="1600"/>
                        <a:t> / 1.0</a:t>
                      </a:r>
                      <a:endParaRPr 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5206444"/>
                  </a:ext>
                </a:extLst>
              </a:tr>
              <a:tr h="350816">
                <a:tc>
                  <a:txBody>
                    <a:bodyPr/>
                    <a:lstStyle/>
                    <a:p>
                      <a:r>
                        <a:rPr lang="sv-SE" sz="1600"/>
                        <a:t>B2 v1.3 tight H/V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8.6 / 5.9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4.6 / 2.5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0.5 / 0.6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9.4 / 6.1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5.8 / 4.4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0.4 / 3.7</a:t>
                      </a:r>
                      <a:endParaRPr 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1568316"/>
                  </a:ext>
                </a:extLst>
              </a:tr>
              <a:tr h="350816">
                <a:tc>
                  <a:txBody>
                    <a:bodyPr/>
                    <a:lstStyle/>
                    <a:p>
                      <a:r>
                        <a:rPr lang="sv-SE" sz="1600"/>
                        <a:t>B2 v1.3 relaxed H/V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9.5 / 6.5</a:t>
                      </a:r>
                      <a:endParaRPr lang="en-US" sz="16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5.4 / 3.2</a:t>
                      </a:r>
                      <a:endParaRPr lang="en-US" sz="16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0.6 / 1.6</a:t>
                      </a:r>
                      <a:endParaRPr lang="en-US" sz="16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10. / 6.7</a:t>
                      </a:r>
                      <a:endParaRPr lang="en-US" sz="16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6.2 / 4.7</a:t>
                      </a:r>
                      <a:endParaRPr lang="en-US" sz="16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0.6 / </a:t>
                      </a:r>
                      <a:r>
                        <a:rPr lang="sv-SE" sz="1600" b="1">
                          <a:solidFill>
                            <a:srgbClr val="FF0000"/>
                          </a:solidFill>
                        </a:rPr>
                        <a:t>13</a:t>
                      </a:r>
                      <a:endParaRPr lang="en-US" sz="1600" b="1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0895642"/>
                  </a:ext>
                </a:extLst>
              </a:tr>
              <a:tr h="350816">
                <a:tc>
                  <a:txBody>
                    <a:bodyPr/>
                    <a:lstStyle/>
                    <a:p>
                      <a:r>
                        <a:rPr lang="sv-SE" sz="1600"/>
                        <a:t>B1 v1.5 tight H/V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8.6 / 7.1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6.9 / 5.2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5.0 / 4.5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9.2 / 6.7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6.8 / 6.0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2.3 / 0.6</a:t>
                      </a:r>
                      <a:endParaRPr 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1499210"/>
                  </a:ext>
                </a:extLst>
              </a:tr>
              <a:tr h="350816">
                <a:tc>
                  <a:txBody>
                    <a:bodyPr/>
                    <a:lstStyle/>
                    <a:p>
                      <a:r>
                        <a:rPr lang="sv-SE" sz="1600"/>
                        <a:t>B1 v1.5 relaxed H/V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9.3 / 7.7</a:t>
                      </a:r>
                      <a:endParaRPr lang="en-US" sz="16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6.9 / </a:t>
                      </a:r>
                      <a:r>
                        <a:rPr lang="sv-SE" sz="160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6.7</a:t>
                      </a:r>
                      <a:endParaRPr lang="en-US" sz="16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9.0 / 6.6</a:t>
                      </a:r>
                      <a:endParaRPr lang="en-US" sz="16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9.9 / 7.2</a:t>
                      </a:r>
                      <a:endParaRPr lang="en-US" sz="16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7.2 / 6.4</a:t>
                      </a:r>
                      <a:endParaRPr lang="en-US" sz="16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4.0 / 0.8</a:t>
                      </a:r>
                      <a:endParaRPr lang="en-US" sz="16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2337970"/>
                  </a:ext>
                </a:extLst>
              </a:tr>
              <a:tr h="350816">
                <a:tc>
                  <a:txBody>
                    <a:bodyPr/>
                    <a:lstStyle/>
                    <a:p>
                      <a:r>
                        <a:rPr lang="sv-SE" sz="1600"/>
                        <a:t>B2 v1.5 tight H/V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8.8 / 6.8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4.9 / 3.3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6.7 / 5.0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9.2 / 6.5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6.4 / 5.1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0.4 / 3.2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2448117"/>
                  </a:ext>
                </a:extLst>
              </a:tr>
              <a:tr h="350816">
                <a:tc>
                  <a:txBody>
                    <a:bodyPr/>
                    <a:lstStyle/>
                    <a:p>
                      <a:r>
                        <a:rPr lang="sv-SE" sz="1600"/>
                        <a:t>B2 v1.5 relaxed H/V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9.9 / 7.2</a:t>
                      </a:r>
                      <a:endParaRPr lang="en-US" sz="16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5.6 / 3.2</a:t>
                      </a:r>
                      <a:endParaRPr lang="en-US" sz="16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7.3 / 7.0</a:t>
                      </a:r>
                      <a:endParaRPr lang="en-US" sz="16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10. / 6.8</a:t>
                      </a:r>
                      <a:endParaRPr lang="en-US" sz="16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7.0 / 5.5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0.6 /</a:t>
                      </a:r>
                      <a:r>
                        <a:rPr lang="sv-SE" sz="1600" b="1"/>
                        <a:t> </a:t>
                      </a:r>
                      <a:r>
                        <a:rPr lang="sv-SE" sz="1600" b="1">
                          <a:solidFill>
                            <a:srgbClr val="FF0000"/>
                          </a:solidFill>
                        </a:rPr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9605616"/>
                  </a:ext>
                </a:extLst>
              </a:tr>
              <a:tr h="350816">
                <a:tc>
                  <a:txBody>
                    <a:bodyPr/>
                    <a:lstStyle/>
                    <a:p>
                      <a:r>
                        <a:rPr lang="sv-SE" sz="1600"/>
                        <a:t>   |---- TCP inserted V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   8.1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   3.8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   5.9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   7.4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   6.5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b="1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       8.0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4691701"/>
                  </a:ext>
                </a:extLst>
              </a:tr>
              <a:tr h="350816">
                <a:tc>
                  <a:txBody>
                    <a:bodyPr/>
                    <a:lstStyle/>
                    <a:p>
                      <a:r>
                        <a:rPr lang="sv-SE" sz="1600"/>
                        <a:t>   |---- TCSG inserted V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   6.2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   1.9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   5.1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   5.5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   4.9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b="1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       8.1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7687492"/>
                  </a:ext>
                </a:extLst>
              </a:tr>
              <a:tr h="350816">
                <a:tc>
                  <a:txBody>
                    <a:bodyPr/>
                    <a:lstStyle/>
                    <a:p>
                      <a:r>
                        <a:rPr lang="sv-SE" sz="1600"/>
                        <a:t>   |---- TCT relaxed V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   7.3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   3.8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   6.0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   6.7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   5.7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b="1"/>
                        <a:t>        </a:t>
                      </a:r>
                      <a:r>
                        <a:rPr lang="sv-SE" sz="1600" b="1">
                          <a:solidFill>
                            <a:srgbClr val="00B050"/>
                          </a:solidFill>
                        </a:rPr>
                        <a:t>4.8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12555"/>
                  </a:ext>
                </a:extLst>
              </a:tr>
              <a:tr h="350816">
                <a:tc>
                  <a:txBody>
                    <a:bodyPr/>
                    <a:lstStyle/>
                    <a:p>
                      <a:r>
                        <a:rPr lang="sv-SE" sz="1600"/>
                        <a:t>B1 v1.5 relaxed TCLD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rgbClr val="00B050"/>
                          </a:solidFill>
                        </a:rPr>
                        <a:t>2.1 / 1.3</a:t>
                      </a:r>
                      <a:endParaRPr lang="en-US" sz="160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13. / 5.8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7.2 / 4.5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rgbClr val="00B050"/>
                          </a:solidFill>
                        </a:rPr>
                        <a:t>3.9 / 2.3</a:t>
                      </a:r>
                      <a:endParaRPr lang="en-US" sz="160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rgbClr val="00B050"/>
                          </a:solidFill>
                        </a:rPr>
                        <a:t>0.03/0.03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3.4 / 0.9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1855664"/>
                  </a:ext>
                </a:extLst>
              </a:tr>
              <a:tr h="350816">
                <a:tc>
                  <a:txBody>
                    <a:bodyPr/>
                    <a:lstStyle/>
                    <a:p>
                      <a:r>
                        <a:rPr lang="sv-SE" sz="1600"/>
                        <a:t>B2 v1.5 relaxed TCLD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rgbClr val="00B050"/>
                          </a:solidFill>
                        </a:rPr>
                        <a:t>2.0 / 1.3</a:t>
                      </a:r>
                      <a:endParaRPr lang="en-US" sz="160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14. / 8.9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6.9 / 7.6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rgbClr val="00B050"/>
                          </a:solidFill>
                        </a:rPr>
                        <a:t>3.4 / 2.0</a:t>
                      </a:r>
                      <a:endParaRPr lang="en-US" sz="160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>
                          <a:solidFill>
                            <a:srgbClr val="00B050"/>
                          </a:solidFill>
                        </a:rPr>
                        <a:t>0.02/0.02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0.6 / </a:t>
                      </a:r>
                      <a:r>
                        <a:rPr lang="sv-SE" sz="1600" b="1">
                          <a:solidFill>
                            <a:srgbClr val="FF0000"/>
                          </a:solidFill>
                        </a:rPr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5687403"/>
                  </a:ext>
                </a:extLst>
              </a:tr>
              <a:tr h="350816">
                <a:tc>
                  <a:txBody>
                    <a:bodyPr/>
                    <a:lstStyle/>
                    <a:p>
                      <a:r>
                        <a:rPr lang="sv-SE" sz="1600"/>
                        <a:t>FLUKA B1 v1.5 tight*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 / 2.8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  / 3.5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 /657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b="1">
                          <a:solidFill>
                            <a:srgbClr val="00B050"/>
                          </a:solidFill>
                        </a:rPr>
                        <a:t>      / 2.8</a:t>
                      </a:r>
                      <a:endParaRPr lang="en-US" sz="1600" b="1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b="1">
                          <a:solidFill>
                            <a:srgbClr val="00B050"/>
                          </a:solidFill>
                        </a:rPr>
                        <a:t>      / 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 / 0.7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0026718"/>
                  </a:ext>
                </a:extLst>
              </a:tr>
              <a:tr h="350816">
                <a:tc>
                  <a:txBody>
                    <a:bodyPr/>
                    <a:lstStyle/>
                    <a:p>
                      <a:r>
                        <a:rPr lang="sv-SE" sz="1600"/>
                        <a:t>FLUKA B1 v1.5 relaxed* 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 </a:t>
                      </a:r>
                      <a:r>
                        <a:rPr lang="sv-SE" sz="160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/ 3.1</a:t>
                      </a:r>
                      <a:endParaRPr lang="en-US" sz="16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  / 3.4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</a:t>
                      </a:r>
                      <a:r>
                        <a:rPr lang="sv-SE" sz="160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/699</a:t>
                      </a:r>
                      <a:endParaRPr lang="en-US" sz="16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b="1">
                          <a:solidFill>
                            <a:srgbClr val="00B050"/>
                          </a:solidFill>
                        </a:rPr>
                        <a:t>     </a:t>
                      </a:r>
                      <a:r>
                        <a:rPr lang="sv-SE" sz="1600" b="1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/ 3.0</a:t>
                      </a:r>
                      <a:endParaRPr lang="en-US" sz="1600" b="1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b="1">
                          <a:solidFill>
                            <a:srgbClr val="00B050"/>
                          </a:solidFill>
                        </a:rPr>
                        <a:t>     </a:t>
                      </a:r>
                      <a:r>
                        <a:rPr lang="sv-SE" sz="1600" b="1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/ 2.4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 / 1.0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7107090"/>
                  </a:ext>
                </a:extLst>
              </a:tr>
              <a:tr h="350816">
                <a:tc>
                  <a:txBody>
                    <a:bodyPr/>
                    <a:lstStyle/>
                    <a:p>
                      <a:r>
                        <a:rPr lang="sv-SE" sz="1600"/>
                        <a:t>FLUKA B2 v1.5 tight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 / 2.4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  / 3.7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 /499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b="1">
                          <a:solidFill>
                            <a:srgbClr val="00B050"/>
                          </a:solidFill>
                        </a:rPr>
                        <a:t>      / 2.5</a:t>
                      </a:r>
                      <a:endParaRPr lang="en-US" sz="1600" b="1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b="1">
                          <a:solidFill>
                            <a:srgbClr val="00B050"/>
                          </a:solidFill>
                        </a:rPr>
                        <a:t>      / 2.1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 / 3.3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1458126"/>
                  </a:ext>
                </a:extLst>
              </a:tr>
              <a:tr h="350816">
                <a:tc>
                  <a:txBody>
                    <a:bodyPr/>
                    <a:lstStyle/>
                    <a:p>
                      <a:r>
                        <a:rPr lang="sv-SE" sz="1600"/>
                        <a:t>FLUKA B2 v1.5 relaxed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</a:t>
                      </a:r>
                      <a:r>
                        <a:rPr lang="sv-SE" sz="160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/ 2.8</a:t>
                      </a:r>
                      <a:endParaRPr lang="en-US" sz="16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 </a:t>
                      </a:r>
                      <a:r>
                        <a:rPr lang="sv-SE" sz="160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/ 5.6</a:t>
                      </a:r>
                      <a:endParaRPr lang="en-US" sz="16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</a:t>
                      </a:r>
                      <a:r>
                        <a:rPr lang="sv-SE" sz="160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/572</a:t>
                      </a:r>
                      <a:endParaRPr lang="en-US" sz="160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b="1">
                          <a:solidFill>
                            <a:srgbClr val="00B050"/>
                          </a:solidFill>
                        </a:rPr>
                        <a:t>      / 2.3</a:t>
                      </a:r>
                      <a:endParaRPr lang="en-US" sz="1600" b="1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 b="1">
                          <a:solidFill>
                            <a:srgbClr val="00B050"/>
                          </a:solidFill>
                        </a:rPr>
                        <a:t>     </a:t>
                      </a:r>
                      <a:r>
                        <a:rPr lang="sv-SE" sz="1600" b="1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/ 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600"/>
                        <a:t>      / </a:t>
                      </a:r>
                      <a:r>
                        <a:rPr lang="sv-SE" sz="1600" b="1">
                          <a:solidFill>
                            <a:srgbClr val="FF0000"/>
                          </a:solidFill>
                        </a:rPr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542190"/>
                  </a:ext>
                </a:extLst>
              </a:tr>
            </a:tbl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20D712-4517-4C0A-A6B0-F8DD41DD7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032218D-6F5D-4D0E-92CA-ECD5866C147B}"/>
              </a:ext>
            </a:extLst>
          </p:cNvPr>
          <p:cNvSpPr txBox="1"/>
          <p:nvPr/>
        </p:nvSpPr>
        <p:spPr>
          <a:xfrm>
            <a:off x="179512" y="6585545"/>
            <a:ext cx="29851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100"/>
              <a:t>* 1.5 µm impact parameter, the rest are 4 µm</a:t>
            </a:r>
            <a:endParaRPr lang="en-US" sz="11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BB9B3A-5E12-4528-928F-9F441D07742C}"/>
              </a:ext>
            </a:extLst>
          </p:cNvPr>
          <p:cNvSpPr txBox="1"/>
          <p:nvPr/>
        </p:nvSpPr>
        <p:spPr>
          <a:xfrm>
            <a:off x="3923928" y="6585545"/>
            <a:ext cx="40943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100"/>
              <a:t>** 15 cm beta*, results for 20 cm are similar except TCT losses</a:t>
            </a:r>
            <a:endParaRPr lang="en-US" sz="1100"/>
          </a:p>
        </p:txBody>
      </p:sp>
    </p:spTree>
    <p:extLst>
      <p:ext uri="{BB962C8B-B14F-4D97-AF65-F5344CB8AC3E}">
        <p14:creationId xmlns:p14="http://schemas.microsoft.com/office/powerpoint/2010/main" val="36956839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A9117-CC77-485D-B602-370BE55A8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Layout Changes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486BB7-5299-4886-A46B-C86912BD2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7921" y="1268760"/>
            <a:ext cx="7920000" cy="4752528"/>
          </a:xfrm>
        </p:spPr>
        <p:txBody>
          <a:bodyPr>
            <a:normAutofit/>
          </a:bodyPr>
          <a:lstStyle/>
          <a:p>
            <a:r>
              <a:rPr lang="sv-SE" sz="2000" b="1"/>
              <a:t>v1.5 (latest)</a:t>
            </a:r>
            <a:r>
              <a:rPr lang="sv-SE" sz="2000"/>
              <a:t> introduces several differences from v1.3:</a:t>
            </a:r>
          </a:p>
          <a:p>
            <a:pPr lvl="1"/>
            <a:r>
              <a:rPr lang="sv-SE" sz="1600"/>
              <a:t>Optics</a:t>
            </a:r>
          </a:p>
          <a:p>
            <a:pPr lvl="1"/>
            <a:r>
              <a:rPr lang="sv-SE" sz="1600"/>
              <a:t>IR1/IR5 element positions up to half-cell 4</a:t>
            </a:r>
          </a:p>
          <a:p>
            <a:pPr lvl="1"/>
            <a:r>
              <a:rPr lang="sv-SE" sz="1600"/>
              <a:t>TCL.5R{1,5} and TCT.6L{1,5} positions</a:t>
            </a:r>
          </a:p>
          <a:p>
            <a:pPr lvl="1"/>
            <a:r>
              <a:rPr lang="sv-SE" sz="1600"/>
              <a:t>DFXJ, D2 lengths</a:t>
            </a:r>
          </a:p>
          <a:p>
            <a:pPr lvl="1"/>
            <a:r>
              <a:rPr lang="sv-SE" sz="1600"/>
              <a:t>2x Crab cavities per beam/IP/side removed</a:t>
            </a:r>
          </a:p>
          <a:p>
            <a:pPr lvl="1"/>
            <a:r>
              <a:rPr lang="sv-SE" sz="1600"/>
              <a:t>D2 aperture </a:t>
            </a:r>
          </a:p>
          <a:p>
            <a:pPr lvl="1"/>
            <a:r>
              <a:rPr lang="sv-SE" sz="1600"/>
              <a:t>11T dipole moved from cell 8 to 9</a:t>
            </a:r>
          </a:p>
          <a:p>
            <a:pPr lvl="1"/>
            <a:r>
              <a:rPr lang="sv-SE" sz="1600"/>
              <a:t>1 MQWA in IR7 removed, pos of remaining changed</a:t>
            </a:r>
          </a:p>
          <a:p>
            <a:pPr lvl="1"/>
            <a:r>
              <a:rPr lang="sv-SE" sz="1600"/>
              <a:t>...</a:t>
            </a:r>
          </a:p>
          <a:p>
            <a:r>
              <a:rPr lang="sv-SE" sz="2000"/>
              <a:t>Aperture improved using </a:t>
            </a:r>
            <a:r>
              <a:rPr lang="sv-SE" sz="2000" b="1"/>
              <a:t>layout database*</a:t>
            </a:r>
          </a:p>
          <a:p>
            <a:r>
              <a:rPr lang="sv-SE" sz="2000" b="1"/>
              <a:t>IR7 TCLD</a:t>
            </a:r>
            <a:r>
              <a:rPr lang="sv-SE" sz="2000"/>
              <a:t> likely not available for RunIV</a:t>
            </a:r>
          </a:p>
          <a:p>
            <a:pPr lvl="1"/>
            <a:r>
              <a:rPr lang="sv-SE" sz="1800"/>
              <a:t>→ strong impact on cleaning efficiency</a:t>
            </a:r>
            <a:endParaRPr lang="sv-SE" sz="1600"/>
          </a:p>
          <a:p>
            <a:endParaRPr lang="sv-SE" sz="2100"/>
          </a:p>
          <a:p>
            <a:pPr marL="0" indent="0">
              <a:buNone/>
            </a:pPr>
            <a:endParaRPr lang="sv-SE" sz="20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843122-DD1A-4B07-A6FA-7E77990A9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7A41CD-B76F-4F40-9FA3-E3C2C9B21F13}"/>
              </a:ext>
            </a:extLst>
          </p:cNvPr>
          <p:cNvSpPr txBox="1"/>
          <p:nvPr/>
        </p:nvSpPr>
        <p:spPr>
          <a:xfrm>
            <a:off x="5220072" y="6397850"/>
            <a:ext cx="12426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/>
              <a:t>*layout.cern.ch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4642241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CE88D-A80F-44E2-9413-173C633C3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Aperture model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68676D-5250-4884-98E7-7F0329AAA8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382683"/>
            <a:ext cx="8208472" cy="4998645"/>
          </a:xfrm>
        </p:spPr>
        <p:txBody>
          <a:bodyPr>
            <a:normAutofit/>
          </a:bodyPr>
          <a:lstStyle/>
          <a:p>
            <a:r>
              <a:rPr lang="sv-SE" sz="2400"/>
              <a:t>Sources: </a:t>
            </a:r>
          </a:p>
          <a:p>
            <a:pPr lvl="1"/>
            <a:r>
              <a:rPr lang="sv-SE" sz="2000"/>
              <a:t>MAD-X files on AFS</a:t>
            </a:r>
          </a:p>
          <a:p>
            <a:pPr lvl="1"/>
            <a:r>
              <a:rPr lang="sv-SE" sz="2000"/>
              <a:t>Inherited file with </a:t>
            </a:r>
            <a:br>
              <a:rPr lang="sv-SE" sz="2000"/>
            </a:br>
            <a:r>
              <a:rPr lang="sv-SE" sz="2000"/>
              <a:t>VSS/BPM markers </a:t>
            </a:r>
          </a:p>
          <a:p>
            <a:pPr lvl="1"/>
            <a:r>
              <a:rPr lang="sv-SE" sz="2000"/>
              <a:t>Layout database</a:t>
            </a:r>
          </a:p>
          <a:p>
            <a:endParaRPr lang="sv-SE" sz="2400"/>
          </a:p>
          <a:p>
            <a:endParaRPr lang="sv-SE" sz="2400"/>
          </a:p>
          <a:p>
            <a:r>
              <a:rPr lang="sv-SE" sz="2400"/>
              <a:t>Updates to do:</a:t>
            </a:r>
          </a:p>
          <a:p>
            <a:pPr lvl="1"/>
            <a:r>
              <a:rPr lang="sv-SE" sz="2000"/>
              <a:t>LayoutDB requires some patches: inconsistent positions, aperture definitions, extensive yet incomplete</a:t>
            </a:r>
          </a:p>
          <a:p>
            <a:pPr lvl="1"/>
            <a:r>
              <a:rPr lang="sv-SE" sz="2000"/>
              <a:t>LHCb VELO+SMOG not available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84836C-C2BB-4040-BF0B-773F4FCA6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D56F02-8DA7-4EEC-BA08-EF66E3700DFD}"/>
              </a:ext>
            </a:extLst>
          </p:cNvPr>
          <p:cNvSpPr txBox="1"/>
          <p:nvPr/>
        </p:nvSpPr>
        <p:spPr>
          <a:xfrm>
            <a:off x="1926827" y="6217850"/>
            <a:ext cx="52758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>
                <a:hlinkClick r:id="rId2"/>
              </a:rPr>
              <a:t>https://gitlab.cern.ch/collteam/generate_aperture/-/tree/bjlindst/HLLHC/v1p5</a:t>
            </a:r>
            <a:endParaRPr lang="en-US" sz="1200"/>
          </a:p>
        </p:txBody>
      </p:sp>
      <p:pic>
        <p:nvPicPr>
          <p:cNvPr id="7" name="Picture 6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18056D3B-883C-45D7-A4E0-B1B959AB1A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5896" y="1003179"/>
            <a:ext cx="5294370" cy="336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5449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51FB31-6793-4695-A1A4-C2C8A6AA9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3069000"/>
            <a:ext cx="7920000" cy="720000"/>
          </a:xfrm>
        </p:spPr>
        <p:txBody>
          <a:bodyPr/>
          <a:lstStyle/>
          <a:p>
            <a:r>
              <a:rPr lang="sv-SE"/>
              <a:t>Optics version comparison – v1.3 vs v1.5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984934-9A15-4F05-8968-0B5C37F9E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83552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Chart, bar chart&#10;&#10;Description automatically generated">
            <a:extLst>
              <a:ext uri="{FF2B5EF4-FFF2-40B4-BE49-F238E27FC236}">
                <a16:creationId xmlns:a16="http://schemas.microsoft.com/office/drawing/2014/main" id="{42BE8090-3823-47F1-9A26-57BB3FF13A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36759"/>
            <a:ext cx="5392117" cy="3421240"/>
          </a:xfrm>
          <a:prstGeom prst="rect">
            <a:avLst/>
          </a:prstGeom>
        </p:spPr>
      </p:pic>
      <p:pic>
        <p:nvPicPr>
          <p:cNvPr id="9" name="Picture 8" descr="Chart, bar chart&#10;&#10;Description automatically generated">
            <a:extLst>
              <a:ext uri="{FF2B5EF4-FFF2-40B4-BE49-F238E27FC236}">
                <a16:creationId xmlns:a16="http://schemas.microsoft.com/office/drawing/2014/main" id="{3CEE2C59-3AFB-4A91-86F1-4BCA8C7A97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5514294" cy="342124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A36C70-1CFE-4489-BC5F-E60212F7F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9A92F0-324B-4E3C-9C65-223CC1BB2834}"/>
              </a:ext>
            </a:extLst>
          </p:cNvPr>
          <p:cNvSpPr txBox="1"/>
          <p:nvPr/>
        </p:nvSpPr>
        <p:spPr>
          <a:xfrm>
            <a:off x="2290045" y="31845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/>
              <a:t>B1V – v1.3</a:t>
            </a:r>
            <a:endParaRPr lang="en-US" b="1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C97FD129-51D8-4183-948E-C7E21E65F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7952" y="180000"/>
            <a:ext cx="3518848" cy="1033592"/>
          </a:xfrm>
        </p:spPr>
        <p:txBody>
          <a:bodyPr/>
          <a:lstStyle/>
          <a:p>
            <a:r>
              <a:rPr lang="sv-SE"/>
              <a:t>TDR baseline with tight collimator settings</a:t>
            </a:r>
            <a:endParaRPr lang="en-US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F03E170-49D5-45C7-B8CF-F3EC1066C49B}"/>
              </a:ext>
            </a:extLst>
          </p:cNvPr>
          <p:cNvSpPr txBox="1">
            <a:spLocks/>
          </p:cNvSpPr>
          <p:nvPr/>
        </p:nvSpPr>
        <p:spPr>
          <a:xfrm>
            <a:off x="5514294" y="1412776"/>
            <a:ext cx="3450194" cy="458353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sz="1600"/>
              <a:t>15 cm </a:t>
            </a:r>
            <a:r>
              <a:rPr lang="el-GR" sz="1600"/>
              <a:t>β</a:t>
            </a:r>
            <a:r>
              <a:rPr lang="sv-SE" sz="1600"/>
              <a:t>*</a:t>
            </a:r>
          </a:p>
          <a:p>
            <a:r>
              <a:rPr lang="en-US" sz="1600"/>
              <a:t>Impact: 4 µm</a:t>
            </a:r>
          </a:p>
          <a:p>
            <a:r>
              <a:rPr lang="en-US" sz="1600"/>
              <a:t>6.4e6 particles / 200 turns</a:t>
            </a:r>
          </a:p>
          <a:p>
            <a:endParaRPr lang="en-US" sz="1600"/>
          </a:p>
          <a:p>
            <a:pPr marL="0" indent="0">
              <a:buFont typeface="Wingdings" charset="2"/>
              <a:buNone/>
            </a:pPr>
            <a:r>
              <a:rPr lang="en-US" sz="1600"/>
              <a:t>General notes:</a:t>
            </a:r>
          </a:p>
          <a:p>
            <a:r>
              <a:rPr lang="en-US" sz="1600"/>
              <a:t>Collimator loss distributions mostly consistent, except for some TCT losses</a:t>
            </a:r>
          </a:p>
          <a:p>
            <a:r>
              <a:rPr lang="en-US" sz="1600"/>
              <a:t>b1: ~15 % more DS losses in v1.5</a:t>
            </a:r>
          </a:p>
          <a:p>
            <a:r>
              <a:rPr lang="en-US" sz="1600"/>
              <a:t>b2: ~5 %  more DS losses in v1.5	</a:t>
            </a:r>
          </a:p>
          <a:p>
            <a:endParaRPr lang="en-US" sz="160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65EFE90-2EEF-438F-8E68-E417558E7112}"/>
              </a:ext>
            </a:extLst>
          </p:cNvPr>
          <p:cNvSpPr/>
          <p:nvPr/>
        </p:nvSpPr>
        <p:spPr>
          <a:xfrm>
            <a:off x="3923928" y="1755462"/>
            <a:ext cx="576065" cy="1601530"/>
          </a:xfrm>
          <a:prstGeom prst="ellipse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81D1AA6-9997-4B2B-84F7-E1325F236F1D}"/>
              </a:ext>
            </a:extLst>
          </p:cNvPr>
          <p:cNvCxnSpPr>
            <a:cxnSpLocks/>
            <a:stCxn id="11" idx="4"/>
          </p:cNvCxnSpPr>
          <p:nvPr/>
        </p:nvCxnSpPr>
        <p:spPr>
          <a:xfrm flipH="1">
            <a:off x="3779913" y="3356992"/>
            <a:ext cx="432048" cy="19442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5C6DE0A-FE31-4676-AD97-06AFD733F051}"/>
              </a:ext>
            </a:extLst>
          </p:cNvPr>
          <p:cNvSpPr txBox="1"/>
          <p:nvPr/>
        </p:nvSpPr>
        <p:spPr>
          <a:xfrm>
            <a:off x="3834814" y="4812807"/>
            <a:ext cx="3236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/>
              <a:t>Dispersion suppressor (DS)</a:t>
            </a:r>
            <a:endParaRPr lang="en-US" b="1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1C9E491-9F0B-41B0-9350-51353C0D1468}"/>
              </a:ext>
            </a:extLst>
          </p:cNvPr>
          <p:cNvSpPr txBox="1"/>
          <p:nvPr/>
        </p:nvSpPr>
        <p:spPr>
          <a:xfrm>
            <a:off x="485230" y="362392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/>
              <a:t>TCP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0395280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51FB31-6793-4695-A1A4-C2C8A6AA9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3069000"/>
            <a:ext cx="7920000" cy="720000"/>
          </a:xfrm>
        </p:spPr>
        <p:txBody>
          <a:bodyPr/>
          <a:lstStyle/>
          <a:p>
            <a:r>
              <a:rPr lang="sv-SE"/>
              <a:t>Simulation method comparison – </a:t>
            </a:r>
            <a:br>
              <a:rPr lang="sv-SE"/>
            </a:br>
            <a:r>
              <a:rPr lang="sv-SE"/>
              <a:t>K2 vs FLUKA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984934-9A15-4F05-8968-0B5C37F9E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30423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Chart, bar chart&#10;&#10;Description automatically generated">
            <a:extLst>
              <a:ext uri="{FF2B5EF4-FFF2-40B4-BE49-F238E27FC236}">
                <a16:creationId xmlns:a16="http://schemas.microsoft.com/office/drawing/2014/main" id="{48D75519-77A1-4B20-A13B-730BF93244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5527952" cy="3434240"/>
          </a:xfrm>
          <a:prstGeom prst="rect">
            <a:avLst/>
          </a:prstGeom>
        </p:spPr>
      </p:pic>
      <p:pic>
        <p:nvPicPr>
          <p:cNvPr id="18" name="Picture 17" descr="Chart&#10;&#10;Description automatically generated">
            <a:extLst>
              <a:ext uri="{FF2B5EF4-FFF2-40B4-BE49-F238E27FC236}">
                <a16:creationId xmlns:a16="http://schemas.microsoft.com/office/drawing/2014/main" id="{3BAAF143-DE8A-47A4-A2E7-0661D66761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3425142"/>
            <a:ext cx="5527952" cy="3432858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A36C70-1CFE-4489-BC5F-E60212F7F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9A92F0-324B-4E3C-9C65-223CC1BB2834}"/>
              </a:ext>
            </a:extLst>
          </p:cNvPr>
          <p:cNvSpPr txBox="1"/>
          <p:nvPr/>
        </p:nvSpPr>
        <p:spPr>
          <a:xfrm>
            <a:off x="2290045" y="31845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/>
              <a:t>K2</a:t>
            </a:r>
            <a:endParaRPr lang="en-US" b="1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B0B6425-AD95-40C9-B870-A6CCDB5ED411}"/>
              </a:ext>
            </a:extLst>
          </p:cNvPr>
          <p:cNvSpPr txBox="1"/>
          <p:nvPr/>
        </p:nvSpPr>
        <p:spPr>
          <a:xfrm>
            <a:off x="2290045" y="3508173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/>
              <a:t>FLUKA</a:t>
            </a:r>
            <a:endParaRPr lang="en-US" b="1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C97FD129-51D8-4183-948E-C7E21E65F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7952" y="180000"/>
            <a:ext cx="3518848" cy="1033592"/>
          </a:xfrm>
        </p:spPr>
        <p:txBody>
          <a:bodyPr/>
          <a:lstStyle/>
          <a:p>
            <a:r>
              <a:rPr lang="sv-SE"/>
              <a:t>K2 vs FLUKA</a:t>
            </a:r>
            <a:endParaRPr lang="en-US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F03E170-49D5-45C7-B8CF-F3EC1066C49B}"/>
              </a:ext>
            </a:extLst>
          </p:cNvPr>
          <p:cNvSpPr txBox="1">
            <a:spLocks/>
          </p:cNvSpPr>
          <p:nvPr/>
        </p:nvSpPr>
        <p:spPr>
          <a:xfrm>
            <a:off x="5527952" y="1772816"/>
            <a:ext cx="3518848" cy="4583534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v-SE" sz="1600" b="1"/>
              <a:t>K2</a:t>
            </a:r>
            <a:r>
              <a:rPr lang="sv-SE" sz="1600"/>
              <a:t> is a built-in scattering module in SixTrack</a:t>
            </a:r>
          </a:p>
          <a:p>
            <a:pPr marL="0" indent="0">
              <a:buNone/>
            </a:pPr>
            <a:endParaRPr lang="sv-SE" sz="1600"/>
          </a:p>
          <a:p>
            <a:pPr marL="0" indent="0">
              <a:buNone/>
            </a:pPr>
            <a:r>
              <a:rPr lang="sv-SE" sz="1600" b="1"/>
              <a:t>FLUKA</a:t>
            </a:r>
            <a:r>
              <a:rPr lang="sv-SE" sz="1600"/>
              <a:t> is an extensive tool for simulating particle-matter interactions – can be coupled to SixTrack for collimator interactions</a:t>
            </a:r>
          </a:p>
          <a:p>
            <a:endParaRPr lang="sv-SE" sz="1600"/>
          </a:p>
          <a:p>
            <a:endParaRPr lang="sv-SE" sz="1600"/>
          </a:p>
          <a:p>
            <a:r>
              <a:rPr lang="sv-SE" sz="1600"/>
              <a:t>B1V – v1.5 optics</a:t>
            </a:r>
          </a:p>
          <a:p>
            <a:r>
              <a:rPr lang="sv-SE" sz="1600"/>
              <a:t>20 cm </a:t>
            </a:r>
            <a:r>
              <a:rPr lang="el-GR" sz="1600"/>
              <a:t>β</a:t>
            </a:r>
            <a:r>
              <a:rPr lang="sv-SE" sz="1600"/>
              <a:t>*</a:t>
            </a:r>
          </a:p>
          <a:p>
            <a:r>
              <a:rPr lang="en-US" sz="1600"/>
              <a:t>Impact: 4 µm</a:t>
            </a:r>
          </a:p>
          <a:p>
            <a:r>
              <a:rPr lang="en-US" sz="1600"/>
              <a:t>6.4e6 particles / 200 turns</a:t>
            </a:r>
          </a:p>
          <a:p>
            <a:endParaRPr lang="en-US" sz="1600"/>
          </a:p>
          <a:p>
            <a:pPr marL="0" indent="0">
              <a:buFont typeface="Wingdings" charset="2"/>
              <a:buNone/>
            </a:pPr>
            <a:r>
              <a:rPr lang="en-US" sz="1600"/>
              <a:t>General notes:</a:t>
            </a:r>
          </a:p>
          <a:p>
            <a:r>
              <a:rPr lang="en-US" sz="1600"/>
              <a:t>Collimator loss distributions mostly consistent</a:t>
            </a:r>
          </a:p>
          <a:p>
            <a:r>
              <a:rPr lang="en-US" sz="1600"/>
              <a:t>Increase in TCT4 losses</a:t>
            </a:r>
          </a:p>
          <a:p>
            <a:r>
              <a:rPr lang="en-US" sz="1600"/>
              <a:t>Leakage from TCP is larger</a:t>
            </a:r>
          </a:p>
          <a:p>
            <a:pPr marL="457200" lvl="1" indent="0">
              <a:buNone/>
            </a:pPr>
            <a:endParaRPr lang="en-US" sz="1200"/>
          </a:p>
          <a:p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2657972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67AC346-B30E-4028-AC31-827E253711A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761104" y="26091"/>
                <a:ext cx="7920000" cy="522589"/>
              </a:xfrm>
            </p:spPr>
            <p:txBody>
              <a:bodyPr/>
              <a:lstStyle/>
              <a:p>
                <a:r>
                  <a:rPr lang="sv-SE"/>
                  <a:t>Collimator Settings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sv-SE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sv-SE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sv-SE" b="1" i="1" smtClean="0">
                                <a:latin typeface="Cambria Math" panose="02040503050406030204" pitchFamily="18" charset="0"/>
                              </a:rPr>
                              <m:t>𝝐</m:t>
                            </m:r>
                          </m:e>
                          <m:sub>
                            <m:r>
                              <a:rPr lang="sv-SE" b="1" i="1" smtClean="0">
                                <a:latin typeface="Cambria Math" panose="02040503050406030204" pitchFamily="18" charset="0"/>
                              </a:rPr>
                              <m:t>𝒏</m:t>
                            </m:r>
                          </m:sub>
                        </m:sSub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𝝁</m:t>
                        </m:r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𝒎</m:t>
                        </m:r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⋅</m:t>
                        </m:r>
                        <m:r>
                          <a:rPr lang="sv-SE" b="1" i="1" smtClean="0">
                            <a:latin typeface="Cambria Math" panose="02040503050406030204" pitchFamily="18" charset="0"/>
                          </a:rPr>
                          <m:t>𝒓𝒂𝒅</m:t>
                        </m:r>
                      </m:e>
                    </m:d>
                  </m:oMath>
                </a14:m>
                <a:endParaRPr lang="en-US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67AC346-B30E-4028-AC31-827E253711A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61104" y="26091"/>
                <a:ext cx="7920000" cy="522589"/>
              </a:xfrm>
              <a:blipFill>
                <a:blip r:embed="rId2"/>
                <a:stretch>
                  <a:fillRect t="-11628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6E6E8640-8F54-48D2-87B9-F57C554FD2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0183977"/>
              </p:ext>
            </p:extLst>
          </p:nvPr>
        </p:nvGraphicFramePr>
        <p:xfrm>
          <a:off x="462896" y="822920"/>
          <a:ext cx="8218207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6856">
                  <a:extLst>
                    <a:ext uri="{9D8B030D-6E8A-4147-A177-3AD203B41FA5}">
                      <a16:colId xmlns:a16="http://schemas.microsoft.com/office/drawing/2014/main" val="191209276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val="2429003560"/>
                    </a:ext>
                  </a:extLst>
                </a:gridCol>
                <a:gridCol w="1114388">
                  <a:extLst>
                    <a:ext uri="{9D8B030D-6E8A-4147-A177-3AD203B41FA5}">
                      <a16:colId xmlns:a16="http://schemas.microsoft.com/office/drawing/2014/main" val="3383467552"/>
                    </a:ext>
                  </a:extLst>
                </a:gridCol>
                <a:gridCol w="1148782">
                  <a:extLst>
                    <a:ext uri="{9D8B030D-6E8A-4147-A177-3AD203B41FA5}">
                      <a16:colId xmlns:a16="http://schemas.microsoft.com/office/drawing/2014/main" val="1153320642"/>
                    </a:ext>
                  </a:extLst>
                </a:gridCol>
                <a:gridCol w="1413885">
                  <a:extLst>
                    <a:ext uri="{9D8B030D-6E8A-4147-A177-3AD203B41FA5}">
                      <a16:colId xmlns:a16="http://schemas.microsoft.com/office/drawing/2014/main" val="949279636"/>
                    </a:ext>
                  </a:extLst>
                </a:gridCol>
              </a:tblGrid>
              <a:tr h="273128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TDR Baseline (tight settings)</a:t>
                      </a:r>
                      <a:endParaRPr lang="en-US" sz="140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sv-SE" sz="1400" b="1"/>
                        <a:t>Relaxed Settings</a:t>
                      </a:r>
                      <a:endParaRPr lang="en-US" sz="1400" b="1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="1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2151424"/>
                  </a:ext>
                </a:extLst>
              </a:tr>
              <a:tr h="273128">
                <a:tc>
                  <a:txBody>
                    <a:bodyPr/>
                    <a:lstStyle/>
                    <a:p>
                      <a:pPr algn="ctr"/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400"/>
                        <a:t>15 cm </a:t>
                      </a:r>
                      <a:r>
                        <a:rPr lang="el-GR" sz="1400"/>
                        <a:t>β</a:t>
                      </a:r>
                      <a:r>
                        <a:rPr lang="sv-SE" sz="1400"/>
                        <a:t>*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400"/>
                        <a:t>15 cm </a:t>
                      </a:r>
                      <a:r>
                        <a:rPr lang="el-GR" sz="1400"/>
                        <a:t>β</a:t>
                      </a:r>
                      <a:r>
                        <a:rPr lang="sv-SE" sz="1400"/>
                        <a:t>*</a:t>
                      </a:r>
                      <a:endParaRPr 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400"/>
                        <a:t>20 cm </a:t>
                      </a:r>
                      <a:r>
                        <a:rPr lang="el-GR" sz="1400"/>
                        <a:t>β</a:t>
                      </a:r>
                      <a:r>
                        <a:rPr lang="sv-SE" sz="1400"/>
                        <a:t>*</a:t>
                      </a:r>
                      <a:endParaRPr 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400"/>
                        <a:t>100 cm </a:t>
                      </a:r>
                      <a:r>
                        <a:rPr lang="el-GR" sz="1400"/>
                        <a:t>β</a:t>
                      </a:r>
                      <a:r>
                        <a:rPr lang="sv-SE" sz="1400"/>
                        <a:t>*</a:t>
                      </a:r>
                      <a:endParaRPr lang="en-US" sz="14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77125"/>
                  </a:ext>
                </a:extLst>
              </a:tr>
              <a:tr h="273128">
                <a:tc>
                  <a:txBody>
                    <a:bodyPr/>
                    <a:lstStyle/>
                    <a:p>
                      <a:r>
                        <a:rPr lang="sv-SE" sz="1400" b="1"/>
                        <a:t>TCP IR7</a:t>
                      </a:r>
                      <a:endParaRPr 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6.7</a:t>
                      </a:r>
                      <a:endParaRPr 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8.5</a:t>
                      </a:r>
                      <a:endParaRPr 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0"/>
                        <a:t>8.5</a:t>
                      </a:r>
                      <a:endParaRPr lang="en-US" sz="14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0"/>
                        <a:t>8.5</a:t>
                      </a:r>
                      <a:endParaRPr lang="en-US" sz="1400" b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4081699"/>
                  </a:ext>
                </a:extLst>
              </a:tr>
              <a:tr h="273128">
                <a:tc>
                  <a:txBody>
                    <a:bodyPr/>
                    <a:lstStyle/>
                    <a:p>
                      <a:r>
                        <a:rPr lang="sv-SE" sz="1400" b="1"/>
                        <a:t>TCS IR7</a:t>
                      </a:r>
                      <a:endParaRPr 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9.1</a:t>
                      </a:r>
                      <a:endParaRPr 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10.1</a:t>
                      </a:r>
                      <a:endParaRPr 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0"/>
                        <a:t>10.1</a:t>
                      </a:r>
                      <a:endParaRPr lang="en-US" sz="14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0"/>
                        <a:t>10.1</a:t>
                      </a:r>
                      <a:endParaRPr lang="en-US" sz="1400" b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5121465"/>
                  </a:ext>
                </a:extLst>
              </a:tr>
              <a:tr h="273128">
                <a:tc>
                  <a:txBody>
                    <a:bodyPr/>
                    <a:lstStyle/>
                    <a:p>
                      <a:r>
                        <a:rPr lang="sv-SE" sz="1400" b="1"/>
                        <a:t>TCLA IR7</a:t>
                      </a:r>
                      <a:endParaRPr 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12.7</a:t>
                      </a:r>
                      <a:endParaRPr 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14.0</a:t>
                      </a:r>
                      <a:endParaRPr 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13.7</a:t>
                      </a:r>
                      <a:endParaRPr 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13.7</a:t>
                      </a:r>
                      <a:endParaRPr lang="en-US" sz="14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9721890"/>
                  </a:ext>
                </a:extLst>
              </a:tr>
              <a:tr h="273128">
                <a:tc>
                  <a:txBody>
                    <a:bodyPr/>
                    <a:lstStyle/>
                    <a:p>
                      <a:r>
                        <a:rPr lang="sv-SE" sz="1400" b="1"/>
                        <a:t>TCLD IR7</a:t>
                      </a:r>
                      <a:endParaRPr 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16.6</a:t>
                      </a:r>
                      <a:endParaRPr 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n/a**</a:t>
                      </a:r>
                      <a:endParaRPr 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0"/>
                        <a:t>n/a**</a:t>
                      </a:r>
                      <a:endParaRPr lang="en-US" sz="14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0"/>
                        <a:t>n/a**</a:t>
                      </a:r>
                      <a:endParaRPr lang="en-US" sz="1400" b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6292983"/>
                  </a:ext>
                </a:extLst>
              </a:tr>
              <a:tr h="273128">
                <a:tc>
                  <a:txBody>
                    <a:bodyPr/>
                    <a:lstStyle/>
                    <a:p>
                      <a:r>
                        <a:rPr lang="sv-SE" sz="1400"/>
                        <a:t>TCP IR3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17.7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17.7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17.7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17.7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7943330"/>
                  </a:ext>
                </a:extLst>
              </a:tr>
              <a:tr h="273128">
                <a:tc>
                  <a:txBody>
                    <a:bodyPr/>
                    <a:lstStyle/>
                    <a:p>
                      <a:r>
                        <a:rPr lang="sv-SE" sz="1400"/>
                        <a:t>TCS IR3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21.3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21.3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21.3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21.3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3587862"/>
                  </a:ext>
                </a:extLst>
              </a:tr>
              <a:tr h="273128">
                <a:tc>
                  <a:txBody>
                    <a:bodyPr/>
                    <a:lstStyle/>
                    <a:p>
                      <a:r>
                        <a:rPr lang="sv-SE" sz="1400"/>
                        <a:t>TCLA IR3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23.7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23.7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23.7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23.7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4084930"/>
                  </a:ext>
                </a:extLst>
              </a:tr>
              <a:tr h="273128">
                <a:tc>
                  <a:txBody>
                    <a:bodyPr/>
                    <a:lstStyle/>
                    <a:p>
                      <a:r>
                        <a:rPr lang="sv-SE" sz="1400" b="1"/>
                        <a:t>TCS IR6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10.1</a:t>
                      </a:r>
                      <a:endParaRPr 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11.1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0"/>
                        <a:t>11.1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0"/>
                        <a:t>11.1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8577882"/>
                  </a:ext>
                </a:extLst>
              </a:tr>
              <a:tr h="273128">
                <a:tc>
                  <a:txBody>
                    <a:bodyPr/>
                    <a:lstStyle/>
                    <a:p>
                      <a:r>
                        <a:rPr lang="sv-SE" sz="1400" b="1"/>
                        <a:t>TCDQ IR6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10.1</a:t>
                      </a:r>
                      <a:endParaRPr 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11.1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0"/>
                        <a:t>11.1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0"/>
                        <a:t>11.1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2026836"/>
                  </a:ext>
                </a:extLst>
              </a:tr>
              <a:tr h="273128">
                <a:tc>
                  <a:txBody>
                    <a:bodyPr/>
                    <a:lstStyle/>
                    <a:p>
                      <a:r>
                        <a:rPr lang="sv-SE" sz="1400"/>
                        <a:t>TCL IR1/5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14.2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14.2*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16.4*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38 – 44*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3841828"/>
                  </a:ext>
                </a:extLst>
              </a:tr>
              <a:tr h="273128">
                <a:tc>
                  <a:txBody>
                    <a:bodyPr/>
                    <a:lstStyle/>
                    <a:p>
                      <a:r>
                        <a:rPr lang="sv-SE" sz="1400" b="1"/>
                        <a:t>TCT IR1/5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10.4</a:t>
                      </a:r>
                      <a:endParaRPr 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11.4</a:t>
                      </a:r>
                      <a:r>
                        <a:rPr lang="sv-SE" sz="1400" b="0"/>
                        <a:t>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13.2</a:t>
                      </a:r>
                      <a:r>
                        <a:rPr lang="sv-SE" sz="1400" b="0"/>
                        <a:t>*</a:t>
                      </a:r>
                      <a:endParaRPr lang="sv-SE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23 – 35</a:t>
                      </a:r>
                      <a:r>
                        <a:rPr lang="sv-SE" sz="1400" b="0"/>
                        <a:t>*</a:t>
                      </a:r>
                      <a:endParaRPr lang="sv-SE" sz="14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6953577"/>
                  </a:ext>
                </a:extLst>
              </a:tr>
              <a:tr h="273128">
                <a:tc>
                  <a:txBody>
                    <a:bodyPr/>
                    <a:lstStyle/>
                    <a:p>
                      <a:r>
                        <a:rPr lang="sv-SE" sz="1400" b="1"/>
                        <a:t>Prot. Aperture IR1/5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11.8</a:t>
                      </a:r>
                      <a:endParaRPr lang="en-US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12.8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14.6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1"/>
                        <a:t>&gt;24.4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7061797"/>
                  </a:ext>
                </a:extLst>
              </a:tr>
              <a:tr h="273128">
                <a:tc>
                  <a:txBody>
                    <a:bodyPr/>
                    <a:lstStyle/>
                    <a:p>
                      <a:r>
                        <a:rPr lang="sv-SE" sz="1400"/>
                        <a:t>TCT IR2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43.8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43.8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43.8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43.8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3504814"/>
                  </a:ext>
                </a:extLst>
              </a:tr>
              <a:tr h="273128">
                <a:tc>
                  <a:txBody>
                    <a:bodyPr/>
                    <a:lstStyle/>
                    <a:p>
                      <a:r>
                        <a:rPr lang="sv-SE" sz="1400"/>
                        <a:t>TCT IR8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17.7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17.7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17.7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17.7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2613045"/>
                  </a:ext>
                </a:extLst>
              </a:tr>
              <a:tr h="273128">
                <a:tc>
                  <a:txBody>
                    <a:bodyPr/>
                    <a:lstStyle/>
                    <a:p>
                      <a:r>
                        <a:rPr lang="sv-SE" sz="1400"/>
                        <a:t>TDIS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park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park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park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park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8204869"/>
                  </a:ext>
                </a:extLst>
              </a:tr>
              <a:tr h="273128">
                <a:tc>
                  <a:txBody>
                    <a:bodyPr/>
                    <a:lstStyle/>
                    <a:p>
                      <a:r>
                        <a:rPr lang="sv-SE" sz="1400"/>
                        <a:t>TCLD IR2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park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park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park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/>
                        <a:t>park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6001127"/>
                  </a:ext>
                </a:extLst>
              </a:tr>
            </a:tbl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6617A0-3A45-4E35-B9DE-356A4175B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D1AB793-53A4-43AA-A1F4-248CB1811ED5}"/>
              </a:ext>
            </a:extLst>
          </p:cNvPr>
          <p:cNvSpPr txBox="1"/>
          <p:nvPr/>
        </p:nvSpPr>
        <p:spPr>
          <a:xfrm>
            <a:off x="2414427" y="6320353"/>
            <a:ext cx="55980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/>
              <a:t>* gap in mm is set to final (15 cm) value and kept constant throughout squeeze</a:t>
            </a:r>
          </a:p>
          <a:p>
            <a:r>
              <a:rPr lang="sv-SE" sz="1200"/>
              <a:t>** likely n/a for runIV, status for runV to be confirmed</a:t>
            </a:r>
            <a:endParaRPr lang="en-US" sz="12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87D3283-7A83-4491-B121-84A0D501B8B2}"/>
              </a:ext>
            </a:extLst>
          </p:cNvPr>
          <p:cNvSpPr txBox="1"/>
          <p:nvPr/>
        </p:nvSpPr>
        <p:spPr>
          <a:xfrm>
            <a:off x="6084167" y="548680"/>
            <a:ext cx="1185765" cy="30777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1400" b="1"/>
              <a:t>Run IV</a:t>
            </a:r>
            <a:endParaRPr lang="en-US" sz="1400" b="1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B87A66-6578-4412-B343-1A9D3372611B}"/>
              </a:ext>
            </a:extLst>
          </p:cNvPr>
          <p:cNvSpPr txBox="1"/>
          <p:nvPr/>
        </p:nvSpPr>
        <p:spPr>
          <a:xfrm>
            <a:off x="5004048" y="548680"/>
            <a:ext cx="1093066" cy="30777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1400" b="1"/>
              <a:t>Run V</a:t>
            </a:r>
            <a:endParaRPr lang="en-US" sz="1400" b="1"/>
          </a:p>
        </p:txBody>
      </p:sp>
    </p:spTree>
    <p:extLst>
      <p:ext uri="{BB962C8B-B14F-4D97-AF65-F5344CB8AC3E}">
        <p14:creationId xmlns:p14="http://schemas.microsoft.com/office/powerpoint/2010/main" val="13286547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51FB31-6793-4695-A1A4-C2C8A6AA9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3069000"/>
            <a:ext cx="7920000" cy="720000"/>
          </a:xfrm>
        </p:spPr>
        <p:txBody>
          <a:bodyPr/>
          <a:lstStyle/>
          <a:p>
            <a:r>
              <a:rPr lang="sv-SE"/>
              <a:t>Collimator settings comparison </a:t>
            </a:r>
            <a:br>
              <a:rPr lang="sv-SE"/>
            </a:br>
            <a:r>
              <a:rPr lang="sv-SE"/>
              <a:t>– Tight Settings vs Relaxed Settings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984934-9A15-4F05-8968-0B5C37F9E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18586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Chart, bar chart&#10;&#10;Description automatically generated">
            <a:extLst>
              <a:ext uri="{FF2B5EF4-FFF2-40B4-BE49-F238E27FC236}">
                <a16:creationId xmlns:a16="http://schemas.microsoft.com/office/drawing/2014/main" id="{A389E6BE-85FB-47B6-BC78-2173C87B9D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3422709"/>
            <a:ext cx="5525655" cy="3432813"/>
          </a:xfrm>
          <a:prstGeom prst="rect">
            <a:avLst/>
          </a:prstGeom>
        </p:spPr>
      </p:pic>
      <p:pic>
        <p:nvPicPr>
          <p:cNvPr id="14" name="Picture 13" descr="Chart, bar chart&#10;&#10;Description automatically generated">
            <a:extLst>
              <a:ext uri="{FF2B5EF4-FFF2-40B4-BE49-F238E27FC236}">
                <a16:creationId xmlns:a16="http://schemas.microsoft.com/office/drawing/2014/main" id="{B05FD3EA-5401-48E2-8A34-9DA0FAA031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525654" cy="3432813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FF55A9FA-0578-4C50-BCFF-BA4D6B8A9735}"/>
              </a:ext>
            </a:extLst>
          </p:cNvPr>
          <p:cNvSpPr txBox="1">
            <a:spLocks/>
          </p:cNvSpPr>
          <p:nvPr/>
        </p:nvSpPr>
        <p:spPr>
          <a:xfrm>
            <a:off x="5616136" y="1853464"/>
            <a:ext cx="3250664" cy="48245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sz="1600" b="1"/>
              <a:t>FLUKA</a:t>
            </a:r>
          </a:p>
          <a:p>
            <a:r>
              <a:rPr lang="sv-SE" sz="1600"/>
              <a:t>15 cm </a:t>
            </a:r>
            <a:r>
              <a:rPr lang="el-GR" sz="1600"/>
              <a:t>β</a:t>
            </a:r>
            <a:r>
              <a:rPr lang="sv-SE" sz="1600"/>
              <a:t>*</a:t>
            </a:r>
          </a:p>
          <a:p>
            <a:r>
              <a:rPr lang="en-US" sz="1600"/>
              <a:t>Impact: 4 µm </a:t>
            </a:r>
          </a:p>
          <a:p>
            <a:r>
              <a:rPr lang="en-US" sz="1600"/>
              <a:t>10e6 particles / 200 turns</a:t>
            </a:r>
          </a:p>
          <a:p>
            <a:endParaRPr lang="en-US" sz="1600"/>
          </a:p>
          <a:p>
            <a:r>
              <a:rPr lang="en-US" sz="1600"/>
              <a:t>~10 % worse global inefficiency with relaxed settings</a:t>
            </a:r>
          </a:p>
          <a:p>
            <a:r>
              <a:rPr lang="en-US" sz="1600"/>
              <a:t>~7 % larger DS losses with relaxed settings</a:t>
            </a:r>
          </a:p>
          <a:p>
            <a:pPr marL="0" indent="0">
              <a:buNone/>
            </a:pPr>
            <a:endParaRPr lang="en-US" sz="16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4B41DA-872F-4FF5-A268-18A27AD6E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6136" y="172259"/>
            <a:ext cx="3178656" cy="1160768"/>
          </a:xfrm>
        </p:spPr>
        <p:txBody>
          <a:bodyPr/>
          <a:lstStyle/>
          <a:p>
            <a:r>
              <a:rPr lang="sv-SE"/>
              <a:t>Tight vs Relaxed collimator settings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A36C70-1CFE-4489-BC5F-E60212F7F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B0B6425-AD95-40C9-B870-A6CCDB5ED411}"/>
              </a:ext>
            </a:extLst>
          </p:cNvPr>
          <p:cNvSpPr txBox="1"/>
          <p:nvPr/>
        </p:nvSpPr>
        <p:spPr>
          <a:xfrm>
            <a:off x="2104658" y="3422709"/>
            <a:ext cx="264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/>
              <a:t>B4V – relaxed settings</a:t>
            </a:r>
            <a:endParaRPr lang="en-US" b="1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F0076C-A8AF-48D6-A030-0B16C33C6ED8}"/>
              </a:ext>
            </a:extLst>
          </p:cNvPr>
          <p:cNvSpPr txBox="1"/>
          <p:nvPr/>
        </p:nvSpPr>
        <p:spPr>
          <a:xfrm>
            <a:off x="2104658" y="0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/>
              <a:t>B4V – tight settings 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4782909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Chart, bar chart&#10;&#10;Description automatically generated">
            <a:extLst>
              <a:ext uri="{FF2B5EF4-FFF2-40B4-BE49-F238E27FC236}">
                <a16:creationId xmlns:a16="http://schemas.microsoft.com/office/drawing/2014/main" id="{A389E6BE-85FB-47B6-BC78-2173C87B9D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3422709"/>
            <a:ext cx="5525655" cy="3432813"/>
          </a:xfrm>
          <a:prstGeom prst="rect">
            <a:avLst/>
          </a:prstGeom>
        </p:spPr>
      </p:pic>
      <p:pic>
        <p:nvPicPr>
          <p:cNvPr id="14" name="Picture 13" descr="Chart, bar chart&#10;&#10;Description automatically generated">
            <a:extLst>
              <a:ext uri="{FF2B5EF4-FFF2-40B4-BE49-F238E27FC236}">
                <a16:creationId xmlns:a16="http://schemas.microsoft.com/office/drawing/2014/main" id="{B05FD3EA-5401-48E2-8A34-9DA0FAA031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525654" cy="3432813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FF55A9FA-0578-4C50-BCFF-BA4D6B8A9735}"/>
              </a:ext>
            </a:extLst>
          </p:cNvPr>
          <p:cNvSpPr txBox="1">
            <a:spLocks/>
          </p:cNvSpPr>
          <p:nvPr/>
        </p:nvSpPr>
        <p:spPr>
          <a:xfrm>
            <a:off x="5616136" y="1853464"/>
            <a:ext cx="3250664" cy="48245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sz="1600" b="1"/>
              <a:t>FLUKA</a:t>
            </a:r>
          </a:p>
          <a:p>
            <a:r>
              <a:rPr lang="sv-SE" sz="1600"/>
              <a:t>15 cm </a:t>
            </a:r>
            <a:r>
              <a:rPr lang="el-GR" sz="1600"/>
              <a:t>β</a:t>
            </a:r>
            <a:r>
              <a:rPr lang="sv-SE" sz="1600"/>
              <a:t>*</a:t>
            </a:r>
          </a:p>
          <a:p>
            <a:r>
              <a:rPr lang="en-US" sz="1600"/>
              <a:t>Impact: 4 µm </a:t>
            </a:r>
          </a:p>
          <a:p>
            <a:r>
              <a:rPr lang="en-US" sz="1600"/>
              <a:t>10e6 particles / 200 turns</a:t>
            </a:r>
          </a:p>
          <a:p>
            <a:endParaRPr lang="en-US" sz="1600"/>
          </a:p>
          <a:p>
            <a:r>
              <a:rPr lang="en-US" sz="1600"/>
              <a:t>~10 % worse global inefficiency with relaxed settings</a:t>
            </a:r>
          </a:p>
          <a:p>
            <a:r>
              <a:rPr lang="en-US" sz="1600"/>
              <a:t>~7 % larger DS losses with relaxed settings</a:t>
            </a:r>
          </a:p>
          <a:p>
            <a:pPr marL="0" indent="0">
              <a:buNone/>
            </a:pPr>
            <a:endParaRPr lang="en-US" sz="1600"/>
          </a:p>
          <a:p>
            <a:r>
              <a:rPr lang="en-US" sz="1600" b="1"/>
              <a:t>B4V TCT losses</a:t>
            </a:r>
            <a:r>
              <a:rPr lang="en-US" sz="1600"/>
              <a:t> in IR1 reach </a:t>
            </a:r>
            <a:r>
              <a:rPr lang="en-US" sz="1600" b="1"/>
              <a:t>1.2e-3</a:t>
            </a:r>
          </a:p>
          <a:p>
            <a:pPr lvl="1"/>
            <a:r>
              <a:rPr lang="en-US" sz="1200" b="1"/>
              <a:t>Could affect background in IP1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4B41DA-872F-4FF5-A268-18A27AD6E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6136" y="172259"/>
            <a:ext cx="3178656" cy="1160768"/>
          </a:xfrm>
        </p:spPr>
        <p:txBody>
          <a:bodyPr/>
          <a:lstStyle/>
          <a:p>
            <a:r>
              <a:rPr lang="sv-SE"/>
              <a:t>Tight vs Relaxed collimator settings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A36C70-1CFE-4489-BC5F-E60212F7F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B0B6425-AD95-40C9-B870-A6CCDB5ED411}"/>
              </a:ext>
            </a:extLst>
          </p:cNvPr>
          <p:cNvSpPr txBox="1"/>
          <p:nvPr/>
        </p:nvSpPr>
        <p:spPr>
          <a:xfrm>
            <a:off x="2104658" y="3422709"/>
            <a:ext cx="264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/>
              <a:t>B4V – relaxed settings</a:t>
            </a:r>
            <a:endParaRPr lang="en-US" b="1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A33B79AF-6C24-4980-91AC-22C15C521EC7}"/>
              </a:ext>
            </a:extLst>
          </p:cNvPr>
          <p:cNvSpPr/>
          <p:nvPr/>
        </p:nvSpPr>
        <p:spPr>
          <a:xfrm>
            <a:off x="277200" y="4581128"/>
            <a:ext cx="648072" cy="440688"/>
          </a:xfrm>
          <a:prstGeom prst="ellipse">
            <a:avLst/>
          </a:prstGeom>
          <a:noFill/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F0076C-A8AF-48D6-A030-0B16C33C6ED8}"/>
              </a:ext>
            </a:extLst>
          </p:cNvPr>
          <p:cNvSpPr txBox="1"/>
          <p:nvPr/>
        </p:nvSpPr>
        <p:spPr>
          <a:xfrm>
            <a:off x="2104658" y="0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/>
              <a:t>B4V – tight settings 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39432888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18AE2EA1-3657-4D82-9B65-20DE4CB507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8873" y="2138372"/>
            <a:ext cx="5950603" cy="380243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3C376B-F4E1-46AB-BD96-86C89CB16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Normalized cut on scattering angle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9E3F53-25D5-4AA6-AA7A-F9B4D32645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900000"/>
            <a:ext cx="8208472" cy="3249080"/>
          </a:xfrm>
        </p:spPr>
        <p:txBody>
          <a:bodyPr>
            <a:normAutofit/>
          </a:bodyPr>
          <a:lstStyle/>
          <a:p>
            <a:r>
              <a:rPr lang="sv-SE" sz="1800" b="1"/>
              <a:t>Minimum angle</a:t>
            </a:r>
            <a:r>
              <a:rPr lang="sv-SE" sz="1800"/>
              <a:t> that a particle can be scattered and </a:t>
            </a:r>
            <a:r>
              <a:rPr lang="sv-SE" sz="1800" b="1"/>
              <a:t>be absorbed</a:t>
            </a:r>
            <a:r>
              <a:rPr lang="sv-SE" sz="1800"/>
              <a:t> by a downstream collimator depends on </a:t>
            </a:r>
            <a:r>
              <a:rPr lang="sv-SE" sz="1800" b="1"/>
              <a:t>phase advance</a:t>
            </a:r>
            <a:r>
              <a:rPr lang="sv-SE" sz="1800"/>
              <a:t> and </a:t>
            </a:r>
            <a:r>
              <a:rPr lang="sv-SE" sz="1800" b="1"/>
              <a:t>collimator settings</a:t>
            </a:r>
          </a:p>
          <a:p>
            <a:r>
              <a:rPr lang="sv-SE" sz="1800" b="1"/>
              <a:t>TCP</a:t>
            </a:r>
            <a:r>
              <a:rPr lang="sv-SE" sz="1800"/>
              <a:t> to IR1 </a:t>
            </a:r>
            <a:r>
              <a:rPr lang="sv-SE" sz="1800" b="1"/>
              <a:t>TCT</a:t>
            </a:r>
            <a:r>
              <a:rPr lang="sv-SE" sz="1800"/>
              <a:t> </a:t>
            </a:r>
            <a:r>
              <a:rPr lang="sv-SE" sz="1800" b="1"/>
              <a:t>phase advance</a:t>
            </a:r>
            <a:r>
              <a:rPr lang="sv-SE" sz="1800"/>
              <a:t> almost </a:t>
            </a:r>
            <a:r>
              <a:rPr lang="sv-SE" sz="1800" b="1"/>
              <a:t>optimal</a:t>
            </a:r>
            <a:r>
              <a:rPr lang="sv-SE" sz="1800"/>
              <a:t> with new collimator settings</a:t>
            </a:r>
          </a:p>
          <a:p>
            <a:r>
              <a:rPr lang="sv-SE" sz="1800"/>
              <a:t>Not a concern at 20 cm (run IV)</a:t>
            </a:r>
          </a:p>
          <a:p>
            <a:endParaRPr lang="sv-SE" sz="18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6260CF-50A7-4DAA-9776-108F5F328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A29E547-A7FD-4D8F-AF23-8B4D84D1EFE0}"/>
              </a:ext>
            </a:extLst>
          </p:cNvPr>
          <p:cNvSpPr/>
          <p:nvPr/>
        </p:nvSpPr>
        <p:spPr>
          <a:xfrm>
            <a:off x="4932040" y="4941168"/>
            <a:ext cx="648072" cy="440688"/>
          </a:xfrm>
          <a:prstGeom prst="ellipse">
            <a:avLst/>
          </a:prstGeom>
          <a:noFill/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74485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18AE2EA1-3657-4D82-9B65-20DE4CB507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8873" y="2138372"/>
            <a:ext cx="5950603" cy="380243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3C376B-F4E1-46AB-BD96-86C89CB16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Normalized cut on scattering angle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9E3F53-25D5-4AA6-AA7A-F9B4D32645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900000"/>
            <a:ext cx="8208472" cy="3249080"/>
          </a:xfrm>
        </p:spPr>
        <p:txBody>
          <a:bodyPr>
            <a:normAutofit/>
          </a:bodyPr>
          <a:lstStyle/>
          <a:p>
            <a:r>
              <a:rPr lang="sv-SE" sz="1800" b="1"/>
              <a:t>Minimum angle</a:t>
            </a:r>
            <a:r>
              <a:rPr lang="sv-SE" sz="1800"/>
              <a:t> that a particle can be scattered and </a:t>
            </a:r>
            <a:r>
              <a:rPr lang="sv-SE" sz="1800" b="1"/>
              <a:t>be absorbed</a:t>
            </a:r>
            <a:r>
              <a:rPr lang="sv-SE" sz="1800"/>
              <a:t> by a downstream collimator depends on </a:t>
            </a:r>
            <a:r>
              <a:rPr lang="sv-SE" sz="1800" b="1"/>
              <a:t>phase advance</a:t>
            </a:r>
            <a:r>
              <a:rPr lang="sv-SE" sz="1800"/>
              <a:t> and </a:t>
            </a:r>
            <a:r>
              <a:rPr lang="sv-SE" sz="1800" b="1"/>
              <a:t>collimator settings</a:t>
            </a:r>
          </a:p>
          <a:p>
            <a:r>
              <a:rPr lang="sv-SE" sz="1800" b="1"/>
              <a:t>TCP</a:t>
            </a:r>
            <a:r>
              <a:rPr lang="sv-SE" sz="1800"/>
              <a:t> to IR1 </a:t>
            </a:r>
            <a:r>
              <a:rPr lang="sv-SE" sz="1800" b="1"/>
              <a:t>TCT</a:t>
            </a:r>
            <a:r>
              <a:rPr lang="sv-SE" sz="1800"/>
              <a:t> </a:t>
            </a:r>
            <a:r>
              <a:rPr lang="sv-SE" sz="1800" b="1"/>
              <a:t>phase advance</a:t>
            </a:r>
            <a:r>
              <a:rPr lang="sv-SE" sz="1800"/>
              <a:t> almost </a:t>
            </a:r>
            <a:r>
              <a:rPr lang="sv-SE" sz="1800" b="1"/>
              <a:t>optimal</a:t>
            </a:r>
            <a:r>
              <a:rPr lang="sv-SE" sz="1800"/>
              <a:t> with new collimator settings</a:t>
            </a:r>
          </a:p>
          <a:p>
            <a:r>
              <a:rPr lang="sv-SE" sz="1800"/>
              <a:t>Not a concern at 20 cm (run IV)</a:t>
            </a:r>
          </a:p>
          <a:p>
            <a:endParaRPr lang="sv-SE" sz="18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6260CF-50A7-4DAA-9776-108F5F328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A29E547-A7FD-4D8F-AF23-8B4D84D1EFE0}"/>
              </a:ext>
            </a:extLst>
          </p:cNvPr>
          <p:cNvSpPr/>
          <p:nvPr/>
        </p:nvSpPr>
        <p:spPr>
          <a:xfrm>
            <a:off x="4932040" y="4941168"/>
            <a:ext cx="648072" cy="440688"/>
          </a:xfrm>
          <a:prstGeom prst="ellipse">
            <a:avLst/>
          </a:prstGeom>
          <a:noFill/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A716738-32F8-41C2-83D5-90A28289D881}"/>
              </a:ext>
            </a:extLst>
          </p:cNvPr>
          <p:cNvSpPr txBox="1">
            <a:spLocks/>
          </p:cNvSpPr>
          <p:nvPr/>
        </p:nvSpPr>
        <p:spPr>
          <a:xfrm>
            <a:off x="179512" y="2608255"/>
            <a:ext cx="2736304" cy="3197009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v-SE" sz="2000" b="1"/>
              <a:t>Solutions</a:t>
            </a:r>
            <a:r>
              <a:rPr lang="sv-SE" sz="2000"/>
              <a:t> if relaxed settings to be used at 15 cm?</a:t>
            </a:r>
          </a:p>
          <a:p>
            <a:r>
              <a:rPr lang="sv-SE" sz="2000"/>
              <a:t>Adjust phase advance?</a:t>
            </a:r>
          </a:p>
          <a:p>
            <a:r>
              <a:rPr lang="sv-SE" sz="2000"/>
              <a:t>Retract TCTV in IR1 by 0.5 sigma</a:t>
            </a:r>
            <a:br>
              <a:rPr lang="sv-SE" sz="2000"/>
            </a:br>
            <a:r>
              <a:rPr lang="sv-SE" sz="2000"/>
              <a:t>(reduces margin in 15 cm optics)</a:t>
            </a:r>
          </a:p>
          <a:p>
            <a:r>
              <a:rPr lang="sv-SE" sz="2000"/>
              <a:t>Insert TCP.D by 0.5 sigma</a:t>
            </a:r>
            <a:br>
              <a:rPr lang="sv-SE" sz="2000"/>
            </a:br>
            <a:r>
              <a:rPr lang="sv-SE" sz="2000"/>
              <a:t>(increases impedance)</a:t>
            </a:r>
          </a:p>
          <a:p>
            <a:r>
              <a:rPr lang="sv-SE" sz="2000"/>
              <a:t>Insert TCS by 0.4 sigma</a:t>
            </a:r>
            <a:br>
              <a:rPr lang="en-US" sz="2000"/>
            </a:br>
            <a:r>
              <a:rPr lang="en-US" sz="2000"/>
              <a:t>(increases impedance)</a:t>
            </a:r>
            <a:endParaRPr lang="sv-SE" sz="20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E6D59F-0099-48EB-806E-7FC2C8455107}"/>
              </a:ext>
            </a:extLst>
          </p:cNvPr>
          <p:cNvSpPr txBox="1"/>
          <p:nvPr/>
        </p:nvSpPr>
        <p:spPr>
          <a:xfrm>
            <a:off x="2646040" y="6254685"/>
            <a:ext cx="53823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sv-SE" sz="1200"/>
              <a:t>more details, see presentation by R. Bruce, ”Studies of IR7 optics”: </a:t>
            </a:r>
            <a:r>
              <a:rPr lang="sv-SE" sz="1200">
                <a:hlinkClick r:id="rId3"/>
              </a:rPr>
              <a:t>https://indico.cern.ch/event/828666</a:t>
            </a:r>
            <a:endParaRPr lang="sv-SE" sz="1200"/>
          </a:p>
        </p:txBody>
      </p:sp>
    </p:spTree>
    <p:extLst>
      <p:ext uri="{BB962C8B-B14F-4D97-AF65-F5344CB8AC3E}">
        <p14:creationId xmlns:p14="http://schemas.microsoft.com/office/powerpoint/2010/main" val="341683007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51FB31-6793-4695-A1A4-C2C8A6AA9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3069000"/>
            <a:ext cx="7920000" cy="720000"/>
          </a:xfrm>
        </p:spPr>
        <p:txBody>
          <a:bodyPr/>
          <a:lstStyle/>
          <a:p>
            <a:r>
              <a:rPr lang="sv-SE"/>
              <a:t>20 cm</a:t>
            </a:r>
            <a:r>
              <a:rPr lang="sv-SE" sz="2800"/>
              <a:t> </a:t>
            </a:r>
            <a:r>
              <a:rPr lang="el-GR" sz="2800"/>
              <a:t>β</a:t>
            </a:r>
            <a:r>
              <a:rPr lang="sv-SE" sz="2800"/>
              <a:t>* with Relaxed Settings</a:t>
            </a:r>
            <a:r>
              <a:rPr lang="sv-SE"/>
              <a:t> 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984934-9A15-4F05-8968-0B5C37F9E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304549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bar chart&#10;&#10;Description automatically generated">
            <a:extLst>
              <a:ext uri="{FF2B5EF4-FFF2-40B4-BE49-F238E27FC236}">
                <a16:creationId xmlns:a16="http://schemas.microsoft.com/office/drawing/2014/main" id="{08F0E60D-B15B-4657-A621-4ADFE3E4A9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539172" cy="3439826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A36C70-1CFE-4489-BC5F-E60212F7F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36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9A92F0-324B-4E3C-9C65-223CC1BB2834}"/>
              </a:ext>
            </a:extLst>
          </p:cNvPr>
          <p:cNvSpPr txBox="1"/>
          <p:nvPr/>
        </p:nvSpPr>
        <p:spPr>
          <a:xfrm>
            <a:off x="2290045" y="31845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/>
              <a:t>B1H – 20 cm </a:t>
            </a:r>
            <a:endParaRPr lang="en-US" b="1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FF55A9FA-0578-4C50-BCFF-BA4D6B8A9735}"/>
              </a:ext>
            </a:extLst>
          </p:cNvPr>
          <p:cNvSpPr txBox="1">
            <a:spLocks/>
          </p:cNvSpPr>
          <p:nvPr/>
        </p:nvSpPr>
        <p:spPr>
          <a:xfrm>
            <a:off x="5821328" y="1556792"/>
            <a:ext cx="3322672" cy="494357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sz="1600"/>
              <a:t>v1.5 optics</a:t>
            </a:r>
          </a:p>
          <a:p>
            <a:r>
              <a:rPr lang="en-US" sz="1600"/>
              <a:t>Impact: 5 µm</a:t>
            </a:r>
          </a:p>
          <a:p>
            <a:r>
              <a:rPr lang="en-US" sz="1600"/>
              <a:t>10e6 particles / 200 turns</a:t>
            </a:r>
          </a:p>
          <a:p>
            <a:endParaRPr lang="sv-SE" sz="1600"/>
          </a:p>
          <a:p>
            <a:pPr marL="0" indent="0">
              <a:buNone/>
            </a:pPr>
            <a:r>
              <a:rPr lang="sv-SE" sz="1600"/>
              <a:t>General notes:</a:t>
            </a:r>
          </a:p>
          <a:p>
            <a:r>
              <a:rPr lang="en-US" sz="1600"/>
              <a:t>20 cm results similar to 15 cm, except TCT losses</a:t>
            </a:r>
          </a:p>
          <a:p>
            <a:r>
              <a:rPr lang="en-US" sz="1600"/>
              <a:t>64 cm results similar to 20 cm, except TCT losses and inefficiency (~6 % worse)</a:t>
            </a:r>
          </a:p>
          <a:p>
            <a:endParaRPr lang="en-US" sz="160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66E47D0F-AC0D-4F9E-9904-4A823B8C36C4}"/>
              </a:ext>
            </a:extLst>
          </p:cNvPr>
          <p:cNvSpPr txBox="1">
            <a:spLocks/>
          </p:cNvSpPr>
          <p:nvPr/>
        </p:nvSpPr>
        <p:spPr>
          <a:xfrm>
            <a:off x="5539172" y="216511"/>
            <a:ext cx="3518848" cy="1033592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/>
              <a:t>Relaxed collimator settings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48225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bar chart&#10;&#10;Description automatically generated">
            <a:extLst>
              <a:ext uri="{FF2B5EF4-FFF2-40B4-BE49-F238E27FC236}">
                <a16:creationId xmlns:a16="http://schemas.microsoft.com/office/drawing/2014/main" id="{08F0E60D-B15B-4657-A621-4ADFE3E4A9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539172" cy="3439826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A36C70-1CFE-4489-BC5F-E60212F7F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37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9A92F0-324B-4E3C-9C65-223CC1BB2834}"/>
              </a:ext>
            </a:extLst>
          </p:cNvPr>
          <p:cNvSpPr txBox="1"/>
          <p:nvPr/>
        </p:nvSpPr>
        <p:spPr>
          <a:xfrm>
            <a:off x="2290045" y="31845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/>
              <a:t>B1H – 20 cm </a:t>
            </a:r>
            <a:endParaRPr lang="en-US" b="1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FF55A9FA-0578-4C50-BCFF-BA4D6B8A9735}"/>
              </a:ext>
            </a:extLst>
          </p:cNvPr>
          <p:cNvSpPr txBox="1">
            <a:spLocks/>
          </p:cNvSpPr>
          <p:nvPr/>
        </p:nvSpPr>
        <p:spPr>
          <a:xfrm>
            <a:off x="5821328" y="1556792"/>
            <a:ext cx="3322672" cy="494357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sz="1600"/>
              <a:t>v1.5 optics</a:t>
            </a:r>
          </a:p>
          <a:p>
            <a:r>
              <a:rPr lang="en-US" sz="1600"/>
              <a:t>Impact: 5 µm</a:t>
            </a:r>
          </a:p>
          <a:p>
            <a:r>
              <a:rPr lang="en-US" sz="1600"/>
              <a:t>10e6 particles / 200 turns</a:t>
            </a:r>
          </a:p>
          <a:p>
            <a:endParaRPr lang="sv-SE" sz="1600"/>
          </a:p>
          <a:p>
            <a:pPr marL="0" indent="0">
              <a:buNone/>
            </a:pPr>
            <a:r>
              <a:rPr lang="sv-SE" sz="1600"/>
              <a:t>General notes:</a:t>
            </a:r>
          </a:p>
          <a:p>
            <a:r>
              <a:rPr lang="en-US" sz="1600"/>
              <a:t>20 cm results similar to 15 cm, except TCT losses</a:t>
            </a:r>
          </a:p>
          <a:p>
            <a:r>
              <a:rPr lang="en-US" sz="1600"/>
              <a:t>64 cm results similar to 20 cm, except TCT losses and inefficiency (~6 % worse)</a:t>
            </a:r>
          </a:p>
          <a:p>
            <a:endParaRPr lang="en-US" sz="1600"/>
          </a:p>
          <a:p>
            <a:pPr marL="0" indent="0">
              <a:buNone/>
            </a:pPr>
            <a:r>
              <a:rPr lang="en-US" sz="1600"/>
              <a:t>TCT losses worst in IR1, for B1H</a:t>
            </a:r>
          </a:p>
          <a:p>
            <a:r>
              <a:rPr lang="en-US" sz="1600"/>
              <a:t>Touch maps have been sent to FLUKA team for experiment background simulations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66E47D0F-AC0D-4F9E-9904-4A823B8C36C4}"/>
              </a:ext>
            </a:extLst>
          </p:cNvPr>
          <p:cNvSpPr txBox="1">
            <a:spLocks/>
          </p:cNvSpPr>
          <p:nvPr/>
        </p:nvSpPr>
        <p:spPr>
          <a:xfrm>
            <a:off x="5539172" y="216511"/>
            <a:ext cx="3518848" cy="1033592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/>
              <a:t>Relaxed collimator settings</a:t>
            </a:r>
            <a:endParaRPr lang="en-US"/>
          </a:p>
        </p:txBody>
      </p:sp>
      <p:pic>
        <p:nvPicPr>
          <p:cNvPr id="16" name="Picture 15" descr="Chart, scatter chart&#10;&#10;Description automatically generated">
            <a:extLst>
              <a:ext uri="{FF2B5EF4-FFF2-40B4-BE49-F238E27FC236}">
                <a16:creationId xmlns:a16="http://schemas.microsoft.com/office/drawing/2014/main" id="{ADA62FC3-7E87-46C8-A49A-0DDDC88355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40626"/>
            <a:ext cx="5539172" cy="3517374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12B1C05D-00FA-4DB9-9C93-7665D00AD4BD}"/>
              </a:ext>
            </a:extLst>
          </p:cNvPr>
          <p:cNvSpPr/>
          <p:nvPr/>
        </p:nvSpPr>
        <p:spPr>
          <a:xfrm>
            <a:off x="5076056" y="1466614"/>
            <a:ext cx="648072" cy="440688"/>
          </a:xfrm>
          <a:prstGeom prst="ellipse">
            <a:avLst/>
          </a:prstGeom>
          <a:noFill/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47CE276-140B-4284-93A3-C054FC7B757F}"/>
              </a:ext>
            </a:extLst>
          </p:cNvPr>
          <p:cNvCxnSpPr>
            <a:cxnSpLocks/>
            <a:stCxn id="17" idx="3"/>
          </p:cNvCxnSpPr>
          <p:nvPr/>
        </p:nvCxnSpPr>
        <p:spPr>
          <a:xfrm flipH="1">
            <a:off x="3707904" y="1842765"/>
            <a:ext cx="1463060" cy="1597061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067939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3C376B-F4E1-46AB-BD96-86C89CB16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Normalized cut on scattering angle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6260CF-50A7-4DAA-9776-108F5F328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38</a:t>
            </a:fld>
            <a:endParaRPr lang="fr-FR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A29E547-A7FD-4D8F-AF23-8B4D84D1EFE0}"/>
              </a:ext>
            </a:extLst>
          </p:cNvPr>
          <p:cNvSpPr/>
          <p:nvPr/>
        </p:nvSpPr>
        <p:spPr>
          <a:xfrm>
            <a:off x="4932040" y="4941168"/>
            <a:ext cx="648072" cy="440688"/>
          </a:xfrm>
          <a:prstGeom prst="ellipse">
            <a:avLst/>
          </a:prstGeom>
          <a:noFill/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ABD98486-A806-4CCF-9401-854F743CD8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4491" y="1392182"/>
            <a:ext cx="6375017" cy="4073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57433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97EA1-D651-414F-A090-B6475347E6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852936"/>
            <a:ext cx="7920000" cy="720000"/>
          </a:xfrm>
        </p:spPr>
        <p:txBody>
          <a:bodyPr/>
          <a:lstStyle/>
          <a:p>
            <a:r>
              <a:rPr lang="sv-SE"/>
              <a:t>v1.5 optics – relaxed settings at 20 cm and 64 cm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511559-C515-47ED-9853-65E40F74C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7904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F8732-7D87-4866-A3AC-7DDCED71E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Recap from previous presentations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7C2413-332D-4ABF-83BA-EDEF30FF74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219205"/>
            <a:ext cx="8496944" cy="2857867"/>
          </a:xfrm>
        </p:spPr>
        <p:txBody>
          <a:bodyPr>
            <a:normAutofit fontScale="62500" lnSpcReduction="20000"/>
          </a:bodyPr>
          <a:lstStyle/>
          <a:p>
            <a:r>
              <a:rPr lang="sv-SE"/>
              <a:t>15 % larger DS losses in v1.5 optics vs v1.3</a:t>
            </a:r>
          </a:p>
          <a:p>
            <a:pPr lvl="1"/>
            <a:r>
              <a:rPr lang="sv-SE"/>
              <a:t>cause understood – can be solved</a:t>
            </a:r>
          </a:p>
          <a:p>
            <a:endParaRPr lang="sv-SE"/>
          </a:p>
          <a:p>
            <a:r>
              <a:rPr lang="sv-SE"/>
              <a:t>7 % larger DS losses with relaxed collimator settings</a:t>
            </a:r>
          </a:p>
          <a:p>
            <a:endParaRPr lang="sv-SE"/>
          </a:p>
          <a:p>
            <a:r>
              <a:rPr lang="sv-SE"/>
              <a:t>Large IR1 TCT losses with relaxed settings at 15 cm </a:t>
            </a:r>
            <a:r>
              <a:rPr lang="el-GR"/>
              <a:t>β</a:t>
            </a:r>
            <a:r>
              <a:rPr lang="sv-SE"/>
              <a:t>*</a:t>
            </a:r>
          </a:p>
          <a:p>
            <a:pPr lvl="1"/>
            <a:r>
              <a:rPr lang="sv-SE"/>
              <a:t>cause understood – workarounds under study</a:t>
            </a:r>
          </a:p>
          <a:p>
            <a:endParaRPr lang="sv-SE"/>
          </a:p>
          <a:p>
            <a:r>
              <a:rPr lang="sv-SE"/>
              <a:t>To validate relaxed settings, FLUKA power deposition in IR7 DS necessary </a:t>
            </a:r>
          </a:p>
          <a:p>
            <a:pPr lvl="1"/>
            <a:r>
              <a:rPr lang="sv-SE"/>
              <a:t>no estimated time of delivery as of now – discussions ongoing  </a:t>
            </a:r>
          </a:p>
          <a:p>
            <a:endParaRPr lang="sv-SE"/>
          </a:p>
          <a:p>
            <a:endParaRPr lang="sv-SE"/>
          </a:p>
          <a:p>
            <a:endParaRPr lang="sv-SE"/>
          </a:p>
          <a:p>
            <a:endParaRPr lang="sv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1EE232-FEE7-4B64-BFD2-7900B51CE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594A00-0434-470D-90F7-F2F0F634C15C}"/>
              </a:ext>
            </a:extLst>
          </p:cNvPr>
          <p:cNvSpPr txBox="1"/>
          <p:nvPr/>
        </p:nvSpPr>
        <p:spPr>
          <a:xfrm>
            <a:off x="1907704" y="5723893"/>
            <a:ext cx="59806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/>
              <a:t>Further details:</a:t>
            </a:r>
          </a:p>
          <a:p>
            <a:r>
              <a:rPr lang="sv-SE" sz="1400"/>
              <a:t>11th HL-LHC Collaboration Meeting: </a:t>
            </a:r>
            <a:r>
              <a:rPr lang="sv-SE" sz="1400">
                <a:hlinkClick r:id="rId2"/>
              </a:rPr>
              <a:t>https://indico.cern.ch/event/1079026</a:t>
            </a:r>
            <a:endParaRPr lang="sv-SE" sz="1400"/>
          </a:p>
          <a:p>
            <a:r>
              <a:rPr lang="en-US" sz="1400"/>
              <a:t>LBS#109: </a:t>
            </a:r>
            <a:r>
              <a:rPr lang="en-US" sz="1400">
                <a:hlinkClick r:id="rId3"/>
              </a:rPr>
              <a:t>https://indico.cern.ch/event/1073308</a:t>
            </a:r>
            <a:endParaRPr lang="en-US" sz="1400"/>
          </a:p>
          <a:p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88549813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, bar chart&#10;&#10;Description automatically generated">
            <a:extLst>
              <a:ext uri="{FF2B5EF4-FFF2-40B4-BE49-F238E27FC236}">
                <a16:creationId xmlns:a16="http://schemas.microsoft.com/office/drawing/2014/main" id="{9EFA8959-4400-4F5C-BF6B-907B6AA58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3429000"/>
            <a:ext cx="5519517" cy="3429000"/>
          </a:xfrm>
          <a:prstGeom prst="rect">
            <a:avLst/>
          </a:prstGeom>
        </p:spPr>
      </p:pic>
      <p:pic>
        <p:nvPicPr>
          <p:cNvPr id="4" name="Picture 3" descr="Chart, bar chart&#10;&#10;Description automatically generated">
            <a:extLst>
              <a:ext uri="{FF2B5EF4-FFF2-40B4-BE49-F238E27FC236}">
                <a16:creationId xmlns:a16="http://schemas.microsoft.com/office/drawing/2014/main" id="{76F91F4A-C37A-464A-838F-8C0B3FB416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519517" cy="34290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A36C70-1CFE-4489-BC5F-E60212F7F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40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9A92F0-324B-4E3C-9C65-223CC1BB2834}"/>
              </a:ext>
            </a:extLst>
          </p:cNvPr>
          <p:cNvSpPr txBox="1"/>
          <p:nvPr/>
        </p:nvSpPr>
        <p:spPr>
          <a:xfrm>
            <a:off x="2290045" y="31845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/>
              <a:t>B1H – 20 cm </a:t>
            </a:r>
            <a:endParaRPr lang="en-US" b="1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B0B6425-AD95-40C9-B870-A6CCDB5ED411}"/>
              </a:ext>
            </a:extLst>
          </p:cNvPr>
          <p:cNvSpPr txBox="1"/>
          <p:nvPr/>
        </p:nvSpPr>
        <p:spPr>
          <a:xfrm>
            <a:off x="2290045" y="3508173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/>
              <a:t>B1H – 64 cm </a:t>
            </a:r>
            <a:endParaRPr lang="en-US" b="1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FF55A9FA-0578-4C50-BCFF-BA4D6B8A9735}"/>
              </a:ext>
            </a:extLst>
          </p:cNvPr>
          <p:cNvSpPr txBox="1">
            <a:spLocks/>
          </p:cNvSpPr>
          <p:nvPr/>
        </p:nvSpPr>
        <p:spPr>
          <a:xfrm>
            <a:off x="5821328" y="1916832"/>
            <a:ext cx="3322672" cy="458353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sz="1600"/>
              <a:t>v1.5 optics</a:t>
            </a:r>
          </a:p>
          <a:p>
            <a:r>
              <a:rPr lang="en-US" sz="1600"/>
              <a:t>Impact: 4 µm</a:t>
            </a:r>
          </a:p>
          <a:p>
            <a:r>
              <a:rPr lang="en-US" sz="1600"/>
              <a:t>6.4e6 particles / 200 turns</a:t>
            </a:r>
          </a:p>
          <a:p>
            <a:endParaRPr lang="sv-SE" sz="1600"/>
          </a:p>
          <a:p>
            <a:pPr marL="0" indent="0">
              <a:buNone/>
            </a:pPr>
            <a:r>
              <a:rPr lang="sv-SE" sz="1600"/>
              <a:t>General notes:</a:t>
            </a:r>
          </a:p>
          <a:p>
            <a:r>
              <a:rPr lang="en-US" sz="1600"/>
              <a:t>20 cm results similar to 15 cm, except TCT losses</a:t>
            </a:r>
          </a:p>
          <a:p>
            <a:r>
              <a:rPr lang="en-US" sz="1600"/>
              <a:t>64 cm results similar to 20 cm, except TCT losses and inefficiency (~6 % worse)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66E47D0F-AC0D-4F9E-9904-4A823B8C36C4}"/>
              </a:ext>
            </a:extLst>
          </p:cNvPr>
          <p:cNvSpPr txBox="1">
            <a:spLocks/>
          </p:cNvSpPr>
          <p:nvPr/>
        </p:nvSpPr>
        <p:spPr>
          <a:xfrm>
            <a:off x="5539172" y="216511"/>
            <a:ext cx="3518848" cy="1033592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/>
              <a:t>Relaxed collimator settings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44130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hart, bar chart&#10;&#10;Description automatically generated">
            <a:extLst>
              <a:ext uri="{FF2B5EF4-FFF2-40B4-BE49-F238E27FC236}">
                <a16:creationId xmlns:a16="http://schemas.microsoft.com/office/drawing/2014/main" id="{464033FC-A695-4186-BAD4-A0BB4A8CA6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3759"/>
            <a:ext cx="5527952" cy="3434241"/>
          </a:xfrm>
          <a:prstGeom prst="rect">
            <a:avLst/>
          </a:prstGeom>
        </p:spPr>
      </p:pic>
      <p:pic>
        <p:nvPicPr>
          <p:cNvPr id="10" name="Picture 9" descr="Chart, bar chart&#10;&#10;Description automatically generated">
            <a:extLst>
              <a:ext uri="{FF2B5EF4-FFF2-40B4-BE49-F238E27FC236}">
                <a16:creationId xmlns:a16="http://schemas.microsoft.com/office/drawing/2014/main" id="{C924B8C6-0EAB-4997-B5DD-3DE5AD93EE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527952" cy="343424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A36C70-1CFE-4489-BC5F-E60212F7F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41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9A92F0-324B-4E3C-9C65-223CC1BB2834}"/>
              </a:ext>
            </a:extLst>
          </p:cNvPr>
          <p:cNvSpPr txBox="1"/>
          <p:nvPr/>
        </p:nvSpPr>
        <p:spPr>
          <a:xfrm>
            <a:off x="2290045" y="31845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/>
              <a:t>B1V – 20 cm </a:t>
            </a:r>
            <a:endParaRPr lang="en-US" b="1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B0B6425-AD95-40C9-B870-A6CCDB5ED411}"/>
              </a:ext>
            </a:extLst>
          </p:cNvPr>
          <p:cNvSpPr txBox="1"/>
          <p:nvPr/>
        </p:nvSpPr>
        <p:spPr>
          <a:xfrm>
            <a:off x="2290045" y="3508173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/>
              <a:t>B1V – 64 cm </a:t>
            </a:r>
            <a:endParaRPr lang="en-US" b="1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5615D070-624E-4057-9D07-113FD1B48E1A}"/>
              </a:ext>
            </a:extLst>
          </p:cNvPr>
          <p:cNvSpPr txBox="1">
            <a:spLocks/>
          </p:cNvSpPr>
          <p:nvPr/>
        </p:nvSpPr>
        <p:spPr>
          <a:xfrm>
            <a:off x="5876528" y="1925216"/>
            <a:ext cx="3322672" cy="458353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sz="1600"/>
              <a:t>v1.5 optics</a:t>
            </a:r>
          </a:p>
          <a:p>
            <a:r>
              <a:rPr lang="en-US" sz="1600"/>
              <a:t>Impact: 4 µm</a:t>
            </a:r>
          </a:p>
          <a:p>
            <a:r>
              <a:rPr lang="en-US" sz="1600"/>
              <a:t>6.4e6 particles / 200 turns</a:t>
            </a:r>
          </a:p>
          <a:p>
            <a:endParaRPr lang="sv-SE" sz="1600"/>
          </a:p>
          <a:p>
            <a:pPr marL="0" indent="0">
              <a:buNone/>
            </a:pPr>
            <a:r>
              <a:rPr lang="sv-SE" sz="1600"/>
              <a:t>General notes:</a:t>
            </a:r>
          </a:p>
          <a:p>
            <a:r>
              <a:rPr lang="en-US" sz="1600"/>
              <a:t>20 cm results similar to 15 cm, except for TCT losses</a:t>
            </a:r>
          </a:p>
          <a:p>
            <a:r>
              <a:rPr lang="en-US" sz="1600"/>
              <a:t>64 cm results similar to 20 cm, except TCT losses and global inefficiency (~5 % worse)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385F5E8B-914A-4109-BBCE-63C01BBF80B6}"/>
              </a:ext>
            </a:extLst>
          </p:cNvPr>
          <p:cNvSpPr txBox="1">
            <a:spLocks/>
          </p:cNvSpPr>
          <p:nvPr/>
        </p:nvSpPr>
        <p:spPr>
          <a:xfrm>
            <a:off x="5539172" y="216511"/>
            <a:ext cx="3518848" cy="1033592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/>
              <a:t>relaxed collimator settings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93340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0DF1224-EDF9-4679-A05A-54B39145BD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0"/>
            <a:ext cx="5519517" cy="3429000"/>
          </a:xfrm>
          <a:prstGeom prst="rect">
            <a:avLst/>
          </a:prstGeom>
        </p:spPr>
      </p:pic>
      <p:pic>
        <p:nvPicPr>
          <p:cNvPr id="7" name="Picture 6" descr="Chart, bar chart&#10;&#10;Description automatically generated">
            <a:extLst>
              <a:ext uri="{FF2B5EF4-FFF2-40B4-BE49-F238E27FC236}">
                <a16:creationId xmlns:a16="http://schemas.microsoft.com/office/drawing/2014/main" id="{FDC35EFE-DAA1-4F4B-9523-5AED5281EC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" y="0"/>
            <a:ext cx="5519518" cy="34290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A36C70-1CFE-4489-BC5F-E60212F7F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42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9A92F0-324B-4E3C-9C65-223CC1BB2834}"/>
              </a:ext>
            </a:extLst>
          </p:cNvPr>
          <p:cNvSpPr txBox="1"/>
          <p:nvPr/>
        </p:nvSpPr>
        <p:spPr>
          <a:xfrm>
            <a:off x="2290045" y="31845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/>
              <a:t>B4H – 20 cm </a:t>
            </a:r>
            <a:endParaRPr lang="en-US" b="1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B0B6425-AD95-40C9-B870-A6CCDB5ED411}"/>
              </a:ext>
            </a:extLst>
          </p:cNvPr>
          <p:cNvSpPr txBox="1"/>
          <p:nvPr/>
        </p:nvSpPr>
        <p:spPr>
          <a:xfrm>
            <a:off x="2290045" y="3508173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/>
              <a:t>B4H – 64 cm </a:t>
            </a:r>
            <a:endParaRPr lang="en-US" b="1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6B5DC92-E085-4CEF-A014-B4F10091D6AC}"/>
              </a:ext>
            </a:extLst>
          </p:cNvPr>
          <p:cNvSpPr txBox="1">
            <a:spLocks/>
          </p:cNvSpPr>
          <p:nvPr/>
        </p:nvSpPr>
        <p:spPr>
          <a:xfrm>
            <a:off x="5876528" y="1925216"/>
            <a:ext cx="3322672" cy="458353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sz="1600"/>
              <a:t>v1.5 optics</a:t>
            </a:r>
          </a:p>
          <a:p>
            <a:r>
              <a:rPr lang="en-US" sz="1600"/>
              <a:t>Impact: 4 µm</a:t>
            </a:r>
          </a:p>
          <a:p>
            <a:r>
              <a:rPr lang="en-US" sz="1600"/>
              <a:t>6.4e6 particles / 200 turns</a:t>
            </a:r>
          </a:p>
          <a:p>
            <a:endParaRPr lang="sv-SE" sz="1600"/>
          </a:p>
          <a:p>
            <a:pPr marL="0" indent="0">
              <a:buNone/>
            </a:pPr>
            <a:r>
              <a:rPr lang="sv-SE" sz="1600"/>
              <a:t>General notes:</a:t>
            </a:r>
          </a:p>
          <a:p>
            <a:r>
              <a:rPr lang="en-US" sz="1600"/>
              <a:t>20 cm results similar to 15 cm, except for TCT losses</a:t>
            </a:r>
          </a:p>
          <a:p>
            <a:r>
              <a:rPr lang="en-US" sz="1600"/>
              <a:t>64 cm results similar to 20 cm, except TCT losses and global inefficiency (~5 % worse)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C4355D9-D31F-4190-B941-3294F7D5A8B5}"/>
              </a:ext>
            </a:extLst>
          </p:cNvPr>
          <p:cNvSpPr txBox="1">
            <a:spLocks/>
          </p:cNvSpPr>
          <p:nvPr/>
        </p:nvSpPr>
        <p:spPr>
          <a:xfrm>
            <a:off x="5539172" y="216511"/>
            <a:ext cx="3518848" cy="1033592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/>
              <a:t>relaxed collimator settings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2534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hart, bar chart&#10;&#10;Description automatically generated">
            <a:extLst>
              <a:ext uri="{FF2B5EF4-FFF2-40B4-BE49-F238E27FC236}">
                <a16:creationId xmlns:a16="http://schemas.microsoft.com/office/drawing/2014/main" id="{A62855F6-58D4-4B00-9204-AF9EBFD582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3760"/>
            <a:ext cx="5527952" cy="3434240"/>
          </a:xfrm>
          <a:prstGeom prst="rect">
            <a:avLst/>
          </a:prstGeom>
        </p:spPr>
      </p:pic>
      <p:pic>
        <p:nvPicPr>
          <p:cNvPr id="6" name="Picture 5" descr="Chart, bar chart&#10;&#10;Description automatically generated">
            <a:extLst>
              <a:ext uri="{FF2B5EF4-FFF2-40B4-BE49-F238E27FC236}">
                <a16:creationId xmlns:a16="http://schemas.microsoft.com/office/drawing/2014/main" id="{E0A32AB2-6A47-41F3-A811-96E03E6736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527952" cy="343424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A36C70-1CFE-4489-BC5F-E60212F7F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43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9A92F0-324B-4E3C-9C65-223CC1BB2834}"/>
              </a:ext>
            </a:extLst>
          </p:cNvPr>
          <p:cNvSpPr txBox="1"/>
          <p:nvPr/>
        </p:nvSpPr>
        <p:spPr>
          <a:xfrm>
            <a:off x="2290045" y="31845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/>
              <a:t>B4V – 20 cm </a:t>
            </a:r>
            <a:endParaRPr lang="en-US" b="1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B0B6425-AD95-40C9-B870-A6CCDB5ED411}"/>
              </a:ext>
            </a:extLst>
          </p:cNvPr>
          <p:cNvSpPr txBox="1"/>
          <p:nvPr/>
        </p:nvSpPr>
        <p:spPr>
          <a:xfrm>
            <a:off x="2290045" y="3508173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/>
              <a:t>B4V – 64 cm </a:t>
            </a:r>
            <a:endParaRPr lang="en-US" b="1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82CA3CA-1D23-4278-83CF-96414A7D0B86}"/>
              </a:ext>
            </a:extLst>
          </p:cNvPr>
          <p:cNvSpPr txBox="1">
            <a:spLocks/>
          </p:cNvSpPr>
          <p:nvPr/>
        </p:nvSpPr>
        <p:spPr>
          <a:xfrm>
            <a:off x="5539172" y="216511"/>
            <a:ext cx="3518848" cy="1033592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/>
              <a:t>relaxed collimator settings</a:t>
            </a:r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6FA0221-C143-4A0F-A29C-503542DB631F}"/>
              </a:ext>
            </a:extLst>
          </p:cNvPr>
          <p:cNvSpPr txBox="1">
            <a:spLocks/>
          </p:cNvSpPr>
          <p:nvPr/>
        </p:nvSpPr>
        <p:spPr>
          <a:xfrm>
            <a:off x="5876528" y="1925216"/>
            <a:ext cx="3322672" cy="458353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sz="1600"/>
              <a:t>v1.5 optics</a:t>
            </a:r>
          </a:p>
          <a:p>
            <a:r>
              <a:rPr lang="en-US" sz="1600"/>
              <a:t>Impact: 4 µm</a:t>
            </a:r>
          </a:p>
          <a:p>
            <a:r>
              <a:rPr lang="en-US" sz="1600"/>
              <a:t>6.4e6 particles / 200 turns</a:t>
            </a:r>
          </a:p>
          <a:p>
            <a:endParaRPr lang="sv-SE" sz="1600"/>
          </a:p>
          <a:p>
            <a:pPr marL="0" indent="0">
              <a:buNone/>
            </a:pPr>
            <a:r>
              <a:rPr lang="sv-SE" sz="1600"/>
              <a:t>General notes:</a:t>
            </a:r>
          </a:p>
          <a:p>
            <a:r>
              <a:rPr lang="en-US" sz="1600"/>
              <a:t>20 cm results similar to 15 cm, except for TCT losses</a:t>
            </a:r>
          </a:p>
          <a:p>
            <a:r>
              <a:rPr lang="en-US" sz="1600"/>
              <a:t>64 cm results similar to 20 cm, except TCT losses and global inefficiency (~5 % worse)</a:t>
            </a:r>
          </a:p>
        </p:txBody>
      </p:sp>
    </p:spTree>
    <p:extLst>
      <p:ext uri="{BB962C8B-B14F-4D97-AF65-F5344CB8AC3E}">
        <p14:creationId xmlns:p14="http://schemas.microsoft.com/office/powerpoint/2010/main" val="421410008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, bar chart&#10;&#10;Description automatically generated">
            <a:extLst>
              <a:ext uri="{FF2B5EF4-FFF2-40B4-BE49-F238E27FC236}">
                <a16:creationId xmlns:a16="http://schemas.microsoft.com/office/drawing/2014/main" id="{B9D66184-4757-4476-A1FD-ED2DB32612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1981" y="3381434"/>
            <a:ext cx="4211350" cy="261285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046DF1D-6CC7-4A37-BFCB-5218DEBAE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TCLD in IR7 dispersion suppressor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0DD5DA-D4CE-4489-B703-FCA79DEA04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z="2000"/>
              <a:t>Plan to exchange 1x main dipole with 2x 11T dipoles</a:t>
            </a:r>
          </a:p>
          <a:p>
            <a:r>
              <a:rPr lang="sv-SE" sz="2000"/>
              <a:t>Provides space for the TCLD</a:t>
            </a:r>
          </a:p>
          <a:p>
            <a:r>
              <a:rPr lang="sv-SE" sz="2000"/>
              <a:t>Installation postponed, unlikely to occur before RunIV</a:t>
            </a:r>
          </a:p>
          <a:p>
            <a:pPr marL="0" indent="0">
              <a:buNone/>
            </a:pPr>
            <a:r>
              <a:rPr lang="sv-SE" sz="2000" b="1"/>
              <a:t>	</a:t>
            </a:r>
          </a:p>
          <a:p>
            <a:pPr marL="0" indent="0">
              <a:buNone/>
            </a:pPr>
            <a:r>
              <a:rPr lang="sv-SE" sz="2000" b="1"/>
              <a:t>→</a:t>
            </a:r>
            <a:r>
              <a:rPr lang="sv-SE" sz="2000"/>
              <a:t> must </a:t>
            </a:r>
            <a:r>
              <a:rPr lang="sv-SE" sz="2000" b="1"/>
              <a:t>consider</a:t>
            </a:r>
            <a:r>
              <a:rPr lang="sv-SE" sz="2000"/>
              <a:t> configurations </a:t>
            </a:r>
            <a:r>
              <a:rPr lang="sv-SE" sz="2000" b="1"/>
              <a:t>without</a:t>
            </a:r>
            <a:r>
              <a:rPr lang="sv-SE" sz="2000"/>
              <a:t>  </a:t>
            </a:r>
            <a:r>
              <a:rPr lang="sv-SE" sz="2000" b="1"/>
              <a:t>TCLD</a:t>
            </a:r>
            <a:endParaRPr lang="en-US" sz="2000" b="1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179258-11E6-493A-B9D7-09057C12C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44</a:t>
            </a:fld>
            <a:endParaRPr lang="fr-FR"/>
          </a:p>
        </p:txBody>
      </p:sp>
      <p:pic>
        <p:nvPicPr>
          <p:cNvPr id="7" name="Picture 6" descr="Application&#10;&#10;Description automatically generated with medium confidence">
            <a:extLst>
              <a:ext uri="{FF2B5EF4-FFF2-40B4-BE49-F238E27FC236}">
                <a16:creationId xmlns:a16="http://schemas.microsoft.com/office/drawing/2014/main" id="{832D204F-033D-46C9-8077-E70DDB0558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520" y="3381433"/>
            <a:ext cx="4118040" cy="2612852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245830C-B4C6-469F-B16B-61AF7991FBE5}"/>
              </a:ext>
            </a:extLst>
          </p:cNvPr>
          <p:cNvCxnSpPr>
            <a:cxnSpLocks/>
          </p:cNvCxnSpPr>
          <p:nvPr/>
        </p:nvCxnSpPr>
        <p:spPr>
          <a:xfrm>
            <a:off x="5004048" y="2982025"/>
            <a:ext cx="216024" cy="8790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7F43CCED-C264-4DEE-A847-63FCFB9730EB}"/>
              </a:ext>
            </a:extLst>
          </p:cNvPr>
          <p:cNvSpPr txBox="1"/>
          <p:nvPr/>
        </p:nvSpPr>
        <p:spPr>
          <a:xfrm>
            <a:off x="641168" y="3113641"/>
            <a:ext cx="21339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600" b="1"/>
              <a:t>IR7 DS beam losses</a:t>
            </a:r>
            <a:endParaRPr lang="en-US" sz="1600" b="1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20F1061-6248-4FD7-BD84-C281543705E3}"/>
              </a:ext>
            </a:extLst>
          </p:cNvPr>
          <p:cNvSpPr txBox="1"/>
          <p:nvPr/>
        </p:nvSpPr>
        <p:spPr>
          <a:xfrm>
            <a:off x="899592" y="4005064"/>
            <a:ext cx="595035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 sz="1200" b="1"/>
              <a:t>TCLD</a:t>
            </a:r>
            <a:endParaRPr lang="en-US" sz="1200" b="1"/>
          </a:p>
        </p:txBody>
      </p:sp>
    </p:spTree>
    <p:extLst>
      <p:ext uri="{BB962C8B-B14F-4D97-AF65-F5344CB8AC3E}">
        <p14:creationId xmlns:p14="http://schemas.microsoft.com/office/powerpoint/2010/main" val="153536115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97EA1-D651-414F-A090-B6475347E6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852936"/>
            <a:ext cx="7920000" cy="720000"/>
          </a:xfrm>
        </p:spPr>
        <p:txBody>
          <a:bodyPr/>
          <a:lstStyle/>
          <a:p>
            <a:r>
              <a:rPr lang="sv-SE"/>
              <a:t>B4V large TCT losses – mitigations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511559-C515-47ED-9853-65E40F74C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291998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AB3A6-8593-4BC1-A95C-A8541AABD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27304"/>
            <a:ext cx="7920000" cy="720000"/>
          </a:xfrm>
        </p:spPr>
        <p:txBody>
          <a:bodyPr anchor="ctr">
            <a:normAutofit/>
          </a:bodyPr>
          <a:lstStyle/>
          <a:p>
            <a:r>
              <a:rPr lang="sv-SE"/>
              <a:t>B4V – large TCT losses</a:t>
            </a:r>
            <a:endParaRPr lang="en-US"/>
          </a:p>
        </p:txBody>
      </p:sp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18BC3107-E64C-4965-9E13-0C6E03D309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432" y="2060848"/>
            <a:ext cx="9144000" cy="2194560"/>
          </a:xfrm>
          <a:prstGeom prst="rect">
            <a:avLst/>
          </a:prstGeom>
          <a:noFill/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147D0C-6E9C-4B56-8CF8-F9C626C6C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BFDCA1C4-9514-7B4F-976F-D92F7E296653}" type="slidenum">
              <a:rPr lang="fr-FR" smtClean="0"/>
              <a:pPr>
                <a:spcAft>
                  <a:spcPts val="600"/>
                </a:spcAft>
              </a:pPr>
              <a:t>46</a:t>
            </a:fld>
            <a:endParaRPr lang="fr-FR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B1A9D2B-64D4-483E-9FC8-510D9360EA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764704"/>
            <a:ext cx="7920000" cy="5832648"/>
          </a:xfrm>
        </p:spPr>
        <p:txBody>
          <a:bodyPr>
            <a:normAutofit/>
          </a:bodyPr>
          <a:lstStyle/>
          <a:p>
            <a:r>
              <a:rPr lang="sv-SE" sz="2000"/>
              <a:t>Losses at 1.3e-3 in the TCTs could risk cause beam dumps, should be rectified</a:t>
            </a:r>
          </a:p>
          <a:p>
            <a:pPr lvl="1"/>
            <a:r>
              <a:rPr lang="sv-SE" sz="1600"/>
              <a:t>n.b. – in 20 cm optics, TCTs are at 13.2 sigma and losses are insignificant</a:t>
            </a:r>
          </a:p>
          <a:p>
            <a:r>
              <a:rPr lang="sv-SE" sz="2000"/>
              <a:t>Mostly elastically scattered protons in TCP, betatron oscillations</a:t>
            </a:r>
          </a:p>
          <a:p>
            <a:endParaRPr lang="sv-SE" sz="2000"/>
          </a:p>
          <a:p>
            <a:endParaRPr lang="sv-SE" sz="2000"/>
          </a:p>
          <a:p>
            <a:endParaRPr lang="sv-SE" sz="2000"/>
          </a:p>
          <a:p>
            <a:endParaRPr lang="sv-SE" sz="2000"/>
          </a:p>
          <a:p>
            <a:endParaRPr lang="sv-SE" sz="2000"/>
          </a:p>
          <a:p>
            <a:endParaRPr lang="sv-SE" sz="2000"/>
          </a:p>
          <a:p>
            <a:pPr marL="0" indent="0">
              <a:buNone/>
            </a:pPr>
            <a:endParaRPr lang="sv-SE" sz="2000"/>
          </a:p>
          <a:p>
            <a:r>
              <a:rPr lang="sv-SE" sz="2000"/>
              <a:t>Superficial hits on TCT</a:t>
            </a:r>
          </a:p>
          <a:p>
            <a:r>
              <a:rPr lang="sv-SE" sz="2000"/>
              <a:t>90 % particles within</a:t>
            </a:r>
            <a:br>
              <a:rPr lang="sv-SE" sz="2000"/>
            </a:br>
            <a:r>
              <a:rPr lang="sv-SE" sz="2000"/>
              <a:t>impact param 0.5 sigma</a:t>
            </a:r>
            <a:endParaRPr lang="en-US" sz="2000"/>
          </a:p>
        </p:txBody>
      </p:sp>
      <p:pic>
        <p:nvPicPr>
          <p:cNvPr id="4" name="Picture 3" descr="Chart&#10;&#10;Description automatically generated with medium confidence">
            <a:extLst>
              <a:ext uri="{FF2B5EF4-FFF2-40B4-BE49-F238E27FC236}">
                <a16:creationId xmlns:a16="http://schemas.microsoft.com/office/drawing/2014/main" id="{27B7BC7F-B5F1-4290-81C7-6460C2F672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6582" y="4319167"/>
            <a:ext cx="3979794" cy="2538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64189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3126B-71CF-4399-88DE-EAE1CB4DA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B4V – tracks </a:t>
            </a:r>
            <a:endParaRPr lang="en-US"/>
          </a:p>
        </p:txBody>
      </p:sp>
      <p:pic>
        <p:nvPicPr>
          <p:cNvPr id="7" name="Content Placeholder 6" descr="Diagram&#10;&#10;Description automatically generated">
            <a:extLst>
              <a:ext uri="{FF2B5EF4-FFF2-40B4-BE49-F238E27FC236}">
                <a16:creationId xmlns:a16="http://schemas.microsoft.com/office/drawing/2014/main" id="{48841EA3-CEA6-43E8-AF21-DF30419A90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1" y="4079959"/>
            <a:ext cx="4572000" cy="2778042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62C7C8-817C-4DF6-A722-5FA3D3B8E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47</a:t>
            </a:fld>
            <a:endParaRPr lang="fr-FR"/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9C760B93-0BBD-4644-8ADD-E4BE19ACEB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4090267"/>
            <a:ext cx="4572001" cy="2778042"/>
          </a:xfrm>
          <a:prstGeom prst="rect">
            <a:avLst/>
          </a:prstGeom>
        </p:spPr>
      </p:pic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FE8B2B15-A473-46B3-9A2A-DF2C055D11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009" y="1196752"/>
            <a:ext cx="4566534" cy="2764262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3DC5871-B348-497C-93AC-1EF0F437D7C9}"/>
              </a:ext>
            </a:extLst>
          </p:cNvPr>
          <p:cNvSpPr txBox="1">
            <a:spLocks/>
          </p:cNvSpPr>
          <p:nvPr/>
        </p:nvSpPr>
        <p:spPr>
          <a:xfrm>
            <a:off x="5672302" y="993783"/>
            <a:ext cx="3374497" cy="27858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sz="2000"/>
              <a:t>Solutions?</a:t>
            </a:r>
          </a:p>
          <a:p>
            <a:pPr lvl="1"/>
            <a:r>
              <a:rPr lang="sv-SE" sz="1600"/>
              <a:t>Retract TCT1 by 0.5 sigma</a:t>
            </a:r>
            <a:br>
              <a:rPr lang="sv-SE" sz="1600"/>
            </a:br>
            <a:r>
              <a:rPr lang="sv-SE" sz="1600"/>
              <a:t>(reduces margin in 15 cm optics)</a:t>
            </a:r>
          </a:p>
          <a:p>
            <a:pPr lvl="1"/>
            <a:r>
              <a:rPr lang="sv-SE" sz="1600"/>
              <a:t>Insert TCP.D by 0.5 sigma</a:t>
            </a:r>
            <a:br>
              <a:rPr lang="sv-SE" sz="1600"/>
            </a:br>
            <a:r>
              <a:rPr lang="sv-SE" sz="1600"/>
              <a:t>(increases impedance)</a:t>
            </a:r>
          </a:p>
          <a:p>
            <a:pPr lvl="1"/>
            <a:r>
              <a:rPr lang="sv-SE" sz="1600"/>
              <a:t>Insert TCS by 0.4 sigma</a:t>
            </a:r>
            <a:br>
              <a:rPr lang="en-US" sz="1600"/>
            </a:br>
            <a:r>
              <a:rPr lang="en-US" sz="1600"/>
              <a:t>(increases impedance)</a:t>
            </a:r>
            <a:endParaRPr lang="sv-SE" sz="160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11755F86-A200-4110-8E93-228A3464CE7E}"/>
              </a:ext>
            </a:extLst>
          </p:cNvPr>
          <p:cNvCxnSpPr>
            <a:cxnSpLocks/>
          </p:cNvCxnSpPr>
          <p:nvPr/>
        </p:nvCxnSpPr>
        <p:spPr>
          <a:xfrm>
            <a:off x="1547664" y="993783"/>
            <a:ext cx="1584176" cy="12110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A60CECF-79A5-475A-88E7-D4A868559D34}"/>
              </a:ext>
            </a:extLst>
          </p:cNvPr>
          <p:cNvSpPr txBox="1"/>
          <p:nvPr/>
        </p:nvSpPr>
        <p:spPr>
          <a:xfrm>
            <a:off x="686104" y="751692"/>
            <a:ext cx="15969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600"/>
              <a:t>TCSG.A4L7.B2</a:t>
            </a:r>
            <a:endParaRPr lang="en-US" sz="160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5458041-0B2E-4A4C-8BCD-8DD29DE5F3FD}"/>
              </a:ext>
            </a:extLst>
          </p:cNvPr>
          <p:cNvCxnSpPr>
            <a:cxnSpLocks/>
          </p:cNvCxnSpPr>
          <p:nvPr/>
        </p:nvCxnSpPr>
        <p:spPr>
          <a:xfrm>
            <a:off x="2386845" y="708475"/>
            <a:ext cx="1084854" cy="14243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2E24D503-8937-440C-BBC6-6C4D3F970F48}"/>
              </a:ext>
            </a:extLst>
          </p:cNvPr>
          <p:cNvSpPr txBox="1"/>
          <p:nvPr/>
        </p:nvSpPr>
        <p:spPr>
          <a:xfrm>
            <a:off x="1006459" y="439376"/>
            <a:ext cx="15969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600"/>
              <a:t>TCSG.B5L7.B2</a:t>
            </a:r>
            <a:endParaRPr lang="en-US" sz="160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C18A8EB-E0BC-480F-B81E-D26B9270A8EB}"/>
              </a:ext>
            </a:extLst>
          </p:cNvPr>
          <p:cNvCxnSpPr>
            <a:cxnSpLocks/>
          </p:cNvCxnSpPr>
          <p:nvPr/>
        </p:nvCxnSpPr>
        <p:spPr>
          <a:xfrm>
            <a:off x="1213707" y="1843282"/>
            <a:ext cx="1075998" cy="7430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9934F74-A841-4E21-AA52-D573880D925D}"/>
              </a:ext>
            </a:extLst>
          </p:cNvPr>
          <p:cNvSpPr txBox="1"/>
          <p:nvPr/>
        </p:nvSpPr>
        <p:spPr>
          <a:xfrm>
            <a:off x="99740" y="1527312"/>
            <a:ext cx="15969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600"/>
              <a:t>TCP.D6R7.B2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2221567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F8732-7D87-4866-A3AC-7DDCED71E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Recap from previous presentations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7C2413-332D-4ABF-83BA-EDEF30FF74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219205"/>
            <a:ext cx="8496944" cy="4504688"/>
          </a:xfrm>
        </p:spPr>
        <p:txBody>
          <a:bodyPr>
            <a:normAutofit fontScale="62500" lnSpcReduction="20000"/>
          </a:bodyPr>
          <a:lstStyle/>
          <a:p>
            <a:r>
              <a:rPr lang="sv-SE"/>
              <a:t>15 % larger DS losses in v1.5 optics vs v1.3</a:t>
            </a:r>
          </a:p>
          <a:p>
            <a:pPr lvl="1"/>
            <a:r>
              <a:rPr lang="sv-SE"/>
              <a:t>cause understood – can be solved</a:t>
            </a:r>
          </a:p>
          <a:p>
            <a:endParaRPr lang="sv-SE"/>
          </a:p>
          <a:p>
            <a:r>
              <a:rPr lang="sv-SE"/>
              <a:t>7 % larger DS losses with relaxed collimator settings</a:t>
            </a:r>
          </a:p>
          <a:p>
            <a:endParaRPr lang="sv-SE"/>
          </a:p>
          <a:p>
            <a:r>
              <a:rPr lang="sv-SE"/>
              <a:t>Large IR1 TCT losses with relaxed settings at 15 cm </a:t>
            </a:r>
            <a:r>
              <a:rPr lang="el-GR"/>
              <a:t>β</a:t>
            </a:r>
            <a:r>
              <a:rPr lang="sv-SE"/>
              <a:t>*</a:t>
            </a:r>
          </a:p>
          <a:p>
            <a:pPr lvl="1"/>
            <a:r>
              <a:rPr lang="sv-SE"/>
              <a:t>cause understood – workarounds under study</a:t>
            </a:r>
          </a:p>
          <a:p>
            <a:endParaRPr lang="sv-SE"/>
          </a:p>
          <a:p>
            <a:r>
              <a:rPr lang="sv-SE"/>
              <a:t>To validate relaxed settings, FLUKA power deposition in IR7 DS necessary </a:t>
            </a:r>
          </a:p>
          <a:p>
            <a:pPr lvl="1"/>
            <a:r>
              <a:rPr lang="sv-SE"/>
              <a:t>no estimated time of delivery as of now – discussions ongoing  </a:t>
            </a:r>
          </a:p>
          <a:p>
            <a:endParaRPr lang="sv-SE"/>
          </a:p>
          <a:p>
            <a:r>
              <a:rPr lang="sv-SE"/>
              <a:t>Action: Incorporate patches to aperture model in LayoutDB – ongoing </a:t>
            </a:r>
            <a:br>
              <a:rPr lang="sv-SE"/>
            </a:br>
            <a:r>
              <a:rPr lang="sv-SE" sz="2200"/>
              <a:t>(9th ABP-NDC section meeting – joint LNO </a:t>
            </a:r>
            <a:r>
              <a:rPr lang="sv-SE" sz="2200">
                <a:hlinkClick r:id="rId2"/>
              </a:rPr>
              <a:t>https://indico.cern.ch/event/1033415</a:t>
            </a:r>
            <a:r>
              <a:rPr lang="sv-SE" sz="2200"/>
              <a:t> )</a:t>
            </a:r>
            <a:endParaRPr lang="sv-SE"/>
          </a:p>
          <a:p>
            <a:pPr marL="0" indent="0">
              <a:buNone/>
            </a:pPr>
            <a:endParaRPr lang="sv-SE"/>
          </a:p>
          <a:p>
            <a:r>
              <a:rPr lang="sv-SE"/>
              <a:t>Action: Solve the degradation of the cleaning in v1.5 optics + relaxed settings – ongoing</a:t>
            </a:r>
            <a:br>
              <a:rPr lang="sv-SE"/>
            </a:br>
            <a:r>
              <a:rPr lang="sv-SE" sz="2200"/>
              <a:t>(Special Joint HiLumi WP2/WP5 Meeting </a:t>
            </a:r>
            <a:r>
              <a:rPr lang="sv-SE" sz="2200">
                <a:hlinkClick r:id="rId3"/>
              </a:rPr>
              <a:t>https://indico.cern.ch/event/1063931</a:t>
            </a:r>
            <a:r>
              <a:rPr lang="sv-SE" sz="2200"/>
              <a:t> )</a:t>
            </a:r>
            <a:endParaRPr lang="sv-SE"/>
          </a:p>
          <a:p>
            <a:endParaRPr lang="sv-SE"/>
          </a:p>
          <a:p>
            <a:endParaRPr lang="sv-SE"/>
          </a:p>
          <a:p>
            <a:endParaRPr lang="sv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1EE232-FEE7-4B64-BFD2-7900B51CE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594A00-0434-470D-90F7-F2F0F634C15C}"/>
              </a:ext>
            </a:extLst>
          </p:cNvPr>
          <p:cNvSpPr txBox="1"/>
          <p:nvPr/>
        </p:nvSpPr>
        <p:spPr>
          <a:xfrm>
            <a:off x="1907704" y="5723893"/>
            <a:ext cx="59806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/>
              <a:t>Further details:</a:t>
            </a:r>
          </a:p>
          <a:p>
            <a:r>
              <a:rPr lang="sv-SE" sz="1400"/>
              <a:t>11th HL-LHC Collaboration Meeting: </a:t>
            </a:r>
            <a:r>
              <a:rPr lang="sv-SE" sz="1400">
                <a:hlinkClick r:id="rId4"/>
              </a:rPr>
              <a:t>https://indico.cern.ch/event/1079026</a:t>
            </a:r>
            <a:endParaRPr lang="sv-SE" sz="1400"/>
          </a:p>
          <a:p>
            <a:r>
              <a:rPr lang="en-US" sz="1400"/>
              <a:t>LBS#109: </a:t>
            </a:r>
            <a:r>
              <a:rPr lang="en-US" sz="1400">
                <a:hlinkClick r:id="rId5"/>
              </a:rPr>
              <a:t>https://indico.cern.ch/event/1073308</a:t>
            </a:r>
            <a:endParaRPr lang="en-US" sz="1400"/>
          </a:p>
          <a:p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843335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D7778-E3A5-4265-A10D-D81CDD180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852936"/>
            <a:ext cx="7920000" cy="720000"/>
          </a:xfrm>
        </p:spPr>
        <p:txBody>
          <a:bodyPr/>
          <a:lstStyle/>
          <a:p>
            <a:r>
              <a:rPr lang="sv-SE"/>
              <a:t>TCP beta function rematching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D120A0-91FB-465A-907B-02C86B46D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69971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Chart, histogram&#10;&#10;Description automatically generated">
            <a:extLst>
              <a:ext uri="{FF2B5EF4-FFF2-40B4-BE49-F238E27FC236}">
                <a16:creationId xmlns:a16="http://schemas.microsoft.com/office/drawing/2014/main" id="{549BC22D-DB03-4372-8C44-AEE44816DD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2348880"/>
            <a:ext cx="6987273" cy="45091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B7CAF2-5F76-4F8F-A2A9-515C66FCB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TCP beta functions 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D7E90B-ECBB-4A7A-9F1E-7D08FB2E41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836712"/>
            <a:ext cx="8363272" cy="5289455"/>
          </a:xfrm>
        </p:spPr>
        <p:txBody>
          <a:bodyPr>
            <a:normAutofit/>
          </a:bodyPr>
          <a:lstStyle/>
          <a:p>
            <a:r>
              <a:rPr lang="sv-SE" sz="1800"/>
              <a:t>DS losses 15 % worse in v1.5 vs v1.3 due to smaller TCP beta functions</a:t>
            </a:r>
          </a:p>
          <a:p>
            <a:r>
              <a:rPr lang="sv-SE" sz="1800"/>
              <a:t>Large beta functions means large normalized kicks -&gt; improved cleaning</a:t>
            </a:r>
          </a:p>
          <a:p>
            <a:pPr lvl="1"/>
            <a:r>
              <a:rPr lang="sv-SE" sz="1400"/>
              <a:t>Studied in detail for LHC by R.Bruce et al </a:t>
            </a:r>
            <a:r>
              <a:rPr lang="sv-SE" sz="1100" i="1"/>
              <a:t>(https://accelconf.web.cern.ch/ipac2021/papers/mopab006.pdf)</a:t>
            </a:r>
            <a:endParaRPr lang="sv-SE" sz="1400" i="1"/>
          </a:p>
          <a:p>
            <a:pPr lvl="1"/>
            <a:r>
              <a:rPr lang="sv-SE" sz="1400"/>
              <a:t>Not considered yet for HLLHC</a:t>
            </a:r>
          </a:p>
          <a:p>
            <a:r>
              <a:rPr lang="sv-SE" sz="1800"/>
              <a:t>Rematching v1.5 betas to v1.3 values improves cleaning</a:t>
            </a:r>
            <a:endParaRPr lang="en-US" sz="18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65597-393D-4D03-A199-2D1DB549E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D7B0752-5190-45A3-9EA7-2C1136FD9929}"/>
              </a:ext>
            </a:extLst>
          </p:cNvPr>
          <p:cNvSpPr/>
          <p:nvPr/>
        </p:nvSpPr>
        <p:spPr>
          <a:xfrm>
            <a:off x="3173510" y="4653136"/>
            <a:ext cx="504056" cy="936104"/>
          </a:xfrm>
          <a:prstGeom prst="ellipse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23A70A3-E18E-449C-8FF7-82D5957A5732}"/>
              </a:ext>
            </a:extLst>
          </p:cNvPr>
          <p:cNvCxnSpPr>
            <a:cxnSpLocks/>
            <a:stCxn id="7" idx="1"/>
          </p:cNvCxnSpPr>
          <p:nvPr/>
        </p:nvCxnSpPr>
        <p:spPr>
          <a:xfrm flipH="1" flipV="1">
            <a:off x="1591197" y="3288193"/>
            <a:ext cx="1656130" cy="15020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05D6E32-7D57-44D1-8F01-3FDE727222B4}"/>
              </a:ext>
            </a:extLst>
          </p:cNvPr>
          <p:cNvSpPr txBox="1"/>
          <p:nvPr/>
        </p:nvSpPr>
        <p:spPr>
          <a:xfrm>
            <a:off x="-7853" y="2774710"/>
            <a:ext cx="2085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/>
              <a:t>TCP betx: 141 -&gt; 150 m</a:t>
            </a:r>
          </a:p>
          <a:p>
            <a:r>
              <a:rPr lang="sv-SE" sz="1400"/>
              <a:t>        bety: 75 -&gt; 83 m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9426871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art, bar chart&#10;&#10;Description automatically generated">
            <a:extLst>
              <a:ext uri="{FF2B5EF4-FFF2-40B4-BE49-F238E27FC236}">
                <a16:creationId xmlns:a16="http://schemas.microsoft.com/office/drawing/2014/main" id="{6D7BB08A-C735-4A24-9D22-40FBCB8E4B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50328"/>
            <a:ext cx="5594893" cy="3475827"/>
          </a:xfrm>
          <a:prstGeom prst="rect">
            <a:avLst/>
          </a:prstGeom>
        </p:spPr>
      </p:pic>
      <p:pic>
        <p:nvPicPr>
          <p:cNvPr id="4" name="Picture 3" descr="Bar chart&#10;&#10;Description automatically generated">
            <a:extLst>
              <a:ext uri="{FF2B5EF4-FFF2-40B4-BE49-F238E27FC236}">
                <a16:creationId xmlns:a16="http://schemas.microsoft.com/office/drawing/2014/main" id="{56CDCAD8-6802-439F-9A87-E621A532AC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00000" cy="3350328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A36C70-1CFE-4489-BC5F-E60212F7F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C97FD129-51D8-4183-948E-C7E21E65F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7952" y="180000"/>
            <a:ext cx="3518848" cy="1033592"/>
          </a:xfrm>
        </p:spPr>
        <p:txBody>
          <a:bodyPr/>
          <a:lstStyle/>
          <a:p>
            <a:r>
              <a:rPr lang="sv-SE"/>
              <a:t>Rematching TCP beta functions</a:t>
            </a:r>
            <a:endParaRPr lang="en-US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F03E170-49D5-45C7-B8CF-F3EC1066C49B}"/>
              </a:ext>
            </a:extLst>
          </p:cNvPr>
          <p:cNvSpPr txBox="1">
            <a:spLocks/>
          </p:cNvSpPr>
          <p:nvPr/>
        </p:nvSpPr>
        <p:spPr>
          <a:xfrm>
            <a:off x="5514294" y="1412776"/>
            <a:ext cx="3450194" cy="458353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sz="1600"/>
              <a:t>15 cm </a:t>
            </a:r>
            <a:r>
              <a:rPr lang="el-GR" sz="1600"/>
              <a:t>β</a:t>
            </a:r>
            <a:r>
              <a:rPr lang="sv-SE" sz="1600"/>
              <a:t>*</a:t>
            </a:r>
          </a:p>
          <a:p>
            <a:r>
              <a:rPr lang="en-US" sz="1600"/>
              <a:t>Impact: 4 µm</a:t>
            </a:r>
          </a:p>
          <a:p>
            <a:r>
              <a:rPr lang="en-US" sz="1600"/>
              <a:t>8e6 particles / 200 turns</a:t>
            </a:r>
          </a:p>
          <a:p>
            <a:endParaRPr lang="en-US" sz="1600"/>
          </a:p>
          <a:p>
            <a:pPr marL="0" indent="0">
              <a:buFont typeface="Wingdings" charset="2"/>
              <a:buNone/>
            </a:pPr>
            <a:r>
              <a:rPr lang="en-US" sz="1600"/>
              <a:t>General notes:</a:t>
            </a:r>
          </a:p>
          <a:p>
            <a:endParaRPr lang="en-US" sz="1600"/>
          </a:p>
          <a:p>
            <a:r>
              <a:rPr lang="en-US" sz="1600"/>
              <a:t>DS losses improved from 8.5e-4 to 7.7e-4</a:t>
            </a:r>
          </a:p>
          <a:p>
            <a:r>
              <a:rPr lang="en-US" sz="1600"/>
              <a:t>Global inefficiency improved from 9.2e-4 to 8.5e-4</a:t>
            </a:r>
          </a:p>
          <a:p>
            <a:r>
              <a:rPr lang="en-US" sz="1600"/>
              <a:t>Increased losses in IR7 TCS, lower in IR7 TCL</a:t>
            </a:r>
          </a:p>
          <a:p>
            <a:endParaRPr lang="en-US" sz="1600"/>
          </a:p>
          <a:p>
            <a:r>
              <a:rPr lang="en-US" sz="1600"/>
              <a:t>Note: still increased DS losses due to relaxed settings</a:t>
            </a:r>
          </a:p>
          <a:p>
            <a:endParaRPr lang="en-US" sz="1600"/>
          </a:p>
          <a:p>
            <a:endParaRPr lang="en-US" sz="1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CB83E7-107D-4AD7-9B5E-C9A2D762FD16}"/>
              </a:ext>
            </a:extLst>
          </p:cNvPr>
          <p:cNvSpPr txBox="1"/>
          <p:nvPr/>
        </p:nvSpPr>
        <p:spPr>
          <a:xfrm>
            <a:off x="1907704" y="0"/>
            <a:ext cx="2454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/>
              <a:t>B1H – standard case</a:t>
            </a:r>
            <a:endParaRPr lang="en-US" b="1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DE8F4B-3474-4454-8908-B81841A72E37}"/>
              </a:ext>
            </a:extLst>
          </p:cNvPr>
          <p:cNvSpPr txBox="1"/>
          <p:nvPr/>
        </p:nvSpPr>
        <p:spPr>
          <a:xfrm>
            <a:off x="1907704" y="3350328"/>
            <a:ext cx="3258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/>
              <a:t>B1H – TCP betas rematched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34570749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, bar chart&#10;&#10;Description automatically generated">
            <a:extLst>
              <a:ext uri="{FF2B5EF4-FFF2-40B4-BE49-F238E27FC236}">
                <a16:creationId xmlns:a16="http://schemas.microsoft.com/office/drawing/2014/main" id="{3906844C-DD5B-473C-928A-844F7E5CF5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0"/>
            <a:ext cx="5526207" cy="3433156"/>
          </a:xfrm>
          <a:prstGeom prst="rect">
            <a:avLst/>
          </a:prstGeom>
        </p:spPr>
      </p:pic>
      <p:pic>
        <p:nvPicPr>
          <p:cNvPr id="3" name="Picture 2" descr="Chart, bar chart&#10;&#10;Description automatically generated">
            <a:extLst>
              <a:ext uri="{FF2B5EF4-FFF2-40B4-BE49-F238E27FC236}">
                <a16:creationId xmlns:a16="http://schemas.microsoft.com/office/drawing/2014/main" id="{F16A6380-01BD-4322-8889-2A425B3E0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519517" cy="34290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A36C70-1CFE-4489-BC5F-E60212F7F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C97FD129-51D8-4183-948E-C7E21E65F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7952" y="180000"/>
            <a:ext cx="3518848" cy="1033592"/>
          </a:xfrm>
        </p:spPr>
        <p:txBody>
          <a:bodyPr/>
          <a:lstStyle/>
          <a:p>
            <a:r>
              <a:rPr lang="sv-SE"/>
              <a:t>Rematching TCP beta functions</a:t>
            </a:r>
            <a:endParaRPr lang="en-US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F03E170-49D5-45C7-B8CF-F3EC1066C49B}"/>
              </a:ext>
            </a:extLst>
          </p:cNvPr>
          <p:cNvSpPr txBox="1">
            <a:spLocks/>
          </p:cNvSpPr>
          <p:nvPr/>
        </p:nvSpPr>
        <p:spPr>
          <a:xfrm>
            <a:off x="5514294" y="1412776"/>
            <a:ext cx="3306178" cy="458353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/>
              <a:t>Impact: 4 µm</a:t>
            </a:r>
          </a:p>
          <a:p>
            <a:r>
              <a:rPr lang="en-US" sz="1600"/>
              <a:t>8e6 particles / 200 turns</a:t>
            </a:r>
          </a:p>
          <a:p>
            <a:endParaRPr lang="en-US" sz="1600"/>
          </a:p>
          <a:p>
            <a:pPr marL="0" indent="0">
              <a:buFont typeface="Wingdings" charset="2"/>
              <a:buNone/>
            </a:pPr>
            <a:r>
              <a:rPr lang="en-US" sz="1600"/>
              <a:t>General notes:</a:t>
            </a:r>
          </a:p>
          <a:p>
            <a:endParaRPr lang="en-US" sz="1600"/>
          </a:p>
          <a:p>
            <a:r>
              <a:rPr lang="en-US" sz="1600"/>
              <a:t>Large losses IR1 TCT for 15 cm</a:t>
            </a:r>
            <a:br>
              <a:rPr lang="en-US" sz="1600"/>
            </a:br>
            <a:r>
              <a:rPr lang="en-US" sz="1600"/>
              <a:t>due to bad phase advance from TCPs</a:t>
            </a:r>
          </a:p>
          <a:p>
            <a:r>
              <a:rPr lang="en-US" sz="1600"/>
              <a:t>TCT losses are no concern for 20 cm</a:t>
            </a:r>
          </a:p>
          <a:p>
            <a:r>
              <a:rPr lang="en-US" sz="1600"/>
              <a:t>Otherwise similar results between 15/20 cm</a:t>
            </a:r>
          </a:p>
          <a:p>
            <a:endParaRPr lang="en-US" sz="1600"/>
          </a:p>
          <a:p>
            <a:endParaRPr lang="en-US" sz="1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CB83E7-107D-4AD7-9B5E-C9A2D762FD16}"/>
              </a:ext>
            </a:extLst>
          </p:cNvPr>
          <p:cNvSpPr txBox="1"/>
          <p:nvPr/>
        </p:nvSpPr>
        <p:spPr>
          <a:xfrm>
            <a:off x="1995092" y="56442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/>
              <a:t>B4V – 15 cm</a:t>
            </a:r>
            <a:endParaRPr lang="en-US" b="1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DE8F4B-3474-4454-8908-B81841A72E37}"/>
              </a:ext>
            </a:extLst>
          </p:cNvPr>
          <p:cNvSpPr txBox="1"/>
          <p:nvPr/>
        </p:nvSpPr>
        <p:spPr>
          <a:xfrm>
            <a:off x="1987752" y="3459299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/>
              <a:t>B4V – 20 cm</a:t>
            </a:r>
            <a:endParaRPr lang="en-US" b="1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830929A-E8BA-4684-AB4E-BE5A37BAAB5A}"/>
              </a:ext>
            </a:extLst>
          </p:cNvPr>
          <p:cNvSpPr/>
          <p:nvPr/>
        </p:nvSpPr>
        <p:spPr>
          <a:xfrm>
            <a:off x="323528" y="1052736"/>
            <a:ext cx="360040" cy="57606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31662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Props1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DA649C1-7B00-4ECC-98F2-E673362ECA3E}">
  <ds:schemaRefs>
    <ds:schemaRef ds:uri="http://purl.org/dc/terms/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purl.org/dc/elements/1.1/"/>
    <ds:schemaRef ds:uri="http://purl.org/dc/dcmitype/"/>
    <ds:schemaRef ds:uri="8946e33d-fd2f-4ae4-8ee9-d90c129cdf9e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28975</TotalTime>
  <Words>3262</Words>
  <Application>Microsoft Office PowerPoint</Application>
  <PresentationFormat>On-screen Show (4:3)</PresentationFormat>
  <Paragraphs>743</Paragraphs>
  <Slides>47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47</vt:i4>
      </vt:variant>
    </vt:vector>
  </HeadingPairs>
  <TitlesOfParts>
    <vt:vector size="53" baseType="lpstr">
      <vt:lpstr>Arial</vt:lpstr>
      <vt:lpstr>Calibri</vt:lpstr>
      <vt:lpstr>Cambria Math</vt:lpstr>
      <vt:lpstr>Wingdings</vt:lpstr>
      <vt:lpstr>Thème Office</vt:lpstr>
      <vt:lpstr>2_Thème Office</vt:lpstr>
      <vt:lpstr>Status of collimation at β*=20 / 15 cm</vt:lpstr>
      <vt:lpstr>Introduction</vt:lpstr>
      <vt:lpstr>Collimator Settings (ϵ_n=2.5μm⋅rad)</vt:lpstr>
      <vt:lpstr>Recap from previous presentations</vt:lpstr>
      <vt:lpstr>Recap from previous presentations</vt:lpstr>
      <vt:lpstr>TCP beta function rematching</vt:lpstr>
      <vt:lpstr>TCP beta functions </vt:lpstr>
      <vt:lpstr>Rematching TCP beta functions</vt:lpstr>
      <vt:lpstr>Rematching TCP beta functions</vt:lpstr>
      <vt:lpstr>TCT loss alleviation</vt:lpstr>
      <vt:lpstr>TCT relaxed 0.5 sigma</vt:lpstr>
      <vt:lpstr>TCP inserted 0.5 sigma</vt:lpstr>
      <vt:lpstr>TCS inserted 0.4 sigma</vt:lpstr>
      <vt:lpstr>IR7 DS loss alleviation – in case of no TCLD</vt:lpstr>
      <vt:lpstr>TCP cleaning efficiency jaw asymmetry</vt:lpstr>
      <vt:lpstr>Single pass dispersion</vt:lpstr>
      <vt:lpstr>Loss maps – nominal vs bump+3sigma offset</vt:lpstr>
      <vt:lpstr>PowerPoint Presentation</vt:lpstr>
      <vt:lpstr>Summary</vt:lpstr>
      <vt:lpstr>PowerPoint Presentation</vt:lpstr>
      <vt:lpstr>Rematching TCP beta functions</vt:lpstr>
      <vt:lpstr>Rematched beta functions – B4</vt:lpstr>
      <vt:lpstr>PowerPoint Presentation</vt:lpstr>
      <vt:lpstr>Layout Changes</vt:lpstr>
      <vt:lpstr>Aperture model</vt:lpstr>
      <vt:lpstr>Optics version comparison – v1.3 vs v1.5</vt:lpstr>
      <vt:lpstr>TDR baseline with tight collimator settings</vt:lpstr>
      <vt:lpstr>Simulation method comparison –  K2 vs FLUKA</vt:lpstr>
      <vt:lpstr>K2 vs FLUKA</vt:lpstr>
      <vt:lpstr>Collimator settings comparison  – Tight Settings vs Relaxed Settings</vt:lpstr>
      <vt:lpstr>Tight vs Relaxed collimator settings</vt:lpstr>
      <vt:lpstr>Tight vs Relaxed collimator settings</vt:lpstr>
      <vt:lpstr>Normalized cut on scattering angle</vt:lpstr>
      <vt:lpstr>Normalized cut on scattering angle</vt:lpstr>
      <vt:lpstr>20 cm β* with Relaxed Settings </vt:lpstr>
      <vt:lpstr>PowerPoint Presentation</vt:lpstr>
      <vt:lpstr>PowerPoint Presentation</vt:lpstr>
      <vt:lpstr>Normalized cut on scattering angle</vt:lpstr>
      <vt:lpstr>v1.5 optics – relaxed settings at 20 cm and 64 cm</vt:lpstr>
      <vt:lpstr>PowerPoint Presentation</vt:lpstr>
      <vt:lpstr>PowerPoint Presentation</vt:lpstr>
      <vt:lpstr>PowerPoint Presentation</vt:lpstr>
      <vt:lpstr>PowerPoint Presentation</vt:lpstr>
      <vt:lpstr>TCLD in IR7 dispersion suppressor</vt:lpstr>
      <vt:lpstr>B4V large TCT losses – mitigations</vt:lpstr>
      <vt:lpstr>B4V – large TCT losses</vt:lpstr>
      <vt:lpstr>B4V – tracks 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Bjorn Hans Filip Lindstrom</cp:lastModifiedBy>
  <cp:revision>945</cp:revision>
  <dcterms:created xsi:type="dcterms:W3CDTF">2016-02-12T10:02:27Z</dcterms:created>
  <dcterms:modified xsi:type="dcterms:W3CDTF">2022-01-18T08:13:08Z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