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16"/>
  </p:notesMasterIdLst>
  <p:sldIdLst>
    <p:sldId id="256" r:id="rId3"/>
    <p:sldId id="409" r:id="rId4"/>
    <p:sldId id="463" r:id="rId5"/>
    <p:sldId id="464" r:id="rId6"/>
    <p:sldId id="466" r:id="rId7"/>
    <p:sldId id="404" r:id="rId8"/>
    <p:sldId id="462" r:id="rId9"/>
    <p:sldId id="467" r:id="rId10"/>
    <p:sldId id="468" r:id="rId11"/>
    <p:sldId id="465" r:id="rId12"/>
    <p:sldId id="470" r:id="rId13"/>
    <p:sldId id="471" r:id="rId14"/>
    <p:sldId id="472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DejaVu Sans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DejaVu Sans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DejaVu Sans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DejaVu Sans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DejaVu Sans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DejaVu Sans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DejaVu Sans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DejaVu Sans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DejaVu Sans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00FF"/>
    <a:srgbClr val="4F81BD"/>
    <a:srgbClr val="5AB5D4"/>
    <a:srgbClr val="FF7F01"/>
    <a:srgbClr val="FF0000"/>
    <a:srgbClr val="006FC1"/>
    <a:srgbClr val="FF2603"/>
    <a:srgbClr val="0073A5"/>
    <a:srgbClr val="E02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6" autoAdjust="0"/>
    <p:restoredTop sz="96136" autoAdjust="0"/>
  </p:normalViewPr>
  <p:slideViewPr>
    <p:cSldViewPr snapToGrid="0">
      <p:cViewPr>
        <p:scale>
          <a:sx n="70" d="100"/>
          <a:sy n="70" d="100"/>
        </p:scale>
        <p:origin x="-2040" y="-10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body"/>
          </p:nvPr>
        </p:nvSpPr>
        <p:spPr>
          <a:xfrm>
            <a:off x="777875" y="4776788"/>
            <a:ext cx="6216650" cy="4525962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en-US" noProof="0"/>
              <a:t>Click to edit the notes format</a:t>
            </a:r>
          </a:p>
        </p:txBody>
      </p:sp>
      <p:sp>
        <p:nvSpPr>
          <p:cNvPr id="24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3438" cy="503238"/>
          </a:xfrm>
          <a:prstGeom prst="rect">
            <a:avLst/>
          </a:prstGeom>
        </p:spPr>
        <p:txBody>
          <a:bodyPr lIns="0" tIns="0" rIns="0" bIns="0"/>
          <a:lstStyle>
            <a:lvl1pPr fontAlgn="auto">
              <a:spcBef>
                <a:spcPts val="0"/>
              </a:spcBef>
              <a:spcAft>
                <a:spcPts val="0"/>
              </a:spcAft>
              <a:defRPr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+mn-cs"/>
              </a:defRPr>
            </a:lvl1pPr>
          </a:lstStyle>
          <a:p>
            <a:pPr>
              <a:defRPr/>
            </a:pPr>
            <a:r>
              <a:rPr lang="en-US"/>
              <a:t>&lt;header&gt;</a:t>
            </a:r>
          </a:p>
        </p:txBody>
      </p:sp>
      <p:sp>
        <p:nvSpPr>
          <p:cNvPr id="248" name="PlaceHolder 3"/>
          <p:cNvSpPr>
            <a:spLocks noGrp="1"/>
          </p:cNvSpPr>
          <p:nvPr>
            <p:ph type="dt"/>
          </p:nvPr>
        </p:nvSpPr>
        <p:spPr>
          <a:xfrm>
            <a:off x="4398963" y="0"/>
            <a:ext cx="3373437" cy="503238"/>
          </a:xfrm>
          <a:prstGeom prst="rect">
            <a:avLst/>
          </a:prstGeom>
        </p:spPr>
        <p:txBody>
          <a:bodyPr lIns="0" tIns="0" r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+mn-cs"/>
              </a:defRPr>
            </a:lvl1pPr>
          </a:lstStyle>
          <a:p>
            <a:pPr>
              <a:defRPr/>
            </a:pPr>
            <a:r>
              <a:rPr lang="en-US"/>
              <a:t>&lt;date/time&gt;</a:t>
            </a:r>
          </a:p>
        </p:txBody>
      </p:sp>
      <p:sp>
        <p:nvSpPr>
          <p:cNvPr id="249" name="PlaceHolder 4"/>
          <p:cNvSpPr>
            <a:spLocks noGrp="1"/>
          </p:cNvSpPr>
          <p:nvPr>
            <p:ph type="ftr"/>
          </p:nvPr>
        </p:nvSpPr>
        <p:spPr>
          <a:xfrm>
            <a:off x="0" y="9555163"/>
            <a:ext cx="3373438" cy="503237"/>
          </a:xfrm>
          <a:prstGeom prst="rect">
            <a:avLst/>
          </a:prstGeom>
        </p:spPr>
        <p:txBody>
          <a:bodyPr lIns="0" tIns="0" r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+mn-cs"/>
              </a:defRPr>
            </a:lvl1pPr>
          </a:lstStyle>
          <a:p>
            <a:pPr>
              <a:defRPr/>
            </a:pPr>
            <a:r>
              <a:rPr lang="en-US"/>
              <a:t>&lt;footer&gt;</a:t>
            </a:r>
          </a:p>
        </p:txBody>
      </p:sp>
      <p:sp>
        <p:nvSpPr>
          <p:cNvPr id="250" name="PlaceHolder 5"/>
          <p:cNvSpPr>
            <a:spLocks noGrp="1"/>
          </p:cNvSpPr>
          <p:nvPr>
            <p:ph type="sldNum"/>
          </p:nvPr>
        </p:nvSpPr>
        <p:spPr>
          <a:xfrm>
            <a:off x="4398963" y="9555163"/>
            <a:ext cx="3373437" cy="503237"/>
          </a:xfrm>
          <a:prstGeom prst="rect">
            <a:avLst/>
          </a:prstGeom>
        </p:spPr>
        <p:txBody>
          <a:bodyPr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+mn-cs"/>
              </a:defRPr>
            </a:lvl1pPr>
          </a:lstStyle>
          <a:p>
            <a:pPr>
              <a:defRPr/>
            </a:pPr>
            <a:fld id="{8AADDD72-A995-4256-8DC6-7F45B0B2C6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0080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58" name="TextShape 2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B5E34E1-2BF0-47DB-829F-65365E1214F4}" type="slidenum">
              <a:rPr lang="en-U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D140094-B7DE-48D7-A37B-DB3DDF7BA2E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CAC7513-0062-40EF-9205-2C28E39BFCF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CAC7513-0062-40EF-9205-2C28E39BFCF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CAC7513-0062-40EF-9205-2C28E39BFCF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CAC7513-0062-40EF-9205-2C28E39BFCF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x-none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CAC7513-0062-40EF-9205-2C28E39BFCF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5475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anchor="ctr"/>
          <a:lstStyle/>
          <a:p>
            <a:endParaRPr lang="fr-FR"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234036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4895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anchor="ctr"/>
          <a:lstStyle/>
          <a:p>
            <a:endParaRPr lang="fr-FR"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0779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anchor="ctr"/>
          <a:lstStyle/>
          <a:p>
            <a:endParaRPr lang="fr-FR"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2549880" cy="234036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89680" y="1219320"/>
            <a:ext cx="2549880" cy="234036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5967360" y="1219320"/>
            <a:ext cx="2549880" cy="234036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967360" y="3782520"/>
            <a:ext cx="2549880" cy="234036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89680" y="3782520"/>
            <a:ext cx="2549880" cy="234036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12000" y="3782520"/>
            <a:ext cx="2549880" cy="234036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9981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2057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094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87415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70907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3087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612000" y="180000"/>
            <a:ext cx="7919640" cy="3337200"/>
          </a:xfrm>
          <a:prstGeom prst="rect">
            <a:avLst/>
          </a:prstGeom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6690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105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anchor="ctr"/>
          <a:lstStyle/>
          <a:p>
            <a:endParaRPr lang="fr-FR"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276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8048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99071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16311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7238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254988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3289680" y="1219320"/>
            <a:ext cx="254988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5967360" y="1219320"/>
            <a:ext cx="254988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5967360" y="3782520"/>
            <a:ext cx="254988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3289680" y="3782520"/>
            <a:ext cx="254988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612000" y="3782520"/>
            <a:ext cx="254988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727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anchor="ctr"/>
          <a:lstStyle/>
          <a:p>
            <a:endParaRPr lang="fr-FR"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63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anchor="ctr"/>
          <a:lstStyle/>
          <a:p>
            <a:endParaRPr lang="fr-FR"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7942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4078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12000" y="180000"/>
            <a:ext cx="7919640" cy="3337200"/>
          </a:xfrm>
          <a:prstGeom prst="rect">
            <a:avLst/>
          </a:prstGeom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449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anchor="ctr"/>
          <a:lstStyle/>
          <a:p>
            <a:endParaRPr lang="fr-FR"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1245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anchor="ctr"/>
          <a:lstStyle/>
          <a:p>
            <a:endParaRPr lang="fr-FR"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259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anchor="ctr"/>
          <a:lstStyle/>
          <a:p>
            <a:endParaRPr lang="fr-FR"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3280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371600" y="2819400"/>
            <a:ext cx="7199313" cy="1800225"/>
          </a:xfrm>
          <a:prstGeom prst="rect">
            <a:avLst/>
          </a:prstGeom>
        </p:spPr>
        <p:txBody>
          <a:bodyPr lIns="0" tIns="0" rIns="0" bIns="0" anchorCtr="1"/>
          <a:lstStyle/>
          <a:p>
            <a:r>
              <a:rPr lang="fr-FR"/>
              <a:t>Presentation title - line 1 - Arial 30pt - bold HiLumi dark grey - line 2</a:t>
            </a:r>
            <a:r>
              <a:t/>
            </a:r>
            <a:br/>
            <a:r>
              <a:rPr lang="fr-FR"/>
              <a:t>line 3</a:t>
            </a:r>
            <a:r>
              <a:t/>
            </a:r>
            <a:br/>
            <a:r>
              <a:rPr lang="fr-FR"/>
              <a:t>line 4   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ftr"/>
          </p:nvPr>
        </p:nvSpPr>
        <p:spPr>
          <a:xfrm>
            <a:off x="990600" y="6356350"/>
            <a:ext cx="6689725" cy="360363"/>
          </a:xfrm>
          <a:prstGeom prst="rect">
            <a:avLst/>
          </a:prstGeom>
        </p:spPr>
        <p:txBody>
          <a:bodyPr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S. Kostoglou | 8th HL-LHC Collaboration Meeting</a:t>
            </a:r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8686800" y="6356350"/>
            <a:ext cx="360363" cy="360363"/>
          </a:xfrm>
          <a:prstGeom prst="rect">
            <a:avLst/>
          </a:prstGeom>
        </p:spPr>
        <p:txBody>
          <a:bodyPr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defRPr>
            </a:lvl1pPr>
          </a:lstStyle>
          <a:p>
            <a:pPr>
              <a:defRPr/>
            </a:pPr>
            <a:fld id="{9661B3D4-F7DC-44A8-92C5-E930794A16B1}" type="slidenum">
              <a:rPr lang="en-US"/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029" name="Imag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673100"/>
            <a:ext cx="37846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1371600" y="5899150"/>
            <a:ext cx="6480175" cy="34925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fr-FR"/>
              <a:t>Conference - Location - Date</a:t>
            </a:r>
          </a:p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12775" y="179388"/>
            <a:ext cx="7918450" cy="720725"/>
          </a:xfrm>
          <a:prstGeom prst="rect">
            <a:avLst/>
          </a:prstGeom>
        </p:spPr>
        <p:txBody>
          <a:bodyPr lIns="0" tIns="0" rIns="0" bIns="0" anchor="ctr" anchorCtr="1"/>
          <a:lstStyle/>
          <a:p>
            <a:r>
              <a:rPr lang="fr-FR"/>
              <a:t>Slide title – line 1 – Arial 30 pt – HiLumi blue</a:t>
            </a:r>
            <a:r>
              <a:t/>
            </a:r>
            <a:br/>
            <a:r>
              <a:rPr lang="fr-FR"/>
              <a:t>Slide title – line 2 – Arial 30 pt – HiLumi blue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12775" y="1219200"/>
            <a:ext cx="7918450" cy="4906963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/>
              <a:t>Click to modify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ftr"/>
          </p:nvPr>
        </p:nvSpPr>
        <p:spPr>
          <a:xfrm>
            <a:off x="1905000" y="6356350"/>
            <a:ext cx="6626225" cy="360363"/>
          </a:xfrm>
          <a:prstGeom prst="rect">
            <a:avLst/>
          </a:prstGeom>
        </p:spPr>
        <p:txBody>
          <a:bodyPr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S. Kostoglou | 8th HL-LHC Collaboration Meeting</a:t>
            </a:r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/>
          </p:nvPr>
        </p:nvSpPr>
        <p:spPr>
          <a:xfrm>
            <a:off x="8686800" y="6356350"/>
            <a:ext cx="360363" cy="360363"/>
          </a:xfrm>
          <a:prstGeom prst="rect">
            <a:avLst/>
          </a:prstGeom>
        </p:spPr>
        <p:txBody>
          <a:bodyPr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defRPr>
            </a:lvl1pPr>
          </a:lstStyle>
          <a:p>
            <a:pPr>
              <a:defRPr/>
            </a:pPr>
            <a:fld id="{F831B053-48AE-4EC8-AA62-FCC9234594DF}" type="slidenum">
              <a:rPr lang="en-US"/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14471/contributions/4258033/attachments/2220562/3760214/noMS10_April21_v5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extShape 1"/>
          <p:cNvSpPr txBox="1"/>
          <p:nvPr/>
        </p:nvSpPr>
        <p:spPr>
          <a:xfrm>
            <a:off x="557359" y="2551113"/>
            <a:ext cx="8029283" cy="177781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 at collisions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 a function of bunch length</a:t>
            </a:r>
            <a:endParaRPr lang="en-US" sz="3600" b="1" spc="-1" dirty="0">
              <a:solidFill>
                <a:schemeClr val="tx1">
                  <a:lumMod val="65000"/>
                  <a:lumOff val="35000"/>
                </a:schemeClr>
              </a:solidFill>
              <a:uFill>
                <a:solidFill>
                  <a:srgbClr val="FFFFFF"/>
                </a:solidFill>
              </a:uFill>
              <a:latin typeface="Calibri"/>
              <a:cs typeface="+mn-cs"/>
            </a:endParaRPr>
          </a:p>
        </p:txBody>
      </p:sp>
      <p:sp>
        <p:nvSpPr>
          <p:cNvPr id="253" name="TextShape 3"/>
          <p:cNvSpPr txBox="1"/>
          <p:nvPr/>
        </p:nvSpPr>
        <p:spPr>
          <a:xfrm>
            <a:off x="1332707" y="6370638"/>
            <a:ext cx="6478587" cy="3492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42900" indent="-342265" algn="ctr" fontAlgn="auto">
              <a:spcBef>
                <a:spcPts val="320"/>
              </a:spcBef>
              <a:spcAft>
                <a:spcPts val="0"/>
              </a:spcAft>
              <a:defRPr/>
            </a:pPr>
            <a:r>
              <a:rPr lang="en-US" sz="16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Calibri"/>
                <a:cs typeface="+mn-cs"/>
              </a:rPr>
              <a:t>199</a:t>
            </a:r>
            <a:r>
              <a:rPr lang="en-US" sz="1600" b="1" spc="-1" baseline="30000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Calibri"/>
                <a:cs typeface="+mn-cs"/>
              </a:rPr>
              <a:t>th</a:t>
            </a:r>
            <a:r>
              <a:rPr lang="en-US" sz="16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Calibri"/>
                <a:cs typeface="+mn-cs"/>
              </a:rPr>
              <a:t> </a:t>
            </a:r>
            <a:r>
              <a:rPr lang="en-US" sz="1600" b="1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Calibri"/>
                <a:cs typeface="+mn-cs"/>
              </a:rPr>
              <a:t>Hi-</a:t>
            </a:r>
            <a:r>
              <a:rPr lang="en-US" sz="1600" b="1" spc="-1" dirty="0" err="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Calibri"/>
                <a:cs typeface="+mn-cs"/>
              </a:rPr>
              <a:t>Lumi</a:t>
            </a:r>
            <a:r>
              <a:rPr lang="en-US" sz="1600" b="1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Calibri"/>
                <a:cs typeface="+mn-cs"/>
              </a:rPr>
              <a:t> WP2 meeting </a:t>
            </a:r>
            <a:r>
              <a:rPr lang="en-US" sz="16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Calibri"/>
                <a:cs typeface="+mn-cs"/>
              </a:rPr>
              <a:t>18/01/2022</a:t>
            </a:r>
            <a:endParaRPr lang="en-US" b="1" dirty="0">
              <a:latin typeface="Calibri"/>
              <a:cs typeface="+mn-cs"/>
            </a:endParaRPr>
          </a:p>
        </p:txBody>
      </p:sp>
      <p:sp>
        <p:nvSpPr>
          <p:cNvPr id="254" name="CustomShape 4"/>
          <p:cNvSpPr/>
          <p:nvPr/>
        </p:nvSpPr>
        <p:spPr>
          <a:xfrm>
            <a:off x="1371600" y="5229225"/>
            <a:ext cx="6321425" cy="128746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16682" y="4770563"/>
            <a:ext cx="8910637" cy="4770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defRPr/>
            </a:pPr>
            <a:r>
              <a:rPr lang="en-US" sz="2500" b="1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+mn-cs"/>
              </a:rPr>
              <a:t>S</a:t>
            </a:r>
            <a:r>
              <a:rPr lang="en-US" sz="2500" b="1" dirty="0">
                <a:solidFill>
                  <a:schemeClr val="tx2">
                    <a:lumMod val="75000"/>
                  </a:schemeClr>
                </a:solidFill>
                <a:latin typeface="Calibri"/>
                <a:cs typeface="+mn-cs"/>
              </a:rPr>
              <a:t>. </a:t>
            </a:r>
            <a:r>
              <a:rPr lang="en-US" sz="2500" b="1" dirty="0" err="1" smtClean="0">
                <a:solidFill>
                  <a:schemeClr val="tx2">
                    <a:lumMod val="75000"/>
                  </a:schemeClr>
                </a:solidFill>
                <a:latin typeface="Calibri"/>
                <a:cs typeface="+mn-cs"/>
              </a:rPr>
              <a:t>Kostoglou</a:t>
            </a:r>
            <a:r>
              <a:rPr lang="en-US" sz="2500" b="1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+mn-cs"/>
              </a:rPr>
              <a:t>, G. </a:t>
            </a:r>
            <a:r>
              <a:rPr lang="en-US" sz="2500" b="1" dirty="0" err="1" smtClean="0">
                <a:solidFill>
                  <a:schemeClr val="tx2">
                    <a:lumMod val="75000"/>
                  </a:schemeClr>
                </a:solidFill>
                <a:latin typeface="Calibri"/>
                <a:cs typeface="+mn-cs"/>
              </a:rPr>
              <a:t>Sterbini</a:t>
            </a:r>
            <a:endParaRPr lang="en-US" sz="2500" b="1" dirty="0">
              <a:solidFill>
                <a:schemeClr val="tx2">
                  <a:lumMod val="75000"/>
                </a:schemeClr>
              </a:solidFill>
              <a:latin typeface="Calibri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49250" y="8192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rPr>
              <a:t>Summary</a:t>
            </a:r>
            <a:endParaRPr lang="en-US" sz="4400" b="1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+mn-cs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538163" y="823913"/>
            <a:ext cx="8605837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 marL="0" indent="0">
              <a:buClr>
                <a:srgbClr val="00B050"/>
              </a:buClr>
            </a:pPr>
            <a:endParaRPr lang="en-US" altLang="x-none" sz="2500" dirty="0" smtClean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>
          <a:xfrm>
            <a:off x="612000" y="993720"/>
            <a:ext cx="8074800" cy="5553702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 In terms of DA studies, bunch length mainly impacts:</a:t>
            </a:r>
          </a:p>
          <a:p>
            <a:pPr marL="971550" lvl="1" indent="-514350" algn="l">
              <a:buFont typeface="+mj-lt"/>
              <a:buAutoNum type="romanUcPeriod"/>
            </a:pPr>
            <a:r>
              <a:rPr lang="en-US" sz="2600" dirty="0" smtClean="0">
                <a:solidFill>
                  <a:schemeClr val="tx1"/>
                </a:solidFill>
              </a:rPr>
              <a:t>Separation in IP8 during luminosity leveling.</a:t>
            </a:r>
          </a:p>
          <a:p>
            <a:pPr marL="971550" lvl="1" indent="-514350" algn="l">
              <a:buFont typeface="+mj-lt"/>
              <a:buAutoNum type="romanUcPeriod"/>
            </a:pPr>
            <a:r>
              <a:rPr lang="en-US" sz="2600" dirty="0" smtClean="0">
                <a:solidFill>
                  <a:schemeClr val="tx1"/>
                </a:solidFill>
              </a:rPr>
              <a:t>Longitudinal position of head-on beam-beam slices.</a:t>
            </a:r>
          </a:p>
          <a:p>
            <a:pPr lvl="0" algn="l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 A comparison of the </a:t>
            </a:r>
            <a:r>
              <a:rPr lang="en-US" sz="2800" dirty="0" err="1" smtClean="0">
                <a:solidFill>
                  <a:schemeClr val="tx1"/>
                </a:solidFill>
              </a:rPr>
              <a:t>tunescans</a:t>
            </a:r>
            <a:r>
              <a:rPr lang="en-US" sz="2800" dirty="0" smtClean="0">
                <a:solidFill>
                  <a:schemeClr val="tx1"/>
                </a:solidFill>
              </a:rPr>
              <a:t> with 9 cm &amp; 7.61 cm yields (with </a:t>
            </a:r>
            <a:r>
              <a:rPr lang="en-US" sz="2800" dirty="0" err="1" smtClean="0">
                <a:solidFill>
                  <a:schemeClr val="tx1"/>
                </a:solidFill>
              </a:rPr>
              <a:t>ct</a:t>
            </a:r>
            <a:r>
              <a:rPr lang="en-US" sz="2800" dirty="0" smtClean="0">
                <a:solidFill>
                  <a:schemeClr val="tx1"/>
                </a:solidFill>
              </a:rPr>
              <a:t> intensity):</a:t>
            </a:r>
          </a:p>
          <a:p>
            <a:pPr marL="914400" lvl="5" indent="-457200" algn="l">
              <a:buFont typeface="Arial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Very </a:t>
            </a:r>
            <a:r>
              <a:rPr lang="en-US" sz="2600" b="1" dirty="0" smtClean="0">
                <a:solidFill>
                  <a:schemeClr val="tx1"/>
                </a:solidFill>
              </a:rPr>
              <a:t>mild deterioration </a:t>
            </a:r>
            <a:r>
              <a:rPr lang="en-US" sz="2600" dirty="0" smtClean="0">
                <a:solidFill>
                  <a:schemeClr val="tx1"/>
                </a:solidFill>
              </a:rPr>
              <a:t>for smaller bunch length.</a:t>
            </a:r>
          </a:p>
          <a:p>
            <a:pPr marL="914400" lvl="5" indent="-457200" algn="l">
              <a:buFont typeface="Arial"/>
              <a:buChar char="•"/>
            </a:pPr>
            <a:r>
              <a:rPr lang="en-US" sz="2600" b="1" dirty="0" smtClean="0">
                <a:solidFill>
                  <a:schemeClr val="tx1"/>
                </a:solidFill>
              </a:rPr>
              <a:t>Conclusions remain the same </a:t>
            </a:r>
            <a:r>
              <a:rPr lang="en-US" sz="2600" dirty="0" smtClean="0">
                <a:solidFill>
                  <a:schemeClr val="tx1"/>
                </a:solidFill>
              </a:rPr>
              <a:t>for SOL (need for IP1-5 phase advance optimization for BCMS beams and </a:t>
            </a:r>
            <a:r>
              <a:rPr lang="en-US" sz="2600" dirty="0" err="1" smtClean="0">
                <a:solidFill>
                  <a:schemeClr val="tx1"/>
                </a:solidFill>
              </a:rPr>
              <a:t>I</a:t>
            </a:r>
            <a:r>
              <a:rPr lang="en-US" sz="2600" baseline="-25000" dirty="0" err="1" smtClean="0">
                <a:solidFill>
                  <a:schemeClr val="tx1"/>
                </a:solidFill>
              </a:rPr>
              <a:t>oct</a:t>
            </a:r>
            <a:r>
              <a:rPr lang="en-US" sz="2600" dirty="0" smtClean="0">
                <a:solidFill>
                  <a:schemeClr val="tx1"/>
                </a:solidFill>
              </a:rPr>
              <a:t>=460 A ) &amp; EOL (DA target is comfortably reached) considering both 9 &amp; 7.61 cm.</a:t>
            </a:r>
            <a:endParaRPr 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305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49250" y="8192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rPr>
              <a:t>Summary</a:t>
            </a:r>
            <a:endParaRPr lang="en-US" sz="4400" b="1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+mn-cs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538163" y="823913"/>
            <a:ext cx="8605837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 marL="0" indent="0">
              <a:buClr>
                <a:srgbClr val="00B050"/>
              </a:buClr>
            </a:pPr>
            <a:endParaRPr lang="en-US" altLang="x-none" sz="2500" dirty="0" smtClean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/>
          </p:nvPr>
        </p:nvSpPr>
        <p:spPr>
          <a:xfrm>
            <a:off x="612000" y="502393"/>
            <a:ext cx="8254982" cy="6042652"/>
          </a:xfrm>
        </p:spPr>
        <p:txBody>
          <a:bodyPr>
            <a:noAutofit/>
          </a:bodyPr>
          <a:lstStyle/>
          <a:p>
            <a:pPr marL="342900" indent="-342900" algn="l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  <a:latin typeface="+mj-lt"/>
              </a:rPr>
              <a:t>Impact of tails on DA:</a:t>
            </a:r>
          </a:p>
          <a:p>
            <a:pPr marL="971550" lvl="5" indent="-514350" algn="l">
              <a:buFont typeface="+mj-lt"/>
              <a:buAutoNum type="romanUcPeriod"/>
            </a:pPr>
            <a:r>
              <a:rPr lang="en-US" sz="2600" dirty="0" smtClean="0">
                <a:solidFill>
                  <a:schemeClr val="tx1"/>
                </a:solidFill>
                <a:latin typeface="+mj-lt"/>
              </a:rPr>
              <a:t>HO BB slicing:</a:t>
            </a:r>
          </a:p>
          <a:p>
            <a:pPr marL="1257300" lvl="6" indent="-342900" algn="l">
              <a:buFont typeface="Arial"/>
              <a:buChar char="•"/>
            </a:pPr>
            <a:r>
              <a:rPr lang="en-US" sz="2200" dirty="0">
                <a:solidFill>
                  <a:schemeClr val="tx1"/>
                </a:solidFill>
                <a:latin typeface="+mj-lt"/>
              </a:rPr>
              <a:t>C</a:t>
            </a:r>
            <a:r>
              <a:rPr lang="en-US" sz="2200" dirty="0" smtClean="0">
                <a:solidFill>
                  <a:schemeClr val="tx1"/>
                </a:solidFill>
                <a:latin typeface="+mj-lt"/>
              </a:rPr>
              <a:t>onvergence study for DA &amp; number of HO slices in Gaussian distribution: </a:t>
            </a:r>
            <a:r>
              <a:rPr lang="en-US" sz="2200" b="1" dirty="0">
                <a:solidFill>
                  <a:schemeClr val="tx1"/>
                </a:solidFill>
                <a:latin typeface="+mj-lt"/>
              </a:rPr>
              <a:t>N</a:t>
            </a:r>
            <a:r>
              <a:rPr lang="en-US" sz="2200" b="1" dirty="0" smtClean="0">
                <a:solidFill>
                  <a:schemeClr val="tx1"/>
                </a:solidFill>
                <a:latin typeface="+mj-lt"/>
              </a:rPr>
              <a:t>o significant DA change depending on number and thus, longitudinal position of HO BB slices</a:t>
            </a:r>
            <a:r>
              <a:rPr lang="en-US" sz="22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1257300" lvl="6" indent="-342900" algn="l">
              <a:buFont typeface="Arial"/>
              <a:buChar char="•"/>
            </a:pPr>
            <a:r>
              <a:rPr lang="en-US" sz="2200" dirty="0" smtClean="0">
                <a:solidFill>
                  <a:schemeClr val="tx1"/>
                </a:solidFill>
                <a:latin typeface="+mj-lt"/>
              </a:rPr>
              <a:t>For fixed number of HO slices (11), </a:t>
            </a:r>
            <a:r>
              <a:rPr lang="en-US" sz="2200" b="1" dirty="0" smtClean="0">
                <a:solidFill>
                  <a:schemeClr val="tx1"/>
                </a:solidFill>
                <a:latin typeface="+mj-lt"/>
              </a:rPr>
              <a:t>small longitudinal displacement</a:t>
            </a:r>
            <a:r>
              <a:rPr lang="en-US" sz="2200" dirty="0" smtClean="0">
                <a:solidFill>
                  <a:schemeClr val="tx1"/>
                </a:solidFill>
                <a:latin typeface="+mj-lt"/>
              </a:rPr>
              <a:t> of HO BB lenses between Gaussian, heavy-tailed &amp; light-tailed q-Gaussian. </a:t>
            </a:r>
          </a:p>
          <a:p>
            <a:pPr marL="971550" lvl="5" indent="-514350" algn="l">
              <a:buFont typeface="+mj-lt"/>
              <a:buAutoNum type="romanUcPeriod"/>
            </a:pPr>
            <a:r>
              <a:rPr lang="en-US" sz="2600" dirty="0" smtClean="0">
                <a:solidFill>
                  <a:schemeClr val="tx1"/>
                </a:solidFill>
                <a:latin typeface="Arial"/>
              </a:rPr>
              <a:t>IP8 </a:t>
            </a:r>
            <a:r>
              <a:rPr lang="en-US" sz="2600" dirty="0" err="1" smtClean="0">
                <a:solidFill>
                  <a:schemeClr val="tx1"/>
                </a:solidFill>
                <a:latin typeface="Arial"/>
              </a:rPr>
              <a:t>lumi</a:t>
            </a:r>
            <a:r>
              <a:rPr lang="en-US" sz="2600" dirty="0" smtClean="0">
                <a:solidFill>
                  <a:schemeClr val="tx1"/>
                </a:solidFill>
                <a:latin typeface="Arial"/>
              </a:rPr>
              <a:t> leveling:</a:t>
            </a:r>
          </a:p>
          <a:p>
            <a:pPr marL="1257300" lvl="6" indent="-342900" algn="l">
              <a:buFont typeface="Arial"/>
              <a:buChar char="•"/>
            </a:pPr>
            <a:r>
              <a:rPr lang="en-US" sz="2200" dirty="0" smtClean="0">
                <a:solidFill>
                  <a:schemeClr val="tx1"/>
                </a:solidFill>
                <a:latin typeface="Arial"/>
              </a:rPr>
              <a:t>Separation in IP8 will change based on distribution density, however mild impact of IP8 on DA for HL-LHC.</a:t>
            </a:r>
          </a:p>
          <a:p>
            <a:pPr lvl="5" algn="l"/>
            <a:r>
              <a:rPr lang="en-US" sz="2600" b="1" dirty="0" smtClean="0">
                <a:solidFill>
                  <a:schemeClr val="tx1"/>
                </a:solidFill>
                <a:latin typeface="Arial"/>
              </a:rPr>
              <a:t>Conclusion</a:t>
            </a:r>
            <a:r>
              <a:rPr lang="en-US" sz="2600" dirty="0" smtClean="0">
                <a:solidFill>
                  <a:schemeClr val="tx1"/>
                </a:solidFill>
                <a:latin typeface="Arial"/>
              </a:rPr>
              <a:t>: DA is not expected to be significantly sensitive to the tails of the distribution</a:t>
            </a:r>
            <a:r>
              <a:rPr lang="en-US" sz="2300" dirty="0" smtClean="0">
                <a:solidFill>
                  <a:schemeClr val="tx1"/>
                </a:solidFill>
                <a:latin typeface="Arial"/>
              </a:rPr>
              <a:t>. </a:t>
            </a:r>
            <a:endParaRPr lang="en-US" sz="2000" dirty="0" smtClean="0">
              <a:solidFill>
                <a:schemeClr val="tx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2732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538163" y="823913"/>
            <a:ext cx="8605837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 marL="0" indent="0">
              <a:buClr>
                <a:srgbClr val="00B050"/>
              </a:buClr>
            </a:pPr>
            <a:endParaRPr lang="en-US" altLang="x-none" sz="2500" dirty="0" smtClean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/>
          </p:nvPr>
        </p:nvSpPr>
        <p:spPr>
          <a:xfrm>
            <a:off x="1007753" y="2309049"/>
            <a:ext cx="7919640" cy="3337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dirty="0" smtClean="0">
                <a:solidFill>
                  <a:schemeClr val="bg1">
                    <a:lumMod val="50000"/>
                  </a:schemeClr>
                </a:solidFill>
              </a:rPr>
              <a:t>Backup</a:t>
            </a:r>
            <a:endParaRPr lang="en-US" sz="6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89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85763" y="5556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  <a:cs typeface="DejaVu Sans"/>
              </a:rPr>
              <a:t>Motivation</a:t>
            </a:r>
            <a:endParaRPr lang="en-US" sz="44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DejaVu Sans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DejaVu San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DejaVu San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b="1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538163" y="823913"/>
            <a:ext cx="8509000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altLang="x-none" sz="3600" dirty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Bunch length mainly impacts:</a:t>
            </a:r>
          </a:p>
          <a:p>
            <a:pPr marL="1028700" lvl="1" indent="-571500">
              <a:buFont typeface="+mj-lt"/>
              <a:buAutoNum type="romanUcPeriod"/>
            </a:pPr>
            <a:r>
              <a:rPr lang="en-US" altLang="x-none" sz="3400" dirty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Transverse: Luminosity leveling in </a:t>
            </a:r>
            <a:r>
              <a:rPr lang="en-US" altLang="x-none" sz="34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IP8/IP2.</a:t>
            </a:r>
            <a:endParaRPr lang="en-US" altLang="x-none" sz="3400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96298" y="2072978"/>
            <a:ext cx="5951403" cy="4463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48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85763" y="5556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rPr>
              <a:t>Motivation</a:t>
            </a:r>
            <a:endParaRPr lang="en-US" sz="44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+mn-cs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b="1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538164" y="1132764"/>
            <a:ext cx="8223064" cy="5712536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altLang="x-none" sz="2600" b="1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Longer bunch length 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to be considered for Run 4 to improve transverse &amp; longitudinal stability.</a:t>
            </a:r>
          </a:p>
          <a:p>
            <a:pPr marL="0" indent="0"/>
            <a:endParaRPr lang="en-US" altLang="x-none" sz="2000" dirty="0" smtClean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Evaluate </a:t>
            </a:r>
            <a:r>
              <a:rPr lang="en-US" altLang="x-none" sz="2600" b="1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impact of bunch length on DA 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for start &amp; end of luminosity leveling. </a:t>
            </a:r>
          </a:p>
          <a:p>
            <a:pPr marL="0" indent="0"/>
            <a:endParaRPr lang="en-US" altLang="x-none" sz="2000" dirty="0" smtClean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Bunch length of </a:t>
            </a:r>
            <a:r>
              <a:rPr lang="en-US" altLang="x-none" sz="2600" b="1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9 cm 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was used in 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  <a:hlinkClick r:id="rId3"/>
              </a:rPr>
              <a:t>previous DA studies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. Results to be compared against </a:t>
            </a:r>
            <a:r>
              <a:rPr lang="en-US" altLang="x-none" sz="2600" b="1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7.61 cm (-15%)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marL="0" indent="0"/>
            <a:endParaRPr lang="en-US" altLang="x-none" sz="2000" dirty="0" smtClean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altLang="x-none" sz="2600" u="sng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Note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en-US" altLang="x-none" sz="2600" b="1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Not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 comparing equal luminosities as intensity is considered </a:t>
            </a:r>
            <a:r>
              <a:rPr lang="en-US" altLang="x-none" sz="2600" dirty="0" err="1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ct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 (2.3 &amp; 1.3x10</a:t>
            </a:r>
            <a:r>
              <a:rPr lang="en-US" altLang="x-none" sz="2600" baseline="300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11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 ppb). Leveling to equal </a:t>
            </a:r>
            <a:r>
              <a:rPr lang="en-US" altLang="x-none" sz="2600" dirty="0" err="1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lumi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 for </a:t>
            </a:r>
            <a:r>
              <a:rPr lang="en-US" altLang="x-none" sz="2600" dirty="0">
                <a:solidFill>
                  <a:srgbClr val="0D0D0D"/>
                </a:solidFill>
                <a:latin typeface="Arial Narrow"/>
                <a:cs typeface="Calibri" pitchFamily="34" charset="0"/>
              </a:rPr>
              <a:t>↓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 bunch length requires </a:t>
            </a:r>
            <a:r>
              <a:rPr lang="en-US" altLang="x-none" sz="2600" dirty="0">
                <a:solidFill>
                  <a:srgbClr val="0D0D0D"/>
                </a:solidFill>
                <a:latin typeface="Arial Narrow"/>
                <a:cs typeface="Calibri" pitchFamily="34" charset="0"/>
              </a:rPr>
              <a:t>↓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 intensity </a:t>
            </a:r>
            <a:r>
              <a:rPr lang="en-US" altLang="x-none" sz="2600" dirty="0" smtClean="0">
                <a:solidFill>
                  <a:srgbClr val="0D0D0D"/>
                </a:solidFill>
                <a:latin typeface="Arial Narrow"/>
                <a:cs typeface="Calibri" pitchFamily="34" charset="0"/>
              </a:rPr>
              <a:t>→ 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better DA (conservative approach for </a:t>
            </a:r>
            <a:r>
              <a:rPr lang="en-US" altLang="x-none" sz="2600" dirty="0" smtClean="0">
                <a:solidFill>
                  <a:srgbClr val="0D0D0D"/>
                </a:solidFill>
                <a:latin typeface="Arial Narrow"/>
                <a:cs typeface="Calibri" pitchFamily="34" charset="0"/>
              </a:rPr>
              <a:t>↓</a:t>
            </a:r>
            <a:r>
              <a:rPr lang="en-US" altLang="x-none" sz="2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 bunch length).</a:t>
            </a:r>
          </a:p>
        </p:txBody>
      </p:sp>
    </p:spTree>
    <p:extLst>
      <p:ext uri="{BB962C8B-B14F-4D97-AF65-F5344CB8AC3E}">
        <p14:creationId xmlns:p14="http://schemas.microsoft.com/office/powerpoint/2010/main" val="3272691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85763" y="5556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rPr>
              <a:t>Motivation</a:t>
            </a:r>
            <a:endParaRPr lang="en-US" sz="44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+mn-cs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b="1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538163" y="823913"/>
            <a:ext cx="8509000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altLang="x-none" sz="3600" dirty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Bunch length mainly impacts:</a:t>
            </a:r>
          </a:p>
          <a:p>
            <a:pPr marL="1028700" lvl="1" indent="-571500">
              <a:buFont typeface="+mj-lt"/>
              <a:buAutoNum type="romanUcPeriod"/>
            </a:pPr>
            <a:r>
              <a:rPr lang="en-US" altLang="x-none" sz="3400" dirty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Transverse: Luminosity leveling in </a:t>
            </a:r>
            <a:r>
              <a:rPr lang="en-US" altLang="x-none" sz="34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IP8/IP2.</a:t>
            </a:r>
            <a:endParaRPr lang="en-US" altLang="x-none" sz="3400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 descr="Z:\home\skostogl\Desktop\fellowship\noMS10\bunch_length\ip8_se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298" y="2072978"/>
            <a:ext cx="5951404" cy="4463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42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85763" y="5556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+mn-lt"/>
                <a:cs typeface="+mn-cs"/>
              </a:rPr>
              <a:t>Motivation</a:t>
            </a:r>
            <a:endParaRPr lang="en-US" sz="44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+mn-cs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6B9562-1689-4559-BE40-81DE5A362D26}" type="slidenum"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5764" y="671513"/>
            <a:ext cx="8481218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endParaRPr lang="en-US" altLang="x-none" sz="2300" b="1" dirty="0">
              <a:solidFill>
                <a:srgbClr val="0D0D0D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538163" y="823913"/>
            <a:ext cx="8508999" cy="6021387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altLang="x-none" sz="36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Bunch length mainly impacts:</a:t>
            </a:r>
          </a:p>
          <a:p>
            <a:pPr marL="1028700" lvl="1" indent="-571500">
              <a:buFont typeface="+mj-lt"/>
              <a:buAutoNum type="romanUcPeriod"/>
            </a:pPr>
            <a:r>
              <a:rPr lang="en-US" altLang="x-none" sz="3400" dirty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Transverse: </a:t>
            </a:r>
            <a:r>
              <a:rPr lang="en-US" altLang="x-none" sz="34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Luminosity leveling in IP8/IP2.</a:t>
            </a:r>
          </a:p>
          <a:p>
            <a:pPr marL="1028700" lvl="1" indent="-571500">
              <a:buFont typeface="+mj-lt"/>
              <a:buAutoNum type="romanUcPeriod"/>
            </a:pPr>
            <a:r>
              <a:rPr lang="en-US" altLang="x-none" sz="3400" dirty="0" smtClean="0">
                <a:solidFill>
                  <a:srgbClr val="0D0D0D"/>
                </a:solidFill>
                <a:latin typeface="Calibri" pitchFamily="34" charset="0"/>
                <a:cs typeface="Calibri" pitchFamily="34" charset="0"/>
              </a:rPr>
              <a:t>Longitudinal: HO BB slicing.</a:t>
            </a:r>
          </a:p>
        </p:txBody>
      </p:sp>
      <p:pic>
        <p:nvPicPr>
          <p:cNvPr id="2052" name="Picture 4" descr="Z:\home\skostogl\Desktop\fellowship\noMS10\bunch_length\BBHO_slicing\cd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373" y="2358837"/>
            <a:ext cx="5280000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75005" y="6198969"/>
            <a:ext cx="5691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Longitudinal position of HO BB lenses for </a:t>
            </a:r>
            <a:r>
              <a:rPr lang="en-US" b="1" dirty="0" smtClean="0"/>
              <a:t>11 slices </a:t>
            </a:r>
            <a:r>
              <a:rPr lang="en-US" dirty="0" smtClean="0"/>
              <a:t>based on constant charge for </a:t>
            </a:r>
            <a:r>
              <a:rPr lang="en-US" b="1" dirty="0" smtClean="0">
                <a:solidFill>
                  <a:srgbClr val="0700FF"/>
                </a:solidFill>
              </a:rPr>
              <a:t>9 cm </a:t>
            </a:r>
            <a:r>
              <a:rPr lang="en-US" dirty="0" smtClean="0"/>
              <a:t>&amp; </a:t>
            </a:r>
            <a:r>
              <a:rPr lang="en-US" b="1" dirty="0" smtClean="0">
                <a:solidFill>
                  <a:srgbClr val="FF0000"/>
                </a:solidFill>
              </a:rPr>
              <a:t>7.61 cm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357317" y="5731984"/>
            <a:ext cx="136477" cy="58685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072988" y="5731984"/>
            <a:ext cx="136477" cy="586853"/>
          </a:xfrm>
          <a:prstGeom prst="straightConnector1">
            <a:avLst/>
          </a:prstGeom>
          <a:ln w="38100">
            <a:solidFill>
              <a:srgbClr val="07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560860" y="2543370"/>
            <a:ext cx="1486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Gaussian distribution</a:t>
            </a:r>
            <a:endParaRPr lang="en-US" b="1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7165198" y="2839238"/>
            <a:ext cx="442370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281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85763" y="5556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 algn="ctr"/>
            <a:r>
              <a:rPr lang="en-US" altLang="x-none" sz="5000" b="1" dirty="0" smtClean="0">
                <a:solidFill>
                  <a:srgbClr val="0093BE"/>
                </a:solidFill>
                <a:latin typeface="Calibri" pitchFamily="34" charset="0"/>
              </a:rPr>
              <a:t>Start of </a:t>
            </a:r>
            <a:r>
              <a:rPr lang="el-GR" altLang="x-none" sz="5000" b="1" dirty="0" smtClean="0">
                <a:solidFill>
                  <a:srgbClr val="0093BE"/>
                </a:solidFill>
                <a:latin typeface="Calibri" pitchFamily="34" charset="0"/>
              </a:rPr>
              <a:t>β*</a:t>
            </a:r>
            <a:r>
              <a:rPr lang="en-US" altLang="x-none" sz="5000" b="1" dirty="0" smtClean="0">
                <a:solidFill>
                  <a:srgbClr val="0093BE"/>
                </a:solidFill>
                <a:latin typeface="Calibri" pitchFamily="34" charset="0"/>
              </a:rPr>
              <a:t>-leveling</a:t>
            </a:r>
            <a:endParaRPr lang="en-US" altLang="x-none" sz="50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8C82E4D-E805-4F83-A7CC-C8E1419D3A25}" type="slidenum">
              <a:rPr lang="en-US" sz="1200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09" y="2051155"/>
            <a:ext cx="4511038" cy="3383279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01303" y="2051155"/>
            <a:ext cx="4511038" cy="3383279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497573" y="1663421"/>
            <a:ext cx="827471" cy="43088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/>
              <a:t>9 cm</a:t>
            </a:r>
            <a:endParaRPr lang="en-US" sz="2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68173" y="1663421"/>
            <a:ext cx="1220206" cy="43088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/>
              <a:t>7.61 cm</a:t>
            </a:r>
            <a:endParaRPr lang="en-US" sz="2200" b="1" dirty="0"/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CD8D2A8D-5857-4D25-8ED0-BB6EBA70A318}"/>
              </a:ext>
            </a:extLst>
          </p:cNvPr>
          <p:cNvSpPr txBox="1"/>
          <p:nvPr/>
        </p:nvSpPr>
        <p:spPr>
          <a:xfrm>
            <a:off x="3973567" y="1668495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on_disp</a:t>
            </a:r>
            <a:r>
              <a:rPr lang="en-US" b="1" dirty="0" smtClean="0"/>
              <a:t>=0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77624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85763" y="141823"/>
            <a:ext cx="8794750" cy="99686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 algn="ctr"/>
            <a:r>
              <a:rPr lang="en-US" altLang="x-none" sz="3800" b="1" dirty="0" smtClean="0">
                <a:solidFill>
                  <a:srgbClr val="0093BE"/>
                </a:solidFill>
                <a:latin typeface="Calibri" pitchFamily="34" charset="0"/>
              </a:rPr>
              <a:t>Start of </a:t>
            </a:r>
            <a:r>
              <a:rPr lang="el-GR" altLang="x-none" sz="3800" b="1" dirty="0" smtClean="0">
                <a:solidFill>
                  <a:srgbClr val="0093BE"/>
                </a:solidFill>
                <a:latin typeface="Calibri" pitchFamily="34" charset="0"/>
              </a:rPr>
              <a:t>β*</a:t>
            </a:r>
            <a:r>
              <a:rPr lang="en-US" altLang="x-none" sz="3800" b="1" dirty="0" smtClean="0">
                <a:solidFill>
                  <a:srgbClr val="0093BE"/>
                </a:solidFill>
                <a:latin typeface="Calibri" pitchFamily="34" charset="0"/>
              </a:rPr>
              <a:t>-leveling with IP1-5 phase advance optimization</a:t>
            </a:r>
            <a:endParaRPr lang="en-US" altLang="x-none" sz="3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8C82E4D-E805-4F83-A7CC-C8E1419D3A25}" type="slidenum">
              <a:rPr lang="en-US" sz="1200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09" y="2051155"/>
            <a:ext cx="4511039" cy="3383280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01303" y="2051155"/>
            <a:ext cx="4511039" cy="3383280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497573" y="1663421"/>
            <a:ext cx="827471" cy="43088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/>
              <a:t>9 cm</a:t>
            </a:r>
            <a:endParaRPr lang="en-US" sz="2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68173" y="1663421"/>
            <a:ext cx="1220206" cy="43088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/>
              <a:t>7.61 cm</a:t>
            </a:r>
            <a:endParaRPr lang="en-US" sz="2200" b="1" dirty="0"/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CD8D2A8D-5857-4D25-8ED0-BB6EBA70A318}"/>
              </a:ext>
            </a:extLst>
          </p:cNvPr>
          <p:cNvSpPr txBox="1"/>
          <p:nvPr/>
        </p:nvSpPr>
        <p:spPr>
          <a:xfrm>
            <a:off x="3973567" y="1668495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on_disp</a:t>
            </a:r>
            <a:r>
              <a:rPr lang="en-US" b="1" dirty="0"/>
              <a:t>=0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18791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85763" y="55563"/>
            <a:ext cx="8794750" cy="7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 algn="ctr"/>
            <a:r>
              <a:rPr lang="en-US" altLang="x-none" sz="5000" b="1" dirty="0" smtClean="0">
                <a:solidFill>
                  <a:srgbClr val="0093BE"/>
                </a:solidFill>
                <a:latin typeface="Calibri" pitchFamily="34" charset="0"/>
              </a:rPr>
              <a:t>End of </a:t>
            </a:r>
            <a:r>
              <a:rPr lang="el-GR" altLang="x-none" sz="5000" b="1" dirty="0" smtClean="0">
                <a:solidFill>
                  <a:srgbClr val="0093BE"/>
                </a:solidFill>
                <a:latin typeface="Calibri" pitchFamily="34" charset="0"/>
              </a:rPr>
              <a:t>β*</a:t>
            </a:r>
            <a:r>
              <a:rPr lang="en-US" altLang="x-none" sz="5000" b="1" dirty="0" smtClean="0">
                <a:solidFill>
                  <a:srgbClr val="0093BE"/>
                </a:solidFill>
                <a:latin typeface="Calibri" pitchFamily="34" charset="0"/>
              </a:rPr>
              <a:t>-leveling</a:t>
            </a:r>
            <a:endParaRPr lang="en-US" altLang="x-none" sz="50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8C82E4D-E805-4F83-A7CC-C8E1419D3A25}" type="slidenum">
              <a:rPr lang="en-US" sz="1200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09" y="2051155"/>
            <a:ext cx="4511039" cy="3383279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01303" y="2051155"/>
            <a:ext cx="4511039" cy="3383279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497573" y="1663421"/>
            <a:ext cx="827471" cy="43088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/>
              <a:t>9 cm</a:t>
            </a:r>
            <a:endParaRPr lang="en-US" sz="2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68173" y="1663421"/>
            <a:ext cx="1220206" cy="43088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/>
              <a:t>7.61 cm</a:t>
            </a:r>
            <a:endParaRPr lang="en-US" sz="2200" b="1" dirty="0"/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CD8D2A8D-5857-4D25-8ED0-BB6EBA70A318}"/>
              </a:ext>
            </a:extLst>
          </p:cNvPr>
          <p:cNvSpPr txBox="1"/>
          <p:nvPr/>
        </p:nvSpPr>
        <p:spPr>
          <a:xfrm>
            <a:off x="3973567" y="1668495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on_disp</a:t>
            </a:r>
            <a:r>
              <a:rPr lang="en-US" b="1" dirty="0" smtClean="0"/>
              <a:t>=1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602300" y="5939657"/>
            <a:ext cx="629974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latin typeface="Arial Narrow"/>
              </a:rPr>
              <a:t>→ </a:t>
            </a:r>
            <a:r>
              <a:rPr lang="en-US" sz="2500" dirty="0" smtClean="0"/>
              <a:t>Mild sensitivity of DA on bunch length </a:t>
            </a:r>
            <a:endParaRPr lang="en-US" sz="2500" b="1" dirty="0">
              <a:solidFill>
                <a:srgbClr val="07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45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85763" y="279839"/>
            <a:ext cx="8794750" cy="99687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 algn="ctr"/>
            <a:r>
              <a:rPr lang="en-US" altLang="x-none" sz="5000" b="1" dirty="0" smtClean="0">
                <a:solidFill>
                  <a:srgbClr val="0093BE"/>
                </a:solidFill>
                <a:latin typeface="Calibri" pitchFamily="34" charset="0"/>
              </a:rPr>
              <a:t>Impact of distribution type </a:t>
            </a:r>
          </a:p>
          <a:p>
            <a:pPr algn="ctr"/>
            <a:r>
              <a:rPr lang="en-US" altLang="x-none" sz="5000" b="1" dirty="0" smtClean="0">
                <a:solidFill>
                  <a:srgbClr val="0093BE"/>
                </a:solidFill>
                <a:latin typeface="Calibri" pitchFamily="34" charset="0"/>
              </a:rPr>
              <a:t>on HO BB slicing</a:t>
            </a:r>
            <a:endParaRPr lang="en-US" altLang="x-none" sz="50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8C82E4D-E805-4F83-A7CC-C8E1419D3A25}" type="slidenum">
              <a:rPr lang="en-US" sz="1200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pic>
        <p:nvPicPr>
          <p:cNvPr id="2" name="Picture 2" descr="Z:\home\skostogl\Desktop\fellowship\noMS10\bunch_length\BBHO_slicing\DA\DA_vs_HOslic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92" y="2736669"/>
            <a:ext cx="4202542" cy="3151906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26802" y="1595903"/>
            <a:ext cx="60324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C000"/>
                </a:solidFill>
              </a:rPr>
              <a:t>Step 1: Sensitivity to HO BB slicing</a:t>
            </a:r>
          </a:p>
          <a:p>
            <a:pPr algn="ctr"/>
            <a:r>
              <a:rPr lang="en-US" b="1" dirty="0" smtClean="0"/>
              <a:t>Gaussian distribution</a:t>
            </a:r>
          </a:p>
          <a:p>
            <a:pPr algn="ctr"/>
            <a:r>
              <a:rPr lang="en-US" dirty="0" smtClean="0"/>
              <a:t>DA convergence as a function of number of HO BB slices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760510" y="6083760"/>
            <a:ext cx="5960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itchFamily="2" charset="2"/>
              <a:buChar char="§"/>
            </a:pPr>
            <a:r>
              <a:rPr lang="en-US" dirty="0" smtClean="0"/>
              <a:t>DA converges when HO BB slices ≥ 7, but in general mild sensitivity of DA on HO BB slicing (for </a:t>
            </a:r>
            <a:r>
              <a:rPr lang="en-US" dirty="0"/>
              <a:t>≥ 3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029" name="Picture 5" descr="Z:\home\skostogl\Desktop\fellowship\noMS10\bunch_length\BBHO_slicing\cdf_slic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735822"/>
            <a:ext cx="4204800" cy="3153600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509700" y="2596867"/>
            <a:ext cx="2329398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Example of 7 &amp; 15 slices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964342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385763" y="279839"/>
            <a:ext cx="8794750" cy="99687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DejaVu Sans" pitchFamily="34" charset="0"/>
              </a:defRPr>
            </a:lvl9pPr>
          </a:lstStyle>
          <a:p>
            <a:pPr algn="ctr"/>
            <a:r>
              <a:rPr lang="en-US" altLang="x-none" sz="5000" b="1" dirty="0" smtClean="0">
                <a:solidFill>
                  <a:srgbClr val="0093BE"/>
                </a:solidFill>
                <a:latin typeface="Calibri" pitchFamily="34" charset="0"/>
              </a:rPr>
              <a:t>Impact of distribution type </a:t>
            </a:r>
          </a:p>
          <a:p>
            <a:pPr algn="ctr"/>
            <a:r>
              <a:rPr lang="en-US" altLang="x-none" sz="5000" b="1" dirty="0" smtClean="0">
                <a:solidFill>
                  <a:srgbClr val="0093BE"/>
                </a:solidFill>
                <a:latin typeface="Calibri" pitchFamily="34" charset="0"/>
              </a:rPr>
              <a:t>on HO BB slicing</a:t>
            </a:r>
            <a:endParaRPr lang="en-US" altLang="x-none" sz="50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350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8C82E4D-E805-4F83-A7CC-C8E1419D3A25}" type="slidenum">
              <a:rPr lang="en-US" sz="1200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en-U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  <p:pic>
        <p:nvPicPr>
          <p:cNvPr id="3" name="Picture 3" descr="Z:\home\skostogl\Desktop\noise_studies\scripts\qgauss\test_Jan22.py\upload_d12e3efbe039b5db3da4ef4bfd012af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504" y="2423737"/>
            <a:ext cx="360000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Z:\home\skostogl\Desktop\noise_studies\scripts\qgauss\test_Jan22.py\upload_d4c0574fe44e114621ffd143fef02b6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858" y="2423737"/>
            <a:ext cx="360000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673591" y="1501014"/>
            <a:ext cx="59520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Step 2: Comparison of HO BB slicing for Gaussian &amp; q-Gaussian for fixed number of slices (11)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7955" y="5201739"/>
            <a:ext cx="14029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700FF"/>
                </a:solidFill>
              </a:rPr>
              <a:t>Gaussian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Heavy-tails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Light-tails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7852" y="5126250"/>
            <a:ext cx="498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/>
              <a:t>Despite PDF differences, CDF is much less sensitive to </a:t>
            </a:r>
            <a:r>
              <a:rPr lang="en-US" sz="1600" dirty="0" err="1" smtClean="0"/>
              <a:t>tails</a:t>
            </a:r>
            <a:r>
              <a:rPr lang="en-US" sz="1600" dirty="0" err="1" smtClean="0">
                <a:latin typeface="Arial Narrow"/>
              </a:rPr>
              <a:t>→</a:t>
            </a:r>
            <a:r>
              <a:rPr lang="en-US" sz="1600" dirty="0" err="1" smtClean="0"/>
              <a:t>Small</a:t>
            </a:r>
            <a:r>
              <a:rPr lang="en-US" sz="1600" dirty="0" smtClean="0"/>
              <a:t> longitudinal displacement of slices w.r.t Gaussian.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/>
              <a:t>Due to mild sensitivity of DA on position/number of HO BB slices, this small displacement not expected to have an impact on DA.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1043795" y="2077730"/>
            <a:ext cx="72116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HO slicing for different distribution PDFs</a:t>
            </a:r>
            <a:r>
              <a:rPr lang="en-US" sz="1200" dirty="0" smtClean="0"/>
              <a:t>: https</a:t>
            </a:r>
            <a:r>
              <a:rPr lang="en-US" sz="1200" dirty="0"/>
              <a:t>://codimd.web.cern.ch/6-C3KN88TsaIFU5qeQWwmA</a:t>
            </a:r>
          </a:p>
        </p:txBody>
      </p:sp>
    </p:spTree>
    <p:extLst>
      <p:ext uri="{BB962C8B-B14F-4D97-AF65-F5344CB8AC3E}">
        <p14:creationId xmlns:p14="http://schemas.microsoft.com/office/powerpoint/2010/main" val="2319073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F7F7F"/>
      </a:hlink>
      <a:folHlink>
        <a:srgbClr val="595959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10856</TotalTime>
  <Words>593</Words>
  <Application>Microsoft Office PowerPoint</Application>
  <PresentationFormat>On-screen Show (4:3)</PresentationFormat>
  <Paragraphs>94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André-Pierre OLIVIER</dc:creator>
  <dc:description/>
  <cp:lastModifiedBy>skostogl</cp:lastModifiedBy>
  <cp:revision>545</cp:revision>
  <dcterms:created xsi:type="dcterms:W3CDTF">2016-01-11T14:38:10Z</dcterms:created>
  <dcterms:modified xsi:type="dcterms:W3CDTF">2022-01-18T07:01:51Z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APO</vt:lpwstr>
  </property>
  <property fmtid="{D5CDD505-2E9C-101B-9397-08002B2CF9AE}" pid="4" name="ContentTypeId">
    <vt:lpwstr>0x010100689ABA85A245EC45AA49FA36F10E0232</vt:lpwstr>
  </property>
  <property fmtid="{D5CDD505-2E9C-101B-9397-08002B2CF9AE}" pid="5" name="HiddenSlides">
    <vt:i4>0</vt:i4>
  </property>
  <property fmtid="{D5CDD505-2E9C-101B-9397-08002B2CF9AE}" pid="6" name="HyperlinksChanged">
    <vt:bool>true</vt:bool>
  </property>
  <property fmtid="{D5CDD505-2E9C-101B-9397-08002B2CF9AE}" pid="7" name="LinksUpToDate">
    <vt:bool>true</vt:bool>
  </property>
  <property fmtid="{D5CDD505-2E9C-101B-9397-08002B2CF9AE}" pid="8" name="MMClips">
    <vt:i4>0</vt:i4>
  </property>
  <property fmtid="{D5CDD505-2E9C-101B-9397-08002B2CF9AE}" pid="9" name="Notes">
    <vt:i4>22</vt:i4>
  </property>
  <property fmtid="{D5CDD505-2E9C-101B-9397-08002B2CF9AE}" pid="10" name="PresentationFormat">
    <vt:lpwstr>On-screen Show (4:3)</vt:lpwstr>
  </property>
  <property fmtid="{D5CDD505-2E9C-101B-9397-08002B2CF9AE}" pid="11" name="ScaleCrop">
    <vt:bool>true</vt:bool>
  </property>
  <property fmtid="{D5CDD505-2E9C-101B-9397-08002B2CF9AE}" pid="12" name="ShareDoc">
    <vt:bool>true</vt:bool>
  </property>
  <property fmtid="{D5CDD505-2E9C-101B-9397-08002B2CF9AE}" pid="13" name="Slides">
    <vt:i4>54</vt:i4>
  </property>
</Properties>
</file>