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94" r:id="rId3"/>
    <p:sldId id="288" r:id="rId4"/>
    <p:sldId id="258" r:id="rId5"/>
    <p:sldId id="285" r:id="rId6"/>
    <p:sldId id="286" r:id="rId7"/>
    <p:sldId id="290" r:id="rId8"/>
    <p:sldId id="291" r:id="rId9"/>
    <p:sldId id="292" r:id="rId10"/>
    <p:sldId id="268" r:id="rId11"/>
    <p:sldId id="295" r:id="rId12"/>
    <p:sldId id="297" r:id="rId13"/>
    <p:sldId id="296" r:id="rId14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5CFF"/>
    <a:srgbClr val="8787FF"/>
    <a:srgbClr val="0070C0"/>
    <a:srgbClr val="E296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1F472-06C0-4445-A68C-0787206645DA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85CF7-D457-4D65-81CA-131C8250E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445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08F4-B496-436F-A743-5741CCB25144}" type="datetime1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70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4B98-624A-49D2-B80A-FA5840759F9C}" type="datetime1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268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4D6F1-27B5-4C6B-ABE4-D5EC30359792}" type="datetime1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582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C2D48-CFA6-432E-BE0E-39FD0BA183F0}" type="datetime1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994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70728-0B34-4E82-80A2-8EF3A16505BB}" type="datetime1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24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540FD-24CD-4D93-B8E3-2877CB86325E}" type="datetime1">
              <a:rPr lang="en-GB" smtClean="0"/>
              <a:t>17/01/2022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305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447B-0491-4031-B331-8950398E2ACC}" type="datetime1">
              <a:rPr lang="en-GB" smtClean="0"/>
              <a:t>17/01/2022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709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D8E61-77CA-43BD-B4C7-AE138DA3F63F}" type="datetime1">
              <a:rPr lang="en-GB" smtClean="0"/>
              <a:t>17/01/2022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84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3C87-C6D8-4205-8A16-CD10E2DC123A}" type="datetime1">
              <a:rPr lang="en-GB" smtClean="0"/>
              <a:t>17/01/2022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66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D7799-F929-4EE0-8F62-487C7B83D8B2}" type="datetime1">
              <a:rPr lang="en-GB" smtClean="0"/>
              <a:t>17/01/2022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97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D859-4953-4432-A5B9-1FE0CE6187D4}" type="datetime1">
              <a:rPr lang="en-GB" smtClean="0"/>
              <a:t>17/01/2022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496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66260-0E77-41FC-8A49-5683855BC693}" type="datetime1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A925D-04AA-48C9-944A-062CD500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74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microsoft.com/office/2007/relationships/hdphoto" Target="../media/hdphoto1.wdp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hdphoto" Target="../media/hdphoto1.wdp"/><Relationship Id="rId7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emf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43869"/>
            <a:ext cx="3741902" cy="17349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52902"/>
            <a:ext cx="9144000" cy="2387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Crab cavity impedances</a:t>
            </a:r>
            <a:br>
              <a:rPr lang="en-US" sz="4800" dirty="0" smtClean="0"/>
            </a:br>
            <a:r>
              <a:rPr lang="en-US" sz="4800" dirty="0"/>
              <a:t>&amp;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RFD HOM Measurements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4559"/>
            <a:ext cx="9144000" cy="165576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On behalf of SY-RF-AC and HL-LHC WP4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A0B45-82E4-4B35-B831-FD15CB5A2FCA}" type="datetime1">
              <a:rPr lang="en-GB" smtClean="0"/>
              <a:t>17/01/2022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199th HiLumi WP2 </a:t>
            </a:r>
            <a:r>
              <a:rPr lang="en-GB" dirty="0" smtClean="0"/>
              <a:t>Meeting</a:t>
            </a:r>
          </a:p>
          <a:p>
            <a:r>
              <a:rPr lang="en-GB" dirty="0" smtClean="0"/>
              <a:t>james.mitchell@cern.ch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98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0076" y="1915319"/>
            <a:ext cx="9991847" cy="43513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200" b="1" dirty="0" smtClean="0"/>
              <a:t>RFD an DQW impedance </a:t>
            </a:r>
            <a:r>
              <a:rPr lang="en-US" sz="2200" b="1" dirty="0" smtClean="0"/>
              <a:t>spectra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200" b="1" dirty="0" smtClean="0"/>
          </a:p>
          <a:p>
            <a:pPr>
              <a:lnSpc>
                <a:spcPct val="150000"/>
              </a:lnSpc>
            </a:pPr>
            <a:r>
              <a:rPr lang="en-US" sz="2200" b="1" dirty="0" smtClean="0"/>
              <a:t>SPS RFD HOM measurements presented to fulfil acceptance criteria.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f vs Q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Mode over threshold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High power mode: within specs!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6AEC2-9D70-44EB-BC3A-8C5419B33ACD}" type="datetime1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10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200000"/>
              </a:lnSpc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711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Questions from our side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577" y="2005012"/>
            <a:ext cx="9991847" cy="43513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800" dirty="0" smtClean="0"/>
              <a:t>Could you </a:t>
            </a:r>
            <a:r>
              <a:rPr lang="en-US" sz="1800" dirty="0" smtClean="0"/>
              <a:t>evaluate the </a:t>
            </a:r>
            <a:r>
              <a:rPr lang="en-US" sz="1800" dirty="0" smtClean="0"/>
              <a:t>HOM </a:t>
            </a:r>
            <a:r>
              <a:rPr lang="en-US" sz="1800" dirty="0" smtClean="0"/>
              <a:t>power estimation with SPS beam as a function of frequency (second opinion</a:t>
            </a:r>
            <a:r>
              <a:rPr lang="en-US" sz="1800" dirty="0" smtClean="0"/>
              <a:t>)? </a:t>
            </a:r>
            <a:r>
              <a:rPr lang="en-US" sz="1800" dirty="0" smtClean="0"/>
              <a:t>– this impacts the RF connectors we will use.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6AEC2-9D70-44EB-BC3A-8C5419B33ACD}" type="datetime1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11th HL-LHC Collaboration Meeting james.mitchell@cern.ch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11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200000"/>
              </a:lnSpc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86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4285" y="2460143"/>
            <a:ext cx="8563429" cy="1325563"/>
          </a:xfrm>
        </p:spPr>
        <p:txBody>
          <a:bodyPr/>
          <a:lstStyle/>
          <a:p>
            <a:pPr algn="ctr"/>
            <a:r>
              <a:rPr lang="en-US" dirty="0" smtClean="0"/>
              <a:t>Back-up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972F-CE3D-4359-BE47-23C5926A05ED}" type="datetime1">
              <a:rPr lang="en-GB" smtClean="0"/>
              <a:t>17/01/2022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12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67925"/>
            <a:ext cx="4114800" cy="365125"/>
          </a:xfrm>
        </p:spPr>
        <p:txBody>
          <a:bodyPr/>
          <a:lstStyle/>
          <a:p>
            <a:r>
              <a:rPr lang="en-GB" dirty="0"/>
              <a:t>199th HiLumi WP2 </a:t>
            </a:r>
            <a:r>
              <a:rPr lang="en-GB" dirty="0" smtClean="0"/>
              <a:t>Meeting</a:t>
            </a:r>
          </a:p>
          <a:p>
            <a:r>
              <a:rPr lang="en-GB" dirty="0" smtClean="0"/>
              <a:t>james.mitchell@cern.ch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61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0" y="365125"/>
            <a:ext cx="8563429" cy="1325563"/>
          </a:xfrm>
        </p:spPr>
        <p:txBody>
          <a:bodyPr/>
          <a:lstStyle/>
          <a:p>
            <a:r>
              <a:rPr lang="en-US" dirty="0" smtClean="0"/>
              <a:t>DQW Impedance Spectra Evolution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972F-CE3D-4359-BE47-23C5926A05ED}" type="datetime1">
              <a:rPr lang="en-GB" smtClean="0"/>
              <a:t>18/01/2022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13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67925"/>
            <a:ext cx="4114800" cy="365125"/>
          </a:xfrm>
        </p:spPr>
        <p:txBody>
          <a:bodyPr/>
          <a:lstStyle/>
          <a:p>
            <a:r>
              <a:rPr lang="en-GB" dirty="0"/>
              <a:t>199th HiLumi WP2 </a:t>
            </a:r>
            <a:r>
              <a:rPr lang="en-GB" dirty="0" smtClean="0"/>
              <a:t>Meeting</a:t>
            </a:r>
          </a:p>
          <a:p>
            <a:r>
              <a:rPr lang="en-GB" dirty="0" smtClean="0"/>
              <a:t>james.mitchell@cern.ch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66" y="3229188"/>
            <a:ext cx="5274634" cy="19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96"/>
          <a:stretch/>
        </p:blipFill>
        <p:spPr>
          <a:xfrm>
            <a:off x="6334469" y="2107688"/>
            <a:ext cx="5607595" cy="19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469" y="4219188"/>
            <a:ext cx="5596585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19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EDMS 2488213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0" y="365125"/>
            <a:ext cx="8563429" cy="1325563"/>
          </a:xfrm>
        </p:spPr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mpedance </a:t>
            </a:r>
            <a:r>
              <a:rPr lang="en-US" dirty="0" smtClean="0"/>
              <a:t>spectra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972F-CE3D-4359-BE47-23C5926A05ED}" type="datetime1">
              <a:rPr lang="en-GB" smtClean="0"/>
              <a:t>18/01/2022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 descr="C:\Users\jamitche\cernbox\WINDOWS\Desktop\Fig_Crabs__Zh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084"/>
          <a:stretch/>
        </p:blipFill>
        <p:spPr bwMode="auto">
          <a:xfrm>
            <a:off x="5350659" y="4317416"/>
            <a:ext cx="3813870" cy="19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jamitche\cernbox\WINDOWS\Desktop\Fig_Crabs__Zv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59"/>
          <a:stretch/>
        </p:blipFill>
        <p:spPr bwMode="auto">
          <a:xfrm>
            <a:off x="5350659" y="2202479"/>
            <a:ext cx="3809339" cy="19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jamitche\cernbox\WINDOWS\Desktop\Fig_Crabs__Z2l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17"/>
          <a:stretch/>
        </p:blipFill>
        <p:spPr bwMode="auto">
          <a:xfrm>
            <a:off x="1193038" y="3192479"/>
            <a:ext cx="3584487" cy="19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199th HiLumi WP2 </a:t>
            </a:r>
            <a:r>
              <a:rPr lang="en-GB" dirty="0" smtClean="0"/>
              <a:t>Meeting</a:t>
            </a:r>
          </a:p>
          <a:p>
            <a:r>
              <a:rPr lang="en-GB" dirty="0" smtClean="0"/>
              <a:t>james.mitchell@cern.ch</a:t>
            </a:r>
            <a:endParaRPr lang="en-GB" dirty="0"/>
          </a:p>
        </p:txBody>
      </p:sp>
      <p:pic>
        <p:nvPicPr>
          <p:cNvPr id="17" name="Picture 16" descr="C:\Users\jamitche\cernbox\WINDOWS\Desktop\Fig_Crabs__Z2l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21" t="29379" r="-439" b="36447"/>
          <a:stretch/>
        </p:blipFill>
        <p:spPr bwMode="auto">
          <a:xfrm>
            <a:off x="2331163" y="5214962"/>
            <a:ext cx="1711794" cy="676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C:\Users\jamitche\cernbox\WINDOWS\Desktop\Fig_Crabs__Zh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98" t="29829" r="-81" b="36458"/>
          <a:stretch/>
        </p:blipFill>
        <p:spPr bwMode="auto">
          <a:xfrm>
            <a:off x="9390852" y="3848723"/>
            <a:ext cx="2170998" cy="6675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" name="Group 20"/>
          <p:cNvGrpSpPr/>
          <p:nvPr/>
        </p:nvGrpSpPr>
        <p:grpSpPr>
          <a:xfrm>
            <a:off x="9159998" y="156863"/>
            <a:ext cx="2702799" cy="1742085"/>
            <a:chOff x="8077977" y="154295"/>
            <a:chExt cx="2702799" cy="174208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077977" y="154295"/>
              <a:ext cx="1065246" cy="1299600"/>
            </a:xfrm>
            <a:prstGeom prst="rect">
              <a:avLst/>
            </a:prstGeom>
            <a:ln w="28575">
              <a:solidFill>
                <a:srgbClr val="5C5CFF"/>
              </a:solidFill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2322" b="-22987"/>
            <a:stretch/>
          </p:blipFill>
          <p:spPr>
            <a:xfrm>
              <a:off x="9290304" y="155448"/>
              <a:ext cx="1490472" cy="1298447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8077977" y="1527048"/>
              <a:ext cx="2702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</a:t>
              </a:r>
              <a:r>
                <a:rPr lang="en-US" dirty="0" smtClean="0">
                  <a:solidFill>
                    <a:srgbClr val="5C5CFF"/>
                  </a:solidFill>
                </a:rPr>
                <a:t>DQW</a:t>
              </a:r>
              <a:r>
                <a:rPr lang="en-US" dirty="0" smtClean="0"/>
                <a:t>              </a:t>
              </a:r>
              <a:r>
                <a:rPr lang="en-US" dirty="0" smtClean="0">
                  <a:solidFill>
                    <a:srgbClr val="FF0000"/>
                  </a:solidFill>
                </a:rPr>
                <a:t>RFD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203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532" y="1101725"/>
            <a:ext cx="10439492" cy="43513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4000" dirty="0" smtClean="0"/>
              <a:t>RFD HOM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FE35-6D8A-4D4E-8940-5C7A07F984F5}" type="datetime1">
              <a:rPr lang="en-GB" smtClean="0"/>
              <a:t>17/01/2022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199th HiLumi WP2 Meeting</a:t>
            </a:r>
          </a:p>
          <a:p>
            <a:r>
              <a:rPr lang="en-GB" dirty="0"/>
              <a:t>james.mitchell@cern.ch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3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3654" t="12320" r="18502" b="18255"/>
          <a:stretch/>
        </p:blipFill>
        <p:spPr>
          <a:xfrm>
            <a:off x="1770188" y="2859463"/>
            <a:ext cx="3622424" cy="212349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9101" t="560" r="16771" b="-1"/>
          <a:stretch/>
        </p:blipFill>
        <p:spPr>
          <a:xfrm rot="5400000">
            <a:off x="7350646" y="2121825"/>
            <a:ext cx="2127161" cy="359509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770188" y="5116010"/>
            <a:ext cx="362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RFD 001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589350" y="5105822"/>
            <a:ext cx="362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RFD 002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78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RFD HOM couplers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F1EB-349E-4871-BBD8-AE32A5A1CB88}" type="datetime1">
              <a:rPr lang="en-GB" smtClean="0"/>
              <a:t>17/01/2022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8" t="10797" r="32029" b="19860"/>
          <a:stretch/>
        </p:blipFill>
        <p:spPr>
          <a:xfrm>
            <a:off x="2386559" y="1690688"/>
            <a:ext cx="3329055" cy="41005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14566" y="2424880"/>
            <a:ext cx="52277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+mj-lt"/>
                <a:ea typeface="Verdana" panose="020B0604030504040204" pitchFamily="34" charset="0"/>
              </a:rPr>
              <a:t>V-HOMC</a:t>
            </a:r>
          </a:p>
          <a:p>
            <a:r>
              <a:rPr lang="en-US" dirty="0" smtClean="0">
                <a:latin typeface="+mj-lt"/>
                <a:ea typeface="Verdana" panose="020B0604030504040204" pitchFamily="34" charset="0"/>
              </a:rPr>
              <a:t>Damps HOMs with high Z</a:t>
            </a:r>
            <a:r>
              <a:rPr lang="en-GB" baseline="-25000" dirty="0" smtClean="0">
                <a:latin typeface="+mj-lt"/>
                <a:ea typeface="Verdana" panose="020B0604030504040204" pitchFamily="34" charset="0"/>
              </a:rPr>
              <a:t>⊥v</a:t>
            </a:r>
            <a:r>
              <a:rPr lang="en-GB" dirty="0" smtClean="0">
                <a:latin typeface="+mj-lt"/>
                <a:ea typeface="Verdana" panose="020B0604030504040204" pitchFamily="34" charset="0"/>
              </a:rPr>
              <a:t> and Z</a:t>
            </a:r>
            <a:r>
              <a:rPr lang="en-GB" baseline="-25000" dirty="0" smtClean="0">
                <a:latin typeface="+mj-lt"/>
                <a:ea typeface="Verdana" panose="020B0604030504040204" pitchFamily="34" charset="0"/>
              </a:rPr>
              <a:t>∥</a:t>
            </a:r>
          </a:p>
          <a:p>
            <a:r>
              <a:rPr lang="en-US" dirty="0" smtClean="0">
                <a:latin typeface="+mj-lt"/>
                <a:ea typeface="Verdana" panose="020B0604030504040204" pitchFamily="34" charset="0"/>
              </a:rPr>
              <a:t>100 W</a:t>
            </a:r>
            <a:r>
              <a:rPr lang="en-US" baseline="-25000" dirty="0" smtClean="0">
                <a:latin typeface="+mj-lt"/>
                <a:ea typeface="Verdana" panose="020B0604030504040204" pitchFamily="34" charset="0"/>
              </a:rPr>
              <a:t>p</a:t>
            </a:r>
            <a:r>
              <a:rPr lang="en-US" dirty="0" smtClean="0">
                <a:latin typeface="+mj-lt"/>
                <a:ea typeface="Verdana" panose="020B0604030504040204" pitchFamily="34" charset="0"/>
              </a:rPr>
              <a:t> range</a:t>
            </a:r>
            <a:endParaRPr lang="en-GB" baseline="-25000" dirty="0" smtClean="0">
              <a:latin typeface="+mj-lt"/>
              <a:ea typeface="Verdana" panose="020B0604030504040204" pitchFamily="34" charset="0"/>
            </a:endParaRPr>
          </a:p>
          <a:p>
            <a:endParaRPr lang="en-US" b="1" dirty="0">
              <a:solidFill>
                <a:schemeClr val="accent2"/>
              </a:solidFill>
              <a:latin typeface="+mj-lt"/>
              <a:ea typeface="Verdana" panose="020B0604030504040204" pitchFamily="34" charset="0"/>
            </a:endParaRPr>
          </a:p>
          <a:p>
            <a:r>
              <a:rPr lang="en-US" b="1" dirty="0" smtClean="0">
                <a:solidFill>
                  <a:schemeClr val="accent6"/>
                </a:solidFill>
                <a:latin typeface="+mj-lt"/>
                <a:ea typeface="Verdana" panose="020B0604030504040204" pitchFamily="34" charset="0"/>
              </a:rPr>
              <a:t>H-HOMC</a:t>
            </a:r>
          </a:p>
          <a:p>
            <a:r>
              <a:rPr lang="en-US" dirty="0" smtClean="0">
                <a:latin typeface="+mj-lt"/>
                <a:ea typeface="Verdana" panose="020B0604030504040204" pitchFamily="34" charset="0"/>
              </a:rPr>
              <a:t>Damps HOMs with high Z</a:t>
            </a:r>
            <a:r>
              <a:rPr lang="en-GB" baseline="-25000" dirty="0" smtClean="0">
                <a:latin typeface="+mj-lt"/>
                <a:ea typeface="Verdana" panose="020B0604030504040204" pitchFamily="34" charset="0"/>
              </a:rPr>
              <a:t>⊥h</a:t>
            </a:r>
            <a:r>
              <a:rPr lang="en-GB" dirty="0" smtClean="0">
                <a:latin typeface="+mj-lt"/>
                <a:ea typeface="Verdana" panose="020B0604030504040204" pitchFamily="34" charset="0"/>
              </a:rPr>
              <a:t> and Z</a:t>
            </a:r>
            <a:r>
              <a:rPr lang="en-GB" baseline="-25000" dirty="0">
                <a:latin typeface="+mj-lt"/>
                <a:ea typeface="Verdana" panose="020B0604030504040204" pitchFamily="34" charset="0"/>
              </a:rPr>
              <a:t>∥</a:t>
            </a:r>
            <a:r>
              <a:rPr lang="en-GB" baseline="-25000" dirty="0" smtClean="0">
                <a:latin typeface="+mj-lt"/>
                <a:ea typeface="Verdana" panose="020B0604030504040204" pitchFamily="34" charset="0"/>
              </a:rPr>
              <a:t> </a:t>
            </a:r>
          </a:p>
          <a:p>
            <a:r>
              <a:rPr lang="en-US" dirty="0" smtClean="0">
                <a:latin typeface="+mj-lt"/>
                <a:ea typeface="Verdana" panose="020B0604030504040204" pitchFamily="34" charset="0"/>
              </a:rPr>
              <a:t>kW</a:t>
            </a:r>
            <a:r>
              <a:rPr lang="en-US" baseline="-25000" dirty="0" smtClean="0">
                <a:latin typeface="+mj-lt"/>
                <a:ea typeface="Verdana" panose="020B0604030504040204" pitchFamily="34" charset="0"/>
              </a:rPr>
              <a:t>p</a:t>
            </a:r>
            <a:r>
              <a:rPr lang="en-US" dirty="0" smtClean="0">
                <a:latin typeface="+mj-lt"/>
                <a:ea typeface="Verdana" panose="020B0604030504040204" pitchFamily="34" charset="0"/>
              </a:rPr>
              <a:t> range</a:t>
            </a:r>
          </a:p>
          <a:p>
            <a:endParaRPr lang="en-US" dirty="0">
              <a:latin typeface="+mj-lt"/>
              <a:ea typeface="Verdana" panose="020B0604030504040204" pitchFamily="34" charset="0"/>
            </a:endParaRPr>
          </a:p>
          <a:p>
            <a:r>
              <a:rPr lang="en-GB" b="1" dirty="0" smtClean="0">
                <a:solidFill>
                  <a:srgbClr val="0070C0"/>
                </a:solidFill>
                <a:latin typeface="+mj-lt"/>
                <a:ea typeface="Verdana" panose="020B0604030504040204" pitchFamily="34" charset="0"/>
              </a:rPr>
              <a:t>Field Antenna (FA)</a:t>
            </a:r>
          </a:p>
          <a:p>
            <a:r>
              <a:rPr lang="en-GB" dirty="0" smtClean="0">
                <a:latin typeface="+mj-lt"/>
                <a:ea typeface="Verdana" panose="020B0604030504040204" pitchFamily="34" charset="0"/>
              </a:rPr>
              <a:t>Couples </a:t>
            </a:r>
            <a:r>
              <a:rPr lang="en-GB" b="1" dirty="0" smtClean="0">
                <a:latin typeface="+mj-lt"/>
                <a:ea typeface="Verdana" panose="020B0604030504040204" pitchFamily="34" charset="0"/>
              </a:rPr>
              <a:t>1 W</a:t>
            </a:r>
            <a:r>
              <a:rPr lang="en-GB" dirty="0" smtClean="0">
                <a:latin typeface="+mj-lt"/>
                <a:ea typeface="Verdana" panose="020B0604030504040204" pitchFamily="34" charset="0"/>
              </a:rPr>
              <a:t> of the </a:t>
            </a:r>
            <a:r>
              <a:rPr lang="en-GB" b="1" dirty="0" smtClean="0">
                <a:latin typeface="+mj-lt"/>
                <a:ea typeface="Verdana" panose="020B0604030504040204" pitchFamily="34" charset="0"/>
              </a:rPr>
              <a:t>400 MHz</a:t>
            </a:r>
            <a:r>
              <a:rPr lang="en-GB" dirty="0">
                <a:latin typeface="+mj-lt"/>
                <a:ea typeface="Verdana" panose="020B0604030504040204" pitchFamily="34" charset="0"/>
              </a:rPr>
              <a:t> </a:t>
            </a:r>
            <a:r>
              <a:rPr lang="en-GB" dirty="0" smtClean="0">
                <a:latin typeface="+mj-lt"/>
                <a:ea typeface="Verdana" panose="020B0604030504040204" pitchFamily="34" charset="0"/>
              </a:rPr>
              <a:t>signal.</a:t>
            </a:r>
            <a:endParaRPr lang="en-US" baseline="-25000" dirty="0" smtClean="0">
              <a:latin typeface="+mj-lt"/>
              <a:ea typeface="Verdana" panose="020B060403050404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13328" y="3462985"/>
            <a:ext cx="1301238" cy="20622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13" idx="3"/>
          </p:cNvCxnSpPr>
          <p:nvPr/>
        </p:nvCxnSpPr>
        <p:spPr>
          <a:xfrm>
            <a:off x="3590608" y="4730356"/>
            <a:ext cx="2691320" cy="6174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4281656" y="2767802"/>
            <a:ext cx="757382" cy="1416755"/>
          </a:xfrm>
          <a:prstGeom prst="roundRect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3115734" y="4333192"/>
            <a:ext cx="474874" cy="794327"/>
          </a:xfrm>
          <a:prstGeom prst="round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3147484" y="3210222"/>
            <a:ext cx="474874" cy="886691"/>
          </a:xfrm>
          <a:prstGeom prst="round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399779" y="2600160"/>
            <a:ext cx="2928757" cy="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14" idx="0"/>
          </p:cNvCxnSpPr>
          <p:nvPr/>
        </p:nvCxnSpPr>
        <p:spPr>
          <a:xfrm>
            <a:off x="3384921" y="2566252"/>
            <a:ext cx="0" cy="64397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435933" y="77822"/>
            <a:ext cx="10127144" cy="6187916"/>
            <a:chOff x="1435933" y="77822"/>
            <a:chExt cx="10127144" cy="6187916"/>
          </a:xfrm>
        </p:grpSpPr>
        <p:sp>
          <p:nvSpPr>
            <p:cNvPr id="17" name="Rectangle 16"/>
            <p:cNvSpPr/>
            <p:nvPr/>
          </p:nvSpPr>
          <p:spPr>
            <a:xfrm>
              <a:off x="1436915" y="5337955"/>
              <a:ext cx="2701636" cy="415637"/>
            </a:xfrm>
            <a:prstGeom prst="rect">
              <a:avLst/>
            </a:prstGeom>
            <a:noFill/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H-HOMC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79868" y="5337956"/>
              <a:ext cx="2701636" cy="415637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V-HOMC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22821" y="5343891"/>
              <a:ext cx="2701636" cy="415637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FA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89520" y="77822"/>
              <a:ext cx="3973557" cy="19726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5322916" y="5896406"/>
              <a:ext cx="5660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… with huge thanks to our colleagues in EN-MME!</a:t>
              </a:r>
              <a:endParaRPr lang="en-GB" dirty="0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82" r="8648"/>
            <a:stretch/>
          </p:blipFill>
          <p:spPr>
            <a:xfrm rot="16200000" flipV="1">
              <a:off x="7764879" y="2346362"/>
              <a:ext cx="3017520" cy="2701636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17" r="9391"/>
            <a:stretch/>
          </p:blipFill>
          <p:spPr>
            <a:xfrm rot="5400000">
              <a:off x="4514307" y="2338743"/>
              <a:ext cx="3032757" cy="2701636"/>
            </a:xfrm>
            <a:prstGeom prst="rect">
              <a:avLst/>
            </a:prstGeom>
            <a:ln w="28575">
              <a:solidFill>
                <a:srgbClr val="7030A0"/>
              </a:solidFill>
            </a:ln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33" t="35889" r="38295" b="28111"/>
            <a:stretch/>
          </p:blipFill>
          <p:spPr>
            <a:xfrm>
              <a:off x="1435933" y="2152984"/>
              <a:ext cx="2703600" cy="3057915"/>
            </a:xfrm>
            <a:prstGeom prst="rect">
              <a:avLst/>
            </a:prstGeom>
            <a:ln w="28575">
              <a:solidFill>
                <a:schemeClr val="accent6"/>
              </a:solidFill>
            </a:ln>
          </p:spPr>
        </p:pic>
      </p:grp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199th HiLumi WP2 </a:t>
            </a:r>
            <a:r>
              <a:rPr lang="en-GB" dirty="0" smtClean="0"/>
              <a:t>Meeting</a:t>
            </a:r>
          </a:p>
          <a:p>
            <a:r>
              <a:rPr lang="en-GB" dirty="0" smtClean="0"/>
              <a:t>james.mitchell@cern.ch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80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0" y="365125"/>
            <a:ext cx="8563429" cy="1325563"/>
          </a:xfrm>
        </p:spPr>
        <p:txBody>
          <a:bodyPr/>
          <a:lstStyle/>
          <a:p>
            <a:r>
              <a:rPr lang="en-US" dirty="0" smtClean="0"/>
              <a:t>Transmission measurements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E972F-CE3D-4359-BE47-23C5926A05ED}" type="datetime1">
              <a:rPr lang="en-GB" smtClean="0"/>
              <a:t>17/01/2022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5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78412" y="1937438"/>
            <a:ext cx="10547532" cy="414518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21</a:t>
            </a:r>
            <a:r>
              <a:rPr lang="en-US" sz="2000" dirty="0" smtClean="0"/>
              <a:t> measurements taken between the ancillaries.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u="sng" dirty="0" smtClean="0"/>
              <a:t>Agrees very well with simulations!</a:t>
            </a:r>
          </a:p>
          <a:p>
            <a:r>
              <a:rPr lang="en-US" sz="2000" dirty="0" smtClean="0"/>
              <a:t>No measurements with Field Antenna for RFD #2 [1].</a:t>
            </a: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74" y="3179426"/>
            <a:ext cx="3857142" cy="27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516" y="3179426"/>
            <a:ext cx="3857142" cy="27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658" y="3179426"/>
            <a:ext cx="3857142" cy="27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885" y="118375"/>
            <a:ext cx="2751887" cy="136615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199th HiLumi WP2 </a:t>
            </a:r>
            <a:r>
              <a:rPr lang="en-GB" dirty="0" smtClean="0"/>
              <a:t>Meeting</a:t>
            </a:r>
          </a:p>
          <a:p>
            <a:r>
              <a:rPr lang="en-GB" dirty="0" smtClean="0"/>
              <a:t>james.mitchell@cern.ch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86510" y="126884"/>
            <a:ext cx="298094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EDMS 260982 / 2488318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42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HOM measurements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48D0-B3CD-4D74-ACE9-D08FB2215AE7}" type="datetime1">
              <a:rPr lang="en-GB" smtClean="0"/>
              <a:t>18/01/2022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6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3029"/>
          <a:stretch/>
        </p:blipFill>
        <p:spPr>
          <a:xfrm>
            <a:off x="919335" y="2655490"/>
            <a:ext cx="5226434" cy="324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r="2996" b="2479"/>
          <a:stretch/>
        </p:blipFill>
        <p:spPr>
          <a:xfrm>
            <a:off x="6145769" y="2655490"/>
            <a:ext cx="5224945" cy="3159656"/>
          </a:xfrm>
          <a:prstGeom prst="homePlate">
            <a:avLst>
              <a:gd name="adj" fmla="val 11873"/>
            </a:avLst>
          </a:prstGeom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56" b="89897" l="361" r="43957">
                        <a14:foregroundMark x1="8058" y1="3711" x2="722" y2="2474"/>
                        <a14:foregroundMark x1="722" y1="2474" x2="1563" y2="17938"/>
                        <a14:foregroundMark x1="3728" y1="21443" x2="3728" y2="21443"/>
                        <a14:foregroundMark x1="902" y1="11134" x2="3728" y2="20206"/>
                        <a14:foregroundMark x1="4570" y1="20206" x2="11545" y2="12165"/>
                        <a14:foregroundMark x1="11545" y1="12165" x2="7035" y2="1856"/>
                        <a14:foregroundMark x1="5893" y1="11753" x2="4690" y2="11753"/>
                        <a14:foregroundMark x1="2886" y1="11753" x2="9741" y2="11753"/>
                        <a14:foregroundMark x1="9741" y1="11753" x2="6194" y2="12165"/>
                        <a14:foregroundMark x1="1864" y1="12165" x2="1022" y2="20206"/>
                      </a14:backgroundRemoval>
                    </a14:imgEffect>
                  </a14:imgLayer>
                </a14:imgProps>
              </a:ext>
            </a:extLst>
          </a:blip>
          <a:srcRect r="54801"/>
          <a:stretch/>
        </p:blipFill>
        <p:spPr>
          <a:xfrm>
            <a:off x="3262100" y="1700868"/>
            <a:ext cx="2476624" cy="159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62" b="100000" l="48587" r="99820">
                        <a14:foregroundMark x1="55803" y1="5361" x2="49128" y2="5979"/>
                        <a14:foregroundMark x1="49128" y1="5979" x2="49429" y2="23093"/>
                        <a14:foregroundMark x1="49429" y1="23093" x2="59110" y2="15052"/>
                        <a14:foregroundMark x1="59110" y1="15052" x2="55923" y2="4330"/>
                        <a14:foregroundMark x1="54119" y1="9485" x2="49910" y2="9485"/>
                        <a14:foregroundMark x1="55442" y1="55670" x2="87132" y2="95258"/>
                        <a14:foregroundMark x1="56284" y1="52990" x2="88815" y2="91753"/>
                        <a14:foregroundMark x1="54119" y1="59175" x2="87011" y2="99794"/>
                        <a14:foregroundMark x1="54299" y1="63299" x2="83464" y2="98144"/>
                        <a14:foregroundMark x1="85989" y1="79794" x2="98316" y2="79794"/>
                        <a14:foregroundMark x1="85809" y1="84330" x2="98316" y2="82062"/>
                        <a14:foregroundMark x1="85809" y1="78763" x2="93686" y2="77526"/>
                        <a14:foregroundMark x1="85328" y1="78763" x2="98316" y2="77526"/>
                        <a14:foregroundMark x1="98136" y1="84948" x2="85809" y2="83711"/>
                        <a14:foregroundMark x1="85809" y1="86186" x2="97835" y2="85567"/>
                        <a14:foregroundMark x1="85628" y1="76907" x2="98016" y2="75876"/>
                        <a14:foregroundMark x1="50271" y1="12371" x2="57426" y2="11753"/>
                      </a14:backgroundRemoval>
                    </a14:imgEffect>
                  </a14:imgLayer>
                </a14:imgProps>
              </a:ext>
            </a:extLst>
          </a:blip>
          <a:srcRect l="47587" t="-517" r="723" b="517"/>
          <a:stretch/>
        </p:blipFill>
        <p:spPr>
          <a:xfrm>
            <a:off x="8620484" y="1700868"/>
            <a:ext cx="2832266" cy="159800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199th HiLumi WP2 </a:t>
            </a:r>
            <a:r>
              <a:rPr lang="en-GB" dirty="0" smtClean="0"/>
              <a:t>Meeting</a:t>
            </a:r>
          </a:p>
          <a:p>
            <a:r>
              <a:rPr lang="en-GB" dirty="0" smtClean="0"/>
              <a:t>james.mitchell@cern.ch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6510" y="126884"/>
            <a:ext cx="298094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EDMS 260982 / 2488318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951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Acceptance criteria (concerning WP2)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48D0-B3CD-4D74-ACE9-D08FB2215AE7}" type="datetime1">
              <a:rPr lang="en-GB" smtClean="0"/>
              <a:t>17/01/2022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7</a:t>
            </a:fld>
            <a:endParaRPr lang="en-GB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1078412" y="2459736"/>
            <a:ext cx="10547532" cy="3622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Crab Cavity HOMs: Details and Qualifications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Measure modes over 10 A line – transmit information to WP2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Report high power mode characteristics to WP2 </a:t>
            </a:r>
            <a:r>
              <a:rPr lang="en-US" sz="2000" u="sng" dirty="0" smtClean="0"/>
              <a:t>if outside range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3312" y="2319356"/>
            <a:ext cx="3476625" cy="1403708"/>
          </a:xfrm>
          <a:prstGeom prst="foldedCorner">
            <a:avLst/>
          </a:prstGeom>
          <a:ln>
            <a:solidFill>
              <a:schemeClr val="tx1"/>
            </a:solidFill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199th HiLumi WP2 </a:t>
            </a:r>
            <a:r>
              <a:rPr lang="en-GB" dirty="0" smtClean="0"/>
              <a:t>Meeting</a:t>
            </a:r>
          </a:p>
          <a:p>
            <a:r>
              <a:rPr lang="en-GB" dirty="0" smtClean="0"/>
              <a:t>james.mitchell@cern.ch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08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  HOM measurements: Mode over </a:t>
            </a:r>
            <a:r>
              <a:rPr lang="en-US" sz="3600" dirty="0" err="1" smtClean="0"/>
              <a:t>I</a:t>
            </a:r>
            <a:r>
              <a:rPr lang="en-US" sz="3600" baseline="-25000" dirty="0" err="1" smtClean="0"/>
              <a:t>oct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10 A</a:t>
            </a:r>
            <a:endParaRPr lang="en-GB" sz="3600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48D0-B3CD-4D74-ACE9-D08FB2215AE7}" type="datetime1">
              <a:rPr lang="en-GB" smtClean="0"/>
              <a:t>18/01/2022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8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56" b="89897" l="361" r="43957">
                        <a14:foregroundMark x1="8058" y1="3711" x2="722" y2="2474"/>
                        <a14:foregroundMark x1="722" y1="2474" x2="1563" y2="17938"/>
                        <a14:foregroundMark x1="3728" y1="21443" x2="3728" y2="21443"/>
                        <a14:foregroundMark x1="902" y1="11134" x2="3728" y2="20206"/>
                        <a14:foregroundMark x1="4570" y1="20206" x2="11545" y2="12165"/>
                        <a14:foregroundMark x1="11545" y1="12165" x2="7035" y2="1856"/>
                        <a14:foregroundMark x1="5893" y1="11753" x2="4690" y2="11753"/>
                        <a14:foregroundMark x1="2886" y1="11753" x2="9741" y2="11753"/>
                        <a14:foregroundMark x1="9741" y1="11753" x2="6194" y2="12165"/>
                        <a14:foregroundMark x1="1864" y1="12165" x2="1022" y2="20206"/>
                      </a14:backgroundRemoval>
                    </a14:imgEffect>
                  </a14:imgLayer>
                </a14:imgProps>
              </a:ext>
            </a:extLst>
          </a:blip>
          <a:srcRect r="54801"/>
          <a:stretch/>
        </p:blipFill>
        <p:spPr>
          <a:xfrm>
            <a:off x="2548679" y="2206150"/>
            <a:ext cx="1881909" cy="12142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62" b="100000" l="48587" r="99820">
                        <a14:foregroundMark x1="55803" y1="5361" x2="49128" y2="5979"/>
                        <a14:foregroundMark x1="49128" y1="5979" x2="49429" y2="23093"/>
                        <a14:foregroundMark x1="49429" y1="23093" x2="59110" y2="15052"/>
                        <a14:foregroundMark x1="59110" y1="15052" x2="55923" y2="4330"/>
                        <a14:foregroundMark x1="54119" y1="9485" x2="49910" y2="9485"/>
                        <a14:foregroundMark x1="55442" y1="55670" x2="87132" y2="95258"/>
                        <a14:foregroundMark x1="56284" y1="52990" x2="88815" y2="91753"/>
                        <a14:foregroundMark x1="54119" y1="59175" x2="87011" y2="99794"/>
                        <a14:foregroundMark x1="54299" y1="63299" x2="83464" y2="98144"/>
                        <a14:foregroundMark x1="85989" y1="79794" x2="98316" y2="79794"/>
                        <a14:foregroundMark x1="85809" y1="84330" x2="98316" y2="82062"/>
                        <a14:foregroundMark x1="85809" y1="78763" x2="93686" y2="77526"/>
                        <a14:foregroundMark x1="85328" y1="78763" x2="98316" y2="77526"/>
                        <a14:foregroundMark x1="98136" y1="84948" x2="85809" y2="83711"/>
                        <a14:foregroundMark x1="85809" y1="86186" x2="97835" y2="85567"/>
                        <a14:foregroundMark x1="85628" y1="76907" x2="98016" y2="75876"/>
                        <a14:foregroundMark x1="50271" y1="12371" x2="57426" y2="11753"/>
                      </a14:backgroundRemoval>
                    </a14:imgEffect>
                  </a14:imgLayer>
                </a14:imgProps>
              </a:ext>
            </a:extLst>
          </a:blip>
          <a:srcRect l="47587" t="-517" r="723" b="517"/>
          <a:stretch/>
        </p:blipFill>
        <p:spPr>
          <a:xfrm>
            <a:off x="4843823" y="2206150"/>
            <a:ext cx="2152150" cy="12142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752" y="3420420"/>
            <a:ext cx="6239256" cy="2675859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682753" y="4490884"/>
            <a:ext cx="6239255" cy="258096"/>
          </a:xfrm>
          <a:prstGeom prst="round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198674" y="3752172"/>
            <a:ext cx="4021014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Mode over 10 A </a:t>
            </a:r>
            <a:r>
              <a:rPr lang="en-US" sz="1600" dirty="0" smtClean="0"/>
              <a:t>threshold: 1322 MHz</a:t>
            </a:r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RFD1 </a:t>
            </a:r>
            <a:r>
              <a:rPr lang="en-US" sz="1600" dirty="0" err="1" smtClean="0"/>
              <a:t>Q</a:t>
            </a:r>
            <a:r>
              <a:rPr lang="en-US" sz="1600" baseline="-25000" dirty="0" err="1" smtClean="0"/>
              <a:t>e</a:t>
            </a:r>
            <a:r>
              <a:rPr lang="en-US" sz="1600" dirty="0" smtClean="0"/>
              <a:t>: </a:t>
            </a:r>
            <a:r>
              <a:rPr lang="en-US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−</a:t>
            </a:r>
            <a:r>
              <a:rPr lang="en-US" sz="1600" dirty="0" smtClean="0"/>
              <a:t>10 % </a:t>
            </a:r>
            <a:r>
              <a:rPr lang="en-US" sz="1600" dirty="0" err="1" smtClean="0"/>
              <a:t>wrt</a:t>
            </a:r>
            <a:r>
              <a:rPr lang="en-US" sz="1600" dirty="0" smtClean="0"/>
              <a:t> simulated value</a:t>
            </a:r>
          </a:p>
          <a:p>
            <a:pPr algn="ctr"/>
            <a:r>
              <a:rPr lang="en-US" sz="1600" dirty="0" smtClean="0"/>
              <a:t>RFD2 </a:t>
            </a:r>
            <a:r>
              <a:rPr lang="en-US" sz="1600" dirty="0" err="1" smtClean="0"/>
              <a:t>Q</a:t>
            </a:r>
            <a:r>
              <a:rPr lang="en-US" sz="1600" baseline="-25000" dirty="0" err="1" smtClean="0"/>
              <a:t>e</a:t>
            </a:r>
            <a:r>
              <a:rPr lang="en-US" sz="1600" dirty="0" smtClean="0"/>
              <a:t>: +</a:t>
            </a:r>
            <a:r>
              <a:rPr lang="en-US" sz="1600" dirty="0"/>
              <a:t>20 % </a:t>
            </a:r>
            <a:r>
              <a:rPr lang="en-US" sz="1600" dirty="0" err="1"/>
              <a:t>wrt</a:t>
            </a:r>
            <a:r>
              <a:rPr lang="en-US" sz="1600" dirty="0"/>
              <a:t> simulated value</a:t>
            </a:r>
            <a:endParaRPr lang="en-GB" sz="5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t="5171" b="46385"/>
          <a:stretch/>
        </p:blipFill>
        <p:spPr>
          <a:xfrm>
            <a:off x="838200" y="174502"/>
            <a:ext cx="6762750" cy="433744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199th HiLumi WP2 </a:t>
            </a:r>
            <a:r>
              <a:rPr lang="en-GB" dirty="0" smtClean="0"/>
              <a:t>Meeting</a:t>
            </a:r>
          </a:p>
          <a:p>
            <a:r>
              <a:rPr lang="en-GB" dirty="0" smtClean="0"/>
              <a:t>james.mitchell@cern.ch</a:t>
            </a:r>
            <a:endParaRPr lang="en-GB" dirty="0"/>
          </a:p>
        </p:txBody>
      </p:sp>
      <p:pic>
        <p:nvPicPr>
          <p:cNvPr id="15" name="Picture 14" descr="C:\Users\jamitche\cernbox\WINDOWS\Desktop\Fig_Crabs__Zh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084"/>
          <a:stretch/>
        </p:blipFill>
        <p:spPr bwMode="auto">
          <a:xfrm>
            <a:off x="7198674" y="1642137"/>
            <a:ext cx="3813870" cy="198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9372600" y="1687857"/>
            <a:ext cx="0" cy="7200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5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48D0-B3CD-4D74-ACE9-D08FB2215AE7}" type="datetime1">
              <a:rPr lang="en-GB" smtClean="0"/>
              <a:t>17/01/2022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925D-04AA-48C9-944A-062CD5008F9F}" type="slidenum">
              <a:rPr lang="en-GB" smtClean="0"/>
              <a:t>9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56" b="89897" l="361" r="43957">
                        <a14:foregroundMark x1="8058" y1="3711" x2="722" y2="2474"/>
                        <a14:foregroundMark x1="722" y1="2474" x2="1563" y2="17938"/>
                        <a14:foregroundMark x1="3728" y1="21443" x2="3728" y2="21443"/>
                        <a14:foregroundMark x1="902" y1="11134" x2="3728" y2="20206"/>
                        <a14:foregroundMark x1="4570" y1="20206" x2="11545" y2="12165"/>
                        <a14:foregroundMark x1="11545" y1="12165" x2="7035" y2="1856"/>
                        <a14:foregroundMark x1="5893" y1="11753" x2="4690" y2="11753"/>
                        <a14:foregroundMark x1="2886" y1="11753" x2="9741" y2="11753"/>
                        <a14:foregroundMark x1="9741" y1="11753" x2="6194" y2="12165"/>
                        <a14:foregroundMark x1="1864" y1="12165" x2="1022" y2="20206"/>
                      </a14:backgroundRemoval>
                    </a14:imgEffect>
                  </a14:imgLayer>
                </a14:imgProps>
              </a:ext>
            </a:extLst>
          </a:blip>
          <a:srcRect r="54801"/>
          <a:stretch/>
        </p:blipFill>
        <p:spPr>
          <a:xfrm>
            <a:off x="2548679" y="2206150"/>
            <a:ext cx="1881909" cy="12142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62" b="100000" l="48587" r="99820">
                        <a14:foregroundMark x1="55803" y1="5361" x2="49128" y2="5979"/>
                        <a14:foregroundMark x1="49128" y1="5979" x2="49429" y2="23093"/>
                        <a14:foregroundMark x1="49429" y1="23093" x2="59110" y2="15052"/>
                        <a14:foregroundMark x1="59110" y1="15052" x2="55923" y2="4330"/>
                        <a14:foregroundMark x1="54119" y1="9485" x2="49910" y2="9485"/>
                        <a14:foregroundMark x1="55442" y1="55670" x2="87132" y2="95258"/>
                        <a14:foregroundMark x1="56284" y1="52990" x2="88815" y2="91753"/>
                        <a14:foregroundMark x1="54119" y1="59175" x2="87011" y2="99794"/>
                        <a14:foregroundMark x1="54299" y1="63299" x2="83464" y2="98144"/>
                        <a14:foregroundMark x1="85989" y1="79794" x2="98316" y2="79794"/>
                        <a14:foregroundMark x1="85809" y1="84330" x2="98316" y2="82062"/>
                        <a14:foregroundMark x1="85809" y1="78763" x2="93686" y2="77526"/>
                        <a14:foregroundMark x1="85328" y1="78763" x2="98316" y2="77526"/>
                        <a14:foregroundMark x1="98136" y1="84948" x2="85809" y2="83711"/>
                        <a14:foregroundMark x1="85809" y1="86186" x2="97835" y2="85567"/>
                        <a14:foregroundMark x1="85628" y1="76907" x2="98016" y2="75876"/>
                        <a14:foregroundMark x1="50271" y1="12371" x2="57426" y2="11753"/>
                      </a14:backgroundRemoval>
                    </a14:imgEffect>
                  </a14:imgLayer>
                </a14:imgProps>
              </a:ext>
            </a:extLst>
          </a:blip>
          <a:srcRect l="47587" t="-517" r="723" b="517"/>
          <a:stretch/>
        </p:blipFill>
        <p:spPr>
          <a:xfrm>
            <a:off x="4843823" y="2206150"/>
            <a:ext cx="2152150" cy="12142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752" y="3420420"/>
            <a:ext cx="6239256" cy="26758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439" y="1611546"/>
            <a:ext cx="3875813" cy="29068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/>
          <a:srcRect l="10431" t="11600" r="7077" b="21200"/>
          <a:stretch/>
        </p:blipFill>
        <p:spPr>
          <a:xfrm>
            <a:off x="8226180" y="4880126"/>
            <a:ext cx="2624329" cy="1216153"/>
          </a:xfrm>
          <a:prstGeom prst="roundRect">
            <a:avLst>
              <a:gd name="adj" fmla="val 15151"/>
            </a:avLst>
          </a:prstGeom>
          <a:ln w="127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9006840" y="6096279"/>
            <a:ext cx="2048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EDMS 2488213 </a:t>
            </a:r>
            <a:endParaRPr lang="en-GB" i="1" dirty="0"/>
          </a:p>
        </p:txBody>
      </p:sp>
      <p:sp>
        <p:nvSpPr>
          <p:cNvPr id="10" name="Rounded Rectangle 9"/>
          <p:cNvSpPr/>
          <p:nvPr/>
        </p:nvSpPr>
        <p:spPr>
          <a:xfrm>
            <a:off x="682753" y="4225414"/>
            <a:ext cx="6239255" cy="258096"/>
          </a:xfrm>
          <a:prstGeom prst="round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 HOM measurements: High power mode</a:t>
            </a:r>
            <a:endParaRPr lang="en-GB" sz="36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7766303" y="3995050"/>
            <a:ext cx="3544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5C5CFF"/>
                </a:solidFill>
              </a:rPr>
              <a:t>19</a:t>
            </a:r>
            <a:r>
              <a:rPr lang="en-US" sz="1200" baseline="30000" dirty="0" smtClean="0">
                <a:solidFill>
                  <a:srgbClr val="5C5CFF"/>
                </a:solidFill>
              </a:rPr>
              <a:t>th</a:t>
            </a:r>
            <a:r>
              <a:rPr lang="en-US" sz="1200" dirty="0" smtClean="0">
                <a:solidFill>
                  <a:srgbClr val="5C5CFF"/>
                </a:solidFill>
              </a:rPr>
              <a:t> bunch spacing harmonic = 761.52 MHz</a:t>
            </a:r>
            <a:endParaRPr lang="en-GB" sz="1200" dirty="0">
              <a:solidFill>
                <a:srgbClr val="5C5CFF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/>
          <a:srcRect t="43954" b="7602"/>
          <a:stretch/>
        </p:blipFill>
        <p:spPr>
          <a:xfrm>
            <a:off x="838200" y="174502"/>
            <a:ext cx="6762750" cy="433744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7766303" y="174502"/>
            <a:ext cx="3709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 </a:t>
            </a:r>
            <a:r>
              <a:rPr lang="en-GB" dirty="0"/>
              <a:t>✓</a:t>
            </a:r>
            <a:r>
              <a:rPr lang="en-US" dirty="0" smtClean="0"/>
              <a:t> Inside range!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199th HiLumi WP2 </a:t>
            </a:r>
            <a:r>
              <a:rPr lang="en-GB" dirty="0" smtClean="0"/>
              <a:t>Meeting</a:t>
            </a:r>
          </a:p>
          <a:p>
            <a:r>
              <a:rPr lang="en-GB" dirty="0" smtClean="0"/>
              <a:t>james.mitchell@cern.ch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57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19623</TotalTime>
  <Words>379</Words>
  <Application>Microsoft Office PowerPoint</Application>
  <PresentationFormat>Widescreen</PresentationFormat>
  <Paragraphs>107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Century Schoolbook</vt:lpstr>
      <vt:lpstr>Verdana</vt:lpstr>
      <vt:lpstr>Office Theme</vt:lpstr>
      <vt:lpstr>Crab cavity impedances &amp; RFD HOM Measurements</vt:lpstr>
      <vt:lpstr>Impedance spectra</vt:lpstr>
      <vt:lpstr>PowerPoint Presentation</vt:lpstr>
      <vt:lpstr>   RFD HOM couplers</vt:lpstr>
      <vt:lpstr>Transmission measurements</vt:lpstr>
      <vt:lpstr>   HOM measurements</vt:lpstr>
      <vt:lpstr>   Acceptance criteria (concerning WP2)</vt:lpstr>
      <vt:lpstr>   HOM measurements: Mode over Ioct = 10 A</vt:lpstr>
      <vt:lpstr>   HOM measurements: High power mode</vt:lpstr>
      <vt:lpstr>   Conclusions</vt:lpstr>
      <vt:lpstr>   Questions from our side</vt:lpstr>
      <vt:lpstr>Back-up slides</vt:lpstr>
      <vt:lpstr>DQW Impedance Spectra Evolution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RFD HOM Measurements</dc:title>
  <dc:creator>James Alexander Mitchell</dc:creator>
  <cp:lastModifiedBy>James Alexander Mitchell</cp:lastModifiedBy>
  <cp:revision>434</cp:revision>
  <cp:lastPrinted>2021-10-21T12:16:15Z</cp:lastPrinted>
  <dcterms:created xsi:type="dcterms:W3CDTF">2021-10-04T20:33:36Z</dcterms:created>
  <dcterms:modified xsi:type="dcterms:W3CDTF">2022-01-18T08:28:31Z</dcterms:modified>
</cp:coreProperties>
</file>