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5" r:id="rId2"/>
    <p:sldId id="256" r:id="rId3"/>
    <p:sldId id="258" r:id="rId4"/>
    <p:sldId id="257" r:id="rId5"/>
    <p:sldId id="259" r:id="rId6"/>
    <p:sldId id="260" r:id="rId7"/>
    <p:sldId id="262" r:id="rId8"/>
    <p:sldId id="263" r:id="rId9"/>
    <p:sldId id="261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50" autoAdjust="0"/>
    <p:restoredTop sz="94581" autoAdjust="0"/>
  </p:normalViewPr>
  <p:slideViewPr>
    <p:cSldViewPr snapToGrid="0">
      <p:cViewPr varScale="1">
        <p:scale>
          <a:sx n="75" d="100"/>
          <a:sy n="75" d="100"/>
        </p:scale>
        <p:origin x="139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F2F97-C743-4D5A-93C6-8E0778968A4B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E24B7F-7B81-4FC9-A877-2C54D9B123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8241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47324-26CC-6143-AC34-92B058CA115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2852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24B7F-7B81-4FC9-A877-2C54D9B1238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888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24B7F-7B81-4FC9-A877-2C54D9B1238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5361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B2F5-8033-4FAB-B97A-4261F271C416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17CD-2184-4AC7-9814-C3D365114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9959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B2F5-8033-4FAB-B97A-4261F271C416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17CD-2184-4AC7-9814-C3D365114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658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B2F5-8033-4FAB-B97A-4261F271C416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17CD-2184-4AC7-9814-C3D365114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9000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B2F5-8033-4FAB-B97A-4261F271C416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17CD-2184-4AC7-9814-C3D365114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1439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B2F5-8033-4FAB-B97A-4261F271C416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17CD-2184-4AC7-9814-C3D365114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9133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B2F5-8033-4FAB-B97A-4261F271C416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17CD-2184-4AC7-9814-C3D365114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792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B2F5-8033-4FAB-B97A-4261F271C416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17CD-2184-4AC7-9814-C3D365114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88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B2F5-8033-4FAB-B97A-4261F271C416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17CD-2184-4AC7-9814-C3D365114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0760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B2F5-8033-4FAB-B97A-4261F271C416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17CD-2184-4AC7-9814-C3D365114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3895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B2F5-8033-4FAB-B97A-4261F271C416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17CD-2184-4AC7-9814-C3D365114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92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B2F5-8033-4FAB-B97A-4261F271C416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17CD-2184-4AC7-9814-C3D365114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695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9B2F5-8033-4FAB-B97A-4261F271C416}" type="datetimeFigureOut">
              <a:rPr lang="fr-FR" smtClean="0"/>
              <a:t>08/02/2022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F17CD-2184-4AC7-9814-C3D365114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4812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gif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wisard2.png"/>
          <p:cNvPicPr>
            <a:picLocks noChangeAspect="1"/>
          </p:cNvPicPr>
          <p:nvPr/>
        </p:nvPicPr>
        <p:blipFill rotWithShape="1">
          <a:blip r:embed="rId3" cstate="print">
            <a:alphaModFix am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1" t="10475" r="14994" b="16038"/>
          <a:stretch/>
        </p:blipFill>
        <p:spPr>
          <a:xfrm>
            <a:off x="2160000" y="1314568"/>
            <a:ext cx="4788000" cy="50400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reflection endPos="0" dist="50800" dir="5400000" sy="-100000" algn="bl" rotWithShape="0"/>
          </a:effec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35281"/>
            <a:ext cx="7772400" cy="16818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Berlin Sans FB Demi" panose="020E0802020502020306" pitchFamily="34" charset="0"/>
              </a:rPr>
              <a:t>Addendum to </a:t>
            </a:r>
            <a:r>
              <a:rPr lang="en-US" b="1" dirty="0" err="1" smtClean="0">
                <a:latin typeface="Berlin Sans FB Demi" panose="020E0802020502020306" pitchFamily="34" charset="0"/>
              </a:rPr>
              <a:t>WISArD</a:t>
            </a:r>
            <a:r>
              <a:rPr lang="en-US" b="1" dirty="0" smtClean="0">
                <a:latin typeface="Berlin Sans FB Demi" panose="020E0802020502020306" pitchFamily="34" charset="0"/>
              </a:rPr>
              <a:t> proposal</a:t>
            </a:r>
            <a:endParaRPr lang="fr-FR" b="1" dirty="0">
              <a:latin typeface="Berlin Sans FB Demi" panose="020E0802020502020306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16560" y="2776234"/>
            <a:ext cx="8453120" cy="326271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fr-FR" b="1" dirty="0">
                <a:solidFill>
                  <a:srgbClr val="C00000"/>
                </a:solidFill>
              </a:rPr>
              <a:t>Ph. </a:t>
            </a:r>
            <a:r>
              <a:rPr lang="fr-FR" b="1" dirty="0" err="1">
                <a:solidFill>
                  <a:srgbClr val="C00000"/>
                </a:solidFill>
              </a:rPr>
              <a:t>Alfaurt</a:t>
            </a:r>
            <a:r>
              <a:rPr lang="fr-FR" b="1" dirty="0">
                <a:solidFill>
                  <a:srgbClr val="C00000"/>
                </a:solidFill>
              </a:rPr>
              <a:t>, P. </a:t>
            </a:r>
            <a:r>
              <a:rPr lang="fr-FR" b="1" dirty="0" err="1">
                <a:solidFill>
                  <a:srgbClr val="C00000"/>
                </a:solidFill>
              </a:rPr>
              <a:t>Ascher</a:t>
            </a:r>
            <a:r>
              <a:rPr lang="fr-FR" b="1" dirty="0">
                <a:solidFill>
                  <a:srgbClr val="C00000"/>
                </a:solidFill>
              </a:rPr>
              <a:t>, D</a:t>
            </a:r>
            <a:r>
              <a:rPr lang="fr-FR" sz="2400" b="1" dirty="0" smtClean="0">
                <a:solidFill>
                  <a:srgbClr val="C00000"/>
                </a:solidFill>
              </a:rPr>
              <a:t>. </a:t>
            </a:r>
            <a:r>
              <a:rPr lang="fr-FR" sz="2400" b="1" dirty="0" err="1" smtClean="0">
                <a:solidFill>
                  <a:srgbClr val="C00000"/>
                </a:solidFill>
              </a:rPr>
              <a:t>Atanasov</a:t>
            </a:r>
            <a:r>
              <a:rPr lang="fr-FR" sz="2400" b="1" dirty="0">
                <a:solidFill>
                  <a:srgbClr val="C00000"/>
                </a:solidFill>
              </a:rPr>
              <a:t>, </a:t>
            </a:r>
            <a:r>
              <a:rPr lang="fr-FR" sz="2400" b="1" u="sng" dirty="0" smtClean="0">
                <a:solidFill>
                  <a:srgbClr val="C00000"/>
                </a:solidFill>
              </a:rPr>
              <a:t>B</a:t>
            </a:r>
            <a:r>
              <a:rPr lang="fr-FR" sz="2400" b="1" u="sng" dirty="0" smtClean="0">
                <a:solidFill>
                  <a:srgbClr val="C00000"/>
                </a:solidFill>
              </a:rPr>
              <a:t>. Blank</a:t>
            </a:r>
            <a:r>
              <a:rPr lang="fr-FR" sz="2400" b="1" dirty="0">
                <a:solidFill>
                  <a:srgbClr val="C00000"/>
                </a:solidFill>
              </a:rPr>
              <a:t>, </a:t>
            </a:r>
            <a:endParaRPr lang="fr-FR" sz="2400" b="1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r>
              <a:rPr lang="fr-FR" sz="2400" b="1" dirty="0" smtClean="0">
                <a:solidFill>
                  <a:srgbClr val="C00000"/>
                </a:solidFill>
              </a:rPr>
              <a:t>F. </a:t>
            </a:r>
            <a:r>
              <a:rPr lang="fr-FR" sz="2400" b="1" dirty="0" err="1" smtClean="0">
                <a:solidFill>
                  <a:srgbClr val="C00000"/>
                </a:solidFill>
              </a:rPr>
              <a:t>Cresto</a:t>
            </a:r>
            <a:r>
              <a:rPr lang="fr-FR" sz="2400" b="1" dirty="0" smtClean="0">
                <a:solidFill>
                  <a:srgbClr val="C00000"/>
                </a:solidFill>
              </a:rPr>
              <a:t>, L</a:t>
            </a:r>
            <a:r>
              <a:rPr lang="fr-FR" sz="2400" b="1" dirty="0" smtClean="0">
                <a:solidFill>
                  <a:srgbClr val="C00000"/>
                </a:solidFill>
              </a:rPr>
              <a:t>. </a:t>
            </a:r>
            <a:r>
              <a:rPr lang="fr-FR" sz="2400" b="1" dirty="0" err="1" smtClean="0">
                <a:solidFill>
                  <a:srgbClr val="C00000"/>
                </a:solidFill>
              </a:rPr>
              <a:t>Daudin</a:t>
            </a:r>
            <a:r>
              <a:rPr lang="fr-FR" sz="2400" b="1" dirty="0">
                <a:solidFill>
                  <a:srgbClr val="C00000"/>
                </a:solidFill>
              </a:rPr>
              <a:t>, </a:t>
            </a:r>
            <a:r>
              <a:rPr lang="fr-FR" sz="2400" b="1" dirty="0" smtClean="0">
                <a:solidFill>
                  <a:srgbClr val="C00000"/>
                </a:solidFill>
              </a:rPr>
              <a:t>X. Fléchard</a:t>
            </a:r>
            <a:r>
              <a:rPr lang="fr-FR" sz="2400" b="1" dirty="0">
                <a:solidFill>
                  <a:srgbClr val="C00000"/>
                </a:solidFill>
              </a:rPr>
              <a:t>, </a:t>
            </a:r>
            <a:r>
              <a:rPr lang="fr-FR" sz="2400" b="1" dirty="0" smtClean="0">
                <a:solidFill>
                  <a:srgbClr val="C00000"/>
                </a:solidFill>
              </a:rPr>
              <a:t>A. Garcia, M</a:t>
            </a:r>
            <a:r>
              <a:rPr lang="fr-FR" sz="2400" b="1" dirty="0" smtClean="0">
                <a:solidFill>
                  <a:srgbClr val="C00000"/>
                </a:solidFill>
              </a:rPr>
              <a:t>. </a:t>
            </a:r>
            <a:r>
              <a:rPr lang="fr-FR" sz="2400" b="1" dirty="0" err="1" smtClean="0">
                <a:solidFill>
                  <a:srgbClr val="C00000"/>
                </a:solidFill>
              </a:rPr>
              <a:t>Gerbaux</a:t>
            </a:r>
            <a:r>
              <a:rPr lang="fr-FR" sz="2400" b="1" dirty="0">
                <a:solidFill>
                  <a:srgbClr val="C00000"/>
                </a:solidFill>
              </a:rPr>
              <a:t>, </a:t>
            </a:r>
            <a:endParaRPr lang="fr-FR" sz="2400" b="1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r>
              <a:rPr lang="fr-FR" sz="2400" b="1" dirty="0" smtClean="0">
                <a:solidFill>
                  <a:srgbClr val="C00000"/>
                </a:solidFill>
              </a:rPr>
              <a:t>J. </a:t>
            </a:r>
            <a:r>
              <a:rPr lang="fr-FR" sz="2400" b="1" dirty="0" err="1" smtClean="0">
                <a:solidFill>
                  <a:srgbClr val="C00000"/>
                </a:solidFill>
              </a:rPr>
              <a:t>Giovinazzo</a:t>
            </a:r>
            <a:r>
              <a:rPr lang="fr-FR" sz="2400" b="1" dirty="0">
                <a:solidFill>
                  <a:srgbClr val="C00000"/>
                </a:solidFill>
              </a:rPr>
              <a:t>, </a:t>
            </a:r>
            <a:r>
              <a:rPr lang="fr-FR" sz="2400" b="1" dirty="0" smtClean="0">
                <a:solidFill>
                  <a:srgbClr val="C00000"/>
                </a:solidFill>
              </a:rPr>
              <a:t>S. Grévy</a:t>
            </a:r>
            <a:r>
              <a:rPr lang="fr-FR" sz="2400" b="1" dirty="0">
                <a:solidFill>
                  <a:srgbClr val="C00000"/>
                </a:solidFill>
              </a:rPr>
              <a:t>, </a:t>
            </a:r>
            <a:r>
              <a:rPr lang="fr-FR" sz="2400" b="1" dirty="0" smtClean="0">
                <a:solidFill>
                  <a:srgbClr val="C00000"/>
                </a:solidFill>
              </a:rPr>
              <a:t>J. Ha, T</a:t>
            </a:r>
            <a:r>
              <a:rPr lang="fr-FR" sz="2400" b="1" dirty="0" smtClean="0">
                <a:solidFill>
                  <a:srgbClr val="C00000"/>
                </a:solidFill>
              </a:rPr>
              <a:t>. </a:t>
            </a:r>
            <a:r>
              <a:rPr lang="fr-FR" sz="2400" b="1" dirty="0" err="1" smtClean="0">
                <a:solidFill>
                  <a:srgbClr val="C00000"/>
                </a:solidFill>
              </a:rPr>
              <a:t>Kurtukian-Nieto</a:t>
            </a:r>
            <a:r>
              <a:rPr lang="fr-FR" sz="2400" b="1" dirty="0">
                <a:solidFill>
                  <a:srgbClr val="C00000"/>
                </a:solidFill>
              </a:rPr>
              <a:t>, </a:t>
            </a:r>
            <a:r>
              <a:rPr lang="fr-FR" sz="2400" b="1" dirty="0" smtClean="0">
                <a:solidFill>
                  <a:srgbClr val="C00000"/>
                </a:solidFill>
              </a:rPr>
              <a:t>E. </a:t>
            </a:r>
            <a:r>
              <a:rPr lang="fr-FR" sz="2400" b="1" dirty="0" err="1" smtClean="0">
                <a:solidFill>
                  <a:srgbClr val="C00000"/>
                </a:solidFill>
              </a:rPr>
              <a:t>Liénard</a:t>
            </a:r>
            <a:r>
              <a:rPr lang="fr-FR" sz="2400" b="1" dirty="0" smtClean="0">
                <a:solidFill>
                  <a:srgbClr val="C00000"/>
                </a:solidFill>
              </a:rPr>
              <a:t>, </a:t>
            </a:r>
          </a:p>
          <a:p>
            <a:pPr>
              <a:spcBef>
                <a:spcPts val="0"/>
              </a:spcBef>
            </a:pPr>
            <a:r>
              <a:rPr lang="fr-FR" sz="2400" b="1" dirty="0" smtClean="0">
                <a:solidFill>
                  <a:srgbClr val="C00000"/>
                </a:solidFill>
              </a:rPr>
              <a:t>D. </a:t>
            </a:r>
            <a:r>
              <a:rPr lang="fr-FR" sz="2400" b="1" dirty="0" err="1" smtClean="0">
                <a:solidFill>
                  <a:srgbClr val="C00000"/>
                </a:solidFill>
              </a:rPr>
              <a:t>Melconian</a:t>
            </a:r>
            <a:r>
              <a:rPr lang="fr-FR" sz="2400" b="1" dirty="0" smtClean="0">
                <a:solidFill>
                  <a:srgbClr val="C00000"/>
                </a:solidFill>
              </a:rPr>
              <a:t>, M. Nasser, M. </a:t>
            </a:r>
            <a:r>
              <a:rPr lang="fr-FR" sz="2400" b="1" dirty="0" err="1" smtClean="0">
                <a:solidFill>
                  <a:srgbClr val="C00000"/>
                </a:solidFill>
              </a:rPr>
              <a:t>Pomorski</a:t>
            </a:r>
            <a:r>
              <a:rPr lang="fr-FR" sz="2400" b="1" dirty="0" smtClean="0">
                <a:solidFill>
                  <a:srgbClr val="C00000"/>
                </a:solidFill>
              </a:rPr>
              <a:t>, </a:t>
            </a:r>
          </a:p>
          <a:p>
            <a:pPr>
              <a:spcBef>
                <a:spcPts val="0"/>
              </a:spcBef>
            </a:pPr>
            <a:r>
              <a:rPr lang="fr-FR" sz="2400" b="1" dirty="0" smtClean="0">
                <a:solidFill>
                  <a:srgbClr val="C00000"/>
                </a:solidFill>
              </a:rPr>
              <a:t>M</a:t>
            </a:r>
            <a:r>
              <a:rPr lang="fr-FR" sz="2400" b="1" dirty="0" smtClean="0">
                <a:solidFill>
                  <a:srgbClr val="C00000"/>
                </a:solidFill>
              </a:rPr>
              <a:t>. Roche, N. </a:t>
            </a:r>
            <a:r>
              <a:rPr lang="fr-FR" sz="2400" b="1" dirty="0" err="1" smtClean="0">
                <a:solidFill>
                  <a:srgbClr val="C00000"/>
                </a:solidFill>
              </a:rPr>
              <a:t>Severijns</a:t>
            </a:r>
            <a:r>
              <a:rPr lang="fr-FR" sz="2400" b="1" dirty="0" smtClean="0">
                <a:solidFill>
                  <a:srgbClr val="C00000"/>
                </a:solidFill>
              </a:rPr>
              <a:t>, S. </a:t>
            </a:r>
            <a:r>
              <a:rPr lang="fr-FR" sz="2400" b="1" dirty="0" err="1" smtClean="0">
                <a:solidFill>
                  <a:srgbClr val="C00000"/>
                </a:solidFill>
              </a:rPr>
              <a:t>Vanlangendonck</a:t>
            </a:r>
            <a:r>
              <a:rPr lang="fr-FR" sz="2400" b="1" dirty="0" smtClean="0">
                <a:solidFill>
                  <a:srgbClr val="C00000"/>
                </a:solidFill>
              </a:rPr>
              <a:t>, </a:t>
            </a:r>
          </a:p>
          <a:p>
            <a:pPr>
              <a:spcBef>
                <a:spcPts val="0"/>
              </a:spcBef>
            </a:pPr>
            <a:r>
              <a:rPr lang="fr-FR" sz="2400" b="1" dirty="0" smtClean="0">
                <a:solidFill>
                  <a:srgbClr val="C00000"/>
                </a:solidFill>
              </a:rPr>
              <a:t>M. </a:t>
            </a:r>
            <a:r>
              <a:rPr lang="fr-FR" sz="2400" b="1" dirty="0" err="1" smtClean="0">
                <a:solidFill>
                  <a:srgbClr val="C00000"/>
                </a:solidFill>
              </a:rPr>
              <a:t>Versteegen</a:t>
            </a:r>
            <a:r>
              <a:rPr lang="fr-FR" sz="2400" b="1" dirty="0">
                <a:solidFill>
                  <a:srgbClr val="C00000"/>
                </a:solidFill>
              </a:rPr>
              <a:t>,</a:t>
            </a:r>
            <a:r>
              <a:rPr lang="fr-FR" sz="2400" b="1" dirty="0" smtClean="0">
                <a:solidFill>
                  <a:srgbClr val="C00000"/>
                </a:solidFill>
              </a:rPr>
              <a:t> </a:t>
            </a:r>
            <a:r>
              <a:rPr lang="fr-FR" sz="2400" b="1" dirty="0">
                <a:solidFill>
                  <a:srgbClr val="C00000"/>
                </a:solidFill>
              </a:rPr>
              <a:t>D</a:t>
            </a:r>
            <a:r>
              <a:rPr lang="fr-FR" sz="2400" b="1" dirty="0" smtClean="0">
                <a:solidFill>
                  <a:srgbClr val="C00000"/>
                </a:solidFill>
              </a:rPr>
              <a:t>. </a:t>
            </a:r>
            <a:r>
              <a:rPr lang="fr-FR" sz="2400" b="1" dirty="0" err="1" smtClean="0">
                <a:solidFill>
                  <a:srgbClr val="C00000"/>
                </a:solidFill>
              </a:rPr>
              <a:t>Zakoucky</a:t>
            </a:r>
            <a:endParaRPr lang="fr-FR" sz="2400" b="1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endParaRPr lang="fr-FR" sz="900" b="1" dirty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</a:pPr>
            <a:r>
              <a:rPr lang="fr-FR" sz="2400" b="1" dirty="0" smtClean="0">
                <a:solidFill>
                  <a:srgbClr val="002060"/>
                </a:solidFill>
              </a:rPr>
              <a:t>CEN Bordeaux-Gradignan, LPC Caen, ISOLDE/CERN, </a:t>
            </a:r>
          </a:p>
          <a:p>
            <a:pPr>
              <a:spcBef>
                <a:spcPts val="0"/>
              </a:spcBef>
            </a:pPr>
            <a:r>
              <a:rPr lang="fr-FR" sz="2400" b="1" dirty="0" smtClean="0">
                <a:solidFill>
                  <a:srgbClr val="002060"/>
                </a:solidFill>
              </a:rPr>
              <a:t>KU Leuven,  NPI </a:t>
            </a:r>
            <a:r>
              <a:rPr lang="fr-FR" sz="2400" b="1" dirty="0" err="1" smtClean="0">
                <a:solidFill>
                  <a:srgbClr val="002060"/>
                </a:solidFill>
              </a:rPr>
              <a:t>Rez</a:t>
            </a:r>
            <a:r>
              <a:rPr lang="fr-FR" sz="2400" b="1" dirty="0" smtClean="0">
                <a:solidFill>
                  <a:srgbClr val="002060"/>
                </a:solidFill>
              </a:rPr>
              <a:t>, Texas A&amp;M, U. Washington</a:t>
            </a:r>
            <a:endParaRPr lang="fr-FR" sz="2400" b="1" dirty="0">
              <a:solidFill>
                <a:srgbClr val="00206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940560" y="6187440"/>
            <a:ext cx="5499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Request</a:t>
            </a:r>
            <a:r>
              <a:rPr lang="fr-FR" sz="2400" b="1" dirty="0" smtClean="0"/>
              <a:t>: 10 shifts to </a:t>
            </a:r>
            <a:r>
              <a:rPr lang="fr-FR" sz="2400" b="1" dirty="0" err="1" smtClean="0"/>
              <a:t>complete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beam</a:t>
            </a:r>
            <a:r>
              <a:rPr lang="fr-FR" sz="2400" b="1" dirty="0" smtClean="0"/>
              <a:t> time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17720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329;p25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t="5049" r="1097" b="-1985"/>
          <a:stretch/>
        </p:blipFill>
        <p:spPr>
          <a:xfrm>
            <a:off x="479333" y="2680024"/>
            <a:ext cx="4351128" cy="3779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6" descr="Chart&#10;&#10;Description automatically generated">
            <a:extLst>
              <a:ext uri="{FF2B5EF4-FFF2-40B4-BE49-F238E27FC236}">
                <a16:creationId xmlns:a16="http://schemas.microsoft.com/office/drawing/2014/main" id="{CEEDA3EF-262A-D74F-8265-880C66AE51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933" t="9713" r="24368"/>
          <a:stretch/>
        </p:blipFill>
        <p:spPr>
          <a:xfrm>
            <a:off x="4751023" y="2604000"/>
            <a:ext cx="4166834" cy="385579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061883" y="2408904"/>
            <a:ext cx="5089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2018                                                                   2022</a:t>
            </a:r>
            <a:endParaRPr lang="fr-FR" sz="2000" b="1" dirty="0"/>
          </a:p>
        </p:txBody>
      </p: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8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" name="Line 19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20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250825" y="250825"/>
            <a:ext cx="8893175" cy="400110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6DA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Weak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-interaction exclusion plots</a:t>
            </a:r>
            <a:endParaRPr lang="en-GB" b="1" dirty="0">
              <a:solidFill>
                <a:srgbClr val="2559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894736" y="763343"/>
            <a:ext cx="583595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fr-FR" sz="2000" b="1" dirty="0" smtClean="0"/>
              <a:t>10/2018: Proof-of-</a:t>
            </a:r>
            <a:r>
              <a:rPr lang="fr-FR" sz="2000" b="1" dirty="0" err="1" smtClean="0"/>
              <a:t>principle</a:t>
            </a:r>
            <a:r>
              <a:rPr lang="fr-FR" sz="2000" b="1" dirty="0" smtClean="0"/>
              <a:t> for </a:t>
            </a:r>
            <a:r>
              <a:rPr lang="fr-FR" sz="2000" b="1" dirty="0" err="1" smtClean="0"/>
              <a:t>WISArD</a:t>
            </a:r>
            <a:endParaRPr lang="fr-FR" sz="2000" b="1" dirty="0" smtClean="0"/>
          </a:p>
          <a:p>
            <a:pPr>
              <a:lnSpc>
                <a:spcPct val="110000"/>
              </a:lnSpc>
            </a:pPr>
            <a:r>
              <a:rPr lang="fr-FR" sz="2000" b="1" dirty="0" smtClean="0"/>
              <a:t>11/2020</a:t>
            </a:r>
            <a:r>
              <a:rPr lang="fr-FR" sz="2000" b="1" dirty="0" smtClean="0"/>
              <a:t>: INTC </a:t>
            </a:r>
            <a:r>
              <a:rPr lang="fr-FR" sz="2000" b="1" dirty="0" err="1" smtClean="0"/>
              <a:t>accepts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proposal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with</a:t>
            </a:r>
            <a:r>
              <a:rPr lang="fr-FR" sz="2000" b="1" dirty="0" smtClean="0"/>
              <a:t> 24 shifts</a:t>
            </a:r>
          </a:p>
          <a:p>
            <a:pPr>
              <a:lnSpc>
                <a:spcPct val="110000"/>
              </a:lnSpc>
            </a:pPr>
            <a:r>
              <a:rPr lang="fr-FR" sz="2000" b="1" dirty="0" smtClean="0"/>
              <a:t>10/2021: </a:t>
            </a:r>
            <a:r>
              <a:rPr lang="fr-FR" sz="2000" b="1" dirty="0" err="1" smtClean="0"/>
              <a:t>WISArD</a:t>
            </a:r>
            <a:r>
              <a:rPr lang="fr-FR" sz="2000" b="1" dirty="0" smtClean="0"/>
              <a:t> test </a:t>
            </a:r>
            <a:r>
              <a:rPr lang="fr-FR" sz="2000" b="1" dirty="0" err="1" smtClean="0"/>
              <a:t>with</a:t>
            </a:r>
            <a:r>
              <a:rPr lang="fr-FR" sz="2000" b="1" dirty="0" smtClean="0"/>
              <a:t> 10 shifts</a:t>
            </a:r>
          </a:p>
          <a:p>
            <a:pPr>
              <a:lnSpc>
                <a:spcPct val="110000"/>
              </a:lnSpc>
            </a:pPr>
            <a:r>
              <a:rPr lang="fr-FR" sz="2000" b="1" dirty="0" smtClean="0"/>
              <a:t>02/2022: </a:t>
            </a:r>
            <a:r>
              <a:rPr lang="fr-FR" sz="2000" b="1" dirty="0" err="1" smtClean="0"/>
              <a:t>Request</a:t>
            </a:r>
            <a:r>
              <a:rPr lang="fr-FR" sz="2000" b="1" dirty="0" smtClean="0"/>
              <a:t> of 10 shifts to </a:t>
            </a:r>
            <a:r>
              <a:rPr lang="fr-FR" sz="2000" b="1" dirty="0" err="1" smtClean="0"/>
              <a:t>complete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beam</a:t>
            </a:r>
            <a:r>
              <a:rPr lang="fr-FR" sz="2000" b="1" dirty="0" smtClean="0"/>
              <a:t> time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274166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141;p16"/>
          <p:cNvSpPr txBox="1"/>
          <p:nvPr/>
        </p:nvSpPr>
        <p:spPr>
          <a:xfrm>
            <a:off x="412953" y="4645642"/>
            <a:ext cx="3844293" cy="738623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SM: Vector current</a:t>
            </a:r>
            <a:endParaRPr sz="1200" dirty="0"/>
          </a:p>
          <a:p>
            <a:pPr marL="285750" marR="0" lvl="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Preferred emission angle: θ  = </a:t>
            </a:r>
            <a:r>
              <a:rPr lang="en-US" sz="1400" b="1" i="0" u="none" strike="noStrike" cap="none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r>
              <a:rPr lang="en-US" sz="14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°</a:t>
            </a:r>
            <a:endParaRPr sz="1200" dirty="0"/>
          </a:p>
          <a:p>
            <a:pPr marL="285750" marR="0" lvl="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Maximum recoil energy</a:t>
            </a:r>
            <a:endParaRPr sz="1400" b="1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630820" y="4087994"/>
            <a:ext cx="78249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Pure Fermi transitions </a:t>
            </a:r>
            <a:r>
              <a:rPr lang="en-US" sz="2200" b="1" dirty="0" smtClean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          </a:t>
            </a:r>
            <a:r>
              <a:rPr lang="en-US" sz="2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Correlation </a:t>
            </a:r>
            <a:r>
              <a:rPr lang="en-US" sz="22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Parameters</a:t>
            </a:r>
            <a:r>
              <a:rPr lang="en-US" sz="2200" b="1" dirty="0" smtClean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lang="fr-FR" sz="2200" dirty="0"/>
          </a:p>
        </p:txBody>
      </p:sp>
      <p:sp>
        <p:nvSpPr>
          <p:cNvPr id="56" name="Google Shape;160;p17"/>
          <p:cNvSpPr txBox="1"/>
          <p:nvPr/>
        </p:nvSpPr>
        <p:spPr>
          <a:xfrm>
            <a:off x="184296" y="3944593"/>
            <a:ext cx="8810425" cy="2818092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endParaRPr sz="2000" b="1" i="0" u="none" strike="noStrike" cap="none" dirty="0">
              <a:solidFill>
                <a:srgbClr val="8000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9" name="Google Shape;144;p16"/>
          <p:cNvSpPr txBox="1"/>
          <p:nvPr/>
        </p:nvSpPr>
        <p:spPr>
          <a:xfrm>
            <a:off x="4994783" y="5938683"/>
            <a:ext cx="3541893" cy="471949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None/>
            </a:pPr>
            <a:r>
              <a:rPr lang="en-US" b="1" i="0" u="none" strike="noStrike" cap="none"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endParaRPr sz="1400"/>
          </a:p>
        </p:txBody>
      </p:sp>
      <p:sp>
        <p:nvSpPr>
          <p:cNvPr id="60" name="Google Shape;142;p16"/>
          <p:cNvSpPr txBox="1"/>
          <p:nvPr/>
        </p:nvSpPr>
        <p:spPr>
          <a:xfrm>
            <a:off x="4453310" y="4705553"/>
            <a:ext cx="4541134" cy="466215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None/>
            </a:pPr>
            <a:r>
              <a:rPr lang="en-US" sz="2400" b="1" i="0" u="none" strike="noStrike" cap="none" dirty="0"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endParaRPr dirty="0"/>
          </a:p>
        </p:txBody>
      </p:sp>
      <p:sp>
        <p:nvSpPr>
          <p:cNvPr id="61" name="Google Shape;132;p16"/>
          <p:cNvSpPr txBox="1"/>
          <p:nvPr/>
        </p:nvSpPr>
        <p:spPr>
          <a:xfrm>
            <a:off x="4770999" y="2064096"/>
            <a:ext cx="69674" cy="360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3175" tIns="41575" rIns="83175" bIns="415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None/>
            </a:pPr>
            <a:endParaRPr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134;p16"/>
          <p:cNvSpPr txBox="1"/>
          <p:nvPr/>
        </p:nvSpPr>
        <p:spPr>
          <a:xfrm>
            <a:off x="409053" y="3137954"/>
            <a:ext cx="213552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400"/>
              <a:buFont typeface="Helvetica Neue"/>
              <a:buNone/>
            </a:pPr>
            <a:r>
              <a:rPr lang="en-US" b="1" i="0" u="none" strike="noStrike" cap="none">
                <a:solidFill>
                  <a:srgbClr val="00B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phase-space </a:t>
            </a:r>
            <a:endParaRPr sz="140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400"/>
              <a:buFont typeface="Helvetica Neue"/>
              <a:buNone/>
            </a:pPr>
            <a:r>
              <a:rPr lang="en-US" b="1" i="0" u="none" strike="noStrike" cap="none">
                <a:solidFill>
                  <a:srgbClr val="00B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factor</a:t>
            </a:r>
            <a:endParaRPr sz="1400"/>
          </a:p>
        </p:txBody>
      </p:sp>
      <p:sp>
        <p:nvSpPr>
          <p:cNvPr id="63" name="Google Shape;135;p16"/>
          <p:cNvSpPr txBox="1"/>
          <p:nvPr/>
        </p:nvSpPr>
        <p:spPr>
          <a:xfrm>
            <a:off x="2117783" y="2953289"/>
            <a:ext cx="3055644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Helvetica Neue"/>
              <a:buNone/>
            </a:pPr>
            <a:r>
              <a:rPr lang="en-US" b="1" i="1" u="none" strike="noStrike" cap="none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beta-neutrino</a:t>
            </a:r>
            <a:endParaRPr sz="14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Helvetica Neue"/>
              <a:buNone/>
            </a:pPr>
            <a:r>
              <a:rPr lang="en-US" b="1" i="1" u="none" strike="noStrike" cap="none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angular correlation </a:t>
            </a:r>
            <a:endParaRPr sz="14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Helvetica Neue"/>
              <a:buNone/>
            </a:pPr>
            <a:r>
              <a:rPr lang="en-US" b="1" i="1" u="none" strike="noStrike" cap="none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coefficient</a:t>
            </a:r>
            <a:endParaRPr sz="1400" dirty="0"/>
          </a:p>
        </p:txBody>
      </p:sp>
      <p:sp>
        <p:nvSpPr>
          <p:cNvPr id="64" name="Google Shape;136;p16"/>
          <p:cNvSpPr txBox="1"/>
          <p:nvPr/>
        </p:nvSpPr>
        <p:spPr>
          <a:xfrm>
            <a:off x="5107391" y="2953289"/>
            <a:ext cx="1947969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Helvetica Neue"/>
              <a:buNone/>
            </a:pPr>
            <a:r>
              <a:rPr lang="en-US" b="1" i="0" u="none" strike="noStrike" cap="none" dirty="0" err="1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Fierz</a:t>
            </a:r>
            <a:r>
              <a:rPr lang="en-US" b="1" i="0" u="none" strike="noStrike" cap="none" dirty="0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14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Helvetica Neue"/>
              <a:buNone/>
            </a:pPr>
            <a:r>
              <a:rPr lang="en-US" b="1" i="0" u="none" strike="noStrike" cap="none" dirty="0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interference</a:t>
            </a:r>
            <a:endParaRPr sz="14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Helvetica Neue"/>
              <a:buNone/>
            </a:pPr>
            <a:r>
              <a:rPr lang="en-US" b="1" i="0" u="none" strike="noStrike" cap="none" dirty="0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term</a:t>
            </a:r>
            <a:endParaRPr sz="1400" dirty="0"/>
          </a:p>
        </p:txBody>
      </p:sp>
      <p:cxnSp>
        <p:nvCxnSpPr>
          <p:cNvPr id="65" name="Google Shape;137;p16"/>
          <p:cNvCxnSpPr/>
          <p:nvPr/>
        </p:nvCxnSpPr>
        <p:spPr>
          <a:xfrm flipH="1">
            <a:off x="1641836" y="1700983"/>
            <a:ext cx="324616" cy="1276622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6" name="Google Shape;138;p16"/>
          <p:cNvCxnSpPr/>
          <p:nvPr/>
        </p:nvCxnSpPr>
        <p:spPr>
          <a:xfrm>
            <a:off x="3376115" y="1861037"/>
            <a:ext cx="41510" cy="1065011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7" name="Google Shape;139;p16"/>
          <p:cNvCxnSpPr/>
          <p:nvPr/>
        </p:nvCxnSpPr>
        <p:spPr>
          <a:xfrm>
            <a:off x="5210396" y="1833354"/>
            <a:ext cx="573383" cy="941027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8" name="Google Shape;133;p16"/>
          <p:cNvSpPr txBox="1">
            <a:spLocks noChangeAspect="1"/>
          </p:cNvSpPr>
          <p:nvPr/>
        </p:nvSpPr>
        <p:spPr>
          <a:xfrm>
            <a:off x="442451" y="1023215"/>
            <a:ext cx="6114966" cy="991105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None/>
            </a:pPr>
            <a:r>
              <a:rPr lang="en-US" sz="2400" b="1" i="0" u="none" strike="noStrike" cap="none"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endParaRPr/>
          </a:p>
        </p:txBody>
      </p:sp>
      <p:grpSp>
        <p:nvGrpSpPr>
          <p:cNvPr id="69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70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" name="Line 19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2" name="Line 20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73" name="Rectangle 16"/>
          <p:cNvSpPr>
            <a:spLocks noChangeArrowheads="1"/>
          </p:cNvSpPr>
          <p:nvPr/>
        </p:nvSpPr>
        <p:spPr bwMode="auto">
          <a:xfrm>
            <a:off x="250825" y="250825"/>
            <a:ext cx="8893175" cy="400110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6DA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Beta-</a:t>
            </a:r>
            <a:r>
              <a:rPr lang="fr-FR" b="1" dirty="0" err="1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decay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observables</a:t>
            </a:r>
            <a:endParaRPr lang="en-GB" b="1" dirty="0">
              <a:solidFill>
                <a:srgbClr val="2559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76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141;p16"/>
          <p:cNvSpPr txBox="1"/>
          <p:nvPr/>
        </p:nvSpPr>
        <p:spPr>
          <a:xfrm>
            <a:off x="371045" y="4645642"/>
            <a:ext cx="3945193" cy="738623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SM: Vector current</a:t>
            </a:r>
            <a:endParaRPr sz="1200" dirty="0"/>
          </a:p>
          <a:p>
            <a:pPr marL="285750" marR="0" lvl="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Preferred emission angle: θ  = </a:t>
            </a:r>
            <a:r>
              <a:rPr lang="en-US" sz="1400" b="1" i="0" u="none" strike="noStrike" cap="none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0</a:t>
            </a:r>
            <a:r>
              <a:rPr lang="en-US" sz="14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°</a:t>
            </a:r>
            <a:endParaRPr sz="1200" dirty="0"/>
          </a:p>
          <a:p>
            <a:pPr marL="285750" marR="0" lvl="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4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Maximum recoil energy</a:t>
            </a:r>
            <a:endParaRPr sz="1400" b="1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630820" y="4087994"/>
            <a:ext cx="78249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Pure Fermi transitions </a:t>
            </a:r>
            <a:r>
              <a:rPr lang="en-US" sz="2200" b="1" dirty="0" smtClean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          </a:t>
            </a:r>
            <a:r>
              <a:rPr lang="en-US" sz="2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Correlation </a:t>
            </a:r>
            <a:r>
              <a:rPr lang="en-US" sz="2200" b="1" dirty="0" smtClean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Parameters</a:t>
            </a:r>
            <a:r>
              <a:rPr lang="en-US" sz="2200" b="1" dirty="0" smtClean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lang="fr-FR" sz="2200" dirty="0"/>
          </a:p>
        </p:txBody>
      </p:sp>
      <p:sp>
        <p:nvSpPr>
          <p:cNvPr id="56" name="Google Shape;160;p17"/>
          <p:cNvSpPr txBox="1"/>
          <p:nvPr/>
        </p:nvSpPr>
        <p:spPr>
          <a:xfrm>
            <a:off x="270489" y="3944593"/>
            <a:ext cx="8743896" cy="2818092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endParaRPr sz="2000" b="1" i="0" u="none" strike="noStrike" cap="none" dirty="0">
              <a:solidFill>
                <a:srgbClr val="8000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1" name="Google Shape;132;p16"/>
          <p:cNvSpPr txBox="1"/>
          <p:nvPr/>
        </p:nvSpPr>
        <p:spPr>
          <a:xfrm>
            <a:off x="4770999" y="2064096"/>
            <a:ext cx="69674" cy="360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3175" tIns="41575" rIns="83175" bIns="415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None/>
            </a:pPr>
            <a:endParaRPr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134;p16"/>
          <p:cNvSpPr txBox="1"/>
          <p:nvPr/>
        </p:nvSpPr>
        <p:spPr>
          <a:xfrm>
            <a:off x="409053" y="3137954"/>
            <a:ext cx="213552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400"/>
              <a:buFont typeface="Helvetica Neue"/>
              <a:buNone/>
            </a:pPr>
            <a:r>
              <a:rPr lang="en-US" b="1" i="0" u="none" strike="noStrike" cap="none">
                <a:solidFill>
                  <a:srgbClr val="00B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phase-space </a:t>
            </a:r>
            <a:endParaRPr sz="140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400"/>
              <a:buFont typeface="Helvetica Neue"/>
              <a:buNone/>
            </a:pPr>
            <a:r>
              <a:rPr lang="en-US" b="1" i="0" u="none" strike="noStrike" cap="none">
                <a:solidFill>
                  <a:srgbClr val="00B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factor</a:t>
            </a:r>
            <a:endParaRPr sz="1400"/>
          </a:p>
        </p:txBody>
      </p:sp>
      <p:sp>
        <p:nvSpPr>
          <p:cNvPr id="63" name="Google Shape;135;p16"/>
          <p:cNvSpPr txBox="1"/>
          <p:nvPr/>
        </p:nvSpPr>
        <p:spPr>
          <a:xfrm>
            <a:off x="2117783" y="2953289"/>
            <a:ext cx="3055644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Helvetica Neue"/>
              <a:buNone/>
            </a:pPr>
            <a:r>
              <a:rPr lang="en-US" b="1" i="1" u="none" strike="noStrike" cap="none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beta-neutrino</a:t>
            </a:r>
            <a:endParaRPr sz="14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Helvetica Neue"/>
              <a:buNone/>
            </a:pPr>
            <a:r>
              <a:rPr lang="en-US" b="1" i="1" u="none" strike="noStrike" cap="none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angular correlation </a:t>
            </a:r>
            <a:endParaRPr sz="14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Helvetica Neue"/>
              <a:buNone/>
            </a:pPr>
            <a:r>
              <a:rPr lang="en-US" b="1" i="1" u="none" strike="noStrike" cap="none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coefficient</a:t>
            </a:r>
            <a:endParaRPr sz="1400" dirty="0"/>
          </a:p>
        </p:txBody>
      </p:sp>
      <p:sp>
        <p:nvSpPr>
          <p:cNvPr id="64" name="Google Shape;136;p16"/>
          <p:cNvSpPr txBox="1"/>
          <p:nvPr/>
        </p:nvSpPr>
        <p:spPr>
          <a:xfrm>
            <a:off x="5107391" y="2953289"/>
            <a:ext cx="1947969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Helvetica Neue"/>
              <a:buNone/>
            </a:pPr>
            <a:r>
              <a:rPr lang="en-US" b="1" i="0" u="none" strike="noStrike" cap="none" dirty="0" err="1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Fierz</a:t>
            </a:r>
            <a:r>
              <a:rPr lang="en-US" b="1" i="0" u="none" strike="noStrike" cap="none" dirty="0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14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Helvetica Neue"/>
              <a:buNone/>
            </a:pPr>
            <a:r>
              <a:rPr lang="en-US" b="1" i="0" u="none" strike="noStrike" cap="none" dirty="0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interference</a:t>
            </a:r>
            <a:endParaRPr sz="14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Helvetica Neue"/>
              <a:buNone/>
            </a:pPr>
            <a:r>
              <a:rPr lang="en-US" b="1" i="0" u="none" strike="noStrike" cap="none" dirty="0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term</a:t>
            </a:r>
            <a:endParaRPr sz="1400" dirty="0"/>
          </a:p>
        </p:txBody>
      </p:sp>
      <p:cxnSp>
        <p:nvCxnSpPr>
          <p:cNvPr id="65" name="Google Shape;137;p16"/>
          <p:cNvCxnSpPr/>
          <p:nvPr/>
        </p:nvCxnSpPr>
        <p:spPr>
          <a:xfrm flipH="1">
            <a:off x="1641836" y="1700983"/>
            <a:ext cx="324616" cy="1276622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6" name="Google Shape;138;p16"/>
          <p:cNvCxnSpPr/>
          <p:nvPr/>
        </p:nvCxnSpPr>
        <p:spPr>
          <a:xfrm>
            <a:off x="3376115" y="1861037"/>
            <a:ext cx="41510" cy="1065011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7" name="Google Shape;139;p16"/>
          <p:cNvCxnSpPr/>
          <p:nvPr/>
        </p:nvCxnSpPr>
        <p:spPr>
          <a:xfrm>
            <a:off x="5210396" y="1833354"/>
            <a:ext cx="573383" cy="941027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8" name="Google Shape;133;p16"/>
          <p:cNvSpPr txBox="1">
            <a:spLocks noChangeAspect="1"/>
          </p:cNvSpPr>
          <p:nvPr/>
        </p:nvSpPr>
        <p:spPr>
          <a:xfrm>
            <a:off x="442451" y="1023215"/>
            <a:ext cx="6114966" cy="991105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None/>
            </a:pPr>
            <a:r>
              <a:rPr lang="en-US" sz="2400" b="1" i="0" u="none" strike="noStrike" cap="none"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endParaRPr/>
          </a:p>
        </p:txBody>
      </p:sp>
      <p:sp>
        <p:nvSpPr>
          <p:cNvPr id="15" name="Google Shape;168;p17"/>
          <p:cNvSpPr txBox="1"/>
          <p:nvPr/>
        </p:nvSpPr>
        <p:spPr>
          <a:xfrm>
            <a:off x="6707540" y="1259361"/>
            <a:ext cx="2360077" cy="4411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Helvetica Neue"/>
              <a:buNone/>
            </a:pPr>
            <a:r>
              <a:rPr lang="en-US" sz="22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Sensitivity to NP</a:t>
            </a:r>
            <a:endParaRPr sz="2200" b="1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" name="Google Shape;166;p17"/>
          <p:cNvSpPr txBox="1"/>
          <p:nvPr/>
        </p:nvSpPr>
        <p:spPr>
          <a:xfrm>
            <a:off x="6743438" y="1720481"/>
            <a:ext cx="2321903" cy="786743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None/>
            </a:pPr>
            <a:r>
              <a:rPr lang="en-US" sz="2400" b="1" i="0" u="none" strike="noStrike" cap="none"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endParaRPr/>
          </a:p>
        </p:txBody>
      </p:sp>
      <p:sp>
        <p:nvSpPr>
          <p:cNvPr id="17" name="Google Shape;162;p17"/>
          <p:cNvSpPr txBox="1"/>
          <p:nvPr/>
        </p:nvSpPr>
        <p:spPr>
          <a:xfrm>
            <a:off x="371045" y="5631239"/>
            <a:ext cx="3945193" cy="830956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Helvetica Neue"/>
              <a:buNone/>
            </a:pPr>
            <a:r>
              <a:rPr lang="en-US" sz="1600" b="1" i="0" u="none" strike="noStrike" cap="none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NP: Scalar current</a:t>
            </a:r>
            <a:endParaRPr sz="1400"/>
          </a:p>
          <a:p>
            <a:pPr marL="285750" marR="0" lvl="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Char char="•"/>
            </a:pPr>
            <a:r>
              <a:rPr lang="en-US" sz="1600" b="1" i="0" u="none" strike="noStrike" cap="none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Preferred emission angle: θ  = 180°</a:t>
            </a:r>
            <a:endParaRPr sz="1400"/>
          </a:p>
          <a:p>
            <a:pPr marL="285750" marR="0" lvl="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Char char="•"/>
            </a:pPr>
            <a:r>
              <a:rPr lang="en-US" sz="1600" b="1" i="0" u="none" strike="noStrike" cap="none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Minimum recoil energy</a:t>
            </a:r>
            <a:endParaRPr sz="1600" b="1" i="0" u="none" strike="noStrike" cap="none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" name="Google Shape;163;p17"/>
          <p:cNvSpPr txBox="1"/>
          <p:nvPr/>
        </p:nvSpPr>
        <p:spPr>
          <a:xfrm>
            <a:off x="4911353" y="4541633"/>
            <a:ext cx="4244873" cy="876925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None/>
            </a:pPr>
            <a:r>
              <a:rPr lang="en-US" sz="2400" b="1" i="0" u="none" strike="noStrike" cap="none"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endParaRPr/>
          </a:p>
        </p:txBody>
      </p:sp>
      <p:sp>
        <p:nvSpPr>
          <p:cNvPr id="20" name="Google Shape;165;p17"/>
          <p:cNvSpPr txBox="1"/>
          <p:nvPr/>
        </p:nvSpPr>
        <p:spPr>
          <a:xfrm>
            <a:off x="5160690" y="5527110"/>
            <a:ext cx="3786663" cy="834358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None/>
            </a:pPr>
            <a:r>
              <a:rPr lang="en-US" sz="2400" b="1" i="0" u="none" strike="noStrike" cap="none"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endParaRPr/>
          </a:p>
        </p:txBody>
      </p:sp>
      <p:grpSp>
        <p:nvGrpSpPr>
          <p:cNvPr id="21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250825" y="250825"/>
            <a:ext cx="8893175" cy="400110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6DA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Beta-</a:t>
            </a:r>
            <a:r>
              <a:rPr lang="fr-FR" b="1" dirty="0" err="1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decay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observables</a:t>
            </a:r>
            <a:endParaRPr lang="en-GB" b="1" dirty="0">
              <a:solidFill>
                <a:srgbClr val="2559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38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79;p18"/>
          <p:cNvPicPr preferRelativeResize="0"/>
          <p:nvPr/>
        </p:nvPicPr>
        <p:blipFill rotWithShape="1">
          <a:blip r:embed="rId2">
            <a:alphaModFix/>
          </a:blip>
          <a:srcRect r="6814"/>
          <a:stretch/>
        </p:blipFill>
        <p:spPr>
          <a:xfrm>
            <a:off x="3726426" y="678425"/>
            <a:ext cx="5417574" cy="4454014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175;p18"/>
          <p:cNvSpPr txBox="1"/>
          <p:nvPr/>
        </p:nvSpPr>
        <p:spPr>
          <a:xfrm>
            <a:off x="145405" y="839236"/>
            <a:ext cx="5159440" cy="4108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r>
              <a:rPr lang="en-US" b="1" i="0" u="none" strike="noStrike" cap="none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</a:t>
            </a:r>
            <a:r>
              <a:rPr lang="en-US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 decays by β-decay to </a:t>
            </a:r>
            <a:r>
              <a:rPr lang="en-US" b="1" i="0" u="none" strike="noStrike" cap="none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</a:t>
            </a:r>
            <a:r>
              <a:rPr lang="en-US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</a:t>
            </a:r>
            <a:endParaRPr sz="1400" dirty="0"/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r>
              <a:rPr lang="en-US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Recoil energy ~ </a:t>
            </a:r>
            <a:r>
              <a:rPr lang="en-US" b="1" i="0" u="none" strike="noStrike" cap="none" dirty="0">
                <a:solidFill>
                  <a:srgbClr val="00517F"/>
                </a:solidFill>
                <a:latin typeface="Arial"/>
                <a:ea typeface="Arial"/>
                <a:cs typeface="Arial"/>
                <a:sym typeface="Arial"/>
              </a:rPr>
              <a:t>hundreds eV</a:t>
            </a:r>
            <a:endParaRPr sz="1400" dirty="0"/>
          </a:p>
        </p:txBody>
      </p:sp>
      <p:cxnSp>
        <p:nvCxnSpPr>
          <p:cNvPr id="29" name="Google Shape;180;p18"/>
          <p:cNvCxnSpPr/>
          <p:nvPr/>
        </p:nvCxnSpPr>
        <p:spPr>
          <a:xfrm flipH="1" flipV="1">
            <a:off x="5004619" y="3480619"/>
            <a:ext cx="192135" cy="1956617"/>
          </a:xfrm>
          <a:prstGeom prst="straightConnector1">
            <a:avLst/>
          </a:prstGeom>
          <a:noFill/>
          <a:ln w="57150" cap="flat" cmpd="sng">
            <a:solidFill>
              <a:schemeClr val="dk1"/>
            </a:solidFill>
            <a:prstDash val="solid"/>
            <a:miter lim="400000"/>
            <a:headEnd type="none" w="sm" len="sm"/>
            <a:tailEnd type="triangle" w="med" len="med"/>
          </a:ln>
        </p:spPr>
      </p:cxnSp>
      <p:cxnSp>
        <p:nvCxnSpPr>
          <p:cNvPr id="31" name="Google Shape;180;p18"/>
          <p:cNvCxnSpPr/>
          <p:nvPr/>
        </p:nvCxnSpPr>
        <p:spPr>
          <a:xfrm flipH="1" flipV="1">
            <a:off x="6319622" y="2664542"/>
            <a:ext cx="1591356" cy="2787359"/>
          </a:xfrm>
          <a:prstGeom prst="straightConnector1">
            <a:avLst/>
          </a:prstGeom>
          <a:noFill/>
          <a:ln w="57150" cap="flat" cmpd="sng">
            <a:solidFill>
              <a:schemeClr val="dk1"/>
            </a:solidFill>
            <a:prstDash val="solid"/>
            <a:miter lim="400000"/>
            <a:headEnd type="none" w="sm" len="sm"/>
            <a:tailEnd type="triangle" w="med" len="med"/>
          </a:ln>
        </p:spPr>
      </p:cxnSp>
      <p:grpSp>
        <p:nvGrpSpPr>
          <p:cNvPr id="33" name="Groupe 32"/>
          <p:cNvGrpSpPr/>
          <p:nvPr/>
        </p:nvGrpSpPr>
        <p:grpSpPr>
          <a:xfrm>
            <a:off x="803339" y="1455174"/>
            <a:ext cx="2698808" cy="2998838"/>
            <a:chOff x="2015319" y="2873332"/>
            <a:chExt cx="3320216" cy="3672050"/>
          </a:xfrm>
        </p:grpSpPr>
        <p:pic>
          <p:nvPicPr>
            <p:cNvPr id="34" name="Google Shape;176;p18"/>
            <p:cNvPicPr preferRelativeResize="0"/>
            <p:nvPr/>
          </p:nvPicPr>
          <p:blipFill rotWithShape="1">
            <a:blip r:embed="rId3">
              <a:alphaModFix/>
            </a:blip>
            <a:srcRect l="32580"/>
            <a:stretch/>
          </p:blipFill>
          <p:spPr>
            <a:xfrm>
              <a:off x="2018580" y="2873332"/>
              <a:ext cx="3316955" cy="367205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5" name="Google Shape;177;p18"/>
            <p:cNvCxnSpPr/>
            <p:nvPr/>
          </p:nvCxnSpPr>
          <p:spPr>
            <a:xfrm flipH="1">
              <a:off x="4044287" y="3066197"/>
              <a:ext cx="395785" cy="1069075"/>
            </a:xfrm>
            <a:prstGeom prst="straightConnector1">
              <a:avLst/>
            </a:prstGeom>
            <a:noFill/>
            <a:ln w="38100" cap="flat" cmpd="sng">
              <a:solidFill>
                <a:srgbClr val="FFC000"/>
              </a:solidFill>
              <a:prstDash val="solid"/>
              <a:miter lim="400000"/>
              <a:headEnd type="none" w="sm" len="sm"/>
              <a:tailEnd type="triangle" w="med" len="med"/>
            </a:ln>
          </p:spPr>
        </p:cxnSp>
        <p:cxnSp>
          <p:nvCxnSpPr>
            <p:cNvPr id="36" name="Google Shape;178;p18"/>
            <p:cNvCxnSpPr/>
            <p:nvPr/>
          </p:nvCxnSpPr>
          <p:spPr>
            <a:xfrm>
              <a:off x="2015319" y="4153469"/>
              <a:ext cx="2028968" cy="1"/>
            </a:xfrm>
            <a:prstGeom prst="straightConnector1">
              <a:avLst/>
            </a:prstGeom>
            <a:noFill/>
            <a:ln w="38100" cap="flat" cmpd="sng">
              <a:solidFill>
                <a:srgbClr val="FFC000"/>
              </a:solidFill>
              <a:prstDash val="solid"/>
              <a:miter lim="400000"/>
              <a:headEnd type="none" w="sm" len="sm"/>
              <a:tailEnd type="none" w="sm" len="sm"/>
            </a:ln>
          </p:spPr>
        </p:cxnSp>
      </p:grpSp>
      <p:grpSp>
        <p:nvGrpSpPr>
          <p:cNvPr id="53" name="Google Shape;182;p18"/>
          <p:cNvGrpSpPr/>
          <p:nvPr/>
        </p:nvGrpSpPr>
        <p:grpSpPr>
          <a:xfrm>
            <a:off x="6998183" y="5467542"/>
            <a:ext cx="2061123" cy="825101"/>
            <a:chOff x="6587104" y="2934531"/>
            <a:chExt cx="2421563" cy="945621"/>
          </a:xfrm>
        </p:grpSpPr>
        <p:pic>
          <p:nvPicPr>
            <p:cNvPr id="54" name="Google Shape;183;p18" descr="vector_scalar.jpg"/>
            <p:cNvPicPr preferRelativeResize="0"/>
            <p:nvPr/>
          </p:nvPicPr>
          <p:blipFill rotWithShape="1">
            <a:blip r:embed="rId4">
              <a:alphaModFix/>
            </a:blip>
            <a:srcRect r="45972"/>
            <a:stretch/>
          </p:blipFill>
          <p:spPr>
            <a:xfrm>
              <a:off x="6660233" y="2977399"/>
              <a:ext cx="2348434" cy="9027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5" name="Google Shape;184;p18"/>
            <p:cNvSpPr/>
            <p:nvPr/>
          </p:nvSpPr>
          <p:spPr>
            <a:xfrm>
              <a:off x="6587104" y="2934531"/>
              <a:ext cx="2421563" cy="901494"/>
            </a:xfrm>
            <a:prstGeom prst="rect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Helvetica Neue"/>
                <a:buNone/>
              </a:pPr>
              <a:endParaRPr sz="24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56" name="Google Shape;185;p18"/>
          <p:cNvSpPr txBox="1"/>
          <p:nvPr/>
        </p:nvSpPr>
        <p:spPr>
          <a:xfrm>
            <a:off x="6950160" y="5927435"/>
            <a:ext cx="96081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</a:pPr>
            <a:r>
              <a:rPr lang="en-US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Vector</a:t>
            </a:r>
            <a:endParaRPr sz="2000" b="1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57" name="Google Shape;186;p18"/>
          <p:cNvGrpSpPr/>
          <p:nvPr/>
        </p:nvGrpSpPr>
        <p:grpSpPr>
          <a:xfrm>
            <a:off x="4306529" y="5437236"/>
            <a:ext cx="2197029" cy="807529"/>
            <a:chOff x="3895838" y="2913449"/>
            <a:chExt cx="2421563" cy="908054"/>
          </a:xfrm>
        </p:grpSpPr>
        <p:pic>
          <p:nvPicPr>
            <p:cNvPr id="58" name="Google Shape;187;p18" descr="vector_scalar.jpg"/>
            <p:cNvPicPr preferRelativeResize="0"/>
            <p:nvPr/>
          </p:nvPicPr>
          <p:blipFill rotWithShape="1">
            <a:blip r:embed="rId4">
              <a:alphaModFix/>
            </a:blip>
            <a:srcRect l="55769"/>
            <a:stretch/>
          </p:blipFill>
          <p:spPr>
            <a:xfrm>
              <a:off x="4138112" y="2913449"/>
              <a:ext cx="1929348" cy="90805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9" name="Google Shape;188;p18"/>
            <p:cNvSpPr/>
            <p:nvPr/>
          </p:nvSpPr>
          <p:spPr>
            <a:xfrm>
              <a:off x="3895838" y="2934531"/>
              <a:ext cx="2421563" cy="886972"/>
            </a:xfrm>
            <a:prstGeom prst="rect">
              <a:avLst/>
            </a:prstGeom>
            <a:noFill/>
            <a:ln w="38100" cap="flat" cmpd="sng">
              <a:solidFill>
                <a:srgbClr val="4583A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Helvetica Neue"/>
                <a:buNone/>
              </a:pPr>
              <a:endParaRPr sz="24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60" name="Google Shape;189;p18"/>
          <p:cNvSpPr txBox="1"/>
          <p:nvPr/>
        </p:nvSpPr>
        <p:spPr>
          <a:xfrm>
            <a:off x="4235935" y="5924171"/>
            <a:ext cx="96081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</a:pPr>
            <a:r>
              <a:rPr lang="en-US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Scalar</a:t>
            </a:r>
            <a:endParaRPr sz="2000" b="1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61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62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3" name="Line 19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Line 20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65" name="Rectangle 16"/>
          <p:cNvSpPr>
            <a:spLocks noChangeArrowheads="1"/>
          </p:cNvSpPr>
          <p:nvPr/>
        </p:nvSpPr>
        <p:spPr bwMode="auto">
          <a:xfrm>
            <a:off x="250825" y="250825"/>
            <a:ext cx="8893175" cy="400110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6DA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Recoil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determination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for </a:t>
            </a:r>
            <a:r>
              <a:rPr lang="fr-FR" b="1" baseline="30000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 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→ </a:t>
            </a:r>
            <a:r>
              <a:rPr lang="fr-FR" b="1" baseline="30000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32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Cl</a:t>
            </a:r>
            <a:endParaRPr lang="en-GB" b="1" dirty="0">
              <a:solidFill>
                <a:srgbClr val="2559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93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201;p19"/>
          <p:cNvPicPr preferRelativeResize="0"/>
          <p:nvPr/>
        </p:nvPicPr>
        <p:blipFill rotWithShape="1">
          <a:blip r:embed="rId2">
            <a:alphaModFix/>
          </a:blip>
          <a:srcRect t="4091" r="7467"/>
          <a:stretch/>
        </p:blipFill>
        <p:spPr>
          <a:xfrm>
            <a:off x="4031222" y="914400"/>
            <a:ext cx="5084789" cy="4353022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196;p19"/>
          <p:cNvSpPr txBox="1"/>
          <p:nvPr/>
        </p:nvSpPr>
        <p:spPr>
          <a:xfrm>
            <a:off x="155235" y="898230"/>
            <a:ext cx="3934979" cy="584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r>
              <a:rPr lang="en-US" b="1" i="0" u="none" strike="noStrike" cap="none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</a:t>
            </a:r>
            <a:r>
              <a:rPr lang="en-US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 decays by β-decay to </a:t>
            </a:r>
            <a:r>
              <a:rPr lang="en-US" b="1" i="0" u="none" strike="noStrike" cap="none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</a:t>
            </a:r>
            <a:r>
              <a:rPr lang="en-US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 which subsequently decays by proton emission to </a:t>
            </a:r>
            <a:r>
              <a:rPr lang="en-US" b="1" i="0" u="none" strike="noStrike" cap="none" baseline="3000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31</a:t>
            </a:r>
            <a:r>
              <a:rPr lang="en-US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endParaRPr sz="1400" dirty="0"/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333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None/>
            </a:pPr>
            <a:endParaRPr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r>
              <a:rPr lang="en-US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Recoil energy ~ </a:t>
            </a:r>
            <a:r>
              <a:rPr lang="en-US" b="1" i="0" u="none" strike="noStrike" cap="none" dirty="0">
                <a:solidFill>
                  <a:srgbClr val="00517F"/>
                </a:solidFill>
                <a:latin typeface="Arial"/>
                <a:ea typeface="Arial"/>
                <a:cs typeface="Arial"/>
                <a:sym typeface="Arial"/>
              </a:rPr>
              <a:t>hundreds eV</a:t>
            </a:r>
            <a:endParaRPr sz="1400" dirty="0"/>
          </a:p>
          <a:p>
            <a:pPr marL="285750" marR="0" lvl="0" indent="-2857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r>
              <a:rPr lang="en-US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Protons energies ~ </a:t>
            </a:r>
            <a:r>
              <a:rPr lang="en-US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several MeV </a:t>
            </a:r>
            <a:endParaRPr sz="1400" dirty="0"/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⮚"/>
            </a:pPr>
            <a:r>
              <a:rPr lang="en-US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energy of the emitted protons is subject to kinematic shift due to the recoiling daughter </a:t>
            </a:r>
            <a:r>
              <a:rPr lang="en-US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nucleus</a:t>
            </a:r>
            <a:endParaRPr sz="1400" dirty="0"/>
          </a:p>
        </p:txBody>
      </p:sp>
      <p:grpSp>
        <p:nvGrpSpPr>
          <p:cNvPr id="11" name="Groupe 10"/>
          <p:cNvGrpSpPr/>
          <p:nvPr/>
        </p:nvGrpSpPr>
        <p:grpSpPr>
          <a:xfrm>
            <a:off x="297715" y="1848468"/>
            <a:ext cx="3359885" cy="2976272"/>
            <a:chOff x="297715" y="1956620"/>
            <a:chExt cx="3359885" cy="2976272"/>
          </a:xfrm>
        </p:grpSpPr>
        <p:pic>
          <p:nvPicPr>
            <p:cNvPr id="32" name="Google Shape;197;p1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97715" y="1956620"/>
              <a:ext cx="3359885" cy="2976272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8" name="Google Shape;198;p19"/>
            <p:cNvCxnSpPr/>
            <p:nvPr/>
          </p:nvCxnSpPr>
          <p:spPr>
            <a:xfrm flipH="1">
              <a:off x="2756258" y="2123768"/>
              <a:ext cx="311407" cy="861124"/>
            </a:xfrm>
            <a:prstGeom prst="straightConnector1">
              <a:avLst/>
            </a:prstGeom>
            <a:noFill/>
            <a:ln w="38100" cap="flat" cmpd="sng">
              <a:solidFill>
                <a:srgbClr val="FFC000"/>
              </a:solidFill>
              <a:prstDash val="solid"/>
              <a:miter lim="400000"/>
              <a:headEnd type="none" w="sm" len="sm"/>
              <a:tailEnd type="triangle" w="med" len="med"/>
            </a:ln>
          </p:spPr>
        </p:cxnSp>
        <p:cxnSp>
          <p:nvCxnSpPr>
            <p:cNvPr id="39" name="Google Shape;199;p19"/>
            <p:cNvCxnSpPr/>
            <p:nvPr/>
          </p:nvCxnSpPr>
          <p:spPr>
            <a:xfrm flipV="1">
              <a:off x="1415553" y="2998839"/>
              <a:ext cx="1337479" cy="4253"/>
            </a:xfrm>
            <a:prstGeom prst="straightConnector1">
              <a:avLst/>
            </a:prstGeom>
            <a:noFill/>
            <a:ln w="38100" cap="flat" cmpd="sng">
              <a:solidFill>
                <a:srgbClr val="FFC000"/>
              </a:solidFill>
              <a:prstDash val="solid"/>
              <a:miter lim="400000"/>
              <a:headEnd type="none" w="sm" len="sm"/>
              <a:tailEnd type="none" w="sm" len="sm"/>
            </a:ln>
          </p:spPr>
        </p:cxnSp>
        <p:cxnSp>
          <p:nvCxnSpPr>
            <p:cNvPr id="40" name="Google Shape;200;p19"/>
            <p:cNvCxnSpPr/>
            <p:nvPr/>
          </p:nvCxnSpPr>
          <p:spPr>
            <a:xfrm flipH="1">
              <a:off x="912967" y="2998839"/>
              <a:ext cx="453717" cy="1097997"/>
            </a:xfrm>
            <a:prstGeom prst="straightConnector1">
              <a:avLst/>
            </a:prstGeom>
            <a:noFill/>
            <a:ln w="38100" cap="flat" cmpd="sng">
              <a:solidFill>
                <a:srgbClr val="FFC000"/>
              </a:solidFill>
              <a:prstDash val="solid"/>
              <a:miter lim="400000"/>
              <a:headEnd type="none" w="sm" len="sm"/>
              <a:tailEnd type="triangle" w="med" len="med"/>
            </a:ln>
          </p:spPr>
        </p:cxnSp>
      </p:grpSp>
      <p:grpSp>
        <p:nvGrpSpPr>
          <p:cNvPr id="41" name="Google Shape;182;p18"/>
          <p:cNvGrpSpPr/>
          <p:nvPr/>
        </p:nvGrpSpPr>
        <p:grpSpPr>
          <a:xfrm>
            <a:off x="6998183" y="5467542"/>
            <a:ext cx="2061123" cy="825101"/>
            <a:chOff x="6587104" y="2934531"/>
            <a:chExt cx="2421563" cy="945621"/>
          </a:xfrm>
        </p:grpSpPr>
        <p:pic>
          <p:nvPicPr>
            <p:cNvPr id="42" name="Google Shape;183;p18" descr="vector_scalar.jpg"/>
            <p:cNvPicPr preferRelativeResize="0"/>
            <p:nvPr/>
          </p:nvPicPr>
          <p:blipFill rotWithShape="1">
            <a:blip r:embed="rId4">
              <a:alphaModFix/>
            </a:blip>
            <a:srcRect r="45972"/>
            <a:stretch/>
          </p:blipFill>
          <p:spPr>
            <a:xfrm>
              <a:off x="6660233" y="2977399"/>
              <a:ext cx="2348434" cy="9027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" name="Google Shape;184;p18"/>
            <p:cNvSpPr/>
            <p:nvPr/>
          </p:nvSpPr>
          <p:spPr>
            <a:xfrm>
              <a:off x="6587104" y="2934531"/>
              <a:ext cx="2421563" cy="901494"/>
            </a:xfrm>
            <a:prstGeom prst="rect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Helvetica Neue"/>
                <a:buNone/>
              </a:pPr>
              <a:endParaRPr sz="24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44" name="Google Shape;185;p18"/>
          <p:cNvSpPr txBox="1"/>
          <p:nvPr/>
        </p:nvSpPr>
        <p:spPr>
          <a:xfrm>
            <a:off x="6950160" y="5927435"/>
            <a:ext cx="96081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</a:pPr>
            <a:r>
              <a:rPr lang="en-US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Vector</a:t>
            </a:r>
            <a:endParaRPr sz="2000" b="1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45" name="Google Shape;186;p18"/>
          <p:cNvGrpSpPr/>
          <p:nvPr/>
        </p:nvGrpSpPr>
        <p:grpSpPr>
          <a:xfrm>
            <a:off x="4306529" y="5437236"/>
            <a:ext cx="2197029" cy="807529"/>
            <a:chOff x="3895838" y="2913449"/>
            <a:chExt cx="2421563" cy="908054"/>
          </a:xfrm>
        </p:grpSpPr>
        <p:pic>
          <p:nvPicPr>
            <p:cNvPr id="46" name="Google Shape;187;p18" descr="vector_scalar.jpg"/>
            <p:cNvPicPr preferRelativeResize="0"/>
            <p:nvPr/>
          </p:nvPicPr>
          <p:blipFill rotWithShape="1">
            <a:blip r:embed="rId4">
              <a:alphaModFix/>
            </a:blip>
            <a:srcRect l="55769"/>
            <a:stretch/>
          </p:blipFill>
          <p:spPr>
            <a:xfrm>
              <a:off x="4138112" y="2913449"/>
              <a:ext cx="1929348" cy="90805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" name="Google Shape;188;p18"/>
            <p:cNvSpPr/>
            <p:nvPr/>
          </p:nvSpPr>
          <p:spPr>
            <a:xfrm>
              <a:off x="3895838" y="2934531"/>
              <a:ext cx="2421563" cy="886972"/>
            </a:xfrm>
            <a:prstGeom prst="rect">
              <a:avLst/>
            </a:prstGeom>
            <a:noFill/>
            <a:ln w="38100" cap="flat" cmpd="sng">
              <a:solidFill>
                <a:srgbClr val="4583A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Helvetica Neue"/>
                <a:buNone/>
              </a:pPr>
              <a:endParaRPr sz="24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48" name="Google Shape;189;p18"/>
          <p:cNvSpPr txBox="1"/>
          <p:nvPr/>
        </p:nvSpPr>
        <p:spPr>
          <a:xfrm>
            <a:off x="4235935" y="5924171"/>
            <a:ext cx="96081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</a:pPr>
            <a:r>
              <a:rPr lang="en-US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Scalar</a:t>
            </a:r>
            <a:endParaRPr sz="2000" b="1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49" name="Google Shape;180;p18"/>
          <p:cNvCxnSpPr/>
          <p:nvPr/>
        </p:nvCxnSpPr>
        <p:spPr>
          <a:xfrm flipV="1">
            <a:off x="5157367" y="4149213"/>
            <a:ext cx="968130" cy="1316406"/>
          </a:xfrm>
          <a:prstGeom prst="straightConnector1">
            <a:avLst/>
          </a:prstGeom>
          <a:noFill/>
          <a:ln w="57150" cap="flat" cmpd="sng">
            <a:solidFill>
              <a:schemeClr val="dk1"/>
            </a:solidFill>
            <a:prstDash val="solid"/>
            <a:miter lim="400000"/>
            <a:headEnd type="none" w="sm" len="sm"/>
            <a:tailEnd type="triangle" w="med" len="med"/>
          </a:ln>
        </p:spPr>
      </p:cxnSp>
      <p:cxnSp>
        <p:nvCxnSpPr>
          <p:cNvPr id="50" name="Google Shape;180;p18"/>
          <p:cNvCxnSpPr/>
          <p:nvPr/>
        </p:nvCxnSpPr>
        <p:spPr>
          <a:xfrm flipV="1">
            <a:off x="7581069" y="3490452"/>
            <a:ext cx="805847" cy="1975168"/>
          </a:xfrm>
          <a:prstGeom prst="straightConnector1">
            <a:avLst/>
          </a:prstGeom>
          <a:noFill/>
          <a:ln w="57150" cap="flat" cmpd="sng">
            <a:solidFill>
              <a:schemeClr val="dk1"/>
            </a:solidFill>
            <a:prstDash val="solid"/>
            <a:miter lim="400000"/>
            <a:headEnd type="none" w="sm" len="sm"/>
            <a:tailEnd type="triangle" w="med" len="med"/>
          </a:ln>
        </p:spPr>
      </p:cxnSp>
      <p:grpSp>
        <p:nvGrpSpPr>
          <p:cNvPr id="51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52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3" name="Line 19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4" name="Line 20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5" name="Rectangle 16"/>
          <p:cNvSpPr>
            <a:spLocks noChangeArrowheads="1"/>
          </p:cNvSpPr>
          <p:nvPr/>
        </p:nvSpPr>
        <p:spPr bwMode="auto">
          <a:xfrm>
            <a:off x="250825" y="250825"/>
            <a:ext cx="8893175" cy="400110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6DA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Kinematic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broadening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fr-FR" b="1" baseline="30000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 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→ </a:t>
            </a:r>
            <a:r>
              <a:rPr lang="fr-FR" b="1" baseline="30000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→ </a:t>
            </a:r>
            <a:r>
              <a:rPr lang="fr-FR" b="1" baseline="30000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31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 + p</a:t>
            </a:r>
            <a:endParaRPr lang="en-GB" b="1" dirty="0">
              <a:solidFill>
                <a:srgbClr val="2559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240;p22"/>
          <p:cNvGrpSpPr/>
          <p:nvPr/>
        </p:nvGrpSpPr>
        <p:grpSpPr>
          <a:xfrm>
            <a:off x="1747915" y="2907010"/>
            <a:ext cx="866105" cy="2578232"/>
            <a:chOff x="1983024" y="2618771"/>
            <a:chExt cx="933455" cy="2578232"/>
          </a:xfrm>
        </p:grpSpPr>
        <p:cxnSp>
          <p:nvCxnSpPr>
            <p:cNvPr id="6" name="Google Shape;242;p22"/>
            <p:cNvCxnSpPr/>
            <p:nvPr/>
          </p:nvCxnSpPr>
          <p:spPr>
            <a:xfrm flipV="1">
              <a:off x="2239748" y="3434710"/>
              <a:ext cx="669638" cy="410118"/>
            </a:xfrm>
            <a:prstGeom prst="straightConnector1">
              <a:avLst/>
            </a:prstGeom>
            <a:noFill/>
            <a:ln w="50800" cap="flat" cmpd="sng">
              <a:solidFill>
                <a:srgbClr val="00000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7" name="Google Shape;243;p22"/>
            <p:cNvCxnSpPr/>
            <p:nvPr/>
          </p:nvCxnSpPr>
          <p:spPr>
            <a:xfrm>
              <a:off x="2078104" y="4198835"/>
              <a:ext cx="831282" cy="10607"/>
            </a:xfrm>
            <a:prstGeom prst="straightConnector1">
              <a:avLst/>
            </a:prstGeom>
            <a:noFill/>
            <a:ln w="50800" cap="flat" cmpd="sng">
              <a:solidFill>
                <a:srgbClr val="00000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8" name="Google Shape;244;p22"/>
            <p:cNvCxnSpPr/>
            <p:nvPr/>
          </p:nvCxnSpPr>
          <p:spPr>
            <a:xfrm>
              <a:off x="2239748" y="4706562"/>
              <a:ext cx="676731" cy="490441"/>
            </a:xfrm>
            <a:prstGeom prst="straightConnector1">
              <a:avLst/>
            </a:prstGeom>
            <a:noFill/>
            <a:ln w="50800" cap="flat" cmpd="sng">
              <a:solidFill>
                <a:srgbClr val="00000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9" name="Google Shape;245;p22"/>
            <p:cNvCxnSpPr>
              <a:stCxn id="32" idx="3"/>
            </p:cNvCxnSpPr>
            <p:nvPr/>
          </p:nvCxnSpPr>
          <p:spPr>
            <a:xfrm flipV="1">
              <a:off x="2239748" y="2618771"/>
              <a:ext cx="671785" cy="191935"/>
            </a:xfrm>
            <a:prstGeom prst="straightConnector1">
              <a:avLst/>
            </a:prstGeom>
            <a:noFill/>
            <a:ln w="50800" cap="flat" cmpd="sng">
              <a:solidFill>
                <a:srgbClr val="00000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0" name="Google Shape;246;p22"/>
            <p:cNvSpPr txBox="1"/>
            <p:nvPr/>
          </p:nvSpPr>
          <p:spPr>
            <a:xfrm>
              <a:off x="1983024" y="3901706"/>
              <a:ext cx="926362" cy="3077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1" dirty="0" smtClea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Catcher</a:t>
              </a:r>
              <a:endParaRPr sz="1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" name="Google Shape;252;p22"/>
          <p:cNvSpPr txBox="1"/>
          <p:nvPr/>
        </p:nvSpPr>
        <p:spPr>
          <a:xfrm>
            <a:off x="5450347" y="1362819"/>
            <a:ext cx="2982300" cy="400069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Upper detectors</a:t>
            </a:r>
            <a:endParaRPr sz="20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254;p22"/>
          <p:cNvSpPr txBox="1"/>
          <p:nvPr/>
        </p:nvSpPr>
        <p:spPr>
          <a:xfrm>
            <a:off x="124734" y="1362250"/>
            <a:ext cx="2489286" cy="1107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Proof of </a:t>
            </a:r>
            <a:r>
              <a:rPr lang="en-US" sz="2000" b="1" dirty="0" smtClean="0"/>
              <a:t>Principle: </a:t>
            </a:r>
            <a:endParaRPr sz="2000"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d</a:t>
            </a:r>
            <a:r>
              <a:rPr lang="en-US" sz="2000" b="1" dirty="0" smtClean="0"/>
              <a:t>etection setup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smtClean="0"/>
              <a:t>in 4T magnet</a:t>
            </a:r>
            <a:endParaRPr sz="2000" b="1" dirty="0"/>
          </a:p>
        </p:txBody>
      </p:sp>
      <p:pic>
        <p:nvPicPr>
          <p:cNvPr id="19" name="Google Shape;255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63845" y="1897177"/>
            <a:ext cx="4680155" cy="3560365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53;p22"/>
          <p:cNvSpPr txBox="1"/>
          <p:nvPr/>
        </p:nvSpPr>
        <p:spPr>
          <a:xfrm>
            <a:off x="5450347" y="5530136"/>
            <a:ext cx="2982300" cy="369291"/>
          </a:xfrm>
          <a:prstGeom prst="rect">
            <a:avLst/>
          </a:prstGeom>
          <a:solidFill>
            <a:srgbClr val="0000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FFFF"/>
                </a:solidFill>
              </a:rPr>
              <a:t>Lower </a:t>
            </a:r>
            <a:r>
              <a:rPr lang="en-US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detectors</a:t>
            </a:r>
            <a:endParaRPr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" name="Google Shape;241;p22"/>
          <p:cNvPicPr preferRelativeResize="0"/>
          <p:nvPr/>
        </p:nvPicPr>
        <p:blipFill rotWithShape="1">
          <a:blip r:embed="rId3">
            <a:alphaModFix/>
          </a:blip>
          <a:srcRect l="19284" t="35300" r="1968" b="14298"/>
          <a:stretch/>
        </p:blipFill>
        <p:spPr>
          <a:xfrm rot="16200000">
            <a:off x="1391985" y="3142127"/>
            <a:ext cx="4287314" cy="1856406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247;p22"/>
          <p:cNvSpPr txBox="1"/>
          <p:nvPr/>
        </p:nvSpPr>
        <p:spPr>
          <a:xfrm>
            <a:off x="383462" y="4133067"/>
            <a:ext cx="1602654" cy="861734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proton </a:t>
            </a:r>
            <a:endParaRPr sz="1600" b="1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detectors </a:t>
            </a:r>
            <a:endParaRPr sz="1600" b="1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planes</a:t>
            </a:r>
            <a:endParaRPr sz="1600" b="1" dirty="0"/>
          </a:p>
        </p:txBody>
      </p:sp>
      <p:sp>
        <p:nvSpPr>
          <p:cNvPr id="32" name="Google Shape;248;p22"/>
          <p:cNvSpPr txBox="1"/>
          <p:nvPr/>
        </p:nvSpPr>
        <p:spPr>
          <a:xfrm>
            <a:off x="383457" y="2870280"/>
            <a:ext cx="1602659" cy="830956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Beta </a:t>
            </a:r>
            <a:r>
              <a:rPr lang="en-US" sz="1600" b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detector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+ </a:t>
            </a:r>
            <a:endParaRPr sz="1600" b="1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SiPM</a:t>
            </a:r>
            <a:r>
              <a:rPr lang="en-US" sz="1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sz="1600" b="1" dirty="0"/>
          </a:p>
        </p:txBody>
      </p:sp>
      <p:grpSp>
        <p:nvGrpSpPr>
          <p:cNvPr id="38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39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0" name="Line 19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Line 20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2" name="Rectangle 16"/>
          <p:cNvSpPr>
            <a:spLocks noChangeArrowheads="1"/>
          </p:cNvSpPr>
          <p:nvPr/>
        </p:nvSpPr>
        <p:spPr bwMode="auto">
          <a:xfrm>
            <a:off x="250825" y="250825"/>
            <a:ext cx="8893175" cy="400110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6DA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WISArD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2018: </a:t>
            </a:r>
            <a:r>
              <a:rPr lang="fr-FR" b="1" baseline="30000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 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→ </a:t>
            </a:r>
            <a:r>
              <a:rPr lang="fr-FR" b="1" baseline="30000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→ </a:t>
            </a:r>
            <a:r>
              <a:rPr lang="fr-FR" b="1" baseline="30000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31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 + p</a:t>
            </a:r>
            <a:endParaRPr lang="en-GB" b="1" dirty="0">
              <a:solidFill>
                <a:srgbClr val="2559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3" name="Connecteur droit avec flèche 2"/>
          <p:cNvCxnSpPr/>
          <p:nvPr/>
        </p:nvCxnSpPr>
        <p:spPr>
          <a:xfrm rot="-120000" flipV="1">
            <a:off x="3505200" y="6339840"/>
            <a:ext cx="20320" cy="436880"/>
          </a:xfrm>
          <a:prstGeom prst="straightConnector1">
            <a:avLst/>
          </a:prstGeom>
          <a:ln w="444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708400" y="6350000"/>
            <a:ext cx="604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baseline="30000" dirty="0" smtClean="0"/>
              <a:t>32</a:t>
            </a:r>
            <a:r>
              <a:rPr lang="fr-FR" sz="2000" b="1" dirty="0" smtClean="0"/>
              <a:t>Ar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41637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264;p23"/>
          <p:cNvGrpSpPr/>
          <p:nvPr/>
        </p:nvGrpSpPr>
        <p:grpSpPr>
          <a:xfrm>
            <a:off x="4920995" y="629265"/>
            <a:ext cx="5196400" cy="3208939"/>
            <a:chOff x="7156104" y="775177"/>
            <a:chExt cx="6987034" cy="4880512"/>
          </a:xfrm>
        </p:grpSpPr>
        <p:pic>
          <p:nvPicPr>
            <p:cNvPr id="5" name="Google Shape;265;p23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7156104" y="775177"/>
              <a:ext cx="6987034" cy="4880512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" name="Google Shape;266;p23"/>
            <p:cNvCxnSpPr/>
            <p:nvPr/>
          </p:nvCxnSpPr>
          <p:spPr>
            <a:xfrm rot="60000" flipH="1">
              <a:off x="9996116" y="3509233"/>
              <a:ext cx="3864" cy="1321400"/>
            </a:xfrm>
            <a:prstGeom prst="straightConnector1">
              <a:avLst/>
            </a:prstGeom>
            <a:noFill/>
            <a:ln w="57150" cap="flat" cmpd="sng">
              <a:solidFill>
                <a:srgbClr val="FF0000"/>
              </a:solidFill>
              <a:prstDash val="solid"/>
              <a:miter lim="400000"/>
              <a:headEnd type="none" w="sm" len="sm"/>
              <a:tailEnd type="none" w="sm" len="sm"/>
            </a:ln>
          </p:spPr>
        </p:cxnSp>
        <p:cxnSp>
          <p:nvCxnSpPr>
            <p:cNvPr id="7" name="Google Shape;267;p23"/>
            <p:cNvCxnSpPr/>
            <p:nvPr/>
          </p:nvCxnSpPr>
          <p:spPr>
            <a:xfrm flipH="1">
              <a:off x="10217553" y="2291086"/>
              <a:ext cx="10137" cy="2539545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miter lim="400000"/>
              <a:headEnd type="none" w="sm" len="sm"/>
              <a:tailEnd type="none" w="sm" len="sm"/>
            </a:ln>
          </p:spPr>
        </p:cxnSp>
        <p:cxnSp>
          <p:nvCxnSpPr>
            <p:cNvPr id="8" name="Google Shape;268;p23"/>
            <p:cNvCxnSpPr/>
            <p:nvPr/>
          </p:nvCxnSpPr>
          <p:spPr>
            <a:xfrm rot="10800000">
              <a:off x="8488392" y="2725947"/>
              <a:ext cx="1729161" cy="5751"/>
            </a:xfrm>
            <a:prstGeom prst="straightConnector1">
              <a:avLst/>
            </a:prstGeom>
            <a:noFill/>
            <a:ln w="85725" cap="flat" cmpd="sng">
              <a:solidFill>
                <a:srgbClr val="FF0000"/>
              </a:solidFill>
              <a:prstDash val="solid"/>
              <a:miter lim="400000"/>
              <a:headEnd type="none" w="sm" len="sm"/>
              <a:tailEnd type="triangle" w="med" len="med"/>
            </a:ln>
          </p:spPr>
        </p:cxnSp>
      </p:grpSp>
      <p:grpSp>
        <p:nvGrpSpPr>
          <p:cNvPr id="9" name="Google Shape;269;p23"/>
          <p:cNvGrpSpPr/>
          <p:nvPr/>
        </p:nvGrpSpPr>
        <p:grpSpPr>
          <a:xfrm>
            <a:off x="4893791" y="3581648"/>
            <a:ext cx="5194106" cy="2899223"/>
            <a:chOff x="7131182" y="4719113"/>
            <a:chExt cx="7150936" cy="4994996"/>
          </a:xfrm>
        </p:grpSpPr>
        <p:pic>
          <p:nvPicPr>
            <p:cNvPr id="10" name="Google Shape;270;p2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131182" y="4719113"/>
              <a:ext cx="7150936" cy="499499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1" name="Google Shape;271;p23"/>
            <p:cNvCxnSpPr/>
            <p:nvPr/>
          </p:nvCxnSpPr>
          <p:spPr>
            <a:xfrm rot="21540000" flipH="1">
              <a:off x="10286996" y="7367796"/>
              <a:ext cx="16287" cy="1491421"/>
            </a:xfrm>
            <a:prstGeom prst="straightConnector1">
              <a:avLst/>
            </a:prstGeom>
            <a:noFill/>
            <a:ln w="57150" cap="flat" cmpd="sng">
              <a:solidFill>
                <a:srgbClr val="FF0000"/>
              </a:solidFill>
              <a:prstDash val="solid"/>
              <a:miter lim="400000"/>
              <a:headEnd type="none" w="sm" len="sm"/>
              <a:tailEnd type="none" w="sm" len="sm"/>
            </a:ln>
          </p:spPr>
        </p:cxnSp>
        <p:cxnSp>
          <p:nvCxnSpPr>
            <p:cNvPr id="12" name="Google Shape;272;p23"/>
            <p:cNvCxnSpPr/>
            <p:nvPr/>
          </p:nvCxnSpPr>
          <p:spPr>
            <a:xfrm flipH="1">
              <a:off x="10065907" y="5876374"/>
              <a:ext cx="14602" cy="2982843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miter lim="400000"/>
              <a:headEnd type="none" w="sm" len="sm"/>
              <a:tailEnd type="none" w="sm" len="sm"/>
            </a:ln>
          </p:spPr>
        </p:cxnSp>
        <p:cxnSp>
          <p:nvCxnSpPr>
            <p:cNvPr id="13" name="Google Shape;273;p23"/>
            <p:cNvCxnSpPr/>
            <p:nvPr/>
          </p:nvCxnSpPr>
          <p:spPr>
            <a:xfrm>
              <a:off x="10080508" y="6563779"/>
              <a:ext cx="1685922" cy="3598"/>
            </a:xfrm>
            <a:prstGeom prst="straightConnector1">
              <a:avLst/>
            </a:prstGeom>
            <a:noFill/>
            <a:ln w="85725" cap="flat" cmpd="sng">
              <a:solidFill>
                <a:srgbClr val="00517F"/>
              </a:solidFill>
              <a:prstDash val="solid"/>
              <a:miter lim="400000"/>
              <a:headEnd type="none" w="sm" len="sm"/>
              <a:tailEnd type="triangle" w="med" len="med"/>
            </a:ln>
          </p:spPr>
        </p:cxnSp>
      </p:grpSp>
      <p:grpSp>
        <p:nvGrpSpPr>
          <p:cNvPr id="14" name="Google Shape;277;p23"/>
          <p:cNvGrpSpPr>
            <a:grpSpLocks noChangeAspect="1"/>
          </p:cNvGrpSpPr>
          <p:nvPr/>
        </p:nvGrpSpPr>
        <p:grpSpPr>
          <a:xfrm>
            <a:off x="428128" y="868646"/>
            <a:ext cx="4458504" cy="5291236"/>
            <a:chOff x="-26392" y="1861648"/>
            <a:chExt cx="6626956" cy="7229802"/>
          </a:xfrm>
        </p:grpSpPr>
        <p:pic>
          <p:nvPicPr>
            <p:cNvPr id="15" name="Google Shape;278;p2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334290" y="3485875"/>
              <a:ext cx="2082847" cy="308150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Google Shape;279;p23"/>
            <p:cNvSpPr/>
            <p:nvPr/>
          </p:nvSpPr>
          <p:spPr>
            <a:xfrm>
              <a:off x="3610360" y="6008423"/>
              <a:ext cx="833225" cy="27774"/>
            </a:xfrm>
            <a:prstGeom prst="rect">
              <a:avLst/>
            </a:prstGeom>
            <a:solidFill>
              <a:schemeClr val="accent3"/>
            </a:solidFill>
            <a:ln w="25400" cap="flat" cmpd="sng">
              <a:solidFill>
                <a:srgbClr val="0076B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Helvetica Neue"/>
                <a:buNone/>
              </a:pPr>
              <a:endParaRPr sz="24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" name="Google Shape;280;p23"/>
            <p:cNvSpPr/>
            <p:nvPr/>
          </p:nvSpPr>
          <p:spPr>
            <a:xfrm>
              <a:off x="3471491" y="1963871"/>
              <a:ext cx="1110966" cy="1844500"/>
            </a:xfrm>
            <a:prstGeom prst="rect">
              <a:avLst/>
            </a:prstGeom>
            <a:solidFill>
              <a:srgbClr val="66C7FF"/>
            </a:solidFill>
            <a:ln w="25400" cap="flat" cmpd="sng">
              <a:solidFill>
                <a:srgbClr val="0076B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Helvetica Neue"/>
                <a:buNone/>
              </a:pPr>
              <a:endParaRPr sz="2400" b="1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grpSp>
          <p:nvGrpSpPr>
            <p:cNvPr id="18" name="Google Shape;281;p23"/>
            <p:cNvGrpSpPr/>
            <p:nvPr/>
          </p:nvGrpSpPr>
          <p:grpSpPr>
            <a:xfrm>
              <a:off x="1508669" y="3579659"/>
              <a:ext cx="1781530" cy="228714"/>
              <a:chOff x="6843493" y="1654629"/>
              <a:chExt cx="957938" cy="150403"/>
            </a:xfrm>
          </p:grpSpPr>
          <p:sp>
            <p:nvSpPr>
              <p:cNvPr id="44" name="Google Shape;282;p23"/>
              <p:cNvSpPr/>
              <p:nvPr/>
            </p:nvSpPr>
            <p:spPr>
              <a:xfrm>
                <a:off x="6908805" y="1759313"/>
                <a:ext cx="827314" cy="45719"/>
              </a:xfrm>
              <a:prstGeom prst="rect">
                <a:avLst/>
              </a:prstGeom>
              <a:solidFill>
                <a:srgbClr val="C0BFBF"/>
              </a:solidFill>
              <a:ln w="25400" cap="flat" cmpd="sng">
                <a:solidFill>
                  <a:srgbClr val="0076B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Helvetica Neue"/>
                  <a:buNone/>
                </a:pPr>
                <a:endParaRPr sz="2400" b="1" i="0" u="none" strike="noStrike" cap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45" name="Google Shape;283;p23"/>
              <p:cNvSpPr/>
              <p:nvPr/>
            </p:nvSpPr>
            <p:spPr>
              <a:xfrm>
                <a:off x="6843493" y="1654629"/>
                <a:ext cx="957938" cy="104684"/>
              </a:xfrm>
              <a:prstGeom prst="rect">
                <a:avLst/>
              </a:prstGeom>
              <a:solidFill>
                <a:srgbClr val="970F53"/>
              </a:solidFill>
              <a:ln w="25400" cap="flat" cmpd="sng">
                <a:solidFill>
                  <a:srgbClr val="0076B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Helvetica Neue"/>
                  <a:buNone/>
                </a:pPr>
                <a:endParaRPr sz="2400" b="1" i="0" u="none" strike="noStrike" cap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19" name="Google Shape;284;p23"/>
            <p:cNvGrpSpPr/>
            <p:nvPr/>
          </p:nvGrpSpPr>
          <p:grpSpPr>
            <a:xfrm>
              <a:off x="4763750" y="3579658"/>
              <a:ext cx="1781530" cy="228714"/>
              <a:chOff x="6843493" y="1654629"/>
              <a:chExt cx="957938" cy="150403"/>
            </a:xfrm>
          </p:grpSpPr>
          <p:sp>
            <p:nvSpPr>
              <p:cNvPr id="42" name="Google Shape;285;p23"/>
              <p:cNvSpPr/>
              <p:nvPr/>
            </p:nvSpPr>
            <p:spPr>
              <a:xfrm>
                <a:off x="6908805" y="1759313"/>
                <a:ext cx="827314" cy="45719"/>
              </a:xfrm>
              <a:prstGeom prst="rect">
                <a:avLst/>
              </a:prstGeom>
              <a:solidFill>
                <a:srgbClr val="C0BFBF"/>
              </a:solidFill>
              <a:ln w="25400" cap="flat" cmpd="sng">
                <a:solidFill>
                  <a:srgbClr val="0076B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Helvetica Neue"/>
                  <a:buNone/>
                </a:pPr>
                <a:endParaRPr sz="2400" b="1" i="0" u="none" strike="noStrike" cap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43" name="Google Shape;286;p23"/>
              <p:cNvSpPr/>
              <p:nvPr/>
            </p:nvSpPr>
            <p:spPr>
              <a:xfrm>
                <a:off x="6843493" y="1654629"/>
                <a:ext cx="957938" cy="104684"/>
              </a:xfrm>
              <a:prstGeom prst="rect">
                <a:avLst/>
              </a:prstGeom>
              <a:solidFill>
                <a:srgbClr val="970F53"/>
              </a:solidFill>
              <a:ln w="25400" cap="flat" cmpd="sng">
                <a:solidFill>
                  <a:srgbClr val="0076B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Helvetica Neue"/>
                  <a:buNone/>
                </a:pPr>
                <a:endParaRPr sz="2400" b="1" i="0" u="none" strike="noStrike" cap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20" name="Google Shape;287;p23"/>
            <p:cNvGrpSpPr/>
            <p:nvPr/>
          </p:nvGrpSpPr>
          <p:grpSpPr>
            <a:xfrm rot="10800000" flipH="1">
              <a:off x="4819034" y="8251775"/>
              <a:ext cx="1781530" cy="228714"/>
              <a:chOff x="6843493" y="1654629"/>
              <a:chExt cx="957938" cy="150403"/>
            </a:xfrm>
          </p:grpSpPr>
          <p:sp>
            <p:nvSpPr>
              <p:cNvPr id="40" name="Google Shape;288;p23"/>
              <p:cNvSpPr/>
              <p:nvPr/>
            </p:nvSpPr>
            <p:spPr>
              <a:xfrm>
                <a:off x="6908805" y="1759313"/>
                <a:ext cx="827314" cy="45719"/>
              </a:xfrm>
              <a:prstGeom prst="rect">
                <a:avLst/>
              </a:prstGeom>
              <a:solidFill>
                <a:srgbClr val="C0BFBF"/>
              </a:solidFill>
              <a:ln w="25400" cap="flat" cmpd="sng">
                <a:solidFill>
                  <a:srgbClr val="0076B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Helvetica Neue"/>
                  <a:buNone/>
                </a:pPr>
                <a:endParaRPr sz="2400" b="1" i="0" u="none" strike="noStrike" cap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41" name="Google Shape;289;p23"/>
              <p:cNvSpPr/>
              <p:nvPr/>
            </p:nvSpPr>
            <p:spPr>
              <a:xfrm>
                <a:off x="6843493" y="1654629"/>
                <a:ext cx="957938" cy="104684"/>
              </a:xfrm>
              <a:prstGeom prst="rect">
                <a:avLst/>
              </a:prstGeom>
              <a:solidFill>
                <a:srgbClr val="970F53"/>
              </a:solidFill>
              <a:ln w="25400" cap="flat" cmpd="sng">
                <a:solidFill>
                  <a:srgbClr val="0076B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Helvetica Neue"/>
                  <a:buNone/>
                </a:pPr>
                <a:endParaRPr sz="2400" b="1" i="0" u="none" strike="noStrike" cap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21" name="Google Shape;290;p23"/>
            <p:cNvGrpSpPr/>
            <p:nvPr/>
          </p:nvGrpSpPr>
          <p:grpSpPr>
            <a:xfrm rot="10800000" flipH="1">
              <a:off x="1508669" y="8268048"/>
              <a:ext cx="1781530" cy="228714"/>
              <a:chOff x="6843493" y="1654629"/>
              <a:chExt cx="957938" cy="150403"/>
            </a:xfrm>
          </p:grpSpPr>
          <p:sp>
            <p:nvSpPr>
              <p:cNvPr id="38" name="Google Shape;291;p23"/>
              <p:cNvSpPr/>
              <p:nvPr/>
            </p:nvSpPr>
            <p:spPr>
              <a:xfrm>
                <a:off x="6908805" y="1759313"/>
                <a:ext cx="827314" cy="45719"/>
              </a:xfrm>
              <a:prstGeom prst="rect">
                <a:avLst/>
              </a:prstGeom>
              <a:solidFill>
                <a:srgbClr val="C0BFBF"/>
              </a:solidFill>
              <a:ln w="25400" cap="flat" cmpd="sng">
                <a:solidFill>
                  <a:srgbClr val="0076B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Helvetica Neue"/>
                  <a:buNone/>
                </a:pPr>
                <a:endParaRPr sz="2400" b="1" i="0" u="none" strike="noStrike" cap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39" name="Google Shape;292;p23"/>
              <p:cNvSpPr/>
              <p:nvPr/>
            </p:nvSpPr>
            <p:spPr>
              <a:xfrm>
                <a:off x="6843493" y="1654629"/>
                <a:ext cx="957938" cy="104684"/>
              </a:xfrm>
              <a:prstGeom prst="rect">
                <a:avLst/>
              </a:prstGeom>
              <a:solidFill>
                <a:srgbClr val="970F53"/>
              </a:solidFill>
              <a:ln w="25400" cap="flat" cmpd="sng">
                <a:solidFill>
                  <a:srgbClr val="0076B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Helvetica Neue"/>
                  <a:buNone/>
                </a:pPr>
                <a:endParaRPr sz="2400" b="1" i="0" u="none" strike="noStrike" cap="none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cxnSp>
          <p:nvCxnSpPr>
            <p:cNvPr id="22" name="Google Shape;293;p23"/>
            <p:cNvCxnSpPr/>
            <p:nvPr/>
          </p:nvCxnSpPr>
          <p:spPr>
            <a:xfrm>
              <a:off x="4025376" y="6027533"/>
              <a:ext cx="1989631" cy="2256062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lg" len="lg"/>
            </a:ln>
          </p:spPr>
        </p:cxnSp>
        <p:cxnSp>
          <p:nvCxnSpPr>
            <p:cNvPr id="23" name="Google Shape;294;p23"/>
            <p:cNvCxnSpPr/>
            <p:nvPr/>
          </p:nvCxnSpPr>
          <p:spPr>
            <a:xfrm rot="10800000">
              <a:off x="2669745" y="3828391"/>
              <a:ext cx="1355630" cy="2199142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lg" len="lg"/>
            </a:ln>
          </p:spPr>
        </p:cxnSp>
        <p:sp>
          <p:nvSpPr>
            <p:cNvPr id="24" name="Google Shape;295;p23"/>
            <p:cNvSpPr txBox="1"/>
            <p:nvPr/>
          </p:nvSpPr>
          <p:spPr>
            <a:xfrm>
              <a:off x="1844028" y="3093845"/>
              <a:ext cx="1007118" cy="4625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Helvetica Neue"/>
                <a:buNone/>
              </a:pPr>
              <a:r>
                <a:rPr lang="en-US" sz="1600" b="1" i="0" u="none" strike="noStrike" cap="none" dirty="0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Si1U</a:t>
              </a:r>
              <a:endParaRPr sz="16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5" name="Google Shape;296;p23"/>
            <p:cNvSpPr txBox="1"/>
            <p:nvPr/>
          </p:nvSpPr>
          <p:spPr>
            <a:xfrm>
              <a:off x="5143750" y="3103533"/>
              <a:ext cx="961799" cy="4625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Helvetica Neue"/>
                <a:buNone/>
              </a:pPr>
              <a:r>
                <a:rPr lang="en-US" sz="1600" b="1" i="0" u="none" strike="noStrike" cap="none" dirty="0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Si2U</a:t>
              </a:r>
              <a:endParaRPr sz="24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6" name="Google Shape;297;p23"/>
            <p:cNvSpPr txBox="1"/>
            <p:nvPr/>
          </p:nvSpPr>
          <p:spPr>
            <a:xfrm>
              <a:off x="5175038" y="8388983"/>
              <a:ext cx="1118881" cy="4625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Helvetica Neue"/>
                <a:buNone/>
              </a:pPr>
              <a:r>
                <a:rPr lang="en-US" sz="1600" b="1" i="0" u="none" strike="noStrike" cap="none" dirty="0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Si2D</a:t>
              </a:r>
              <a:endParaRPr sz="16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7" name="Google Shape;298;p23"/>
            <p:cNvSpPr txBox="1"/>
            <p:nvPr/>
          </p:nvSpPr>
          <p:spPr>
            <a:xfrm>
              <a:off x="1844028" y="8402618"/>
              <a:ext cx="1054023" cy="4625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Helvetica Neue"/>
                <a:buNone/>
              </a:pPr>
              <a:r>
                <a:rPr lang="en-US" sz="1600" b="1" i="0" u="none" strike="noStrike" cap="none" dirty="0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Si1D</a:t>
              </a:r>
              <a:endParaRPr sz="16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8" name="Google Shape;299;p23"/>
            <p:cNvSpPr txBox="1"/>
            <p:nvPr/>
          </p:nvSpPr>
          <p:spPr>
            <a:xfrm>
              <a:off x="5258319" y="6810363"/>
              <a:ext cx="847230" cy="630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4000"/>
                <a:buFont typeface="Helvetica Neue"/>
                <a:buNone/>
              </a:pPr>
              <a:r>
                <a:rPr lang="en-US" sz="2400" b="1" i="0" u="none" strike="noStrike" cap="none" dirty="0">
                  <a:solidFill>
                    <a:srgbClr val="FF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p’</a:t>
              </a:r>
              <a:endParaRPr sz="2400" b="1" i="0" u="none" strike="noStrike" cap="none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9" name="Google Shape;300;p23"/>
            <p:cNvSpPr txBox="1"/>
            <p:nvPr/>
          </p:nvSpPr>
          <p:spPr>
            <a:xfrm>
              <a:off x="2652728" y="4394841"/>
              <a:ext cx="497252" cy="7148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4000"/>
                <a:buFont typeface="Helvetica Neue"/>
                <a:buNone/>
              </a:pPr>
              <a:r>
                <a:rPr lang="en-US" sz="2800" b="1" i="0" u="none" strike="noStrike" cap="none" dirty="0">
                  <a:solidFill>
                    <a:srgbClr val="FF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</a:t>
              </a:r>
              <a:endParaRPr sz="2800" b="1" i="0" u="none" strike="noStrike" cap="none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30" name="Google Shape;301;p23"/>
            <p:cNvCxnSpPr/>
            <p:nvPr/>
          </p:nvCxnSpPr>
          <p:spPr>
            <a:xfrm rot="10800000" flipH="1">
              <a:off x="3909204" y="3828389"/>
              <a:ext cx="68587" cy="1033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31" name="Google Shape;302;p23"/>
            <p:cNvSpPr txBox="1"/>
            <p:nvPr/>
          </p:nvSpPr>
          <p:spPr>
            <a:xfrm>
              <a:off x="3951953" y="4279349"/>
              <a:ext cx="833101" cy="6307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Font typeface="Noto Sans Symbols"/>
                <a:buNone/>
              </a:pPr>
              <a:r>
                <a:rPr lang="en-US" sz="2400" b="1" i="0" u="none" strike="noStrike" cap="none" dirty="0">
                  <a:solidFill>
                    <a:schemeClr val="dk1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β</a:t>
              </a:r>
              <a:r>
                <a:rPr lang="en-US" sz="3600" b="1" i="0" u="none" strike="noStrike" cap="none" baseline="30000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+</a:t>
              </a:r>
              <a:endParaRPr sz="3600" b="1" i="0" u="none" strike="noStrike" cap="none" baseline="300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2" name="Google Shape;303;p23"/>
            <p:cNvSpPr txBox="1"/>
            <p:nvPr/>
          </p:nvSpPr>
          <p:spPr>
            <a:xfrm rot="16200000">
              <a:off x="3041880" y="2609962"/>
              <a:ext cx="2001217" cy="5045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Helvetica Neue"/>
                <a:buNone/>
              </a:pPr>
              <a:r>
                <a:rPr lang="en-US" b="1" i="0" u="none" strike="noStrike" cap="none" dirty="0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Scintillator</a:t>
              </a:r>
              <a:endParaRPr sz="24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3" name="Google Shape;304;p23"/>
            <p:cNvSpPr txBox="1"/>
            <p:nvPr/>
          </p:nvSpPr>
          <p:spPr>
            <a:xfrm>
              <a:off x="4917626" y="5780148"/>
              <a:ext cx="1397794" cy="4625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Helvetica Neue"/>
                <a:buNone/>
              </a:pPr>
              <a:r>
                <a:rPr lang="en-US" sz="1600" b="1" i="0" u="none" strike="noStrike" cap="none" dirty="0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Catcher</a:t>
              </a:r>
              <a:endParaRPr sz="16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34" name="Google Shape;305;p23"/>
            <p:cNvCxnSpPr/>
            <p:nvPr/>
          </p:nvCxnSpPr>
          <p:spPr>
            <a:xfrm rot="10800000">
              <a:off x="1844029" y="4512494"/>
              <a:ext cx="0" cy="3047403"/>
            </a:xfrm>
            <a:prstGeom prst="straightConnector1">
              <a:avLst/>
            </a:prstGeom>
            <a:noFill/>
            <a:ln w="57150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35" name="Google Shape;306;p23"/>
            <p:cNvSpPr txBox="1"/>
            <p:nvPr/>
          </p:nvSpPr>
          <p:spPr>
            <a:xfrm>
              <a:off x="-26392" y="5592212"/>
              <a:ext cx="1870421" cy="887968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 t="-1369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2400"/>
                <a:buFont typeface="Helvetica Neue"/>
                <a:buNone/>
              </a:pPr>
              <a:r>
                <a:rPr lang="en-US" sz="2400" b="1" i="0" u="none" strike="noStrike" cap="none">
                  <a:latin typeface="Helvetica Neue"/>
                  <a:ea typeface="Helvetica Neue"/>
                  <a:cs typeface="Helvetica Neue"/>
                  <a:sym typeface="Helvetica Neue"/>
                </a:rPr>
                <a:t> </a:t>
              </a:r>
              <a:endParaRPr/>
            </a:p>
          </p:txBody>
        </p:sp>
        <p:cxnSp>
          <p:nvCxnSpPr>
            <p:cNvPr id="36" name="Google Shape;307;p23"/>
            <p:cNvCxnSpPr/>
            <p:nvPr/>
          </p:nvCxnSpPr>
          <p:spPr>
            <a:xfrm rot="10800000">
              <a:off x="4053150" y="7014550"/>
              <a:ext cx="11100" cy="2076900"/>
            </a:xfrm>
            <a:prstGeom prst="straightConnector1">
              <a:avLst/>
            </a:prstGeom>
            <a:noFill/>
            <a:ln w="38100" cap="flat" cmpd="sng">
              <a:solidFill>
                <a:srgbClr val="FF00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37" name="Google Shape;308;p23"/>
            <p:cNvSpPr txBox="1"/>
            <p:nvPr/>
          </p:nvSpPr>
          <p:spPr>
            <a:xfrm>
              <a:off x="3481099" y="8112926"/>
              <a:ext cx="1229845" cy="756927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 b="1" baseline="30000" dirty="0">
                  <a:solidFill>
                    <a:srgbClr val="FF00FF"/>
                  </a:solidFill>
                </a:rPr>
                <a:t>32</a:t>
              </a:r>
              <a:r>
                <a:rPr lang="en-US" sz="2400" b="1" dirty="0">
                  <a:solidFill>
                    <a:srgbClr val="FF00FF"/>
                  </a:solidFill>
                </a:rPr>
                <a:t>Ar</a:t>
              </a:r>
              <a:r>
                <a:rPr lang="en-US" sz="2400" b="1" baseline="30000" dirty="0">
                  <a:solidFill>
                    <a:srgbClr val="FF00FF"/>
                  </a:solidFill>
                </a:rPr>
                <a:t>+</a:t>
              </a:r>
              <a:endParaRPr sz="2400" b="1" baseline="30000" dirty="0">
                <a:solidFill>
                  <a:srgbClr val="FF00FF"/>
                </a:solidFill>
              </a:endParaRPr>
            </a:p>
          </p:txBody>
        </p:sp>
      </p:grpSp>
      <p:sp>
        <p:nvSpPr>
          <p:cNvPr id="46" name="Google Shape;300;p23"/>
          <p:cNvSpPr txBox="1"/>
          <p:nvPr/>
        </p:nvSpPr>
        <p:spPr>
          <a:xfrm>
            <a:off x="8008036" y="1242843"/>
            <a:ext cx="363921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Helvetica Neue"/>
              <a:buNone/>
            </a:pPr>
            <a:r>
              <a:rPr lang="en-US" sz="2800" b="1" i="0" u="none" strike="noStrike" cap="none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endParaRPr sz="2800" b="1" i="0" u="none" strike="noStrike" cap="none" dirty="0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7" name="Google Shape;300;p23"/>
          <p:cNvSpPr txBox="1"/>
          <p:nvPr/>
        </p:nvSpPr>
        <p:spPr>
          <a:xfrm>
            <a:off x="7914633" y="3676333"/>
            <a:ext cx="526079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Helvetica Neue"/>
              <a:buNone/>
            </a:pPr>
            <a:r>
              <a:rPr lang="en-US" sz="2800" b="1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lang="en-US" sz="2800" b="1" i="0" u="none" strike="noStrike" cap="none" dirty="0" smtClean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</a:t>
            </a:r>
            <a:endParaRPr sz="2800" b="1" i="0" u="none" strike="noStrike" cap="none" dirty="0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52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53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4" name="Line 19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5" name="Line 20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250825" y="250825"/>
            <a:ext cx="8893175" cy="400110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6DA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WISArD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2018: </a:t>
            </a:r>
            <a:r>
              <a:rPr lang="fr-FR" b="1" baseline="30000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 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→ </a:t>
            </a:r>
            <a:r>
              <a:rPr lang="fr-FR" b="1" baseline="30000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→ </a:t>
            </a:r>
            <a:r>
              <a:rPr lang="fr-FR" b="1" baseline="30000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31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 + p</a:t>
            </a:r>
            <a:endParaRPr lang="en-GB" b="1" dirty="0">
              <a:solidFill>
                <a:srgbClr val="2559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12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315;p24"/>
          <p:cNvPicPr preferRelativeResize="0"/>
          <p:nvPr/>
        </p:nvPicPr>
        <p:blipFill rotWithShape="1">
          <a:blip r:embed="rId2">
            <a:alphaModFix/>
          </a:blip>
          <a:srcRect l="9667" t="8868" r="13524" b="34184"/>
          <a:stretch/>
        </p:blipFill>
        <p:spPr>
          <a:xfrm>
            <a:off x="3175818" y="1459820"/>
            <a:ext cx="5810866" cy="306301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316;p24"/>
          <p:cNvSpPr txBox="1"/>
          <p:nvPr/>
        </p:nvSpPr>
        <p:spPr>
          <a:xfrm>
            <a:off x="190475" y="2359676"/>
            <a:ext cx="2847691" cy="145524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None/>
            </a:pPr>
            <a:r>
              <a:rPr lang="en-US" sz="2000" b="1" i="0" u="none" strike="noStrike" cap="none"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endParaRPr sz="1600"/>
          </a:p>
        </p:txBody>
      </p:sp>
      <p:sp>
        <p:nvSpPr>
          <p:cNvPr id="6" name="Google Shape;319;p24"/>
          <p:cNvSpPr txBox="1"/>
          <p:nvPr/>
        </p:nvSpPr>
        <p:spPr>
          <a:xfrm>
            <a:off x="331775" y="1621216"/>
            <a:ext cx="2663755" cy="718145"/>
          </a:xfrm>
          <a:prstGeom prst="rect">
            <a:avLst/>
          </a:prstGeom>
          <a:noFill/>
          <a:ln w="12700" cap="flat" cmpd="sng">
            <a:solidFill>
              <a:srgbClr val="0070C0"/>
            </a:solidFill>
            <a:prstDash val="solid"/>
            <a:miter lim="400000"/>
            <a:headEnd type="none" w="sm" len="sm"/>
            <a:tailEnd type="none" w="sm" len="sm"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</a:pPr>
            <a:r>
              <a:rPr lang="en-US" sz="20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Weighted average </a:t>
            </a:r>
            <a:br>
              <a:rPr lang="en-US" sz="20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0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energy shifts</a:t>
            </a:r>
            <a:endParaRPr sz="2000" b="1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" name="Google Shape;317;p24"/>
          <p:cNvSpPr txBox="1"/>
          <p:nvPr/>
        </p:nvSpPr>
        <p:spPr>
          <a:xfrm>
            <a:off x="819465" y="3741651"/>
            <a:ext cx="2493900" cy="646290"/>
          </a:xfrm>
          <a:prstGeom prst="rect">
            <a:avLst/>
          </a:prstGeom>
          <a:noFill/>
          <a:ln w="9525" cap="flat" cmpd="sng">
            <a:solidFill>
              <a:srgbClr val="0076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</a:pPr>
            <a:r>
              <a:rPr lang="en-US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Monte Carlo </a:t>
            </a:r>
            <a:br>
              <a:rPr lang="en-US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simulations</a:t>
            </a:r>
            <a:endParaRPr b="1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8" name="Google Shape;32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0475" y="4472503"/>
            <a:ext cx="3811254" cy="224292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320;p24"/>
          <p:cNvSpPr txBox="1"/>
          <p:nvPr/>
        </p:nvSpPr>
        <p:spPr>
          <a:xfrm>
            <a:off x="5822171" y="4769048"/>
            <a:ext cx="2279604" cy="646290"/>
          </a:xfrm>
          <a:prstGeom prst="rect">
            <a:avLst/>
          </a:prstGeom>
          <a:noFill/>
          <a:ln w="9525" cap="flat" cmpd="sng">
            <a:solidFill>
              <a:srgbClr val="0076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None/>
            </a:pPr>
            <a:r>
              <a:rPr lang="en-US" b="1" dirty="0">
                <a:latin typeface="Helvetica Neue"/>
                <a:ea typeface="Helvetica Neue"/>
                <a:cs typeface="Helvetica Neue"/>
                <a:sym typeface="Helvetica Neue"/>
              </a:rPr>
              <a:t>Extracted m</a:t>
            </a:r>
            <a:r>
              <a:rPr lang="en-US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odified </a:t>
            </a:r>
            <a:br>
              <a:rPr lang="en-US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correlation </a:t>
            </a:r>
            <a:r>
              <a:rPr lang="en-US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β-υ </a:t>
            </a:r>
            <a:endParaRPr b="1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" name="Google Shape;318;p24"/>
          <p:cNvSpPr txBox="1"/>
          <p:nvPr/>
        </p:nvSpPr>
        <p:spPr>
          <a:xfrm>
            <a:off x="4822519" y="5812441"/>
            <a:ext cx="3997012" cy="765338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None/>
            </a:pPr>
            <a:r>
              <a:rPr lang="en-US" sz="2400" b="1" i="0" u="none" strike="noStrike" cap="none"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endParaRPr/>
          </a:p>
        </p:txBody>
      </p: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12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" name="Line 19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Line 20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250825" y="250825"/>
            <a:ext cx="8893175" cy="400110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6DA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WISArD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2018: </a:t>
            </a:r>
            <a:r>
              <a:rPr lang="fr-FR" b="1" baseline="30000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 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→ </a:t>
            </a:r>
            <a:r>
              <a:rPr lang="fr-FR" b="1" baseline="30000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→ </a:t>
            </a:r>
            <a:r>
              <a:rPr lang="fr-FR" b="1" baseline="30000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31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 + p</a:t>
            </a:r>
            <a:endParaRPr lang="en-GB" b="1" dirty="0">
              <a:solidFill>
                <a:srgbClr val="2559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98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81457" y="2699876"/>
            <a:ext cx="3743635" cy="2807726"/>
          </a:xfrm>
          <a:prstGeom prst="rect">
            <a:avLst/>
          </a:prstGeom>
        </p:spPr>
      </p:pic>
      <p:grpSp>
        <p:nvGrpSpPr>
          <p:cNvPr id="4" name="Google Shape;240;p22"/>
          <p:cNvGrpSpPr/>
          <p:nvPr/>
        </p:nvGrpSpPr>
        <p:grpSpPr>
          <a:xfrm>
            <a:off x="383457" y="2939109"/>
            <a:ext cx="3374435" cy="2211727"/>
            <a:chOff x="152173" y="2464057"/>
            <a:chExt cx="3183593" cy="2211727"/>
          </a:xfrm>
        </p:grpSpPr>
        <p:cxnSp>
          <p:nvCxnSpPr>
            <p:cNvPr id="6" name="Google Shape;242;p22"/>
            <p:cNvCxnSpPr/>
            <p:nvPr/>
          </p:nvCxnSpPr>
          <p:spPr>
            <a:xfrm flipV="1">
              <a:off x="1579525" y="3413598"/>
              <a:ext cx="1756241" cy="650785"/>
            </a:xfrm>
            <a:prstGeom prst="straightConnector1">
              <a:avLst/>
            </a:prstGeom>
            <a:noFill/>
            <a:ln w="50800" cap="flat" cmpd="sng">
              <a:solidFill>
                <a:schemeClr val="bg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8" name="Google Shape;244;p22"/>
            <p:cNvCxnSpPr/>
            <p:nvPr/>
          </p:nvCxnSpPr>
          <p:spPr>
            <a:xfrm flipV="1">
              <a:off x="1579525" y="4198835"/>
              <a:ext cx="1420440" cy="338176"/>
            </a:xfrm>
            <a:prstGeom prst="straightConnector1">
              <a:avLst/>
            </a:prstGeom>
            <a:noFill/>
            <a:ln w="50800" cap="flat" cmpd="sng">
              <a:solidFill>
                <a:schemeClr val="bg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9" name="Google Shape;245;p22"/>
            <p:cNvCxnSpPr/>
            <p:nvPr/>
          </p:nvCxnSpPr>
          <p:spPr>
            <a:xfrm>
              <a:off x="1747754" y="2905287"/>
              <a:ext cx="1460926" cy="43266"/>
            </a:xfrm>
            <a:prstGeom prst="straightConnector1">
              <a:avLst/>
            </a:prstGeom>
            <a:noFill/>
            <a:ln w="50800" cap="flat" cmpd="sng">
              <a:solidFill>
                <a:schemeClr val="bg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1" name="Google Shape;247;p22"/>
            <p:cNvSpPr txBox="1"/>
            <p:nvPr/>
          </p:nvSpPr>
          <p:spPr>
            <a:xfrm>
              <a:off x="152178" y="3844828"/>
              <a:ext cx="1512015" cy="830956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dirty="0" smtClea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new silicon strip proton </a:t>
              </a:r>
              <a:endParaRPr sz="1600" b="1" dirty="0"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detectors </a:t>
              </a:r>
              <a:endParaRPr sz="1600" b="1" dirty="0"/>
            </a:p>
          </p:txBody>
        </p:sp>
        <p:sp>
          <p:nvSpPr>
            <p:cNvPr id="12" name="Google Shape;248;p22"/>
            <p:cNvSpPr txBox="1"/>
            <p:nvPr/>
          </p:nvSpPr>
          <p:spPr>
            <a:xfrm>
              <a:off x="152173" y="2464057"/>
              <a:ext cx="1512020" cy="1323399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n</a:t>
              </a:r>
              <a:r>
                <a:rPr lang="en-US" sz="1600" b="1" dirty="0" smtClea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ew beta detector 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dirty="0" smtClea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+</a:t>
              </a:r>
              <a:endParaRPr sz="1600" b="1" dirty="0"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dirty="0" smtClea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9 </a:t>
              </a:r>
              <a:r>
                <a:rPr lang="en-US" sz="1600" b="1" dirty="0" err="1" smtClea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SiPM</a:t>
              </a:r>
              <a:r>
                <a:rPr lang="en-US" sz="1600" b="1" dirty="0" smtClea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+ preamps  </a:t>
              </a:r>
              <a:endParaRPr sz="1600" b="1" dirty="0"/>
            </a:p>
          </p:txBody>
        </p:sp>
      </p:grpSp>
      <p:sp>
        <p:nvSpPr>
          <p:cNvPr id="18" name="Google Shape;254;p22"/>
          <p:cNvSpPr txBox="1"/>
          <p:nvPr/>
        </p:nvSpPr>
        <p:spPr>
          <a:xfrm>
            <a:off x="209051" y="1558298"/>
            <a:ext cx="2487966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 dirty="0" smtClean="0"/>
              <a:t>New </a:t>
            </a:r>
            <a:r>
              <a:rPr lang="fr-FR" sz="2000" b="1" dirty="0" err="1" smtClean="0"/>
              <a:t>detection</a:t>
            </a:r>
            <a:r>
              <a:rPr lang="fr-FR" sz="2000" b="1" dirty="0" smtClean="0"/>
              <a:t> </a:t>
            </a:r>
            <a:r>
              <a:rPr lang="fr-FR" sz="2000" b="1" dirty="0" smtClean="0"/>
              <a:t>setup:</a:t>
            </a:r>
            <a:endParaRPr sz="2000" b="1" dirty="0"/>
          </a:p>
        </p:txBody>
      </p:sp>
      <p:grpSp>
        <p:nvGrpSpPr>
          <p:cNvPr id="20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443" cy="4082"/>
          </a:xfrm>
        </p:grpSpPr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36" cy="13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 flipH="1">
              <a:off x="136" y="0"/>
              <a:ext cx="0" cy="408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Line 20"/>
            <p:cNvSpPr>
              <a:spLocks noChangeShapeType="1"/>
            </p:cNvSpPr>
            <p:nvPr/>
          </p:nvSpPr>
          <p:spPr bwMode="auto">
            <a:xfrm>
              <a:off x="0" y="136"/>
              <a:ext cx="544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4" name="Rectangle 16"/>
          <p:cNvSpPr>
            <a:spLocks noChangeArrowheads="1"/>
          </p:cNvSpPr>
          <p:nvPr/>
        </p:nvSpPr>
        <p:spPr bwMode="auto">
          <a:xfrm>
            <a:off x="250825" y="250825"/>
            <a:ext cx="8893175" cy="400110"/>
          </a:xfrm>
          <a:prstGeom prst="rect">
            <a:avLst/>
          </a:prstGeom>
          <a:solidFill>
            <a:srgbClr val="DDEEF3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 dirty="0">
                <a:solidFill>
                  <a:srgbClr val="B1D1EF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>
                <a:solidFill>
                  <a:srgbClr val="6DAAE1"/>
                </a:solidFill>
                <a:latin typeface="Verdana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itchFamily="34" charset="0"/>
              </a:rPr>
              <a:t> </a:t>
            </a:r>
            <a:r>
              <a:rPr lang="fr-FR" sz="2000" b="1" dirty="0" smtClean="0">
                <a:solidFill>
                  <a:srgbClr val="256DAF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charset="0"/>
              </a:rPr>
              <a:t>•</a:t>
            </a:r>
            <a:r>
              <a:rPr lang="fr-FR" sz="2000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b="1" dirty="0" err="1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WISArD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2021: </a:t>
            </a:r>
            <a:r>
              <a:rPr lang="fr-FR" b="1" baseline="30000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 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→ </a:t>
            </a:r>
            <a:r>
              <a:rPr lang="fr-FR" b="1" baseline="30000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b="1" dirty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→ </a:t>
            </a:r>
            <a:r>
              <a:rPr lang="fr-FR" b="1" baseline="30000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31</a:t>
            </a:r>
            <a:r>
              <a:rPr lang="fr-FR" b="1" dirty="0" smtClean="0">
                <a:solidFill>
                  <a:srgbClr val="2559F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 + p</a:t>
            </a:r>
            <a:endParaRPr lang="en-GB" b="1" dirty="0">
              <a:solidFill>
                <a:srgbClr val="2559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Google Shape;248;p22"/>
          <p:cNvSpPr txBox="1"/>
          <p:nvPr/>
        </p:nvSpPr>
        <p:spPr>
          <a:xfrm>
            <a:off x="378541" y="2226268"/>
            <a:ext cx="1602659" cy="58473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en-US" sz="1600" b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ew </a:t>
            </a:r>
            <a:r>
              <a:rPr lang="fr-FR" sz="1600" b="1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silicon</a:t>
            </a:r>
            <a:r>
              <a:rPr lang="fr-FR" sz="1600" b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 dirty="0" err="1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preamps</a:t>
            </a:r>
            <a:endParaRPr sz="1600" b="1" dirty="0"/>
          </a:p>
        </p:txBody>
      </p:sp>
      <p:cxnSp>
        <p:nvCxnSpPr>
          <p:cNvPr id="26" name="Google Shape;245;p22"/>
          <p:cNvCxnSpPr>
            <a:stCxn id="25" idx="3"/>
          </p:cNvCxnSpPr>
          <p:nvPr/>
        </p:nvCxnSpPr>
        <p:spPr>
          <a:xfrm flipV="1">
            <a:off x="1981200" y="2403248"/>
            <a:ext cx="1641988" cy="115388"/>
          </a:xfrm>
          <a:prstGeom prst="straightConnector1">
            <a:avLst/>
          </a:prstGeom>
          <a:noFill/>
          <a:ln w="50800" cap="flat" cmpd="sng">
            <a:solidFill>
              <a:schemeClr val="bg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8" name="Google Shape;247;p22"/>
          <p:cNvSpPr txBox="1"/>
          <p:nvPr/>
        </p:nvSpPr>
        <p:spPr>
          <a:xfrm>
            <a:off x="388380" y="5249031"/>
            <a:ext cx="1602654" cy="830956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new </a:t>
            </a:r>
            <a:r>
              <a:rPr lang="fr-FR" sz="1600" b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MCP</a:t>
            </a:r>
            <a:r>
              <a:rPr lang="fr-FR" sz="1600" b="1" dirty="0">
                <a:sym typeface="Arial"/>
              </a:rPr>
              <a:t> </a:t>
            </a:r>
            <a:r>
              <a:rPr lang="fr-FR" sz="1600" b="1" dirty="0" err="1" smtClean="0">
                <a:sym typeface="Arial"/>
              </a:rPr>
              <a:t>beam</a:t>
            </a:r>
            <a:r>
              <a:rPr lang="fr-FR" sz="1600" b="1" dirty="0" smtClean="0">
                <a:sym typeface="Arial"/>
              </a:rPr>
              <a:t> position detector</a:t>
            </a:r>
            <a:endParaRPr lang="fr-FR" sz="1600" b="1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" t="8319" r="7814" b="209"/>
          <a:stretch/>
        </p:blipFill>
        <p:spPr>
          <a:xfrm>
            <a:off x="5222896" y="2763873"/>
            <a:ext cx="3849103" cy="2199487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6250071" y="4311834"/>
            <a:ext cx="1943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Shift: 3.25(25) </a:t>
            </a:r>
            <a:r>
              <a:rPr lang="fr-FR" b="1" dirty="0" err="1" smtClean="0"/>
              <a:t>keV</a:t>
            </a:r>
            <a:endParaRPr lang="fr-FR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" t="9411" r="8990" b="-869"/>
          <a:stretch/>
        </p:blipFill>
        <p:spPr>
          <a:xfrm>
            <a:off x="5225847" y="679402"/>
            <a:ext cx="3770584" cy="213745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551055" y="711343"/>
            <a:ext cx="159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triple-</a:t>
            </a:r>
            <a:r>
              <a:rPr lang="fr-FR" b="1" dirty="0" err="1" smtClean="0">
                <a:latin typeface="Symbol" panose="05050102010706020507" pitchFamily="18" charset="2"/>
              </a:rPr>
              <a:t>a</a:t>
            </a:r>
            <a:r>
              <a:rPr lang="fr-FR" b="1" dirty="0" smtClean="0"/>
              <a:t> source</a:t>
            </a:r>
            <a:endParaRPr lang="fr-FR" b="1" dirty="0"/>
          </a:p>
        </p:txBody>
      </p:sp>
      <p:sp>
        <p:nvSpPr>
          <p:cNvPr id="29" name="ZoneTexte 28"/>
          <p:cNvSpPr txBox="1"/>
          <p:nvPr/>
        </p:nvSpPr>
        <p:spPr>
          <a:xfrm>
            <a:off x="5551055" y="711343"/>
            <a:ext cx="1584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triple-</a:t>
            </a:r>
            <a:r>
              <a:rPr lang="fr-FR" b="1" dirty="0" err="1" smtClean="0">
                <a:latin typeface="Symbol" panose="05050102010706020507" pitchFamily="18" charset="2"/>
              </a:rPr>
              <a:t>a</a:t>
            </a:r>
            <a:r>
              <a:rPr lang="fr-FR" b="1" dirty="0" smtClean="0"/>
              <a:t> source</a:t>
            </a:r>
            <a:endParaRPr lang="fr-FR" b="1" dirty="0"/>
          </a:p>
        </p:txBody>
      </p:sp>
      <p:sp>
        <p:nvSpPr>
          <p:cNvPr id="30" name="ZoneTexte 29"/>
          <p:cNvSpPr txBox="1"/>
          <p:nvPr/>
        </p:nvSpPr>
        <p:spPr>
          <a:xfrm>
            <a:off x="5555675" y="2895748"/>
            <a:ext cx="98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baseline="30000" dirty="0" smtClean="0"/>
              <a:t>32</a:t>
            </a:r>
            <a:r>
              <a:rPr lang="fr-FR" b="1" dirty="0" smtClean="0"/>
              <a:t>Ar: IAS</a:t>
            </a:r>
            <a:endParaRPr lang="fr-FR" b="1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6" t="7406" r="3650" b="169"/>
          <a:stretch/>
        </p:blipFill>
        <p:spPr>
          <a:xfrm>
            <a:off x="5292000" y="4881304"/>
            <a:ext cx="3744000" cy="1980000"/>
          </a:xfrm>
          <a:prstGeom prst="rect">
            <a:avLst/>
          </a:prstGeom>
        </p:spPr>
      </p:pic>
      <p:sp>
        <p:nvSpPr>
          <p:cNvPr id="31" name="ZoneTexte 30"/>
          <p:cNvSpPr txBox="1"/>
          <p:nvPr/>
        </p:nvSpPr>
        <p:spPr>
          <a:xfrm>
            <a:off x="6725740" y="4999939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latin typeface="Symbol" panose="05050102010706020507" pitchFamily="18" charset="2"/>
              </a:rPr>
              <a:t>b</a:t>
            </a:r>
            <a:r>
              <a:rPr lang="fr-FR" b="1" dirty="0" smtClean="0"/>
              <a:t> </a:t>
            </a:r>
            <a:r>
              <a:rPr lang="fr-FR" b="1" dirty="0" err="1" smtClean="0"/>
              <a:t>spectrum</a:t>
            </a:r>
            <a:endParaRPr lang="fr-FR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387934" y="886696"/>
            <a:ext cx="4247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Test: </a:t>
            </a:r>
            <a:r>
              <a:rPr lang="fr-FR" sz="2000" b="1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October</a:t>
            </a:r>
            <a:r>
              <a:rPr lang="fr-FR" sz="20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2021, 10 shifts</a:t>
            </a:r>
            <a:endParaRPr lang="fr-FR" sz="20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78541" y="6272638"/>
            <a:ext cx="506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All </a:t>
            </a:r>
            <a:r>
              <a:rPr lang="fr-FR" b="1" dirty="0" err="1" smtClean="0"/>
              <a:t>equipment</a:t>
            </a:r>
            <a:r>
              <a:rPr lang="fr-FR" b="1" dirty="0" smtClean="0"/>
              <a:t> </a:t>
            </a:r>
            <a:r>
              <a:rPr lang="fr-FR" b="1" dirty="0" err="1" smtClean="0"/>
              <a:t>worked</a:t>
            </a:r>
            <a:r>
              <a:rPr lang="fr-FR" b="1" dirty="0" smtClean="0"/>
              <a:t> more or </a:t>
            </a:r>
            <a:r>
              <a:rPr lang="fr-FR" b="1" dirty="0" err="1" smtClean="0"/>
              <a:t>less</a:t>
            </a:r>
            <a:r>
              <a:rPr lang="fr-FR" b="1" dirty="0" smtClean="0"/>
              <a:t>… </a:t>
            </a:r>
            <a:r>
              <a:rPr lang="fr-FR" b="1" dirty="0" err="1" smtClean="0"/>
              <a:t>still</a:t>
            </a:r>
            <a:r>
              <a:rPr lang="fr-FR" b="1" dirty="0" smtClean="0"/>
              <a:t> upgrades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22023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2798</TotalTime>
  <Words>496</Words>
  <Application>Microsoft Office PowerPoint</Application>
  <PresentationFormat>Affichage à l'écran (4:3)</PresentationFormat>
  <Paragraphs>143</Paragraphs>
  <Slides>10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21" baseType="lpstr">
      <vt:lpstr>Arial</vt:lpstr>
      <vt:lpstr>Arial Black</vt:lpstr>
      <vt:lpstr>Berlin Sans FB Demi</vt:lpstr>
      <vt:lpstr>Calibri</vt:lpstr>
      <vt:lpstr>Calibri Light</vt:lpstr>
      <vt:lpstr>Helvetica Neue</vt:lpstr>
      <vt:lpstr>Noto Sans Symbols</vt:lpstr>
      <vt:lpstr>Symbol</vt:lpstr>
      <vt:lpstr>Times New Roman</vt:lpstr>
      <vt:lpstr>Verdana</vt:lpstr>
      <vt:lpstr>Thème Office</vt:lpstr>
      <vt:lpstr>Addendum to WISArD proposal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CENBG-Univ.Bx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bertram blank</dc:creator>
  <cp:lastModifiedBy>bertram blank</cp:lastModifiedBy>
  <cp:revision>26</cp:revision>
  <dcterms:created xsi:type="dcterms:W3CDTF">2022-02-02T19:11:29Z</dcterms:created>
  <dcterms:modified xsi:type="dcterms:W3CDTF">2022-02-09T09:21:21Z</dcterms:modified>
</cp:coreProperties>
</file>