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81" r:id="rId3"/>
    <p:sldId id="285" r:id="rId4"/>
    <p:sldId id="308" r:id="rId5"/>
    <p:sldId id="309" r:id="rId6"/>
    <p:sldId id="312" r:id="rId7"/>
    <p:sldId id="304" r:id="rId8"/>
    <p:sldId id="305" r:id="rId9"/>
    <p:sldId id="313" r:id="rId10"/>
    <p:sldId id="289" r:id="rId11"/>
    <p:sldId id="314" r:id="rId12"/>
    <p:sldId id="315" r:id="rId13"/>
    <p:sldId id="316" r:id="rId14"/>
    <p:sldId id="296" r:id="rId15"/>
    <p:sldId id="302" r:id="rId16"/>
    <p:sldId id="303" r:id="rId17"/>
    <p:sldId id="278" r:id="rId1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5" autoAdjust="0"/>
    <p:restoredTop sz="97505"/>
  </p:normalViewPr>
  <p:slideViewPr>
    <p:cSldViewPr>
      <p:cViewPr varScale="1">
        <p:scale>
          <a:sx n="64" d="100"/>
          <a:sy n="64" d="100"/>
        </p:scale>
        <p:origin x="36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6B9E63-932A-B248-92E9-4CBE0AB12D01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7515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B9E63-932A-B248-92E9-4CBE0AB12D01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33052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09/02/2022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69th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949326"/>
            <a:ext cx="10968567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060435" y="6356351"/>
            <a:ext cx="1828144" cy="365125"/>
          </a:xfrm>
        </p:spPr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888579" y="6356351"/>
            <a:ext cx="5720652" cy="365125"/>
          </a:xfrm>
        </p:spPr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3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7200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060435" y="6356351"/>
            <a:ext cx="1828144" cy="365125"/>
          </a:xfrm>
        </p:spPr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888579" y="6356351"/>
            <a:ext cx="5720652" cy="365125"/>
          </a:xfrm>
        </p:spPr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035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06/10/2021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15015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09/02/2022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69th Meeting of the INTC</a:t>
            </a: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  <p:sldLayoutId id="2147483675" r:id="rId21"/>
    <p:sldLayoutId id="2147483676" r:id="rId22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57622/0.1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edms.cern.ch/document/2068336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://www.mattei-einaudi.it/studenti/libri-di-testo" TargetMode="External"/><Relationship Id="rId4" Type="http://schemas.openxmlformats.org/officeDocument/2006/relationships/image" Target="../media/image28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604713" TargetMode="Externa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80293" TargetMode="Externa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/>
            <a:r>
              <a:rPr lang="en-GB" sz="5400" dirty="0">
                <a:ln w="12700">
                  <a:noFill/>
                  <a:prstDash val="solid"/>
                </a:ln>
              </a:rPr>
              <a:t>n_TOF Technical Report</a:t>
            </a:r>
            <a:br>
              <a:rPr lang="en-GB" sz="5400" dirty="0">
                <a:ln w="12700">
                  <a:noFill/>
                  <a:prstDash val="solid"/>
                </a:ln>
              </a:rPr>
            </a:br>
            <a:r>
              <a:rPr lang="en-GB" sz="5400" dirty="0">
                <a:ln w="12700">
                  <a:noFill/>
                  <a:prstDash val="solid"/>
                </a:ln>
              </a:rPr>
              <a:t>at the 69</a:t>
            </a:r>
            <a:r>
              <a:rPr lang="en-GB" sz="5400" baseline="30000" dirty="0">
                <a:ln w="12700">
                  <a:noFill/>
                  <a:prstDash val="solid"/>
                </a:ln>
              </a:rPr>
              <a:t>th</a:t>
            </a:r>
            <a:r>
              <a:rPr lang="en-GB" sz="5400" dirty="0">
                <a:ln w="12700">
                  <a:noFill/>
                  <a:prstDash val="solid"/>
                </a:ln>
              </a:rPr>
              <a:t> INTC Meeting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Oliver Aberle</a:t>
            </a: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SY</a:t>
            </a: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-STI-TCD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sz="1800" dirty="0"/>
              <a:t>09/02/2022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91544" y="336896"/>
            <a:ext cx="8226854" cy="715840"/>
          </a:xfrm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</a:pPr>
            <a:r>
              <a:rPr lang="en-US" kern="1200" dirty="0">
                <a:solidFill>
                  <a:srgbClr val="0070C0"/>
                </a:solidFill>
              </a:rPr>
              <a:t>n_TOF target shielding and NEAR</a:t>
            </a:r>
            <a:endParaRPr lang="en-GB" kern="1200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271E47-CB5B-4FF8-890C-35977D4E76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1828438"/>
            <a:ext cx="9144000" cy="440887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8DEF829-C485-4285-A18F-476A3CFC575F}"/>
              </a:ext>
            </a:extLst>
          </p:cNvPr>
          <p:cNvSpPr txBox="1">
            <a:spLocks/>
          </p:cNvSpPr>
          <p:nvPr/>
        </p:nvSpPr>
        <p:spPr>
          <a:xfrm>
            <a:off x="7929859" y="4851239"/>
            <a:ext cx="3682752" cy="1249178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Reconfiguration of the last elements in the FTN line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1200F8-F00D-465A-8EAB-685FE1AE96C5}"/>
              </a:ext>
            </a:extLst>
          </p:cNvPr>
          <p:cNvCxnSpPr>
            <a:cxnSpLocks/>
          </p:cNvCxnSpPr>
          <p:nvPr/>
        </p:nvCxnSpPr>
        <p:spPr>
          <a:xfrm flipH="1" flipV="1">
            <a:off x="7752184" y="3645024"/>
            <a:ext cx="576065" cy="12062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C3990FA-7F8A-4B55-A448-2A35D30E6EEC}"/>
              </a:ext>
            </a:extLst>
          </p:cNvPr>
          <p:cNvSpPr txBox="1">
            <a:spLocks/>
          </p:cNvSpPr>
          <p:nvPr/>
        </p:nvSpPr>
        <p:spPr>
          <a:xfrm>
            <a:off x="8131821" y="1953830"/>
            <a:ext cx="2016224" cy="457200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Mobile part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589B3D-2B05-457A-B58F-2E8C110599C9}"/>
              </a:ext>
            </a:extLst>
          </p:cNvPr>
          <p:cNvCxnSpPr>
            <a:cxnSpLocks/>
          </p:cNvCxnSpPr>
          <p:nvPr/>
        </p:nvCxnSpPr>
        <p:spPr>
          <a:xfrm flipH="1">
            <a:off x="6672066" y="2348880"/>
            <a:ext cx="1872207" cy="15841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218880" y="1106455"/>
            <a:ext cx="7837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Third Generation n_TOF Spallation Target and Vertical Neutron Beam Line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EDMS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TOF-TAR-EC-0001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914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65DEC-4529-0B4A-8A4C-75897A58F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568" y="275026"/>
            <a:ext cx="7992889" cy="1065742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n_TOF NEAR </a:t>
            </a:r>
          </a:p>
        </p:txBody>
      </p:sp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E92EE104-3A93-084A-B39E-3CDA9F9E359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627" y="1124744"/>
            <a:ext cx="3260612" cy="4968552"/>
          </a:xfrm>
          <a:prstGeom prst="rect">
            <a:avLst/>
          </a:prstGeom>
        </p:spPr>
      </p:pic>
      <p:pic>
        <p:nvPicPr>
          <p:cNvPr id="6" name="Picture 5" descr="A picture containing person, bathroom&#10;&#10;Description automatically generated">
            <a:extLst>
              <a:ext uri="{FF2B5EF4-FFF2-40B4-BE49-F238E27FC236}">
                <a16:creationId xmlns:a16="http://schemas.microsoft.com/office/drawing/2014/main" id="{57282764-7A5B-0648-ADCF-345FD769DA9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30" y="1130275"/>
            <a:ext cx="3449009" cy="2586757"/>
          </a:xfrm>
          <a:prstGeom prst="rect">
            <a:avLst/>
          </a:prstGeom>
        </p:spPr>
      </p:pic>
      <p:pic>
        <p:nvPicPr>
          <p:cNvPr id="10" name="Picture 9" descr="A picture containing wall, indoor, dirty&#10;&#10;Description automatically generated">
            <a:extLst>
              <a:ext uri="{FF2B5EF4-FFF2-40B4-BE49-F238E27FC236}">
                <a16:creationId xmlns:a16="http://schemas.microsoft.com/office/drawing/2014/main" id="{427E7F68-3D2A-B74C-8ACA-DCE41BDD6D0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660"/>
          <a:stretch/>
        </p:blipFill>
        <p:spPr>
          <a:xfrm>
            <a:off x="7822926" y="1124744"/>
            <a:ext cx="3237350" cy="402683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518B66E-128E-BA4C-9D9B-3EA4A179A92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29" y="3713530"/>
            <a:ext cx="3449009" cy="258675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FD6F0A8-CB51-CB4E-8CAA-42BD62D617B9}"/>
              </a:ext>
            </a:extLst>
          </p:cNvPr>
          <p:cNvSpPr txBox="1"/>
          <p:nvPr/>
        </p:nvSpPr>
        <p:spPr>
          <a:xfrm>
            <a:off x="7680176" y="5006908"/>
            <a:ext cx="3898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/>
              <a:t>No change on support – waiting for Letter Of Intent (LOI) feed-back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635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65DEC-4529-0B4A-8A4C-75897A58F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18148"/>
            <a:ext cx="11376025" cy="1065742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Rabbit 2 pipe installed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58F892-95C9-C949-8D67-5E0339398F52}"/>
              </a:ext>
            </a:extLst>
          </p:cNvPr>
          <p:cNvSpPr txBox="1"/>
          <p:nvPr/>
        </p:nvSpPr>
        <p:spPr>
          <a:xfrm>
            <a:off x="4039592" y="5733256"/>
            <a:ext cx="8033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200" dirty="0">
                <a:solidFill>
                  <a:schemeClr val="accent2"/>
                </a:solidFill>
              </a:rPr>
              <a:t>Access to samples possible during operation (short access)</a:t>
            </a:r>
          </a:p>
        </p:txBody>
      </p:sp>
      <p:pic>
        <p:nvPicPr>
          <p:cNvPr id="11" name="Picture 10" descr="A picture containing indoor, kitchen, floor, stove&#10;&#10;Description automatically generated">
            <a:extLst>
              <a:ext uri="{FF2B5EF4-FFF2-40B4-BE49-F238E27FC236}">
                <a16:creationId xmlns:a16="http://schemas.microsoft.com/office/drawing/2014/main" id="{0DD5F2C6-80A5-2941-9DB3-8F9C87FD969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92" y="1177641"/>
            <a:ext cx="3614192" cy="4986795"/>
          </a:xfrm>
          <a:prstGeom prst="rect">
            <a:avLst/>
          </a:prstGeom>
        </p:spPr>
      </p:pic>
      <p:pic>
        <p:nvPicPr>
          <p:cNvPr id="13" name="Picture 12" descr="A picture containing outdoor&#10;&#10;Description automatically generated">
            <a:extLst>
              <a:ext uri="{FF2B5EF4-FFF2-40B4-BE49-F238E27FC236}">
                <a16:creationId xmlns:a16="http://schemas.microsoft.com/office/drawing/2014/main" id="{084A32AD-8C4A-BA46-8858-88E7F9C322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9275" y="1169664"/>
            <a:ext cx="3249333" cy="3693319"/>
          </a:xfrm>
          <a:prstGeom prst="rect">
            <a:avLst/>
          </a:prstGeom>
        </p:spPr>
      </p:pic>
      <p:pic>
        <p:nvPicPr>
          <p:cNvPr id="14" name="Picture 13" descr="Diagram, engineering drawing&#10;&#10;Description automatically generated">
            <a:extLst>
              <a:ext uri="{FF2B5EF4-FFF2-40B4-BE49-F238E27FC236}">
                <a16:creationId xmlns:a16="http://schemas.microsoft.com/office/drawing/2014/main" id="{F0E53BD6-320E-3B4E-A406-F7D27EBADAC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816" y="1169664"/>
            <a:ext cx="3967241" cy="4518672"/>
          </a:xfrm>
          <a:prstGeom prst="rect">
            <a:avLst/>
          </a:prstGeom>
        </p:spPr>
      </p:pic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453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0282EAB-F5F1-2C4C-A499-AA540C2DF8DA}"/>
              </a:ext>
            </a:extLst>
          </p:cNvPr>
          <p:cNvSpPr txBox="1">
            <a:spLocks/>
          </p:cNvSpPr>
          <p:nvPr/>
        </p:nvSpPr>
        <p:spPr bwMode="auto">
          <a:xfrm>
            <a:off x="1991544" y="233422"/>
            <a:ext cx="9584661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  <a:cs typeface="+mj-cs"/>
              </a:rPr>
              <a:t>R2M samples ready for 2022 irradiation</a:t>
            </a:r>
            <a:endParaRPr lang="en-CH" b="1" dirty="0">
              <a:solidFill>
                <a:srgbClr val="0070C0"/>
              </a:solidFill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54A615-C415-7942-8F1D-23CBBD4D80CE}"/>
              </a:ext>
            </a:extLst>
          </p:cNvPr>
          <p:cNvSpPr txBox="1"/>
          <p:nvPr/>
        </p:nvSpPr>
        <p:spPr bwMode="auto">
          <a:xfrm>
            <a:off x="335360" y="5445224"/>
            <a:ext cx="1169713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AP Bernardes,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O.Fjeld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M.Ferrari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SY-STI,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JF.Gruber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HSE-RP,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L.R.Buonocore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L.Barbosa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Pina Pereira,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E.Romagnoli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C.Veiga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Almagro BE-CEM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9A6BD-6572-7C4C-A1C4-57D36EA5AD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017"/>
          <a:stretch/>
        </p:blipFill>
        <p:spPr>
          <a:xfrm>
            <a:off x="16020" y="908720"/>
            <a:ext cx="4743651" cy="2952328"/>
          </a:xfrm>
          <a:prstGeom prst="rect">
            <a:avLst/>
          </a:prstGeom>
        </p:spPr>
      </p:pic>
      <p:pic>
        <p:nvPicPr>
          <p:cNvPr id="6" name="Picture 5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91D2DAC1-C16B-4F4F-A89A-770FB9D04C8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848" y="1628800"/>
            <a:ext cx="4743652" cy="3557739"/>
          </a:xfrm>
          <a:prstGeom prst="rect">
            <a:avLst/>
          </a:prstGeom>
        </p:spPr>
      </p:pic>
      <p:pic>
        <p:nvPicPr>
          <p:cNvPr id="7" name="Picture 6" descr="A picture containing text, indoor, electronics, open&#10;&#10;Description automatically generated">
            <a:extLst>
              <a:ext uri="{FF2B5EF4-FFF2-40B4-BE49-F238E27FC236}">
                <a16:creationId xmlns:a16="http://schemas.microsoft.com/office/drawing/2014/main" id="{203BE2E0-5540-FF4C-A1CF-A04679F0A6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606"/>
          <a:stretch/>
        </p:blipFill>
        <p:spPr>
          <a:xfrm>
            <a:off x="9473340" y="908720"/>
            <a:ext cx="2743340" cy="4023998"/>
          </a:xfrm>
          <a:prstGeom prst="rect">
            <a:avLst/>
          </a:prstGeom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515636" y="3914472"/>
            <a:ext cx="40681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“Design development and implementation of a neutron irradiation station at the n_TOF NEAR facility at CERN”</a:t>
            </a:r>
            <a:br>
              <a:rPr lang="en-GB" i="1" dirty="0"/>
            </a:br>
            <a:r>
              <a:rPr lang="en-GB" i="1" dirty="0"/>
              <a:t>by M. Ferrari et al. under preparation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0341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795320" cy="715840"/>
          </a:xfrm>
        </p:spPr>
        <p:txBody>
          <a:bodyPr>
            <a:noAutofit/>
          </a:bodyPr>
          <a:lstStyle/>
          <a:p>
            <a:pPr rtl="0"/>
            <a:r>
              <a:rPr lang="en-GB" dirty="0">
                <a:solidFill>
                  <a:srgbClr val="0070C0"/>
                </a:solidFill>
              </a:rPr>
              <a:t>Target #3 cooling and moderator station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96B2E35B-22E3-9F42-959A-5186CFBB959D}"/>
              </a:ext>
            </a:extLst>
          </p:cNvPr>
          <p:cNvSpPr txBox="1">
            <a:spLocks/>
          </p:cNvSpPr>
          <p:nvPr/>
        </p:nvSpPr>
        <p:spPr>
          <a:xfrm>
            <a:off x="2152650" y="1268760"/>
            <a:ext cx="8001000" cy="136529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dirty="0"/>
              <a:t>Visit </a:t>
            </a:r>
            <a:r>
              <a:rPr lang="en-US" sz="2800" dirty="0"/>
              <a:t>ASN/OFSP 10</a:t>
            </a:r>
            <a:r>
              <a:rPr lang="en-US" sz="2800" baseline="30000" dirty="0"/>
              <a:t>th</a:t>
            </a:r>
            <a:r>
              <a:rPr lang="en-US" sz="2800" dirty="0"/>
              <a:t> December</a:t>
            </a: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Major efforts from CV to develop the technology to match the specifications and RP requests (</a:t>
            </a:r>
            <a:r>
              <a:rPr lang="en-GB" dirty="0">
                <a:hlinkClick r:id="rId2"/>
              </a:rPr>
              <a:t>EDMS 2068336</a:t>
            </a:r>
            <a:r>
              <a:rPr lang="en-GB" dirty="0"/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979247-BFAB-9749-84EC-A967D18ECE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769" y="3132358"/>
            <a:ext cx="6504683" cy="27449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146BD5-5F4A-D44A-A2B5-5380C9169349}"/>
              </a:ext>
            </a:extLst>
          </p:cNvPr>
          <p:cNvSpPr txBox="1"/>
          <p:nvPr/>
        </p:nvSpPr>
        <p:spPr>
          <a:xfrm>
            <a:off x="9383174" y="2572654"/>
            <a:ext cx="7831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F. </a:t>
            </a:r>
            <a:r>
              <a:rPr lang="en-US" sz="900" i="1" dirty="0" err="1"/>
              <a:t>Dragoni</a:t>
            </a:r>
            <a:endParaRPr lang="en-GB" sz="900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8BB645-C1DF-2347-BF3D-60313841E5C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12" y="3068961"/>
            <a:ext cx="2185760" cy="29143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2B05A5-CC51-47CB-942B-995355C95432}"/>
              </a:ext>
            </a:extLst>
          </p:cNvPr>
          <p:cNvSpPr txBox="1"/>
          <p:nvPr/>
        </p:nvSpPr>
        <p:spPr>
          <a:xfrm>
            <a:off x="2351693" y="5574686"/>
            <a:ext cx="1470923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Charcoal + HEPA filters</a:t>
            </a:r>
            <a:endParaRPr lang="en-GB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6E1E55-9581-4210-BD00-41B75D6451D7}"/>
              </a:ext>
            </a:extLst>
          </p:cNvPr>
          <p:cNvSpPr txBox="1"/>
          <p:nvPr/>
        </p:nvSpPr>
        <p:spPr>
          <a:xfrm>
            <a:off x="5088816" y="5143853"/>
            <a:ext cx="1007184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Moderators (2x)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C8F17-76FE-46D7-A09C-008918A16776}"/>
              </a:ext>
            </a:extLst>
          </p:cNvPr>
          <p:cNvSpPr txBox="1"/>
          <p:nvPr/>
        </p:nvSpPr>
        <p:spPr>
          <a:xfrm>
            <a:off x="9260813" y="5496750"/>
            <a:ext cx="91203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N</a:t>
            </a:r>
            <a:r>
              <a:rPr lang="en-US" sz="900" baseline="-25000" dirty="0"/>
              <a:t>2</a:t>
            </a:r>
            <a:r>
              <a:rPr lang="en-US" sz="900" dirty="0"/>
              <a:t> compressor</a:t>
            </a:r>
            <a:endParaRPr lang="en-GB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8BF772-2419-48EF-A6EB-651B4021C675}"/>
              </a:ext>
            </a:extLst>
          </p:cNvPr>
          <p:cNvSpPr txBox="1"/>
          <p:nvPr/>
        </p:nvSpPr>
        <p:spPr>
          <a:xfrm>
            <a:off x="4583832" y="3630817"/>
            <a:ext cx="136112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Under pressure room for filters (RP)</a:t>
            </a:r>
            <a:endParaRPr lang="en-GB" sz="9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3800CF-308F-4CF2-BEB6-4DD102483B40}"/>
              </a:ext>
            </a:extLst>
          </p:cNvPr>
          <p:cNvSpPr txBox="1"/>
          <p:nvPr/>
        </p:nvSpPr>
        <p:spPr>
          <a:xfrm>
            <a:off x="4362384" y="5825080"/>
            <a:ext cx="414223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dirty="0">
                <a:hlinkClick r:id="rId5" tooltip="http://www.mattei-einaudi.it/studenti/libri-di-testo"/>
              </a:rPr>
              <a:t>This Photo</a:t>
            </a:r>
            <a:r>
              <a:rPr lang="en-GB" sz="675" dirty="0"/>
              <a:t> by Unknown Author is licensed under </a:t>
            </a:r>
            <a:r>
              <a:rPr lang="en-GB" sz="675" dirty="0">
                <a:hlinkClick r:id="rId6" tooltip="https://creativecommons.org/licenses/by-nc/3.0/"/>
              </a:rPr>
              <a:t>CC BY-NC</a:t>
            </a:r>
            <a:endParaRPr lang="en-GB" sz="675" dirty="0"/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733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Autofit/>
          </a:bodyPr>
          <a:lstStyle/>
          <a:p>
            <a:r>
              <a:rPr lang="en-GB" sz="3200" kern="1200" dirty="0">
                <a:solidFill>
                  <a:srgbClr val="0070C0"/>
                </a:solidFill>
              </a:rPr>
              <a:t>Visit </a:t>
            </a:r>
            <a:r>
              <a:rPr lang="en-US" sz="3200" kern="1200" dirty="0">
                <a:solidFill>
                  <a:srgbClr val="0070C0"/>
                </a:solidFill>
              </a:rPr>
              <a:t>ASN/OFSP 10th December</a:t>
            </a:r>
            <a:br>
              <a:rPr lang="en-GB" sz="3200" kern="1200" dirty="0">
                <a:solidFill>
                  <a:srgbClr val="0070C0"/>
                </a:solidFill>
              </a:rPr>
            </a:br>
            <a:endParaRPr lang="en-GB" sz="3200" kern="1200" dirty="0">
              <a:solidFill>
                <a:srgbClr val="0070C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8DA4013-A12A-A443-8355-F4A5D6D2835F}"/>
              </a:ext>
            </a:extLst>
          </p:cNvPr>
          <p:cNvSpPr txBox="1">
            <a:spLocks/>
          </p:cNvSpPr>
          <p:nvPr/>
        </p:nvSpPr>
        <p:spPr>
          <a:xfrm>
            <a:off x="1343472" y="1340768"/>
            <a:ext cx="9577063" cy="475252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Implementation of the ASN-OFSP safety recommendations in EAR2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safety file includes modifications implemented during LS2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/>
              </a:rPr>
              <a:t>EMDS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/>
              </a:rPr>
              <a:t>2604713 - n_TOF Target Facility Safety Overview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/>
              </a:rPr>
              <a:t>  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 of the target area and the cooling station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Recommendations given, details to come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Safety file for EAR1 to be produced 2022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 of the gas system in EAR2 - completed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 of the alignment system – ongoing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Upgrade of the n_TOF electronics laboratory - completed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DAQ upgrade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 and R&amp;D program for detectors - ongoing</a:t>
            </a:r>
          </a:p>
          <a:p>
            <a:pPr lvl="1">
              <a:buClr>
                <a:srgbClr val="999999"/>
              </a:buClr>
              <a:defRPr/>
            </a:pP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999999"/>
              </a:buClr>
              <a:defRPr/>
            </a:pP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122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7D5F0-222C-6D4A-9DA8-048E9A2C2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GB" kern="1200" dirty="0">
                <a:solidFill>
                  <a:srgbClr val="0070C0"/>
                </a:solidFill>
                <a:cs typeface="+mj-cs"/>
              </a:rPr>
              <a:t>Conclusions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EE7ED3F-9939-CF42-8BDA-BFD694A5BCC5}"/>
              </a:ext>
            </a:extLst>
          </p:cNvPr>
          <p:cNvSpPr txBox="1">
            <a:spLocks/>
          </p:cNvSpPr>
          <p:nvPr/>
        </p:nvSpPr>
        <p:spPr>
          <a:xfrm>
            <a:off x="983432" y="1394744"/>
            <a:ext cx="10153128" cy="4050481"/>
          </a:xfrm>
          <a:prstGeom prst="rect">
            <a:avLst/>
          </a:prstGeom>
        </p:spPr>
        <p:txBody>
          <a:bodyPr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performance as expected!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 and moderator stations up and running -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ASN-OFSP comments</a:t>
            </a:r>
            <a:endParaRPr lang="en-US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permanent magnet and second collimator work well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 has started activity, projecting for next years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Ge detector installed 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 for beam after YETS 2021/22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FTN line needs still tuning – modifications implemented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endParaRPr lang="en-US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732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91544" y="1628800"/>
            <a:ext cx="7704856" cy="324036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   </a:t>
            </a:r>
            <a:r>
              <a:rPr lang="en-US" sz="3200" dirty="0"/>
              <a:t>Main activities during YETS 2021/22: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Modifications in the FTN line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Update on NEAR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Visit ASN/OFSP</a:t>
            </a:r>
          </a:p>
          <a:p>
            <a:pPr marL="0" lvl="1" indent="0">
              <a:lnSpc>
                <a:spcPct val="110000"/>
              </a:lnSpc>
              <a:buNone/>
            </a:pP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81200" y="332656"/>
            <a:ext cx="822960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endParaRPr lang="fr-FR" dirty="0">
              <a:solidFill>
                <a:srgbClr val="0070C0"/>
              </a:solidFill>
              <a:ea typeface="+mj-e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Outlook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762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FTN line 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1200" y="1124744"/>
            <a:ext cx="7787208" cy="51090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sz="2300" dirty="0">
              <a:solidFill>
                <a:srgbClr val="4D4D4D"/>
              </a:solidFill>
              <a:latin typeface="Calibri" panose="020F0502020204030204" pitchFamily="34" charset="0"/>
              <a:cs typeface="Ubuntu Light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rgbClr val="4D4D4D"/>
                </a:solidFill>
                <a:latin typeface="+mj-lt"/>
                <a:cs typeface="Ubuntu Light"/>
              </a:rPr>
              <a:t>RP discovered a hot(s) spot end of August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rgbClr val="4D4D4D"/>
                </a:solidFill>
                <a:latin typeface="+mj-lt"/>
                <a:cs typeface="Ubuntu Light"/>
              </a:rPr>
              <a:t>Location identified and confirmed in the center of the first dipole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rgbClr val="4D4D4D"/>
                </a:solidFill>
                <a:latin typeface="+mj-lt"/>
                <a:cs typeface="Ubuntu Light"/>
              </a:rPr>
              <a:t>Beam size measured with the new SEM at the end of the line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rgbClr val="4D4D4D"/>
                </a:solidFill>
                <a:latin typeface="+mj-lt"/>
                <a:cs typeface="Ubuntu Light"/>
              </a:rPr>
              <a:t>Discrepancy with post-LS2 beam size and applied settings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sz="2800" dirty="0">
              <a:solidFill>
                <a:srgbClr val="4D4D4D"/>
              </a:solidFill>
              <a:latin typeface="+mj-lt"/>
              <a:cs typeface="Ubuntu Light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rgbClr val="4D4D4D"/>
                </a:solidFill>
                <a:latin typeface="+mj-lt"/>
                <a:cs typeface="Ubuntu Light"/>
              </a:rPr>
              <a:t>Dedicated meeting series launched in September </a:t>
            </a:r>
            <a:r>
              <a:rPr lang="en-US" sz="2000" dirty="0">
                <a:solidFill>
                  <a:srgbClr val="4D4D4D"/>
                </a:solidFill>
                <a:latin typeface="+mj-lt"/>
                <a:cs typeface="Ubuntu Light"/>
              </a:rPr>
              <a:t>(</a:t>
            </a:r>
            <a:r>
              <a:rPr lang="en-US" sz="2000" dirty="0">
                <a:solidFill>
                  <a:srgbClr val="4D4D4D"/>
                </a:solidFill>
                <a:latin typeface="+mj-lt"/>
                <a:cs typeface="Ubuntu Light"/>
                <a:hlinkClick r:id="rId2"/>
              </a:rPr>
              <a:t>https://indico.cern.ch/event/1080293</a:t>
            </a:r>
            <a:r>
              <a:rPr lang="en-US" sz="2000" dirty="0">
                <a:solidFill>
                  <a:srgbClr val="4D4D4D"/>
                </a:solidFill>
                <a:latin typeface="+mj-lt"/>
                <a:cs typeface="Ubuntu Light"/>
              </a:rPr>
              <a:t>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fr-FR" sz="2300" dirty="0">
              <a:solidFill>
                <a:srgbClr val="4D4D4D"/>
              </a:solidFill>
              <a:latin typeface="Calibri" panose="020F0502020204030204" pitchFamily="34" charset="0"/>
              <a:cs typeface="Ubuntu Light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7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4616031" name=" 1604616030"/>
          <p:cNvSpPr/>
          <p:nvPr/>
        </p:nvSpPr>
        <p:spPr bwMode="auto">
          <a:xfrm>
            <a:off x="4220248" y="3077598"/>
            <a:ext cx="234581" cy="299015"/>
          </a:xfrm>
        </p:spPr>
        <p:txBody>
          <a:bodyPr rot="0" spcFirstLastPara="0" vertOverflow="overflow" horzOverflow="clip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sz="2400"/>
          </a:p>
        </p:txBody>
      </p:sp>
      <p:pic>
        <p:nvPicPr>
          <p:cNvPr id="1740549394" name="Picture 174054939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578087" y="2751118"/>
            <a:ext cx="8414615" cy="3891545"/>
          </a:xfrm>
          <a:prstGeom prst="rect">
            <a:avLst/>
          </a:prstGeom>
        </p:spPr>
      </p:pic>
      <p:sp>
        <p:nvSpPr>
          <p:cNvPr id="780595597" name="Titre 1"/>
          <p:cNvSpPr>
            <a:spLocks noGrp="1"/>
          </p:cNvSpPr>
          <p:nvPr>
            <p:ph type="title"/>
          </p:nvPr>
        </p:nvSpPr>
        <p:spPr bwMode="auto">
          <a:xfrm>
            <a:off x="114325" y="55059"/>
            <a:ext cx="11959687" cy="503419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pPr>
              <a:defRPr/>
            </a:pPr>
            <a:r>
              <a:t>Improvement proposal</a:t>
            </a:r>
          </a:p>
        </p:txBody>
      </p:sp>
      <p:sp>
        <p:nvSpPr>
          <p:cNvPr id="34408468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77156" y="969208"/>
            <a:ext cx="3475105" cy="5191429"/>
          </a:xfrm>
        </p:spPr>
        <p:txBody>
          <a:bodyPr vertOverflow="overflow" horzOverflow="clip" vert="horz" wrap="square" lIns="121920" tIns="60960" rIns="121920" bIns="60960" numCol="1" spcCol="0" rtlCol="0" fromWordArt="0" anchor="t" anchorCtr="0" forceAA="0" compatLnSpc="0">
            <a:normAutofit/>
          </a:bodyPr>
          <a:lstStyle>
            <a:lvl1pPr marL="268287" indent="-268287">
              <a:lnSpc>
                <a:spcPct val="100000"/>
              </a:lnSpc>
              <a:defRPr sz="2000"/>
            </a:lvl1pPr>
            <a:lvl2pPr marL="536574" indent="-268287">
              <a:buFont typeface="Arial"/>
              <a:buChar char="–"/>
              <a:defRPr sz="1600"/>
            </a:lvl2pPr>
            <a:lvl3pPr marL="822324" indent="-285750">
              <a:buFont typeface="Arial"/>
              <a:buChar char="."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>
              <a:defRPr/>
            </a:pPr>
            <a:r>
              <a:t>Removal of quadrupoles 465 &amp; 480</a:t>
            </a:r>
          </a:p>
          <a:p>
            <a:pPr>
              <a:defRPr/>
            </a:pPr>
            <a:r>
              <a:t>Removal </a:t>
            </a:r>
            <a:r>
              <a:rPr lang="en-US"/>
              <a:t>or displacement upstream </a:t>
            </a:r>
            <a:r>
              <a:t>of the other aperture limitations such at BCT</a:t>
            </a:r>
            <a:endParaRPr lang="en-US"/>
          </a:p>
          <a:p>
            <a:pPr>
              <a:defRPr/>
            </a:pPr>
            <a:r>
              <a:t>New vacuum chambers needed</a:t>
            </a:r>
            <a:endParaRPr lang="en-US"/>
          </a:p>
          <a:p>
            <a:pPr>
              <a:defRPr/>
            </a:pPr>
            <a:r>
              <a:rPr lang="en-US"/>
              <a:t>Replacement of the last 3 dipoles for larger aperture ones as they will be the next aperture limit</a:t>
            </a:r>
            <a:endParaRPr/>
          </a:p>
        </p:txBody>
      </p:sp>
      <p:sp>
        <p:nvSpPr>
          <p:cNvPr id="1714756987" name="Date Placeholder 1"/>
          <p:cNvSpPr>
            <a:spLocks noGrp="1"/>
          </p:cNvSpPr>
          <p:nvPr>
            <p:ph type="dt" sz="half" idx="4294967295"/>
          </p:nvPr>
        </p:nvSpPr>
        <p:spPr bwMode="auto">
          <a:xfrm>
            <a:off x="3959113" y="6624507"/>
            <a:ext cx="2844799" cy="243269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18/11/2021</a:t>
            </a:r>
          </a:p>
        </p:txBody>
      </p:sp>
      <p:sp>
        <p:nvSpPr>
          <p:cNvPr id="1278067361" name="Footer Placeholder 2"/>
          <p:cNvSpPr>
            <a:spLocks noGrp="1"/>
          </p:cNvSpPr>
          <p:nvPr>
            <p:ph type="ftr" sz="quarter" idx="4294967295"/>
          </p:nvPr>
        </p:nvSpPr>
        <p:spPr bwMode="auto">
          <a:xfrm>
            <a:off x="6910340" y="6625438"/>
            <a:ext cx="3860797" cy="242340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FTN line studies</a:t>
            </a:r>
            <a:endParaRPr/>
          </a:p>
        </p:txBody>
      </p:sp>
      <p:sp>
        <p:nvSpPr>
          <p:cNvPr id="1821642977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0913834" y="6624505"/>
            <a:ext cx="668564" cy="245531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8631FD-FDC8-7105-6E85-4D84D7B3904A}" type="slidenum">
              <a:rPr lang="en-US"/>
              <a:t>4</a:t>
            </a:fld>
            <a:endParaRPr lang="en-US"/>
          </a:p>
        </p:txBody>
      </p:sp>
      <p:sp>
        <p:nvSpPr>
          <p:cNvPr id="2073907656" name=" 2073907655"/>
          <p:cNvSpPr/>
          <p:nvPr/>
        </p:nvSpPr>
        <p:spPr bwMode="auto">
          <a:xfrm>
            <a:off x="5754938" y="832779"/>
            <a:ext cx="114901" cy="277703"/>
          </a:xfrm>
        </p:spPr>
        <p:txBody>
          <a:bodyPr rot="0" spcFirstLastPara="0" vertOverflow="overflow" horzOverflow="clip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sz="2400"/>
          </a:p>
        </p:txBody>
      </p:sp>
      <p:sp>
        <p:nvSpPr>
          <p:cNvPr id="1683278624" name="Multiplication Sign 1683278623"/>
          <p:cNvSpPr/>
          <p:nvPr/>
        </p:nvSpPr>
        <p:spPr bwMode="auto">
          <a:xfrm>
            <a:off x="11248115" y="3291613"/>
            <a:ext cx="410307" cy="527537"/>
          </a:xfrm>
          <a:prstGeom prst="mathMultiply">
            <a:avLst>
              <a:gd name="adj1" fmla="val 23520"/>
            </a:avLst>
          </a:prstGeom>
          <a:solidFill>
            <a:srgbClr val="FF0000">
              <a:alpha val="4399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68662607" name="Multiplication Sign 1968662606"/>
          <p:cNvSpPr/>
          <p:nvPr/>
        </p:nvSpPr>
        <p:spPr bwMode="auto">
          <a:xfrm>
            <a:off x="11582397" y="3291612"/>
            <a:ext cx="410305" cy="527536"/>
          </a:xfrm>
          <a:prstGeom prst="mathMultiply">
            <a:avLst>
              <a:gd name="adj1" fmla="val 23520"/>
            </a:avLst>
          </a:prstGeom>
          <a:solidFill>
            <a:srgbClr val="FF0000">
              <a:alpha val="4399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95175370" name=" 2095175369"/>
          <p:cNvSpPr/>
          <p:nvPr/>
        </p:nvSpPr>
        <p:spPr bwMode="auto">
          <a:xfrm>
            <a:off x="6047737" y="-912857"/>
            <a:ext cx="141075" cy="137504"/>
          </a:xfrm>
        </p:spPr>
        <p:txBody>
          <a:bodyPr rot="0" spcFirstLastPara="0" vertOverflow="overflow" horzOverflow="clip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sz="2400"/>
          </a:p>
        </p:txBody>
      </p:sp>
      <p:pic>
        <p:nvPicPr>
          <p:cNvPr id="1826069764" name="Picture 182606976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020492" y="-2610"/>
            <a:ext cx="5060461" cy="2753729"/>
          </a:xfrm>
          <a:prstGeom prst="rect">
            <a:avLst/>
          </a:prstGeom>
        </p:spPr>
      </p:pic>
      <p:sp>
        <p:nvSpPr>
          <p:cNvPr id="516952631" name="Multiplication Sign 516952630"/>
          <p:cNvSpPr/>
          <p:nvPr/>
        </p:nvSpPr>
        <p:spPr bwMode="auto">
          <a:xfrm rot="582560">
            <a:off x="6182508" y="846715"/>
            <a:ext cx="7091201" cy="527536"/>
          </a:xfrm>
          <a:prstGeom prst="mathMultiply">
            <a:avLst>
              <a:gd name="adj1" fmla="val 13762"/>
            </a:avLst>
          </a:prstGeom>
          <a:solidFill>
            <a:srgbClr val="FF0000">
              <a:alpha val="4399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Rectangle 1"/>
          <p:cNvSpPr/>
          <p:nvPr/>
        </p:nvSpPr>
        <p:spPr>
          <a:xfrm>
            <a:off x="623392" y="463446"/>
            <a:ext cx="6147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presented</a:t>
            </a:r>
            <a:r>
              <a:rPr lang="fr-FR" dirty="0"/>
              <a:t> by Matthew Alexander Fraser and Yann Dutheil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9930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139488" name="Titre 1"/>
          <p:cNvSpPr>
            <a:spLocks noGrp="1"/>
          </p:cNvSpPr>
          <p:nvPr>
            <p:ph type="title"/>
          </p:nvPr>
        </p:nvSpPr>
        <p:spPr bwMode="auto">
          <a:xfrm>
            <a:off x="114325" y="55059"/>
            <a:ext cx="11959687" cy="503419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pPr>
              <a:defRPr/>
            </a:pPr>
            <a:r>
              <a:t>Conclusion</a:t>
            </a:r>
          </a:p>
        </p:txBody>
      </p:sp>
      <p:sp>
        <p:nvSpPr>
          <p:cNvPr id="1341245100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995311"/>
            <a:ext cx="12192000" cy="5191429"/>
          </a:xfrm>
        </p:spPr>
        <p:txBody>
          <a:bodyPr vertOverflow="overflow" horzOverflow="clip" vert="horz" wrap="square" lIns="121920" tIns="60960" rIns="121920" bIns="60960" numCol="1" spcCol="0" rtlCol="0" fromWordArt="0" anchor="t" anchorCtr="0" forceAA="0" compatLnSpc="0">
            <a:normAutofit fontScale="90000" lnSpcReduction="20000"/>
          </a:bodyPr>
          <a:lstStyle>
            <a:lvl1pPr marL="268287" indent="-268287">
              <a:lnSpc>
                <a:spcPct val="100000"/>
              </a:lnSpc>
              <a:defRPr sz="2000"/>
            </a:lvl1pPr>
            <a:lvl2pPr marL="536574" indent="-268287">
              <a:buFont typeface="Arial"/>
              <a:buChar char="–"/>
              <a:defRPr sz="1600"/>
            </a:lvl2pPr>
            <a:lvl3pPr marL="822324" indent="-285750">
              <a:buFont typeface="Arial"/>
              <a:buChar char="."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marL="357284" indent="-357284">
              <a:defRPr/>
            </a:pPr>
            <a:r>
              <a:t>Optics of </a:t>
            </a:r>
            <a:r>
              <a:rPr lang="en-US"/>
              <a:t>FTN</a:t>
            </a:r>
            <a:r>
              <a:t> and evolution of the beam size on target is understood</a:t>
            </a:r>
            <a:endParaRPr lang="en-US"/>
          </a:p>
          <a:p>
            <a:pPr marL="357284" indent="-357284">
              <a:defRPr/>
            </a:pPr>
            <a:r>
              <a:t>The implementation and tuning of new optics is demonstrated</a:t>
            </a:r>
          </a:p>
          <a:p>
            <a:pPr marL="357284" indent="-357284">
              <a:defRPr/>
            </a:pPr>
            <a:r>
              <a:rPr lang="en-US"/>
              <a:t>Efficiency of steering improved using beam loss and optimizer</a:t>
            </a:r>
            <a:endParaRPr/>
          </a:p>
          <a:p>
            <a:pPr marL="0" indent="0">
              <a:defRPr/>
            </a:pPr>
            <a:endParaRPr/>
          </a:p>
          <a:p>
            <a:pPr marL="0" indent="0">
              <a:defRPr/>
            </a:pPr>
            <a:r>
              <a:t>Proposed actions (timeline to be discussed):</a:t>
            </a:r>
          </a:p>
          <a:p>
            <a:pPr>
              <a:defRPr/>
            </a:pPr>
            <a:r>
              <a:rPr lang="en-US" b="1"/>
              <a:t>Incoherence between optics DB, magnet DB and CCD on vacuum chamber sizes for the quadrupole, used round apertures of 86mm here</a:t>
            </a:r>
            <a:endParaRPr b="1"/>
          </a:p>
          <a:p>
            <a:pPr marL="357284" indent="-357284">
              <a:defRPr/>
            </a:pPr>
            <a:r>
              <a:rPr lang="en-US"/>
              <a:t>Short term solution: </a:t>
            </a:r>
            <a:r>
              <a:t>removal of </a:t>
            </a:r>
            <a:r>
              <a:rPr lang="en-US"/>
              <a:t>equipment downstream the last dipoles and handover steering optimizer to OP for steering on target</a:t>
            </a:r>
          </a:p>
          <a:p>
            <a:pPr marL="714991" lvl="1" indent="-357284">
              <a:defRPr/>
            </a:pPr>
            <a:r>
              <a:rPr lang="en-US"/>
              <a:t>This should give us some margin in the vertical plane to increase the V beam size</a:t>
            </a:r>
            <a:endParaRPr/>
          </a:p>
          <a:p>
            <a:pPr marL="357284" indent="-357284">
              <a:defRPr/>
            </a:pPr>
            <a:r>
              <a:rPr lang="en-US"/>
              <a:t>Longer term solutions: installation of instrumentation, trajectory correctors and review of transfer line design</a:t>
            </a:r>
            <a:endParaRPr/>
          </a:p>
          <a:p>
            <a:pPr marL="714991" lvl="1" indent="-357284">
              <a:defRPr/>
            </a:pPr>
            <a:r>
              <a:rPr lang="en-US"/>
              <a:t>Aim at removing dispersion at target and increase aperture to improve operational margin for beam loss with independently powered quadrupoles </a:t>
            </a:r>
            <a:endParaRPr/>
          </a:p>
          <a:p>
            <a:pPr marL="714991" lvl="1" indent="-357284">
              <a:defRPr/>
            </a:pPr>
            <a:r>
              <a:rPr lang="en-US"/>
              <a:t>Prepare larger aperture dipoles for installation in the future to remove vertical aperture bottleneck</a:t>
            </a:r>
            <a:endParaRPr/>
          </a:p>
        </p:txBody>
      </p:sp>
      <p:sp>
        <p:nvSpPr>
          <p:cNvPr id="384898082" name="Date Placeholder 1"/>
          <p:cNvSpPr>
            <a:spLocks noGrp="1"/>
          </p:cNvSpPr>
          <p:nvPr>
            <p:ph type="dt" sz="half" idx="4294967295"/>
          </p:nvPr>
        </p:nvSpPr>
        <p:spPr bwMode="auto">
          <a:xfrm>
            <a:off x="3959113" y="6624507"/>
            <a:ext cx="2844799" cy="243269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t>18/11/2021</a:t>
            </a:r>
          </a:p>
        </p:txBody>
      </p:sp>
      <p:sp>
        <p:nvSpPr>
          <p:cNvPr id="1612528396" name="Footer Placeholder 2"/>
          <p:cNvSpPr>
            <a:spLocks noGrp="1"/>
          </p:cNvSpPr>
          <p:nvPr>
            <p:ph type="ftr" sz="quarter" idx="4294967295"/>
          </p:nvPr>
        </p:nvSpPr>
        <p:spPr bwMode="auto">
          <a:xfrm>
            <a:off x="6910340" y="6625438"/>
            <a:ext cx="3860797" cy="242340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FTN line studies</a:t>
            </a:r>
            <a:endParaRPr dirty="0"/>
          </a:p>
        </p:txBody>
      </p:sp>
      <p:sp>
        <p:nvSpPr>
          <p:cNvPr id="118249843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0913834" y="6624505"/>
            <a:ext cx="668564" cy="245531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5150D31-F23F-8137-CF2B-4D81C2CF2F33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78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39782717" name=" 1239782716"/>
          <p:cNvSpPr/>
          <p:nvPr/>
        </p:nvSpPr>
        <p:spPr bwMode="auto">
          <a:xfrm>
            <a:off x="10492901" y="2275358"/>
            <a:ext cx="151801" cy="152412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1755938130" name="Picture 175593812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524341" y="537237"/>
            <a:ext cx="7260291" cy="2233446"/>
          </a:xfrm>
          <a:prstGeom prst="rect">
            <a:avLst/>
          </a:prstGeom>
        </p:spPr>
      </p:pic>
      <p:sp>
        <p:nvSpPr>
          <p:cNvPr id="1050917951" name="TextBox 1050917950"/>
          <p:cNvSpPr txBox="1"/>
          <p:nvPr/>
        </p:nvSpPr>
        <p:spPr bwMode="auto">
          <a:xfrm>
            <a:off x="10025673" y="138713"/>
            <a:ext cx="1026588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t>465</a:t>
            </a:r>
          </a:p>
        </p:txBody>
      </p:sp>
      <p:sp>
        <p:nvSpPr>
          <p:cNvPr id="240985586" name="TextBox 240985585"/>
          <p:cNvSpPr txBox="1"/>
          <p:nvPr/>
        </p:nvSpPr>
        <p:spPr bwMode="auto">
          <a:xfrm>
            <a:off x="5901256" y="101723"/>
            <a:ext cx="1304015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t>480</a:t>
            </a:r>
          </a:p>
        </p:txBody>
      </p:sp>
      <p:sp>
        <p:nvSpPr>
          <p:cNvPr id="1488779984" name="Multiply 1488779983"/>
          <p:cNvSpPr/>
          <p:nvPr/>
        </p:nvSpPr>
        <p:spPr bwMode="auto">
          <a:xfrm>
            <a:off x="6104702" y="1081965"/>
            <a:ext cx="739805" cy="989490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4596722" name="Multiply 964596721"/>
          <p:cNvSpPr/>
          <p:nvPr/>
        </p:nvSpPr>
        <p:spPr bwMode="auto">
          <a:xfrm>
            <a:off x="10404823" y="1081965"/>
            <a:ext cx="739804" cy="989489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337767" name=" 701337766"/>
          <p:cNvSpPr/>
          <p:nvPr/>
        </p:nvSpPr>
        <p:spPr bwMode="auto">
          <a:xfrm>
            <a:off x="10918442" y="3207410"/>
            <a:ext cx="133819" cy="17068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1131413161" name="Picture 113141316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97"/>
          <a:stretch/>
        </p:blipFill>
        <p:spPr bwMode="auto">
          <a:xfrm>
            <a:off x="4536421" y="2974587"/>
            <a:ext cx="7465468" cy="2508470"/>
          </a:xfrm>
          <a:prstGeom prst="rect">
            <a:avLst/>
          </a:prstGeom>
        </p:spPr>
      </p:pic>
      <p:sp>
        <p:nvSpPr>
          <p:cNvPr id="1618974741" name="TextBox 1618974740"/>
          <p:cNvSpPr txBox="1"/>
          <p:nvPr/>
        </p:nvSpPr>
        <p:spPr bwMode="auto">
          <a:xfrm>
            <a:off x="5596085" y="5825970"/>
            <a:ext cx="1618324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t>new chamber</a:t>
            </a:r>
          </a:p>
        </p:txBody>
      </p:sp>
      <p:sp>
        <p:nvSpPr>
          <p:cNvPr id="2073415951" name="TextBox 2073415950"/>
          <p:cNvSpPr txBox="1"/>
          <p:nvPr/>
        </p:nvSpPr>
        <p:spPr bwMode="auto">
          <a:xfrm>
            <a:off x="9526303" y="5888650"/>
            <a:ext cx="1618324" cy="36579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t>new chamber</a:t>
            </a:r>
          </a:p>
        </p:txBody>
      </p:sp>
      <p:sp>
        <p:nvSpPr>
          <p:cNvPr id="1106156144" name="Up Arrow 1106156143"/>
          <p:cNvSpPr/>
          <p:nvPr/>
        </p:nvSpPr>
        <p:spPr bwMode="auto">
          <a:xfrm>
            <a:off x="6594823" y="3957960"/>
            <a:ext cx="379150" cy="1627572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530812" name="Up Arrow 98530811"/>
          <p:cNvSpPr/>
          <p:nvPr/>
        </p:nvSpPr>
        <p:spPr bwMode="auto">
          <a:xfrm>
            <a:off x="10113751" y="4022694"/>
            <a:ext cx="379149" cy="1627571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28" y="2268641"/>
            <a:ext cx="4248472" cy="3226098"/>
          </a:xfrm>
          <a:prstGeom prst="rect">
            <a:avLst/>
          </a:prstGeom>
        </p:spPr>
      </p:pic>
      <p:sp>
        <p:nvSpPr>
          <p:cNvPr id="15" name="Up Arrow 14"/>
          <p:cNvSpPr/>
          <p:nvPr/>
        </p:nvSpPr>
        <p:spPr bwMode="auto">
          <a:xfrm rot="5906840">
            <a:off x="3685142" y="2272150"/>
            <a:ext cx="399281" cy="2928685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Footer Placeholder 2"/>
          <p:cNvSpPr>
            <a:spLocks noGrp="1"/>
          </p:cNvSpPr>
          <p:nvPr>
            <p:ph type="ftr" sz="quarter" idx="4294967295"/>
          </p:nvPr>
        </p:nvSpPr>
        <p:spPr bwMode="auto">
          <a:xfrm>
            <a:off x="6910340" y="6625438"/>
            <a:ext cx="3860797" cy="242340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FTN line studies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1705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59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4596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77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88779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1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31413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31413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5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06156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06156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974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18974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8974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30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8530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8530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41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73415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73415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974741" grpId="0"/>
      <p:bldP spid="20734159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FTN line 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5136" y="1052736"/>
            <a:ext cx="9515400" cy="15081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rgbClr val="4D4D4D"/>
                </a:solidFill>
                <a:latin typeface="+mj-lt"/>
                <a:cs typeface="Ubuntu Light"/>
              </a:rPr>
              <a:t>2 Quadrupoles removed and replaced by new vacuum chambers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rgbClr val="4D4D4D"/>
                </a:solidFill>
                <a:latin typeface="+mj-lt"/>
                <a:cs typeface="Ubuntu Light"/>
              </a:rPr>
              <a:t>Conditions for beam recovered (shielding in place, pit closed, vacuum restored…)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fr-FR" sz="2000" dirty="0">
              <a:solidFill>
                <a:srgbClr val="4D4D4D"/>
              </a:solidFill>
              <a:latin typeface="Calibri" panose="020F0502020204030204" pitchFamily="34" charset="0"/>
              <a:cs typeface="Ubuntu Ligh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2276872"/>
            <a:ext cx="11089232" cy="3633760"/>
          </a:xfrm>
          <a:prstGeom prst="rect">
            <a:avLst/>
          </a:prstGeom>
        </p:spPr>
      </p:pic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47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336" y="1015666"/>
            <a:ext cx="11957096" cy="5221646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609600" y="332656"/>
            <a:ext cx="10972800" cy="72008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0C0"/>
                </a:solidFill>
              </a:rPr>
              <a:t>FTN line (proton line upstream of n_TOF target)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2639616" y="1124744"/>
            <a:ext cx="90730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Pit opened, pit shielding moved to surface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Shielding in the U-turn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Vacuum vented, quadrupoles disconnected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Rail removed for mobile crane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Removal and transport of the two quadrupoles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Vacuum replacement chambers already machined, ready before Christmas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Window material ordered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Machining, welding and assembly could happen in January/early February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Re-installation of the shielding and closure of the pit before PS DSO test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Installation of the new window takes a few hours plus vacuum intervention.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775520" y="2492896"/>
            <a:ext cx="1224136" cy="180020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99656" y="2492896"/>
            <a:ext cx="288032" cy="180020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396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357842" y="3861048"/>
            <a:ext cx="7260291" cy="2233446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609600" y="332656"/>
            <a:ext cx="10972800" cy="72008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0C0"/>
                </a:solidFill>
              </a:rPr>
              <a:t>FTN line (proton line upstream of n_TOF target)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443371" y="1024507"/>
            <a:ext cx="11089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Vacuum replacement chambers already machined, ready before Christmas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Window material ordered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Machining, welding and assembly could happen in January/early February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Re-installation of the shielding and closure of the pit before PS DSO test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Installation of the new window takes a few hours plus vacuum intervention.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8080" y="3056994"/>
            <a:ext cx="5400000" cy="3037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3056994"/>
            <a:ext cx="5400000" cy="3037500"/>
          </a:xfrm>
          <a:prstGeom prst="rect">
            <a:avLst/>
          </a:prstGeom>
        </p:spPr>
      </p:pic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1DDFA0CD-7F27-1A4C-B803-F9BBF284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r>
              <a:rPr lang="en-US"/>
              <a:t>09/02/2022</a:t>
            </a:r>
            <a:endParaRPr lang="en-GB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36206A02-A0A3-5048-81D4-72029F6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GB"/>
              <a:t>69th Meeting of the INTC</a:t>
            </a:r>
            <a:endParaRPr lang="en-GB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E4ACEFB8-9B02-E24B-8A9B-247A5C3D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3598" y="1001590"/>
            <a:ext cx="6776778" cy="510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50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3590</TotalTime>
  <Words>937</Words>
  <Application>Microsoft Office PowerPoint</Application>
  <DocSecurity>0</DocSecurity>
  <PresentationFormat>Widescreen</PresentationFormat>
  <Paragraphs>143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n_TOF Technical Report at the 69th INTC Meeting</vt:lpstr>
      <vt:lpstr>Outlook</vt:lpstr>
      <vt:lpstr>FTN line  </vt:lpstr>
      <vt:lpstr>Improvement proposal</vt:lpstr>
      <vt:lpstr>Conclusion</vt:lpstr>
      <vt:lpstr>PowerPoint Presentation</vt:lpstr>
      <vt:lpstr>FTN line  </vt:lpstr>
      <vt:lpstr>PowerPoint Presentation</vt:lpstr>
      <vt:lpstr>PowerPoint Presentation</vt:lpstr>
      <vt:lpstr>n_TOF target shielding and NEAR</vt:lpstr>
      <vt:lpstr>n_TOF NEAR </vt:lpstr>
      <vt:lpstr>Rabbit 2 pipe installed</vt:lpstr>
      <vt:lpstr>PowerPoint Presentation</vt:lpstr>
      <vt:lpstr>Target #3 cooling and moderator station</vt:lpstr>
      <vt:lpstr>Visit ASN/OFSP 10th December 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Oliver Aberle</cp:lastModifiedBy>
  <cp:revision>40</cp:revision>
  <dcterms:created xsi:type="dcterms:W3CDTF">2021-11-08T12:53:02Z</dcterms:created>
  <dcterms:modified xsi:type="dcterms:W3CDTF">2022-02-09T09:20:00Z</dcterms:modified>
  <cp:category/>
  <dc:identifier/>
  <cp:contentStatus/>
  <dc:language/>
  <cp:version/>
</cp:coreProperties>
</file>