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3" r:id="rId3"/>
    <p:sldId id="274" r:id="rId4"/>
    <p:sldId id="272" r:id="rId5"/>
    <p:sldId id="275" r:id="rId6"/>
    <p:sldId id="276" r:id="rId7"/>
    <p:sldId id="277" r:id="rId8"/>
    <p:sldId id="278" r:id="rId9"/>
    <p:sldId id="280" r:id="rId10"/>
    <p:sldId id="281" r:id="rId11"/>
    <p:sldId id="279" r:id="rId12"/>
    <p:sldId id="259" r:id="rId13"/>
    <p:sldId id="26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1" d="100"/>
          <a:sy n="151" d="100"/>
        </p:scale>
        <p:origin x="654" y="15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Karl\CERN\CERN_ISOLDE_Coordinator\ISOLDE\Schedule\2021\Draft%20schedule\2021draftschedule_Septembe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[2021draftschedule_September.xlsx]Sheet3!PivotTable1</c:name>
    <c:fmtId val="6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2021 Beam time pie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gradFill rotWithShape="1"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circle"/>
          <c:size val="6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gradFill rotWithShape="1"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2"/>
        <c:spPr>
          <a:gradFill rotWithShape="1"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3"/>
        <c:spPr>
          <a:gradFill rotWithShape="1">
            <a:gsLst>
              <a:gs pos="0">
                <a:schemeClr val="accent3">
                  <a:satMod val="103000"/>
                  <a:lumMod val="102000"/>
                  <a:tint val="94000"/>
                </a:schemeClr>
              </a:gs>
              <a:gs pos="50000">
                <a:schemeClr val="accent3">
                  <a:satMod val="110000"/>
                  <a:lumMod val="100000"/>
                  <a:shade val="100000"/>
                </a:schemeClr>
              </a:gs>
              <a:gs pos="100000">
                <a:schemeClr val="accent3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4"/>
        <c:spPr>
          <a:gradFill rotWithShape="1"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5"/>
        <c:spPr>
          <a:gradFill rotWithShape="1">
            <a:gsLst>
              <a:gs pos="0">
                <a:schemeClr val="accent5">
                  <a:satMod val="103000"/>
                  <a:lumMod val="102000"/>
                  <a:tint val="94000"/>
                </a:schemeClr>
              </a:gs>
              <a:gs pos="50000">
                <a:schemeClr val="accent5">
                  <a:satMod val="110000"/>
                  <a:lumMod val="100000"/>
                  <a:shade val="100000"/>
                </a:schemeClr>
              </a:gs>
              <a:gs pos="100000">
                <a:schemeClr val="accent5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6"/>
        <c:spPr>
          <a:gradFill rotWithShape="1"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7"/>
        <c:spPr>
          <a:gradFill rotWithShape="1">
            <a:gsLst>
              <a:gs pos="0">
                <a:schemeClr val="accent1">
                  <a:lumMod val="60000"/>
                  <a:satMod val="103000"/>
                  <a:lumMod val="102000"/>
                  <a:tint val="94000"/>
                </a:schemeClr>
              </a:gs>
              <a:gs pos="50000">
                <a:schemeClr val="accent1">
                  <a:lumMod val="60000"/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60000"/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8"/>
        <c:dLbl>
          <c:idx val="0"/>
          <c:dLblPos val="outEnd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gradFill rotWithShape="1"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gradFill rotWithShape="1"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11"/>
        <c:spPr>
          <a:gradFill rotWithShape="1"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12"/>
        <c:spPr>
          <a:gradFill rotWithShape="1"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13"/>
        <c:spPr>
          <a:gradFill rotWithShape="1"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14"/>
        <c:spPr>
          <a:gradFill rotWithShape="1"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15"/>
        <c:spPr>
          <a:gradFill rotWithShape="1"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16"/>
        <c:spPr>
          <a:gradFill rotWithShape="1"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17"/>
        <c:spPr>
          <a:gradFill rotWithShape="1"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18"/>
        <c:spPr>
          <a:gradFill rotWithShape="1"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9"/>
        <c:spPr>
          <a:gradFill rotWithShape="1"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20"/>
        <c:spPr>
          <a:gradFill rotWithShape="1"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21"/>
        <c:spPr>
          <a:gradFill rotWithShape="1"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22"/>
        <c:spPr>
          <a:gradFill rotWithShape="1"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23"/>
        <c:spPr>
          <a:gradFill rotWithShape="1"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24"/>
        <c:spPr>
          <a:gradFill rotWithShape="1"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25"/>
        <c:spPr>
          <a:gradFill rotWithShape="1"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  <c:pivotFmt>
        <c:idx val="26"/>
        <c:spPr>
          <a:gradFill rotWithShape="1"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</c:pivotFmt>
    </c:pivotFmts>
    <c:plotArea>
      <c:layout/>
      <c:pieChart>
        <c:varyColors val="1"/>
        <c:ser>
          <c:idx val="0"/>
          <c:order val="0"/>
          <c:tx>
            <c:strRef>
              <c:f>Sheet3!$B$3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14E-4203-859F-CFBF379C2928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14E-4203-859F-CFBF379C2928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914E-4203-859F-CFBF379C2928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914E-4203-859F-CFBF379C2928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914E-4203-859F-CFBF379C2928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914E-4203-859F-CFBF379C2928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914E-4203-859F-CFBF379C2928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914E-4203-859F-CFBF379C292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Sheet3!$A$4:$A$12</c:f>
              <c:strCache>
                <c:ptCount val="8"/>
                <c:pt idx="0">
                  <c:v>Biophysics</c:v>
                </c:pt>
                <c:pt idx="1">
                  <c:v>Coordinator Reserve</c:v>
                </c:pt>
                <c:pt idx="2">
                  <c:v>Medical Physics</c:v>
                </c:pt>
                <c:pt idx="3">
                  <c:v>Nuclear reactions</c:v>
                </c:pt>
                <c:pt idx="4">
                  <c:v>Nuclear structure from beta-decay </c:v>
                </c:pt>
                <c:pt idx="5">
                  <c:v>Nuclear structure from ground state properties </c:v>
                </c:pt>
                <c:pt idx="6">
                  <c:v>Solid state </c:v>
                </c:pt>
                <c:pt idx="7">
                  <c:v>TISD</c:v>
                </c:pt>
              </c:strCache>
            </c:strRef>
          </c:cat>
          <c:val>
            <c:numRef>
              <c:f>Sheet3!$B$4:$B$12</c:f>
              <c:numCache>
                <c:formatCode>General</c:formatCode>
                <c:ptCount val="8"/>
                <c:pt idx="0">
                  <c:v>12</c:v>
                </c:pt>
                <c:pt idx="1">
                  <c:v>49.5</c:v>
                </c:pt>
                <c:pt idx="2">
                  <c:v>4</c:v>
                </c:pt>
                <c:pt idx="3">
                  <c:v>57</c:v>
                </c:pt>
                <c:pt idx="4">
                  <c:v>35</c:v>
                </c:pt>
                <c:pt idx="5">
                  <c:v>147</c:v>
                </c:pt>
                <c:pt idx="6">
                  <c:v>38.5</c:v>
                </c:pt>
                <c:pt idx="7">
                  <c:v>24.5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914E-4203-859F-CFBF379C2928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1DC25-423A-482A-9F68-8339788BCF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3188CE-9F1B-4771-A989-756B3EB2C7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23B39-7D30-4B86-8AD5-3FC6D4249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E4D0B-53AE-4215-BC85-91F0D659BDE4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8298DE-ED62-4782-A041-358077CD4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85E967-3F8E-4F87-8099-79B512422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38BD-92F1-4354-8E6C-4C36057B8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952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526FB-3327-4B2F-B313-2AF2F23A6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AA2BB3-2A95-4DE6-9E9E-5D028A8120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599A7-0954-43B1-AA2E-2541FA89C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E4D0B-53AE-4215-BC85-91F0D659BDE4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BC7F20-BA53-4B21-AE37-081CAB770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6057C5-E14F-4E47-B867-871F1FDAA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38BD-92F1-4354-8E6C-4C36057B8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594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5292D1-48C6-4162-819E-716A6731CF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2C50A6-157C-4CB5-904D-1E8B74998D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4887E6-C8FA-463D-9C48-435C7102C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E4D0B-53AE-4215-BC85-91F0D659BDE4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3A814-ACAB-4E79-9B85-83EDE1C0C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3ACF6B-8E24-4663-8847-886D24BB0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38BD-92F1-4354-8E6C-4C36057B8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659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42BC6-C436-4F47-81B8-AFF88A08A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E4E142-3FDA-4A9E-8F07-C8C3BE303E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6B46FF-C9C2-4E8A-8EDB-03CA99A12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E4D0B-53AE-4215-BC85-91F0D659BDE4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1CCAD4-84BB-4A80-AE2B-A4B5182CE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3C62DC-42F9-4677-977F-F2E8E2299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38BD-92F1-4354-8E6C-4C36057B8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339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6187F-C632-496A-8DC9-E42454F46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4E6BBE-4BE3-4443-BECA-3E5ECA4B08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EA7E85-540E-4D6C-AEEB-E601C8391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E4D0B-53AE-4215-BC85-91F0D659BDE4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8D7A9B-4751-493E-A112-6E96B7880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74388C-0B30-4D95-AF1D-887097031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38BD-92F1-4354-8E6C-4C36057B8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803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D2776-8C67-480E-8CCA-3F1DC160C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B78A46-923D-44AA-9F77-6D7931CC31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8796F5-BDE0-4133-BCE7-4852ADED5E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E285F2-8F6B-4AB0-9D36-2722D6FA2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E4D0B-53AE-4215-BC85-91F0D659BDE4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0494FF-550A-4F3F-9DF2-4DD6C87A6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5613D9-231C-42B6-8143-1963FE50A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38BD-92F1-4354-8E6C-4C36057B8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080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820D8-09C5-42D7-A2CB-F198F8AEE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3D4F0-8DBB-47B5-800B-6BCE1ABF5F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50ADC3-D099-40C8-9C52-91773A3F36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9257CC-62BF-475A-AF86-9B7B01F972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8AC9A9-F256-4B96-8B19-79BBAE1909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C5992C-BB9E-4665-9C08-51007DD73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E4D0B-53AE-4215-BC85-91F0D659BDE4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B37A52-D626-4F42-82E2-6C6B2835E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6FDA4B-8516-42C6-9A91-D32021B44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38BD-92F1-4354-8E6C-4C36057B8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728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F10E7-553E-4D72-A9E9-2FFFA6BB6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04C17-F3D3-4E8A-B7FC-1B0AED48A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E4D0B-53AE-4215-BC85-91F0D659BDE4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F6BFD7-BBEA-4B14-BCC2-2F445A839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6CA66D-6887-4CF7-8B18-D60C18E54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38BD-92F1-4354-8E6C-4C36057B8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804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3DED79-B241-47C2-865E-7F7EBE79C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E4D0B-53AE-4215-BC85-91F0D659BDE4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AFB059-CF80-4711-9020-A2ACD8859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C8A3A5-8472-47B8-AD24-E44DF06D7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38BD-92F1-4354-8E6C-4C36057B8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252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AC646-1540-4AC0-B00D-14697B3CA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733266-27BA-4392-8A4A-96E28EC03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CB7E4F-96AA-4367-9A51-F31DB7350E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6AE07C-A140-4239-B89B-AF045472B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E4D0B-53AE-4215-BC85-91F0D659BDE4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C77E3-FEE4-4A9A-93FA-C2D3E3597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B4F225-FD55-47AF-8AF9-AD89BAE9B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38BD-92F1-4354-8E6C-4C36057B8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336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7A129-C2BC-4214-B201-D76FFDB76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7548F0-FEA6-465A-8B53-1AF00DE48D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D05DFF-69D4-4E81-9BFF-11A9500F45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0BA63C-0713-438E-9920-4CABA367E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E4D0B-53AE-4215-BC85-91F0D659BDE4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2F144D-4031-45A6-90B2-4099E1671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7E10CE-2DD3-4F7E-8810-266EA800E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38BD-92F1-4354-8E6C-4C36057B8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521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BC4FF0-0AF7-41CE-A6A5-05C16D95A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740981-2D33-429E-A8AA-46D89978A1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0585EB-60F6-4868-BAC3-EB20AFC151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E4D0B-53AE-4215-BC85-91F0D659BDE4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73E3ED-8E77-4C57-B1C0-51909D66A0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1587C5-FF41-409E-91BB-6347EDA087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038BD-92F1-4354-8E6C-4C36057B8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85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chart" Target="../charts/chart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snowy street with cars and buildings&#10;&#10;Description automatically generated with low confidence">
            <a:extLst>
              <a:ext uri="{FF2B5EF4-FFF2-40B4-BE49-F238E27FC236}">
                <a16:creationId xmlns:a16="http://schemas.microsoft.com/office/drawing/2014/main" id="{D84B3509-3F05-498B-BFD4-09025D6FD5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78" b="15753"/>
          <a:stretch/>
        </p:blipFill>
        <p:spPr bwMode="auto"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5878D5A-001C-482B-BE2D-0D94A8A67651}"/>
              </a:ext>
            </a:extLst>
          </p:cNvPr>
          <p:cNvSpPr txBox="1"/>
          <p:nvPr/>
        </p:nvSpPr>
        <p:spPr>
          <a:xfrm>
            <a:off x="2788882" y="4038600"/>
            <a:ext cx="7485413" cy="2452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800" b="1" dirty="0"/>
              <a:t>INTC 69: ISOLDE coordinator presentation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/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Final Summary of 2021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2022 planning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Around the hall: new setups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CERN access 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Training </a:t>
            </a:r>
          </a:p>
        </p:txBody>
      </p:sp>
    </p:spTree>
    <p:extLst>
      <p:ext uri="{BB962C8B-B14F-4D97-AF65-F5344CB8AC3E}">
        <p14:creationId xmlns:p14="http://schemas.microsoft.com/office/powerpoint/2010/main" val="1452435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2E751BCA-569B-4251-9493-0069659F7A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93" y="1640242"/>
            <a:ext cx="2577300" cy="4581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7C494C-68C7-4EB4-B9C1-018B1E6D88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963" y="2891339"/>
            <a:ext cx="2372268" cy="17792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B07426-CE6C-4057-A840-042CB189E17B}"/>
              </a:ext>
            </a:extLst>
          </p:cNvPr>
          <p:cNvSpPr txBox="1"/>
          <p:nvPr/>
        </p:nvSpPr>
        <p:spPr>
          <a:xfrm>
            <a:off x="1937886" y="56699"/>
            <a:ext cx="695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Follow-up on call for </a:t>
            </a:r>
            <a:r>
              <a:rPr lang="fr-CH" dirty="0" err="1"/>
              <a:t>LOIs:Feb</a:t>
            </a:r>
            <a:r>
              <a:rPr lang="fr-CH" dirty="0"/>
              <a:t> 2020 (</a:t>
            </a:r>
            <a:r>
              <a:rPr lang="fr-CH" dirty="0" err="1"/>
              <a:t>Space</a:t>
            </a:r>
            <a:r>
              <a:rPr lang="fr-CH" dirty="0"/>
              <a:t> in the hall)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0B69EF-5C0B-4BB2-8AD4-B89B4F162290}"/>
              </a:ext>
            </a:extLst>
          </p:cNvPr>
          <p:cNvSpPr txBox="1"/>
          <p:nvPr/>
        </p:nvSpPr>
        <p:spPr>
          <a:xfrm>
            <a:off x="15647" y="6278081"/>
            <a:ext cx="3177268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New </a:t>
            </a:r>
            <a:r>
              <a:rPr lang="fr-CH" sz="1400" dirty="0" err="1"/>
              <a:t>Mossbauer</a:t>
            </a:r>
            <a:r>
              <a:rPr lang="fr-CH" sz="1400" dirty="0"/>
              <a:t> setup(s): no </a:t>
            </a:r>
            <a:r>
              <a:rPr lang="fr-CH" sz="1400" dirty="0" err="1"/>
              <a:t>space</a:t>
            </a:r>
            <a:r>
              <a:rPr lang="fr-CH" sz="1400" dirty="0"/>
              <a:t> issues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C89B5F-7137-49EE-9E07-3C6F9F37F9D5}"/>
              </a:ext>
            </a:extLst>
          </p:cNvPr>
          <p:cNvSpPr txBox="1"/>
          <p:nvPr/>
        </p:nvSpPr>
        <p:spPr>
          <a:xfrm>
            <a:off x="3738645" y="5417851"/>
            <a:ext cx="4076700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CH" sz="1600" dirty="0" err="1"/>
              <a:t>Modified</a:t>
            </a:r>
            <a:r>
              <a:rPr lang="fr-CH" sz="1600" dirty="0"/>
              <a:t> surface science setup: </a:t>
            </a:r>
            <a:r>
              <a:rPr lang="fr-CH" sz="1600" dirty="0" err="1"/>
              <a:t>temporary</a:t>
            </a:r>
            <a:r>
              <a:rPr lang="fr-CH" sz="1600" dirty="0"/>
              <a:t> @LA2 an option </a:t>
            </a:r>
            <a:r>
              <a:rPr lang="fr-CH" sz="1600" dirty="0" err="1"/>
              <a:t>when</a:t>
            </a:r>
            <a:r>
              <a:rPr lang="fr-CH" sz="1600" dirty="0"/>
              <a:t>  MIRACLS </a:t>
            </a:r>
            <a:r>
              <a:rPr lang="fr-CH" sz="1600" dirty="0" err="1"/>
              <a:t>leaves</a:t>
            </a:r>
            <a:r>
              <a:rPr lang="fr-CH" sz="1600" dirty="0"/>
              <a:t>, but </a:t>
            </a:r>
            <a:r>
              <a:rPr lang="fr-CH" sz="1600" dirty="0" err="1"/>
              <a:t>would</a:t>
            </a:r>
            <a:r>
              <a:rPr lang="fr-CH" sz="1600" dirty="0"/>
              <a:t> </a:t>
            </a:r>
            <a:r>
              <a:rPr lang="fr-CH" sz="1600" dirty="0" err="1"/>
              <a:t>benefit</a:t>
            </a:r>
            <a:r>
              <a:rPr lang="fr-CH" sz="1600" dirty="0"/>
              <a:t> </a:t>
            </a:r>
            <a:r>
              <a:rPr lang="fr-CH" sz="1600" dirty="0" err="1"/>
              <a:t>from</a:t>
            </a:r>
            <a:r>
              <a:rPr lang="fr-CH" sz="1600" dirty="0"/>
              <a:t> more permanent installation. </a:t>
            </a:r>
            <a:endParaRPr lang="en-GB" sz="16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92A32C6-CCC2-4888-8489-AB947E32B8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4101" y="1204258"/>
            <a:ext cx="4027899" cy="435280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178124A-1CFF-4543-AFFA-6FBD7FD38BF5}"/>
              </a:ext>
            </a:extLst>
          </p:cNvPr>
          <p:cNvSpPr txBox="1"/>
          <p:nvPr/>
        </p:nvSpPr>
        <p:spPr>
          <a:xfrm>
            <a:off x="8639360" y="5571739"/>
            <a:ext cx="3193218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dirty="0" err="1"/>
              <a:t>Multipac</a:t>
            </a:r>
            <a:r>
              <a:rPr lang="fr-CH" dirty="0"/>
              <a:t> magnet: April 2022</a:t>
            </a:r>
          </a:p>
          <a:p>
            <a:pPr algn="ctr"/>
            <a:r>
              <a:rPr lang="fr-CH" dirty="0"/>
              <a:t>Will go to 275 for </a:t>
            </a:r>
            <a:r>
              <a:rPr lang="fr-CH" dirty="0" err="1"/>
              <a:t>testing</a:t>
            </a:r>
            <a:r>
              <a:rPr lang="fr-CH" dirty="0"/>
              <a:t>. Longer </a:t>
            </a:r>
            <a:r>
              <a:rPr lang="fr-CH" dirty="0" err="1"/>
              <a:t>term</a:t>
            </a:r>
            <a:r>
              <a:rPr lang="fr-CH" dirty="0"/>
              <a:t>? 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AF3CC9-3469-4ACC-8A33-7E82269777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1402" y="241365"/>
            <a:ext cx="3045423" cy="9929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BE5B61-82D8-41EE-97D1-8740B0ECBC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3405" y="640857"/>
            <a:ext cx="2947180" cy="1080778"/>
          </a:xfrm>
          <a:prstGeom prst="rect">
            <a:avLst/>
          </a:prstGeom>
        </p:spPr>
      </p:pic>
      <p:pic>
        <p:nvPicPr>
          <p:cNvPr id="5" name="Picture 2" descr="Das Experiment ASPIC auf einem Arbeitstisch am der VITO-Beamline. Die Vakuumkammer ist ein auf der Seite liegender Metallzylinder mit zahlreichen runden Metallanschlüssen an allen Seiten. Kabelbündel führen vom Zylinder weg zu anderen Geräten.">
            <a:extLst>
              <a:ext uri="{FF2B5EF4-FFF2-40B4-BE49-F238E27FC236}">
                <a16:creationId xmlns:a16="http://schemas.microsoft.com/office/drawing/2014/main" id="{E7FC8AA0-CA7E-4D43-A4F8-5006953DEE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0" t="17910" r="20205" b="23290"/>
          <a:stretch/>
        </p:blipFill>
        <p:spPr bwMode="auto">
          <a:xfrm>
            <a:off x="3192915" y="1687706"/>
            <a:ext cx="2531179" cy="1968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DDE6504-6451-4742-B4DF-E60F54E30C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9819" y="647648"/>
            <a:ext cx="2662770" cy="879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787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B34C684A-27E8-4EDB-B9C0-B45D544D2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001" y="592056"/>
            <a:ext cx="3117553" cy="5542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230D1525-6F28-45BC-9729-400902BC8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017" y="592056"/>
            <a:ext cx="3117553" cy="554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38AD4E7-5B8B-4227-A602-286D7ECA923F}"/>
              </a:ext>
            </a:extLst>
          </p:cNvPr>
          <p:cNvSpPr txBox="1"/>
          <p:nvPr/>
        </p:nvSpPr>
        <p:spPr>
          <a:xfrm>
            <a:off x="298847" y="1999340"/>
            <a:ext cx="3424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dirty="0"/>
              <a:t>MIRACLS installation at LA2 and </a:t>
            </a:r>
            <a:r>
              <a:rPr lang="fr-CH" dirty="0" err="1"/>
              <a:t>old</a:t>
            </a:r>
            <a:r>
              <a:rPr lang="fr-CH" dirty="0"/>
              <a:t> NICOLE </a:t>
            </a:r>
            <a:r>
              <a:rPr lang="fr-CH" dirty="0" err="1"/>
              <a:t>space</a:t>
            </a:r>
            <a:r>
              <a:rPr lang="fr-CH" dirty="0"/>
              <a:t>. PUMA installation </a:t>
            </a:r>
            <a:r>
              <a:rPr lang="fr-CH" dirty="0" err="1"/>
              <a:t>also</a:t>
            </a:r>
            <a:r>
              <a:rPr lang="fr-CH" dirty="0"/>
              <a:t> </a:t>
            </a:r>
            <a:r>
              <a:rPr lang="fr-CH" dirty="0" err="1"/>
              <a:t>being</a:t>
            </a:r>
            <a:r>
              <a:rPr lang="fr-CH" dirty="0"/>
              <a:t> </a:t>
            </a:r>
            <a:r>
              <a:rPr lang="fr-CH" dirty="0" err="1"/>
              <a:t>closely</a:t>
            </a:r>
            <a:r>
              <a:rPr lang="fr-CH" dirty="0"/>
              <a:t> </a:t>
            </a:r>
            <a:r>
              <a:rPr lang="fr-CH" dirty="0" err="1"/>
              <a:t>followed</a:t>
            </a:r>
            <a:r>
              <a:rPr lang="fr-CH" dirty="0"/>
              <a:t>. 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5E6DB6D-4E07-4D82-9B42-46FD05C5F0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374" y="682783"/>
            <a:ext cx="3715834" cy="9756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89E15C4-375E-41C2-80D7-E7FB7BEE38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194" y="3710094"/>
            <a:ext cx="3059391" cy="113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702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645A01B-78D0-4287-8739-101D87DB66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58" y="320183"/>
            <a:ext cx="3942753" cy="55752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CB2E428-53FA-4439-B730-B4293C68C2AB}"/>
              </a:ext>
            </a:extLst>
          </p:cNvPr>
          <p:cNvSpPr txBox="1"/>
          <p:nvPr/>
        </p:nvSpPr>
        <p:spPr>
          <a:xfrm>
            <a:off x="7445365" y="135517"/>
            <a:ext cx="27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CERN currently in level RED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F4D7CF-3B26-4890-820D-6EA2A66472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577" b="-9895"/>
          <a:stretch/>
        </p:blipFill>
        <p:spPr>
          <a:xfrm>
            <a:off x="4686215" y="504849"/>
            <a:ext cx="7568001" cy="72040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9153ECE-4DC8-4AF2-B817-85C6E1438268}"/>
              </a:ext>
            </a:extLst>
          </p:cNvPr>
          <p:cNvSpPr txBox="1"/>
          <p:nvPr/>
        </p:nvSpPr>
        <p:spPr>
          <a:xfrm>
            <a:off x="328527" y="6263915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Hse.cern</a:t>
            </a:r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C27BA9-8805-430A-BB2E-753898A0AB3B}"/>
              </a:ext>
            </a:extLst>
          </p:cNvPr>
          <p:cNvSpPr txBox="1"/>
          <p:nvPr/>
        </p:nvSpPr>
        <p:spPr>
          <a:xfrm>
            <a:off x="2406834" y="3286948"/>
            <a:ext cx="7975237" cy="107721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Masks and </a:t>
            </a:r>
            <a:r>
              <a:rPr lang="en-GB" sz="3200" dirty="0" err="1">
                <a:solidFill>
                  <a:schemeClr val="bg1"/>
                </a:solidFill>
              </a:rPr>
              <a:t>proximeters</a:t>
            </a:r>
            <a:r>
              <a:rPr lang="en-GB" sz="3200" dirty="0">
                <a:solidFill>
                  <a:schemeClr val="bg1"/>
                </a:solidFill>
              </a:rPr>
              <a:t> mandatory. </a:t>
            </a:r>
          </a:p>
          <a:p>
            <a:pPr algn="ctr"/>
            <a:r>
              <a:rPr lang="en-GB" sz="3200" dirty="0">
                <a:solidFill>
                  <a:schemeClr val="bg1"/>
                </a:solidFill>
              </a:rPr>
              <a:t>Remote meetings still favoured. </a:t>
            </a:r>
          </a:p>
        </p:txBody>
      </p:sp>
    </p:spTree>
    <p:extLst>
      <p:ext uri="{BB962C8B-B14F-4D97-AF65-F5344CB8AC3E}">
        <p14:creationId xmlns:p14="http://schemas.microsoft.com/office/powerpoint/2010/main" val="420105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6B9E883-A471-4B3D-9C04-82627A43C540}"/>
              </a:ext>
            </a:extLst>
          </p:cNvPr>
          <p:cNvSpPr txBox="1"/>
          <p:nvPr/>
        </p:nvSpPr>
        <p:spPr>
          <a:xfrm>
            <a:off x="160878" y="16277"/>
            <a:ext cx="1597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spc="-150" dirty="0"/>
              <a:t>Training </a:t>
            </a:r>
            <a:endParaRPr lang="en-CH" sz="3600" spc="-1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70AB7C-1137-49BD-81C1-1DB17E8BDE08}"/>
              </a:ext>
            </a:extLst>
          </p:cNvPr>
          <p:cNvSpPr txBox="1"/>
          <p:nvPr/>
        </p:nvSpPr>
        <p:spPr>
          <a:xfrm>
            <a:off x="0" y="662608"/>
            <a:ext cx="596632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addition to the (ever-growing) number of online courses…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Hands-on RP and Electrical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15 day deadline before scheduled course is cancelled. (has led to issues last year)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EP-wide electrical course for all users/staff who need to work in an experimental area.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Both will take place on Tuesday: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EP course 0830 till 1230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RP course 1400 till 1630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Availability of Electrical course not very stable. </a:t>
            </a:r>
            <a:r>
              <a:rPr lang="en-GB" b="1" u="sng" dirty="0"/>
              <a:t>Taking all online courses will grant electrical training ranks (for the moment at least). </a:t>
            </a:r>
            <a:r>
              <a:rPr lang="en-GB" dirty="0"/>
              <a:t>Long term users based at CERN should  take it when possible.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FF73FB-17A2-4C4B-8CF6-67D49AD799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295" r="17138" b="5958"/>
          <a:stretch/>
        </p:blipFill>
        <p:spPr>
          <a:xfrm>
            <a:off x="6438901" y="458937"/>
            <a:ext cx="5129454" cy="30847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E56AC11-7F13-4DEE-88C3-4359732E0EA1}"/>
              </a:ext>
            </a:extLst>
          </p:cNvPr>
          <p:cNvSpPr txBox="1"/>
          <p:nvPr/>
        </p:nvSpPr>
        <p:spPr>
          <a:xfrm>
            <a:off x="6096000" y="3754560"/>
            <a:ext cx="67355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LMS: </a:t>
            </a:r>
          </a:p>
          <a:p>
            <a:r>
              <a:rPr lang="en-GB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ISOLDE - Experimental Hall - Radiation Protection - Handling (Covid-19)</a:t>
            </a:r>
          </a:p>
          <a:p>
            <a:br>
              <a:rPr lang="en-GB" dirty="0"/>
            </a:br>
            <a:r>
              <a:rPr lang="en-GB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Electrical Safety - Working in EP experiments</a:t>
            </a:r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741FF6-A52E-4C65-8419-7F1A1660E271}"/>
              </a:ext>
            </a:extLst>
          </p:cNvPr>
          <p:cNvSpPr txBox="1"/>
          <p:nvPr/>
        </p:nvSpPr>
        <p:spPr>
          <a:xfrm>
            <a:off x="580788" y="4908723"/>
            <a:ext cx="4804748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chemeClr val="bg1"/>
                </a:solidFill>
              </a:rPr>
              <a:t>Ad hoc </a:t>
            </a:r>
            <a:r>
              <a:rPr lang="en-GB" dirty="0">
                <a:solidFill>
                  <a:schemeClr val="bg1"/>
                </a:solidFill>
              </a:rPr>
              <a:t>sessions are available, but (especially in running period!!) are difficult to manage.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BEFC6E-69F9-4F8E-8CFE-A36D80CB4618}"/>
              </a:ext>
            </a:extLst>
          </p:cNvPr>
          <p:cNvSpPr txBox="1"/>
          <p:nvPr/>
        </p:nvSpPr>
        <p:spPr>
          <a:xfrm>
            <a:off x="142033" y="5767118"/>
            <a:ext cx="11778259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A lot of new local </a:t>
            </a:r>
            <a:r>
              <a:rPr lang="fr-CH" dirty="0" err="1"/>
              <a:t>representatives</a:t>
            </a:r>
            <a:r>
              <a:rPr lang="fr-CH" dirty="0"/>
              <a:t> e.g. VITO, WISARD, Miniball etc. </a:t>
            </a:r>
            <a:r>
              <a:rPr lang="fr-CH" dirty="0" err="1"/>
              <a:t>Some</a:t>
            </a:r>
            <a:r>
              <a:rPr lang="fr-CH" dirty="0"/>
              <a:t> </a:t>
            </a:r>
            <a:r>
              <a:rPr lang="fr-CH" dirty="0" err="1"/>
              <a:t>required</a:t>
            </a:r>
            <a:r>
              <a:rPr lang="fr-CH" dirty="0"/>
              <a:t> training e.g. crane/</a:t>
            </a:r>
            <a:r>
              <a:rPr lang="fr-CH" dirty="0" err="1"/>
              <a:t>cryo</a:t>
            </a:r>
            <a:r>
              <a:rPr lang="fr-CH" dirty="0"/>
              <a:t> courses are </a:t>
            </a:r>
            <a:r>
              <a:rPr lang="fr-CH" dirty="0" err="1"/>
              <a:t>difficult</a:t>
            </a:r>
            <a:r>
              <a:rPr lang="fr-CH" dirty="0"/>
              <a:t> due to covid restrictions.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Mini-</a:t>
            </a:r>
            <a:r>
              <a:rPr lang="fr-CH" dirty="0" err="1"/>
              <a:t>separator</a:t>
            </a:r>
            <a:r>
              <a:rPr lang="fr-CH" dirty="0"/>
              <a:t> course for </a:t>
            </a:r>
            <a:r>
              <a:rPr lang="fr-CH" dirty="0" err="1"/>
              <a:t>locals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organised</a:t>
            </a:r>
            <a:r>
              <a:rPr lang="fr-CH" dirty="0"/>
              <a:t> in March. </a:t>
            </a:r>
            <a:r>
              <a:rPr lang="fr-CH" dirty="0" err="1"/>
              <a:t>Videos</a:t>
            </a:r>
            <a:r>
              <a:rPr lang="fr-CH" dirty="0"/>
              <a:t> for </a:t>
            </a:r>
            <a:r>
              <a:rPr lang="fr-CH" dirty="0" err="1"/>
              <a:t>external</a:t>
            </a:r>
            <a:r>
              <a:rPr lang="fr-CH" dirty="0"/>
              <a:t> </a:t>
            </a:r>
            <a:r>
              <a:rPr lang="fr-CH" dirty="0" err="1"/>
              <a:t>users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released</a:t>
            </a:r>
            <a:r>
              <a:rPr lang="fr-CH" dirty="0"/>
              <a:t> </a:t>
            </a:r>
            <a:r>
              <a:rPr lang="fr-CH" dirty="0" err="1"/>
              <a:t>before</a:t>
            </a:r>
            <a:r>
              <a:rPr lang="fr-CH" dirty="0"/>
              <a:t> running </a:t>
            </a:r>
            <a:r>
              <a:rPr lang="fr-CH" dirty="0" err="1"/>
              <a:t>period</a:t>
            </a:r>
            <a:r>
              <a:rPr lang="fr-CH" dirty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7379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92C8978-8A3B-4DCB-878C-78527A183E30}"/>
              </a:ext>
            </a:extLst>
          </p:cNvPr>
          <p:cNvSpPr txBox="1"/>
          <p:nvPr/>
        </p:nvSpPr>
        <p:spPr>
          <a:xfrm>
            <a:off x="202591" y="191641"/>
            <a:ext cx="306045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Published schedule till W35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145.5 scheduled shifts</a:t>
            </a:r>
            <a:endParaRPr lang="en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0A1486-C028-4DF4-944A-A7B790BDB4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4" y="3866"/>
            <a:ext cx="12184492" cy="68502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7AFD8A-7695-4D56-9407-89CA17D08F26}"/>
              </a:ext>
            </a:extLst>
          </p:cNvPr>
          <p:cNvSpPr txBox="1"/>
          <p:nvPr/>
        </p:nvSpPr>
        <p:spPr>
          <a:xfrm>
            <a:off x="7407298" y="5598234"/>
            <a:ext cx="105830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IS701: Pb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972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F8690BD-6532-4B56-B354-4FD3053511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544"/>
          <a:stretch/>
        </p:blipFill>
        <p:spPr>
          <a:xfrm>
            <a:off x="3281897" y="635000"/>
            <a:ext cx="7022186" cy="349402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BBBE2EBE-7531-4AC2-A6E0-8977902F80F2}"/>
              </a:ext>
            </a:extLst>
          </p:cNvPr>
          <p:cNvGrpSpPr/>
          <p:nvPr/>
        </p:nvGrpSpPr>
        <p:grpSpPr>
          <a:xfrm>
            <a:off x="308533" y="1494484"/>
            <a:ext cx="2344036" cy="2881303"/>
            <a:chOff x="63793" y="2117973"/>
            <a:chExt cx="4605554" cy="401492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B7741AF-7CC4-4833-909B-F6AD98CB7A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6227" y="2117973"/>
              <a:ext cx="4063120" cy="4014921"/>
            </a:xfrm>
            <a:prstGeom prst="rect">
              <a:avLst/>
            </a:prstGeom>
          </p:spPr>
        </p:pic>
        <p:sp>
          <p:nvSpPr>
            <p:cNvPr id="7" name="Arrow: Curved Right 6">
              <a:extLst>
                <a:ext uri="{FF2B5EF4-FFF2-40B4-BE49-F238E27FC236}">
                  <a16:creationId xmlns:a16="http://schemas.microsoft.com/office/drawing/2014/main" id="{125C0204-BF77-49E9-9042-AFA9C3EF2763}"/>
                </a:ext>
              </a:extLst>
            </p:cNvPr>
            <p:cNvSpPr/>
            <p:nvPr/>
          </p:nvSpPr>
          <p:spPr>
            <a:xfrm>
              <a:off x="63793" y="3785189"/>
              <a:ext cx="453656" cy="1694121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EB8B64D-5F03-40F0-86D3-864CCA1B0A2E}"/>
                </a:ext>
              </a:extLst>
            </p:cNvPr>
            <p:cNvSpPr/>
            <p:nvPr/>
          </p:nvSpPr>
          <p:spPr>
            <a:xfrm>
              <a:off x="396949" y="3544186"/>
              <a:ext cx="687572" cy="581247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44E574E-CCAE-4E99-BA02-52BC9C45708D}"/>
              </a:ext>
            </a:extLst>
          </p:cNvPr>
          <p:cNvSpPr txBox="1"/>
          <p:nvPr/>
        </p:nvSpPr>
        <p:spPr>
          <a:xfrm>
            <a:off x="1201853" y="5690687"/>
            <a:ext cx="95395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Resuming</a:t>
            </a:r>
            <a:r>
              <a:rPr lang="fr-CH" dirty="0"/>
              <a:t> the machine/run </a:t>
            </a:r>
            <a:r>
              <a:rPr lang="fr-CH" dirty="0" err="1"/>
              <a:t>after</a:t>
            </a:r>
            <a:r>
              <a:rPr lang="fr-CH" dirty="0"/>
              <a:t> the AUG </a:t>
            </a:r>
            <a:r>
              <a:rPr lang="fr-CH" dirty="0" err="1"/>
              <a:t>cuts</a:t>
            </a:r>
            <a:r>
              <a:rPr lang="fr-CH" dirty="0"/>
              <a:t> </a:t>
            </a:r>
            <a:r>
              <a:rPr lang="fr-CH" dirty="0" err="1"/>
              <a:t>was</a:t>
            </a:r>
            <a:r>
              <a:rPr lang="fr-CH" dirty="0"/>
              <a:t> </a:t>
            </a:r>
            <a:r>
              <a:rPr lang="fr-CH" dirty="0" err="1"/>
              <a:t>quite</a:t>
            </a:r>
            <a:r>
              <a:rPr lang="fr-CH" dirty="0"/>
              <a:t> </a:t>
            </a:r>
            <a:r>
              <a:rPr lang="fr-CH" dirty="0" err="1"/>
              <a:t>painful</a:t>
            </a:r>
            <a:r>
              <a:rPr lang="fr-CH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CRIS </a:t>
            </a:r>
            <a:r>
              <a:rPr lang="fr-CH" dirty="0" err="1"/>
              <a:t>were</a:t>
            </a:r>
            <a:r>
              <a:rPr lang="fr-CH" dirty="0"/>
              <a:t> </a:t>
            </a:r>
            <a:r>
              <a:rPr lang="fr-CH" dirty="0" err="1"/>
              <a:t>finally</a:t>
            </a:r>
            <a:r>
              <a:rPr lang="fr-CH" dirty="0"/>
              <a:t> able to continue, a lot of effort </a:t>
            </a:r>
            <a:r>
              <a:rPr lang="fr-CH" dirty="0" err="1"/>
              <a:t>from</a:t>
            </a:r>
            <a:r>
              <a:rPr lang="fr-CH" dirty="0"/>
              <a:t> the </a:t>
            </a:r>
            <a:r>
              <a:rPr lang="fr-CH" dirty="0" err="1"/>
              <a:t>technical</a:t>
            </a:r>
            <a:r>
              <a:rPr lang="fr-CH" dirty="0"/>
              <a:t> teams.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On the </a:t>
            </a:r>
            <a:r>
              <a:rPr lang="fr-CH" dirty="0" err="1"/>
              <a:t>limit</a:t>
            </a:r>
            <a:r>
              <a:rPr lang="fr-CH" dirty="0"/>
              <a:t> of </a:t>
            </a:r>
            <a:r>
              <a:rPr lang="fr-CH" dirty="0" err="1"/>
              <a:t>being</a:t>
            </a:r>
            <a:r>
              <a:rPr lang="fr-CH" dirty="0"/>
              <a:t> </a:t>
            </a:r>
            <a:r>
              <a:rPr lang="fr-CH" dirty="0" err="1"/>
              <a:t>worthwhile</a:t>
            </a:r>
            <a:r>
              <a:rPr lang="fr-CH" dirty="0"/>
              <a:t>…2022 Winter </a:t>
            </a:r>
            <a:r>
              <a:rPr lang="fr-CH" dirty="0" err="1"/>
              <a:t>Physics</a:t>
            </a:r>
            <a:r>
              <a:rPr lang="fr-CH" dirty="0"/>
              <a:t> </a:t>
            </a:r>
            <a:r>
              <a:rPr lang="fr-CH" dirty="0" err="1"/>
              <a:t>may</a:t>
            </a:r>
            <a:r>
              <a:rPr lang="fr-CH" dirty="0"/>
              <a:t> </a:t>
            </a:r>
            <a:r>
              <a:rPr lang="fr-CH" dirty="0" err="1"/>
              <a:t>depend</a:t>
            </a:r>
            <a:r>
              <a:rPr lang="fr-CH" dirty="0"/>
              <a:t> on </a:t>
            </a:r>
            <a:r>
              <a:rPr lang="fr-CH" dirty="0" err="1"/>
              <a:t>when</a:t>
            </a:r>
            <a:r>
              <a:rPr lang="fr-CH" dirty="0"/>
              <a:t> the AUG tests are…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5A5CAC3-CB54-4D69-B624-C0138B2F6D5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12" b="22704"/>
          <a:stretch/>
        </p:blipFill>
        <p:spPr>
          <a:xfrm>
            <a:off x="2023240" y="1233586"/>
            <a:ext cx="3633000" cy="41962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BDFA74C-F661-4F2C-A997-4563AD9A7CD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27" b="22891"/>
          <a:stretch/>
        </p:blipFill>
        <p:spPr>
          <a:xfrm>
            <a:off x="5897111" y="1233586"/>
            <a:ext cx="3633000" cy="417554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4BC937B-090F-43F7-B106-FD7AFF5B09C6}"/>
              </a:ext>
            </a:extLst>
          </p:cNvPr>
          <p:cNvSpPr txBox="1"/>
          <p:nvPr/>
        </p:nvSpPr>
        <p:spPr>
          <a:xfrm>
            <a:off x="118904" y="50225"/>
            <a:ext cx="38086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/>
              <a:t>Winter </a:t>
            </a:r>
            <a:r>
              <a:rPr lang="fr-CH" sz="3200" dirty="0" err="1"/>
              <a:t>physics</a:t>
            </a:r>
            <a:r>
              <a:rPr lang="fr-CH" sz="3200" dirty="0"/>
              <a:t> </a:t>
            </a:r>
            <a:r>
              <a:rPr lang="fr-CH" sz="3200" dirty="0" err="1"/>
              <a:t>period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56361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8F29916A-17A5-437F-AB24-44FB18C795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4672187"/>
              </p:ext>
            </p:extLst>
          </p:nvPr>
        </p:nvGraphicFramePr>
        <p:xfrm>
          <a:off x="3416751" y="4663339"/>
          <a:ext cx="4886325" cy="191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2" name="Worksheet" r:id="rId3" imgW="4886194" imgH="1914525" progId="Excel.Sheet.12">
                  <p:embed/>
                </p:oleObj>
              </mc:Choice>
              <mc:Fallback>
                <p:oleObj name="Worksheet" r:id="rId3" imgW="4886194" imgH="19145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16751" y="4663339"/>
                        <a:ext cx="4886325" cy="1914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79A61C7-D91B-41E2-92DF-B1D7E193C1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0797480"/>
              </p:ext>
            </p:extLst>
          </p:nvPr>
        </p:nvGraphicFramePr>
        <p:xfrm>
          <a:off x="1424384" y="389730"/>
          <a:ext cx="9015016" cy="3979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43490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D4D1BAF-5112-49E2-A240-390CD8489E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363716"/>
              </p:ext>
            </p:extLst>
          </p:nvPr>
        </p:nvGraphicFramePr>
        <p:xfrm>
          <a:off x="671303" y="713973"/>
          <a:ext cx="6567380" cy="54300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995">
                  <a:extLst>
                    <a:ext uri="{9D8B030D-6E8A-4147-A177-3AD203B41FA5}">
                      <a16:colId xmlns:a16="http://schemas.microsoft.com/office/drawing/2014/main" val="167922936"/>
                    </a:ext>
                  </a:extLst>
                </a:gridCol>
                <a:gridCol w="3541038">
                  <a:extLst>
                    <a:ext uri="{9D8B030D-6E8A-4147-A177-3AD203B41FA5}">
                      <a16:colId xmlns:a16="http://schemas.microsoft.com/office/drawing/2014/main" val="3552967807"/>
                    </a:ext>
                  </a:extLst>
                </a:gridCol>
                <a:gridCol w="1168347">
                  <a:extLst>
                    <a:ext uri="{9D8B030D-6E8A-4147-A177-3AD203B41FA5}">
                      <a16:colId xmlns:a16="http://schemas.microsoft.com/office/drawing/2014/main" val="3444384903"/>
                    </a:ext>
                  </a:extLst>
                </a:gridCol>
              </a:tblGrid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>
                          <a:effectLst/>
                        </a:rPr>
                        <a:t>Row Labels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Sum of Shifts remaining after 2021 till end of Run3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Count of Count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1715257504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biophysics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9.5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4190789098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>
                          <a:effectLst/>
                        </a:rPr>
                        <a:t>COLLAPS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39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1962525981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Collections: 108Ag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30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1711804732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Collections: 163Ho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5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1226739127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CRIS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86.5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7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1029993458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Gandalph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8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1111733239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Gandalph/CRIS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6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3314643245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>
                          <a:effectLst/>
                        </a:rPr>
                        <a:t>HIE ISOLDE 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493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32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1751432806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ISS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97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9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4198182425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Miniball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275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17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1016487649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Prototype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691220105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SEC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23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2259741193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XT03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23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2809259104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XT03: Actar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21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2367706755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XT03: Corset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12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880818297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XT03: Edinburgh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42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1683802027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IDS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159.5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14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123256968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IDS/ISOLTRAP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6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2485642730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ISOLTRAP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43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5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1136440217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Medical physics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11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1306959391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MIRACLS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17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3392648108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SSP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97.5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11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1729837593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TAS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53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1566574681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TISD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31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7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4294929833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TISD/IDS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9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514252564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Travelling Setup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10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196479516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Travelling Setup; ECSLI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3704096376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VITO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14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3983652388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WISARD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14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1673537168"/>
                  </a:ext>
                </a:extLst>
              </a:tr>
              <a:tr h="1609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Grand Total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1142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99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3" marR="7523" marT="7523" marB="0" anchor="ctr"/>
                </a:tc>
                <a:extLst>
                  <a:ext uri="{0D108BD9-81ED-4DB2-BD59-A6C34878D82A}">
                    <a16:rowId xmlns:a16="http://schemas.microsoft.com/office/drawing/2014/main" val="280927030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BEF3D71-AB6D-479B-847E-94416FEC8AD4}"/>
              </a:ext>
            </a:extLst>
          </p:cNvPr>
          <p:cNvSpPr txBox="1"/>
          <p:nvPr/>
        </p:nvSpPr>
        <p:spPr>
          <a:xfrm>
            <a:off x="7968963" y="652046"/>
            <a:ext cx="328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000" dirty="0"/>
              <a:t>ISOLDE </a:t>
            </a:r>
            <a:r>
              <a:rPr lang="fr-CH" sz="2000" dirty="0" err="1"/>
              <a:t>backlog</a:t>
            </a:r>
            <a:r>
              <a:rPr lang="fr-CH" sz="2000" dirty="0"/>
              <a:t> </a:t>
            </a:r>
            <a:r>
              <a:rPr lang="fr-CH" sz="2000" dirty="0" err="1"/>
              <a:t>before</a:t>
            </a:r>
            <a:r>
              <a:rPr lang="fr-CH" sz="2000" dirty="0"/>
              <a:t> </a:t>
            </a:r>
            <a:r>
              <a:rPr lang="fr-CH" sz="2000" dirty="0" err="1"/>
              <a:t>this</a:t>
            </a:r>
            <a:r>
              <a:rPr lang="fr-CH" sz="2000" dirty="0"/>
              <a:t> meeting </a:t>
            </a:r>
            <a:endParaRPr lang="en-GB" sz="2000" dirty="0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8DC0392C-BA70-468C-9932-9978270515DC}"/>
              </a:ext>
            </a:extLst>
          </p:cNvPr>
          <p:cNvSpPr/>
          <p:nvPr/>
        </p:nvSpPr>
        <p:spPr>
          <a:xfrm>
            <a:off x="7338197" y="2257767"/>
            <a:ext cx="277984" cy="1427516"/>
          </a:xfrm>
          <a:prstGeom prst="rightBrace">
            <a:avLst/>
          </a:prstGeom>
          <a:noFill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27BA01-AC61-4DE0-95D1-BCBD84F56272}"/>
              </a:ext>
            </a:extLst>
          </p:cNvPr>
          <p:cNvSpPr txBox="1"/>
          <p:nvPr/>
        </p:nvSpPr>
        <p:spPr>
          <a:xfrm>
            <a:off x="7715695" y="2455062"/>
            <a:ext cx="3457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Most </a:t>
            </a:r>
            <a:r>
              <a:rPr lang="fr-CH" dirty="0" err="1"/>
              <a:t>difficult</a:t>
            </a:r>
            <a:r>
              <a:rPr lang="fr-CH" dirty="0"/>
              <a:t> part of </a:t>
            </a:r>
            <a:r>
              <a:rPr lang="fr-CH" dirty="0" err="1"/>
              <a:t>backlog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HIE ISOLDE and Miniball in </a:t>
            </a:r>
            <a:r>
              <a:rPr lang="fr-CH" dirty="0" err="1"/>
              <a:t>particular</a:t>
            </a:r>
            <a:r>
              <a:rPr lang="fr-CH" dirty="0"/>
              <a:t>.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CD73E4-2B33-4DD6-8DBD-16309A93AC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7001" y="3685283"/>
            <a:ext cx="3447153" cy="22981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5947B06-90A8-415D-B682-0F1D3DBD7EF5}"/>
              </a:ext>
            </a:extLst>
          </p:cNvPr>
          <p:cNvSpPr txBox="1"/>
          <p:nvPr/>
        </p:nvSpPr>
        <p:spPr>
          <a:xfrm>
            <a:off x="8561623" y="3315951"/>
            <a:ext cx="2099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Summary</a:t>
            </a:r>
            <a:r>
              <a:rPr lang="fr-CH" dirty="0"/>
              <a:t> of INTC 69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CFDF21-832B-4864-9610-D203777F4066}"/>
              </a:ext>
            </a:extLst>
          </p:cNvPr>
          <p:cNvSpPr txBox="1"/>
          <p:nvPr/>
        </p:nvSpPr>
        <p:spPr>
          <a:xfrm>
            <a:off x="8225378" y="6067454"/>
            <a:ext cx="26103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https://indico.cern.ch/event/1112243/</a:t>
            </a:r>
          </a:p>
        </p:txBody>
      </p:sp>
    </p:spTree>
    <p:extLst>
      <p:ext uri="{BB962C8B-B14F-4D97-AF65-F5344CB8AC3E}">
        <p14:creationId xmlns:p14="http://schemas.microsoft.com/office/powerpoint/2010/main" val="2274383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3D108FE-3120-4AAF-BE7F-12C636D497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284224"/>
            <a:ext cx="5580000" cy="32845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3D328A-9D3C-427C-97C7-62B0E5C80E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4014" y="1394926"/>
            <a:ext cx="5580000" cy="317383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E165DB7-6E3C-4341-9852-811718154917}"/>
              </a:ext>
            </a:extLst>
          </p:cNvPr>
          <p:cNvSpPr/>
          <p:nvPr/>
        </p:nvSpPr>
        <p:spPr>
          <a:xfrm>
            <a:off x="1971675" y="1728785"/>
            <a:ext cx="1164432" cy="1143001"/>
          </a:xfrm>
          <a:prstGeom prst="rect">
            <a:avLst/>
          </a:prstGeom>
          <a:solidFill>
            <a:schemeClr val="accent5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B4CC78-0853-4727-BCD8-0D94B55E8B48}"/>
              </a:ext>
            </a:extLst>
          </p:cNvPr>
          <p:cNvSpPr/>
          <p:nvPr/>
        </p:nvSpPr>
        <p:spPr>
          <a:xfrm>
            <a:off x="7808150" y="1728785"/>
            <a:ext cx="3914744" cy="1143001"/>
          </a:xfrm>
          <a:prstGeom prst="rect">
            <a:avLst/>
          </a:prstGeom>
          <a:solidFill>
            <a:schemeClr val="accent5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952656C-EE82-42B6-B851-030319F3AB2A}"/>
              </a:ext>
            </a:extLst>
          </p:cNvPr>
          <p:cNvSpPr/>
          <p:nvPr/>
        </p:nvSpPr>
        <p:spPr>
          <a:xfrm>
            <a:off x="6615113" y="3367085"/>
            <a:ext cx="395288" cy="1143001"/>
          </a:xfrm>
          <a:prstGeom prst="rect">
            <a:avLst/>
          </a:prstGeom>
          <a:solidFill>
            <a:schemeClr val="accent5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ular Callout 13">
            <a:extLst>
              <a:ext uri="{FF2B5EF4-FFF2-40B4-BE49-F238E27FC236}">
                <a16:creationId xmlns:a16="http://schemas.microsoft.com/office/drawing/2014/main" id="{1EC4124E-8DEA-4BA9-90DC-D85F7FA58FD2}"/>
              </a:ext>
            </a:extLst>
          </p:cNvPr>
          <p:cNvSpPr/>
          <p:nvPr/>
        </p:nvSpPr>
        <p:spPr>
          <a:xfrm>
            <a:off x="2740788" y="1096430"/>
            <a:ext cx="914400" cy="298496"/>
          </a:xfrm>
          <a:prstGeom prst="wedgeRectCallout">
            <a:avLst>
              <a:gd name="adj1" fmla="val -69271"/>
              <a:gd name="adj2" fmla="val 3117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Update of the YETS schedule</a:t>
            </a:r>
          </a:p>
        </p:txBody>
      </p:sp>
      <p:sp>
        <p:nvSpPr>
          <p:cNvPr id="11" name="Rectangular Callout 14">
            <a:extLst>
              <a:ext uri="{FF2B5EF4-FFF2-40B4-BE49-F238E27FC236}">
                <a16:creationId xmlns:a16="http://schemas.microsoft.com/office/drawing/2014/main" id="{0A770F07-2043-44F9-92C3-307344AF3C95}"/>
              </a:ext>
            </a:extLst>
          </p:cNvPr>
          <p:cNvSpPr/>
          <p:nvPr/>
        </p:nvSpPr>
        <p:spPr>
          <a:xfrm>
            <a:off x="6204014" y="1028712"/>
            <a:ext cx="2230408" cy="298496"/>
          </a:xfrm>
          <a:prstGeom prst="wedgeRectCallout">
            <a:avLst>
              <a:gd name="adj1" fmla="val 26816"/>
              <a:gd name="adj2" fmla="val 2111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Further optimisation requested by Research Board in favour of NA62 and NA64e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DD3831-352F-451D-B6A7-FF68116CFE35}"/>
              </a:ext>
            </a:extLst>
          </p:cNvPr>
          <p:cNvSpPr/>
          <p:nvPr/>
        </p:nvSpPr>
        <p:spPr>
          <a:xfrm>
            <a:off x="9366123" y="3367085"/>
            <a:ext cx="1164432" cy="1143001"/>
          </a:xfrm>
          <a:prstGeom prst="rect">
            <a:avLst/>
          </a:prstGeom>
          <a:solidFill>
            <a:schemeClr val="accent5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01A3BA-7C52-4150-A418-99C5F938FE49}"/>
              </a:ext>
            </a:extLst>
          </p:cNvPr>
          <p:cNvSpPr txBox="1"/>
          <p:nvPr/>
        </p:nvSpPr>
        <p:spPr>
          <a:xfrm>
            <a:off x="2982312" y="210023"/>
            <a:ext cx="5361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800" dirty="0"/>
              <a:t>Draft Accelerator </a:t>
            </a:r>
            <a:r>
              <a:rPr lang="fr-CH" sz="2800" dirty="0" err="1"/>
              <a:t>schedule</a:t>
            </a:r>
            <a:r>
              <a:rPr lang="fr-CH" sz="2800" dirty="0"/>
              <a:t> for 2022</a:t>
            </a:r>
            <a:endParaRPr lang="en-GB" sz="2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BEDEBB8-D2C8-46E8-9C28-6638D51EA25B}"/>
              </a:ext>
            </a:extLst>
          </p:cNvPr>
          <p:cNvSpPr txBox="1"/>
          <p:nvPr/>
        </p:nvSpPr>
        <p:spPr>
          <a:xfrm>
            <a:off x="245428" y="4853629"/>
            <a:ext cx="6053772" cy="181588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bg1"/>
                </a:solidFill>
              </a:rPr>
              <a:t>ISOLDE </a:t>
            </a:r>
            <a:r>
              <a:rPr lang="fr-CH" sz="1400" dirty="0" err="1">
                <a:solidFill>
                  <a:schemeClr val="bg1"/>
                </a:solidFill>
              </a:rPr>
              <a:t>physics</a:t>
            </a:r>
            <a:r>
              <a:rPr lang="fr-CH" sz="1400" dirty="0">
                <a:solidFill>
                  <a:schemeClr val="bg1"/>
                </a:solidFill>
              </a:rPr>
              <a:t> start: March 28th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bg1"/>
                </a:solidFill>
              </a:rPr>
              <a:t>End of protons, not </a:t>
            </a:r>
            <a:r>
              <a:rPr lang="fr-CH" sz="1400" dirty="0" err="1">
                <a:solidFill>
                  <a:schemeClr val="bg1"/>
                </a:solidFill>
              </a:rPr>
              <a:t>necessarily</a:t>
            </a:r>
            <a:r>
              <a:rPr lang="fr-CH" sz="1400" dirty="0">
                <a:solidFill>
                  <a:schemeClr val="bg1"/>
                </a:solidFill>
              </a:rPr>
              <a:t> of </a:t>
            </a:r>
            <a:r>
              <a:rPr lang="fr-CH" sz="1400" dirty="0" err="1">
                <a:solidFill>
                  <a:schemeClr val="bg1"/>
                </a:solidFill>
              </a:rPr>
              <a:t>physics</a:t>
            </a:r>
            <a:r>
              <a:rPr lang="fr-CH" sz="1400" dirty="0">
                <a:solidFill>
                  <a:schemeClr val="bg1"/>
                </a:solidFill>
              </a:rPr>
              <a:t>: </a:t>
            </a:r>
            <a:r>
              <a:rPr lang="fr-CH" sz="1400" dirty="0" err="1">
                <a:solidFill>
                  <a:schemeClr val="bg1"/>
                </a:solidFill>
              </a:rPr>
              <a:t>November</a:t>
            </a:r>
            <a:r>
              <a:rPr lang="fr-CH" sz="1400" dirty="0">
                <a:solidFill>
                  <a:schemeClr val="bg1"/>
                </a:solidFill>
              </a:rPr>
              <a:t> 28th </a:t>
            </a:r>
          </a:p>
          <a:p>
            <a:r>
              <a:rPr lang="fr-CH" sz="1400" dirty="0">
                <a:solidFill>
                  <a:schemeClr val="bg1"/>
                </a:solidFill>
              </a:rPr>
              <a:t>(but short </a:t>
            </a:r>
            <a:r>
              <a:rPr lang="fr-CH" sz="1400" dirty="0" err="1">
                <a:solidFill>
                  <a:schemeClr val="bg1"/>
                </a:solidFill>
              </a:rPr>
              <a:t>period</a:t>
            </a:r>
            <a:r>
              <a:rPr lang="fr-CH" sz="1400" dirty="0">
                <a:solidFill>
                  <a:schemeClr val="bg1"/>
                </a:solidFill>
              </a:rPr>
              <a:t> for </a:t>
            </a:r>
            <a:r>
              <a:rPr lang="fr-CH" sz="1400" dirty="0" err="1">
                <a:solidFill>
                  <a:schemeClr val="bg1"/>
                </a:solidFill>
              </a:rPr>
              <a:t>winter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physics</a:t>
            </a:r>
            <a:r>
              <a:rPr lang="fr-CH" sz="1400" dirty="0">
                <a:solidFill>
                  <a:schemeClr val="bg1"/>
                </a:solidFill>
              </a:rPr>
              <a:t>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bg1"/>
                </a:solidFill>
              </a:rPr>
              <a:t>245 </a:t>
            </a:r>
            <a:r>
              <a:rPr lang="fr-CH" sz="1400" dirty="0" err="1">
                <a:solidFill>
                  <a:schemeClr val="bg1"/>
                </a:solidFill>
              </a:rPr>
              <a:t>days</a:t>
            </a:r>
            <a:r>
              <a:rPr lang="fr-CH" sz="1400" dirty="0">
                <a:solidFill>
                  <a:schemeClr val="bg1"/>
                </a:solidFill>
              </a:rPr>
              <a:t> of </a:t>
            </a:r>
            <a:r>
              <a:rPr lang="fr-CH" sz="1400" dirty="0" err="1">
                <a:solidFill>
                  <a:schemeClr val="bg1"/>
                </a:solidFill>
              </a:rPr>
              <a:t>physics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chemeClr val="bg1"/>
                </a:solidFill>
              </a:rPr>
              <a:t>Also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very</a:t>
            </a:r>
            <a:r>
              <a:rPr lang="fr-CH" sz="1400" dirty="0">
                <a:solidFill>
                  <a:schemeClr val="bg1"/>
                </a:solidFill>
              </a:rPr>
              <a:t> high </a:t>
            </a:r>
            <a:r>
              <a:rPr lang="fr-CH" sz="1400" dirty="0" err="1">
                <a:solidFill>
                  <a:schemeClr val="bg1"/>
                </a:solidFill>
              </a:rPr>
              <a:t>demand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throughout</a:t>
            </a:r>
            <a:r>
              <a:rPr lang="fr-CH" sz="1400" dirty="0">
                <a:solidFill>
                  <a:schemeClr val="bg1"/>
                </a:solidFill>
              </a:rPr>
              <a:t> the </a:t>
            </a:r>
            <a:r>
              <a:rPr lang="fr-CH" sz="1400" dirty="0" err="1">
                <a:solidFill>
                  <a:schemeClr val="bg1"/>
                </a:solidFill>
              </a:rPr>
              <a:t>complex</a:t>
            </a:r>
            <a:r>
              <a:rPr lang="fr-CH" sz="1400" dirty="0">
                <a:solidFill>
                  <a:schemeClr val="bg1"/>
                </a:solidFill>
              </a:rPr>
              <a:t>. </a:t>
            </a:r>
            <a:r>
              <a:rPr lang="fr-CH" sz="1400" dirty="0" err="1">
                <a:solidFill>
                  <a:schemeClr val="bg1"/>
                </a:solidFill>
              </a:rPr>
              <a:t>Number</a:t>
            </a:r>
            <a:r>
              <a:rPr lang="fr-CH" sz="1400" dirty="0">
                <a:solidFill>
                  <a:schemeClr val="bg1"/>
                </a:solidFill>
              </a:rPr>
              <a:t> of </a:t>
            </a:r>
            <a:r>
              <a:rPr lang="fr-CH" sz="1400" dirty="0" err="1">
                <a:solidFill>
                  <a:schemeClr val="bg1"/>
                </a:solidFill>
              </a:rPr>
              <a:t>supercycles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could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be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limited</a:t>
            </a:r>
            <a:r>
              <a:rPr lang="fr-CH" sz="1400" dirty="0">
                <a:solidFill>
                  <a:schemeClr val="bg1"/>
                </a:solidFill>
              </a:rPr>
              <a:t> at times.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bg1"/>
                </a:solidFill>
              </a:rPr>
              <a:t>In discussion </a:t>
            </a:r>
            <a:r>
              <a:rPr lang="fr-CH" sz="1400" dirty="0" err="1">
                <a:solidFill>
                  <a:schemeClr val="bg1"/>
                </a:solidFill>
              </a:rPr>
              <a:t>with</a:t>
            </a:r>
            <a:r>
              <a:rPr lang="fr-CH" sz="1400" dirty="0">
                <a:solidFill>
                  <a:schemeClr val="bg1"/>
                </a:solidFill>
              </a:rPr>
              <a:t> PS/SPS </a:t>
            </a:r>
            <a:r>
              <a:rPr lang="fr-CH" sz="1400" dirty="0" err="1">
                <a:solidFill>
                  <a:schemeClr val="bg1"/>
                </a:solidFill>
              </a:rPr>
              <a:t>coordinator</a:t>
            </a:r>
            <a:r>
              <a:rPr lang="fr-CH" sz="1400" dirty="0">
                <a:solidFill>
                  <a:schemeClr val="bg1"/>
                </a:solidFill>
              </a:rPr>
              <a:t> on how best to balance the </a:t>
            </a:r>
            <a:r>
              <a:rPr lang="fr-CH" sz="1400" dirty="0" err="1">
                <a:solidFill>
                  <a:schemeClr val="bg1"/>
                </a:solidFill>
              </a:rPr>
              <a:t>request</a:t>
            </a:r>
            <a:r>
              <a:rPr lang="fr-CH" sz="1400" dirty="0">
                <a:solidFill>
                  <a:schemeClr val="bg1"/>
                </a:solidFill>
              </a:rPr>
              <a:t> for protons.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18B3D59-57B9-4ED2-A4B7-8F95A24A17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4519" y="4736318"/>
            <a:ext cx="4579906" cy="2007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723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ble&#10;&#10;Description automatically generated with low confidence">
            <a:extLst>
              <a:ext uri="{FF2B5EF4-FFF2-40B4-BE49-F238E27FC236}">
                <a16:creationId xmlns:a16="http://schemas.microsoft.com/office/drawing/2014/main" id="{36D8BCEB-2613-4F46-8A22-95421FA7BB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4826"/>
            <a:ext cx="12192000" cy="17868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E20FFBB-79FF-4DFF-A5B4-E17E16F7D9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1156" y="6163904"/>
            <a:ext cx="3508906" cy="61178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EC05B8A-750F-48EC-9EFC-54204597D0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69331"/>
            <a:ext cx="12150062" cy="2080249"/>
          </a:xfrm>
          <a:prstGeom prst="rect">
            <a:avLst/>
          </a:prstGeom>
        </p:spPr>
      </p:pic>
      <p:sp>
        <p:nvSpPr>
          <p:cNvPr id="6" name="Arrow: Up 5">
            <a:extLst>
              <a:ext uri="{FF2B5EF4-FFF2-40B4-BE49-F238E27FC236}">
                <a16:creationId xmlns:a16="http://schemas.microsoft.com/office/drawing/2014/main" id="{4C0ADEFB-492B-47E5-91D7-F89FD513B231}"/>
              </a:ext>
            </a:extLst>
          </p:cNvPr>
          <p:cNvSpPr/>
          <p:nvPr/>
        </p:nvSpPr>
        <p:spPr>
          <a:xfrm>
            <a:off x="8950850" y="5075182"/>
            <a:ext cx="559166" cy="572391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D15044-968D-4BD6-92F8-963477175BAE}"/>
              </a:ext>
            </a:extLst>
          </p:cNvPr>
          <p:cNvSpPr txBox="1"/>
          <p:nvPr/>
        </p:nvSpPr>
        <p:spPr>
          <a:xfrm>
            <a:off x="9510016" y="5200757"/>
            <a:ext cx="1702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HIE ISOLDE start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812A7C-0764-4640-A9EC-D39F01CBBE58}"/>
              </a:ext>
            </a:extLst>
          </p:cNvPr>
          <p:cNvSpPr txBox="1"/>
          <p:nvPr/>
        </p:nvSpPr>
        <p:spPr>
          <a:xfrm>
            <a:off x="3118197" y="142064"/>
            <a:ext cx="6547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/>
              <a:t>ISOLDE commissioning programme in 2022</a:t>
            </a:r>
            <a:endParaRPr lang="en-GB" sz="28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AA8E32-27EC-44D0-B4F8-0337A103AB7D}"/>
              </a:ext>
            </a:extLst>
          </p:cNvPr>
          <p:cNvSpPr txBox="1"/>
          <p:nvPr/>
        </p:nvSpPr>
        <p:spPr>
          <a:xfrm>
            <a:off x="409287" y="5702239"/>
            <a:ext cx="7818120" cy="92333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>
                <a:solidFill>
                  <a:schemeClr val="bg1"/>
                </a:solidFill>
              </a:rPr>
              <a:t>245 </a:t>
            </a:r>
            <a:r>
              <a:rPr lang="fr-CH" b="1" dirty="0" err="1">
                <a:solidFill>
                  <a:schemeClr val="bg1"/>
                </a:solidFill>
              </a:rPr>
              <a:t>days</a:t>
            </a:r>
            <a:r>
              <a:rPr lang="fr-CH" b="1" dirty="0">
                <a:solidFill>
                  <a:schemeClr val="bg1"/>
                </a:solidFill>
              </a:rPr>
              <a:t> for </a:t>
            </a:r>
            <a:r>
              <a:rPr lang="fr-CH" b="1" dirty="0" err="1">
                <a:solidFill>
                  <a:schemeClr val="bg1"/>
                </a:solidFill>
              </a:rPr>
              <a:t>physics</a:t>
            </a:r>
            <a:r>
              <a:rPr lang="fr-CH" b="1" dirty="0">
                <a:solidFill>
                  <a:schemeClr val="bg1"/>
                </a:solidFill>
              </a:rPr>
              <a:t> but, </a:t>
            </a:r>
            <a:r>
              <a:rPr lang="fr-CH" b="1" dirty="0" err="1">
                <a:solidFill>
                  <a:schemeClr val="bg1"/>
                </a:solidFill>
              </a:rPr>
              <a:t>only</a:t>
            </a:r>
            <a:r>
              <a:rPr lang="fr-CH" b="1" dirty="0">
                <a:solidFill>
                  <a:schemeClr val="bg1"/>
                </a:solidFill>
              </a:rPr>
              <a:t> ~131 </a:t>
            </a:r>
            <a:r>
              <a:rPr lang="fr-CH" b="1" dirty="0" err="1">
                <a:solidFill>
                  <a:schemeClr val="bg1"/>
                </a:solidFill>
              </a:rPr>
              <a:t>days</a:t>
            </a:r>
            <a:r>
              <a:rPr lang="fr-CH" b="1" dirty="0">
                <a:solidFill>
                  <a:schemeClr val="bg1"/>
                </a:solidFill>
              </a:rPr>
              <a:t> for HIE-ISOLDE. </a:t>
            </a:r>
            <a:r>
              <a:rPr lang="fr-CH" b="1" dirty="0" err="1">
                <a:solidFill>
                  <a:schemeClr val="bg1"/>
                </a:solidFill>
              </a:rPr>
              <a:t>Could</a:t>
            </a:r>
            <a:r>
              <a:rPr lang="fr-CH" b="1" dirty="0">
                <a:solidFill>
                  <a:schemeClr val="bg1"/>
                </a:solidFill>
              </a:rPr>
              <a:t> </a:t>
            </a:r>
            <a:r>
              <a:rPr lang="fr-CH" b="1" dirty="0" err="1">
                <a:solidFill>
                  <a:schemeClr val="bg1"/>
                </a:solidFill>
              </a:rPr>
              <a:t>even</a:t>
            </a:r>
            <a:r>
              <a:rPr lang="fr-CH" b="1" dirty="0">
                <a:solidFill>
                  <a:schemeClr val="bg1"/>
                </a:solidFill>
              </a:rPr>
              <a:t> </a:t>
            </a:r>
            <a:r>
              <a:rPr lang="fr-CH" b="1" dirty="0" err="1">
                <a:solidFill>
                  <a:schemeClr val="bg1"/>
                </a:solidFill>
              </a:rPr>
              <a:t>be</a:t>
            </a:r>
            <a:r>
              <a:rPr lang="fr-CH" b="1" dirty="0">
                <a:solidFill>
                  <a:schemeClr val="bg1"/>
                </a:solidFill>
              </a:rPr>
              <a:t> shorter if AUG tests are </a:t>
            </a:r>
            <a:r>
              <a:rPr lang="fr-CH" b="1" dirty="0" err="1">
                <a:solidFill>
                  <a:schemeClr val="bg1"/>
                </a:solidFill>
              </a:rPr>
              <a:t>around</a:t>
            </a:r>
            <a:r>
              <a:rPr lang="fr-CH" b="1" dirty="0">
                <a:solidFill>
                  <a:schemeClr val="bg1"/>
                </a:solidFill>
              </a:rPr>
              <a:t> </a:t>
            </a:r>
            <a:r>
              <a:rPr lang="fr-CH" b="1" dirty="0" err="1">
                <a:solidFill>
                  <a:schemeClr val="bg1"/>
                </a:solidFill>
              </a:rPr>
              <a:t>early</a:t>
            </a:r>
            <a:r>
              <a:rPr lang="fr-CH" b="1" dirty="0">
                <a:solidFill>
                  <a:schemeClr val="bg1"/>
                </a:solidFill>
              </a:rPr>
              <a:t> </a:t>
            </a:r>
            <a:r>
              <a:rPr lang="fr-CH" b="1" dirty="0" err="1">
                <a:solidFill>
                  <a:schemeClr val="bg1"/>
                </a:solidFill>
              </a:rPr>
              <a:t>Dec</a:t>
            </a:r>
            <a:endParaRPr lang="fr-CH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>
                <a:solidFill>
                  <a:schemeClr val="bg1"/>
                </a:solidFill>
              </a:rPr>
              <a:t>The </a:t>
            </a:r>
            <a:r>
              <a:rPr lang="fr-CH" b="1" dirty="0" err="1">
                <a:solidFill>
                  <a:schemeClr val="bg1"/>
                </a:solidFill>
              </a:rPr>
              <a:t>annual</a:t>
            </a:r>
            <a:r>
              <a:rPr lang="fr-CH" b="1" dirty="0">
                <a:solidFill>
                  <a:schemeClr val="bg1"/>
                </a:solidFill>
              </a:rPr>
              <a:t> warm-up of the </a:t>
            </a:r>
            <a:r>
              <a:rPr lang="fr-CH" b="1" dirty="0" err="1">
                <a:solidFill>
                  <a:schemeClr val="bg1"/>
                </a:solidFill>
              </a:rPr>
              <a:t>cryoplant</a:t>
            </a:r>
            <a:r>
              <a:rPr lang="fr-CH" b="1" dirty="0">
                <a:solidFill>
                  <a:schemeClr val="bg1"/>
                </a:solidFill>
              </a:rPr>
              <a:t> </a:t>
            </a:r>
            <a:r>
              <a:rPr lang="fr-CH" b="1" dirty="0" err="1">
                <a:solidFill>
                  <a:schemeClr val="bg1"/>
                </a:solidFill>
              </a:rPr>
              <a:t>is</a:t>
            </a:r>
            <a:r>
              <a:rPr lang="fr-CH" b="1" dirty="0">
                <a:solidFill>
                  <a:schemeClr val="bg1"/>
                </a:solidFill>
              </a:rPr>
              <a:t> </a:t>
            </a:r>
            <a:r>
              <a:rPr lang="fr-CH" b="1" dirty="0" err="1">
                <a:solidFill>
                  <a:schemeClr val="bg1"/>
                </a:solidFill>
              </a:rPr>
              <a:t>very</a:t>
            </a:r>
            <a:r>
              <a:rPr lang="fr-CH" b="1" dirty="0">
                <a:solidFill>
                  <a:schemeClr val="bg1"/>
                </a:solidFill>
              </a:rPr>
              <a:t> </a:t>
            </a:r>
            <a:r>
              <a:rPr lang="fr-CH" b="1" dirty="0" err="1">
                <a:solidFill>
                  <a:schemeClr val="bg1"/>
                </a:solidFill>
              </a:rPr>
              <a:t>limiting</a:t>
            </a:r>
            <a:r>
              <a:rPr lang="fr-CH" b="1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3" name="Arrow: Up 12">
            <a:extLst>
              <a:ext uri="{FF2B5EF4-FFF2-40B4-BE49-F238E27FC236}">
                <a16:creationId xmlns:a16="http://schemas.microsoft.com/office/drawing/2014/main" id="{1E884DDE-F9FF-4096-AA12-D266B5834CF8}"/>
              </a:ext>
            </a:extLst>
          </p:cNvPr>
          <p:cNvSpPr/>
          <p:nvPr/>
        </p:nvSpPr>
        <p:spPr>
          <a:xfrm rot="10800000">
            <a:off x="9700150" y="791899"/>
            <a:ext cx="559166" cy="767325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B1F072-3111-4A5E-8560-1A3D47937890}"/>
              </a:ext>
            </a:extLst>
          </p:cNvPr>
          <p:cNvSpPr txBox="1"/>
          <p:nvPr/>
        </p:nvSpPr>
        <p:spPr>
          <a:xfrm>
            <a:off x="10259316" y="791899"/>
            <a:ext cx="1746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Low </a:t>
            </a:r>
            <a:r>
              <a:rPr lang="fr-CH" dirty="0" err="1"/>
              <a:t>energy</a:t>
            </a:r>
            <a:r>
              <a:rPr lang="fr-CH" dirty="0"/>
              <a:t> start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1037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021C3EB-126D-4230-9383-4BE78F678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5515" y="1230186"/>
            <a:ext cx="4114800" cy="51625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8C80CD-38B1-4815-94BA-1BB1D4C739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6436" y="1821643"/>
            <a:ext cx="2545743" cy="3598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CD621A-5494-4D70-A6F3-D9D95D8799BD}"/>
              </a:ext>
            </a:extLst>
          </p:cNvPr>
          <p:cNvSpPr txBox="1"/>
          <p:nvPr/>
        </p:nvSpPr>
        <p:spPr>
          <a:xfrm>
            <a:off x="222250" y="260350"/>
            <a:ext cx="3661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/>
              <a:t>Beam </a:t>
            </a:r>
            <a:r>
              <a:rPr lang="fr-CH" sz="2800" dirty="0" err="1"/>
              <a:t>requests</a:t>
            </a:r>
            <a:r>
              <a:rPr lang="fr-CH" sz="2800" dirty="0"/>
              <a:t> for 2022</a:t>
            </a:r>
            <a:endParaRPr lang="en-GB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059814-386C-41EE-A0D6-3E073F5F7BE0}"/>
              </a:ext>
            </a:extLst>
          </p:cNvPr>
          <p:cNvSpPr txBox="1"/>
          <p:nvPr/>
        </p:nvSpPr>
        <p:spPr>
          <a:xfrm>
            <a:off x="266700" y="2193401"/>
            <a:ext cx="3264626" cy="34163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CH" dirty="0"/>
              <a:t>Beam </a:t>
            </a:r>
            <a:r>
              <a:rPr lang="fr-CH" dirty="0" err="1"/>
              <a:t>requests</a:t>
            </a:r>
            <a:r>
              <a:rPr lang="fr-CH" dirty="0"/>
              <a:t> </a:t>
            </a:r>
            <a:r>
              <a:rPr lang="fr-CH" dirty="0" err="1"/>
              <a:t>were</a:t>
            </a:r>
            <a:r>
              <a:rPr lang="fr-CH" dirty="0"/>
              <a:t> </a:t>
            </a:r>
            <a:r>
              <a:rPr lang="fr-CH" dirty="0" err="1"/>
              <a:t>received</a:t>
            </a:r>
            <a:r>
              <a:rPr lang="fr-CH" dirty="0"/>
              <a:t> </a:t>
            </a:r>
            <a:r>
              <a:rPr lang="fr-CH" dirty="0" err="1"/>
              <a:t>before</a:t>
            </a:r>
            <a:r>
              <a:rPr lang="fr-CH" dirty="0"/>
              <a:t> Christmas.</a:t>
            </a:r>
          </a:p>
          <a:p>
            <a:endParaRPr lang="fr-CH" dirty="0"/>
          </a:p>
          <a:p>
            <a:r>
              <a:rPr lang="fr-CH" dirty="0"/>
              <a:t>As can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seen</a:t>
            </a:r>
            <a:r>
              <a:rPr lang="fr-CH" dirty="0"/>
              <a:t>: </a:t>
            </a:r>
            <a:r>
              <a:rPr lang="fr-CH" dirty="0" err="1"/>
              <a:t>very</a:t>
            </a:r>
            <a:r>
              <a:rPr lang="fr-CH" dirty="0"/>
              <a:t> high </a:t>
            </a:r>
            <a:r>
              <a:rPr lang="fr-CH" dirty="0" err="1"/>
              <a:t>demand</a:t>
            </a:r>
            <a:endParaRPr lang="fr-CH" dirty="0"/>
          </a:p>
          <a:p>
            <a:endParaRPr lang="fr-CH" dirty="0"/>
          </a:p>
          <a:p>
            <a:r>
              <a:rPr lang="fr-CH" dirty="0"/>
              <a:t>Miniball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back in 2022, but no T-REX </a:t>
            </a:r>
            <a:r>
              <a:rPr lang="fr-CH" dirty="0" err="1"/>
              <a:t>this</a:t>
            </a:r>
            <a:r>
              <a:rPr lang="fr-CH" dirty="0"/>
              <a:t> </a:t>
            </a:r>
            <a:r>
              <a:rPr lang="fr-CH" dirty="0" err="1"/>
              <a:t>year</a:t>
            </a:r>
            <a:r>
              <a:rPr lang="fr-CH" dirty="0"/>
              <a:t>. </a:t>
            </a:r>
          </a:p>
          <a:p>
            <a:endParaRPr lang="fr-CH" dirty="0"/>
          </a:p>
          <a:p>
            <a:r>
              <a:rPr lang="fr-CH" dirty="0" err="1"/>
              <a:t>Almost</a:t>
            </a:r>
            <a:r>
              <a:rPr lang="fr-CH" dirty="0"/>
              <a:t> 50% of the shift </a:t>
            </a:r>
            <a:r>
              <a:rPr lang="fr-CH" dirty="0" err="1"/>
              <a:t>request</a:t>
            </a:r>
            <a:r>
              <a:rPr lang="fr-CH" dirty="0"/>
              <a:t> for HIE ISOLDE but </a:t>
            </a:r>
            <a:r>
              <a:rPr lang="fr-CH" dirty="0" err="1"/>
              <a:t>only</a:t>
            </a:r>
            <a:r>
              <a:rPr lang="fr-CH" dirty="0"/>
              <a:t> 50% of the running </a:t>
            </a:r>
            <a:r>
              <a:rPr lang="fr-CH" dirty="0" err="1"/>
              <a:t>period</a:t>
            </a:r>
            <a:r>
              <a:rPr lang="fr-CH" dirty="0"/>
              <a:t> possible. </a:t>
            </a:r>
          </a:p>
        </p:txBody>
      </p:sp>
    </p:spTree>
    <p:extLst>
      <p:ext uri="{BB962C8B-B14F-4D97-AF65-F5344CB8AC3E}">
        <p14:creationId xmlns:p14="http://schemas.microsoft.com/office/powerpoint/2010/main" val="3076416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64D14D-AD9E-45ED-B522-5B1C8D78E6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4623" y="1351024"/>
            <a:ext cx="6811326" cy="28293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CBD0DA-BC01-48DC-860B-43ED1A375CB2}"/>
              </a:ext>
            </a:extLst>
          </p:cNvPr>
          <p:cNvSpPr txBox="1"/>
          <p:nvPr/>
        </p:nvSpPr>
        <p:spPr>
          <a:xfrm>
            <a:off x="387557" y="319044"/>
            <a:ext cx="4701095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800" dirty="0">
                <a:solidFill>
                  <a:schemeClr val="bg1"/>
                </a:solidFill>
              </a:rPr>
              <a:t>Initial plan/limitations for 2022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4E0073-E6FF-4CDE-AAAB-B7D11F9A7847}"/>
              </a:ext>
            </a:extLst>
          </p:cNvPr>
          <p:cNvSpPr txBox="1"/>
          <p:nvPr/>
        </p:nvSpPr>
        <p:spPr>
          <a:xfrm>
            <a:off x="235158" y="1816862"/>
            <a:ext cx="4853494" cy="403187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CH" sz="1600" dirty="0"/>
              <a:t>Discussions </a:t>
            </a:r>
            <a:r>
              <a:rPr lang="fr-CH" sz="1600" dirty="0" err="1"/>
              <a:t>ongoing</a:t>
            </a:r>
            <a:r>
              <a:rPr lang="fr-CH" sz="1600" dirty="0"/>
              <a:t> </a:t>
            </a:r>
            <a:r>
              <a:rPr lang="fr-CH" sz="1600" dirty="0" err="1"/>
              <a:t>with</a:t>
            </a:r>
            <a:r>
              <a:rPr lang="fr-CH" sz="1600" dirty="0"/>
              <a:t> </a:t>
            </a:r>
            <a:r>
              <a:rPr lang="fr-CH" sz="1600" dirty="0" err="1"/>
              <a:t>various</a:t>
            </a:r>
            <a:r>
              <a:rPr lang="fr-CH" sz="1600" dirty="0"/>
              <a:t> groups for the first </a:t>
            </a:r>
            <a:r>
              <a:rPr lang="fr-CH" sz="1600" dirty="0" err="1"/>
              <a:t>weeks</a:t>
            </a:r>
            <a:r>
              <a:rPr lang="fr-CH" sz="1600" dirty="0"/>
              <a:t> of the </a:t>
            </a:r>
            <a:r>
              <a:rPr lang="fr-CH" sz="1600" dirty="0" err="1"/>
              <a:t>schedule</a:t>
            </a:r>
            <a:r>
              <a:rPr lang="fr-CH" sz="1600" dirty="0"/>
              <a:t>. Covid contaminations and </a:t>
            </a:r>
            <a:r>
              <a:rPr lang="fr-CH" sz="1600" dirty="0" err="1"/>
              <a:t>recovery</a:t>
            </a:r>
            <a:r>
              <a:rPr lang="fr-CH" sz="1600" dirty="0"/>
              <a:t> </a:t>
            </a:r>
            <a:r>
              <a:rPr lang="fr-CH" sz="1600" dirty="0" err="1"/>
              <a:t>from</a:t>
            </a:r>
            <a:r>
              <a:rPr lang="fr-CH" sz="1600" dirty="0"/>
              <a:t> </a:t>
            </a:r>
            <a:r>
              <a:rPr lang="fr-CH" sz="1600" dirty="0" err="1"/>
              <a:t>operations</a:t>
            </a:r>
            <a:r>
              <a:rPr lang="fr-CH" sz="1600" dirty="0"/>
              <a:t> have </a:t>
            </a:r>
            <a:r>
              <a:rPr lang="fr-CH" sz="1600" dirty="0" err="1"/>
              <a:t>affected</a:t>
            </a:r>
            <a:r>
              <a:rPr lang="fr-CH" sz="1600" dirty="0"/>
              <a:t> </a:t>
            </a:r>
            <a:r>
              <a:rPr lang="fr-CH" sz="1600" dirty="0" err="1"/>
              <a:t>some</a:t>
            </a:r>
            <a:r>
              <a:rPr lang="fr-CH" sz="1600" dirty="0"/>
              <a:t> groups. </a:t>
            </a:r>
          </a:p>
          <a:p>
            <a:pPr algn="just"/>
            <a:endParaRPr lang="fr-CH" sz="1600" dirty="0"/>
          </a:p>
          <a:p>
            <a:pPr algn="just"/>
            <a:r>
              <a:rPr lang="fr-CH" sz="1600" dirty="0" err="1"/>
              <a:t>Also</a:t>
            </a:r>
            <a:r>
              <a:rPr lang="fr-CH" sz="1600" dirty="0"/>
              <a:t>, </a:t>
            </a:r>
            <a:r>
              <a:rPr lang="fr-CH" sz="1600" dirty="0" err="1"/>
              <a:t>delivery</a:t>
            </a:r>
            <a:r>
              <a:rPr lang="fr-CH" sz="1600" dirty="0"/>
              <a:t> of components have </a:t>
            </a:r>
            <a:r>
              <a:rPr lang="fr-CH" sz="1600" dirty="0" err="1"/>
              <a:t>delayed</a:t>
            </a:r>
            <a:r>
              <a:rPr lang="fr-CH" sz="1600" dirty="0"/>
              <a:t> </a:t>
            </a:r>
            <a:r>
              <a:rPr lang="fr-CH" sz="1600" dirty="0" err="1"/>
              <a:t>some</a:t>
            </a:r>
            <a:r>
              <a:rPr lang="fr-CH" sz="1600" dirty="0"/>
              <a:t> plans. </a:t>
            </a:r>
          </a:p>
          <a:p>
            <a:pPr algn="just"/>
            <a:endParaRPr lang="fr-CH" sz="1600" dirty="0"/>
          </a:p>
          <a:p>
            <a:pPr algn="just"/>
            <a:r>
              <a:rPr lang="fr-CH" sz="1600" dirty="0"/>
              <a:t>First draft </a:t>
            </a:r>
            <a:r>
              <a:rPr lang="fr-CH" sz="1600" dirty="0" err="1"/>
              <a:t>is</a:t>
            </a:r>
            <a:r>
              <a:rPr lang="fr-CH" sz="1600" dirty="0"/>
              <a:t> </a:t>
            </a:r>
            <a:r>
              <a:rPr lang="fr-CH" sz="1600" dirty="0" err="1"/>
              <a:t>being</a:t>
            </a:r>
            <a:r>
              <a:rPr lang="fr-CH" sz="1600" dirty="0"/>
              <a:t> </a:t>
            </a:r>
            <a:r>
              <a:rPr lang="fr-CH" sz="1600" dirty="0" err="1"/>
              <a:t>discussed</a:t>
            </a:r>
            <a:r>
              <a:rPr lang="fr-CH" sz="1600" dirty="0"/>
              <a:t> </a:t>
            </a:r>
            <a:r>
              <a:rPr lang="fr-CH" sz="1600" dirty="0" err="1"/>
              <a:t>with</a:t>
            </a:r>
            <a:r>
              <a:rPr lang="fr-CH" sz="1600" dirty="0"/>
              <a:t> first groups. </a:t>
            </a:r>
          </a:p>
          <a:p>
            <a:pPr algn="just"/>
            <a:endParaRPr lang="fr-CH" sz="1600" dirty="0"/>
          </a:p>
          <a:p>
            <a:pPr algn="just"/>
            <a:r>
              <a:rPr lang="fr-CH" sz="1600" dirty="0" err="1"/>
              <a:t>Again</a:t>
            </a:r>
            <a:r>
              <a:rPr lang="fr-CH" sz="1600" dirty="0"/>
              <a:t>, like 2021, first </a:t>
            </a:r>
            <a:r>
              <a:rPr lang="fr-CH" sz="1600" dirty="0" err="1"/>
              <a:t>weeks</a:t>
            </a:r>
            <a:r>
              <a:rPr lang="fr-CH" sz="1600" dirty="0"/>
              <a:t> </a:t>
            </a:r>
            <a:r>
              <a:rPr lang="fr-CH" sz="1600" dirty="0" err="1"/>
              <a:t>will</a:t>
            </a:r>
            <a:r>
              <a:rPr lang="fr-CH" sz="1600" dirty="0"/>
              <a:t> </a:t>
            </a:r>
            <a:r>
              <a:rPr lang="fr-CH" sz="1600" dirty="0" err="1"/>
              <a:t>favour</a:t>
            </a:r>
            <a:r>
              <a:rPr lang="fr-CH" sz="1600" dirty="0"/>
              <a:t> local groups due to covid issues. </a:t>
            </a:r>
          </a:p>
          <a:p>
            <a:pPr algn="just"/>
            <a:endParaRPr lang="fr-CH" sz="1600" dirty="0"/>
          </a:p>
          <a:p>
            <a:pPr algn="just"/>
            <a:r>
              <a:rPr lang="fr-CH" sz="1600" dirty="0"/>
              <a:t>Planning for first ~10 </a:t>
            </a:r>
            <a:r>
              <a:rPr lang="fr-CH" sz="1600" dirty="0" err="1"/>
              <a:t>weeks</a:t>
            </a:r>
            <a:r>
              <a:rPr lang="fr-CH" sz="1600" dirty="0"/>
              <a:t> </a:t>
            </a:r>
            <a:r>
              <a:rPr lang="fr-CH" sz="1600" dirty="0" err="1"/>
              <a:t>will</a:t>
            </a:r>
            <a:r>
              <a:rPr lang="fr-CH" sz="1600" dirty="0"/>
              <a:t> </a:t>
            </a:r>
            <a:r>
              <a:rPr lang="fr-CH" sz="1600" dirty="0" err="1"/>
              <a:t>be</a:t>
            </a:r>
            <a:r>
              <a:rPr lang="fr-CH" sz="1600" dirty="0"/>
              <a:t> </a:t>
            </a:r>
            <a:r>
              <a:rPr lang="fr-CH" sz="1600" dirty="0" err="1"/>
              <a:t>released</a:t>
            </a:r>
            <a:r>
              <a:rPr lang="fr-CH" sz="1600" dirty="0"/>
              <a:t> </a:t>
            </a:r>
            <a:r>
              <a:rPr lang="fr-CH" sz="1600" dirty="0" err="1"/>
              <a:t>soon</a:t>
            </a:r>
            <a:r>
              <a:rPr lang="fr-CH" sz="1600" dirty="0"/>
              <a:t>. </a:t>
            </a:r>
          </a:p>
          <a:p>
            <a:pPr algn="just"/>
            <a:endParaRPr lang="fr-CH" sz="1600" dirty="0"/>
          </a:p>
          <a:p>
            <a:pPr algn="just"/>
            <a:r>
              <a:rPr lang="fr-CH" sz="1600" dirty="0" err="1"/>
              <a:t>Then</a:t>
            </a:r>
            <a:r>
              <a:rPr lang="fr-CH" sz="1600" dirty="0"/>
              <a:t> </a:t>
            </a:r>
            <a:r>
              <a:rPr lang="fr-CH" sz="1600" dirty="0" err="1"/>
              <a:t>updated</a:t>
            </a:r>
            <a:r>
              <a:rPr lang="fr-CH" sz="1600" dirty="0"/>
              <a:t> </a:t>
            </a:r>
            <a:r>
              <a:rPr lang="fr-CH" sz="1600" dirty="0" err="1"/>
              <a:t>through</a:t>
            </a:r>
            <a:r>
              <a:rPr lang="fr-CH" sz="1600" dirty="0"/>
              <a:t> the </a:t>
            </a:r>
            <a:r>
              <a:rPr lang="fr-CH" sz="1600" dirty="0" err="1"/>
              <a:t>year</a:t>
            </a:r>
            <a:r>
              <a:rPr lang="fr-CH" sz="1600" dirty="0"/>
              <a:t>: up to HIE ISOLDE </a:t>
            </a:r>
            <a:r>
              <a:rPr lang="fr-CH" sz="1600" dirty="0" err="1"/>
              <a:t>period</a:t>
            </a:r>
            <a:r>
              <a:rPr lang="fr-CH" sz="1600" dirty="0"/>
              <a:t>; </a:t>
            </a:r>
            <a:r>
              <a:rPr lang="fr-CH" sz="1600" dirty="0" err="1"/>
              <a:t>then</a:t>
            </a:r>
            <a:r>
              <a:rPr lang="fr-CH" sz="1600" dirty="0"/>
              <a:t> </a:t>
            </a:r>
            <a:r>
              <a:rPr lang="fr-CH" sz="1600" dirty="0" err="1"/>
              <a:t>mid</a:t>
            </a:r>
            <a:r>
              <a:rPr lang="fr-CH" sz="1600" dirty="0"/>
              <a:t> </a:t>
            </a:r>
            <a:r>
              <a:rPr lang="fr-CH" sz="1600" dirty="0" err="1"/>
              <a:t>Autumn</a:t>
            </a:r>
            <a:r>
              <a:rPr lang="fr-CH" sz="1600" dirty="0"/>
              <a:t> </a:t>
            </a:r>
            <a:r>
              <a:rPr lang="fr-CH" sz="1600" dirty="0" err="1"/>
              <a:t>then</a:t>
            </a:r>
            <a:r>
              <a:rPr lang="fr-CH" sz="1600" dirty="0"/>
              <a:t> end of </a:t>
            </a:r>
            <a:r>
              <a:rPr lang="fr-CH" sz="1600" dirty="0" err="1"/>
              <a:t>year</a:t>
            </a:r>
            <a:r>
              <a:rPr lang="fr-CH" sz="1600" dirty="0"/>
              <a:t>, </a:t>
            </a:r>
            <a:r>
              <a:rPr lang="fr-CH" sz="1600" dirty="0" err="1"/>
              <a:t>including</a:t>
            </a:r>
            <a:r>
              <a:rPr lang="fr-CH" sz="1600" dirty="0"/>
              <a:t> </a:t>
            </a:r>
            <a:r>
              <a:rPr lang="fr-CH" sz="1600" dirty="0" err="1"/>
              <a:t>winter</a:t>
            </a:r>
            <a:r>
              <a:rPr lang="fr-CH" sz="1600" dirty="0"/>
              <a:t> </a:t>
            </a:r>
            <a:r>
              <a:rPr lang="fr-CH" sz="1600" dirty="0" err="1"/>
              <a:t>physics</a:t>
            </a:r>
            <a:r>
              <a:rPr lang="fr-CH" sz="1600" dirty="0"/>
              <a:t> if </a:t>
            </a:r>
            <a:r>
              <a:rPr lang="fr-CH" sz="1600" dirty="0" err="1"/>
              <a:t>this</a:t>
            </a:r>
            <a:r>
              <a:rPr lang="fr-CH" sz="1600" dirty="0"/>
              <a:t> </a:t>
            </a:r>
            <a:r>
              <a:rPr lang="fr-CH" sz="1600" dirty="0" err="1"/>
              <a:t>is</a:t>
            </a:r>
            <a:r>
              <a:rPr lang="fr-CH" sz="1600" dirty="0"/>
              <a:t> possible. </a:t>
            </a:r>
            <a:endParaRPr lang="en-GB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2BA10E-5EFA-4C87-92B7-086D9D4D5EA9}"/>
              </a:ext>
            </a:extLst>
          </p:cNvPr>
          <p:cNvSpPr txBox="1"/>
          <p:nvPr/>
        </p:nvSpPr>
        <p:spPr>
          <a:xfrm>
            <a:off x="5576937" y="4475924"/>
            <a:ext cx="6291213" cy="2062103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CH" sz="1600" dirty="0" err="1">
                <a:solidFill>
                  <a:schemeClr val="bg1"/>
                </a:solidFill>
              </a:rPr>
              <a:t>Some</a:t>
            </a:r>
            <a:r>
              <a:rPr lang="fr-CH" sz="1600" dirty="0">
                <a:solidFill>
                  <a:schemeClr val="bg1"/>
                </a:solidFill>
              </a:rPr>
              <a:t> </a:t>
            </a:r>
            <a:r>
              <a:rPr lang="fr-CH" sz="1600" dirty="0" err="1">
                <a:solidFill>
                  <a:schemeClr val="bg1"/>
                </a:solidFill>
              </a:rPr>
              <a:t>supply</a:t>
            </a:r>
            <a:r>
              <a:rPr lang="fr-CH" sz="1600" dirty="0">
                <a:solidFill>
                  <a:schemeClr val="bg1"/>
                </a:solidFill>
              </a:rPr>
              <a:t> issues </a:t>
            </a:r>
            <a:r>
              <a:rPr lang="fr-CH" sz="1600" dirty="0" err="1">
                <a:solidFill>
                  <a:schemeClr val="bg1"/>
                </a:solidFill>
              </a:rPr>
              <a:t>also</a:t>
            </a:r>
            <a:r>
              <a:rPr lang="fr-CH" sz="1600" dirty="0">
                <a:solidFill>
                  <a:schemeClr val="bg1"/>
                </a:solidFill>
              </a:rPr>
              <a:t> </a:t>
            </a:r>
            <a:r>
              <a:rPr lang="fr-CH" sz="1600" dirty="0" err="1">
                <a:solidFill>
                  <a:schemeClr val="bg1"/>
                </a:solidFill>
              </a:rPr>
              <a:t>affecting</a:t>
            </a:r>
            <a:r>
              <a:rPr lang="fr-CH" sz="1600" dirty="0">
                <a:solidFill>
                  <a:schemeClr val="bg1"/>
                </a:solidFill>
              </a:rPr>
              <a:t> </a:t>
            </a:r>
            <a:r>
              <a:rPr lang="fr-CH" sz="1600" dirty="0" err="1">
                <a:solidFill>
                  <a:schemeClr val="bg1"/>
                </a:solidFill>
              </a:rPr>
              <a:t>targets</a:t>
            </a:r>
            <a:r>
              <a:rPr lang="fr-CH" sz="1600" dirty="0">
                <a:solidFill>
                  <a:schemeClr val="bg1"/>
                </a:solidFill>
              </a:rPr>
              <a:t>: </a:t>
            </a:r>
            <a:r>
              <a:rPr lang="fr-CH" sz="1600" dirty="0" err="1">
                <a:solidFill>
                  <a:schemeClr val="bg1"/>
                </a:solidFill>
              </a:rPr>
              <a:t>limited</a:t>
            </a:r>
            <a:r>
              <a:rPr lang="fr-CH" sz="1600" dirty="0">
                <a:solidFill>
                  <a:schemeClr val="bg1"/>
                </a:solidFill>
              </a:rPr>
              <a:t> </a:t>
            </a:r>
            <a:r>
              <a:rPr lang="fr-CH" sz="1600" dirty="0" err="1">
                <a:solidFill>
                  <a:schemeClr val="bg1"/>
                </a:solidFill>
              </a:rPr>
              <a:t>number</a:t>
            </a:r>
            <a:r>
              <a:rPr lang="fr-CH" sz="1600" dirty="0">
                <a:solidFill>
                  <a:schemeClr val="bg1"/>
                </a:solidFill>
              </a:rPr>
              <a:t> of bases in stock, to </a:t>
            </a:r>
            <a:r>
              <a:rPr lang="fr-CH" sz="1600" dirty="0" err="1">
                <a:solidFill>
                  <a:schemeClr val="bg1"/>
                </a:solidFill>
              </a:rPr>
              <a:t>be</a:t>
            </a:r>
            <a:r>
              <a:rPr lang="fr-CH" sz="1600" dirty="0">
                <a:solidFill>
                  <a:schemeClr val="bg1"/>
                </a:solidFill>
              </a:rPr>
              <a:t> </a:t>
            </a:r>
            <a:r>
              <a:rPr lang="fr-CH" sz="1600" dirty="0" err="1">
                <a:solidFill>
                  <a:schemeClr val="bg1"/>
                </a:solidFill>
              </a:rPr>
              <a:t>shared</a:t>
            </a:r>
            <a:r>
              <a:rPr lang="fr-CH" sz="1600" dirty="0">
                <a:solidFill>
                  <a:schemeClr val="bg1"/>
                </a:solidFill>
              </a:rPr>
              <a:t> </a:t>
            </a:r>
            <a:r>
              <a:rPr lang="fr-CH" sz="1600" dirty="0" err="1">
                <a:solidFill>
                  <a:schemeClr val="bg1"/>
                </a:solidFill>
              </a:rPr>
              <a:t>with</a:t>
            </a:r>
            <a:r>
              <a:rPr lang="fr-CH" sz="1600" dirty="0">
                <a:solidFill>
                  <a:schemeClr val="bg1"/>
                </a:solidFill>
              </a:rPr>
              <a:t> </a:t>
            </a:r>
            <a:r>
              <a:rPr lang="fr-CH" sz="1600" dirty="0" err="1">
                <a:solidFill>
                  <a:schemeClr val="bg1"/>
                </a:solidFill>
              </a:rPr>
              <a:t>Physics</a:t>
            </a:r>
            <a:r>
              <a:rPr lang="fr-CH" sz="1600" dirty="0">
                <a:solidFill>
                  <a:schemeClr val="bg1"/>
                </a:solidFill>
              </a:rPr>
              <a:t>, </a:t>
            </a:r>
            <a:r>
              <a:rPr lang="fr-CH" sz="1600" dirty="0" err="1">
                <a:solidFill>
                  <a:schemeClr val="bg1"/>
                </a:solidFill>
              </a:rPr>
              <a:t>development</a:t>
            </a:r>
            <a:r>
              <a:rPr lang="fr-CH" sz="1600" dirty="0">
                <a:solidFill>
                  <a:schemeClr val="bg1"/>
                </a:solidFill>
              </a:rPr>
              <a:t> and MEDICIS. </a:t>
            </a:r>
          </a:p>
          <a:p>
            <a:pPr algn="just"/>
            <a:endParaRPr lang="fr-CH" sz="1600" dirty="0">
              <a:solidFill>
                <a:schemeClr val="bg1"/>
              </a:solidFill>
            </a:endParaRPr>
          </a:p>
          <a:p>
            <a:pPr algn="just"/>
            <a:r>
              <a:rPr lang="fr-CH" sz="1600" dirty="0">
                <a:solidFill>
                  <a:schemeClr val="bg1"/>
                </a:solidFill>
              </a:rPr>
              <a:t>Good stock of </a:t>
            </a:r>
            <a:r>
              <a:rPr lang="fr-CH" sz="1600" dirty="0" err="1">
                <a:solidFill>
                  <a:schemeClr val="bg1"/>
                </a:solidFill>
              </a:rPr>
              <a:t>used</a:t>
            </a:r>
            <a:r>
              <a:rPr lang="fr-CH" sz="1600" dirty="0">
                <a:solidFill>
                  <a:schemeClr val="bg1"/>
                </a:solidFill>
              </a:rPr>
              <a:t> </a:t>
            </a:r>
            <a:r>
              <a:rPr lang="fr-CH" sz="1600" dirty="0" err="1">
                <a:solidFill>
                  <a:schemeClr val="bg1"/>
                </a:solidFill>
              </a:rPr>
              <a:t>targets</a:t>
            </a:r>
            <a:r>
              <a:rPr lang="fr-CH" sz="1600" dirty="0">
                <a:solidFill>
                  <a:schemeClr val="bg1"/>
                </a:solidFill>
              </a:rPr>
              <a:t> for </a:t>
            </a:r>
            <a:r>
              <a:rPr lang="fr-CH" sz="1600" dirty="0" err="1">
                <a:solidFill>
                  <a:schemeClr val="bg1"/>
                </a:solidFill>
              </a:rPr>
              <a:t>some</a:t>
            </a:r>
            <a:r>
              <a:rPr lang="fr-CH" sz="1600" dirty="0">
                <a:solidFill>
                  <a:schemeClr val="bg1"/>
                </a:solidFill>
              </a:rPr>
              <a:t> of the </a:t>
            </a:r>
            <a:r>
              <a:rPr lang="fr-CH" sz="1600" dirty="0" err="1">
                <a:solidFill>
                  <a:schemeClr val="bg1"/>
                </a:solidFill>
              </a:rPr>
              <a:t>early</a:t>
            </a:r>
            <a:r>
              <a:rPr lang="fr-CH" sz="1600" dirty="0">
                <a:solidFill>
                  <a:schemeClr val="bg1"/>
                </a:solidFill>
              </a:rPr>
              <a:t> runs.</a:t>
            </a:r>
          </a:p>
          <a:p>
            <a:pPr algn="just"/>
            <a:endParaRPr lang="fr-CH" sz="1600" dirty="0">
              <a:solidFill>
                <a:schemeClr val="bg1"/>
              </a:solidFill>
            </a:endParaRPr>
          </a:p>
          <a:p>
            <a:pPr algn="just"/>
            <a:r>
              <a:rPr lang="fr-CH" sz="1600" dirty="0" err="1">
                <a:solidFill>
                  <a:schemeClr val="bg1"/>
                </a:solidFill>
              </a:rPr>
              <a:t>Some</a:t>
            </a:r>
            <a:r>
              <a:rPr lang="fr-CH" sz="1600" dirty="0">
                <a:solidFill>
                  <a:schemeClr val="bg1"/>
                </a:solidFill>
              </a:rPr>
              <a:t> «</a:t>
            </a:r>
            <a:r>
              <a:rPr lang="fr-CH" sz="1600" dirty="0" err="1">
                <a:solidFill>
                  <a:schemeClr val="bg1"/>
                </a:solidFill>
              </a:rPr>
              <a:t>exotic</a:t>
            </a:r>
            <a:r>
              <a:rPr lang="fr-CH" sz="1600" dirty="0">
                <a:solidFill>
                  <a:schemeClr val="bg1"/>
                </a:solidFill>
              </a:rPr>
              <a:t>» </a:t>
            </a:r>
            <a:r>
              <a:rPr lang="fr-CH" sz="1600" dirty="0" err="1">
                <a:solidFill>
                  <a:schemeClr val="bg1"/>
                </a:solidFill>
              </a:rPr>
              <a:t>units</a:t>
            </a:r>
            <a:r>
              <a:rPr lang="fr-CH" sz="1600" dirty="0">
                <a:solidFill>
                  <a:schemeClr val="bg1"/>
                </a:solidFill>
              </a:rPr>
              <a:t> </a:t>
            </a:r>
            <a:r>
              <a:rPr lang="fr-CH" sz="1600" dirty="0" err="1">
                <a:solidFill>
                  <a:schemeClr val="bg1"/>
                </a:solidFill>
              </a:rPr>
              <a:t>expected</a:t>
            </a:r>
            <a:r>
              <a:rPr lang="fr-CH" sz="1600" dirty="0">
                <a:solidFill>
                  <a:schemeClr val="bg1"/>
                </a:solidFill>
              </a:rPr>
              <a:t> e.g. quartz </a:t>
            </a:r>
            <a:r>
              <a:rPr lang="fr-CH" sz="1600" dirty="0" err="1">
                <a:solidFill>
                  <a:schemeClr val="bg1"/>
                </a:solidFill>
              </a:rPr>
              <a:t>lines</a:t>
            </a:r>
            <a:r>
              <a:rPr lang="fr-CH" sz="1600" dirty="0">
                <a:solidFill>
                  <a:schemeClr val="bg1"/>
                </a:solidFill>
              </a:rPr>
              <a:t>. </a:t>
            </a:r>
            <a:r>
              <a:rPr lang="fr-CH" sz="1600" dirty="0" err="1">
                <a:solidFill>
                  <a:schemeClr val="bg1"/>
                </a:solidFill>
              </a:rPr>
              <a:t>Required</a:t>
            </a:r>
            <a:r>
              <a:rPr lang="fr-CH" sz="1600" dirty="0">
                <a:solidFill>
                  <a:schemeClr val="bg1"/>
                </a:solidFill>
              </a:rPr>
              <a:t> for </a:t>
            </a:r>
            <a:r>
              <a:rPr lang="fr-CH" sz="1600" dirty="0" err="1">
                <a:solidFill>
                  <a:schemeClr val="bg1"/>
                </a:solidFill>
              </a:rPr>
              <a:t>some</a:t>
            </a:r>
            <a:r>
              <a:rPr lang="fr-CH" sz="1600" dirty="0">
                <a:solidFill>
                  <a:schemeClr val="bg1"/>
                </a:solidFill>
              </a:rPr>
              <a:t> of the </a:t>
            </a:r>
            <a:r>
              <a:rPr lang="fr-CH" sz="1600" dirty="0" err="1">
                <a:solidFill>
                  <a:schemeClr val="bg1"/>
                </a:solidFill>
              </a:rPr>
              <a:t>physics</a:t>
            </a:r>
            <a:r>
              <a:rPr lang="fr-CH" sz="1600" dirty="0">
                <a:solidFill>
                  <a:schemeClr val="bg1"/>
                </a:solidFill>
              </a:rPr>
              <a:t> runs, but </a:t>
            </a:r>
            <a:r>
              <a:rPr lang="fr-CH" sz="1600" dirty="0" err="1">
                <a:solidFill>
                  <a:schemeClr val="bg1"/>
                </a:solidFill>
              </a:rPr>
              <a:t>also</a:t>
            </a:r>
            <a:r>
              <a:rPr lang="fr-CH" sz="1600" dirty="0">
                <a:solidFill>
                  <a:schemeClr val="bg1"/>
                </a:solidFill>
              </a:rPr>
              <a:t> to </a:t>
            </a:r>
            <a:r>
              <a:rPr lang="fr-CH" sz="1600" dirty="0" err="1">
                <a:solidFill>
                  <a:schemeClr val="bg1"/>
                </a:solidFill>
              </a:rPr>
              <a:t>allow</a:t>
            </a:r>
            <a:r>
              <a:rPr lang="fr-CH" sz="1600" dirty="0">
                <a:solidFill>
                  <a:schemeClr val="bg1"/>
                </a:solidFill>
              </a:rPr>
              <a:t> for </a:t>
            </a:r>
            <a:r>
              <a:rPr lang="fr-CH" sz="1600" dirty="0" err="1">
                <a:solidFill>
                  <a:schemeClr val="bg1"/>
                </a:solidFill>
              </a:rPr>
              <a:t>transfer</a:t>
            </a:r>
            <a:r>
              <a:rPr lang="fr-CH" sz="1600" dirty="0">
                <a:solidFill>
                  <a:schemeClr val="bg1"/>
                </a:solidFill>
              </a:rPr>
              <a:t> of expertise. </a:t>
            </a:r>
            <a:r>
              <a:rPr lang="fr-CH" sz="1600" dirty="0" err="1">
                <a:solidFill>
                  <a:schemeClr val="bg1"/>
                </a:solidFill>
              </a:rPr>
              <a:t>Upcoming</a:t>
            </a:r>
            <a:r>
              <a:rPr lang="fr-CH" sz="1600" dirty="0">
                <a:solidFill>
                  <a:schemeClr val="bg1"/>
                </a:solidFill>
              </a:rPr>
              <a:t> retirement of </a:t>
            </a:r>
            <a:r>
              <a:rPr lang="fr-CH" sz="1600" dirty="0" err="1">
                <a:solidFill>
                  <a:schemeClr val="bg1"/>
                </a:solidFill>
              </a:rPr>
              <a:t>target</a:t>
            </a:r>
            <a:r>
              <a:rPr lang="fr-CH" sz="1600" dirty="0">
                <a:solidFill>
                  <a:schemeClr val="bg1"/>
                </a:solidFill>
              </a:rPr>
              <a:t> experts.</a:t>
            </a:r>
          </a:p>
        </p:txBody>
      </p:sp>
    </p:spTree>
    <p:extLst>
      <p:ext uri="{BB962C8B-B14F-4D97-AF65-F5344CB8AC3E}">
        <p14:creationId xmlns:p14="http://schemas.microsoft.com/office/powerpoint/2010/main" val="2352036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</TotalTime>
  <Words>903</Words>
  <Application>Microsoft Office PowerPoint</Application>
  <PresentationFormat>Widescreen</PresentationFormat>
  <Paragraphs>179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Open Sans</vt:lpstr>
      <vt:lpstr>Office Theme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Johnston</dc:creator>
  <cp:lastModifiedBy>Karl Johnston</cp:lastModifiedBy>
  <cp:revision>25</cp:revision>
  <dcterms:created xsi:type="dcterms:W3CDTF">2022-02-01T08:53:42Z</dcterms:created>
  <dcterms:modified xsi:type="dcterms:W3CDTF">2022-02-09T09:12:24Z</dcterms:modified>
</cp:coreProperties>
</file>