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1147" r:id="rId2"/>
    <p:sldId id="1256" r:id="rId3"/>
    <p:sldId id="1115" r:id="rId4"/>
    <p:sldId id="1276" r:id="rId5"/>
    <p:sldId id="1160" r:id="rId6"/>
    <p:sldId id="1229" r:id="rId7"/>
    <p:sldId id="1254" r:id="rId8"/>
    <p:sldId id="1133" r:id="rId9"/>
    <p:sldId id="1437" r:id="rId10"/>
    <p:sldId id="1440" r:id="rId11"/>
    <p:sldId id="1439" r:id="rId12"/>
    <p:sldId id="267" r:id="rId13"/>
    <p:sldId id="1438" r:id="rId14"/>
    <p:sldId id="1253" r:id="rId15"/>
    <p:sldId id="1179" r:id="rId16"/>
    <p:sldId id="1237" r:id="rId17"/>
    <p:sldId id="1170" r:id="rId1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24"/>
    <p:restoredTop sz="94626"/>
  </p:normalViewPr>
  <p:slideViewPr>
    <p:cSldViewPr snapToGrid="0" snapToObjects="1">
      <p:cViewPr varScale="1">
        <p:scale>
          <a:sx n="97" d="100"/>
          <a:sy n="97" d="100"/>
        </p:scale>
        <p:origin x="232" y="704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2A996-9A00-3047-B40A-C9215CE73E1F}" type="datetimeFigureOut">
              <a:rPr lang="en-US" smtClean="0"/>
              <a:t>2/9/22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64E63-1B77-514A-83BB-9B83B35B7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067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564E63-1B77-514A-83BB-9B83B35B7E7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00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With </a:t>
            </a:r>
            <a:r>
              <a:rPr lang="it-IT" dirty="0" err="1"/>
              <a:t>greater</a:t>
            </a:r>
            <a:r>
              <a:rPr lang="it-IT" dirty="0"/>
              <a:t> </a:t>
            </a:r>
            <a:r>
              <a:rPr lang="it-IT" dirty="0" err="1"/>
              <a:t>accuracy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CC48FB5-0C47-43E1-8F48-2241B4108256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1959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961DF-8D97-8848-A748-D54EC3B4C209}" type="slidenum">
              <a:rPr lang="en-US"/>
              <a:pPr/>
              <a:t>3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70113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961DF-8D97-8848-A748-D54EC3B4C209}" type="slidenum">
              <a:rPr lang="en-US"/>
              <a:pPr/>
              <a:t>4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042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564E63-1B77-514A-83BB-9B83B35B7E7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0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4961DF-8D97-8848-A748-D54EC3B4C209}" type="slidenum">
              <a:rPr lang="en-US"/>
              <a:pPr/>
              <a:t>8</a:t>
            </a:fld>
            <a:endParaRPr lang="en-US"/>
          </a:p>
        </p:txBody>
      </p:sp>
      <p:sp>
        <p:nvSpPr>
          <p:cNvPr id="68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68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744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03582-D482-784F-96F5-026CB4D1B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4F1AA7-A96A-2543-A774-D2BE78930F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5B324-9782-0949-B09B-8CE6E0E398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3AD9DF9-AF19-B840-963B-ABDD862A6CFA}" type="datetime1">
              <a:rPr lang="it-IT" smtClean="0"/>
              <a:t>09/02/22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D22C17-3BCB-A844-BF3B-D1E4B0E26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0045A8-4F36-E84B-8F1E-48B06F34F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728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B5336-818B-4B4D-AD94-4278C1907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C433F7-DFC9-D448-AB9D-C040AD50D2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9FAC5-C805-9849-A999-C7B7D80282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1100E83-B13E-3845-A865-58D70E5FA1D9}" type="datetime1">
              <a:rPr lang="it-IT" smtClean="0"/>
              <a:t>09/02/22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56D8C-0DFC-0042-9C77-CC0610ADE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6C4829-B896-A04F-8719-CEEF8778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0952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E50C76E-9CF1-A74B-A909-85BD896E4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D61DE0-EDC7-F94D-99A8-559E04CC0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1510B-ADE2-484B-9DDD-56D5FF0A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22DE47-5164-D646-BD38-FC072E309AC5}" type="datetime1">
              <a:rPr lang="it-IT" smtClean="0"/>
              <a:t>09/02/22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790AAA-28A7-C44E-B885-B1E0951BA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EDFD2-F9E2-8D44-BBB9-5E57DBCD3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803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3C1973F-2A44-654E-AFA9-6709D01C9519}" type="datetime1">
              <a:rPr lang="it-IT" altLang="en-US" smtClean="0"/>
              <a:t>09/02/22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ISOLDE EPIC workshop – CERN, 24-25 November 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3080B230-4AB8-1A4C-849D-6DB3720D29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2734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22.11.2021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NSTAPP – Neutrons in Science, Technology and applications 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4048315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065FB-9B00-2A4C-AF03-C382B9C86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8CD42-72D3-1D40-BB62-4C14B41BC0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E4F99-35BD-0F40-A043-15F925C3A3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EA9B8AD-0E84-0044-8C34-B3CF07F237A0}" type="datetime1">
              <a:rPr lang="it-IT" smtClean="0"/>
              <a:t>09/02/22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AF4029-A27C-FC4D-9090-D11F1ACD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0BCF8B-D7E4-E34E-AF06-6026CE83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3175"/>
            <a:ext cx="2743200" cy="365125"/>
          </a:xfrm>
        </p:spPr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769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F28C28-0B2D-9246-8294-D9582798C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FA3C4-AD07-1B49-B2FF-09E799FA5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58FD65-B0E6-514D-858F-C506608D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50B6F21-57B1-B445-8C9B-24E1FAFC76BD}" type="datetime1">
              <a:rPr lang="it-IT" smtClean="0"/>
              <a:t>09/02/22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3D6D9-7536-2B47-ABD5-258FA1369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5A58E-5011-5A42-82EB-735A274ED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117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91E21-824C-C949-835A-6C8513F64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304C0-113C-2243-A426-21C70D3CB4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487FCE-43E8-5B46-AD9D-7CC3A2818B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0529E0-6E52-4347-84E3-53A8A3D274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A3485CF-FEEB-E847-84CC-2467A5E946F7}" type="datetime1">
              <a:rPr lang="it-IT" smtClean="0"/>
              <a:t>09/02/22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AF1058-C377-A544-9051-5799D627B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CC5D8B-5DF7-8549-A51B-3C8EAE131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39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6E9C5A-9E5A-294F-BB5F-0FBB9CA2F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EF0D7A-F34F-8841-9944-396308FE96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549CA2-E64C-E448-829A-945C944459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6D05C7-A298-2F45-A4DA-B01F5B1252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D756E-D48A-D246-B533-A876C6AE75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7A623E-74D7-444E-B3EC-F9E0D7C2B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1318571-AE3C-6E41-A1DE-539E8976623D}" type="datetime1">
              <a:rPr lang="it-IT" smtClean="0"/>
              <a:t>09/02/22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E3AF58-BBFA-BB45-82A6-9173D4C80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3E4CBF-E6D8-DD41-A4C4-A86583DAC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289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55D68-C874-2B40-A3BA-F3B176B93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30F2A3-07E1-634E-B32D-51DD1EE0DB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978E192-8207-764D-9DC7-E5906A3D7F03}" type="datetime1">
              <a:rPr lang="it-IT" smtClean="0"/>
              <a:t>09/02/22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FBE8FF-B837-A24E-B429-854E25316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BE02D-83F8-3B45-8C97-D06E5C171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338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685F5A-38F1-5D4C-AD6D-530EFA10DC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B924785-D425-8A46-BA02-8741F0685352}" type="datetime1">
              <a:rPr lang="it-IT" smtClean="0"/>
              <a:t>09/02/22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D2CA8-DB90-AF46-A900-9023884CC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EC724-D520-9D4F-9FB1-A334D30F2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3756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CF436-F1B3-3A44-914C-8385AF2518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D68AE-FB08-6049-A8A7-020D16FE2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9B735-4BDD-5A47-9873-7CF663B50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ABC209-2D79-1746-BC70-EC91111EBF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3E10070-F1F4-2C43-9B75-1C8F3FBFF52D}" type="datetime1">
              <a:rPr lang="it-IT" smtClean="0"/>
              <a:t>09/02/22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FE27A9-04A3-E34B-BDBA-EC8370AA9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FDABA5-4399-1446-A7D7-769CBDA4B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851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9E441-270D-9942-BBCD-946FA2CD0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B0DB52-9DC3-D342-ADA7-347F22433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E516D2-88F5-6A46-A212-CBE253CF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DF31-B7C5-6C44-99AB-48C5940954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327A621-737B-B64E-9AF2-8CF06308F7E6}" type="datetime1">
              <a:rPr lang="it-IT" smtClean="0"/>
              <a:t>09/02/22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2B7B15-24C9-F943-BE10-B6578118A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ISOLDE EPIC workshop – CERN, 24-25 November 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452D38-E939-2C46-A9C3-C53DA0AA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037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3E3DB1-3356-8F46-BB9B-24251D726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33EE1C-48BA-1F42-BCB8-1CAE253B4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8E943-6F6A-4D4A-96BA-1F97E5A15F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ISOLDE EPIC workshop – CERN, 24-25 November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BB4E9-F592-1B4E-B51D-F6101B43D1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29726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D5FEC-7371-BC4F-B41C-B95A0CCB68ED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4489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8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emf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hyperlink" Target="https://cds.cern.ch/record/2737308?ln=en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hyperlink" Target="https://cds.cern.ch/record/2731959?ln=en" TargetMode="External"/><Relationship Id="rId7" Type="http://schemas.openxmlformats.org/officeDocument/2006/relationships/hyperlink" Target="https://cds.cern.ch/record/2748492?ln=e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cdsweb.cern.ch/record/2782347/" TargetMode="External"/><Relationship Id="rId5" Type="http://schemas.openxmlformats.org/officeDocument/2006/relationships/hyperlink" Target="https://cds.cern.ch/record/2730968?ln=en" TargetMode="External"/><Relationship Id="rId4" Type="http://schemas.openxmlformats.org/officeDocument/2006/relationships/hyperlink" Target="https://cds.cern.ch/record/2731962?ln=en" TargetMode="Externa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765698?ln=en" TargetMode="External"/><Relationship Id="rId3" Type="http://schemas.openxmlformats.org/officeDocument/2006/relationships/hyperlink" Target="https://cds.cern.ch/record/2730935?ln=en" TargetMode="External"/><Relationship Id="rId7" Type="http://schemas.openxmlformats.org/officeDocument/2006/relationships/hyperlink" Target="https://cds.cern.ch/record/2731958?ln=e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cds.cern.ch/record/2766541?ln=en" TargetMode="External"/><Relationship Id="rId5" Type="http://schemas.openxmlformats.org/officeDocument/2006/relationships/hyperlink" Target="https://cds.cern.ch/record/2730967?ln=en" TargetMode="External"/><Relationship Id="rId4" Type="http://schemas.openxmlformats.org/officeDocument/2006/relationships/hyperlink" Target="https://cds.cern.ch/record/2730930?ln=e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3DA1843-23AD-DC44-A942-0DE72F5231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7" name="Picture 6" descr="A close-up of a car engine&#10;&#10;Description automatically generated with medium confidence">
            <a:extLst>
              <a:ext uri="{FF2B5EF4-FFF2-40B4-BE49-F238E27FC236}">
                <a16:creationId xmlns:a16="http://schemas.microsoft.com/office/drawing/2014/main" id="{259110F1-114D-764C-A947-534AC5BCC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36467"/>
            <a:ext cx="12192000" cy="398506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968C459-C639-C74B-8688-29EC47E8D61C}"/>
              </a:ext>
            </a:extLst>
          </p:cNvPr>
          <p:cNvSpPr txBox="1"/>
          <p:nvPr/>
        </p:nvSpPr>
        <p:spPr>
          <a:xfrm>
            <a:off x="1400947" y="5446245"/>
            <a:ext cx="36561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Alberto Mengoni </a:t>
            </a:r>
            <a:br>
              <a:rPr lang="en-US" dirty="0"/>
            </a:br>
            <a:r>
              <a:rPr lang="en-US" dirty="0"/>
              <a:t>on behalf of the n_TOF Collaboration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5B851F-CD87-254B-B7C1-665327D693ED}"/>
              </a:ext>
            </a:extLst>
          </p:cNvPr>
          <p:cNvSpPr txBox="1"/>
          <p:nvPr/>
        </p:nvSpPr>
        <p:spPr>
          <a:xfrm>
            <a:off x="10083987" y="5429084"/>
            <a:ext cx="2108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www.cern.ch</a:t>
            </a:r>
            <a:r>
              <a:rPr lang="en-US" dirty="0"/>
              <a:t>/</a:t>
            </a:r>
            <a:r>
              <a:rPr lang="en-US" dirty="0" err="1"/>
              <a:t>n_TOF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42CC7-7DA8-1544-B624-5F4A7EA0AF64}"/>
              </a:ext>
            </a:extLst>
          </p:cNvPr>
          <p:cNvSpPr txBox="1"/>
          <p:nvPr/>
        </p:nvSpPr>
        <p:spPr>
          <a:xfrm>
            <a:off x="1881809" y="3313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E4E66F-0540-844D-92D3-706004C64B1B}"/>
              </a:ext>
            </a:extLst>
          </p:cNvPr>
          <p:cNvSpPr txBox="1"/>
          <p:nvPr/>
        </p:nvSpPr>
        <p:spPr>
          <a:xfrm>
            <a:off x="450574" y="16421"/>
            <a:ext cx="76851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0" b="1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Plan of activities in 2022</a:t>
            </a:r>
            <a:endParaRPr lang="en-IT" sz="6000" b="1" dirty="0"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4FB157-5BC9-2147-8674-519017E719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7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10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FC9728-C195-8549-AE54-7525AD967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640FF15-F212-4A41-9996-CA953C98B5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81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11</a:t>
            </a:fld>
            <a:endParaRPr lang="it-IT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FC9728-C195-8549-AE54-7525AD967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954F40-3D54-134C-858E-17B17BEB32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96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3" name="Picture 22" descr="Graphical user interface&#10;&#10;Description automatically generated">
            <a:extLst>
              <a:ext uri="{FF2B5EF4-FFF2-40B4-BE49-F238E27FC236}">
                <a16:creationId xmlns:a16="http://schemas.microsoft.com/office/drawing/2014/main" id="{E9890A5C-BF51-534A-ACAF-60CEE8BEBD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376"/>
          <a:stretch/>
        </p:blipFill>
        <p:spPr>
          <a:xfrm>
            <a:off x="6007175" y="2039164"/>
            <a:ext cx="5973416" cy="335573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F3072-A00D-AB4F-8110-50F83D6ECD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  <p:pic>
        <p:nvPicPr>
          <p:cNvPr id="14" name="Picture 13" descr="A picture containing wall, indoor, metalware, dirty&#10;&#10;Description automatically generated">
            <a:extLst>
              <a:ext uri="{FF2B5EF4-FFF2-40B4-BE49-F238E27FC236}">
                <a16:creationId xmlns:a16="http://schemas.microsoft.com/office/drawing/2014/main" id="{717A9F36-6C74-CB47-886E-D42F2F504F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09" y="3926701"/>
            <a:ext cx="2850206" cy="1900137"/>
          </a:xfrm>
          <a:prstGeom prst="rect">
            <a:avLst/>
          </a:prstGeom>
        </p:spPr>
      </p:pic>
      <p:pic>
        <p:nvPicPr>
          <p:cNvPr id="16" name="Picture 15" descr="A picture containing text, indoor, wall, person&#10;&#10;Description automatically generated">
            <a:extLst>
              <a:ext uri="{FF2B5EF4-FFF2-40B4-BE49-F238E27FC236}">
                <a16:creationId xmlns:a16="http://schemas.microsoft.com/office/drawing/2014/main" id="{99252FDB-420F-CA4C-9780-C53459FBF2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6434"/>
          <a:stretch/>
        </p:blipFill>
        <p:spPr>
          <a:xfrm>
            <a:off x="211409" y="1086767"/>
            <a:ext cx="5720652" cy="2805656"/>
          </a:xfrm>
          <a:prstGeom prst="rect">
            <a:avLst/>
          </a:prstGeom>
        </p:spPr>
      </p:pic>
      <p:pic>
        <p:nvPicPr>
          <p:cNvPr id="20" name="Picture 19" descr="Diagram, engineering drawing&#10;&#10;Description automatically generated">
            <a:extLst>
              <a:ext uri="{FF2B5EF4-FFF2-40B4-BE49-F238E27FC236}">
                <a16:creationId xmlns:a16="http://schemas.microsoft.com/office/drawing/2014/main" id="{4430258E-3889-7B4E-8CDA-B398B46A6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 rot="10800000">
            <a:off x="3093146" y="4072283"/>
            <a:ext cx="3034384" cy="148914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A678B57-4216-244D-BCDF-77388E9B9E0A}"/>
              </a:ext>
            </a:extLst>
          </p:cNvPr>
          <p:cNvCxnSpPr>
            <a:cxnSpLocks/>
          </p:cNvCxnSpPr>
          <p:nvPr/>
        </p:nvCxnSpPr>
        <p:spPr bwMode="auto">
          <a:xfrm>
            <a:off x="11280576" y="1338396"/>
            <a:ext cx="0" cy="18025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821D195-1709-F24D-AC8C-1E932384F08C}"/>
              </a:ext>
            </a:extLst>
          </p:cNvPr>
          <p:cNvSpPr txBox="1"/>
          <p:nvPr/>
        </p:nvSpPr>
        <p:spPr bwMode="auto">
          <a:xfrm>
            <a:off x="8808640" y="1433080"/>
            <a:ext cx="2471936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r"/>
            <a:r>
              <a:rPr lang="en-GB" sz="1600" dirty="0"/>
              <a:t>5E8 n/cm2/pulse</a:t>
            </a:r>
          </a:p>
          <a:p>
            <a:pPr algn="r"/>
            <a:r>
              <a:rPr lang="en-GB" sz="1600" dirty="0"/>
              <a:t>(outside the shielding)</a:t>
            </a:r>
            <a:endParaRPr lang="en-CH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C18DDF-68E9-1A41-B131-D0F5619DC9E5}"/>
              </a:ext>
            </a:extLst>
          </p:cNvPr>
          <p:cNvCxnSpPr>
            <a:cxnSpLocks/>
          </p:cNvCxnSpPr>
          <p:nvPr/>
        </p:nvCxnSpPr>
        <p:spPr bwMode="auto">
          <a:xfrm>
            <a:off x="10128448" y="2228193"/>
            <a:ext cx="0" cy="8065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EEE89073-C54E-8449-98C9-C4FCAA987B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1AA98D96-D89F-5C4D-8238-EBEDAB257742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 Station (outer area)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C95328D-938B-694F-9362-05E134F3270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92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1617760" y="1206984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 dirty="0"/>
              <a:t>n_TOF</a:t>
            </a:r>
            <a:r>
              <a:rPr lang="en-CH"/>
              <a:t> target area </a:t>
            </a:r>
            <a:r>
              <a:rPr lang="en-US" dirty="0"/>
              <a:t>s</a:t>
            </a:r>
            <a:r>
              <a:rPr lang="en-CH"/>
              <a:t>hielding </a:t>
            </a:r>
            <a:r>
              <a:rPr lang="en-US" b="1" dirty="0"/>
              <a:t>CLOSED</a:t>
            </a:r>
            <a:endParaRPr lang="en-CH" b="1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223662-75D4-B345-8E9B-5D74BBF20E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49552" y="1267814"/>
            <a:ext cx="7751303" cy="3592421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08A3E9C-E548-BB4E-A0AA-ED8A10FE7FB7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 Station (outer area)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7A9E087-F8B6-EE49-92CB-709F287B434B}"/>
              </a:ext>
            </a:extLst>
          </p:cNvPr>
          <p:cNvCxnSpPr>
            <a:cxnSpLocks/>
          </p:cNvCxnSpPr>
          <p:nvPr/>
        </p:nvCxnSpPr>
        <p:spPr>
          <a:xfrm>
            <a:off x="7659756" y="3210340"/>
            <a:ext cx="887896" cy="347596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0F26E1B-98E9-2A46-9505-D50A7644507E}"/>
              </a:ext>
            </a:extLst>
          </p:cNvPr>
          <p:cNvSpPr txBox="1"/>
          <p:nvPr/>
        </p:nvSpPr>
        <p:spPr>
          <a:xfrm rot="1182359">
            <a:off x="7691847" y="3025673"/>
            <a:ext cx="1030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neutrons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8B8AF97-1DFD-844D-B3A9-9ABEF1DD71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ADD03E3-614C-354F-A844-5EEA497FF2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2BB82508-02A4-034E-BA2C-03F64F6AC5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401" y="1855494"/>
            <a:ext cx="3107761" cy="30047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36F5B2-8336-C944-AE3D-1B16C15D20FC}"/>
              </a:ext>
            </a:extLst>
          </p:cNvPr>
          <p:cNvSpPr txBox="1"/>
          <p:nvPr/>
        </p:nvSpPr>
        <p:spPr>
          <a:xfrm>
            <a:off x="790941" y="4487879"/>
            <a:ext cx="32519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</a:t>
            </a:r>
            <a:r>
              <a:rPr lang="en-IT" dirty="0"/>
              <a:t>ample + filter assembly support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E4C6BFF-D119-344D-AD5D-B8E15C2367BF}"/>
              </a:ext>
            </a:extLst>
          </p:cNvPr>
          <p:cNvCxnSpPr>
            <a:cxnSpLocks/>
          </p:cNvCxnSpPr>
          <p:nvPr/>
        </p:nvCxnSpPr>
        <p:spPr>
          <a:xfrm flipH="1" flipV="1">
            <a:off x="3876703" y="1895874"/>
            <a:ext cx="3783051" cy="1146287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960387-8F9A-F944-B362-7FC57E1F6D1C}"/>
              </a:ext>
            </a:extLst>
          </p:cNvPr>
          <p:cNvCxnSpPr>
            <a:cxnSpLocks/>
          </p:cNvCxnSpPr>
          <p:nvPr/>
        </p:nvCxnSpPr>
        <p:spPr>
          <a:xfrm flipH="1">
            <a:off x="3876703" y="3252899"/>
            <a:ext cx="3783051" cy="1204565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C3708A9-12B9-BC49-A56F-53519B90B7EF}"/>
              </a:ext>
            </a:extLst>
          </p:cNvPr>
          <p:cNvSpPr txBox="1"/>
          <p:nvPr/>
        </p:nvSpPr>
        <p:spPr>
          <a:xfrm>
            <a:off x="4143522" y="5090994"/>
            <a:ext cx="69165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b="1" dirty="0"/>
              <a:t>See INTC proposal P-623</a:t>
            </a:r>
          </a:p>
          <a:p>
            <a:r>
              <a:rPr lang="en-GB" dirty="0"/>
              <a:t>Neutron capture cross section measurements by the activation method </a:t>
            </a:r>
          </a:p>
          <a:p>
            <a:r>
              <a:rPr lang="en-GB" dirty="0"/>
              <a:t>at the n_TOF NEAR Station</a:t>
            </a:r>
          </a:p>
          <a:p>
            <a:r>
              <a:rPr lang="en-GB" dirty="0"/>
              <a:t>Alice Manna (</a:t>
            </a:r>
            <a:r>
              <a:rPr lang="en-GB" dirty="0" err="1"/>
              <a:t>Universita</a:t>
            </a:r>
            <a:r>
              <a:rPr lang="en-GB" dirty="0"/>
              <a:t> e INFN, Bologna, IT), </a:t>
            </a:r>
          </a:p>
          <a:p>
            <a:r>
              <a:rPr lang="en-GB" dirty="0" err="1"/>
              <a:t>Elisso</a:t>
            </a:r>
            <a:r>
              <a:rPr lang="en-GB" dirty="0"/>
              <a:t> </a:t>
            </a:r>
            <a:r>
              <a:rPr lang="en-GB" dirty="0" err="1"/>
              <a:t>Stamati</a:t>
            </a:r>
            <a:r>
              <a:rPr lang="en-GB" dirty="0"/>
              <a:t> (University of Ioannina, GR), </a:t>
            </a:r>
          </a:p>
          <a:p>
            <a:r>
              <a:rPr lang="en-GB" dirty="0" err="1"/>
              <a:t>Gianpiero</a:t>
            </a:r>
            <a:r>
              <a:rPr lang="en-GB" dirty="0"/>
              <a:t> </a:t>
            </a:r>
            <a:r>
              <a:rPr lang="en-GB" dirty="0" err="1"/>
              <a:t>Gervino</a:t>
            </a:r>
            <a:r>
              <a:rPr lang="en-GB" dirty="0"/>
              <a:t> (INFN, Torino, IT)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425353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57E01FB-3FA1-1F40-9608-7BD54D52AC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694" y="1206984"/>
            <a:ext cx="7226300" cy="5092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14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F64B66-BCCD-2B42-A96E-2357667104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A29795C-1D43-E34D-A95C-559C717A6068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 Station (outer area)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9C2DC9-4B06-694B-BDA1-1F3975BF23ED}"/>
              </a:ext>
            </a:extLst>
          </p:cNvPr>
          <p:cNvSpPr txBox="1"/>
          <p:nvPr/>
        </p:nvSpPr>
        <p:spPr>
          <a:xfrm>
            <a:off x="130542" y="1613127"/>
            <a:ext cx="4770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Multi-foil activation analysis (MAM)</a:t>
            </a:r>
          </a:p>
          <a:p>
            <a:r>
              <a:rPr lang="en-GB" dirty="0"/>
              <a:t>M</a:t>
            </a:r>
            <a:r>
              <a:rPr lang="en-IT" dirty="0"/>
              <a:t>easurements performed during commissioning</a:t>
            </a:r>
          </a:p>
          <a:p>
            <a:r>
              <a:rPr lang="en-IT" dirty="0"/>
              <a:t>(CERN-INTC-2020-073, </a:t>
            </a:r>
            <a:r>
              <a:rPr lang="en-IT" dirty="0">
                <a:hlinkClick r:id="rId5"/>
              </a:rPr>
              <a:t>INTC-I-222</a:t>
            </a:r>
            <a:r>
              <a:rPr lang="en-IT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433867-95D0-9342-A131-2A86B8426F20}"/>
              </a:ext>
            </a:extLst>
          </p:cNvPr>
          <p:cNvSpPr txBox="1"/>
          <p:nvPr/>
        </p:nvSpPr>
        <p:spPr>
          <a:xfrm>
            <a:off x="4900694" y="6340200"/>
            <a:ext cx="5596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</a:t>
            </a:r>
            <a:r>
              <a:rPr lang="en-IT" sz="1600" dirty="0"/>
              <a:t>nalysis performed by M Mastromarco, INFN &amp; University of Bari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1E793E-7093-9C49-A4CC-7F959960D8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542" y="2785139"/>
            <a:ext cx="3772931" cy="2875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736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15</a:t>
            </a:fld>
            <a:endParaRPr lang="it-IT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E37AC8-E7A4-E94A-9C16-7C76A3619F3D}"/>
              </a:ext>
            </a:extLst>
          </p:cNvPr>
          <p:cNvSpPr txBox="1"/>
          <p:nvPr/>
        </p:nvSpPr>
        <p:spPr>
          <a:xfrm>
            <a:off x="1089420" y="166471"/>
            <a:ext cx="6716903" cy="6274086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br>
              <a:rPr lang="en-US" sz="1100" dirty="0"/>
            </a:br>
            <a:br>
              <a:rPr lang="en-US" sz="1100" dirty="0"/>
            </a:br>
            <a:r>
              <a:rPr lang="en-US" sz="1100" dirty="0"/>
              <a:t>O. Aberle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V. Alcayne</a:t>
            </a:r>
            <a:r>
              <a:rPr lang="en-US" sz="1100" baseline="30000" dirty="0"/>
              <a:t>2</a:t>
            </a:r>
            <a:br>
              <a:rPr lang="en-US" sz="1100" dirty="0"/>
            </a:br>
            <a:r>
              <a:rPr lang="en-US" sz="1100" dirty="0"/>
              <a:t>S. Amaducci</a:t>
            </a:r>
            <a:r>
              <a:rPr lang="en-US" sz="1100" baseline="30000" dirty="0"/>
              <a:t>3,4</a:t>
            </a:r>
            <a:br>
              <a:rPr lang="en-US" sz="1100" dirty="0"/>
            </a:br>
            <a:r>
              <a:rPr lang="en-US" sz="1100" dirty="0"/>
              <a:t>J. Andrzejewski</a:t>
            </a:r>
            <a:r>
              <a:rPr lang="en-US" sz="1100" baseline="30000" dirty="0"/>
              <a:t>5</a:t>
            </a:r>
            <a:br>
              <a:rPr lang="en-US" sz="1100" dirty="0"/>
            </a:br>
            <a:r>
              <a:rPr lang="en-US" sz="1100" dirty="0"/>
              <a:t>L. Audouin</a:t>
            </a:r>
            <a:r>
              <a:rPr lang="en-US" sz="1100" baseline="30000" dirty="0"/>
              <a:t>6</a:t>
            </a:r>
            <a:br>
              <a:rPr lang="en-US" sz="1100" dirty="0"/>
            </a:br>
            <a:r>
              <a:rPr lang="en-US" sz="1100" dirty="0"/>
              <a:t>V. Babiano-Suarez</a:t>
            </a:r>
            <a:r>
              <a:rPr lang="en-US" sz="1100" baseline="30000" dirty="0"/>
              <a:t>7</a:t>
            </a:r>
            <a:br>
              <a:rPr lang="en-US" sz="1100" dirty="0"/>
            </a:br>
            <a:r>
              <a:rPr lang="en-US" sz="1100" dirty="0"/>
              <a:t>M. Bacak</a:t>
            </a:r>
            <a:r>
              <a:rPr lang="en-US" sz="1100" baseline="30000" dirty="0"/>
              <a:t>1,8,9</a:t>
            </a:r>
            <a:br>
              <a:rPr lang="en-US" sz="1100" dirty="0"/>
            </a:br>
            <a:r>
              <a:rPr lang="en-US" sz="1100" dirty="0"/>
              <a:t>M. Barbagallo</a:t>
            </a:r>
            <a:r>
              <a:rPr lang="en-US" sz="1100" baseline="30000" dirty="0"/>
              <a:t>1,10</a:t>
            </a:r>
            <a:br>
              <a:rPr lang="en-US" sz="1100" dirty="0"/>
            </a:br>
            <a:r>
              <a:rPr lang="en-US" sz="1100" dirty="0"/>
              <a:t>S. Bennett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E. Berthoumieux</a:t>
            </a:r>
            <a:r>
              <a:rPr lang="en-US" sz="1100" baseline="30000" dirty="0"/>
              <a:t>9</a:t>
            </a:r>
            <a:br>
              <a:rPr lang="en-US" sz="1100" dirty="0"/>
            </a:br>
            <a:r>
              <a:rPr lang="en-US" sz="1100" dirty="0"/>
              <a:t>J. Billowes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D. Bosnar</a:t>
            </a:r>
            <a:r>
              <a:rPr lang="en-US" sz="1100" baseline="30000" dirty="0"/>
              <a:t>12</a:t>
            </a:r>
            <a:br>
              <a:rPr lang="en-US" sz="1100" dirty="0"/>
            </a:br>
            <a:r>
              <a:rPr lang="en-US" sz="1100" dirty="0"/>
              <a:t>A. Brown</a:t>
            </a:r>
            <a:r>
              <a:rPr lang="en-US" sz="1100" baseline="30000" dirty="0"/>
              <a:t>13</a:t>
            </a:r>
            <a:br>
              <a:rPr lang="en-US" sz="1100" dirty="0"/>
            </a:br>
            <a:r>
              <a:rPr lang="en-US" sz="1100" dirty="0"/>
              <a:t>M. Busso</a:t>
            </a:r>
            <a:r>
              <a:rPr lang="en-US" sz="1100" baseline="30000" dirty="0"/>
              <a:t>10,14,15</a:t>
            </a:r>
            <a:br>
              <a:rPr lang="en-US" sz="1100" dirty="0"/>
            </a:br>
            <a:r>
              <a:rPr lang="en-US" sz="1100" dirty="0"/>
              <a:t>M. Caamaño</a:t>
            </a:r>
            <a:r>
              <a:rPr lang="en-US" sz="1100" baseline="30000" dirty="0"/>
              <a:t>16</a:t>
            </a:r>
            <a:br>
              <a:rPr lang="en-US" sz="1100" dirty="0"/>
            </a:br>
            <a:r>
              <a:rPr lang="en-US" sz="1100" dirty="0"/>
              <a:t>L. Caballero-Ontanaya</a:t>
            </a:r>
            <a:r>
              <a:rPr lang="en-US" sz="1100" baseline="30000" dirty="0"/>
              <a:t>7</a:t>
            </a:r>
            <a:br>
              <a:rPr lang="en-US" sz="1100" dirty="0"/>
            </a:br>
            <a:r>
              <a:rPr lang="en-US" sz="1100" dirty="0"/>
              <a:t>F. Calviño</a:t>
            </a:r>
            <a:r>
              <a:rPr lang="en-US" sz="1100" baseline="30000" dirty="0"/>
              <a:t>17</a:t>
            </a:r>
            <a:br>
              <a:rPr lang="en-US" sz="1100" dirty="0"/>
            </a:br>
            <a:r>
              <a:rPr lang="en-US" sz="1100" dirty="0"/>
              <a:t>M. Calviani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D. Cano-Ott</a:t>
            </a:r>
            <a:r>
              <a:rPr lang="en-US" sz="1100" baseline="30000" dirty="0"/>
              <a:t>2</a:t>
            </a:r>
            <a:br>
              <a:rPr lang="en-US" sz="1100" dirty="0"/>
            </a:br>
            <a:r>
              <a:rPr lang="en-US" sz="1100" dirty="0"/>
              <a:t>A. Casanovas</a:t>
            </a:r>
            <a:r>
              <a:rPr lang="en-US" sz="1100" baseline="30000" dirty="0"/>
              <a:t>17</a:t>
            </a:r>
            <a:br>
              <a:rPr lang="en-US" sz="1100" dirty="0"/>
            </a:br>
            <a:r>
              <a:rPr lang="en-US" sz="1100" dirty="0"/>
              <a:t>F. Cerutti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E. Chiaveri</a:t>
            </a:r>
            <a:r>
              <a:rPr lang="en-US" sz="1100" baseline="30000" dirty="0"/>
              <a:t>1,11</a:t>
            </a:r>
            <a:br>
              <a:rPr lang="en-US" sz="1100" dirty="0"/>
            </a:br>
            <a:r>
              <a:rPr lang="en-US" sz="1100" dirty="0"/>
              <a:t>N. Colonna</a:t>
            </a:r>
            <a:r>
              <a:rPr lang="en-US" sz="1100" baseline="30000" dirty="0"/>
              <a:t>10</a:t>
            </a:r>
            <a:br>
              <a:rPr lang="en-US" sz="1100" dirty="0"/>
            </a:br>
            <a:r>
              <a:rPr lang="en-US" sz="1100" dirty="0"/>
              <a:t>G. Cortés</a:t>
            </a:r>
            <a:r>
              <a:rPr lang="en-US" sz="1100" baseline="30000" dirty="0"/>
              <a:t>17</a:t>
            </a:r>
            <a:br>
              <a:rPr lang="en-US" sz="1100" dirty="0"/>
            </a:br>
            <a:r>
              <a:rPr lang="en-US" sz="1100" dirty="0"/>
              <a:t>M. A. Cortés-Giraldo</a:t>
            </a:r>
            <a:r>
              <a:rPr lang="en-US" sz="1100" baseline="30000" dirty="0"/>
              <a:t>18</a:t>
            </a:r>
            <a:br>
              <a:rPr lang="en-US" sz="1100" dirty="0"/>
            </a:br>
            <a:r>
              <a:rPr lang="en-US" sz="1100" dirty="0"/>
              <a:t>L. Cosentino</a:t>
            </a:r>
            <a:r>
              <a:rPr lang="en-US" sz="1100" baseline="30000" dirty="0"/>
              <a:t>3</a:t>
            </a:r>
            <a:br>
              <a:rPr lang="en-US" sz="1100" dirty="0"/>
            </a:br>
            <a:r>
              <a:rPr lang="en-US" sz="1100" dirty="0"/>
              <a:t>S. Cristallo</a:t>
            </a:r>
            <a:r>
              <a:rPr lang="en-US" sz="1100" baseline="30000" dirty="0"/>
              <a:t>14,19</a:t>
            </a:r>
            <a:br>
              <a:rPr lang="en-US" sz="1100" dirty="0"/>
            </a:br>
            <a:r>
              <a:rPr lang="en-US" sz="1100" dirty="0"/>
              <a:t>L. A. Damone</a:t>
            </a:r>
            <a:r>
              <a:rPr lang="en-US" sz="1100" baseline="30000" dirty="0"/>
              <a:t>10,20</a:t>
            </a:r>
            <a:br>
              <a:rPr lang="en-US" sz="1100" dirty="0"/>
            </a:br>
            <a:r>
              <a:rPr lang="en-US" sz="1100" dirty="0"/>
              <a:t>P. J. Davies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M. Diakaki</a:t>
            </a:r>
            <a:r>
              <a:rPr lang="en-US" sz="1100" baseline="30000" dirty="0"/>
              <a:t>21,1</a:t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17E329-ED01-BA4E-A1EF-A3951B25AE3E}"/>
              </a:ext>
            </a:extLst>
          </p:cNvPr>
          <p:cNvSpPr txBox="1"/>
          <p:nvPr/>
        </p:nvSpPr>
        <p:spPr>
          <a:xfrm>
            <a:off x="3195626" y="126714"/>
            <a:ext cx="6716903" cy="5864184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br>
              <a:rPr lang="en-US" sz="1100" dirty="0"/>
            </a:br>
            <a:br>
              <a:rPr lang="en-US" sz="1100" dirty="0"/>
            </a:br>
            <a:r>
              <a:rPr lang="en-US" sz="1100" dirty="0"/>
              <a:t>C. Domingo-Pardo</a:t>
            </a:r>
            <a:r>
              <a:rPr lang="en-US" sz="1100" baseline="30000" dirty="0"/>
              <a:t>7</a:t>
            </a:r>
            <a:br>
              <a:rPr lang="en-US" sz="1100" dirty="0"/>
            </a:br>
            <a:r>
              <a:rPr lang="en-US" sz="1100" dirty="0"/>
              <a:t>R. Dressler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Q. Ducasse</a:t>
            </a:r>
            <a:r>
              <a:rPr lang="en-US" sz="1100" baseline="30000" dirty="0"/>
              <a:t>24</a:t>
            </a:r>
            <a:br>
              <a:rPr lang="en-US" sz="1100" dirty="0"/>
            </a:br>
            <a:r>
              <a:rPr lang="en-US" sz="1100" dirty="0"/>
              <a:t>E. Dupont</a:t>
            </a:r>
            <a:r>
              <a:rPr lang="en-US" sz="1100" baseline="30000" dirty="0"/>
              <a:t>9</a:t>
            </a:r>
            <a:br>
              <a:rPr lang="en-US" sz="1100" dirty="0"/>
            </a:br>
            <a:r>
              <a:rPr lang="en-US" sz="1100" dirty="0"/>
              <a:t>I. Durán</a:t>
            </a:r>
            <a:r>
              <a:rPr lang="en-US" sz="1100" baseline="30000" dirty="0"/>
              <a:t>16</a:t>
            </a:r>
            <a:br>
              <a:rPr lang="en-US" sz="1100" dirty="0"/>
            </a:br>
            <a:r>
              <a:rPr lang="en-US" sz="1100" dirty="0"/>
              <a:t>Z. Eleme</a:t>
            </a:r>
            <a:r>
              <a:rPr lang="en-US" sz="1100" baseline="30000" dirty="0"/>
              <a:t>25</a:t>
            </a:r>
            <a:br>
              <a:rPr lang="en-US" sz="1100" dirty="0"/>
            </a:br>
            <a:r>
              <a:rPr lang="en-US" sz="1100" dirty="0"/>
              <a:t>B. Fernández-Domínguez</a:t>
            </a:r>
            <a:r>
              <a:rPr lang="en-US" sz="1100" baseline="30000" dirty="0"/>
              <a:t>16</a:t>
            </a:r>
            <a:br>
              <a:rPr lang="en-US" sz="1100" dirty="0"/>
            </a:br>
            <a:r>
              <a:rPr lang="en-US" sz="1100" dirty="0"/>
              <a:t>A. Ferrari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P. Finocchiaro</a:t>
            </a:r>
            <a:r>
              <a:rPr lang="en-US" sz="1100" baseline="30000" dirty="0"/>
              <a:t>3</a:t>
            </a:r>
            <a:br>
              <a:rPr lang="en-US" sz="1100" dirty="0"/>
            </a:br>
            <a:r>
              <a:rPr lang="en-US" sz="1100" dirty="0"/>
              <a:t>V. Furman</a:t>
            </a:r>
            <a:r>
              <a:rPr lang="en-US" sz="1100" baseline="30000" dirty="0"/>
              <a:t>26</a:t>
            </a:r>
            <a:br>
              <a:rPr lang="en-US" sz="1100" dirty="0"/>
            </a:br>
            <a:r>
              <a:rPr lang="en-US" sz="1100" dirty="0"/>
              <a:t>K. Göbel</a:t>
            </a:r>
            <a:r>
              <a:rPr lang="en-US" sz="1100" baseline="30000" dirty="0"/>
              <a:t>27</a:t>
            </a:r>
            <a:br>
              <a:rPr lang="en-US" sz="1100" dirty="0"/>
            </a:br>
            <a:r>
              <a:rPr lang="en-US" sz="1100" dirty="0"/>
              <a:t>R. Garg</a:t>
            </a:r>
            <a:r>
              <a:rPr lang="en-US" sz="1100" baseline="30000" dirty="0"/>
              <a:t>22</a:t>
            </a:r>
            <a:br>
              <a:rPr lang="en-US" sz="1100" dirty="0"/>
            </a:br>
            <a:r>
              <a:rPr lang="en-US" sz="1100" dirty="0"/>
              <a:t>A. Gawlik</a:t>
            </a:r>
            <a:r>
              <a:rPr lang="en-US" sz="1100" baseline="30000" dirty="0"/>
              <a:t>5</a:t>
            </a:r>
            <a:br>
              <a:rPr lang="en-US" sz="1100" dirty="0"/>
            </a:br>
            <a:r>
              <a:rPr lang="en-US" sz="1100" dirty="0"/>
              <a:t>S. Gilardoni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I. F. Gonçalves</a:t>
            </a:r>
            <a:r>
              <a:rPr lang="en-US" sz="1100" baseline="30000" dirty="0"/>
              <a:t>28</a:t>
            </a:r>
            <a:br>
              <a:rPr lang="en-US" sz="1100" dirty="0"/>
            </a:br>
            <a:r>
              <a:rPr lang="en-US" sz="1100" dirty="0"/>
              <a:t>E. González-Romero</a:t>
            </a:r>
            <a:r>
              <a:rPr lang="en-US" sz="1100" baseline="30000" dirty="0"/>
              <a:t>2</a:t>
            </a:r>
            <a:br>
              <a:rPr lang="en-US" sz="1100" dirty="0"/>
            </a:br>
            <a:r>
              <a:rPr lang="en-US" sz="1100" dirty="0"/>
              <a:t>C. Guerrero</a:t>
            </a:r>
            <a:r>
              <a:rPr lang="en-US" sz="1100" baseline="30000" dirty="0"/>
              <a:t>18</a:t>
            </a:r>
            <a:br>
              <a:rPr lang="en-US" sz="1100" dirty="0"/>
            </a:br>
            <a:r>
              <a:rPr lang="en-US" sz="1100" dirty="0"/>
              <a:t>F. Gunsing</a:t>
            </a:r>
            <a:r>
              <a:rPr lang="en-US" sz="1100" baseline="30000" dirty="0"/>
              <a:t>9</a:t>
            </a:r>
            <a:br>
              <a:rPr lang="en-US" sz="1100" dirty="0"/>
            </a:br>
            <a:r>
              <a:rPr lang="en-US" sz="1100" dirty="0"/>
              <a:t>H. Harada</a:t>
            </a:r>
            <a:r>
              <a:rPr lang="en-US" sz="1100" baseline="30000" dirty="0"/>
              <a:t>29</a:t>
            </a:r>
            <a:br>
              <a:rPr lang="en-US" sz="1100" dirty="0"/>
            </a:br>
            <a:r>
              <a:rPr lang="en-US" sz="1100" dirty="0"/>
              <a:t>S. Heinitz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J. Heyse</a:t>
            </a:r>
            <a:r>
              <a:rPr lang="en-US" sz="1100" baseline="30000" dirty="0"/>
              <a:t>30</a:t>
            </a:r>
            <a:br>
              <a:rPr lang="en-US" sz="1100" dirty="0"/>
            </a:br>
            <a:r>
              <a:rPr lang="en-US" sz="1100" dirty="0"/>
              <a:t>D. G. Jenkins</a:t>
            </a:r>
            <a:r>
              <a:rPr lang="en-US" sz="1100" baseline="30000" dirty="0"/>
              <a:t>13</a:t>
            </a:r>
            <a:br>
              <a:rPr lang="en-US" sz="1100" dirty="0"/>
            </a:br>
            <a:r>
              <a:rPr lang="en-US" sz="1100" dirty="0"/>
              <a:t>A. Junghans</a:t>
            </a:r>
            <a:r>
              <a:rPr lang="en-US" sz="1100" baseline="30000" dirty="0"/>
              <a:t>31</a:t>
            </a:r>
            <a:br>
              <a:rPr lang="en-US" sz="1100" dirty="0"/>
            </a:br>
            <a:r>
              <a:rPr lang="en-US" sz="1100" dirty="0"/>
              <a:t>F. Käppeler</a:t>
            </a:r>
            <a:r>
              <a:rPr lang="en-US" sz="1100" baseline="30000" dirty="0"/>
              <a:t>32</a:t>
            </a:r>
            <a:br>
              <a:rPr lang="en-US" sz="1100" dirty="0"/>
            </a:br>
            <a:r>
              <a:rPr lang="en-US" sz="1100" dirty="0"/>
              <a:t>Y. Kadi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A. Kimura</a:t>
            </a:r>
            <a:r>
              <a:rPr lang="en-US" sz="1100" baseline="30000" dirty="0"/>
              <a:t>29</a:t>
            </a:r>
            <a:br>
              <a:rPr lang="en-US" sz="1100" dirty="0"/>
            </a:br>
            <a:r>
              <a:rPr lang="en-US" sz="1100" dirty="0"/>
              <a:t>I. Knapová</a:t>
            </a:r>
            <a:r>
              <a:rPr lang="en-US" sz="1100" baseline="30000" dirty="0"/>
              <a:t>33</a:t>
            </a:r>
            <a:br>
              <a:rPr lang="en-US" sz="1100" dirty="0"/>
            </a:br>
            <a:r>
              <a:rPr lang="en-US" sz="1100" dirty="0"/>
              <a:t>M. Kokkoris</a:t>
            </a:r>
            <a:r>
              <a:rPr lang="en-US" sz="1100" baseline="30000" dirty="0"/>
              <a:t>21</a:t>
            </a:r>
            <a:br>
              <a:rPr lang="en-US" sz="1100" dirty="0"/>
            </a:br>
            <a:r>
              <a:rPr lang="en-US" sz="1100" dirty="0"/>
              <a:t>Y. Kopatch</a:t>
            </a:r>
            <a:r>
              <a:rPr lang="en-US" sz="1100" baseline="30000" dirty="0"/>
              <a:t>26</a:t>
            </a:r>
            <a:br>
              <a:rPr lang="en-US" sz="1100" dirty="0"/>
            </a:br>
            <a:r>
              <a:rPr lang="en-US" sz="1100" dirty="0"/>
              <a:t>M. Krtička</a:t>
            </a:r>
            <a:r>
              <a:rPr lang="en-US" sz="1100" baseline="30000" dirty="0"/>
              <a:t>33</a:t>
            </a:r>
            <a:br>
              <a:rPr lang="en-US" sz="1100" dirty="0"/>
            </a:br>
            <a:r>
              <a:rPr lang="en-US" sz="1100" dirty="0"/>
              <a:t>D. Kurtulgil</a:t>
            </a:r>
            <a:r>
              <a:rPr lang="en-US" sz="1100" baseline="30000" dirty="0"/>
              <a:t>27</a:t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D2ECDF-C08D-3E49-9EFD-04C4835C11E5}"/>
              </a:ext>
            </a:extLst>
          </p:cNvPr>
          <p:cNvSpPr txBox="1"/>
          <p:nvPr/>
        </p:nvSpPr>
        <p:spPr>
          <a:xfrm>
            <a:off x="5097313" y="126714"/>
            <a:ext cx="6716903" cy="6274086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br>
              <a:rPr lang="en-US" sz="1100" dirty="0"/>
            </a:br>
            <a:br>
              <a:rPr lang="en-US" sz="1100" dirty="0"/>
            </a:br>
            <a:r>
              <a:rPr lang="en-US" sz="1100" dirty="0"/>
              <a:t>I. Ladarescu</a:t>
            </a:r>
            <a:r>
              <a:rPr lang="en-US" sz="1100" baseline="30000" dirty="0"/>
              <a:t>7</a:t>
            </a:r>
            <a:br>
              <a:rPr lang="en-US" sz="1100" dirty="0"/>
            </a:br>
            <a:r>
              <a:rPr lang="en-US" sz="1100" dirty="0"/>
              <a:t>C. Lederer-Woods</a:t>
            </a:r>
            <a:r>
              <a:rPr lang="en-US" sz="1100" baseline="30000" dirty="0"/>
              <a:t>22</a:t>
            </a:r>
            <a:br>
              <a:rPr lang="en-US" sz="1100" dirty="0"/>
            </a:br>
            <a:r>
              <a:rPr lang="en-US" sz="1100" dirty="0"/>
              <a:t>H. Leeb</a:t>
            </a:r>
            <a:r>
              <a:rPr lang="en-US" sz="1100" baseline="30000" dirty="0"/>
              <a:t>8</a:t>
            </a:r>
            <a:br>
              <a:rPr lang="en-US" sz="1100" dirty="0"/>
            </a:br>
            <a:r>
              <a:rPr lang="en-US" sz="1100" dirty="0"/>
              <a:t>J. Lerendegui-Marco</a:t>
            </a:r>
            <a:r>
              <a:rPr lang="en-US" sz="1100" baseline="30000" dirty="0"/>
              <a:t>18</a:t>
            </a:r>
            <a:br>
              <a:rPr lang="en-US" sz="1100" dirty="0"/>
            </a:br>
            <a:r>
              <a:rPr lang="en-US" sz="1100" dirty="0"/>
              <a:t>S. J. Lonsdale</a:t>
            </a:r>
            <a:r>
              <a:rPr lang="en-US" sz="1100" baseline="30000" dirty="0"/>
              <a:t>22</a:t>
            </a:r>
            <a:br>
              <a:rPr lang="en-US" sz="1100" dirty="0"/>
            </a:br>
            <a:r>
              <a:rPr lang="en-US" sz="1100" dirty="0"/>
              <a:t>D. Macina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A. Manna</a:t>
            </a:r>
            <a:r>
              <a:rPr lang="en-US" sz="1100" baseline="30000" dirty="0"/>
              <a:t>34,35</a:t>
            </a:r>
            <a:br>
              <a:rPr lang="en-US" sz="1100" dirty="0"/>
            </a:br>
            <a:r>
              <a:rPr lang="en-US" sz="1100" dirty="0"/>
              <a:t>T. Martínez</a:t>
            </a:r>
            <a:r>
              <a:rPr lang="en-US" sz="1100" baseline="30000" dirty="0"/>
              <a:t>2</a:t>
            </a:r>
            <a:br>
              <a:rPr lang="en-US" sz="1100" dirty="0"/>
            </a:br>
            <a:r>
              <a:rPr lang="en-US" sz="1100" dirty="0"/>
              <a:t>A. Masi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C. Massimi</a:t>
            </a:r>
            <a:r>
              <a:rPr lang="en-US" sz="1100" baseline="30000" dirty="0"/>
              <a:t>34,35</a:t>
            </a:r>
            <a:br>
              <a:rPr lang="en-US" sz="1100" dirty="0"/>
            </a:br>
            <a:r>
              <a:rPr lang="en-US" sz="1100" dirty="0"/>
              <a:t>P. Mastinu</a:t>
            </a:r>
            <a:r>
              <a:rPr lang="en-US" sz="1100" baseline="30000" dirty="0"/>
              <a:t>36</a:t>
            </a:r>
            <a:br>
              <a:rPr lang="en-US" sz="1100" dirty="0"/>
            </a:br>
            <a:r>
              <a:rPr lang="en-US" sz="1100" dirty="0"/>
              <a:t>M. Mastromarco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E. A. Maugeri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A. Mazzone</a:t>
            </a:r>
            <a:r>
              <a:rPr lang="en-US" sz="1100" baseline="30000" dirty="0"/>
              <a:t>10,37</a:t>
            </a:r>
            <a:br>
              <a:rPr lang="en-US" sz="1100" dirty="0"/>
            </a:br>
            <a:r>
              <a:rPr lang="en-US" sz="1100" dirty="0"/>
              <a:t>E. Mendoza</a:t>
            </a:r>
            <a:r>
              <a:rPr lang="en-US" sz="1100" baseline="30000" dirty="0"/>
              <a:t>2</a:t>
            </a:r>
            <a:br>
              <a:rPr lang="en-US" sz="1100" dirty="0"/>
            </a:br>
            <a:r>
              <a:rPr lang="en-US" sz="1100" dirty="0"/>
              <a:t>A. Mengoni</a:t>
            </a:r>
            <a:r>
              <a:rPr lang="en-US" sz="1100" baseline="30000" dirty="0"/>
              <a:t>38</a:t>
            </a:r>
            <a:br>
              <a:rPr lang="en-US" sz="1100" dirty="0"/>
            </a:br>
            <a:r>
              <a:rPr lang="en-US" sz="1100" dirty="0"/>
              <a:t>V. Michalopoulou</a:t>
            </a:r>
            <a:r>
              <a:rPr lang="en-US" sz="1100" baseline="30000" dirty="0"/>
              <a:t>21,1</a:t>
            </a:r>
            <a:br>
              <a:rPr lang="en-US" sz="1100" dirty="0"/>
            </a:br>
            <a:r>
              <a:rPr lang="en-US" sz="1100" dirty="0"/>
              <a:t>P. M. Milazzo</a:t>
            </a:r>
            <a:r>
              <a:rPr lang="en-US" sz="1100" baseline="30000" dirty="0"/>
              <a:t>39</a:t>
            </a:r>
            <a:br>
              <a:rPr lang="en-US" sz="1100" dirty="0"/>
            </a:br>
            <a:r>
              <a:rPr lang="en-US" sz="1100" dirty="0"/>
              <a:t>F. Mingrone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J. Moreno-Soto</a:t>
            </a:r>
            <a:r>
              <a:rPr lang="en-US" sz="1100" baseline="30000" dirty="0"/>
              <a:t>9</a:t>
            </a:r>
            <a:br>
              <a:rPr lang="en-US" sz="1100" dirty="0"/>
            </a:br>
            <a:r>
              <a:rPr lang="en-US" sz="1100" dirty="0"/>
              <a:t>A. Musumarra</a:t>
            </a:r>
            <a:r>
              <a:rPr lang="en-US" sz="1100" baseline="30000" dirty="0"/>
              <a:t>3,40</a:t>
            </a:r>
            <a:br>
              <a:rPr lang="en-US" sz="1100" dirty="0"/>
            </a:br>
            <a:r>
              <a:rPr lang="en-US" sz="1100" dirty="0"/>
              <a:t>A. Negret</a:t>
            </a:r>
            <a:r>
              <a:rPr lang="en-US" sz="1100" baseline="30000" dirty="0"/>
              <a:t>41</a:t>
            </a:r>
            <a:br>
              <a:rPr lang="en-US" sz="1100" dirty="0"/>
            </a:br>
            <a:r>
              <a:rPr lang="en-US" sz="1100" dirty="0"/>
              <a:t>R. Nolte</a:t>
            </a:r>
            <a:r>
              <a:rPr lang="en-US" sz="1100" baseline="30000" dirty="0"/>
              <a:t>24</a:t>
            </a:r>
            <a:br>
              <a:rPr lang="en-US" sz="1100" dirty="0"/>
            </a:br>
            <a:r>
              <a:rPr lang="en-US" sz="1100" dirty="0"/>
              <a:t>F. Ogállar</a:t>
            </a:r>
            <a:r>
              <a:rPr lang="en-US" sz="1100" baseline="30000" dirty="0"/>
              <a:t>42</a:t>
            </a:r>
            <a:br>
              <a:rPr lang="en-US" sz="1100" dirty="0"/>
            </a:br>
            <a:r>
              <a:rPr lang="en-US" sz="1100" dirty="0"/>
              <a:t>A. Oprea</a:t>
            </a:r>
            <a:r>
              <a:rPr lang="en-US" sz="1100" baseline="30000" dirty="0"/>
              <a:t>41</a:t>
            </a:r>
            <a:br>
              <a:rPr lang="en-US" sz="1100" dirty="0"/>
            </a:br>
            <a:r>
              <a:rPr lang="en-US" sz="1100" dirty="0"/>
              <a:t>N. Patronis</a:t>
            </a:r>
            <a:r>
              <a:rPr lang="en-US" sz="1100" baseline="30000" dirty="0"/>
              <a:t>25</a:t>
            </a:r>
            <a:br>
              <a:rPr lang="en-US" sz="1100" dirty="0"/>
            </a:br>
            <a:r>
              <a:rPr lang="en-US" sz="1100" dirty="0"/>
              <a:t>A. Pavlik</a:t>
            </a:r>
            <a:r>
              <a:rPr lang="en-US" sz="1100" baseline="30000" dirty="0"/>
              <a:t>43</a:t>
            </a:r>
            <a:br>
              <a:rPr lang="en-US" sz="1100" dirty="0"/>
            </a:br>
            <a:r>
              <a:rPr lang="en-US" sz="1100" dirty="0"/>
              <a:t>J. Perkowski</a:t>
            </a:r>
            <a:r>
              <a:rPr lang="en-US" sz="1100" baseline="30000" dirty="0"/>
              <a:t>5</a:t>
            </a:r>
            <a:br>
              <a:rPr lang="en-US" sz="1100" dirty="0"/>
            </a:br>
            <a:r>
              <a:rPr lang="en-US" sz="1100" dirty="0"/>
              <a:t>L. Persanti</a:t>
            </a:r>
            <a:r>
              <a:rPr lang="en-US" sz="1100" baseline="30000" dirty="0"/>
              <a:t>10,14,19</a:t>
            </a:r>
            <a:br>
              <a:rPr lang="en-US" sz="1100" dirty="0"/>
            </a:br>
            <a:r>
              <a:rPr lang="en-US" sz="1100" dirty="0"/>
              <a:t>C. Petrone</a:t>
            </a:r>
            <a:r>
              <a:rPr lang="en-US" sz="1100" baseline="30000" dirty="0"/>
              <a:t>41</a:t>
            </a:r>
            <a:br>
              <a:rPr lang="en-US" sz="1100" dirty="0"/>
            </a:br>
            <a:r>
              <a:rPr lang="en-US" sz="1100" dirty="0"/>
              <a:t>E. Pirovano</a:t>
            </a:r>
            <a:r>
              <a:rPr lang="en-US" sz="1100" baseline="30000" dirty="0"/>
              <a:t>24</a:t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B24756-BBD7-F24D-BECB-2F9E82338033}"/>
              </a:ext>
            </a:extLst>
          </p:cNvPr>
          <p:cNvSpPr txBox="1"/>
          <p:nvPr/>
        </p:nvSpPr>
        <p:spPr>
          <a:xfrm>
            <a:off x="6999001" y="126715"/>
            <a:ext cx="4815216" cy="6463272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br>
              <a:rPr lang="en-US" sz="1100" dirty="0"/>
            </a:br>
            <a:br>
              <a:rPr lang="en-US" sz="1100" dirty="0"/>
            </a:br>
            <a:r>
              <a:rPr lang="en-US" sz="1100" dirty="0"/>
              <a:t>I. Porras</a:t>
            </a:r>
            <a:r>
              <a:rPr lang="en-US" sz="1100" baseline="30000" dirty="0"/>
              <a:t>42</a:t>
            </a:r>
            <a:br>
              <a:rPr lang="en-US" sz="1100" dirty="0"/>
            </a:br>
            <a:r>
              <a:rPr lang="en-US" sz="1100" dirty="0"/>
              <a:t>J. Praena</a:t>
            </a:r>
            <a:r>
              <a:rPr lang="en-US" sz="1100" baseline="30000" dirty="0"/>
              <a:t>42</a:t>
            </a:r>
            <a:br>
              <a:rPr lang="en-US" sz="1100" dirty="0"/>
            </a:br>
            <a:r>
              <a:rPr lang="en-US" sz="1100" dirty="0"/>
              <a:t>J. M. Quesada</a:t>
            </a:r>
            <a:r>
              <a:rPr lang="en-US" sz="1100" baseline="30000" dirty="0"/>
              <a:t>18</a:t>
            </a:r>
            <a:br>
              <a:rPr lang="en-US" sz="1100" dirty="0"/>
            </a:br>
            <a:r>
              <a:rPr lang="en-US" sz="1100" dirty="0"/>
              <a:t>D. Ramos-Doval</a:t>
            </a:r>
            <a:r>
              <a:rPr lang="en-US" sz="1100" baseline="30000" dirty="0"/>
              <a:t>6</a:t>
            </a:r>
            <a:br>
              <a:rPr lang="en-US" sz="1100" dirty="0"/>
            </a:br>
            <a:r>
              <a:rPr lang="en-US" sz="1100" dirty="0"/>
              <a:t>T. Rauscher</a:t>
            </a:r>
            <a:r>
              <a:rPr lang="en-US" sz="1100" baseline="30000" dirty="0"/>
              <a:t>44,45</a:t>
            </a:r>
            <a:br>
              <a:rPr lang="en-US" sz="1100" dirty="0"/>
            </a:br>
            <a:r>
              <a:rPr lang="en-US" sz="1100" dirty="0"/>
              <a:t>R. Reifarth</a:t>
            </a:r>
            <a:r>
              <a:rPr lang="en-US" sz="1100" baseline="30000" dirty="0"/>
              <a:t>27</a:t>
            </a:r>
            <a:br>
              <a:rPr lang="en-US" sz="1100" dirty="0"/>
            </a:br>
            <a:r>
              <a:rPr lang="en-US" sz="1100" dirty="0"/>
              <a:t>D. Rochman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Y. Romanets</a:t>
            </a:r>
            <a:r>
              <a:rPr lang="en-US" sz="1100" baseline="30000" dirty="0"/>
              <a:t>28</a:t>
            </a:r>
            <a:br>
              <a:rPr lang="en-US" sz="1100" dirty="0"/>
            </a:br>
            <a:r>
              <a:rPr lang="en-US" sz="1100" dirty="0"/>
              <a:t>C. Rubbia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M. Sabaté-Gilarte</a:t>
            </a:r>
            <a:r>
              <a:rPr lang="en-US" sz="1100" baseline="30000" dirty="0"/>
              <a:t>18,1</a:t>
            </a:r>
            <a:br>
              <a:rPr lang="en-US" sz="1100" dirty="0"/>
            </a:br>
            <a:r>
              <a:rPr lang="en-US" sz="1100" dirty="0"/>
              <a:t>A. Saxena</a:t>
            </a:r>
            <a:r>
              <a:rPr lang="en-US" sz="1100" baseline="30000" dirty="0"/>
              <a:t>46</a:t>
            </a:r>
            <a:br>
              <a:rPr lang="en-US" sz="1100" dirty="0"/>
            </a:br>
            <a:r>
              <a:rPr lang="en-US" sz="1100" dirty="0"/>
              <a:t>P. Schillebeeckx</a:t>
            </a:r>
            <a:r>
              <a:rPr lang="en-US" sz="1100" baseline="30000" dirty="0"/>
              <a:t>30</a:t>
            </a:r>
            <a:br>
              <a:rPr lang="en-US" sz="1100" dirty="0"/>
            </a:br>
            <a:r>
              <a:rPr lang="en-US" sz="1100" dirty="0"/>
              <a:t>D. Schumann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A. Sekhar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A. G. Smith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N. V. Sosnin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P. Sprung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A. Stamatopoulos</a:t>
            </a:r>
            <a:r>
              <a:rPr lang="en-US" sz="1100" baseline="30000" dirty="0"/>
              <a:t>21</a:t>
            </a:r>
            <a:br>
              <a:rPr lang="en-US" sz="1100" dirty="0"/>
            </a:br>
            <a:r>
              <a:rPr lang="en-US" sz="1100" dirty="0"/>
              <a:t>G. Tagliente</a:t>
            </a:r>
            <a:r>
              <a:rPr lang="en-US" sz="1100" baseline="30000" dirty="0"/>
              <a:t>10</a:t>
            </a:r>
            <a:br>
              <a:rPr lang="en-US" sz="1100" dirty="0"/>
            </a:br>
            <a:r>
              <a:rPr lang="en-US" sz="1100" dirty="0"/>
              <a:t>J. L. Tain</a:t>
            </a:r>
            <a:r>
              <a:rPr lang="en-US" sz="1100" baseline="30000" dirty="0"/>
              <a:t>7</a:t>
            </a:r>
            <a:br>
              <a:rPr lang="en-US" sz="1100" dirty="0"/>
            </a:br>
            <a:r>
              <a:rPr lang="en-US" sz="1100" dirty="0"/>
              <a:t>A. Tarifeño-Saldivia</a:t>
            </a:r>
            <a:r>
              <a:rPr lang="en-US" sz="1100" baseline="30000" dirty="0"/>
              <a:t>17</a:t>
            </a:r>
            <a:br>
              <a:rPr lang="en-US" sz="1100" dirty="0"/>
            </a:br>
            <a:r>
              <a:rPr lang="en-US" sz="1100" dirty="0"/>
              <a:t>L. Tassan-Got</a:t>
            </a:r>
            <a:r>
              <a:rPr lang="en-US" sz="1100" baseline="30000" dirty="0"/>
              <a:t>1,21,6</a:t>
            </a:r>
            <a:br>
              <a:rPr lang="en-US" sz="1100" dirty="0"/>
            </a:br>
            <a:r>
              <a:rPr lang="en-US" sz="1100" dirty="0"/>
              <a:t>Th. Thomas</a:t>
            </a:r>
            <a:r>
              <a:rPr lang="en-US" sz="1100" baseline="30000" dirty="0"/>
              <a:t>27</a:t>
            </a:r>
            <a:br>
              <a:rPr lang="en-US" sz="1100" dirty="0"/>
            </a:br>
            <a:r>
              <a:rPr lang="en-US" sz="1100" dirty="0"/>
              <a:t>P. Torres-Sánchez</a:t>
            </a:r>
            <a:r>
              <a:rPr lang="en-US" sz="1100" baseline="30000" dirty="0"/>
              <a:t>42</a:t>
            </a:r>
            <a:br>
              <a:rPr lang="en-US" sz="1100" dirty="0"/>
            </a:br>
            <a:r>
              <a:rPr lang="en-US" sz="1100" dirty="0"/>
              <a:t>A. Tsinganis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J. Ulrich</a:t>
            </a:r>
            <a:r>
              <a:rPr lang="en-US" sz="1100" baseline="30000" dirty="0"/>
              <a:t>23</a:t>
            </a:r>
            <a:br>
              <a:rPr lang="en-US" sz="1100" dirty="0"/>
            </a:br>
            <a:r>
              <a:rPr lang="en-US" sz="1100" dirty="0"/>
              <a:t>S. Urlass</a:t>
            </a:r>
            <a:r>
              <a:rPr lang="en-US" sz="1100" baseline="30000" dirty="0"/>
              <a:t>31,1</a:t>
            </a:r>
            <a:br>
              <a:rPr lang="en-US" sz="1100" dirty="0"/>
            </a:br>
            <a:r>
              <a:rPr lang="en-US" sz="1100" dirty="0"/>
              <a:t>S. Valenta</a:t>
            </a:r>
            <a:r>
              <a:rPr lang="en-US" sz="1100" baseline="30000" dirty="0"/>
              <a:t>33</a:t>
            </a:r>
            <a:br>
              <a:rPr lang="en-US" sz="1100" dirty="0"/>
            </a:br>
            <a:r>
              <a:rPr lang="en-US" sz="1100" dirty="0"/>
              <a:t>G. Vannini</a:t>
            </a:r>
            <a:r>
              <a:rPr lang="en-US" sz="1100" baseline="30000" dirty="0"/>
              <a:t>34,35</a:t>
            </a:r>
            <a:br>
              <a:rPr lang="en-US" sz="1100" dirty="0"/>
            </a:br>
            <a:r>
              <a:rPr lang="en-US" sz="1100" dirty="0"/>
              <a:t>V. Variale</a:t>
            </a:r>
            <a:r>
              <a:rPr lang="en-US" sz="1100" baseline="30000" dirty="0"/>
              <a:t>10</a:t>
            </a:r>
            <a:br>
              <a:rPr lang="en-US" sz="1100" dirty="0"/>
            </a:br>
            <a:r>
              <a:rPr lang="en-US" sz="1100" dirty="0"/>
              <a:t>P. Vaz</a:t>
            </a:r>
            <a:r>
              <a:rPr lang="en-US" sz="1100" baseline="30000" dirty="0"/>
              <a:t>28</a:t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AAE541-7107-F249-B884-4D165D6B9EA5}"/>
              </a:ext>
            </a:extLst>
          </p:cNvPr>
          <p:cNvSpPr txBox="1"/>
          <p:nvPr/>
        </p:nvSpPr>
        <p:spPr>
          <a:xfrm>
            <a:off x="8830268" y="166472"/>
            <a:ext cx="3267140" cy="3901031"/>
          </a:xfrm>
          <a:prstGeom prst="rect">
            <a:avLst/>
          </a:prstGeom>
          <a:noFill/>
        </p:spPr>
        <p:txBody>
          <a:bodyPr wrap="none" rtlCol="0">
            <a:normAutofit/>
          </a:bodyPr>
          <a:lstStyle/>
          <a:p>
            <a:br>
              <a:rPr lang="en-US" sz="1100" dirty="0"/>
            </a:br>
            <a:br>
              <a:rPr lang="en-US" sz="1100" dirty="0"/>
            </a:br>
            <a:r>
              <a:rPr lang="en-US" sz="1100" dirty="0"/>
              <a:t>A. Ventura</a:t>
            </a:r>
            <a:r>
              <a:rPr lang="en-US" sz="1100" baseline="30000" dirty="0"/>
              <a:t>34</a:t>
            </a:r>
            <a:br>
              <a:rPr lang="en-US" sz="1100" dirty="0"/>
            </a:br>
            <a:r>
              <a:rPr lang="en-US" sz="1100" dirty="0"/>
              <a:t>D. Vescovi</a:t>
            </a:r>
            <a:r>
              <a:rPr lang="en-US" sz="1100" baseline="30000" dirty="0"/>
              <a:t>10,14</a:t>
            </a:r>
            <a:br>
              <a:rPr lang="en-US" sz="1100" dirty="0"/>
            </a:br>
            <a:r>
              <a:rPr lang="en-US" sz="1100" dirty="0"/>
              <a:t>V. Vlachoudis</a:t>
            </a:r>
            <a:r>
              <a:rPr lang="en-US" sz="1100" baseline="30000" dirty="0"/>
              <a:t>1</a:t>
            </a:r>
            <a:br>
              <a:rPr lang="en-US" sz="1100" dirty="0"/>
            </a:br>
            <a:r>
              <a:rPr lang="en-US" sz="1100" dirty="0"/>
              <a:t>R. Vlastou</a:t>
            </a:r>
            <a:r>
              <a:rPr lang="en-US" sz="1100" baseline="30000" dirty="0"/>
              <a:t>21</a:t>
            </a:r>
            <a:br>
              <a:rPr lang="en-US" sz="1100" dirty="0"/>
            </a:br>
            <a:r>
              <a:rPr lang="en-US" sz="1100" dirty="0"/>
              <a:t>A. Wallner</a:t>
            </a:r>
            <a:r>
              <a:rPr lang="en-US" sz="1100" baseline="30000" dirty="0"/>
              <a:t>47</a:t>
            </a:r>
            <a:br>
              <a:rPr lang="en-US" sz="1100" dirty="0"/>
            </a:br>
            <a:r>
              <a:rPr lang="en-US" sz="1100" dirty="0"/>
              <a:t>P. J. Woods</a:t>
            </a:r>
            <a:r>
              <a:rPr lang="en-US" sz="1100" baseline="30000" dirty="0"/>
              <a:t>22</a:t>
            </a:r>
            <a:br>
              <a:rPr lang="en-US" sz="1100" dirty="0"/>
            </a:br>
            <a:r>
              <a:rPr lang="en-US" sz="1100" dirty="0"/>
              <a:t>T. Wright</a:t>
            </a:r>
            <a:r>
              <a:rPr lang="en-US" sz="1100" baseline="30000" dirty="0"/>
              <a:t>11</a:t>
            </a:r>
            <a:br>
              <a:rPr lang="en-US" sz="1100" dirty="0"/>
            </a:br>
            <a:r>
              <a:rPr lang="en-US" sz="1100" dirty="0"/>
              <a:t>P. Žugec</a:t>
            </a:r>
            <a:r>
              <a:rPr lang="en-US" sz="1100" baseline="30000" dirty="0"/>
              <a:t>12</a:t>
            </a:r>
            <a:br>
              <a:rPr lang="en-US" sz="1100" dirty="0"/>
            </a:br>
            <a:endParaRPr lang="en-US" sz="11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3055FA3-578B-D04D-BCB1-85CEB035A7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1979" y="2390207"/>
            <a:ext cx="3355428" cy="1311128"/>
          </a:xfrm>
        </p:spPr>
        <p:txBody>
          <a:bodyPr wrap="square" anchor="t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dirty="0" err="1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_TOF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3E9119B-F69D-2B40-8813-7335D76CAF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793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16</a:t>
            </a:fld>
            <a:endParaRPr lang="it-IT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E411DF-B120-E14E-84F2-8293C48F46C8}"/>
              </a:ext>
            </a:extLst>
          </p:cNvPr>
          <p:cNvSpPr txBox="1"/>
          <p:nvPr/>
        </p:nvSpPr>
        <p:spPr>
          <a:xfrm>
            <a:off x="1250731" y="185737"/>
            <a:ext cx="5525872" cy="66018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aseline="30000" dirty="0"/>
              <a:t>1</a:t>
            </a:r>
            <a:r>
              <a:rPr lang="en-US" sz="900" dirty="0"/>
              <a:t>European Organization for Nuclear Research (CERN), Switzerland</a:t>
            </a:r>
            <a:br>
              <a:rPr lang="en-US" sz="900" dirty="0"/>
            </a:br>
            <a:r>
              <a:rPr lang="en-US" sz="900" baseline="30000" dirty="0"/>
              <a:t>2</a:t>
            </a:r>
            <a:r>
              <a:rPr lang="en-US" sz="900" dirty="0"/>
              <a:t>Centro de </a:t>
            </a:r>
            <a:r>
              <a:rPr lang="en-US" sz="900" dirty="0" err="1"/>
              <a:t>Investigaciones</a:t>
            </a:r>
            <a:r>
              <a:rPr lang="en-US" sz="900" dirty="0"/>
              <a:t> </a:t>
            </a:r>
            <a:r>
              <a:rPr lang="en-US" sz="900" dirty="0" err="1"/>
              <a:t>Energéticas</a:t>
            </a:r>
            <a:r>
              <a:rPr lang="en-US" sz="900" dirty="0"/>
              <a:t> </a:t>
            </a:r>
            <a:r>
              <a:rPr lang="en-US" sz="900" dirty="0" err="1"/>
              <a:t>Medioambientales</a:t>
            </a:r>
            <a:r>
              <a:rPr lang="en-US" sz="900" dirty="0"/>
              <a:t> y </a:t>
            </a:r>
            <a:r>
              <a:rPr lang="en-US" sz="900" dirty="0" err="1"/>
              <a:t>Tecnológicas</a:t>
            </a:r>
            <a:r>
              <a:rPr lang="en-US" sz="900" dirty="0"/>
              <a:t> (CIEMAT), Spain</a:t>
            </a:r>
            <a:br>
              <a:rPr lang="en-US" sz="900" dirty="0"/>
            </a:br>
            <a:r>
              <a:rPr lang="en-US" sz="900" baseline="30000" dirty="0"/>
              <a:t>3</a:t>
            </a:r>
            <a:r>
              <a:rPr lang="en-US" sz="900" dirty="0"/>
              <a:t>INFN </a:t>
            </a:r>
            <a:r>
              <a:rPr lang="en-US" sz="900" dirty="0" err="1"/>
              <a:t>Laboratori</a:t>
            </a:r>
            <a:r>
              <a:rPr lang="en-US" sz="900" dirty="0"/>
              <a:t> </a:t>
            </a:r>
            <a:r>
              <a:rPr lang="en-US" sz="900" dirty="0" err="1"/>
              <a:t>Nazionali</a:t>
            </a:r>
            <a:r>
              <a:rPr lang="en-US" sz="900" dirty="0"/>
              <a:t> del Sud, Catania, Italy</a:t>
            </a:r>
            <a:br>
              <a:rPr lang="en-US" sz="900" dirty="0"/>
            </a:br>
            <a:r>
              <a:rPr lang="en-US" sz="900" baseline="30000" dirty="0"/>
              <a:t>4</a:t>
            </a:r>
            <a:r>
              <a:rPr lang="en-US" sz="900" dirty="0"/>
              <a:t>Dipartimento di </a:t>
            </a:r>
            <a:r>
              <a:rPr lang="en-US" sz="900" dirty="0" err="1"/>
              <a:t>Fisica</a:t>
            </a:r>
            <a:r>
              <a:rPr lang="en-US" sz="900" dirty="0"/>
              <a:t> e </a:t>
            </a:r>
            <a:r>
              <a:rPr lang="en-US" sz="900" dirty="0" err="1"/>
              <a:t>Astronomia</a:t>
            </a:r>
            <a:r>
              <a:rPr lang="en-US" sz="900" dirty="0"/>
              <a:t>, </a:t>
            </a:r>
            <a:r>
              <a:rPr lang="en-US" sz="900" dirty="0" err="1"/>
              <a:t>Università</a:t>
            </a:r>
            <a:r>
              <a:rPr lang="en-US" sz="900" dirty="0"/>
              <a:t> di Catania, Italy</a:t>
            </a:r>
            <a:br>
              <a:rPr lang="en-US" sz="900" dirty="0"/>
            </a:br>
            <a:r>
              <a:rPr lang="en-US" sz="900" baseline="30000" dirty="0"/>
              <a:t>5</a:t>
            </a:r>
            <a:r>
              <a:rPr lang="en-US" sz="900" dirty="0"/>
              <a:t>University of Lodz, Poland</a:t>
            </a:r>
            <a:br>
              <a:rPr lang="en-US" sz="900" dirty="0"/>
            </a:br>
            <a:r>
              <a:rPr lang="en-US" sz="900" baseline="30000" dirty="0"/>
              <a:t>6</a:t>
            </a:r>
            <a:r>
              <a:rPr lang="en-US" sz="900" dirty="0"/>
              <a:t>Institut de Physique </a:t>
            </a:r>
            <a:r>
              <a:rPr lang="en-US" sz="900" dirty="0" err="1"/>
              <a:t>Nucléaire</a:t>
            </a:r>
            <a:r>
              <a:rPr lang="en-US" sz="900" dirty="0"/>
              <a:t>, CNRS-IN2P3, Univ. Paris-Sud, </a:t>
            </a:r>
            <a:r>
              <a:rPr lang="en-US" sz="900" dirty="0" err="1"/>
              <a:t>Université</a:t>
            </a:r>
            <a:r>
              <a:rPr lang="en-US" sz="900" dirty="0"/>
              <a:t> Paris-</a:t>
            </a:r>
            <a:r>
              <a:rPr lang="en-US" sz="900" dirty="0" err="1"/>
              <a:t>Saclay</a:t>
            </a:r>
            <a:r>
              <a:rPr lang="en-US" sz="900" dirty="0"/>
              <a:t>, F-91406 Orsay Cedex, France</a:t>
            </a:r>
            <a:br>
              <a:rPr lang="en-US" sz="900" dirty="0"/>
            </a:br>
            <a:r>
              <a:rPr lang="en-US" sz="900" baseline="30000" dirty="0"/>
              <a:t>7</a:t>
            </a:r>
            <a:r>
              <a:rPr lang="en-US" sz="900" dirty="0"/>
              <a:t>Instituto de </a:t>
            </a:r>
            <a:r>
              <a:rPr lang="en-US" sz="900" dirty="0" err="1"/>
              <a:t>Física</a:t>
            </a:r>
            <a:r>
              <a:rPr lang="en-US" sz="900" dirty="0"/>
              <a:t> Corpuscular, CSIC - Universidad de Valencia, Spain</a:t>
            </a:r>
            <a:br>
              <a:rPr lang="en-US" sz="900" dirty="0"/>
            </a:br>
            <a:r>
              <a:rPr lang="en-US" sz="900" baseline="30000" dirty="0"/>
              <a:t>8</a:t>
            </a:r>
            <a:r>
              <a:rPr lang="en-US" sz="900" dirty="0"/>
              <a:t>TU Wien, </a:t>
            </a:r>
            <a:r>
              <a:rPr lang="en-US" sz="900" dirty="0" err="1"/>
              <a:t>Atominstitut</a:t>
            </a:r>
            <a:r>
              <a:rPr lang="en-US" sz="900" dirty="0"/>
              <a:t>, </a:t>
            </a:r>
            <a:r>
              <a:rPr lang="en-US" sz="900" dirty="0" err="1"/>
              <a:t>Stadionallee</a:t>
            </a:r>
            <a:r>
              <a:rPr lang="en-US" sz="900" dirty="0"/>
              <a:t> 2, 1020 Wien, Austria</a:t>
            </a:r>
            <a:br>
              <a:rPr lang="en-US" sz="900" dirty="0"/>
            </a:br>
            <a:r>
              <a:rPr lang="en-US" sz="900" baseline="30000" dirty="0"/>
              <a:t>9</a:t>
            </a:r>
            <a:r>
              <a:rPr lang="en-US" sz="900" dirty="0"/>
              <a:t>CEA </a:t>
            </a:r>
            <a:r>
              <a:rPr lang="en-US" sz="900" dirty="0" err="1"/>
              <a:t>Irfu</a:t>
            </a:r>
            <a:r>
              <a:rPr lang="en-US" sz="900" dirty="0"/>
              <a:t>, </a:t>
            </a:r>
            <a:r>
              <a:rPr lang="en-US" sz="900" dirty="0" err="1"/>
              <a:t>Université</a:t>
            </a:r>
            <a:r>
              <a:rPr lang="en-US" sz="900" dirty="0"/>
              <a:t> Paris-</a:t>
            </a:r>
            <a:r>
              <a:rPr lang="en-US" sz="900" dirty="0" err="1"/>
              <a:t>Saclay</a:t>
            </a:r>
            <a:r>
              <a:rPr lang="en-US" sz="900" dirty="0"/>
              <a:t>, F-91191 Gif-sur-Yvette, France</a:t>
            </a:r>
            <a:br>
              <a:rPr lang="en-US" sz="900" dirty="0"/>
            </a:br>
            <a:r>
              <a:rPr lang="en-US" sz="900" baseline="30000" dirty="0"/>
              <a:t>10</a:t>
            </a:r>
            <a:r>
              <a:rPr lang="en-US" sz="900" dirty="0"/>
              <a:t>Istituto Nazionale di </a:t>
            </a:r>
            <a:r>
              <a:rPr lang="en-US" sz="900" dirty="0" err="1"/>
              <a:t>Fisica</a:t>
            </a:r>
            <a:r>
              <a:rPr lang="en-US" sz="900" dirty="0"/>
              <a:t> </a:t>
            </a:r>
            <a:r>
              <a:rPr lang="en-US" sz="900" dirty="0" err="1"/>
              <a:t>Nucleare</a:t>
            </a:r>
            <a:r>
              <a:rPr lang="en-US" sz="900" dirty="0"/>
              <a:t>, </a:t>
            </a:r>
            <a:r>
              <a:rPr lang="en-US" sz="900" dirty="0" err="1"/>
              <a:t>Sezione</a:t>
            </a:r>
            <a:r>
              <a:rPr lang="en-US" sz="900" dirty="0"/>
              <a:t> di Bari, Italy</a:t>
            </a:r>
            <a:br>
              <a:rPr lang="en-US" sz="900" dirty="0"/>
            </a:br>
            <a:r>
              <a:rPr lang="en-US" sz="900" baseline="30000" dirty="0"/>
              <a:t>11</a:t>
            </a:r>
            <a:r>
              <a:rPr lang="en-US" sz="900" dirty="0"/>
              <a:t>University of Manchester, United Kingdom</a:t>
            </a:r>
            <a:br>
              <a:rPr lang="en-US" sz="900" dirty="0"/>
            </a:br>
            <a:r>
              <a:rPr lang="en-US" sz="900" baseline="30000" dirty="0"/>
              <a:t>12</a:t>
            </a:r>
            <a:r>
              <a:rPr lang="en-US" sz="900" dirty="0"/>
              <a:t>Department of Physics, Faculty of Science, University of Zagreb, Zagreb, Croatia</a:t>
            </a:r>
            <a:br>
              <a:rPr lang="en-US" sz="900" dirty="0"/>
            </a:br>
            <a:r>
              <a:rPr lang="en-US" sz="900" baseline="30000" dirty="0"/>
              <a:t>13</a:t>
            </a:r>
            <a:r>
              <a:rPr lang="en-US" sz="900" dirty="0"/>
              <a:t>University of York, United Kingdom</a:t>
            </a:r>
            <a:br>
              <a:rPr lang="en-US" sz="900" dirty="0"/>
            </a:br>
            <a:r>
              <a:rPr lang="en-US" sz="900" baseline="30000" dirty="0"/>
              <a:t>14</a:t>
            </a:r>
            <a:r>
              <a:rPr lang="en-US" sz="900" dirty="0"/>
              <a:t>Istituto Nazionale di </a:t>
            </a:r>
            <a:r>
              <a:rPr lang="en-US" sz="900" dirty="0" err="1"/>
              <a:t>Fisica</a:t>
            </a:r>
            <a:r>
              <a:rPr lang="en-US" sz="900" dirty="0"/>
              <a:t> </a:t>
            </a:r>
            <a:r>
              <a:rPr lang="en-US" sz="900" dirty="0" err="1"/>
              <a:t>Nucleare</a:t>
            </a:r>
            <a:r>
              <a:rPr lang="en-US" sz="900" dirty="0"/>
              <a:t>, </a:t>
            </a:r>
            <a:r>
              <a:rPr lang="en-US" sz="900" dirty="0" err="1"/>
              <a:t>Sezione</a:t>
            </a:r>
            <a:r>
              <a:rPr lang="en-US" sz="900" dirty="0"/>
              <a:t> di Perugia, Italy</a:t>
            </a:r>
            <a:br>
              <a:rPr lang="en-US" sz="900" dirty="0"/>
            </a:br>
            <a:r>
              <a:rPr lang="en-US" sz="900" baseline="30000" dirty="0"/>
              <a:t>15</a:t>
            </a:r>
            <a:r>
              <a:rPr lang="en-US" sz="900" dirty="0"/>
              <a:t>Dipartimento di </a:t>
            </a:r>
            <a:r>
              <a:rPr lang="en-US" sz="900" dirty="0" err="1"/>
              <a:t>Fisica</a:t>
            </a:r>
            <a:r>
              <a:rPr lang="en-US" sz="900" dirty="0"/>
              <a:t> e </a:t>
            </a:r>
            <a:r>
              <a:rPr lang="en-US" sz="900" dirty="0" err="1"/>
              <a:t>Geologia</a:t>
            </a:r>
            <a:r>
              <a:rPr lang="en-US" sz="900" dirty="0"/>
              <a:t>, </a:t>
            </a:r>
            <a:r>
              <a:rPr lang="en-US" sz="900" dirty="0" err="1"/>
              <a:t>Universita</a:t>
            </a:r>
            <a:r>
              <a:rPr lang="en-US" sz="900" dirty="0"/>
              <a:t>’ di Perugia, Italy</a:t>
            </a:r>
            <a:br>
              <a:rPr lang="en-US" sz="900" dirty="0"/>
            </a:br>
            <a:r>
              <a:rPr lang="en-US" sz="900" baseline="30000" dirty="0"/>
              <a:t>16</a:t>
            </a:r>
            <a:r>
              <a:rPr lang="en-US" sz="900" dirty="0"/>
              <a:t>University of Santiago de Compostela, Spain</a:t>
            </a:r>
            <a:br>
              <a:rPr lang="en-US" sz="900" dirty="0"/>
            </a:br>
            <a:r>
              <a:rPr lang="en-US" sz="900" baseline="30000" dirty="0"/>
              <a:t>17</a:t>
            </a:r>
            <a:r>
              <a:rPr lang="en-US" sz="900" dirty="0"/>
              <a:t>Universitat </a:t>
            </a:r>
            <a:r>
              <a:rPr lang="en-US" sz="900" dirty="0" err="1"/>
              <a:t>Politècnica</a:t>
            </a:r>
            <a:r>
              <a:rPr lang="en-US" sz="900" dirty="0"/>
              <a:t> de Catalunya, Spain</a:t>
            </a:r>
            <a:br>
              <a:rPr lang="en-US" sz="900" dirty="0"/>
            </a:br>
            <a:r>
              <a:rPr lang="en-US" sz="900" baseline="30000" dirty="0"/>
              <a:t>18</a:t>
            </a:r>
            <a:r>
              <a:rPr lang="en-US" sz="900" dirty="0"/>
              <a:t>Universidad de Sevilla, Spain</a:t>
            </a:r>
            <a:br>
              <a:rPr lang="en-US" sz="900" dirty="0"/>
            </a:br>
            <a:r>
              <a:rPr lang="en-US" sz="900" baseline="30000" dirty="0"/>
              <a:t>19</a:t>
            </a:r>
            <a:r>
              <a:rPr lang="en-US" sz="900" dirty="0"/>
              <a:t>Istituto Nazionale di </a:t>
            </a:r>
            <a:r>
              <a:rPr lang="en-US" sz="900" dirty="0" err="1"/>
              <a:t>Astrofisica</a:t>
            </a:r>
            <a:r>
              <a:rPr lang="en-US" sz="900" dirty="0"/>
              <a:t> - </a:t>
            </a:r>
            <a:r>
              <a:rPr lang="en-US" sz="900" dirty="0" err="1"/>
              <a:t>Osservatorio</a:t>
            </a:r>
            <a:r>
              <a:rPr lang="en-US" sz="900" dirty="0"/>
              <a:t> </a:t>
            </a:r>
            <a:r>
              <a:rPr lang="en-US" sz="900" dirty="0" err="1"/>
              <a:t>Astronomico</a:t>
            </a:r>
            <a:r>
              <a:rPr lang="en-US" sz="900" dirty="0"/>
              <a:t> di Teramo, Italy</a:t>
            </a:r>
            <a:br>
              <a:rPr lang="en-US" sz="900" dirty="0"/>
            </a:br>
            <a:r>
              <a:rPr lang="en-US" sz="900" baseline="30000" dirty="0"/>
              <a:t>20</a:t>
            </a:r>
            <a:r>
              <a:rPr lang="en-US" sz="900" dirty="0"/>
              <a:t>Dipartimento di </a:t>
            </a:r>
            <a:r>
              <a:rPr lang="en-US" sz="900" dirty="0" err="1"/>
              <a:t>Fisica</a:t>
            </a:r>
            <a:r>
              <a:rPr lang="en-US" sz="900" dirty="0"/>
              <a:t>, </a:t>
            </a:r>
            <a:r>
              <a:rPr lang="en-US" sz="900" dirty="0" err="1"/>
              <a:t>Università</a:t>
            </a:r>
            <a:r>
              <a:rPr lang="en-US" sz="900" dirty="0"/>
              <a:t> </a:t>
            </a:r>
            <a:r>
              <a:rPr lang="en-US" sz="900" dirty="0" err="1"/>
              <a:t>degli</a:t>
            </a:r>
            <a:r>
              <a:rPr lang="en-US" sz="900" dirty="0"/>
              <a:t> </a:t>
            </a:r>
            <a:r>
              <a:rPr lang="en-US" sz="900" dirty="0" err="1"/>
              <a:t>Studi</a:t>
            </a:r>
            <a:r>
              <a:rPr lang="en-US" sz="900" dirty="0"/>
              <a:t> di Bari, Italy</a:t>
            </a:r>
            <a:br>
              <a:rPr lang="en-US" sz="900" dirty="0"/>
            </a:br>
            <a:r>
              <a:rPr lang="en-US" sz="900" baseline="30000" dirty="0"/>
              <a:t>21</a:t>
            </a:r>
            <a:r>
              <a:rPr lang="en-US" sz="900" dirty="0"/>
              <a:t>National Technical University of Athens, Greece</a:t>
            </a:r>
            <a:br>
              <a:rPr lang="en-US" sz="900" dirty="0"/>
            </a:br>
            <a:r>
              <a:rPr lang="en-US" sz="900" baseline="30000" dirty="0"/>
              <a:t>22</a:t>
            </a:r>
            <a:r>
              <a:rPr lang="en-US" sz="900" dirty="0"/>
              <a:t>School of Physics and Astronomy, University of Edinburgh, United Kingdom</a:t>
            </a:r>
            <a:br>
              <a:rPr lang="en-US" sz="900" dirty="0"/>
            </a:br>
            <a:r>
              <a:rPr lang="en-US" sz="900" baseline="30000" dirty="0"/>
              <a:t>23</a:t>
            </a:r>
            <a:r>
              <a:rPr lang="en-US" sz="900" dirty="0"/>
              <a:t>Paul Scherrer </a:t>
            </a:r>
            <a:r>
              <a:rPr lang="en-US" sz="900" dirty="0" err="1"/>
              <a:t>Institut</a:t>
            </a:r>
            <a:r>
              <a:rPr lang="en-US" sz="900" dirty="0"/>
              <a:t> (PSI), </a:t>
            </a:r>
            <a:r>
              <a:rPr lang="en-US" sz="900" dirty="0" err="1"/>
              <a:t>Villigen</a:t>
            </a:r>
            <a:r>
              <a:rPr lang="en-US" sz="900" dirty="0"/>
              <a:t>, Switzerland</a:t>
            </a:r>
            <a:br>
              <a:rPr lang="en-US" sz="900" dirty="0"/>
            </a:br>
            <a:r>
              <a:rPr lang="en-US" sz="900" baseline="30000" dirty="0"/>
              <a:t>24</a:t>
            </a:r>
            <a:r>
              <a:rPr lang="en-US" sz="900" dirty="0"/>
              <a:t>Physikalisch-Technische </a:t>
            </a:r>
            <a:r>
              <a:rPr lang="en-US" sz="900" dirty="0" err="1"/>
              <a:t>Bundesanstalt</a:t>
            </a:r>
            <a:r>
              <a:rPr lang="en-US" sz="900" dirty="0"/>
              <a:t> (PTB), </a:t>
            </a:r>
            <a:r>
              <a:rPr lang="en-US" sz="900" dirty="0" err="1"/>
              <a:t>Bundesallee</a:t>
            </a:r>
            <a:r>
              <a:rPr lang="en-US" sz="900" dirty="0"/>
              <a:t> 100, 38116 Braunschweig, Germany</a:t>
            </a:r>
            <a:br>
              <a:rPr lang="en-US" sz="900" dirty="0"/>
            </a:br>
            <a:r>
              <a:rPr lang="en-US" sz="900" baseline="30000" dirty="0"/>
              <a:t>25</a:t>
            </a:r>
            <a:r>
              <a:rPr lang="en-US" sz="900" dirty="0"/>
              <a:t>University of Ioannina, Greece</a:t>
            </a:r>
            <a:br>
              <a:rPr lang="en-US" sz="900" dirty="0"/>
            </a:br>
            <a:r>
              <a:rPr lang="en-US" sz="900" baseline="30000" dirty="0"/>
              <a:t>26</a:t>
            </a:r>
            <a:r>
              <a:rPr lang="en-US" sz="900" dirty="0"/>
              <a:t>Joint Institute for Nuclear Research (JINR), </a:t>
            </a:r>
            <a:r>
              <a:rPr lang="en-US" sz="900" dirty="0" err="1"/>
              <a:t>Dubna</a:t>
            </a:r>
            <a:r>
              <a:rPr lang="en-US" sz="900" dirty="0"/>
              <a:t>, Russia</a:t>
            </a:r>
            <a:br>
              <a:rPr lang="en-US" sz="900" dirty="0"/>
            </a:br>
            <a:r>
              <a:rPr lang="en-US" sz="900" baseline="30000" dirty="0"/>
              <a:t>27</a:t>
            </a:r>
            <a:r>
              <a:rPr lang="en-US" sz="900" dirty="0"/>
              <a:t>Goethe University Frankfurt, Germany</a:t>
            </a:r>
            <a:br>
              <a:rPr lang="en-US" sz="900" dirty="0"/>
            </a:br>
            <a:r>
              <a:rPr lang="en-US" sz="900" baseline="30000" dirty="0"/>
              <a:t>28</a:t>
            </a:r>
            <a:r>
              <a:rPr lang="en-US" sz="900" dirty="0"/>
              <a:t>Instituto Superior Técnico, Lisbon, Portugal</a:t>
            </a:r>
            <a:br>
              <a:rPr lang="en-US" sz="900" dirty="0"/>
            </a:br>
            <a:r>
              <a:rPr lang="en-US" sz="900" baseline="30000" dirty="0"/>
              <a:t>29</a:t>
            </a:r>
            <a:r>
              <a:rPr lang="en-US" sz="900" dirty="0"/>
              <a:t>Japan Atomic Energy Agency (JAEA), Tokai-</a:t>
            </a:r>
            <a:r>
              <a:rPr lang="en-US" sz="900" dirty="0" err="1"/>
              <a:t>mura</a:t>
            </a:r>
            <a:r>
              <a:rPr lang="en-US" sz="900" dirty="0"/>
              <a:t>, Japan</a:t>
            </a:r>
            <a:br>
              <a:rPr lang="en-US" sz="900" dirty="0"/>
            </a:br>
            <a:r>
              <a:rPr lang="en-US" sz="900" baseline="30000" dirty="0"/>
              <a:t>30</a:t>
            </a:r>
            <a:r>
              <a:rPr lang="en-US" sz="900" dirty="0"/>
              <a:t>European Commission, Joint Research Centre, </a:t>
            </a:r>
            <a:r>
              <a:rPr lang="en-US" sz="900" dirty="0" err="1"/>
              <a:t>Geel</a:t>
            </a:r>
            <a:r>
              <a:rPr lang="en-US" sz="900" dirty="0"/>
              <a:t>, </a:t>
            </a:r>
            <a:r>
              <a:rPr lang="en-US" sz="900" dirty="0" err="1"/>
              <a:t>Retieseweg</a:t>
            </a:r>
            <a:r>
              <a:rPr lang="en-US" sz="900" dirty="0"/>
              <a:t> 111, B-2440 </a:t>
            </a:r>
            <a:r>
              <a:rPr lang="en-US" sz="900" dirty="0" err="1"/>
              <a:t>Geel</a:t>
            </a:r>
            <a:r>
              <a:rPr lang="en-US" sz="900" dirty="0"/>
              <a:t>, Belgium</a:t>
            </a:r>
            <a:br>
              <a:rPr lang="en-US" sz="900" dirty="0"/>
            </a:br>
            <a:r>
              <a:rPr lang="en-US" sz="900" baseline="30000" dirty="0"/>
              <a:t>31</a:t>
            </a:r>
            <a:r>
              <a:rPr lang="en-US" sz="900" dirty="0"/>
              <a:t>Helmholtz-Zentrum Dresden-</a:t>
            </a:r>
            <a:r>
              <a:rPr lang="en-US" sz="900" dirty="0" err="1"/>
              <a:t>Rossendorf</a:t>
            </a:r>
            <a:r>
              <a:rPr lang="en-US" sz="900" dirty="0"/>
              <a:t>, Germany</a:t>
            </a:r>
            <a:br>
              <a:rPr lang="en-US" sz="900" dirty="0"/>
            </a:br>
            <a:r>
              <a:rPr lang="en-US" sz="900" baseline="30000" dirty="0"/>
              <a:t>32</a:t>
            </a:r>
            <a:r>
              <a:rPr lang="en-US" sz="900" dirty="0"/>
              <a:t>Karlsruhe Institute of Technology, Campus North, IKP, 76021 Karlsruhe, Germany</a:t>
            </a:r>
            <a:br>
              <a:rPr lang="en-US" sz="900" dirty="0"/>
            </a:br>
            <a:r>
              <a:rPr lang="en-US" sz="900" baseline="30000" dirty="0"/>
              <a:t>33</a:t>
            </a:r>
            <a:r>
              <a:rPr lang="en-US" sz="900" dirty="0"/>
              <a:t>Charles University, Prague, Czech Republic</a:t>
            </a:r>
            <a:br>
              <a:rPr lang="en-US" sz="900" dirty="0"/>
            </a:br>
            <a:r>
              <a:rPr lang="en-US" sz="900" baseline="30000" dirty="0"/>
              <a:t>34</a:t>
            </a:r>
            <a:r>
              <a:rPr lang="en-US" sz="900" dirty="0"/>
              <a:t>Istituto Nazionale di </a:t>
            </a:r>
            <a:r>
              <a:rPr lang="en-US" sz="900" dirty="0" err="1"/>
              <a:t>Fisica</a:t>
            </a:r>
            <a:r>
              <a:rPr lang="en-US" sz="900" dirty="0"/>
              <a:t> </a:t>
            </a:r>
            <a:r>
              <a:rPr lang="en-US" sz="900" dirty="0" err="1"/>
              <a:t>Nucleare</a:t>
            </a:r>
            <a:r>
              <a:rPr lang="en-US" sz="900" dirty="0"/>
              <a:t>, </a:t>
            </a:r>
            <a:r>
              <a:rPr lang="en-US" sz="900" dirty="0" err="1"/>
              <a:t>Sezione</a:t>
            </a:r>
            <a:r>
              <a:rPr lang="en-US" sz="900" dirty="0"/>
              <a:t> di Bologna, Italy</a:t>
            </a:r>
            <a:br>
              <a:rPr lang="en-US" sz="900" dirty="0"/>
            </a:br>
            <a:r>
              <a:rPr lang="en-US" sz="900" baseline="30000" dirty="0"/>
              <a:t>35</a:t>
            </a:r>
            <a:r>
              <a:rPr lang="en-US" sz="900" dirty="0"/>
              <a:t>Dipartimento di </a:t>
            </a:r>
            <a:r>
              <a:rPr lang="en-US" sz="900" dirty="0" err="1"/>
              <a:t>Fisica</a:t>
            </a:r>
            <a:r>
              <a:rPr lang="en-US" sz="900" dirty="0"/>
              <a:t> e </a:t>
            </a:r>
            <a:r>
              <a:rPr lang="en-US" sz="900" dirty="0" err="1"/>
              <a:t>Astronomia</a:t>
            </a:r>
            <a:r>
              <a:rPr lang="en-US" sz="900" dirty="0"/>
              <a:t>, </a:t>
            </a:r>
            <a:r>
              <a:rPr lang="en-US" sz="900" dirty="0" err="1"/>
              <a:t>Università</a:t>
            </a:r>
            <a:r>
              <a:rPr lang="en-US" sz="900" dirty="0"/>
              <a:t> di Bologna, Italy</a:t>
            </a:r>
            <a:br>
              <a:rPr lang="en-US" sz="900" dirty="0"/>
            </a:br>
            <a:r>
              <a:rPr lang="en-US" sz="900" baseline="30000" dirty="0"/>
              <a:t>36</a:t>
            </a:r>
            <a:r>
              <a:rPr lang="en-US" sz="900" dirty="0"/>
              <a:t>Istituto Nazionale di </a:t>
            </a:r>
            <a:r>
              <a:rPr lang="en-US" sz="900" dirty="0" err="1"/>
              <a:t>Fisica</a:t>
            </a:r>
            <a:r>
              <a:rPr lang="en-US" sz="900" dirty="0"/>
              <a:t> </a:t>
            </a:r>
            <a:r>
              <a:rPr lang="en-US" sz="900" dirty="0" err="1"/>
              <a:t>Nucleare</a:t>
            </a:r>
            <a:r>
              <a:rPr lang="en-US" sz="900" dirty="0"/>
              <a:t>, </a:t>
            </a:r>
            <a:r>
              <a:rPr lang="en-US" sz="900" dirty="0" err="1"/>
              <a:t>Sezione</a:t>
            </a:r>
            <a:r>
              <a:rPr lang="en-US" sz="900" dirty="0"/>
              <a:t> di </a:t>
            </a:r>
            <a:r>
              <a:rPr lang="en-US" sz="900" dirty="0" err="1"/>
              <a:t>Legnaro</a:t>
            </a:r>
            <a:r>
              <a:rPr lang="en-US" sz="900" dirty="0"/>
              <a:t>, Italy</a:t>
            </a:r>
            <a:br>
              <a:rPr lang="en-US" sz="900" dirty="0"/>
            </a:br>
            <a:r>
              <a:rPr lang="en-US" sz="900" baseline="30000" dirty="0"/>
              <a:t>37</a:t>
            </a:r>
            <a:r>
              <a:rPr lang="en-US" sz="900" dirty="0"/>
              <a:t>Consiglio Nazionale </a:t>
            </a:r>
            <a:r>
              <a:rPr lang="en-US" sz="900" dirty="0" err="1"/>
              <a:t>delle</a:t>
            </a:r>
            <a:r>
              <a:rPr lang="en-US" sz="900" dirty="0"/>
              <a:t> </a:t>
            </a:r>
            <a:r>
              <a:rPr lang="en-US" sz="900" dirty="0" err="1"/>
              <a:t>Ricerche</a:t>
            </a:r>
            <a:r>
              <a:rPr lang="en-US" sz="900" dirty="0"/>
              <a:t>, Bari, Italy</a:t>
            </a:r>
            <a:br>
              <a:rPr lang="en-US" sz="900" dirty="0"/>
            </a:br>
            <a:r>
              <a:rPr lang="en-US" sz="900" baseline="30000" dirty="0"/>
              <a:t>38</a:t>
            </a:r>
            <a:r>
              <a:rPr lang="en-US" sz="900" dirty="0"/>
              <a:t>Agenzia </a:t>
            </a:r>
            <a:r>
              <a:rPr lang="en-US" sz="900" dirty="0" err="1"/>
              <a:t>nazionale</a:t>
            </a:r>
            <a:r>
              <a:rPr lang="en-US" sz="900" dirty="0"/>
              <a:t> per le </a:t>
            </a:r>
            <a:r>
              <a:rPr lang="en-US" sz="900" dirty="0" err="1"/>
              <a:t>nuove</a:t>
            </a:r>
            <a:r>
              <a:rPr lang="en-US" sz="900" dirty="0"/>
              <a:t> </a:t>
            </a:r>
            <a:r>
              <a:rPr lang="en-US" sz="900" dirty="0" err="1"/>
              <a:t>tecnologie</a:t>
            </a:r>
            <a:r>
              <a:rPr lang="en-US" sz="900" dirty="0"/>
              <a:t> (ENEA), Bologna, Italy</a:t>
            </a:r>
            <a:br>
              <a:rPr lang="en-US" sz="900" dirty="0"/>
            </a:br>
            <a:r>
              <a:rPr lang="en-US" sz="900" baseline="30000" dirty="0"/>
              <a:t>39</a:t>
            </a:r>
            <a:r>
              <a:rPr lang="en-US" sz="900" dirty="0"/>
              <a:t>Istituto Nazionale di </a:t>
            </a:r>
            <a:r>
              <a:rPr lang="en-US" sz="900" dirty="0" err="1"/>
              <a:t>Fisica</a:t>
            </a:r>
            <a:r>
              <a:rPr lang="en-US" sz="900" dirty="0"/>
              <a:t> </a:t>
            </a:r>
            <a:r>
              <a:rPr lang="en-US" sz="900" dirty="0" err="1"/>
              <a:t>Nucleare</a:t>
            </a:r>
            <a:r>
              <a:rPr lang="en-US" sz="900" dirty="0"/>
              <a:t>, </a:t>
            </a:r>
            <a:r>
              <a:rPr lang="en-US" sz="900" dirty="0" err="1"/>
              <a:t>Sezione</a:t>
            </a:r>
            <a:r>
              <a:rPr lang="en-US" sz="900" dirty="0"/>
              <a:t> di Trieste, Italy</a:t>
            </a:r>
            <a:br>
              <a:rPr lang="en-US" sz="900" dirty="0"/>
            </a:br>
            <a:r>
              <a:rPr lang="en-US" sz="900" baseline="30000" dirty="0"/>
              <a:t>40</a:t>
            </a:r>
            <a:r>
              <a:rPr lang="en-US" sz="900" dirty="0"/>
              <a:t>Dipartimento di </a:t>
            </a:r>
            <a:r>
              <a:rPr lang="en-US" sz="900" dirty="0" err="1"/>
              <a:t>Fisica</a:t>
            </a:r>
            <a:r>
              <a:rPr lang="en-US" sz="900" dirty="0"/>
              <a:t> e </a:t>
            </a:r>
            <a:r>
              <a:rPr lang="en-US" sz="900" dirty="0" err="1"/>
              <a:t>Astronomia</a:t>
            </a:r>
            <a:r>
              <a:rPr lang="en-US" sz="900" dirty="0"/>
              <a:t>, </a:t>
            </a:r>
            <a:r>
              <a:rPr lang="en-US" sz="900" dirty="0" err="1"/>
              <a:t>Università</a:t>
            </a:r>
            <a:r>
              <a:rPr lang="en-US" sz="900" dirty="0"/>
              <a:t> di Catania, Italy</a:t>
            </a:r>
            <a:br>
              <a:rPr lang="en-US" sz="900" dirty="0"/>
            </a:br>
            <a:r>
              <a:rPr lang="en-US" sz="900" baseline="30000" dirty="0"/>
              <a:t>41</a:t>
            </a:r>
            <a:r>
              <a:rPr lang="en-US" sz="900" dirty="0"/>
              <a:t>Horia </a:t>
            </a:r>
            <a:r>
              <a:rPr lang="en-US" sz="900" dirty="0" err="1"/>
              <a:t>Hulubei</a:t>
            </a:r>
            <a:r>
              <a:rPr lang="en-US" sz="900" dirty="0"/>
              <a:t> National Institute of Physics and Nuclear Engineering, Romania</a:t>
            </a:r>
            <a:br>
              <a:rPr lang="en-US" sz="900" dirty="0"/>
            </a:br>
            <a:r>
              <a:rPr lang="en-US" sz="900" baseline="30000" dirty="0"/>
              <a:t>42</a:t>
            </a:r>
            <a:r>
              <a:rPr lang="en-US" sz="900" dirty="0"/>
              <a:t>University of Granada, Spain</a:t>
            </a:r>
            <a:br>
              <a:rPr lang="en-US" sz="900" dirty="0"/>
            </a:br>
            <a:r>
              <a:rPr lang="en-US" sz="900" baseline="30000" dirty="0"/>
              <a:t>43</a:t>
            </a:r>
            <a:r>
              <a:rPr lang="en-US" sz="900" dirty="0"/>
              <a:t>University of Vienna, Faculty of Physics, Vienna, Austria</a:t>
            </a:r>
            <a:br>
              <a:rPr lang="en-US" sz="900" dirty="0"/>
            </a:br>
            <a:r>
              <a:rPr lang="en-US" sz="900" baseline="30000" dirty="0"/>
              <a:t>44</a:t>
            </a:r>
            <a:r>
              <a:rPr lang="en-US" sz="900" dirty="0"/>
              <a:t>Department of Physics, University of Basel, Switzerland</a:t>
            </a:r>
            <a:br>
              <a:rPr lang="en-US" sz="900" dirty="0"/>
            </a:br>
            <a:r>
              <a:rPr lang="en-US" sz="900" baseline="30000" dirty="0"/>
              <a:t>45</a:t>
            </a:r>
            <a:r>
              <a:rPr lang="en-US" sz="900" dirty="0"/>
              <a:t>Centre for Astrophysics Research, University of Hertfordshire, United Kingdom</a:t>
            </a:r>
            <a:br>
              <a:rPr lang="en-US" sz="900" dirty="0"/>
            </a:br>
            <a:r>
              <a:rPr lang="en-US" sz="900" baseline="30000" dirty="0"/>
              <a:t>46</a:t>
            </a:r>
            <a:r>
              <a:rPr lang="en-US" sz="900" dirty="0"/>
              <a:t>Bhabha Atomic Research Centre (BARC), India</a:t>
            </a:r>
            <a:br>
              <a:rPr lang="en-US" sz="900" dirty="0"/>
            </a:br>
            <a:r>
              <a:rPr lang="en-US" sz="900" baseline="30000" dirty="0"/>
              <a:t>47</a:t>
            </a:r>
            <a:r>
              <a:rPr lang="en-US" sz="900" dirty="0"/>
              <a:t>Australian National University, Canberra, Australia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26DF33F-A765-3A41-ACCF-C3C30926C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1979" y="2390207"/>
            <a:ext cx="3355428" cy="1311128"/>
          </a:xfrm>
        </p:spPr>
        <p:txBody>
          <a:bodyPr wrap="square" anchor="t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</a:t>
            </a:r>
            <a:r>
              <a:rPr lang="en-US" dirty="0" err="1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</a:t>
            </a:r>
            <a:r>
              <a:rPr lang="en-US" dirty="0" err="1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_TOF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Collaboration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AC7E0A-A785-5044-8C29-15C1CEE08C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0815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17</a:t>
            </a:fld>
            <a:endParaRPr lang="it-IT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A6777C-A1AF-D74E-86CF-C069A7ABB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1731"/>
          </a:xfrm>
        </p:spPr>
        <p:txBody>
          <a:bodyPr anchor="t">
            <a:spAutoFit/>
          </a:bodyPr>
          <a:lstStyle/>
          <a:p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End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FC9728-C195-8549-AE54-7525AD9672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06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BD7D44F8-6F49-FE48-9664-9BD7E2BD56D1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_TOF @ CERN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7FABB4-C14B-5A4F-A23D-36B6DA1BE0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774" b="29012"/>
          <a:stretch/>
        </p:blipFill>
        <p:spPr>
          <a:xfrm>
            <a:off x="271847" y="1332117"/>
            <a:ext cx="8715291" cy="36743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4B3F55-72D6-0147-AB5D-8328FA318524}"/>
              </a:ext>
            </a:extLst>
          </p:cNvPr>
          <p:cNvSpPr txBox="1"/>
          <p:nvPr/>
        </p:nvSpPr>
        <p:spPr>
          <a:xfrm>
            <a:off x="1612189" y="5033161"/>
            <a:ext cx="3374130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Two experimental areas (EAR)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Horizontal flight path </a:t>
            </a:r>
            <a:br>
              <a:rPr lang="en-US" dirty="0"/>
            </a:br>
            <a:r>
              <a:rPr lang="en-US" b="1" dirty="0"/>
              <a:t>EAR1 at 200 m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/>
              <a:t>Vertical flight-path</a:t>
            </a:r>
            <a:br>
              <a:rPr lang="en-US" dirty="0"/>
            </a:br>
            <a:r>
              <a:rPr lang="en-US" b="1" dirty="0"/>
              <a:t>EAR2 at 20 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99173B-7006-DD40-906F-0CE5DE7B2FE8}"/>
              </a:ext>
            </a:extLst>
          </p:cNvPr>
          <p:cNvSpPr txBox="1"/>
          <p:nvPr/>
        </p:nvSpPr>
        <p:spPr>
          <a:xfrm>
            <a:off x="6096000" y="5033161"/>
            <a:ext cx="3715441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Both beam lines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collimator</a:t>
            </a:r>
            <a:br>
              <a:rPr lang="en-US" dirty="0"/>
            </a:br>
            <a:r>
              <a:rPr lang="en-US" dirty="0"/>
              <a:t>halo cleaning, initial beam shaping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Filter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Sweeping magnet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collimator for beam shaping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84DEF0-D7F2-7D43-896C-D76E3F7AB7DA}"/>
              </a:ext>
            </a:extLst>
          </p:cNvPr>
          <p:cNvSpPr txBox="1"/>
          <p:nvPr/>
        </p:nvSpPr>
        <p:spPr>
          <a:xfrm>
            <a:off x="9376175" y="4386830"/>
            <a:ext cx="242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 GeV/c </a:t>
            </a:r>
            <a:r>
              <a:rPr lang="en-US" dirty="0">
                <a:solidFill>
                  <a:srgbClr val="FF0000"/>
                </a:solidFill>
              </a:rPr>
              <a:t>proton beam</a:t>
            </a:r>
          </a:p>
          <a:p>
            <a:r>
              <a:rPr lang="en-US" dirty="0"/>
              <a:t>From the PS accelerator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C77CD-AAAA-1948-BA32-EC5C04A0EE30}"/>
              </a:ext>
            </a:extLst>
          </p:cNvPr>
          <p:cNvSpPr txBox="1"/>
          <p:nvPr/>
        </p:nvSpPr>
        <p:spPr>
          <a:xfrm>
            <a:off x="2399220" y="6488668"/>
            <a:ext cx="2190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+ the NEAR Station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5F676A-4CD1-1549-B108-C5D2093E0B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744548-B342-FE46-8210-1DE2ABE50D3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318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ChangeArrowheads="1"/>
          </p:cNvSpPr>
          <p:nvPr/>
        </p:nvSpPr>
        <p:spPr bwMode="auto">
          <a:xfrm>
            <a:off x="5519739" y="605948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en-GB">
              <a:latin typeface="SimSun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DBCB4D-74C1-8942-B84D-B1CCE3949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522612"/>
              </p:ext>
            </p:extLst>
          </p:nvPr>
        </p:nvGraphicFramePr>
        <p:xfrm>
          <a:off x="620790" y="1190218"/>
          <a:ext cx="11022161" cy="452592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1677861">
                  <a:extLst>
                    <a:ext uri="{9D8B030D-6E8A-4147-A177-3AD203B41FA5}">
                      <a16:colId xmlns:a16="http://schemas.microsoft.com/office/drawing/2014/main" val="2720166059"/>
                    </a:ext>
                  </a:extLst>
                </a:gridCol>
                <a:gridCol w="4436237">
                  <a:extLst>
                    <a:ext uri="{9D8B030D-6E8A-4147-A177-3AD203B41FA5}">
                      <a16:colId xmlns:a16="http://schemas.microsoft.com/office/drawing/2014/main" val="3931092441"/>
                    </a:ext>
                  </a:extLst>
                </a:gridCol>
                <a:gridCol w="1780096">
                  <a:extLst>
                    <a:ext uri="{9D8B030D-6E8A-4147-A177-3AD203B41FA5}">
                      <a16:colId xmlns:a16="http://schemas.microsoft.com/office/drawing/2014/main" val="3803301509"/>
                    </a:ext>
                  </a:extLst>
                </a:gridCol>
                <a:gridCol w="1574947">
                  <a:extLst>
                    <a:ext uri="{9D8B030D-6E8A-4147-A177-3AD203B41FA5}">
                      <a16:colId xmlns:a16="http://schemas.microsoft.com/office/drawing/2014/main" val="3662734055"/>
                    </a:ext>
                  </a:extLst>
                </a:gridCol>
                <a:gridCol w="1553020">
                  <a:extLst>
                    <a:ext uri="{9D8B030D-6E8A-4147-A177-3AD203B41FA5}">
                      <a16:colId xmlns:a16="http://schemas.microsoft.com/office/drawing/2014/main" val="376019978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lang="en-US" dirty="0"/>
                        <a:t>reaction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field of interest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experimental area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INTC proposal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40030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baseline="30000" dirty="0"/>
                        <a:t>94</a:t>
                      </a:r>
                      <a:r>
                        <a:rPr lang="en-US" dirty="0"/>
                        <a:t>Nb(n,𝛾)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anomalies in pre-solar grains</a:t>
                      </a:r>
                    </a:p>
                    <a:p>
                      <a:r>
                        <a:rPr lang="en-US" sz="1600" dirty="0"/>
                        <a:t>– strong contributor to the long-term radiotoxicity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   amongst FP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radioactive sample</a:t>
                      </a:r>
                    </a:p>
                    <a:p>
                      <a:r>
                        <a:rPr lang="en-US" sz="1600" dirty="0"/>
                        <a:t>t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 = 20 ka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EAR2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INTC-P-577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23735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baseline="30000" dirty="0"/>
                        <a:t>79</a:t>
                      </a:r>
                      <a:r>
                        <a:rPr lang="en-US" dirty="0"/>
                        <a:t>Se(n,𝛾)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s-process thermometer</a:t>
                      </a:r>
                    </a:p>
                    <a:p>
                      <a:r>
                        <a:rPr lang="en-US" sz="1600" dirty="0"/>
                        <a:t>– strong contributor to the long-term radiotoxicity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   among FP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radioactive sample</a:t>
                      </a:r>
                    </a:p>
                    <a:p>
                      <a:r>
                        <a:rPr lang="en-US" sz="1600" dirty="0"/>
                        <a:t>t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 = 300 ka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 &amp; EAR2</a:t>
                      </a:r>
                    </a:p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INTC-P-580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082410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baseline="30000" dirty="0"/>
                        <a:t>94,95,96</a:t>
                      </a:r>
                      <a:r>
                        <a:rPr lang="en-US" dirty="0"/>
                        <a:t>Mo(n,𝛾)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s-process AGB stars, </a:t>
                      </a:r>
                      <a:r>
                        <a:rPr lang="en-US" sz="1600" dirty="0" err="1"/>
                        <a:t>SiC</a:t>
                      </a:r>
                      <a:r>
                        <a:rPr lang="en-US" sz="1600" dirty="0"/>
                        <a:t> grains</a:t>
                      </a:r>
                    </a:p>
                    <a:p>
                      <a:r>
                        <a:rPr lang="en-US" sz="1600" dirty="0"/>
                        <a:t>– FP, fuel alloys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stable samples (*)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INTC-P-569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74624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baseline="30000" dirty="0"/>
                        <a:t>160</a:t>
                      </a:r>
                      <a:r>
                        <a:rPr lang="en-US" dirty="0"/>
                        <a:t>Gd(n,𝛾)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s-processing in AGB stars</a:t>
                      </a:r>
                    </a:p>
                    <a:p>
                      <a:r>
                        <a:rPr lang="en-US" sz="1600" dirty="0"/>
                        <a:t>– radioisotope (</a:t>
                      </a:r>
                      <a:r>
                        <a:rPr lang="en-US" sz="1600" baseline="30000" dirty="0"/>
                        <a:t>161</a:t>
                      </a:r>
                      <a:r>
                        <a:rPr lang="en-US" sz="1600" dirty="0"/>
                        <a:t>Tb) production for </a:t>
                      </a:r>
                      <a:r>
                        <a:rPr lang="en-US" sz="1600" dirty="0" err="1"/>
                        <a:t>theranostics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stable samples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INTC-P-437-ADD-1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12839613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baseline="30000" dirty="0"/>
                        <a:t>50,53</a:t>
                      </a:r>
                      <a:r>
                        <a:rPr lang="en-US" dirty="0"/>
                        <a:t>Cr(n,𝛾)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criticality safety (major element in stainless steel)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stable samples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INTC-P-588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3413538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704FE9F-A8FE-C04C-B59D-52F9C54218B7}"/>
              </a:ext>
            </a:extLst>
          </p:cNvPr>
          <p:cNvSpPr txBox="1"/>
          <p:nvPr/>
        </p:nvSpPr>
        <p:spPr>
          <a:xfrm>
            <a:off x="9584932" y="6059488"/>
            <a:ext cx="116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continue…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FB8739-60B2-C44F-93EA-D3B9A0DD6998}"/>
              </a:ext>
            </a:extLst>
          </p:cNvPr>
          <p:cNvSpPr txBox="1"/>
          <p:nvPr/>
        </p:nvSpPr>
        <p:spPr>
          <a:xfrm>
            <a:off x="1447801" y="6275112"/>
            <a:ext cx="380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(*) part of a EU H2020 nuclear data project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B612A0-9432-0849-A895-086329B48D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F41C804-418A-3443-A848-5F6CE4CAE5AD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Plan of measurements: 2022 run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D4D86B-092A-8D49-9216-941C473E9FC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313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Rectangle 2"/>
          <p:cNvSpPr>
            <a:spLocks noChangeArrowheads="1"/>
          </p:cNvSpPr>
          <p:nvPr/>
        </p:nvSpPr>
        <p:spPr bwMode="auto">
          <a:xfrm>
            <a:off x="5519739" y="605948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endParaRPr lang="en-GB">
              <a:latin typeface="SimSun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BDBCB4D-74C1-8942-B84D-B1CCE3949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368188"/>
              </p:ext>
            </p:extLst>
          </p:nvPr>
        </p:nvGraphicFramePr>
        <p:xfrm>
          <a:off x="620790" y="1190218"/>
          <a:ext cx="11022161" cy="5040000"/>
        </p:xfrm>
        <a:graphic>
          <a:graphicData uri="http://schemas.openxmlformats.org/drawingml/2006/table">
            <a:tbl>
              <a:tblPr firstRow="1" bandRow="1">
                <a:tableStyleId>{8FD4443E-F989-4FC4-A0C8-D5A2AF1F390B}</a:tableStyleId>
              </a:tblPr>
              <a:tblGrid>
                <a:gridCol w="1677861">
                  <a:extLst>
                    <a:ext uri="{9D8B030D-6E8A-4147-A177-3AD203B41FA5}">
                      <a16:colId xmlns:a16="http://schemas.microsoft.com/office/drawing/2014/main" val="2720166059"/>
                    </a:ext>
                  </a:extLst>
                </a:gridCol>
                <a:gridCol w="4436237">
                  <a:extLst>
                    <a:ext uri="{9D8B030D-6E8A-4147-A177-3AD203B41FA5}">
                      <a16:colId xmlns:a16="http://schemas.microsoft.com/office/drawing/2014/main" val="3931092441"/>
                    </a:ext>
                  </a:extLst>
                </a:gridCol>
                <a:gridCol w="1780096">
                  <a:extLst>
                    <a:ext uri="{9D8B030D-6E8A-4147-A177-3AD203B41FA5}">
                      <a16:colId xmlns:a16="http://schemas.microsoft.com/office/drawing/2014/main" val="3803301509"/>
                    </a:ext>
                  </a:extLst>
                </a:gridCol>
                <a:gridCol w="1574947">
                  <a:extLst>
                    <a:ext uri="{9D8B030D-6E8A-4147-A177-3AD203B41FA5}">
                      <a16:colId xmlns:a16="http://schemas.microsoft.com/office/drawing/2014/main" val="3662734055"/>
                    </a:ext>
                  </a:extLst>
                </a:gridCol>
                <a:gridCol w="1553020">
                  <a:extLst>
                    <a:ext uri="{9D8B030D-6E8A-4147-A177-3AD203B41FA5}">
                      <a16:colId xmlns:a16="http://schemas.microsoft.com/office/drawing/2014/main" val="3760199786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r>
                        <a:rPr lang="en-US" dirty="0"/>
                        <a:t>reaction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field of interest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note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experimental area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INTC proposal</a:t>
                      </a:r>
                      <a:endParaRPr lang="en-US" dirty="0">
                        <a:solidFill>
                          <a:srgbClr val="ED9719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400304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baseline="30000" dirty="0"/>
                        <a:t>239</a:t>
                      </a:r>
                      <a:r>
                        <a:rPr lang="en-US" sz="1800" dirty="0"/>
                        <a:t>Pu(n,𝛾) and </a:t>
                      </a:r>
                    </a:p>
                    <a:p>
                      <a:r>
                        <a:rPr lang="en-US" sz="1800" dirty="0"/>
                        <a:t>𝛼-ratio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advanced nuclear technologies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radioactive sample </a:t>
                      </a:r>
                    </a:p>
                    <a:p>
                      <a:r>
                        <a:rPr lang="en-US" sz="1600" dirty="0"/>
                        <a:t>t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 = 24.1 ka (*)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INTC-P-567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237350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baseline="30000" dirty="0"/>
                        <a:t>243</a:t>
                      </a:r>
                      <a:r>
                        <a:rPr lang="en-US" sz="1800" dirty="0"/>
                        <a:t>Am(</a:t>
                      </a:r>
                      <a:r>
                        <a:rPr lang="en-US" sz="1800" dirty="0" err="1"/>
                        <a:t>n,f</a:t>
                      </a:r>
                      <a:r>
                        <a:rPr lang="en-US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contributes to production of </a:t>
                      </a:r>
                      <a:r>
                        <a:rPr lang="en-US" sz="1600" baseline="30000" dirty="0"/>
                        <a:t>239</a:t>
                      </a:r>
                      <a:r>
                        <a:rPr lang="en-US" sz="1600" dirty="0"/>
                        <a:t>Pu </a:t>
                      </a:r>
                    </a:p>
                    <a:p>
                      <a:r>
                        <a:rPr lang="en-US" sz="1600" dirty="0"/>
                        <a:t>   (by 𝛼 + 𝛽</a:t>
                      </a:r>
                      <a:r>
                        <a:rPr lang="en-US" sz="1600" baseline="30000" dirty="0"/>
                        <a:t>-</a:t>
                      </a:r>
                      <a:r>
                        <a:rPr lang="en-US" sz="1600" dirty="0"/>
                        <a:t> decays)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radioactive sample</a:t>
                      </a:r>
                    </a:p>
                    <a:p>
                      <a:r>
                        <a:rPr lang="en-US" sz="1600" dirty="0"/>
                        <a:t>t</a:t>
                      </a:r>
                      <a:r>
                        <a:rPr lang="en-US" sz="1600" baseline="-25000" dirty="0"/>
                        <a:t>1/2</a:t>
                      </a:r>
                      <a:r>
                        <a:rPr lang="en-US" sz="1600" dirty="0"/>
                        <a:t> = 7364 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EAR1 &amp; EAR2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INTC-P-566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0824109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dirty="0"/>
                        <a:t>NN scattering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isospin symmetry breaking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detector and setup developments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INTC-I-220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746247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dirty="0"/>
                        <a:t>n + </a:t>
                      </a:r>
                      <a:r>
                        <a:rPr lang="en-US" sz="1800" baseline="30000" dirty="0"/>
                        <a:t>3</a:t>
                      </a:r>
                      <a:r>
                        <a:rPr lang="en-US" sz="1800" dirty="0"/>
                        <a:t>He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X17 (dark photon?, fifth force?)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detection tests developments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INTC-I-233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3413538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dirty="0"/>
                        <a:t>(</a:t>
                      </a:r>
                      <a:r>
                        <a:rPr lang="en-US" sz="1800" dirty="0" err="1"/>
                        <a:t>n,lcp</a:t>
                      </a:r>
                      <a:r>
                        <a:rPr lang="en-US" sz="180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DDX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detection tests and developments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INTC-I-221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834885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r>
                        <a:rPr lang="en-US" sz="1800" baseline="30000" dirty="0" err="1"/>
                        <a:t>nat</a:t>
                      </a:r>
                      <a:r>
                        <a:rPr lang="en-US" sz="1800" dirty="0" err="1"/>
                        <a:t>Fe</a:t>
                      </a:r>
                      <a:r>
                        <a:rPr lang="en-US" sz="1800" dirty="0"/>
                        <a:t> + others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– </a:t>
                      </a:r>
                      <a:r>
                        <a:rPr lang="en-US" sz="1600" dirty="0" err="1"/>
                        <a:t>HPGe</a:t>
                      </a:r>
                      <a:r>
                        <a:rPr lang="en-US" sz="1600" dirty="0"/>
                        <a:t> detection system for (</a:t>
                      </a:r>
                      <a:r>
                        <a:rPr lang="en-US" sz="1600" dirty="0" err="1"/>
                        <a:t>n,n</a:t>
                      </a:r>
                      <a:r>
                        <a:rPr lang="en-US" sz="1600" dirty="0"/>
                        <a:t>’) measurements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detection tests developments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EAR1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INTC-I-230</a:t>
                      </a:r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122485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7FB8739-60B2-C44F-93EA-D3B9A0DD6998}"/>
              </a:ext>
            </a:extLst>
          </p:cNvPr>
          <p:cNvSpPr txBox="1"/>
          <p:nvPr/>
        </p:nvSpPr>
        <p:spPr>
          <a:xfrm>
            <a:off x="1447801" y="6275112"/>
            <a:ext cx="38045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(*) part of a EU H2020 nuclear data project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F41C804-418A-3443-A848-5F6CE4CAE5AD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Plan of measurements: 2022 run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96C82D-D5E3-6645-951F-25326AA8D192}"/>
              </a:ext>
            </a:extLst>
          </p:cNvPr>
          <p:cNvCxnSpPr/>
          <p:nvPr/>
        </p:nvCxnSpPr>
        <p:spPr>
          <a:xfrm>
            <a:off x="620790" y="3326296"/>
            <a:ext cx="11022161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34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FE3AF7BA-124B-8948-9B70-9FADD8FD8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651" y="1643253"/>
            <a:ext cx="5440278" cy="4057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8B631EE-190E-5849-8613-13C5B6F3FB89}"/>
              </a:ext>
            </a:extLst>
          </p:cNvPr>
          <p:cNvSpPr txBox="1"/>
          <p:nvPr/>
        </p:nvSpPr>
        <p:spPr>
          <a:xfrm>
            <a:off x="6427038" y="1236539"/>
            <a:ext cx="248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EAR2 typical setup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444AD7-E5F5-AF4A-923D-860A9C2677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322" y="1643253"/>
            <a:ext cx="5494439" cy="41348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5CC1F5F-3BE3-0448-8345-40119908F27E}"/>
              </a:ext>
            </a:extLst>
          </p:cNvPr>
          <p:cNvSpPr txBox="1"/>
          <p:nvPr/>
        </p:nvSpPr>
        <p:spPr>
          <a:xfrm>
            <a:off x="472927" y="1295172"/>
            <a:ext cx="248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EAR1 typical setup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16C1F35-F21D-6E46-BFF8-11DF20C0F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62"/>
            <a:ext cx="10515600" cy="701731"/>
          </a:xfrm>
        </p:spPr>
        <p:txBody>
          <a:bodyPr anchor="t">
            <a:spAutoFit/>
          </a:bodyPr>
          <a:lstStyle/>
          <a:p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160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Gd(n,𝛾)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161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Gd: proposed setup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D027E32-8DF6-904A-A678-472C986A27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62F207-A5FB-0749-BE2F-EBAC43D32D4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41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A8A6F96-AC46-E24C-A5EF-298046BD2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444" y="1361364"/>
            <a:ext cx="5863458" cy="43975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9DB01B-AD28-C843-AE1E-720EE741CBE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098" y="2598862"/>
            <a:ext cx="3888821" cy="31600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BC1F90-1C01-4D41-BB17-82195287901E}"/>
              </a:ext>
            </a:extLst>
          </p:cNvPr>
          <p:cNvSpPr txBox="1"/>
          <p:nvPr/>
        </p:nvSpPr>
        <p:spPr>
          <a:xfrm>
            <a:off x="290094" y="1645960"/>
            <a:ext cx="49802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 profile and position</a:t>
            </a:r>
          </a:p>
          <a:p>
            <a:r>
              <a:rPr lang="en-US" dirty="0"/>
              <a:t>2-Quad </a:t>
            </a:r>
            <a:r>
              <a:rPr lang="en-US" dirty="0" err="1"/>
              <a:t>Timepix</a:t>
            </a:r>
            <a:r>
              <a:rPr lang="en-US" dirty="0"/>
              <a:t> has been used for beam alignment</a:t>
            </a:r>
          </a:p>
          <a:p>
            <a:r>
              <a:rPr lang="en-US" dirty="0"/>
              <a:t>and for flux measurement in Phase-2021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92D2D7-F4F3-6B43-8C3A-3B42854E2E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59918" y="3290292"/>
            <a:ext cx="3160816" cy="17779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9AF881-312D-6349-BBBE-A48E187927C3}"/>
              </a:ext>
            </a:extLst>
          </p:cNvPr>
          <p:cNvSpPr txBox="1"/>
          <p:nvPr/>
        </p:nvSpPr>
        <p:spPr>
          <a:xfrm>
            <a:off x="11129131" y="1008030"/>
            <a:ext cx="669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EAR1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950C73-B4C5-CC43-B02B-D728E850CAF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4C6C4641-BE09-7644-8C53-484950745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62"/>
            <a:ext cx="10515600" cy="1311128"/>
          </a:xfrm>
        </p:spPr>
        <p:txBody>
          <a:bodyPr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Measurements with the Total Absorption Calorimeter</a:t>
            </a:r>
          </a:p>
        </p:txBody>
      </p:sp>
    </p:spTree>
    <p:extLst>
      <p:ext uri="{BB962C8B-B14F-4D97-AF65-F5344CB8AC3E}">
        <p14:creationId xmlns:p14="http://schemas.microsoft.com/office/powerpoint/2010/main" val="1812542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B68FDF-D23D-694D-A29B-A2218D6C2C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71" y="1292730"/>
            <a:ext cx="11120004" cy="524853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38DDBE-41A2-D24C-80DE-0A599A1C1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D5FEC-7371-BC4F-B41C-B95A0CCB68ED}" type="slidenum">
              <a:rPr lang="it-IT" smtClean="0"/>
              <a:t>7</a:t>
            </a:fld>
            <a:endParaRPr lang="it-IT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E6B023-3E4F-4C4A-889B-D2E36B8FD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EFAE908-D54B-C946-B9B6-E45B132A6DEE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Plan of measurements: 2022 run</a:t>
            </a:r>
          </a:p>
        </p:txBody>
      </p:sp>
    </p:spTree>
    <p:extLst>
      <p:ext uri="{BB962C8B-B14F-4D97-AF65-F5344CB8AC3E}">
        <p14:creationId xmlns:p14="http://schemas.microsoft.com/office/powerpoint/2010/main" val="2968772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728F1E-0860-EA4E-B811-5EAF240A8AC3}"/>
              </a:ext>
            </a:extLst>
          </p:cNvPr>
          <p:cNvSpPr txBox="1"/>
          <p:nvPr/>
        </p:nvSpPr>
        <p:spPr>
          <a:xfrm>
            <a:off x="235004" y="1198339"/>
            <a:ext cx="50286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during the design studies of the new shielding around the target station the opportunity for a new near-target experimental area  appeared </a:t>
            </a:r>
          </a:p>
          <a:p>
            <a:r>
              <a:rPr lang="en-US" dirty="0"/>
              <a:t>(NEAR station) </a:t>
            </a:r>
          </a:p>
          <a:p>
            <a:endParaRPr lang="en-US" dirty="0"/>
          </a:p>
        </p:txBody>
      </p:sp>
      <p:pic>
        <p:nvPicPr>
          <p:cNvPr id="19" name="Picture 6">
            <a:extLst>
              <a:ext uri="{FF2B5EF4-FFF2-40B4-BE49-F238E27FC236}">
                <a16:creationId xmlns:a16="http://schemas.microsoft.com/office/drawing/2014/main" id="{4628538B-EC80-4D45-94E4-0D21A9C3CE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240693" y="-8224"/>
            <a:ext cx="6951307" cy="33516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D61B088-84DB-1945-91C6-CA8581104ECA}"/>
              </a:ext>
            </a:extLst>
          </p:cNvPr>
          <p:cNvSpPr txBox="1"/>
          <p:nvPr/>
        </p:nvSpPr>
        <p:spPr>
          <a:xfrm>
            <a:off x="10031292" y="2810284"/>
            <a:ext cx="1883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NEAR Station area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BAA9313-DB6F-9F4F-966A-3E1B3E10ADB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507415" y="2297723"/>
            <a:ext cx="1295267" cy="470841"/>
          </a:xfrm>
          <a:prstGeom prst="straightConnector1">
            <a:avLst/>
          </a:prstGeom>
          <a:noFill/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91754078-191A-DE4B-B182-8ECD8C6FF7B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1969" y="5956535"/>
            <a:ext cx="747991" cy="747991"/>
          </a:xfrm>
          <a:prstGeom prst="rect">
            <a:avLst/>
          </a:prstGeom>
        </p:spPr>
      </p:pic>
      <p:pic>
        <p:nvPicPr>
          <p:cNvPr id="29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6E0760F1-9626-A243-9C39-FF0C23DD89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090200" y="5919212"/>
            <a:ext cx="1009504" cy="94988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7317592-8BF7-484A-ACCC-1607E073AA0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7DC8DA6-F5D4-E54C-8B2D-8D6D5B34E1EF}"/>
              </a:ext>
            </a:extLst>
          </p:cNvPr>
          <p:cNvSpPr txBox="1"/>
          <p:nvPr/>
        </p:nvSpPr>
        <p:spPr>
          <a:xfrm>
            <a:off x="235004" y="3637284"/>
            <a:ext cx="7360798" cy="9679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Measurements for technical and engineering developments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Irradiation of  non-metallic materials + SEE (R2M &amp; R2E projects)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D86C86-BED8-524C-802B-45C01A57AE9C}"/>
              </a:ext>
            </a:extLst>
          </p:cNvPr>
          <p:cNvSpPr txBox="1"/>
          <p:nvPr/>
        </p:nvSpPr>
        <p:spPr>
          <a:xfrm>
            <a:off x="4094539" y="5152413"/>
            <a:ext cx="7087902" cy="14296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  <a:buClr>
                <a:schemeClr val="tx1"/>
              </a:buClr>
              <a:buSzPct val="100000"/>
              <a:buFontTx/>
              <a:buAutoNum type="arabicPeriod"/>
            </a:pPr>
            <a:r>
              <a:rPr lang="en-US" sz="2000" dirty="0"/>
              <a:t>Measurements of MACS by activation for nuclear astrophysics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SzPct val="100000"/>
              <a:buFontTx/>
              <a:buAutoNum type="arabicPeriod"/>
            </a:pPr>
            <a:r>
              <a:rPr lang="en-US" sz="2000" dirty="0"/>
              <a:t>Fusion-related measurements (cross sections, not irradiation)</a:t>
            </a:r>
          </a:p>
          <a:p>
            <a:pPr marL="457200" indent="-457200">
              <a:lnSpc>
                <a:spcPct val="150000"/>
              </a:lnSpc>
              <a:buClr>
                <a:schemeClr val="tx1"/>
              </a:buClr>
              <a:buSzPct val="100000"/>
              <a:buFontTx/>
              <a:buAutoNum type="arabicPeriod"/>
            </a:pPr>
            <a:r>
              <a:rPr lang="en-US" sz="2000" dirty="0"/>
              <a:t>Measurements of decay rates of long-lived isotopes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53F992-C796-8542-8772-9B26630C5B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9023" y="5815577"/>
            <a:ext cx="1449696" cy="1012706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E9C57040-54EC-8F4A-B844-9E663104EF7B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The NEAR Station</a:t>
            </a:r>
          </a:p>
        </p:txBody>
      </p:sp>
    </p:spTree>
    <p:extLst>
      <p:ext uri="{BB962C8B-B14F-4D97-AF65-F5344CB8AC3E}">
        <p14:creationId xmlns:p14="http://schemas.microsoft.com/office/powerpoint/2010/main" val="54395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CAABC32A-4999-3F4E-957B-5B252EB02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360" y="1192664"/>
            <a:ext cx="8153200" cy="490608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962DE7B-71D3-4841-A053-B9D015F343EB}"/>
              </a:ext>
            </a:extLst>
          </p:cNvPr>
          <p:cNvSpPr/>
          <p:nvPr/>
        </p:nvSpPr>
        <p:spPr bwMode="auto">
          <a:xfrm>
            <a:off x="2927648" y="5288904"/>
            <a:ext cx="520352" cy="5040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CB203-56E5-0B4D-A03D-EC68B36338FE}"/>
              </a:ext>
            </a:extLst>
          </p:cNvPr>
          <p:cNvSpPr txBox="1"/>
          <p:nvPr/>
        </p:nvSpPr>
        <p:spPr>
          <a:xfrm>
            <a:off x="451568" y="1065040"/>
            <a:ext cx="2531792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GB" dirty="0"/>
              <a:t>n_TOF</a:t>
            </a:r>
            <a:r>
              <a:rPr lang="en-CH"/>
              <a:t> target area </a:t>
            </a:r>
            <a:r>
              <a:rPr lang="en-US" dirty="0"/>
              <a:t>s</a:t>
            </a:r>
            <a:r>
              <a:rPr lang="en-CH"/>
              <a:t>hielding </a:t>
            </a:r>
            <a:r>
              <a:rPr lang="en-CH" b="1" dirty="0"/>
              <a:t>OPEN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779FF6B-B491-9046-953D-F56BBB8BD5BB}"/>
              </a:ext>
            </a:extLst>
          </p:cNvPr>
          <p:cNvGrpSpPr/>
          <p:nvPr/>
        </p:nvGrpSpPr>
        <p:grpSpPr>
          <a:xfrm>
            <a:off x="7910901" y="3429001"/>
            <a:ext cx="2706338" cy="1929974"/>
            <a:chOff x="7910901" y="3429001"/>
            <a:chExt cx="2706338" cy="192997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AA7E8F0-D700-3A41-8EA4-07A1063BEF39}"/>
                </a:ext>
              </a:extLst>
            </p:cNvPr>
            <p:cNvSpPr txBox="1"/>
            <p:nvPr/>
          </p:nvSpPr>
          <p:spPr>
            <a:xfrm>
              <a:off x="7910901" y="4989643"/>
              <a:ext cx="27063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 rtlCol="0" anchor="t"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n_</a:t>
              </a:r>
              <a:r>
                <a:rPr lang="en-CH">
                  <a:solidFill>
                    <a:schemeClr val="accent1"/>
                  </a:solidFill>
                </a:rPr>
                <a:t>TOF target</a:t>
              </a:r>
              <a:r>
                <a:rPr lang="en-US" dirty="0">
                  <a:solidFill>
                    <a:schemeClr val="accent1"/>
                  </a:solidFill>
                </a:rPr>
                <a:t> (pool)</a:t>
              </a:r>
              <a:endParaRPr lang="en-CH">
                <a:solidFill>
                  <a:schemeClr val="accent1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2FAAB207-8302-A240-8D11-4D1072D19BBD}"/>
                </a:ext>
              </a:extLst>
            </p:cNvPr>
            <p:cNvCxnSpPr>
              <a:cxnSpLocks/>
              <a:stCxn id="6" idx="0"/>
            </p:cNvCxnSpPr>
            <p:nvPr/>
          </p:nvCxnSpPr>
          <p:spPr bwMode="auto">
            <a:xfrm flipH="1" flipV="1">
              <a:off x="9048328" y="3429001"/>
              <a:ext cx="215742" cy="156064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A93F044-B82C-714C-9964-02C2989D3F73}"/>
              </a:ext>
            </a:extLst>
          </p:cNvPr>
          <p:cNvSpPr txBox="1"/>
          <p:nvPr/>
        </p:nvSpPr>
        <p:spPr>
          <a:xfrm>
            <a:off x="8901183" y="522973"/>
            <a:ext cx="253179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chemeClr val="tx2"/>
                </a:solidFill>
              </a:rPr>
              <a:t>i</a:t>
            </a:r>
            <a:r>
              <a:rPr lang="en-CH">
                <a:solidFill>
                  <a:schemeClr val="tx2"/>
                </a:solidFill>
              </a:rPr>
              <a:t>rradiation positions 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CH">
                <a:solidFill>
                  <a:schemeClr val="tx2"/>
                </a:solidFill>
              </a:rPr>
              <a:t>inside </a:t>
            </a: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CH">
                <a:solidFill>
                  <a:schemeClr val="tx2"/>
                </a:solidFill>
              </a:rPr>
              <a:t>shielding</a:t>
            </a:r>
            <a:endParaRPr lang="en-CH" u="sng">
              <a:solidFill>
                <a:schemeClr val="tx2"/>
              </a:solidFill>
            </a:endParaRPr>
          </a:p>
        </p:txBody>
      </p:sp>
      <p:pic>
        <p:nvPicPr>
          <p:cNvPr id="18" name="Picture 17" descr="A picture containing text, indoor, electronics, open&#10;&#10;Description automatically generated">
            <a:extLst>
              <a:ext uri="{FF2B5EF4-FFF2-40B4-BE49-F238E27FC236}">
                <a16:creationId xmlns:a16="http://schemas.microsoft.com/office/drawing/2014/main" id="{26ED8FF8-513E-0C4F-837B-3B1DBB282B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646" r="29589"/>
          <a:stretch/>
        </p:blipFill>
        <p:spPr>
          <a:xfrm>
            <a:off x="322106" y="2167104"/>
            <a:ext cx="2534986" cy="349546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BC32A94-0752-E047-A21C-664BC6A7D90C}"/>
              </a:ext>
            </a:extLst>
          </p:cNvPr>
          <p:cNvCxnSpPr/>
          <p:nvPr/>
        </p:nvCxnSpPr>
        <p:spPr>
          <a:xfrm flipH="1" flipV="1">
            <a:off x="2857092" y="2144110"/>
            <a:ext cx="5886910" cy="462456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5AEE541-83BE-BD4F-ADC4-2BC23FB4E67B}"/>
              </a:ext>
            </a:extLst>
          </p:cNvPr>
          <p:cNvCxnSpPr>
            <a:cxnSpLocks/>
          </p:cNvCxnSpPr>
          <p:nvPr/>
        </p:nvCxnSpPr>
        <p:spPr>
          <a:xfrm flipH="1">
            <a:off x="2857092" y="3887151"/>
            <a:ext cx="5886910" cy="1775413"/>
          </a:xfrm>
          <a:prstGeom prst="line">
            <a:avLst/>
          </a:prstGeom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itle 1">
            <a:extLst>
              <a:ext uri="{FF2B5EF4-FFF2-40B4-BE49-F238E27FC236}">
                <a16:creationId xmlns:a16="http://schemas.microsoft.com/office/drawing/2014/main" id="{BC695155-8E04-CC43-A2D5-98C0E687943F}"/>
              </a:ext>
            </a:extLst>
          </p:cNvPr>
          <p:cNvSpPr txBox="1">
            <a:spLocks/>
          </p:cNvSpPr>
          <p:nvPr/>
        </p:nvSpPr>
        <p:spPr bwMode="auto">
          <a:xfrm>
            <a:off x="0" y="316734"/>
            <a:ext cx="10515600" cy="890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NEAR Station (inner area)</a:t>
            </a:r>
          </a:p>
        </p:txBody>
      </p:sp>
      <p:sp>
        <p:nvSpPr>
          <p:cNvPr id="28" name="Footer Placeholder 1">
            <a:extLst>
              <a:ext uri="{FF2B5EF4-FFF2-40B4-BE49-F238E27FC236}">
                <a16:creationId xmlns:a16="http://schemas.microsoft.com/office/drawing/2014/main" id="{33D77DCF-866A-1540-8F3C-A080C49AA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3448000" y="6109982"/>
            <a:ext cx="4921818" cy="738664"/>
          </a:xfr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</a:rPr>
              <a:t>Ana-Paula </a:t>
            </a:r>
            <a:r>
              <a:rPr lang="en-US" sz="1400" dirty="0" err="1">
                <a:solidFill>
                  <a:schemeClr val="tx1"/>
                </a:solidFill>
              </a:rPr>
              <a:t>Bernardes</a:t>
            </a:r>
            <a:r>
              <a:rPr lang="en-US" sz="1400" dirty="0">
                <a:solidFill>
                  <a:schemeClr val="tx1"/>
                </a:solidFill>
              </a:rPr>
              <a:t> et al.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</a:rPr>
              <a:t>NSTAPP – Neutrons in Science, Technology and applications </a:t>
            </a:r>
          </a:p>
          <a:p>
            <a:pPr algn="l">
              <a:defRPr/>
            </a:pPr>
            <a:r>
              <a:rPr lang="en-US" sz="1400" dirty="0">
                <a:solidFill>
                  <a:schemeClr val="tx1"/>
                </a:solidFill>
              </a:rPr>
              <a:t>November 2021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B207B3B-8F77-D642-AD4C-67E3472E6E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1969" y="5956535"/>
            <a:ext cx="747991" cy="747991"/>
          </a:xfrm>
          <a:prstGeom prst="rect">
            <a:avLst/>
          </a:prstGeom>
        </p:spPr>
      </p:pic>
      <p:pic>
        <p:nvPicPr>
          <p:cNvPr id="3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A92D43B-3B1E-EF43-9BA7-0E2918233CA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090200" y="5919212"/>
            <a:ext cx="1009504" cy="9498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5CABE45-26B1-D34A-A677-9D36425F221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2" y="5909308"/>
            <a:ext cx="856258" cy="84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58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12123</TotalTime>
  <Words>1759</Words>
  <Application>Microsoft Macintosh PowerPoint</Application>
  <PresentationFormat>Widescreen</PresentationFormat>
  <Paragraphs>162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SimSun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160Gd(n,𝛾)161Gd: proposed setup</vt:lpstr>
      <vt:lpstr>Measurements with the Total Absorption Calorimeter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n_TOF Collaboration</vt:lpstr>
      <vt:lpstr>The n_TOF Collaboration</vt:lpstr>
      <vt:lpstr>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Synergies between n_TOF and ISOLDE   neutron beams and radioactive ions</dc:title>
  <dc:creator>Alberto Mengoni</dc:creator>
  <cp:lastModifiedBy>Alberto Mengoni</cp:lastModifiedBy>
  <cp:revision>303</cp:revision>
  <cp:lastPrinted>2021-07-01T12:02:31Z</cp:lastPrinted>
  <dcterms:created xsi:type="dcterms:W3CDTF">2020-11-18T17:50:10Z</dcterms:created>
  <dcterms:modified xsi:type="dcterms:W3CDTF">2022-02-09T08:51:00Z</dcterms:modified>
</cp:coreProperties>
</file>