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54" r:id="rId2"/>
    <p:sldId id="357" r:id="rId3"/>
    <p:sldId id="358" r:id="rId4"/>
    <p:sldId id="359" r:id="rId5"/>
    <p:sldId id="362" r:id="rId6"/>
    <p:sldId id="365" r:id="rId7"/>
    <p:sldId id="368" r:id="rId8"/>
    <p:sldId id="366" r:id="rId9"/>
    <p:sldId id="372" r:id="rId10"/>
    <p:sldId id="374" r:id="rId11"/>
    <p:sldId id="360" r:id="rId12"/>
    <p:sldId id="375" r:id="rId13"/>
    <p:sldId id="376" r:id="rId14"/>
    <p:sldId id="367" r:id="rId15"/>
    <p:sldId id="363" r:id="rId16"/>
    <p:sldId id="257" r:id="rId17"/>
    <p:sldId id="377" r:id="rId18"/>
    <p:sldId id="378" r:id="rId19"/>
    <p:sldId id="379" r:id="rId20"/>
    <p:sldId id="361" r:id="rId21"/>
    <p:sldId id="371" r:id="rId22"/>
    <p:sldId id="369" r:id="rId23"/>
    <p:sldId id="370" r:id="rId24"/>
    <p:sldId id="373" r:id="rId25"/>
    <p:sldId id="258" r:id="rId26"/>
    <p:sldId id="35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43"/>
    <p:restoredTop sz="94694"/>
  </p:normalViewPr>
  <p:slideViewPr>
    <p:cSldViewPr snapToGrid="0" snapToObjects="1">
      <p:cViewPr varScale="1">
        <p:scale>
          <a:sx n="104" d="100"/>
          <a:sy n="104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6BBDA9-EA63-5F49-87E7-E9B5BE8B87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8B09E1-4B66-4141-AA23-8DDCF66BEA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B834A7-5F53-7F48-8284-F1809E60F2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C678C-012B-E748-8D7E-AE463E4BCB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B89B5-B777-D940-B154-C47831F96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E524BA-A803-C744-ACAD-509CD4693D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44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81CBC1-8563-004F-BC86-91F9A1CB7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D1F59D-FE82-D246-AA2E-7D7138625E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D3165F-C80E-E84F-AE6F-3B356A3A69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F3AEC-0D6A-1E4A-B038-8317C71BB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6DE360-263D-234A-A9A7-145294CD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E524BA-A803-C744-ACAD-509CD4693D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905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962631-2195-724B-B703-4FA2B73EB2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BE3CFE-4B6D-E440-93F3-2F6F1B872A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4072BF-C4D5-8747-9617-FACA8FD467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59FDA8-5C0F-C343-8F56-427EBF6C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FEEE1-1D04-B742-A8D0-D13E00B19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4E524BA-A803-C744-ACAD-509CD4693D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357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955373"/>
            <a:ext cx="7278624" cy="3199769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110000"/>
              </a:lnSpc>
              <a:spcBef>
                <a:spcPct val="0"/>
              </a:spcBef>
              <a:buNone/>
              <a:defRPr sz="4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68800" y="390526"/>
            <a:ext cx="7339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A07B2C7-9E9E-4C90-BC60-982782515F33}" type="datetime1">
              <a:rPr lang="nl-NL" smtClean="0"/>
              <a:pPr/>
              <a:t>07-02-22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91584" y="6356351"/>
            <a:ext cx="63154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08659" y="6356351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8BDF327-CC60-C141-A4BA-4C8D2F359F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292600" y="4343400"/>
            <a:ext cx="7253224" cy="17526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1714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564F82-2762-1B44-94A4-0BE6FE2D3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DA3F8-F748-BF42-8C39-AD051129EF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6" y="1624569"/>
            <a:ext cx="11246707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8E713-AAEA-7346-94BD-91BD097AF8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B8EE0-55B2-5640-A0E0-4E907DCC3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570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1315D-8E3F-7E4D-B134-3A10A84F4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0DFC6B-3839-3541-9F13-5BA34A7F7A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9609AF8-B3F6-E948-BCCD-EEC0215095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B0D4D2-D631-4144-B6AB-69EB02EB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231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617C1-B235-E445-A980-0CEA80EB7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3D9DC-86A8-B040-820E-1D8F3A649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DDAD4C-6E95-3144-9AFE-D96DC1DA7A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A06CBCF-1A31-2747-AF8D-B25B1548A0B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83B8F60-9A05-F64C-91E3-E8F0C21F4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933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01A877-9502-0C4E-BD0B-E8D5C6C780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11B9B1-4345-154A-98B3-59C8373EE2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88F776-A2E4-2848-969E-2064DBC40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8AC062-31D5-804F-991D-6CD6352CDF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219924-BE2D-E048-8090-AF7FD69F49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5C274DC-983B-FA46-BA67-2BA3F5C36E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01A85D39-67DB-5E4D-B0A5-963797A32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873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28C37-E3C0-314C-8A53-ADA8C404A3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92B64F1-60EC-4142-8C52-7910D3C0A2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35EA2B-8237-4941-8882-EB428700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7861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1A36C9D-DB87-4548-8C3A-7D21FEBB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0EF34C-C501-E049-80F7-EB47A1A7B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1685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0F934-2ED5-0744-A26C-39CAC49C3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2EF02-9396-224E-B839-F8AC9FF701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84793-707D-DC45-BB45-15E9037CFF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BBEE0A-85A1-7944-B9C6-61760B9B1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0951F40-4223-294D-86B9-E4428E190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2470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1C871-436C-4740-8225-D879284C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7E8BD9-D5E6-FD4B-BF05-DB7BCA812D1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0EA020-1D11-7549-BE33-A782A2A156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4454738C-2CF1-A84E-9CCD-98566A4276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7881D2B-9FAE-8144-95A7-32D937EF1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14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7737DE-185F-8F41-A632-6EA6F66D7F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84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8D3212-5B7F-7145-8FFD-0E181079AA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9281" y="1789865"/>
            <a:ext cx="1124670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B3ABA64-BB39-D145-9902-75EA9D770F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B0D917-6E3F-494D-8A5D-B44BE4CCF8BB}" type="datetimeFigureOut">
              <a:rPr lang="en-GB" smtClean="0"/>
              <a:t>07/02/2022</a:t>
            </a:fld>
            <a:endParaRPr lang="en-GB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8641B1-8D26-4B49-8713-30B3DC8443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545227" y="6356350"/>
            <a:ext cx="27432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A4E524BA-A803-C744-ACAD-509CD4693D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2B3098-58B4-0540-A8EC-33DA0E6A55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47" t="27568" r="9547" b="26879"/>
          <a:stretch/>
        </p:blipFill>
        <p:spPr>
          <a:xfrm>
            <a:off x="9596111" y="6075187"/>
            <a:ext cx="2464083" cy="633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261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27201" y="1050326"/>
            <a:ext cx="5009250" cy="2169158"/>
          </a:xfrm>
          <a:solidFill>
            <a:schemeClr val="bg1">
              <a:alpha val="30000"/>
            </a:schemeClr>
          </a:solidFill>
          <a:effectLst>
            <a:softEdge rad="25400"/>
          </a:effectLst>
        </p:spPr>
        <p:txBody>
          <a:bodyPr>
            <a:noAutofit/>
          </a:bodyPr>
          <a:lstStyle/>
          <a:p>
            <a:pPr algn="r"/>
            <a:r>
              <a:rPr lang="en-GB" sz="4400" b="1" dirty="0">
                <a:solidFill>
                  <a:schemeClr val="tx1"/>
                </a:solidFill>
              </a:rPr>
              <a:t>Transfer reactions on the neutron-rich krypton isotopes</a:t>
            </a:r>
          </a:p>
        </p:txBody>
      </p:sp>
      <p:sp>
        <p:nvSpPr>
          <p:cNvPr id="3" name="Subtitle 2"/>
          <p:cNvSpPr>
            <a:spLocks noGrp="1"/>
          </p:cNvSpPr>
          <p:nvPr>
            <p:ph sz="quarter" idx="13"/>
          </p:nvPr>
        </p:nvSpPr>
        <p:spPr>
          <a:xfrm>
            <a:off x="7027201" y="3219484"/>
            <a:ext cx="5009250" cy="1179524"/>
          </a:xfrm>
          <a:solidFill>
            <a:schemeClr val="bg1">
              <a:alpha val="30000"/>
            </a:schemeClr>
          </a:solidFill>
          <a:effectLst>
            <a:softEdge rad="25400"/>
          </a:effectLst>
        </p:spPr>
        <p:txBody>
          <a:bodyPr anchor="ctr">
            <a:normAutofit/>
          </a:bodyPr>
          <a:lstStyle/>
          <a:p>
            <a:pPr marL="0" indent="0" algn="r">
              <a:buNone/>
            </a:pPr>
            <a:r>
              <a:rPr lang="en-US" b="1" dirty="0"/>
              <a:t>Liam Gaffney </a:t>
            </a:r>
          </a:p>
          <a:p>
            <a:pPr marL="0" indent="0" algn="r">
              <a:buNone/>
            </a:pPr>
            <a:r>
              <a:rPr lang="en-US" sz="2400" i="1" dirty="0"/>
              <a:t>69</a:t>
            </a:r>
            <a:r>
              <a:rPr lang="en-US" sz="2400" i="1" baseline="30000" dirty="0"/>
              <a:t>th</a:t>
            </a:r>
            <a:r>
              <a:rPr lang="en-US" sz="2400" i="1" dirty="0"/>
              <a:t> INTC Meeting Meeting – CERN </a:t>
            </a:r>
            <a:endParaRPr lang="en-US" sz="2400" dirty="0"/>
          </a:p>
        </p:txBody>
      </p:sp>
      <p:pic>
        <p:nvPicPr>
          <p:cNvPr id="7" name="Picture 6" descr="HIE-ISOLDE-logo-alpha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49" y="1992499"/>
            <a:ext cx="2074092" cy="676983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4F0AD59-5BCD-484C-B126-99A8D3BEBA7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547" t="27568" r="9547" b="26879"/>
          <a:stretch/>
        </p:blipFill>
        <p:spPr>
          <a:xfrm>
            <a:off x="155549" y="5822226"/>
            <a:ext cx="3205739" cy="82462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B2FCF9-159F-0641-B286-22B1AEED1C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49" y="1220282"/>
            <a:ext cx="2677330" cy="688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5A95A0-991F-6D4F-8B1E-25078884F3C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49" y="142524"/>
            <a:ext cx="2899381" cy="994243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softEdge rad="0"/>
          </a:effectLst>
        </p:spPr>
      </p:pic>
      <p:pic>
        <p:nvPicPr>
          <p:cNvPr id="9" name="Picture 15" descr="http://upload.wikimedia.org/wikipedia/en/thumb/7/72/UniOfManchesterLogo.svg/1280px-UniOfManchesterLogo.svg.png">
            <a:extLst>
              <a:ext uri="{FF2B5EF4-FFF2-40B4-BE49-F238E27FC236}">
                <a16:creationId xmlns:a16="http://schemas.microsoft.com/office/drawing/2014/main" id="{976CEB7A-DA1F-E840-99FA-C55184393F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49" y="4813091"/>
            <a:ext cx="2297036" cy="82462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4404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B14E6-6302-3249-B95D-28A6688AE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and beam time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311435-D86D-6843-93DD-07B8548668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7" y="1624569"/>
            <a:ext cx="5928154" cy="4351338"/>
          </a:xfrm>
        </p:spPr>
        <p:txBody>
          <a:bodyPr/>
          <a:lstStyle/>
          <a:p>
            <a:r>
              <a:rPr lang="en-GB" baseline="30000" dirty="0"/>
              <a:t>92,94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 at ISS to map single-particle strength towards </a:t>
            </a:r>
            <a:r>
              <a:rPr lang="en-GB" i="1" dirty="0"/>
              <a:t>N</a:t>
            </a:r>
            <a:r>
              <a:rPr lang="en-GB" dirty="0"/>
              <a:t> = 60.</a:t>
            </a:r>
          </a:p>
          <a:p>
            <a:pPr lvl="1"/>
            <a:r>
              <a:rPr lang="en-GB" dirty="0"/>
              <a:t>Smooth onset of deformation.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867694-407B-5744-996E-A7CFC2960D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497" y="3334393"/>
            <a:ext cx="7112000" cy="34417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B0CFE6F-EBBA-F44D-8BE7-7465F3152A66}"/>
              </a:ext>
            </a:extLst>
          </p:cNvPr>
          <p:cNvSpPr txBox="1"/>
          <p:nvPr/>
        </p:nvSpPr>
        <p:spPr>
          <a:xfrm>
            <a:off x="710698" y="4977884"/>
            <a:ext cx="10775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10 shifts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EE4A1B-F2E2-1A4A-A120-A67010020CEB}"/>
              </a:ext>
            </a:extLst>
          </p:cNvPr>
          <p:cNvSpPr txBox="1"/>
          <p:nvPr/>
        </p:nvSpPr>
        <p:spPr>
          <a:xfrm>
            <a:off x="710697" y="6262042"/>
            <a:ext cx="1077538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10 shifts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79EFD7-9E71-EC42-AAF7-4C89EF677F74}"/>
              </a:ext>
            </a:extLst>
          </p:cNvPr>
          <p:cNvSpPr/>
          <p:nvPr/>
        </p:nvSpPr>
        <p:spPr>
          <a:xfrm>
            <a:off x="610347" y="3863751"/>
            <a:ext cx="1278238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GB" sz="1600" dirty="0"/>
              <a:t>0.1 mg/cm</a:t>
            </a:r>
            <a:r>
              <a:rPr lang="en-GB" sz="1600" baseline="30000" dirty="0"/>
              <a:t>2</a:t>
            </a:r>
            <a:r>
              <a:rPr lang="en-GB" sz="1600" dirty="0"/>
              <a:t> CD</a:t>
            </a:r>
            <a:r>
              <a:rPr lang="en-GB" sz="1600" baseline="-25000" dirty="0"/>
              <a:t>2</a:t>
            </a:r>
            <a:r>
              <a:rPr lang="en-GB" sz="1600" dirty="0"/>
              <a:t> target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6FCB474-C66C-5145-828B-2B8124D321D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3906" y="225406"/>
            <a:ext cx="2707456" cy="928429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softEdge rad="0"/>
          </a:effectLst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38DCD45D-939B-4647-ACBA-871AFABC1F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834" y="1381253"/>
            <a:ext cx="4493397" cy="4493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8A5D8E8-E996-1A43-96D8-C9B113DC0771}"/>
              </a:ext>
            </a:extLst>
          </p:cNvPr>
          <p:cNvSpPr/>
          <p:nvPr/>
        </p:nvSpPr>
        <p:spPr>
          <a:xfrm>
            <a:off x="6005384" y="4744996"/>
            <a:ext cx="645825" cy="670070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A04210F-F4B9-BF41-AA4D-E91E130A6487}"/>
              </a:ext>
            </a:extLst>
          </p:cNvPr>
          <p:cNvSpPr/>
          <p:nvPr/>
        </p:nvSpPr>
        <p:spPr>
          <a:xfrm>
            <a:off x="6005383" y="6019902"/>
            <a:ext cx="645825" cy="670070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7408FD-0596-FB4B-98FD-8460AB1560F3}"/>
              </a:ext>
            </a:extLst>
          </p:cNvPr>
          <p:cNvSpPr txBox="1"/>
          <p:nvPr/>
        </p:nvSpPr>
        <p:spPr>
          <a:xfrm>
            <a:off x="6586862" y="5014956"/>
            <a:ext cx="1468222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6"/>
                </a:solidFill>
              </a:rPr>
              <a:t>~500 counts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6C3164-5691-2E41-8D71-5FF13991485E}"/>
              </a:ext>
            </a:extLst>
          </p:cNvPr>
          <p:cNvSpPr txBox="1"/>
          <p:nvPr/>
        </p:nvSpPr>
        <p:spPr>
          <a:xfrm>
            <a:off x="6586862" y="6315033"/>
            <a:ext cx="1468223" cy="4001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000" b="1" dirty="0">
                <a:solidFill>
                  <a:schemeClr val="accent6"/>
                </a:solidFill>
              </a:rPr>
              <a:t>~100 counts</a:t>
            </a:r>
          </a:p>
        </p:txBody>
      </p:sp>
    </p:spTree>
    <p:extLst>
      <p:ext uri="{BB962C8B-B14F-4D97-AF65-F5344CB8AC3E}">
        <p14:creationId xmlns:p14="http://schemas.microsoft.com/office/powerpoint/2010/main" val="92542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16A906-AFAB-9846-BD95-06A18B361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153032" cy="928688"/>
          </a:xfrm>
        </p:spPr>
        <p:txBody>
          <a:bodyPr/>
          <a:lstStyle/>
          <a:p>
            <a:r>
              <a:rPr lang="en-GB" b="1" dirty="0"/>
              <a:t>Thank you!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A7BAD6-CBF1-654B-9839-669629CE1C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817" y="175196"/>
            <a:ext cx="7210183" cy="5410057"/>
          </a:xfrm>
          <a:prstGeom prst="rect">
            <a:avLst/>
          </a:prstGeom>
        </p:spPr>
      </p:pic>
      <p:pic>
        <p:nvPicPr>
          <p:cNvPr id="7" name="Picture 6" descr="HIE-ISOLDE-logo-alpha.png">
            <a:extLst>
              <a:ext uri="{FF2B5EF4-FFF2-40B4-BE49-F238E27FC236}">
                <a16:creationId xmlns:a16="http://schemas.microsoft.com/office/drawing/2014/main" id="{19D69972-6059-F847-A0DF-932536CDAD9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403" y="5927552"/>
            <a:ext cx="2375584" cy="77539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C4DFEFC-E7A9-FE4F-BD66-D15C4934012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6986" y="6014240"/>
            <a:ext cx="2677330" cy="688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DC9E62-9B4B-8942-911A-119D817ADE4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2889" y="5847613"/>
            <a:ext cx="2677331" cy="918099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softEdge rad="0"/>
          </a:effectLst>
        </p:spPr>
      </p:pic>
      <p:pic>
        <p:nvPicPr>
          <p:cNvPr id="10" name="Picture 9" descr="Chart&#10;&#10;Description automatically generated with low confidence">
            <a:extLst>
              <a:ext uri="{FF2B5EF4-FFF2-40B4-BE49-F238E27FC236}">
                <a16:creationId xmlns:a16="http://schemas.microsoft.com/office/drawing/2014/main" id="{09CD980E-E7F7-4A4C-8851-92E0795D59E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569" y="1306892"/>
            <a:ext cx="4670854" cy="433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058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C00A3-14B4-C74E-9912-970D0EEA9C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slides will follow…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352D5-E003-1D4F-BD47-DD93ECF4F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2015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41E0C-8146-8E41-A176-329B2628CB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ISS on-axis silicon array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07EED-E845-0F4B-8555-F5CB8D20D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9341" y="4142395"/>
            <a:ext cx="4330012" cy="1833511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D03F3C-BAAF-A745-8FF0-EE09790F347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2425" y="78037"/>
            <a:ext cx="5671449" cy="3777271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6D557AD2-5022-C348-99F2-BAF00320FD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18" y="1382934"/>
            <a:ext cx="5277358" cy="527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172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FDF6D-70FC-D845-960F-6C8FEC82B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Gas ionisation detector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3E89C6-4D00-3F45-874E-5BA9B8B05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39" y="1466785"/>
            <a:ext cx="7233311" cy="2045388"/>
          </a:xfrm>
        </p:spPr>
        <p:txBody>
          <a:bodyPr>
            <a:normAutofit fontScale="92500"/>
          </a:bodyPr>
          <a:lstStyle/>
          <a:p>
            <a:r>
              <a:rPr lang="en-GB" dirty="0"/>
              <a:t>Built, delivered and tested with beam in 2021.</a:t>
            </a:r>
          </a:p>
          <a:p>
            <a:r>
              <a:rPr lang="en-GB" dirty="0"/>
              <a:t>Blocker required to reduce direct/scattered beam.</a:t>
            </a:r>
          </a:p>
          <a:p>
            <a:r>
              <a:rPr lang="en-GB" dirty="0"/>
              <a:t>Trigger validation from array to reduce data rate, plus fast shapers (upgrades).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644FA9-3DAD-5B4F-8095-12538C690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0173" y="49429"/>
            <a:ext cx="3974755" cy="2981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C81751C2-DDDD-A049-9015-B915F5238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39" y="3429000"/>
            <a:ext cx="4139512" cy="3311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58F93D-BA9C-0C4B-BA6E-51AB6CC8F68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10062" y="2940908"/>
            <a:ext cx="6158288" cy="393726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D8D589-4B21-9442-8886-ABBB0DBE609C}"/>
              </a:ext>
            </a:extLst>
          </p:cNvPr>
          <p:cNvSpPr txBox="1"/>
          <p:nvPr/>
        </p:nvSpPr>
        <p:spPr>
          <a:xfrm>
            <a:off x="6761954" y="3816306"/>
            <a:ext cx="731290" cy="461665"/>
          </a:xfrm>
          <a:prstGeom prst="rect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92</a:t>
            </a:r>
            <a:r>
              <a:rPr lang="en-GB" sz="2400" b="1" dirty="0">
                <a:solidFill>
                  <a:schemeClr val="bg1"/>
                </a:solidFill>
              </a:rPr>
              <a:t>Rb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E51488-E83E-264B-9FCA-EE85AF562E5C}"/>
              </a:ext>
            </a:extLst>
          </p:cNvPr>
          <p:cNvSpPr txBox="1"/>
          <p:nvPr/>
        </p:nvSpPr>
        <p:spPr>
          <a:xfrm>
            <a:off x="8288477" y="3482565"/>
            <a:ext cx="667042" cy="46166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93</a:t>
            </a:r>
            <a:r>
              <a:rPr lang="en-GB" sz="2400" b="1" dirty="0">
                <a:solidFill>
                  <a:schemeClr val="bg1"/>
                </a:solidFill>
              </a:rPr>
              <a:t>Kr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579C14-D7DC-C94B-8A82-8B4D3BC34A76}"/>
              </a:ext>
            </a:extLst>
          </p:cNvPr>
          <p:cNvSpPr txBox="1"/>
          <p:nvPr/>
        </p:nvSpPr>
        <p:spPr>
          <a:xfrm>
            <a:off x="7621435" y="3471922"/>
            <a:ext cx="667042" cy="461665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="1" baseline="30000" dirty="0">
                <a:solidFill>
                  <a:schemeClr val="bg1"/>
                </a:solidFill>
              </a:rPr>
              <a:t>92</a:t>
            </a:r>
            <a:r>
              <a:rPr lang="en-GB" sz="2400" b="1" dirty="0">
                <a:solidFill>
                  <a:schemeClr val="bg1"/>
                </a:solidFill>
              </a:rPr>
              <a:t>Kr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087CF5-7623-244C-9EBF-CD1AC478950A}"/>
              </a:ext>
            </a:extLst>
          </p:cNvPr>
          <p:cNvSpPr txBox="1"/>
          <p:nvPr/>
        </p:nvSpPr>
        <p:spPr>
          <a:xfrm>
            <a:off x="10256108" y="3260139"/>
            <a:ext cx="1886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aseline="30000" dirty="0"/>
              <a:t>93</a:t>
            </a:r>
            <a:r>
              <a:rPr lang="en-GB" sz="1600" dirty="0"/>
              <a:t>Rb </a:t>
            </a:r>
            <a:r>
              <a:rPr lang="en-GB" sz="1600" dirty="0" err="1"/>
              <a:t>g.s.</a:t>
            </a:r>
            <a:r>
              <a:rPr lang="en-GB" sz="1600" dirty="0"/>
              <a:t> kinematics: </a:t>
            </a:r>
            <a:r>
              <a:rPr lang="en-GB" sz="1600" i="1" dirty="0"/>
              <a:t>E</a:t>
            </a:r>
            <a:r>
              <a:rPr lang="en-GB" sz="1600" i="1" baseline="-25000" dirty="0"/>
              <a:t>p</a:t>
            </a:r>
            <a:r>
              <a:rPr lang="en-GB" sz="1600" dirty="0"/>
              <a:t> = </a:t>
            </a:r>
            <a:r>
              <a:rPr lang="en-GB" sz="1600" baseline="30000" dirty="0"/>
              <a:t>93</a:t>
            </a:r>
            <a:r>
              <a:rPr lang="en-GB" sz="1600" dirty="0"/>
              <a:t>Kr + 2.5 MeV</a:t>
            </a:r>
          </a:p>
        </p:txBody>
      </p:sp>
    </p:spTree>
    <p:extLst>
      <p:ext uri="{BB962C8B-B14F-4D97-AF65-F5344CB8AC3E}">
        <p14:creationId xmlns:p14="http://schemas.microsoft.com/office/powerpoint/2010/main" val="16866801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1B8534E9-9035-9147-9B82-7F6CD98319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30" t="39101" b="17805"/>
          <a:stretch/>
        </p:blipFill>
        <p:spPr>
          <a:xfrm>
            <a:off x="370703" y="3429000"/>
            <a:ext cx="5412259" cy="325611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04CFD75-29B9-2842-B83D-B4F3168ED9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2907" y="3246050"/>
            <a:ext cx="3673309" cy="25197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B76B9A-A5D6-EC4A-85D5-7CBB04E8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55276" cy="928429"/>
          </a:xfrm>
        </p:spPr>
        <p:txBody>
          <a:bodyPr/>
          <a:lstStyle/>
          <a:p>
            <a:r>
              <a:rPr lang="en-GB" dirty="0"/>
              <a:t>Recent results – </a:t>
            </a:r>
            <a:r>
              <a:rPr lang="en-GB" baseline="30000" dirty="0"/>
              <a:t>95</a:t>
            </a:r>
            <a:r>
              <a:rPr lang="en-GB" dirty="0"/>
              <a:t>Kr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EF574-5D6B-2040-AAB3-F00E74400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58" y="1381643"/>
            <a:ext cx="6768413" cy="1845394"/>
          </a:xfrm>
        </p:spPr>
        <p:txBody>
          <a:bodyPr>
            <a:normAutofit/>
          </a:bodyPr>
          <a:lstStyle/>
          <a:p>
            <a:r>
              <a:rPr lang="en-GB" dirty="0"/>
              <a:t>Most recent results for </a:t>
            </a:r>
            <a:r>
              <a:rPr lang="en-GB" baseline="30000" dirty="0"/>
              <a:t>95</a:t>
            </a:r>
            <a:r>
              <a:rPr lang="en-GB" dirty="0"/>
              <a:t>Kr.</a:t>
            </a:r>
          </a:p>
          <a:p>
            <a:pPr lvl="1"/>
            <a:r>
              <a:rPr lang="el-GR" dirty="0"/>
              <a:t>γ-</a:t>
            </a:r>
            <a:r>
              <a:rPr lang="en-GB" dirty="0"/>
              <a:t>ray spectroscopy with DALI2@RIBF</a:t>
            </a:r>
            <a:r>
              <a:rPr lang="en-GB" baseline="30000" dirty="0"/>
              <a:t>1</a:t>
            </a:r>
            <a:r>
              <a:rPr lang="en-GB" dirty="0"/>
              <a:t>.</a:t>
            </a:r>
          </a:p>
          <a:p>
            <a:r>
              <a:rPr lang="en-GB" dirty="0"/>
              <a:t>Isomeric nature of (7/2</a:t>
            </a:r>
            <a:r>
              <a:rPr lang="en-GB" baseline="30000" dirty="0"/>
              <a:t>+</a:t>
            </a:r>
            <a:r>
              <a:rPr lang="en-GB" dirty="0"/>
              <a:t>) state.</a:t>
            </a:r>
          </a:p>
          <a:p>
            <a:pPr lvl="1"/>
            <a:r>
              <a:rPr lang="en-GB" dirty="0"/>
              <a:t>Prompt-delayed correlations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5FF8A8-0CAE-BC49-8B60-961DE0B5A96C}"/>
              </a:ext>
            </a:extLst>
          </p:cNvPr>
          <p:cNvSpPr/>
          <p:nvPr/>
        </p:nvSpPr>
        <p:spPr>
          <a:xfrm>
            <a:off x="6796216" y="167749"/>
            <a:ext cx="508274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/>
            <a:r>
              <a:rPr lang="en-GB" baseline="30000" dirty="0"/>
              <a:t>1</a:t>
            </a:r>
            <a:r>
              <a:rPr lang="en-GB" dirty="0"/>
              <a:t> R.-B. </a:t>
            </a:r>
            <a:r>
              <a:rPr lang="en-GB" dirty="0" err="1"/>
              <a:t>Gerst</a:t>
            </a:r>
            <a:r>
              <a:rPr lang="en-GB" dirty="0"/>
              <a:t>, et al., Phys. Rev. C </a:t>
            </a:r>
            <a:r>
              <a:rPr lang="en-GB" b="1" dirty="0"/>
              <a:t>105</a:t>
            </a:r>
            <a:r>
              <a:rPr lang="en-GB" dirty="0"/>
              <a:t>, 024302 (2022).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EBDD6EDD-9216-9D46-A3F9-E45B5CC0E7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844"/>
          <a:stretch/>
        </p:blipFill>
        <p:spPr>
          <a:xfrm>
            <a:off x="7405313" y="617632"/>
            <a:ext cx="4415984" cy="5264385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E3D3372A-16DE-7440-AF0D-467220CEEFDB}"/>
              </a:ext>
            </a:extLst>
          </p:cNvPr>
          <p:cNvGrpSpPr/>
          <p:nvPr/>
        </p:nvGrpSpPr>
        <p:grpSpPr>
          <a:xfrm>
            <a:off x="5693298" y="3967007"/>
            <a:ext cx="2139603" cy="1059659"/>
            <a:chOff x="5693298" y="3967007"/>
            <a:chExt cx="2139603" cy="1059659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D0717A3-E1BE-0C4E-999A-1A2DA2985275}"/>
                </a:ext>
              </a:extLst>
            </p:cNvPr>
            <p:cNvSpPr txBox="1"/>
            <p:nvPr/>
          </p:nvSpPr>
          <p:spPr>
            <a:xfrm>
              <a:off x="5693298" y="3967007"/>
              <a:ext cx="2083862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Transitions feed (7/2+) state</a:t>
              </a:r>
            </a:p>
          </p:txBody>
        </p:sp>
        <p:sp>
          <p:nvSpPr>
            <p:cNvPr id="10" name="Right Arrow 9">
              <a:extLst>
                <a:ext uri="{FF2B5EF4-FFF2-40B4-BE49-F238E27FC236}">
                  <a16:creationId xmlns:a16="http://schemas.microsoft.com/office/drawing/2014/main" id="{B6DABB6E-EF32-8F45-89A3-E060930138BD}"/>
                </a:ext>
              </a:extLst>
            </p:cNvPr>
            <p:cNvSpPr/>
            <p:nvPr/>
          </p:nvSpPr>
          <p:spPr>
            <a:xfrm>
              <a:off x="6493476" y="4519836"/>
              <a:ext cx="1339425" cy="50683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B562C17-B6C0-5946-ADA6-840DC2AA7751}"/>
              </a:ext>
            </a:extLst>
          </p:cNvPr>
          <p:cNvGrpSpPr/>
          <p:nvPr/>
        </p:nvGrpSpPr>
        <p:grpSpPr>
          <a:xfrm>
            <a:off x="10120184" y="1640462"/>
            <a:ext cx="2072594" cy="2597904"/>
            <a:chOff x="10120184" y="1726961"/>
            <a:chExt cx="2072594" cy="2597904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3E98E2D-11A3-C44E-A26C-736BDDE7166C}"/>
                </a:ext>
              </a:extLst>
            </p:cNvPr>
            <p:cNvSpPr/>
            <p:nvPr/>
          </p:nvSpPr>
          <p:spPr>
            <a:xfrm>
              <a:off x="10120184" y="2817341"/>
              <a:ext cx="1124465" cy="1507524"/>
            </a:xfrm>
            <a:prstGeom prst="ellipse">
              <a:avLst/>
            </a:prstGeom>
            <a:noFill/>
            <a:ln w="762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27A46C6-0642-B24E-944E-AB5C866D9BA7}"/>
                </a:ext>
              </a:extLst>
            </p:cNvPr>
            <p:cNvSpPr txBox="1"/>
            <p:nvPr/>
          </p:nvSpPr>
          <p:spPr>
            <a:xfrm>
              <a:off x="10296520" y="1726961"/>
              <a:ext cx="189625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C00000"/>
                  </a:solidFill>
                </a:rPr>
                <a:t>Likely populated also in </a:t>
              </a:r>
              <a:r>
                <a:rPr lang="en-GB" baseline="30000" dirty="0">
                  <a:solidFill>
                    <a:srgbClr val="C00000"/>
                  </a:solidFill>
                </a:rPr>
                <a:t>94</a:t>
              </a:r>
              <a:r>
                <a:rPr lang="en-GB" dirty="0">
                  <a:solidFill>
                    <a:srgbClr val="C00000"/>
                  </a:solidFill>
                </a:rPr>
                <a:t>Kr(</a:t>
              </a:r>
              <a:r>
                <a:rPr lang="en-GB" i="1" dirty="0" err="1">
                  <a:solidFill>
                    <a:srgbClr val="C00000"/>
                  </a:solidFill>
                </a:rPr>
                <a:t>d</a:t>
              </a:r>
              <a:r>
                <a:rPr lang="en-GB" dirty="0" err="1">
                  <a:solidFill>
                    <a:srgbClr val="C00000"/>
                  </a:solidFill>
                </a:rPr>
                <a:t>,</a:t>
              </a:r>
              <a:r>
                <a:rPr lang="en-GB" i="1" dirty="0" err="1">
                  <a:solidFill>
                    <a:srgbClr val="C00000"/>
                  </a:solidFill>
                </a:rPr>
                <a:t>p</a:t>
              </a:r>
              <a:r>
                <a:rPr lang="en-GB" dirty="0">
                  <a:solidFill>
                    <a:srgbClr val="C00000"/>
                  </a:solidFill>
                </a:rPr>
                <a:t>)</a:t>
              </a:r>
            </a:p>
            <a:p>
              <a:pPr algn="ctr"/>
              <a:r>
                <a:rPr lang="en-GB" dirty="0">
                  <a:solidFill>
                    <a:srgbClr val="C00000"/>
                  </a:solidFill>
                  <a:sym typeface="Wingdings" pitchFamily="2" charset="2"/>
                </a:rPr>
                <a:t> </a:t>
              </a:r>
              <a:r>
                <a:rPr lang="en-GB" dirty="0">
                  <a:solidFill>
                    <a:srgbClr val="C00000"/>
                  </a:solidFill>
                </a:rPr>
                <a:t>𝓁 assignments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ED2751-2B05-1B49-8976-37330552B1AD}"/>
              </a:ext>
            </a:extLst>
          </p:cNvPr>
          <p:cNvGrpSpPr/>
          <p:nvPr/>
        </p:nvGrpSpPr>
        <p:grpSpPr>
          <a:xfrm>
            <a:off x="10175925" y="4405416"/>
            <a:ext cx="2106188" cy="1714954"/>
            <a:chOff x="10120184" y="3192963"/>
            <a:chExt cx="2106188" cy="1714954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130FDF7F-96B3-D847-AA34-336321D7DFEC}"/>
                </a:ext>
              </a:extLst>
            </p:cNvPr>
            <p:cNvSpPr/>
            <p:nvPr/>
          </p:nvSpPr>
          <p:spPr>
            <a:xfrm>
              <a:off x="10120184" y="3192963"/>
              <a:ext cx="1538280" cy="1031555"/>
            </a:xfrm>
            <a:prstGeom prst="ellipse">
              <a:avLst/>
            </a:prstGeom>
            <a:noFill/>
            <a:ln w="762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083E1B4-B61A-B245-A1F9-90B7DA535DF0}"/>
                </a:ext>
              </a:extLst>
            </p:cNvPr>
            <p:cNvSpPr txBox="1"/>
            <p:nvPr/>
          </p:nvSpPr>
          <p:spPr>
            <a:xfrm>
              <a:off x="10330114" y="4261586"/>
              <a:ext cx="18962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accent1"/>
                  </a:solidFill>
                </a:rPr>
                <a:t>Limit of previous spectroscopy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257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145D7E1-911A-2C43-8D51-8E97BC0A8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8759"/>
            <a:ext cx="12192000" cy="53777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088CAB3-9810-3544-BB1C-1AFB74429C7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8049"/>
          <a:stretch/>
        </p:blipFill>
        <p:spPr>
          <a:xfrm>
            <a:off x="1390135" y="15947"/>
            <a:ext cx="9411730" cy="144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20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BD2ED82-2FFD-A44F-BF80-32BB93D10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6340" y="116624"/>
            <a:ext cx="7395660" cy="1931773"/>
          </a:xfrm>
          <a:prstGeom prst="rect">
            <a:avLst/>
          </a:prstGeom>
        </p:spPr>
      </p:pic>
      <p:pic>
        <p:nvPicPr>
          <p:cNvPr id="5" name="Content Placeholder 4" descr="Chart&#10;&#10;Description automatically generated with medium confidence">
            <a:extLst>
              <a:ext uri="{FF2B5EF4-FFF2-40B4-BE49-F238E27FC236}">
                <a16:creationId xmlns:a16="http://schemas.microsoft.com/office/drawing/2014/main" id="{F4042248-E360-694C-8C87-569CE676BB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4906" y="1720756"/>
            <a:ext cx="5589202" cy="5137244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33C07BD-45FE-0F4F-AB0C-3CD97DC1F288}"/>
              </a:ext>
            </a:extLst>
          </p:cNvPr>
          <p:cNvSpPr/>
          <p:nvPr/>
        </p:nvSpPr>
        <p:spPr>
          <a:xfrm>
            <a:off x="94906" y="929205"/>
            <a:ext cx="50662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T. </a:t>
            </a:r>
            <a:r>
              <a:rPr lang="en-GB" dirty="0" err="1"/>
              <a:t>Togashi</a:t>
            </a:r>
            <a:r>
              <a:rPr lang="en-GB" dirty="0"/>
              <a:t>, Y. </a:t>
            </a:r>
            <a:r>
              <a:rPr lang="en-GB" dirty="0" err="1"/>
              <a:t>Tsunoda</a:t>
            </a:r>
            <a:r>
              <a:rPr lang="en-GB" dirty="0"/>
              <a:t>, T. Otsuka, and N. Shimizu</a:t>
            </a:r>
          </a:p>
          <a:p>
            <a:pPr algn="ctr"/>
            <a:r>
              <a:rPr lang="en-GB" dirty="0"/>
              <a:t>Phys. Rev. Lett. </a:t>
            </a:r>
            <a:r>
              <a:rPr lang="en-GB" b="1" dirty="0"/>
              <a:t>117</a:t>
            </a:r>
            <a:r>
              <a:rPr lang="en-GB" dirty="0"/>
              <a:t>, 172502 (2016).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F75BF8-DDA7-CE4F-A494-A613EB1DE5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8291" y="2236573"/>
            <a:ext cx="3953479" cy="3642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112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602FDB9-8B06-5645-9E69-C51DE1B683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007" y="197708"/>
            <a:ext cx="9587985" cy="21599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BC1871-6818-944E-BD3E-9F29F0DFAA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55" y="2763330"/>
            <a:ext cx="11971159" cy="3223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8783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77D31B08-57ED-B04A-AFAC-36BEE7BB0B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370" b="4198"/>
          <a:stretch/>
        </p:blipFill>
        <p:spPr>
          <a:xfrm>
            <a:off x="140385" y="2310714"/>
            <a:ext cx="9207639" cy="4473146"/>
          </a:xfr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D282AA1-3628-DD46-AF2A-6D1D0DAF02FF}"/>
              </a:ext>
            </a:extLst>
          </p:cNvPr>
          <p:cNvGrpSpPr/>
          <p:nvPr/>
        </p:nvGrpSpPr>
        <p:grpSpPr>
          <a:xfrm>
            <a:off x="4728519" y="-12357"/>
            <a:ext cx="7463481" cy="2664605"/>
            <a:chOff x="0" y="200798"/>
            <a:chExt cx="7463481" cy="266460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443F78F-3FC6-414E-B3CA-D4A82C8069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43938" b="31018"/>
            <a:stretch/>
          </p:blipFill>
          <p:spPr>
            <a:xfrm>
              <a:off x="0" y="1134169"/>
              <a:ext cx="7463481" cy="9434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F53E016-E3AE-AD4D-BCAA-9C026A5788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74956"/>
            <a:stretch/>
          </p:blipFill>
          <p:spPr>
            <a:xfrm>
              <a:off x="0" y="200798"/>
              <a:ext cx="7463477" cy="94340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B9A3C18-55FF-6841-8513-FBBDF9C544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7367" b="1719"/>
            <a:stretch/>
          </p:blipFill>
          <p:spPr>
            <a:xfrm>
              <a:off x="0" y="2077570"/>
              <a:ext cx="7463481" cy="7878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0757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95012C-F603-BA4D-BBBF-5BC10A7EC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Onset of deformation at </a:t>
            </a:r>
            <a:r>
              <a:rPr lang="en-GB" i="1" dirty="0"/>
              <a:t>N</a:t>
            </a:r>
            <a:r>
              <a:rPr lang="en-GB" dirty="0"/>
              <a:t>=60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3B60B1-B683-0C46-88F2-5512532B0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7" y="1562785"/>
            <a:ext cx="3679224" cy="4560168"/>
          </a:xfrm>
        </p:spPr>
        <p:txBody>
          <a:bodyPr>
            <a:normAutofit/>
          </a:bodyPr>
          <a:lstStyle/>
          <a:p>
            <a:r>
              <a:rPr lang="en-GB" dirty="0"/>
              <a:t>Sr and Zr show rapid and </a:t>
            </a:r>
            <a:r>
              <a:rPr lang="en-GB" b="1" dirty="0">
                <a:solidFill>
                  <a:schemeClr val="accent1"/>
                </a:solidFill>
              </a:rPr>
              <a:t>dramatic onset </a:t>
            </a:r>
            <a:r>
              <a:rPr lang="en-GB" dirty="0"/>
              <a:t>of deformation at </a:t>
            </a:r>
            <a:r>
              <a:rPr lang="en-GB" i="1" dirty="0"/>
              <a:t>N</a:t>
            </a:r>
            <a:r>
              <a:rPr lang="en-GB" dirty="0"/>
              <a:t>=60.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1"/>
                </a:solidFill>
              </a:rPr>
              <a:t>Smooth increase </a:t>
            </a:r>
            <a:r>
              <a:rPr lang="en-GB" dirty="0"/>
              <a:t>for the Kr isotopic chain</a:t>
            </a:r>
            <a:r>
              <a:rPr lang="en-GB" baseline="30000" dirty="0"/>
              <a:t>1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Low-lying intruder configurations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chemeClr val="accent1"/>
                </a:solidFill>
                <a:sym typeface="Wingdings" pitchFamily="2" charset="2"/>
              </a:rPr>
              <a:t>shape coexistence</a:t>
            </a:r>
            <a:r>
              <a:rPr lang="en-GB" baseline="30000" dirty="0">
                <a:sym typeface="Wingdings" pitchFamily="2" charset="2"/>
              </a:rPr>
              <a:t>2,3</a:t>
            </a:r>
            <a:endParaRPr lang="en-GB" dirty="0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AAA3F023-67F5-224B-83FE-6DE7F32695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171" y="1843948"/>
            <a:ext cx="7795318" cy="3716594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4D62CB-8E0B-BB42-A259-738461DBE5CA}"/>
              </a:ext>
            </a:extLst>
          </p:cNvPr>
          <p:cNvCxnSpPr>
            <a:cxnSpLocks/>
          </p:cNvCxnSpPr>
          <p:nvPr/>
        </p:nvCxnSpPr>
        <p:spPr>
          <a:xfrm>
            <a:off x="9654746" y="4930347"/>
            <a:ext cx="1194486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702750D-3473-4541-AABF-9DBB1F4F439C}"/>
              </a:ext>
            </a:extLst>
          </p:cNvPr>
          <p:cNvCxnSpPr>
            <a:cxnSpLocks/>
          </p:cNvCxnSpPr>
          <p:nvPr/>
        </p:nvCxnSpPr>
        <p:spPr>
          <a:xfrm flipV="1">
            <a:off x="10849232" y="2360142"/>
            <a:ext cx="504568" cy="263199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E02FB2A-F550-0C4D-A1E2-07EF807AE83D}"/>
              </a:ext>
            </a:extLst>
          </p:cNvPr>
          <p:cNvCxnSpPr>
            <a:cxnSpLocks/>
          </p:cNvCxnSpPr>
          <p:nvPr/>
        </p:nvCxnSpPr>
        <p:spPr>
          <a:xfrm>
            <a:off x="9654746" y="4761473"/>
            <a:ext cx="873211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BE6622A-8EAF-D44D-A462-23F9557B870C}"/>
              </a:ext>
            </a:extLst>
          </p:cNvPr>
          <p:cNvCxnSpPr>
            <a:cxnSpLocks/>
          </p:cNvCxnSpPr>
          <p:nvPr/>
        </p:nvCxnSpPr>
        <p:spPr>
          <a:xfrm flipV="1">
            <a:off x="10523798" y="4123254"/>
            <a:ext cx="976302" cy="63821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7BA05573-F482-8742-A16B-8CDD732D74FC}"/>
              </a:ext>
            </a:extLst>
          </p:cNvPr>
          <p:cNvSpPr/>
          <p:nvPr/>
        </p:nvSpPr>
        <p:spPr>
          <a:xfrm>
            <a:off x="7875373" y="1219752"/>
            <a:ext cx="4316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aseline="30000" dirty="0"/>
              <a:t>3</a:t>
            </a:r>
            <a:r>
              <a:rPr lang="en-GB" dirty="0"/>
              <a:t> P.E. Garrett, M. </a:t>
            </a:r>
            <a:r>
              <a:rPr lang="en-GB" dirty="0" err="1"/>
              <a:t>Zielińska</a:t>
            </a:r>
            <a:r>
              <a:rPr lang="en-GB" dirty="0"/>
              <a:t>, and E. Clément, Prog. Part. </a:t>
            </a:r>
            <a:r>
              <a:rPr lang="en-GB" dirty="0" err="1"/>
              <a:t>Nucl</a:t>
            </a:r>
            <a:r>
              <a:rPr lang="en-GB" dirty="0"/>
              <a:t>. Phys. </a:t>
            </a:r>
            <a:r>
              <a:rPr lang="en-GB" b="1" dirty="0"/>
              <a:t>163</a:t>
            </a:r>
            <a:r>
              <a:rPr lang="en-GB" dirty="0"/>
              <a:t>, 103931 (2021).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050C5E3-69FA-B745-9E83-AF2164342E73}"/>
              </a:ext>
            </a:extLst>
          </p:cNvPr>
          <p:cNvSpPr/>
          <p:nvPr/>
        </p:nvSpPr>
        <p:spPr>
          <a:xfrm>
            <a:off x="98854" y="6184738"/>
            <a:ext cx="69939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 M. Albers, et al., Phys. Rev. Lett. </a:t>
            </a:r>
            <a:r>
              <a:rPr lang="en-GB" b="1" dirty="0"/>
              <a:t>108</a:t>
            </a:r>
            <a:r>
              <a:rPr lang="en-GB" dirty="0"/>
              <a:t>, 062701 (2012).</a:t>
            </a:r>
            <a:endParaRPr lang="en-GB" baseline="30000" dirty="0"/>
          </a:p>
          <a:p>
            <a:r>
              <a:rPr lang="en-GB" baseline="30000" dirty="0"/>
              <a:t>2</a:t>
            </a:r>
            <a:r>
              <a:rPr lang="en-GB" dirty="0"/>
              <a:t> J.E. García-Ramos and K. </a:t>
            </a:r>
            <a:r>
              <a:rPr lang="en-GB" dirty="0" err="1"/>
              <a:t>Heyde</a:t>
            </a:r>
            <a:r>
              <a:rPr lang="en-GB" dirty="0"/>
              <a:t>, Phys. Rev. C </a:t>
            </a:r>
            <a:r>
              <a:rPr lang="en-GB" b="1" dirty="0"/>
              <a:t>100</a:t>
            </a:r>
            <a:r>
              <a:rPr lang="en-GB" dirty="0"/>
              <a:t>, 044315 (2019).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9232428-4B21-D94A-ACE0-E9458B4D89B4}"/>
              </a:ext>
            </a:extLst>
          </p:cNvPr>
          <p:cNvCxnSpPr>
            <a:cxnSpLocks/>
          </p:cNvCxnSpPr>
          <p:nvPr/>
        </p:nvCxnSpPr>
        <p:spPr>
          <a:xfrm>
            <a:off x="5595551" y="3155094"/>
            <a:ext cx="1151238" cy="0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37D3EEA-A689-0548-B2F5-9230B3C7BDC5}"/>
              </a:ext>
            </a:extLst>
          </p:cNvPr>
          <p:cNvCxnSpPr>
            <a:cxnSpLocks/>
          </p:cNvCxnSpPr>
          <p:nvPr/>
        </p:nvCxnSpPr>
        <p:spPr>
          <a:xfrm>
            <a:off x="6746789" y="3155094"/>
            <a:ext cx="345989" cy="1775253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DCFFA2C-9001-7149-9EB4-8D8FF335F057}"/>
              </a:ext>
            </a:extLst>
          </p:cNvPr>
          <p:cNvCxnSpPr>
            <a:cxnSpLocks/>
          </p:cNvCxnSpPr>
          <p:nvPr/>
        </p:nvCxnSpPr>
        <p:spPr>
          <a:xfrm>
            <a:off x="5595551" y="3270425"/>
            <a:ext cx="877408" cy="0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B03E367-CBCF-C84E-9700-C35CF0B3DDDB}"/>
              </a:ext>
            </a:extLst>
          </p:cNvPr>
          <p:cNvCxnSpPr>
            <a:cxnSpLocks/>
          </p:cNvCxnSpPr>
          <p:nvPr/>
        </p:nvCxnSpPr>
        <p:spPr>
          <a:xfrm>
            <a:off x="6472959" y="3270425"/>
            <a:ext cx="1194486" cy="788297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808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76B9A-A5D6-EC4A-85D5-7CBB04E86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655276" cy="928429"/>
          </a:xfrm>
        </p:spPr>
        <p:txBody>
          <a:bodyPr>
            <a:normAutofit/>
          </a:bodyPr>
          <a:lstStyle/>
          <a:p>
            <a:r>
              <a:rPr lang="en-GB" dirty="0" err="1"/>
              <a:t>Analagous</a:t>
            </a:r>
            <a:r>
              <a:rPr lang="en-GB" dirty="0"/>
              <a:t> mechanism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BEF574-5D6B-2040-AAB3-F00E74400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7" y="1624569"/>
            <a:ext cx="6020830" cy="4351338"/>
          </a:xfrm>
        </p:spPr>
        <p:txBody>
          <a:bodyPr>
            <a:normAutofit/>
          </a:bodyPr>
          <a:lstStyle/>
          <a:p>
            <a:r>
              <a:rPr lang="en-GB" sz="2400" dirty="0"/>
              <a:t>Large-scale MCSM calculations in </a:t>
            </a:r>
            <a:r>
              <a:rPr lang="en-GB" sz="2400" i="1" dirty="0"/>
              <a:t>n</a:t>
            </a:r>
            <a:r>
              <a:rPr lang="en-GB" sz="2400" dirty="0"/>
              <a:t>-deficient Hg isotopes.</a:t>
            </a:r>
          </a:p>
          <a:p>
            <a:r>
              <a:rPr lang="en-GB" sz="2400" dirty="0"/>
              <a:t>Occupancy of </a:t>
            </a:r>
            <a:r>
              <a:rPr lang="el-GR" sz="2400" i="1" dirty="0"/>
              <a:t>ν</a:t>
            </a:r>
            <a:r>
              <a:rPr lang="en-GB" sz="2400" i="1" dirty="0"/>
              <a:t>i</a:t>
            </a:r>
            <a:r>
              <a:rPr lang="en-GB" sz="2400" baseline="-25000" dirty="0"/>
              <a:t>13/2</a:t>
            </a:r>
            <a:r>
              <a:rPr lang="en-GB" sz="2400" dirty="0"/>
              <a:t> changes along with </a:t>
            </a:r>
            <a:r>
              <a:rPr lang="el-GR" sz="2400" i="1" dirty="0"/>
              <a:t>π</a:t>
            </a:r>
            <a:r>
              <a:rPr lang="en-GB" sz="2400" i="1" dirty="0"/>
              <a:t>h</a:t>
            </a:r>
            <a:r>
              <a:rPr lang="en-GB" sz="2400" baseline="-25000" dirty="0"/>
              <a:t>9/2</a:t>
            </a:r>
            <a:r>
              <a:rPr lang="en-GB" sz="2400" dirty="0"/>
              <a:t>.</a:t>
            </a:r>
          </a:p>
          <a:p>
            <a:r>
              <a:rPr lang="en-GB" sz="2400" dirty="0"/>
              <a:t>Fine energy balance of orbitals and odd-neutron shifts energy enough to change configuration of the ground state.</a:t>
            </a:r>
          </a:p>
          <a:p>
            <a:r>
              <a:rPr lang="en-GB" sz="2400" dirty="0"/>
              <a:t>Can be probed with 1-neutron transfer from even-mass </a:t>
            </a:r>
            <a:r>
              <a:rPr lang="en-GB" sz="2400" dirty="0">
                <a:sym typeface="Wingdings" pitchFamily="2" charset="2"/>
              </a:rPr>
              <a:t> confirm with small spectroscopic factors for corresponding states.</a:t>
            </a:r>
            <a:endParaRPr lang="en-GB" sz="2400" dirty="0"/>
          </a:p>
          <a:p>
            <a:endParaRPr lang="en-GB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5FF8A8-0CAE-BC49-8B60-961DE0B5A96C}"/>
              </a:ext>
            </a:extLst>
          </p:cNvPr>
          <p:cNvSpPr/>
          <p:nvPr/>
        </p:nvSpPr>
        <p:spPr>
          <a:xfrm>
            <a:off x="107092" y="6308209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 B.A. Marsh, et al., Nature Physics </a:t>
            </a:r>
            <a:r>
              <a:rPr lang="en-GB" b="1" dirty="0"/>
              <a:t>14</a:t>
            </a:r>
            <a:r>
              <a:rPr lang="en-GB" dirty="0"/>
              <a:t>, 1163 (2018).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EC59D68-0AC8-3146-ACD1-E6F96B1726C4}"/>
              </a:ext>
            </a:extLst>
          </p:cNvPr>
          <p:cNvGrpSpPr/>
          <p:nvPr/>
        </p:nvGrpSpPr>
        <p:grpSpPr>
          <a:xfrm>
            <a:off x="6536724" y="0"/>
            <a:ext cx="5655276" cy="5976440"/>
            <a:chOff x="6536724" y="0"/>
            <a:chExt cx="5655276" cy="597644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551EFA0-48E5-364B-9A60-F500399E02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6724" y="0"/>
              <a:ext cx="5655276" cy="597644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0DBC7AD-1A2C-BC42-B4DC-E32474638DBC}"/>
                </a:ext>
              </a:extLst>
            </p:cNvPr>
            <p:cNvSpPr txBox="1"/>
            <p:nvPr/>
          </p:nvSpPr>
          <p:spPr>
            <a:xfrm>
              <a:off x="7525266" y="693633"/>
              <a:ext cx="1422890" cy="40011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none" rtlCol="0">
              <a:spAutoFit/>
            </a:bodyPr>
            <a:lstStyle/>
            <a:p>
              <a:r>
                <a:rPr lang="en-GB" sz="2000" b="1" dirty="0"/>
                <a:t>Hg isotopes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927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FC12-E9C2-D942-BF4D-09B408E51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DWBA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4D24C-F0EF-554F-9709-EF902AB77A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6" y="1624569"/>
            <a:ext cx="4927257" cy="4868306"/>
          </a:xfrm>
        </p:spPr>
        <p:txBody>
          <a:bodyPr/>
          <a:lstStyle/>
          <a:p>
            <a:r>
              <a:rPr lang="en-GB" i="1" dirty="0"/>
              <a:t>d</a:t>
            </a:r>
            <a:r>
              <a:rPr lang="en-GB" baseline="-25000" dirty="0"/>
              <a:t>3/2</a:t>
            </a:r>
            <a:r>
              <a:rPr lang="en-GB" dirty="0"/>
              <a:t> max. </a:t>
            </a:r>
            <a:r>
              <a:rPr lang="en-GB" b="1" dirty="0"/>
              <a:t>⇔</a:t>
            </a:r>
            <a:r>
              <a:rPr lang="en-GB" dirty="0"/>
              <a:t> 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 min.</a:t>
            </a:r>
          </a:p>
          <a:p>
            <a:pPr lvl="1"/>
            <a:r>
              <a:rPr lang="en-GB" dirty="0"/>
              <a:t>And vice versa…</a:t>
            </a:r>
          </a:p>
          <a:p>
            <a:pPr lvl="1"/>
            <a:r>
              <a:rPr lang="en-GB" dirty="0"/>
              <a:t>Doublet fitting made easier.</a:t>
            </a:r>
          </a:p>
          <a:p>
            <a:pPr lvl="1"/>
            <a:endParaRPr lang="en-GB" dirty="0"/>
          </a:p>
          <a:p>
            <a:r>
              <a:rPr lang="en-GB" i="1" dirty="0"/>
              <a:t>s</a:t>
            </a:r>
            <a:r>
              <a:rPr lang="en-GB" baseline="-25000" dirty="0"/>
              <a:t>1/2</a:t>
            </a:r>
            <a:r>
              <a:rPr lang="en-GB" dirty="0"/>
              <a:t> max. lower than range.</a:t>
            </a:r>
          </a:p>
          <a:p>
            <a:pPr lvl="1"/>
            <a:r>
              <a:rPr lang="en-GB" dirty="0"/>
              <a:t>No problem as 2</a:t>
            </a:r>
            <a:r>
              <a:rPr lang="en-GB" baseline="30000" dirty="0"/>
              <a:t>nd</a:t>
            </a:r>
            <a:r>
              <a:rPr lang="en-GB" dirty="0"/>
              <a:t> max. in range.</a:t>
            </a:r>
          </a:p>
          <a:p>
            <a:pPr lvl="1"/>
            <a:endParaRPr lang="en-GB" dirty="0"/>
          </a:p>
          <a:p>
            <a:r>
              <a:rPr lang="en-GB" i="1" dirty="0"/>
              <a:t>h</a:t>
            </a:r>
            <a:r>
              <a:rPr lang="en-GB" baseline="-25000" dirty="0"/>
              <a:t>11/2</a:t>
            </a:r>
            <a:r>
              <a:rPr lang="en-GB" dirty="0"/>
              <a:t> requires max. energy.</a:t>
            </a:r>
          </a:p>
          <a:p>
            <a:pPr lvl="1"/>
            <a:r>
              <a:rPr lang="en-GB" dirty="0"/>
              <a:t>Difficult to get definitive 𝓁.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A44C52-6C85-094E-BFD2-C480ACC05C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914"/>
          <a:stretch/>
        </p:blipFill>
        <p:spPr>
          <a:xfrm>
            <a:off x="5309286" y="61744"/>
            <a:ext cx="6882714" cy="591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837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4F050A63-CB09-1E4E-A538-FD02BFF147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018" y="1583436"/>
            <a:ext cx="5394691" cy="406676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3BA242F8-A18C-A044-B6CE-B8853A406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520" y="1552970"/>
            <a:ext cx="5394691" cy="40108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AB115-4DA4-784D-BCD2-DAD9089E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Realistic Simulations - </a:t>
            </a:r>
            <a:r>
              <a:rPr lang="en-GB" baseline="30000" dirty="0"/>
              <a:t>92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C760C-7161-F24A-A085-462B3C970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929" y="5415154"/>
            <a:ext cx="7680842" cy="1159428"/>
          </a:xfrm>
        </p:spPr>
        <p:txBody>
          <a:bodyPr anchor="b">
            <a:normAutofit/>
          </a:bodyPr>
          <a:lstStyle/>
          <a:p>
            <a:r>
              <a:rPr lang="en-GB" sz="2000" dirty="0"/>
              <a:t>Varying </a:t>
            </a:r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to see effect on doublet fitting.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17750B-D497-5F42-8350-671CE02C9B05}"/>
              </a:ext>
            </a:extLst>
          </p:cNvPr>
          <p:cNvSpPr txBox="1"/>
          <p:nvPr/>
        </p:nvSpPr>
        <p:spPr>
          <a:xfrm>
            <a:off x="3229794" y="1926160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03C01-E543-7242-9B9B-68063185A2EF}"/>
              </a:ext>
            </a:extLst>
          </p:cNvPr>
          <p:cNvSpPr txBox="1"/>
          <p:nvPr/>
        </p:nvSpPr>
        <p:spPr>
          <a:xfrm>
            <a:off x="4053576" y="3949116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E54D23-A42B-CE45-8AFD-9358DA39D526}"/>
              </a:ext>
            </a:extLst>
          </p:cNvPr>
          <p:cNvSpPr txBox="1"/>
          <p:nvPr/>
        </p:nvSpPr>
        <p:spPr>
          <a:xfrm>
            <a:off x="1353194" y="3949116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1B8BEA-5B47-9347-A563-377A88E1948A}"/>
              </a:ext>
            </a:extLst>
          </p:cNvPr>
          <p:cNvSpPr txBox="1"/>
          <p:nvPr/>
        </p:nvSpPr>
        <p:spPr>
          <a:xfrm>
            <a:off x="5271191" y="1590041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92</a:t>
            </a:r>
            <a:r>
              <a:rPr lang="en-GB" sz="2400" dirty="0"/>
              <a:t>Kr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A73A3C-51F6-EB4F-AB46-6FB8E67C736A}"/>
              </a:ext>
            </a:extLst>
          </p:cNvPr>
          <p:cNvSpPr txBox="1"/>
          <p:nvPr/>
        </p:nvSpPr>
        <p:spPr>
          <a:xfrm>
            <a:off x="8667016" y="168479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571A420-37E1-364A-95FF-4DFC0F2DABDB}"/>
              </a:ext>
            </a:extLst>
          </p:cNvPr>
          <p:cNvSpPr txBox="1"/>
          <p:nvPr/>
        </p:nvSpPr>
        <p:spPr>
          <a:xfrm>
            <a:off x="10355241" y="2437674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E949320-3B69-F945-AF1F-3D4B00117780}"/>
              </a:ext>
            </a:extLst>
          </p:cNvPr>
          <p:cNvSpPr txBox="1"/>
          <p:nvPr/>
        </p:nvSpPr>
        <p:spPr>
          <a:xfrm>
            <a:off x="6964423" y="1660692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F5B6402-C090-F64C-89A3-975CDBA2BECF}"/>
              </a:ext>
            </a:extLst>
          </p:cNvPr>
          <p:cNvSpPr txBox="1"/>
          <p:nvPr/>
        </p:nvSpPr>
        <p:spPr>
          <a:xfrm>
            <a:off x="11116027" y="1627112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92</a:t>
            </a:r>
            <a:r>
              <a:rPr lang="en-GB" sz="2400" dirty="0"/>
              <a:t>Kr</a:t>
            </a:r>
          </a:p>
        </p:txBody>
      </p:sp>
    </p:spTree>
    <p:extLst>
      <p:ext uri="{BB962C8B-B14F-4D97-AF65-F5344CB8AC3E}">
        <p14:creationId xmlns:p14="http://schemas.microsoft.com/office/powerpoint/2010/main" val="23536131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74BE377-A996-3E40-A489-13137E1E7B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877" y="1573673"/>
            <a:ext cx="5394692" cy="411936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A091EC-0439-B64E-9AF5-B53B9DCDF4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448" y="1610744"/>
            <a:ext cx="5394692" cy="403567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9AB115-4DA4-784D-BCD2-DAD9089E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Realistic Simulations - </a:t>
            </a:r>
            <a:r>
              <a:rPr lang="en-GB" baseline="30000" dirty="0"/>
              <a:t>94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C760C-7161-F24A-A085-462B3C970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929" y="5415154"/>
            <a:ext cx="7680842" cy="1159428"/>
          </a:xfrm>
        </p:spPr>
        <p:txBody>
          <a:bodyPr anchor="b">
            <a:normAutofit/>
          </a:bodyPr>
          <a:lstStyle/>
          <a:p>
            <a:r>
              <a:rPr lang="en-GB" sz="2000" dirty="0"/>
              <a:t>Varying </a:t>
            </a:r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to see effect on doublet fitting.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17750B-D497-5F42-8350-671CE02C9B05}"/>
              </a:ext>
            </a:extLst>
          </p:cNvPr>
          <p:cNvSpPr txBox="1"/>
          <p:nvPr/>
        </p:nvSpPr>
        <p:spPr>
          <a:xfrm>
            <a:off x="3229794" y="1926160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7E03C01-E543-7242-9B9B-68063185A2EF}"/>
              </a:ext>
            </a:extLst>
          </p:cNvPr>
          <p:cNvSpPr txBox="1"/>
          <p:nvPr/>
        </p:nvSpPr>
        <p:spPr>
          <a:xfrm>
            <a:off x="3774174" y="4133052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E54D23-A42B-CE45-8AFD-9358DA39D526}"/>
              </a:ext>
            </a:extLst>
          </p:cNvPr>
          <p:cNvSpPr txBox="1"/>
          <p:nvPr/>
        </p:nvSpPr>
        <p:spPr>
          <a:xfrm>
            <a:off x="1291410" y="3844895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E1B8BEA-5B47-9347-A563-377A88E1948A}"/>
              </a:ext>
            </a:extLst>
          </p:cNvPr>
          <p:cNvSpPr txBox="1"/>
          <p:nvPr/>
        </p:nvSpPr>
        <p:spPr>
          <a:xfrm>
            <a:off x="5271191" y="1614755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94</a:t>
            </a:r>
            <a:r>
              <a:rPr lang="en-GB" sz="2400" dirty="0"/>
              <a:t>Kr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E9A45A-71F7-7748-80DA-58962E4E600A}"/>
              </a:ext>
            </a:extLst>
          </p:cNvPr>
          <p:cNvSpPr txBox="1"/>
          <p:nvPr/>
        </p:nvSpPr>
        <p:spPr>
          <a:xfrm>
            <a:off x="9405307" y="1722477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C2C6EE-747C-024A-8A84-DAB1D97901A1}"/>
              </a:ext>
            </a:extLst>
          </p:cNvPr>
          <p:cNvSpPr txBox="1"/>
          <p:nvPr/>
        </p:nvSpPr>
        <p:spPr>
          <a:xfrm>
            <a:off x="9688533" y="3049016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D562E5C-DDD6-4546-B472-1238DD5BCD30}"/>
              </a:ext>
            </a:extLst>
          </p:cNvPr>
          <p:cNvSpPr txBox="1"/>
          <p:nvPr/>
        </p:nvSpPr>
        <p:spPr>
          <a:xfrm>
            <a:off x="7213011" y="2115434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6AB566-590D-D747-BD26-AC82EBE5243D}"/>
              </a:ext>
            </a:extLst>
          </p:cNvPr>
          <p:cNvSpPr txBox="1"/>
          <p:nvPr/>
        </p:nvSpPr>
        <p:spPr>
          <a:xfrm>
            <a:off x="11197906" y="1614755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94</a:t>
            </a:r>
            <a:r>
              <a:rPr lang="en-GB" sz="2400" dirty="0"/>
              <a:t>Kr</a:t>
            </a:r>
          </a:p>
        </p:txBody>
      </p:sp>
    </p:spTree>
    <p:extLst>
      <p:ext uri="{BB962C8B-B14F-4D97-AF65-F5344CB8AC3E}">
        <p14:creationId xmlns:p14="http://schemas.microsoft.com/office/powerpoint/2010/main" val="31453325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C1029-965E-1049-B608-8FCFEB3BE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Combined DWBA distributions – </a:t>
            </a:r>
            <a:r>
              <a:rPr lang="en-GB" baseline="30000" dirty="0"/>
              <a:t>94</a:t>
            </a:r>
            <a:r>
              <a:rPr lang="en-GB" dirty="0"/>
              <a:t>Kr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FEB414-D0ED-7E4E-8058-4AB6A2488FA0}"/>
              </a:ext>
            </a:extLst>
          </p:cNvPr>
          <p:cNvGrpSpPr/>
          <p:nvPr/>
        </p:nvGrpSpPr>
        <p:grpSpPr>
          <a:xfrm>
            <a:off x="226026" y="1739155"/>
            <a:ext cx="6792612" cy="4753720"/>
            <a:chOff x="139529" y="1840951"/>
            <a:chExt cx="6792612" cy="4753720"/>
          </a:xfrm>
        </p:grpSpPr>
        <p:pic>
          <p:nvPicPr>
            <p:cNvPr id="8" name="Picture 7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746E361B-95A8-BA4A-A647-378236E3A1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529" y="1840951"/>
              <a:ext cx="6792612" cy="475372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3874284-D3EF-0940-BFCF-D0B53C3BDB22}"/>
                </a:ext>
              </a:extLst>
            </p:cNvPr>
            <p:cNvSpPr txBox="1"/>
            <p:nvPr/>
          </p:nvSpPr>
          <p:spPr>
            <a:xfrm>
              <a:off x="3836998" y="1952368"/>
              <a:ext cx="309514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Combined Doublet distribution</a:t>
              </a:r>
            </a:p>
            <a:p>
              <a:pPr algn="r"/>
              <a:r>
                <a:rPr lang="en-GB" i="1" dirty="0"/>
                <a:t>C</a:t>
              </a:r>
              <a:r>
                <a:rPr lang="en-GB" baseline="30000" dirty="0"/>
                <a:t>2</a:t>
              </a:r>
              <a:r>
                <a:rPr lang="en-GB" i="1" dirty="0"/>
                <a:t>S</a:t>
              </a:r>
              <a:r>
                <a:rPr lang="en-GB" dirty="0"/>
                <a:t>(</a:t>
              </a:r>
              <a:r>
                <a:rPr lang="en-GB" i="1" dirty="0"/>
                <a:t>d</a:t>
              </a:r>
              <a:r>
                <a:rPr lang="en-GB" baseline="-25000" dirty="0"/>
                <a:t>3/2</a:t>
              </a:r>
              <a:r>
                <a:rPr lang="en-GB" dirty="0"/>
                <a:t>) = 0.1; </a:t>
              </a:r>
              <a:r>
                <a:rPr lang="en-GB" i="1" dirty="0"/>
                <a:t>C</a:t>
              </a:r>
              <a:r>
                <a:rPr lang="en-GB" baseline="30000" dirty="0"/>
                <a:t>2</a:t>
              </a:r>
              <a:r>
                <a:rPr lang="en-GB" i="1" dirty="0"/>
                <a:t>S</a:t>
              </a:r>
              <a:r>
                <a:rPr lang="en-GB" dirty="0"/>
                <a:t>(</a:t>
              </a:r>
              <a:r>
                <a:rPr lang="en-GB" i="1" dirty="0"/>
                <a:t>g</a:t>
              </a:r>
              <a:r>
                <a:rPr lang="en-GB" baseline="-25000" dirty="0"/>
                <a:t>7/2</a:t>
              </a:r>
              <a:r>
                <a:rPr lang="en-GB" dirty="0"/>
                <a:t>) = 0.6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997308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E172F1BB-E11F-8741-9CE1-2DDE4EA801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64134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3C28258-42DB-2A41-9DEF-760AE5C96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369" y="3429000"/>
            <a:ext cx="7489631" cy="32932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276A5C-657C-4B46-8E65-C7E3E72BCD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28197"/>
          <a:stretch/>
        </p:blipFill>
        <p:spPr>
          <a:xfrm>
            <a:off x="4872680" y="98681"/>
            <a:ext cx="5693563" cy="32932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B567ED-F8F7-C248-A26E-EA38736791F7}"/>
              </a:ext>
            </a:extLst>
          </p:cNvPr>
          <p:cNvSpPr txBox="1"/>
          <p:nvPr/>
        </p:nvSpPr>
        <p:spPr>
          <a:xfrm>
            <a:off x="10405605" y="185351"/>
            <a:ext cx="1678665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r"/>
            <a:r>
              <a:rPr lang="en-GB" sz="2400" baseline="30000" dirty="0"/>
              <a:t>94</a:t>
            </a:r>
            <a:r>
              <a:rPr lang="en-GB" sz="2400" dirty="0"/>
              <a:t>Sr(</a:t>
            </a:r>
            <a:r>
              <a:rPr lang="en-GB" sz="2400" i="1" dirty="0" err="1"/>
              <a:t>d</a:t>
            </a:r>
            <a:r>
              <a:rPr lang="en-GB" sz="2400" dirty="0" err="1"/>
              <a:t>,</a:t>
            </a:r>
            <a:r>
              <a:rPr lang="en-GB" sz="2400" i="1" dirty="0" err="1"/>
              <a:t>p</a:t>
            </a:r>
            <a:r>
              <a:rPr lang="en-GB" sz="2400" dirty="0"/>
              <a:t>)</a:t>
            </a:r>
            <a:r>
              <a:rPr lang="en-GB" sz="2400" baseline="30000" dirty="0"/>
              <a:t>95</a:t>
            </a:r>
            <a:r>
              <a:rPr lang="en-GB" sz="2400" dirty="0"/>
              <a:t>Sr</a:t>
            </a:r>
          </a:p>
        </p:txBody>
      </p:sp>
    </p:spTree>
    <p:extLst>
      <p:ext uri="{BB962C8B-B14F-4D97-AF65-F5344CB8AC3E}">
        <p14:creationId xmlns:p14="http://schemas.microsoft.com/office/powerpoint/2010/main" val="1685853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3510AC5A-76F3-C848-ABC9-4FFB2B0A64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98" y="375223"/>
            <a:ext cx="4502245" cy="6107554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D084E493-DE41-2641-9771-40A8EF3D80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0571" y="2560047"/>
            <a:ext cx="3008302" cy="416250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67F0519E-C466-FE42-AA4A-ADAE9CB7FADC}"/>
              </a:ext>
            </a:extLst>
          </p:cNvPr>
          <p:cNvGrpSpPr/>
          <p:nvPr/>
        </p:nvGrpSpPr>
        <p:grpSpPr>
          <a:xfrm>
            <a:off x="5048303" y="0"/>
            <a:ext cx="6872147" cy="2496064"/>
            <a:chOff x="5048303" y="289326"/>
            <a:chExt cx="6872147" cy="2206738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EE3A6C0-1939-6749-AC85-E81ADEF7AA41}"/>
                </a:ext>
              </a:extLst>
            </p:cNvPr>
            <p:cNvGrpSpPr/>
            <p:nvPr/>
          </p:nvGrpSpPr>
          <p:grpSpPr>
            <a:xfrm>
              <a:off x="5048303" y="691979"/>
              <a:ext cx="6872147" cy="1804085"/>
              <a:chOff x="3699044" y="1040027"/>
              <a:chExt cx="8158034" cy="2711496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4E2569C1-BD97-5340-8821-C9E6CF90A426}"/>
                  </a:ext>
                </a:extLst>
              </p:cNvPr>
              <p:cNvGrpSpPr/>
              <p:nvPr/>
            </p:nvGrpSpPr>
            <p:grpSpPr>
              <a:xfrm>
                <a:off x="3699044" y="1040027"/>
                <a:ext cx="8158034" cy="2711496"/>
                <a:chOff x="2876550" y="3019496"/>
                <a:chExt cx="6438900" cy="1928882"/>
              </a:xfrm>
            </p:grpSpPr>
            <p:pic>
              <p:nvPicPr>
                <p:cNvPr id="5" name="Picture 4" descr="Text, letter&#10;&#10;Description automatically generated">
                  <a:extLst>
                    <a:ext uri="{FF2B5EF4-FFF2-40B4-BE49-F238E27FC236}">
                      <a16:creationId xmlns:a16="http://schemas.microsoft.com/office/drawing/2014/main" id="{06F44B03-DFFA-B149-A119-B897FB1B4F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32185"/>
                <a:stretch/>
              </p:blipFill>
              <p:spPr>
                <a:xfrm>
                  <a:off x="2876550" y="3019496"/>
                  <a:ext cx="6438900" cy="1558855"/>
                </a:xfrm>
                <a:prstGeom prst="rect">
                  <a:avLst/>
                </a:prstGeom>
              </p:spPr>
            </p:pic>
            <p:pic>
              <p:nvPicPr>
                <p:cNvPr id="7" name="Picture 6">
                  <a:extLst>
                    <a:ext uri="{FF2B5EF4-FFF2-40B4-BE49-F238E27FC236}">
                      <a16:creationId xmlns:a16="http://schemas.microsoft.com/office/drawing/2014/main" id="{9D7F5315-0072-3D4E-B6C5-3B6782B5725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8055" r="14468" b="-4989"/>
                <a:stretch/>
              </p:blipFill>
              <p:spPr>
                <a:xfrm>
                  <a:off x="3707880" y="4578350"/>
                  <a:ext cx="4786109" cy="370028"/>
                </a:xfrm>
                <a:prstGeom prst="rect">
                  <a:avLst/>
                </a:prstGeom>
              </p:spPr>
            </p:pic>
          </p:grp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C1256A1-7F40-094F-B52D-13ABCD0C623B}"/>
                  </a:ext>
                </a:extLst>
              </p:cNvPr>
              <p:cNvSpPr/>
              <p:nvPr/>
            </p:nvSpPr>
            <p:spPr>
              <a:xfrm>
                <a:off x="8785653" y="3342538"/>
                <a:ext cx="1915297" cy="297811"/>
              </a:xfrm>
              <a:prstGeom prst="rect">
                <a:avLst/>
              </a:prstGeom>
              <a:noFill/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5" name="Picture 14" descr="Text, letter&#10;&#10;Description automatically generated">
              <a:extLst>
                <a:ext uri="{FF2B5EF4-FFF2-40B4-BE49-F238E27FC236}">
                  <a16:creationId xmlns:a16="http://schemas.microsoft.com/office/drawing/2014/main" id="{62B55AF0-01F9-9E4F-9858-362AB21C24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79724"/>
            <a:stretch/>
          </p:blipFill>
          <p:spPr>
            <a:xfrm>
              <a:off x="5048303" y="289326"/>
              <a:ext cx="6872147" cy="435936"/>
            </a:xfrm>
            <a:prstGeom prst="rect">
              <a:avLst/>
            </a:prstGeom>
          </p:spPr>
        </p:pic>
      </p:grpSp>
      <p:pic>
        <p:nvPicPr>
          <p:cNvPr id="18" name="Picture 17" descr="A picture containing table&#10;&#10;Description automatically generated">
            <a:extLst>
              <a:ext uri="{FF2B5EF4-FFF2-40B4-BE49-F238E27FC236}">
                <a16:creationId xmlns:a16="http://schemas.microsoft.com/office/drawing/2014/main" id="{44403B76-A932-A44B-BAD3-1F8D331418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06315" y="2846030"/>
            <a:ext cx="4314890" cy="377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518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0459E74F-56C2-D242-8A63-A61603A3C123}"/>
              </a:ext>
            </a:extLst>
          </p:cNvPr>
          <p:cNvGrpSpPr/>
          <p:nvPr/>
        </p:nvGrpSpPr>
        <p:grpSpPr>
          <a:xfrm>
            <a:off x="7908178" y="809968"/>
            <a:ext cx="3841037" cy="4837070"/>
            <a:chOff x="7661041" y="809968"/>
            <a:chExt cx="3841037" cy="4837070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33B0F259-2F61-0D40-BD9D-EAF65CDEADF1}"/>
                </a:ext>
              </a:extLst>
            </p:cNvPr>
            <p:cNvGrpSpPr/>
            <p:nvPr/>
          </p:nvGrpSpPr>
          <p:grpSpPr>
            <a:xfrm>
              <a:off x="7661041" y="809968"/>
              <a:ext cx="3237618" cy="4837070"/>
              <a:chOff x="7661041" y="809968"/>
              <a:chExt cx="3237618" cy="4837070"/>
            </a:xfrm>
          </p:grpSpPr>
          <p:pic>
            <p:nvPicPr>
              <p:cNvPr id="5" name="Picture 4" descr="Diagram&#10;&#10;Description automatically generated">
                <a:extLst>
                  <a:ext uri="{FF2B5EF4-FFF2-40B4-BE49-F238E27FC236}">
                    <a16:creationId xmlns:a16="http://schemas.microsoft.com/office/drawing/2014/main" id="{44D7AF59-D7AB-214A-8C60-3D0308CDB2A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r="25219"/>
              <a:stretch/>
            </p:blipFill>
            <p:spPr>
              <a:xfrm>
                <a:off x="7661041" y="809968"/>
                <a:ext cx="3237618" cy="4837070"/>
              </a:xfrm>
              <a:prstGeom prst="rect">
                <a:avLst/>
              </a:prstGeom>
            </p:spPr>
          </p:pic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2FAF13E7-838F-084D-B34C-0902A79721E4}"/>
                  </a:ext>
                </a:extLst>
              </p:cNvPr>
              <p:cNvSpPr/>
              <p:nvPr/>
            </p:nvSpPr>
            <p:spPr>
              <a:xfrm>
                <a:off x="8896865" y="5226908"/>
                <a:ext cx="864973" cy="3089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28" name="Picture 27" descr="Diagram&#10;&#10;Description automatically generated">
              <a:extLst>
                <a:ext uri="{FF2B5EF4-FFF2-40B4-BE49-F238E27FC236}">
                  <a16:creationId xmlns:a16="http://schemas.microsoft.com/office/drawing/2014/main" id="{B51A2F45-4C4C-6A4D-A90D-C9CB5B5969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85198"/>
            <a:stretch/>
          </p:blipFill>
          <p:spPr>
            <a:xfrm>
              <a:off x="10861239" y="809968"/>
              <a:ext cx="640839" cy="4837070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D123207-841E-DF47-8E22-B4BBA3F0F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181335" cy="928688"/>
          </a:xfrm>
        </p:spPr>
        <p:txBody>
          <a:bodyPr/>
          <a:lstStyle/>
          <a:p>
            <a:r>
              <a:rPr lang="en-GB" dirty="0"/>
              <a:t>Deformation-driving orbitals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98CD3-AF49-6F4C-BAD9-5B1578260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075" y="1624013"/>
            <a:ext cx="7324039" cy="4351337"/>
          </a:xfrm>
        </p:spPr>
        <p:txBody>
          <a:bodyPr>
            <a:normAutofit fontScale="92500"/>
          </a:bodyPr>
          <a:lstStyle/>
          <a:p>
            <a:r>
              <a:rPr lang="en-GB" dirty="0"/>
              <a:t>Proton </a:t>
            </a:r>
            <a:r>
              <a:rPr lang="en-GB" b="1" dirty="0">
                <a:solidFill>
                  <a:schemeClr val="accent1"/>
                </a:solidFill>
              </a:rPr>
              <a:t>excitations across </a:t>
            </a:r>
            <a:r>
              <a:rPr lang="en-GB" b="1" i="1" dirty="0">
                <a:solidFill>
                  <a:schemeClr val="accent1"/>
                </a:solidFill>
              </a:rPr>
              <a:t>Z </a:t>
            </a:r>
            <a:r>
              <a:rPr lang="en-GB" b="1" dirty="0">
                <a:solidFill>
                  <a:schemeClr val="accent1"/>
                </a:solidFill>
              </a:rPr>
              <a:t>= 40 </a:t>
            </a:r>
            <a:r>
              <a:rPr lang="en-GB" dirty="0"/>
              <a:t>to </a:t>
            </a:r>
            <a:r>
              <a:rPr lang="el-GR" i="1" dirty="0"/>
              <a:t>π</a:t>
            </a:r>
            <a:r>
              <a:rPr lang="en-GB" i="1" dirty="0"/>
              <a:t>g</a:t>
            </a:r>
            <a:r>
              <a:rPr lang="en-GB" baseline="-25000" dirty="0"/>
              <a:t>9/2</a:t>
            </a:r>
            <a:r>
              <a:rPr lang="en-GB" dirty="0"/>
              <a:t> orbital.</a:t>
            </a:r>
          </a:p>
          <a:p>
            <a:pPr lvl="1"/>
            <a:r>
              <a:rPr lang="en-GB" dirty="0"/>
              <a:t>Ground-state configuration at </a:t>
            </a:r>
            <a:r>
              <a:rPr lang="en-GB" i="1" dirty="0"/>
              <a:t>N </a:t>
            </a:r>
            <a:r>
              <a:rPr lang="en-GB" dirty="0"/>
              <a:t>= 60.</a:t>
            </a:r>
          </a:p>
          <a:p>
            <a:endParaRPr lang="en-GB" dirty="0"/>
          </a:p>
          <a:p>
            <a:r>
              <a:rPr lang="en-GB" dirty="0"/>
              <a:t>Filling neutron orbitals lowers energy of </a:t>
            </a:r>
            <a:r>
              <a:rPr lang="el-GR" i="1" dirty="0"/>
              <a:t>π</a:t>
            </a:r>
            <a:r>
              <a:rPr lang="en-GB" i="1" dirty="0"/>
              <a:t>g</a:t>
            </a:r>
            <a:r>
              <a:rPr lang="en-GB" baseline="-25000" dirty="0"/>
              <a:t>9/2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Large overlap of </a:t>
            </a:r>
            <a:r>
              <a:rPr lang="el-GR" i="1" dirty="0"/>
              <a:t>π</a:t>
            </a:r>
            <a:r>
              <a:rPr lang="en-GB" i="1" dirty="0"/>
              <a:t>g</a:t>
            </a:r>
            <a:r>
              <a:rPr lang="en-GB" baseline="-25000" dirty="0"/>
              <a:t>9/2</a:t>
            </a:r>
            <a:r>
              <a:rPr lang="en-GB" dirty="0"/>
              <a:t> and </a:t>
            </a:r>
            <a:r>
              <a:rPr lang="el-GR" i="1" dirty="0"/>
              <a:t>ν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… </a:t>
            </a:r>
            <a:r>
              <a:rPr lang="en-GB" sz="1800" dirty="0"/>
              <a:t>(lesser extent </a:t>
            </a:r>
            <a:r>
              <a:rPr lang="el-GR" sz="1800" i="1" dirty="0"/>
              <a:t>ν</a:t>
            </a:r>
            <a:r>
              <a:rPr lang="en-GB" sz="1800" i="1" dirty="0"/>
              <a:t>h</a:t>
            </a:r>
            <a:r>
              <a:rPr lang="en-GB" sz="1800" baseline="-25000" dirty="0"/>
              <a:t>11/2</a:t>
            </a:r>
            <a:r>
              <a:rPr lang="en-GB" sz="1800" dirty="0"/>
              <a:t>)</a:t>
            </a:r>
          </a:p>
          <a:p>
            <a:pPr lvl="1"/>
            <a:r>
              <a:rPr lang="en-GB" dirty="0"/>
              <a:t>Tensor force</a:t>
            </a:r>
            <a:r>
              <a:rPr lang="en-GB" baseline="30000" dirty="0"/>
              <a:t>1</a:t>
            </a:r>
            <a:r>
              <a:rPr lang="en-GB" dirty="0"/>
              <a:t> </a:t>
            </a:r>
            <a:r>
              <a:rPr lang="en-GB" dirty="0">
                <a:sym typeface="Wingdings" pitchFamily="2" charset="2"/>
              </a:rPr>
              <a:t></a:t>
            </a:r>
            <a:r>
              <a:rPr lang="en-GB" dirty="0"/>
              <a:t> </a:t>
            </a:r>
            <a:r>
              <a:rPr lang="en-GB" b="1" dirty="0">
                <a:solidFill>
                  <a:schemeClr val="accent1"/>
                </a:solidFill>
              </a:rPr>
              <a:t>Type-II shell evolution</a:t>
            </a:r>
            <a:r>
              <a:rPr lang="en-GB" baseline="30000" dirty="0"/>
              <a:t>2</a:t>
            </a:r>
          </a:p>
          <a:p>
            <a:endParaRPr lang="en-GB" dirty="0"/>
          </a:p>
          <a:p>
            <a:r>
              <a:rPr lang="en-GB" dirty="0"/>
              <a:t>Close proximity of </a:t>
            </a:r>
            <a:r>
              <a:rPr lang="el-GR" i="1" dirty="0"/>
              <a:t>ν</a:t>
            </a:r>
            <a:r>
              <a:rPr lang="en-GB" i="1" dirty="0"/>
              <a:t>s</a:t>
            </a:r>
            <a:r>
              <a:rPr lang="en-GB" baseline="-25000" dirty="0"/>
              <a:t>1/2</a:t>
            </a:r>
            <a:r>
              <a:rPr lang="en-GB" dirty="0"/>
              <a:t>, </a:t>
            </a:r>
            <a:r>
              <a:rPr lang="el-GR" i="1" dirty="0"/>
              <a:t>ν</a:t>
            </a:r>
            <a:r>
              <a:rPr lang="en-GB" i="1" dirty="0"/>
              <a:t>d</a:t>
            </a:r>
            <a:r>
              <a:rPr lang="en-GB" baseline="-25000" dirty="0"/>
              <a:t>3/2</a:t>
            </a:r>
            <a:r>
              <a:rPr lang="en-GB" dirty="0"/>
              <a:t>, </a:t>
            </a:r>
            <a:r>
              <a:rPr lang="el-GR" i="1" dirty="0"/>
              <a:t>ν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, </a:t>
            </a:r>
            <a:r>
              <a:rPr lang="el-GR" i="1" dirty="0"/>
              <a:t>ν</a:t>
            </a:r>
            <a:r>
              <a:rPr lang="en-GB" i="1" dirty="0"/>
              <a:t>h</a:t>
            </a:r>
            <a:r>
              <a:rPr lang="en-GB" baseline="-25000" dirty="0"/>
              <a:t>11/2</a:t>
            </a:r>
            <a:r>
              <a:rPr lang="en-GB" dirty="0"/>
              <a:t> orbitals.</a:t>
            </a:r>
          </a:p>
          <a:p>
            <a:pPr lvl="1"/>
            <a:r>
              <a:rPr lang="en-GB" dirty="0"/>
              <a:t>Enhanced quadrupole interaction from coherent contributions of configurations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b="1" dirty="0">
                <a:solidFill>
                  <a:schemeClr val="accent1"/>
                </a:solidFill>
                <a:sym typeface="Wingdings" pitchFamily="2" charset="2"/>
              </a:rPr>
              <a:t>deformation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2ACFCB-20F9-C34F-9599-1AD4664C07D7}"/>
              </a:ext>
            </a:extLst>
          </p:cNvPr>
          <p:cNvSpPr txBox="1"/>
          <p:nvPr/>
        </p:nvSpPr>
        <p:spPr>
          <a:xfrm>
            <a:off x="10008975" y="598636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/>
              <a:t>N </a:t>
            </a:r>
            <a:r>
              <a:rPr lang="en-GB" sz="2400" dirty="0"/>
              <a:t>= 56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94CFF1-B584-DE43-8D29-3235CD2080FC}"/>
              </a:ext>
            </a:extLst>
          </p:cNvPr>
          <p:cNvGrpSpPr/>
          <p:nvPr/>
        </p:nvGrpSpPr>
        <p:grpSpPr>
          <a:xfrm>
            <a:off x="10641905" y="1382589"/>
            <a:ext cx="353235" cy="151928"/>
            <a:chOff x="10104483" y="2294710"/>
            <a:chExt cx="353235" cy="151928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CB9F961-1B0F-D344-9198-4044EF7FF114}"/>
                </a:ext>
              </a:extLst>
            </p:cNvPr>
            <p:cNvSpPr/>
            <p:nvPr/>
          </p:nvSpPr>
          <p:spPr>
            <a:xfrm>
              <a:off x="10104483" y="2294710"/>
              <a:ext cx="162795" cy="15192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935940A-A218-3841-A1F2-5039591BC35B}"/>
                </a:ext>
              </a:extLst>
            </p:cNvPr>
            <p:cNvSpPr/>
            <p:nvPr/>
          </p:nvSpPr>
          <p:spPr>
            <a:xfrm>
              <a:off x="10294923" y="2294710"/>
              <a:ext cx="162795" cy="15192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4FC5E0E5-1849-BA41-A7D3-E37F95F22CD8}"/>
              </a:ext>
            </a:extLst>
          </p:cNvPr>
          <p:cNvSpPr txBox="1"/>
          <p:nvPr/>
        </p:nvSpPr>
        <p:spPr>
          <a:xfrm>
            <a:off x="10006912" y="598634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/>
              <a:t>N </a:t>
            </a:r>
            <a:r>
              <a:rPr lang="en-GB" sz="2400" dirty="0"/>
              <a:t>= 59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06726B-8F65-6D44-87ED-7CB4F7C6D709}"/>
              </a:ext>
            </a:extLst>
          </p:cNvPr>
          <p:cNvSpPr txBox="1"/>
          <p:nvPr/>
        </p:nvSpPr>
        <p:spPr>
          <a:xfrm>
            <a:off x="10006912" y="598635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/>
              <a:t>N </a:t>
            </a:r>
            <a:r>
              <a:rPr lang="en-GB" sz="2400" dirty="0"/>
              <a:t>= 61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2F8F5B4-C9F9-4146-8FAC-B7B2F68D54E0}"/>
              </a:ext>
            </a:extLst>
          </p:cNvPr>
          <p:cNvGrpSpPr/>
          <p:nvPr/>
        </p:nvGrpSpPr>
        <p:grpSpPr>
          <a:xfrm>
            <a:off x="10641905" y="1869789"/>
            <a:ext cx="165232" cy="598648"/>
            <a:chOff x="10549330" y="2781910"/>
            <a:chExt cx="165232" cy="598648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F167A149-C8AD-5447-B1C8-DB93ECECB23B}"/>
                </a:ext>
              </a:extLst>
            </p:cNvPr>
            <p:cNvSpPr/>
            <p:nvPr/>
          </p:nvSpPr>
          <p:spPr>
            <a:xfrm>
              <a:off x="10549330" y="3228630"/>
              <a:ext cx="162795" cy="15192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8531C03-1882-7B4C-A2F0-8DBDF06241D6}"/>
                </a:ext>
              </a:extLst>
            </p:cNvPr>
            <p:cNvSpPr/>
            <p:nvPr/>
          </p:nvSpPr>
          <p:spPr>
            <a:xfrm>
              <a:off x="10551767" y="2781910"/>
              <a:ext cx="162795" cy="151928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0BE07568-27CC-3846-98D7-9FFBC7202209}"/>
              </a:ext>
            </a:extLst>
          </p:cNvPr>
          <p:cNvSpPr/>
          <p:nvPr/>
        </p:nvSpPr>
        <p:spPr>
          <a:xfrm>
            <a:off x="10420658" y="2316509"/>
            <a:ext cx="162795" cy="15192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126FA19-C8EE-3B41-8C75-B8114AEF1037}"/>
              </a:ext>
            </a:extLst>
          </p:cNvPr>
          <p:cNvSpPr txBox="1"/>
          <p:nvPr/>
        </p:nvSpPr>
        <p:spPr>
          <a:xfrm>
            <a:off x="10006912" y="590445"/>
            <a:ext cx="986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i="1" dirty="0"/>
              <a:t>N </a:t>
            </a:r>
            <a:r>
              <a:rPr lang="en-GB" sz="2400" dirty="0"/>
              <a:t>= 57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DAA54B3-BE96-E546-A4EB-4A95F17CEE0D}"/>
              </a:ext>
            </a:extLst>
          </p:cNvPr>
          <p:cNvSpPr/>
          <p:nvPr/>
        </p:nvSpPr>
        <p:spPr>
          <a:xfrm>
            <a:off x="119448" y="6169709"/>
            <a:ext cx="836964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 P. </a:t>
            </a:r>
            <a:r>
              <a:rPr lang="en-GB" dirty="0" err="1"/>
              <a:t>Federman</a:t>
            </a:r>
            <a:r>
              <a:rPr lang="en-GB" dirty="0"/>
              <a:t> and S. </a:t>
            </a:r>
            <a:r>
              <a:rPr lang="en-GB" dirty="0" err="1"/>
              <a:t>Pittel</a:t>
            </a:r>
            <a:r>
              <a:rPr lang="en-GB" dirty="0"/>
              <a:t>, Phys. Lett. B </a:t>
            </a:r>
            <a:r>
              <a:rPr lang="en-GB" b="1" dirty="0"/>
              <a:t>69</a:t>
            </a:r>
            <a:r>
              <a:rPr lang="en-GB" dirty="0"/>
              <a:t>, 385 (1977).</a:t>
            </a:r>
          </a:p>
          <a:p>
            <a:r>
              <a:rPr lang="en-GB" baseline="30000" dirty="0"/>
              <a:t>2</a:t>
            </a:r>
            <a:r>
              <a:rPr lang="en-GB" dirty="0"/>
              <a:t> T. </a:t>
            </a:r>
            <a:r>
              <a:rPr lang="en-GB" dirty="0" err="1"/>
              <a:t>Togashi</a:t>
            </a:r>
            <a:r>
              <a:rPr lang="en-GB" dirty="0"/>
              <a:t>, Y. </a:t>
            </a:r>
            <a:r>
              <a:rPr lang="en-GB" dirty="0" err="1"/>
              <a:t>Tsunoda</a:t>
            </a:r>
            <a:r>
              <a:rPr lang="en-GB" dirty="0"/>
              <a:t>, T. Otsuka, and N. Shimizu, Phys. Rev. Lett. </a:t>
            </a:r>
            <a:r>
              <a:rPr lang="en-GB" b="1" dirty="0"/>
              <a:t>117</a:t>
            </a:r>
            <a:r>
              <a:rPr lang="en-GB" dirty="0"/>
              <a:t>, 172502 (2016).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7BE5A10-8C27-5D46-8D58-FB9DDC38208D}"/>
              </a:ext>
            </a:extLst>
          </p:cNvPr>
          <p:cNvSpPr/>
          <p:nvPr/>
        </p:nvSpPr>
        <p:spPr>
          <a:xfrm>
            <a:off x="8476734" y="3898537"/>
            <a:ext cx="630195" cy="395417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Curved Left Arrow 30">
            <a:extLst>
              <a:ext uri="{FF2B5EF4-FFF2-40B4-BE49-F238E27FC236}">
                <a16:creationId xmlns:a16="http://schemas.microsoft.com/office/drawing/2014/main" id="{DD4EFFAD-0CEC-1B4A-8DE0-C1AFA251968F}"/>
              </a:ext>
            </a:extLst>
          </p:cNvPr>
          <p:cNvSpPr/>
          <p:nvPr/>
        </p:nvSpPr>
        <p:spPr>
          <a:xfrm rot="10800000">
            <a:off x="7936029" y="3517875"/>
            <a:ext cx="413859" cy="751364"/>
          </a:xfrm>
          <a:prstGeom prst="curvedLef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92FB79E-8EA6-8743-996B-A6DC60A9077C}"/>
              </a:ext>
            </a:extLst>
          </p:cNvPr>
          <p:cNvSpPr/>
          <p:nvPr/>
        </p:nvSpPr>
        <p:spPr>
          <a:xfrm>
            <a:off x="8587435" y="3448224"/>
            <a:ext cx="162795" cy="15192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753EEE5-6F0B-0A4D-8AF3-0A012EB6E046}"/>
              </a:ext>
            </a:extLst>
          </p:cNvPr>
          <p:cNvSpPr/>
          <p:nvPr/>
        </p:nvSpPr>
        <p:spPr>
          <a:xfrm>
            <a:off x="8776854" y="3448224"/>
            <a:ext cx="162795" cy="151928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E0126-1B02-E647-81C8-813F981AE104}"/>
              </a:ext>
            </a:extLst>
          </p:cNvPr>
          <p:cNvGrpSpPr/>
          <p:nvPr/>
        </p:nvGrpSpPr>
        <p:grpSpPr>
          <a:xfrm>
            <a:off x="8622596" y="3947965"/>
            <a:ext cx="341767" cy="240977"/>
            <a:chOff x="8622596" y="3947965"/>
            <a:chExt cx="341767" cy="240977"/>
          </a:xfrm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37A8B1F-B048-DB4D-85C8-4412FE5EE80B}"/>
                </a:ext>
              </a:extLst>
            </p:cNvPr>
            <p:cNvSpPr/>
            <p:nvPr/>
          </p:nvSpPr>
          <p:spPr>
            <a:xfrm>
              <a:off x="8622596" y="3947965"/>
              <a:ext cx="189419" cy="2409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5A18C2B4-EFBE-A043-ACFE-A73257A2FA2B}"/>
                </a:ext>
              </a:extLst>
            </p:cNvPr>
            <p:cNvSpPr/>
            <p:nvPr/>
          </p:nvSpPr>
          <p:spPr>
            <a:xfrm>
              <a:off x="8774944" y="3947965"/>
              <a:ext cx="189419" cy="24097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Oval 37">
            <a:extLst>
              <a:ext uri="{FF2B5EF4-FFF2-40B4-BE49-F238E27FC236}">
                <a16:creationId xmlns:a16="http://schemas.microsoft.com/office/drawing/2014/main" id="{5DE57071-FB84-3544-844B-CFAD3CA0C451}"/>
              </a:ext>
            </a:extLst>
          </p:cNvPr>
          <p:cNvSpPr/>
          <p:nvPr/>
        </p:nvSpPr>
        <p:spPr>
          <a:xfrm>
            <a:off x="11135152" y="1382589"/>
            <a:ext cx="640839" cy="44046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9D22477-B182-0340-81E6-540506E7596A}"/>
              </a:ext>
            </a:extLst>
          </p:cNvPr>
          <p:cNvCxnSpPr>
            <a:cxnSpLocks/>
          </p:cNvCxnSpPr>
          <p:nvPr/>
        </p:nvCxnSpPr>
        <p:spPr>
          <a:xfrm flipH="1">
            <a:off x="9415850" y="1624013"/>
            <a:ext cx="444842" cy="1976139"/>
          </a:xfrm>
          <a:prstGeom prst="straightConnector1">
            <a:avLst/>
          </a:prstGeom>
          <a:ln w="38100">
            <a:prstDash val="sysDot"/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0ADB4A29-4771-5E4A-8059-558CBD98467D}"/>
              </a:ext>
            </a:extLst>
          </p:cNvPr>
          <p:cNvSpPr/>
          <p:nvPr/>
        </p:nvSpPr>
        <p:spPr>
          <a:xfrm>
            <a:off x="11170577" y="3350774"/>
            <a:ext cx="640839" cy="440469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880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repeatCount="3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</p:cBhvr>
                                      <p:by x="100000" y="7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5" grpId="1"/>
      <p:bldP spid="16" grpId="0"/>
      <p:bldP spid="23" grpId="0" animBg="1"/>
      <p:bldP spid="24" grpId="0"/>
      <p:bldP spid="24" grpId="1"/>
      <p:bldP spid="30" grpId="0" animBg="1"/>
      <p:bldP spid="31" grpId="0" animBg="1"/>
      <p:bldP spid="33" grpId="0" animBg="1"/>
      <p:bldP spid="34" grpId="0" animBg="1"/>
      <p:bldP spid="38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D6BFA-8686-BD46-AB02-8C053A61F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8429"/>
          </a:xfrm>
        </p:spPr>
        <p:txBody>
          <a:bodyPr/>
          <a:lstStyle/>
          <a:p>
            <a:r>
              <a:rPr lang="en-GB" dirty="0"/>
              <a:t>The neutron-rich krypton isotopes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27C7AA-F904-604D-A7BE-A33D09BE4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3075" y="1624013"/>
            <a:ext cx="6813294" cy="4351337"/>
          </a:xfrm>
        </p:spPr>
        <p:txBody>
          <a:bodyPr>
            <a:normAutofit/>
          </a:bodyPr>
          <a:lstStyle/>
          <a:p>
            <a:r>
              <a:rPr lang="en-GB" dirty="0"/>
              <a:t>Evolution of shape change is not as dramatic as Zr and Sr, but </a:t>
            </a:r>
            <a:r>
              <a:rPr lang="en-GB" b="1" dirty="0">
                <a:solidFill>
                  <a:schemeClr val="accent1"/>
                </a:solidFill>
              </a:rPr>
              <a:t>occurs smoothly</a:t>
            </a:r>
            <a:r>
              <a:rPr lang="en-GB" dirty="0"/>
              <a:t>.</a:t>
            </a:r>
          </a:p>
          <a:p>
            <a:pPr lvl="1"/>
            <a:endParaRPr lang="en-GB" dirty="0"/>
          </a:p>
          <a:p>
            <a:r>
              <a:rPr lang="en-GB" dirty="0"/>
              <a:t>Mean-field based models</a:t>
            </a:r>
            <a:r>
              <a:rPr lang="en-GB" baseline="30000" dirty="0"/>
              <a:t>1</a:t>
            </a:r>
            <a:r>
              <a:rPr lang="en-GB" dirty="0"/>
              <a:t> and IBM “mapping”</a:t>
            </a:r>
            <a:r>
              <a:rPr lang="en-GB" baseline="30000" dirty="0"/>
              <a:t>2,3</a:t>
            </a:r>
            <a:r>
              <a:rPr lang="en-GB" dirty="0"/>
              <a:t> show </a:t>
            </a:r>
            <a:r>
              <a:rPr lang="en-GB" b="1" dirty="0">
                <a:solidFill>
                  <a:schemeClr val="accent1"/>
                </a:solidFill>
              </a:rPr>
              <a:t>configuration mixing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Not present in Zr and Sr…</a:t>
            </a:r>
          </a:p>
          <a:p>
            <a:pPr lvl="1"/>
            <a:endParaRPr lang="en-GB" dirty="0"/>
          </a:p>
          <a:p>
            <a:r>
              <a:rPr lang="en-GB" dirty="0"/>
              <a:t>How do the </a:t>
            </a:r>
            <a:r>
              <a:rPr lang="en-GB" b="1" dirty="0">
                <a:solidFill>
                  <a:schemeClr val="accent1"/>
                </a:solidFill>
              </a:rPr>
              <a:t>single-particle orbitals </a:t>
            </a:r>
            <a:r>
              <a:rPr lang="en-GB" dirty="0"/>
              <a:t>and their occupancies evolve in the Kr isotopes?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0DE7C5-C288-3643-984D-5A01BC3D5E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529" b="74653"/>
          <a:stretch/>
        </p:blipFill>
        <p:spPr>
          <a:xfrm>
            <a:off x="7298727" y="1395248"/>
            <a:ext cx="4649471" cy="15531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658DDE-E793-DB4A-AB82-23E14DA140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0" t="49206" r="66775" b="25647"/>
          <a:stretch/>
        </p:blipFill>
        <p:spPr>
          <a:xfrm>
            <a:off x="7286369" y="2881821"/>
            <a:ext cx="4641841" cy="15572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C6252E0-72DC-3140-8109-1CAFBB6CAC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56" t="49206" r="33436" b="25647"/>
          <a:stretch/>
        </p:blipFill>
        <p:spPr>
          <a:xfrm>
            <a:off x="7298726" y="4434951"/>
            <a:ext cx="4649472" cy="15531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F9CCA80-D205-6A47-AA3A-102495AF3409}"/>
              </a:ext>
            </a:extLst>
          </p:cNvPr>
          <p:cNvSpPr/>
          <p:nvPr/>
        </p:nvSpPr>
        <p:spPr>
          <a:xfrm>
            <a:off x="143723" y="5843885"/>
            <a:ext cx="501111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aseline="30000" dirty="0"/>
              <a:t>1</a:t>
            </a:r>
            <a:r>
              <a:rPr lang="en-GB" dirty="0"/>
              <a:t> T.R. Rodríguez, Phys. Rev. C </a:t>
            </a:r>
            <a:r>
              <a:rPr lang="en-GB" b="1" dirty="0"/>
              <a:t>90</a:t>
            </a:r>
            <a:r>
              <a:rPr lang="en-GB" dirty="0"/>
              <a:t>, 034306 (2014).</a:t>
            </a:r>
          </a:p>
          <a:p>
            <a:r>
              <a:rPr lang="en-GB" baseline="30000" dirty="0"/>
              <a:t>2</a:t>
            </a:r>
            <a:r>
              <a:rPr lang="en-GB" dirty="0"/>
              <a:t> K. Nomura, et al., Phys. Rev. C </a:t>
            </a:r>
            <a:r>
              <a:rPr lang="en-GB" b="1" dirty="0"/>
              <a:t>96</a:t>
            </a:r>
            <a:r>
              <a:rPr lang="en-GB" dirty="0"/>
              <a:t>, 034310 (2017).</a:t>
            </a:r>
          </a:p>
          <a:p>
            <a:r>
              <a:rPr lang="en-GB" baseline="30000" dirty="0"/>
              <a:t>3</a:t>
            </a:r>
            <a:r>
              <a:rPr lang="en-GB" dirty="0"/>
              <a:t> R.-B. </a:t>
            </a:r>
            <a:r>
              <a:rPr lang="en-GB" dirty="0" err="1"/>
              <a:t>Gerst</a:t>
            </a:r>
            <a:r>
              <a:rPr lang="en-GB" dirty="0"/>
              <a:t>, et al., Phys. Rev. C </a:t>
            </a:r>
            <a:r>
              <a:rPr lang="en-GB" b="1" dirty="0"/>
              <a:t>105</a:t>
            </a:r>
            <a:r>
              <a:rPr lang="en-GB" dirty="0"/>
              <a:t>, 024302 (2022).</a:t>
            </a:r>
          </a:p>
        </p:txBody>
      </p:sp>
    </p:spTree>
    <p:extLst>
      <p:ext uri="{BB962C8B-B14F-4D97-AF65-F5344CB8AC3E}">
        <p14:creationId xmlns:p14="http://schemas.microsoft.com/office/powerpoint/2010/main" val="365736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691F5-9328-2F44-AB2E-0F7DDBB71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Odd-mass Kr isotopes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9A42EFC-802E-1E43-91D8-1C3AAE22D1D2}"/>
              </a:ext>
            </a:extLst>
          </p:cNvPr>
          <p:cNvGrpSpPr/>
          <p:nvPr/>
        </p:nvGrpSpPr>
        <p:grpSpPr>
          <a:xfrm>
            <a:off x="5750081" y="1380642"/>
            <a:ext cx="6367973" cy="3603827"/>
            <a:chOff x="1191469" y="1726630"/>
            <a:chExt cx="6367973" cy="3603827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58F57ABC-8D41-D646-8CAB-C3A4F721AAC5}"/>
                </a:ext>
              </a:extLst>
            </p:cNvPr>
            <p:cNvCxnSpPr>
              <a:cxnSpLocks/>
            </p:cNvCxnSpPr>
            <p:nvPr/>
          </p:nvCxnSpPr>
          <p:spPr>
            <a:xfrm>
              <a:off x="3373463" y="4825313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E3AC760B-E968-4C4E-B536-A6F1DD6D6178}"/>
                </a:ext>
              </a:extLst>
            </p:cNvPr>
            <p:cNvCxnSpPr>
              <a:cxnSpLocks/>
            </p:cNvCxnSpPr>
            <p:nvPr/>
          </p:nvCxnSpPr>
          <p:spPr>
            <a:xfrm>
              <a:off x="4898042" y="4825313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95281D96-006A-6E4E-BE88-93CF838D4554}"/>
                </a:ext>
              </a:extLst>
            </p:cNvPr>
            <p:cNvCxnSpPr>
              <a:cxnSpLocks/>
            </p:cNvCxnSpPr>
            <p:nvPr/>
          </p:nvCxnSpPr>
          <p:spPr>
            <a:xfrm>
              <a:off x="6422620" y="4819135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F7C02DA-FF28-2240-A690-F32354A30153}"/>
                </a:ext>
              </a:extLst>
            </p:cNvPr>
            <p:cNvSpPr txBox="1"/>
            <p:nvPr/>
          </p:nvSpPr>
          <p:spPr>
            <a:xfrm>
              <a:off x="3653590" y="4930347"/>
              <a:ext cx="5765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93</a:t>
              </a:r>
              <a:r>
                <a:rPr lang="en-GB" sz="2000" dirty="0"/>
                <a:t>Kr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0946D8-B9F0-2F4E-8855-2F43F9B94CA7}"/>
                </a:ext>
              </a:extLst>
            </p:cNvPr>
            <p:cNvSpPr txBox="1"/>
            <p:nvPr/>
          </p:nvSpPr>
          <p:spPr>
            <a:xfrm>
              <a:off x="5178169" y="4930347"/>
              <a:ext cx="5765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95</a:t>
              </a:r>
              <a:r>
                <a:rPr lang="en-GB" sz="2000" dirty="0"/>
                <a:t>Kr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86A67841-6079-E64A-9586-BB9A51DD623A}"/>
                </a:ext>
              </a:extLst>
            </p:cNvPr>
            <p:cNvCxnSpPr/>
            <p:nvPr/>
          </p:nvCxnSpPr>
          <p:spPr>
            <a:xfrm>
              <a:off x="3373463" y="4214687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5D6FE4C-21F4-0742-9529-6FA0EBCC411D}"/>
                </a:ext>
              </a:extLst>
            </p:cNvPr>
            <p:cNvCxnSpPr/>
            <p:nvPr/>
          </p:nvCxnSpPr>
          <p:spPr>
            <a:xfrm>
              <a:off x="4898041" y="4258962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93E8CA-E19F-E547-BF9E-59BDE0D4C63F}"/>
                </a:ext>
              </a:extLst>
            </p:cNvPr>
            <p:cNvSpPr txBox="1"/>
            <p:nvPr/>
          </p:nvSpPr>
          <p:spPr>
            <a:xfrm>
              <a:off x="6721759" y="4930347"/>
              <a:ext cx="5765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aseline="30000" dirty="0"/>
                <a:t>97</a:t>
              </a:r>
              <a:r>
                <a:rPr lang="en-GB" sz="2000" dirty="0"/>
                <a:t>Kr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4D66EE1-F4F6-FB4D-BDAF-1D824FF2F673}"/>
                </a:ext>
              </a:extLst>
            </p:cNvPr>
            <p:cNvCxnSpPr>
              <a:cxnSpLocks/>
            </p:cNvCxnSpPr>
            <p:nvPr/>
          </p:nvCxnSpPr>
          <p:spPr>
            <a:xfrm>
              <a:off x="1848884" y="4825313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BC6814A-2F8D-7E4B-ACF0-0D093F435E5B}"/>
                </a:ext>
              </a:extLst>
            </p:cNvPr>
            <p:cNvSpPr txBox="1"/>
            <p:nvPr/>
          </p:nvSpPr>
          <p:spPr>
            <a:xfrm>
              <a:off x="2129011" y="4930347"/>
              <a:ext cx="57656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91</a:t>
              </a:r>
              <a:r>
                <a:rPr lang="en-GB" sz="2000" dirty="0"/>
                <a:t>Kr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8E896D9-B8E5-8F4B-87A5-A407D04C9CA5}"/>
                </a:ext>
              </a:extLst>
            </p:cNvPr>
            <p:cNvCxnSpPr/>
            <p:nvPr/>
          </p:nvCxnSpPr>
          <p:spPr>
            <a:xfrm>
              <a:off x="1848884" y="3958281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43B91BB-49EA-974D-B29E-D2AC8C70A8F1}"/>
                </a:ext>
              </a:extLst>
            </p:cNvPr>
            <p:cNvSpPr txBox="1"/>
            <p:nvPr/>
          </p:nvSpPr>
          <p:spPr>
            <a:xfrm>
              <a:off x="1191469" y="4649858"/>
              <a:ext cx="5389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5/2</a:t>
              </a:r>
              <a:r>
                <a:rPr lang="en-GB" sz="1600" baseline="30000" dirty="0"/>
                <a:t>+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A514017-CD5F-584D-96E9-F23F84F2FE1E}"/>
                </a:ext>
              </a:extLst>
            </p:cNvPr>
            <p:cNvSpPr txBox="1"/>
            <p:nvPr/>
          </p:nvSpPr>
          <p:spPr>
            <a:xfrm>
              <a:off x="1191469" y="2715170"/>
              <a:ext cx="5389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1/2</a:t>
              </a:r>
              <a:r>
                <a:rPr lang="en-GB" sz="1600" baseline="30000" dirty="0"/>
                <a:t>+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7BCDBBD-44C8-9B46-A285-742254130EF3}"/>
                </a:ext>
              </a:extLst>
            </p:cNvPr>
            <p:cNvSpPr txBox="1"/>
            <p:nvPr/>
          </p:nvSpPr>
          <p:spPr>
            <a:xfrm>
              <a:off x="1191469" y="3804276"/>
              <a:ext cx="5389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3/2</a:t>
              </a:r>
              <a:r>
                <a:rPr lang="en-GB" sz="1600" baseline="30000" dirty="0"/>
                <a:t>+</a:t>
              </a:r>
              <a:endParaRPr lang="en-GB" sz="1600" dirty="0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F7FFAD4-D3D8-6D41-AB1C-37E0CF594FD5}"/>
                </a:ext>
              </a:extLst>
            </p:cNvPr>
            <p:cNvCxnSpPr>
              <a:cxnSpLocks/>
            </p:cNvCxnSpPr>
            <p:nvPr/>
          </p:nvCxnSpPr>
          <p:spPr>
            <a:xfrm>
              <a:off x="4510285" y="4819135"/>
              <a:ext cx="387756" cy="0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B8C3869-BF2D-824E-A298-46293C256991}"/>
                </a:ext>
              </a:extLst>
            </p:cNvPr>
            <p:cNvCxnSpPr>
              <a:cxnSpLocks/>
            </p:cNvCxnSpPr>
            <p:nvPr/>
          </p:nvCxnSpPr>
          <p:spPr>
            <a:xfrm>
              <a:off x="2985706" y="3973553"/>
              <a:ext cx="386951" cy="241134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CC2EEA7-D7FF-5E4B-AC72-D8BB739DA5F2}"/>
                </a:ext>
              </a:extLst>
            </p:cNvPr>
            <p:cNvCxnSpPr>
              <a:cxnSpLocks/>
            </p:cNvCxnSpPr>
            <p:nvPr/>
          </p:nvCxnSpPr>
          <p:spPr>
            <a:xfrm>
              <a:off x="4510285" y="4214687"/>
              <a:ext cx="387756" cy="44275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43DE3BD-DDC0-8744-9607-19F356A7FD79}"/>
                </a:ext>
              </a:extLst>
            </p:cNvPr>
            <p:cNvCxnSpPr/>
            <p:nvPr/>
          </p:nvCxnSpPr>
          <p:spPr>
            <a:xfrm>
              <a:off x="3372657" y="3258559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4C7820D4-99BD-9B4B-A081-70CF23F6B0E9}"/>
                </a:ext>
              </a:extLst>
            </p:cNvPr>
            <p:cNvCxnSpPr/>
            <p:nvPr/>
          </p:nvCxnSpPr>
          <p:spPr>
            <a:xfrm>
              <a:off x="4898041" y="3820214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50BF402-7209-DC46-9A66-EC8AF83486DE}"/>
                </a:ext>
              </a:extLst>
            </p:cNvPr>
            <p:cNvCxnSpPr/>
            <p:nvPr/>
          </p:nvCxnSpPr>
          <p:spPr>
            <a:xfrm>
              <a:off x="1848883" y="2208142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C2C7D37-FD15-8E44-9162-AD3D5E0B930E}"/>
                </a:ext>
              </a:extLst>
            </p:cNvPr>
            <p:cNvSpPr txBox="1"/>
            <p:nvPr/>
          </p:nvSpPr>
          <p:spPr>
            <a:xfrm>
              <a:off x="1191469" y="2038865"/>
              <a:ext cx="53892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dirty="0"/>
                <a:t>7/2</a:t>
              </a:r>
              <a:r>
                <a:rPr lang="en-GB" sz="1600" baseline="30000" dirty="0"/>
                <a:t>+</a:t>
              </a:r>
              <a:endParaRPr lang="en-GB" sz="1600" dirty="0"/>
            </a:p>
          </p:txBody>
        </p: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6D972CC-A1B6-614E-B482-97CBB54384A6}"/>
                </a:ext>
              </a:extLst>
            </p:cNvPr>
            <p:cNvCxnSpPr>
              <a:cxnSpLocks/>
            </p:cNvCxnSpPr>
            <p:nvPr/>
          </p:nvCxnSpPr>
          <p:spPr>
            <a:xfrm>
              <a:off x="2985705" y="2220522"/>
              <a:ext cx="386952" cy="1037159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3CA9C37-45D4-D146-8F8A-8E38A27CE9BF}"/>
                </a:ext>
              </a:extLst>
            </p:cNvPr>
            <p:cNvCxnSpPr>
              <a:cxnSpLocks/>
            </p:cNvCxnSpPr>
            <p:nvPr/>
          </p:nvCxnSpPr>
          <p:spPr>
            <a:xfrm>
              <a:off x="4509479" y="3259438"/>
              <a:ext cx="388562" cy="560776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1559A5B6-E134-3E4D-B8A5-BAD25DD055C3}"/>
                </a:ext>
              </a:extLst>
            </p:cNvPr>
            <p:cNvCxnSpPr/>
            <p:nvPr/>
          </p:nvCxnSpPr>
          <p:spPr>
            <a:xfrm>
              <a:off x="3335586" y="2377419"/>
              <a:ext cx="1136822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0893F54-92F0-0743-BC5D-67D048F0C9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4095" y="2383597"/>
              <a:ext cx="351491" cy="2435538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B664791-BEAD-B44D-8F4A-6C7C4DFA0615}"/>
                </a:ext>
              </a:extLst>
            </p:cNvPr>
            <p:cNvCxnSpPr/>
            <p:nvPr/>
          </p:nvCxnSpPr>
          <p:spPr>
            <a:xfrm>
              <a:off x="4822289" y="1726630"/>
              <a:ext cx="1136822" cy="0"/>
            </a:xfrm>
            <a:prstGeom prst="line">
              <a:avLst/>
            </a:prstGeom>
            <a:ln w="38100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2623CCA0-026B-9543-9DC0-84041137E17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798" y="1764584"/>
              <a:ext cx="351491" cy="606657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BA6863E9-F396-EE4E-85AB-5AF4852C1AF5}"/>
                </a:ext>
              </a:extLst>
            </p:cNvPr>
            <p:cNvCxnSpPr>
              <a:cxnSpLocks/>
            </p:cNvCxnSpPr>
            <p:nvPr/>
          </p:nvCxnSpPr>
          <p:spPr>
            <a:xfrm>
              <a:off x="6034863" y="4265139"/>
              <a:ext cx="425633" cy="553996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B8E02A57-4BCA-6C44-80B6-77E78A5B16E0}"/>
                </a:ext>
              </a:extLst>
            </p:cNvPr>
            <p:cNvCxnSpPr/>
            <p:nvPr/>
          </p:nvCxnSpPr>
          <p:spPr>
            <a:xfrm>
              <a:off x="1847273" y="2929352"/>
              <a:ext cx="1136822" cy="0"/>
            </a:xfrm>
            <a:prstGeom prst="line">
              <a:avLst/>
            </a:prstGeom>
            <a:ln w="38100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DA0666A8-6777-BD47-BC9A-52D836C5D850}"/>
                </a:ext>
              </a:extLst>
            </p:cNvPr>
            <p:cNvCxnSpPr>
              <a:cxnSpLocks/>
            </p:cNvCxnSpPr>
            <p:nvPr/>
          </p:nvCxnSpPr>
          <p:spPr>
            <a:xfrm>
              <a:off x="2983289" y="2943771"/>
              <a:ext cx="387758" cy="1875364"/>
            </a:xfrm>
            <a:prstGeom prst="line">
              <a:avLst/>
            </a:prstGeom>
            <a:ln w="38100"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4D5AD9E-317B-6544-A91C-EFCB6C735745}"/>
              </a:ext>
            </a:extLst>
          </p:cNvPr>
          <p:cNvCxnSpPr/>
          <p:nvPr/>
        </p:nvCxnSpPr>
        <p:spPr>
          <a:xfrm>
            <a:off x="6931109" y="1853515"/>
            <a:ext cx="0" cy="1742302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BF482008-2203-814B-96B4-0AA5F45B4742}"/>
              </a:ext>
            </a:extLst>
          </p:cNvPr>
          <p:cNvCxnSpPr>
            <a:cxnSpLocks/>
          </p:cNvCxnSpPr>
          <p:nvPr/>
        </p:nvCxnSpPr>
        <p:spPr>
          <a:xfrm>
            <a:off x="8466728" y="2911693"/>
            <a:ext cx="0" cy="957006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5C692E1B-9470-1644-B706-24F8C00FD8EC}"/>
              </a:ext>
            </a:extLst>
          </p:cNvPr>
          <p:cNvCxnSpPr>
            <a:cxnSpLocks/>
          </p:cNvCxnSpPr>
          <p:nvPr/>
        </p:nvCxnSpPr>
        <p:spPr>
          <a:xfrm>
            <a:off x="10020207" y="3474226"/>
            <a:ext cx="0" cy="422897"/>
          </a:xfrm>
          <a:prstGeom prst="straightConnector1">
            <a:avLst/>
          </a:prstGeom>
          <a:ln w="76200"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A01298E-62B4-9545-9146-B2D1D2F41964}"/>
              </a:ext>
            </a:extLst>
          </p:cNvPr>
          <p:cNvSpPr txBox="1"/>
          <p:nvPr/>
        </p:nvSpPr>
        <p:spPr>
          <a:xfrm>
            <a:off x="9946261" y="1655806"/>
            <a:ext cx="20699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Lowest energy states for </a:t>
            </a:r>
            <a:r>
              <a:rPr lang="el-GR" i="1" dirty="0"/>
              <a:t>ν</a:t>
            </a:r>
            <a:r>
              <a:rPr lang="en-GB" dirty="0"/>
              <a:t> orbitals: </a:t>
            </a:r>
            <a:r>
              <a:rPr lang="en-GB" i="1" dirty="0"/>
              <a:t>d</a:t>
            </a:r>
            <a:r>
              <a:rPr lang="en-GB" baseline="-25000" dirty="0"/>
              <a:t>5/2</a:t>
            </a:r>
            <a:r>
              <a:rPr lang="en-GB" dirty="0"/>
              <a:t>, </a:t>
            </a:r>
            <a:r>
              <a:rPr lang="en-GB" i="1" dirty="0"/>
              <a:t>s</a:t>
            </a:r>
            <a:r>
              <a:rPr lang="en-GB" baseline="-25000" dirty="0"/>
              <a:t>1/2</a:t>
            </a:r>
            <a:r>
              <a:rPr lang="en-GB" dirty="0"/>
              <a:t>, </a:t>
            </a:r>
            <a:r>
              <a:rPr lang="en-GB" i="1" dirty="0"/>
              <a:t>d</a:t>
            </a:r>
            <a:r>
              <a:rPr lang="en-GB" baseline="-25000" dirty="0"/>
              <a:t>3/2</a:t>
            </a:r>
            <a:r>
              <a:rPr lang="en-GB" dirty="0"/>
              <a:t> , 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 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dashed lines are unidentified states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4E42BDB8-8AA2-9243-87EF-C7A224984DB1}"/>
              </a:ext>
            </a:extLst>
          </p:cNvPr>
          <p:cNvSpPr/>
          <p:nvPr/>
        </p:nvSpPr>
        <p:spPr>
          <a:xfrm>
            <a:off x="5997340" y="5517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GB" baseline="30000" dirty="0"/>
              <a:t>1</a:t>
            </a:r>
            <a:r>
              <a:rPr lang="en-GB" dirty="0"/>
              <a:t> T. </a:t>
            </a:r>
            <a:r>
              <a:rPr lang="en-GB" dirty="0" err="1"/>
              <a:t>Rząca</a:t>
            </a:r>
            <a:r>
              <a:rPr lang="en-GB" dirty="0"/>
              <a:t>-Urban, et al., Phys. Rev. C </a:t>
            </a:r>
            <a:r>
              <a:rPr lang="en-GB" b="1" dirty="0"/>
              <a:t>95</a:t>
            </a:r>
            <a:r>
              <a:rPr lang="en-GB" dirty="0"/>
              <a:t>, 064302 (2017).</a:t>
            </a:r>
          </a:p>
          <a:p>
            <a:pPr algn="r"/>
            <a:r>
              <a:rPr lang="en-GB" baseline="30000" dirty="0"/>
              <a:t>2</a:t>
            </a:r>
            <a:r>
              <a:rPr lang="en-GB" dirty="0"/>
              <a:t> G. </a:t>
            </a:r>
            <a:r>
              <a:rPr lang="en-GB" dirty="0" err="1"/>
              <a:t>Lhersonneau</a:t>
            </a:r>
            <a:r>
              <a:rPr lang="en-GB" dirty="0"/>
              <a:t>, et al., Phys. Rev. C </a:t>
            </a:r>
            <a:r>
              <a:rPr lang="en-GB" b="1" dirty="0"/>
              <a:t>63</a:t>
            </a:r>
            <a:r>
              <a:rPr lang="en-GB" dirty="0"/>
              <a:t>, 034316 (2001).</a:t>
            </a:r>
          </a:p>
          <a:p>
            <a:pPr algn="r"/>
            <a:r>
              <a:rPr lang="en-GB" baseline="30000" dirty="0"/>
              <a:t>3</a:t>
            </a:r>
            <a:r>
              <a:rPr lang="en-GB" dirty="0"/>
              <a:t> R.-B. </a:t>
            </a:r>
            <a:r>
              <a:rPr lang="en-GB" dirty="0" err="1"/>
              <a:t>Gerst</a:t>
            </a:r>
            <a:r>
              <a:rPr lang="en-GB" dirty="0"/>
              <a:t>, et al., Phys. Rev. C </a:t>
            </a:r>
            <a:r>
              <a:rPr lang="en-GB" b="1" dirty="0"/>
              <a:t>105</a:t>
            </a:r>
            <a:r>
              <a:rPr lang="en-GB" dirty="0"/>
              <a:t>, 024302 (2022).</a:t>
            </a:r>
          </a:p>
        </p:txBody>
      </p:sp>
      <p:sp>
        <p:nvSpPr>
          <p:cNvPr id="80" name="Content Placeholder 2">
            <a:extLst>
              <a:ext uri="{FF2B5EF4-FFF2-40B4-BE49-F238E27FC236}">
                <a16:creationId xmlns:a16="http://schemas.microsoft.com/office/drawing/2014/main" id="{61E73553-EB9F-8B4A-B849-586F007D0944}"/>
              </a:ext>
            </a:extLst>
          </p:cNvPr>
          <p:cNvSpPr txBox="1">
            <a:spLocks/>
          </p:cNvSpPr>
          <p:nvPr/>
        </p:nvSpPr>
        <p:spPr>
          <a:xfrm>
            <a:off x="472647" y="1418597"/>
            <a:ext cx="5173074" cy="229667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Energy gap of </a:t>
            </a:r>
            <a:r>
              <a:rPr lang="el-GR" i="1" dirty="0"/>
              <a:t>ν</a:t>
            </a:r>
            <a:r>
              <a:rPr lang="en-GB" i="1" dirty="0"/>
              <a:t>d</a:t>
            </a:r>
            <a:r>
              <a:rPr lang="en-GB" baseline="-25000" dirty="0"/>
              <a:t>3/2</a:t>
            </a:r>
            <a:r>
              <a:rPr lang="en-GB" dirty="0"/>
              <a:t> - </a:t>
            </a:r>
            <a:r>
              <a:rPr lang="el-GR" i="1" dirty="0"/>
              <a:t>ν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 is reduced with increasing </a:t>
            </a:r>
            <a:r>
              <a:rPr lang="en-GB" i="1" dirty="0"/>
              <a:t>N</a:t>
            </a:r>
            <a:r>
              <a:rPr lang="en-GB" dirty="0"/>
              <a:t>. </a:t>
            </a:r>
          </a:p>
          <a:p>
            <a:pPr lvl="2"/>
            <a:endParaRPr lang="en-GB" dirty="0"/>
          </a:p>
          <a:p>
            <a:r>
              <a:rPr lang="en-GB" dirty="0"/>
              <a:t>Occupancy of each orbital drives change in </a:t>
            </a:r>
            <a:r>
              <a:rPr lang="el-GR" i="1" dirty="0"/>
              <a:t>π</a:t>
            </a:r>
            <a:r>
              <a:rPr lang="en-GB" i="1" dirty="0"/>
              <a:t>g</a:t>
            </a:r>
            <a:r>
              <a:rPr lang="en-GB" baseline="-25000" dirty="0"/>
              <a:t>9/2</a:t>
            </a:r>
            <a:r>
              <a:rPr lang="en-GB" dirty="0"/>
              <a:t> energy.</a:t>
            </a:r>
          </a:p>
          <a:p>
            <a:pPr lvl="1"/>
            <a:r>
              <a:rPr lang="el-GR" i="1" dirty="0"/>
              <a:t>ν</a:t>
            </a:r>
            <a:r>
              <a:rPr lang="en-GB" i="1" dirty="0"/>
              <a:t>g</a:t>
            </a:r>
            <a:r>
              <a:rPr lang="en-GB" baseline="-25000" dirty="0"/>
              <a:t>7/2</a:t>
            </a:r>
            <a:r>
              <a:rPr lang="en-GB" dirty="0"/>
              <a:t> and </a:t>
            </a:r>
            <a:r>
              <a:rPr lang="el-GR" i="1" dirty="0"/>
              <a:t>ν</a:t>
            </a:r>
            <a:r>
              <a:rPr lang="en-GB" i="1" dirty="0"/>
              <a:t>h</a:t>
            </a:r>
            <a:r>
              <a:rPr lang="en-GB" baseline="-25000" dirty="0"/>
              <a:t>11/2</a:t>
            </a:r>
            <a:r>
              <a:rPr lang="en-GB" dirty="0"/>
              <a:t> most important.</a:t>
            </a:r>
          </a:p>
        </p:txBody>
      </p:sp>
      <p:sp>
        <p:nvSpPr>
          <p:cNvPr id="81" name="Content Placeholder 2">
            <a:extLst>
              <a:ext uri="{FF2B5EF4-FFF2-40B4-BE49-F238E27FC236}">
                <a16:creationId xmlns:a16="http://schemas.microsoft.com/office/drawing/2014/main" id="{83828BBD-A268-184D-A78D-2CD8CA31FA4C}"/>
              </a:ext>
            </a:extLst>
          </p:cNvPr>
          <p:cNvSpPr txBox="1">
            <a:spLocks/>
          </p:cNvSpPr>
          <p:nvPr/>
        </p:nvSpPr>
        <p:spPr>
          <a:xfrm>
            <a:off x="231621" y="3868700"/>
            <a:ext cx="5370699" cy="243324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3300" dirty="0"/>
              <a:t>Use </a:t>
            </a:r>
            <a:r>
              <a:rPr lang="en-GB" sz="3300" b="1" dirty="0">
                <a:solidFill>
                  <a:schemeClr val="accent1"/>
                </a:solidFill>
              </a:rPr>
              <a:t>one-neutron transfer:</a:t>
            </a:r>
          </a:p>
          <a:p>
            <a:r>
              <a:rPr lang="en-GB" dirty="0"/>
              <a:t>Determine 𝓁 of the states.</a:t>
            </a:r>
          </a:p>
          <a:p>
            <a:r>
              <a:rPr lang="en-GB" dirty="0"/>
              <a:t>Relative occupancies of key orbitals.</a:t>
            </a:r>
          </a:p>
          <a:p>
            <a:r>
              <a:rPr lang="en-GB" dirty="0"/>
              <a:t>Identify fragmentation of SP strength.</a:t>
            </a:r>
          </a:p>
          <a:p>
            <a:r>
              <a:rPr lang="en-GB" dirty="0"/>
              <a:t>Determine centroid – related to ESPEs.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8525428-AF27-A04D-BB4A-83B5833A634A}"/>
              </a:ext>
            </a:extLst>
          </p:cNvPr>
          <p:cNvSpPr txBox="1"/>
          <p:nvPr/>
        </p:nvSpPr>
        <p:spPr>
          <a:xfrm>
            <a:off x="7246660" y="5040979"/>
            <a:ext cx="4769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>
                <a:solidFill>
                  <a:schemeClr val="tx2"/>
                </a:solidFill>
              </a:rPr>
              <a:t>But we have collectivity and fragmentation!</a:t>
            </a:r>
          </a:p>
          <a:p>
            <a:pPr algn="ctr"/>
            <a:r>
              <a:rPr lang="en-GB" i="1" dirty="0">
                <a:solidFill>
                  <a:schemeClr val="tx2"/>
                </a:solidFill>
              </a:rPr>
              <a:t>Unidentified h</a:t>
            </a:r>
            <a:r>
              <a:rPr lang="en-GB" i="1" baseline="-25000" dirty="0">
                <a:solidFill>
                  <a:schemeClr val="tx2"/>
                </a:solidFill>
              </a:rPr>
              <a:t>11/2</a:t>
            </a:r>
            <a:r>
              <a:rPr lang="en-GB" i="1" dirty="0">
                <a:solidFill>
                  <a:schemeClr val="tx2"/>
                </a:solidFill>
              </a:rPr>
              <a:t> states?</a:t>
            </a:r>
          </a:p>
        </p:txBody>
      </p:sp>
      <p:pic>
        <p:nvPicPr>
          <p:cNvPr id="85" name="Picture 84" descr="transfer.png">
            <a:extLst>
              <a:ext uri="{FF2B5EF4-FFF2-40B4-BE49-F238E27FC236}">
                <a16:creationId xmlns:a16="http://schemas.microsoft.com/office/drawing/2014/main" id="{99BE7880-07E1-8A44-A0EE-1D42B81F3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8805">
            <a:off x="5733380" y="5713813"/>
            <a:ext cx="3267426" cy="997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5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1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SS.pdf">
            <a:extLst>
              <a:ext uri="{FF2B5EF4-FFF2-40B4-BE49-F238E27FC236}">
                <a16:creationId xmlns:a16="http://schemas.microsoft.com/office/drawing/2014/main" id="{C876E928-9DE0-214A-B6AD-80FC796CB9F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37" t="9320" b="11471"/>
          <a:stretch/>
        </p:blipFill>
        <p:spPr>
          <a:xfrm>
            <a:off x="7376984" y="1556333"/>
            <a:ext cx="4815015" cy="40657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509679-9309-1340-9E45-B0C7DC020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reactions at ISS - </a:t>
            </a:r>
            <a:r>
              <a:rPr lang="en-GB" baseline="30000" dirty="0"/>
              <a:t>92,94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B47F8-6A7C-FC43-9983-0E4848B050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6" y="1372459"/>
            <a:ext cx="7781668" cy="2056540"/>
          </a:xfrm>
        </p:spPr>
        <p:txBody>
          <a:bodyPr>
            <a:normAutofit/>
          </a:bodyPr>
          <a:lstStyle/>
          <a:p>
            <a:r>
              <a:rPr lang="en-GB" sz="1800" dirty="0"/>
              <a:t>“Standard” setup with new array, plus gas recoil detector.</a:t>
            </a:r>
          </a:p>
          <a:p>
            <a:r>
              <a:rPr lang="en-GB" sz="1800" dirty="0"/>
              <a:t>Kinematics with array at 60 mm and magnetic field = 2.05 Tesla.</a:t>
            </a:r>
          </a:p>
          <a:p>
            <a:r>
              <a:rPr lang="en-GB" sz="1800" dirty="0"/>
              <a:t>Maximum possible beam energy from HIE-ISOLDE ~7.5 MeV/</a:t>
            </a:r>
            <a:r>
              <a:rPr lang="en-GB" sz="1800" i="1" dirty="0"/>
              <a:t>u</a:t>
            </a:r>
            <a:r>
              <a:rPr lang="en-GB" sz="1800" dirty="0"/>
              <a:t>.</a:t>
            </a:r>
          </a:p>
          <a:p>
            <a:r>
              <a:rPr lang="en-GB" sz="1800" dirty="0"/>
              <a:t>DWBA calculations with </a:t>
            </a:r>
            <a:r>
              <a:rPr lang="en-GB" sz="1800" cap="small" dirty="0"/>
              <a:t>Ptolemy</a:t>
            </a:r>
            <a:r>
              <a:rPr lang="en-GB" sz="1800" dirty="0"/>
              <a:t> + global optical model parameters</a:t>
            </a:r>
            <a:r>
              <a:rPr lang="en-GB" sz="1800" baseline="30000" dirty="0"/>
              <a:t>1,2</a:t>
            </a:r>
            <a:r>
              <a:rPr lang="en-GB" sz="1800" dirty="0"/>
              <a:t>.</a:t>
            </a:r>
          </a:p>
          <a:p>
            <a:r>
              <a:rPr lang="en-GB" sz="1800" dirty="0"/>
              <a:t>Monitor detector for (</a:t>
            </a:r>
            <a:r>
              <a:rPr lang="en-GB" sz="1800" i="1" dirty="0" err="1"/>
              <a:t>d</a:t>
            </a:r>
            <a:r>
              <a:rPr lang="en-GB" sz="1800" dirty="0" err="1"/>
              <a:t>,</a:t>
            </a:r>
            <a:r>
              <a:rPr lang="en-GB" sz="1800" i="1" dirty="0" err="1"/>
              <a:t>d</a:t>
            </a:r>
            <a:r>
              <a:rPr lang="en-GB" sz="1800" dirty="0"/>
              <a:t>) normalisation </a:t>
            </a:r>
            <a:r>
              <a:rPr lang="en-GB" sz="1800" dirty="0">
                <a:sym typeface="Wingdings" pitchFamily="2" charset="2"/>
              </a:rPr>
              <a:t> extraction of </a:t>
            </a:r>
            <a:r>
              <a:rPr lang="en-GB" sz="1800" i="1" dirty="0">
                <a:sym typeface="Wingdings" pitchFamily="2" charset="2"/>
              </a:rPr>
              <a:t>C</a:t>
            </a:r>
            <a:r>
              <a:rPr lang="en-GB" sz="1800" baseline="30000" dirty="0">
                <a:sym typeface="Wingdings" pitchFamily="2" charset="2"/>
              </a:rPr>
              <a:t>2</a:t>
            </a:r>
            <a:r>
              <a:rPr lang="en-GB" sz="1800" i="1" dirty="0">
                <a:sym typeface="Wingdings" pitchFamily="2" charset="2"/>
              </a:rPr>
              <a:t>S</a:t>
            </a:r>
            <a:endParaRPr lang="en-GB" sz="180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8355BF-8CB5-214F-80F4-B177060A660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7903" y="113014"/>
            <a:ext cx="2707459" cy="928430"/>
          </a:xfrm>
          <a:prstGeom prst="rect">
            <a:avLst/>
          </a:prstGeom>
          <a:solidFill>
            <a:schemeClr val="bg1">
              <a:alpha val="50000"/>
            </a:schemeClr>
          </a:solidFill>
          <a:effectLst>
            <a:softEdge rad="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F45A9EA-6F96-1D47-A94F-B6AE2E21EC9E}"/>
              </a:ext>
            </a:extLst>
          </p:cNvPr>
          <p:cNvSpPr/>
          <p:nvPr/>
        </p:nvSpPr>
        <p:spPr>
          <a:xfrm>
            <a:off x="24714" y="6310066"/>
            <a:ext cx="4686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aseline="30000" dirty="0"/>
              <a:t>1</a:t>
            </a:r>
            <a:r>
              <a:rPr lang="en-GB" sz="1400" dirty="0"/>
              <a:t> H. An and C. Cai, Phys. Rev. C </a:t>
            </a:r>
            <a:r>
              <a:rPr lang="en-GB" sz="1400" b="1" dirty="0"/>
              <a:t>73</a:t>
            </a:r>
            <a:r>
              <a:rPr lang="en-GB" sz="1400" dirty="0"/>
              <a:t>, 054605 (2006).</a:t>
            </a:r>
          </a:p>
          <a:p>
            <a:r>
              <a:rPr lang="en-GB" sz="1400" baseline="30000" dirty="0"/>
              <a:t>2</a:t>
            </a:r>
            <a:r>
              <a:rPr lang="en-GB" sz="1400" dirty="0"/>
              <a:t> A.J. Koning and J.P. Delaroche, </a:t>
            </a:r>
            <a:r>
              <a:rPr lang="en-GB" sz="1400" dirty="0" err="1"/>
              <a:t>Nucl</a:t>
            </a:r>
            <a:r>
              <a:rPr lang="en-GB" sz="1400" dirty="0"/>
              <a:t>. Phys. A </a:t>
            </a:r>
            <a:r>
              <a:rPr lang="en-GB" sz="1400" b="1" dirty="0"/>
              <a:t>713</a:t>
            </a:r>
            <a:r>
              <a:rPr lang="en-GB" sz="1400" dirty="0"/>
              <a:t>, 231 (2003).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7E1DC0-5B44-9B45-9811-8FDF37CC5AD5}"/>
              </a:ext>
            </a:extLst>
          </p:cNvPr>
          <p:cNvSpPr txBox="1"/>
          <p:nvPr/>
        </p:nvSpPr>
        <p:spPr>
          <a:xfrm rot="20810487">
            <a:off x="8394577" y="5222016"/>
            <a:ext cx="3298403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 dirty="0"/>
              <a:t>Direct Ex measurement</a:t>
            </a:r>
          </a:p>
          <a:p>
            <a:pPr algn="ctr"/>
            <a:r>
              <a:rPr lang="en-GB" dirty="0"/>
              <a:t>No problem with isomeric states!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D508BE-5856-8F44-AC55-63366ED785F2}"/>
              </a:ext>
            </a:extLst>
          </p:cNvPr>
          <p:cNvSpPr txBox="1"/>
          <p:nvPr/>
        </p:nvSpPr>
        <p:spPr>
          <a:xfrm rot="20872376">
            <a:off x="8364311" y="1583764"/>
            <a:ext cx="3032946" cy="64633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b="1" i="1" dirty="0"/>
              <a:t>z</a:t>
            </a:r>
            <a:r>
              <a:rPr lang="en-GB" b="1" dirty="0"/>
              <a:t> distance proportional to </a:t>
            </a:r>
            <a:r>
              <a:rPr lang="el-GR" b="1" dirty="0"/>
              <a:t>θ</a:t>
            </a:r>
            <a:r>
              <a:rPr lang="en-GB" b="1" baseline="-25000" dirty="0"/>
              <a:t>CM</a:t>
            </a:r>
          </a:p>
          <a:p>
            <a:pPr algn="ctr"/>
            <a:r>
              <a:rPr lang="en-GB" dirty="0"/>
              <a:t>No kinematic compression!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26D864-D90E-2545-B226-2A46EE5C9696}"/>
              </a:ext>
            </a:extLst>
          </p:cNvPr>
          <p:cNvGrpSpPr/>
          <p:nvPr/>
        </p:nvGrpSpPr>
        <p:grpSpPr>
          <a:xfrm>
            <a:off x="333652" y="3225543"/>
            <a:ext cx="7352553" cy="3164390"/>
            <a:chOff x="333652" y="3225543"/>
            <a:chExt cx="7352553" cy="316439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6EB3558-328A-EB49-97DC-672E8262B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652" y="3225543"/>
              <a:ext cx="7352553" cy="3164390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9EE8CBD-2F5C-4C4F-88AE-681492603C17}"/>
                </a:ext>
              </a:extLst>
            </p:cNvPr>
            <p:cNvCxnSpPr/>
            <p:nvPr/>
          </p:nvCxnSpPr>
          <p:spPr>
            <a:xfrm>
              <a:off x="5053914" y="5115697"/>
              <a:ext cx="864972" cy="0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6F7161-FE26-EE4A-96F9-C1F882AB51DB}"/>
                </a:ext>
              </a:extLst>
            </p:cNvPr>
            <p:cNvSpPr txBox="1"/>
            <p:nvPr/>
          </p:nvSpPr>
          <p:spPr>
            <a:xfrm>
              <a:off x="4867242" y="5177764"/>
              <a:ext cx="128528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400" i="1" dirty="0"/>
                <a:t>Array coverage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90842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E227D-DB0A-DB4E-97C7-2BCBD5559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intensity and availability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19A280-4E50-0F4C-B771-E21EFAAC9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6" y="1624569"/>
            <a:ext cx="11246707" cy="2874970"/>
          </a:xfrm>
        </p:spPr>
        <p:txBody>
          <a:bodyPr/>
          <a:lstStyle/>
          <a:p>
            <a:r>
              <a:rPr lang="en-GB" dirty="0"/>
              <a:t>Experience from runs in 2009, 2010 (REX) and 2018 (HIE).</a:t>
            </a:r>
          </a:p>
          <a:p>
            <a:r>
              <a:rPr lang="en-GB" dirty="0"/>
              <a:t>Requires Mo-free ion source to reduce contaminants.</a:t>
            </a:r>
          </a:p>
          <a:p>
            <a:r>
              <a:rPr lang="en-GB" baseline="30000" dirty="0"/>
              <a:t>92,94</a:t>
            </a:r>
            <a:r>
              <a:rPr lang="en-GB" dirty="0"/>
              <a:t>Kr otherwise “easy”, but </a:t>
            </a:r>
            <a:r>
              <a:rPr lang="en-GB" baseline="30000" dirty="0"/>
              <a:t>96</a:t>
            </a:r>
            <a:r>
              <a:rPr lang="en-GB" dirty="0"/>
              <a:t>Kr has short half-life (80 </a:t>
            </a:r>
            <a:r>
              <a:rPr lang="en-GB" dirty="0" err="1"/>
              <a:t>ms</a:t>
            </a:r>
            <a:r>
              <a:rPr lang="en-GB" dirty="0"/>
              <a:t>).</a:t>
            </a:r>
          </a:p>
          <a:p>
            <a:pPr lvl="1"/>
            <a:r>
              <a:rPr lang="en-GB" dirty="0"/>
              <a:t>Synchronisation of TRAP and EBIS, plus T1 timing in analysis.</a:t>
            </a:r>
          </a:p>
          <a:p>
            <a:pPr lvl="1"/>
            <a:r>
              <a:rPr lang="en-GB" b="1" dirty="0"/>
              <a:t>Extra shift requested </a:t>
            </a:r>
            <a:r>
              <a:rPr lang="en-GB" dirty="0"/>
              <a:t>to test this for future feasibility.</a:t>
            </a:r>
          </a:p>
          <a:p>
            <a:pPr lvl="1"/>
            <a:r>
              <a:rPr lang="en-GB" dirty="0"/>
              <a:t>TAC comments inline with expectations and proposed plan.</a:t>
            </a:r>
          </a:p>
        </p:txBody>
      </p:sp>
      <p:pic>
        <p:nvPicPr>
          <p:cNvPr id="4" name="Picture 3" descr="HIE-ISOLDE-logo-alpha.png">
            <a:extLst>
              <a:ext uri="{FF2B5EF4-FFF2-40B4-BE49-F238E27FC236}">
                <a16:creationId xmlns:a16="http://schemas.microsoft.com/office/drawing/2014/main" id="{625092A8-5886-E548-8FA8-B80D993057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1182" y="782078"/>
            <a:ext cx="2375584" cy="775390"/>
          </a:xfrm>
          <a:prstGeom prst="rect">
            <a:avLst/>
          </a:prstGeom>
          <a:solidFill>
            <a:schemeClr val="bg1">
              <a:alpha val="50000"/>
            </a:schemeClr>
          </a:solidFill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B0A98C8-6949-2D4F-937B-65BC364C59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8161" y="101211"/>
            <a:ext cx="2468605" cy="5278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9359230-FA93-AE43-995D-733F58A3B7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1924"/>
          <a:stretch/>
        </p:blipFill>
        <p:spPr>
          <a:xfrm>
            <a:off x="114412" y="4670854"/>
            <a:ext cx="7120051" cy="200179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00D63E3-6215-A746-8603-CCBB6E2B1816}"/>
              </a:ext>
            </a:extLst>
          </p:cNvPr>
          <p:cNvSpPr/>
          <p:nvPr/>
        </p:nvSpPr>
        <p:spPr>
          <a:xfrm>
            <a:off x="333630" y="5765115"/>
            <a:ext cx="6771505" cy="368604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6BDF369-3C5B-E14A-9F28-AE11711205E0}"/>
              </a:ext>
            </a:extLst>
          </p:cNvPr>
          <p:cNvSpPr/>
          <p:nvPr/>
        </p:nvSpPr>
        <p:spPr>
          <a:xfrm>
            <a:off x="333630" y="5396473"/>
            <a:ext cx="6771505" cy="368642"/>
          </a:xfrm>
          <a:prstGeom prst="rect">
            <a:avLst/>
          </a:prstGeom>
          <a:noFill/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DDA557D-28AE-564E-B9D8-F129A80F0C83}"/>
              </a:ext>
            </a:extLst>
          </p:cNvPr>
          <p:cNvCxnSpPr>
            <a:cxnSpLocks/>
          </p:cNvCxnSpPr>
          <p:nvPr/>
        </p:nvCxnSpPr>
        <p:spPr>
          <a:xfrm>
            <a:off x="403138" y="6305034"/>
            <a:ext cx="6701997" cy="0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1549026-64FB-3646-842D-3810BCD921A0}"/>
              </a:ext>
            </a:extLst>
          </p:cNvPr>
          <p:cNvSpPr txBox="1"/>
          <p:nvPr/>
        </p:nvSpPr>
        <p:spPr>
          <a:xfrm>
            <a:off x="7324353" y="5396473"/>
            <a:ext cx="20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10 shifts for physics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46A05C0-9ABD-BC4C-8C8F-0DE663CD11B9}"/>
              </a:ext>
            </a:extLst>
          </p:cNvPr>
          <p:cNvSpPr txBox="1"/>
          <p:nvPr/>
        </p:nvSpPr>
        <p:spPr>
          <a:xfrm>
            <a:off x="7324353" y="5765115"/>
            <a:ext cx="2054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6"/>
                </a:solidFill>
              </a:rPr>
              <a:t>10 shifts for physics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04BEA3-558E-6B43-8BE2-FBAD6D34C80E}"/>
              </a:ext>
            </a:extLst>
          </p:cNvPr>
          <p:cNvSpPr txBox="1"/>
          <p:nvPr/>
        </p:nvSpPr>
        <p:spPr>
          <a:xfrm>
            <a:off x="7324353" y="6120368"/>
            <a:ext cx="2169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1 shifts for EBIS tests</a:t>
            </a:r>
          </a:p>
        </p:txBody>
      </p:sp>
    </p:spTree>
    <p:extLst>
      <p:ext uri="{BB962C8B-B14F-4D97-AF65-F5344CB8AC3E}">
        <p14:creationId xmlns:p14="http://schemas.microsoft.com/office/powerpoint/2010/main" val="395526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AB115-4DA4-784D-BCD2-DAD9089E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Realistic Simulations - </a:t>
            </a:r>
            <a:r>
              <a:rPr lang="en-GB" baseline="30000" dirty="0"/>
              <a:t>92,94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C760C-7161-F24A-A085-462B3C970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647" y="1393571"/>
            <a:ext cx="7680842" cy="1159428"/>
          </a:xfrm>
        </p:spPr>
        <p:txBody>
          <a:bodyPr>
            <a:normAutofit lnSpcReduction="10000"/>
          </a:bodyPr>
          <a:lstStyle/>
          <a:p>
            <a:r>
              <a:rPr lang="en-GB" sz="2000" dirty="0"/>
              <a:t>Aim to be sensitive to </a:t>
            </a:r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&gt; 0.1 in </a:t>
            </a:r>
            <a:r>
              <a:rPr lang="en-GB" sz="2000" i="1" dirty="0"/>
              <a:t>g</a:t>
            </a:r>
            <a:r>
              <a:rPr lang="en-GB" sz="2000" baseline="-25000" dirty="0"/>
              <a:t>7/2</a:t>
            </a:r>
            <a:r>
              <a:rPr lang="en-GB" sz="2000" dirty="0"/>
              <a:t> state.</a:t>
            </a:r>
          </a:p>
          <a:p>
            <a:r>
              <a:rPr lang="en-GB" sz="2000" dirty="0"/>
              <a:t>Identification of unobserved </a:t>
            </a:r>
            <a:r>
              <a:rPr lang="en-GB" sz="2000" i="1" dirty="0"/>
              <a:t>h</a:t>
            </a:r>
            <a:r>
              <a:rPr lang="en-GB" sz="2000" baseline="-25000" dirty="0"/>
              <a:t>11/2</a:t>
            </a:r>
            <a:r>
              <a:rPr lang="en-GB" sz="2000" dirty="0"/>
              <a:t> state at </a:t>
            </a:r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&gt; 0.1.</a:t>
            </a:r>
          </a:p>
          <a:p>
            <a:r>
              <a:rPr lang="en-GB" sz="2000" dirty="0"/>
              <a:t>Fragmentation of strength expected in higher-lying states.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CA433BC-52B4-D54F-A3FA-683F084593CE}"/>
              </a:ext>
            </a:extLst>
          </p:cNvPr>
          <p:cNvGrpSpPr/>
          <p:nvPr/>
        </p:nvGrpSpPr>
        <p:grpSpPr>
          <a:xfrm>
            <a:off x="8319715" y="81282"/>
            <a:ext cx="3904402" cy="3152728"/>
            <a:chOff x="8245573" y="130710"/>
            <a:chExt cx="3904402" cy="315272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BACF45B-F1D3-5F45-AEBD-2439AAE3D9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37658" y="130710"/>
              <a:ext cx="3720232" cy="2656703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64E145C-9267-1D4E-AD02-60B828150014}"/>
                </a:ext>
              </a:extLst>
            </p:cNvPr>
            <p:cNvSpPr/>
            <p:nvPr/>
          </p:nvSpPr>
          <p:spPr>
            <a:xfrm>
              <a:off x="8245573" y="2760218"/>
              <a:ext cx="39044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400" dirty="0" err="1"/>
                <a:t>NPTool</a:t>
              </a:r>
              <a:r>
                <a:rPr lang="en-GB" sz="1400" dirty="0"/>
                <a:t>: A. Matta et al. J. Phys. G </a:t>
              </a:r>
              <a:r>
                <a:rPr lang="en-GB" sz="1400" b="1" dirty="0"/>
                <a:t>43</a:t>
              </a:r>
              <a:r>
                <a:rPr lang="en-GB" sz="1400" dirty="0"/>
                <a:t>, 045113 (2016)</a:t>
              </a:r>
            </a:p>
            <a:p>
              <a:pPr algn="ctr"/>
              <a:r>
                <a:rPr lang="en-GB" sz="1400" dirty="0"/>
                <a:t>ISS implementation: M. </a:t>
              </a:r>
              <a:r>
                <a:rPr lang="en-GB" sz="1400" dirty="0" err="1"/>
                <a:t>Labiche</a:t>
              </a:r>
              <a:r>
                <a:rPr lang="en-GB" sz="1400" dirty="0"/>
                <a:t> (STFC Daresbury)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C2AEB70-5DF2-0B44-9F17-40ADA8688728}"/>
              </a:ext>
            </a:extLst>
          </p:cNvPr>
          <p:cNvGrpSpPr/>
          <p:nvPr/>
        </p:nvGrpSpPr>
        <p:grpSpPr>
          <a:xfrm>
            <a:off x="306421" y="2622399"/>
            <a:ext cx="5394691" cy="4056722"/>
            <a:chOff x="306421" y="2585328"/>
            <a:chExt cx="5394691" cy="405672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8F7C0E1-BB93-004D-9894-829DCAF12F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6421" y="2585328"/>
              <a:ext cx="5394691" cy="405672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EC2A906-3F3F-C64A-BD3F-BB9FF026944E}"/>
                </a:ext>
              </a:extLst>
            </p:cNvPr>
            <p:cNvSpPr txBox="1"/>
            <p:nvPr/>
          </p:nvSpPr>
          <p:spPr>
            <a:xfrm>
              <a:off x="4700517" y="2590711"/>
              <a:ext cx="1000595" cy="7386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400" baseline="30000" dirty="0"/>
                <a:t>92</a:t>
              </a:r>
              <a:r>
                <a:rPr lang="en-GB" sz="2400" dirty="0"/>
                <a:t>Kr</a:t>
              </a:r>
            </a:p>
            <a:p>
              <a:r>
                <a:rPr lang="en-GB" i="1" dirty="0"/>
                <a:t>C</a:t>
              </a:r>
              <a:r>
                <a:rPr lang="en-GB" baseline="30000" dirty="0"/>
                <a:t>2</a:t>
              </a:r>
              <a:r>
                <a:rPr lang="en-GB" i="1" dirty="0"/>
                <a:t>S</a:t>
              </a:r>
              <a:r>
                <a:rPr lang="en-GB" dirty="0"/>
                <a:t> = 0.1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0E54CE9-6BEF-2245-BB68-036C98251B0D}"/>
              </a:ext>
            </a:extLst>
          </p:cNvPr>
          <p:cNvGrpSpPr/>
          <p:nvPr/>
        </p:nvGrpSpPr>
        <p:grpSpPr>
          <a:xfrm>
            <a:off x="6140758" y="3466071"/>
            <a:ext cx="4542084" cy="3213050"/>
            <a:chOff x="6140758" y="3429000"/>
            <a:chExt cx="4542084" cy="32130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15BCBE5-221E-934C-AED6-A389A60BEA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0758" y="3429000"/>
              <a:ext cx="4542084" cy="321305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4C398C5-DC37-8244-9430-A51531A0A359}"/>
                </a:ext>
              </a:extLst>
            </p:cNvPr>
            <p:cNvSpPr txBox="1"/>
            <p:nvPr/>
          </p:nvSpPr>
          <p:spPr>
            <a:xfrm>
              <a:off x="7245337" y="3529016"/>
              <a:ext cx="1982530" cy="6463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sz="2000" baseline="30000" dirty="0"/>
                <a:t>92</a:t>
              </a:r>
              <a:r>
                <a:rPr lang="en-GB" sz="2000" dirty="0"/>
                <a:t>Kr</a:t>
              </a:r>
            </a:p>
            <a:p>
              <a:r>
                <a:rPr lang="en-GB" sz="1600" i="1" dirty="0" err="1"/>
                <a:t>g.s.</a:t>
              </a:r>
              <a:r>
                <a:rPr lang="en-GB" sz="1600" i="1" dirty="0"/>
                <a:t> </a:t>
              </a:r>
              <a:r>
                <a:rPr lang="en-GB" sz="1600" dirty="0"/>
                <a:t>distribution</a:t>
              </a:r>
              <a:r>
                <a:rPr lang="en-GB" sz="1600" i="1" dirty="0"/>
                <a:t> – s</a:t>
              </a:r>
              <a:r>
                <a:rPr lang="en-GB" sz="1600" baseline="-25000" dirty="0"/>
                <a:t>1/2 </a:t>
              </a:r>
              <a:endParaRPr lang="en-GB" sz="16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52A51084-1C99-414B-92DF-06686187D4C5}"/>
              </a:ext>
            </a:extLst>
          </p:cNvPr>
          <p:cNvSpPr txBox="1"/>
          <p:nvPr/>
        </p:nvSpPr>
        <p:spPr>
          <a:xfrm>
            <a:off x="3842951" y="4880919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17750B-D497-5F42-8350-671CE02C9B05}"/>
              </a:ext>
            </a:extLst>
          </p:cNvPr>
          <p:cNvSpPr txBox="1"/>
          <p:nvPr/>
        </p:nvSpPr>
        <p:spPr>
          <a:xfrm>
            <a:off x="2895600" y="2929265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AB8FFE-FFE9-5347-BA29-B0A88E744033}"/>
              </a:ext>
            </a:extLst>
          </p:cNvPr>
          <p:cNvSpPr txBox="1"/>
          <p:nvPr/>
        </p:nvSpPr>
        <p:spPr>
          <a:xfrm>
            <a:off x="1509158" y="4252548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i="1" dirty="0"/>
              <a:t>s</a:t>
            </a:r>
            <a:r>
              <a:rPr lang="en-GB" sz="2000" baseline="-25000" dirty="0"/>
              <a:t>1/2</a:t>
            </a:r>
          </a:p>
        </p:txBody>
      </p:sp>
    </p:spTree>
    <p:extLst>
      <p:ext uri="{BB962C8B-B14F-4D97-AF65-F5344CB8AC3E}">
        <p14:creationId xmlns:p14="http://schemas.microsoft.com/office/powerpoint/2010/main" val="4058534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AB115-4DA4-784D-BCD2-DAD9089EF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Realistic Simulations – </a:t>
            </a:r>
            <a:r>
              <a:rPr lang="en-GB" baseline="30000" dirty="0"/>
              <a:t>92,94</a:t>
            </a:r>
            <a:r>
              <a:rPr lang="en-GB" dirty="0"/>
              <a:t>Kr(</a:t>
            </a:r>
            <a:r>
              <a:rPr lang="en-GB" i="1" dirty="0" err="1"/>
              <a:t>d</a:t>
            </a:r>
            <a:r>
              <a:rPr lang="en-GB" dirty="0" err="1"/>
              <a:t>,</a:t>
            </a:r>
            <a:r>
              <a:rPr lang="en-GB" i="1" dirty="0" err="1"/>
              <a:t>p</a:t>
            </a:r>
            <a:r>
              <a:rPr lang="en-GB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C760C-7161-F24A-A085-462B3C970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929" y="5415154"/>
            <a:ext cx="7680842" cy="1159428"/>
          </a:xfrm>
        </p:spPr>
        <p:txBody>
          <a:bodyPr anchor="b">
            <a:normAutofit/>
          </a:bodyPr>
          <a:lstStyle/>
          <a:p>
            <a:r>
              <a:rPr lang="en-GB" sz="2000" dirty="0"/>
              <a:t>Varying </a:t>
            </a:r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to see effect on doublet fitting.</a:t>
            </a:r>
          </a:p>
          <a:p>
            <a:r>
              <a:rPr lang="en-GB" sz="2000" dirty="0"/>
              <a:t>Fitted peak width ~120 keV with 0.1 mg/cm</a:t>
            </a:r>
            <a:r>
              <a:rPr lang="en-GB" sz="2000" baseline="30000" dirty="0"/>
              <a:t>2</a:t>
            </a:r>
            <a:r>
              <a:rPr lang="en-GB" sz="2000" dirty="0"/>
              <a:t> CD</a:t>
            </a:r>
            <a:r>
              <a:rPr lang="en-GB" sz="2000" baseline="-25000" dirty="0"/>
              <a:t>2</a:t>
            </a:r>
            <a:r>
              <a:rPr lang="en-GB" sz="2000" dirty="0"/>
              <a:t> target.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D139A8-08E9-1546-8ADF-B0F5BD790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33" y="1583436"/>
            <a:ext cx="5394691" cy="406676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DDCCEA8-08D6-624E-92D9-99A10976B47E}"/>
              </a:ext>
            </a:extLst>
          </p:cNvPr>
          <p:cNvSpPr txBox="1"/>
          <p:nvPr/>
        </p:nvSpPr>
        <p:spPr>
          <a:xfrm>
            <a:off x="2703231" y="1684791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D26AB0-F03C-874C-A6FD-CC90723E86DF}"/>
              </a:ext>
            </a:extLst>
          </p:cNvPr>
          <p:cNvSpPr txBox="1"/>
          <p:nvPr/>
        </p:nvSpPr>
        <p:spPr>
          <a:xfrm>
            <a:off x="4391456" y="2437674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AC7BC4-A175-AA42-91B7-9C831A21DCB0}"/>
              </a:ext>
            </a:extLst>
          </p:cNvPr>
          <p:cNvSpPr txBox="1"/>
          <p:nvPr/>
        </p:nvSpPr>
        <p:spPr>
          <a:xfrm>
            <a:off x="1087137" y="1673049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A03A1F2-DC15-A84D-AA56-CBC288B78B4B}"/>
              </a:ext>
            </a:extLst>
          </p:cNvPr>
          <p:cNvSpPr txBox="1"/>
          <p:nvPr/>
        </p:nvSpPr>
        <p:spPr>
          <a:xfrm>
            <a:off x="5152242" y="1627112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92</a:t>
            </a:r>
            <a:r>
              <a:rPr lang="en-GB" sz="2400" dirty="0"/>
              <a:t>Kr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B39D20A-0DEC-F449-A4E7-3DBB99DF2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3877" y="1573673"/>
            <a:ext cx="5394692" cy="411936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8990168-D735-D548-99F1-AD6776D05260}"/>
              </a:ext>
            </a:extLst>
          </p:cNvPr>
          <p:cNvSpPr txBox="1"/>
          <p:nvPr/>
        </p:nvSpPr>
        <p:spPr>
          <a:xfrm>
            <a:off x="9405307" y="1722477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d</a:t>
            </a:r>
            <a:r>
              <a:rPr lang="en-GB" sz="2000" baseline="-25000" dirty="0"/>
              <a:t>3/2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B67F13-656F-6442-9522-D4677E541430}"/>
              </a:ext>
            </a:extLst>
          </p:cNvPr>
          <p:cNvSpPr txBox="1"/>
          <p:nvPr/>
        </p:nvSpPr>
        <p:spPr>
          <a:xfrm>
            <a:off x="9688533" y="3049016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g</a:t>
            </a:r>
            <a:r>
              <a:rPr lang="en-GB" sz="2000" baseline="-25000" dirty="0"/>
              <a:t>7/2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228644-188F-4142-BB62-A8DBFD17586C}"/>
              </a:ext>
            </a:extLst>
          </p:cNvPr>
          <p:cNvSpPr txBox="1"/>
          <p:nvPr/>
        </p:nvSpPr>
        <p:spPr>
          <a:xfrm>
            <a:off x="7213011" y="2115434"/>
            <a:ext cx="10887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i="1" dirty="0"/>
              <a:t>s</a:t>
            </a:r>
            <a:r>
              <a:rPr lang="en-GB" sz="2000" i="1" baseline="-25000" dirty="0"/>
              <a:t>1</a:t>
            </a:r>
            <a:r>
              <a:rPr lang="en-GB" sz="2000" baseline="-25000" dirty="0"/>
              <a:t>/2</a:t>
            </a:r>
          </a:p>
          <a:p>
            <a:pPr algn="ctr"/>
            <a:r>
              <a:rPr lang="en-GB" sz="2000" i="1" dirty="0"/>
              <a:t>C</a:t>
            </a:r>
            <a:r>
              <a:rPr lang="en-GB" sz="2000" baseline="30000" dirty="0"/>
              <a:t>2</a:t>
            </a:r>
            <a:r>
              <a:rPr lang="en-GB" sz="2000" i="1" dirty="0"/>
              <a:t>S</a:t>
            </a:r>
            <a:r>
              <a:rPr lang="en-GB" sz="2000" dirty="0"/>
              <a:t> = 0.3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B9D01BD-1A19-FB4B-BB4B-A6526518E906}"/>
              </a:ext>
            </a:extLst>
          </p:cNvPr>
          <p:cNvSpPr txBox="1"/>
          <p:nvPr/>
        </p:nvSpPr>
        <p:spPr>
          <a:xfrm>
            <a:off x="11197906" y="1614755"/>
            <a:ext cx="655949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2400" baseline="30000" dirty="0"/>
              <a:t>94</a:t>
            </a:r>
            <a:r>
              <a:rPr lang="en-GB" sz="2400" dirty="0"/>
              <a:t>Kr</a:t>
            </a:r>
          </a:p>
        </p:txBody>
      </p:sp>
    </p:spTree>
    <p:extLst>
      <p:ext uri="{BB962C8B-B14F-4D97-AF65-F5344CB8AC3E}">
        <p14:creationId xmlns:p14="http://schemas.microsoft.com/office/powerpoint/2010/main" val="2452534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3196</TotalTime>
  <Words>1348</Words>
  <Application>Microsoft Macintosh PowerPoint</Application>
  <PresentationFormat>Widescreen</PresentationFormat>
  <Paragraphs>201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Transfer reactions on the neutron-rich krypton isotopes</vt:lpstr>
      <vt:lpstr>Onset of deformation at N=60</vt:lpstr>
      <vt:lpstr>Deformation-driving orbitals</vt:lpstr>
      <vt:lpstr>The neutron-rich krypton isotopes</vt:lpstr>
      <vt:lpstr>Odd-mass Kr isotopes</vt:lpstr>
      <vt:lpstr>Transfer reactions at ISS - 92,94Kr(d,p)</vt:lpstr>
      <vt:lpstr>Beam intensity and availability</vt:lpstr>
      <vt:lpstr>Realistic Simulations - 92,94Kr(d,p)</vt:lpstr>
      <vt:lpstr>Realistic Simulations – 92,94Kr(d,p)</vt:lpstr>
      <vt:lpstr>Summary and beam time request</vt:lpstr>
      <vt:lpstr>Thank you!</vt:lpstr>
      <vt:lpstr>Backup slides will follow…</vt:lpstr>
      <vt:lpstr>ISS on-axis silicon array</vt:lpstr>
      <vt:lpstr>Gas ionisation detector</vt:lpstr>
      <vt:lpstr>Recent results – 95Kr</vt:lpstr>
      <vt:lpstr>PowerPoint Presentation</vt:lpstr>
      <vt:lpstr>PowerPoint Presentation</vt:lpstr>
      <vt:lpstr>PowerPoint Presentation</vt:lpstr>
      <vt:lpstr>PowerPoint Presentation</vt:lpstr>
      <vt:lpstr>Analagous mechanism</vt:lpstr>
      <vt:lpstr>DWBA</vt:lpstr>
      <vt:lpstr>Realistic Simulations - 92Kr(d,p)</vt:lpstr>
      <vt:lpstr>Realistic Simulations - 94Kr(d,p)</vt:lpstr>
      <vt:lpstr>Combined DWBA distributions – 94Kr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92Kr(d,p)</dc:title>
  <dc:creator>Liam Gaffney</dc:creator>
  <cp:lastModifiedBy>Liam Gaffney</cp:lastModifiedBy>
  <cp:revision>116</cp:revision>
  <dcterms:created xsi:type="dcterms:W3CDTF">2021-12-05T19:07:08Z</dcterms:created>
  <dcterms:modified xsi:type="dcterms:W3CDTF">2022-02-09T13:43:16Z</dcterms:modified>
</cp:coreProperties>
</file>