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handoutMasterIdLst>
    <p:handoutMasterId r:id="rId16"/>
  </p:handoutMasterIdLst>
  <p:sldIdLst>
    <p:sldId id="273" r:id="rId3"/>
    <p:sldId id="274" r:id="rId4"/>
    <p:sldId id="276" r:id="rId5"/>
    <p:sldId id="279" r:id="rId6"/>
    <p:sldId id="285" r:id="rId7"/>
    <p:sldId id="280" r:id="rId8"/>
    <p:sldId id="282" r:id="rId9"/>
    <p:sldId id="283" r:id="rId10"/>
    <p:sldId id="277" r:id="rId11"/>
    <p:sldId id="281" r:id="rId12"/>
    <p:sldId id="278" r:id="rId13"/>
    <p:sldId id="284" r:id="rId14"/>
    <p:sldId id="275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3E282B"/>
    <a:srgbClr val="CC3300"/>
    <a:srgbClr val="00529E"/>
    <a:srgbClr val="004F9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95" autoAdjust="0"/>
  </p:normalViewPr>
  <p:slideViewPr>
    <p:cSldViewPr>
      <p:cViewPr>
        <p:scale>
          <a:sx n="100" d="100"/>
          <a:sy n="100" d="100"/>
        </p:scale>
        <p:origin x="-2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558186-75F3-429F-8FA3-6877D729336E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4628E-A0D8-4E1E-9B9C-FF0C9A1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645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28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Operating Systems </a:t>
              </a:r>
              <a:br>
                <a:rPr lang="en-US" sz="28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</a:br>
              <a:r>
                <a:rPr lang="en-US" sz="28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&amp; Information Services</a:t>
              </a:r>
            </a:p>
          </p:txBody>
        </p:sp>
      </p:grpSp>
      <p:pic>
        <p:nvPicPr>
          <p:cNvPr id="7" name="Picture 14" descr="OIS-imag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393"/>
          <a:stretch>
            <a:fillRect/>
          </a:stretch>
        </p:blipFill>
        <p:spPr bwMode="auto">
          <a:xfrm>
            <a:off x="-17463" y="-1588"/>
            <a:ext cx="1236663" cy="602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0" descr="CERNlogo-rgb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OIS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CEBA88A-6C08-49E8-9375-A2D9B3830D6A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78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E2F5CC41-17B1-4ED4-842C-AD501D39395C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21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CF7AF539-6F27-45D9-AD50-8F1984FBFDED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263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70FDD75B-8774-4493-9798-9B14A0F738DD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809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DDE629A-8B19-495B-8528-01BA574E698F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 userDrawn="1"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861AA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557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8045C230-86DB-4109-9301-07CBC666D387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61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AD8F790-4492-4CEC-9C4D-6E1FB687B0A8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4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C8A70A53-06C3-4892-A2DD-5D4E5950ED80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853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66B7865-CB2C-4E8C-8ACE-815F04259F99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953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9C9DF125-8B08-4BDC-9732-B0DDD0D16A6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161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E104CA08-5B77-497F-8B28-0C6285D00DA3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55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A8F883A4-BCB4-4634-A6D5-F46479A69F07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25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9" descr="OIS-image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393"/>
          <a:stretch>
            <a:fillRect/>
          </a:stretch>
        </p:blipFill>
        <p:spPr bwMode="auto">
          <a:xfrm>
            <a:off x="-17463" y="-1588"/>
            <a:ext cx="1236663" cy="602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FBC4B7D3-DCB9-4D35-800E-A0D4F08DB3D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pic>
        <p:nvPicPr>
          <p:cNvPr id="1031" name="Picture 21" descr="CERNlogo-rgb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12" name="TextBox 11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OIS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87" r:id="rId3"/>
    <p:sldLayoutId id="2147483788" r:id="rId4"/>
    <p:sldLayoutId id="2147483789" r:id="rId5"/>
    <p:sldLayoutId id="2147483790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7" descr="OIS-image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06" r="40393" b="56973"/>
          <a:stretch>
            <a:fillRect/>
          </a:stretch>
        </p:blipFill>
        <p:spPr bwMode="auto">
          <a:xfrm>
            <a:off x="0" y="0"/>
            <a:ext cx="1236663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C50D45BB-A584-4F07-BF38-991CABFD9517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6200" y="7938"/>
            <a:ext cx="1371600" cy="830262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Operating Systems &amp; Information Services</a:t>
            </a:r>
            <a:endParaRPr lang="en-US" sz="105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 for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600" dirty="0" smtClean="0"/>
              <a:t>Prepare must be done work items</a:t>
            </a:r>
          </a:p>
          <a:p>
            <a:pPr lvl="1"/>
            <a:r>
              <a:rPr lang="en-US" sz="3200" dirty="0" smtClean="0"/>
              <a:t>Warranty</a:t>
            </a:r>
          </a:p>
          <a:p>
            <a:pPr lvl="1"/>
            <a:r>
              <a:rPr lang="en-US" sz="3200" dirty="0" smtClean="0"/>
              <a:t>Software maintenance</a:t>
            </a:r>
          </a:p>
          <a:p>
            <a:pPr lvl="1"/>
            <a:r>
              <a:rPr lang="en-US" sz="3200" dirty="0" smtClean="0"/>
              <a:t>Commitments / dependencies</a:t>
            </a:r>
            <a:endParaRPr lang="en-US" sz="3200" dirty="0" smtClean="0"/>
          </a:p>
          <a:p>
            <a:r>
              <a:rPr lang="en-US" sz="3600" dirty="0" smtClean="0"/>
              <a:t>Potential Projects</a:t>
            </a:r>
          </a:p>
          <a:p>
            <a:pPr lvl="1"/>
            <a:r>
              <a:rPr lang="en-US" sz="3200" dirty="0" smtClean="0"/>
              <a:t>Engineering skills</a:t>
            </a:r>
          </a:p>
          <a:p>
            <a:pPr lvl="1"/>
            <a:r>
              <a:rPr lang="en-US" sz="3200" dirty="0" smtClean="0"/>
              <a:t>Student skills</a:t>
            </a:r>
          </a:p>
          <a:p>
            <a:r>
              <a:rPr lang="en-US" sz="3600" dirty="0" smtClean="0"/>
              <a:t>Tight year</a:t>
            </a:r>
          </a:p>
          <a:p>
            <a:pPr lvl="1"/>
            <a:r>
              <a:rPr lang="en-US" sz="3200" dirty="0" smtClean="0"/>
              <a:t>Limited staff</a:t>
            </a:r>
          </a:p>
          <a:p>
            <a:pPr lvl="1"/>
            <a:r>
              <a:rPr lang="en-US" sz="3200" dirty="0" smtClean="0"/>
              <a:t>Even more limited budget</a:t>
            </a:r>
          </a:p>
        </p:txBody>
      </p:sp>
    </p:spTree>
    <p:extLst>
      <p:ext uri="{BB962C8B-B14F-4D97-AF65-F5344CB8AC3E}">
        <p14:creationId xmlns:p14="http://schemas.microsoft.com/office/powerpoint/2010/main" val="196249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Reverse proxy for URL rewriting</a:t>
            </a:r>
          </a:p>
          <a:p>
            <a:r>
              <a:rPr lang="en-US" dirty="0" smtClean="0"/>
              <a:t>Drupal into production for CERN site and others</a:t>
            </a:r>
          </a:p>
          <a:p>
            <a:r>
              <a:rPr lang="en-US" dirty="0" smtClean="0"/>
              <a:t>Highly available Web sites based on DFS</a:t>
            </a:r>
          </a:p>
          <a:p>
            <a:r>
              <a:rPr lang="en-US" dirty="0" smtClean="0"/>
              <a:t>Deploy CERN branding throughout</a:t>
            </a:r>
          </a:p>
          <a:p>
            <a:r>
              <a:rPr lang="en-US" dirty="0" smtClean="0"/>
              <a:t>Migrate FAST to Search for </a:t>
            </a:r>
            <a:r>
              <a:rPr lang="en-US" dirty="0" err="1" smtClean="0"/>
              <a:t>Sharepoint</a:t>
            </a:r>
            <a:r>
              <a:rPr lang="en-US" dirty="0" smtClean="0"/>
              <a:t> 2010</a:t>
            </a:r>
          </a:p>
          <a:p>
            <a:pPr lvl="1"/>
            <a:r>
              <a:rPr lang="en-GB" dirty="0" smtClean="0"/>
              <a:t>Review </a:t>
            </a:r>
            <a:r>
              <a:rPr lang="en-GB" dirty="0"/>
              <a:t>and improve of the </a:t>
            </a:r>
            <a:r>
              <a:rPr lang="en-GB" dirty="0" smtClean="0"/>
              <a:t>ranking</a:t>
            </a:r>
          </a:p>
          <a:p>
            <a:pPr lvl="1"/>
            <a:r>
              <a:rPr lang="en-GB" dirty="0" smtClean="0"/>
              <a:t>Indexing </a:t>
            </a:r>
            <a:r>
              <a:rPr lang="en-GB" dirty="0"/>
              <a:t>of EDMS public data and Indico protected </a:t>
            </a:r>
            <a:r>
              <a:rPr lang="en-GB" dirty="0" smtClean="0"/>
              <a:t>data</a:t>
            </a:r>
          </a:p>
          <a:p>
            <a:pPr lvl="1"/>
            <a:r>
              <a:rPr lang="en-GB" dirty="0" smtClean="0"/>
              <a:t>Creation </a:t>
            </a:r>
            <a:r>
              <a:rPr lang="en-GB" dirty="0"/>
              <a:t>of new Intranet and Internet web sites.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631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Deploy new HP printer drivers</a:t>
            </a:r>
          </a:p>
          <a:p>
            <a:r>
              <a:rPr lang="en-US" dirty="0" smtClean="0"/>
              <a:t>Investigate new printer models with UDS</a:t>
            </a:r>
          </a:p>
          <a:p>
            <a:pPr lvl="1"/>
            <a:r>
              <a:rPr lang="en-US" dirty="0" smtClean="0"/>
              <a:t>Define policy for printer upgrades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16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Sharepoint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dirty="0"/>
              <a:t>Migration to </a:t>
            </a:r>
            <a:r>
              <a:rPr lang="en-GB" dirty="0" err="1"/>
              <a:t>Sharepoint</a:t>
            </a:r>
            <a:r>
              <a:rPr lang="en-GB" dirty="0"/>
              <a:t> 2010 (groups.cern.ch + espace.cern.ch)</a:t>
            </a:r>
          </a:p>
          <a:p>
            <a:pPr lvl="0"/>
            <a:r>
              <a:rPr lang="en-GB" dirty="0"/>
              <a:t>SSO for SharePoint sites</a:t>
            </a:r>
          </a:p>
          <a:p>
            <a:pPr lvl="0"/>
            <a:r>
              <a:rPr lang="en-GB" dirty="0"/>
              <a:t>Evangelization/training for CMS features?</a:t>
            </a:r>
          </a:p>
          <a:p>
            <a:pPr lvl="0"/>
            <a:r>
              <a:rPr lang="en-GB" dirty="0"/>
              <a:t>“EDH light”: self-service creation of </a:t>
            </a:r>
            <a:r>
              <a:rPr lang="en-GB" dirty="0" err="1"/>
              <a:t>form+workflow</a:t>
            </a:r>
            <a:r>
              <a:rPr lang="en-GB" dirty="0"/>
              <a:t> </a:t>
            </a:r>
          </a:p>
          <a:p>
            <a:pPr lvl="0"/>
            <a:r>
              <a:rPr lang="en-GB" dirty="0"/>
              <a:t>Allow custom/3</a:t>
            </a:r>
            <a:r>
              <a:rPr lang="en-GB" baseline="30000" dirty="0"/>
              <a:t>rd</a:t>
            </a:r>
            <a:r>
              <a:rPr lang="en-GB" dirty="0"/>
              <a:t> party code and web parts in sandbox mode</a:t>
            </a:r>
          </a:p>
          <a:p>
            <a:pPr lvl="0"/>
            <a:r>
              <a:rPr lang="en-GB" dirty="0"/>
              <a:t>Connection to Oracle LOB data (like service catalog, but as a general service; and both ways: also edit Oracle data from SharePoint sites</a:t>
            </a:r>
            <a:r>
              <a:rPr lang="en-GB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7101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ITIL</a:t>
            </a:r>
          </a:p>
          <a:p>
            <a:pPr lvl="1"/>
            <a:r>
              <a:rPr lang="en-US" dirty="0" smtClean="0"/>
              <a:t>Service catalog / SLAs</a:t>
            </a:r>
          </a:p>
          <a:p>
            <a:pPr lvl="1"/>
            <a:r>
              <a:rPr lang="en-US" dirty="0" smtClean="0"/>
              <a:t>Knowledge base / IT pages</a:t>
            </a:r>
            <a:endParaRPr lang="en-US" dirty="0" smtClean="0"/>
          </a:p>
          <a:p>
            <a:pPr lvl="1"/>
            <a:r>
              <a:rPr lang="en-US" dirty="0" smtClean="0"/>
              <a:t>KPIs</a:t>
            </a:r>
            <a:endParaRPr lang="en-US" dirty="0" smtClean="0"/>
          </a:p>
          <a:p>
            <a:pPr lvl="1"/>
            <a:r>
              <a:rPr lang="en-US" dirty="0" smtClean="0"/>
              <a:t>Problem management</a:t>
            </a:r>
            <a:endParaRPr lang="en-US" dirty="0" smtClean="0"/>
          </a:p>
          <a:p>
            <a:pPr lvl="1"/>
            <a:r>
              <a:rPr lang="en-US" dirty="0" smtClean="0"/>
              <a:t>Change management</a:t>
            </a:r>
          </a:p>
          <a:p>
            <a:r>
              <a:rPr lang="en-US" dirty="0" err="1" smtClean="0"/>
              <a:t>Programme</a:t>
            </a:r>
            <a:r>
              <a:rPr lang="en-US" dirty="0" smtClean="0"/>
              <a:t> of Work Priorities</a:t>
            </a:r>
          </a:p>
          <a:p>
            <a:pPr lvl="1"/>
            <a:r>
              <a:rPr lang="en-US" dirty="0" smtClean="0"/>
              <a:t>Community support model</a:t>
            </a:r>
          </a:p>
          <a:p>
            <a:pPr lvl="1"/>
            <a:r>
              <a:rPr lang="en-US" dirty="0" smtClean="0"/>
              <a:t>Video conferencing</a:t>
            </a:r>
          </a:p>
        </p:txBody>
      </p:sp>
    </p:spTree>
    <p:extLst>
      <p:ext uri="{BB962C8B-B14F-4D97-AF65-F5344CB8AC3E}">
        <p14:creationId xmlns:p14="http://schemas.microsoft.com/office/powerpoint/2010/main" val="102109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Authentication et 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Active Directory / E-groups</a:t>
            </a:r>
          </a:p>
          <a:p>
            <a:pPr lvl="1"/>
            <a:r>
              <a:rPr lang="en-US" dirty="0" smtClean="0"/>
              <a:t>E-groups privacy 1</a:t>
            </a:r>
            <a:r>
              <a:rPr lang="en-US" baseline="30000" dirty="0" smtClean="0"/>
              <a:t>st</a:t>
            </a:r>
            <a:r>
              <a:rPr lang="en-US" dirty="0" smtClean="0"/>
              <a:t> round</a:t>
            </a:r>
          </a:p>
          <a:p>
            <a:pPr lvl="1"/>
            <a:r>
              <a:rPr lang="en-US" dirty="0" smtClean="0"/>
              <a:t>Migrate NICE groups to E-groups</a:t>
            </a:r>
          </a:p>
          <a:p>
            <a:r>
              <a:rPr lang="en-US" dirty="0" smtClean="0"/>
              <a:t>Certificate Authority</a:t>
            </a:r>
          </a:p>
          <a:p>
            <a:pPr lvl="1"/>
            <a:r>
              <a:rPr lang="en-US" dirty="0" smtClean="0"/>
              <a:t>Hardware replacement and upgrade to Windows 2008 R2</a:t>
            </a:r>
          </a:p>
          <a:p>
            <a:r>
              <a:rPr lang="en-US" dirty="0" smtClean="0"/>
              <a:t>Identity Management</a:t>
            </a:r>
          </a:p>
          <a:p>
            <a:pPr lvl="1"/>
            <a:r>
              <a:rPr lang="en-US" dirty="0" smtClean="0"/>
              <a:t>Service desk account activation</a:t>
            </a:r>
          </a:p>
          <a:p>
            <a:pPr lvl="1"/>
            <a:r>
              <a:rPr lang="en-US" dirty="0" smtClean="0"/>
              <a:t>User password reset portal</a:t>
            </a:r>
          </a:p>
          <a:p>
            <a:pPr lvl="1"/>
            <a:r>
              <a:rPr lang="en-US" dirty="0" smtClean="0"/>
              <a:t>CASTOR and AFS interface improvements</a:t>
            </a:r>
          </a:p>
          <a:p>
            <a:pPr lvl="1"/>
            <a:r>
              <a:rPr lang="en-US" dirty="0" smtClean="0"/>
              <a:t>Management of computer, printer and web site resources</a:t>
            </a:r>
          </a:p>
          <a:p>
            <a:r>
              <a:rPr lang="en-US" dirty="0" smtClean="0"/>
              <a:t>Windows forest/domain to 2008 R2</a:t>
            </a:r>
          </a:p>
          <a:p>
            <a:pPr lvl="1"/>
            <a:r>
              <a:rPr lang="en-US" dirty="0" smtClean="0"/>
              <a:t>Once Exchange 2003 is retired</a:t>
            </a:r>
          </a:p>
          <a:p>
            <a:pPr lvl="1"/>
            <a:r>
              <a:rPr lang="en-US" dirty="0" smtClean="0"/>
              <a:t>Evaluate direct access options for remote access</a:t>
            </a:r>
          </a:p>
          <a:p>
            <a:r>
              <a:rPr lang="en-US" dirty="0" smtClean="0"/>
              <a:t>Strong authentication support</a:t>
            </a:r>
            <a:endParaRPr lang="en-US" dirty="0" smtClean="0"/>
          </a:p>
          <a:p>
            <a:r>
              <a:rPr lang="en-US" dirty="0" smtClean="0"/>
              <a:t>HEP-wide identity federation</a:t>
            </a:r>
          </a:p>
          <a:p>
            <a:pPr lvl="1"/>
            <a:r>
              <a:rPr lang="en-US" dirty="0" err="1" smtClean="0"/>
              <a:t>SciFed</a:t>
            </a:r>
            <a:r>
              <a:rPr lang="en-US" dirty="0"/>
              <a:t> </a:t>
            </a:r>
            <a:r>
              <a:rPr lang="en-US" dirty="0" smtClean="0"/>
              <a:t>with BNL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1878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Infrastructure et 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Procurement and hardware support model</a:t>
            </a:r>
          </a:p>
          <a:p>
            <a:r>
              <a:rPr lang="en-US" dirty="0" smtClean="0"/>
              <a:t>Media Archive replacement by commercial product</a:t>
            </a:r>
          </a:p>
          <a:p>
            <a:r>
              <a:rPr lang="en-US" dirty="0" smtClean="0"/>
              <a:t>Automatic server patching with </a:t>
            </a:r>
            <a:r>
              <a:rPr lang="en-US" dirty="0" err="1" smtClean="0"/>
              <a:t>semestrial</a:t>
            </a:r>
            <a:r>
              <a:rPr lang="en-US" dirty="0" smtClean="0"/>
              <a:t> scheduling</a:t>
            </a:r>
          </a:p>
          <a:p>
            <a:r>
              <a:rPr lang="en-US" dirty="0" smtClean="0"/>
              <a:t>Retire remaining out of warranty servers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999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Terminal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Update to TS 2008 R2</a:t>
            </a:r>
          </a:p>
          <a:p>
            <a:r>
              <a:rPr lang="en-US" dirty="0" smtClean="0"/>
              <a:t>Upgrade license servers</a:t>
            </a:r>
          </a:p>
          <a:p>
            <a:r>
              <a:rPr lang="en-US" dirty="0" smtClean="0"/>
              <a:t>Public Windows 2008 R2 service</a:t>
            </a:r>
            <a:endParaRPr lang="en-US" dirty="0"/>
          </a:p>
          <a:p>
            <a:pPr lvl="1"/>
            <a:r>
              <a:rPr lang="en-US" dirty="0" smtClean="0"/>
              <a:t>Remote app support for online users to run applications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404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Cluster shared volumes in Self Service allowing transparent hypervisor upgrades</a:t>
            </a:r>
          </a:p>
          <a:p>
            <a:r>
              <a:rPr lang="en-US" dirty="0" smtClean="0"/>
              <a:t>Improved template/image management and accounting model</a:t>
            </a:r>
          </a:p>
        </p:txBody>
      </p:sp>
    </p:spTree>
    <p:extLst>
      <p:ext uri="{BB962C8B-B14F-4D97-AF65-F5344CB8AC3E}">
        <p14:creationId xmlns:p14="http://schemas.microsoft.com/office/powerpoint/2010/main" val="142589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Desktop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Windows roadmap</a:t>
            </a:r>
          </a:p>
          <a:p>
            <a:pPr lvl="1"/>
            <a:r>
              <a:rPr lang="en-US" dirty="0" smtClean="0"/>
              <a:t>Vista retirement</a:t>
            </a:r>
          </a:p>
          <a:p>
            <a:pPr lvl="1"/>
            <a:r>
              <a:rPr lang="en-US" dirty="0" smtClean="0"/>
              <a:t>XP phase out</a:t>
            </a:r>
          </a:p>
          <a:p>
            <a:r>
              <a:rPr lang="en-US" dirty="0" smtClean="0"/>
              <a:t>Office roadmap</a:t>
            </a:r>
          </a:p>
          <a:p>
            <a:pPr lvl="1"/>
            <a:r>
              <a:rPr lang="en-US" dirty="0" smtClean="0"/>
              <a:t>Office 2010 to production</a:t>
            </a:r>
          </a:p>
          <a:p>
            <a:pPr lvl="1"/>
            <a:r>
              <a:rPr lang="en-US" dirty="0" smtClean="0"/>
              <a:t>Office 2003 to phase out</a:t>
            </a:r>
          </a:p>
          <a:p>
            <a:r>
              <a:rPr lang="en-US" dirty="0" smtClean="0"/>
              <a:t>Applications</a:t>
            </a:r>
          </a:p>
          <a:p>
            <a:pPr lvl="1"/>
            <a:r>
              <a:rPr lang="en-US" dirty="0" smtClean="0"/>
              <a:t>IE9?</a:t>
            </a:r>
          </a:p>
          <a:p>
            <a:pPr lvl="1"/>
            <a:r>
              <a:rPr lang="en-US" dirty="0" smtClean="0"/>
              <a:t>Firefox?</a:t>
            </a:r>
            <a:endParaRPr lang="en-US" dirty="0" smtClean="0"/>
          </a:p>
          <a:p>
            <a:r>
              <a:rPr lang="en-US" dirty="0" smtClean="0"/>
              <a:t>Desktop PC procurement</a:t>
            </a:r>
          </a:p>
          <a:p>
            <a:r>
              <a:rPr lang="en-US" dirty="0" smtClean="0"/>
              <a:t>Improve online shop for work at home users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0267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Scientific Linux 6</a:t>
            </a:r>
          </a:p>
          <a:p>
            <a:r>
              <a:rPr lang="en-US" dirty="0" smtClean="0"/>
              <a:t>Evaluate </a:t>
            </a:r>
            <a:r>
              <a:rPr lang="en-US" dirty="0" err="1" smtClean="0"/>
              <a:t>SpaceWalk</a:t>
            </a:r>
            <a:r>
              <a:rPr lang="en-US" dirty="0" smtClean="0"/>
              <a:t> for CERN </a:t>
            </a:r>
            <a:r>
              <a:rPr lang="en-US" dirty="0" err="1" smtClean="0"/>
              <a:t>linux</a:t>
            </a:r>
            <a:r>
              <a:rPr lang="en-US" smtClean="0"/>
              <a:t> desktops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870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Support for Windows or Linux in VM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4828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E-Mail and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Archive mail boxes</a:t>
            </a:r>
          </a:p>
          <a:p>
            <a:r>
              <a:rPr lang="en-GB" dirty="0" smtClean="0"/>
              <a:t>Moderation </a:t>
            </a:r>
            <a:r>
              <a:rPr lang="en-GB" dirty="0"/>
              <a:t>of </a:t>
            </a:r>
            <a:r>
              <a:rPr lang="en-GB" dirty="0" smtClean="0"/>
              <a:t>messages with Exchange 2010</a:t>
            </a:r>
          </a:p>
          <a:p>
            <a:r>
              <a:rPr lang="en-US" dirty="0" smtClean="0"/>
              <a:t>Develop communications service using OCS</a:t>
            </a:r>
          </a:p>
          <a:p>
            <a:pPr lvl="1"/>
            <a:r>
              <a:rPr lang="en-US" dirty="0" smtClean="0"/>
              <a:t>Voice over IP enabled devices</a:t>
            </a:r>
          </a:p>
          <a:p>
            <a:pPr lvl="1"/>
            <a:r>
              <a:rPr lang="en-US" dirty="0" smtClean="0"/>
              <a:t>Softphone</a:t>
            </a:r>
          </a:p>
          <a:p>
            <a:pPr lvl="1"/>
            <a:r>
              <a:rPr lang="en-US" dirty="0" smtClean="0"/>
              <a:t>OWA/Indico integration</a:t>
            </a:r>
          </a:p>
          <a:p>
            <a:pPr lvl="1"/>
            <a:r>
              <a:rPr lang="en-US" dirty="0" smtClean="0"/>
              <a:t>Deploy as default IM client for Windows/Mac</a:t>
            </a:r>
          </a:p>
          <a:p>
            <a:pPr lvl="1"/>
            <a:r>
              <a:rPr lang="en-GB" dirty="0"/>
              <a:t>Unified Messaging (integration of mailbox with phone: storage of voice box in mailbox ; access to mailbox, calendar, phonebook via voice phone)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7519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4915</TotalTime>
  <Words>451</Words>
  <Application>Microsoft Office PowerPoint</Application>
  <PresentationFormat>On-screen Show (4:3)</PresentationFormat>
  <Paragraphs>100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Default Design</vt:lpstr>
      <vt:lpstr>Custom Design</vt:lpstr>
      <vt:lpstr>Ideas for 2011</vt:lpstr>
      <vt:lpstr>Authentication et al</vt:lpstr>
      <vt:lpstr>Server Infrastructure et al</vt:lpstr>
      <vt:lpstr>Terminal Services</vt:lpstr>
      <vt:lpstr>Virtualisation</vt:lpstr>
      <vt:lpstr>Windows Desktop</vt:lpstr>
      <vt:lpstr>Linux</vt:lpstr>
      <vt:lpstr>Mac</vt:lpstr>
      <vt:lpstr>E-Mail and Communication</vt:lpstr>
      <vt:lpstr>Web</vt:lpstr>
      <vt:lpstr>Print Services</vt:lpstr>
      <vt:lpstr>Sharepoint</vt:lpstr>
      <vt:lpstr>Service Strategy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timbell</cp:lastModifiedBy>
  <cp:revision>155</cp:revision>
  <dcterms:created xsi:type="dcterms:W3CDTF">2006-05-15T08:51:15Z</dcterms:created>
  <dcterms:modified xsi:type="dcterms:W3CDTF">2010-10-19T14:17:46Z</dcterms:modified>
</cp:coreProperties>
</file>