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1"/>
  </p:notesMasterIdLst>
  <p:sldIdLst>
    <p:sldId id="285" r:id="rId2"/>
    <p:sldId id="291" r:id="rId3"/>
    <p:sldId id="292" r:id="rId4"/>
    <p:sldId id="293" r:id="rId5"/>
    <p:sldId id="346" r:id="rId6"/>
    <p:sldId id="350" r:id="rId7"/>
    <p:sldId id="351" r:id="rId8"/>
    <p:sldId id="352" r:id="rId9"/>
    <p:sldId id="353" r:id="rId10"/>
    <p:sldId id="354" r:id="rId11"/>
    <p:sldId id="355" r:id="rId12"/>
    <p:sldId id="340" r:id="rId13"/>
    <p:sldId id="357" r:id="rId14"/>
    <p:sldId id="358" r:id="rId15"/>
    <p:sldId id="359" r:id="rId16"/>
    <p:sldId id="366" r:id="rId17"/>
    <p:sldId id="325" r:id="rId18"/>
    <p:sldId id="360" r:id="rId19"/>
    <p:sldId id="361" r:id="rId20"/>
    <p:sldId id="365" r:id="rId21"/>
    <p:sldId id="363" r:id="rId22"/>
    <p:sldId id="364" r:id="rId23"/>
    <p:sldId id="328" r:id="rId24"/>
    <p:sldId id="362" r:id="rId25"/>
    <p:sldId id="367" r:id="rId26"/>
    <p:sldId id="368" r:id="rId27"/>
    <p:sldId id="369" r:id="rId28"/>
    <p:sldId id="329" r:id="rId29"/>
    <p:sldId id="345" r:id="rId30"/>
    <p:sldId id="339" r:id="rId31"/>
    <p:sldId id="330" r:id="rId32"/>
    <p:sldId id="331" r:id="rId33"/>
    <p:sldId id="332" r:id="rId34"/>
    <p:sldId id="304" r:id="rId35"/>
    <p:sldId id="303" r:id="rId36"/>
    <p:sldId id="314" r:id="rId37"/>
    <p:sldId id="370" r:id="rId38"/>
    <p:sldId id="371" r:id="rId39"/>
    <p:sldId id="373" r:id="rId4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339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">
    <a:wholeTbl>
      <a:tcTxStyle>
        <a:font>
          <a:latin typeface="+mn-lt"/>
          <a:ea typeface="+mn-ea"/>
          <a:cs typeface="+mn-cs"/>
        </a:font>
        <a:srgbClr val="000000"/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wholeTbl>
    <a:band1H>
      <a:tcStyle>
        <a:tcBdr/>
        <a:fill>
          <a:solidFill>
            <a:srgbClr val="000000"/>
          </a:solidFill>
        </a:fill>
      </a:tcStyle>
    </a:band1H>
    <a:band2H>
      <a:tcStyle>
        <a:tcBdr/>
      </a:tcStyle>
    </a:band2H>
    <a:band1V>
      <a:tcStyle>
        <a:tcBdr/>
        <a:fill>
          <a:solidFill>
            <a:srgbClr val="000000"/>
          </a:solidFill>
        </a:fill>
      </a:tcStyle>
    </a:band1V>
    <a:lastCol>
      <a:tcTxStyle b="on">
        <a:font>
          <a:latin typeface=""/>
          <a:ea typeface=""/>
          <a:cs typeface=""/>
        </a:font>
      </a:tcTxStyle>
      <a:tcStyle>
        <a:tcBdr/>
      </a:tcStyle>
    </a:lastCol>
    <a:firstCol>
      <a:tcTxStyle b="on">
        <a:font>
          <a:latin typeface=""/>
          <a:ea typeface=""/>
          <a:cs typeface=""/>
        </a:font>
      </a:tcTxStyle>
      <a:tcStyle>
        <a:tcBdr/>
      </a:tcStyle>
    </a:firstCol>
    <a:lastRow>
      <a:tcTxStyle b="on">
        <a:font>
          <a:latin typeface=""/>
          <a:ea typeface=""/>
          <a:cs typeface=""/>
        </a:font>
      </a:tcTxStyle>
      <a:tcStyle>
        <a:tcBdr>
          <a:top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</a:tcBdr>
      </a:tcStyle>
    </a:lastRow>
    <a:firstRow>
      <a:tcTxStyle b="on">
        <a:font>
          <a:latin typeface=""/>
          <a:ea typeface=""/>
          <a:cs typeface=""/>
        </a:font>
      </a:tcTxStyle>
      <a:tcStyle>
        <a:tcBdr>
          <a:bottom>
            <a:ln w="12701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</a:tcBdr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651" autoAdjust="0"/>
    <p:restoredTop sz="94069" autoAdjust="0"/>
  </p:normalViewPr>
  <p:slideViewPr>
    <p:cSldViewPr snapToGrid="0">
      <p:cViewPr varScale="1">
        <p:scale>
          <a:sx n="85" d="100"/>
          <a:sy n="85" d="100"/>
        </p:scale>
        <p:origin x="74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0" Type="http://schemas.openxmlformats.org/officeDocument/2006/relationships/slide" Target="slides/slide19.xml"/><Relationship Id="rId41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DBE4F5CA-2094-484E-8DF3-460CA67690B1}"/>
              </a:ext>
            </a:extLst>
          </p:cNvPr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C265C2A-3AF1-4A6A-A356-78F152083D17}"/>
              </a:ext>
            </a:extLst>
          </p:cNvPr>
          <p:cNvSpPr txBox="1">
            <a:spLocks noGrp="1"/>
          </p:cNvSpPr>
          <p:nvPr>
            <p:ph type="dt" idx="1"/>
          </p:nvPr>
        </p:nvSpPr>
        <p:spPr>
          <a:xfrm>
            <a:off x="3884608" y="0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712A15C7-9098-4898-B557-91DAD1E248DF}" type="datetime1">
              <a:rPr lang="en-US"/>
              <a:pPr lvl="0"/>
              <a:t>4/27/2022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C4663E4-E4AF-47D9-8A0A-1B69E70A971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099"/>
          </a:xfrm>
          <a:prstGeom prst="rect">
            <a:avLst/>
          </a:prstGeom>
          <a:noFill/>
          <a:ln w="12701">
            <a:solidFill>
              <a:srgbClr val="000000"/>
            </a:solidFill>
            <a:prstDash val="solid"/>
          </a:ln>
        </p:spPr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CFA78DF-67CA-4803-9C77-610EC4B5E0BC}"/>
              </a:ext>
            </a:extLst>
          </p:cNvPr>
          <p:cNvSpPr txBox="1">
            <a:spLocks noGrp="1"/>
          </p:cNvSpPr>
          <p:nvPr>
            <p:ph type="body" sz="quarter" idx="3"/>
          </p:nvPr>
        </p:nvSpPr>
        <p:spPr>
          <a:xfrm>
            <a:off x="685800" y="4400549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F94519-82B7-4CAE-9D47-D48E56CDCC16}"/>
              </a:ext>
            </a:extLst>
          </p:cNvPr>
          <p:cNvSpPr txBox="1">
            <a:spLocks noGrp="1"/>
          </p:cNvSpPr>
          <p:nvPr>
            <p:ph type="ftr" sz="quarter" idx="4"/>
          </p:nvPr>
        </p:nvSpPr>
        <p:spPr>
          <a:xfrm>
            <a:off x="0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F5089F4-EDCB-4513-BE73-A7769012CB01}"/>
              </a:ext>
            </a:extLst>
          </p:cNvPr>
          <p:cNvSpPr txBox="1">
            <a:spLocks noGrp="1"/>
          </p:cNvSpPr>
          <p:nvPr>
            <p:ph type="sldNum" sz="quarter" idx="5"/>
          </p:nvPr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defRPr>
            </a:lvl1pPr>
          </a:lstStyle>
          <a:p>
            <a:pPr lvl="0"/>
            <a:fld id="{128253C4-97B8-4284-B6E3-2D48EB1F7C15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71208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marR="0" lvl="0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1pPr>
    <a:lvl2pPr marL="457200" marR="0" lvl="1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2pPr>
    <a:lvl3pPr marL="914400" marR="0" lvl="2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3pPr>
    <a:lvl4pPr marL="1371600" marR="0" lvl="3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4pPr>
    <a:lvl5pPr marL="1828800" marR="0" lvl="4" indent="0" algn="l" defTabSz="914400" rtl="0" fontAlgn="auto" hangingPunct="1">
      <a:lnSpc>
        <a:spcPct val="100000"/>
      </a:lnSpc>
      <a:spcBef>
        <a:spcPts val="0"/>
      </a:spcBef>
      <a:spcAft>
        <a:spcPts val="0"/>
      </a:spcAft>
      <a:buNone/>
      <a:tabLst/>
      <a:defRPr lang="en-US" sz="1200" b="0" i="0" u="none" strike="noStrike" kern="1200" cap="none" spc="0" baseline="0">
        <a:solidFill>
          <a:srgbClr val="000000"/>
        </a:solidFill>
        <a:uFillTx/>
        <a:latin typeface="Calibri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05D2D79-34AD-4DA5-AA85-780DB4C06A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3B806CC2-FFF4-40D0-B296-2EDE115EF09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980C68-3339-4C30-9724-D3D2C143C7D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7DE5BED-A4B9-42B6-903F-E065ECB363F0}" type="slidenum">
              <a:t>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19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935149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965D47-1698-47CB-AF33-E352F613C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F7B973-18EA-4E26-A590-EE533EAE8A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25046-E71B-4EF9-85F6-F89EA10C9F4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6B18A0C-5824-40D0-A142-389B7CD535FD}" type="slidenum">
              <a:t>20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9899377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965D47-1698-47CB-AF33-E352F613C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F7B973-18EA-4E26-A590-EE533EAE8A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25046-E71B-4EF9-85F6-F89EA10C9F4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6B18A0C-5824-40D0-A142-389B7CD535FD}" type="slidenum">
              <a:t>21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56273039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8965D47-1698-47CB-AF33-E352F613C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F7B973-18EA-4E26-A590-EE533EAE8A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B25046-E71B-4EF9-85F6-F89EA10C9F4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6B18A0C-5824-40D0-A142-389B7CD535FD}" type="slidenum">
              <a:t>22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3675816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D06F3A0-C15C-4D1D-9EEE-317F74761ED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6D89647-90CC-49A8-8B76-BBAFB03C981F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EFF68E-5A20-409D-A7AC-B0479745F11B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12EB4875-058D-4DAF-84EE-2F9749421731}" type="slidenum">
              <a:t>23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24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238598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25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520411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26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664794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27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513838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805A5C67-817E-45D1-8F76-F8397835324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333A75E-BB43-4C82-9AA1-50657910296A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57A6A5-1C0F-446B-BC68-069BC11C8532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CB091FD-BB49-4374-A5DC-32CDA20AEAB0}" type="slidenum">
              <a:t>28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F71CEBD-5A79-4090-BE2B-622EBD11AAD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1AE50DD-4DE8-43BC-95C2-04132CC0A14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F288A2-07E4-4409-8F1D-7A62D6562B79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C83F38E1-9996-409E-ACBF-E8A72B01AABE}" type="slidenum">
              <a:t>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CE7917-3E69-4CBC-B69D-0540DD101C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95A383-8C81-4474-9029-1ACBADF0527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48F6B-0E09-4781-906B-6228F0BE90D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29B6B11-F8A0-4542-BE4D-58A2572C61BB}" type="slidenum">
              <a:t>29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6111631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BCE7917-3E69-4CBC-B69D-0540DD101C8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F95A383-8C81-4474-9029-1ACBADF0527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DA48F6B-0E09-4781-906B-6228F0BE90DE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329B6B11-F8A0-4542-BE4D-58A2572C61BB}" type="slidenum">
              <a:t>30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F139CE-9ECC-468C-B30E-5FFA09C603F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76F8CE-AE95-412C-A084-6BBEADD64CFC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012FB4D-8A8A-4DF8-A449-FCF9AAD9A73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8CC9FA0B-7572-4AAE-9465-1BDECF65113C}" type="slidenum">
              <a:t>31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96061E2-9D3D-405E-BCF9-5E21F235E067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6C908C2-E542-40BD-B363-530181B14BB8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63BB0B3-90AD-40F4-9E49-B8B9FF7A6465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79EEAEDC-D498-45EE-A5F7-746FB1F530DD}" type="slidenum">
              <a:t>32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7BC133D-5F65-4CA7-AB01-E6790F56A44F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67AA140-BD4F-45C0-83ED-F8161938BC4E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9035DB-12DC-484D-82D7-2920136E1773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5B5680EF-6E13-461A-8A74-0F305C024D08}" type="slidenum">
              <a:t>33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AB7E4C-B2F1-4B5E-811C-FDB18B45BA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1CA065-F247-4BD3-B1EE-2E48F939E2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B6206-3AC3-41AD-BC39-E825345E5FC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999716-B458-4C21-AB88-EB7E985C5D21}" type="slidenum">
              <a:t>34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F7964C0-1AED-48DD-A3A0-2A00BFF71BE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6109551-6AAE-413C-B159-EC8ADB98808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9980567-C884-4508-AAD2-977B3CC23EE4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0CBA8FC-C742-4C8A-8C2A-6CAD7E8AE83D}" type="slidenum">
              <a:t>35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D985AA-7330-4116-8F06-44F926CACB0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3233D5-9636-4825-A60C-1CE37E8D8FF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A2F4DC8-037F-44D3-A312-40F07F967F4B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AC3107E-895D-45DC-A3CD-989F328A1834}" type="slidenum">
              <a:t>36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4256900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AB7E4C-B2F1-4B5E-811C-FDB18B45BA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1CA065-F247-4BD3-B1EE-2E48F939E2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B6206-3AC3-41AD-BC39-E825345E5FC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999716-B458-4C21-AB88-EB7E985C5D21}" type="slidenum">
              <a:t>37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74020878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AB7E4C-B2F1-4B5E-811C-FDB18B45BA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1CA065-F247-4BD3-B1EE-2E48F939E2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B6206-3AC3-41AD-BC39-E825345E5FC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999716-B458-4C21-AB88-EB7E985C5D21}" type="slidenum">
              <a:t>38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3741821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54A3D533-90D6-4A09-9C97-A4224E6259E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2C428C9-3FE3-4F48-83BD-3DF60475276B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3AFF40-3CCE-4D85-9689-A24ACD0DACC5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EC67626-FA7B-45D5-8678-88FB1D3CBCA9}" type="slidenum">
              <a:t>3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1AB7E4C-B2F1-4B5E-811C-FDB18B45BA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21CA065-F247-4BD3-B1EE-2E48F939E2D9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8FB6206-3AC3-41AD-BC39-E825345E5FCA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2D999716-B458-4C21-AB88-EB7E985C5D21}" type="slidenum">
              <a:t>39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43815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4DC1DE-E643-405D-BCD7-AA58D42BE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6A38FF-0C03-4EAD-B1BA-B00D9F79EA5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4258D-BFB9-496C-9BB4-3496EFDE429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C7DD92D-A794-478A-81BB-5D296452356C}" type="slidenum">
              <a:t>4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C4DC1DE-E643-405D-BCD7-AA58D42BEC2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6A38FF-0C03-4EAD-B1BA-B00D9F79EA53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34258D-BFB9-496C-9BB4-3496EFDE429F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0C7DD92D-A794-478A-81BB-5D296452356C}" type="slidenum">
              <a:t>5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42702519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E50F32D6-97B6-4018-B14C-696EF036E355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5585967-F939-4D21-B3C1-03C09E86CCA7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D95EF7-02F6-4D21-8AD2-37ABEC2B7666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A8709FCB-F12F-4EB9-A6E3-40D155A3AD21}" type="slidenum">
              <a:t>12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16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43055418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17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9956397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2B8EC6A5-FA67-42B7-8ABF-11EADABAA69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CCBB25B-870E-4B57-BD83-F4F8CD9BC6D5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D21238D-C840-4C2F-B7DC-ADAE93A8E811}"/>
              </a:ext>
            </a:extLst>
          </p:cNvPr>
          <p:cNvSpPr txBox="1"/>
          <p:nvPr/>
        </p:nvSpPr>
        <p:spPr>
          <a:xfrm>
            <a:off x="3884608" y="8685208"/>
            <a:ext cx="2971800" cy="45879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b" anchorCtr="0" compatLnSpc="1">
            <a:noAutofit/>
          </a:bodyPr>
          <a:lstStyle/>
          <a:p>
            <a: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4C38A68C-AA91-4D8E-83E4-D364999E3F80}" type="slidenum">
              <a:t>18</a:t>
            </a:fld>
            <a:endParaRPr lang="en-US" sz="12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1687171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3DD7F-163A-4715-A0A4-805D5D7A2A73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1524003" y="1122361"/>
            <a:ext cx="9144000" cy="2387598"/>
          </a:xfrm>
        </p:spPr>
        <p:txBody>
          <a:bodyPr anchor="b" anchorCtr="1"/>
          <a:lstStyle>
            <a:lvl1pPr algn="ctr"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BCA821-901A-46CE-A620-8A2A07F0658B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1524003" y="3602041"/>
            <a:ext cx="9144000" cy="1655758"/>
          </a:xfrm>
        </p:spPr>
        <p:txBody>
          <a:bodyPr anchorCtr="1"/>
          <a:lstStyle>
            <a:lvl1pPr marL="0" indent="0" algn="ctr">
              <a:buNone/>
              <a:defRPr sz="2400"/>
            </a:lvl1pPr>
          </a:lstStyle>
          <a:p>
            <a:pPr lvl="0"/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80F54A2-DBB5-4D39-BADE-07074E6FA769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601CF4-684F-4D97-AA35-EFCB76387585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345589-3BF3-44A3-99C7-2786A46C4524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1A8C885-389E-4374-B7B9-2D3F4A45F7C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93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12BBE55-EE4B-4F9C-8AE9-A1C4FC5AC94A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638E9CB-DBF1-4230-8DB0-E5B73C917DC2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F4E3CE-9B41-4A8D-AF82-4FC6C9E2FFD7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E5435E8-EF23-4F96-A126-6EBD9964DE3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2A3C5C-22ED-4FEC-BD93-A3D989C1302A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8C8C0AF-72AD-42D9-B5B5-8F4C43286364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774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1C9E00-17C3-447F-85F5-9976A4E039F3}"/>
              </a:ext>
            </a:extLst>
          </p:cNvPr>
          <p:cNvSpPr txBox="1">
            <a:spLocks noGrp="1"/>
          </p:cNvSpPr>
          <p:nvPr>
            <p:ph type="title" orient="vert"/>
          </p:nvPr>
        </p:nvSpPr>
        <p:spPr>
          <a:xfrm>
            <a:off x="8724903" y="365129"/>
            <a:ext cx="2628899" cy="5811834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ED4A12F-CFF7-4AC5-A9DC-B99527443133}"/>
              </a:ext>
            </a:extLst>
          </p:cNvPr>
          <p:cNvSpPr txBox="1">
            <a:spLocks noGrp="1"/>
          </p:cNvSpPr>
          <p:nvPr>
            <p:ph type="body" orient="vert" idx="1"/>
          </p:nvPr>
        </p:nvSpPr>
        <p:spPr>
          <a:xfrm>
            <a:off x="838203" y="365129"/>
            <a:ext cx="7734296" cy="5811834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1C8EF0-7360-4D1D-8056-F5A3452A387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BE9FB-A3FF-4A27-AD64-C11E04DF66E8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B3FB02-A483-4F99-A918-6F3206FA1818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0ECE8C-0B06-4B84-BDA6-1E0AC88D2CC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28677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6C7FA0-1A2A-4C64-8DAD-538496340FE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1391479" y="-9"/>
            <a:ext cx="10190923" cy="98073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99E1DC-6CC2-4CEC-9E30-8BEA0A048DC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1459903" y="1340766"/>
            <a:ext cx="10204713" cy="4525959"/>
          </a:xfrm>
        </p:spPr>
        <p:txBody>
          <a:bodyPr/>
          <a:lstStyle>
            <a:lvl1pPr>
              <a:buSzPts val="1800"/>
              <a:buBlip>
                <a:blip r:embed="rId2"/>
              </a:buBlip>
              <a:defRPr sz="1800"/>
            </a:lvl1pPr>
            <a:lvl2pPr>
              <a:buFont typeface="Wingdings" pitchFamily="2"/>
              <a:buChar char="Ø"/>
              <a:defRPr sz="1600"/>
            </a:lvl2pPr>
            <a:lvl3pPr>
              <a:defRPr sz="1600"/>
            </a:lvl3pPr>
            <a:lvl4pPr>
              <a:defRPr/>
            </a:lvl4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A5FD1E37-CB19-4862-AF25-17CACD906060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>
          <a:xfrm>
            <a:off x="5171416" y="6428360"/>
            <a:ext cx="2844798" cy="365129"/>
          </a:xfrm>
        </p:spPr>
        <p:txBody>
          <a:bodyPr/>
          <a:lstStyle>
            <a:lvl1pPr>
              <a:defRPr/>
            </a:lvl1pPr>
          </a:lstStyle>
          <a:p>
            <a:pPr lvl="0"/>
            <a:fld id="{9F4BAFF6-CAA5-4958-86FE-CE793812C1D9}" type="slidenum">
              <a:t>‹#›</a:t>
            </a:fld>
            <a:endParaRPr lang="en-US"/>
          </a:p>
        </p:txBody>
      </p:sp>
      <p:sp>
        <p:nvSpPr>
          <p:cNvPr id="5" name="Parallelogram 6">
            <a:extLst>
              <a:ext uri="{FF2B5EF4-FFF2-40B4-BE49-F238E27FC236}">
                <a16:creationId xmlns:a16="http://schemas.microsoft.com/office/drawing/2014/main" id="{BF7BBDFA-0591-4809-86BF-724180FB020A}"/>
              </a:ext>
            </a:extLst>
          </p:cNvPr>
          <p:cNvSpPr/>
          <p:nvPr/>
        </p:nvSpPr>
        <p:spPr>
          <a:xfrm>
            <a:off x="47996" y="908721"/>
            <a:ext cx="12096003" cy="54004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val 162471"/>
              <a:gd name="f8" fmla="+- 0 0 -360"/>
              <a:gd name="f9" fmla="+- 0 0 -90"/>
              <a:gd name="f10" fmla="+- 0 0 -180"/>
              <a:gd name="f11" fmla="+- 0 0 -270"/>
              <a:gd name="f12" fmla="abs f3"/>
              <a:gd name="f13" fmla="abs f4"/>
              <a:gd name="f14" fmla="abs f5"/>
              <a:gd name="f15" fmla="*/ 5 f7 1"/>
              <a:gd name="f16" fmla="*/ f8 f0 1"/>
              <a:gd name="f17" fmla="*/ f9 f0 1"/>
              <a:gd name="f18" fmla="*/ f10 f0 1"/>
              <a:gd name="f19" fmla="*/ f11 f0 1"/>
              <a:gd name="f20" fmla="?: f12 f3 1"/>
              <a:gd name="f21" fmla="?: f13 f4 1"/>
              <a:gd name="f22" fmla="?: f14 f5 1"/>
              <a:gd name="f23" fmla="*/ f16 1 f2"/>
              <a:gd name="f24" fmla="*/ f17 1 f2"/>
              <a:gd name="f25" fmla="*/ f18 1 f2"/>
              <a:gd name="f26" fmla="*/ f19 1 f2"/>
              <a:gd name="f27" fmla="*/ f20 1 21600"/>
              <a:gd name="f28" fmla="*/ f21 1 21600"/>
              <a:gd name="f29" fmla="*/ 21600 f20 1"/>
              <a:gd name="f30" fmla="*/ 21600 f21 1"/>
              <a:gd name="f31" fmla="+- f23 0 f1"/>
              <a:gd name="f32" fmla="+- f24 0 f1"/>
              <a:gd name="f33" fmla="+- f25 0 f1"/>
              <a:gd name="f34" fmla="+- f26 0 f1"/>
              <a:gd name="f35" fmla="min f28 f27"/>
              <a:gd name="f36" fmla="*/ f29 1 f22"/>
              <a:gd name="f37" fmla="*/ f30 1 f22"/>
              <a:gd name="f38" fmla="val f36"/>
              <a:gd name="f39" fmla="val f37"/>
              <a:gd name="f40" fmla="*/ f6 f35 1"/>
              <a:gd name="f41" fmla="+- f39 0 f6"/>
              <a:gd name="f42" fmla="+- f38 0 f6"/>
              <a:gd name="f43" fmla="*/ f39 f35 1"/>
              <a:gd name="f44" fmla="*/ f38 f35 1"/>
              <a:gd name="f45" fmla="*/ f41 1 2"/>
              <a:gd name="f46" fmla="*/ f42 1 2"/>
              <a:gd name="f47" fmla="min f42 f41"/>
              <a:gd name="f48" fmla="*/ 100000 f42 1"/>
              <a:gd name="f49" fmla="+- f6 f45 0"/>
              <a:gd name="f50" fmla="+- f6 f46 0"/>
              <a:gd name="f51" fmla="*/ f48 1 f47"/>
              <a:gd name="f52" fmla="*/ f47 f7 1"/>
              <a:gd name="f53" fmla="*/ f52 1 200000"/>
              <a:gd name="f54" fmla="*/ f52 1 100000"/>
              <a:gd name="f55" fmla="*/ f15 1 f51"/>
              <a:gd name="f56" fmla="*/ f41 f50 1"/>
              <a:gd name="f57" fmla="*/ f50 f35 1"/>
              <a:gd name="f58" fmla="*/ f49 f35 1"/>
              <a:gd name="f59" fmla="+- f38 0 f53"/>
              <a:gd name="f60" fmla="+- f38 0 f54"/>
              <a:gd name="f61" fmla="+- 1 f55 0"/>
              <a:gd name="f62" fmla="*/ f56 1 f54"/>
              <a:gd name="f63" fmla="*/ f54 f35 1"/>
              <a:gd name="f64" fmla="*/ f53 f35 1"/>
              <a:gd name="f65" fmla="*/ f60 1 2"/>
              <a:gd name="f66" fmla="*/ f61 1 12"/>
              <a:gd name="f67" fmla="+- f39 0 f62"/>
              <a:gd name="f68" fmla="*/ f60 f35 1"/>
              <a:gd name="f69" fmla="*/ f59 f35 1"/>
              <a:gd name="f70" fmla="*/ f62 f35 1"/>
              <a:gd name="f71" fmla="+- f38 0 f65"/>
              <a:gd name="f72" fmla="*/ f66 f42 1"/>
              <a:gd name="f73" fmla="*/ f66 f41 1"/>
              <a:gd name="f74" fmla="*/ f67 f35 1"/>
              <a:gd name="f75" fmla="*/ f65 f35 1"/>
              <a:gd name="f76" fmla="+- f38 0 f72"/>
              <a:gd name="f77" fmla="+- f39 0 f73"/>
              <a:gd name="f78" fmla="*/ f72 f35 1"/>
              <a:gd name="f79" fmla="*/ f73 f35 1"/>
              <a:gd name="f80" fmla="*/ f71 f35 1"/>
              <a:gd name="f81" fmla="*/ f76 f35 1"/>
              <a:gd name="f82" fmla="*/ f77 f3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1">
                <a:pos x="f57" y="f74"/>
              </a:cxn>
              <a:cxn ang="f31">
                <a:pos x="f80" y="f40"/>
              </a:cxn>
              <a:cxn ang="f32">
                <a:pos x="f69" y="f58"/>
              </a:cxn>
              <a:cxn ang="f33">
                <a:pos x="f75" y="f43"/>
              </a:cxn>
              <a:cxn ang="f33">
                <a:pos x="f57" y="f70"/>
              </a:cxn>
              <a:cxn ang="f34">
                <a:pos x="f64" y="f58"/>
              </a:cxn>
            </a:cxnLst>
            <a:rect l="f78" t="f79" r="f81" b="f82"/>
            <a:pathLst>
              <a:path>
                <a:moveTo>
                  <a:pt x="f40" y="f43"/>
                </a:moveTo>
                <a:lnTo>
                  <a:pt x="f63" y="f40"/>
                </a:lnTo>
                <a:lnTo>
                  <a:pt x="f44" y="f40"/>
                </a:lnTo>
                <a:lnTo>
                  <a:pt x="f68" y="f43"/>
                </a:lnTo>
                <a:close/>
              </a:path>
            </a:pathLst>
          </a:custGeom>
          <a:solidFill>
            <a:srgbClr val="7BBA21"/>
          </a:soli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Text Placeholder 11">
            <a:extLst>
              <a:ext uri="{FF2B5EF4-FFF2-40B4-BE49-F238E27FC236}">
                <a16:creationId xmlns:a16="http://schemas.microsoft.com/office/drawing/2014/main" id="{89223676-E220-4692-8BD2-D838EABC416C}"/>
              </a:ext>
            </a:extLst>
          </p:cNvPr>
          <p:cNvSpPr txBox="1">
            <a:spLocks noGrp="1"/>
          </p:cNvSpPr>
          <p:nvPr>
            <p:ph type="body" idx="4294967295"/>
          </p:nvPr>
        </p:nvSpPr>
        <p:spPr>
          <a:xfrm>
            <a:off x="1391479" y="6453012"/>
            <a:ext cx="3359148" cy="360365"/>
          </a:xfrm>
        </p:spPr>
        <p:txBody>
          <a:bodyPr>
            <a:noAutofit/>
          </a:bodyPr>
          <a:lstStyle>
            <a:lvl1pPr>
              <a:buNone/>
              <a:defRPr sz="1200"/>
            </a:lvl1pPr>
          </a:lstStyle>
          <a:p>
            <a:pPr lvl="0"/>
            <a:r>
              <a:rPr lang="en-US"/>
              <a:t>References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72EEF746-A202-4A1E-A54B-D91CB0ABDD8B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>
          <a:xfrm>
            <a:off x="9785524" y="6381332"/>
            <a:ext cx="2263139" cy="369573"/>
          </a:xfrm>
          <a:prstGeom prst="rect">
            <a:avLst/>
          </a:prstGeom>
          <a:noFill/>
          <a:ln cap="flat">
            <a:noFill/>
          </a:ln>
        </p:spPr>
      </p:pic>
    </p:spTree>
    <p:extLst>
      <p:ext uri="{BB962C8B-B14F-4D97-AF65-F5344CB8AC3E}">
        <p14:creationId xmlns:p14="http://schemas.microsoft.com/office/powerpoint/2010/main" val="25807203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88E20-4582-455A-899B-B9E9A3F5BBC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D4421D-C4A8-4723-B7C9-8E349B3AA9EE}"/>
              </a:ext>
            </a:extLst>
          </p:cNvPr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B126D3-3F65-4FFD-ACF2-692F1A0DD2C2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A737D5-5194-4C49-A776-38BECD26C932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594678-BE5D-4348-BC7C-EEA9A1C230B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DF56332-D3DB-4354-B6A6-AFFB06E622B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25016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EFFF86-144B-4D53-B78B-BC7E0BE1327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1847" y="1709735"/>
            <a:ext cx="10515600" cy="2852735"/>
          </a:xfrm>
        </p:spPr>
        <p:txBody>
          <a:bodyPr anchor="b"/>
          <a:lstStyle>
            <a:lvl1pPr>
              <a:defRPr sz="60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E6C0B05-EC4C-41A4-9D11-F2037A8CB13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1847" y="4589465"/>
            <a:ext cx="10515600" cy="1500182"/>
          </a:xfrm>
        </p:spPr>
        <p:txBody>
          <a:bodyPr/>
          <a:lstStyle>
            <a:lvl1pPr marL="0" indent="0">
              <a:buNone/>
              <a:defRPr sz="2400">
                <a:solidFill>
                  <a:srgbClr val="898989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0815B5-7A44-4FB7-83FA-47D258004583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6FF493-9C62-4AED-823A-FE924585A9B4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ED6DE5-45C5-4DC7-9B04-C470049B5B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752746E-A030-44A6-A47E-35C2184FFDFC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55674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83F3DE-E7A1-4388-9587-3E4591527CA9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77439A-693A-4F98-A48E-D0887772C982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838203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FC8296-ED19-40CE-B649-2752587F7CF6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6172200" y="1825627"/>
            <a:ext cx="5181603" cy="4351336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0B1C9C-6DE2-40F4-BF83-40313D95B708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051550F-3A83-414E-BBCC-FC9D85F1EC1F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39C1790-00BF-482B-83A2-87BE2F9439A1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70C02DE-8C23-43C0-93C5-389DB896C6AA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579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141C7A-88FB-417E-8450-6169432D3D1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365129"/>
            <a:ext cx="10515600" cy="1325559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A88DC8-D28D-4ED3-AB7B-8F9148B71935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9784" y="1681160"/>
            <a:ext cx="5157782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0D96EC8-BD64-454D-B935-6534ABD32AB7}"/>
              </a:ext>
            </a:extLst>
          </p:cNvPr>
          <p:cNvSpPr txBox="1">
            <a:spLocks noGrp="1"/>
          </p:cNvSpPr>
          <p:nvPr>
            <p:ph idx="2"/>
          </p:nvPr>
        </p:nvSpPr>
        <p:spPr>
          <a:xfrm>
            <a:off x="839784" y="2505071"/>
            <a:ext cx="5157782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B512E9B-7AAD-4B78-8557-C6E9268777F3}"/>
              </a:ext>
            </a:extLst>
          </p:cNvPr>
          <p:cNvSpPr txBox="1">
            <a:spLocks noGrp="1"/>
          </p:cNvSpPr>
          <p:nvPr>
            <p:ph type="body" idx="3"/>
          </p:nvPr>
        </p:nvSpPr>
        <p:spPr>
          <a:xfrm>
            <a:off x="6172200" y="1681160"/>
            <a:ext cx="5183184" cy="823910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A199262-8B1C-42E0-8726-EA8FD6C604D6}"/>
              </a:ext>
            </a:extLst>
          </p:cNvPr>
          <p:cNvSpPr txBox="1">
            <a:spLocks noGrp="1"/>
          </p:cNvSpPr>
          <p:nvPr>
            <p:ph idx="4"/>
          </p:nvPr>
        </p:nvSpPr>
        <p:spPr>
          <a:xfrm>
            <a:off x="6172200" y="2505071"/>
            <a:ext cx="5183184" cy="3684583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7D2E21-56F0-4EBD-9323-B7AE17F744FB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7B781BA-2534-42E2-BF80-7258546B5A6A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1FD1EB6-8D49-46F0-8CE3-D7952C73765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59C7A64-C59E-4F45-84DD-9AE0EA7F56C6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83904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17E783-9D65-4646-9705-61340360A6CB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9BB902-F0A0-45AC-ADC7-736FD1E31CBE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57464EE-32D9-4A4E-A9AE-968AADB3D799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A653CA-E576-4AC1-B77D-D3CFF2401F8E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DEC348E-FC3E-4A09-B856-C5D166E2F5D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8598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3ABA539-3DE8-466B-BBC5-AA931E3EBD6A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E4555C6-D91B-4038-A4E1-E70EAF792FC6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B1F867-7C87-46C7-8ED0-FAB2289B8445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B7E3322-6686-4AFD-9DAB-F9C82A517A30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7574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8B01B8-7AE4-430D-99D6-0270C84CA481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200CE9-6D56-485E-BE69-9355EB34021B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65DE1B-A26A-4FD6-9FAE-E1AA040B7F3B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086CD1-89E7-4B80-A29A-DF7AD337E94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89882B-5656-433E-8016-19DBEC5945B7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C24F046-6B18-4097-96A9-DA362CB6E57B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2730C9-16F6-4C55-9ECE-7DF03A17128D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51102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784A1-C4E8-4D4B-8E4D-5CC837A1DF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9784" y="457200"/>
            <a:ext cx="3932240" cy="1600200"/>
          </a:xfrm>
        </p:spPr>
        <p:txBody>
          <a:bodyPr anchor="b"/>
          <a:lstStyle>
            <a:lvl1pPr>
              <a:defRPr sz="3200"/>
            </a:lvl1pPr>
          </a:lstStyle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9DB168-547D-4B9F-8A1A-67C7FDFC57AC}"/>
              </a:ext>
            </a:extLst>
          </p:cNvPr>
          <p:cNvSpPr txBox="1">
            <a:spLocks noGrp="1"/>
          </p:cNvSpPr>
          <p:nvPr>
            <p:ph type="pic" idx="1"/>
          </p:nvPr>
        </p:nvSpPr>
        <p:spPr>
          <a:xfrm>
            <a:off x="5183184" y="987423"/>
            <a:ext cx="6172200" cy="4873623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pPr lvl="0"/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7B8E1C1-EA60-4E2F-AE6A-0DF92DF92626}"/>
              </a:ext>
            </a:extLst>
          </p:cNvPr>
          <p:cNvSpPr txBox="1">
            <a:spLocks noGrp="1"/>
          </p:cNvSpPr>
          <p:nvPr>
            <p:ph type="body" idx="2"/>
          </p:nvPr>
        </p:nvSpPr>
        <p:spPr>
          <a:xfrm>
            <a:off x="839784" y="2057400"/>
            <a:ext cx="3932240" cy="3811584"/>
          </a:xfrm>
        </p:spPr>
        <p:txBody>
          <a:bodyPr/>
          <a:lstStyle>
            <a:lvl1pPr marL="0" indent="0">
              <a:buNone/>
              <a:defRPr sz="1600"/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C3855F-D8A5-468F-93B3-5EB3FBC24380}"/>
              </a:ext>
            </a:extLst>
          </p:cNvPr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CA25C59-CF22-4319-B158-E3CD8F13D3AD}"/>
              </a:ext>
            </a:extLst>
          </p:cNvPr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E03EC8D-0E8F-458D-A13D-AE9882D790B3}"/>
              </a:ext>
            </a:extLst>
          </p:cNvPr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B297D110-EAF7-499F-A957-952E512C32C7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01636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5A631F4-906E-4B8D-BFAD-A99D26343BFB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838203" y="365129"/>
            <a:ext cx="10515600" cy="13255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B93D3-94E9-455C-B2E9-312B3FF81F7A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38203" y="1825627"/>
            <a:ext cx="10515600" cy="43513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A7D561-5351-4D44-86EE-241E5A61C186}"/>
              </a:ext>
            </a:extLst>
          </p:cNvPr>
          <p:cNvSpPr txBox="1">
            <a:spLocks noGrp="1"/>
          </p:cNvSpPr>
          <p:nvPr>
            <p:ph type="dt" sz="half" idx="2"/>
          </p:nvPr>
        </p:nvSpPr>
        <p:spPr>
          <a:xfrm>
            <a:off x="8382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5F90B0-57EC-4F4E-813A-2A226324D4A6}"/>
              </a:ext>
            </a:extLst>
          </p:cNvPr>
          <p:cNvSpPr txBox="1">
            <a:spLocks noGrp="1"/>
          </p:cNvSpPr>
          <p:nvPr>
            <p:ph type="ftr" sz="quarter" idx="3"/>
          </p:nvPr>
        </p:nvSpPr>
        <p:spPr>
          <a:xfrm>
            <a:off x="4038603" y="6356351"/>
            <a:ext cx="41148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>
            <a:noAutofit/>
          </a:bodyPr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1826033-5178-4A8D-87BC-9BC6619D90B5}"/>
              </a:ext>
            </a:extLst>
          </p:cNvPr>
          <p:cNvSpPr txBox="1">
            <a:spLocks noGrp="1"/>
          </p:cNvSpPr>
          <p:nvPr>
            <p:ph type="sldNum" sz="quarter" idx="4"/>
          </p:nvPr>
        </p:nvSpPr>
        <p:spPr>
          <a:xfrm>
            <a:off x="8610603" y="6356351"/>
            <a:ext cx="2743200" cy="36512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1200" b="0" i="0" u="none" strike="noStrike" kern="1200" cap="none" spc="0" baseline="0">
                <a:solidFill>
                  <a:srgbClr val="898989"/>
                </a:solidFill>
                <a:uFillTx/>
                <a:latin typeface="Calibri"/>
              </a:defRPr>
            </a:lvl1pPr>
          </a:lstStyle>
          <a:p>
            <a:pPr lvl="0"/>
            <a:fld id="{930B5C78-3E73-418B-A6F2-9ECB8F4FBEFD}" type="slidenum"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marL="0" marR="0" lvl="0" indent="0" algn="l" defTabSz="914400" rtl="0" fontAlgn="auto" hangingPunct="1">
        <a:lnSpc>
          <a:spcPct val="90000"/>
        </a:lnSpc>
        <a:spcBef>
          <a:spcPts val="0"/>
        </a:spcBef>
        <a:spcAft>
          <a:spcPts val="0"/>
        </a:spcAft>
        <a:buNone/>
        <a:tabLst/>
        <a:defRPr lang="en-US" sz="4400" b="0" i="0" u="none" strike="noStrike" kern="1200" cap="none" spc="0" baseline="0">
          <a:solidFill>
            <a:srgbClr val="000000"/>
          </a:solidFill>
          <a:uFillTx/>
          <a:latin typeface="Calibri Light"/>
        </a:defRPr>
      </a:lvl1pPr>
    </p:titleStyle>
    <p:bodyStyle>
      <a:lvl1pPr marL="228600" marR="0" lvl="0" indent="-228600" algn="l" defTabSz="914400" rtl="0" fontAlgn="auto" hangingPunct="1">
        <a:lnSpc>
          <a:spcPct val="90000"/>
        </a:lnSpc>
        <a:spcBef>
          <a:spcPts val="1000"/>
        </a:spcBef>
        <a:spcAft>
          <a:spcPts val="0"/>
        </a:spcAft>
        <a:buSzPct val="100000"/>
        <a:buFont typeface="Arial" pitchFamily="34"/>
        <a:buChar char="•"/>
        <a:tabLst/>
        <a:defRPr lang="en-US" sz="2800" b="0" i="0" u="none" strike="noStrike" kern="1200" cap="none" spc="0" baseline="0">
          <a:solidFill>
            <a:srgbClr val="000000"/>
          </a:solidFill>
          <a:uFillTx/>
          <a:latin typeface="Calibri"/>
        </a:defRPr>
      </a:lvl1pPr>
      <a:lvl2pPr marL="685800" marR="0" lvl="1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400" b="0" i="0" u="none" strike="noStrike" kern="1200" cap="none" spc="0" baseline="0">
          <a:solidFill>
            <a:srgbClr val="000000"/>
          </a:solidFill>
          <a:uFillTx/>
          <a:latin typeface="Calibri"/>
        </a:defRPr>
      </a:lvl2pPr>
      <a:lvl3pPr marL="1143000" marR="0" lvl="2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2000" b="0" i="0" u="none" strike="noStrike" kern="1200" cap="none" spc="0" baseline="0">
          <a:solidFill>
            <a:srgbClr val="000000"/>
          </a:solidFill>
          <a:uFillTx/>
          <a:latin typeface="Calibri"/>
        </a:defRPr>
      </a:lvl3pPr>
      <a:lvl4pPr marL="1600200" marR="0" lvl="3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4pPr>
      <a:lvl5pPr marL="2057400" marR="0" lvl="4" indent="-228600" algn="l" defTabSz="914400" rtl="0" fontAlgn="auto" hangingPunct="1">
        <a:lnSpc>
          <a:spcPct val="90000"/>
        </a:lnSpc>
        <a:spcBef>
          <a:spcPts val="500"/>
        </a:spcBef>
        <a:spcAft>
          <a:spcPts val="0"/>
        </a:spcAft>
        <a:buSzPct val="100000"/>
        <a:buFont typeface="Arial" pitchFamily="34"/>
        <a:buChar char="•"/>
        <a:tabLst/>
        <a:defRPr lang="en-US" sz="1800" b="0" i="0" u="none" strike="noStrike" kern="1200" cap="none" spc="0" baseline="0">
          <a:solidFill>
            <a:srgbClr val="000000"/>
          </a:solidFill>
          <a:uFillTx/>
          <a:latin typeface="Calibri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t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8.svg"/><Relationship Id="rId5" Type="http://schemas.openxmlformats.org/officeDocument/2006/relationships/image" Target="../media/image17.png"/><Relationship Id="rId4" Type="http://schemas.openxmlformats.org/officeDocument/2006/relationships/image" Target="../media/image16.sv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3.jpe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8.jp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0.png"/><Relationship Id="rId5" Type="http://schemas.microsoft.com/office/2007/relationships/hdphoto" Target="../media/hdphoto1.wdp"/><Relationship Id="rId10" Type="http://schemas.openxmlformats.org/officeDocument/2006/relationships/image" Target="../media/image34.png"/><Relationship Id="rId4" Type="http://schemas.openxmlformats.org/officeDocument/2006/relationships/image" Target="../media/image29.png"/><Relationship Id="rId9" Type="http://schemas.openxmlformats.org/officeDocument/2006/relationships/image" Target="../media/image3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6.sv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svg"/><Relationship Id="rId5" Type="http://schemas.openxmlformats.org/officeDocument/2006/relationships/image" Target="../media/image37.png"/><Relationship Id="rId4" Type="http://schemas.openxmlformats.org/officeDocument/2006/relationships/image" Target="../media/image36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7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6.svg"/><Relationship Id="rId5" Type="http://schemas.openxmlformats.org/officeDocument/2006/relationships/image" Target="../media/image35.png"/><Relationship Id="rId4" Type="http://schemas.openxmlformats.org/officeDocument/2006/relationships/image" Target="../media/image38.sv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2.svg"/><Relationship Id="rId5" Type="http://schemas.openxmlformats.org/officeDocument/2006/relationships/image" Target="../media/image41.png"/><Relationship Id="rId4" Type="http://schemas.openxmlformats.org/officeDocument/2006/relationships/image" Target="../media/image40.sv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43.png"/><Relationship Id="rId7" Type="http://schemas.openxmlformats.org/officeDocument/2006/relationships/image" Target="../media/image47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svg"/><Relationship Id="rId5" Type="http://schemas.openxmlformats.org/officeDocument/2006/relationships/image" Target="../media/image45.png"/><Relationship Id="rId10" Type="http://schemas.openxmlformats.org/officeDocument/2006/relationships/image" Target="../media/image5.jpeg"/><Relationship Id="rId4" Type="http://schemas.openxmlformats.org/officeDocument/2006/relationships/image" Target="../media/image44.svg"/><Relationship Id="rId9" Type="http://schemas.openxmlformats.org/officeDocument/2006/relationships/image" Target="../media/image3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1.svg"/><Relationship Id="rId5" Type="http://schemas.openxmlformats.org/officeDocument/2006/relationships/image" Target="../media/image50.png"/><Relationship Id="rId4" Type="http://schemas.openxmlformats.org/officeDocument/2006/relationships/image" Target="../media/image49.sv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jp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>
            <a:extLst>
              <a:ext uri="{FF2B5EF4-FFF2-40B4-BE49-F238E27FC236}">
                <a16:creationId xmlns:a16="http://schemas.microsoft.com/office/drawing/2014/main" id="{9B81B5A6-59A0-4BE3-B9AA-E8F43DB071A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3139" t="38212" r="13139" b="44087"/>
          <a:stretch>
            <a:fillRect/>
          </a:stretch>
        </p:blipFill>
        <p:spPr>
          <a:xfrm>
            <a:off x="9442935" y="266831"/>
            <a:ext cx="1761363" cy="29885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3" name="Rectangle 7">
            <a:extLst>
              <a:ext uri="{FF2B5EF4-FFF2-40B4-BE49-F238E27FC236}">
                <a16:creationId xmlns:a16="http://schemas.microsoft.com/office/drawing/2014/main" id="{0997F469-A1B0-4695-A007-91E1D6F8E54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4" name="Picture 9">
            <a:extLst>
              <a:ext uri="{FF2B5EF4-FFF2-40B4-BE49-F238E27FC236}">
                <a16:creationId xmlns:a16="http://schemas.microsoft.com/office/drawing/2014/main" id="{87D278D1-E7FC-44EE-BEC2-3A07624D529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542" y="23993"/>
            <a:ext cx="3153601" cy="78451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Rectangle 11">
            <a:extLst>
              <a:ext uri="{FF2B5EF4-FFF2-40B4-BE49-F238E27FC236}">
                <a16:creationId xmlns:a16="http://schemas.microsoft.com/office/drawing/2014/main" id="{A06907FB-321F-46DE-986F-6AFD6DD8F4C4}"/>
              </a:ext>
            </a:extLst>
          </p:cNvPr>
          <p:cNvSpPr/>
          <p:nvPr/>
        </p:nvSpPr>
        <p:spPr>
          <a:xfrm>
            <a:off x="107542" y="5666417"/>
            <a:ext cx="5904655" cy="1066958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1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Katarzyna Dziubińska-Kühn</a:t>
            </a:r>
            <a:endParaRPr lang="pl-PL" sz="2000" b="1" i="0" u="none" strike="noStrike" kern="1200" cap="none" spc="0" baseline="0">
              <a:solidFill>
                <a:srgbClr val="000000"/>
              </a:solidFill>
              <a:uFillTx/>
              <a:latin typeface="Calibri" pitchFamily="34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ISOLDE, CERN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sz="2000" b="0" i="0" u="none" strike="noStrike" kern="1200" cap="none" spc="0" baseline="0">
                <a:solidFill>
                  <a:srgbClr val="000000"/>
                </a:solidFill>
                <a:uFillTx/>
                <a:latin typeface="Calibri" pitchFamily="34"/>
              </a:rPr>
              <a:t>Institut für Analytische Chemie, Universität Leipzig </a:t>
            </a:r>
          </a:p>
        </p:txBody>
      </p:sp>
      <p:sp>
        <p:nvSpPr>
          <p:cNvPr id="6" name="Rectangle 12">
            <a:extLst>
              <a:ext uri="{FF2B5EF4-FFF2-40B4-BE49-F238E27FC236}">
                <a16:creationId xmlns:a16="http://schemas.microsoft.com/office/drawing/2014/main" id="{CD2B93E4-2817-444E-836D-A77BA34397CF}"/>
              </a:ext>
            </a:extLst>
          </p:cNvPr>
          <p:cNvSpPr/>
          <p:nvPr/>
        </p:nvSpPr>
        <p:spPr>
          <a:xfrm>
            <a:off x="10848222" y="6424812"/>
            <a:ext cx="1236232" cy="3693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27.04</a:t>
            </a:r>
            <a:r>
              <a:rPr lang="pl-PL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.202</a:t>
            </a:r>
            <a:r>
              <a:rPr lang="en-US" sz="1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2</a:t>
            </a:r>
            <a:endParaRPr lang="pl-PL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804A93-6D5B-4B1A-B7C1-A5B1F76659D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98116" y="82039"/>
            <a:ext cx="815873" cy="7980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8" name="TextBox 14">
            <a:extLst>
              <a:ext uri="{FF2B5EF4-FFF2-40B4-BE49-F238E27FC236}">
                <a16:creationId xmlns:a16="http://schemas.microsoft.com/office/drawing/2014/main" id="{CD1FA098-5C89-4DD5-A3D8-2D9195F044C6}"/>
              </a:ext>
            </a:extLst>
          </p:cNvPr>
          <p:cNvSpPr txBox="1"/>
          <p:nvPr/>
        </p:nvSpPr>
        <p:spPr>
          <a:xfrm>
            <a:off x="1449543" y="2144862"/>
            <a:ext cx="9292900" cy="2185214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3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High-sensitivity Nuclear Magnetic Resonance with laser-polarized metal ions: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3600" b="1" i="0" u="sng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technique development and first biological applications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2D5AE9F-6C5D-4BB7-9C92-4FD8C4C03A87}"/>
              </a:ext>
            </a:extLst>
          </p:cNvPr>
          <p:cNvSpPr txBox="1"/>
          <p:nvPr/>
        </p:nvSpPr>
        <p:spPr>
          <a:xfrm>
            <a:off x="4639501" y="4429755"/>
            <a:ext cx="2912976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Oct 2018 – April 2022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Graphic 39">
            <a:extLst>
              <a:ext uri="{FF2B5EF4-FFF2-40B4-BE49-F238E27FC236}">
                <a16:creationId xmlns:a16="http://schemas.microsoft.com/office/drawing/2014/main" id="{164BC7E5-AC3B-4427-9895-BEDC272E5F5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r>
              <a:rPr lang="en-US" dirty="0"/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648AF3-3B44-4EAA-88D3-9CAFD6A254B4}"/>
              </a:ext>
            </a:extLst>
          </p:cNvPr>
          <p:cNvCxnSpPr>
            <a:cxnSpLocks/>
          </p:cNvCxnSpPr>
          <p:nvPr/>
        </p:nvCxnSpPr>
        <p:spPr>
          <a:xfrm flipH="1">
            <a:off x="8114190" y="5690949"/>
            <a:ext cx="3101759" cy="12392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Left Brace 26">
            <a:extLst>
              <a:ext uri="{FF2B5EF4-FFF2-40B4-BE49-F238E27FC236}">
                <a16:creationId xmlns:a16="http://schemas.microsoft.com/office/drawing/2014/main" id="{4B651125-38B0-4BC7-A1D4-C265EC5CB1D1}"/>
              </a:ext>
            </a:extLst>
          </p:cNvPr>
          <p:cNvSpPr/>
          <p:nvPr/>
        </p:nvSpPr>
        <p:spPr>
          <a:xfrm rot="5400000">
            <a:off x="5514036" y="576979"/>
            <a:ext cx="734770" cy="2636597"/>
          </a:xfrm>
          <a:prstGeom prst="leftBrace">
            <a:avLst>
              <a:gd name="adj1" fmla="val 905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B8C448-FDC0-4D5C-BD3A-5556BF347D6E}"/>
              </a:ext>
            </a:extLst>
          </p:cNvPr>
          <p:cNvSpPr txBox="1"/>
          <p:nvPr/>
        </p:nvSpPr>
        <p:spPr>
          <a:xfrm>
            <a:off x="4911091" y="1114263"/>
            <a:ext cx="1940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Optical Pumping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189CA2B-06A8-4136-9AA8-873D9B469ABE}"/>
              </a:ext>
            </a:extLst>
          </p:cNvPr>
          <p:cNvSpPr/>
          <p:nvPr/>
        </p:nvSpPr>
        <p:spPr>
          <a:xfrm>
            <a:off x="7687062" y="2291941"/>
            <a:ext cx="289503" cy="451828"/>
          </a:xfrm>
          <a:prstGeom prst="downArrow">
            <a:avLst>
              <a:gd name="adj1" fmla="val 19335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5599B6-E878-4419-B3C2-277E55B20FEA}"/>
              </a:ext>
            </a:extLst>
          </p:cNvPr>
          <p:cNvCxnSpPr>
            <a:cxnSpLocks/>
          </p:cNvCxnSpPr>
          <p:nvPr/>
        </p:nvCxnSpPr>
        <p:spPr>
          <a:xfrm flipH="1">
            <a:off x="3440430" y="5814874"/>
            <a:ext cx="4652975" cy="2140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4712CE5-4F71-4557-BB01-253BAE191887}"/>
              </a:ext>
            </a:extLst>
          </p:cNvPr>
          <p:cNvSpPr txBox="1"/>
          <p:nvPr/>
        </p:nvSpPr>
        <p:spPr>
          <a:xfrm>
            <a:off x="7337567" y="5812274"/>
            <a:ext cx="7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atoms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9E1A00B-E917-4F99-A380-F7A8ED442A8D}"/>
              </a:ext>
            </a:extLst>
          </p:cNvPr>
          <p:cNvCxnSpPr>
            <a:cxnSpLocks/>
          </p:cNvCxnSpPr>
          <p:nvPr/>
        </p:nvCxnSpPr>
        <p:spPr>
          <a:xfrm>
            <a:off x="1280160" y="1622094"/>
            <a:ext cx="2937718" cy="1244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B591C7B-373F-4924-8C76-41E8A9C782F4}"/>
              </a:ext>
            </a:extLst>
          </p:cNvPr>
          <p:cNvCxnSpPr>
            <a:cxnSpLocks/>
          </p:cNvCxnSpPr>
          <p:nvPr/>
        </p:nvCxnSpPr>
        <p:spPr>
          <a:xfrm>
            <a:off x="1280160" y="1622094"/>
            <a:ext cx="1310640" cy="16011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6358A6F-0D12-4F8D-92AA-21A330A685D9}"/>
              </a:ext>
            </a:extLst>
          </p:cNvPr>
          <p:cNvSpPr txBox="1"/>
          <p:nvPr/>
        </p:nvSpPr>
        <p:spPr>
          <a:xfrm>
            <a:off x="408833" y="1120944"/>
            <a:ext cx="140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/>
              <a:t>β</a:t>
            </a:r>
            <a:r>
              <a:rPr lang="en-US" sz="2000" b="1" dirty="0"/>
              <a:t>-detectors</a:t>
            </a:r>
          </a:p>
        </p:txBody>
      </p:sp>
      <p:sp>
        <p:nvSpPr>
          <p:cNvPr id="56" name="Dowolny kształt: kształt 41">
            <a:extLst>
              <a:ext uri="{FF2B5EF4-FFF2-40B4-BE49-F238E27FC236}">
                <a16:creationId xmlns:a16="http://schemas.microsoft.com/office/drawing/2014/main" id="{C6E4170F-F002-477F-BDB9-DC3E03C846AA}"/>
              </a:ext>
            </a:extLst>
          </p:cNvPr>
          <p:cNvSpPr/>
          <p:nvPr/>
        </p:nvSpPr>
        <p:spPr>
          <a:xfrm rot="21416256">
            <a:off x="10433572" y="554427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7" name="Dowolny kształt: kształt 41">
            <a:extLst>
              <a:ext uri="{FF2B5EF4-FFF2-40B4-BE49-F238E27FC236}">
                <a16:creationId xmlns:a16="http://schemas.microsoft.com/office/drawing/2014/main" id="{E5AEBCFC-A195-426B-A39E-6FD30E9432D8}"/>
              </a:ext>
            </a:extLst>
          </p:cNvPr>
          <p:cNvSpPr/>
          <p:nvPr/>
        </p:nvSpPr>
        <p:spPr>
          <a:xfrm rot="21416256">
            <a:off x="9666704" y="559009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8" name="Dowolny kształt: kształt 41">
            <a:extLst>
              <a:ext uri="{FF2B5EF4-FFF2-40B4-BE49-F238E27FC236}">
                <a16:creationId xmlns:a16="http://schemas.microsoft.com/office/drawing/2014/main" id="{BA499279-31FF-4537-A1CA-631857E64AD5}"/>
              </a:ext>
            </a:extLst>
          </p:cNvPr>
          <p:cNvSpPr/>
          <p:nvPr/>
        </p:nvSpPr>
        <p:spPr>
          <a:xfrm rot="21416256">
            <a:off x="8900894" y="5630606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Dowolny kształt: kształt 41">
            <a:extLst>
              <a:ext uri="{FF2B5EF4-FFF2-40B4-BE49-F238E27FC236}">
                <a16:creationId xmlns:a16="http://schemas.microsoft.com/office/drawing/2014/main" id="{2C7DB203-B818-4BB2-A9FD-62029E272535}"/>
              </a:ext>
            </a:extLst>
          </p:cNvPr>
          <p:cNvSpPr/>
          <p:nvPr/>
        </p:nvSpPr>
        <p:spPr>
          <a:xfrm rot="21416256">
            <a:off x="8134026" y="565987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0" name="Dowolny kształt: kształt 41">
            <a:extLst>
              <a:ext uri="{FF2B5EF4-FFF2-40B4-BE49-F238E27FC236}">
                <a16:creationId xmlns:a16="http://schemas.microsoft.com/office/drawing/2014/main" id="{72FFFBC3-B0B9-4E87-9631-8FB4FB5408E8}"/>
              </a:ext>
            </a:extLst>
          </p:cNvPr>
          <p:cNvSpPr/>
          <p:nvPr/>
        </p:nvSpPr>
        <p:spPr>
          <a:xfrm rot="21416256">
            <a:off x="7367157" y="569531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1" name="Dowolny kształt: kształt 41">
            <a:extLst>
              <a:ext uri="{FF2B5EF4-FFF2-40B4-BE49-F238E27FC236}">
                <a16:creationId xmlns:a16="http://schemas.microsoft.com/office/drawing/2014/main" id="{26D3436C-EACD-4966-970C-BD60A94BF1C7}"/>
              </a:ext>
            </a:extLst>
          </p:cNvPr>
          <p:cNvSpPr/>
          <p:nvPr/>
        </p:nvSpPr>
        <p:spPr>
          <a:xfrm rot="21416256">
            <a:off x="6617426" y="572926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Dowolny kształt: kształt 41">
            <a:extLst>
              <a:ext uri="{FF2B5EF4-FFF2-40B4-BE49-F238E27FC236}">
                <a16:creationId xmlns:a16="http://schemas.microsoft.com/office/drawing/2014/main" id="{5325A222-FA99-466C-9E14-46CF9AB3471F}"/>
              </a:ext>
            </a:extLst>
          </p:cNvPr>
          <p:cNvSpPr/>
          <p:nvPr/>
        </p:nvSpPr>
        <p:spPr>
          <a:xfrm rot="21416256">
            <a:off x="5868758" y="575432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Dowolny kształt: kształt 41">
            <a:extLst>
              <a:ext uri="{FF2B5EF4-FFF2-40B4-BE49-F238E27FC236}">
                <a16:creationId xmlns:a16="http://schemas.microsoft.com/office/drawing/2014/main" id="{23E64BE8-9D5E-431A-9E3E-61D437E6FDB5}"/>
              </a:ext>
            </a:extLst>
          </p:cNvPr>
          <p:cNvSpPr/>
          <p:nvPr/>
        </p:nvSpPr>
        <p:spPr>
          <a:xfrm rot="21416256">
            <a:off x="5119027" y="5783588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4" name="Dowolny kształt: kształt 41">
            <a:extLst>
              <a:ext uri="{FF2B5EF4-FFF2-40B4-BE49-F238E27FC236}">
                <a16:creationId xmlns:a16="http://schemas.microsoft.com/office/drawing/2014/main" id="{40CF84E4-C816-4E63-ACC9-C96CBFBBBA3E}"/>
              </a:ext>
            </a:extLst>
          </p:cNvPr>
          <p:cNvSpPr/>
          <p:nvPr/>
        </p:nvSpPr>
        <p:spPr>
          <a:xfrm rot="21416256">
            <a:off x="4362579" y="582224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5" name="Dowolny kształt: kształt 41">
            <a:extLst>
              <a:ext uri="{FF2B5EF4-FFF2-40B4-BE49-F238E27FC236}">
                <a16:creationId xmlns:a16="http://schemas.microsoft.com/office/drawing/2014/main" id="{7A9A819B-B16D-4BF2-B3AE-CA5ACC83C419}"/>
              </a:ext>
            </a:extLst>
          </p:cNvPr>
          <p:cNvSpPr/>
          <p:nvPr/>
        </p:nvSpPr>
        <p:spPr>
          <a:xfrm rot="21416256">
            <a:off x="3596440" y="585468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1A60604-C46C-417F-8FC4-CA54590680A6}"/>
              </a:ext>
            </a:extLst>
          </p:cNvPr>
          <p:cNvCxnSpPr>
            <a:cxnSpLocks/>
          </p:cNvCxnSpPr>
          <p:nvPr/>
        </p:nvCxnSpPr>
        <p:spPr>
          <a:xfrm flipV="1">
            <a:off x="11130598" y="1756087"/>
            <a:ext cx="0" cy="14188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0C742A9-8F4E-4252-A6D6-EBD63E1E5032}"/>
              </a:ext>
            </a:extLst>
          </p:cNvPr>
          <p:cNvSpPr txBox="1"/>
          <p:nvPr/>
        </p:nvSpPr>
        <p:spPr>
          <a:xfrm>
            <a:off x="11215942" y="1756087"/>
            <a:ext cx="800219" cy="46166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laser</a:t>
            </a:r>
            <a:endParaRPr lang="en-US" sz="32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9A14F10F-6229-4369-A353-BE612E2842FB}"/>
              </a:ext>
            </a:extLst>
          </p:cNvPr>
          <p:cNvSpPr txBox="1"/>
          <p:nvPr/>
        </p:nvSpPr>
        <p:spPr>
          <a:xfrm>
            <a:off x="8786072" y="2437901"/>
            <a:ext cx="203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beam focusing</a:t>
            </a:r>
            <a:endParaRPr lang="en-US" sz="3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B4EC10F9-CA38-4236-AC18-15742F4679C4}"/>
              </a:ext>
            </a:extLst>
          </p:cNvPr>
          <p:cNvSpPr txBox="1"/>
          <p:nvPr/>
        </p:nvSpPr>
        <p:spPr>
          <a:xfrm>
            <a:off x="9514664" y="5763107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ions from ISOLDE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BEC3CCC6-F1A6-422D-BBEA-F0EDCE69E69E}"/>
              </a:ext>
            </a:extLst>
          </p:cNvPr>
          <p:cNvSpPr txBox="1"/>
          <p:nvPr/>
        </p:nvSpPr>
        <p:spPr>
          <a:xfrm>
            <a:off x="6982044" y="1519604"/>
            <a:ext cx="1699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neutralisation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59358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0959D5F-8621-4071-AEC5-5314AA565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r>
              <a:rPr lang="en-US" dirty="0"/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648AF3-3B44-4EAA-88D3-9CAFD6A254B4}"/>
              </a:ext>
            </a:extLst>
          </p:cNvPr>
          <p:cNvCxnSpPr>
            <a:cxnSpLocks/>
          </p:cNvCxnSpPr>
          <p:nvPr/>
        </p:nvCxnSpPr>
        <p:spPr>
          <a:xfrm flipH="1">
            <a:off x="8114190" y="5690949"/>
            <a:ext cx="3101759" cy="12392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Left Brace 26">
            <a:extLst>
              <a:ext uri="{FF2B5EF4-FFF2-40B4-BE49-F238E27FC236}">
                <a16:creationId xmlns:a16="http://schemas.microsoft.com/office/drawing/2014/main" id="{4B651125-38B0-4BC7-A1D4-C265EC5CB1D1}"/>
              </a:ext>
            </a:extLst>
          </p:cNvPr>
          <p:cNvSpPr/>
          <p:nvPr/>
        </p:nvSpPr>
        <p:spPr>
          <a:xfrm rot="5400000">
            <a:off x="5514036" y="576979"/>
            <a:ext cx="734770" cy="2636597"/>
          </a:xfrm>
          <a:prstGeom prst="leftBrace">
            <a:avLst>
              <a:gd name="adj1" fmla="val 905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B8C448-FDC0-4D5C-BD3A-5556BF347D6E}"/>
              </a:ext>
            </a:extLst>
          </p:cNvPr>
          <p:cNvSpPr txBox="1"/>
          <p:nvPr/>
        </p:nvSpPr>
        <p:spPr>
          <a:xfrm>
            <a:off x="4911091" y="1114263"/>
            <a:ext cx="1940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Optical Pumping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189CA2B-06A8-4136-9AA8-873D9B469ABE}"/>
              </a:ext>
            </a:extLst>
          </p:cNvPr>
          <p:cNvSpPr/>
          <p:nvPr/>
        </p:nvSpPr>
        <p:spPr>
          <a:xfrm>
            <a:off x="7687062" y="2291941"/>
            <a:ext cx="289503" cy="451828"/>
          </a:xfrm>
          <a:prstGeom prst="downArrow">
            <a:avLst>
              <a:gd name="adj1" fmla="val 19335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5599B6-E878-4419-B3C2-277E55B20FEA}"/>
              </a:ext>
            </a:extLst>
          </p:cNvPr>
          <p:cNvCxnSpPr>
            <a:cxnSpLocks/>
          </p:cNvCxnSpPr>
          <p:nvPr/>
        </p:nvCxnSpPr>
        <p:spPr>
          <a:xfrm flipH="1">
            <a:off x="3440430" y="5814874"/>
            <a:ext cx="4652975" cy="2140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3795D32D-F8F2-4C54-AFF9-F1CEF74CCA6E}"/>
              </a:ext>
            </a:extLst>
          </p:cNvPr>
          <p:cNvSpPr txBox="1"/>
          <p:nvPr/>
        </p:nvSpPr>
        <p:spPr>
          <a:xfrm>
            <a:off x="2237598" y="1120237"/>
            <a:ext cx="15663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4.7 T magnet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B4712CE5-4F71-4557-BB01-253BAE191887}"/>
              </a:ext>
            </a:extLst>
          </p:cNvPr>
          <p:cNvSpPr txBox="1"/>
          <p:nvPr/>
        </p:nvSpPr>
        <p:spPr>
          <a:xfrm>
            <a:off x="7337567" y="5812274"/>
            <a:ext cx="7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atoms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A9E1A00B-E917-4F99-A380-F7A8ED442A8D}"/>
              </a:ext>
            </a:extLst>
          </p:cNvPr>
          <p:cNvCxnSpPr>
            <a:cxnSpLocks/>
          </p:cNvCxnSpPr>
          <p:nvPr/>
        </p:nvCxnSpPr>
        <p:spPr>
          <a:xfrm>
            <a:off x="1280160" y="1622094"/>
            <a:ext cx="2937718" cy="1244940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CB591C7B-373F-4924-8C76-41E8A9C782F4}"/>
              </a:ext>
            </a:extLst>
          </p:cNvPr>
          <p:cNvCxnSpPr>
            <a:cxnSpLocks/>
          </p:cNvCxnSpPr>
          <p:nvPr/>
        </p:nvCxnSpPr>
        <p:spPr>
          <a:xfrm>
            <a:off x="1280160" y="1622094"/>
            <a:ext cx="1310640" cy="160116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>
            <a:extLst>
              <a:ext uri="{FF2B5EF4-FFF2-40B4-BE49-F238E27FC236}">
                <a16:creationId xmlns:a16="http://schemas.microsoft.com/office/drawing/2014/main" id="{16358A6F-0D12-4F8D-92AA-21A330A685D9}"/>
              </a:ext>
            </a:extLst>
          </p:cNvPr>
          <p:cNvSpPr txBox="1"/>
          <p:nvPr/>
        </p:nvSpPr>
        <p:spPr>
          <a:xfrm>
            <a:off x="408833" y="1120944"/>
            <a:ext cx="140525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2000" b="1" dirty="0"/>
              <a:t>β</a:t>
            </a:r>
            <a:r>
              <a:rPr lang="en-US" sz="2000" b="1" dirty="0"/>
              <a:t>-detectors</a:t>
            </a:r>
          </a:p>
        </p:txBody>
      </p:sp>
      <p:sp>
        <p:nvSpPr>
          <p:cNvPr id="56" name="Dowolny kształt: kształt 41">
            <a:extLst>
              <a:ext uri="{FF2B5EF4-FFF2-40B4-BE49-F238E27FC236}">
                <a16:creationId xmlns:a16="http://schemas.microsoft.com/office/drawing/2014/main" id="{C6E4170F-F002-477F-BDB9-DC3E03C846AA}"/>
              </a:ext>
            </a:extLst>
          </p:cNvPr>
          <p:cNvSpPr/>
          <p:nvPr/>
        </p:nvSpPr>
        <p:spPr>
          <a:xfrm rot="21416256">
            <a:off x="10433572" y="554427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7" name="Dowolny kształt: kształt 41">
            <a:extLst>
              <a:ext uri="{FF2B5EF4-FFF2-40B4-BE49-F238E27FC236}">
                <a16:creationId xmlns:a16="http://schemas.microsoft.com/office/drawing/2014/main" id="{E5AEBCFC-A195-426B-A39E-6FD30E9432D8}"/>
              </a:ext>
            </a:extLst>
          </p:cNvPr>
          <p:cNvSpPr/>
          <p:nvPr/>
        </p:nvSpPr>
        <p:spPr>
          <a:xfrm rot="21416256">
            <a:off x="9666704" y="559009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8" name="Dowolny kształt: kształt 41">
            <a:extLst>
              <a:ext uri="{FF2B5EF4-FFF2-40B4-BE49-F238E27FC236}">
                <a16:creationId xmlns:a16="http://schemas.microsoft.com/office/drawing/2014/main" id="{BA499279-31FF-4537-A1CA-631857E64AD5}"/>
              </a:ext>
            </a:extLst>
          </p:cNvPr>
          <p:cNvSpPr/>
          <p:nvPr/>
        </p:nvSpPr>
        <p:spPr>
          <a:xfrm rot="21416256">
            <a:off x="8900894" y="5630606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Dowolny kształt: kształt 41">
            <a:extLst>
              <a:ext uri="{FF2B5EF4-FFF2-40B4-BE49-F238E27FC236}">
                <a16:creationId xmlns:a16="http://schemas.microsoft.com/office/drawing/2014/main" id="{2C7DB203-B818-4BB2-A9FD-62029E272535}"/>
              </a:ext>
            </a:extLst>
          </p:cNvPr>
          <p:cNvSpPr/>
          <p:nvPr/>
        </p:nvSpPr>
        <p:spPr>
          <a:xfrm rot="21416256">
            <a:off x="8134026" y="565987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0" name="Dowolny kształt: kształt 41">
            <a:extLst>
              <a:ext uri="{FF2B5EF4-FFF2-40B4-BE49-F238E27FC236}">
                <a16:creationId xmlns:a16="http://schemas.microsoft.com/office/drawing/2014/main" id="{72FFFBC3-B0B9-4E87-9631-8FB4FB5408E8}"/>
              </a:ext>
            </a:extLst>
          </p:cNvPr>
          <p:cNvSpPr/>
          <p:nvPr/>
        </p:nvSpPr>
        <p:spPr>
          <a:xfrm rot="21416256">
            <a:off x="7367157" y="569531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1" name="Dowolny kształt: kształt 41">
            <a:extLst>
              <a:ext uri="{FF2B5EF4-FFF2-40B4-BE49-F238E27FC236}">
                <a16:creationId xmlns:a16="http://schemas.microsoft.com/office/drawing/2014/main" id="{26D3436C-EACD-4966-970C-BD60A94BF1C7}"/>
              </a:ext>
            </a:extLst>
          </p:cNvPr>
          <p:cNvSpPr/>
          <p:nvPr/>
        </p:nvSpPr>
        <p:spPr>
          <a:xfrm rot="21416256">
            <a:off x="6617426" y="572926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Dowolny kształt: kształt 41">
            <a:extLst>
              <a:ext uri="{FF2B5EF4-FFF2-40B4-BE49-F238E27FC236}">
                <a16:creationId xmlns:a16="http://schemas.microsoft.com/office/drawing/2014/main" id="{5325A222-FA99-466C-9E14-46CF9AB3471F}"/>
              </a:ext>
            </a:extLst>
          </p:cNvPr>
          <p:cNvSpPr/>
          <p:nvPr/>
        </p:nvSpPr>
        <p:spPr>
          <a:xfrm rot="21416256">
            <a:off x="5868758" y="575432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Dowolny kształt: kształt 41">
            <a:extLst>
              <a:ext uri="{FF2B5EF4-FFF2-40B4-BE49-F238E27FC236}">
                <a16:creationId xmlns:a16="http://schemas.microsoft.com/office/drawing/2014/main" id="{23E64BE8-9D5E-431A-9E3E-61D437E6FDB5}"/>
              </a:ext>
            </a:extLst>
          </p:cNvPr>
          <p:cNvSpPr/>
          <p:nvPr/>
        </p:nvSpPr>
        <p:spPr>
          <a:xfrm rot="21416256">
            <a:off x="5119027" y="5783588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4" name="Dowolny kształt: kształt 41">
            <a:extLst>
              <a:ext uri="{FF2B5EF4-FFF2-40B4-BE49-F238E27FC236}">
                <a16:creationId xmlns:a16="http://schemas.microsoft.com/office/drawing/2014/main" id="{40CF84E4-C816-4E63-ACC9-C96CBFBBBA3E}"/>
              </a:ext>
            </a:extLst>
          </p:cNvPr>
          <p:cNvSpPr/>
          <p:nvPr/>
        </p:nvSpPr>
        <p:spPr>
          <a:xfrm rot="21416256">
            <a:off x="4362579" y="582224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5" name="Dowolny kształt: kształt 41">
            <a:extLst>
              <a:ext uri="{FF2B5EF4-FFF2-40B4-BE49-F238E27FC236}">
                <a16:creationId xmlns:a16="http://schemas.microsoft.com/office/drawing/2014/main" id="{7A9A819B-B16D-4BF2-B3AE-CA5ACC83C419}"/>
              </a:ext>
            </a:extLst>
          </p:cNvPr>
          <p:cNvSpPr/>
          <p:nvPr/>
        </p:nvSpPr>
        <p:spPr>
          <a:xfrm rot="21416256">
            <a:off x="3596440" y="585468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1A60604-C46C-417F-8FC4-CA54590680A6}"/>
              </a:ext>
            </a:extLst>
          </p:cNvPr>
          <p:cNvCxnSpPr>
            <a:cxnSpLocks/>
          </p:cNvCxnSpPr>
          <p:nvPr/>
        </p:nvCxnSpPr>
        <p:spPr>
          <a:xfrm flipV="1">
            <a:off x="11130598" y="1756087"/>
            <a:ext cx="0" cy="14188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0C742A9-8F4E-4252-A6D6-EBD63E1E5032}"/>
              </a:ext>
            </a:extLst>
          </p:cNvPr>
          <p:cNvSpPr txBox="1"/>
          <p:nvPr/>
        </p:nvSpPr>
        <p:spPr>
          <a:xfrm>
            <a:off x="11215942" y="1756087"/>
            <a:ext cx="800219" cy="46166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laser</a:t>
            </a:r>
            <a:endParaRPr lang="en-US" sz="32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36574C20-1638-4801-A664-138AB78061E9}"/>
              </a:ext>
            </a:extLst>
          </p:cNvPr>
          <p:cNvCxnSpPr>
            <a:cxnSpLocks/>
          </p:cNvCxnSpPr>
          <p:nvPr/>
        </p:nvCxnSpPr>
        <p:spPr>
          <a:xfrm flipH="1">
            <a:off x="3056524" y="3702212"/>
            <a:ext cx="827771" cy="1195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ardrop 90">
            <a:extLst>
              <a:ext uri="{FF2B5EF4-FFF2-40B4-BE49-F238E27FC236}">
                <a16:creationId xmlns:a16="http://schemas.microsoft.com/office/drawing/2014/main" id="{FDBA8BA0-33EF-4822-B4D6-241123DA233B}"/>
              </a:ext>
            </a:extLst>
          </p:cNvPr>
          <p:cNvSpPr/>
          <p:nvPr/>
        </p:nvSpPr>
        <p:spPr>
          <a:xfrm rot="18793680">
            <a:off x="3289238" y="3363349"/>
            <a:ext cx="283665" cy="276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6893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066E5A92-3AA8-49DF-8253-05F65AF65702}"/>
              </a:ext>
            </a:extLst>
          </p:cNvPr>
          <p:cNvSpPr txBox="1"/>
          <p:nvPr/>
        </p:nvSpPr>
        <p:spPr>
          <a:xfrm>
            <a:off x="3707222" y="3660918"/>
            <a:ext cx="60960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B</a:t>
            </a:r>
            <a:endParaRPr lang="en-US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DF86F189-F281-4CFB-AEC3-BAC624081ED8}"/>
              </a:ext>
            </a:extLst>
          </p:cNvPr>
          <p:cNvSpPr txBox="1"/>
          <p:nvPr/>
        </p:nvSpPr>
        <p:spPr>
          <a:xfrm>
            <a:off x="8786072" y="2437901"/>
            <a:ext cx="203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beam focusing</a:t>
            </a:r>
            <a:endParaRPr lang="en-US" sz="3200" b="1" dirty="0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67C9AE7-CA40-4F60-B317-8BADD24B85BD}"/>
              </a:ext>
            </a:extLst>
          </p:cNvPr>
          <p:cNvSpPr txBox="1"/>
          <p:nvPr/>
        </p:nvSpPr>
        <p:spPr>
          <a:xfrm>
            <a:off x="9514664" y="5763107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ions from ISOLDE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A75FA1C6-7374-46FB-A3A4-C54AF7BF1EDB}"/>
              </a:ext>
            </a:extLst>
          </p:cNvPr>
          <p:cNvSpPr txBox="1"/>
          <p:nvPr/>
        </p:nvSpPr>
        <p:spPr>
          <a:xfrm>
            <a:off x="6982044" y="1519604"/>
            <a:ext cx="1699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neutralisation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333222926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63FEC031-41E7-431E-85DA-95F61E9F3C8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5E3CAE6-C01E-4823-ABC5-84A7C3EEBA0C}"/>
              </a:ext>
            </a:extLst>
          </p:cNvPr>
          <p:cNvSpPr txBox="1"/>
          <p:nvPr/>
        </p:nvSpPr>
        <p:spPr>
          <a:xfrm>
            <a:off x="334862" y="21177"/>
            <a:ext cx="105156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 b="1" dirty="0">
                <a:latin typeface="+mj-lt"/>
              </a:rPr>
              <a:t>VITO beamline at ISOLDE</a:t>
            </a:r>
            <a:endParaRPr lang="en-US" sz="4400" b="1" i="0" u="none" strike="noStrike" kern="1200" cap="none" spc="0" baseline="0" dirty="0">
              <a:solidFill>
                <a:srgbClr val="000000"/>
              </a:solidFill>
              <a:uFillTx/>
              <a:latin typeface="+mj-lt"/>
            </a:endParaRPr>
          </a:p>
        </p:txBody>
      </p:sp>
      <p:pic>
        <p:nvPicPr>
          <p:cNvPr id="4" name="Picture 3" descr="A high angle view of a factory&#10;&#10;Description automatically generated with medium confidence">
            <a:extLst>
              <a:ext uri="{FF2B5EF4-FFF2-40B4-BE49-F238E27FC236}">
                <a16:creationId xmlns:a16="http://schemas.microsoft.com/office/drawing/2014/main" id="{382D459C-BF82-4275-B24C-BF617038A5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840888"/>
            <a:ext cx="12191996" cy="4063995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19637CBD-ADFE-456F-8BE5-D89FEED4EBEA}"/>
              </a:ext>
            </a:extLst>
          </p:cNvPr>
          <p:cNvCxnSpPr/>
          <p:nvPr/>
        </p:nvCxnSpPr>
        <p:spPr>
          <a:xfrm flipH="1">
            <a:off x="8549196" y="1553592"/>
            <a:ext cx="29118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1DE3A046-92E2-420D-93C8-2BE2D0D0AFD8}"/>
              </a:ext>
            </a:extLst>
          </p:cNvPr>
          <p:cNvSpPr txBox="1"/>
          <p:nvPr/>
        </p:nvSpPr>
        <p:spPr>
          <a:xfrm>
            <a:off x="10736194" y="122448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1DAEF0A-8BE3-4B3B-BCE0-7DEC7B5A0348}"/>
              </a:ext>
            </a:extLst>
          </p:cNvPr>
          <p:cNvSpPr txBox="1"/>
          <p:nvPr/>
        </p:nvSpPr>
        <p:spPr>
          <a:xfrm>
            <a:off x="134549" y="6468182"/>
            <a:ext cx="21266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Piersa-Silkowska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8A8149F-A949-486C-A2E1-48130E184EA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6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62060-860E-490A-8531-4715A5FD8DE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7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537B3A-2AE9-4135-BF0D-6A374BC915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2207795" y="1097982"/>
            <a:ext cx="7654507" cy="338693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6B1A73C6-57C6-4817-ABEF-1F6B9FDF080A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Prostokąt: zaokrąglone rogi 60">
            <a:extLst>
              <a:ext uri="{FF2B5EF4-FFF2-40B4-BE49-F238E27FC236}">
                <a16:creationId xmlns:a16="http://schemas.microsoft.com/office/drawing/2014/main" id="{77FAF794-00C8-4FD5-9820-FF20D9708A79}"/>
              </a:ext>
            </a:extLst>
          </p:cNvPr>
          <p:cNvSpPr/>
          <p:nvPr/>
        </p:nvSpPr>
        <p:spPr>
          <a:xfrm>
            <a:off x="8165563" y="4734560"/>
            <a:ext cx="3838011" cy="20068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520">
            <a:extLst>
              <a:ext uri="{FF2B5EF4-FFF2-40B4-BE49-F238E27FC236}">
                <a16:creationId xmlns:a16="http://schemas.microsoft.com/office/drawing/2014/main" id="{E1925907-9B47-459B-9B8A-4047A3FA5113}"/>
              </a:ext>
            </a:extLst>
          </p:cNvPr>
          <p:cNvSpPr txBox="1"/>
          <p:nvPr/>
        </p:nvSpPr>
        <p:spPr>
          <a:xfrm>
            <a:off x="9497911" y="5906304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13" name="TextBox 521">
            <a:extLst>
              <a:ext uri="{FF2B5EF4-FFF2-40B4-BE49-F238E27FC236}">
                <a16:creationId xmlns:a16="http://schemas.microsoft.com/office/drawing/2014/main" id="{6DABF9A3-6691-4083-95AF-D0A8CD4BCED5}"/>
              </a:ext>
            </a:extLst>
          </p:cNvPr>
          <p:cNvSpPr txBox="1"/>
          <p:nvPr/>
        </p:nvSpPr>
        <p:spPr>
          <a:xfrm>
            <a:off x="10350929" y="5909507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14" name="TextBox 522">
            <a:extLst>
              <a:ext uri="{FF2B5EF4-FFF2-40B4-BE49-F238E27FC236}">
                <a16:creationId xmlns:a16="http://schemas.microsoft.com/office/drawing/2014/main" id="{D3A47C7B-7688-4F1C-B7E0-9E9C9CB233D8}"/>
              </a:ext>
            </a:extLst>
          </p:cNvPr>
          <p:cNvSpPr txBox="1"/>
          <p:nvPr/>
        </p:nvSpPr>
        <p:spPr>
          <a:xfrm>
            <a:off x="9928320" y="5900121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15" name="TextBox 523">
            <a:extLst>
              <a:ext uri="{FF2B5EF4-FFF2-40B4-BE49-F238E27FC236}">
                <a16:creationId xmlns:a16="http://schemas.microsoft.com/office/drawing/2014/main" id="{25F69FBD-CDE2-4CBA-8559-0FA014045462}"/>
              </a:ext>
            </a:extLst>
          </p:cNvPr>
          <p:cNvSpPr txBox="1"/>
          <p:nvPr/>
        </p:nvSpPr>
        <p:spPr>
          <a:xfrm>
            <a:off x="10667784" y="5909507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16" name="TextBox 524">
            <a:extLst>
              <a:ext uri="{FF2B5EF4-FFF2-40B4-BE49-F238E27FC236}">
                <a16:creationId xmlns:a16="http://schemas.microsoft.com/office/drawing/2014/main" id="{76329C34-2F10-4BB3-A9BE-520D57674639}"/>
              </a:ext>
            </a:extLst>
          </p:cNvPr>
          <p:cNvSpPr txBox="1"/>
          <p:nvPr/>
        </p:nvSpPr>
        <p:spPr>
          <a:xfrm>
            <a:off x="10994866" y="5913174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17" name="Rectangle 546">
            <a:extLst>
              <a:ext uri="{FF2B5EF4-FFF2-40B4-BE49-F238E27FC236}">
                <a16:creationId xmlns:a16="http://schemas.microsoft.com/office/drawing/2014/main" id="{A79FD21F-0097-4091-88AF-73F9898BFFA5}"/>
              </a:ext>
            </a:extLst>
          </p:cNvPr>
          <p:cNvSpPr/>
          <p:nvPr/>
        </p:nvSpPr>
        <p:spPr>
          <a:xfrm>
            <a:off x="11053254" y="5556601"/>
            <a:ext cx="201283" cy="341286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8" name="Straight Arrow Connector 73">
            <a:extLst>
              <a:ext uri="{FF2B5EF4-FFF2-40B4-BE49-F238E27FC236}">
                <a16:creationId xmlns:a16="http://schemas.microsoft.com/office/drawing/2014/main" id="{61307741-417D-4A55-8AFC-5CB3EA7F155D}"/>
              </a:ext>
            </a:extLst>
          </p:cNvPr>
          <p:cNvCxnSpPr>
            <a:cxnSpLocks/>
            <a:stCxn id="29" idx="2"/>
            <a:endCxn id="16" idx="0"/>
          </p:cNvCxnSpPr>
          <p:nvPr/>
        </p:nvCxnSpPr>
        <p:spPr>
          <a:xfrm flipH="1">
            <a:off x="11157195" y="5246909"/>
            <a:ext cx="323406" cy="666265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19" name="Rectangle 545">
            <a:extLst>
              <a:ext uri="{FF2B5EF4-FFF2-40B4-BE49-F238E27FC236}">
                <a16:creationId xmlns:a16="http://schemas.microsoft.com/office/drawing/2014/main" id="{1F8508A3-373A-4940-AB03-D68075A62774}"/>
              </a:ext>
            </a:extLst>
          </p:cNvPr>
          <p:cNvSpPr/>
          <p:nvPr/>
        </p:nvSpPr>
        <p:spPr>
          <a:xfrm flipV="1">
            <a:off x="10370904" y="5841721"/>
            <a:ext cx="204943" cy="55335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0" name="Straight Arrow Connector 73">
            <a:extLst>
              <a:ext uri="{FF2B5EF4-FFF2-40B4-BE49-F238E27FC236}">
                <a16:creationId xmlns:a16="http://schemas.microsoft.com/office/drawing/2014/main" id="{67BEC5CC-D5AB-45FE-BADB-B192E04F4E62}"/>
              </a:ext>
            </a:extLst>
          </p:cNvPr>
          <p:cNvCxnSpPr>
            <a:cxnSpLocks/>
            <a:stCxn id="26" idx="2"/>
            <a:endCxn id="13" idx="0"/>
          </p:cNvCxnSpPr>
          <p:nvPr/>
        </p:nvCxnSpPr>
        <p:spPr>
          <a:xfrm flipH="1">
            <a:off x="10484857" y="5243243"/>
            <a:ext cx="31526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1" name="Rectangle 545">
            <a:extLst>
              <a:ext uri="{FF2B5EF4-FFF2-40B4-BE49-F238E27FC236}">
                <a16:creationId xmlns:a16="http://schemas.microsoft.com/office/drawing/2014/main" id="{FA9F0D83-1039-4363-BA4A-DD72BCF5790C}"/>
              </a:ext>
            </a:extLst>
          </p:cNvPr>
          <p:cNvSpPr/>
          <p:nvPr/>
        </p:nvSpPr>
        <p:spPr>
          <a:xfrm flipV="1">
            <a:off x="10695199" y="5773823"/>
            <a:ext cx="203852" cy="124063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2" name="Straight Arrow Connector 73">
            <a:extLst>
              <a:ext uri="{FF2B5EF4-FFF2-40B4-BE49-F238E27FC236}">
                <a16:creationId xmlns:a16="http://schemas.microsoft.com/office/drawing/2014/main" id="{10996E74-2475-4C3D-8C12-5B1457D04EE3}"/>
              </a:ext>
            </a:extLst>
          </p:cNvPr>
          <p:cNvCxnSpPr>
            <a:cxnSpLocks/>
            <a:stCxn id="27" idx="2"/>
            <a:endCxn id="15" idx="0"/>
          </p:cNvCxnSpPr>
          <p:nvPr/>
        </p:nvCxnSpPr>
        <p:spPr>
          <a:xfrm flipH="1">
            <a:off x="10817586" y="5246910"/>
            <a:ext cx="333515" cy="662597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3" name="TextBox 520">
            <a:extLst>
              <a:ext uri="{FF2B5EF4-FFF2-40B4-BE49-F238E27FC236}">
                <a16:creationId xmlns:a16="http://schemas.microsoft.com/office/drawing/2014/main" id="{3DA0B075-8393-4BBE-8B44-2FC218FFEDF2}"/>
              </a:ext>
            </a:extLst>
          </p:cNvPr>
          <p:cNvSpPr txBox="1"/>
          <p:nvPr/>
        </p:nvSpPr>
        <p:spPr>
          <a:xfrm>
            <a:off x="9491817" y="4993819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24" name="TextBox 521">
            <a:extLst>
              <a:ext uri="{FF2B5EF4-FFF2-40B4-BE49-F238E27FC236}">
                <a16:creationId xmlns:a16="http://schemas.microsoft.com/office/drawing/2014/main" id="{3B3104B5-1884-48A0-BCCB-44B27B8F2D43}"/>
              </a:ext>
            </a:extLst>
          </p:cNvPr>
          <p:cNvSpPr txBox="1"/>
          <p:nvPr/>
        </p:nvSpPr>
        <p:spPr>
          <a:xfrm>
            <a:off x="10344835" y="4997022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25" name="TextBox 522">
            <a:extLst>
              <a:ext uri="{FF2B5EF4-FFF2-40B4-BE49-F238E27FC236}">
                <a16:creationId xmlns:a16="http://schemas.microsoft.com/office/drawing/2014/main" id="{0E105167-2A12-451A-8888-788D30B9006E}"/>
              </a:ext>
            </a:extLst>
          </p:cNvPr>
          <p:cNvSpPr txBox="1"/>
          <p:nvPr/>
        </p:nvSpPr>
        <p:spPr>
          <a:xfrm>
            <a:off x="9922226" y="4987636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26" name="TextBox 523">
            <a:extLst>
              <a:ext uri="{FF2B5EF4-FFF2-40B4-BE49-F238E27FC236}">
                <a16:creationId xmlns:a16="http://schemas.microsoft.com/office/drawing/2014/main" id="{C64D18C7-32EB-43BD-B6FC-478FB9F4F730}"/>
              </a:ext>
            </a:extLst>
          </p:cNvPr>
          <p:cNvSpPr txBox="1"/>
          <p:nvPr/>
        </p:nvSpPr>
        <p:spPr>
          <a:xfrm>
            <a:off x="10650319" y="4997022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27" name="TextBox 524">
            <a:extLst>
              <a:ext uri="{FF2B5EF4-FFF2-40B4-BE49-F238E27FC236}">
                <a16:creationId xmlns:a16="http://schemas.microsoft.com/office/drawing/2014/main" id="{748AB20C-AC3F-4F32-9CF3-3DE97DB946E6}"/>
              </a:ext>
            </a:extLst>
          </p:cNvPr>
          <p:cNvSpPr txBox="1"/>
          <p:nvPr/>
        </p:nvSpPr>
        <p:spPr>
          <a:xfrm>
            <a:off x="10988772" y="5000689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28" name="TextBox 525">
            <a:extLst>
              <a:ext uri="{FF2B5EF4-FFF2-40B4-BE49-F238E27FC236}">
                <a16:creationId xmlns:a16="http://schemas.microsoft.com/office/drawing/2014/main" id="{E6B35AE1-C21A-46AF-8B1D-C937CE157668}"/>
              </a:ext>
            </a:extLst>
          </p:cNvPr>
          <p:cNvSpPr txBox="1"/>
          <p:nvPr/>
        </p:nvSpPr>
        <p:spPr>
          <a:xfrm>
            <a:off x="9120699" y="4993819"/>
            <a:ext cx="332201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-3</a:t>
            </a:r>
          </a:p>
        </p:txBody>
      </p:sp>
      <p:sp>
        <p:nvSpPr>
          <p:cNvPr id="29" name="TextBox 526">
            <a:extLst>
              <a:ext uri="{FF2B5EF4-FFF2-40B4-BE49-F238E27FC236}">
                <a16:creationId xmlns:a16="http://schemas.microsoft.com/office/drawing/2014/main" id="{5502FE40-6B9A-4D1C-A12F-6955293A83AE}"/>
              </a:ext>
            </a:extLst>
          </p:cNvPr>
          <p:cNvSpPr txBox="1"/>
          <p:nvPr/>
        </p:nvSpPr>
        <p:spPr>
          <a:xfrm>
            <a:off x="11352279" y="5000688"/>
            <a:ext cx="256644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3</a:t>
            </a:r>
          </a:p>
        </p:txBody>
      </p:sp>
      <p:sp>
        <p:nvSpPr>
          <p:cNvPr id="30" name="Rectangle 82">
            <a:extLst>
              <a:ext uri="{FF2B5EF4-FFF2-40B4-BE49-F238E27FC236}">
                <a16:creationId xmlns:a16="http://schemas.microsoft.com/office/drawing/2014/main" id="{925464CB-A41B-44EE-91FD-3A998AB079F4}"/>
              </a:ext>
            </a:extLst>
          </p:cNvPr>
          <p:cNvSpPr/>
          <p:nvPr/>
        </p:nvSpPr>
        <p:spPr>
          <a:xfrm>
            <a:off x="11652784" y="5000687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1" name="Straight Arrow Connector 73">
            <a:extLst>
              <a:ext uri="{FF2B5EF4-FFF2-40B4-BE49-F238E27FC236}">
                <a16:creationId xmlns:a16="http://schemas.microsoft.com/office/drawing/2014/main" id="{3EB57843-BA72-482D-86DA-93EA808B71AF}"/>
              </a:ext>
            </a:extLst>
          </p:cNvPr>
          <p:cNvCxnSpPr>
            <a:cxnSpLocks/>
          </p:cNvCxnSpPr>
          <p:nvPr/>
        </p:nvCxnSpPr>
        <p:spPr>
          <a:xfrm flipH="1">
            <a:off x="9637060" y="5242504"/>
            <a:ext cx="476106" cy="6247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32" name="Rectangle 82">
            <a:extLst>
              <a:ext uri="{FF2B5EF4-FFF2-40B4-BE49-F238E27FC236}">
                <a16:creationId xmlns:a16="http://schemas.microsoft.com/office/drawing/2014/main" id="{45FD924D-54CD-4422-B670-9495C6007488}"/>
              </a:ext>
            </a:extLst>
          </p:cNvPr>
          <p:cNvSpPr/>
          <p:nvPr/>
        </p:nvSpPr>
        <p:spPr>
          <a:xfrm>
            <a:off x="11290590" y="5731750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Arrow: Right 107">
            <a:extLst>
              <a:ext uri="{FF2B5EF4-FFF2-40B4-BE49-F238E27FC236}">
                <a16:creationId xmlns:a16="http://schemas.microsoft.com/office/drawing/2014/main" id="{9BB59707-A39A-4618-A3D0-36F0C7FAD4D5}"/>
              </a:ext>
            </a:extLst>
          </p:cNvPr>
          <p:cNvSpPr/>
          <p:nvPr/>
        </p:nvSpPr>
        <p:spPr>
          <a:xfrm>
            <a:off x="8366199" y="5401969"/>
            <a:ext cx="726031" cy="156938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4" name="Dowolny kształt: kształt 41">
            <a:extLst>
              <a:ext uri="{FF2B5EF4-FFF2-40B4-BE49-F238E27FC236}">
                <a16:creationId xmlns:a16="http://schemas.microsoft.com/office/drawing/2014/main" id="{D480B7F5-7285-4980-8785-A3145E7BE5BA}"/>
              </a:ext>
            </a:extLst>
          </p:cNvPr>
          <p:cNvSpPr/>
          <p:nvPr/>
        </p:nvSpPr>
        <p:spPr>
          <a:xfrm>
            <a:off x="8424498" y="5332776"/>
            <a:ext cx="526969" cy="50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5" name="Straight Arrow Connector 73">
            <a:extLst>
              <a:ext uri="{FF2B5EF4-FFF2-40B4-BE49-F238E27FC236}">
                <a16:creationId xmlns:a16="http://schemas.microsoft.com/office/drawing/2014/main" id="{2B26C9B6-B44A-4490-A357-F1C816D8827C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10110397" y="5243161"/>
            <a:ext cx="10413" cy="65696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6A63CA-41BA-442F-BA8C-5EEAE1AE14FF}"/>
              </a:ext>
            </a:extLst>
          </p:cNvPr>
          <p:cNvCxnSpPr>
            <a:cxnSpLocks/>
          </p:cNvCxnSpPr>
          <p:nvPr/>
        </p:nvCxnSpPr>
        <p:spPr>
          <a:xfrm>
            <a:off x="9184327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7F3C45B-19EA-417A-ABD1-AEFA64D63514}"/>
              </a:ext>
            </a:extLst>
          </p:cNvPr>
          <p:cNvCxnSpPr>
            <a:cxnSpLocks/>
          </p:cNvCxnSpPr>
          <p:nvPr/>
        </p:nvCxnSpPr>
        <p:spPr>
          <a:xfrm>
            <a:off x="9593134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AF54023-47B4-411F-8433-4EEC8FCAAD1B}"/>
              </a:ext>
            </a:extLst>
          </p:cNvPr>
          <p:cNvCxnSpPr>
            <a:cxnSpLocks/>
          </p:cNvCxnSpPr>
          <p:nvPr/>
        </p:nvCxnSpPr>
        <p:spPr>
          <a:xfrm>
            <a:off x="10007436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A3EDE8-D3D2-4BA7-88C5-B2E0F2405BFE}"/>
              </a:ext>
            </a:extLst>
          </p:cNvPr>
          <p:cNvCxnSpPr>
            <a:cxnSpLocks/>
          </p:cNvCxnSpPr>
          <p:nvPr/>
        </p:nvCxnSpPr>
        <p:spPr>
          <a:xfrm>
            <a:off x="10370905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D5EDC9-744A-4DA6-A1DC-3A5387F563A5}"/>
              </a:ext>
            </a:extLst>
          </p:cNvPr>
          <p:cNvCxnSpPr>
            <a:cxnSpLocks/>
          </p:cNvCxnSpPr>
          <p:nvPr/>
        </p:nvCxnSpPr>
        <p:spPr>
          <a:xfrm>
            <a:off x="10695199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53DB9D6-EAA3-4CDD-9FC2-AF07C24D9D31}"/>
              </a:ext>
            </a:extLst>
          </p:cNvPr>
          <p:cNvCxnSpPr>
            <a:cxnSpLocks/>
          </p:cNvCxnSpPr>
          <p:nvPr/>
        </p:nvCxnSpPr>
        <p:spPr>
          <a:xfrm>
            <a:off x="11048732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F1FEF4-62F8-491C-8DAA-9A98FB6235C8}"/>
              </a:ext>
            </a:extLst>
          </p:cNvPr>
          <p:cNvCxnSpPr>
            <a:cxnSpLocks/>
          </p:cNvCxnSpPr>
          <p:nvPr/>
        </p:nvCxnSpPr>
        <p:spPr>
          <a:xfrm>
            <a:off x="11386361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D6459F-80D9-4E08-8058-DB2506A52252}"/>
              </a:ext>
            </a:extLst>
          </p:cNvPr>
          <p:cNvCxnSpPr>
            <a:cxnSpLocks/>
          </p:cNvCxnSpPr>
          <p:nvPr/>
        </p:nvCxnSpPr>
        <p:spPr>
          <a:xfrm>
            <a:off x="10695199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3">
            <a:extLst>
              <a:ext uri="{FF2B5EF4-FFF2-40B4-BE49-F238E27FC236}">
                <a16:creationId xmlns:a16="http://schemas.microsoft.com/office/drawing/2014/main" id="{7EE4C572-BCF1-4E2E-9B6C-2CBE9C848B3C}"/>
              </a:ext>
            </a:extLst>
          </p:cNvPr>
          <p:cNvCxnSpPr>
            <a:cxnSpLocks/>
            <a:stCxn id="25" idx="2"/>
            <a:endCxn id="13" idx="0"/>
          </p:cNvCxnSpPr>
          <p:nvPr/>
        </p:nvCxnSpPr>
        <p:spPr>
          <a:xfrm>
            <a:off x="10114716" y="5233857"/>
            <a:ext cx="370141" cy="67565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5" name="Straight Arrow Connector 73">
            <a:extLst>
              <a:ext uri="{FF2B5EF4-FFF2-40B4-BE49-F238E27FC236}">
                <a16:creationId xmlns:a16="http://schemas.microsoft.com/office/drawing/2014/main" id="{952B3BA7-DE0A-4F04-B13C-730A3A4FACD1}"/>
              </a:ext>
            </a:extLst>
          </p:cNvPr>
          <p:cNvCxnSpPr>
            <a:cxnSpLocks/>
            <a:stCxn id="24" idx="2"/>
            <a:endCxn id="14" idx="0"/>
          </p:cNvCxnSpPr>
          <p:nvPr/>
        </p:nvCxnSpPr>
        <p:spPr>
          <a:xfrm flipH="1">
            <a:off x="10120810" y="5243243"/>
            <a:ext cx="357953" cy="656878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6" name="Straight Arrow Connector 73">
            <a:extLst>
              <a:ext uri="{FF2B5EF4-FFF2-40B4-BE49-F238E27FC236}">
                <a16:creationId xmlns:a16="http://schemas.microsoft.com/office/drawing/2014/main" id="{F3B7B0EA-627A-4FD0-B3EF-7E29A75F21AC}"/>
              </a:ext>
            </a:extLst>
          </p:cNvPr>
          <p:cNvCxnSpPr>
            <a:cxnSpLocks/>
            <a:stCxn id="24" idx="2"/>
            <a:endCxn id="13" idx="0"/>
          </p:cNvCxnSpPr>
          <p:nvPr/>
        </p:nvCxnSpPr>
        <p:spPr>
          <a:xfrm>
            <a:off x="10478763" y="5243243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7" name="Straight Arrow Connector 527">
            <a:extLst>
              <a:ext uri="{FF2B5EF4-FFF2-40B4-BE49-F238E27FC236}">
                <a16:creationId xmlns:a16="http://schemas.microsoft.com/office/drawing/2014/main" id="{8A204890-71C0-427E-912B-ABF8E8A0837B}"/>
              </a:ext>
            </a:extLst>
          </p:cNvPr>
          <p:cNvCxnSpPr>
            <a:cxnSpLocks/>
            <a:stCxn id="13" idx="0"/>
            <a:endCxn id="26" idx="2"/>
          </p:cNvCxnSpPr>
          <p:nvPr/>
        </p:nvCxnSpPr>
        <p:spPr>
          <a:xfrm flipV="1">
            <a:off x="10484857" y="5243243"/>
            <a:ext cx="315264" cy="666264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8" name="Straight Arrow Connector 527">
            <a:extLst>
              <a:ext uri="{FF2B5EF4-FFF2-40B4-BE49-F238E27FC236}">
                <a16:creationId xmlns:a16="http://schemas.microsoft.com/office/drawing/2014/main" id="{5554928D-FC75-446B-A954-629F3D951D97}"/>
              </a:ext>
            </a:extLst>
          </p:cNvPr>
          <p:cNvCxnSpPr>
            <a:cxnSpLocks/>
            <a:stCxn id="16" idx="0"/>
            <a:endCxn id="29" idx="2"/>
          </p:cNvCxnSpPr>
          <p:nvPr/>
        </p:nvCxnSpPr>
        <p:spPr>
          <a:xfrm flipV="1">
            <a:off x="11157195" y="5246909"/>
            <a:ext cx="323406" cy="666265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9" name="Straight Arrow Connector 73">
            <a:extLst>
              <a:ext uri="{FF2B5EF4-FFF2-40B4-BE49-F238E27FC236}">
                <a16:creationId xmlns:a16="http://schemas.microsoft.com/office/drawing/2014/main" id="{831464F3-AC67-4D7D-9406-606E3A593C9A}"/>
              </a:ext>
            </a:extLst>
          </p:cNvPr>
          <p:cNvCxnSpPr>
            <a:cxnSpLocks/>
            <a:stCxn id="26" idx="2"/>
            <a:endCxn id="15" idx="0"/>
          </p:cNvCxnSpPr>
          <p:nvPr/>
        </p:nvCxnSpPr>
        <p:spPr>
          <a:xfrm>
            <a:off x="10800121" y="5243243"/>
            <a:ext cx="17465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0" name="Straight Arrow Connector 73">
            <a:extLst>
              <a:ext uri="{FF2B5EF4-FFF2-40B4-BE49-F238E27FC236}">
                <a16:creationId xmlns:a16="http://schemas.microsoft.com/office/drawing/2014/main" id="{5D6F71D1-8BBA-4907-B996-76281E4E4813}"/>
              </a:ext>
            </a:extLst>
          </p:cNvPr>
          <p:cNvCxnSpPr>
            <a:cxnSpLocks/>
            <a:stCxn id="26" idx="2"/>
            <a:endCxn id="16" idx="0"/>
          </p:cNvCxnSpPr>
          <p:nvPr/>
        </p:nvCxnSpPr>
        <p:spPr>
          <a:xfrm>
            <a:off x="10800121" y="5243243"/>
            <a:ext cx="357074" cy="6699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1" name="Straight Arrow Connector 73">
            <a:extLst>
              <a:ext uri="{FF2B5EF4-FFF2-40B4-BE49-F238E27FC236}">
                <a16:creationId xmlns:a16="http://schemas.microsoft.com/office/drawing/2014/main" id="{2F358AF1-E899-486B-B6C6-C5AF1A89F633}"/>
              </a:ext>
            </a:extLst>
          </p:cNvPr>
          <p:cNvCxnSpPr>
            <a:cxnSpLocks/>
            <a:stCxn id="27" idx="2"/>
            <a:endCxn id="16" idx="0"/>
          </p:cNvCxnSpPr>
          <p:nvPr/>
        </p:nvCxnSpPr>
        <p:spPr>
          <a:xfrm>
            <a:off x="11151101" y="5246910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2" name="Straight Arrow Connector 527">
            <a:extLst>
              <a:ext uri="{FF2B5EF4-FFF2-40B4-BE49-F238E27FC236}">
                <a16:creationId xmlns:a16="http://schemas.microsoft.com/office/drawing/2014/main" id="{C6B2E571-1B07-416D-9489-EB6FC94C22D9}"/>
              </a:ext>
            </a:extLst>
          </p:cNvPr>
          <p:cNvCxnSpPr>
            <a:cxnSpLocks/>
            <a:stCxn id="12" idx="0"/>
            <a:endCxn id="25" idx="2"/>
          </p:cNvCxnSpPr>
          <p:nvPr/>
        </p:nvCxnSpPr>
        <p:spPr>
          <a:xfrm flipV="1">
            <a:off x="9694301" y="5233857"/>
            <a:ext cx="420415" cy="67244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3" name="Straight Arrow Connector 527">
            <a:extLst>
              <a:ext uri="{FF2B5EF4-FFF2-40B4-BE49-F238E27FC236}">
                <a16:creationId xmlns:a16="http://schemas.microsoft.com/office/drawing/2014/main" id="{2A400156-BE5D-4B5F-8F31-5AD3086C6454}"/>
              </a:ext>
            </a:extLst>
          </p:cNvPr>
          <p:cNvCxnSpPr>
            <a:cxnSpLocks/>
            <a:stCxn id="14" idx="0"/>
            <a:endCxn id="24" idx="2"/>
          </p:cNvCxnSpPr>
          <p:nvPr/>
        </p:nvCxnSpPr>
        <p:spPr>
          <a:xfrm flipV="1">
            <a:off x="10120810" y="5243243"/>
            <a:ext cx="357953" cy="656878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4" name="Straight Arrow Connector 527">
            <a:extLst>
              <a:ext uri="{FF2B5EF4-FFF2-40B4-BE49-F238E27FC236}">
                <a16:creationId xmlns:a16="http://schemas.microsoft.com/office/drawing/2014/main" id="{F2140294-8B88-4450-88AD-E984717734FE}"/>
              </a:ext>
            </a:extLst>
          </p:cNvPr>
          <p:cNvCxnSpPr>
            <a:cxnSpLocks/>
            <a:stCxn id="15" idx="0"/>
            <a:endCxn id="27" idx="2"/>
          </p:cNvCxnSpPr>
          <p:nvPr/>
        </p:nvCxnSpPr>
        <p:spPr>
          <a:xfrm flipV="1">
            <a:off x="10817586" y="5246910"/>
            <a:ext cx="333515" cy="66259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2822EE1-6096-4755-8201-94589645B36A}"/>
              </a:ext>
            </a:extLst>
          </p:cNvPr>
          <p:cNvCxnSpPr>
            <a:cxnSpLocks/>
          </p:cNvCxnSpPr>
          <p:nvPr/>
        </p:nvCxnSpPr>
        <p:spPr>
          <a:xfrm>
            <a:off x="9593134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23F51E9-AD24-4DD6-B966-12E502133D8F}"/>
              </a:ext>
            </a:extLst>
          </p:cNvPr>
          <p:cNvCxnSpPr>
            <a:cxnSpLocks/>
          </p:cNvCxnSpPr>
          <p:nvPr/>
        </p:nvCxnSpPr>
        <p:spPr>
          <a:xfrm>
            <a:off x="10007436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8E66B25-00ED-4D13-A0DF-B89B91518784}"/>
              </a:ext>
            </a:extLst>
          </p:cNvPr>
          <p:cNvCxnSpPr>
            <a:cxnSpLocks/>
          </p:cNvCxnSpPr>
          <p:nvPr/>
        </p:nvCxnSpPr>
        <p:spPr>
          <a:xfrm>
            <a:off x="10370905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55557CE-47A2-4E1A-9BC6-4731894E5E67}"/>
              </a:ext>
            </a:extLst>
          </p:cNvPr>
          <p:cNvCxnSpPr>
            <a:cxnSpLocks/>
          </p:cNvCxnSpPr>
          <p:nvPr/>
        </p:nvCxnSpPr>
        <p:spPr>
          <a:xfrm>
            <a:off x="11048732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73">
            <a:extLst>
              <a:ext uri="{FF2B5EF4-FFF2-40B4-BE49-F238E27FC236}">
                <a16:creationId xmlns:a16="http://schemas.microsoft.com/office/drawing/2014/main" id="{F3AC9CE9-9799-43ED-9CA9-B7D2277D7B7D}"/>
              </a:ext>
            </a:extLst>
          </p:cNvPr>
          <p:cNvCxnSpPr>
            <a:cxnSpLocks/>
            <a:stCxn id="24" idx="2"/>
            <a:endCxn id="15" idx="0"/>
          </p:cNvCxnSpPr>
          <p:nvPr/>
        </p:nvCxnSpPr>
        <p:spPr>
          <a:xfrm>
            <a:off x="10478763" y="5243243"/>
            <a:ext cx="338823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A64F898-4CD7-4704-AA8D-EB273B43E161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6200508" y="3231761"/>
            <a:ext cx="3884061" cy="1502799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Arrow Connector 120">
            <a:extLst>
              <a:ext uri="{FF2B5EF4-FFF2-40B4-BE49-F238E27FC236}">
                <a16:creationId xmlns:a16="http://schemas.microsoft.com/office/drawing/2014/main" id="{7BA5F368-97A4-4C1A-BE01-FF75FCC38586}"/>
              </a:ext>
            </a:extLst>
          </p:cNvPr>
          <p:cNvCxnSpPr/>
          <p:nvPr/>
        </p:nvCxnSpPr>
        <p:spPr>
          <a:xfrm flipH="1">
            <a:off x="8549196" y="1553592"/>
            <a:ext cx="29118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2" name="TextBox 121">
            <a:extLst>
              <a:ext uri="{FF2B5EF4-FFF2-40B4-BE49-F238E27FC236}">
                <a16:creationId xmlns:a16="http://schemas.microsoft.com/office/drawing/2014/main" id="{1A9C5CDD-85E4-4EA7-B3C4-52422C4006F9}"/>
              </a:ext>
            </a:extLst>
          </p:cNvPr>
          <p:cNvSpPr txBox="1"/>
          <p:nvPr/>
        </p:nvSpPr>
        <p:spPr>
          <a:xfrm>
            <a:off x="10736194" y="122448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</a:t>
            </a:r>
          </a:p>
        </p:txBody>
      </p:sp>
      <p:sp>
        <p:nvSpPr>
          <p:cNvPr id="60" name="Right Bracket 59">
            <a:extLst>
              <a:ext uri="{FF2B5EF4-FFF2-40B4-BE49-F238E27FC236}">
                <a16:creationId xmlns:a16="http://schemas.microsoft.com/office/drawing/2014/main" id="{3E0F0FBD-8953-43E8-BEAD-7FA50719748C}"/>
              </a:ext>
            </a:extLst>
          </p:cNvPr>
          <p:cNvSpPr/>
          <p:nvPr/>
        </p:nvSpPr>
        <p:spPr>
          <a:xfrm rot="5247269">
            <a:off x="6126956" y="2233932"/>
            <a:ext cx="137998" cy="1857961"/>
          </a:xfrm>
          <a:prstGeom prst="righ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Title 1">
            <a:extLst>
              <a:ext uri="{FF2B5EF4-FFF2-40B4-BE49-F238E27FC236}">
                <a16:creationId xmlns:a16="http://schemas.microsoft.com/office/drawing/2014/main" id="{07F0545F-E364-4402-A946-B9196A272C0B}"/>
              </a:ext>
            </a:extLst>
          </p:cNvPr>
          <p:cNvSpPr txBox="1"/>
          <p:nvPr/>
        </p:nvSpPr>
        <p:spPr>
          <a:xfrm>
            <a:off x="334862" y="21177"/>
            <a:ext cx="105156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r>
              <a:rPr lang="en-US" sz="4400" b="1" dirty="0">
                <a:latin typeface="+mj-lt"/>
              </a:rPr>
              <a:t>Liquid-state </a:t>
            </a:r>
            <a:r>
              <a:rPr lang="el-GR" sz="4400" b="1" dirty="0">
                <a:latin typeface="+mj-lt"/>
              </a:rPr>
              <a:t>β</a:t>
            </a:r>
            <a:r>
              <a:rPr lang="pl-PL" sz="4400" b="1" dirty="0">
                <a:latin typeface="+mj-lt"/>
              </a:rPr>
              <a:t>-</a:t>
            </a:r>
            <a:r>
              <a:rPr lang="en-US" sz="4400" b="1" dirty="0">
                <a:latin typeface="+mj-lt"/>
              </a:rPr>
              <a:t>detected </a:t>
            </a:r>
            <a:r>
              <a:rPr lang="pl-PL" sz="4400" b="1" dirty="0">
                <a:latin typeface="+mj-lt"/>
              </a:rPr>
              <a:t>NMR</a:t>
            </a:r>
            <a:endParaRPr lang="en-US" sz="4400" dirty="0">
              <a:latin typeface="+mj-lt"/>
            </a:endParaRPr>
          </a:p>
        </p:txBody>
      </p:sp>
      <p:sp>
        <p:nvSpPr>
          <p:cNvPr id="63" name="pole tekstowe 25">
            <a:extLst>
              <a:ext uri="{FF2B5EF4-FFF2-40B4-BE49-F238E27FC236}">
                <a16:creationId xmlns:a16="http://schemas.microsoft.com/office/drawing/2014/main" id="{A9452637-0004-488F-AD98-923B587D36E0}"/>
              </a:ext>
            </a:extLst>
          </p:cNvPr>
          <p:cNvSpPr txBox="1"/>
          <p:nvPr/>
        </p:nvSpPr>
        <p:spPr>
          <a:xfrm>
            <a:off x="9121804" y="6220476"/>
            <a:ext cx="1925527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polarize spins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354947407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raphic 5">
            <a:extLst>
              <a:ext uri="{FF2B5EF4-FFF2-40B4-BE49-F238E27FC236}">
                <a16:creationId xmlns:a16="http://schemas.microsoft.com/office/drawing/2014/main" id="{90537B3A-2AE9-4135-BF0D-6A374BC915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2207795" y="1097982"/>
            <a:ext cx="7654507" cy="338693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62060-860E-490A-8531-4715A5FD8DE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7</a:t>
            </a:r>
          </a:p>
        </p:txBody>
      </p:sp>
      <p:sp>
        <p:nvSpPr>
          <p:cNvPr id="7" name="Rectangle 7">
            <a:extLst>
              <a:ext uri="{FF2B5EF4-FFF2-40B4-BE49-F238E27FC236}">
                <a16:creationId xmlns:a16="http://schemas.microsoft.com/office/drawing/2014/main" id="{6B1A73C6-57C6-4817-ABEF-1F6B9FDF080A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Prostokąt: zaokrąglone rogi 60">
            <a:extLst>
              <a:ext uri="{FF2B5EF4-FFF2-40B4-BE49-F238E27FC236}">
                <a16:creationId xmlns:a16="http://schemas.microsoft.com/office/drawing/2014/main" id="{0A67E270-8C14-4F49-AFFE-34C10FC11CA2}"/>
              </a:ext>
            </a:extLst>
          </p:cNvPr>
          <p:cNvSpPr/>
          <p:nvPr/>
        </p:nvSpPr>
        <p:spPr>
          <a:xfrm>
            <a:off x="4221333" y="4720334"/>
            <a:ext cx="3838011" cy="203761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rgbClr val="00B0F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Prostokąt: zaokrąglone rogi 60">
            <a:extLst>
              <a:ext uri="{FF2B5EF4-FFF2-40B4-BE49-F238E27FC236}">
                <a16:creationId xmlns:a16="http://schemas.microsoft.com/office/drawing/2014/main" id="{77FAF794-00C8-4FD5-9820-FF20D9708A79}"/>
              </a:ext>
            </a:extLst>
          </p:cNvPr>
          <p:cNvSpPr/>
          <p:nvPr/>
        </p:nvSpPr>
        <p:spPr>
          <a:xfrm>
            <a:off x="8165563" y="4734560"/>
            <a:ext cx="3838011" cy="20068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520">
            <a:extLst>
              <a:ext uri="{FF2B5EF4-FFF2-40B4-BE49-F238E27FC236}">
                <a16:creationId xmlns:a16="http://schemas.microsoft.com/office/drawing/2014/main" id="{E1925907-9B47-459B-9B8A-4047A3FA5113}"/>
              </a:ext>
            </a:extLst>
          </p:cNvPr>
          <p:cNvSpPr txBox="1"/>
          <p:nvPr/>
        </p:nvSpPr>
        <p:spPr>
          <a:xfrm>
            <a:off x="9497911" y="5906304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13" name="TextBox 521">
            <a:extLst>
              <a:ext uri="{FF2B5EF4-FFF2-40B4-BE49-F238E27FC236}">
                <a16:creationId xmlns:a16="http://schemas.microsoft.com/office/drawing/2014/main" id="{6DABF9A3-6691-4083-95AF-D0A8CD4BCED5}"/>
              </a:ext>
            </a:extLst>
          </p:cNvPr>
          <p:cNvSpPr txBox="1"/>
          <p:nvPr/>
        </p:nvSpPr>
        <p:spPr>
          <a:xfrm>
            <a:off x="10350929" y="5909507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14" name="TextBox 522">
            <a:extLst>
              <a:ext uri="{FF2B5EF4-FFF2-40B4-BE49-F238E27FC236}">
                <a16:creationId xmlns:a16="http://schemas.microsoft.com/office/drawing/2014/main" id="{D3A47C7B-7688-4F1C-B7E0-9E9C9CB233D8}"/>
              </a:ext>
            </a:extLst>
          </p:cNvPr>
          <p:cNvSpPr txBox="1"/>
          <p:nvPr/>
        </p:nvSpPr>
        <p:spPr>
          <a:xfrm>
            <a:off x="9928320" y="5900121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15" name="TextBox 523">
            <a:extLst>
              <a:ext uri="{FF2B5EF4-FFF2-40B4-BE49-F238E27FC236}">
                <a16:creationId xmlns:a16="http://schemas.microsoft.com/office/drawing/2014/main" id="{25F69FBD-CDE2-4CBA-8559-0FA014045462}"/>
              </a:ext>
            </a:extLst>
          </p:cNvPr>
          <p:cNvSpPr txBox="1"/>
          <p:nvPr/>
        </p:nvSpPr>
        <p:spPr>
          <a:xfrm>
            <a:off x="10667784" y="5909507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16" name="TextBox 524">
            <a:extLst>
              <a:ext uri="{FF2B5EF4-FFF2-40B4-BE49-F238E27FC236}">
                <a16:creationId xmlns:a16="http://schemas.microsoft.com/office/drawing/2014/main" id="{76329C34-2F10-4BB3-A9BE-520D57674639}"/>
              </a:ext>
            </a:extLst>
          </p:cNvPr>
          <p:cNvSpPr txBox="1"/>
          <p:nvPr/>
        </p:nvSpPr>
        <p:spPr>
          <a:xfrm>
            <a:off x="10994866" y="5913174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17" name="Rectangle 546">
            <a:extLst>
              <a:ext uri="{FF2B5EF4-FFF2-40B4-BE49-F238E27FC236}">
                <a16:creationId xmlns:a16="http://schemas.microsoft.com/office/drawing/2014/main" id="{A79FD21F-0097-4091-88AF-73F9898BFFA5}"/>
              </a:ext>
            </a:extLst>
          </p:cNvPr>
          <p:cNvSpPr/>
          <p:nvPr/>
        </p:nvSpPr>
        <p:spPr>
          <a:xfrm>
            <a:off x="11053254" y="5556601"/>
            <a:ext cx="201283" cy="341286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8" name="Straight Arrow Connector 73">
            <a:extLst>
              <a:ext uri="{FF2B5EF4-FFF2-40B4-BE49-F238E27FC236}">
                <a16:creationId xmlns:a16="http://schemas.microsoft.com/office/drawing/2014/main" id="{61307741-417D-4A55-8AFC-5CB3EA7F155D}"/>
              </a:ext>
            </a:extLst>
          </p:cNvPr>
          <p:cNvCxnSpPr>
            <a:cxnSpLocks/>
            <a:stCxn id="29" idx="2"/>
            <a:endCxn id="16" idx="0"/>
          </p:cNvCxnSpPr>
          <p:nvPr/>
        </p:nvCxnSpPr>
        <p:spPr>
          <a:xfrm flipH="1">
            <a:off x="11157195" y="5246909"/>
            <a:ext cx="323406" cy="666265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19" name="Rectangle 545">
            <a:extLst>
              <a:ext uri="{FF2B5EF4-FFF2-40B4-BE49-F238E27FC236}">
                <a16:creationId xmlns:a16="http://schemas.microsoft.com/office/drawing/2014/main" id="{1F8508A3-373A-4940-AB03-D68075A62774}"/>
              </a:ext>
            </a:extLst>
          </p:cNvPr>
          <p:cNvSpPr/>
          <p:nvPr/>
        </p:nvSpPr>
        <p:spPr>
          <a:xfrm flipV="1">
            <a:off x="10370904" y="5841721"/>
            <a:ext cx="204943" cy="55335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0" name="Straight Arrow Connector 73">
            <a:extLst>
              <a:ext uri="{FF2B5EF4-FFF2-40B4-BE49-F238E27FC236}">
                <a16:creationId xmlns:a16="http://schemas.microsoft.com/office/drawing/2014/main" id="{67BEC5CC-D5AB-45FE-BADB-B192E04F4E62}"/>
              </a:ext>
            </a:extLst>
          </p:cNvPr>
          <p:cNvCxnSpPr>
            <a:cxnSpLocks/>
            <a:stCxn id="26" idx="2"/>
            <a:endCxn id="13" idx="0"/>
          </p:cNvCxnSpPr>
          <p:nvPr/>
        </p:nvCxnSpPr>
        <p:spPr>
          <a:xfrm flipH="1">
            <a:off x="10484857" y="5243243"/>
            <a:ext cx="31526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1" name="Rectangle 545">
            <a:extLst>
              <a:ext uri="{FF2B5EF4-FFF2-40B4-BE49-F238E27FC236}">
                <a16:creationId xmlns:a16="http://schemas.microsoft.com/office/drawing/2014/main" id="{FA9F0D83-1039-4363-BA4A-DD72BCF5790C}"/>
              </a:ext>
            </a:extLst>
          </p:cNvPr>
          <p:cNvSpPr/>
          <p:nvPr/>
        </p:nvSpPr>
        <p:spPr>
          <a:xfrm flipV="1">
            <a:off x="10695199" y="5773823"/>
            <a:ext cx="203852" cy="124063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2" name="Straight Arrow Connector 73">
            <a:extLst>
              <a:ext uri="{FF2B5EF4-FFF2-40B4-BE49-F238E27FC236}">
                <a16:creationId xmlns:a16="http://schemas.microsoft.com/office/drawing/2014/main" id="{10996E74-2475-4C3D-8C12-5B1457D04EE3}"/>
              </a:ext>
            </a:extLst>
          </p:cNvPr>
          <p:cNvCxnSpPr>
            <a:cxnSpLocks/>
            <a:stCxn id="27" idx="2"/>
            <a:endCxn id="15" idx="0"/>
          </p:cNvCxnSpPr>
          <p:nvPr/>
        </p:nvCxnSpPr>
        <p:spPr>
          <a:xfrm flipH="1">
            <a:off x="10817586" y="5246910"/>
            <a:ext cx="333515" cy="662597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3" name="TextBox 520">
            <a:extLst>
              <a:ext uri="{FF2B5EF4-FFF2-40B4-BE49-F238E27FC236}">
                <a16:creationId xmlns:a16="http://schemas.microsoft.com/office/drawing/2014/main" id="{3DA0B075-8393-4BBE-8B44-2FC218FFEDF2}"/>
              </a:ext>
            </a:extLst>
          </p:cNvPr>
          <p:cNvSpPr txBox="1"/>
          <p:nvPr/>
        </p:nvSpPr>
        <p:spPr>
          <a:xfrm>
            <a:off x="9491817" y="4993819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24" name="TextBox 521">
            <a:extLst>
              <a:ext uri="{FF2B5EF4-FFF2-40B4-BE49-F238E27FC236}">
                <a16:creationId xmlns:a16="http://schemas.microsoft.com/office/drawing/2014/main" id="{3B3104B5-1884-48A0-BCCB-44B27B8F2D43}"/>
              </a:ext>
            </a:extLst>
          </p:cNvPr>
          <p:cNvSpPr txBox="1"/>
          <p:nvPr/>
        </p:nvSpPr>
        <p:spPr>
          <a:xfrm>
            <a:off x="10344835" y="4997022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25" name="TextBox 522">
            <a:extLst>
              <a:ext uri="{FF2B5EF4-FFF2-40B4-BE49-F238E27FC236}">
                <a16:creationId xmlns:a16="http://schemas.microsoft.com/office/drawing/2014/main" id="{0E105167-2A12-451A-8888-788D30B9006E}"/>
              </a:ext>
            </a:extLst>
          </p:cNvPr>
          <p:cNvSpPr txBox="1"/>
          <p:nvPr/>
        </p:nvSpPr>
        <p:spPr>
          <a:xfrm>
            <a:off x="9922226" y="4987636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26" name="TextBox 523">
            <a:extLst>
              <a:ext uri="{FF2B5EF4-FFF2-40B4-BE49-F238E27FC236}">
                <a16:creationId xmlns:a16="http://schemas.microsoft.com/office/drawing/2014/main" id="{C64D18C7-32EB-43BD-B6FC-478FB9F4F730}"/>
              </a:ext>
            </a:extLst>
          </p:cNvPr>
          <p:cNvSpPr txBox="1"/>
          <p:nvPr/>
        </p:nvSpPr>
        <p:spPr>
          <a:xfrm>
            <a:off x="10650319" y="4997022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27" name="TextBox 524">
            <a:extLst>
              <a:ext uri="{FF2B5EF4-FFF2-40B4-BE49-F238E27FC236}">
                <a16:creationId xmlns:a16="http://schemas.microsoft.com/office/drawing/2014/main" id="{748AB20C-AC3F-4F32-9CF3-3DE97DB946E6}"/>
              </a:ext>
            </a:extLst>
          </p:cNvPr>
          <p:cNvSpPr txBox="1"/>
          <p:nvPr/>
        </p:nvSpPr>
        <p:spPr>
          <a:xfrm>
            <a:off x="10988772" y="5000689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28" name="TextBox 525">
            <a:extLst>
              <a:ext uri="{FF2B5EF4-FFF2-40B4-BE49-F238E27FC236}">
                <a16:creationId xmlns:a16="http://schemas.microsoft.com/office/drawing/2014/main" id="{E6B35AE1-C21A-46AF-8B1D-C937CE157668}"/>
              </a:ext>
            </a:extLst>
          </p:cNvPr>
          <p:cNvSpPr txBox="1"/>
          <p:nvPr/>
        </p:nvSpPr>
        <p:spPr>
          <a:xfrm>
            <a:off x="9120699" y="4993819"/>
            <a:ext cx="332201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-3</a:t>
            </a:r>
          </a:p>
        </p:txBody>
      </p:sp>
      <p:sp>
        <p:nvSpPr>
          <p:cNvPr id="29" name="TextBox 526">
            <a:extLst>
              <a:ext uri="{FF2B5EF4-FFF2-40B4-BE49-F238E27FC236}">
                <a16:creationId xmlns:a16="http://schemas.microsoft.com/office/drawing/2014/main" id="{5502FE40-6B9A-4D1C-A12F-6955293A83AE}"/>
              </a:ext>
            </a:extLst>
          </p:cNvPr>
          <p:cNvSpPr txBox="1"/>
          <p:nvPr/>
        </p:nvSpPr>
        <p:spPr>
          <a:xfrm>
            <a:off x="11352279" y="5000688"/>
            <a:ext cx="256644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3</a:t>
            </a:r>
          </a:p>
        </p:txBody>
      </p:sp>
      <p:sp>
        <p:nvSpPr>
          <p:cNvPr id="30" name="Rectangle 82">
            <a:extLst>
              <a:ext uri="{FF2B5EF4-FFF2-40B4-BE49-F238E27FC236}">
                <a16:creationId xmlns:a16="http://schemas.microsoft.com/office/drawing/2014/main" id="{925464CB-A41B-44EE-91FD-3A998AB079F4}"/>
              </a:ext>
            </a:extLst>
          </p:cNvPr>
          <p:cNvSpPr/>
          <p:nvPr/>
        </p:nvSpPr>
        <p:spPr>
          <a:xfrm>
            <a:off x="11652784" y="5000687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1" name="Straight Arrow Connector 73">
            <a:extLst>
              <a:ext uri="{FF2B5EF4-FFF2-40B4-BE49-F238E27FC236}">
                <a16:creationId xmlns:a16="http://schemas.microsoft.com/office/drawing/2014/main" id="{3EB57843-BA72-482D-86DA-93EA808B71AF}"/>
              </a:ext>
            </a:extLst>
          </p:cNvPr>
          <p:cNvCxnSpPr>
            <a:cxnSpLocks/>
          </p:cNvCxnSpPr>
          <p:nvPr/>
        </p:nvCxnSpPr>
        <p:spPr>
          <a:xfrm flipH="1">
            <a:off x="9637060" y="5242504"/>
            <a:ext cx="476106" cy="6247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32" name="Rectangle 82">
            <a:extLst>
              <a:ext uri="{FF2B5EF4-FFF2-40B4-BE49-F238E27FC236}">
                <a16:creationId xmlns:a16="http://schemas.microsoft.com/office/drawing/2014/main" id="{45FD924D-54CD-4422-B670-9495C6007488}"/>
              </a:ext>
            </a:extLst>
          </p:cNvPr>
          <p:cNvSpPr/>
          <p:nvPr/>
        </p:nvSpPr>
        <p:spPr>
          <a:xfrm>
            <a:off x="11290590" y="5731750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Arrow: Right 107">
            <a:extLst>
              <a:ext uri="{FF2B5EF4-FFF2-40B4-BE49-F238E27FC236}">
                <a16:creationId xmlns:a16="http://schemas.microsoft.com/office/drawing/2014/main" id="{9BB59707-A39A-4618-A3D0-36F0C7FAD4D5}"/>
              </a:ext>
            </a:extLst>
          </p:cNvPr>
          <p:cNvSpPr/>
          <p:nvPr/>
        </p:nvSpPr>
        <p:spPr>
          <a:xfrm>
            <a:off x="8366199" y="5401969"/>
            <a:ext cx="726031" cy="156938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4" name="Dowolny kształt: kształt 41">
            <a:extLst>
              <a:ext uri="{FF2B5EF4-FFF2-40B4-BE49-F238E27FC236}">
                <a16:creationId xmlns:a16="http://schemas.microsoft.com/office/drawing/2014/main" id="{D480B7F5-7285-4980-8785-A3145E7BE5BA}"/>
              </a:ext>
            </a:extLst>
          </p:cNvPr>
          <p:cNvSpPr/>
          <p:nvPr/>
        </p:nvSpPr>
        <p:spPr>
          <a:xfrm>
            <a:off x="8424498" y="5332776"/>
            <a:ext cx="526969" cy="50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5" name="Straight Arrow Connector 73">
            <a:extLst>
              <a:ext uri="{FF2B5EF4-FFF2-40B4-BE49-F238E27FC236}">
                <a16:creationId xmlns:a16="http://schemas.microsoft.com/office/drawing/2014/main" id="{2B26C9B6-B44A-4490-A357-F1C816D8827C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10110397" y="5243161"/>
            <a:ext cx="10413" cy="65696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6A63CA-41BA-442F-BA8C-5EEAE1AE14FF}"/>
              </a:ext>
            </a:extLst>
          </p:cNvPr>
          <p:cNvCxnSpPr>
            <a:cxnSpLocks/>
          </p:cNvCxnSpPr>
          <p:nvPr/>
        </p:nvCxnSpPr>
        <p:spPr>
          <a:xfrm>
            <a:off x="9184327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7F3C45B-19EA-417A-ABD1-AEFA64D63514}"/>
              </a:ext>
            </a:extLst>
          </p:cNvPr>
          <p:cNvCxnSpPr>
            <a:cxnSpLocks/>
          </p:cNvCxnSpPr>
          <p:nvPr/>
        </p:nvCxnSpPr>
        <p:spPr>
          <a:xfrm>
            <a:off x="9593134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AF54023-47B4-411F-8433-4EEC8FCAAD1B}"/>
              </a:ext>
            </a:extLst>
          </p:cNvPr>
          <p:cNvCxnSpPr>
            <a:cxnSpLocks/>
          </p:cNvCxnSpPr>
          <p:nvPr/>
        </p:nvCxnSpPr>
        <p:spPr>
          <a:xfrm>
            <a:off x="10007436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A3EDE8-D3D2-4BA7-88C5-B2E0F2405BFE}"/>
              </a:ext>
            </a:extLst>
          </p:cNvPr>
          <p:cNvCxnSpPr>
            <a:cxnSpLocks/>
          </p:cNvCxnSpPr>
          <p:nvPr/>
        </p:nvCxnSpPr>
        <p:spPr>
          <a:xfrm>
            <a:off x="10370905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D5EDC9-744A-4DA6-A1DC-3A5387F563A5}"/>
              </a:ext>
            </a:extLst>
          </p:cNvPr>
          <p:cNvCxnSpPr>
            <a:cxnSpLocks/>
          </p:cNvCxnSpPr>
          <p:nvPr/>
        </p:nvCxnSpPr>
        <p:spPr>
          <a:xfrm>
            <a:off x="10695199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53DB9D6-EAA3-4CDD-9FC2-AF07C24D9D31}"/>
              </a:ext>
            </a:extLst>
          </p:cNvPr>
          <p:cNvCxnSpPr>
            <a:cxnSpLocks/>
          </p:cNvCxnSpPr>
          <p:nvPr/>
        </p:nvCxnSpPr>
        <p:spPr>
          <a:xfrm>
            <a:off x="11048732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F1FEF4-62F8-491C-8DAA-9A98FB6235C8}"/>
              </a:ext>
            </a:extLst>
          </p:cNvPr>
          <p:cNvCxnSpPr>
            <a:cxnSpLocks/>
          </p:cNvCxnSpPr>
          <p:nvPr/>
        </p:nvCxnSpPr>
        <p:spPr>
          <a:xfrm>
            <a:off x="11386361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D6459F-80D9-4E08-8058-DB2506A52252}"/>
              </a:ext>
            </a:extLst>
          </p:cNvPr>
          <p:cNvCxnSpPr>
            <a:cxnSpLocks/>
          </p:cNvCxnSpPr>
          <p:nvPr/>
        </p:nvCxnSpPr>
        <p:spPr>
          <a:xfrm>
            <a:off x="10695199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3">
            <a:extLst>
              <a:ext uri="{FF2B5EF4-FFF2-40B4-BE49-F238E27FC236}">
                <a16:creationId xmlns:a16="http://schemas.microsoft.com/office/drawing/2014/main" id="{7EE4C572-BCF1-4E2E-9B6C-2CBE9C848B3C}"/>
              </a:ext>
            </a:extLst>
          </p:cNvPr>
          <p:cNvCxnSpPr>
            <a:cxnSpLocks/>
            <a:stCxn id="25" idx="2"/>
            <a:endCxn id="13" idx="0"/>
          </p:cNvCxnSpPr>
          <p:nvPr/>
        </p:nvCxnSpPr>
        <p:spPr>
          <a:xfrm>
            <a:off x="10114716" y="5233857"/>
            <a:ext cx="370141" cy="67565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5" name="Straight Arrow Connector 73">
            <a:extLst>
              <a:ext uri="{FF2B5EF4-FFF2-40B4-BE49-F238E27FC236}">
                <a16:creationId xmlns:a16="http://schemas.microsoft.com/office/drawing/2014/main" id="{952B3BA7-DE0A-4F04-B13C-730A3A4FACD1}"/>
              </a:ext>
            </a:extLst>
          </p:cNvPr>
          <p:cNvCxnSpPr>
            <a:cxnSpLocks/>
            <a:stCxn id="24" idx="2"/>
            <a:endCxn id="14" idx="0"/>
          </p:cNvCxnSpPr>
          <p:nvPr/>
        </p:nvCxnSpPr>
        <p:spPr>
          <a:xfrm flipH="1">
            <a:off x="10120810" y="5243243"/>
            <a:ext cx="357953" cy="656878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6" name="Straight Arrow Connector 73">
            <a:extLst>
              <a:ext uri="{FF2B5EF4-FFF2-40B4-BE49-F238E27FC236}">
                <a16:creationId xmlns:a16="http://schemas.microsoft.com/office/drawing/2014/main" id="{F3B7B0EA-627A-4FD0-B3EF-7E29A75F21AC}"/>
              </a:ext>
            </a:extLst>
          </p:cNvPr>
          <p:cNvCxnSpPr>
            <a:cxnSpLocks/>
            <a:stCxn id="24" idx="2"/>
            <a:endCxn id="13" idx="0"/>
          </p:cNvCxnSpPr>
          <p:nvPr/>
        </p:nvCxnSpPr>
        <p:spPr>
          <a:xfrm>
            <a:off x="10478763" y="5243243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7" name="Straight Arrow Connector 527">
            <a:extLst>
              <a:ext uri="{FF2B5EF4-FFF2-40B4-BE49-F238E27FC236}">
                <a16:creationId xmlns:a16="http://schemas.microsoft.com/office/drawing/2014/main" id="{8A204890-71C0-427E-912B-ABF8E8A0837B}"/>
              </a:ext>
            </a:extLst>
          </p:cNvPr>
          <p:cNvCxnSpPr>
            <a:cxnSpLocks/>
            <a:stCxn id="13" idx="0"/>
            <a:endCxn id="26" idx="2"/>
          </p:cNvCxnSpPr>
          <p:nvPr/>
        </p:nvCxnSpPr>
        <p:spPr>
          <a:xfrm flipV="1">
            <a:off x="10484857" y="5243243"/>
            <a:ext cx="315264" cy="666264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8" name="Straight Arrow Connector 527">
            <a:extLst>
              <a:ext uri="{FF2B5EF4-FFF2-40B4-BE49-F238E27FC236}">
                <a16:creationId xmlns:a16="http://schemas.microsoft.com/office/drawing/2014/main" id="{5554928D-FC75-446B-A954-629F3D951D97}"/>
              </a:ext>
            </a:extLst>
          </p:cNvPr>
          <p:cNvCxnSpPr>
            <a:cxnSpLocks/>
            <a:stCxn id="16" idx="0"/>
            <a:endCxn id="29" idx="2"/>
          </p:cNvCxnSpPr>
          <p:nvPr/>
        </p:nvCxnSpPr>
        <p:spPr>
          <a:xfrm flipV="1">
            <a:off x="11157195" y="5246909"/>
            <a:ext cx="323406" cy="666265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9" name="Straight Arrow Connector 73">
            <a:extLst>
              <a:ext uri="{FF2B5EF4-FFF2-40B4-BE49-F238E27FC236}">
                <a16:creationId xmlns:a16="http://schemas.microsoft.com/office/drawing/2014/main" id="{831464F3-AC67-4D7D-9406-606E3A593C9A}"/>
              </a:ext>
            </a:extLst>
          </p:cNvPr>
          <p:cNvCxnSpPr>
            <a:cxnSpLocks/>
            <a:stCxn id="26" idx="2"/>
            <a:endCxn id="15" idx="0"/>
          </p:cNvCxnSpPr>
          <p:nvPr/>
        </p:nvCxnSpPr>
        <p:spPr>
          <a:xfrm>
            <a:off x="10800121" y="5243243"/>
            <a:ext cx="17465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0" name="Straight Arrow Connector 73">
            <a:extLst>
              <a:ext uri="{FF2B5EF4-FFF2-40B4-BE49-F238E27FC236}">
                <a16:creationId xmlns:a16="http://schemas.microsoft.com/office/drawing/2014/main" id="{5D6F71D1-8BBA-4907-B996-76281E4E4813}"/>
              </a:ext>
            </a:extLst>
          </p:cNvPr>
          <p:cNvCxnSpPr>
            <a:cxnSpLocks/>
            <a:stCxn id="26" idx="2"/>
            <a:endCxn id="16" idx="0"/>
          </p:cNvCxnSpPr>
          <p:nvPr/>
        </p:nvCxnSpPr>
        <p:spPr>
          <a:xfrm>
            <a:off x="10800121" y="5243243"/>
            <a:ext cx="357074" cy="6699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1" name="Straight Arrow Connector 73">
            <a:extLst>
              <a:ext uri="{FF2B5EF4-FFF2-40B4-BE49-F238E27FC236}">
                <a16:creationId xmlns:a16="http://schemas.microsoft.com/office/drawing/2014/main" id="{2F358AF1-E899-486B-B6C6-C5AF1A89F633}"/>
              </a:ext>
            </a:extLst>
          </p:cNvPr>
          <p:cNvCxnSpPr>
            <a:cxnSpLocks/>
            <a:stCxn id="27" idx="2"/>
            <a:endCxn id="16" idx="0"/>
          </p:cNvCxnSpPr>
          <p:nvPr/>
        </p:nvCxnSpPr>
        <p:spPr>
          <a:xfrm>
            <a:off x="11151101" y="5246910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2" name="Straight Arrow Connector 527">
            <a:extLst>
              <a:ext uri="{FF2B5EF4-FFF2-40B4-BE49-F238E27FC236}">
                <a16:creationId xmlns:a16="http://schemas.microsoft.com/office/drawing/2014/main" id="{C6B2E571-1B07-416D-9489-EB6FC94C22D9}"/>
              </a:ext>
            </a:extLst>
          </p:cNvPr>
          <p:cNvCxnSpPr>
            <a:cxnSpLocks/>
            <a:stCxn id="12" idx="0"/>
            <a:endCxn id="25" idx="2"/>
          </p:cNvCxnSpPr>
          <p:nvPr/>
        </p:nvCxnSpPr>
        <p:spPr>
          <a:xfrm flipV="1">
            <a:off x="9694301" y="5233857"/>
            <a:ext cx="420415" cy="67244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3" name="Straight Arrow Connector 527">
            <a:extLst>
              <a:ext uri="{FF2B5EF4-FFF2-40B4-BE49-F238E27FC236}">
                <a16:creationId xmlns:a16="http://schemas.microsoft.com/office/drawing/2014/main" id="{2A400156-BE5D-4B5F-8F31-5AD3086C6454}"/>
              </a:ext>
            </a:extLst>
          </p:cNvPr>
          <p:cNvCxnSpPr>
            <a:cxnSpLocks/>
            <a:stCxn id="14" idx="0"/>
            <a:endCxn id="24" idx="2"/>
          </p:cNvCxnSpPr>
          <p:nvPr/>
        </p:nvCxnSpPr>
        <p:spPr>
          <a:xfrm flipV="1">
            <a:off x="10120810" y="5243243"/>
            <a:ext cx="357953" cy="656878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4" name="Straight Arrow Connector 527">
            <a:extLst>
              <a:ext uri="{FF2B5EF4-FFF2-40B4-BE49-F238E27FC236}">
                <a16:creationId xmlns:a16="http://schemas.microsoft.com/office/drawing/2014/main" id="{F2140294-8B88-4450-88AD-E984717734FE}"/>
              </a:ext>
            </a:extLst>
          </p:cNvPr>
          <p:cNvCxnSpPr>
            <a:cxnSpLocks/>
            <a:stCxn id="15" idx="0"/>
            <a:endCxn id="27" idx="2"/>
          </p:cNvCxnSpPr>
          <p:nvPr/>
        </p:nvCxnSpPr>
        <p:spPr>
          <a:xfrm flipV="1">
            <a:off x="10817586" y="5246910"/>
            <a:ext cx="333515" cy="66259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2822EE1-6096-4755-8201-94589645B36A}"/>
              </a:ext>
            </a:extLst>
          </p:cNvPr>
          <p:cNvCxnSpPr>
            <a:cxnSpLocks/>
          </p:cNvCxnSpPr>
          <p:nvPr/>
        </p:nvCxnSpPr>
        <p:spPr>
          <a:xfrm>
            <a:off x="9593134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23F51E9-AD24-4DD6-B966-12E502133D8F}"/>
              </a:ext>
            </a:extLst>
          </p:cNvPr>
          <p:cNvCxnSpPr>
            <a:cxnSpLocks/>
          </p:cNvCxnSpPr>
          <p:nvPr/>
        </p:nvCxnSpPr>
        <p:spPr>
          <a:xfrm>
            <a:off x="10007436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8E66B25-00ED-4D13-A0DF-B89B91518784}"/>
              </a:ext>
            </a:extLst>
          </p:cNvPr>
          <p:cNvCxnSpPr>
            <a:cxnSpLocks/>
          </p:cNvCxnSpPr>
          <p:nvPr/>
        </p:nvCxnSpPr>
        <p:spPr>
          <a:xfrm>
            <a:off x="10370905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55557CE-47A2-4E1A-9BC6-4731894E5E67}"/>
              </a:ext>
            </a:extLst>
          </p:cNvPr>
          <p:cNvCxnSpPr>
            <a:cxnSpLocks/>
          </p:cNvCxnSpPr>
          <p:nvPr/>
        </p:nvCxnSpPr>
        <p:spPr>
          <a:xfrm>
            <a:off x="11048732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73">
            <a:extLst>
              <a:ext uri="{FF2B5EF4-FFF2-40B4-BE49-F238E27FC236}">
                <a16:creationId xmlns:a16="http://schemas.microsoft.com/office/drawing/2014/main" id="{F3AC9CE9-9799-43ED-9CA9-B7D2277D7B7D}"/>
              </a:ext>
            </a:extLst>
          </p:cNvPr>
          <p:cNvCxnSpPr>
            <a:cxnSpLocks/>
            <a:stCxn id="24" idx="2"/>
            <a:endCxn id="15" idx="0"/>
          </p:cNvCxnSpPr>
          <p:nvPr/>
        </p:nvCxnSpPr>
        <p:spPr>
          <a:xfrm>
            <a:off x="10478763" y="5243243"/>
            <a:ext cx="338823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62" name="pole tekstowe 63">
            <a:extLst>
              <a:ext uri="{FF2B5EF4-FFF2-40B4-BE49-F238E27FC236}">
                <a16:creationId xmlns:a16="http://schemas.microsoft.com/office/drawing/2014/main" id="{E5095F87-A075-46CD-815B-E051CC9E2F91}"/>
              </a:ext>
            </a:extLst>
          </p:cNvPr>
          <p:cNvSpPr txBox="1"/>
          <p:nvPr/>
        </p:nvSpPr>
        <p:spPr>
          <a:xfrm>
            <a:off x="5515655" y="6204112"/>
            <a:ext cx="1172437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implant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8" name="Schemat blokowy: łącznik 34">
            <a:extLst>
              <a:ext uri="{FF2B5EF4-FFF2-40B4-BE49-F238E27FC236}">
                <a16:creationId xmlns:a16="http://schemas.microsoft.com/office/drawing/2014/main" id="{A08DC7AD-0D57-426A-96F7-D017FB415A6E}"/>
              </a:ext>
            </a:extLst>
          </p:cNvPr>
          <p:cNvSpPr/>
          <p:nvPr/>
        </p:nvSpPr>
        <p:spPr>
          <a:xfrm>
            <a:off x="5621343" y="4847428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69" name="Schemat blokowy: łącznik 34">
            <a:extLst>
              <a:ext uri="{FF2B5EF4-FFF2-40B4-BE49-F238E27FC236}">
                <a16:creationId xmlns:a16="http://schemas.microsoft.com/office/drawing/2014/main" id="{3781812C-F3B3-4179-A1F0-38BC2DB882A4}"/>
              </a:ext>
            </a:extLst>
          </p:cNvPr>
          <p:cNvSpPr/>
          <p:nvPr/>
        </p:nvSpPr>
        <p:spPr>
          <a:xfrm>
            <a:off x="4446076" y="5212295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0" name="Schemat blokowy: łącznik 34">
            <a:extLst>
              <a:ext uri="{FF2B5EF4-FFF2-40B4-BE49-F238E27FC236}">
                <a16:creationId xmlns:a16="http://schemas.microsoft.com/office/drawing/2014/main" id="{6CF8CD32-5FEF-4B17-9429-F7312FB14A37}"/>
              </a:ext>
            </a:extLst>
          </p:cNvPr>
          <p:cNvSpPr/>
          <p:nvPr/>
        </p:nvSpPr>
        <p:spPr>
          <a:xfrm>
            <a:off x="4858365" y="4844345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1" name="Schemat blokowy: łącznik 34">
            <a:extLst>
              <a:ext uri="{FF2B5EF4-FFF2-40B4-BE49-F238E27FC236}">
                <a16:creationId xmlns:a16="http://schemas.microsoft.com/office/drawing/2014/main" id="{AF681358-54A6-430E-BAF7-B16D300B18AC}"/>
              </a:ext>
            </a:extLst>
          </p:cNvPr>
          <p:cNvSpPr/>
          <p:nvPr/>
        </p:nvSpPr>
        <p:spPr>
          <a:xfrm>
            <a:off x="5242969" y="4999651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2" name="Schemat blokowy: łącznik 34">
            <a:extLst>
              <a:ext uri="{FF2B5EF4-FFF2-40B4-BE49-F238E27FC236}">
                <a16:creationId xmlns:a16="http://schemas.microsoft.com/office/drawing/2014/main" id="{292FC506-F2A9-4244-96DD-9D867CC7CFE4}"/>
              </a:ext>
            </a:extLst>
          </p:cNvPr>
          <p:cNvSpPr/>
          <p:nvPr/>
        </p:nvSpPr>
        <p:spPr>
          <a:xfrm>
            <a:off x="5723861" y="516313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3" name="Schemat blokowy: łącznik 34">
            <a:extLst>
              <a:ext uri="{FF2B5EF4-FFF2-40B4-BE49-F238E27FC236}">
                <a16:creationId xmlns:a16="http://schemas.microsoft.com/office/drawing/2014/main" id="{A73E6EA8-AEC7-4D3C-8361-7E41BB5CF216}"/>
              </a:ext>
            </a:extLst>
          </p:cNvPr>
          <p:cNvSpPr/>
          <p:nvPr/>
        </p:nvSpPr>
        <p:spPr>
          <a:xfrm>
            <a:off x="6140338" y="5091814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4" name="Teardrop 90">
            <a:extLst>
              <a:ext uri="{FF2B5EF4-FFF2-40B4-BE49-F238E27FC236}">
                <a16:creationId xmlns:a16="http://schemas.microsoft.com/office/drawing/2014/main" id="{57B26DA7-20A6-4A83-A0B3-47801AB9F3B6}"/>
              </a:ext>
            </a:extLst>
          </p:cNvPr>
          <p:cNvSpPr/>
          <p:nvPr/>
        </p:nvSpPr>
        <p:spPr>
          <a:xfrm rot="18793680">
            <a:off x="6977477" y="5521847"/>
            <a:ext cx="739438" cy="75041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6893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61" name="Obraz 62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57EF5BBB-6D89-434F-8239-82A6B5BD0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116079">
            <a:off x="6899527" y="5494899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6" name="Obraz 75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FE4E95D7-C944-425F-B84F-00C17D884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56392">
            <a:off x="7019709" y="5864170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0" name="Obraz 61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350D5E2A-310D-4973-8528-6E9151814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521" y="5665983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5" name="Arrow: Right 107">
            <a:extLst>
              <a:ext uri="{FF2B5EF4-FFF2-40B4-BE49-F238E27FC236}">
                <a16:creationId xmlns:a16="http://schemas.microsoft.com/office/drawing/2014/main" id="{A663711B-53FA-4987-B914-BF09808C0883}"/>
              </a:ext>
            </a:extLst>
          </p:cNvPr>
          <p:cNvSpPr/>
          <p:nvPr/>
        </p:nvSpPr>
        <p:spPr>
          <a:xfrm>
            <a:off x="4800138" y="5592876"/>
            <a:ext cx="1395816" cy="221561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6" name="Dowolny kształt: kształt 41">
            <a:extLst>
              <a:ext uri="{FF2B5EF4-FFF2-40B4-BE49-F238E27FC236}">
                <a16:creationId xmlns:a16="http://schemas.microsoft.com/office/drawing/2014/main" id="{DD0DFAB2-9ACB-4167-9A8A-214C9C03A9EF}"/>
              </a:ext>
            </a:extLst>
          </p:cNvPr>
          <p:cNvSpPr/>
          <p:nvPr/>
        </p:nvSpPr>
        <p:spPr>
          <a:xfrm>
            <a:off x="4823105" y="5475768"/>
            <a:ext cx="1156586" cy="11442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A64F898-4CD7-4704-AA8D-EB273B43E161}"/>
              </a:ext>
            </a:extLst>
          </p:cNvPr>
          <p:cNvCxnSpPr>
            <a:cxnSpLocks/>
            <a:endCxn id="11" idx="0"/>
          </p:cNvCxnSpPr>
          <p:nvPr/>
        </p:nvCxnSpPr>
        <p:spPr>
          <a:xfrm>
            <a:off x="6200508" y="3231761"/>
            <a:ext cx="3884061" cy="1502799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ardrop 90">
            <a:extLst>
              <a:ext uri="{FF2B5EF4-FFF2-40B4-BE49-F238E27FC236}">
                <a16:creationId xmlns:a16="http://schemas.microsoft.com/office/drawing/2014/main" id="{F3833411-F414-4E5A-836A-6E227306ED7E}"/>
              </a:ext>
            </a:extLst>
          </p:cNvPr>
          <p:cNvSpPr/>
          <p:nvPr/>
        </p:nvSpPr>
        <p:spPr>
          <a:xfrm rot="18793680">
            <a:off x="4020758" y="2525150"/>
            <a:ext cx="283665" cy="276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6893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1" name="Right Bracket 110">
            <a:extLst>
              <a:ext uri="{FF2B5EF4-FFF2-40B4-BE49-F238E27FC236}">
                <a16:creationId xmlns:a16="http://schemas.microsoft.com/office/drawing/2014/main" id="{A2C0AD92-B178-45E0-BBF5-2661DD43E216}"/>
              </a:ext>
            </a:extLst>
          </p:cNvPr>
          <p:cNvSpPr/>
          <p:nvPr/>
        </p:nvSpPr>
        <p:spPr>
          <a:xfrm rot="5172978">
            <a:off x="4053590" y="2566208"/>
            <a:ext cx="195143" cy="993881"/>
          </a:xfrm>
          <a:prstGeom prst="rightBracket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61E8027-9A82-4AE2-9816-A2EFAB420603}"/>
              </a:ext>
            </a:extLst>
          </p:cNvPr>
          <p:cNvCxnSpPr>
            <a:cxnSpLocks/>
            <a:stCxn id="111" idx="2"/>
            <a:endCxn id="10" idx="0"/>
          </p:cNvCxnSpPr>
          <p:nvPr/>
        </p:nvCxnSpPr>
        <p:spPr>
          <a:xfrm>
            <a:off x="4157600" y="3160507"/>
            <a:ext cx="1982739" cy="1559827"/>
          </a:xfrm>
          <a:prstGeom prst="straightConnector1">
            <a:avLst/>
          </a:prstGeom>
          <a:ln w="666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779A8FDF-C3F5-4898-8664-AC4AD54362E5}"/>
              </a:ext>
            </a:extLst>
          </p:cNvPr>
          <p:cNvCxnSpPr/>
          <p:nvPr/>
        </p:nvCxnSpPr>
        <p:spPr>
          <a:xfrm flipH="1">
            <a:off x="8549196" y="1553592"/>
            <a:ext cx="29118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1D80A9AA-382E-4D39-9D9A-BE35E19F970D}"/>
              </a:ext>
            </a:extLst>
          </p:cNvPr>
          <p:cNvSpPr txBox="1"/>
          <p:nvPr/>
        </p:nvSpPr>
        <p:spPr>
          <a:xfrm>
            <a:off x="10736194" y="122448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</a:t>
            </a:r>
          </a:p>
        </p:txBody>
      </p:sp>
      <p:sp>
        <p:nvSpPr>
          <p:cNvPr id="78" name="Right Bracket 77">
            <a:extLst>
              <a:ext uri="{FF2B5EF4-FFF2-40B4-BE49-F238E27FC236}">
                <a16:creationId xmlns:a16="http://schemas.microsoft.com/office/drawing/2014/main" id="{C253898A-6E45-42E4-9488-D106209A80EA}"/>
              </a:ext>
            </a:extLst>
          </p:cNvPr>
          <p:cNvSpPr/>
          <p:nvPr/>
        </p:nvSpPr>
        <p:spPr>
          <a:xfrm rot="5247269">
            <a:off x="6126956" y="2233932"/>
            <a:ext cx="137998" cy="1857961"/>
          </a:xfrm>
          <a:prstGeom prst="righ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Title 1">
            <a:extLst>
              <a:ext uri="{FF2B5EF4-FFF2-40B4-BE49-F238E27FC236}">
                <a16:creationId xmlns:a16="http://schemas.microsoft.com/office/drawing/2014/main" id="{0BBAC1AA-02ED-400E-863A-0C34DC4A5638}"/>
              </a:ext>
            </a:extLst>
          </p:cNvPr>
          <p:cNvSpPr txBox="1"/>
          <p:nvPr/>
        </p:nvSpPr>
        <p:spPr>
          <a:xfrm>
            <a:off x="334862" y="21177"/>
            <a:ext cx="105156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r>
              <a:rPr lang="en-US" sz="4400" b="1" dirty="0">
                <a:latin typeface="+mj-lt"/>
              </a:rPr>
              <a:t>Liquid-state </a:t>
            </a:r>
            <a:r>
              <a:rPr lang="el-GR" sz="4400" b="1" dirty="0">
                <a:latin typeface="+mj-lt"/>
              </a:rPr>
              <a:t>β</a:t>
            </a:r>
            <a:r>
              <a:rPr lang="pl-PL" sz="4400" b="1" dirty="0">
                <a:latin typeface="+mj-lt"/>
              </a:rPr>
              <a:t>-</a:t>
            </a:r>
            <a:r>
              <a:rPr lang="en-US" sz="4400" b="1" dirty="0">
                <a:latin typeface="+mj-lt"/>
              </a:rPr>
              <a:t>detected </a:t>
            </a:r>
            <a:r>
              <a:rPr lang="pl-PL" sz="4400" b="1" dirty="0">
                <a:latin typeface="+mj-lt"/>
              </a:rPr>
              <a:t>NMR</a:t>
            </a:r>
            <a:endParaRPr lang="en-US" sz="4400" dirty="0">
              <a:latin typeface="+mj-lt"/>
            </a:endParaRPr>
          </a:p>
        </p:txBody>
      </p:sp>
      <p:sp>
        <p:nvSpPr>
          <p:cNvPr id="79" name="pole tekstowe 25">
            <a:extLst>
              <a:ext uri="{FF2B5EF4-FFF2-40B4-BE49-F238E27FC236}">
                <a16:creationId xmlns:a16="http://schemas.microsoft.com/office/drawing/2014/main" id="{73741100-A1A5-4F6A-8F1D-44EBAD144036}"/>
              </a:ext>
            </a:extLst>
          </p:cNvPr>
          <p:cNvSpPr txBox="1"/>
          <p:nvPr/>
        </p:nvSpPr>
        <p:spPr>
          <a:xfrm>
            <a:off x="9121804" y="6220476"/>
            <a:ext cx="1925527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polarize spins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69955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862060-860E-490A-8531-4715A5FD8DE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7</a:t>
            </a:r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0537B3A-2AE9-4135-BF0D-6A374BC915F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2207795" y="1097982"/>
            <a:ext cx="7654507" cy="3386930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7" name="Rectangle 7">
            <a:extLst>
              <a:ext uri="{FF2B5EF4-FFF2-40B4-BE49-F238E27FC236}">
                <a16:creationId xmlns:a16="http://schemas.microsoft.com/office/drawing/2014/main" id="{6B1A73C6-57C6-4817-ABEF-1F6B9FDF080A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pole tekstowe 25">
            <a:extLst>
              <a:ext uri="{FF2B5EF4-FFF2-40B4-BE49-F238E27FC236}">
                <a16:creationId xmlns:a16="http://schemas.microsoft.com/office/drawing/2014/main" id="{B4ECDEA7-EC3F-4D34-BED7-C605C931704D}"/>
              </a:ext>
            </a:extLst>
          </p:cNvPr>
          <p:cNvSpPr txBox="1"/>
          <p:nvPr/>
        </p:nvSpPr>
        <p:spPr>
          <a:xfrm>
            <a:off x="9121804" y="6220476"/>
            <a:ext cx="1925527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polarize spins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" name="Prostokąt: zaokrąglone rogi 60">
            <a:extLst>
              <a:ext uri="{FF2B5EF4-FFF2-40B4-BE49-F238E27FC236}">
                <a16:creationId xmlns:a16="http://schemas.microsoft.com/office/drawing/2014/main" id="{CF2171AD-B818-4735-91D2-2E5CAD76631A}"/>
              </a:ext>
            </a:extLst>
          </p:cNvPr>
          <p:cNvSpPr/>
          <p:nvPr/>
        </p:nvSpPr>
        <p:spPr>
          <a:xfrm>
            <a:off x="256469" y="4734560"/>
            <a:ext cx="3838011" cy="203761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chemeClr val="accent6">
                <a:lumMod val="75000"/>
              </a:schemeClr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0" name="Prostokąt: zaokrąglone rogi 60">
            <a:extLst>
              <a:ext uri="{FF2B5EF4-FFF2-40B4-BE49-F238E27FC236}">
                <a16:creationId xmlns:a16="http://schemas.microsoft.com/office/drawing/2014/main" id="{0A67E270-8C14-4F49-AFFE-34C10FC11CA2}"/>
              </a:ext>
            </a:extLst>
          </p:cNvPr>
          <p:cNvSpPr/>
          <p:nvPr/>
        </p:nvSpPr>
        <p:spPr>
          <a:xfrm>
            <a:off x="4221333" y="4720334"/>
            <a:ext cx="3838011" cy="2037610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rgbClr val="00B0F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" name="Prostokąt: zaokrąglone rogi 60">
            <a:extLst>
              <a:ext uri="{FF2B5EF4-FFF2-40B4-BE49-F238E27FC236}">
                <a16:creationId xmlns:a16="http://schemas.microsoft.com/office/drawing/2014/main" id="{77FAF794-00C8-4FD5-9820-FF20D9708A79}"/>
              </a:ext>
            </a:extLst>
          </p:cNvPr>
          <p:cNvSpPr/>
          <p:nvPr/>
        </p:nvSpPr>
        <p:spPr>
          <a:xfrm>
            <a:off x="8165563" y="4734560"/>
            <a:ext cx="3838011" cy="2006896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noFill/>
          <a:ln w="38103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TextBox 520">
            <a:extLst>
              <a:ext uri="{FF2B5EF4-FFF2-40B4-BE49-F238E27FC236}">
                <a16:creationId xmlns:a16="http://schemas.microsoft.com/office/drawing/2014/main" id="{E1925907-9B47-459B-9B8A-4047A3FA5113}"/>
              </a:ext>
            </a:extLst>
          </p:cNvPr>
          <p:cNvSpPr txBox="1"/>
          <p:nvPr/>
        </p:nvSpPr>
        <p:spPr>
          <a:xfrm>
            <a:off x="9497911" y="5906304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13" name="TextBox 521">
            <a:extLst>
              <a:ext uri="{FF2B5EF4-FFF2-40B4-BE49-F238E27FC236}">
                <a16:creationId xmlns:a16="http://schemas.microsoft.com/office/drawing/2014/main" id="{6DABF9A3-6691-4083-95AF-D0A8CD4BCED5}"/>
              </a:ext>
            </a:extLst>
          </p:cNvPr>
          <p:cNvSpPr txBox="1"/>
          <p:nvPr/>
        </p:nvSpPr>
        <p:spPr>
          <a:xfrm>
            <a:off x="10350929" y="5909507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14" name="TextBox 522">
            <a:extLst>
              <a:ext uri="{FF2B5EF4-FFF2-40B4-BE49-F238E27FC236}">
                <a16:creationId xmlns:a16="http://schemas.microsoft.com/office/drawing/2014/main" id="{D3A47C7B-7688-4F1C-B7E0-9E9C9CB233D8}"/>
              </a:ext>
            </a:extLst>
          </p:cNvPr>
          <p:cNvSpPr txBox="1"/>
          <p:nvPr/>
        </p:nvSpPr>
        <p:spPr>
          <a:xfrm>
            <a:off x="9928320" y="5900121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15" name="TextBox 523">
            <a:extLst>
              <a:ext uri="{FF2B5EF4-FFF2-40B4-BE49-F238E27FC236}">
                <a16:creationId xmlns:a16="http://schemas.microsoft.com/office/drawing/2014/main" id="{25F69FBD-CDE2-4CBA-8559-0FA014045462}"/>
              </a:ext>
            </a:extLst>
          </p:cNvPr>
          <p:cNvSpPr txBox="1"/>
          <p:nvPr/>
        </p:nvSpPr>
        <p:spPr>
          <a:xfrm>
            <a:off x="10667784" y="5909507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16" name="TextBox 524">
            <a:extLst>
              <a:ext uri="{FF2B5EF4-FFF2-40B4-BE49-F238E27FC236}">
                <a16:creationId xmlns:a16="http://schemas.microsoft.com/office/drawing/2014/main" id="{76329C34-2F10-4BB3-A9BE-520D57674639}"/>
              </a:ext>
            </a:extLst>
          </p:cNvPr>
          <p:cNvSpPr txBox="1"/>
          <p:nvPr/>
        </p:nvSpPr>
        <p:spPr>
          <a:xfrm>
            <a:off x="10994866" y="5913174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17" name="Rectangle 546">
            <a:extLst>
              <a:ext uri="{FF2B5EF4-FFF2-40B4-BE49-F238E27FC236}">
                <a16:creationId xmlns:a16="http://schemas.microsoft.com/office/drawing/2014/main" id="{A79FD21F-0097-4091-88AF-73F9898BFFA5}"/>
              </a:ext>
            </a:extLst>
          </p:cNvPr>
          <p:cNvSpPr/>
          <p:nvPr/>
        </p:nvSpPr>
        <p:spPr>
          <a:xfrm>
            <a:off x="11053254" y="5556601"/>
            <a:ext cx="201283" cy="341286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8" name="Straight Arrow Connector 73">
            <a:extLst>
              <a:ext uri="{FF2B5EF4-FFF2-40B4-BE49-F238E27FC236}">
                <a16:creationId xmlns:a16="http://schemas.microsoft.com/office/drawing/2014/main" id="{61307741-417D-4A55-8AFC-5CB3EA7F155D}"/>
              </a:ext>
            </a:extLst>
          </p:cNvPr>
          <p:cNvCxnSpPr>
            <a:cxnSpLocks/>
            <a:stCxn id="29" idx="2"/>
            <a:endCxn id="16" idx="0"/>
          </p:cNvCxnSpPr>
          <p:nvPr/>
        </p:nvCxnSpPr>
        <p:spPr>
          <a:xfrm flipH="1">
            <a:off x="11157195" y="5246909"/>
            <a:ext cx="323406" cy="666265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19" name="Rectangle 545">
            <a:extLst>
              <a:ext uri="{FF2B5EF4-FFF2-40B4-BE49-F238E27FC236}">
                <a16:creationId xmlns:a16="http://schemas.microsoft.com/office/drawing/2014/main" id="{1F8508A3-373A-4940-AB03-D68075A62774}"/>
              </a:ext>
            </a:extLst>
          </p:cNvPr>
          <p:cNvSpPr/>
          <p:nvPr/>
        </p:nvSpPr>
        <p:spPr>
          <a:xfrm flipV="1">
            <a:off x="10370904" y="5841721"/>
            <a:ext cx="204943" cy="55335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0" name="Straight Arrow Connector 73">
            <a:extLst>
              <a:ext uri="{FF2B5EF4-FFF2-40B4-BE49-F238E27FC236}">
                <a16:creationId xmlns:a16="http://schemas.microsoft.com/office/drawing/2014/main" id="{67BEC5CC-D5AB-45FE-BADB-B192E04F4E62}"/>
              </a:ext>
            </a:extLst>
          </p:cNvPr>
          <p:cNvCxnSpPr>
            <a:cxnSpLocks/>
            <a:stCxn id="26" idx="2"/>
            <a:endCxn id="13" idx="0"/>
          </p:cNvCxnSpPr>
          <p:nvPr/>
        </p:nvCxnSpPr>
        <p:spPr>
          <a:xfrm flipH="1">
            <a:off x="10484857" y="5243243"/>
            <a:ext cx="31526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1" name="Rectangle 545">
            <a:extLst>
              <a:ext uri="{FF2B5EF4-FFF2-40B4-BE49-F238E27FC236}">
                <a16:creationId xmlns:a16="http://schemas.microsoft.com/office/drawing/2014/main" id="{FA9F0D83-1039-4363-BA4A-DD72BCF5790C}"/>
              </a:ext>
            </a:extLst>
          </p:cNvPr>
          <p:cNvSpPr/>
          <p:nvPr/>
        </p:nvSpPr>
        <p:spPr>
          <a:xfrm flipV="1">
            <a:off x="10695199" y="5773823"/>
            <a:ext cx="203852" cy="124063"/>
          </a:xfrm>
          <a:prstGeom prst="rect">
            <a:avLst/>
          </a:prstGeom>
          <a:solidFill>
            <a:srgbClr val="92D050"/>
          </a:solidFill>
          <a:ln w="12701" cap="flat">
            <a:noFill/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2" name="Straight Arrow Connector 73">
            <a:extLst>
              <a:ext uri="{FF2B5EF4-FFF2-40B4-BE49-F238E27FC236}">
                <a16:creationId xmlns:a16="http://schemas.microsoft.com/office/drawing/2014/main" id="{10996E74-2475-4C3D-8C12-5B1457D04EE3}"/>
              </a:ext>
            </a:extLst>
          </p:cNvPr>
          <p:cNvCxnSpPr>
            <a:cxnSpLocks/>
            <a:stCxn id="27" idx="2"/>
            <a:endCxn id="15" idx="0"/>
          </p:cNvCxnSpPr>
          <p:nvPr/>
        </p:nvCxnSpPr>
        <p:spPr>
          <a:xfrm flipH="1">
            <a:off x="10817586" y="5246910"/>
            <a:ext cx="333515" cy="662597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23" name="TextBox 520">
            <a:extLst>
              <a:ext uri="{FF2B5EF4-FFF2-40B4-BE49-F238E27FC236}">
                <a16:creationId xmlns:a16="http://schemas.microsoft.com/office/drawing/2014/main" id="{3DA0B075-8393-4BBE-8B44-2FC218FFEDF2}"/>
              </a:ext>
            </a:extLst>
          </p:cNvPr>
          <p:cNvSpPr txBox="1"/>
          <p:nvPr/>
        </p:nvSpPr>
        <p:spPr>
          <a:xfrm>
            <a:off x="9491817" y="4993819"/>
            <a:ext cx="3927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-2</a:t>
            </a:r>
          </a:p>
        </p:txBody>
      </p:sp>
      <p:sp>
        <p:nvSpPr>
          <p:cNvPr id="24" name="TextBox 521">
            <a:extLst>
              <a:ext uri="{FF2B5EF4-FFF2-40B4-BE49-F238E27FC236}">
                <a16:creationId xmlns:a16="http://schemas.microsoft.com/office/drawing/2014/main" id="{3B3104B5-1884-48A0-BCCB-44B27B8F2D43}"/>
              </a:ext>
            </a:extLst>
          </p:cNvPr>
          <p:cNvSpPr txBox="1"/>
          <p:nvPr/>
        </p:nvSpPr>
        <p:spPr>
          <a:xfrm>
            <a:off x="10344835" y="4997022"/>
            <a:ext cx="267855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0</a:t>
            </a:r>
          </a:p>
        </p:txBody>
      </p:sp>
      <p:sp>
        <p:nvSpPr>
          <p:cNvPr id="25" name="TextBox 522">
            <a:extLst>
              <a:ext uri="{FF2B5EF4-FFF2-40B4-BE49-F238E27FC236}">
                <a16:creationId xmlns:a16="http://schemas.microsoft.com/office/drawing/2014/main" id="{0E105167-2A12-451A-8888-788D30B9006E}"/>
              </a:ext>
            </a:extLst>
          </p:cNvPr>
          <p:cNvSpPr txBox="1"/>
          <p:nvPr/>
        </p:nvSpPr>
        <p:spPr>
          <a:xfrm>
            <a:off x="9922226" y="4987636"/>
            <a:ext cx="384980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-1</a:t>
            </a:r>
          </a:p>
        </p:txBody>
      </p:sp>
      <p:sp>
        <p:nvSpPr>
          <p:cNvPr id="26" name="TextBox 523">
            <a:extLst>
              <a:ext uri="{FF2B5EF4-FFF2-40B4-BE49-F238E27FC236}">
                <a16:creationId xmlns:a16="http://schemas.microsoft.com/office/drawing/2014/main" id="{C64D18C7-32EB-43BD-B6FC-478FB9F4F730}"/>
              </a:ext>
            </a:extLst>
          </p:cNvPr>
          <p:cNvSpPr txBox="1"/>
          <p:nvPr/>
        </p:nvSpPr>
        <p:spPr>
          <a:xfrm>
            <a:off x="10650319" y="4997022"/>
            <a:ext cx="299603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1</a:t>
            </a:r>
          </a:p>
        </p:txBody>
      </p:sp>
      <p:sp>
        <p:nvSpPr>
          <p:cNvPr id="27" name="TextBox 524">
            <a:extLst>
              <a:ext uri="{FF2B5EF4-FFF2-40B4-BE49-F238E27FC236}">
                <a16:creationId xmlns:a16="http://schemas.microsoft.com/office/drawing/2014/main" id="{748AB20C-AC3F-4F32-9CF3-3DE97DB946E6}"/>
              </a:ext>
            </a:extLst>
          </p:cNvPr>
          <p:cNvSpPr txBox="1"/>
          <p:nvPr/>
        </p:nvSpPr>
        <p:spPr>
          <a:xfrm>
            <a:off x="10988772" y="5000689"/>
            <a:ext cx="324657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2</a:t>
            </a:r>
          </a:p>
        </p:txBody>
      </p:sp>
      <p:sp>
        <p:nvSpPr>
          <p:cNvPr id="28" name="TextBox 525">
            <a:extLst>
              <a:ext uri="{FF2B5EF4-FFF2-40B4-BE49-F238E27FC236}">
                <a16:creationId xmlns:a16="http://schemas.microsoft.com/office/drawing/2014/main" id="{E6B35AE1-C21A-46AF-8B1D-C937CE157668}"/>
              </a:ext>
            </a:extLst>
          </p:cNvPr>
          <p:cNvSpPr txBox="1"/>
          <p:nvPr/>
        </p:nvSpPr>
        <p:spPr>
          <a:xfrm>
            <a:off x="9120699" y="4993819"/>
            <a:ext cx="332201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 Narrow" pitchFamily="34"/>
              </a:rPr>
              <a:t>-3</a:t>
            </a:r>
          </a:p>
        </p:txBody>
      </p:sp>
      <p:sp>
        <p:nvSpPr>
          <p:cNvPr id="29" name="TextBox 526">
            <a:extLst>
              <a:ext uri="{FF2B5EF4-FFF2-40B4-BE49-F238E27FC236}">
                <a16:creationId xmlns:a16="http://schemas.microsoft.com/office/drawing/2014/main" id="{5502FE40-6B9A-4D1C-A12F-6955293A83AE}"/>
              </a:ext>
            </a:extLst>
          </p:cNvPr>
          <p:cNvSpPr txBox="1"/>
          <p:nvPr/>
        </p:nvSpPr>
        <p:spPr>
          <a:xfrm>
            <a:off x="11352279" y="5000688"/>
            <a:ext cx="256644" cy="246221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0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3</a:t>
            </a:r>
          </a:p>
        </p:txBody>
      </p:sp>
      <p:sp>
        <p:nvSpPr>
          <p:cNvPr id="30" name="Rectangle 82">
            <a:extLst>
              <a:ext uri="{FF2B5EF4-FFF2-40B4-BE49-F238E27FC236}">
                <a16:creationId xmlns:a16="http://schemas.microsoft.com/office/drawing/2014/main" id="{925464CB-A41B-44EE-91FD-3A998AB079F4}"/>
              </a:ext>
            </a:extLst>
          </p:cNvPr>
          <p:cNvSpPr/>
          <p:nvPr/>
        </p:nvSpPr>
        <p:spPr>
          <a:xfrm>
            <a:off x="11652784" y="5000687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31" name="Straight Arrow Connector 73">
            <a:extLst>
              <a:ext uri="{FF2B5EF4-FFF2-40B4-BE49-F238E27FC236}">
                <a16:creationId xmlns:a16="http://schemas.microsoft.com/office/drawing/2014/main" id="{3EB57843-BA72-482D-86DA-93EA808B71AF}"/>
              </a:ext>
            </a:extLst>
          </p:cNvPr>
          <p:cNvCxnSpPr>
            <a:cxnSpLocks/>
          </p:cNvCxnSpPr>
          <p:nvPr/>
        </p:nvCxnSpPr>
        <p:spPr>
          <a:xfrm flipH="1">
            <a:off x="9637060" y="5242504"/>
            <a:ext cx="476106" cy="6247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32" name="Rectangle 82">
            <a:extLst>
              <a:ext uri="{FF2B5EF4-FFF2-40B4-BE49-F238E27FC236}">
                <a16:creationId xmlns:a16="http://schemas.microsoft.com/office/drawing/2014/main" id="{45FD924D-54CD-4422-B670-9495C6007488}"/>
              </a:ext>
            </a:extLst>
          </p:cNvPr>
          <p:cNvSpPr/>
          <p:nvPr/>
        </p:nvSpPr>
        <p:spPr>
          <a:xfrm>
            <a:off x="11290590" y="5731750"/>
            <a:ext cx="327334" cy="246221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  <a:r>
              <a:rPr lang="en-GB" sz="1000" b="1" i="0" u="none" strike="noStrike" kern="1200" cap="none" spc="0" baseline="-25000">
                <a:solidFill>
                  <a:srgbClr val="000000"/>
                </a:solidFill>
                <a:uFillTx/>
                <a:latin typeface="Calibri"/>
              </a:rPr>
              <a:t>F</a:t>
            </a:r>
            <a:endParaRPr lang="pl-PL" sz="10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33" name="Arrow: Right 107">
            <a:extLst>
              <a:ext uri="{FF2B5EF4-FFF2-40B4-BE49-F238E27FC236}">
                <a16:creationId xmlns:a16="http://schemas.microsoft.com/office/drawing/2014/main" id="{9BB59707-A39A-4618-A3D0-36F0C7FAD4D5}"/>
              </a:ext>
            </a:extLst>
          </p:cNvPr>
          <p:cNvSpPr/>
          <p:nvPr/>
        </p:nvSpPr>
        <p:spPr>
          <a:xfrm>
            <a:off x="8366199" y="5401969"/>
            <a:ext cx="726031" cy="156938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4" name="Dowolny kształt: kształt 41">
            <a:extLst>
              <a:ext uri="{FF2B5EF4-FFF2-40B4-BE49-F238E27FC236}">
                <a16:creationId xmlns:a16="http://schemas.microsoft.com/office/drawing/2014/main" id="{D480B7F5-7285-4980-8785-A3145E7BE5BA}"/>
              </a:ext>
            </a:extLst>
          </p:cNvPr>
          <p:cNvSpPr/>
          <p:nvPr/>
        </p:nvSpPr>
        <p:spPr>
          <a:xfrm>
            <a:off x="8424498" y="5332776"/>
            <a:ext cx="526969" cy="5064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5" name="Straight Arrow Connector 73">
            <a:extLst>
              <a:ext uri="{FF2B5EF4-FFF2-40B4-BE49-F238E27FC236}">
                <a16:creationId xmlns:a16="http://schemas.microsoft.com/office/drawing/2014/main" id="{2B26C9B6-B44A-4490-A357-F1C816D8827C}"/>
              </a:ext>
            </a:extLst>
          </p:cNvPr>
          <p:cNvCxnSpPr>
            <a:cxnSpLocks/>
            <a:endCxn id="14" idx="0"/>
          </p:cNvCxnSpPr>
          <p:nvPr/>
        </p:nvCxnSpPr>
        <p:spPr>
          <a:xfrm>
            <a:off x="10110397" y="5243161"/>
            <a:ext cx="10413" cy="65696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D66A63CA-41BA-442F-BA8C-5EEAE1AE14FF}"/>
              </a:ext>
            </a:extLst>
          </p:cNvPr>
          <p:cNvCxnSpPr>
            <a:cxnSpLocks/>
          </p:cNvCxnSpPr>
          <p:nvPr/>
        </p:nvCxnSpPr>
        <p:spPr>
          <a:xfrm>
            <a:off x="9184327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E7F3C45B-19EA-417A-ABD1-AEFA64D63514}"/>
              </a:ext>
            </a:extLst>
          </p:cNvPr>
          <p:cNvCxnSpPr>
            <a:cxnSpLocks/>
          </p:cNvCxnSpPr>
          <p:nvPr/>
        </p:nvCxnSpPr>
        <p:spPr>
          <a:xfrm>
            <a:off x="9593134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3AF54023-47B4-411F-8433-4EEC8FCAAD1B}"/>
              </a:ext>
            </a:extLst>
          </p:cNvPr>
          <p:cNvCxnSpPr>
            <a:cxnSpLocks/>
          </p:cNvCxnSpPr>
          <p:nvPr/>
        </p:nvCxnSpPr>
        <p:spPr>
          <a:xfrm>
            <a:off x="10007436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D3A3EDE8-D3D2-4BA7-88C5-B2E0F2405BFE}"/>
              </a:ext>
            </a:extLst>
          </p:cNvPr>
          <p:cNvCxnSpPr>
            <a:cxnSpLocks/>
          </p:cNvCxnSpPr>
          <p:nvPr/>
        </p:nvCxnSpPr>
        <p:spPr>
          <a:xfrm>
            <a:off x="10370905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7D5EDC9-744A-4DA6-A1DC-3A5387F563A5}"/>
              </a:ext>
            </a:extLst>
          </p:cNvPr>
          <p:cNvCxnSpPr>
            <a:cxnSpLocks/>
          </p:cNvCxnSpPr>
          <p:nvPr/>
        </p:nvCxnSpPr>
        <p:spPr>
          <a:xfrm>
            <a:off x="10695199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D53DB9D6-EAA3-4CDD-9FC2-AF07C24D9D31}"/>
              </a:ext>
            </a:extLst>
          </p:cNvPr>
          <p:cNvCxnSpPr>
            <a:cxnSpLocks/>
          </p:cNvCxnSpPr>
          <p:nvPr/>
        </p:nvCxnSpPr>
        <p:spPr>
          <a:xfrm>
            <a:off x="11048732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2F1FEF4-62F8-491C-8DAA-9A98FB6235C8}"/>
              </a:ext>
            </a:extLst>
          </p:cNvPr>
          <p:cNvCxnSpPr>
            <a:cxnSpLocks/>
          </p:cNvCxnSpPr>
          <p:nvPr/>
        </p:nvCxnSpPr>
        <p:spPr>
          <a:xfrm>
            <a:off x="11386361" y="5233857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43D6459F-80D9-4E08-8058-DB2506A52252}"/>
              </a:ext>
            </a:extLst>
          </p:cNvPr>
          <p:cNvCxnSpPr>
            <a:cxnSpLocks/>
          </p:cNvCxnSpPr>
          <p:nvPr/>
        </p:nvCxnSpPr>
        <p:spPr>
          <a:xfrm>
            <a:off x="10695199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73">
            <a:extLst>
              <a:ext uri="{FF2B5EF4-FFF2-40B4-BE49-F238E27FC236}">
                <a16:creationId xmlns:a16="http://schemas.microsoft.com/office/drawing/2014/main" id="{7EE4C572-BCF1-4E2E-9B6C-2CBE9C848B3C}"/>
              </a:ext>
            </a:extLst>
          </p:cNvPr>
          <p:cNvCxnSpPr>
            <a:cxnSpLocks/>
            <a:stCxn id="25" idx="2"/>
            <a:endCxn id="13" idx="0"/>
          </p:cNvCxnSpPr>
          <p:nvPr/>
        </p:nvCxnSpPr>
        <p:spPr>
          <a:xfrm>
            <a:off x="10114716" y="5233857"/>
            <a:ext cx="370141" cy="675650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5" name="Straight Arrow Connector 73">
            <a:extLst>
              <a:ext uri="{FF2B5EF4-FFF2-40B4-BE49-F238E27FC236}">
                <a16:creationId xmlns:a16="http://schemas.microsoft.com/office/drawing/2014/main" id="{952B3BA7-DE0A-4F04-B13C-730A3A4FACD1}"/>
              </a:ext>
            </a:extLst>
          </p:cNvPr>
          <p:cNvCxnSpPr>
            <a:cxnSpLocks/>
            <a:stCxn id="24" idx="2"/>
            <a:endCxn id="14" idx="0"/>
          </p:cNvCxnSpPr>
          <p:nvPr/>
        </p:nvCxnSpPr>
        <p:spPr>
          <a:xfrm flipH="1">
            <a:off x="10120810" y="5243243"/>
            <a:ext cx="357953" cy="656878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6" name="Straight Arrow Connector 73">
            <a:extLst>
              <a:ext uri="{FF2B5EF4-FFF2-40B4-BE49-F238E27FC236}">
                <a16:creationId xmlns:a16="http://schemas.microsoft.com/office/drawing/2014/main" id="{F3B7B0EA-627A-4FD0-B3EF-7E29A75F21AC}"/>
              </a:ext>
            </a:extLst>
          </p:cNvPr>
          <p:cNvCxnSpPr>
            <a:cxnSpLocks/>
            <a:stCxn id="24" idx="2"/>
            <a:endCxn id="13" idx="0"/>
          </p:cNvCxnSpPr>
          <p:nvPr/>
        </p:nvCxnSpPr>
        <p:spPr>
          <a:xfrm>
            <a:off x="10478763" y="5243243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47" name="Straight Arrow Connector 527">
            <a:extLst>
              <a:ext uri="{FF2B5EF4-FFF2-40B4-BE49-F238E27FC236}">
                <a16:creationId xmlns:a16="http://schemas.microsoft.com/office/drawing/2014/main" id="{8A204890-71C0-427E-912B-ABF8E8A0837B}"/>
              </a:ext>
            </a:extLst>
          </p:cNvPr>
          <p:cNvCxnSpPr>
            <a:cxnSpLocks/>
            <a:stCxn id="13" idx="0"/>
            <a:endCxn id="26" idx="2"/>
          </p:cNvCxnSpPr>
          <p:nvPr/>
        </p:nvCxnSpPr>
        <p:spPr>
          <a:xfrm flipV="1">
            <a:off x="10484857" y="5243243"/>
            <a:ext cx="315264" cy="666264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8" name="Straight Arrow Connector 527">
            <a:extLst>
              <a:ext uri="{FF2B5EF4-FFF2-40B4-BE49-F238E27FC236}">
                <a16:creationId xmlns:a16="http://schemas.microsoft.com/office/drawing/2014/main" id="{5554928D-FC75-446B-A954-629F3D951D97}"/>
              </a:ext>
            </a:extLst>
          </p:cNvPr>
          <p:cNvCxnSpPr>
            <a:cxnSpLocks/>
            <a:stCxn id="16" idx="0"/>
            <a:endCxn id="29" idx="2"/>
          </p:cNvCxnSpPr>
          <p:nvPr/>
        </p:nvCxnSpPr>
        <p:spPr>
          <a:xfrm flipV="1">
            <a:off x="11157195" y="5246909"/>
            <a:ext cx="323406" cy="666265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49" name="Straight Arrow Connector 73">
            <a:extLst>
              <a:ext uri="{FF2B5EF4-FFF2-40B4-BE49-F238E27FC236}">
                <a16:creationId xmlns:a16="http://schemas.microsoft.com/office/drawing/2014/main" id="{831464F3-AC67-4D7D-9406-606E3A593C9A}"/>
              </a:ext>
            </a:extLst>
          </p:cNvPr>
          <p:cNvCxnSpPr>
            <a:cxnSpLocks/>
            <a:stCxn id="26" idx="2"/>
            <a:endCxn id="15" idx="0"/>
          </p:cNvCxnSpPr>
          <p:nvPr/>
        </p:nvCxnSpPr>
        <p:spPr>
          <a:xfrm>
            <a:off x="10800121" y="5243243"/>
            <a:ext cx="17465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0" name="Straight Arrow Connector 73">
            <a:extLst>
              <a:ext uri="{FF2B5EF4-FFF2-40B4-BE49-F238E27FC236}">
                <a16:creationId xmlns:a16="http://schemas.microsoft.com/office/drawing/2014/main" id="{5D6F71D1-8BBA-4907-B996-76281E4E4813}"/>
              </a:ext>
            </a:extLst>
          </p:cNvPr>
          <p:cNvCxnSpPr>
            <a:cxnSpLocks/>
            <a:stCxn id="26" idx="2"/>
            <a:endCxn id="16" idx="0"/>
          </p:cNvCxnSpPr>
          <p:nvPr/>
        </p:nvCxnSpPr>
        <p:spPr>
          <a:xfrm>
            <a:off x="10800121" y="5243243"/>
            <a:ext cx="357074" cy="669931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1" name="Straight Arrow Connector 73">
            <a:extLst>
              <a:ext uri="{FF2B5EF4-FFF2-40B4-BE49-F238E27FC236}">
                <a16:creationId xmlns:a16="http://schemas.microsoft.com/office/drawing/2014/main" id="{2F358AF1-E899-486B-B6C6-C5AF1A89F633}"/>
              </a:ext>
            </a:extLst>
          </p:cNvPr>
          <p:cNvCxnSpPr>
            <a:cxnSpLocks/>
            <a:stCxn id="27" idx="2"/>
            <a:endCxn id="16" idx="0"/>
          </p:cNvCxnSpPr>
          <p:nvPr/>
        </p:nvCxnSpPr>
        <p:spPr>
          <a:xfrm>
            <a:off x="11151101" y="5246910"/>
            <a:ext cx="6094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cxnSp>
        <p:nvCxnSpPr>
          <p:cNvPr id="52" name="Straight Arrow Connector 527">
            <a:extLst>
              <a:ext uri="{FF2B5EF4-FFF2-40B4-BE49-F238E27FC236}">
                <a16:creationId xmlns:a16="http://schemas.microsoft.com/office/drawing/2014/main" id="{C6B2E571-1B07-416D-9489-EB6FC94C22D9}"/>
              </a:ext>
            </a:extLst>
          </p:cNvPr>
          <p:cNvCxnSpPr>
            <a:cxnSpLocks/>
            <a:stCxn id="12" idx="0"/>
            <a:endCxn id="25" idx="2"/>
          </p:cNvCxnSpPr>
          <p:nvPr/>
        </p:nvCxnSpPr>
        <p:spPr>
          <a:xfrm flipV="1">
            <a:off x="9694301" y="5233857"/>
            <a:ext cx="420415" cy="67244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3" name="Straight Arrow Connector 527">
            <a:extLst>
              <a:ext uri="{FF2B5EF4-FFF2-40B4-BE49-F238E27FC236}">
                <a16:creationId xmlns:a16="http://schemas.microsoft.com/office/drawing/2014/main" id="{2A400156-BE5D-4B5F-8F31-5AD3086C6454}"/>
              </a:ext>
            </a:extLst>
          </p:cNvPr>
          <p:cNvCxnSpPr>
            <a:cxnSpLocks/>
            <a:stCxn id="14" idx="0"/>
            <a:endCxn id="24" idx="2"/>
          </p:cNvCxnSpPr>
          <p:nvPr/>
        </p:nvCxnSpPr>
        <p:spPr>
          <a:xfrm flipV="1">
            <a:off x="10120810" y="5243243"/>
            <a:ext cx="357953" cy="656878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4" name="Straight Arrow Connector 527">
            <a:extLst>
              <a:ext uri="{FF2B5EF4-FFF2-40B4-BE49-F238E27FC236}">
                <a16:creationId xmlns:a16="http://schemas.microsoft.com/office/drawing/2014/main" id="{F2140294-8B88-4450-88AD-E984717734FE}"/>
              </a:ext>
            </a:extLst>
          </p:cNvPr>
          <p:cNvCxnSpPr>
            <a:cxnSpLocks/>
            <a:stCxn id="15" idx="0"/>
            <a:endCxn id="27" idx="2"/>
          </p:cNvCxnSpPr>
          <p:nvPr/>
        </p:nvCxnSpPr>
        <p:spPr>
          <a:xfrm flipV="1">
            <a:off x="10817586" y="5246910"/>
            <a:ext cx="333515" cy="662597"/>
          </a:xfrm>
          <a:prstGeom prst="straightConnector1">
            <a:avLst/>
          </a:prstGeom>
          <a:noFill/>
          <a:ln w="28575" cap="flat">
            <a:solidFill>
              <a:srgbClr val="C00000"/>
            </a:solidFill>
            <a:prstDash val="solid"/>
            <a:miter/>
            <a:tailEnd type="arrow"/>
          </a:ln>
        </p:spPr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62822EE1-6096-4755-8201-94589645B36A}"/>
              </a:ext>
            </a:extLst>
          </p:cNvPr>
          <p:cNvCxnSpPr>
            <a:cxnSpLocks/>
          </p:cNvCxnSpPr>
          <p:nvPr/>
        </p:nvCxnSpPr>
        <p:spPr>
          <a:xfrm>
            <a:off x="9593134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Connector 55">
            <a:extLst>
              <a:ext uri="{FF2B5EF4-FFF2-40B4-BE49-F238E27FC236}">
                <a16:creationId xmlns:a16="http://schemas.microsoft.com/office/drawing/2014/main" id="{D23F51E9-AD24-4DD6-B966-12E502133D8F}"/>
              </a:ext>
            </a:extLst>
          </p:cNvPr>
          <p:cNvCxnSpPr>
            <a:cxnSpLocks/>
          </p:cNvCxnSpPr>
          <p:nvPr/>
        </p:nvCxnSpPr>
        <p:spPr>
          <a:xfrm>
            <a:off x="10007436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38E66B25-00ED-4D13-A0DF-B89B91518784}"/>
              </a:ext>
            </a:extLst>
          </p:cNvPr>
          <p:cNvCxnSpPr>
            <a:cxnSpLocks/>
          </p:cNvCxnSpPr>
          <p:nvPr/>
        </p:nvCxnSpPr>
        <p:spPr>
          <a:xfrm>
            <a:off x="10370905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555557CE-47A2-4E1A-9BC6-4731894E5E67}"/>
              </a:ext>
            </a:extLst>
          </p:cNvPr>
          <p:cNvCxnSpPr>
            <a:cxnSpLocks/>
          </p:cNvCxnSpPr>
          <p:nvPr/>
        </p:nvCxnSpPr>
        <p:spPr>
          <a:xfrm>
            <a:off x="11048732" y="5918855"/>
            <a:ext cx="204943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73">
            <a:extLst>
              <a:ext uri="{FF2B5EF4-FFF2-40B4-BE49-F238E27FC236}">
                <a16:creationId xmlns:a16="http://schemas.microsoft.com/office/drawing/2014/main" id="{F3AC9CE9-9799-43ED-9CA9-B7D2277D7B7D}"/>
              </a:ext>
            </a:extLst>
          </p:cNvPr>
          <p:cNvCxnSpPr>
            <a:cxnSpLocks/>
            <a:stCxn id="24" idx="2"/>
            <a:endCxn id="15" idx="0"/>
          </p:cNvCxnSpPr>
          <p:nvPr/>
        </p:nvCxnSpPr>
        <p:spPr>
          <a:xfrm>
            <a:off x="10478763" y="5243243"/>
            <a:ext cx="338823" cy="666264"/>
          </a:xfrm>
          <a:prstGeom prst="straightConnector1">
            <a:avLst/>
          </a:prstGeom>
          <a:noFill/>
          <a:ln w="22229" cap="flat">
            <a:solidFill>
              <a:srgbClr val="2E75B6"/>
            </a:solidFill>
            <a:prstDash val="solid"/>
            <a:miter/>
            <a:tailEnd type="arrow"/>
          </a:ln>
        </p:spPr>
      </p:cxnSp>
      <p:sp>
        <p:nvSpPr>
          <p:cNvPr id="62" name="pole tekstowe 63">
            <a:extLst>
              <a:ext uri="{FF2B5EF4-FFF2-40B4-BE49-F238E27FC236}">
                <a16:creationId xmlns:a16="http://schemas.microsoft.com/office/drawing/2014/main" id="{E5095F87-A075-46CD-815B-E051CC9E2F91}"/>
              </a:ext>
            </a:extLst>
          </p:cNvPr>
          <p:cNvSpPr txBox="1"/>
          <p:nvPr/>
        </p:nvSpPr>
        <p:spPr>
          <a:xfrm>
            <a:off x="5515655" y="6204112"/>
            <a:ext cx="1172437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implant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8" name="Schemat blokowy: łącznik 34">
            <a:extLst>
              <a:ext uri="{FF2B5EF4-FFF2-40B4-BE49-F238E27FC236}">
                <a16:creationId xmlns:a16="http://schemas.microsoft.com/office/drawing/2014/main" id="{A08DC7AD-0D57-426A-96F7-D017FB415A6E}"/>
              </a:ext>
            </a:extLst>
          </p:cNvPr>
          <p:cNvSpPr/>
          <p:nvPr/>
        </p:nvSpPr>
        <p:spPr>
          <a:xfrm>
            <a:off x="5621343" y="4847428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69" name="Schemat blokowy: łącznik 34">
            <a:extLst>
              <a:ext uri="{FF2B5EF4-FFF2-40B4-BE49-F238E27FC236}">
                <a16:creationId xmlns:a16="http://schemas.microsoft.com/office/drawing/2014/main" id="{3781812C-F3B3-4179-A1F0-38BC2DB882A4}"/>
              </a:ext>
            </a:extLst>
          </p:cNvPr>
          <p:cNvSpPr/>
          <p:nvPr/>
        </p:nvSpPr>
        <p:spPr>
          <a:xfrm>
            <a:off x="4446076" y="5212295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0" name="Schemat blokowy: łącznik 34">
            <a:extLst>
              <a:ext uri="{FF2B5EF4-FFF2-40B4-BE49-F238E27FC236}">
                <a16:creationId xmlns:a16="http://schemas.microsoft.com/office/drawing/2014/main" id="{6CF8CD32-5FEF-4B17-9429-F7312FB14A37}"/>
              </a:ext>
            </a:extLst>
          </p:cNvPr>
          <p:cNvSpPr/>
          <p:nvPr/>
        </p:nvSpPr>
        <p:spPr>
          <a:xfrm>
            <a:off x="4858365" y="4844345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1" name="Schemat blokowy: łącznik 34">
            <a:extLst>
              <a:ext uri="{FF2B5EF4-FFF2-40B4-BE49-F238E27FC236}">
                <a16:creationId xmlns:a16="http://schemas.microsoft.com/office/drawing/2014/main" id="{AF681358-54A6-430E-BAF7-B16D300B18AC}"/>
              </a:ext>
            </a:extLst>
          </p:cNvPr>
          <p:cNvSpPr/>
          <p:nvPr/>
        </p:nvSpPr>
        <p:spPr>
          <a:xfrm>
            <a:off x="5242969" y="4999651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2" name="Schemat blokowy: łącznik 34">
            <a:extLst>
              <a:ext uri="{FF2B5EF4-FFF2-40B4-BE49-F238E27FC236}">
                <a16:creationId xmlns:a16="http://schemas.microsoft.com/office/drawing/2014/main" id="{292FC506-F2A9-4244-96DD-9D867CC7CFE4}"/>
              </a:ext>
            </a:extLst>
          </p:cNvPr>
          <p:cNvSpPr/>
          <p:nvPr/>
        </p:nvSpPr>
        <p:spPr>
          <a:xfrm>
            <a:off x="5723861" y="516313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3" name="Schemat blokowy: łącznik 34">
            <a:extLst>
              <a:ext uri="{FF2B5EF4-FFF2-40B4-BE49-F238E27FC236}">
                <a16:creationId xmlns:a16="http://schemas.microsoft.com/office/drawing/2014/main" id="{A73E6EA8-AEC7-4D3C-8361-7E41BB5CF216}"/>
              </a:ext>
            </a:extLst>
          </p:cNvPr>
          <p:cNvSpPr/>
          <p:nvPr/>
        </p:nvSpPr>
        <p:spPr>
          <a:xfrm>
            <a:off x="6140338" y="5091814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46FF46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4" name="Teardrop 90">
            <a:extLst>
              <a:ext uri="{FF2B5EF4-FFF2-40B4-BE49-F238E27FC236}">
                <a16:creationId xmlns:a16="http://schemas.microsoft.com/office/drawing/2014/main" id="{57B26DA7-20A6-4A83-A0B3-47801AB9F3B6}"/>
              </a:ext>
            </a:extLst>
          </p:cNvPr>
          <p:cNvSpPr/>
          <p:nvPr/>
        </p:nvSpPr>
        <p:spPr>
          <a:xfrm rot="18793680">
            <a:off x="6977477" y="5521847"/>
            <a:ext cx="739438" cy="75041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6893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61" name="Obraz 62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57EF5BBB-6D89-434F-8239-82A6B5BD009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9116079">
            <a:off x="6899527" y="5494899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6" name="Obraz 75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FE4E95D7-C944-425F-B84F-00C17D884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2256392">
            <a:off x="7019709" y="5864170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0" name="Obraz 61" descr="Obraz zawierający stawonogi, krab&#10;&#10;Opis wygenerowany automatycznie">
            <a:extLst>
              <a:ext uri="{FF2B5EF4-FFF2-40B4-BE49-F238E27FC236}">
                <a16:creationId xmlns:a16="http://schemas.microsoft.com/office/drawing/2014/main" id="{350D5E2A-310D-4973-8528-6E9151814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3521" y="5665983"/>
            <a:ext cx="618390" cy="36879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5" name="Arrow: Right 107">
            <a:extLst>
              <a:ext uri="{FF2B5EF4-FFF2-40B4-BE49-F238E27FC236}">
                <a16:creationId xmlns:a16="http://schemas.microsoft.com/office/drawing/2014/main" id="{A663711B-53FA-4987-B914-BF09808C0883}"/>
              </a:ext>
            </a:extLst>
          </p:cNvPr>
          <p:cNvSpPr/>
          <p:nvPr/>
        </p:nvSpPr>
        <p:spPr>
          <a:xfrm>
            <a:off x="4800138" y="5592876"/>
            <a:ext cx="1395816" cy="221561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6" name="Dowolny kształt: kształt 41">
            <a:extLst>
              <a:ext uri="{FF2B5EF4-FFF2-40B4-BE49-F238E27FC236}">
                <a16:creationId xmlns:a16="http://schemas.microsoft.com/office/drawing/2014/main" id="{DD0DFAB2-9ACB-4167-9A8A-214C9C03A9EF}"/>
              </a:ext>
            </a:extLst>
          </p:cNvPr>
          <p:cNvSpPr/>
          <p:nvPr/>
        </p:nvSpPr>
        <p:spPr>
          <a:xfrm>
            <a:off x="4823105" y="5475768"/>
            <a:ext cx="1156586" cy="11442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84" name="Straight Connector 25">
            <a:extLst>
              <a:ext uri="{FF2B5EF4-FFF2-40B4-BE49-F238E27FC236}">
                <a16:creationId xmlns:a16="http://schemas.microsoft.com/office/drawing/2014/main" id="{66FF20FB-E813-4C0D-A8E5-55B7DCA11D8F}"/>
              </a:ext>
            </a:extLst>
          </p:cNvPr>
          <p:cNvCxnSpPr/>
          <p:nvPr/>
        </p:nvCxnSpPr>
        <p:spPr>
          <a:xfrm flipH="1">
            <a:off x="1996260" y="5028444"/>
            <a:ext cx="4206" cy="1202984"/>
          </a:xfrm>
          <a:prstGeom prst="straightConnector1">
            <a:avLst/>
          </a:prstGeom>
          <a:noFill/>
          <a:ln w="34920" cap="flat">
            <a:solidFill>
              <a:schemeClr val="accent2">
                <a:lumMod val="75000"/>
              </a:schemeClr>
            </a:solidFill>
            <a:prstDash val="solid"/>
            <a:miter/>
          </a:ln>
        </p:spPr>
      </p:cxnSp>
      <p:sp>
        <p:nvSpPr>
          <p:cNvPr id="85" name="Rectangle: Rounded Corners 43">
            <a:extLst>
              <a:ext uri="{FF2B5EF4-FFF2-40B4-BE49-F238E27FC236}">
                <a16:creationId xmlns:a16="http://schemas.microsoft.com/office/drawing/2014/main" id="{B3A6DB8F-2C0F-48B7-BBC9-4CA4DB8B9FD3}"/>
              </a:ext>
            </a:extLst>
          </p:cNvPr>
          <p:cNvSpPr/>
          <p:nvPr/>
        </p:nvSpPr>
        <p:spPr>
          <a:xfrm>
            <a:off x="612013" y="4993776"/>
            <a:ext cx="150519" cy="1224134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0070C0"/>
          </a:solidFill>
          <a:ln w="12701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6" name="Rectangle: Rounded Corners 44">
            <a:extLst>
              <a:ext uri="{FF2B5EF4-FFF2-40B4-BE49-F238E27FC236}">
                <a16:creationId xmlns:a16="http://schemas.microsoft.com/office/drawing/2014/main" id="{4297CBBC-9FA6-4939-A030-2FE098492419}"/>
              </a:ext>
            </a:extLst>
          </p:cNvPr>
          <p:cNvSpPr/>
          <p:nvPr/>
        </p:nvSpPr>
        <p:spPr>
          <a:xfrm>
            <a:off x="3593704" y="4990097"/>
            <a:ext cx="148105" cy="1224134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val 45"/>
              <a:gd name="f9" fmla="val 3600"/>
              <a:gd name="f10" fmla="abs f3"/>
              <a:gd name="f11" fmla="abs f4"/>
              <a:gd name="f12" fmla="abs f5"/>
              <a:gd name="f13" fmla="*/ f7 1 180"/>
              <a:gd name="f14" fmla="+- 0 0 f1"/>
              <a:gd name="f15" fmla="+- f6 f9 0"/>
              <a:gd name="f16" fmla="?: f10 f3 1"/>
              <a:gd name="f17" fmla="?: f11 f4 1"/>
              <a:gd name="f18" fmla="?: f12 f5 1"/>
              <a:gd name="f19" fmla="*/ f8 f13 1"/>
              <a:gd name="f20" fmla="+- f6 0 f15"/>
              <a:gd name="f21" fmla="+- f15 0 f6"/>
              <a:gd name="f22" fmla="*/ f16 1 21600"/>
              <a:gd name="f23" fmla="*/ f17 1 21600"/>
              <a:gd name="f24" fmla="*/ 21600 f16 1"/>
              <a:gd name="f25" fmla="*/ 21600 f17 1"/>
              <a:gd name="f26" fmla="+- 0 0 f19"/>
              <a:gd name="f27" fmla="abs f20"/>
              <a:gd name="f28" fmla="abs f21"/>
              <a:gd name="f29" fmla="?: f20 f14 f1"/>
              <a:gd name="f30" fmla="?: f20 f1 f14"/>
              <a:gd name="f31" fmla="?: f20 f2 f1"/>
              <a:gd name="f32" fmla="?: f20 f1 f2"/>
              <a:gd name="f33" fmla="?: f21 f14 f1"/>
              <a:gd name="f34" fmla="?: f21 f1 f14"/>
              <a:gd name="f35" fmla="?: f20 0 f0"/>
              <a:gd name="f36" fmla="?: f20 f0 0"/>
              <a:gd name="f37" fmla="min f23 f22"/>
              <a:gd name="f38" fmla="*/ f24 1 f18"/>
              <a:gd name="f39" fmla="*/ f25 1 f18"/>
              <a:gd name="f40" fmla="*/ f26 f0 1"/>
              <a:gd name="f41" fmla="?: f20 f32 f31"/>
              <a:gd name="f42" fmla="?: f20 f31 f32"/>
              <a:gd name="f43" fmla="?: f21 f30 f29"/>
              <a:gd name="f44" fmla="val f38"/>
              <a:gd name="f45" fmla="val f39"/>
              <a:gd name="f46" fmla="*/ f40 1 f7"/>
              <a:gd name="f47" fmla="?: f21 f42 f41"/>
              <a:gd name="f48" fmla="*/ f15 f37 1"/>
              <a:gd name="f49" fmla="*/ f6 f37 1"/>
              <a:gd name="f50" fmla="*/ f27 f37 1"/>
              <a:gd name="f51" fmla="*/ f28 f37 1"/>
              <a:gd name="f52" fmla="+- f45 0 f9"/>
              <a:gd name="f53" fmla="+- f44 0 f9"/>
              <a:gd name="f54" fmla="+- f46 0 f1"/>
              <a:gd name="f55" fmla="*/ f45 f37 1"/>
              <a:gd name="f56" fmla="*/ f44 f37 1"/>
              <a:gd name="f57" fmla="+- f45 0 f52"/>
              <a:gd name="f58" fmla="+- f44 0 f53"/>
              <a:gd name="f59" fmla="+- f52 0 f45"/>
              <a:gd name="f60" fmla="+- f53 0 f44"/>
              <a:gd name="f61" fmla="+- f54 f1 0"/>
              <a:gd name="f62" fmla="*/ f52 f37 1"/>
              <a:gd name="f63" fmla="*/ f53 f37 1"/>
              <a:gd name="f64" fmla="abs f57"/>
              <a:gd name="f65" fmla="?: f57 0 f0"/>
              <a:gd name="f66" fmla="?: f57 f0 0"/>
              <a:gd name="f67" fmla="?: f57 f33 f34"/>
              <a:gd name="f68" fmla="abs f58"/>
              <a:gd name="f69" fmla="abs f59"/>
              <a:gd name="f70" fmla="?: f58 f14 f1"/>
              <a:gd name="f71" fmla="?: f58 f1 f14"/>
              <a:gd name="f72" fmla="?: f58 f2 f1"/>
              <a:gd name="f73" fmla="?: f58 f1 f2"/>
              <a:gd name="f74" fmla="abs f60"/>
              <a:gd name="f75" fmla="?: f60 f14 f1"/>
              <a:gd name="f76" fmla="?: f60 f1 f14"/>
              <a:gd name="f77" fmla="?: f60 f36 f35"/>
              <a:gd name="f78" fmla="?: f60 f35 f36"/>
              <a:gd name="f79" fmla="*/ f61 f7 1"/>
              <a:gd name="f80" fmla="?: f21 f66 f65"/>
              <a:gd name="f81" fmla="?: f21 f65 f66"/>
              <a:gd name="f82" fmla="?: f58 f73 f72"/>
              <a:gd name="f83" fmla="?: f58 f72 f73"/>
              <a:gd name="f84" fmla="?: f59 f71 f70"/>
              <a:gd name="f85" fmla="?: f20 f77 f78"/>
              <a:gd name="f86" fmla="?: f20 f75 f76"/>
              <a:gd name="f87" fmla="*/ f79 1 f0"/>
              <a:gd name="f88" fmla="*/ f64 f37 1"/>
              <a:gd name="f89" fmla="*/ f68 f37 1"/>
              <a:gd name="f90" fmla="*/ f69 f37 1"/>
              <a:gd name="f91" fmla="*/ f74 f37 1"/>
              <a:gd name="f92" fmla="?: f57 f80 f81"/>
              <a:gd name="f93" fmla="?: f59 f83 f82"/>
              <a:gd name="f94" fmla="+- 0 0 f87"/>
              <a:gd name="f95" fmla="+- 0 0 f94"/>
              <a:gd name="f96" fmla="*/ f95 f0 1"/>
              <a:gd name="f97" fmla="*/ f96 1 f7"/>
              <a:gd name="f98" fmla="+- f97 0 f1"/>
              <a:gd name="f99" fmla="cos 1 f98"/>
              <a:gd name="f100" fmla="+- 0 0 f99"/>
              <a:gd name="f101" fmla="+- 0 0 f100"/>
              <a:gd name="f102" fmla="val f101"/>
              <a:gd name="f103" fmla="+- 0 0 f102"/>
              <a:gd name="f104" fmla="*/ f9 f103 1"/>
              <a:gd name="f105" fmla="*/ f104 3163 1"/>
              <a:gd name="f106" fmla="*/ f105 1 7636"/>
              <a:gd name="f107" fmla="+- f6 f106 0"/>
              <a:gd name="f108" fmla="+- f44 0 f106"/>
              <a:gd name="f109" fmla="+- f45 0 f106"/>
              <a:gd name="f110" fmla="*/ f107 f37 1"/>
              <a:gd name="f111" fmla="*/ f108 f37 1"/>
              <a:gd name="f112" fmla="*/ f109 f37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10" t="f110" r="f111" b="f112"/>
            <a:pathLst>
              <a:path>
                <a:moveTo>
                  <a:pt x="f48" y="f49"/>
                </a:moveTo>
                <a:arcTo wR="f50" hR="f51" stAng="f47" swAng="f43"/>
                <a:lnTo>
                  <a:pt x="f49" y="f62"/>
                </a:lnTo>
                <a:arcTo wR="f51" hR="f88" stAng="f92" swAng="f67"/>
                <a:lnTo>
                  <a:pt x="f63" y="f55"/>
                </a:lnTo>
                <a:arcTo wR="f89" hR="f90" stAng="f93" swAng="f84"/>
                <a:lnTo>
                  <a:pt x="f56" y="f48"/>
                </a:lnTo>
                <a:arcTo wR="f91" hR="f50" stAng="f85" swAng="f86"/>
                <a:close/>
              </a:path>
            </a:pathLst>
          </a:custGeom>
          <a:solidFill>
            <a:srgbClr val="0070C0"/>
          </a:solidFill>
          <a:ln w="12701" cap="flat">
            <a:solidFill>
              <a:srgbClr val="0070C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GB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7" name="Strzałka: w lewo 97">
            <a:extLst>
              <a:ext uri="{FF2B5EF4-FFF2-40B4-BE49-F238E27FC236}">
                <a16:creationId xmlns:a16="http://schemas.microsoft.com/office/drawing/2014/main" id="{B936487C-9E17-4998-A1C3-E3768FF26650}"/>
              </a:ext>
            </a:extLst>
          </p:cNvPr>
          <p:cNvSpPr/>
          <p:nvPr/>
        </p:nvSpPr>
        <p:spPr>
          <a:xfrm>
            <a:off x="970580" y="5717955"/>
            <a:ext cx="452920" cy="203005"/>
          </a:xfrm>
          <a:custGeom>
            <a:avLst>
              <a:gd name="f0" fmla="val 484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8" name="Strzałka: w lewo 98">
            <a:extLst>
              <a:ext uri="{FF2B5EF4-FFF2-40B4-BE49-F238E27FC236}">
                <a16:creationId xmlns:a16="http://schemas.microsoft.com/office/drawing/2014/main" id="{DEE26867-8CA3-4550-93BC-2BFD500B9F46}"/>
              </a:ext>
            </a:extLst>
          </p:cNvPr>
          <p:cNvSpPr/>
          <p:nvPr/>
        </p:nvSpPr>
        <p:spPr>
          <a:xfrm rot="20047177">
            <a:off x="1433597" y="5813989"/>
            <a:ext cx="452920" cy="203005"/>
          </a:xfrm>
          <a:custGeom>
            <a:avLst>
              <a:gd name="f0" fmla="val 484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9" name="Strzałka: w lewo 99">
            <a:extLst>
              <a:ext uri="{FF2B5EF4-FFF2-40B4-BE49-F238E27FC236}">
                <a16:creationId xmlns:a16="http://schemas.microsoft.com/office/drawing/2014/main" id="{FCDEBF75-1224-4252-9C52-4E9F001FEDE3}"/>
              </a:ext>
            </a:extLst>
          </p:cNvPr>
          <p:cNvSpPr/>
          <p:nvPr/>
        </p:nvSpPr>
        <p:spPr>
          <a:xfrm rot="19653230" flipH="1">
            <a:off x="2881367" y="5171173"/>
            <a:ext cx="458708" cy="203005"/>
          </a:xfrm>
          <a:custGeom>
            <a:avLst>
              <a:gd name="f0" fmla="val 47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0" name="Strzałka: w lewo 100">
            <a:extLst>
              <a:ext uri="{FF2B5EF4-FFF2-40B4-BE49-F238E27FC236}">
                <a16:creationId xmlns:a16="http://schemas.microsoft.com/office/drawing/2014/main" id="{079EB698-122B-43CA-B35C-5A09ED0EDE3B}"/>
              </a:ext>
            </a:extLst>
          </p:cNvPr>
          <p:cNvSpPr/>
          <p:nvPr/>
        </p:nvSpPr>
        <p:spPr>
          <a:xfrm>
            <a:off x="989900" y="5265182"/>
            <a:ext cx="452920" cy="203005"/>
          </a:xfrm>
          <a:custGeom>
            <a:avLst>
              <a:gd name="f0" fmla="val 484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1" name="Strzałka: w lewo 101">
            <a:extLst>
              <a:ext uri="{FF2B5EF4-FFF2-40B4-BE49-F238E27FC236}">
                <a16:creationId xmlns:a16="http://schemas.microsoft.com/office/drawing/2014/main" id="{AFE563C0-1368-4E3F-8B28-0A31F8B61E96}"/>
              </a:ext>
            </a:extLst>
          </p:cNvPr>
          <p:cNvSpPr/>
          <p:nvPr/>
        </p:nvSpPr>
        <p:spPr>
          <a:xfrm rot="1529191">
            <a:off x="1403428" y="5043166"/>
            <a:ext cx="452920" cy="203005"/>
          </a:xfrm>
          <a:custGeom>
            <a:avLst>
              <a:gd name="f0" fmla="val 4841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2" name="Strzałka: w lewo 102">
            <a:extLst>
              <a:ext uri="{FF2B5EF4-FFF2-40B4-BE49-F238E27FC236}">
                <a16:creationId xmlns:a16="http://schemas.microsoft.com/office/drawing/2014/main" id="{D5159D36-5C19-49F9-820E-DE1B76AAABBB}"/>
              </a:ext>
            </a:extLst>
          </p:cNvPr>
          <p:cNvSpPr/>
          <p:nvPr/>
        </p:nvSpPr>
        <p:spPr>
          <a:xfrm flipH="1">
            <a:off x="3196945" y="5481712"/>
            <a:ext cx="458708" cy="203005"/>
          </a:xfrm>
          <a:custGeom>
            <a:avLst>
              <a:gd name="f0" fmla="val 47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3" name="Strzałka: w lewo 103">
            <a:extLst>
              <a:ext uri="{FF2B5EF4-FFF2-40B4-BE49-F238E27FC236}">
                <a16:creationId xmlns:a16="http://schemas.microsoft.com/office/drawing/2014/main" id="{2F9D813D-31EA-4EF5-AFB5-22AFC3586266}"/>
              </a:ext>
            </a:extLst>
          </p:cNvPr>
          <p:cNvSpPr/>
          <p:nvPr/>
        </p:nvSpPr>
        <p:spPr>
          <a:xfrm rot="1161350" flipH="1">
            <a:off x="2934851" y="5792188"/>
            <a:ext cx="458708" cy="203005"/>
          </a:xfrm>
          <a:custGeom>
            <a:avLst>
              <a:gd name="f0" fmla="val 47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4" name="Strzałka: w lewo 104">
            <a:extLst>
              <a:ext uri="{FF2B5EF4-FFF2-40B4-BE49-F238E27FC236}">
                <a16:creationId xmlns:a16="http://schemas.microsoft.com/office/drawing/2014/main" id="{046F8C39-5819-480E-A393-82088D484B76}"/>
              </a:ext>
            </a:extLst>
          </p:cNvPr>
          <p:cNvSpPr/>
          <p:nvPr/>
        </p:nvSpPr>
        <p:spPr>
          <a:xfrm>
            <a:off x="1403428" y="5478255"/>
            <a:ext cx="458708" cy="203005"/>
          </a:xfrm>
          <a:custGeom>
            <a:avLst>
              <a:gd name="f0" fmla="val 4780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18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-</a:t>
            </a: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5" name="Block Arc 19">
            <a:extLst>
              <a:ext uri="{FF2B5EF4-FFF2-40B4-BE49-F238E27FC236}">
                <a16:creationId xmlns:a16="http://schemas.microsoft.com/office/drawing/2014/main" id="{35E128A3-7382-460C-AEF9-0577C290C4A0}"/>
              </a:ext>
            </a:extLst>
          </p:cNvPr>
          <p:cNvSpPr/>
          <p:nvPr/>
        </p:nvSpPr>
        <p:spPr>
          <a:xfrm>
            <a:off x="1984190" y="5800371"/>
            <a:ext cx="671261" cy="25414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6" name="Block Arc 19">
            <a:extLst>
              <a:ext uri="{FF2B5EF4-FFF2-40B4-BE49-F238E27FC236}">
                <a16:creationId xmlns:a16="http://schemas.microsoft.com/office/drawing/2014/main" id="{BE00A5EB-6801-4A87-8C59-1B79F82E1EDE}"/>
              </a:ext>
            </a:extLst>
          </p:cNvPr>
          <p:cNvSpPr/>
          <p:nvPr/>
        </p:nvSpPr>
        <p:spPr>
          <a:xfrm>
            <a:off x="1975320" y="5954356"/>
            <a:ext cx="683020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7" name="Block Arc 19">
            <a:extLst>
              <a:ext uri="{FF2B5EF4-FFF2-40B4-BE49-F238E27FC236}">
                <a16:creationId xmlns:a16="http://schemas.microsoft.com/office/drawing/2014/main" id="{E93A043A-97B1-49AA-9317-D36C74155092}"/>
              </a:ext>
            </a:extLst>
          </p:cNvPr>
          <p:cNvSpPr/>
          <p:nvPr/>
        </p:nvSpPr>
        <p:spPr>
          <a:xfrm>
            <a:off x="1984181" y="5876220"/>
            <a:ext cx="671261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98" name="Block Arc 19">
            <a:extLst>
              <a:ext uri="{FF2B5EF4-FFF2-40B4-BE49-F238E27FC236}">
                <a16:creationId xmlns:a16="http://schemas.microsoft.com/office/drawing/2014/main" id="{047EFAB6-0995-494B-BFC1-FC3EA2AD94D9}"/>
              </a:ext>
            </a:extLst>
          </p:cNvPr>
          <p:cNvSpPr/>
          <p:nvPr/>
        </p:nvSpPr>
        <p:spPr>
          <a:xfrm>
            <a:off x="1975320" y="6018775"/>
            <a:ext cx="683020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0" name="Block Arc 19">
            <a:extLst>
              <a:ext uri="{FF2B5EF4-FFF2-40B4-BE49-F238E27FC236}">
                <a16:creationId xmlns:a16="http://schemas.microsoft.com/office/drawing/2014/main" id="{0C9BBFDD-CBE5-46CD-92A2-305DA046A446}"/>
              </a:ext>
            </a:extLst>
          </p:cNvPr>
          <p:cNvSpPr/>
          <p:nvPr/>
        </p:nvSpPr>
        <p:spPr>
          <a:xfrm>
            <a:off x="1989292" y="5057119"/>
            <a:ext cx="671261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83" name="Teardrop 71">
            <a:extLst>
              <a:ext uri="{FF2B5EF4-FFF2-40B4-BE49-F238E27FC236}">
                <a16:creationId xmlns:a16="http://schemas.microsoft.com/office/drawing/2014/main" id="{DB759A17-61CC-46DA-8CD0-368CC3205ACC}"/>
              </a:ext>
            </a:extLst>
          </p:cNvPr>
          <p:cNvSpPr/>
          <p:nvPr/>
        </p:nvSpPr>
        <p:spPr>
          <a:xfrm rot="18842840">
            <a:off x="2139908" y="5454079"/>
            <a:ext cx="498336" cy="47931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142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9" name="Block Arc 19">
            <a:extLst>
              <a:ext uri="{FF2B5EF4-FFF2-40B4-BE49-F238E27FC236}">
                <a16:creationId xmlns:a16="http://schemas.microsoft.com/office/drawing/2014/main" id="{AD7AEEF0-B5E1-4262-B546-9FDEB5BE2EC6}"/>
              </a:ext>
            </a:extLst>
          </p:cNvPr>
          <p:cNvSpPr/>
          <p:nvPr/>
        </p:nvSpPr>
        <p:spPr>
          <a:xfrm>
            <a:off x="1989292" y="4981270"/>
            <a:ext cx="671261" cy="25414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2" name="Block Arc 19">
            <a:extLst>
              <a:ext uri="{FF2B5EF4-FFF2-40B4-BE49-F238E27FC236}">
                <a16:creationId xmlns:a16="http://schemas.microsoft.com/office/drawing/2014/main" id="{8D8D6A1C-BE99-4A45-B15D-59DDC85BFF9A}"/>
              </a:ext>
            </a:extLst>
          </p:cNvPr>
          <p:cNvSpPr/>
          <p:nvPr/>
        </p:nvSpPr>
        <p:spPr>
          <a:xfrm>
            <a:off x="1980432" y="5199674"/>
            <a:ext cx="683020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3" name="Block Arc 19">
            <a:extLst>
              <a:ext uri="{FF2B5EF4-FFF2-40B4-BE49-F238E27FC236}">
                <a16:creationId xmlns:a16="http://schemas.microsoft.com/office/drawing/2014/main" id="{79974EA0-7523-48BA-80D6-3D74413D0858}"/>
              </a:ext>
            </a:extLst>
          </p:cNvPr>
          <p:cNvSpPr/>
          <p:nvPr/>
        </p:nvSpPr>
        <p:spPr>
          <a:xfrm>
            <a:off x="1980432" y="5135246"/>
            <a:ext cx="683020" cy="248085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28575" cap="flat">
            <a:solidFill>
              <a:srgbClr val="CC66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6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4" name="pole tekstowe 63">
            <a:extLst>
              <a:ext uri="{FF2B5EF4-FFF2-40B4-BE49-F238E27FC236}">
                <a16:creationId xmlns:a16="http://schemas.microsoft.com/office/drawing/2014/main" id="{B05AACD3-5AAE-4232-AB64-25D9E641083E}"/>
              </a:ext>
            </a:extLst>
          </p:cNvPr>
          <p:cNvSpPr txBox="1"/>
          <p:nvPr/>
        </p:nvSpPr>
        <p:spPr>
          <a:xfrm>
            <a:off x="1676523" y="6257095"/>
            <a:ext cx="997902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detect</a:t>
            </a: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107" name="Right Bracket 106">
            <a:extLst>
              <a:ext uri="{FF2B5EF4-FFF2-40B4-BE49-F238E27FC236}">
                <a16:creationId xmlns:a16="http://schemas.microsoft.com/office/drawing/2014/main" id="{28387DA1-CC38-425C-AD45-BABDC44670AD}"/>
              </a:ext>
            </a:extLst>
          </p:cNvPr>
          <p:cNvSpPr/>
          <p:nvPr/>
        </p:nvSpPr>
        <p:spPr>
          <a:xfrm rot="5247269">
            <a:off x="6126956" y="2233932"/>
            <a:ext cx="137998" cy="1857961"/>
          </a:xfrm>
          <a:prstGeom prst="rightBracket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A64F898-4CD7-4704-AA8D-EB273B43E161}"/>
              </a:ext>
            </a:extLst>
          </p:cNvPr>
          <p:cNvCxnSpPr>
            <a:stCxn id="107" idx="2"/>
            <a:endCxn id="11" idx="0"/>
          </p:cNvCxnSpPr>
          <p:nvPr/>
        </p:nvCxnSpPr>
        <p:spPr>
          <a:xfrm>
            <a:off x="6199019" y="3231843"/>
            <a:ext cx="3885550" cy="1502717"/>
          </a:xfrm>
          <a:prstGeom prst="straightConnector1">
            <a:avLst/>
          </a:prstGeom>
          <a:ln w="666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ardrop 90">
            <a:extLst>
              <a:ext uri="{FF2B5EF4-FFF2-40B4-BE49-F238E27FC236}">
                <a16:creationId xmlns:a16="http://schemas.microsoft.com/office/drawing/2014/main" id="{F3833411-F414-4E5A-836A-6E227306ED7E}"/>
              </a:ext>
            </a:extLst>
          </p:cNvPr>
          <p:cNvSpPr/>
          <p:nvPr/>
        </p:nvSpPr>
        <p:spPr>
          <a:xfrm rot="18793680">
            <a:off x="4020758" y="2525150"/>
            <a:ext cx="283665" cy="276377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6893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11" name="Right Bracket 110">
            <a:extLst>
              <a:ext uri="{FF2B5EF4-FFF2-40B4-BE49-F238E27FC236}">
                <a16:creationId xmlns:a16="http://schemas.microsoft.com/office/drawing/2014/main" id="{A2C0AD92-B178-45E0-BBF5-2661DD43E216}"/>
              </a:ext>
            </a:extLst>
          </p:cNvPr>
          <p:cNvSpPr/>
          <p:nvPr/>
        </p:nvSpPr>
        <p:spPr>
          <a:xfrm rot="5172978">
            <a:off x="4053590" y="2566208"/>
            <a:ext cx="195143" cy="993881"/>
          </a:xfrm>
          <a:prstGeom prst="rightBracket">
            <a:avLst/>
          </a:prstGeom>
          <a:ln w="762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12" name="Straight Arrow Connector 111">
            <a:extLst>
              <a:ext uri="{FF2B5EF4-FFF2-40B4-BE49-F238E27FC236}">
                <a16:creationId xmlns:a16="http://schemas.microsoft.com/office/drawing/2014/main" id="{261E8027-9A82-4AE2-9816-A2EFAB420603}"/>
              </a:ext>
            </a:extLst>
          </p:cNvPr>
          <p:cNvCxnSpPr>
            <a:cxnSpLocks/>
            <a:stCxn id="111" idx="2"/>
            <a:endCxn id="10" idx="0"/>
          </p:cNvCxnSpPr>
          <p:nvPr/>
        </p:nvCxnSpPr>
        <p:spPr>
          <a:xfrm>
            <a:off x="4157600" y="3160507"/>
            <a:ext cx="1982739" cy="1559827"/>
          </a:xfrm>
          <a:prstGeom prst="straightConnector1">
            <a:avLst/>
          </a:prstGeom>
          <a:ln w="66675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>
            <a:extLst>
              <a:ext uri="{FF2B5EF4-FFF2-40B4-BE49-F238E27FC236}">
                <a16:creationId xmlns:a16="http://schemas.microsoft.com/office/drawing/2014/main" id="{14C0FDA2-22E8-4197-A135-BB6E5C2635A7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2175475" y="2767983"/>
            <a:ext cx="1566334" cy="1966577"/>
          </a:xfrm>
          <a:prstGeom prst="straightConnector1">
            <a:avLst/>
          </a:prstGeom>
          <a:ln w="666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Arrow Connector 117">
            <a:extLst>
              <a:ext uri="{FF2B5EF4-FFF2-40B4-BE49-F238E27FC236}">
                <a16:creationId xmlns:a16="http://schemas.microsoft.com/office/drawing/2014/main" id="{25E65097-030D-402F-85DD-99FC0F3C4718}"/>
              </a:ext>
            </a:extLst>
          </p:cNvPr>
          <p:cNvCxnSpPr>
            <a:cxnSpLocks/>
            <a:endCxn id="9" idx="0"/>
          </p:cNvCxnSpPr>
          <p:nvPr/>
        </p:nvCxnSpPr>
        <p:spPr>
          <a:xfrm flipH="1">
            <a:off x="2175475" y="2861329"/>
            <a:ext cx="2682890" cy="1873231"/>
          </a:xfrm>
          <a:prstGeom prst="straightConnector1">
            <a:avLst/>
          </a:prstGeom>
          <a:ln w="66675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81C224CA-16A0-42C7-A6E7-A57AC37C97F0}"/>
              </a:ext>
            </a:extLst>
          </p:cNvPr>
          <p:cNvCxnSpPr/>
          <p:nvPr/>
        </p:nvCxnSpPr>
        <p:spPr>
          <a:xfrm flipH="1">
            <a:off x="8549196" y="1553592"/>
            <a:ext cx="291187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TextBox 104">
            <a:extLst>
              <a:ext uri="{FF2B5EF4-FFF2-40B4-BE49-F238E27FC236}">
                <a16:creationId xmlns:a16="http://schemas.microsoft.com/office/drawing/2014/main" id="{6B4C5094-2646-4194-B1A6-4621969A3BF2}"/>
              </a:ext>
            </a:extLst>
          </p:cNvPr>
          <p:cNvSpPr txBox="1"/>
          <p:nvPr/>
        </p:nvSpPr>
        <p:spPr>
          <a:xfrm>
            <a:off x="10736194" y="1224480"/>
            <a:ext cx="724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beam</a:t>
            </a:r>
          </a:p>
        </p:txBody>
      </p:sp>
      <p:sp>
        <p:nvSpPr>
          <p:cNvPr id="106" name="Title 1">
            <a:extLst>
              <a:ext uri="{FF2B5EF4-FFF2-40B4-BE49-F238E27FC236}">
                <a16:creationId xmlns:a16="http://schemas.microsoft.com/office/drawing/2014/main" id="{946DAB22-4263-4C93-80B0-BAA07C7DBDC8}"/>
              </a:ext>
            </a:extLst>
          </p:cNvPr>
          <p:cNvSpPr txBox="1"/>
          <p:nvPr/>
        </p:nvSpPr>
        <p:spPr>
          <a:xfrm>
            <a:off x="334862" y="21177"/>
            <a:ext cx="105156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r>
              <a:rPr lang="en-US" sz="4400" b="1" dirty="0">
                <a:latin typeface="+mj-lt"/>
              </a:rPr>
              <a:t>Liquid-state </a:t>
            </a:r>
            <a:r>
              <a:rPr lang="el-GR" sz="4400" b="1" dirty="0">
                <a:latin typeface="+mj-lt"/>
              </a:rPr>
              <a:t>β</a:t>
            </a:r>
            <a:r>
              <a:rPr lang="pl-PL" sz="4400" b="1" dirty="0">
                <a:latin typeface="+mj-lt"/>
              </a:rPr>
              <a:t>-</a:t>
            </a:r>
            <a:r>
              <a:rPr lang="en-US" sz="4400" b="1" dirty="0">
                <a:latin typeface="+mj-lt"/>
              </a:rPr>
              <a:t>detected </a:t>
            </a:r>
            <a:r>
              <a:rPr lang="pl-PL" sz="4400" b="1" dirty="0">
                <a:latin typeface="+mj-lt"/>
              </a:rPr>
              <a:t>NMR</a:t>
            </a:r>
            <a:endParaRPr lang="en-US" sz="44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0242732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Liquid-state </a:t>
            </a:r>
            <a:r>
              <a:rPr lang="el-GR" b="1" dirty="0"/>
              <a:t>β</a:t>
            </a:r>
            <a:r>
              <a:rPr lang="pl-PL" b="1" dirty="0"/>
              <a:t>-</a:t>
            </a:r>
            <a:r>
              <a:rPr lang="en-US" b="1" dirty="0"/>
              <a:t>detected </a:t>
            </a:r>
            <a:r>
              <a:rPr lang="pl-PL" b="1" dirty="0"/>
              <a:t>NMR</a:t>
            </a:r>
            <a:endParaRPr lang="en-US" b="1" dirty="0"/>
          </a:p>
        </p:txBody>
      </p:sp>
      <p:sp>
        <p:nvSpPr>
          <p:cNvPr id="7" name="pole tekstowe 15">
            <a:extLst>
              <a:ext uri="{FF2B5EF4-FFF2-40B4-BE49-F238E27FC236}">
                <a16:creationId xmlns:a16="http://schemas.microsoft.com/office/drawing/2014/main" id="{A31620D8-5B71-4A1C-9B4F-1879747607A5}"/>
              </a:ext>
            </a:extLst>
          </p:cNvPr>
          <p:cNvSpPr txBox="1"/>
          <p:nvPr/>
        </p:nvSpPr>
        <p:spPr>
          <a:xfrm>
            <a:off x="7690460" y="170402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8" name="pole tekstowe 16">
            <a:extLst>
              <a:ext uri="{FF2B5EF4-FFF2-40B4-BE49-F238E27FC236}">
                <a16:creationId xmlns:a16="http://schemas.microsoft.com/office/drawing/2014/main" id="{802B4970-684E-4F77-9BE7-4252A1E06254}"/>
              </a:ext>
            </a:extLst>
          </p:cNvPr>
          <p:cNvSpPr txBox="1"/>
          <p:nvPr/>
        </p:nvSpPr>
        <p:spPr>
          <a:xfrm>
            <a:off x="7494522" y="165566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9" name="pole tekstowe 17">
            <a:extLst>
              <a:ext uri="{FF2B5EF4-FFF2-40B4-BE49-F238E27FC236}">
                <a16:creationId xmlns:a16="http://schemas.microsoft.com/office/drawing/2014/main" id="{5B0BE8C3-5454-4997-B0B7-B345A6FE069D}"/>
              </a:ext>
            </a:extLst>
          </p:cNvPr>
          <p:cNvSpPr txBox="1"/>
          <p:nvPr/>
        </p:nvSpPr>
        <p:spPr>
          <a:xfrm>
            <a:off x="8036368" y="170967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0" name="pole tekstowe 18">
            <a:extLst>
              <a:ext uri="{FF2B5EF4-FFF2-40B4-BE49-F238E27FC236}">
                <a16:creationId xmlns:a16="http://schemas.microsoft.com/office/drawing/2014/main" id="{8EAACF79-CAD2-4FB5-94D5-719E18EEFB4B}"/>
              </a:ext>
            </a:extLst>
          </p:cNvPr>
          <p:cNvSpPr txBox="1"/>
          <p:nvPr/>
        </p:nvSpPr>
        <p:spPr>
          <a:xfrm>
            <a:off x="7937302" y="174317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1" name="pole tekstowe 19">
            <a:extLst>
              <a:ext uri="{FF2B5EF4-FFF2-40B4-BE49-F238E27FC236}">
                <a16:creationId xmlns:a16="http://schemas.microsoft.com/office/drawing/2014/main" id="{C33D5628-B0B9-4F04-B067-E1F4A85FDAFE}"/>
              </a:ext>
            </a:extLst>
          </p:cNvPr>
          <p:cNvSpPr txBox="1"/>
          <p:nvPr/>
        </p:nvSpPr>
        <p:spPr>
          <a:xfrm>
            <a:off x="8709348" y="177051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2" name="pole tekstowe 20">
            <a:extLst>
              <a:ext uri="{FF2B5EF4-FFF2-40B4-BE49-F238E27FC236}">
                <a16:creationId xmlns:a16="http://schemas.microsoft.com/office/drawing/2014/main" id="{2E6F347B-49D3-40A4-B8D8-DB041EF32357}"/>
              </a:ext>
            </a:extLst>
          </p:cNvPr>
          <p:cNvSpPr txBox="1"/>
          <p:nvPr/>
        </p:nvSpPr>
        <p:spPr>
          <a:xfrm>
            <a:off x="8184135" y="175100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3" name="pole tekstowe 21">
            <a:extLst>
              <a:ext uri="{FF2B5EF4-FFF2-40B4-BE49-F238E27FC236}">
                <a16:creationId xmlns:a16="http://schemas.microsoft.com/office/drawing/2014/main" id="{6D8C957C-D06F-4B45-AEC7-B965392F1E67}"/>
              </a:ext>
            </a:extLst>
          </p:cNvPr>
          <p:cNvSpPr txBox="1"/>
          <p:nvPr/>
        </p:nvSpPr>
        <p:spPr>
          <a:xfrm>
            <a:off x="8408620" y="176251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cxnSp>
        <p:nvCxnSpPr>
          <p:cNvPr id="14" name="Łącznik prosty ze strzałką 23">
            <a:extLst>
              <a:ext uri="{FF2B5EF4-FFF2-40B4-BE49-F238E27FC236}">
                <a16:creationId xmlns:a16="http://schemas.microsoft.com/office/drawing/2014/main" id="{2A713952-D739-4E4F-96DE-AC1F437617F8}"/>
              </a:ext>
            </a:extLst>
          </p:cNvPr>
          <p:cNvCxnSpPr>
            <a:cxnSpLocks/>
          </p:cNvCxnSpPr>
          <p:nvPr/>
        </p:nvCxnSpPr>
        <p:spPr>
          <a:xfrm flipV="1">
            <a:off x="7426966" y="1242703"/>
            <a:ext cx="0" cy="2405615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5" name="pole tekstowe 29">
            <a:extLst>
              <a:ext uri="{FF2B5EF4-FFF2-40B4-BE49-F238E27FC236}">
                <a16:creationId xmlns:a16="http://schemas.microsoft.com/office/drawing/2014/main" id="{E6A6416B-9B2D-4F19-87BB-CD865FE37E6C}"/>
              </a:ext>
            </a:extLst>
          </p:cNvPr>
          <p:cNvSpPr txBox="1"/>
          <p:nvPr/>
        </p:nvSpPr>
        <p:spPr>
          <a:xfrm rot="16200004">
            <a:off x="6498604" y="2121213"/>
            <a:ext cx="148751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Asymmetry (%)</a:t>
            </a:r>
          </a:p>
        </p:txBody>
      </p:sp>
      <p:cxnSp>
        <p:nvCxnSpPr>
          <p:cNvPr id="16" name="Łącznik prosty ze strzałką 34">
            <a:extLst>
              <a:ext uri="{FF2B5EF4-FFF2-40B4-BE49-F238E27FC236}">
                <a16:creationId xmlns:a16="http://schemas.microsoft.com/office/drawing/2014/main" id="{C6ADE144-5850-46BA-B323-4BB5CD6A92B6}"/>
              </a:ext>
            </a:extLst>
          </p:cNvPr>
          <p:cNvCxnSpPr>
            <a:cxnSpLocks/>
          </p:cNvCxnSpPr>
          <p:nvPr/>
        </p:nvCxnSpPr>
        <p:spPr>
          <a:xfrm flipV="1">
            <a:off x="7426966" y="3623931"/>
            <a:ext cx="3709767" cy="22961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7" name="pole tekstowe 37">
            <a:extLst>
              <a:ext uri="{FF2B5EF4-FFF2-40B4-BE49-F238E27FC236}">
                <a16:creationId xmlns:a16="http://schemas.microsoft.com/office/drawing/2014/main" id="{199C3C48-57D0-4AC3-B029-683BB5396969}"/>
              </a:ext>
            </a:extLst>
          </p:cNvPr>
          <p:cNvSpPr txBox="1"/>
          <p:nvPr/>
        </p:nvSpPr>
        <p:spPr>
          <a:xfrm>
            <a:off x="8348558" y="3648318"/>
            <a:ext cx="2096344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Radiofrequency (MHz)</a:t>
            </a:r>
          </a:p>
        </p:txBody>
      </p:sp>
      <p:sp>
        <p:nvSpPr>
          <p:cNvPr id="18" name="Oval 369">
            <a:extLst>
              <a:ext uri="{FF2B5EF4-FFF2-40B4-BE49-F238E27FC236}">
                <a16:creationId xmlns:a16="http://schemas.microsoft.com/office/drawing/2014/main" id="{7D9E22A0-F371-4806-B651-FFA4803C8906}"/>
              </a:ext>
            </a:extLst>
          </p:cNvPr>
          <p:cNvSpPr/>
          <p:nvPr/>
        </p:nvSpPr>
        <p:spPr>
          <a:xfrm>
            <a:off x="4775979" y="180506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Oval 369">
            <a:extLst>
              <a:ext uri="{FF2B5EF4-FFF2-40B4-BE49-F238E27FC236}">
                <a16:creationId xmlns:a16="http://schemas.microsoft.com/office/drawing/2014/main" id="{02A93161-D48A-41A4-A6D4-4531E52952E6}"/>
              </a:ext>
            </a:extLst>
          </p:cNvPr>
          <p:cNvSpPr/>
          <p:nvPr/>
        </p:nvSpPr>
        <p:spPr>
          <a:xfrm>
            <a:off x="5205336" y="213189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Oval 369">
            <a:extLst>
              <a:ext uri="{FF2B5EF4-FFF2-40B4-BE49-F238E27FC236}">
                <a16:creationId xmlns:a16="http://schemas.microsoft.com/office/drawing/2014/main" id="{E3D8C685-2FB4-4C20-ACD2-38BBB23D17EA}"/>
              </a:ext>
            </a:extLst>
          </p:cNvPr>
          <p:cNvSpPr/>
          <p:nvPr/>
        </p:nvSpPr>
        <p:spPr>
          <a:xfrm>
            <a:off x="3946143" y="199659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1" name="Straight Arrow Connector 373">
            <a:extLst>
              <a:ext uri="{FF2B5EF4-FFF2-40B4-BE49-F238E27FC236}">
                <a16:creationId xmlns:a16="http://schemas.microsoft.com/office/drawing/2014/main" id="{A9F94D73-48FB-4411-A34B-E05BA9276200}"/>
              </a:ext>
            </a:extLst>
          </p:cNvPr>
          <p:cNvCxnSpPr/>
          <p:nvPr/>
        </p:nvCxnSpPr>
        <p:spPr>
          <a:xfrm flipH="1">
            <a:off x="3749611" y="205385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2" name="Oval 369">
            <a:extLst>
              <a:ext uri="{FF2B5EF4-FFF2-40B4-BE49-F238E27FC236}">
                <a16:creationId xmlns:a16="http://schemas.microsoft.com/office/drawing/2014/main" id="{60C74F1D-80E9-41A8-A566-32FAE629D185}"/>
              </a:ext>
            </a:extLst>
          </p:cNvPr>
          <p:cNvSpPr/>
          <p:nvPr/>
        </p:nvSpPr>
        <p:spPr>
          <a:xfrm>
            <a:off x="4790116" y="2075735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Oval 369">
            <a:extLst>
              <a:ext uri="{FF2B5EF4-FFF2-40B4-BE49-F238E27FC236}">
                <a16:creationId xmlns:a16="http://schemas.microsoft.com/office/drawing/2014/main" id="{FABB593B-7B45-40D2-BEBB-3A5430D454BF}"/>
              </a:ext>
            </a:extLst>
          </p:cNvPr>
          <p:cNvSpPr/>
          <p:nvPr/>
        </p:nvSpPr>
        <p:spPr>
          <a:xfrm>
            <a:off x="4290972" y="1908162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4" name="Oval 369">
            <a:extLst>
              <a:ext uri="{FF2B5EF4-FFF2-40B4-BE49-F238E27FC236}">
                <a16:creationId xmlns:a16="http://schemas.microsoft.com/office/drawing/2014/main" id="{4EE7F965-F93A-4374-A850-2BABC9AE3764}"/>
              </a:ext>
            </a:extLst>
          </p:cNvPr>
          <p:cNvSpPr/>
          <p:nvPr/>
        </p:nvSpPr>
        <p:spPr>
          <a:xfrm>
            <a:off x="4348918" y="211534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pole tekstowe 59">
            <a:extLst>
              <a:ext uri="{FF2B5EF4-FFF2-40B4-BE49-F238E27FC236}">
                <a16:creationId xmlns:a16="http://schemas.microsoft.com/office/drawing/2014/main" id="{63679D05-3EFA-493E-AC6F-61E952FED9E2}"/>
              </a:ext>
            </a:extLst>
          </p:cNvPr>
          <p:cNvSpPr txBox="1"/>
          <p:nvPr/>
        </p:nvSpPr>
        <p:spPr>
          <a:xfrm>
            <a:off x="4051820" y="1439852"/>
            <a:ext cx="1887376" cy="276999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beam of radioactive atoms</a:t>
            </a:r>
          </a:p>
        </p:txBody>
      </p:sp>
      <p:sp>
        <p:nvSpPr>
          <p:cNvPr id="26" name="Oval 369">
            <a:extLst>
              <a:ext uri="{FF2B5EF4-FFF2-40B4-BE49-F238E27FC236}">
                <a16:creationId xmlns:a16="http://schemas.microsoft.com/office/drawing/2014/main" id="{31A75561-16DC-4157-BCA7-9531D65EC700}"/>
              </a:ext>
            </a:extLst>
          </p:cNvPr>
          <p:cNvSpPr/>
          <p:nvPr/>
        </p:nvSpPr>
        <p:spPr>
          <a:xfrm>
            <a:off x="5306377" y="1871851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Oval 369">
            <a:extLst>
              <a:ext uri="{FF2B5EF4-FFF2-40B4-BE49-F238E27FC236}">
                <a16:creationId xmlns:a16="http://schemas.microsoft.com/office/drawing/2014/main" id="{1BF02761-7B7D-4C3E-8AA1-118CB20C14BF}"/>
              </a:ext>
            </a:extLst>
          </p:cNvPr>
          <p:cNvSpPr/>
          <p:nvPr/>
        </p:nvSpPr>
        <p:spPr>
          <a:xfrm>
            <a:off x="5626655" y="2152828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pole tekstowe 65">
            <a:extLst>
              <a:ext uri="{FF2B5EF4-FFF2-40B4-BE49-F238E27FC236}">
                <a16:creationId xmlns:a16="http://schemas.microsoft.com/office/drawing/2014/main" id="{6E92B8D3-C378-4457-A93F-EF1D7B28300F}"/>
              </a:ext>
            </a:extLst>
          </p:cNvPr>
          <p:cNvSpPr txBox="1"/>
          <p:nvPr/>
        </p:nvSpPr>
        <p:spPr>
          <a:xfrm>
            <a:off x="7501179" y="2031300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cxnSp>
        <p:nvCxnSpPr>
          <p:cNvPr id="29" name="Straight Arrow Connector 373">
            <a:extLst>
              <a:ext uri="{FF2B5EF4-FFF2-40B4-BE49-F238E27FC236}">
                <a16:creationId xmlns:a16="http://schemas.microsoft.com/office/drawing/2014/main" id="{D8C0F672-203D-4861-A18B-67828E572190}"/>
              </a:ext>
            </a:extLst>
          </p:cNvPr>
          <p:cNvCxnSpPr/>
          <p:nvPr/>
        </p:nvCxnSpPr>
        <p:spPr>
          <a:xfrm flipH="1">
            <a:off x="4138140" y="217513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Straight Arrow Connector 373">
            <a:extLst>
              <a:ext uri="{FF2B5EF4-FFF2-40B4-BE49-F238E27FC236}">
                <a16:creationId xmlns:a16="http://schemas.microsoft.com/office/drawing/2014/main" id="{19378509-6B03-468B-89C3-14E99D070AB5}"/>
              </a:ext>
            </a:extLst>
          </p:cNvPr>
          <p:cNvCxnSpPr/>
          <p:nvPr/>
        </p:nvCxnSpPr>
        <p:spPr>
          <a:xfrm flipH="1">
            <a:off x="4076207" y="1964059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Straight Arrow Connector 373">
            <a:extLst>
              <a:ext uri="{FF2B5EF4-FFF2-40B4-BE49-F238E27FC236}">
                <a16:creationId xmlns:a16="http://schemas.microsoft.com/office/drawing/2014/main" id="{F107599B-D268-4CA4-84E6-F38E3CD05C6F}"/>
              </a:ext>
            </a:extLst>
          </p:cNvPr>
          <p:cNvCxnSpPr/>
          <p:nvPr/>
        </p:nvCxnSpPr>
        <p:spPr>
          <a:xfrm flipH="1">
            <a:off x="4557493" y="2140639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Arrow Connector 373">
            <a:extLst>
              <a:ext uri="{FF2B5EF4-FFF2-40B4-BE49-F238E27FC236}">
                <a16:creationId xmlns:a16="http://schemas.microsoft.com/office/drawing/2014/main" id="{7CC511D3-075E-4555-A008-414D3B2BD8A9}"/>
              </a:ext>
            </a:extLst>
          </p:cNvPr>
          <p:cNvCxnSpPr/>
          <p:nvPr/>
        </p:nvCxnSpPr>
        <p:spPr>
          <a:xfrm flipH="1">
            <a:off x="4574482" y="1865066"/>
            <a:ext cx="30871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373">
            <a:extLst>
              <a:ext uri="{FF2B5EF4-FFF2-40B4-BE49-F238E27FC236}">
                <a16:creationId xmlns:a16="http://schemas.microsoft.com/office/drawing/2014/main" id="{832EF1C8-D887-4F7C-AC21-568EF813BF28}"/>
              </a:ext>
            </a:extLst>
          </p:cNvPr>
          <p:cNvCxnSpPr/>
          <p:nvPr/>
        </p:nvCxnSpPr>
        <p:spPr>
          <a:xfrm flipH="1">
            <a:off x="5015232" y="219906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4" name="Straight Arrow Connector 373">
            <a:extLst>
              <a:ext uri="{FF2B5EF4-FFF2-40B4-BE49-F238E27FC236}">
                <a16:creationId xmlns:a16="http://schemas.microsoft.com/office/drawing/2014/main" id="{7973CB3A-10F5-4BF0-BE2A-D6DFE7A7454C}"/>
              </a:ext>
            </a:extLst>
          </p:cNvPr>
          <p:cNvCxnSpPr/>
          <p:nvPr/>
        </p:nvCxnSpPr>
        <p:spPr>
          <a:xfrm flipH="1">
            <a:off x="5114207" y="193581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5" name="Straight Arrow Connector 373">
            <a:extLst>
              <a:ext uri="{FF2B5EF4-FFF2-40B4-BE49-F238E27FC236}">
                <a16:creationId xmlns:a16="http://schemas.microsoft.com/office/drawing/2014/main" id="{6A352742-3274-432B-AC4A-A7F0DAF42762}"/>
              </a:ext>
            </a:extLst>
          </p:cNvPr>
          <p:cNvCxnSpPr/>
          <p:nvPr/>
        </p:nvCxnSpPr>
        <p:spPr>
          <a:xfrm flipH="1">
            <a:off x="5436441" y="2217686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/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den>
                      </m:f>
                    </m:oMath>
                  </m:oMathPara>
                </a14:m>
                <a:endParaRPr lang="pl-PL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pole tekstowe 85">
            <a:extLst>
              <a:ext uri="{FF2B5EF4-FFF2-40B4-BE49-F238E27FC236}">
                <a16:creationId xmlns:a16="http://schemas.microsoft.com/office/drawing/2014/main" id="{1978928D-63BD-44D3-A237-AA730EE18444}"/>
              </a:ext>
            </a:extLst>
          </p:cNvPr>
          <p:cNvSpPr txBox="1"/>
          <p:nvPr/>
        </p:nvSpPr>
        <p:spPr>
          <a:xfrm>
            <a:off x="8518705" y="1788691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8" name="Schemat blokowy: pamięć o dostępie bezpośrednim 45">
            <a:extLst>
              <a:ext uri="{FF2B5EF4-FFF2-40B4-BE49-F238E27FC236}">
                <a16:creationId xmlns:a16="http://schemas.microsoft.com/office/drawing/2014/main" id="{BCD468BD-9541-403B-88B0-4E19DB7C69AF}"/>
              </a:ext>
            </a:extLst>
          </p:cNvPr>
          <p:cNvSpPr/>
          <p:nvPr/>
        </p:nvSpPr>
        <p:spPr>
          <a:xfrm>
            <a:off x="134549" y="1136491"/>
            <a:ext cx="3424857" cy="167617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3424861"/>
              <a:gd name="f8" fmla="val 1809657"/>
              <a:gd name="f9" fmla="val 570810"/>
              <a:gd name="f10" fmla="val 2854051"/>
              <a:gd name="f11" fmla="val 904829"/>
              <a:gd name="f12" fmla="+- 0 0 -360"/>
              <a:gd name="f13" fmla="+- 0 0 -270"/>
              <a:gd name="f14" fmla="+- 0 0 -180"/>
              <a:gd name="f15" fmla="+- 0 0 -90"/>
              <a:gd name="f16" fmla="*/ f4 1 3424861"/>
              <a:gd name="f17" fmla="*/ f5 1 1809657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3424861"/>
              <a:gd name="f25" fmla="*/ f18 1 1809657"/>
              <a:gd name="f26" fmla="*/ f20 1 f3"/>
              <a:gd name="f27" fmla="*/ f21 1 f3"/>
              <a:gd name="f28" fmla="*/ f22 1 f3"/>
              <a:gd name="f29" fmla="*/ f23 1 f3"/>
              <a:gd name="f30" fmla="*/ 1712431 1 f24"/>
              <a:gd name="f31" fmla="*/ 0 1 f25"/>
              <a:gd name="f32" fmla="*/ 0 1 f24"/>
              <a:gd name="f33" fmla="*/ 904829 1 f25"/>
              <a:gd name="f34" fmla="*/ 1809657 1 f25"/>
              <a:gd name="f35" fmla="*/ 2283241 1 f24"/>
              <a:gd name="f36" fmla="*/ 3424861 1 f24"/>
              <a:gd name="f37" fmla="*/ 570810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3424861" h="1809657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3424861" h="1809657" fill="none">
                <a:moveTo>
                  <a:pt x="f10" y="f8"/>
                </a:moveTo>
                <a:arcTo wR="f9" hR="f11" stAng="f1" swAng="f0"/>
              </a:path>
              <a:path w="3424861" h="1809657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D9D9D9"/>
          </a:solidFill>
          <a:ln w="6345" cap="flat">
            <a:solidFill>
              <a:srgbClr val="18171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Owal 41">
            <a:extLst>
              <a:ext uri="{FF2B5EF4-FFF2-40B4-BE49-F238E27FC236}">
                <a16:creationId xmlns:a16="http://schemas.microsoft.com/office/drawing/2014/main" id="{42D14619-0F68-457F-B8B4-212EDFDD578A}"/>
              </a:ext>
            </a:extLst>
          </p:cNvPr>
          <p:cNvSpPr/>
          <p:nvPr/>
        </p:nvSpPr>
        <p:spPr>
          <a:xfrm>
            <a:off x="2880465" y="1762737"/>
            <a:ext cx="294720" cy="41239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767171"/>
          </a:solidFill>
          <a:ln w="6345" cap="flat">
            <a:solidFill>
              <a:srgbClr val="76717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0" name="Łącznik prosty ze strzałką 93">
            <a:extLst>
              <a:ext uri="{FF2B5EF4-FFF2-40B4-BE49-F238E27FC236}">
                <a16:creationId xmlns:a16="http://schemas.microsoft.com/office/drawing/2014/main" id="{E458184D-569F-4BB0-A99C-AECD13358EF8}"/>
              </a:ext>
            </a:extLst>
          </p:cNvPr>
          <p:cNvCxnSpPr>
            <a:cxnSpLocks/>
          </p:cNvCxnSpPr>
          <p:nvPr/>
        </p:nvCxnSpPr>
        <p:spPr>
          <a:xfrm flipH="1">
            <a:off x="726959" y="1333645"/>
            <a:ext cx="1488425" cy="0"/>
          </a:xfrm>
          <a:prstGeom prst="straightConnector1">
            <a:avLst/>
          </a:prstGeom>
          <a:noFill/>
          <a:ln w="38103" cap="flat">
            <a:solidFill>
              <a:schemeClr val="tx1"/>
            </a:solidFill>
            <a:prstDash val="solid"/>
            <a:miter/>
            <a:tailEnd type="arrow"/>
          </a:ln>
        </p:spPr>
      </p:cxnSp>
      <p:sp>
        <p:nvSpPr>
          <p:cNvPr id="61" name="Schemat blokowy: pamięć o dostępie bezpośrednim 63">
            <a:extLst>
              <a:ext uri="{FF2B5EF4-FFF2-40B4-BE49-F238E27FC236}">
                <a16:creationId xmlns:a16="http://schemas.microsoft.com/office/drawing/2014/main" id="{4D7F4A7B-4EB3-4776-B5EC-82F53B9208A3}"/>
              </a:ext>
            </a:extLst>
          </p:cNvPr>
          <p:cNvSpPr/>
          <p:nvPr/>
        </p:nvSpPr>
        <p:spPr>
          <a:xfrm>
            <a:off x="502540" y="1581419"/>
            <a:ext cx="17098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70987"/>
              <a:gd name="f8" fmla="val 850548"/>
              <a:gd name="f9" fmla="val 28498"/>
              <a:gd name="f10" fmla="val 142489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70987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70987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5494 1 f24"/>
              <a:gd name="f31" fmla="*/ 0 1 f25"/>
              <a:gd name="f32" fmla="*/ 0 1 f24"/>
              <a:gd name="f33" fmla="*/ 425274 1 f25"/>
              <a:gd name="f34" fmla="*/ 850548 1 f25"/>
              <a:gd name="f35" fmla="*/ 113991 1 f24"/>
              <a:gd name="f36" fmla="*/ 170987 1 f24"/>
              <a:gd name="f37" fmla="*/ 28498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70987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70987" h="850548" fill="none">
                <a:moveTo>
                  <a:pt x="f10" y="f8"/>
                </a:moveTo>
                <a:arcTo wR="f9" hR="f11" stAng="f1" swAng="f0"/>
              </a:path>
              <a:path w="170987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Schemat blokowy: pamięć o dostępie bezpośrednim 64">
            <a:extLst>
              <a:ext uri="{FF2B5EF4-FFF2-40B4-BE49-F238E27FC236}">
                <a16:creationId xmlns:a16="http://schemas.microsoft.com/office/drawing/2014/main" id="{9E349884-57E6-4400-965B-8433BC04227A}"/>
              </a:ext>
            </a:extLst>
          </p:cNvPr>
          <p:cNvSpPr/>
          <p:nvPr/>
        </p:nvSpPr>
        <p:spPr>
          <a:xfrm>
            <a:off x="2134058" y="1581867"/>
            <a:ext cx="16265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62651"/>
              <a:gd name="f8" fmla="val 850548"/>
              <a:gd name="f9" fmla="val 27109"/>
              <a:gd name="f10" fmla="val 135543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62651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62651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1326 1 f24"/>
              <a:gd name="f31" fmla="*/ 0 1 f25"/>
              <a:gd name="f32" fmla="*/ 0 1 f24"/>
              <a:gd name="f33" fmla="*/ 425274 1 f25"/>
              <a:gd name="f34" fmla="*/ 850548 1 f25"/>
              <a:gd name="f35" fmla="*/ 108434 1 f24"/>
              <a:gd name="f36" fmla="*/ 162651 1 f24"/>
              <a:gd name="f37" fmla="*/ 27109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62651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62651" h="850548" fill="none">
                <a:moveTo>
                  <a:pt x="f10" y="f8"/>
                </a:moveTo>
                <a:arcTo wR="f9" hR="f11" stAng="f1" swAng="f0"/>
              </a:path>
              <a:path w="162651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Strzałka: w lewo 66">
            <a:extLst>
              <a:ext uri="{FF2B5EF4-FFF2-40B4-BE49-F238E27FC236}">
                <a16:creationId xmlns:a16="http://schemas.microsoft.com/office/drawing/2014/main" id="{15C3EDAF-BF4B-4AB7-947C-0934EA94983F}"/>
              </a:ext>
            </a:extLst>
          </p:cNvPr>
          <p:cNvSpPr/>
          <p:nvPr/>
        </p:nvSpPr>
        <p:spPr>
          <a:xfrm rot="20412584">
            <a:off x="630440" y="213225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4" name="pole tekstowe 68">
            <a:extLst>
              <a:ext uri="{FF2B5EF4-FFF2-40B4-BE49-F238E27FC236}">
                <a16:creationId xmlns:a16="http://schemas.microsoft.com/office/drawing/2014/main" id="{8B239A0C-867A-443C-AB3D-673753D70042}"/>
              </a:ext>
            </a:extLst>
          </p:cNvPr>
          <p:cNvSpPr txBox="1"/>
          <p:nvPr/>
        </p:nvSpPr>
        <p:spPr>
          <a:xfrm>
            <a:off x="1039064" y="2269304"/>
            <a:ext cx="566178" cy="26160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100" b="1" i="0" u="none" strike="noStrike" kern="1200" cap="none" spc="0" baseline="0">
                <a:solidFill>
                  <a:srgbClr val="ED7D31"/>
                </a:solidFill>
                <a:uFillTx/>
                <a:latin typeface="Calibri"/>
              </a:rPr>
              <a:t>RF coil</a:t>
            </a:r>
          </a:p>
        </p:txBody>
      </p:sp>
      <p:sp>
        <p:nvSpPr>
          <p:cNvPr id="65" name="Block Arc 19">
            <a:extLst>
              <a:ext uri="{FF2B5EF4-FFF2-40B4-BE49-F238E27FC236}">
                <a16:creationId xmlns:a16="http://schemas.microsoft.com/office/drawing/2014/main" id="{175B752D-8695-4382-82EF-A704D0636BCD}"/>
              </a:ext>
            </a:extLst>
          </p:cNvPr>
          <p:cNvSpPr/>
          <p:nvPr/>
        </p:nvSpPr>
        <p:spPr>
          <a:xfrm rot="16200004">
            <a:off x="950395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6" name="Strzałka: w lewo 86">
            <a:extLst>
              <a:ext uri="{FF2B5EF4-FFF2-40B4-BE49-F238E27FC236}">
                <a16:creationId xmlns:a16="http://schemas.microsoft.com/office/drawing/2014/main" id="{9F0E3BEA-A7DA-4BFB-9384-570376DE3A5D}"/>
              </a:ext>
            </a:extLst>
          </p:cNvPr>
          <p:cNvSpPr/>
          <p:nvPr/>
        </p:nvSpPr>
        <p:spPr>
          <a:xfrm>
            <a:off x="647088" y="1933354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7" name="Strzałka: w lewo 87">
            <a:extLst>
              <a:ext uri="{FF2B5EF4-FFF2-40B4-BE49-F238E27FC236}">
                <a16:creationId xmlns:a16="http://schemas.microsoft.com/office/drawing/2014/main" id="{3B5762D1-EFB0-407A-BC7A-81A68C98CF1C}"/>
              </a:ext>
            </a:extLst>
          </p:cNvPr>
          <p:cNvSpPr/>
          <p:nvPr/>
        </p:nvSpPr>
        <p:spPr>
          <a:xfrm rot="1042669">
            <a:off x="656386" y="176063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8" name="Strzałka: w lewo 88">
            <a:extLst>
              <a:ext uri="{FF2B5EF4-FFF2-40B4-BE49-F238E27FC236}">
                <a16:creationId xmlns:a16="http://schemas.microsoft.com/office/drawing/2014/main" id="{C17C8B65-954F-4720-B74C-A2A11E3D7477}"/>
              </a:ext>
            </a:extLst>
          </p:cNvPr>
          <p:cNvSpPr/>
          <p:nvPr/>
        </p:nvSpPr>
        <p:spPr>
          <a:xfrm flipH="1">
            <a:off x="1715601" y="1933354"/>
            <a:ext cx="348660" cy="193112"/>
          </a:xfrm>
          <a:custGeom>
            <a:avLst>
              <a:gd name="f0" fmla="val 598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9" name="Teardrop 71">
            <a:extLst>
              <a:ext uri="{FF2B5EF4-FFF2-40B4-BE49-F238E27FC236}">
                <a16:creationId xmlns:a16="http://schemas.microsoft.com/office/drawing/2014/main" id="{E42E557B-63D2-4BDB-9EC9-2F242B4B51F0}"/>
              </a:ext>
            </a:extLst>
          </p:cNvPr>
          <p:cNvSpPr/>
          <p:nvPr/>
        </p:nvSpPr>
        <p:spPr>
          <a:xfrm rot="18842840">
            <a:off x="1195540" y="1950652"/>
            <a:ext cx="255300" cy="25772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142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0" name="Block Arc 19">
            <a:extLst>
              <a:ext uri="{FF2B5EF4-FFF2-40B4-BE49-F238E27FC236}">
                <a16:creationId xmlns:a16="http://schemas.microsoft.com/office/drawing/2014/main" id="{F71D8A84-8D7C-4ED3-8BF9-9705A28A1FAD}"/>
              </a:ext>
            </a:extLst>
          </p:cNvPr>
          <p:cNvSpPr/>
          <p:nvPr/>
        </p:nvSpPr>
        <p:spPr>
          <a:xfrm rot="16200004">
            <a:off x="1304286" y="188793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1" name="Block Arc 19">
            <a:extLst>
              <a:ext uri="{FF2B5EF4-FFF2-40B4-BE49-F238E27FC236}">
                <a16:creationId xmlns:a16="http://schemas.microsoft.com/office/drawing/2014/main" id="{B2CBAB4C-A4D8-4015-9C46-38E18BDC968E}"/>
              </a:ext>
            </a:extLst>
          </p:cNvPr>
          <p:cNvSpPr/>
          <p:nvPr/>
        </p:nvSpPr>
        <p:spPr>
          <a:xfrm rot="16200004">
            <a:off x="1378206" y="1887587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2" name="Straight Connector 73">
            <a:extLst>
              <a:ext uri="{FF2B5EF4-FFF2-40B4-BE49-F238E27FC236}">
                <a16:creationId xmlns:a16="http://schemas.microsoft.com/office/drawing/2014/main" id="{D9711056-FADC-4082-876C-486B121A68F7}"/>
              </a:ext>
            </a:extLst>
          </p:cNvPr>
          <p:cNvCxnSpPr/>
          <p:nvPr/>
        </p:nvCxnSpPr>
        <p:spPr>
          <a:xfrm>
            <a:off x="1073418" y="2301619"/>
            <a:ext cx="484742" cy="5642"/>
          </a:xfrm>
          <a:prstGeom prst="straightConnector1">
            <a:avLst/>
          </a:prstGeom>
          <a:noFill/>
          <a:ln w="38103" cap="flat">
            <a:solidFill>
              <a:srgbClr val="CE5F13"/>
            </a:solidFill>
            <a:prstDash val="solid"/>
            <a:miter/>
          </a:ln>
        </p:spPr>
      </p:cxnSp>
      <p:sp>
        <p:nvSpPr>
          <p:cNvPr id="73" name="Block Arc 19">
            <a:extLst>
              <a:ext uri="{FF2B5EF4-FFF2-40B4-BE49-F238E27FC236}">
                <a16:creationId xmlns:a16="http://schemas.microsoft.com/office/drawing/2014/main" id="{F989D25E-BDDE-4E2A-AA1E-87D0D6D52E36}"/>
              </a:ext>
            </a:extLst>
          </p:cNvPr>
          <p:cNvSpPr/>
          <p:nvPr/>
        </p:nvSpPr>
        <p:spPr>
          <a:xfrm rot="16200004">
            <a:off x="893464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8</a:t>
            </a:r>
          </a:p>
        </p:txBody>
      </p:sp>
      <p:sp>
        <p:nvSpPr>
          <p:cNvPr id="37" name="pole tekstowe 96">
            <a:extLst>
              <a:ext uri="{FF2B5EF4-FFF2-40B4-BE49-F238E27FC236}">
                <a16:creationId xmlns:a16="http://schemas.microsoft.com/office/drawing/2014/main" id="{0A3E29BA-2313-42CC-BE3A-7FF4482BD351}"/>
              </a:ext>
            </a:extLst>
          </p:cNvPr>
          <p:cNvSpPr txBox="1"/>
          <p:nvPr/>
        </p:nvSpPr>
        <p:spPr>
          <a:xfrm>
            <a:off x="2201681" y="1177912"/>
            <a:ext cx="28565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 dirty="0">
                <a:uFillTx/>
                <a:latin typeface="Calibri"/>
              </a:rPr>
              <a:t>B</a:t>
            </a:r>
            <a:endParaRPr lang="pl-PL" sz="1400" b="1" i="0" u="none" strike="noStrike" kern="1200" cap="none" spc="0" baseline="-25000" dirty="0">
              <a:uFillTx/>
              <a:latin typeface="Calibri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F1A7441F-A6A6-4D05-9BF6-B6B2236761EC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6214520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Liquid-state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endParaRPr lang="en-US" b="1"/>
          </a:p>
        </p:txBody>
      </p:sp>
      <p:sp>
        <p:nvSpPr>
          <p:cNvPr id="7" name="pole tekstowe 15">
            <a:extLst>
              <a:ext uri="{FF2B5EF4-FFF2-40B4-BE49-F238E27FC236}">
                <a16:creationId xmlns:a16="http://schemas.microsoft.com/office/drawing/2014/main" id="{A31620D8-5B71-4A1C-9B4F-1879747607A5}"/>
              </a:ext>
            </a:extLst>
          </p:cNvPr>
          <p:cNvSpPr txBox="1"/>
          <p:nvPr/>
        </p:nvSpPr>
        <p:spPr>
          <a:xfrm>
            <a:off x="7690460" y="170402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8" name="pole tekstowe 16">
            <a:extLst>
              <a:ext uri="{FF2B5EF4-FFF2-40B4-BE49-F238E27FC236}">
                <a16:creationId xmlns:a16="http://schemas.microsoft.com/office/drawing/2014/main" id="{802B4970-684E-4F77-9BE7-4252A1E06254}"/>
              </a:ext>
            </a:extLst>
          </p:cNvPr>
          <p:cNvSpPr txBox="1"/>
          <p:nvPr/>
        </p:nvSpPr>
        <p:spPr>
          <a:xfrm>
            <a:off x="7494522" y="165566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9" name="pole tekstowe 17">
            <a:extLst>
              <a:ext uri="{FF2B5EF4-FFF2-40B4-BE49-F238E27FC236}">
                <a16:creationId xmlns:a16="http://schemas.microsoft.com/office/drawing/2014/main" id="{5B0BE8C3-5454-4997-B0B7-B345A6FE069D}"/>
              </a:ext>
            </a:extLst>
          </p:cNvPr>
          <p:cNvSpPr txBox="1"/>
          <p:nvPr/>
        </p:nvSpPr>
        <p:spPr>
          <a:xfrm>
            <a:off x="8036368" y="170967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0" name="pole tekstowe 18">
            <a:extLst>
              <a:ext uri="{FF2B5EF4-FFF2-40B4-BE49-F238E27FC236}">
                <a16:creationId xmlns:a16="http://schemas.microsoft.com/office/drawing/2014/main" id="{8EAACF79-CAD2-4FB5-94D5-719E18EEFB4B}"/>
              </a:ext>
            </a:extLst>
          </p:cNvPr>
          <p:cNvSpPr txBox="1"/>
          <p:nvPr/>
        </p:nvSpPr>
        <p:spPr>
          <a:xfrm>
            <a:off x="7937302" y="174317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1" name="pole tekstowe 19">
            <a:extLst>
              <a:ext uri="{FF2B5EF4-FFF2-40B4-BE49-F238E27FC236}">
                <a16:creationId xmlns:a16="http://schemas.microsoft.com/office/drawing/2014/main" id="{C33D5628-B0B9-4F04-B067-E1F4A85FDAFE}"/>
              </a:ext>
            </a:extLst>
          </p:cNvPr>
          <p:cNvSpPr txBox="1"/>
          <p:nvPr/>
        </p:nvSpPr>
        <p:spPr>
          <a:xfrm>
            <a:off x="8709348" y="177051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2" name="pole tekstowe 20">
            <a:extLst>
              <a:ext uri="{FF2B5EF4-FFF2-40B4-BE49-F238E27FC236}">
                <a16:creationId xmlns:a16="http://schemas.microsoft.com/office/drawing/2014/main" id="{2E6F347B-49D3-40A4-B8D8-DB041EF32357}"/>
              </a:ext>
            </a:extLst>
          </p:cNvPr>
          <p:cNvSpPr txBox="1"/>
          <p:nvPr/>
        </p:nvSpPr>
        <p:spPr>
          <a:xfrm>
            <a:off x="8184135" y="175100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3" name="pole tekstowe 21">
            <a:extLst>
              <a:ext uri="{FF2B5EF4-FFF2-40B4-BE49-F238E27FC236}">
                <a16:creationId xmlns:a16="http://schemas.microsoft.com/office/drawing/2014/main" id="{6D8C957C-D06F-4B45-AEC7-B965392F1E67}"/>
              </a:ext>
            </a:extLst>
          </p:cNvPr>
          <p:cNvSpPr txBox="1"/>
          <p:nvPr/>
        </p:nvSpPr>
        <p:spPr>
          <a:xfrm>
            <a:off x="8408620" y="176251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cxnSp>
        <p:nvCxnSpPr>
          <p:cNvPr id="14" name="Łącznik prosty ze strzałką 23">
            <a:extLst>
              <a:ext uri="{FF2B5EF4-FFF2-40B4-BE49-F238E27FC236}">
                <a16:creationId xmlns:a16="http://schemas.microsoft.com/office/drawing/2014/main" id="{2A713952-D739-4E4F-96DE-AC1F437617F8}"/>
              </a:ext>
            </a:extLst>
          </p:cNvPr>
          <p:cNvCxnSpPr>
            <a:cxnSpLocks/>
          </p:cNvCxnSpPr>
          <p:nvPr/>
        </p:nvCxnSpPr>
        <p:spPr>
          <a:xfrm flipV="1">
            <a:off x="7426966" y="1242703"/>
            <a:ext cx="0" cy="2405615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5" name="pole tekstowe 29">
            <a:extLst>
              <a:ext uri="{FF2B5EF4-FFF2-40B4-BE49-F238E27FC236}">
                <a16:creationId xmlns:a16="http://schemas.microsoft.com/office/drawing/2014/main" id="{E6A6416B-9B2D-4F19-87BB-CD865FE37E6C}"/>
              </a:ext>
            </a:extLst>
          </p:cNvPr>
          <p:cNvSpPr txBox="1"/>
          <p:nvPr/>
        </p:nvSpPr>
        <p:spPr>
          <a:xfrm rot="16200004">
            <a:off x="6498604" y="2121213"/>
            <a:ext cx="148751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Asymmetry (%)</a:t>
            </a:r>
          </a:p>
        </p:txBody>
      </p:sp>
      <p:cxnSp>
        <p:nvCxnSpPr>
          <p:cNvPr id="16" name="Łącznik prosty ze strzałką 34">
            <a:extLst>
              <a:ext uri="{FF2B5EF4-FFF2-40B4-BE49-F238E27FC236}">
                <a16:creationId xmlns:a16="http://schemas.microsoft.com/office/drawing/2014/main" id="{C6ADE144-5850-46BA-B323-4BB5CD6A92B6}"/>
              </a:ext>
            </a:extLst>
          </p:cNvPr>
          <p:cNvCxnSpPr>
            <a:cxnSpLocks/>
          </p:cNvCxnSpPr>
          <p:nvPr/>
        </p:nvCxnSpPr>
        <p:spPr>
          <a:xfrm flipV="1">
            <a:off x="7426966" y="3623931"/>
            <a:ext cx="3709767" cy="22961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7" name="pole tekstowe 37">
            <a:extLst>
              <a:ext uri="{FF2B5EF4-FFF2-40B4-BE49-F238E27FC236}">
                <a16:creationId xmlns:a16="http://schemas.microsoft.com/office/drawing/2014/main" id="{199C3C48-57D0-4AC3-B029-683BB5396969}"/>
              </a:ext>
            </a:extLst>
          </p:cNvPr>
          <p:cNvSpPr txBox="1"/>
          <p:nvPr/>
        </p:nvSpPr>
        <p:spPr>
          <a:xfrm>
            <a:off x="8348558" y="3648318"/>
            <a:ext cx="2096344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Radiofrequency (MHz)</a:t>
            </a:r>
          </a:p>
        </p:txBody>
      </p:sp>
      <p:sp>
        <p:nvSpPr>
          <p:cNvPr id="18" name="Oval 369">
            <a:extLst>
              <a:ext uri="{FF2B5EF4-FFF2-40B4-BE49-F238E27FC236}">
                <a16:creationId xmlns:a16="http://schemas.microsoft.com/office/drawing/2014/main" id="{7D9E22A0-F371-4806-B651-FFA4803C8906}"/>
              </a:ext>
            </a:extLst>
          </p:cNvPr>
          <p:cNvSpPr/>
          <p:nvPr/>
        </p:nvSpPr>
        <p:spPr>
          <a:xfrm>
            <a:off x="4775979" y="180506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Oval 369">
            <a:extLst>
              <a:ext uri="{FF2B5EF4-FFF2-40B4-BE49-F238E27FC236}">
                <a16:creationId xmlns:a16="http://schemas.microsoft.com/office/drawing/2014/main" id="{02A93161-D48A-41A4-A6D4-4531E52952E6}"/>
              </a:ext>
            </a:extLst>
          </p:cNvPr>
          <p:cNvSpPr/>
          <p:nvPr/>
        </p:nvSpPr>
        <p:spPr>
          <a:xfrm>
            <a:off x="5205336" y="213189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Oval 369">
            <a:extLst>
              <a:ext uri="{FF2B5EF4-FFF2-40B4-BE49-F238E27FC236}">
                <a16:creationId xmlns:a16="http://schemas.microsoft.com/office/drawing/2014/main" id="{E3D8C685-2FB4-4C20-ACD2-38BBB23D17EA}"/>
              </a:ext>
            </a:extLst>
          </p:cNvPr>
          <p:cNvSpPr/>
          <p:nvPr/>
        </p:nvSpPr>
        <p:spPr>
          <a:xfrm>
            <a:off x="3946143" y="199659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1" name="Straight Arrow Connector 373">
            <a:extLst>
              <a:ext uri="{FF2B5EF4-FFF2-40B4-BE49-F238E27FC236}">
                <a16:creationId xmlns:a16="http://schemas.microsoft.com/office/drawing/2014/main" id="{A9F94D73-48FB-4411-A34B-E05BA9276200}"/>
              </a:ext>
            </a:extLst>
          </p:cNvPr>
          <p:cNvCxnSpPr/>
          <p:nvPr/>
        </p:nvCxnSpPr>
        <p:spPr>
          <a:xfrm flipH="1">
            <a:off x="3749611" y="205385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2" name="Oval 369">
            <a:extLst>
              <a:ext uri="{FF2B5EF4-FFF2-40B4-BE49-F238E27FC236}">
                <a16:creationId xmlns:a16="http://schemas.microsoft.com/office/drawing/2014/main" id="{60C74F1D-80E9-41A8-A566-32FAE629D185}"/>
              </a:ext>
            </a:extLst>
          </p:cNvPr>
          <p:cNvSpPr/>
          <p:nvPr/>
        </p:nvSpPr>
        <p:spPr>
          <a:xfrm>
            <a:off x="4790116" y="2075735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Oval 369">
            <a:extLst>
              <a:ext uri="{FF2B5EF4-FFF2-40B4-BE49-F238E27FC236}">
                <a16:creationId xmlns:a16="http://schemas.microsoft.com/office/drawing/2014/main" id="{FABB593B-7B45-40D2-BEBB-3A5430D454BF}"/>
              </a:ext>
            </a:extLst>
          </p:cNvPr>
          <p:cNvSpPr/>
          <p:nvPr/>
        </p:nvSpPr>
        <p:spPr>
          <a:xfrm>
            <a:off x="4290972" y="1908162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4" name="Oval 369">
            <a:extLst>
              <a:ext uri="{FF2B5EF4-FFF2-40B4-BE49-F238E27FC236}">
                <a16:creationId xmlns:a16="http://schemas.microsoft.com/office/drawing/2014/main" id="{4EE7F965-F93A-4374-A850-2BABC9AE3764}"/>
              </a:ext>
            </a:extLst>
          </p:cNvPr>
          <p:cNvSpPr/>
          <p:nvPr/>
        </p:nvSpPr>
        <p:spPr>
          <a:xfrm>
            <a:off x="4348918" y="211534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pole tekstowe 59">
            <a:extLst>
              <a:ext uri="{FF2B5EF4-FFF2-40B4-BE49-F238E27FC236}">
                <a16:creationId xmlns:a16="http://schemas.microsoft.com/office/drawing/2014/main" id="{63679D05-3EFA-493E-AC6F-61E952FED9E2}"/>
              </a:ext>
            </a:extLst>
          </p:cNvPr>
          <p:cNvSpPr txBox="1"/>
          <p:nvPr/>
        </p:nvSpPr>
        <p:spPr>
          <a:xfrm>
            <a:off x="4051820" y="1439852"/>
            <a:ext cx="1887376" cy="276999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beam of radioactive atoms</a:t>
            </a:r>
          </a:p>
        </p:txBody>
      </p:sp>
      <p:sp>
        <p:nvSpPr>
          <p:cNvPr id="26" name="Oval 369">
            <a:extLst>
              <a:ext uri="{FF2B5EF4-FFF2-40B4-BE49-F238E27FC236}">
                <a16:creationId xmlns:a16="http://schemas.microsoft.com/office/drawing/2014/main" id="{31A75561-16DC-4157-BCA7-9531D65EC700}"/>
              </a:ext>
            </a:extLst>
          </p:cNvPr>
          <p:cNvSpPr/>
          <p:nvPr/>
        </p:nvSpPr>
        <p:spPr>
          <a:xfrm>
            <a:off x="5306377" y="1871851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Oval 369">
            <a:extLst>
              <a:ext uri="{FF2B5EF4-FFF2-40B4-BE49-F238E27FC236}">
                <a16:creationId xmlns:a16="http://schemas.microsoft.com/office/drawing/2014/main" id="{1BF02761-7B7D-4C3E-8AA1-118CB20C14BF}"/>
              </a:ext>
            </a:extLst>
          </p:cNvPr>
          <p:cNvSpPr/>
          <p:nvPr/>
        </p:nvSpPr>
        <p:spPr>
          <a:xfrm>
            <a:off x="5626655" y="2152828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pole tekstowe 65">
            <a:extLst>
              <a:ext uri="{FF2B5EF4-FFF2-40B4-BE49-F238E27FC236}">
                <a16:creationId xmlns:a16="http://schemas.microsoft.com/office/drawing/2014/main" id="{6E92B8D3-C378-4457-A93F-EF1D7B28300F}"/>
              </a:ext>
            </a:extLst>
          </p:cNvPr>
          <p:cNvSpPr txBox="1"/>
          <p:nvPr/>
        </p:nvSpPr>
        <p:spPr>
          <a:xfrm>
            <a:off x="7501179" y="2031300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cxnSp>
        <p:nvCxnSpPr>
          <p:cNvPr id="29" name="Straight Arrow Connector 373">
            <a:extLst>
              <a:ext uri="{FF2B5EF4-FFF2-40B4-BE49-F238E27FC236}">
                <a16:creationId xmlns:a16="http://schemas.microsoft.com/office/drawing/2014/main" id="{D8C0F672-203D-4861-A18B-67828E572190}"/>
              </a:ext>
            </a:extLst>
          </p:cNvPr>
          <p:cNvCxnSpPr/>
          <p:nvPr/>
        </p:nvCxnSpPr>
        <p:spPr>
          <a:xfrm flipH="1">
            <a:off x="4138140" y="217513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Straight Arrow Connector 373">
            <a:extLst>
              <a:ext uri="{FF2B5EF4-FFF2-40B4-BE49-F238E27FC236}">
                <a16:creationId xmlns:a16="http://schemas.microsoft.com/office/drawing/2014/main" id="{19378509-6B03-468B-89C3-14E99D070AB5}"/>
              </a:ext>
            </a:extLst>
          </p:cNvPr>
          <p:cNvCxnSpPr/>
          <p:nvPr/>
        </p:nvCxnSpPr>
        <p:spPr>
          <a:xfrm flipH="1">
            <a:off x="4076207" y="1964059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Straight Arrow Connector 373">
            <a:extLst>
              <a:ext uri="{FF2B5EF4-FFF2-40B4-BE49-F238E27FC236}">
                <a16:creationId xmlns:a16="http://schemas.microsoft.com/office/drawing/2014/main" id="{F107599B-D268-4CA4-84E6-F38E3CD05C6F}"/>
              </a:ext>
            </a:extLst>
          </p:cNvPr>
          <p:cNvCxnSpPr/>
          <p:nvPr/>
        </p:nvCxnSpPr>
        <p:spPr>
          <a:xfrm flipH="1">
            <a:off x="4557493" y="2140639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Arrow Connector 373">
            <a:extLst>
              <a:ext uri="{FF2B5EF4-FFF2-40B4-BE49-F238E27FC236}">
                <a16:creationId xmlns:a16="http://schemas.microsoft.com/office/drawing/2014/main" id="{7CC511D3-075E-4555-A008-414D3B2BD8A9}"/>
              </a:ext>
            </a:extLst>
          </p:cNvPr>
          <p:cNvCxnSpPr/>
          <p:nvPr/>
        </p:nvCxnSpPr>
        <p:spPr>
          <a:xfrm flipH="1">
            <a:off x="4574482" y="1865066"/>
            <a:ext cx="30871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373">
            <a:extLst>
              <a:ext uri="{FF2B5EF4-FFF2-40B4-BE49-F238E27FC236}">
                <a16:creationId xmlns:a16="http://schemas.microsoft.com/office/drawing/2014/main" id="{832EF1C8-D887-4F7C-AC21-568EF813BF28}"/>
              </a:ext>
            </a:extLst>
          </p:cNvPr>
          <p:cNvCxnSpPr/>
          <p:nvPr/>
        </p:nvCxnSpPr>
        <p:spPr>
          <a:xfrm flipH="1">
            <a:off x="5015232" y="219906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4" name="Straight Arrow Connector 373">
            <a:extLst>
              <a:ext uri="{FF2B5EF4-FFF2-40B4-BE49-F238E27FC236}">
                <a16:creationId xmlns:a16="http://schemas.microsoft.com/office/drawing/2014/main" id="{7973CB3A-10F5-4BF0-BE2A-D6DFE7A7454C}"/>
              </a:ext>
            </a:extLst>
          </p:cNvPr>
          <p:cNvCxnSpPr/>
          <p:nvPr/>
        </p:nvCxnSpPr>
        <p:spPr>
          <a:xfrm flipH="1">
            <a:off x="5114207" y="193581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5" name="Straight Arrow Connector 373">
            <a:extLst>
              <a:ext uri="{FF2B5EF4-FFF2-40B4-BE49-F238E27FC236}">
                <a16:creationId xmlns:a16="http://schemas.microsoft.com/office/drawing/2014/main" id="{6A352742-3274-432B-AC4A-A7F0DAF42762}"/>
              </a:ext>
            </a:extLst>
          </p:cNvPr>
          <p:cNvCxnSpPr/>
          <p:nvPr/>
        </p:nvCxnSpPr>
        <p:spPr>
          <a:xfrm flipH="1">
            <a:off x="5436441" y="2217686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/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den>
                      </m:f>
                    </m:oMath>
                  </m:oMathPara>
                </a14:m>
                <a:endParaRPr lang="pl-PL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pole tekstowe 56">
            <a:extLst>
              <a:ext uri="{FF2B5EF4-FFF2-40B4-BE49-F238E27FC236}">
                <a16:creationId xmlns:a16="http://schemas.microsoft.com/office/drawing/2014/main" id="{50DE68C3-C152-4430-9F2F-8A1733E7195A}"/>
              </a:ext>
            </a:extLst>
          </p:cNvPr>
          <p:cNvSpPr txBox="1"/>
          <p:nvPr/>
        </p:nvSpPr>
        <p:spPr>
          <a:xfrm>
            <a:off x="8983220" y="179803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39" name="pole tekstowe 58">
            <a:extLst>
              <a:ext uri="{FF2B5EF4-FFF2-40B4-BE49-F238E27FC236}">
                <a16:creationId xmlns:a16="http://schemas.microsoft.com/office/drawing/2014/main" id="{469897F1-740C-4732-821B-33CE30112F8F}"/>
              </a:ext>
            </a:extLst>
          </p:cNvPr>
          <p:cNvSpPr txBox="1"/>
          <p:nvPr/>
        </p:nvSpPr>
        <p:spPr>
          <a:xfrm>
            <a:off x="9034399" y="19741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0" name="pole tekstowe 60">
            <a:extLst>
              <a:ext uri="{FF2B5EF4-FFF2-40B4-BE49-F238E27FC236}">
                <a16:creationId xmlns:a16="http://schemas.microsoft.com/office/drawing/2014/main" id="{65708D19-3CFE-4141-9A61-20253161528C}"/>
              </a:ext>
            </a:extLst>
          </p:cNvPr>
          <p:cNvSpPr txBox="1"/>
          <p:nvPr/>
        </p:nvSpPr>
        <p:spPr>
          <a:xfrm>
            <a:off x="9080549" y="212920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1" name="pole tekstowe 67">
            <a:extLst>
              <a:ext uri="{FF2B5EF4-FFF2-40B4-BE49-F238E27FC236}">
                <a16:creationId xmlns:a16="http://schemas.microsoft.com/office/drawing/2014/main" id="{DB4A91AC-B5B7-4BEF-8BE9-80A069D53790}"/>
              </a:ext>
            </a:extLst>
          </p:cNvPr>
          <p:cNvSpPr txBox="1"/>
          <p:nvPr/>
        </p:nvSpPr>
        <p:spPr>
          <a:xfrm>
            <a:off x="9130484" y="230725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2" name="pole tekstowe 70">
            <a:extLst>
              <a:ext uri="{FF2B5EF4-FFF2-40B4-BE49-F238E27FC236}">
                <a16:creationId xmlns:a16="http://schemas.microsoft.com/office/drawing/2014/main" id="{5DED4A8D-6167-4576-B89A-A79B64BDCC13}"/>
              </a:ext>
            </a:extLst>
          </p:cNvPr>
          <p:cNvSpPr txBox="1"/>
          <p:nvPr/>
        </p:nvSpPr>
        <p:spPr>
          <a:xfrm>
            <a:off x="9396730" y="2109609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3" name="pole tekstowe 71">
            <a:extLst>
              <a:ext uri="{FF2B5EF4-FFF2-40B4-BE49-F238E27FC236}">
                <a16:creationId xmlns:a16="http://schemas.microsoft.com/office/drawing/2014/main" id="{16A46EEF-0ADA-4DDB-B2B9-63BABF270FCF}"/>
              </a:ext>
            </a:extLst>
          </p:cNvPr>
          <p:cNvSpPr txBox="1"/>
          <p:nvPr/>
        </p:nvSpPr>
        <p:spPr>
          <a:xfrm>
            <a:off x="9427134" y="196563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4" name="pole tekstowe 72">
            <a:extLst>
              <a:ext uri="{FF2B5EF4-FFF2-40B4-BE49-F238E27FC236}">
                <a16:creationId xmlns:a16="http://schemas.microsoft.com/office/drawing/2014/main" id="{C2AD6F22-B948-4EA7-A6C5-601BA14CC618}"/>
              </a:ext>
            </a:extLst>
          </p:cNvPr>
          <p:cNvSpPr txBox="1"/>
          <p:nvPr/>
        </p:nvSpPr>
        <p:spPr>
          <a:xfrm>
            <a:off x="9527307" y="183839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5" name="pole tekstowe 84">
            <a:extLst>
              <a:ext uri="{FF2B5EF4-FFF2-40B4-BE49-F238E27FC236}">
                <a16:creationId xmlns:a16="http://schemas.microsoft.com/office/drawing/2014/main" id="{AE177023-1FDF-4A3F-A8C2-2993C1CA6FCD}"/>
              </a:ext>
            </a:extLst>
          </p:cNvPr>
          <p:cNvSpPr txBox="1"/>
          <p:nvPr/>
        </p:nvSpPr>
        <p:spPr>
          <a:xfrm>
            <a:off x="8545530" y="1282277"/>
            <a:ext cx="1330104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C00000"/>
                </a:solidFill>
                <a:uFillTx/>
                <a:latin typeface="Calibri"/>
              </a:rPr>
              <a:t>on resonance</a:t>
            </a:r>
          </a:p>
        </p:txBody>
      </p:sp>
      <p:sp>
        <p:nvSpPr>
          <p:cNvPr id="46" name="pole tekstowe 85">
            <a:extLst>
              <a:ext uri="{FF2B5EF4-FFF2-40B4-BE49-F238E27FC236}">
                <a16:creationId xmlns:a16="http://schemas.microsoft.com/office/drawing/2014/main" id="{1978928D-63BD-44D3-A237-AA730EE18444}"/>
              </a:ext>
            </a:extLst>
          </p:cNvPr>
          <p:cNvSpPr txBox="1"/>
          <p:nvPr/>
        </p:nvSpPr>
        <p:spPr>
          <a:xfrm>
            <a:off x="8518705" y="1788691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6" name="pole tekstowe 60">
            <a:extLst>
              <a:ext uri="{FF2B5EF4-FFF2-40B4-BE49-F238E27FC236}">
                <a16:creationId xmlns:a16="http://schemas.microsoft.com/office/drawing/2014/main" id="{F903D359-C4F1-40D4-B208-BA11018F3AF9}"/>
              </a:ext>
            </a:extLst>
          </p:cNvPr>
          <p:cNvSpPr txBox="1"/>
          <p:nvPr/>
        </p:nvSpPr>
        <p:spPr>
          <a:xfrm>
            <a:off x="9312743" y="225961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7" name="pole tekstowe 60">
            <a:extLst>
              <a:ext uri="{FF2B5EF4-FFF2-40B4-BE49-F238E27FC236}">
                <a16:creationId xmlns:a16="http://schemas.microsoft.com/office/drawing/2014/main" id="{FACBDCB9-42DF-4D28-80B1-5B5C908A855F}"/>
              </a:ext>
            </a:extLst>
          </p:cNvPr>
          <p:cNvSpPr txBox="1"/>
          <p:nvPr/>
        </p:nvSpPr>
        <p:spPr>
          <a:xfrm>
            <a:off x="9245306" y="23999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8" name="Schemat blokowy: pamięć o dostępie bezpośrednim 45">
            <a:extLst>
              <a:ext uri="{FF2B5EF4-FFF2-40B4-BE49-F238E27FC236}">
                <a16:creationId xmlns:a16="http://schemas.microsoft.com/office/drawing/2014/main" id="{BCD468BD-9541-403B-88B0-4E19DB7C69AF}"/>
              </a:ext>
            </a:extLst>
          </p:cNvPr>
          <p:cNvSpPr/>
          <p:nvPr/>
        </p:nvSpPr>
        <p:spPr>
          <a:xfrm>
            <a:off x="134549" y="1136491"/>
            <a:ext cx="3424857" cy="167617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3424861"/>
              <a:gd name="f8" fmla="val 1809657"/>
              <a:gd name="f9" fmla="val 570810"/>
              <a:gd name="f10" fmla="val 2854051"/>
              <a:gd name="f11" fmla="val 904829"/>
              <a:gd name="f12" fmla="+- 0 0 -360"/>
              <a:gd name="f13" fmla="+- 0 0 -270"/>
              <a:gd name="f14" fmla="+- 0 0 -180"/>
              <a:gd name="f15" fmla="+- 0 0 -90"/>
              <a:gd name="f16" fmla="*/ f4 1 3424861"/>
              <a:gd name="f17" fmla="*/ f5 1 1809657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3424861"/>
              <a:gd name="f25" fmla="*/ f18 1 1809657"/>
              <a:gd name="f26" fmla="*/ f20 1 f3"/>
              <a:gd name="f27" fmla="*/ f21 1 f3"/>
              <a:gd name="f28" fmla="*/ f22 1 f3"/>
              <a:gd name="f29" fmla="*/ f23 1 f3"/>
              <a:gd name="f30" fmla="*/ 1712431 1 f24"/>
              <a:gd name="f31" fmla="*/ 0 1 f25"/>
              <a:gd name="f32" fmla="*/ 0 1 f24"/>
              <a:gd name="f33" fmla="*/ 904829 1 f25"/>
              <a:gd name="f34" fmla="*/ 1809657 1 f25"/>
              <a:gd name="f35" fmla="*/ 2283241 1 f24"/>
              <a:gd name="f36" fmla="*/ 3424861 1 f24"/>
              <a:gd name="f37" fmla="*/ 570810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3424861" h="1809657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3424861" h="1809657" fill="none">
                <a:moveTo>
                  <a:pt x="f10" y="f8"/>
                </a:moveTo>
                <a:arcTo wR="f9" hR="f11" stAng="f1" swAng="f0"/>
              </a:path>
              <a:path w="3424861" h="1809657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D9D9D9"/>
          </a:solidFill>
          <a:ln w="6345" cap="flat">
            <a:solidFill>
              <a:srgbClr val="18171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Owal 41">
            <a:extLst>
              <a:ext uri="{FF2B5EF4-FFF2-40B4-BE49-F238E27FC236}">
                <a16:creationId xmlns:a16="http://schemas.microsoft.com/office/drawing/2014/main" id="{42D14619-0F68-457F-B8B4-212EDFDD578A}"/>
              </a:ext>
            </a:extLst>
          </p:cNvPr>
          <p:cNvSpPr/>
          <p:nvPr/>
        </p:nvSpPr>
        <p:spPr>
          <a:xfrm>
            <a:off x="2880465" y="1762737"/>
            <a:ext cx="294720" cy="41239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767171"/>
          </a:solidFill>
          <a:ln w="6345" cap="flat">
            <a:solidFill>
              <a:srgbClr val="76717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0" name="Łącznik prosty ze strzałką 93">
            <a:extLst>
              <a:ext uri="{FF2B5EF4-FFF2-40B4-BE49-F238E27FC236}">
                <a16:creationId xmlns:a16="http://schemas.microsoft.com/office/drawing/2014/main" id="{E458184D-569F-4BB0-A99C-AECD13358EF8}"/>
              </a:ext>
            </a:extLst>
          </p:cNvPr>
          <p:cNvCxnSpPr>
            <a:cxnSpLocks/>
          </p:cNvCxnSpPr>
          <p:nvPr/>
        </p:nvCxnSpPr>
        <p:spPr>
          <a:xfrm flipH="1">
            <a:off x="726959" y="1333645"/>
            <a:ext cx="1488425" cy="0"/>
          </a:xfrm>
          <a:prstGeom prst="straightConnector1">
            <a:avLst/>
          </a:prstGeom>
          <a:noFill/>
          <a:ln w="38103" cap="flat">
            <a:solidFill>
              <a:schemeClr val="tx1"/>
            </a:solidFill>
            <a:prstDash val="solid"/>
            <a:miter/>
            <a:tailEnd type="arrow"/>
          </a:ln>
        </p:spPr>
      </p:cxnSp>
      <p:sp>
        <p:nvSpPr>
          <p:cNvPr id="61" name="Schemat blokowy: pamięć o dostępie bezpośrednim 63">
            <a:extLst>
              <a:ext uri="{FF2B5EF4-FFF2-40B4-BE49-F238E27FC236}">
                <a16:creationId xmlns:a16="http://schemas.microsoft.com/office/drawing/2014/main" id="{4D7F4A7B-4EB3-4776-B5EC-82F53B9208A3}"/>
              </a:ext>
            </a:extLst>
          </p:cNvPr>
          <p:cNvSpPr/>
          <p:nvPr/>
        </p:nvSpPr>
        <p:spPr>
          <a:xfrm>
            <a:off x="502540" y="1581419"/>
            <a:ext cx="17098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70987"/>
              <a:gd name="f8" fmla="val 850548"/>
              <a:gd name="f9" fmla="val 28498"/>
              <a:gd name="f10" fmla="val 142489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70987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70987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5494 1 f24"/>
              <a:gd name="f31" fmla="*/ 0 1 f25"/>
              <a:gd name="f32" fmla="*/ 0 1 f24"/>
              <a:gd name="f33" fmla="*/ 425274 1 f25"/>
              <a:gd name="f34" fmla="*/ 850548 1 f25"/>
              <a:gd name="f35" fmla="*/ 113991 1 f24"/>
              <a:gd name="f36" fmla="*/ 170987 1 f24"/>
              <a:gd name="f37" fmla="*/ 28498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70987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70987" h="850548" fill="none">
                <a:moveTo>
                  <a:pt x="f10" y="f8"/>
                </a:moveTo>
                <a:arcTo wR="f9" hR="f11" stAng="f1" swAng="f0"/>
              </a:path>
              <a:path w="170987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Schemat blokowy: pamięć o dostępie bezpośrednim 64">
            <a:extLst>
              <a:ext uri="{FF2B5EF4-FFF2-40B4-BE49-F238E27FC236}">
                <a16:creationId xmlns:a16="http://schemas.microsoft.com/office/drawing/2014/main" id="{9E349884-57E6-4400-965B-8433BC04227A}"/>
              </a:ext>
            </a:extLst>
          </p:cNvPr>
          <p:cNvSpPr/>
          <p:nvPr/>
        </p:nvSpPr>
        <p:spPr>
          <a:xfrm>
            <a:off x="2134058" y="1581867"/>
            <a:ext cx="16265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62651"/>
              <a:gd name="f8" fmla="val 850548"/>
              <a:gd name="f9" fmla="val 27109"/>
              <a:gd name="f10" fmla="val 135543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62651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62651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1326 1 f24"/>
              <a:gd name="f31" fmla="*/ 0 1 f25"/>
              <a:gd name="f32" fmla="*/ 0 1 f24"/>
              <a:gd name="f33" fmla="*/ 425274 1 f25"/>
              <a:gd name="f34" fmla="*/ 850548 1 f25"/>
              <a:gd name="f35" fmla="*/ 108434 1 f24"/>
              <a:gd name="f36" fmla="*/ 162651 1 f24"/>
              <a:gd name="f37" fmla="*/ 27109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62651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62651" h="850548" fill="none">
                <a:moveTo>
                  <a:pt x="f10" y="f8"/>
                </a:moveTo>
                <a:arcTo wR="f9" hR="f11" stAng="f1" swAng="f0"/>
              </a:path>
              <a:path w="162651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Strzałka: w lewo 66">
            <a:extLst>
              <a:ext uri="{FF2B5EF4-FFF2-40B4-BE49-F238E27FC236}">
                <a16:creationId xmlns:a16="http://schemas.microsoft.com/office/drawing/2014/main" id="{15C3EDAF-BF4B-4AB7-947C-0934EA94983F}"/>
              </a:ext>
            </a:extLst>
          </p:cNvPr>
          <p:cNvSpPr/>
          <p:nvPr/>
        </p:nvSpPr>
        <p:spPr>
          <a:xfrm rot="15443758">
            <a:off x="1248673" y="2524029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 dirty="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 dirty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5" name="Block Arc 19">
            <a:extLst>
              <a:ext uri="{FF2B5EF4-FFF2-40B4-BE49-F238E27FC236}">
                <a16:creationId xmlns:a16="http://schemas.microsoft.com/office/drawing/2014/main" id="{175B752D-8695-4382-82EF-A704D0636BCD}"/>
              </a:ext>
            </a:extLst>
          </p:cNvPr>
          <p:cNvSpPr/>
          <p:nvPr/>
        </p:nvSpPr>
        <p:spPr>
          <a:xfrm rot="16200004">
            <a:off x="950395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6" name="Strzałka: w lewo 86">
            <a:extLst>
              <a:ext uri="{FF2B5EF4-FFF2-40B4-BE49-F238E27FC236}">
                <a16:creationId xmlns:a16="http://schemas.microsoft.com/office/drawing/2014/main" id="{9F0E3BEA-A7DA-4BFB-9384-570376DE3A5D}"/>
              </a:ext>
            </a:extLst>
          </p:cNvPr>
          <p:cNvSpPr/>
          <p:nvPr/>
        </p:nvSpPr>
        <p:spPr>
          <a:xfrm rot="16859133">
            <a:off x="939541" y="2489607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7" name="Strzałka: w lewo 87">
            <a:extLst>
              <a:ext uri="{FF2B5EF4-FFF2-40B4-BE49-F238E27FC236}">
                <a16:creationId xmlns:a16="http://schemas.microsoft.com/office/drawing/2014/main" id="{3B5762D1-EFB0-407A-BC7A-81A68C98CF1C}"/>
              </a:ext>
            </a:extLst>
          </p:cNvPr>
          <p:cNvSpPr/>
          <p:nvPr/>
        </p:nvSpPr>
        <p:spPr>
          <a:xfrm rot="3936348">
            <a:off x="974463" y="1486752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 dirty="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 dirty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8" name="Strzałka: w lewo 88">
            <a:extLst>
              <a:ext uri="{FF2B5EF4-FFF2-40B4-BE49-F238E27FC236}">
                <a16:creationId xmlns:a16="http://schemas.microsoft.com/office/drawing/2014/main" id="{C17C8B65-954F-4720-B74C-A2A11E3D7477}"/>
              </a:ext>
            </a:extLst>
          </p:cNvPr>
          <p:cNvSpPr/>
          <p:nvPr/>
        </p:nvSpPr>
        <p:spPr>
          <a:xfrm rot="16632875" flipH="1">
            <a:off x="1282762" y="1482778"/>
            <a:ext cx="348660" cy="193112"/>
          </a:xfrm>
          <a:custGeom>
            <a:avLst>
              <a:gd name="f0" fmla="val 598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9" name="Teardrop 71">
            <a:extLst>
              <a:ext uri="{FF2B5EF4-FFF2-40B4-BE49-F238E27FC236}">
                <a16:creationId xmlns:a16="http://schemas.microsoft.com/office/drawing/2014/main" id="{E42E557B-63D2-4BDB-9EC9-2F242B4B51F0}"/>
              </a:ext>
            </a:extLst>
          </p:cNvPr>
          <p:cNvSpPr/>
          <p:nvPr/>
        </p:nvSpPr>
        <p:spPr>
          <a:xfrm rot="18842840">
            <a:off x="1195540" y="1950652"/>
            <a:ext cx="255300" cy="25772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142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0" name="Block Arc 19">
            <a:extLst>
              <a:ext uri="{FF2B5EF4-FFF2-40B4-BE49-F238E27FC236}">
                <a16:creationId xmlns:a16="http://schemas.microsoft.com/office/drawing/2014/main" id="{F71D8A84-8D7C-4ED3-8BF9-9705A28A1FAD}"/>
              </a:ext>
            </a:extLst>
          </p:cNvPr>
          <p:cNvSpPr/>
          <p:nvPr/>
        </p:nvSpPr>
        <p:spPr>
          <a:xfrm rot="16200004">
            <a:off x="1304286" y="188793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1" name="Block Arc 19">
            <a:extLst>
              <a:ext uri="{FF2B5EF4-FFF2-40B4-BE49-F238E27FC236}">
                <a16:creationId xmlns:a16="http://schemas.microsoft.com/office/drawing/2014/main" id="{B2CBAB4C-A4D8-4015-9C46-38E18BDC968E}"/>
              </a:ext>
            </a:extLst>
          </p:cNvPr>
          <p:cNvSpPr/>
          <p:nvPr/>
        </p:nvSpPr>
        <p:spPr>
          <a:xfrm rot="16200004">
            <a:off x="1378206" y="1887587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2" name="Straight Connector 73">
            <a:extLst>
              <a:ext uri="{FF2B5EF4-FFF2-40B4-BE49-F238E27FC236}">
                <a16:creationId xmlns:a16="http://schemas.microsoft.com/office/drawing/2014/main" id="{D9711056-FADC-4082-876C-486B121A68F7}"/>
              </a:ext>
            </a:extLst>
          </p:cNvPr>
          <p:cNvCxnSpPr/>
          <p:nvPr/>
        </p:nvCxnSpPr>
        <p:spPr>
          <a:xfrm>
            <a:off x="1073418" y="2301619"/>
            <a:ext cx="484742" cy="5642"/>
          </a:xfrm>
          <a:prstGeom prst="straightConnector1">
            <a:avLst/>
          </a:prstGeom>
          <a:noFill/>
          <a:ln w="38103" cap="flat">
            <a:solidFill>
              <a:srgbClr val="CE5F13"/>
            </a:solidFill>
            <a:prstDash val="solid"/>
            <a:miter/>
          </a:ln>
        </p:spPr>
      </p:cxnSp>
      <p:sp>
        <p:nvSpPr>
          <p:cNvPr id="73" name="Block Arc 19">
            <a:extLst>
              <a:ext uri="{FF2B5EF4-FFF2-40B4-BE49-F238E27FC236}">
                <a16:creationId xmlns:a16="http://schemas.microsoft.com/office/drawing/2014/main" id="{F989D25E-BDDE-4E2A-AA1E-87D0D6D52E36}"/>
              </a:ext>
            </a:extLst>
          </p:cNvPr>
          <p:cNvSpPr/>
          <p:nvPr/>
        </p:nvSpPr>
        <p:spPr>
          <a:xfrm rot="16200004">
            <a:off x="893464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9F83F2A1-8E52-4884-A978-EA13EE6A5029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8</a:t>
            </a:r>
          </a:p>
        </p:txBody>
      </p:sp>
      <p:sp>
        <p:nvSpPr>
          <p:cNvPr id="37" name="pole tekstowe 96">
            <a:extLst>
              <a:ext uri="{FF2B5EF4-FFF2-40B4-BE49-F238E27FC236}">
                <a16:creationId xmlns:a16="http://schemas.microsoft.com/office/drawing/2014/main" id="{0A3E29BA-2313-42CC-BE3A-7FF4482BD351}"/>
              </a:ext>
            </a:extLst>
          </p:cNvPr>
          <p:cNvSpPr txBox="1"/>
          <p:nvPr/>
        </p:nvSpPr>
        <p:spPr>
          <a:xfrm>
            <a:off x="2201681" y="1177912"/>
            <a:ext cx="28565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 dirty="0">
                <a:uFillTx/>
                <a:latin typeface="Calibri"/>
              </a:rPr>
              <a:t>B</a:t>
            </a:r>
            <a:endParaRPr lang="pl-PL" sz="1400" b="1" i="0" u="none" strike="noStrike" kern="1200" cap="none" spc="0" baseline="-25000" dirty="0">
              <a:uFillTx/>
              <a:latin typeface="Calibri"/>
            </a:endParaRPr>
          </a:p>
        </p:txBody>
      </p:sp>
      <p:sp>
        <p:nvSpPr>
          <p:cNvPr id="64" name="pole tekstowe 68">
            <a:extLst>
              <a:ext uri="{FF2B5EF4-FFF2-40B4-BE49-F238E27FC236}">
                <a16:creationId xmlns:a16="http://schemas.microsoft.com/office/drawing/2014/main" id="{8B239A0C-867A-443C-AB3D-673753D70042}"/>
              </a:ext>
            </a:extLst>
          </p:cNvPr>
          <p:cNvSpPr txBox="1"/>
          <p:nvPr/>
        </p:nvSpPr>
        <p:spPr>
          <a:xfrm>
            <a:off x="1039064" y="2269304"/>
            <a:ext cx="566178" cy="26160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100" b="1" i="0" u="none" strike="noStrike" kern="1200" cap="none" spc="0" baseline="0" dirty="0">
                <a:solidFill>
                  <a:srgbClr val="ED7D31"/>
                </a:solidFill>
                <a:uFillTx/>
                <a:latin typeface="Calibri"/>
              </a:rPr>
              <a:t>RF coil</a:t>
            </a:r>
          </a:p>
        </p:txBody>
      </p:sp>
    </p:spTree>
    <p:extLst>
      <p:ext uri="{BB962C8B-B14F-4D97-AF65-F5344CB8AC3E}">
        <p14:creationId xmlns:p14="http://schemas.microsoft.com/office/powerpoint/2010/main" val="3716898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Liquid-state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endParaRPr lang="en-US" b="1"/>
          </a:p>
        </p:txBody>
      </p:sp>
      <p:sp>
        <p:nvSpPr>
          <p:cNvPr id="7" name="pole tekstowe 15">
            <a:extLst>
              <a:ext uri="{FF2B5EF4-FFF2-40B4-BE49-F238E27FC236}">
                <a16:creationId xmlns:a16="http://schemas.microsoft.com/office/drawing/2014/main" id="{A31620D8-5B71-4A1C-9B4F-1879747607A5}"/>
              </a:ext>
            </a:extLst>
          </p:cNvPr>
          <p:cNvSpPr txBox="1"/>
          <p:nvPr/>
        </p:nvSpPr>
        <p:spPr>
          <a:xfrm>
            <a:off x="7690460" y="170402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8" name="pole tekstowe 16">
            <a:extLst>
              <a:ext uri="{FF2B5EF4-FFF2-40B4-BE49-F238E27FC236}">
                <a16:creationId xmlns:a16="http://schemas.microsoft.com/office/drawing/2014/main" id="{802B4970-684E-4F77-9BE7-4252A1E06254}"/>
              </a:ext>
            </a:extLst>
          </p:cNvPr>
          <p:cNvSpPr txBox="1"/>
          <p:nvPr/>
        </p:nvSpPr>
        <p:spPr>
          <a:xfrm>
            <a:off x="7494522" y="165566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9" name="pole tekstowe 17">
            <a:extLst>
              <a:ext uri="{FF2B5EF4-FFF2-40B4-BE49-F238E27FC236}">
                <a16:creationId xmlns:a16="http://schemas.microsoft.com/office/drawing/2014/main" id="{5B0BE8C3-5454-4997-B0B7-B345A6FE069D}"/>
              </a:ext>
            </a:extLst>
          </p:cNvPr>
          <p:cNvSpPr txBox="1"/>
          <p:nvPr/>
        </p:nvSpPr>
        <p:spPr>
          <a:xfrm>
            <a:off x="8036368" y="170967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0" name="pole tekstowe 18">
            <a:extLst>
              <a:ext uri="{FF2B5EF4-FFF2-40B4-BE49-F238E27FC236}">
                <a16:creationId xmlns:a16="http://schemas.microsoft.com/office/drawing/2014/main" id="{8EAACF79-CAD2-4FB5-94D5-719E18EEFB4B}"/>
              </a:ext>
            </a:extLst>
          </p:cNvPr>
          <p:cNvSpPr txBox="1"/>
          <p:nvPr/>
        </p:nvSpPr>
        <p:spPr>
          <a:xfrm>
            <a:off x="7937302" y="174317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1" name="pole tekstowe 19">
            <a:extLst>
              <a:ext uri="{FF2B5EF4-FFF2-40B4-BE49-F238E27FC236}">
                <a16:creationId xmlns:a16="http://schemas.microsoft.com/office/drawing/2014/main" id="{C33D5628-B0B9-4F04-B067-E1F4A85FDAFE}"/>
              </a:ext>
            </a:extLst>
          </p:cNvPr>
          <p:cNvSpPr txBox="1"/>
          <p:nvPr/>
        </p:nvSpPr>
        <p:spPr>
          <a:xfrm>
            <a:off x="8709348" y="177051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2" name="pole tekstowe 20">
            <a:extLst>
              <a:ext uri="{FF2B5EF4-FFF2-40B4-BE49-F238E27FC236}">
                <a16:creationId xmlns:a16="http://schemas.microsoft.com/office/drawing/2014/main" id="{2E6F347B-49D3-40A4-B8D8-DB041EF32357}"/>
              </a:ext>
            </a:extLst>
          </p:cNvPr>
          <p:cNvSpPr txBox="1"/>
          <p:nvPr/>
        </p:nvSpPr>
        <p:spPr>
          <a:xfrm>
            <a:off x="8184135" y="175100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3" name="pole tekstowe 21">
            <a:extLst>
              <a:ext uri="{FF2B5EF4-FFF2-40B4-BE49-F238E27FC236}">
                <a16:creationId xmlns:a16="http://schemas.microsoft.com/office/drawing/2014/main" id="{6D8C957C-D06F-4B45-AEC7-B965392F1E67}"/>
              </a:ext>
            </a:extLst>
          </p:cNvPr>
          <p:cNvSpPr txBox="1"/>
          <p:nvPr/>
        </p:nvSpPr>
        <p:spPr>
          <a:xfrm>
            <a:off x="8408620" y="176251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cxnSp>
        <p:nvCxnSpPr>
          <p:cNvPr id="14" name="Łącznik prosty ze strzałką 23">
            <a:extLst>
              <a:ext uri="{FF2B5EF4-FFF2-40B4-BE49-F238E27FC236}">
                <a16:creationId xmlns:a16="http://schemas.microsoft.com/office/drawing/2014/main" id="{2A713952-D739-4E4F-96DE-AC1F437617F8}"/>
              </a:ext>
            </a:extLst>
          </p:cNvPr>
          <p:cNvCxnSpPr>
            <a:cxnSpLocks/>
          </p:cNvCxnSpPr>
          <p:nvPr/>
        </p:nvCxnSpPr>
        <p:spPr>
          <a:xfrm flipV="1">
            <a:off x="7426966" y="1242703"/>
            <a:ext cx="0" cy="2405615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5" name="pole tekstowe 29">
            <a:extLst>
              <a:ext uri="{FF2B5EF4-FFF2-40B4-BE49-F238E27FC236}">
                <a16:creationId xmlns:a16="http://schemas.microsoft.com/office/drawing/2014/main" id="{E6A6416B-9B2D-4F19-87BB-CD865FE37E6C}"/>
              </a:ext>
            </a:extLst>
          </p:cNvPr>
          <p:cNvSpPr txBox="1"/>
          <p:nvPr/>
        </p:nvSpPr>
        <p:spPr>
          <a:xfrm rot="16200004">
            <a:off x="6498604" y="2121213"/>
            <a:ext cx="148751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Asymmetry (%)</a:t>
            </a:r>
          </a:p>
        </p:txBody>
      </p:sp>
      <p:cxnSp>
        <p:nvCxnSpPr>
          <p:cNvPr id="16" name="Łącznik prosty ze strzałką 34">
            <a:extLst>
              <a:ext uri="{FF2B5EF4-FFF2-40B4-BE49-F238E27FC236}">
                <a16:creationId xmlns:a16="http://schemas.microsoft.com/office/drawing/2014/main" id="{C6ADE144-5850-46BA-B323-4BB5CD6A92B6}"/>
              </a:ext>
            </a:extLst>
          </p:cNvPr>
          <p:cNvCxnSpPr>
            <a:cxnSpLocks/>
          </p:cNvCxnSpPr>
          <p:nvPr/>
        </p:nvCxnSpPr>
        <p:spPr>
          <a:xfrm flipV="1">
            <a:off x="7426966" y="3623931"/>
            <a:ext cx="3709767" cy="22961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7" name="pole tekstowe 37">
            <a:extLst>
              <a:ext uri="{FF2B5EF4-FFF2-40B4-BE49-F238E27FC236}">
                <a16:creationId xmlns:a16="http://schemas.microsoft.com/office/drawing/2014/main" id="{199C3C48-57D0-4AC3-B029-683BB5396969}"/>
              </a:ext>
            </a:extLst>
          </p:cNvPr>
          <p:cNvSpPr txBox="1"/>
          <p:nvPr/>
        </p:nvSpPr>
        <p:spPr>
          <a:xfrm>
            <a:off x="8348558" y="3648318"/>
            <a:ext cx="2096344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Radiofrequency (MHz)</a:t>
            </a:r>
          </a:p>
        </p:txBody>
      </p:sp>
      <p:sp>
        <p:nvSpPr>
          <p:cNvPr id="18" name="Oval 369">
            <a:extLst>
              <a:ext uri="{FF2B5EF4-FFF2-40B4-BE49-F238E27FC236}">
                <a16:creationId xmlns:a16="http://schemas.microsoft.com/office/drawing/2014/main" id="{7D9E22A0-F371-4806-B651-FFA4803C8906}"/>
              </a:ext>
            </a:extLst>
          </p:cNvPr>
          <p:cNvSpPr/>
          <p:nvPr/>
        </p:nvSpPr>
        <p:spPr>
          <a:xfrm>
            <a:off x="4775979" y="180506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Oval 369">
            <a:extLst>
              <a:ext uri="{FF2B5EF4-FFF2-40B4-BE49-F238E27FC236}">
                <a16:creationId xmlns:a16="http://schemas.microsoft.com/office/drawing/2014/main" id="{02A93161-D48A-41A4-A6D4-4531E52952E6}"/>
              </a:ext>
            </a:extLst>
          </p:cNvPr>
          <p:cNvSpPr/>
          <p:nvPr/>
        </p:nvSpPr>
        <p:spPr>
          <a:xfrm>
            <a:off x="5205336" y="213189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Oval 369">
            <a:extLst>
              <a:ext uri="{FF2B5EF4-FFF2-40B4-BE49-F238E27FC236}">
                <a16:creationId xmlns:a16="http://schemas.microsoft.com/office/drawing/2014/main" id="{E3D8C685-2FB4-4C20-ACD2-38BBB23D17EA}"/>
              </a:ext>
            </a:extLst>
          </p:cNvPr>
          <p:cNvSpPr/>
          <p:nvPr/>
        </p:nvSpPr>
        <p:spPr>
          <a:xfrm>
            <a:off x="3946143" y="199659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1" name="Straight Arrow Connector 373">
            <a:extLst>
              <a:ext uri="{FF2B5EF4-FFF2-40B4-BE49-F238E27FC236}">
                <a16:creationId xmlns:a16="http://schemas.microsoft.com/office/drawing/2014/main" id="{A9F94D73-48FB-4411-A34B-E05BA9276200}"/>
              </a:ext>
            </a:extLst>
          </p:cNvPr>
          <p:cNvCxnSpPr/>
          <p:nvPr/>
        </p:nvCxnSpPr>
        <p:spPr>
          <a:xfrm flipH="1">
            <a:off x="3749611" y="205385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2" name="Oval 369">
            <a:extLst>
              <a:ext uri="{FF2B5EF4-FFF2-40B4-BE49-F238E27FC236}">
                <a16:creationId xmlns:a16="http://schemas.microsoft.com/office/drawing/2014/main" id="{60C74F1D-80E9-41A8-A566-32FAE629D185}"/>
              </a:ext>
            </a:extLst>
          </p:cNvPr>
          <p:cNvSpPr/>
          <p:nvPr/>
        </p:nvSpPr>
        <p:spPr>
          <a:xfrm>
            <a:off x="4790116" y="2075735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Oval 369">
            <a:extLst>
              <a:ext uri="{FF2B5EF4-FFF2-40B4-BE49-F238E27FC236}">
                <a16:creationId xmlns:a16="http://schemas.microsoft.com/office/drawing/2014/main" id="{FABB593B-7B45-40D2-BEBB-3A5430D454BF}"/>
              </a:ext>
            </a:extLst>
          </p:cNvPr>
          <p:cNvSpPr/>
          <p:nvPr/>
        </p:nvSpPr>
        <p:spPr>
          <a:xfrm>
            <a:off x="4290972" y="1908162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4" name="Oval 369">
            <a:extLst>
              <a:ext uri="{FF2B5EF4-FFF2-40B4-BE49-F238E27FC236}">
                <a16:creationId xmlns:a16="http://schemas.microsoft.com/office/drawing/2014/main" id="{4EE7F965-F93A-4374-A850-2BABC9AE3764}"/>
              </a:ext>
            </a:extLst>
          </p:cNvPr>
          <p:cNvSpPr/>
          <p:nvPr/>
        </p:nvSpPr>
        <p:spPr>
          <a:xfrm>
            <a:off x="4348918" y="211534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pole tekstowe 59">
            <a:extLst>
              <a:ext uri="{FF2B5EF4-FFF2-40B4-BE49-F238E27FC236}">
                <a16:creationId xmlns:a16="http://schemas.microsoft.com/office/drawing/2014/main" id="{63679D05-3EFA-493E-AC6F-61E952FED9E2}"/>
              </a:ext>
            </a:extLst>
          </p:cNvPr>
          <p:cNvSpPr txBox="1"/>
          <p:nvPr/>
        </p:nvSpPr>
        <p:spPr>
          <a:xfrm>
            <a:off x="4051820" y="1439852"/>
            <a:ext cx="1887376" cy="276999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beam of radioactive atoms</a:t>
            </a:r>
          </a:p>
        </p:txBody>
      </p:sp>
      <p:sp>
        <p:nvSpPr>
          <p:cNvPr id="26" name="Oval 369">
            <a:extLst>
              <a:ext uri="{FF2B5EF4-FFF2-40B4-BE49-F238E27FC236}">
                <a16:creationId xmlns:a16="http://schemas.microsoft.com/office/drawing/2014/main" id="{31A75561-16DC-4157-BCA7-9531D65EC700}"/>
              </a:ext>
            </a:extLst>
          </p:cNvPr>
          <p:cNvSpPr/>
          <p:nvPr/>
        </p:nvSpPr>
        <p:spPr>
          <a:xfrm>
            <a:off x="5306377" y="1871851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Oval 369">
            <a:extLst>
              <a:ext uri="{FF2B5EF4-FFF2-40B4-BE49-F238E27FC236}">
                <a16:creationId xmlns:a16="http://schemas.microsoft.com/office/drawing/2014/main" id="{1BF02761-7B7D-4C3E-8AA1-118CB20C14BF}"/>
              </a:ext>
            </a:extLst>
          </p:cNvPr>
          <p:cNvSpPr/>
          <p:nvPr/>
        </p:nvSpPr>
        <p:spPr>
          <a:xfrm>
            <a:off x="5626655" y="2152828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pole tekstowe 65">
            <a:extLst>
              <a:ext uri="{FF2B5EF4-FFF2-40B4-BE49-F238E27FC236}">
                <a16:creationId xmlns:a16="http://schemas.microsoft.com/office/drawing/2014/main" id="{6E92B8D3-C378-4457-A93F-EF1D7B28300F}"/>
              </a:ext>
            </a:extLst>
          </p:cNvPr>
          <p:cNvSpPr txBox="1"/>
          <p:nvPr/>
        </p:nvSpPr>
        <p:spPr>
          <a:xfrm>
            <a:off x="7501179" y="2031300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cxnSp>
        <p:nvCxnSpPr>
          <p:cNvPr id="29" name="Straight Arrow Connector 373">
            <a:extLst>
              <a:ext uri="{FF2B5EF4-FFF2-40B4-BE49-F238E27FC236}">
                <a16:creationId xmlns:a16="http://schemas.microsoft.com/office/drawing/2014/main" id="{D8C0F672-203D-4861-A18B-67828E572190}"/>
              </a:ext>
            </a:extLst>
          </p:cNvPr>
          <p:cNvCxnSpPr/>
          <p:nvPr/>
        </p:nvCxnSpPr>
        <p:spPr>
          <a:xfrm flipH="1">
            <a:off x="4138140" y="217513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Straight Arrow Connector 373">
            <a:extLst>
              <a:ext uri="{FF2B5EF4-FFF2-40B4-BE49-F238E27FC236}">
                <a16:creationId xmlns:a16="http://schemas.microsoft.com/office/drawing/2014/main" id="{19378509-6B03-468B-89C3-14E99D070AB5}"/>
              </a:ext>
            </a:extLst>
          </p:cNvPr>
          <p:cNvCxnSpPr/>
          <p:nvPr/>
        </p:nvCxnSpPr>
        <p:spPr>
          <a:xfrm flipH="1">
            <a:off x="4076207" y="1964059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Straight Arrow Connector 373">
            <a:extLst>
              <a:ext uri="{FF2B5EF4-FFF2-40B4-BE49-F238E27FC236}">
                <a16:creationId xmlns:a16="http://schemas.microsoft.com/office/drawing/2014/main" id="{F107599B-D268-4CA4-84E6-F38E3CD05C6F}"/>
              </a:ext>
            </a:extLst>
          </p:cNvPr>
          <p:cNvCxnSpPr/>
          <p:nvPr/>
        </p:nvCxnSpPr>
        <p:spPr>
          <a:xfrm flipH="1">
            <a:off x="4557493" y="2140639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Arrow Connector 373">
            <a:extLst>
              <a:ext uri="{FF2B5EF4-FFF2-40B4-BE49-F238E27FC236}">
                <a16:creationId xmlns:a16="http://schemas.microsoft.com/office/drawing/2014/main" id="{7CC511D3-075E-4555-A008-414D3B2BD8A9}"/>
              </a:ext>
            </a:extLst>
          </p:cNvPr>
          <p:cNvCxnSpPr/>
          <p:nvPr/>
        </p:nvCxnSpPr>
        <p:spPr>
          <a:xfrm flipH="1">
            <a:off x="4574482" y="1865066"/>
            <a:ext cx="30871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373">
            <a:extLst>
              <a:ext uri="{FF2B5EF4-FFF2-40B4-BE49-F238E27FC236}">
                <a16:creationId xmlns:a16="http://schemas.microsoft.com/office/drawing/2014/main" id="{832EF1C8-D887-4F7C-AC21-568EF813BF28}"/>
              </a:ext>
            </a:extLst>
          </p:cNvPr>
          <p:cNvCxnSpPr/>
          <p:nvPr/>
        </p:nvCxnSpPr>
        <p:spPr>
          <a:xfrm flipH="1">
            <a:off x="5015232" y="219906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4" name="Straight Arrow Connector 373">
            <a:extLst>
              <a:ext uri="{FF2B5EF4-FFF2-40B4-BE49-F238E27FC236}">
                <a16:creationId xmlns:a16="http://schemas.microsoft.com/office/drawing/2014/main" id="{7973CB3A-10F5-4BF0-BE2A-D6DFE7A7454C}"/>
              </a:ext>
            </a:extLst>
          </p:cNvPr>
          <p:cNvCxnSpPr/>
          <p:nvPr/>
        </p:nvCxnSpPr>
        <p:spPr>
          <a:xfrm flipH="1">
            <a:off x="5114207" y="193581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5" name="Straight Arrow Connector 373">
            <a:extLst>
              <a:ext uri="{FF2B5EF4-FFF2-40B4-BE49-F238E27FC236}">
                <a16:creationId xmlns:a16="http://schemas.microsoft.com/office/drawing/2014/main" id="{6A352742-3274-432B-AC4A-A7F0DAF42762}"/>
              </a:ext>
            </a:extLst>
          </p:cNvPr>
          <p:cNvCxnSpPr/>
          <p:nvPr/>
        </p:nvCxnSpPr>
        <p:spPr>
          <a:xfrm flipH="1">
            <a:off x="5436441" y="2217686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/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den>
                      </m:f>
                    </m:oMath>
                  </m:oMathPara>
                </a14:m>
                <a:endParaRPr lang="pl-PL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pole tekstowe 56">
            <a:extLst>
              <a:ext uri="{FF2B5EF4-FFF2-40B4-BE49-F238E27FC236}">
                <a16:creationId xmlns:a16="http://schemas.microsoft.com/office/drawing/2014/main" id="{50DE68C3-C152-4430-9F2F-8A1733E7195A}"/>
              </a:ext>
            </a:extLst>
          </p:cNvPr>
          <p:cNvSpPr txBox="1"/>
          <p:nvPr/>
        </p:nvSpPr>
        <p:spPr>
          <a:xfrm>
            <a:off x="8983220" y="179803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39" name="pole tekstowe 58">
            <a:extLst>
              <a:ext uri="{FF2B5EF4-FFF2-40B4-BE49-F238E27FC236}">
                <a16:creationId xmlns:a16="http://schemas.microsoft.com/office/drawing/2014/main" id="{469897F1-740C-4732-821B-33CE30112F8F}"/>
              </a:ext>
            </a:extLst>
          </p:cNvPr>
          <p:cNvSpPr txBox="1"/>
          <p:nvPr/>
        </p:nvSpPr>
        <p:spPr>
          <a:xfrm>
            <a:off x="9034399" y="19741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0" name="pole tekstowe 60">
            <a:extLst>
              <a:ext uri="{FF2B5EF4-FFF2-40B4-BE49-F238E27FC236}">
                <a16:creationId xmlns:a16="http://schemas.microsoft.com/office/drawing/2014/main" id="{65708D19-3CFE-4141-9A61-20253161528C}"/>
              </a:ext>
            </a:extLst>
          </p:cNvPr>
          <p:cNvSpPr txBox="1"/>
          <p:nvPr/>
        </p:nvSpPr>
        <p:spPr>
          <a:xfrm>
            <a:off x="9080549" y="212920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1" name="pole tekstowe 67">
            <a:extLst>
              <a:ext uri="{FF2B5EF4-FFF2-40B4-BE49-F238E27FC236}">
                <a16:creationId xmlns:a16="http://schemas.microsoft.com/office/drawing/2014/main" id="{DB4A91AC-B5B7-4BEF-8BE9-80A069D53790}"/>
              </a:ext>
            </a:extLst>
          </p:cNvPr>
          <p:cNvSpPr txBox="1"/>
          <p:nvPr/>
        </p:nvSpPr>
        <p:spPr>
          <a:xfrm>
            <a:off x="9130484" y="230725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2" name="pole tekstowe 70">
            <a:extLst>
              <a:ext uri="{FF2B5EF4-FFF2-40B4-BE49-F238E27FC236}">
                <a16:creationId xmlns:a16="http://schemas.microsoft.com/office/drawing/2014/main" id="{5DED4A8D-6167-4576-B89A-A79B64BDCC13}"/>
              </a:ext>
            </a:extLst>
          </p:cNvPr>
          <p:cNvSpPr txBox="1"/>
          <p:nvPr/>
        </p:nvSpPr>
        <p:spPr>
          <a:xfrm>
            <a:off x="9396730" y="2109609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3" name="pole tekstowe 71">
            <a:extLst>
              <a:ext uri="{FF2B5EF4-FFF2-40B4-BE49-F238E27FC236}">
                <a16:creationId xmlns:a16="http://schemas.microsoft.com/office/drawing/2014/main" id="{16A46EEF-0ADA-4DDB-B2B9-63BABF270FCF}"/>
              </a:ext>
            </a:extLst>
          </p:cNvPr>
          <p:cNvSpPr txBox="1"/>
          <p:nvPr/>
        </p:nvSpPr>
        <p:spPr>
          <a:xfrm>
            <a:off x="9427134" y="196563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4" name="pole tekstowe 72">
            <a:extLst>
              <a:ext uri="{FF2B5EF4-FFF2-40B4-BE49-F238E27FC236}">
                <a16:creationId xmlns:a16="http://schemas.microsoft.com/office/drawing/2014/main" id="{C2AD6F22-B948-4EA7-A6C5-601BA14CC618}"/>
              </a:ext>
            </a:extLst>
          </p:cNvPr>
          <p:cNvSpPr txBox="1"/>
          <p:nvPr/>
        </p:nvSpPr>
        <p:spPr>
          <a:xfrm>
            <a:off x="9527307" y="183839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5" name="pole tekstowe 84">
            <a:extLst>
              <a:ext uri="{FF2B5EF4-FFF2-40B4-BE49-F238E27FC236}">
                <a16:creationId xmlns:a16="http://schemas.microsoft.com/office/drawing/2014/main" id="{AE177023-1FDF-4A3F-A8C2-2993C1CA6FCD}"/>
              </a:ext>
            </a:extLst>
          </p:cNvPr>
          <p:cNvSpPr txBox="1"/>
          <p:nvPr/>
        </p:nvSpPr>
        <p:spPr>
          <a:xfrm>
            <a:off x="8545530" y="1282277"/>
            <a:ext cx="1330104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C00000"/>
                </a:solidFill>
                <a:uFillTx/>
                <a:latin typeface="Calibri"/>
              </a:rPr>
              <a:t>on resonance</a:t>
            </a:r>
          </a:p>
        </p:txBody>
      </p:sp>
      <p:sp>
        <p:nvSpPr>
          <p:cNvPr id="46" name="pole tekstowe 85">
            <a:extLst>
              <a:ext uri="{FF2B5EF4-FFF2-40B4-BE49-F238E27FC236}">
                <a16:creationId xmlns:a16="http://schemas.microsoft.com/office/drawing/2014/main" id="{1978928D-63BD-44D3-A237-AA730EE18444}"/>
              </a:ext>
            </a:extLst>
          </p:cNvPr>
          <p:cNvSpPr txBox="1"/>
          <p:nvPr/>
        </p:nvSpPr>
        <p:spPr>
          <a:xfrm>
            <a:off x="8518705" y="1788691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7" name="pole tekstowe 89">
            <a:extLst>
              <a:ext uri="{FF2B5EF4-FFF2-40B4-BE49-F238E27FC236}">
                <a16:creationId xmlns:a16="http://schemas.microsoft.com/office/drawing/2014/main" id="{9DE1E61F-AF19-4CB1-8EB3-2E481F959BE8}"/>
              </a:ext>
            </a:extLst>
          </p:cNvPr>
          <p:cNvSpPr txBox="1"/>
          <p:nvPr/>
        </p:nvSpPr>
        <p:spPr>
          <a:xfrm>
            <a:off x="10315126" y="169705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8" name="pole tekstowe 90">
            <a:extLst>
              <a:ext uri="{FF2B5EF4-FFF2-40B4-BE49-F238E27FC236}">
                <a16:creationId xmlns:a16="http://schemas.microsoft.com/office/drawing/2014/main" id="{985A3120-F6F6-417E-92E6-57989B3427D3}"/>
              </a:ext>
            </a:extLst>
          </p:cNvPr>
          <p:cNvSpPr txBox="1"/>
          <p:nvPr/>
        </p:nvSpPr>
        <p:spPr>
          <a:xfrm>
            <a:off x="10119188" y="164869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9" name="pole tekstowe 92">
            <a:extLst>
              <a:ext uri="{FF2B5EF4-FFF2-40B4-BE49-F238E27FC236}">
                <a16:creationId xmlns:a16="http://schemas.microsoft.com/office/drawing/2014/main" id="{CE41A467-D03E-440B-A7A1-BCB151B48582}"/>
              </a:ext>
            </a:extLst>
          </p:cNvPr>
          <p:cNvSpPr txBox="1"/>
          <p:nvPr/>
        </p:nvSpPr>
        <p:spPr>
          <a:xfrm>
            <a:off x="10561959" y="173620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0" name="pole tekstowe 94">
            <a:extLst>
              <a:ext uri="{FF2B5EF4-FFF2-40B4-BE49-F238E27FC236}">
                <a16:creationId xmlns:a16="http://schemas.microsoft.com/office/drawing/2014/main" id="{CEBAFE40-60AC-466D-8589-663752E1028D}"/>
              </a:ext>
            </a:extLst>
          </p:cNvPr>
          <p:cNvSpPr txBox="1"/>
          <p:nvPr/>
        </p:nvSpPr>
        <p:spPr>
          <a:xfrm>
            <a:off x="10808792" y="174403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1" name="pole tekstowe 95">
            <a:extLst>
              <a:ext uri="{FF2B5EF4-FFF2-40B4-BE49-F238E27FC236}">
                <a16:creationId xmlns:a16="http://schemas.microsoft.com/office/drawing/2014/main" id="{73DD9144-BB8F-4588-B82D-470436EAE421}"/>
              </a:ext>
            </a:extLst>
          </p:cNvPr>
          <p:cNvSpPr txBox="1"/>
          <p:nvPr/>
        </p:nvSpPr>
        <p:spPr>
          <a:xfrm>
            <a:off x="11033287" y="175553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2" name="pole tekstowe 97">
            <a:extLst>
              <a:ext uri="{FF2B5EF4-FFF2-40B4-BE49-F238E27FC236}">
                <a16:creationId xmlns:a16="http://schemas.microsoft.com/office/drawing/2014/main" id="{3BCDAA1C-8AF0-426A-A746-EAD87CFCAC7A}"/>
              </a:ext>
            </a:extLst>
          </p:cNvPr>
          <p:cNvSpPr txBox="1"/>
          <p:nvPr/>
        </p:nvSpPr>
        <p:spPr>
          <a:xfrm>
            <a:off x="9973195" y="2020382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sp>
        <p:nvSpPr>
          <p:cNvPr id="53" name="pole tekstowe 98">
            <a:extLst>
              <a:ext uri="{FF2B5EF4-FFF2-40B4-BE49-F238E27FC236}">
                <a16:creationId xmlns:a16="http://schemas.microsoft.com/office/drawing/2014/main" id="{95400660-F495-4A38-9995-589FC1CEA517}"/>
              </a:ext>
            </a:extLst>
          </p:cNvPr>
          <p:cNvSpPr txBox="1"/>
          <p:nvPr/>
        </p:nvSpPr>
        <p:spPr>
          <a:xfrm>
            <a:off x="9935760" y="168997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4" name="pole tekstowe 99">
            <a:extLst>
              <a:ext uri="{FF2B5EF4-FFF2-40B4-BE49-F238E27FC236}">
                <a16:creationId xmlns:a16="http://schemas.microsoft.com/office/drawing/2014/main" id="{290298FA-C821-4E70-A2CD-6E8CC5164401}"/>
              </a:ext>
            </a:extLst>
          </p:cNvPr>
          <p:cNvSpPr txBox="1"/>
          <p:nvPr/>
        </p:nvSpPr>
        <p:spPr>
          <a:xfrm>
            <a:off x="9756647" y="1800679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5" name="pole tekstowe 100">
            <a:extLst>
              <a:ext uri="{FF2B5EF4-FFF2-40B4-BE49-F238E27FC236}">
                <a16:creationId xmlns:a16="http://schemas.microsoft.com/office/drawing/2014/main" id="{EF1E1A85-9967-4980-8F23-98AE7D1EA5AA}"/>
              </a:ext>
            </a:extLst>
          </p:cNvPr>
          <p:cNvSpPr txBox="1"/>
          <p:nvPr/>
        </p:nvSpPr>
        <p:spPr>
          <a:xfrm>
            <a:off x="9854177" y="182942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6" name="pole tekstowe 60">
            <a:extLst>
              <a:ext uri="{FF2B5EF4-FFF2-40B4-BE49-F238E27FC236}">
                <a16:creationId xmlns:a16="http://schemas.microsoft.com/office/drawing/2014/main" id="{F903D359-C4F1-40D4-B208-BA11018F3AF9}"/>
              </a:ext>
            </a:extLst>
          </p:cNvPr>
          <p:cNvSpPr txBox="1"/>
          <p:nvPr/>
        </p:nvSpPr>
        <p:spPr>
          <a:xfrm>
            <a:off x="9312743" y="225961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7" name="pole tekstowe 60">
            <a:extLst>
              <a:ext uri="{FF2B5EF4-FFF2-40B4-BE49-F238E27FC236}">
                <a16:creationId xmlns:a16="http://schemas.microsoft.com/office/drawing/2014/main" id="{FACBDCB9-42DF-4D28-80B1-5B5C908A855F}"/>
              </a:ext>
            </a:extLst>
          </p:cNvPr>
          <p:cNvSpPr txBox="1"/>
          <p:nvPr/>
        </p:nvSpPr>
        <p:spPr>
          <a:xfrm>
            <a:off x="9245306" y="23999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8" name="Schemat blokowy: pamięć o dostępie bezpośrednim 45">
            <a:extLst>
              <a:ext uri="{FF2B5EF4-FFF2-40B4-BE49-F238E27FC236}">
                <a16:creationId xmlns:a16="http://schemas.microsoft.com/office/drawing/2014/main" id="{BCD468BD-9541-403B-88B0-4E19DB7C69AF}"/>
              </a:ext>
            </a:extLst>
          </p:cNvPr>
          <p:cNvSpPr/>
          <p:nvPr/>
        </p:nvSpPr>
        <p:spPr>
          <a:xfrm>
            <a:off x="134549" y="1136491"/>
            <a:ext cx="3424857" cy="167617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3424861"/>
              <a:gd name="f8" fmla="val 1809657"/>
              <a:gd name="f9" fmla="val 570810"/>
              <a:gd name="f10" fmla="val 2854051"/>
              <a:gd name="f11" fmla="val 904829"/>
              <a:gd name="f12" fmla="+- 0 0 -360"/>
              <a:gd name="f13" fmla="+- 0 0 -270"/>
              <a:gd name="f14" fmla="+- 0 0 -180"/>
              <a:gd name="f15" fmla="+- 0 0 -90"/>
              <a:gd name="f16" fmla="*/ f4 1 3424861"/>
              <a:gd name="f17" fmla="*/ f5 1 1809657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3424861"/>
              <a:gd name="f25" fmla="*/ f18 1 1809657"/>
              <a:gd name="f26" fmla="*/ f20 1 f3"/>
              <a:gd name="f27" fmla="*/ f21 1 f3"/>
              <a:gd name="f28" fmla="*/ f22 1 f3"/>
              <a:gd name="f29" fmla="*/ f23 1 f3"/>
              <a:gd name="f30" fmla="*/ 1712431 1 f24"/>
              <a:gd name="f31" fmla="*/ 0 1 f25"/>
              <a:gd name="f32" fmla="*/ 0 1 f24"/>
              <a:gd name="f33" fmla="*/ 904829 1 f25"/>
              <a:gd name="f34" fmla="*/ 1809657 1 f25"/>
              <a:gd name="f35" fmla="*/ 2283241 1 f24"/>
              <a:gd name="f36" fmla="*/ 3424861 1 f24"/>
              <a:gd name="f37" fmla="*/ 570810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3424861" h="1809657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3424861" h="1809657" fill="none">
                <a:moveTo>
                  <a:pt x="f10" y="f8"/>
                </a:moveTo>
                <a:arcTo wR="f9" hR="f11" stAng="f1" swAng="f0"/>
              </a:path>
              <a:path w="3424861" h="1809657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D9D9D9"/>
          </a:solidFill>
          <a:ln w="6345" cap="flat">
            <a:solidFill>
              <a:srgbClr val="18171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Owal 41">
            <a:extLst>
              <a:ext uri="{FF2B5EF4-FFF2-40B4-BE49-F238E27FC236}">
                <a16:creationId xmlns:a16="http://schemas.microsoft.com/office/drawing/2014/main" id="{42D14619-0F68-457F-B8B4-212EDFDD578A}"/>
              </a:ext>
            </a:extLst>
          </p:cNvPr>
          <p:cNvSpPr/>
          <p:nvPr/>
        </p:nvSpPr>
        <p:spPr>
          <a:xfrm>
            <a:off x="2880465" y="1762737"/>
            <a:ext cx="294720" cy="41239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767171"/>
          </a:solidFill>
          <a:ln w="6345" cap="flat">
            <a:solidFill>
              <a:srgbClr val="76717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0" name="Łącznik prosty ze strzałką 93">
            <a:extLst>
              <a:ext uri="{FF2B5EF4-FFF2-40B4-BE49-F238E27FC236}">
                <a16:creationId xmlns:a16="http://schemas.microsoft.com/office/drawing/2014/main" id="{E458184D-569F-4BB0-A99C-AECD13358EF8}"/>
              </a:ext>
            </a:extLst>
          </p:cNvPr>
          <p:cNvCxnSpPr>
            <a:cxnSpLocks/>
          </p:cNvCxnSpPr>
          <p:nvPr/>
        </p:nvCxnSpPr>
        <p:spPr>
          <a:xfrm flipH="1">
            <a:off x="726959" y="1333645"/>
            <a:ext cx="1488425" cy="0"/>
          </a:xfrm>
          <a:prstGeom prst="straightConnector1">
            <a:avLst/>
          </a:prstGeom>
          <a:noFill/>
          <a:ln w="38103" cap="flat">
            <a:solidFill>
              <a:schemeClr val="tx1"/>
            </a:solidFill>
            <a:prstDash val="solid"/>
            <a:miter/>
            <a:tailEnd type="arrow"/>
          </a:ln>
        </p:spPr>
      </p:cxnSp>
      <p:sp>
        <p:nvSpPr>
          <p:cNvPr id="61" name="Schemat blokowy: pamięć o dostępie bezpośrednim 63">
            <a:extLst>
              <a:ext uri="{FF2B5EF4-FFF2-40B4-BE49-F238E27FC236}">
                <a16:creationId xmlns:a16="http://schemas.microsoft.com/office/drawing/2014/main" id="{4D7F4A7B-4EB3-4776-B5EC-82F53B9208A3}"/>
              </a:ext>
            </a:extLst>
          </p:cNvPr>
          <p:cNvSpPr/>
          <p:nvPr/>
        </p:nvSpPr>
        <p:spPr>
          <a:xfrm>
            <a:off x="502540" y="1581419"/>
            <a:ext cx="17098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70987"/>
              <a:gd name="f8" fmla="val 850548"/>
              <a:gd name="f9" fmla="val 28498"/>
              <a:gd name="f10" fmla="val 142489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70987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70987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5494 1 f24"/>
              <a:gd name="f31" fmla="*/ 0 1 f25"/>
              <a:gd name="f32" fmla="*/ 0 1 f24"/>
              <a:gd name="f33" fmla="*/ 425274 1 f25"/>
              <a:gd name="f34" fmla="*/ 850548 1 f25"/>
              <a:gd name="f35" fmla="*/ 113991 1 f24"/>
              <a:gd name="f36" fmla="*/ 170987 1 f24"/>
              <a:gd name="f37" fmla="*/ 28498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70987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70987" h="850548" fill="none">
                <a:moveTo>
                  <a:pt x="f10" y="f8"/>
                </a:moveTo>
                <a:arcTo wR="f9" hR="f11" stAng="f1" swAng="f0"/>
              </a:path>
              <a:path w="170987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Schemat blokowy: pamięć o dostępie bezpośrednim 64">
            <a:extLst>
              <a:ext uri="{FF2B5EF4-FFF2-40B4-BE49-F238E27FC236}">
                <a16:creationId xmlns:a16="http://schemas.microsoft.com/office/drawing/2014/main" id="{9E349884-57E6-4400-965B-8433BC04227A}"/>
              </a:ext>
            </a:extLst>
          </p:cNvPr>
          <p:cNvSpPr/>
          <p:nvPr/>
        </p:nvSpPr>
        <p:spPr>
          <a:xfrm>
            <a:off x="2134058" y="1581867"/>
            <a:ext cx="16265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62651"/>
              <a:gd name="f8" fmla="val 850548"/>
              <a:gd name="f9" fmla="val 27109"/>
              <a:gd name="f10" fmla="val 135543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62651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62651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1326 1 f24"/>
              <a:gd name="f31" fmla="*/ 0 1 f25"/>
              <a:gd name="f32" fmla="*/ 0 1 f24"/>
              <a:gd name="f33" fmla="*/ 425274 1 f25"/>
              <a:gd name="f34" fmla="*/ 850548 1 f25"/>
              <a:gd name="f35" fmla="*/ 108434 1 f24"/>
              <a:gd name="f36" fmla="*/ 162651 1 f24"/>
              <a:gd name="f37" fmla="*/ 27109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62651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62651" h="850548" fill="none">
                <a:moveTo>
                  <a:pt x="f10" y="f8"/>
                </a:moveTo>
                <a:arcTo wR="f9" hR="f11" stAng="f1" swAng="f0"/>
              </a:path>
              <a:path w="162651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Strzałka: w lewo 66">
            <a:extLst>
              <a:ext uri="{FF2B5EF4-FFF2-40B4-BE49-F238E27FC236}">
                <a16:creationId xmlns:a16="http://schemas.microsoft.com/office/drawing/2014/main" id="{15C3EDAF-BF4B-4AB7-947C-0934EA94983F}"/>
              </a:ext>
            </a:extLst>
          </p:cNvPr>
          <p:cNvSpPr/>
          <p:nvPr/>
        </p:nvSpPr>
        <p:spPr>
          <a:xfrm rot="20412584">
            <a:off x="630440" y="213225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4" name="pole tekstowe 68">
            <a:extLst>
              <a:ext uri="{FF2B5EF4-FFF2-40B4-BE49-F238E27FC236}">
                <a16:creationId xmlns:a16="http://schemas.microsoft.com/office/drawing/2014/main" id="{8B239A0C-867A-443C-AB3D-673753D70042}"/>
              </a:ext>
            </a:extLst>
          </p:cNvPr>
          <p:cNvSpPr txBox="1"/>
          <p:nvPr/>
        </p:nvSpPr>
        <p:spPr>
          <a:xfrm>
            <a:off x="1039064" y="2269304"/>
            <a:ext cx="566178" cy="26160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100" b="1" i="0" u="none" strike="noStrike" kern="1200" cap="none" spc="0" baseline="0">
                <a:solidFill>
                  <a:srgbClr val="ED7D31"/>
                </a:solidFill>
                <a:uFillTx/>
                <a:latin typeface="Calibri"/>
              </a:rPr>
              <a:t>RF coil</a:t>
            </a:r>
          </a:p>
        </p:txBody>
      </p:sp>
      <p:sp>
        <p:nvSpPr>
          <p:cNvPr id="65" name="Block Arc 19">
            <a:extLst>
              <a:ext uri="{FF2B5EF4-FFF2-40B4-BE49-F238E27FC236}">
                <a16:creationId xmlns:a16="http://schemas.microsoft.com/office/drawing/2014/main" id="{175B752D-8695-4382-82EF-A704D0636BCD}"/>
              </a:ext>
            </a:extLst>
          </p:cNvPr>
          <p:cNvSpPr/>
          <p:nvPr/>
        </p:nvSpPr>
        <p:spPr>
          <a:xfrm rot="16200004">
            <a:off x="950395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6" name="Strzałka: w lewo 86">
            <a:extLst>
              <a:ext uri="{FF2B5EF4-FFF2-40B4-BE49-F238E27FC236}">
                <a16:creationId xmlns:a16="http://schemas.microsoft.com/office/drawing/2014/main" id="{9F0E3BEA-A7DA-4BFB-9384-570376DE3A5D}"/>
              </a:ext>
            </a:extLst>
          </p:cNvPr>
          <p:cNvSpPr/>
          <p:nvPr/>
        </p:nvSpPr>
        <p:spPr>
          <a:xfrm>
            <a:off x="647088" y="1933354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7" name="Strzałka: w lewo 87">
            <a:extLst>
              <a:ext uri="{FF2B5EF4-FFF2-40B4-BE49-F238E27FC236}">
                <a16:creationId xmlns:a16="http://schemas.microsoft.com/office/drawing/2014/main" id="{3B5762D1-EFB0-407A-BC7A-81A68C98CF1C}"/>
              </a:ext>
            </a:extLst>
          </p:cNvPr>
          <p:cNvSpPr/>
          <p:nvPr/>
        </p:nvSpPr>
        <p:spPr>
          <a:xfrm rot="1042669">
            <a:off x="656386" y="176063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8" name="Strzałka: w lewo 88">
            <a:extLst>
              <a:ext uri="{FF2B5EF4-FFF2-40B4-BE49-F238E27FC236}">
                <a16:creationId xmlns:a16="http://schemas.microsoft.com/office/drawing/2014/main" id="{C17C8B65-954F-4720-B74C-A2A11E3D7477}"/>
              </a:ext>
            </a:extLst>
          </p:cNvPr>
          <p:cNvSpPr/>
          <p:nvPr/>
        </p:nvSpPr>
        <p:spPr>
          <a:xfrm flipH="1">
            <a:off x="1715601" y="1933354"/>
            <a:ext cx="348660" cy="193112"/>
          </a:xfrm>
          <a:custGeom>
            <a:avLst>
              <a:gd name="f0" fmla="val 598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9" name="Teardrop 71">
            <a:extLst>
              <a:ext uri="{FF2B5EF4-FFF2-40B4-BE49-F238E27FC236}">
                <a16:creationId xmlns:a16="http://schemas.microsoft.com/office/drawing/2014/main" id="{E42E557B-63D2-4BDB-9EC9-2F242B4B51F0}"/>
              </a:ext>
            </a:extLst>
          </p:cNvPr>
          <p:cNvSpPr/>
          <p:nvPr/>
        </p:nvSpPr>
        <p:spPr>
          <a:xfrm rot="18842840">
            <a:off x="1195540" y="1950652"/>
            <a:ext cx="255300" cy="25772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142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0" name="Block Arc 19">
            <a:extLst>
              <a:ext uri="{FF2B5EF4-FFF2-40B4-BE49-F238E27FC236}">
                <a16:creationId xmlns:a16="http://schemas.microsoft.com/office/drawing/2014/main" id="{F71D8A84-8D7C-4ED3-8BF9-9705A28A1FAD}"/>
              </a:ext>
            </a:extLst>
          </p:cNvPr>
          <p:cNvSpPr/>
          <p:nvPr/>
        </p:nvSpPr>
        <p:spPr>
          <a:xfrm rot="16200004">
            <a:off x="1304286" y="188793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1" name="Block Arc 19">
            <a:extLst>
              <a:ext uri="{FF2B5EF4-FFF2-40B4-BE49-F238E27FC236}">
                <a16:creationId xmlns:a16="http://schemas.microsoft.com/office/drawing/2014/main" id="{B2CBAB4C-A4D8-4015-9C46-38E18BDC968E}"/>
              </a:ext>
            </a:extLst>
          </p:cNvPr>
          <p:cNvSpPr/>
          <p:nvPr/>
        </p:nvSpPr>
        <p:spPr>
          <a:xfrm rot="16200004">
            <a:off x="1378206" y="1887587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2" name="Straight Connector 73">
            <a:extLst>
              <a:ext uri="{FF2B5EF4-FFF2-40B4-BE49-F238E27FC236}">
                <a16:creationId xmlns:a16="http://schemas.microsoft.com/office/drawing/2014/main" id="{D9711056-FADC-4082-876C-486B121A68F7}"/>
              </a:ext>
            </a:extLst>
          </p:cNvPr>
          <p:cNvCxnSpPr/>
          <p:nvPr/>
        </p:nvCxnSpPr>
        <p:spPr>
          <a:xfrm>
            <a:off x="1073418" y="2301619"/>
            <a:ext cx="484742" cy="5642"/>
          </a:xfrm>
          <a:prstGeom prst="straightConnector1">
            <a:avLst/>
          </a:prstGeom>
          <a:noFill/>
          <a:ln w="38103" cap="flat">
            <a:solidFill>
              <a:srgbClr val="CE5F13"/>
            </a:solidFill>
            <a:prstDash val="solid"/>
            <a:miter/>
          </a:ln>
        </p:spPr>
      </p:cxnSp>
      <p:sp>
        <p:nvSpPr>
          <p:cNvPr id="73" name="Block Arc 19">
            <a:extLst>
              <a:ext uri="{FF2B5EF4-FFF2-40B4-BE49-F238E27FC236}">
                <a16:creationId xmlns:a16="http://schemas.microsoft.com/office/drawing/2014/main" id="{F989D25E-BDDE-4E2A-AA1E-87D0D6D52E36}"/>
              </a:ext>
            </a:extLst>
          </p:cNvPr>
          <p:cNvSpPr/>
          <p:nvPr/>
        </p:nvSpPr>
        <p:spPr>
          <a:xfrm rot="16200004">
            <a:off x="893464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8</a:t>
            </a:r>
          </a:p>
        </p:txBody>
      </p:sp>
      <p:sp>
        <p:nvSpPr>
          <p:cNvPr id="37" name="pole tekstowe 96">
            <a:extLst>
              <a:ext uri="{FF2B5EF4-FFF2-40B4-BE49-F238E27FC236}">
                <a16:creationId xmlns:a16="http://schemas.microsoft.com/office/drawing/2014/main" id="{0A3E29BA-2313-42CC-BE3A-7FF4482BD351}"/>
              </a:ext>
            </a:extLst>
          </p:cNvPr>
          <p:cNvSpPr txBox="1"/>
          <p:nvPr/>
        </p:nvSpPr>
        <p:spPr>
          <a:xfrm>
            <a:off x="2201681" y="1177912"/>
            <a:ext cx="28565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 dirty="0">
                <a:uFillTx/>
                <a:latin typeface="Calibri"/>
              </a:rPr>
              <a:t>B</a:t>
            </a:r>
            <a:endParaRPr lang="pl-PL" sz="1400" b="1" i="0" u="none" strike="noStrike" kern="1200" cap="none" spc="0" baseline="-25000" dirty="0">
              <a:uFillTx/>
              <a:latin typeface="Calibri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BC2C73C-C8AE-48CB-964B-3EC53589DB51}"/>
              </a:ext>
            </a:extLst>
          </p:cNvPr>
          <p:cNvCxnSpPr>
            <a:cxnSpLocks/>
          </p:cNvCxnSpPr>
          <p:nvPr/>
        </p:nvCxnSpPr>
        <p:spPr>
          <a:xfrm>
            <a:off x="9387046" y="2812669"/>
            <a:ext cx="0" cy="811262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67484F51-897D-4AA2-83DC-BFDB5E7E78FF}"/>
              </a:ext>
            </a:extLst>
          </p:cNvPr>
          <p:cNvSpPr txBox="1"/>
          <p:nvPr/>
        </p:nvSpPr>
        <p:spPr>
          <a:xfrm>
            <a:off x="9396730" y="3329130"/>
            <a:ext cx="2074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i="0" u="none" strike="noStrike" kern="1200" cap="none" spc="0" baseline="0" dirty="0">
                <a:solidFill>
                  <a:srgbClr val="C00000"/>
                </a:solidFill>
                <a:uFillTx/>
                <a:latin typeface="Calibri"/>
              </a:rPr>
              <a:t>Larmor frequency </a:t>
            </a:r>
            <a:endParaRPr lang="en-US" sz="14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1814CD2-F272-4F81-AC71-020F2953ACC1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63177335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Liquid-state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endParaRPr lang="en-US" b="1"/>
          </a:p>
        </p:txBody>
      </p:sp>
      <p:sp>
        <p:nvSpPr>
          <p:cNvPr id="7" name="pole tekstowe 15">
            <a:extLst>
              <a:ext uri="{FF2B5EF4-FFF2-40B4-BE49-F238E27FC236}">
                <a16:creationId xmlns:a16="http://schemas.microsoft.com/office/drawing/2014/main" id="{A31620D8-5B71-4A1C-9B4F-1879747607A5}"/>
              </a:ext>
            </a:extLst>
          </p:cNvPr>
          <p:cNvSpPr txBox="1"/>
          <p:nvPr/>
        </p:nvSpPr>
        <p:spPr>
          <a:xfrm>
            <a:off x="7690460" y="170402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8" name="pole tekstowe 16">
            <a:extLst>
              <a:ext uri="{FF2B5EF4-FFF2-40B4-BE49-F238E27FC236}">
                <a16:creationId xmlns:a16="http://schemas.microsoft.com/office/drawing/2014/main" id="{802B4970-684E-4F77-9BE7-4252A1E06254}"/>
              </a:ext>
            </a:extLst>
          </p:cNvPr>
          <p:cNvSpPr txBox="1"/>
          <p:nvPr/>
        </p:nvSpPr>
        <p:spPr>
          <a:xfrm>
            <a:off x="7494522" y="165566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9" name="pole tekstowe 17">
            <a:extLst>
              <a:ext uri="{FF2B5EF4-FFF2-40B4-BE49-F238E27FC236}">
                <a16:creationId xmlns:a16="http://schemas.microsoft.com/office/drawing/2014/main" id="{5B0BE8C3-5454-4997-B0B7-B345A6FE069D}"/>
              </a:ext>
            </a:extLst>
          </p:cNvPr>
          <p:cNvSpPr txBox="1"/>
          <p:nvPr/>
        </p:nvSpPr>
        <p:spPr>
          <a:xfrm>
            <a:off x="8036368" y="170967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0" name="pole tekstowe 18">
            <a:extLst>
              <a:ext uri="{FF2B5EF4-FFF2-40B4-BE49-F238E27FC236}">
                <a16:creationId xmlns:a16="http://schemas.microsoft.com/office/drawing/2014/main" id="{8EAACF79-CAD2-4FB5-94D5-719E18EEFB4B}"/>
              </a:ext>
            </a:extLst>
          </p:cNvPr>
          <p:cNvSpPr txBox="1"/>
          <p:nvPr/>
        </p:nvSpPr>
        <p:spPr>
          <a:xfrm>
            <a:off x="7937302" y="174317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1" name="pole tekstowe 19">
            <a:extLst>
              <a:ext uri="{FF2B5EF4-FFF2-40B4-BE49-F238E27FC236}">
                <a16:creationId xmlns:a16="http://schemas.microsoft.com/office/drawing/2014/main" id="{C33D5628-B0B9-4F04-B067-E1F4A85FDAFE}"/>
              </a:ext>
            </a:extLst>
          </p:cNvPr>
          <p:cNvSpPr txBox="1"/>
          <p:nvPr/>
        </p:nvSpPr>
        <p:spPr>
          <a:xfrm>
            <a:off x="8709348" y="177051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2" name="pole tekstowe 20">
            <a:extLst>
              <a:ext uri="{FF2B5EF4-FFF2-40B4-BE49-F238E27FC236}">
                <a16:creationId xmlns:a16="http://schemas.microsoft.com/office/drawing/2014/main" id="{2E6F347B-49D3-40A4-B8D8-DB041EF32357}"/>
              </a:ext>
            </a:extLst>
          </p:cNvPr>
          <p:cNvSpPr txBox="1"/>
          <p:nvPr/>
        </p:nvSpPr>
        <p:spPr>
          <a:xfrm>
            <a:off x="8184135" y="175100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13" name="pole tekstowe 21">
            <a:extLst>
              <a:ext uri="{FF2B5EF4-FFF2-40B4-BE49-F238E27FC236}">
                <a16:creationId xmlns:a16="http://schemas.microsoft.com/office/drawing/2014/main" id="{6D8C957C-D06F-4B45-AEC7-B965392F1E67}"/>
              </a:ext>
            </a:extLst>
          </p:cNvPr>
          <p:cNvSpPr txBox="1"/>
          <p:nvPr/>
        </p:nvSpPr>
        <p:spPr>
          <a:xfrm>
            <a:off x="8408620" y="176251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cxnSp>
        <p:nvCxnSpPr>
          <p:cNvPr id="14" name="Łącznik prosty ze strzałką 23">
            <a:extLst>
              <a:ext uri="{FF2B5EF4-FFF2-40B4-BE49-F238E27FC236}">
                <a16:creationId xmlns:a16="http://schemas.microsoft.com/office/drawing/2014/main" id="{2A713952-D739-4E4F-96DE-AC1F437617F8}"/>
              </a:ext>
            </a:extLst>
          </p:cNvPr>
          <p:cNvCxnSpPr>
            <a:cxnSpLocks/>
          </p:cNvCxnSpPr>
          <p:nvPr/>
        </p:nvCxnSpPr>
        <p:spPr>
          <a:xfrm flipV="1">
            <a:off x="7426966" y="1242703"/>
            <a:ext cx="0" cy="2405615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5" name="pole tekstowe 29">
            <a:extLst>
              <a:ext uri="{FF2B5EF4-FFF2-40B4-BE49-F238E27FC236}">
                <a16:creationId xmlns:a16="http://schemas.microsoft.com/office/drawing/2014/main" id="{E6A6416B-9B2D-4F19-87BB-CD865FE37E6C}"/>
              </a:ext>
            </a:extLst>
          </p:cNvPr>
          <p:cNvSpPr txBox="1"/>
          <p:nvPr/>
        </p:nvSpPr>
        <p:spPr>
          <a:xfrm rot="16200004">
            <a:off x="6498604" y="2121213"/>
            <a:ext cx="1487518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Asymmetry (%)</a:t>
            </a:r>
          </a:p>
        </p:txBody>
      </p:sp>
      <p:cxnSp>
        <p:nvCxnSpPr>
          <p:cNvPr id="16" name="Łącznik prosty ze strzałką 34">
            <a:extLst>
              <a:ext uri="{FF2B5EF4-FFF2-40B4-BE49-F238E27FC236}">
                <a16:creationId xmlns:a16="http://schemas.microsoft.com/office/drawing/2014/main" id="{C6ADE144-5850-46BA-B323-4BB5CD6A92B6}"/>
              </a:ext>
            </a:extLst>
          </p:cNvPr>
          <p:cNvCxnSpPr>
            <a:cxnSpLocks/>
          </p:cNvCxnSpPr>
          <p:nvPr/>
        </p:nvCxnSpPr>
        <p:spPr>
          <a:xfrm flipV="1">
            <a:off x="7426966" y="3623931"/>
            <a:ext cx="3709767" cy="22961"/>
          </a:xfrm>
          <a:prstGeom prst="straightConnector1">
            <a:avLst/>
          </a:prstGeom>
          <a:noFill/>
          <a:ln w="28575" cap="flat">
            <a:solidFill>
              <a:srgbClr val="181717"/>
            </a:solidFill>
            <a:prstDash val="solid"/>
            <a:miter/>
            <a:tailEnd type="arrow"/>
          </a:ln>
        </p:spPr>
      </p:cxnSp>
      <p:sp>
        <p:nvSpPr>
          <p:cNvPr id="17" name="pole tekstowe 37">
            <a:extLst>
              <a:ext uri="{FF2B5EF4-FFF2-40B4-BE49-F238E27FC236}">
                <a16:creationId xmlns:a16="http://schemas.microsoft.com/office/drawing/2014/main" id="{199C3C48-57D0-4AC3-B029-683BB5396969}"/>
              </a:ext>
            </a:extLst>
          </p:cNvPr>
          <p:cNvSpPr txBox="1"/>
          <p:nvPr/>
        </p:nvSpPr>
        <p:spPr>
          <a:xfrm>
            <a:off x="8348558" y="3648318"/>
            <a:ext cx="2096344" cy="338556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Radiofrequency (MHz)</a:t>
            </a:r>
          </a:p>
        </p:txBody>
      </p:sp>
      <p:sp>
        <p:nvSpPr>
          <p:cNvPr id="18" name="Oval 369">
            <a:extLst>
              <a:ext uri="{FF2B5EF4-FFF2-40B4-BE49-F238E27FC236}">
                <a16:creationId xmlns:a16="http://schemas.microsoft.com/office/drawing/2014/main" id="{7D9E22A0-F371-4806-B651-FFA4803C8906}"/>
              </a:ext>
            </a:extLst>
          </p:cNvPr>
          <p:cNvSpPr/>
          <p:nvPr/>
        </p:nvSpPr>
        <p:spPr>
          <a:xfrm>
            <a:off x="4775979" y="180506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9" name="Oval 369">
            <a:extLst>
              <a:ext uri="{FF2B5EF4-FFF2-40B4-BE49-F238E27FC236}">
                <a16:creationId xmlns:a16="http://schemas.microsoft.com/office/drawing/2014/main" id="{02A93161-D48A-41A4-A6D4-4531E52952E6}"/>
              </a:ext>
            </a:extLst>
          </p:cNvPr>
          <p:cNvSpPr/>
          <p:nvPr/>
        </p:nvSpPr>
        <p:spPr>
          <a:xfrm>
            <a:off x="5205336" y="213189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0" name="Oval 369">
            <a:extLst>
              <a:ext uri="{FF2B5EF4-FFF2-40B4-BE49-F238E27FC236}">
                <a16:creationId xmlns:a16="http://schemas.microsoft.com/office/drawing/2014/main" id="{E3D8C685-2FB4-4C20-ACD2-38BBB23D17EA}"/>
              </a:ext>
            </a:extLst>
          </p:cNvPr>
          <p:cNvSpPr/>
          <p:nvPr/>
        </p:nvSpPr>
        <p:spPr>
          <a:xfrm>
            <a:off x="3946143" y="1996593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1" name="Straight Arrow Connector 373">
            <a:extLst>
              <a:ext uri="{FF2B5EF4-FFF2-40B4-BE49-F238E27FC236}">
                <a16:creationId xmlns:a16="http://schemas.microsoft.com/office/drawing/2014/main" id="{A9F94D73-48FB-4411-A34B-E05BA9276200}"/>
              </a:ext>
            </a:extLst>
          </p:cNvPr>
          <p:cNvCxnSpPr/>
          <p:nvPr/>
        </p:nvCxnSpPr>
        <p:spPr>
          <a:xfrm flipH="1">
            <a:off x="3749611" y="205385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22" name="Oval 369">
            <a:extLst>
              <a:ext uri="{FF2B5EF4-FFF2-40B4-BE49-F238E27FC236}">
                <a16:creationId xmlns:a16="http://schemas.microsoft.com/office/drawing/2014/main" id="{60C74F1D-80E9-41A8-A566-32FAE629D185}"/>
              </a:ext>
            </a:extLst>
          </p:cNvPr>
          <p:cNvSpPr/>
          <p:nvPr/>
        </p:nvSpPr>
        <p:spPr>
          <a:xfrm>
            <a:off x="4790116" y="2075735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3" name="Oval 369">
            <a:extLst>
              <a:ext uri="{FF2B5EF4-FFF2-40B4-BE49-F238E27FC236}">
                <a16:creationId xmlns:a16="http://schemas.microsoft.com/office/drawing/2014/main" id="{FABB593B-7B45-40D2-BEBB-3A5430D454BF}"/>
              </a:ext>
            </a:extLst>
          </p:cNvPr>
          <p:cNvSpPr/>
          <p:nvPr/>
        </p:nvSpPr>
        <p:spPr>
          <a:xfrm>
            <a:off x="4290972" y="1908162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4" name="Oval 369">
            <a:extLst>
              <a:ext uri="{FF2B5EF4-FFF2-40B4-BE49-F238E27FC236}">
                <a16:creationId xmlns:a16="http://schemas.microsoft.com/office/drawing/2014/main" id="{4EE7F965-F93A-4374-A850-2BABC9AE3764}"/>
              </a:ext>
            </a:extLst>
          </p:cNvPr>
          <p:cNvSpPr/>
          <p:nvPr/>
        </p:nvSpPr>
        <p:spPr>
          <a:xfrm>
            <a:off x="4348918" y="2115347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5" name="pole tekstowe 59">
            <a:extLst>
              <a:ext uri="{FF2B5EF4-FFF2-40B4-BE49-F238E27FC236}">
                <a16:creationId xmlns:a16="http://schemas.microsoft.com/office/drawing/2014/main" id="{63679D05-3EFA-493E-AC6F-61E952FED9E2}"/>
              </a:ext>
            </a:extLst>
          </p:cNvPr>
          <p:cNvSpPr txBox="1"/>
          <p:nvPr/>
        </p:nvSpPr>
        <p:spPr>
          <a:xfrm>
            <a:off x="4051820" y="1439852"/>
            <a:ext cx="1887376" cy="276999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beam of radioactive atoms</a:t>
            </a:r>
          </a:p>
        </p:txBody>
      </p:sp>
      <p:sp>
        <p:nvSpPr>
          <p:cNvPr id="26" name="Oval 369">
            <a:extLst>
              <a:ext uri="{FF2B5EF4-FFF2-40B4-BE49-F238E27FC236}">
                <a16:creationId xmlns:a16="http://schemas.microsoft.com/office/drawing/2014/main" id="{31A75561-16DC-4157-BCA7-9531D65EC700}"/>
              </a:ext>
            </a:extLst>
          </p:cNvPr>
          <p:cNvSpPr/>
          <p:nvPr/>
        </p:nvSpPr>
        <p:spPr>
          <a:xfrm>
            <a:off x="5306377" y="1871851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7" name="Oval 369">
            <a:extLst>
              <a:ext uri="{FF2B5EF4-FFF2-40B4-BE49-F238E27FC236}">
                <a16:creationId xmlns:a16="http://schemas.microsoft.com/office/drawing/2014/main" id="{1BF02761-7B7D-4C3E-8AA1-118CB20C14BF}"/>
              </a:ext>
            </a:extLst>
          </p:cNvPr>
          <p:cNvSpPr/>
          <p:nvPr/>
        </p:nvSpPr>
        <p:spPr>
          <a:xfrm>
            <a:off x="5626655" y="2152828"/>
            <a:ext cx="130064" cy="118753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000000"/>
          </a:solidFill>
          <a:ln w="19046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1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28" name="pole tekstowe 65">
            <a:extLst>
              <a:ext uri="{FF2B5EF4-FFF2-40B4-BE49-F238E27FC236}">
                <a16:creationId xmlns:a16="http://schemas.microsoft.com/office/drawing/2014/main" id="{6E92B8D3-C378-4457-A93F-EF1D7B28300F}"/>
              </a:ext>
            </a:extLst>
          </p:cNvPr>
          <p:cNvSpPr txBox="1"/>
          <p:nvPr/>
        </p:nvSpPr>
        <p:spPr>
          <a:xfrm>
            <a:off x="7501179" y="2031300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cxnSp>
        <p:nvCxnSpPr>
          <p:cNvPr id="29" name="Straight Arrow Connector 373">
            <a:extLst>
              <a:ext uri="{FF2B5EF4-FFF2-40B4-BE49-F238E27FC236}">
                <a16:creationId xmlns:a16="http://schemas.microsoft.com/office/drawing/2014/main" id="{D8C0F672-203D-4861-A18B-67828E572190}"/>
              </a:ext>
            </a:extLst>
          </p:cNvPr>
          <p:cNvCxnSpPr/>
          <p:nvPr/>
        </p:nvCxnSpPr>
        <p:spPr>
          <a:xfrm flipH="1">
            <a:off x="4138140" y="217513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0" name="Straight Arrow Connector 373">
            <a:extLst>
              <a:ext uri="{FF2B5EF4-FFF2-40B4-BE49-F238E27FC236}">
                <a16:creationId xmlns:a16="http://schemas.microsoft.com/office/drawing/2014/main" id="{19378509-6B03-468B-89C3-14E99D070AB5}"/>
              </a:ext>
            </a:extLst>
          </p:cNvPr>
          <p:cNvCxnSpPr/>
          <p:nvPr/>
        </p:nvCxnSpPr>
        <p:spPr>
          <a:xfrm flipH="1">
            <a:off x="4076207" y="1964059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1" name="Straight Arrow Connector 373">
            <a:extLst>
              <a:ext uri="{FF2B5EF4-FFF2-40B4-BE49-F238E27FC236}">
                <a16:creationId xmlns:a16="http://schemas.microsoft.com/office/drawing/2014/main" id="{F107599B-D268-4CA4-84E6-F38E3CD05C6F}"/>
              </a:ext>
            </a:extLst>
          </p:cNvPr>
          <p:cNvCxnSpPr/>
          <p:nvPr/>
        </p:nvCxnSpPr>
        <p:spPr>
          <a:xfrm flipH="1">
            <a:off x="4557493" y="2140639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2" name="Straight Arrow Connector 373">
            <a:extLst>
              <a:ext uri="{FF2B5EF4-FFF2-40B4-BE49-F238E27FC236}">
                <a16:creationId xmlns:a16="http://schemas.microsoft.com/office/drawing/2014/main" id="{7CC511D3-075E-4555-A008-414D3B2BD8A9}"/>
              </a:ext>
            </a:extLst>
          </p:cNvPr>
          <p:cNvCxnSpPr/>
          <p:nvPr/>
        </p:nvCxnSpPr>
        <p:spPr>
          <a:xfrm flipH="1">
            <a:off x="4574482" y="1865066"/>
            <a:ext cx="30871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3" name="Straight Arrow Connector 373">
            <a:extLst>
              <a:ext uri="{FF2B5EF4-FFF2-40B4-BE49-F238E27FC236}">
                <a16:creationId xmlns:a16="http://schemas.microsoft.com/office/drawing/2014/main" id="{832EF1C8-D887-4F7C-AC21-568EF813BF28}"/>
              </a:ext>
            </a:extLst>
          </p:cNvPr>
          <p:cNvCxnSpPr/>
          <p:nvPr/>
        </p:nvCxnSpPr>
        <p:spPr>
          <a:xfrm flipH="1">
            <a:off x="5015232" y="2199060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4" name="Straight Arrow Connector 373">
            <a:extLst>
              <a:ext uri="{FF2B5EF4-FFF2-40B4-BE49-F238E27FC236}">
                <a16:creationId xmlns:a16="http://schemas.microsoft.com/office/drawing/2014/main" id="{7973CB3A-10F5-4BF0-BE2A-D6DFE7A7454C}"/>
              </a:ext>
            </a:extLst>
          </p:cNvPr>
          <p:cNvCxnSpPr/>
          <p:nvPr/>
        </p:nvCxnSpPr>
        <p:spPr>
          <a:xfrm flipH="1">
            <a:off x="5114207" y="1935813"/>
            <a:ext cx="308701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35" name="Straight Arrow Connector 373">
            <a:extLst>
              <a:ext uri="{FF2B5EF4-FFF2-40B4-BE49-F238E27FC236}">
                <a16:creationId xmlns:a16="http://schemas.microsoft.com/office/drawing/2014/main" id="{6A352742-3274-432B-AC4A-A7F0DAF42762}"/>
              </a:ext>
            </a:extLst>
          </p:cNvPr>
          <p:cNvCxnSpPr/>
          <p:nvPr/>
        </p:nvCxnSpPr>
        <p:spPr>
          <a:xfrm flipH="1">
            <a:off x="5436441" y="2217686"/>
            <a:ext cx="308702" cy="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/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noFill/>
              <a:ln cap="flat">
                <a:noFill/>
              </a:ln>
            </p:spPr>
            <p:txBody>
              <a:bodyPr vert="horz" wrap="none" lIns="0" tIns="0" rIns="0" bIns="0" anchor="t" anchorCtr="0" compatLnSpc="1">
                <a:spAutoFit/>
              </a:bodyPr>
              <a:lstStyle/>
              <a:p>
                <a:pPr marL="0" marR="0" lvl="0" indent="0" algn="l" defTabSz="914400" rtl="0" fontAlgn="auto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  <a:tabLst/>
                  <a:defRPr sz="1800" b="0" i="0" u="none" strike="noStrike" kern="0" cap="none" spc="0" baseline="0">
                    <a:solidFill>
                      <a:srgbClr val="000000"/>
                    </a:solidFill>
                    <a:uFillTx/>
                  </a:defRPr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i="0">
                          <a:latin typeface="Cambria Math" panose="02040503050406030204" pitchFamily="18" charset="0"/>
                        </a:rPr>
                        <m:t>= </m:t>
                      </m:r>
                      <m:f>
                        <m:fPr>
                          <m:ctrlPr>
                            <a:rPr lang="en-US" i="1">
                              <a:solidFill>
                                <a:srgbClr val="836967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−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d>
                            <m:dPr>
                              <m:ctrlPr>
                                <a:rPr lang="en-US" i="1">
                                  <a:solidFill>
                                    <a:srgbClr val="836967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0°</m:t>
                              </m:r>
                            </m:e>
                          </m:d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(180°)</m:t>
                          </m:r>
                        </m:den>
                      </m:f>
                    </m:oMath>
                  </m:oMathPara>
                </a14:m>
                <a:endParaRPr lang="pl-PL" sz="2400" b="0" i="0" u="none" strike="noStrike" kern="1200" cap="none" spc="0" baseline="0" dirty="0">
                  <a:solidFill>
                    <a:srgbClr val="000000"/>
                  </a:solidFill>
                  <a:uFillTx/>
                  <a:latin typeface="Calibri"/>
                </a:endParaRPr>
              </a:p>
            </p:txBody>
          </p:sp>
        </mc:Choice>
        <mc:Fallback xmlns="">
          <p:sp>
            <p:nvSpPr>
              <p:cNvPr id="36" name="pole tekstowe 91">
                <a:extLst>
                  <a:ext uri="{FF2B5EF4-FFF2-40B4-BE49-F238E27FC236}">
                    <a16:creationId xmlns:a16="http://schemas.microsoft.com/office/drawing/2014/main" id="{F9361154-08C9-4DA1-B696-8FBE69602D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2543" y="3063628"/>
                <a:ext cx="2990563" cy="78226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 cap="flat"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8" name="pole tekstowe 56">
            <a:extLst>
              <a:ext uri="{FF2B5EF4-FFF2-40B4-BE49-F238E27FC236}">
                <a16:creationId xmlns:a16="http://schemas.microsoft.com/office/drawing/2014/main" id="{50DE68C3-C152-4430-9F2F-8A1733E7195A}"/>
              </a:ext>
            </a:extLst>
          </p:cNvPr>
          <p:cNvSpPr txBox="1"/>
          <p:nvPr/>
        </p:nvSpPr>
        <p:spPr>
          <a:xfrm>
            <a:off x="8983220" y="179803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39" name="pole tekstowe 58">
            <a:extLst>
              <a:ext uri="{FF2B5EF4-FFF2-40B4-BE49-F238E27FC236}">
                <a16:creationId xmlns:a16="http://schemas.microsoft.com/office/drawing/2014/main" id="{469897F1-740C-4732-821B-33CE30112F8F}"/>
              </a:ext>
            </a:extLst>
          </p:cNvPr>
          <p:cNvSpPr txBox="1"/>
          <p:nvPr/>
        </p:nvSpPr>
        <p:spPr>
          <a:xfrm>
            <a:off x="9034399" y="19741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0" name="pole tekstowe 60">
            <a:extLst>
              <a:ext uri="{FF2B5EF4-FFF2-40B4-BE49-F238E27FC236}">
                <a16:creationId xmlns:a16="http://schemas.microsoft.com/office/drawing/2014/main" id="{65708D19-3CFE-4141-9A61-20253161528C}"/>
              </a:ext>
            </a:extLst>
          </p:cNvPr>
          <p:cNvSpPr txBox="1"/>
          <p:nvPr/>
        </p:nvSpPr>
        <p:spPr>
          <a:xfrm>
            <a:off x="9080549" y="212920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1" name="pole tekstowe 67">
            <a:extLst>
              <a:ext uri="{FF2B5EF4-FFF2-40B4-BE49-F238E27FC236}">
                <a16:creationId xmlns:a16="http://schemas.microsoft.com/office/drawing/2014/main" id="{DB4A91AC-B5B7-4BEF-8BE9-80A069D53790}"/>
              </a:ext>
            </a:extLst>
          </p:cNvPr>
          <p:cNvSpPr txBox="1"/>
          <p:nvPr/>
        </p:nvSpPr>
        <p:spPr>
          <a:xfrm>
            <a:off x="9130484" y="230725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2" name="pole tekstowe 70">
            <a:extLst>
              <a:ext uri="{FF2B5EF4-FFF2-40B4-BE49-F238E27FC236}">
                <a16:creationId xmlns:a16="http://schemas.microsoft.com/office/drawing/2014/main" id="{5DED4A8D-6167-4576-B89A-A79B64BDCC13}"/>
              </a:ext>
            </a:extLst>
          </p:cNvPr>
          <p:cNvSpPr txBox="1"/>
          <p:nvPr/>
        </p:nvSpPr>
        <p:spPr>
          <a:xfrm>
            <a:off x="9396730" y="2109609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3" name="pole tekstowe 71">
            <a:extLst>
              <a:ext uri="{FF2B5EF4-FFF2-40B4-BE49-F238E27FC236}">
                <a16:creationId xmlns:a16="http://schemas.microsoft.com/office/drawing/2014/main" id="{16A46EEF-0ADA-4DDB-B2B9-63BABF270FCF}"/>
              </a:ext>
            </a:extLst>
          </p:cNvPr>
          <p:cNvSpPr txBox="1"/>
          <p:nvPr/>
        </p:nvSpPr>
        <p:spPr>
          <a:xfrm>
            <a:off x="9427134" y="196563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4" name="pole tekstowe 72">
            <a:extLst>
              <a:ext uri="{FF2B5EF4-FFF2-40B4-BE49-F238E27FC236}">
                <a16:creationId xmlns:a16="http://schemas.microsoft.com/office/drawing/2014/main" id="{C2AD6F22-B948-4EA7-A6C5-601BA14CC618}"/>
              </a:ext>
            </a:extLst>
          </p:cNvPr>
          <p:cNvSpPr txBox="1"/>
          <p:nvPr/>
        </p:nvSpPr>
        <p:spPr>
          <a:xfrm>
            <a:off x="9527307" y="183839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5" name="pole tekstowe 84">
            <a:extLst>
              <a:ext uri="{FF2B5EF4-FFF2-40B4-BE49-F238E27FC236}">
                <a16:creationId xmlns:a16="http://schemas.microsoft.com/office/drawing/2014/main" id="{AE177023-1FDF-4A3F-A8C2-2993C1CA6FCD}"/>
              </a:ext>
            </a:extLst>
          </p:cNvPr>
          <p:cNvSpPr txBox="1"/>
          <p:nvPr/>
        </p:nvSpPr>
        <p:spPr>
          <a:xfrm>
            <a:off x="8545530" y="1282277"/>
            <a:ext cx="1330104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 dirty="0">
                <a:solidFill>
                  <a:srgbClr val="C00000"/>
                </a:solidFill>
                <a:uFillTx/>
                <a:latin typeface="Calibri"/>
              </a:rPr>
              <a:t>on resonance</a:t>
            </a:r>
          </a:p>
        </p:txBody>
      </p:sp>
      <p:sp>
        <p:nvSpPr>
          <p:cNvPr id="46" name="pole tekstowe 85">
            <a:extLst>
              <a:ext uri="{FF2B5EF4-FFF2-40B4-BE49-F238E27FC236}">
                <a16:creationId xmlns:a16="http://schemas.microsoft.com/office/drawing/2014/main" id="{1978928D-63BD-44D3-A237-AA730EE18444}"/>
              </a:ext>
            </a:extLst>
          </p:cNvPr>
          <p:cNvSpPr txBox="1"/>
          <p:nvPr/>
        </p:nvSpPr>
        <p:spPr>
          <a:xfrm>
            <a:off x="8518705" y="1788691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7" name="pole tekstowe 89">
            <a:extLst>
              <a:ext uri="{FF2B5EF4-FFF2-40B4-BE49-F238E27FC236}">
                <a16:creationId xmlns:a16="http://schemas.microsoft.com/office/drawing/2014/main" id="{9DE1E61F-AF19-4CB1-8EB3-2E481F959BE8}"/>
              </a:ext>
            </a:extLst>
          </p:cNvPr>
          <p:cNvSpPr txBox="1"/>
          <p:nvPr/>
        </p:nvSpPr>
        <p:spPr>
          <a:xfrm>
            <a:off x="10315126" y="1697050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8" name="pole tekstowe 90">
            <a:extLst>
              <a:ext uri="{FF2B5EF4-FFF2-40B4-BE49-F238E27FC236}">
                <a16:creationId xmlns:a16="http://schemas.microsoft.com/office/drawing/2014/main" id="{985A3120-F6F6-417E-92E6-57989B3427D3}"/>
              </a:ext>
            </a:extLst>
          </p:cNvPr>
          <p:cNvSpPr txBox="1"/>
          <p:nvPr/>
        </p:nvSpPr>
        <p:spPr>
          <a:xfrm>
            <a:off x="10119188" y="1648697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49" name="pole tekstowe 92">
            <a:extLst>
              <a:ext uri="{FF2B5EF4-FFF2-40B4-BE49-F238E27FC236}">
                <a16:creationId xmlns:a16="http://schemas.microsoft.com/office/drawing/2014/main" id="{CE41A467-D03E-440B-A7A1-BCB151B48582}"/>
              </a:ext>
            </a:extLst>
          </p:cNvPr>
          <p:cNvSpPr txBox="1"/>
          <p:nvPr/>
        </p:nvSpPr>
        <p:spPr>
          <a:xfrm>
            <a:off x="10561959" y="173620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0" name="pole tekstowe 94">
            <a:extLst>
              <a:ext uri="{FF2B5EF4-FFF2-40B4-BE49-F238E27FC236}">
                <a16:creationId xmlns:a16="http://schemas.microsoft.com/office/drawing/2014/main" id="{CEBAFE40-60AC-466D-8589-663752E1028D}"/>
              </a:ext>
            </a:extLst>
          </p:cNvPr>
          <p:cNvSpPr txBox="1"/>
          <p:nvPr/>
        </p:nvSpPr>
        <p:spPr>
          <a:xfrm>
            <a:off x="10808792" y="1744032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1" name="pole tekstowe 95">
            <a:extLst>
              <a:ext uri="{FF2B5EF4-FFF2-40B4-BE49-F238E27FC236}">
                <a16:creationId xmlns:a16="http://schemas.microsoft.com/office/drawing/2014/main" id="{73DD9144-BB8F-4588-B82D-470436EAE421}"/>
              </a:ext>
            </a:extLst>
          </p:cNvPr>
          <p:cNvSpPr txBox="1"/>
          <p:nvPr/>
        </p:nvSpPr>
        <p:spPr>
          <a:xfrm>
            <a:off x="11033287" y="1755535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2" name="pole tekstowe 97">
            <a:extLst>
              <a:ext uri="{FF2B5EF4-FFF2-40B4-BE49-F238E27FC236}">
                <a16:creationId xmlns:a16="http://schemas.microsoft.com/office/drawing/2014/main" id="{3BCDAA1C-8AF0-426A-A746-EAD87CFCAC7A}"/>
              </a:ext>
            </a:extLst>
          </p:cNvPr>
          <p:cNvSpPr txBox="1"/>
          <p:nvPr/>
        </p:nvSpPr>
        <p:spPr>
          <a:xfrm>
            <a:off x="9973195" y="2020382"/>
            <a:ext cx="1350943" cy="338556"/>
          </a:xfrm>
          <a:prstGeom prst="rect">
            <a:avLst/>
          </a:prstGeom>
          <a:solidFill>
            <a:srgbClr val="FFFFFF"/>
          </a:solidFill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off resonance</a:t>
            </a:r>
          </a:p>
        </p:txBody>
      </p:sp>
      <p:sp>
        <p:nvSpPr>
          <p:cNvPr id="53" name="pole tekstowe 98">
            <a:extLst>
              <a:ext uri="{FF2B5EF4-FFF2-40B4-BE49-F238E27FC236}">
                <a16:creationId xmlns:a16="http://schemas.microsoft.com/office/drawing/2014/main" id="{95400660-F495-4A38-9995-589FC1CEA517}"/>
              </a:ext>
            </a:extLst>
          </p:cNvPr>
          <p:cNvSpPr txBox="1"/>
          <p:nvPr/>
        </p:nvSpPr>
        <p:spPr>
          <a:xfrm>
            <a:off x="9935760" y="1689973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4" name="pole tekstowe 99">
            <a:extLst>
              <a:ext uri="{FF2B5EF4-FFF2-40B4-BE49-F238E27FC236}">
                <a16:creationId xmlns:a16="http://schemas.microsoft.com/office/drawing/2014/main" id="{290298FA-C821-4E70-A2CD-6E8CC5164401}"/>
              </a:ext>
            </a:extLst>
          </p:cNvPr>
          <p:cNvSpPr txBox="1"/>
          <p:nvPr/>
        </p:nvSpPr>
        <p:spPr>
          <a:xfrm>
            <a:off x="9756647" y="1800679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5" name="pole tekstowe 100">
            <a:extLst>
              <a:ext uri="{FF2B5EF4-FFF2-40B4-BE49-F238E27FC236}">
                <a16:creationId xmlns:a16="http://schemas.microsoft.com/office/drawing/2014/main" id="{EF1E1A85-9967-4980-8F23-98AE7D1EA5AA}"/>
              </a:ext>
            </a:extLst>
          </p:cNvPr>
          <p:cNvSpPr txBox="1"/>
          <p:nvPr/>
        </p:nvSpPr>
        <p:spPr>
          <a:xfrm>
            <a:off x="9854177" y="1829428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6" name="pole tekstowe 60">
            <a:extLst>
              <a:ext uri="{FF2B5EF4-FFF2-40B4-BE49-F238E27FC236}">
                <a16:creationId xmlns:a16="http://schemas.microsoft.com/office/drawing/2014/main" id="{F903D359-C4F1-40D4-B208-BA11018F3AF9}"/>
              </a:ext>
            </a:extLst>
          </p:cNvPr>
          <p:cNvSpPr txBox="1"/>
          <p:nvPr/>
        </p:nvSpPr>
        <p:spPr>
          <a:xfrm>
            <a:off x="9312743" y="2259616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7" name="pole tekstowe 60">
            <a:extLst>
              <a:ext uri="{FF2B5EF4-FFF2-40B4-BE49-F238E27FC236}">
                <a16:creationId xmlns:a16="http://schemas.microsoft.com/office/drawing/2014/main" id="{FACBDCB9-42DF-4D28-80B1-5B5C908A855F}"/>
              </a:ext>
            </a:extLst>
          </p:cNvPr>
          <p:cNvSpPr txBox="1"/>
          <p:nvPr/>
        </p:nvSpPr>
        <p:spPr>
          <a:xfrm>
            <a:off x="9245306" y="2399904"/>
            <a:ext cx="306497" cy="52321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800" b="0" i="0" u="none" strike="noStrike" kern="1200" cap="none" spc="0" baseline="0">
                <a:solidFill>
                  <a:srgbClr val="C00000"/>
                </a:solidFill>
                <a:uFillTx/>
                <a:latin typeface="Calibri"/>
              </a:rPr>
              <a:t>°</a:t>
            </a:r>
          </a:p>
        </p:txBody>
      </p:sp>
      <p:sp>
        <p:nvSpPr>
          <p:cNvPr id="58" name="Schemat blokowy: pamięć o dostępie bezpośrednim 45">
            <a:extLst>
              <a:ext uri="{FF2B5EF4-FFF2-40B4-BE49-F238E27FC236}">
                <a16:creationId xmlns:a16="http://schemas.microsoft.com/office/drawing/2014/main" id="{BCD468BD-9541-403B-88B0-4E19DB7C69AF}"/>
              </a:ext>
            </a:extLst>
          </p:cNvPr>
          <p:cNvSpPr/>
          <p:nvPr/>
        </p:nvSpPr>
        <p:spPr>
          <a:xfrm>
            <a:off x="134549" y="1136491"/>
            <a:ext cx="3424857" cy="1676178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3424861"/>
              <a:gd name="f8" fmla="val 1809657"/>
              <a:gd name="f9" fmla="val 570810"/>
              <a:gd name="f10" fmla="val 2854051"/>
              <a:gd name="f11" fmla="val 904829"/>
              <a:gd name="f12" fmla="+- 0 0 -360"/>
              <a:gd name="f13" fmla="+- 0 0 -270"/>
              <a:gd name="f14" fmla="+- 0 0 -180"/>
              <a:gd name="f15" fmla="+- 0 0 -90"/>
              <a:gd name="f16" fmla="*/ f4 1 3424861"/>
              <a:gd name="f17" fmla="*/ f5 1 1809657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3424861"/>
              <a:gd name="f25" fmla="*/ f18 1 1809657"/>
              <a:gd name="f26" fmla="*/ f20 1 f3"/>
              <a:gd name="f27" fmla="*/ f21 1 f3"/>
              <a:gd name="f28" fmla="*/ f22 1 f3"/>
              <a:gd name="f29" fmla="*/ f23 1 f3"/>
              <a:gd name="f30" fmla="*/ 1712431 1 f24"/>
              <a:gd name="f31" fmla="*/ 0 1 f25"/>
              <a:gd name="f32" fmla="*/ 0 1 f24"/>
              <a:gd name="f33" fmla="*/ 904829 1 f25"/>
              <a:gd name="f34" fmla="*/ 1809657 1 f25"/>
              <a:gd name="f35" fmla="*/ 2283241 1 f24"/>
              <a:gd name="f36" fmla="*/ 3424861 1 f24"/>
              <a:gd name="f37" fmla="*/ 570810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3424861" h="1809657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3424861" h="1809657" fill="none">
                <a:moveTo>
                  <a:pt x="f10" y="f8"/>
                </a:moveTo>
                <a:arcTo wR="f9" hR="f11" stAng="f1" swAng="f0"/>
              </a:path>
              <a:path w="3424861" h="1809657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D9D9D9"/>
          </a:solidFill>
          <a:ln w="6345" cap="flat">
            <a:solidFill>
              <a:srgbClr val="18171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Owal 41">
            <a:extLst>
              <a:ext uri="{FF2B5EF4-FFF2-40B4-BE49-F238E27FC236}">
                <a16:creationId xmlns:a16="http://schemas.microsoft.com/office/drawing/2014/main" id="{42D14619-0F68-457F-B8B4-212EDFDD578A}"/>
              </a:ext>
            </a:extLst>
          </p:cNvPr>
          <p:cNvSpPr/>
          <p:nvPr/>
        </p:nvSpPr>
        <p:spPr>
          <a:xfrm>
            <a:off x="2880465" y="1762737"/>
            <a:ext cx="294720" cy="412394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solidFill>
            <a:srgbClr val="767171"/>
          </a:solidFill>
          <a:ln w="6345" cap="flat">
            <a:solidFill>
              <a:srgbClr val="767171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0" name="Łącznik prosty ze strzałką 93">
            <a:extLst>
              <a:ext uri="{FF2B5EF4-FFF2-40B4-BE49-F238E27FC236}">
                <a16:creationId xmlns:a16="http://schemas.microsoft.com/office/drawing/2014/main" id="{E458184D-569F-4BB0-A99C-AECD13358EF8}"/>
              </a:ext>
            </a:extLst>
          </p:cNvPr>
          <p:cNvCxnSpPr>
            <a:cxnSpLocks/>
          </p:cNvCxnSpPr>
          <p:nvPr/>
        </p:nvCxnSpPr>
        <p:spPr>
          <a:xfrm flipH="1">
            <a:off x="726959" y="1333645"/>
            <a:ext cx="1488425" cy="0"/>
          </a:xfrm>
          <a:prstGeom prst="straightConnector1">
            <a:avLst/>
          </a:prstGeom>
          <a:noFill/>
          <a:ln w="38103" cap="flat">
            <a:solidFill>
              <a:schemeClr val="tx1"/>
            </a:solidFill>
            <a:prstDash val="solid"/>
            <a:miter/>
            <a:tailEnd type="arrow"/>
          </a:ln>
        </p:spPr>
      </p:cxnSp>
      <p:sp>
        <p:nvSpPr>
          <p:cNvPr id="61" name="Schemat blokowy: pamięć o dostępie bezpośrednim 63">
            <a:extLst>
              <a:ext uri="{FF2B5EF4-FFF2-40B4-BE49-F238E27FC236}">
                <a16:creationId xmlns:a16="http://schemas.microsoft.com/office/drawing/2014/main" id="{4D7F4A7B-4EB3-4776-B5EC-82F53B9208A3}"/>
              </a:ext>
            </a:extLst>
          </p:cNvPr>
          <p:cNvSpPr/>
          <p:nvPr/>
        </p:nvSpPr>
        <p:spPr>
          <a:xfrm>
            <a:off x="502540" y="1581419"/>
            <a:ext cx="17098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70987"/>
              <a:gd name="f8" fmla="val 850548"/>
              <a:gd name="f9" fmla="val 28498"/>
              <a:gd name="f10" fmla="val 142489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70987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70987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5494 1 f24"/>
              <a:gd name="f31" fmla="*/ 0 1 f25"/>
              <a:gd name="f32" fmla="*/ 0 1 f24"/>
              <a:gd name="f33" fmla="*/ 425274 1 f25"/>
              <a:gd name="f34" fmla="*/ 850548 1 f25"/>
              <a:gd name="f35" fmla="*/ 113991 1 f24"/>
              <a:gd name="f36" fmla="*/ 170987 1 f24"/>
              <a:gd name="f37" fmla="*/ 28498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70987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70987" h="850548" fill="none">
                <a:moveTo>
                  <a:pt x="f10" y="f8"/>
                </a:moveTo>
                <a:arcTo wR="f9" hR="f11" stAng="f1" swAng="f0"/>
              </a:path>
              <a:path w="170987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Schemat blokowy: pamięć o dostępie bezpośrednim 64">
            <a:extLst>
              <a:ext uri="{FF2B5EF4-FFF2-40B4-BE49-F238E27FC236}">
                <a16:creationId xmlns:a16="http://schemas.microsoft.com/office/drawing/2014/main" id="{9E349884-57E6-4400-965B-8433BC04227A}"/>
              </a:ext>
            </a:extLst>
          </p:cNvPr>
          <p:cNvSpPr/>
          <p:nvPr/>
        </p:nvSpPr>
        <p:spPr>
          <a:xfrm>
            <a:off x="2134058" y="1581867"/>
            <a:ext cx="162653" cy="85054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0"/>
              <a:gd name="f7" fmla="val 162651"/>
              <a:gd name="f8" fmla="val 850548"/>
              <a:gd name="f9" fmla="val 27109"/>
              <a:gd name="f10" fmla="val 135543"/>
              <a:gd name="f11" fmla="val 425274"/>
              <a:gd name="f12" fmla="+- 0 0 -360"/>
              <a:gd name="f13" fmla="+- 0 0 -270"/>
              <a:gd name="f14" fmla="+- 0 0 -180"/>
              <a:gd name="f15" fmla="+- 0 0 -90"/>
              <a:gd name="f16" fmla="*/ f4 1 162651"/>
              <a:gd name="f17" fmla="*/ f5 1 850548"/>
              <a:gd name="f18" fmla="+- f8 0 f6"/>
              <a:gd name="f19" fmla="+- f7 0 f6"/>
              <a:gd name="f20" fmla="*/ f12 f0 1"/>
              <a:gd name="f21" fmla="*/ f13 f0 1"/>
              <a:gd name="f22" fmla="*/ f14 f0 1"/>
              <a:gd name="f23" fmla="*/ f15 f0 1"/>
              <a:gd name="f24" fmla="*/ f19 1 162651"/>
              <a:gd name="f25" fmla="*/ f18 1 850548"/>
              <a:gd name="f26" fmla="*/ f20 1 f3"/>
              <a:gd name="f27" fmla="*/ f21 1 f3"/>
              <a:gd name="f28" fmla="*/ f22 1 f3"/>
              <a:gd name="f29" fmla="*/ f23 1 f3"/>
              <a:gd name="f30" fmla="*/ 81326 1 f24"/>
              <a:gd name="f31" fmla="*/ 0 1 f25"/>
              <a:gd name="f32" fmla="*/ 0 1 f24"/>
              <a:gd name="f33" fmla="*/ 425274 1 f25"/>
              <a:gd name="f34" fmla="*/ 850548 1 f25"/>
              <a:gd name="f35" fmla="*/ 108434 1 f24"/>
              <a:gd name="f36" fmla="*/ 162651 1 f24"/>
              <a:gd name="f37" fmla="*/ 27109 1 f24"/>
              <a:gd name="f38" fmla="+- f26 0 f1"/>
              <a:gd name="f39" fmla="+- f27 0 f1"/>
              <a:gd name="f40" fmla="+- f28 0 f1"/>
              <a:gd name="f41" fmla="+- f29 0 f1"/>
              <a:gd name="f42" fmla="*/ f37 f16 1"/>
              <a:gd name="f43" fmla="*/ f35 f16 1"/>
              <a:gd name="f44" fmla="*/ f34 f17 1"/>
              <a:gd name="f45" fmla="*/ f31 f17 1"/>
              <a:gd name="f46" fmla="*/ f30 f16 1"/>
              <a:gd name="f47" fmla="*/ f32 f16 1"/>
              <a:gd name="f48" fmla="*/ f33 f17 1"/>
              <a:gd name="f49" fmla="*/ f36 f16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8">
                <a:pos x="f46" y="f45"/>
              </a:cxn>
              <a:cxn ang="f39">
                <a:pos x="f47" y="f48"/>
              </a:cxn>
              <a:cxn ang="f40">
                <a:pos x="f46" y="f44"/>
              </a:cxn>
              <a:cxn ang="f41">
                <a:pos x="f43" y="f48"/>
              </a:cxn>
              <a:cxn ang="f41">
                <a:pos x="f49" y="f48"/>
              </a:cxn>
            </a:cxnLst>
            <a:rect l="f42" t="f45" r="f43" b="f44"/>
            <a:pathLst>
              <a:path w="162651" h="850548" stroke="0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  <a:path w="162651" h="850548" fill="none">
                <a:moveTo>
                  <a:pt x="f10" y="f8"/>
                </a:moveTo>
                <a:arcTo wR="f9" hR="f11" stAng="f1" swAng="f0"/>
              </a:path>
              <a:path w="162651" h="850548" fill="none">
                <a:moveTo>
                  <a:pt x="f9" y="f6"/>
                </a:moveTo>
                <a:lnTo>
                  <a:pt x="f10" y="f6"/>
                </a:lnTo>
                <a:arcTo wR="f9" hR="f11" stAng="f2" swAng="f0"/>
                <a:lnTo>
                  <a:pt x="f9" y="f8"/>
                </a:lnTo>
                <a:arcTo wR="f9" hR="f11" stAng="f1" swAng="f0"/>
                <a:close/>
              </a:path>
            </a:pathLst>
          </a:custGeom>
          <a:solidFill>
            <a:srgbClr val="0070C0"/>
          </a:solidFill>
          <a:ln w="6345" cap="flat">
            <a:solidFill>
              <a:srgbClr val="1F4E79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Strzałka: w lewo 66">
            <a:extLst>
              <a:ext uri="{FF2B5EF4-FFF2-40B4-BE49-F238E27FC236}">
                <a16:creationId xmlns:a16="http://schemas.microsoft.com/office/drawing/2014/main" id="{15C3EDAF-BF4B-4AB7-947C-0934EA94983F}"/>
              </a:ext>
            </a:extLst>
          </p:cNvPr>
          <p:cNvSpPr/>
          <p:nvPr/>
        </p:nvSpPr>
        <p:spPr>
          <a:xfrm rot="20412584">
            <a:off x="630440" y="213225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4" name="pole tekstowe 68">
            <a:extLst>
              <a:ext uri="{FF2B5EF4-FFF2-40B4-BE49-F238E27FC236}">
                <a16:creationId xmlns:a16="http://schemas.microsoft.com/office/drawing/2014/main" id="{8B239A0C-867A-443C-AB3D-673753D70042}"/>
              </a:ext>
            </a:extLst>
          </p:cNvPr>
          <p:cNvSpPr txBox="1"/>
          <p:nvPr/>
        </p:nvSpPr>
        <p:spPr>
          <a:xfrm>
            <a:off x="1039064" y="2269304"/>
            <a:ext cx="566178" cy="261609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100" b="1" i="0" u="none" strike="noStrike" kern="1200" cap="none" spc="0" baseline="0">
                <a:solidFill>
                  <a:srgbClr val="ED7D31"/>
                </a:solidFill>
                <a:uFillTx/>
                <a:latin typeface="Calibri"/>
              </a:rPr>
              <a:t>RF coil</a:t>
            </a:r>
          </a:p>
        </p:txBody>
      </p:sp>
      <p:sp>
        <p:nvSpPr>
          <p:cNvPr id="65" name="Block Arc 19">
            <a:extLst>
              <a:ext uri="{FF2B5EF4-FFF2-40B4-BE49-F238E27FC236}">
                <a16:creationId xmlns:a16="http://schemas.microsoft.com/office/drawing/2014/main" id="{175B752D-8695-4382-82EF-A704D0636BCD}"/>
              </a:ext>
            </a:extLst>
          </p:cNvPr>
          <p:cNvSpPr/>
          <p:nvPr/>
        </p:nvSpPr>
        <p:spPr>
          <a:xfrm rot="16200004">
            <a:off x="950395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66" name="Strzałka: w lewo 86">
            <a:extLst>
              <a:ext uri="{FF2B5EF4-FFF2-40B4-BE49-F238E27FC236}">
                <a16:creationId xmlns:a16="http://schemas.microsoft.com/office/drawing/2014/main" id="{9F0E3BEA-A7DA-4BFB-9384-570376DE3A5D}"/>
              </a:ext>
            </a:extLst>
          </p:cNvPr>
          <p:cNvSpPr/>
          <p:nvPr/>
        </p:nvSpPr>
        <p:spPr>
          <a:xfrm>
            <a:off x="647088" y="1933354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7" name="Strzałka: w lewo 87">
            <a:extLst>
              <a:ext uri="{FF2B5EF4-FFF2-40B4-BE49-F238E27FC236}">
                <a16:creationId xmlns:a16="http://schemas.microsoft.com/office/drawing/2014/main" id="{3B5762D1-EFB0-407A-BC7A-81A68C98CF1C}"/>
              </a:ext>
            </a:extLst>
          </p:cNvPr>
          <p:cNvSpPr/>
          <p:nvPr/>
        </p:nvSpPr>
        <p:spPr>
          <a:xfrm rot="1042669">
            <a:off x="656386" y="1760633"/>
            <a:ext cx="336755" cy="193112"/>
          </a:xfrm>
          <a:custGeom>
            <a:avLst>
              <a:gd name="f0" fmla="val 6193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8" name="Strzałka: w lewo 88">
            <a:extLst>
              <a:ext uri="{FF2B5EF4-FFF2-40B4-BE49-F238E27FC236}">
                <a16:creationId xmlns:a16="http://schemas.microsoft.com/office/drawing/2014/main" id="{C17C8B65-954F-4720-B74C-A2A11E3D7477}"/>
              </a:ext>
            </a:extLst>
          </p:cNvPr>
          <p:cNvSpPr/>
          <p:nvPr/>
        </p:nvSpPr>
        <p:spPr>
          <a:xfrm flipH="1">
            <a:off x="1715601" y="1933354"/>
            <a:ext cx="348660" cy="193112"/>
          </a:xfrm>
          <a:custGeom>
            <a:avLst>
              <a:gd name="f0" fmla="val 598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*/ f19 f20 1"/>
              <a:gd name="f28" fmla="*/ 21600 f21 1"/>
              <a:gd name="f29" fmla="*/ 0 f21 1"/>
              <a:gd name="f30" fmla="*/ f20 f13 1"/>
              <a:gd name="f31" fmla="*/ f19 f12 1"/>
              <a:gd name="f32" fmla="+- f24 0 f3"/>
              <a:gd name="f33" fmla="+- f25 0 f3"/>
              <a:gd name="f34" fmla="*/ f27 1 10800"/>
              <a:gd name="f35" fmla="*/ f29 1 f21"/>
              <a:gd name="f36" fmla="*/ f28 1 f21"/>
              <a:gd name="f37" fmla="*/ f26 f13 1"/>
              <a:gd name="f38" fmla="+- f19 0 f34"/>
              <a:gd name="f39" fmla="*/ f36 f12 1"/>
              <a:gd name="f40" fmla="*/ f35 f13 1"/>
              <a:gd name="f41" fmla="*/ f36 f13 1"/>
              <a:gd name="f42" fmla="*/ f38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42" t="f30" r="f39" b="f37"/>
            <a:pathLst>
              <a:path w="21600" h="21600">
                <a:moveTo>
                  <a:pt x="f8" y="f20"/>
                </a:moveTo>
                <a:lnTo>
                  <a:pt x="f19" y="f20"/>
                </a:lnTo>
                <a:lnTo>
                  <a:pt x="f19" y="f7"/>
                </a:lnTo>
                <a:lnTo>
                  <a:pt x="f7" y="f9"/>
                </a:lnTo>
                <a:lnTo>
                  <a:pt x="f19" y="f8"/>
                </a:lnTo>
                <a:lnTo>
                  <a:pt x="f19" y="f26"/>
                </a:lnTo>
                <a:lnTo>
                  <a:pt x="f8" y="f26"/>
                </a:lnTo>
                <a:close/>
              </a:path>
            </a:pathLst>
          </a:custGeom>
          <a:solidFill>
            <a:srgbClr val="FFC000"/>
          </a:solidFill>
          <a:ln w="12701" cap="flat">
            <a:solidFill>
              <a:srgbClr val="FFC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0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β</a:t>
            </a:r>
            <a:r>
              <a:rPr lang="pl-PL" sz="1000" b="1" i="0" u="none" strike="noStrike" kern="1200" cap="none" spc="0" baseline="30000">
                <a:solidFill>
                  <a:srgbClr val="181717"/>
                </a:solidFill>
                <a:uFillTx/>
                <a:latin typeface="Calibri"/>
              </a:rPr>
              <a:t>-</a:t>
            </a:r>
            <a:endParaRPr lang="pl-PL" sz="10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69" name="Teardrop 71">
            <a:extLst>
              <a:ext uri="{FF2B5EF4-FFF2-40B4-BE49-F238E27FC236}">
                <a16:creationId xmlns:a16="http://schemas.microsoft.com/office/drawing/2014/main" id="{E42E557B-63D2-4BDB-9EC9-2F242B4B51F0}"/>
              </a:ext>
            </a:extLst>
          </p:cNvPr>
          <p:cNvSpPr/>
          <p:nvPr/>
        </p:nvSpPr>
        <p:spPr>
          <a:xfrm rot="18842840">
            <a:off x="1195540" y="1950652"/>
            <a:ext cx="255300" cy="25772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142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DD7EE"/>
          </a:solidFill>
          <a:ln w="12701" cap="flat">
            <a:solidFill>
              <a:srgbClr val="9DC3E6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0" name="Block Arc 19">
            <a:extLst>
              <a:ext uri="{FF2B5EF4-FFF2-40B4-BE49-F238E27FC236}">
                <a16:creationId xmlns:a16="http://schemas.microsoft.com/office/drawing/2014/main" id="{F71D8A84-8D7C-4ED3-8BF9-9705A28A1FAD}"/>
              </a:ext>
            </a:extLst>
          </p:cNvPr>
          <p:cNvSpPr/>
          <p:nvPr/>
        </p:nvSpPr>
        <p:spPr>
          <a:xfrm rot="16200004">
            <a:off x="1304286" y="188793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1" name="Block Arc 19">
            <a:extLst>
              <a:ext uri="{FF2B5EF4-FFF2-40B4-BE49-F238E27FC236}">
                <a16:creationId xmlns:a16="http://schemas.microsoft.com/office/drawing/2014/main" id="{B2CBAB4C-A4D8-4015-9C46-38E18BDC968E}"/>
              </a:ext>
            </a:extLst>
          </p:cNvPr>
          <p:cNvSpPr/>
          <p:nvPr/>
        </p:nvSpPr>
        <p:spPr>
          <a:xfrm rot="16200004">
            <a:off x="1378206" y="1887587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cxnSp>
        <p:nvCxnSpPr>
          <p:cNvPr id="72" name="Straight Connector 73">
            <a:extLst>
              <a:ext uri="{FF2B5EF4-FFF2-40B4-BE49-F238E27FC236}">
                <a16:creationId xmlns:a16="http://schemas.microsoft.com/office/drawing/2014/main" id="{D9711056-FADC-4082-876C-486B121A68F7}"/>
              </a:ext>
            </a:extLst>
          </p:cNvPr>
          <p:cNvCxnSpPr/>
          <p:nvPr/>
        </p:nvCxnSpPr>
        <p:spPr>
          <a:xfrm>
            <a:off x="1073418" y="2301619"/>
            <a:ext cx="484742" cy="5642"/>
          </a:xfrm>
          <a:prstGeom prst="straightConnector1">
            <a:avLst/>
          </a:prstGeom>
          <a:noFill/>
          <a:ln w="38103" cap="flat">
            <a:solidFill>
              <a:srgbClr val="CE5F13"/>
            </a:solidFill>
            <a:prstDash val="solid"/>
            <a:miter/>
          </a:ln>
        </p:spPr>
      </p:cxnSp>
      <p:sp>
        <p:nvSpPr>
          <p:cNvPr id="73" name="Block Arc 19">
            <a:extLst>
              <a:ext uri="{FF2B5EF4-FFF2-40B4-BE49-F238E27FC236}">
                <a16:creationId xmlns:a16="http://schemas.microsoft.com/office/drawing/2014/main" id="{F989D25E-BDDE-4E2A-AA1E-87D0D6D52E36}"/>
              </a:ext>
            </a:extLst>
          </p:cNvPr>
          <p:cNvSpPr/>
          <p:nvPr/>
        </p:nvSpPr>
        <p:spPr>
          <a:xfrm rot="16200004">
            <a:off x="893464" y="1881945"/>
            <a:ext cx="378845" cy="399967"/>
          </a:xfrm>
          <a:custGeom>
            <a:avLst/>
            <a:gdLst>
              <a:gd name="f0" fmla="val 10800000"/>
              <a:gd name="f1" fmla="val 5400000"/>
              <a:gd name="f2" fmla="val 162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1"/>
              <a:gd name="f10" fmla="val 86"/>
              <a:gd name="f11" fmla="val 82"/>
              <a:gd name="f12" fmla="+- 0 0 -176"/>
              <a:gd name="f13" fmla="+- 0 0 -352"/>
              <a:gd name="f14" fmla="+- 0 0 -264"/>
              <a:gd name="f15" fmla="abs f4"/>
              <a:gd name="f16" fmla="abs f5"/>
              <a:gd name="f17" fmla="abs f6"/>
              <a:gd name="f18" fmla="+- 0 0 f10"/>
              <a:gd name="f19" fmla="+- 0 0 f11"/>
              <a:gd name="f20" fmla="*/ f12 f0 1"/>
              <a:gd name="f21" fmla="*/ f13 f0 1"/>
              <a:gd name="f22" fmla="*/ f14 f0 1"/>
              <a:gd name="f23" fmla="?: f15 f4 1"/>
              <a:gd name="f24" fmla="?: f16 f5 1"/>
              <a:gd name="f25" fmla="?: f17 f6 1"/>
              <a:gd name="f26" fmla="*/ f18 f0 1"/>
              <a:gd name="f27" fmla="*/ f19 f0 1"/>
              <a:gd name="f28" fmla="*/ f20 1 f3"/>
              <a:gd name="f29" fmla="*/ f21 1 f3"/>
              <a:gd name="f30" fmla="*/ f22 1 f3"/>
              <a:gd name="f31" fmla="*/ f23 1 21600"/>
              <a:gd name="f32" fmla="*/ f24 1 21600"/>
              <a:gd name="f33" fmla="*/ 21600 f23 1"/>
              <a:gd name="f34" fmla="*/ 21600 f24 1"/>
              <a:gd name="f35" fmla="*/ f26 1 f3"/>
              <a:gd name="f36" fmla="*/ f27 1 f3"/>
              <a:gd name="f37" fmla="+- f28 0 f1"/>
              <a:gd name="f38" fmla="+- f29 0 f1"/>
              <a:gd name="f39" fmla="+- f30 0 f1"/>
              <a:gd name="f40" fmla="min f32 f31"/>
              <a:gd name="f41" fmla="*/ f33 1 f25"/>
              <a:gd name="f42" fmla="*/ f34 1 f25"/>
              <a:gd name="f43" fmla="+- f35 0 f1"/>
              <a:gd name="f44" fmla="+- f36 0 f1"/>
              <a:gd name="f45" fmla="val f41"/>
              <a:gd name="f46" fmla="val f42"/>
              <a:gd name="f47" fmla="+- 0 0 f43"/>
              <a:gd name="f48" fmla="+- 0 0 f44"/>
              <a:gd name="f49" fmla="+- f46 0 f7"/>
              <a:gd name="f50" fmla="+- f45 0 f7"/>
              <a:gd name="f51" fmla="+- f48 0 f47"/>
              <a:gd name="f52" fmla="+- f47 f1 0"/>
              <a:gd name="f53" fmla="+- f48 f1 0"/>
              <a:gd name="f54" fmla="+- 21600000 0 f47"/>
              <a:gd name="f55" fmla="+- f1 0 f47"/>
              <a:gd name="f56" fmla="+- 27000000 0 f47"/>
              <a:gd name="f57" fmla="+- f0 0 f47"/>
              <a:gd name="f58" fmla="+- 32400000 0 f47"/>
              <a:gd name="f59" fmla="+- f2 0 f47"/>
              <a:gd name="f60" fmla="+- 37800000 0 f47"/>
              <a:gd name="f61" fmla="*/ f49 1 2"/>
              <a:gd name="f62" fmla="*/ f50 1 2"/>
              <a:gd name="f63" fmla="min f50 f49"/>
              <a:gd name="f64" fmla="+- f51 21600000 0"/>
              <a:gd name="f65" fmla="?: f55 f55 f56"/>
              <a:gd name="f66" fmla="?: f57 f57 f58"/>
              <a:gd name="f67" fmla="?: f59 f59 f60"/>
              <a:gd name="f68" fmla="*/ f52 f8 1"/>
              <a:gd name="f69" fmla="*/ f53 f8 1"/>
              <a:gd name="f70" fmla="+- f7 f61 0"/>
              <a:gd name="f71" fmla="+- f7 f62 0"/>
              <a:gd name="f72" fmla="*/ f63 f7 1"/>
              <a:gd name="f73" fmla="?: f51 f51 f64"/>
              <a:gd name="f74" fmla="*/ f68 1 f0"/>
              <a:gd name="f75" fmla="*/ f69 1 f0"/>
              <a:gd name="f76" fmla="*/ f62 f40 1"/>
              <a:gd name="f77" fmla="*/ f61 f40 1"/>
              <a:gd name="f78" fmla="*/ f72 1 100000"/>
              <a:gd name="f79" fmla="+- 0 0 f73"/>
              <a:gd name="f80" fmla="+- f73 0 f54"/>
              <a:gd name="f81" fmla="+- f73 0 f65"/>
              <a:gd name="f82" fmla="+- f73 0 f66"/>
              <a:gd name="f83" fmla="+- f73 0 f67"/>
              <a:gd name="f84" fmla="+- 0 0 f74"/>
              <a:gd name="f85" fmla="+- 0 0 f75"/>
              <a:gd name="f86" fmla="*/ f71 f40 1"/>
              <a:gd name="f87" fmla="*/ f70 f40 1"/>
              <a:gd name="f88" fmla="+- f62 0 f78"/>
              <a:gd name="f89" fmla="+- f61 0 f78"/>
              <a:gd name="f90" fmla="+- 0 0 f84"/>
              <a:gd name="f91" fmla="+- 0 0 f85"/>
              <a:gd name="f92" fmla="*/ f90 f0 1"/>
              <a:gd name="f93" fmla="*/ f91 f0 1"/>
              <a:gd name="f94" fmla="*/ f88 f40 1"/>
              <a:gd name="f95" fmla="*/ f89 f40 1"/>
              <a:gd name="f96" fmla="*/ f92 1 f8"/>
              <a:gd name="f97" fmla="*/ f93 1 f8"/>
              <a:gd name="f98" fmla="+- f96 0 f1"/>
              <a:gd name="f99" fmla="+- f97 0 f1"/>
              <a:gd name="f100" fmla="sin 1 f98"/>
              <a:gd name="f101" fmla="cos 1 f98"/>
              <a:gd name="f102" fmla="sin 1 f99"/>
              <a:gd name="f103" fmla="cos 1 f99"/>
              <a:gd name="f104" fmla="+- 0 0 f100"/>
              <a:gd name="f105" fmla="+- 0 0 f101"/>
              <a:gd name="f106" fmla="+- 0 0 f102"/>
              <a:gd name="f107" fmla="+- 0 0 f103"/>
              <a:gd name="f108" fmla="+- 0 0 f104"/>
              <a:gd name="f109" fmla="+- 0 0 f105"/>
              <a:gd name="f110" fmla="+- 0 0 f106"/>
              <a:gd name="f111" fmla="+- 0 0 f107"/>
              <a:gd name="f112" fmla="val f108"/>
              <a:gd name="f113" fmla="val f109"/>
              <a:gd name="f114" fmla="val f110"/>
              <a:gd name="f115" fmla="val f111"/>
              <a:gd name="f116" fmla="*/ f112 f62 1"/>
              <a:gd name="f117" fmla="*/ f113 f61 1"/>
              <a:gd name="f118" fmla="*/ f114 f62 1"/>
              <a:gd name="f119" fmla="*/ f115 f61 1"/>
              <a:gd name="f120" fmla="*/ f114 f88 1"/>
              <a:gd name="f121" fmla="*/ f115 f89 1"/>
              <a:gd name="f122" fmla="*/ f112 f88 1"/>
              <a:gd name="f123" fmla="*/ f113 f89 1"/>
              <a:gd name="f124" fmla="+- 0 0 f117"/>
              <a:gd name="f125" fmla="+- 0 0 f116"/>
              <a:gd name="f126" fmla="+- 0 0 f119"/>
              <a:gd name="f127" fmla="+- 0 0 f118"/>
              <a:gd name="f128" fmla="+- 0 0 f121"/>
              <a:gd name="f129" fmla="+- 0 0 f120"/>
              <a:gd name="f130" fmla="+- 0 0 f123"/>
              <a:gd name="f131" fmla="+- 0 0 f122"/>
              <a:gd name="f132" fmla="+- 0 0 f124"/>
              <a:gd name="f133" fmla="+- 0 0 f125"/>
              <a:gd name="f134" fmla="+- 0 0 f126"/>
              <a:gd name="f135" fmla="+- 0 0 f127"/>
              <a:gd name="f136" fmla="+- 0 0 f128"/>
              <a:gd name="f137" fmla="+- 0 0 f129"/>
              <a:gd name="f138" fmla="+- 0 0 f130"/>
              <a:gd name="f139" fmla="+- 0 0 f131"/>
              <a:gd name="f140" fmla="at2 f132 f133"/>
              <a:gd name="f141" fmla="at2 f134 f135"/>
              <a:gd name="f142" fmla="at2 f136 f137"/>
              <a:gd name="f143" fmla="at2 f138 f139"/>
              <a:gd name="f144" fmla="+- f140 f1 0"/>
              <a:gd name="f145" fmla="+- f141 f1 0"/>
              <a:gd name="f146" fmla="+- f142 f1 0"/>
              <a:gd name="f147" fmla="+- f143 f1 0"/>
              <a:gd name="f148" fmla="*/ f144 f8 1"/>
              <a:gd name="f149" fmla="*/ f145 f8 1"/>
              <a:gd name="f150" fmla="*/ f146 f8 1"/>
              <a:gd name="f151" fmla="*/ f147 f8 1"/>
              <a:gd name="f152" fmla="*/ f148 1 f0"/>
              <a:gd name="f153" fmla="*/ f149 1 f0"/>
              <a:gd name="f154" fmla="*/ f150 1 f0"/>
              <a:gd name="f155" fmla="*/ f151 1 f0"/>
              <a:gd name="f156" fmla="+- 0 0 f152"/>
              <a:gd name="f157" fmla="+- 0 0 f153"/>
              <a:gd name="f158" fmla="+- 0 0 f154"/>
              <a:gd name="f159" fmla="+- 0 0 f155"/>
              <a:gd name="f160" fmla="val f156"/>
              <a:gd name="f161" fmla="val f157"/>
              <a:gd name="f162" fmla="val f158"/>
              <a:gd name="f163" fmla="val f159"/>
              <a:gd name="f164" fmla="+- 0 0 f160"/>
              <a:gd name="f165" fmla="+- 0 0 f161"/>
              <a:gd name="f166" fmla="+- 0 0 f162"/>
              <a:gd name="f167" fmla="+- 0 0 f163"/>
              <a:gd name="f168" fmla="*/ f164 f0 1"/>
              <a:gd name="f169" fmla="*/ f165 f0 1"/>
              <a:gd name="f170" fmla="*/ f166 f0 1"/>
              <a:gd name="f171" fmla="*/ f167 f0 1"/>
              <a:gd name="f172" fmla="*/ f168 1 f8"/>
              <a:gd name="f173" fmla="*/ f169 1 f8"/>
              <a:gd name="f174" fmla="*/ f170 1 f8"/>
              <a:gd name="f175" fmla="*/ f171 1 f8"/>
              <a:gd name="f176" fmla="+- f172 0 f1"/>
              <a:gd name="f177" fmla="+- f173 0 f1"/>
              <a:gd name="f178" fmla="+- f174 0 f1"/>
              <a:gd name="f179" fmla="+- f175 0 f1"/>
              <a:gd name="f180" fmla="+- f176 f1 0"/>
              <a:gd name="f181" fmla="+- f177 f1 0"/>
              <a:gd name="f182" fmla="+- f178 f1 0"/>
              <a:gd name="f183" fmla="+- f179 f1 0"/>
              <a:gd name="f184" fmla="*/ f180 f8 1"/>
              <a:gd name="f185" fmla="*/ f181 f8 1"/>
              <a:gd name="f186" fmla="*/ f182 f8 1"/>
              <a:gd name="f187" fmla="*/ f183 f8 1"/>
              <a:gd name="f188" fmla="*/ f184 1 f0"/>
              <a:gd name="f189" fmla="*/ f185 1 f0"/>
              <a:gd name="f190" fmla="*/ f186 1 f0"/>
              <a:gd name="f191" fmla="*/ f187 1 f0"/>
              <a:gd name="f192" fmla="+- 0 0 f188"/>
              <a:gd name="f193" fmla="+- 0 0 f189"/>
              <a:gd name="f194" fmla="+- 0 0 f190"/>
              <a:gd name="f195" fmla="+- 0 0 f191"/>
              <a:gd name="f196" fmla="+- 0 0 f192"/>
              <a:gd name="f197" fmla="+- 0 0 f193"/>
              <a:gd name="f198" fmla="+- 0 0 f194"/>
              <a:gd name="f199" fmla="+- 0 0 f195"/>
              <a:gd name="f200" fmla="*/ f196 f0 1"/>
              <a:gd name="f201" fmla="*/ f197 f0 1"/>
              <a:gd name="f202" fmla="*/ f198 f0 1"/>
              <a:gd name="f203" fmla="*/ f199 f0 1"/>
              <a:gd name="f204" fmla="*/ f200 1 f8"/>
              <a:gd name="f205" fmla="*/ f201 1 f8"/>
              <a:gd name="f206" fmla="*/ f202 1 f8"/>
              <a:gd name="f207" fmla="*/ f203 1 f8"/>
              <a:gd name="f208" fmla="+- f204 0 f1"/>
              <a:gd name="f209" fmla="+- f205 0 f1"/>
              <a:gd name="f210" fmla="+- f206 0 f1"/>
              <a:gd name="f211" fmla="+- f207 0 f1"/>
              <a:gd name="f212" fmla="cos 1 f208"/>
              <a:gd name="f213" fmla="sin 1 f208"/>
              <a:gd name="f214" fmla="cos 1 f209"/>
              <a:gd name="f215" fmla="sin 1 f209"/>
              <a:gd name="f216" fmla="cos 1 f210"/>
              <a:gd name="f217" fmla="sin 1 f210"/>
              <a:gd name="f218" fmla="cos 1 f211"/>
              <a:gd name="f219" fmla="sin 1 f211"/>
              <a:gd name="f220" fmla="+- 0 0 f212"/>
              <a:gd name="f221" fmla="+- 0 0 f213"/>
              <a:gd name="f222" fmla="+- 0 0 f214"/>
              <a:gd name="f223" fmla="+- 0 0 f215"/>
              <a:gd name="f224" fmla="+- 0 0 f216"/>
              <a:gd name="f225" fmla="+- 0 0 f217"/>
              <a:gd name="f226" fmla="+- 0 0 f218"/>
              <a:gd name="f227" fmla="+- 0 0 f219"/>
              <a:gd name="f228" fmla="+- 0 0 f220"/>
              <a:gd name="f229" fmla="+- 0 0 f221"/>
              <a:gd name="f230" fmla="+- 0 0 f222"/>
              <a:gd name="f231" fmla="+- 0 0 f223"/>
              <a:gd name="f232" fmla="+- 0 0 f224"/>
              <a:gd name="f233" fmla="+- 0 0 f225"/>
              <a:gd name="f234" fmla="+- 0 0 f226"/>
              <a:gd name="f235" fmla="+- 0 0 f227"/>
              <a:gd name="f236" fmla="val f228"/>
              <a:gd name="f237" fmla="val f229"/>
              <a:gd name="f238" fmla="val f230"/>
              <a:gd name="f239" fmla="val f231"/>
              <a:gd name="f240" fmla="val f232"/>
              <a:gd name="f241" fmla="val f233"/>
              <a:gd name="f242" fmla="val f234"/>
              <a:gd name="f243" fmla="val f235"/>
              <a:gd name="f244" fmla="+- 0 0 f236"/>
              <a:gd name="f245" fmla="+- 0 0 f237"/>
              <a:gd name="f246" fmla="+- 0 0 f238"/>
              <a:gd name="f247" fmla="+- 0 0 f239"/>
              <a:gd name="f248" fmla="+- 0 0 f240"/>
              <a:gd name="f249" fmla="+- 0 0 f241"/>
              <a:gd name="f250" fmla="+- 0 0 f242"/>
              <a:gd name="f251" fmla="+- 0 0 f243"/>
              <a:gd name="f252" fmla="*/ f9 f244 1"/>
              <a:gd name="f253" fmla="*/ f9 f245 1"/>
              <a:gd name="f254" fmla="*/ f9 f246 1"/>
              <a:gd name="f255" fmla="*/ f9 f247 1"/>
              <a:gd name="f256" fmla="*/ f9 f248 1"/>
              <a:gd name="f257" fmla="*/ f9 f249 1"/>
              <a:gd name="f258" fmla="*/ f9 f250 1"/>
              <a:gd name="f259" fmla="*/ f9 f251 1"/>
              <a:gd name="f260" fmla="*/ f252 f62 1"/>
              <a:gd name="f261" fmla="*/ f253 f61 1"/>
              <a:gd name="f262" fmla="*/ f254 f62 1"/>
              <a:gd name="f263" fmla="*/ f255 f61 1"/>
              <a:gd name="f264" fmla="*/ f256 f88 1"/>
              <a:gd name="f265" fmla="*/ f257 f89 1"/>
              <a:gd name="f266" fmla="*/ f258 f88 1"/>
              <a:gd name="f267" fmla="*/ f259 f89 1"/>
              <a:gd name="f268" fmla="+- f71 f260 0"/>
              <a:gd name="f269" fmla="+- f70 f261 0"/>
              <a:gd name="f270" fmla="+- f71 f262 0"/>
              <a:gd name="f271" fmla="+- f70 f263 0"/>
              <a:gd name="f272" fmla="+- f71 f264 0"/>
              <a:gd name="f273" fmla="+- f70 f265 0"/>
              <a:gd name="f274" fmla="+- f71 f266 0"/>
              <a:gd name="f275" fmla="+- f70 f267 0"/>
              <a:gd name="f276" fmla="max f268 f272"/>
              <a:gd name="f277" fmla="max f270 f274"/>
              <a:gd name="f278" fmla="max f269 f273"/>
              <a:gd name="f279" fmla="max f271 f275"/>
              <a:gd name="f280" fmla="min f268 f272"/>
              <a:gd name="f281" fmla="min f270 f274"/>
              <a:gd name="f282" fmla="min f269 f273"/>
              <a:gd name="f283" fmla="min f271 f275"/>
              <a:gd name="f284" fmla="+- f268 f274 0"/>
              <a:gd name="f285" fmla="+- f269 f275 0"/>
              <a:gd name="f286" fmla="+- f270 f272 0"/>
              <a:gd name="f287" fmla="+- f271 f273 0"/>
              <a:gd name="f288" fmla="*/ f268 f40 1"/>
              <a:gd name="f289" fmla="*/ f269 f40 1"/>
              <a:gd name="f290" fmla="*/ f272 f40 1"/>
              <a:gd name="f291" fmla="*/ f273 f40 1"/>
              <a:gd name="f292" fmla="max f276 f277"/>
              <a:gd name="f293" fmla="max f278 f279"/>
              <a:gd name="f294" fmla="min f280 f281"/>
              <a:gd name="f295" fmla="min f282 f283"/>
              <a:gd name="f296" fmla="*/ f284 1 2"/>
              <a:gd name="f297" fmla="*/ f285 1 2"/>
              <a:gd name="f298" fmla="*/ f286 1 2"/>
              <a:gd name="f299" fmla="*/ f287 1 2"/>
              <a:gd name="f300" fmla="?: f80 f45 f292"/>
              <a:gd name="f301" fmla="?: f81 f46 f293"/>
              <a:gd name="f302" fmla="?: f82 f7 f294"/>
              <a:gd name="f303" fmla="?: f83 f7 f295"/>
              <a:gd name="f304" fmla="*/ f296 f40 1"/>
              <a:gd name="f305" fmla="*/ f297 f40 1"/>
              <a:gd name="f306" fmla="*/ f298 f40 1"/>
              <a:gd name="f307" fmla="*/ f299 f40 1"/>
              <a:gd name="f308" fmla="*/ f302 f40 1"/>
              <a:gd name="f309" fmla="*/ f303 f40 1"/>
              <a:gd name="f310" fmla="*/ f300 f40 1"/>
              <a:gd name="f311" fmla="*/ f301 f4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7">
                <a:pos x="f304" y="f305"/>
              </a:cxn>
              <a:cxn ang="f38">
                <a:pos x="f306" y="f307"/>
              </a:cxn>
              <a:cxn ang="f39">
                <a:pos x="f86" y="f87"/>
              </a:cxn>
            </a:cxnLst>
            <a:rect l="f308" t="f309" r="f310" b="f311"/>
            <a:pathLst>
              <a:path>
                <a:moveTo>
                  <a:pt x="f288" y="f289"/>
                </a:moveTo>
                <a:arcTo wR="f76" hR="f77" stAng="f47" swAng="f73"/>
                <a:lnTo>
                  <a:pt x="f290" y="f291"/>
                </a:lnTo>
                <a:arcTo wR="f94" hR="f95" stAng="f48" swAng="f79"/>
                <a:close/>
              </a:path>
            </a:pathLst>
          </a:custGeom>
          <a:noFill/>
          <a:ln w="57150" cap="flat">
            <a:solidFill>
              <a:srgbClr val="C55A11"/>
            </a:solidFill>
            <a:prstDash val="solid"/>
            <a:miter/>
          </a:ln>
          <a:scene3d>
            <a:camera prst="orthographicFront">
              <a:rot lat="0" lon="3600000" rev="5400000"/>
            </a:camera>
            <a:lightRig rig="threePt" dir="t"/>
          </a:scene3d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8</a:t>
            </a:r>
          </a:p>
        </p:txBody>
      </p:sp>
      <p:sp>
        <p:nvSpPr>
          <p:cNvPr id="37" name="pole tekstowe 96">
            <a:extLst>
              <a:ext uri="{FF2B5EF4-FFF2-40B4-BE49-F238E27FC236}">
                <a16:creationId xmlns:a16="http://schemas.microsoft.com/office/drawing/2014/main" id="{0A3E29BA-2313-42CC-BE3A-7FF4482BD351}"/>
              </a:ext>
            </a:extLst>
          </p:cNvPr>
          <p:cNvSpPr txBox="1"/>
          <p:nvPr/>
        </p:nvSpPr>
        <p:spPr>
          <a:xfrm>
            <a:off x="2201681" y="1177912"/>
            <a:ext cx="285658" cy="307777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400" b="1" i="0" u="none" strike="noStrike" kern="1200" cap="none" spc="0" baseline="0" dirty="0">
                <a:uFillTx/>
                <a:latin typeface="Calibri"/>
              </a:rPr>
              <a:t>B</a:t>
            </a:r>
            <a:endParaRPr lang="pl-PL" sz="1400" b="1" i="0" u="none" strike="noStrike" kern="1200" cap="none" spc="0" baseline="-25000" dirty="0">
              <a:uFillTx/>
              <a:latin typeface="Calibri"/>
            </a:endParaRPr>
          </a:p>
        </p:txBody>
      </p: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0BC2C73C-C8AE-48CB-964B-3EC53589DB51}"/>
              </a:ext>
            </a:extLst>
          </p:cNvPr>
          <p:cNvCxnSpPr>
            <a:cxnSpLocks/>
          </p:cNvCxnSpPr>
          <p:nvPr/>
        </p:nvCxnSpPr>
        <p:spPr>
          <a:xfrm>
            <a:off x="9387046" y="2812669"/>
            <a:ext cx="0" cy="811262"/>
          </a:xfrm>
          <a:prstGeom prst="line">
            <a:avLst/>
          </a:prstGeom>
          <a:ln w="28575">
            <a:solidFill>
              <a:srgbClr val="C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Box 86">
            <a:extLst>
              <a:ext uri="{FF2B5EF4-FFF2-40B4-BE49-F238E27FC236}">
                <a16:creationId xmlns:a16="http://schemas.microsoft.com/office/drawing/2014/main" id="{67484F51-897D-4AA2-83DC-BFDB5E7E78FF}"/>
              </a:ext>
            </a:extLst>
          </p:cNvPr>
          <p:cNvSpPr txBox="1"/>
          <p:nvPr/>
        </p:nvSpPr>
        <p:spPr>
          <a:xfrm>
            <a:off x="9396730" y="3329130"/>
            <a:ext cx="2074592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1400" b="1" i="0" u="none" strike="noStrike" kern="1200" cap="none" spc="0" baseline="0" dirty="0">
                <a:solidFill>
                  <a:srgbClr val="C00000"/>
                </a:solidFill>
                <a:uFillTx/>
                <a:latin typeface="Calibri"/>
              </a:rPr>
              <a:t>Larmor frequency </a:t>
            </a:r>
            <a:endParaRPr lang="en-US" sz="1400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8DDB8F9-5B16-4D8C-8F09-EDCC16A08E12}"/>
              </a:ext>
            </a:extLst>
          </p:cNvPr>
          <p:cNvSpPr txBox="1"/>
          <p:nvPr/>
        </p:nvSpPr>
        <p:spPr>
          <a:xfrm>
            <a:off x="2788396" y="4205748"/>
            <a:ext cx="6615208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uFillTx/>
                <a:latin typeface="Calibri"/>
              </a:rPr>
              <a:t>short-lived radioisotopes of alkali metals: </a:t>
            </a:r>
            <a:r>
              <a:rPr lang="en-US" sz="2400" b="1" i="0" u="none" strike="noStrike" kern="1200" cap="none" spc="0" baseline="30000" dirty="0">
                <a:uFillTx/>
                <a:latin typeface="Calibri"/>
              </a:rPr>
              <a:t>26</a:t>
            </a:r>
            <a:r>
              <a:rPr lang="en-US" sz="2400" b="1" i="0" u="none" strike="noStrike" kern="1200" cap="none" spc="0" baseline="0" dirty="0">
                <a:uFillTx/>
                <a:latin typeface="Calibri"/>
              </a:rPr>
              <a:t>Na, </a:t>
            </a:r>
            <a:r>
              <a:rPr lang="en-US" sz="2400" b="1" i="0" u="none" strike="noStrike" kern="1200" cap="none" spc="0" baseline="30000" dirty="0">
                <a:uFillTx/>
                <a:latin typeface="Calibri"/>
              </a:rPr>
              <a:t>37</a:t>
            </a:r>
            <a:r>
              <a:rPr lang="en-US" sz="2400" b="1" i="0" u="none" strike="noStrike" kern="1200" cap="none" spc="0" baseline="0" dirty="0">
                <a:uFillTx/>
                <a:latin typeface="Calibri"/>
              </a:rPr>
              <a:t>K</a:t>
            </a:r>
          </a:p>
        </p:txBody>
      </p:sp>
      <p:sp>
        <p:nvSpPr>
          <p:cNvPr id="77" name="pole tekstowe 11">
            <a:extLst>
              <a:ext uri="{FF2B5EF4-FFF2-40B4-BE49-F238E27FC236}">
                <a16:creationId xmlns:a16="http://schemas.microsoft.com/office/drawing/2014/main" id="{90D48DDA-2C42-456D-A63C-DF0B9552A6A0}"/>
              </a:ext>
            </a:extLst>
          </p:cNvPr>
          <p:cNvSpPr txBox="1"/>
          <p:nvPr/>
        </p:nvSpPr>
        <p:spPr>
          <a:xfrm>
            <a:off x="465938" y="4909347"/>
            <a:ext cx="3025127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sng" strike="noStrike" kern="0" cap="none" spc="0" baseline="0" dirty="0">
                <a:solidFill>
                  <a:srgbClr val="181717"/>
                </a:solidFill>
                <a:uFillTx/>
                <a:latin typeface="Calibri"/>
              </a:rPr>
              <a:t>p</a:t>
            </a:r>
            <a:r>
              <a:rPr lang="en-US" sz="2400" b="1" i="0" u="sng" strike="noStrike" kern="1200" cap="none" spc="0" baseline="0" dirty="0">
                <a:solidFill>
                  <a:srgbClr val="181717"/>
                </a:solidFill>
                <a:uFillTx/>
                <a:latin typeface="Calibri"/>
              </a:rPr>
              <a:t>hysics</a:t>
            </a:r>
            <a:endParaRPr lang="pl-PL" sz="2400" b="0" i="0" u="sng" strike="noStrike" kern="1200" cap="none" spc="0" baseline="0" dirty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78" name="pole tekstowe 11">
            <a:extLst>
              <a:ext uri="{FF2B5EF4-FFF2-40B4-BE49-F238E27FC236}">
                <a16:creationId xmlns:a16="http://schemas.microsoft.com/office/drawing/2014/main" id="{A848BC01-C14C-4762-A696-22683EF48B47}"/>
              </a:ext>
            </a:extLst>
          </p:cNvPr>
          <p:cNvSpPr txBox="1"/>
          <p:nvPr/>
        </p:nvSpPr>
        <p:spPr>
          <a:xfrm>
            <a:off x="8591388" y="4909347"/>
            <a:ext cx="3025127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sng" strike="noStrike" kern="0" cap="none" spc="0" baseline="0">
                <a:solidFill>
                  <a:srgbClr val="181717"/>
                </a:solidFill>
                <a:uFillTx/>
                <a:latin typeface="Calibri"/>
              </a:rPr>
              <a:t>c</a:t>
            </a:r>
            <a:r>
              <a:rPr lang="en-US" sz="2400" b="1" i="0" u="sng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hemistry and biology</a:t>
            </a:r>
            <a:endParaRPr lang="pl-PL" sz="2400" b="1" i="0" u="sng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79" name="TextBox 9">
            <a:extLst>
              <a:ext uri="{FF2B5EF4-FFF2-40B4-BE49-F238E27FC236}">
                <a16:creationId xmlns:a16="http://schemas.microsoft.com/office/drawing/2014/main" id="{BB91A18C-5080-4DBD-815D-5CE6A9B7BFB2}"/>
              </a:ext>
            </a:extLst>
          </p:cNvPr>
          <p:cNvSpPr txBox="1"/>
          <p:nvPr/>
        </p:nvSpPr>
        <p:spPr>
          <a:xfrm>
            <a:off x="494604" y="5441001"/>
            <a:ext cx="3952237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measuring magnetic moments with ppm accuracy (e.g. </a:t>
            </a:r>
            <a:r>
              <a:rPr lang="en-US" sz="20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26</a:t>
            </a: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Na)</a:t>
            </a:r>
          </a:p>
        </p:txBody>
      </p:sp>
      <p:sp>
        <p:nvSpPr>
          <p:cNvPr id="80" name="TextBox 10">
            <a:extLst>
              <a:ext uri="{FF2B5EF4-FFF2-40B4-BE49-F238E27FC236}">
                <a16:creationId xmlns:a16="http://schemas.microsoft.com/office/drawing/2014/main" id="{EB97568A-B41B-45BB-90BE-9A4206677D77}"/>
              </a:ext>
            </a:extLst>
          </p:cNvPr>
          <p:cNvSpPr txBox="1"/>
          <p:nvPr/>
        </p:nvSpPr>
        <p:spPr>
          <a:xfrm>
            <a:off x="7186577" y="5435826"/>
            <a:ext cx="4595042" cy="70788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information about chemical environment → chemical reactions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6B4B26E0-D347-4B84-8675-8C88A783E0FD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42470467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CB9472C9-43C2-4962-B441-7389AAA6F86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D3EE36F0-0956-4140-B32B-B4F9D0D01B3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Outline</a:t>
            </a:r>
          </a:p>
        </p:txBody>
      </p:sp>
      <p:sp>
        <p:nvSpPr>
          <p:cNvPr id="4" name="pole tekstowe 1">
            <a:extLst>
              <a:ext uri="{FF2B5EF4-FFF2-40B4-BE49-F238E27FC236}">
                <a16:creationId xmlns:a16="http://schemas.microsoft.com/office/drawing/2014/main" id="{B39C827E-7BE8-475F-8E69-3310E742DC3A}"/>
              </a:ext>
            </a:extLst>
          </p:cNvPr>
          <p:cNvSpPr txBox="1"/>
          <p:nvPr/>
        </p:nvSpPr>
        <p:spPr>
          <a:xfrm>
            <a:off x="542257" y="1520455"/>
            <a:ext cx="9622468" cy="477053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Liquid-state </a:t>
            </a:r>
            <a:r>
              <a:rPr lang="el-GR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-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detected </a:t>
            </a:r>
            <a:r>
              <a:rPr lang="pl-PL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NMR </a:t>
            </a:r>
            <a:endParaRPr lang="en-US" sz="2400" b="1" dirty="0">
              <a:solidFill>
                <a:srgbClr val="000000"/>
              </a:solidFill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beamline design</a:t>
            </a:r>
          </a:p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dirty="0">
              <a:solidFill>
                <a:srgbClr val="000000"/>
              </a:solidFill>
              <a:latin typeface="Calibri"/>
            </a:endParaRPr>
          </a:p>
          <a:p>
            <a:pPr lvl="1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p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rinciples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2018: </a:t>
            </a:r>
            <a:r>
              <a:rPr lang="pl-PL" sz="2400" b="0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26</a:t>
            </a:r>
            <a:r>
              <a:rPr lang="pl-PL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Na</a:t>
            </a:r>
            <a:r>
              <a:rPr lang="en-US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- magnetic moment</a:t>
            </a:r>
            <a:r>
              <a:rPr lang="pl-PL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and absolute shieldin</a:t>
            </a:r>
            <a:r>
              <a:rPr lang="en-US" sz="2400" b="0" i="0" u="none" strike="noStrike" kern="1200" cap="none" spc="0" baseline="0" dirty="0" err="1">
                <a:solidFill>
                  <a:srgbClr val="000000"/>
                </a:solidFill>
                <a:uFillTx/>
                <a:latin typeface="Calibri"/>
              </a:rPr>
              <a:t>gs</a:t>
            </a:r>
            <a:endParaRPr lang="en-US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2018 – 2021: </a:t>
            </a:r>
            <a:r>
              <a:rPr lang="en-US" sz="2400" b="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beamline upgrades</a:t>
            </a:r>
            <a:endParaRPr lang="pl-PL" sz="24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2021 – now: </a:t>
            </a:r>
            <a:r>
              <a:rPr lang="el-GR" sz="240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240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-</a:t>
            </a:r>
            <a:r>
              <a:rPr lang="en-US" sz="240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detected </a:t>
            </a:r>
            <a:r>
              <a:rPr lang="pl-PL" sz="240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NMR </a:t>
            </a:r>
            <a:r>
              <a:rPr lang="en-US" sz="2400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 4.7 T</a:t>
            </a:r>
            <a:endParaRPr lang="pl-PL" sz="240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2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Wingdings" pitchFamily="2"/>
              <a:buChar char="§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20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5590FC-4B96-4754-9F2A-B34E4D98BB5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9F4BAFF6-CAA5-4958-86FE-CE793812C1D9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3F303D59-810C-4509-A5DE-3114151C45F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375CDC-E6F2-4148-952D-C38E0E7016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pl-PL" b="1" baseline="30000"/>
              <a:t>26</a:t>
            </a:r>
            <a:r>
              <a:rPr lang="pl-PL" b="1"/>
              <a:t>Na magnetic moment and absolute shielding</a:t>
            </a:r>
            <a:endParaRPr lang="en-US" b="1"/>
          </a:p>
        </p:txBody>
      </p:sp>
      <p:pic>
        <p:nvPicPr>
          <p:cNvPr id="4" name="Graphic 10">
            <a:extLst>
              <a:ext uri="{FF2B5EF4-FFF2-40B4-BE49-F238E27FC236}">
                <a16:creationId xmlns:a16="http://schemas.microsoft.com/office/drawing/2014/main" id="{D6B06991-8E41-43B4-8D71-E4044050D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914" y="1115906"/>
            <a:ext cx="4035626" cy="39463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raphic 96">
            <a:extLst>
              <a:ext uri="{FF2B5EF4-FFF2-40B4-BE49-F238E27FC236}">
                <a16:creationId xmlns:a16="http://schemas.microsoft.com/office/drawing/2014/main" id="{D0C694C8-5536-4F0B-B9CD-D2813333D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995" y="5196110"/>
            <a:ext cx="2995793" cy="111545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5DEEA57-3B38-41F7-96AF-78421960D334}"/>
              </a:ext>
            </a:extLst>
          </p:cNvPr>
          <p:cNvSpPr txBox="1"/>
          <p:nvPr/>
        </p:nvSpPr>
        <p:spPr>
          <a:xfrm>
            <a:off x="134549" y="6468182"/>
            <a:ext cx="4241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Harding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., </a:t>
            </a:r>
            <a:r>
              <a:rPr lang="en-US" sz="1400" b="0" i="0" u="none" strike="noStrike" baseline="0" dirty="0" err="1">
                <a:solidFill>
                  <a:srgbClr val="8899BD"/>
                </a:solidFill>
                <a:latin typeface="Arial" panose="020B0604020202020204" pitchFamily="34" charset="0"/>
              </a:rPr>
              <a:t>doi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: 10.1103/PhysRevX.10.041061v </a:t>
            </a:r>
            <a:endParaRPr lang="en-US" sz="14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59ED4F6-AD09-4616-B035-10BF3B57A7C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9</a:t>
            </a:r>
          </a:p>
        </p:txBody>
      </p:sp>
      <p:sp>
        <p:nvSpPr>
          <p:cNvPr id="6" name="pole tekstowe 8">
            <a:extLst>
              <a:ext uri="{FF2B5EF4-FFF2-40B4-BE49-F238E27FC236}">
                <a16:creationId xmlns:a16="http://schemas.microsoft.com/office/drawing/2014/main" id="{99483BD4-83CF-4E2E-ADB5-43F3ABA11836}"/>
              </a:ext>
            </a:extLst>
          </p:cNvPr>
          <p:cNvSpPr txBox="1"/>
          <p:nvPr/>
        </p:nvSpPr>
        <p:spPr>
          <a:xfrm>
            <a:off x="2228712" y="6001895"/>
            <a:ext cx="142693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BMIM-HCOO</a:t>
            </a:r>
          </a:p>
        </p:txBody>
      </p:sp>
      <p:pic>
        <p:nvPicPr>
          <p:cNvPr id="29" name="Picture 19">
            <a:extLst>
              <a:ext uri="{FF2B5EF4-FFF2-40B4-BE49-F238E27FC236}">
                <a16:creationId xmlns:a16="http://schemas.microsoft.com/office/drawing/2014/main" id="{B196D8A9-528A-443F-BA8A-65B6FF57CF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409" t="32041" r="31751" b="4511"/>
          <a:stretch/>
        </p:blipFill>
        <p:spPr>
          <a:xfrm>
            <a:off x="7813491" y="1115906"/>
            <a:ext cx="2335846" cy="3144118"/>
          </a:xfrm>
          <a:prstGeom prst="rect">
            <a:avLst/>
          </a:prstGeom>
          <a:noFill/>
          <a:ln w="28575" cap="flat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4B155BD-80F1-496A-B785-1112CDFCD393}"/>
              </a:ext>
            </a:extLst>
          </p:cNvPr>
          <p:cNvSpPr txBox="1"/>
          <p:nvPr/>
        </p:nvSpPr>
        <p:spPr>
          <a:xfrm rot="1946663">
            <a:off x="9349181" y="2722529"/>
            <a:ext cx="7505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27339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B5C8734-D40D-494D-A323-4B5AA176A62F}"/>
              </a:ext>
            </a:extLst>
          </p:cNvPr>
          <p:cNvSpPr txBox="1"/>
          <p:nvPr/>
        </p:nvSpPr>
        <p:spPr>
          <a:xfrm>
            <a:off x="869577" y="1240377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1.2 T</a:t>
            </a:r>
          </a:p>
        </p:txBody>
      </p:sp>
    </p:spTree>
    <p:extLst>
      <p:ext uri="{BB962C8B-B14F-4D97-AF65-F5344CB8AC3E}">
        <p14:creationId xmlns:p14="http://schemas.microsoft.com/office/powerpoint/2010/main" val="30916435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3F303D59-810C-4509-A5DE-3114151C45F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375CDC-E6F2-4148-952D-C38E0E7016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pl-PL" b="1" baseline="30000"/>
              <a:t>26</a:t>
            </a:r>
            <a:r>
              <a:rPr lang="pl-PL" b="1"/>
              <a:t>Na magnetic moment and absolute shielding</a:t>
            </a:r>
            <a:endParaRPr lang="en-US" b="1"/>
          </a:p>
        </p:txBody>
      </p:sp>
      <p:pic>
        <p:nvPicPr>
          <p:cNvPr id="4" name="Graphic 10">
            <a:extLst>
              <a:ext uri="{FF2B5EF4-FFF2-40B4-BE49-F238E27FC236}">
                <a16:creationId xmlns:a16="http://schemas.microsoft.com/office/drawing/2014/main" id="{D6B06991-8E41-43B4-8D71-E4044050D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914" y="1115906"/>
            <a:ext cx="4035626" cy="39463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raphic 96">
            <a:extLst>
              <a:ext uri="{FF2B5EF4-FFF2-40B4-BE49-F238E27FC236}">
                <a16:creationId xmlns:a16="http://schemas.microsoft.com/office/drawing/2014/main" id="{D0C694C8-5536-4F0B-B9CD-D2813333D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995" y="5196110"/>
            <a:ext cx="2995793" cy="111545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45DEEA57-3B38-41F7-96AF-78421960D334}"/>
              </a:ext>
            </a:extLst>
          </p:cNvPr>
          <p:cNvSpPr txBox="1"/>
          <p:nvPr/>
        </p:nvSpPr>
        <p:spPr>
          <a:xfrm>
            <a:off x="134549" y="6468182"/>
            <a:ext cx="4241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Harding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., </a:t>
            </a:r>
            <a:r>
              <a:rPr lang="en-US" sz="1400" b="0" i="0" u="none" strike="noStrike" baseline="0" dirty="0" err="1">
                <a:solidFill>
                  <a:srgbClr val="8899BD"/>
                </a:solidFill>
                <a:latin typeface="Arial" panose="020B0604020202020204" pitchFamily="34" charset="0"/>
              </a:rPr>
              <a:t>doi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: 10.1103/PhysRevX.10.041061v </a:t>
            </a:r>
            <a:endParaRPr lang="en-US" sz="14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59ED4F6-AD09-4616-B035-10BF3B57A7C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9</a:t>
            </a:r>
          </a:p>
        </p:txBody>
      </p:sp>
      <p:sp>
        <p:nvSpPr>
          <p:cNvPr id="6" name="pole tekstowe 8">
            <a:extLst>
              <a:ext uri="{FF2B5EF4-FFF2-40B4-BE49-F238E27FC236}">
                <a16:creationId xmlns:a16="http://schemas.microsoft.com/office/drawing/2014/main" id="{99483BD4-83CF-4E2E-ADB5-43F3ABA11836}"/>
              </a:ext>
            </a:extLst>
          </p:cNvPr>
          <p:cNvSpPr txBox="1"/>
          <p:nvPr/>
        </p:nvSpPr>
        <p:spPr>
          <a:xfrm>
            <a:off x="2228712" y="6001895"/>
            <a:ext cx="142693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BMIM-HCOO</a:t>
            </a:r>
          </a:p>
        </p:txBody>
      </p:sp>
      <p:pic>
        <p:nvPicPr>
          <p:cNvPr id="29" name="Picture 19">
            <a:extLst>
              <a:ext uri="{FF2B5EF4-FFF2-40B4-BE49-F238E27FC236}">
                <a16:creationId xmlns:a16="http://schemas.microsoft.com/office/drawing/2014/main" id="{B196D8A9-528A-443F-BA8A-65B6FF57CF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409" t="32041" r="31751" b="4511"/>
          <a:stretch/>
        </p:blipFill>
        <p:spPr>
          <a:xfrm>
            <a:off x="7813491" y="1115906"/>
            <a:ext cx="2335846" cy="3144118"/>
          </a:xfrm>
          <a:prstGeom prst="rect">
            <a:avLst/>
          </a:prstGeom>
          <a:noFill/>
          <a:ln w="28575" cap="flat">
            <a:solidFill>
              <a:schemeClr val="tx1"/>
            </a:solidFill>
          </a:ln>
        </p:spPr>
      </p:pic>
      <p:pic>
        <p:nvPicPr>
          <p:cNvPr id="19" name="Picture 19">
            <a:extLst>
              <a:ext uri="{FF2B5EF4-FFF2-40B4-BE49-F238E27FC236}">
                <a16:creationId xmlns:a16="http://schemas.microsoft.com/office/drawing/2014/main" id="{92B57E08-3009-4618-9728-3663A8FB960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344" t="39197" r="50459" b="47282"/>
          <a:stretch/>
        </p:blipFill>
        <p:spPr>
          <a:xfrm>
            <a:off x="4673599" y="1115907"/>
            <a:ext cx="2844801" cy="3144118"/>
          </a:xfrm>
          <a:prstGeom prst="rect">
            <a:avLst/>
          </a:prstGeom>
          <a:noFill/>
          <a:ln w="28575" cap="flat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4B155BD-80F1-496A-B785-1112CDFCD393}"/>
              </a:ext>
            </a:extLst>
          </p:cNvPr>
          <p:cNvSpPr txBox="1"/>
          <p:nvPr/>
        </p:nvSpPr>
        <p:spPr>
          <a:xfrm rot="1946663">
            <a:off x="9349181" y="2722529"/>
            <a:ext cx="7505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27339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22161ED-BFA9-4FB9-9CFC-7544038F2AD5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8743569" y="1642159"/>
            <a:ext cx="2281844" cy="17888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8249BA6-4B28-4BC2-B0ED-C5326554A66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6461726" y="1642159"/>
            <a:ext cx="4563687" cy="101805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139001-11A5-432E-95BD-617685C95387}"/>
              </a:ext>
            </a:extLst>
          </p:cNvPr>
          <p:cNvSpPr txBox="1"/>
          <p:nvPr/>
        </p:nvSpPr>
        <p:spPr>
          <a:xfrm rot="1946663">
            <a:off x="7031636" y="2860475"/>
            <a:ext cx="7505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27339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4B10B8-8AC0-4192-AED2-68DF1EF9C018}"/>
              </a:ext>
            </a:extLst>
          </p:cNvPr>
          <p:cNvSpPr txBox="1"/>
          <p:nvPr/>
        </p:nvSpPr>
        <p:spPr>
          <a:xfrm>
            <a:off x="11025413" y="1318993"/>
            <a:ext cx="91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β</a:t>
            </a:r>
            <a:r>
              <a:rPr lang="en-US" b="1" dirty="0"/>
              <a:t>-NMR </a:t>
            </a:r>
          </a:p>
          <a:p>
            <a:r>
              <a:rPr lang="en-US" b="1" dirty="0"/>
              <a:t>sample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C9C186-12D1-441F-BE65-CC43371C49F7}"/>
              </a:ext>
            </a:extLst>
          </p:cNvPr>
          <p:cNvSpPr txBox="1"/>
          <p:nvPr/>
        </p:nvSpPr>
        <p:spPr>
          <a:xfrm>
            <a:off x="5268661" y="4520379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1</a:t>
            </a:r>
            <a:r>
              <a:rPr lang="en-US" b="1" dirty="0"/>
              <a:t>H NMR </a:t>
            </a:r>
          </a:p>
          <a:p>
            <a:r>
              <a:rPr lang="en-US" b="1" dirty="0"/>
              <a:t>sample (H</a:t>
            </a:r>
            <a:r>
              <a:rPr lang="en-US" b="1" baseline="-25000" dirty="0"/>
              <a:t>2</a:t>
            </a:r>
            <a:r>
              <a:rPr lang="en-US" b="1" dirty="0"/>
              <a:t>O)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A4FC9D07-02CA-4F90-9860-CFB8EDD088B2}"/>
              </a:ext>
            </a:extLst>
          </p:cNvPr>
          <p:cNvCxnSpPr>
            <a:cxnSpLocks/>
          </p:cNvCxnSpPr>
          <p:nvPr/>
        </p:nvCxnSpPr>
        <p:spPr>
          <a:xfrm flipV="1">
            <a:off x="5110528" y="2794000"/>
            <a:ext cx="490172" cy="193204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D7D6ADD7-671C-47D4-A340-5A4E1961881D}"/>
              </a:ext>
            </a:extLst>
          </p:cNvPr>
          <p:cNvSpPr txBox="1"/>
          <p:nvPr/>
        </p:nvSpPr>
        <p:spPr>
          <a:xfrm>
            <a:off x="869577" y="1240377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1.2 T</a:t>
            </a:r>
          </a:p>
        </p:txBody>
      </p:sp>
    </p:spTree>
    <p:extLst>
      <p:ext uri="{BB962C8B-B14F-4D97-AF65-F5344CB8AC3E}">
        <p14:creationId xmlns:p14="http://schemas.microsoft.com/office/powerpoint/2010/main" val="27998102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3F303D59-810C-4509-A5DE-3114151C45F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C9375CDC-E6F2-4148-952D-C38E0E70161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pl-PL" b="1" baseline="30000"/>
              <a:t>26</a:t>
            </a:r>
            <a:r>
              <a:rPr lang="pl-PL" b="1"/>
              <a:t>Na magnetic moment and absolute shielding</a:t>
            </a:r>
            <a:endParaRPr lang="en-US" b="1"/>
          </a:p>
        </p:txBody>
      </p:sp>
      <p:pic>
        <p:nvPicPr>
          <p:cNvPr id="4" name="Graphic 10">
            <a:extLst>
              <a:ext uri="{FF2B5EF4-FFF2-40B4-BE49-F238E27FC236}">
                <a16:creationId xmlns:a16="http://schemas.microsoft.com/office/drawing/2014/main" id="{D6B06991-8E41-43B4-8D71-E4044050D1A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89914" y="1115906"/>
            <a:ext cx="4035626" cy="394632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7" name="Graphic 96">
            <a:extLst>
              <a:ext uri="{FF2B5EF4-FFF2-40B4-BE49-F238E27FC236}">
                <a16:creationId xmlns:a16="http://schemas.microsoft.com/office/drawing/2014/main" id="{D0C694C8-5536-4F0B-B9CD-D2813333D6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37995" y="5196110"/>
            <a:ext cx="2995793" cy="111545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Box 46">
            <a:extLst>
              <a:ext uri="{FF2B5EF4-FFF2-40B4-BE49-F238E27FC236}">
                <a16:creationId xmlns:a16="http://schemas.microsoft.com/office/drawing/2014/main" id="{30ACB30C-642D-46A0-AEB2-BC3B5FD1A25D}"/>
              </a:ext>
            </a:extLst>
          </p:cNvPr>
          <p:cNvSpPr txBox="1"/>
          <p:nvPr/>
        </p:nvSpPr>
        <p:spPr>
          <a:xfrm>
            <a:off x="7186913" y="4616902"/>
            <a:ext cx="3589001" cy="1569660"/>
          </a:xfrm>
          <a:prstGeom prst="rect">
            <a:avLst/>
          </a:prstGeom>
          <a:noFill/>
          <a:ln w="9528" cap="flat">
            <a:noFill/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algn="ctr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μ</a:t>
            </a:r>
            <a:r>
              <a:rPr lang="en-US" sz="2800" b="1" i="0" u="none" strike="noStrike" kern="1200" cap="none" spc="0" baseline="-25000" dirty="0">
                <a:solidFill>
                  <a:srgbClr val="000000"/>
                </a:solidFill>
                <a:uFillTx/>
                <a:latin typeface="Calibri"/>
              </a:rPr>
              <a:t>26Na </a:t>
            </a:r>
            <a:r>
              <a:rPr lang="en-US" sz="2800" b="1" i="0" u="none" strike="noStrike" kern="1200" cap="none" spc="0" dirty="0">
                <a:solidFill>
                  <a:srgbClr val="000000"/>
                </a:solidFill>
                <a:uFillTx/>
                <a:latin typeface="Calibri"/>
              </a:rPr>
              <a:t>= </a:t>
            </a:r>
            <a:r>
              <a:rPr lang="pl-PL" sz="2800" b="1" u="none" strike="noStrike" kern="1200" baseline="0" dirty="0">
                <a:solidFill>
                  <a:srgbClr val="000000"/>
                </a:solidFill>
              </a:rPr>
              <a:t>2.851(2)</a:t>
            </a:r>
            <a:endParaRPr lang="pl-PL" sz="2800" b="1" dirty="0">
              <a:solidFill>
                <a:srgbClr val="000000"/>
              </a:solidFill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dirty="0">
                <a:effectLst/>
                <a:latin typeface="Arial" panose="020B0604020202020204" pitchFamily="34" charset="0"/>
              </a:rPr>
              <a:t>F. T. et al., Phys. Rev. C 25, 2756 (1982)</a:t>
            </a:r>
            <a:endParaRPr lang="en-US" sz="1200" b="1" i="0" u="none" strike="noStrike" kern="1200" cap="none" spc="0" baseline="0" dirty="0">
              <a:solidFill>
                <a:srgbClr val="FF0000"/>
              </a:solidFill>
              <a:uFillTx/>
              <a:latin typeface="Calibri"/>
            </a:endParaRPr>
          </a:p>
          <a:p>
            <a:pPr marL="0" marR="0" lvl="0" indent="0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800" b="1" i="0" u="none" strike="noStrike" kern="1200" cap="none" spc="0" baseline="0" dirty="0">
              <a:solidFill>
                <a:srgbClr val="FF0000"/>
              </a:solidFill>
              <a:uFillTx/>
              <a:latin typeface="Calibri"/>
            </a:endParaRP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2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μ</a:t>
            </a:r>
            <a:r>
              <a:rPr lang="en-US" sz="2800" b="1" i="0" u="none" strike="noStrike" kern="1200" cap="none" spc="0" baseline="-25000" dirty="0">
                <a:solidFill>
                  <a:srgbClr val="FF0000"/>
                </a:solidFill>
                <a:uFillTx/>
                <a:latin typeface="Calibri"/>
              </a:rPr>
              <a:t>26Na</a:t>
            </a:r>
            <a:r>
              <a:rPr lang="en-US" sz="2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 = </a:t>
            </a:r>
            <a:r>
              <a:rPr lang="pl-PL" sz="2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2.849390(20)</a:t>
            </a:r>
            <a:endParaRPr lang="en-US" sz="2800" b="1" i="0" u="none" strike="noStrike" kern="1200" cap="none" spc="0" baseline="0" dirty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5DEEA57-3B38-41F7-96AF-78421960D334}"/>
              </a:ext>
            </a:extLst>
          </p:cNvPr>
          <p:cNvSpPr txBox="1"/>
          <p:nvPr/>
        </p:nvSpPr>
        <p:spPr>
          <a:xfrm>
            <a:off x="134549" y="6468182"/>
            <a:ext cx="424135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Harding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., </a:t>
            </a:r>
            <a:r>
              <a:rPr lang="en-US" sz="1400" b="0" i="0" u="none" strike="noStrike" baseline="0" dirty="0" err="1">
                <a:solidFill>
                  <a:srgbClr val="8899BD"/>
                </a:solidFill>
                <a:latin typeface="Arial" panose="020B0604020202020204" pitchFamily="34" charset="0"/>
              </a:rPr>
              <a:t>doi</a:t>
            </a:r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: 10.1103/PhysRevX.10.041061v </a:t>
            </a:r>
            <a:endParaRPr lang="en-US" sz="1400" dirty="0"/>
          </a:p>
        </p:txBody>
      </p:sp>
      <p:sp>
        <p:nvSpPr>
          <p:cNvPr id="17" name="Slide Number Placeholder 16">
            <a:extLst>
              <a:ext uri="{FF2B5EF4-FFF2-40B4-BE49-F238E27FC236}">
                <a16:creationId xmlns:a16="http://schemas.microsoft.com/office/drawing/2014/main" id="{659ED4F6-AD09-4616-B035-10BF3B57A7C3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9</a:t>
            </a:r>
          </a:p>
        </p:txBody>
      </p:sp>
      <p:sp>
        <p:nvSpPr>
          <p:cNvPr id="6" name="pole tekstowe 8">
            <a:extLst>
              <a:ext uri="{FF2B5EF4-FFF2-40B4-BE49-F238E27FC236}">
                <a16:creationId xmlns:a16="http://schemas.microsoft.com/office/drawing/2014/main" id="{99483BD4-83CF-4E2E-ADB5-43F3ABA11836}"/>
              </a:ext>
            </a:extLst>
          </p:cNvPr>
          <p:cNvSpPr txBox="1"/>
          <p:nvPr/>
        </p:nvSpPr>
        <p:spPr>
          <a:xfrm>
            <a:off x="2228712" y="6001895"/>
            <a:ext cx="1426930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BMIM-HCOO</a:t>
            </a:r>
          </a:p>
        </p:txBody>
      </p:sp>
      <p:pic>
        <p:nvPicPr>
          <p:cNvPr id="29" name="Picture 19">
            <a:extLst>
              <a:ext uri="{FF2B5EF4-FFF2-40B4-BE49-F238E27FC236}">
                <a16:creationId xmlns:a16="http://schemas.microsoft.com/office/drawing/2014/main" id="{B196D8A9-528A-443F-BA8A-65B6FF57CFF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35409" t="32041" r="31751" b="4511"/>
          <a:stretch/>
        </p:blipFill>
        <p:spPr>
          <a:xfrm>
            <a:off x="7813491" y="1115906"/>
            <a:ext cx="2335846" cy="3144118"/>
          </a:xfrm>
          <a:prstGeom prst="rect">
            <a:avLst/>
          </a:prstGeom>
          <a:noFill/>
          <a:ln w="28575" cap="flat">
            <a:solidFill>
              <a:schemeClr val="tx1"/>
            </a:solidFill>
          </a:ln>
        </p:spPr>
      </p:pic>
      <p:pic>
        <p:nvPicPr>
          <p:cNvPr id="19" name="Picture 19">
            <a:extLst>
              <a:ext uri="{FF2B5EF4-FFF2-40B4-BE49-F238E27FC236}">
                <a16:creationId xmlns:a16="http://schemas.microsoft.com/office/drawing/2014/main" id="{92B57E08-3009-4618-9728-3663A8FB960C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41344" t="39197" r="50459" b="47282"/>
          <a:stretch/>
        </p:blipFill>
        <p:spPr>
          <a:xfrm>
            <a:off x="4673599" y="1115907"/>
            <a:ext cx="2844801" cy="3144118"/>
          </a:xfrm>
          <a:prstGeom prst="rect">
            <a:avLst/>
          </a:prstGeom>
          <a:noFill/>
          <a:ln w="28575" cap="flat">
            <a:solidFill>
              <a:schemeClr val="tx1"/>
            </a:solidFill>
          </a:ln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84B155BD-80F1-496A-B785-1112CDFCD393}"/>
              </a:ext>
            </a:extLst>
          </p:cNvPr>
          <p:cNvSpPr txBox="1"/>
          <p:nvPr/>
        </p:nvSpPr>
        <p:spPr>
          <a:xfrm rot="1946663">
            <a:off x="9349181" y="2722529"/>
            <a:ext cx="7505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27339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22161ED-BFA9-4FB9-9CFC-7544038F2AD5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8743569" y="1642159"/>
            <a:ext cx="2281844" cy="178884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78249BA6-4B28-4BC2-B0ED-C5326554A66F}"/>
              </a:ext>
            </a:extLst>
          </p:cNvPr>
          <p:cNvCxnSpPr>
            <a:cxnSpLocks/>
            <a:stCxn id="48" idx="1"/>
          </p:cNvCxnSpPr>
          <p:nvPr/>
        </p:nvCxnSpPr>
        <p:spPr>
          <a:xfrm flipH="1">
            <a:off x="6461726" y="1642159"/>
            <a:ext cx="4563687" cy="1018051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F6139001-11A5-432E-95BD-617685C95387}"/>
              </a:ext>
            </a:extLst>
          </p:cNvPr>
          <p:cNvSpPr txBox="1"/>
          <p:nvPr/>
        </p:nvSpPr>
        <p:spPr>
          <a:xfrm rot="1946663">
            <a:off x="7031636" y="2860475"/>
            <a:ext cx="750569" cy="369332"/>
          </a:xfrm>
          <a:prstGeom prst="rect">
            <a:avLst/>
          </a:prstGeom>
          <a:solidFill>
            <a:schemeClr val="bg1"/>
          </a:solidFill>
          <a:ln w="28575">
            <a:solidFill>
              <a:srgbClr val="27339A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beam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174B10B8-8AC0-4192-AED2-68DF1EF9C018}"/>
              </a:ext>
            </a:extLst>
          </p:cNvPr>
          <p:cNvSpPr txBox="1"/>
          <p:nvPr/>
        </p:nvSpPr>
        <p:spPr>
          <a:xfrm>
            <a:off x="11025413" y="1318993"/>
            <a:ext cx="918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/>
              <a:t>β</a:t>
            </a:r>
            <a:r>
              <a:rPr lang="en-US" b="1" dirty="0"/>
              <a:t>-NMR </a:t>
            </a:r>
          </a:p>
          <a:p>
            <a:r>
              <a:rPr lang="en-US" b="1" dirty="0"/>
              <a:t>sample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5CC9C186-12D1-441F-BE65-CC43371C49F7}"/>
              </a:ext>
            </a:extLst>
          </p:cNvPr>
          <p:cNvSpPr txBox="1"/>
          <p:nvPr/>
        </p:nvSpPr>
        <p:spPr>
          <a:xfrm>
            <a:off x="5268661" y="4520379"/>
            <a:ext cx="1449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/>
              <a:t>1</a:t>
            </a:r>
            <a:r>
              <a:rPr lang="en-US" b="1" dirty="0"/>
              <a:t>H NMR </a:t>
            </a:r>
          </a:p>
          <a:p>
            <a:r>
              <a:rPr lang="en-US" b="1" dirty="0"/>
              <a:t>sample (H</a:t>
            </a:r>
            <a:r>
              <a:rPr lang="en-US" b="1" baseline="-25000" dirty="0"/>
              <a:t>2</a:t>
            </a:r>
            <a:r>
              <a:rPr lang="en-US" b="1" dirty="0"/>
              <a:t>O)</a:t>
            </a:r>
          </a:p>
        </p:txBody>
      </p: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50AC2686-6977-4434-A547-A69BFA17D0D2}"/>
              </a:ext>
            </a:extLst>
          </p:cNvPr>
          <p:cNvCxnSpPr>
            <a:cxnSpLocks/>
          </p:cNvCxnSpPr>
          <p:nvPr/>
        </p:nvCxnSpPr>
        <p:spPr>
          <a:xfrm flipV="1">
            <a:off x="5110528" y="2794000"/>
            <a:ext cx="490172" cy="1932047"/>
          </a:xfrm>
          <a:prstGeom prst="straightConnector1">
            <a:avLst/>
          </a:prstGeom>
          <a:ln w="76200">
            <a:solidFill>
              <a:srgbClr val="00B0F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D754055-1779-4656-838B-19416FA2C61E}"/>
              </a:ext>
            </a:extLst>
          </p:cNvPr>
          <p:cNvSpPr txBox="1"/>
          <p:nvPr/>
        </p:nvSpPr>
        <p:spPr>
          <a:xfrm>
            <a:off x="869577" y="1240377"/>
            <a:ext cx="6415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1.2 T</a:t>
            </a:r>
          </a:p>
        </p:txBody>
      </p:sp>
    </p:spTree>
    <p:extLst>
      <p:ext uri="{BB962C8B-B14F-4D97-AF65-F5344CB8AC3E}">
        <p14:creationId xmlns:p14="http://schemas.microsoft.com/office/powerpoint/2010/main" val="1954007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5CFC7309-ACA3-4B20-8DF9-C94B31ED9CBE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3" name="Picture 4" descr="A picture containing indoor&#10;&#10;Description automatically generated">
            <a:extLst>
              <a:ext uri="{FF2B5EF4-FFF2-40B4-BE49-F238E27FC236}">
                <a16:creationId xmlns:a16="http://schemas.microsoft.com/office/drawing/2014/main" id="{202AA6D5-A14B-4DD7-BA55-EAFD02267E1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66"/>
          <a:stretch>
            <a:fillRect/>
          </a:stretch>
        </p:blipFill>
        <p:spPr>
          <a:xfrm>
            <a:off x="3854452" y="1955106"/>
            <a:ext cx="4483102" cy="3356725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6" name="Picture 9" descr="A picture containing table, indoor&#10;&#10;Description automatically generated">
            <a:extLst>
              <a:ext uri="{FF2B5EF4-FFF2-40B4-BE49-F238E27FC236}">
                <a16:creationId xmlns:a16="http://schemas.microsoft.com/office/drawing/2014/main" id="{8296C156-92A9-46D5-926F-6AADE0A65FE9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t="21037" b="30017"/>
          <a:stretch>
            <a:fillRect/>
          </a:stretch>
        </p:blipFill>
        <p:spPr>
          <a:xfrm>
            <a:off x="228254" y="2059342"/>
            <a:ext cx="3333746" cy="3176342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7" name="Straight Arrow Connector 10">
            <a:extLst>
              <a:ext uri="{FF2B5EF4-FFF2-40B4-BE49-F238E27FC236}">
                <a16:creationId xmlns:a16="http://schemas.microsoft.com/office/drawing/2014/main" id="{6F9D11AA-70DE-4F10-844D-0B3A7D6A503B}"/>
              </a:ext>
            </a:extLst>
          </p:cNvPr>
          <p:cNvCxnSpPr>
            <a:cxnSpLocks/>
          </p:cNvCxnSpPr>
          <p:nvPr/>
        </p:nvCxnSpPr>
        <p:spPr>
          <a:xfrm flipV="1">
            <a:off x="2857148" y="3633468"/>
            <a:ext cx="2212687" cy="514305"/>
          </a:xfrm>
          <a:prstGeom prst="straightConnector1">
            <a:avLst/>
          </a:prstGeom>
          <a:noFill/>
          <a:ln w="76196" cap="flat">
            <a:solidFill>
              <a:srgbClr val="FF0000"/>
            </a:solidFill>
            <a:prstDash val="solid"/>
            <a:miter/>
            <a:tailEnd type="arrow"/>
          </a:ln>
        </p:spPr>
      </p:cxnSp>
      <p:pic>
        <p:nvPicPr>
          <p:cNvPr id="8" name="Picture 20" descr="A picture containing indoor&#10;&#10;Description automatically generated">
            <a:extLst>
              <a:ext uri="{FF2B5EF4-FFF2-40B4-BE49-F238E27FC236}">
                <a16:creationId xmlns:a16="http://schemas.microsoft.com/office/drawing/2014/main" id="{F357942A-D553-4B9A-AE9B-C4A008C3A28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18834" r="20667"/>
          <a:stretch>
            <a:fillRect/>
          </a:stretch>
        </p:blipFill>
        <p:spPr>
          <a:xfrm>
            <a:off x="8588684" y="1098075"/>
            <a:ext cx="3416399" cy="2745047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Arrow Connector 23">
            <a:extLst>
              <a:ext uri="{FF2B5EF4-FFF2-40B4-BE49-F238E27FC236}">
                <a16:creationId xmlns:a16="http://schemas.microsoft.com/office/drawing/2014/main" id="{185F1EB0-0711-48C3-B9D4-C0AB1D74CFF4}"/>
              </a:ext>
            </a:extLst>
          </p:cNvPr>
          <p:cNvCxnSpPr/>
          <p:nvPr/>
        </p:nvCxnSpPr>
        <p:spPr>
          <a:xfrm flipH="1">
            <a:off x="8077196" y="2393944"/>
            <a:ext cx="944887" cy="1085155"/>
          </a:xfrm>
          <a:prstGeom prst="straightConnector1">
            <a:avLst/>
          </a:prstGeom>
          <a:noFill/>
          <a:ln w="76196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itle 1">
            <a:extLst>
              <a:ext uri="{FF2B5EF4-FFF2-40B4-BE49-F238E27FC236}">
                <a16:creationId xmlns:a16="http://schemas.microsoft.com/office/drawing/2014/main" id="{3BCBD983-914F-4806-A93E-E7485046B988}"/>
              </a:ext>
            </a:extLst>
          </p:cNvPr>
          <p:cNvSpPr txBox="1"/>
          <p:nvPr/>
        </p:nvSpPr>
        <p:spPr>
          <a:xfrm>
            <a:off x="334862" y="21177"/>
            <a:ext cx="10515600" cy="132555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/>
          <a:p>
            <a: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4400" b="1" i="0" u="none" strike="noStrike" kern="1200" cap="none" spc="0" baseline="0" dirty="0">
                <a:solidFill>
                  <a:srgbClr val="000000"/>
                </a:solidFill>
                <a:uFillTx/>
                <a:latin typeface="Calibri Light"/>
              </a:rPr>
              <a:t>2018 – 2021 beamline upgrade</a:t>
            </a: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332FCD6D-B18A-4E3E-B37B-95A19CA9D1F8}"/>
              </a:ext>
            </a:extLst>
          </p:cNvPr>
          <p:cNvCxnSpPr>
            <a:cxnSpLocks/>
          </p:cNvCxnSpPr>
          <p:nvPr/>
        </p:nvCxnSpPr>
        <p:spPr>
          <a:xfrm flipH="1">
            <a:off x="4074850" y="1757779"/>
            <a:ext cx="4002346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28B0DFF-9329-425F-A234-039569908BB9}"/>
              </a:ext>
            </a:extLst>
          </p:cNvPr>
          <p:cNvSpPr txBox="1"/>
          <p:nvPr/>
        </p:nvSpPr>
        <p:spPr>
          <a:xfrm>
            <a:off x="7762686" y="1323400"/>
            <a:ext cx="3145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B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A55DE372-2207-4B6A-BAD1-D23652094618}"/>
              </a:ext>
            </a:extLst>
          </p:cNvPr>
          <p:cNvSpPr txBox="1"/>
          <p:nvPr/>
        </p:nvSpPr>
        <p:spPr>
          <a:xfrm>
            <a:off x="134549" y="6468182"/>
            <a:ext cx="398711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credit: M. </a:t>
            </a:r>
            <a:r>
              <a:rPr lang="en-US" sz="1400" dirty="0" err="1"/>
              <a:t>Myllymäki</a:t>
            </a:r>
            <a:r>
              <a:rPr lang="en-US" sz="1400" dirty="0"/>
              <a:t>, S. Warren, M. </a:t>
            </a:r>
            <a:r>
              <a:rPr lang="en-US" sz="1400" dirty="0" err="1"/>
              <a:t>Madurga</a:t>
            </a:r>
            <a:r>
              <a:rPr lang="en-US" sz="1400" dirty="0"/>
              <a:t> Flores 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2D0913F5-409A-4D1E-B8B3-938710B9968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10</a:t>
            </a:r>
          </a:p>
        </p:txBody>
      </p:sp>
      <p:pic>
        <p:nvPicPr>
          <p:cNvPr id="21" name="Picture 20" descr="A picture containing indoor, engine, automaton&#10;&#10;Description automatically generated">
            <a:extLst>
              <a:ext uri="{FF2B5EF4-FFF2-40B4-BE49-F238E27FC236}">
                <a16:creationId xmlns:a16="http://schemas.microsoft.com/office/drawing/2014/main" id="{DE38220D-6B2C-4C3B-AF74-36401956C72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922"/>
          <a:stretch/>
        </p:blipFill>
        <p:spPr>
          <a:xfrm>
            <a:off x="8515812" y="3636365"/>
            <a:ext cx="3489271" cy="2873296"/>
          </a:xfrm>
          <a:prstGeom prst="rect">
            <a:avLst/>
          </a:prstGeom>
        </p:spPr>
      </p:pic>
      <p:cxnSp>
        <p:nvCxnSpPr>
          <p:cNvPr id="11" name="Straight Arrow Connector 26">
            <a:extLst>
              <a:ext uri="{FF2B5EF4-FFF2-40B4-BE49-F238E27FC236}">
                <a16:creationId xmlns:a16="http://schemas.microsoft.com/office/drawing/2014/main" id="{6FAFACCB-F070-4523-BBFD-F04CC23DE697}"/>
              </a:ext>
            </a:extLst>
          </p:cNvPr>
          <p:cNvCxnSpPr/>
          <p:nvPr/>
        </p:nvCxnSpPr>
        <p:spPr>
          <a:xfrm flipH="1" flipV="1">
            <a:off x="8077196" y="3924431"/>
            <a:ext cx="1493527" cy="446684"/>
          </a:xfrm>
          <a:prstGeom prst="straightConnector1">
            <a:avLst/>
          </a:prstGeom>
          <a:noFill/>
          <a:ln w="76196" cap="flat">
            <a:solidFill>
              <a:srgbClr val="FF0000"/>
            </a:solidFill>
            <a:prstDash val="solid"/>
            <a:miter/>
            <a:tailEnd type="arrow"/>
          </a:ln>
        </p:spPr>
      </p:cxn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Sample carriage</a:t>
            </a: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11</a:t>
            </a:r>
          </a:p>
        </p:txBody>
      </p:sp>
      <p:pic>
        <p:nvPicPr>
          <p:cNvPr id="54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38C6EF2-18C1-449E-9D68-9C168042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241" r="5202"/>
          <a:stretch>
            <a:fillRect/>
          </a:stretch>
        </p:blipFill>
        <p:spPr>
          <a:xfrm rot="5400013">
            <a:off x="1213996" y="258302"/>
            <a:ext cx="3291490" cy="51789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9" name="TextBox 78">
            <a:extLst>
              <a:ext uri="{FF2B5EF4-FFF2-40B4-BE49-F238E27FC236}">
                <a16:creationId xmlns:a16="http://schemas.microsoft.com/office/drawing/2014/main" id="{503C8D9A-5299-44FC-8E73-AC1EAB59C2F6}"/>
              </a:ext>
            </a:extLst>
          </p:cNvPr>
          <p:cNvSpPr txBox="1"/>
          <p:nvPr/>
        </p:nvSpPr>
        <p:spPr>
          <a:xfrm>
            <a:off x="3155577" y="1604682"/>
            <a:ext cx="17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RF coil + sample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60C924F9-1176-4662-B543-7301C4C16588}"/>
              </a:ext>
            </a:extLst>
          </p:cNvPr>
          <p:cNvSpPr txBox="1"/>
          <p:nvPr/>
        </p:nvSpPr>
        <p:spPr>
          <a:xfrm>
            <a:off x="1383635" y="1235350"/>
            <a:ext cx="1191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β</a:t>
            </a:r>
            <a:r>
              <a:rPr lang="en-US" b="1" dirty="0">
                <a:solidFill>
                  <a:schemeClr val="bg1"/>
                </a:solidFill>
              </a:rPr>
              <a:t>-detector</a:t>
            </a: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FD62CA1E-0BF9-423C-9E02-0A0F9BDA4A33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398778819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Sample carriage</a:t>
            </a: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11</a:t>
            </a:r>
          </a:p>
        </p:txBody>
      </p:sp>
      <p:pic>
        <p:nvPicPr>
          <p:cNvPr id="54" name="Picture 5" descr="A close-up of a machine&#10;&#10;Description automatically generated with low confidence">
            <a:extLst>
              <a:ext uri="{FF2B5EF4-FFF2-40B4-BE49-F238E27FC236}">
                <a16:creationId xmlns:a16="http://schemas.microsoft.com/office/drawing/2014/main" id="{738C6EF2-18C1-449E-9D68-9C1680422F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31241" r="5202"/>
          <a:stretch>
            <a:fillRect/>
          </a:stretch>
        </p:blipFill>
        <p:spPr>
          <a:xfrm rot="5400013">
            <a:off x="1213996" y="258302"/>
            <a:ext cx="3291490" cy="517890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A64FB62-FA63-4DEC-844B-AE7092BDC3D6}"/>
              </a:ext>
            </a:extLst>
          </p:cNvPr>
          <p:cNvSpPr txBox="1"/>
          <p:nvPr/>
        </p:nvSpPr>
        <p:spPr>
          <a:xfrm>
            <a:off x="3155577" y="1604682"/>
            <a:ext cx="17127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RF coil + sample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C7D28A6-2A19-4A00-A48C-175347D82689}"/>
              </a:ext>
            </a:extLst>
          </p:cNvPr>
          <p:cNvSpPr txBox="1"/>
          <p:nvPr/>
        </p:nvSpPr>
        <p:spPr>
          <a:xfrm>
            <a:off x="1383635" y="1235350"/>
            <a:ext cx="11910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b="1" dirty="0">
                <a:solidFill>
                  <a:schemeClr val="bg1"/>
                </a:solidFill>
              </a:rPr>
              <a:t>β</a:t>
            </a:r>
            <a:r>
              <a:rPr lang="en-US" b="1" dirty="0">
                <a:solidFill>
                  <a:schemeClr val="bg1"/>
                </a:solidFill>
              </a:rPr>
              <a:t>-detector</a:t>
            </a:r>
          </a:p>
        </p:txBody>
      </p:sp>
      <p:pic>
        <p:nvPicPr>
          <p:cNvPr id="39" name="Picture 38" descr="A picture containing indoor&#10;&#10;Description automatically generated">
            <a:extLst>
              <a:ext uri="{FF2B5EF4-FFF2-40B4-BE49-F238E27FC236}">
                <a16:creationId xmlns:a16="http://schemas.microsoft.com/office/drawing/2014/main" id="{1B8F526A-919D-44E4-B22E-2D7E59C58C4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242" t="8562" r="33897" b="21241"/>
          <a:stretch/>
        </p:blipFill>
        <p:spPr>
          <a:xfrm rot="5400000">
            <a:off x="1846792" y="2476963"/>
            <a:ext cx="2390769" cy="4814048"/>
          </a:xfrm>
          <a:prstGeom prst="rect">
            <a:avLst/>
          </a:prstGeom>
          <a:ln w="38100">
            <a:solidFill>
              <a:schemeClr val="tx1"/>
            </a:solidFill>
          </a:ln>
        </p:spPr>
      </p:pic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7973DF2-2FF0-4CB1-8C33-03CBD687EF04}"/>
              </a:ext>
            </a:extLst>
          </p:cNvPr>
          <p:cNvCxnSpPr/>
          <p:nvPr/>
        </p:nvCxnSpPr>
        <p:spPr>
          <a:xfrm flipH="1">
            <a:off x="3397624" y="2013836"/>
            <a:ext cx="614341" cy="2271626"/>
          </a:xfrm>
          <a:prstGeom prst="straightConnector1">
            <a:avLst/>
          </a:prstGeom>
          <a:ln w="762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" name="Picture 42">
            <a:extLst>
              <a:ext uri="{FF2B5EF4-FFF2-40B4-BE49-F238E27FC236}">
                <a16:creationId xmlns:a16="http://schemas.microsoft.com/office/drawing/2014/main" id="{A020ED01-509E-40D8-943C-0BFE74EEF8B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9" t="15142" r="8235" b="23159"/>
          <a:stretch/>
        </p:blipFill>
        <p:spPr>
          <a:xfrm rot="5400000">
            <a:off x="9018684" y="2613296"/>
            <a:ext cx="3176730" cy="1899598"/>
          </a:xfrm>
          <a:prstGeom prst="rect">
            <a:avLst/>
          </a:prstGeom>
        </p:spPr>
      </p:pic>
      <p:pic>
        <p:nvPicPr>
          <p:cNvPr id="45" name="Picture 44" descr="A picture containing wall, indoor&#10;&#10;Description automatically generated">
            <a:extLst>
              <a:ext uri="{FF2B5EF4-FFF2-40B4-BE49-F238E27FC236}">
                <a16:creationId xmlns:a16="http://schemas.microsoft.com/office/drawing/2014/main" id="{9F7B64DF-DD26-4709-AE66-05E39F12AE85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77" t="16471" r="26501" b="28221"/>
          <a:stretch/>
        </p:blipFill>
        <p:spPr>
          <a:xfrm rot="5400000">
            <a:off x="5926194" y="2107781"/>
            <a:ext cx="3250241" cy="2910629"/>
          </a:xfrm>
          <a:prstGeom prst="rect">
            <a:avLst/>
          </a:prstGeom>
        </p:spPr>
      </p:pic>
      <p:sp>
        <p:nvSpPr>
          <p:cNvPr id="47" name="TextBox 46">
            <a:extLst>
              <a:ext uri="{FF2B5EF4-FFF2-40B4-BE49-F238E27FC236}">
                <a16:creationId xmlns:a16="http://schemas.microsoft.com/office/drawing/2014/main" id="{8DD68D68-4644-4178-BE08-3F912712E5C4}"/>
              </a:ext>
            </a:extLst>
          </p:cNvPr>
          <p:cNvSpPr txBox="1"/>
          <p:nvPr/>
        </p:nvSpPr>
        <p:spPr>
          <a:xfrm>
            <a:off x="6887831" y="5304281"/>
            <a:ext cx="13269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solid state </a:t>
            </a:r>
          </a:p>
          <a:p>
            <a:r>
              <a:rPr lang="en-US" dirty="0"/>
              <a:t>(e.g. crystal)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63CCA0F0-A5C1-41B5-B174-18857201D254}"/>
              </a:ext>
            </a:extLst>
          </p:cNvPr>
          <p:cNvSpPr txBox="1"/>
          <p:nvPr/>
        </p:nvSpPr>
        <p:spPr>
          <a:xfrm>
            <a:off x="9883197" y="5304281"/>
            <a:ext cx="1447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liquid droplet</a:t>
            </a:r>
          </a:p>
          <a:p>
            <a:endParaRPr lang="en-US" dirty="0"/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582D60AA-FFC6-4915-8273-4BEBF7F59D11}"/>
              </a:ext>
            </a:extLst>
          </p:cNvPr>
          <p:cNvSpPr txBox="1"/>
          <p:nvPr/>
        </p:nvSpPr>
        <p:spPr>
          <a:xfrm>
            <a:off x="2525269" y="4124179"/>
            <a:ext cx="872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sample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CE333394-D61D-479D-8C2F-5476E9DA854A}"/>
              </a:ext>
            </a:extLst>
          </p:cNvPr>
          <p:cNvSpPr txBox="1"/>
          <p:nvPr/>
        </p:nvSpPr>
        <p:spPr>
          <a:xfrm>
            <a:off x="134549" y="6468182"/>
            <a:ext cx="289053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M. Jankowski </a:t>
            </a:r>
            <a:r>
              <a:rPr lang="en-US" sz="14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400" i="1" dirty="0"/>
          </a:p>
        </p:txBody>
      </p:sp>
    </p:spTree>
    <p:extLst>
      <p:ext uri="{BB962C8B-B14F-4D97-AF65-F5344CB8AC3E}">
        <p14:creationId xmlns:p14="http://schemas.microsoft.com/office/powerpoint/2010/main" val="288434184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Vacuum studies</a:t>
            </a: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12</a:t>
            </a:r>
          </a:p>
        </p:txBody>
      </p:sp>
      <p:pic>
        <p:nvPicPr>
          <p:cNvPr id="5" name="Picture 4" descr="A picture containing indoor, device, projector, miller&#10;&#10;Description automatically generated">
            <a:extLst>
              <a:ext uri="{FF2B5EF4-FFF2-40B4-BE49-F238E27FC236}">
                <a16:creationId xmlns:a16="http://schemas.microsoft.com/office/drawing/2014/main" id="{481FD64C-5434-434A-8CAB-B84D1E644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0992" y="2207698"/>
            <a:ext cx="5110015" cy="2874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16DFC-61A5-4EB3-9ACC-D7D006EFA029}"/>
              </a:ext>
            </a:extLst>
          </p:cNvPr>
          <p:cNvSpPr txBox="1"/>
          <p:nvPr/>
        </p:nvSpPr>
        <p:spPr>
          <a:xfrm>
            <a:off x="5267887" y="6243694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-3</a:t>
            </a:r>
            <a:r>
              <a:rPr lang="en-US" dirty="0"/>
              <a:t> – 10</a:t>
            </a:r>
            <a:r>
              <a:rPr lang="en-US" baseline="30000" dirty="0"/>
              <a:t>-5 </a:t>
            </a:r>
            <a:r>
              <a:rPr lang="en-US" dirty="0"/>
              <a:t>mbar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8234577-D81A-4741-A693-6D0DB8667749}"/>
              </a:ext>
            </a:extLst>
          </p:cNvPr>
          <p:cNvSpPr txBox="1"/>
          <p:nvPr/>
        </p:nvSpPr>
        <p:spPr>
          <a:xfrm>
            <a:off x="134549" y="6468182"/>
            <a:ext cx="1464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T.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Treczoks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012557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951E8DD-C6C9-42F9-8BB8-8549AA7BD6F6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663EDC2-30A0-4BE0-9538-350167561F9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Vacuum studies</a:t>
            </a:r>
          </a:p>
        </p:txBody>
      </p:sp>
      <p:sp>
        <p:nvSpPr>
          <p:cNvPr id="74" name="Slide Number Placeholder 73">
            <a:extLst>
              <a:ext uri="{FF2B5EF4-FFF2-40B4-BE49-F238E27FC236}">
                <a16:creationId xmlns:a16="http://schemas.microsoft.com/office/drawing/2014/main" id="{73B9402A-CB05-40CD-88B6-DCFE4EE74EFB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12</a:t>
            </a:r>
          </a:p>
        </p:txBody>
      </p:sp>
      <p:pic>
        <p:nvPicPr>
          <p:cNvPr id="5" name="Picture 4" descr="A picture containing indoor, device, projector, miller&#10;&#10;Description automatically generated">
            <a:extLst>
              <a:ext uri="{FF2B5EF4-FFF2-40B4-BE49-F238E27FC236}">
                <a16:creationId xmlns:a16="http://schemas.microsoft.com/office/drawing/2014/main" id="{481FD64C-5434-434A-8CAB-B84D1E6440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540992" y="2207698"/>
            <a:ext cx="5110015" cy="287438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2316DFC-61A5-4EB3-9ACC-D7D006EFA029}"/>
              </a:ext>
            </a:extLst>
          </p:cNvPr>
          <p:cNvSpPr txBox="1"/>
          <p:nvPr/>
        </p:nvSpPr>
        <p:spPr>
          <a:xfrm>
            <a:off x="5267887" y="6243694"/>
            <a:ext cx="16562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10</a:t>
            </a:r>
            <a:r>
              <a:rPr lang="en-US" baseline="30000" dirty="0"/>
              <a:t>-3</a:t>
            </a:r>
            <a:r>
              <a:rPr lang="en-US" dirty="0"/>
              <a:t> – 10</a:t>
            </a:r>
            <a:r>
              <a:rPr lang="en-US" baseline="30000" dirty="0"/>
              <a:t>-5 </a:t>
            </a:r>
            <a:r>
              <a:rPr lang="en-US" dirty="0"/>
              <a:t>mbar</a:t>
            </a:r>
          </a:p>
        </p:txBody>
      </p:sp>
      <p:pic>
        <p:nvPicPr>
          <p:cNvPr id="19" name="Obraz 20" descr="Obraz zawierający wewnątrz, stół, siedzi, licznik&#10;&#10;Opis wygenerowany automatycznie">
            <a:extLst>
              <a:ext uri="{FF2B5EF4-FFF2-40B4-BE49-F238E27FC236}">
                <a16:creationId xmlns:a16="http://schemas.microsoft.com/office/drawing/2014/main" id="{88CF37EE-4523-4EA4-8E25-DA33A7DC9C3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3000"/>
                    </a14:imgEffect>
                    <a14:imgEffect>
                      <a14:brightnessContrast brigh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5910" r="11290" b="45483"/>
          <a:stretch/>
        </p:blipFill>
        <p:spPr>
          <a:xfrm>
            <a:off x="7758058" y="1478625"/>
            <a:ext cx="2164799" cy="1619283"/>
          </a:xfrm>
          <a:prstGeom prst="rect">
            <a:avLst/>
          </a:prstGeom>
        </p:spPr>
      </p:pic>
      <p:pic>
        <p:nvPicPr>
          <p:cNvPr id="20" name="Obraz 47" descr="Obraz zawierający wewnątrz, stół, siedzi, licznik&#10;&#10;Opis wygenerowany automatycznie">
            <a:extLst>
              <a:ext uri="{FF2B5EF4-FFF2-40B4-BE49-F238E27FC236}">
                <a16:creationId xmlns:a16="http://schemas.microsoft.com/office/drawing/2014/main" id="{33B17E2C-1D8E-44C3-8062-5281DA7786CC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902" t="24995" r="22912" b="36398"/>
          <a:stretch/>
        </p:blipFill>
        <p:spPr>
          <a:xfrm>
            <a:off x="10092768" y="1478626"/>
            <a:ext cx="1919938" cy="1619283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F3C09E2-BB4D-41CA-A906-EDD26A453D4D}"/>
              </a:ext>
            </a:extLst>
          </p:cNvPr>
          <p:cNvSpPr txBox="1"/>
          <p:nvPr/>
        </p:nvSpPr>
        <p:spPr>
          <a:xfrm>
            <a:off x="8145008" y="3145986"/>
            <a:ext cx="14451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not-degassed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E558DD54-630D-4A6E-87AE-5E9DF89BA235}"/>
              </a:ext>
            </a:extLst>
          </p:cNvPr>
          <p:cNvSpPr txBox="1"/>
          <p:nvPr/>
        </p:nvSpPr>
        <p:spPr>
          <a:xfrm>
            <a:off x="10393274" y="3132944"/>
            <a:ext cx="14389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pre-degassed</a:t>
            </a:r>
          </a:p>
        </p:txBody>
      </p:sp>
      <p:pic>
        <p:nvPicPr>
          <p:cNvPr id="24" name="Obraz 14" descr="Obraz zawierający wewnątrz, stół, siedzi, wideo&#10;&#10;Opis wygenerowany automatycznie">
            <a:extLst>
              <a:ext uri="{FF2B5EF4-FFF2-40B4-BE49-F238E27FC236}">
                <a16:creationId xmlns:a16="http://schemas.microsoft.com/office/drawing/2014/main" id="{063CB30A-2A60-4EDD-AB61-F91C0BB7577C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9" t="49656" r="62091" b="22011"/>
          <a:stretch/>
        </p:blipFill>
        <p:spPr>
          <a:xfrm>
            <a:off x="7758058" y="4480530"/>
            <a:ext cx="2030748" cy="1619284"/>
          </a:xfrm>
          <a:prstGeom prst="rect">
            <a:avLst/>
          </a:prstGeom>
        </p:spPr>
      </p:pic>
      <p:pic>
        <p:nvPicPr>
          <p:cNvPr id="25" name="Obraz 22" descr="Obraz zawierający wewnątrz, stół, siedzi, wideo&#10;&#10;Opis wygenerowany automatycznie">
            <a:extLst>
              <a:ext uri="{FF2B5EF4-FFF2-40B4-BE49-F238E27FC236}">
                <a16:creationId xmlns:a16="http://schemas.microsoft.com/office/drawing/2014/main" id="{5638F7A1-ABC0-4FEF-88BF-41BD5194B2CF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250" t="49816" r="63819" b="23678"/>
          <a:stretch/>
        </p:blipFill>
        <p:spPr>
          <a:xfrm>
            <a:off x="10092768" y="4480531"/>
            <a:ext cx="2030748" cy="1619284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E29908E3-3980-4849-9829-E98F3DC43F91}"/>
              </a:ext>
            </a:extLst>
          </p:cNvPr>
          <p:cNvSpPr txBox="1"/>
          <p:nvPr/>
        </p:nvSpPr>
        <p:spPr>
          <a:xfrm>
            <a:off x="9204551" y="4011115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sample aging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ECB586F-3949-4E90-A407-AC42F828C583}"/>
              </a:ext>
            </a:extLst>
          </p:cNvPr>
          <p:cNvSpPr txBox="1"/>
          <p:nvPr/>
        </p:nvSpPr>
        <p:spPr>
          <a:xfrm>
            <a:off x="9234760" y="6108769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0 h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CC93467-E1DE-4B3A-BB02-39BAE8CCC45B}"/>
              </a:ext>
            </a:extLst>
          </p:cNvPr>
          <p:cNvSpPr txBox="1"/>
          <p:nvPr/>
        </p:nvSpPr>
        <p:spPr>
          <a:xfrm>
            <a:off x="11647104" y="6095108"/>
            <a:ext cx="476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7 h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D8149EB-FD71-446F-AC44-96C1F0F443D7}"/>
              </a:ext>
            </a:extLst>
          </p:cNvPr>
          <p:cNvSpPr txBox="1"/>
          <p:nvPr/>
        </p:nvSpPr>
        <p:spPr>
          <a:xfrm>
            <a:off x="154394" y="1089882"/>
            <a:ext cx="4407360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/>
              <a:t>Sample holders: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adhesion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magnetic susceptibility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size, angle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  <a:p>
            <a:r>
              <a:rPr lang="en-US" b="1" u="sng" dirty="0"/>
              <a:t>Samples reproducibility: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purification (pre-degassing)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volume (surface tension)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time-resolved stability (high vacuum)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hygroscopicity</a:t>
            </a:r>
          </a:p>
        </p:txBody>
      </p:sp>
      <p:pic>
        <p:nvPicPr>
          <p:cNvPr id="36" name="Obraz 88" descr="Obraz zawierający wewnątrz, stół, siedzi, licznik&#10;&#10;Opis wygenerowany automatycznie">
            <a:extLst>
              <a:ext uri="{FF2B5EF4-FFF2-40B4-BE49-F238E27FC236}">
                <a16:creationId xmlns:a16="http://schemas.microsoft.com/office/drawing/2014/main" id="{FF01197D-435B-4ECD-8500-750EE74EE691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1000" b="53333"/>
          <a:stretch/>
        </p:blipFill>
        <p:spPr>
          <a:xfrm>
            <a:off x="220786" y="4780730"/>
            <a:ext cx="1981175" cy="1415129"/>
          </a:xfrm>
          <a:prstGeom prst="rect">
            <a:avLst/>
          </a:prstGeom>
        </p:spPr>
      </p:pic>
      <p:pic>
        <p:nvPicPr>
          <p:cNvPr id="37" name="Obraz 92" descr="Obraz zawierający wewnątrz, stół, siedzi, licznik&#10;&#10;Opis wygenerowany automatycznie">
            <a:extLst>
              <a:ext uri="{FF2B5EF4-FFF2-40B4-BE49-F238E27FC236}">
                <a16:creationId xmlns:a16="http://schemas.microsoft.com/office/drawing/2014/main" id="{3AA3C023-8EEA-4159-AEAA-8AF7DFBE3CEA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t="1" r="53272" b="55496"/>
          <a:stretch/>
        </p:blipFill>
        <p:spPr>
          <a:xfrm>
            <a:off x="2373671" y="4780729"/>
            <a:ext cx="1981175" cy="1415130"/>
          </a:xfrm>
          <a:prstGeom prst="rect">
            <a:avLst/>
          </a:prstGeom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A5A8E517-F132-4DFD-A263-74C620AAD61A}"/>
              </a:ext>
            </a:extLst>
          </p:cNvPr>
          <p:cNvSpPr txBox="1"/>
          <p:nvPr/>
        </p:nvSpPr>
        <p:spPr>
          <a:xfrm>
            <a:off x="1283585" y="6195859"/>
            <a:ext cx="99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0 min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FD890B6-3EB2-45DF-A0C5-867BA531CFFE}"/>
              </a:ext>
            </a:extLst>
          </p:cNvPr>
          <p:cNvSpPr txBox="1"/>
          <p:nvPr/>
        </p:nvSpPr>
        <p:spPr>
          <a:xfrm>
            <a:off x="3426331" y="6218947"/>
            <a:ext cx="9907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13 min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BF76733-DC60-40CA-84EA-A347A90B8B7E}"/>
              </a:ext>
            </a:extLst>
          </p:cNvPr>
          <p:cNvSpPr txBox="1"/>
          <p:nvPr/>
        </p:nvSpPr>
        <p:spPr>
          <a:xfrm>
            <a:off x="1746808" y="4295864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adhesion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41A4864C-88CB-490E-8DD4-6B755F2B9C55}"/>
              </a:ext>
            </a:extLst>
          </p:cNvPr>
          <p:cNvSpPr txBox="1"/>
          <p:nvPr/>
        </p:nvSpPr>
        <p:spPr>
          <a:xfrm>
            <a:off x="9472966" y="962622"/>
            <a:ext cx="11136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/>
              <a:t>degassing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B5B84EFF-6665-4DC8-B566-F2785797459B}"/>
              </a:ext>
            </a:extLst>
          </p:cNvPr>
          <p:cNvSpPr txBox="1"/>
          <p:nvPr/>
        </p:nvSpPr>
        <p:spPr>
          <a:xfrm>
            <a:off x="134549" y="6468182"/>
            <a:ext cx="14645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T.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Treczoks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259924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0E6474A6-A80E-47E5-9A27-515E6F0B9B7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2A7D607-7A41-40AE-8258-FB3D71BB070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baseline="30000"/>
              <a:t>26</a:t>
            </a:r>
            <a:r>
              <a:rPr lang="en-US" b="1"/>
              <a:t>Na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r>
              <a:rPr lang="en-US" b="1"/>
              <a:t> in 4.7 T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A5F9555-D613-41B2-A64F-CE1FFBC477A7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13</a:t>
            </a:r>
          </a:p>
        </p:txBody>
      </p:sp>
      <p:pic>
        <p:nvPicPr>
          <p:cNvPr id="14" name="Graphic 11">
            <a:extLst>
              <a:ext uri="{FF2B5EF4-FFF2-40B4-BE49-F238E27FC236}">
                <a16:creationId xmlns:a16="http://schemas.microsoft.com/office/drawing/2014/main" id="{4C753EC7-5370-4909-9F77-8AA5C7EABB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49862" b="49326"/>
          <a:stretch>
            <a:fillRect/>
          </a:stretch>
        </p:blipFill>
        <p:spPr>
          <a:xfrm>
            <a:off x="588443" y="1458229"/>
            <a:ext cx="3453661" cy="2861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TextBox 12">
            <a:extLst>
              <a:ext uri="{FF2B5EF4-FFF2-40B4-BE49-F238E27FC236}">
                <a16:creationId xmlns:a16="http://schemas.microsoft.com/office/drawing/2014/main" id="{66E3CA5D-C530-495B-9345-42E1357F1CF2}"/>
              </a:ext>
            </a:extLst>
          </p:cNvPr>
          <p:cNvSpPr txBox="1"/>
          <p:nvPr/>
        </p:nvSpPr>
        <p:spPr>
          <a:xfrm>
            <a:off x="1146008" y="962771"/>
            <a:ext cx="2049984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high reproducibility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6" name="Graphic 13">
            <a:extLst>
              <a:ext uri="{FF2B5EF4-FFF2-40B4-BE49-F238E27FC236}">
                <a16:creationId xmlns:a16="http://schemas.microsoft.com/office/drawing/2014/main" id="{194A74EE-F153-4848-9EE6-E89462119A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0673" r="49862"/>
          <a:stretch>
            <a:fillRect/>
          </a:stretch>
        </p:blipFill>
        <p:spPr>
          <a:xfrm>
            <a:off x="588443" y="3681593"/>
            <a:ext cx="3547990" cy="2861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EB0A2D-71AC-4D9E-A4DC-7A538D7AB099}"/>
              </a:ext>
            </a:extLst>
          </p:cNvPr>
          <p:cNvSpPr txBox="1"/>
          <p:nvPr/>
        </p:nvSpPr>
        <p:spPr>
          <a:xfrm>
            <a:off x="1698323" y="1505124"/>
            <a:ext cx="2115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34045777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D350AC-1F6E-456D-9F4E-F064D1D623FE}"/>
              </a:ext>
            </a:extLst>
          </p:cNvPr>
          <p:cNvSpPr txBox="1"/>
          <p:nvPr/>
        </p:nvSpPr>
        <p:spPr>
          <a:xfrm>
            <a:off x="1698323" y="3762278"/>
            <a:ext cx="2115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34045782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6CC4CEA-A07A-4C4E-9548-644EEBB816D2}"/>
              </a:ext>
            </a:extLst>
          </p:cNvPr>
          <p:cNvSpPr txBox="1"/>
          <p:nvPr/>
        </p:nvSpPr>
        <p:spPr>
          <a:xfrm>
            <a:off x="74964" y="6527879"/>
            <a:ext cx="2826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Dziubinska-Kuehn </a:t>
            </a:r>
            <a:r>
              <a:rPr lang="en-US" sz="12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200" i="1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5EA7741-8C20-4A8A-B1B6-B0920B9C0232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B50234C-3E66-493C-99EB-02871BF27A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baseline="30000"/>
              <a:t>26</a:t>
            </a:r>
            <a:r>
              <a:rPr lang="en-US" b="1"/>
              <a:t>Na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r>
              <a:rPr lang="en-US" b="1"/>
              <a:t> in 4.7 T</a:t>
            </a:r>
          </a:p>
        </p:txBody>
      </p:sp>
      <p:pic>
        <p:nvPicPr>
          <p:cNvPr id="4" name="Graphic 11">
            <a:extLst>
              <a:ext uri="{FF2B5EF4-FFF2-40B4-BE49-F238E27FC236}">
                <a16:creationId xmlns:a16="http://schemas.microsoft.com/office/drawing/2014/main" id="{3DE0EDB6-4B19-4740-A291-2E7E4C82261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r="49862" b="49326"/>
          <a:stretch>
            <a:fillRect/>
          </a:stretch>
        </p:blipFill>
        <p:spPr>
          <a:xfrm>
            <a:off x="588443" y="1458229"/>
            <a:ext cx="3453661" cy="2861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12">
            <a:extLst>
              <a:ext uri="{FF2B5EF4-FFF2-40B4-BE49-F238E27FC236}">
                <a16:creationId xmlns:a16="http://schemas.microsoft.com/office/drawing/2014/main" id="{84EF0A6E-2275-4191-8A09-881E9D3FD142}"/>
              </a:ext>
            </a:extLst>
          </p:cNvPr>
          <p:cNvSpPr txBox="1"/>
          <p:nvPr/>
        </p:nvSpPr>
        <p:spPr>
          <a:xfrm>
            <a:off x="1146008" y="962771"/>
            <a:ext cx="2049984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high reproducibility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6" name="Graphic 13">
            <a:extLst>
              <a:ext uri="{FF2B5EF4-FFF2-40B4-BE49-F238E27FC236}">
                <a16:creationId xmlns:a16="http://schemas.microsoft.com/office/drawing/2014/main" id="{F8DE3FFF-65A7-428D-8871-9CA8210397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t="50673" r="49862"/>
          <a:stretch>
            <a:fillRect/>
          </a:stretch>
        </p:blipFill>
        <p:spPr>
          <a:xfrm>
            <a:off x="588443" y="3681593"/>
            <a:ext cx="3547990" cy="2861276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9" name="Graphic 41">
            <a:extLst>
              <a:ext uri="{FF2B5EF4-FFF2-40B4-BE49-F238E27FC236}">
                <a16:creationId xmlns:a16="http://schemas.microsoft.com/office/drawing/2014/main" id="{57DDFF4F-03EC-4976-B8E4-4BFC1E7702F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l="8674" t="159" r="29761" b="3960"/>
          <a:stretch>
            <a:fillRect/>
          </a:stretch>
        </p:blipFill>
        <p:spPr>
          <a:xfrm>
            <a:off x="6334570" y="1088565"/>
            <a:ext cx="5343314" cy="4680868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Arrow Connector 42">
            <a:extLst>
              <a:ext uri="{FF2B5EF4-FFF2-40B4-BE49-F238E27FC236}">
                <a16:creationId xmlns:a16="http://schemas.microsoft.com/office/drawing/2014/main" id="{4C3BCCFA-CC54-43EA-B25D-AF14598854C7}"/>
              </a:ext>
            </a:extLst>
          </p:cNvPr>
          <p:cNvCxnSpPr/>
          <p:nvPr/>
        </p:nvCxnSpPr>
        <p:spPr>
          <a:xfrm>
            <a:off x="6669917" y="2391412"/>
            <a:ext cx="1164781" cy="538215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11" name="Straight Arrow Connector 43">
            <a:extLst>
              <a:ext uri="{FF2B5EF4-FFF2-40B4-BE49-F238E27FC236}">
                <a16:creationId xmlns:a16="http://schemas.microsoft.com/office/drawing/2014/main" id="{391D0DB5-75D1-4A99-8D2C-AB9BCFC827A6}"/>
              </a:ext>
            </a:extLst>
          </p:cNvPr>
          <p:cNvCxnSpPr>
            <a:stCxn id="13" idx="2"/>
          </p:cNvCxnSpPr>
          <p:nvPr/>
        </p:nvCxnSpPr>
        <p:spPr>
          <a:xfrm>
            <a:off x="5723986" y="3518726"/>
            <a:ext cx="1456696" cy="213095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extBox 44">
            <a:extLst>
              <a:ext uri="{FF2B5EF4-FFF2-40B4-BE49-F238E27FC236}">
                <a16:creationId xmlns:a16="http://schemas.microsoft.com/office/drawing/2014/main" id="{BB002E9B-A727-4AA6-A2D9-09DD7F31DF76}"/>
              </a:ext>
            </a:extLst>
          </p:cNvPr>
          <p:cNvSpPr txBox="1"/>
          <p:nvPr/>
        </p:nvSpPr>
        <p:spPr>
          <a:xfrm>
            <a:off x="4620956" y="2104601"/>
            <a:ext cx="204896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23</a:t>
            </a: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NMR in 7.05 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FWHM = 230 ± 1 Hz</a:t>
            </a:r>
          </a:p>
        </p:txBody>
      </p:sp>
      <p:sp>
        <p:nvSpPr>
          <p:cNvPr id="13" name="TextBox 45">
            <a:extLst>
              <a:ext uri="{FF2B5EF4-FFF2-40B4-BE49-F238E27FC236}">
                <a16:creationId xmlns:a16="http://schemas.microsoft.com/office/drawing/2014/main" id="{B95F40F1-D693-49AD-B7EE-9E0447317997}"/>
              </a:ext>
            </a:extLst>
          </p:cNvPr>
          <p:cNvSpPr txBox="1"/>
          <p:nvPr/>
        </p:nvSpPr>
        <p:spPr>
          <a:xfrm>
            <a:off x="4679469" y="2872395"/>
            <a:ext cx="2089033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30000" dirty="0">
                <a:solidFill>
                  <a:srgbClr val="FF0000"/>
                </a:solidFill>
                <a:uFillTx/>
                <a:latin typeface="Calibri"/>
              </a:rPr>
              <a:t>26</a:t>
            </a: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Na </a:t>
            </a:r>
            <a:r>
              <a:rPr lang="el-GR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β</a:t>
            </a: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-NMR in 4.7 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FWHM = 54 ± 6 Hz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63F612F7-77A6-46FC-B3AA-23D445B6841C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416F3B2-EA2D-4EF0-A007-88ADB79CA416}"/>
              </a:ext>
            </a:extLst>
          </p:cNvPr>
          <p:cNvSpPr txBox="1"/>
          <p:nvPr/>
        </p:nvSpPr>
        <p:spPr>
          <a:xfrm>
            <a:off x="1698323" y="1505124"/>
            <a:ext cx="2115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34045777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57C265-7187-46CF-8480-B50EF6944EDB}"/>
              </a:ext>
            </a:extLst>
          </p:cNvPr>
          <p:cNvSpPr txBox="1"/>
          <p:nvPr/>
        </p:nvSpPr>
        <p:spPr>
          <a:xfrm>
            <a:off x="1698323" y="3762278"/>
            <a:ext cx="2115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34045782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687C324-A3C4-4782-91C0-EA2D4E002E12}"/>
              </a:ext>
            </a:extLst>
          </p:cNvPr>
          <p:cNvSpPr txBox="1"/>
          <p:nvPr/>
        </p:nvSpPr>
        <p:spPr>
          <a:xfrm>
            <a:off x="74964" y="6527879"/>
            <a:ext cx="2826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Dziubinska-Kuehn </a:t>
            </a:r>
            <a:r>
              <a:rPr lang="en-US" sz="12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200" i="1" dirty="0"/>
          </a:p>
        </p:txBody>
      </p:sp>
    </p:spTree>
    <p:extLst>
      <p:ext uri="{BB962C8B-B14F-4D97-AF65-F5344CB8AC3E}">
        <p14:creationId xmlns:p14="http://schemas.microsoft.com/office/powerpoint/2010/main" val="228863159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603F62BE-2395-478C-B690-09DAEED9C39C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B7E6B1A-55F2-40E3-95F4-89F79F43E2C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ISOLDE (I</a:t>
            </a:r>
            <a:r>
              <a:rPr lang="en-US" dirty="0"/>
              <a:t>sotope </a:t>
            </a:r>
            <a:r>
              <a:rPr lang="en-US" b="1" dirty="0"/>
              <a:t>S</a:t>
            </a:r>
            <a:r>
              <a:rPr lang="en-US" dirty="0"/>
              <a:t>eparator </a:t>
            </a:r>
            <a:r>
              <a:rPr lang="en-US" b="1" dirty="0"/>
              <a:t>O</a:t>
            </a:r>
            <a:r>
              <a:rPr lang="en-US" dirty="0"/>
              <a:t>n </a:t>
            </a:r>
            <a:r>
              <a:rPr lang="en-US" b="1" dirty="0"/>
              <a:t>L</a:t>
            </a:r>
            <a:r>
              <a:rPr lang="en-US" dirty="0"/>
              <a:t>ine facility)</a:t>
            </a:r>
            <a:endParaRPr lang="en-US" b="1" dirty="0"/>
          </a:p>
        </p:txBody>
      </p:sp>
      <p:pic>
        <p:nvPicPr>
          <p:cNvPr id="4" name="Picture 4" descr="A picture containing text, indoor, cluttered, several&#10;&#10;Description automatically generated">
            <a:extLst>
              <a:ext uri="{FF2B5EF4-FFF2-40B4-BE49-F238E27FC236}">
                <a16:creationId xmlns:a16="http://schemas.microsoft.com/office/drawing/2014/main" id="{85402F83-FDAD-4D19-95F7-D93E7A5ACF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61530" y="1280251"/>
            <a:ext cx="4863144" cy="3647358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TextBox 5">
            <a:extLst>
              <a:ext uri="{FF2B5EF4-FFF2-40B4-BE49-F238E27FC236}">
                <a16:creationId xmlns:a16="http://schemas.microsoft.com/office/drawing/2014/main" id="{F3E0A300-22FD-4D81-9BBF-D4A58B5DE7D2}"/>
              </a:ext>
            </a:extLst>
          </p:cNvPr>
          <p:cNvSpPr txBox="1"/>
          <p:nvPr/>
        </p:nvSpPr>
        <p:spPr>
          <a:xfrm>
            <a:off x="2891625" y="5394493"/>
            <a:ext cx="6408746" cy="1015660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1.4 GeV</a:t>
            </a: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proton beam (PSB) → radioactive beams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   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&gt; 1300 isotopes and &gt; 70 elements</a:t>
            </a:r>
          </a:p>
        </p:txBody>
      </p:sp>
      <p:pic>
        <p:nvPicPr>
          <p:cNvPr id="6" name="Picture 8" descr="Graphical user interface&#10;&#10;Description automatically generated">
            <a:extLst>
              <a:ext uri="{FF2B5EF4-FFF2-40B4-BE49-F238E27FC236}">
                <a16:creationId xmlns:a16="http://schemas.microsoft.com/office/drawing/2014/main" id="{EC7F0ADF-7776-4A30-8FCE-7C1D70C1737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0116" t="32296" r="16111" b="13065"/>
          <a:stretch>
            <a:fillRect/>
          </a:stretch>
        </p:blipFill>
        <p:spPr>
          <a:xfrm>
            <a:off x="567321" y="1270513"/>
            <a:ext cx="5691234" cy="3657097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DD745C-2A2A-405F-ACF8-4BA819977798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4A1B161-64C5-476A-A213-33708BEB31D5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9F4BAFF6-CAA5-4958-86FE-CE793812C1D9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8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A5EA7741-8C20-4A8A-B1B6-B0920B9C0232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B50234C-3E66-493C-99EB-02871BF27AE7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baseline="30000"/>
              <a:t>26</a:t>
            </a:r>
            <a:r>
              <a:rPr lang="en-US" b="1"/>
              <a:t>Na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r>
              <a:rPr lang="en-US" b="1"/>
              <a:t> in 4.7 T</a:t>
            </a:r>
          </a:p>
        </p:txBody>
      </p:sp>
      <p:pic>
        <p:nvPicPr>
          <p:cNvPr id="9" name="Graphic 41">
            <a:extLst>
              <a:ext uri="{FF2B5EF4-FFF2-40B4-BE49-F238E27FC236}">
                <a16:creationId xmlns:a16="http://schemas.microsoft.com/office/drawing/2014/main" id="{57DDFF4F-03EC-4976-B8E4-4BFC1E7702F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8674" t="159" r="29761" b="3960"/>
          <a:stretch>
            <a:fillRect/>
          </a:stretch>
        </p:blipFill>
        <p:spPr>
          <a:xfrm>
            <a:off x="6334570" y="1088565"/>
            <a:ext cx="5343314" cy="4680868"/>
          </a:xfrm>
          <a:prstGeom prst="rect">
            <a:avLst/>
          </a:prstGeom>
          <a:noFill/>
          <a:ln cap="flat">
            <a:noFill/>
          </a:ln>
        </p:spPr>
      </p:pic>
      <p:cxnSp>
        <p:nvCxnSpPr>
          <p:cNvPr id="10" name="Straight Arrow Connector 42">
            <a:extLst>
              <a:ext uri="{FF2B5EF4-FFF2-40B4-BE49-F238E27FC236}">
                <a16:creationId xmlns:a16="http://schemas.microsoft.com/office/drawing/2014/main" id="{4C3BCCFA-CC54-43EA-B25D-AF14598854C7}"/>
              </a:ext>
            </a:extLst>
          </p:cNvPr>
          <p:cNvCxnSpPr/>
          <p:nvPr/>
        </p:nvCxnSpPr>
        <p:spPr>
          <a:xfrm>
            <a:off x="6669917" y="2391412"/>
            <a:ext cx="1164781" cy="538215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  <a:tailEnd type="arrow"/>
          </a:ln>
        </p:spPr>
      </p:cxnSp>
      <p:cxnSp>
        <p:nvCxnSpPr>
          <p:cNvPr id="11" name="Straight Arrow Connector 43">
            <a:extLst>
              <a:ext uri="{FF2B5EF4-FFF2-40B4-BE49-F238E27FC236}">
                <a16:creationId xmlns:a16="http://schemas.microsoft.com/office/drawing/2014/main" id="{391D0DB5-75D1-4A99-8D2C-AB9BCFC827A6}"/>
              </a:ext>
            </a:extLst>
          </p:cNvPr>
          <p:cNvCxnSpPr>
            <a:stCxn id="13" idx="2"/>
          </p:cNvCxnSpPr>
          <p:nvPr/>
        </p:nvCxnSpPr>
        <p:spPr>
          <a:xfrm>
            <a:off x="5723986" y="3518726"/>
            <a:ext cx="1456696" cy="213095"/>
          </a:xfrm>
          <a:prstGeom prst="straightConnector1">
            <a:avLst/>
          </a:prstGeom>
          <a:noFill/>
          <a:ln w="57150" cap="flat">
            <a:solidFill>
              <a:srgbClr val="FF0000"/>
            </a:solidFill>
            <a:prstDash val="solid"/>
            <a:miter/>
            <a:tailEnd type="arrow"/>
          </a:ln>
        </p:spPr>
      </p:cxnSp>
      <p:sp>
        <p:nvSpPr>
          <p:cNvPr id="12" name="TextBox 44">
            <a:extLst>
              <a:ext uri="{FF2B5EF4-FFF2-40B4-BE49-F238E27FC236}">
                <a16:creationId xmlns:a16="http://schemas.microsoft.com/office/drawing/2014/main" id="{BB002E9B-A727-4AA6-A2D9-09DD7F31DF76}"/>
              </a:ext>
            </a:extLst>
          </p:cNvPr>
          <p:cNvSpPr txBox="1"/>
          <p:nvPr/>
        </p:nvSpPr>
        <p:spPr>
          <a:xfrm>
            <a:off x="4620956" y="2104601"/>
            <a:ext cx="2048960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30000">
                <a:solidFill>
                  <a:srgbClr val="000000"/>
                </a:solidFill>
                <a:uFillTx/>
                <a:latin typeface="Calibri"/>
              </a:rPr>
              <a:t>23</a:t>
            </a: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Na NMR in 7.05 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FWHM = 230 ± 1 Hz</a:t>
            </a:r>
          </a:p>
        </p:txBody>
      </p:sp>
      <p:sp>
        <p:nvSpPr>
          <p:cNvPr id="13" name="TextBox 45">
            <a:extLst>
              <a:ext uri="{FF2B5EF4-FFF2-40B4-BE49-F238E27FC236}">
                <a16:creationId xmlns:a16="http://schemas.microsoft.com/office/drawing/2014/main" id="{B95F40F1-D693-49AD-B7EE-9E0447317997}"/>
              </a:ext>
            </a:extLst>
          </p:cNvPr>
          <p:cNvSpPr txBox="1"/>
          <p:nvPr/>
        </p:nvSpPr>
        <p:spPr>
          <a:xfrm>
            <a:off x="4679469" y="2872395"/>
            <a:ext cx="2089033" cy="646331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30000" dirty="0">
                <a:solidFill>
                  <a:srgbClr val="FF0000"/>
                </a:solidFill>
                <a:uFillTx/>
                <a:latin typeface="Calibri"/>
              </a:rPr>
              <a:t>26</a:t>
            </a: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Na </a:t>
            </a:r>
            <a:r>
              <a:rPr lang="el-GR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β</a:t>
            </a: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-NMR in 4.7 T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FWHM = 54 ± 6 Hz</a:t>
            </a:r>
          </a:p>
        </p:txBody>
      </p:sp>
      <p:sp>
        <p:nvSpPr>
          <p:cNvPr id="15" name="Slide Number Placeholder 14">
            <a:extLst>
              <a:ext uri="{FF2B5EF4-FFF2-40B4-BE49-F238E27FC236}">
                <a16:creationId xmlns:a16="http://schemas.microsoft.com/office/drawing/2014/main" id="{1F24C9B1-EF90-4F84-B0B1-EC1B33035060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13</a:t>
            </a:r>
          </a:p>
        </p:txBody>
      </p:sp>
      <p:pic>
        <p:nvPicPr>
          <p:cNvPr id="18" name="Graphic 11">
            <a:extLst>
              <a:ext uri="{FF2B5EF4-FFF2-40B4-BE49-F238E27FC236}">
                <a16:creationId xmlns:a16="http://schemas.microsoft.com/office/drawing/2014/main" id="{F61B4A1C-B6B2-4666-9135-6093F0A447B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r="49862" b="49326"/>
          <a:stretch>
            <a:fillRect/>
          </a:stretch>
        </p:blipFill>
        <p:spPr>
          <a:xfrm>
            <a:off x="588443" y="1458229"/>
            <a:ext cx="3453661" cy="2861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9" name="TextBox 12">
            <a:extLst>
              <a:ext uri="{FF2B5EF4-FFF2-40B4-BE49-F238E27FC236}">
                <a16:creationId xmlns:a16="http://schemas.microsoft.com/office/drawing/2014/main" id="{27DD5338-BD35-4EF1-92BC-545CDE12D0DC}"/>
              </a:ext>
            </a:extLst>
          </p:cNvPr>
          <p:cNvSpPr txBox="1"/>
          <p:nvPr/>
        </p:nvSpPr>
        <p:spPr>
          <a:xfrm>
            <a:off x="1146008" y="962771"/>
            <a:ext cx="2049984" cy="646334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high reproducibility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0" name="Graphic 13">
            <a:extLst>
              <a:ext uri="{FF2B5EF4-FFF2-40B4-BE49-F238E27FC236}">
                <a16:creationId xmlns:a16="http://schemas.microsoft.com/office/drawing/2014/main" id="{04281E26-0F6E-4765-9D7E-76D02080154B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50673" r="49862"/>
          <a:stretch>
            <a:fillRect/>
          </a:stretch>
        </p:blipFill>
        <p:spPr>
          <a:xfrm>
            <a:off x="588443" y="3681593"/>
            <a:ext cx="3547990" cy="28612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84030354-10FF-43B9-B7F5-C8D257D696DB}"/>
              </a:ext>
            </a:extLst>
          </p:cNvPr>
          <p:cNvSpPr txBox="1"/>
          <p:nvPr/>
        </p:nvSpPr>
        <p:spPr>
          <a:xfrm>
            <a:off x="1698323" y="1505124"/>
            <a:ext cx="2115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34045777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679E981-CAB7-44C8-BE3F-AEF97ADA86F8}"/>
              </a:ext>
            </a:extLst>
          </p:cNvPr>
          <p:cNvSpPr txBox="1"/>
          <p:nvPr/>
        </p:nvSpPr>
        <p:spPr>
          <a:xfrm>
            <a:off x="1698323" y="3762278"/>
            <a:ext cx="21156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 fontAlgn="b"/>
            <a:r>
              <a:rPr lang="en-US" sz="1800" b="1" u="none" strike="noStrike" dirty="0">
                <a:effectLst/>
              </a:rPr>
              <a:t>34045782 Hz</a:t>
            </a:r>
            <a:endParaRPr lang="en-US" sz="1800" b="1" i="0" u="none" strike="noStrike" dirty="0">
              <a:solidFill>
                <a:srgbClr val="000000"/>
              </a:solidFill>
              <a:effectLst/>
              <a:latin typeface="Calibri" panose="020F050202020403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77743DD-2A85-4A19-85D8-85F643C2EEF6}"/>
              </a:ext>
            </a:extLst>
          </p:cNvPr>
          <p:cNvSpPr txBox="1"/>
          <p:nvPr/>
        </p:nvSpPr>
        <p:spPr>
          <a:xfrm>
            <a:off x="74964" y="6527879"/>
            <a:ext cx="282641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i="0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Dziubinska-Kuehn </a:t>
            </a:r>
            <a:r>
              <a:rPr lang="en-US" sz="1200" b="0" i="1" u="none" strike="noStrike" baseline="0" dirty="0">
                <a:solidFill>
                  <a:srgbClr val="8899BD"/>
                </a:solidFill>
                <a:latin typeface="Arial" panose="020B0604020202020204" pitchFamily="34" charset="0"/>
              </a:rPr>
              <a:t>et al., in preparation</a:t>
            </a:r>
            <a:endParaRPr lang="en-US" sz="1200" i="1" dirty="0"/>
          </a:p>
        </p:txBody>
      </p:sp>
      <p:sp>
        <p:nvSpPr>
          <p:cNvPr id="14" name="TextBox 50">
            <a:extLst>
              <a:ext uri="{FF2B5EF4-FFF2-40B4-BE49-F238E27FC236}">
                <a16:creationId xmlns:a16="http://schemas.microsoft.com/office/drawing/2014/main" id="{24C6F2B0-FB18-4985-B6AD-3F3B8B8E12CC}"/>
              </a:ext>
            </a:extLst>
          </p:cNvPr>
          <p:cNvSpPr txBox="1"/>
          <p:nvPr/>
        </p:nvSpPr>
        <p:spPr>
          <a:xfrm>
            <a:off x="5639388" y="5890903"/>
            <a:ext cx="5249204" cy="707882"/>
          </a:xfrm>
          <a:prstGeom prst="rect">
            <a:avLst/>
          </a:prstGeom>
          <a:solidFill>
            <a:schemeClr val="bg1"/>
          </a:solidFill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comparable chemical environment, smaller B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000" b="1" i="0" u="none" strike="noStrike" kern="1200" cap="none" spc="0" baseline="0" dirty="0">
                <a:solidFill>
                  <a:srgbClr val="FF0000"/>
                </a:solidFill>
                <a:uFillTx/>
                <a:latin typeface="Calibri"/>
              </a:rPr>
              <a:t>4 x narrower resonances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3757EF6C-28B6-447E-93FF-2EB4EF7DAD95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057F77C-75D3-4D39-9210-9E27FE779EEF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baseline="30000"/>
              <a:t>37</a:t>
            </a:r>
            <a:r>
              <a:rPr lang="en-US" b="1"/>
              <a:t>K </a:t>
            </a:r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</a:t>
            </a:r>
            <a:r>
              <a:rPr lang="pl-PL" b="1"/>
              <a:t>NMR</a:t>
            </a:r>
            <a:r>
              <a:rPr lang="en-US" b="1"/>
              <a:t> in 4.7 T</a:t>
            </a:r>
          </a:p>
        </p:txBody>
      </p:sp>
      <p:pic>
        <p:nvPicPr>
          <p:cNvPr id="4" name="Graphic 5">
            <a:extLst>
              <a:ext uri="{FF2B5EF4-FFF2-40B4-BE49-F238E27FC236}">
                <a16:creationId xmlns:a16="http://schemas.microsoft.com/office/drawing/2014/main" id="{F843D8A0-8508-4096-AC6E-853A228E6A7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637684" y="1428750"/>
            <a:ext cx="5333996" cy="4000500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5" name="Graphic 7">
            <a:extLst>
              <a:ext uri="{FF2B5EF4-FFF2-40B4-BE49-F238E27FC236}">
                <a16:creationId xmlns:a16="http://schemas.microsoft.com/office/drawing/2014/main" id="{18E61977-83DF-4A87-B71A-EBEA042B8B7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5971681" y="1428750"/>
            <a:ext cx="5333996" cy="400050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6" name="TextBox 8">
            <a:extLst>
              <a:ext uri="{FF2B5EF4-FFF2-40B4-BE49-F238E27FC236}">
                <a16:creationId xmlns:a16="http://schemas.microsoft.com/office/drawing/2014/main" id="{F4FD9A8F-C3D1-4217-AF48-84FBAD88FA22}"/>
              </a:ext>
            </a:extLst>
          </p:cNvPr>
          <p:cNvSpPr txBox="1"/>
          <p:nvPr/>
        </p:nvSpPr>
        <p:spPr>
          <a:xfrm>
            <a:off x="1567501" y="5738234"/>
            <a:ext cx="347434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hyperfine structure in KBr</a:t>
            </a:r>
          </a:p>
        </p:txBody>
      </p:sp>
      <p:sp>
        <p:nvSpPr>
          <p:cNvPr id="7" name="TextBox 9">
            <a:extLst>
              <a:ext uri="{FF2B5EF4-FFF2-40B4-BE49-F238E27FC236}">
                <a16:creationId xmlns:a16="http://schemas.microsoft.com/office/drawing/2014/main" id="{BEC31C78-B61D-4281-880B-BDC7820CCC2A}"/>
              </a:ext>
            </a:extLst>
          </p:cNvPr>
          <p:cNvSpPr txBox="1"/>
          <p:nvPr/>
        </p:nvSpPr>
        <p:spPr>
          <a:xfrm>
            <a:off x="7150156" y="5738231"/>
            <a:ext cx="3321422" cy="46166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solid-state </a:t>
            </a:r>
            <a:r>
              <a:rPr lang="el-GR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-NMR in KBr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E03690A-0F97-41AE-8B4C-F49BFCCEE6F5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9E08124-E234-46B4-A253-AC2FD6ED676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14</a:t>
            </a: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2A6CB3E6-5C04-45B4-8011-96B362F90B55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4BB0C06D-E58A-4121-800D-6B8943A57DFD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Summary and outlook</a:t>
            </a:r>
          </a:p>
        </p:txBody>
      </p:sp>
      <p:sp>
        <p:nvSpPr>
          <p:cNvPr id="4" name="TextBox 5">
            <a:extLst>
              <a:ext uri="{FF2B5EF4-FFF2-40B4-BE49-F238E27FC236}">
                <a16:creationId xmlns:a16="http://schemas.microsoft.com/office/drawing/2014/main" id="{2DF6604F-A3B0-4A62-BBD1-EF52CD4BA881}"/>
              </a:ext>
            </a:extLst>
          </p:cNvPr>
          <p:cNvSpPr txBox="1"/>
          <p:nvPr/>
        </p:nvSpPr>
        <p:spPr>
          <a:xfrm>
            <a:off x="334862" y="1346737"/>
            <a:ext cx="8971174" cy="452431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pl-PL" sz="2400" b="1" dirty="0"/>
              <a:t>First liquid-state </a:t>
            </a:r>
            <a:r>
              <a:rPr lang="el-GR" sz="2400" b="1" dirty="0">
                <a:cs typeface="Calibri Light" panose="020F0302020204030204" pitchFamily="34" charset="0"/>
              </a:rPr>
              <a:t>β</a:t>
            </a:r>
            <a:r>
              <a:rPr lang="pl-PL" sz="2400" b="1" dirty="0">
                <a:cs typeface="Calibri Light" panose="020F0302020204030204" pitchFamily="34" charset="0"/>
              </a:rPr>
              <a:t>-NMR results for </a:t>
            </a:r>
            <a:r>
              <a:rPr lang="pl-PL" sz="2400" b="1" baseline="30000" dirty="0">
                <a:cs typeface="Calibri Light" panose="020F0302020204030204" pitchFamily="34" charset="0"/>
              </a:rPr>
              <a:t>26</a:t>
            </a:r>
            <a:r>
              <a:rPr lang="pl-PL" sz="2400" b="1" dirty="0">
                <a:cs typeface="Calibri Light" panose="020F0302020204030204" pitchFamily="34" charset="0"/>
              </a:rPr>
              <a:t>Na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Benchmarking </a:t>
            </a:r>
            <a:r>
              <a:rPr lang="en-US" sz="2400" b="1" dirty="0">
                <a:solidFill>
                  <a:srgbClr val="000000"/>
                </a:solidFill>
                <a:latin typeface="Calibri"/>
              </a:rPr>
              <a:t>beamline with 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4.7 T  magnet</a:t>
            </a:r>
          </a:p>
          <a:p>
            <a:pPr lvl="2">
              <a:buSzPct val="100000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1257300" lvl="2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dirty="0">
                <a:solidFill>
                  <a:srgbClr val="000000"/>
                </a:solidFill>
                <a:latin typeface="Calibri"/>
              </a:rPr>
              <a:t>Sample and holders → reproducibility</a:t>
            </a:r>
          </a:p>
          <a:p>
            <a:pPr marL="1257300" lvl="2" indent="-342900">
              <a:buSzPct val="100000"/>
              <a:buFont typeface="Arial" panose="020B0604020202020204" pitchFamily="34" charset="0"/>
              <a:buChar char="•"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Liquid-state </a:t>
            </a:r>
            <a:r>
              <a:rPr lang="el-GR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β</a:t>
            </a:r>
            <a:r>
              <a:rPr lang="pl-PL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-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NMR with 4 x narrower resonances </a:t>
            </a:r>
            <a:b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</a:b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in comparison with </a:t>
            </a:r>
            <a:r>
              <a:rPr lang="en-US" sz="2400" b="1" dirty="0">
                <a:solidFill>
                  <a:srgbClr val="000000"/>
                </a:solidFill>
                <a:latin typeface="Calibri"/>
              </a:rPr>
              <a:t>stable isotopes</a:t>
            </a: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Chemical evaluation of Larmor frequencies → biology applications</a:t>
            </a:r>
          </a:p>
          <a:p>
            <a:pPr marL="285750" marR="0" lvl="0" indent="-28575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Arial" pitchFamily="34"/>
              <a:buChar char="•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 Further alkali-metal isotopes to try, e.g. </a:t>
            </a:r>
            <a:r>
              <a:rPr lang="en-US" sz="2400" b="1" i="0" u="none" strike="noStrike" kern="1200" cap="none" spc="0" baseline="30000" dirty="0">
                <a:solidFill>
                  <a:srgbClr val="000000"/>
                </a:solidFill>
                <a:uFillTx/>
                <a:latin typeface="Calibri"/>
              </a:rPr>
              <a:t>49</a:t>
            </a:r>
            <a:r>
              <a:rPr lang="en-US" sz="24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K</a:t>
            </a:r>
          </a:p>
          <a:p>
            <a:pPr marR="0" lvl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24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7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D0EB9F0A-4E00-4793-926D-397F82C86588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86BB6B67-EF61-4B2E-8156-E1BD651C1554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/>
              <a:t>Acknowledges</a:t>
            </a:r>
          </a:p>
        </p:txBody>
      </p:sp>
      <p:pic>
        <p:nvPicPr>
          <p:cNvPr id="4" name="Grafika 7">
            <a:extLst>
              <a:ext uri="{FF2B5EF4-FFF2-40B4-BE49-F238E27FC236}">
                <a16:creationId xmlns:a16="http://schemas.microsoft.com/office/drawing/2014/main" id="{353866E1-9378-4D19-9935-B5049CDC79D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rcRect l="33077" t="13719" r="29882" b="42814"/>
          <a:stretch>
            <a:fillRect/>
          </a:stretch>
        </p:blipFill>
        <p:spPr>
          <a:xfrm>
            <a:off x="620072" y="1310902"/>
            <a:ext cx="969785" cy="919895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5" name="pole tekstowe 12">
            <a:extLst>
              <a:ext uri="{FF2B5EF4-FFF2-40B4-BE49-F238E27FC236}">
                <a16:creationId xmlns:a16="http://schemas.microsoft.com/office/drawing/2014/main" id="{6E1B268B-E116-4D05-8983-75DF1F15C343}"/>
              </a:ext>
            </a:extLst>
          </p:cNvPr>
          <p:cNvSpPr txBox="1"/>
          <p:nvPr/>
        </p:nvSpPr>
        <p:spPr>
          <a:xfrm>
            <a:off x="5030196" y="2028221"/>
            <a:ext cx="4039261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060B14"/>
                </a:solidFill>
                <a:uFillTx/>
                <a:latin typeface="Calibri"/>
              </a:rPr>
              <a:t>Institute of Analytical Chemistry, Leipzig University</a:t>
            </a:r>
          </a:p>
        </p:txBody>
      </p:sp>
      <p:sp>
        <p:nvSpPr>
          <p:cNvPr id="6" name="Owal 15">
            <a:extLst>
              <a:ext uri="{FF2B5EF4-FFF2-40B4-BE49-F238E27FC236}">
                <a16:creationId xmlns:a16="http://schemas.microsoft.com/office/drawing/2014/main" id="{41351DC5-5A65-4310-AD7A-EE8B15A3E8AC}"/>
              </a:ext>
            </a:extLst>
          </p:cNvPr>
          <p:cNvSpPr/>
          <p:nvPr/>
        </p:nvSpPr>
        <p:spPr>
          <a:xfrm>
            <a:off x="518300" y="1171959"/>
            <a:ext cx="1212055" cy="119777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79404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Owal 14">
            <a:extLst>
              <a:ext uri="{FF2B5EF4-FFF2-40B4-BE49-F238E27FC236}">
                <a16:creationId xmlns:a16="http://schemas.microsoft.com/office/drawing/2014/main" id="{08ACD271-2DAA-4CAC-B822-65AAD9CD5884}"/>
              </a:ext>
            </a:extLst>
          </p:cNvPr>
          <p:cNvSpPr/>
          <p:nvPr/>
        </p:nvSpPr>
        <p:spPr>
          <a:xfrm>
            <a:off x="662638" y="1314102"/>
            <a:ext cx="927219" cy="91989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8575" cap="flat">
            <a:solidFill>
              <a:srgbClr val="060B1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pole tekstowe 9">
            <a:extLst>
              <a:ext uri="{FF2B5EF4-FFF2-40B4-BE49-F238E27FC236}">
                <a16:creationId xmlns:a16="http://schemas.microsoft.com/office/drawing/2014/main" id="{70D9605D-245E-4E42-9C07-7E68394A8288}"/>
              </a:ext>
            </a:extLst>
          </p:cNvPr>
          <p:cNvSpPr txBox="1"/>
          <p:nvPr/>
        </p:nvSpPr>
        <p:spPr>
          <a:xfrm>
            <a:off x="1671120" y="1750637"/>
            <a:ext cx="1944764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Dr Magdalena Kowalska</a:t>
            </a:r>
          </a:p>
        </p:txBody>
      </p:sp>
      <p:sp>
        <p:nvSpPr>
          <p:cNvPr id="9" name="pole tekstowe 10">
            <a:extLst>
              <a:ext uri="{FF2B5EF4-FFF2-40B4-BE49-F238E27FC236}">
                <a16:creationId xmlns:a16="http://schemas.microsoft.com/office/drawing/2014/main" id="{E8960146-4215-4903-983B-4222A761E3C2}"/>
              </a:ext>
            </a:extLst>
          </p:cNvPr>
          <p:cNvSpPr txBox="1"/>
          <p:nvPr/>
        </p:nvSpPr>
        <p:spPr>
          <a:xfrm>
            <a:off x="1666119" y="1999646"/>
            <a:ext cx="1949765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0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ISOLDE, CERN</a:t>
            </a:r>
          </a:p>
        </p:txBody>
      </p:sp>
      <p:pic>
        <p:nvPicPr>
          <p:cNvPr id="10" name="Grafika 17">
            <a:extLst>
              <a:ext uri="{FF2B5EF4-FFF2-40B4-BE49-F238E27FC236}">
                <a16:creationId xmlns:a16="http://schemas.microsoft.com/office/drawing/2014/main" id="{48E282F8-23EB-45CD-B9F4-3B4E7648818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96DAC541-7B7A-43D3-8B79-37D633B846F1}">
                <asvg:svgBlip xmlns:asvg="http://schemas.microsoft.com/office/drawing/2016/SVG/main" r:embed="rId6"/>
              </a:ext>
            </a:extLst>
          </a:blip>
          <a:srcRect t="1" r="13403" b="38846"/>
          <a:stretch>
            <a:fillRect/>
          </a:stretch>
        </p:blipFill>
        <p:spPr>
          <a:xfrm>
            <a:off x="3937442" y="1255041"/>
            <a:ext cx="997848" cy="987323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1" name="Owal 20">
            <a:extLst>
              <a:ext uri="{FF2B5EF4-FFF2-40B4-BE49-F238E27FC236}">
                <a16:creationId xmlns:a16="http://schemas.microsoft.com/office/drawing/2014/main" id="{24315261-A9DB-4EC6-978D-B00627BF199F}"/>
              </a:ext>
            </a:extLst>
          </p:cNvPr>
          <p:cNvSpPr/>
          <p:nvPr/>
        </p:nvSpPr>
        <p:spPr>
          <a:xfrm>
            <a:off x="3863724" y="1180325"/>
            <a:ext cx="1212055" cy="119777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79404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2" name="Owal 21">
            <a:extLst>
              <a:ext uri="{FF2B5EF4-FFF2-40B4-BE49-F238E27FC236}">
                <a16:creationId xmlns:a16="http://schemas.microsoft.com/office/drawing/2014/main" id="{EC5E8410-CC4E-4835-98A4-89D0EA3EB2A1}"/>
              </a:ext>
            </a:extLst>
          </p:cNvPr>
          <p:cNvSpPr/>
          <p:nvPr/>
        </p:nvSpPr>
        <p:spPr>
          <a:xfrm>
            <a:off x="4008062" y="1322469"/>
            <a:ext cx="927219" cy="919895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noFill/>
          <a:ln w="28575" cap="flat">
            <a:solidFill>
              <a:srgbClr val="060B14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pole tekstowe 11">
            <a:extLst>
              <a:ext uri="{FF2B5EF4-FFF2-40B4-BE49-F238E27FC236}">
                <a16:creationId xmlns:a16="http://schemas.microsoft.com/office/drawing/2014/main" id="{595816A6-73DD-4461-B2CF-9DAB4FF4590C}"/>
              </a:ext>
            </a:extLst>
          </p:cNvPr>
          <p:cNvSpPr txBox="1"/>
          <p:nvPr/>
        </p:nvSpPr>
        <p:spPr>
          <a:xfrm>
            <a:off x="5035198" y="1779212"/>
            <a:ext cx="1944764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200" b="1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Prof. J</a:t>
            </a:r>
            <a:r>
              <a:rPr lang="de-DE" sz="1200" b="1" i="0" u="none" strike="noStrike" kern="1200" cap="none" spc="0" baseline="0">
                <a:solidFill>
                  <a:srgbClr val="181717"/>
                </a:solidFill>
                <a:uFillTx/>
                <a:latin typeface="Calibri"/>
              </a:rPr>
              <a:t>örg Matysik</a:t>
            </a:r>
            <a:endParaRPr lang="pl-PL" sz="1200" b="1" i="0" u="none" strike="noStrike" kern="1200" cap="none" spc="0" baseline="0">
              <a:solidFill>
                <a:srgbClr val="181717"/>
              </a:solidFill>
              <a:uFillTx/>
              <a:latin typeface="Calibri"/>
            </a:endParaRPr>
          </a:p>
        </p:txBody>
      </p:sp>
      <p:sp>
        <p:nvSpPr>
          <p:cNvPr id="14" name="Rectangle 14">
            <a:extLst>
              <a:ext uri="{FF2B5EF4-FFF2-40B4-BE49-F238E27FC236}">
                <a16:creationId xmlns:a16="http://schemas.microsoft.com/office/drawing/2014/main" id="{BFA19C4D-80A9-442E-9EAC-839E81E4B4A3}"/>
              </a:ext>
            </a:extLst>
          </p:cNvPr>
          <p:cNvSpPr/>
          <p:nvPr/>
        </p:nvSpPr>
        <p:spPr>
          <a:xfrm>
            <a:off x="1751048" y="6362093"/>
            <a:ext cx="9647011" cy="246220"/>
          </a:xfrm>
          <a:prstGeom prst="rect">
            <a:avLst/>
          </a:prstGeom>
          <a:solidFill>
            <a:srgbClr val="FFFFFF"/>
          </a:solidFill>
          <a:ln w="9528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GB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This work has been sponsored by the Wolfgang </a:t>
            </a:r>
            <a:r>
              <a:rPr lang="en-GB" sz="1000" b="1" i="0" u="none" strike="noStrike" kern="1200" cap="none" spc="0" baseline="0" dirty="0" err="1">
                <a:solidFill>
                  <a:srgbClr val="000000"/>
                </a:solidFill>
                <a:uFillTx/>
                <a:latin typeface="Arial" pitchFamily="34"/>
              </a:rPr>
              <a:t>Gentner</a:t>
            </a:r>
            <a:r>
              <a:rPr lang="en-GB" sz="10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</a:rPr>
              <a:t> Programme of the German Federal Ministry of Education and Research (grant no. </a:t>
            </a:r>
            <a:r>
              <a:rPr lang="en-GB" sz="1000" b="1" i="0" u="none" strike="noStrike" kern="1200" cap="none" spc="0" baseline="0" dirty="0">
                <a:solidFill>
                  <a:srgbClr val="000000"/>
                </a:solidFill>
                <a:uFillTx/>
                <a:latin typeface="Arial" pitchFamily="34"/>
              </a:rPr>
              <a:t>05E15CHA)</a:t>
            </a:r>
            <a:endParaRPr lang="en-GB" sz="10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15" name="Obraz 8">
            <a:extLst>
              <a:ext uri="{FF2B5EF4-FFF2-40B4-BE49-F238E27FC236}">
                <a16:creationId xmlns:a16="http://schemas.microsoft.com/office/drawing/2014/main" id="{D4A58B29-4F6A-48E6-BDBF-65737CB94475}"/>
              </a:ext>
            </a:extLst>
          </p:cNvPr>
          <p:cNvPicPr>
            <a:picLocks noChangeAspect="1"/>
          </p:cNvPicPr>
          <p:nvPr/>
        </p:nvPicPr>
        <p:blipFill>
          <a:blip r:embed="rId7"/>
          <a:srcRect b="16790"/>
          <a:stretch>
            <a:fillRect/>
          </a:stretch>
        </p:blipFill>
        <p:spPr>
          <a:xfrm>
            <a:off x="10588358" y="5922139"/>
            <a:ext cx="1603647" cy="677149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6" name="Picture 9">
            <a:extLst>
              <a:ext uri="{FF2B5EF4-FFF2-40B4-BE49-F238E27FC236}">
                <a16:creationId xmlns:a16="http://schemas.microsoft.com/office/drawing/2014/main" id="{A49F474C-6057-4687-B8E0-3AFA0D1DA1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9442935" y="1038655"/>
            <a:ext cx="2568544" cy="638976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7" name="pole tekstowe 11">
            <a:extLst>
              <a:ext uri="{FF2B5EF4-FFF2-40B4-BE49-F238E27FC236}">
                <a16:creationId xmlns:a16="http://schemas.microsoft.com/office/drawing/2014/main" id="{F40BA6FF-9FD3-4858-841F-F735B49631DC}"/>
              </a:ext>
            </a:extLst>
          </p:cNvPr>
          <p:cNvSpPr txBox="1"/>
          <p:nvPr/>
        </p:nvSpPr>
        <p:spPr>
          <a:xfrm>
            <a:off x="334862" y="4293574"/>
            <a:ext cx="11574712" cy="830997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just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A. Antusek, </a:t>
            </a:r>
            <a:r>
              <a:rPr lang="pl-PL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N. Azaryan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M. Baranowski, M. Bissell,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M. </a:t>
            </a:r>
            <a:r>
              <a:rPr lang="en-US" sz="16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</a:rPr>
              <a:t>Chojnacki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A. Gerami, A. Hurajt, </a:t>
            </a:r>
            <a:r>
              <a:rPr lang="pl-PL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M. Jankowski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R. Jolivet, </a:t>
            </a:r>
            <a:r>
              <a:rPr lang="pl-PL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B. Karg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 M. Kozak, </a:t>
            </a:r>
            <a:r>
              <a:rPr lang="pl-PL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K. Kulesz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M. Maddah, M. Madurga Flores, J. Matysik,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I. </a:t>
            </a:r>
            <a:r>
              <a:rPr lang="en-US" sz="16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</a:rPr>
              <a:t>Michelon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G. Neyens, M. Pupier,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</a:t>
            </a:r>
            <a:r>
              <a:rPr lang="en-US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T. </a:t>
            </a:r>
            <a:r>
              <a:rPr lang="en-US" sz="1600" b="1" i="0" u="none" strike="noStrike" kern="1200" cap="none" spc="0" baseline="0" dirty="0" err="1">
                <a:solidFill>
                  <a:srgbClr val="000000"/>
                </a:solidFill>
                <a:uFillTx/>
                <a:latin typeface="Calibri" pitchFamily="34"/>
              </a:rPr>
              <a:t>Treczoks</a:t>
            </a:r>
            <a:r>
              <a:rPr lang="en-US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, </a:t>
            </a:r>
            <a:r>
              <a:rPr lang="pl-PL" sz="1600" b="0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 A. Skrzypczak, J. Viger-Gravel, J. Wolak, D. Zakoucky and </a:t>
            </a:r>
            <a:r>
              <a:rPr lang="pl-PL" sz="1600" b="1" i="0" u="none" strike="noStrike" kern="1200" cap="none" spc="0" baseline="0" dirty="0">
                <a:solidFill>
                  <a:srgbClr val="000000"/>
                </a:solidFill>
                <a:uFillTx/>
                <a:latin typeface="Calibri" pitchFamily="34"/>
              </a:rPr>
              <a:t>M.Kowalska</a:t>
            </a:r>
            <a:endParaRPr lang="pl-PL" sz="1600" b="0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pic>
        <p:nvPicPr>
          <p:cNvPr id="25" name="Picture 5">
            <a:extLst>
              <a:ext uri="{FF2B5EF4-FFF2-40B4-BE49-F238E27FC236}">
                <a16:creationId xmlns:a16="http://schemas.microsoft.com/office/drawing/2014/main" id="{1848C445-F5BA-4FD0-97FC-3C69271A8626}"/>
              </a:ext>
            </a:extLst>
          </p:cNvPr>
          <p:cNvPicPr>
            <a:picLocks noChangeAspect="1"/>
          </p:cNvPicPr>
          <p:nvPr/>
        </p:nvPicPr>
        <p:blipFill>
          <a:blip r:embed="rId9"/>
          <a:srcRect l="13139" t="38212" r="13139" b="44087"/>
          <a:stretch>
            <a:fillRect/>
          </a:stretch>
        </p:blipFill>
        <p:spPr>
          <a:xfrm>
            <a:off x="9442935" y="266831"/>
            <a:ext cx="1761363" cy="2988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26" name="Picture 6">
            <a:extLst>
              <a:ext uri="{FF2B5EF4-FFF2-40B4-BE49-F238E27FC236}">
                <a16:creationId xmlns:a16="http://schemas.microsoft.com/office/drawing/2014/main" id="{B3482987-B10B-4E77-B496-EF1145B4DB2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298116" y="82039"/>
            <a:ext cx="815873" cy="79802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FF4420B0-3F4A-4D81-BE68-B38CDF15DF40}"/>
              </a:ext>
            </a:extLst>
          </p:cNvPr>
          <p:cNvSpPr txBox="1"/>
          <p:nvPr/>
        </p:nvSpPr>
        <p:spPr>
          <a:xfrm>
            <a:off x="4650219" y="3843144"/>
            <a:ext cx="28915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u="sng" dirty="0" err="1"/>
              <a:t>BetaDropNMR</a:t>
            </a:r>
            <a:r>
              <a:rPr lang="en-US" b="1" u="sng" dirty="0"/>
              <a:t> collaboration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8E9EE5D6-B77B-4934-A0AE-C85EDC8D550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7AD4D4-C3BD-490E-8703-65DD588752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Backup slides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4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51">
            <a:extLst>
              <a:ext uri="{FF2B5EF4-FFF2-40B4-BE49-F238E27FC236}">
                <a16:creationId xmlns:a16="http://schemas.microsoft.com/office/drawing/2014/main" id="{8C0110B3-527E-499F-8A4D-C258BDC68D0F}"/>
              </a:ext>
            </a:extLst>
          </p:cNvPr>
          <p:cNvSpPr txBox="1"/>
          <p:nvPr/>
        </p:nvSpPr>
        <p:spPr>
          <a:xfrm>
            <a:off x="890804" y="6123194"/>
            <a:ext cx="101811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Type of laser polarization can select the transition (here: m</a:t>
            </a:r>
            <a:r>
              <a:rPr lang="en-GB" baseline="-25000" dirty="0"/>
              <a:t>F</a:t>
            </a:r>
            <a:r>
              <a:rPr lang="en-GB" dirty="0"/>
              <a:t>= +1)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Atomic spins are predominantly in the ground state with highest magnetic sublevel m</a:t>
            </a:r>
            <a:r>
              <a:rPr lang="en-GB" baseline="-25000" dirty="0"/>
              <a:t>F</a:t>
            </a:r>
            <a:endParaRPr lang="en-GB" dirty="0"/>
          </a:p>
        </p:txBody>
      </p:sp>
      <p:sp>
        <p:nvSpPr>
          <p:cNvPr id="2" name="Rectangle 7">
            <a:extLst>
              <a:ext uri="{FF2B5EF4-FFF2-40B4-BE49-F238E27FC236}">
                <a16:creationId xmlns:a16="http://schemas.microsoft.com/office/drawing/2014/main" id="{B74BD07A-81DE-481D-B09C-487CEF9C8D5D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07C050-11A6-44EC-AD33-82A46FC61FAB}"/>
              </a:ext>
            </a:extLst>
          </p:cNvPr>
          <p:cNvSpPr/>
          <p:nvPr/>
        </p:nvSpPr>
        <p:spPr>
          <a:xfrm>
            <a:off x="9827471" y="6135607"/>
            <a:ext cx="227588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8D1268C2-1F8F-42FA-9556-A558B789D865}"/>
              </a:ext>
            </a:extLst>
          </p:cNvPr>
          <p:cNvSpPr txBox="1">
            <a:spLocks/>
          </p:cNvSpPr>
          <p:nvPr/>
        </p:nvSpPr>
        <p:spPr>
          <a:xfrm>
            <a:off x="1043608" y="-8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r>
              <a:rPr lang="en-GB" b="1" dirty="0"/>
              <a:t>Optical Pumping</a:t>
            </a:r>
          </a:p>
        </p:txBody>
      </p:sp>
      <p:sp>
        <p:nvSpPr>
          <p:cNvPr id="10" name="TextBox 150">
            <a:extLst>
              <a:ext uri="{FF2B5EF4-FFF2-40B4-BE49-F238E27FC236}">
                <a16:creationId xmlns:a16="http://schemas.microsoft.com/office/drawing/2014/main" id="{7BFF29A9-22AE-4267-9372-C3EC97C2466C}"/>
              </a:ext>
            </a:extLst>
          </p:cNvPr>
          <p:cNvSpPr txBox="1"/>
          <p:nvPr/>
        </p:nvSpPr>
        <p:spPr>
          <a:xfrm>
            <a:off x="633347" y="971435"/>
            <a:ext cx="11148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Total atomic spin F (interaction between electron spin and nuclear spin)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Resonant transfer of atomic spins from one hyperfine level to another (from ground state to excited state), followed by the spontaneous emission.</a:t>
            </a:r>
          </a:p>
        </p:txBody>
      </p:sp>
      <p:cxnSp>
        <p:nvCxnSpPr>
          <p:cNvPr id="12" name="Straight Connector 31">
            <a:extLst>
              <a:ext uri="{FF2B5EF4-FFF2-40B4-BE49-F238E27FC236}">
                <a16:creationId xmlns:a16="http://schemas.microsoft.com/office/drawing/2014/main" id="{25660411-23DB-4DBD-90B8-5B7EADFC2DFC}"/>
              </a:ext>
            </a:extLst>
          </p:cNvPr>
          <p:cNvCxnSpPr>
            <a:cxnSpLocks/>
          </p:cNvCxnSpPr>
          <p:nvPr/>
        </p:nvCxnSpPr>
        <p:spPr>
          <a:xfrm>
            <a:off x="2286143" y="4699498"/>
            <a:ext cx="925920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406">
            <a:extLst>
              <a:ext uri="{FF2B5EF4-FFF2-40B4-BE49-F238E27FC236}">
                <a16:creationId xmlns:a16="http://schemas.microsoft.com/office/drawing/2014/main" id="{73937201-3216-46A2-AC53-9430FDC5FC12}"/>
              </a:ext>
            </a:extLst>
          </p:cNvPr>
          <p:cNvCxnSpPr>
            <a:cxnSpLocks/>
          </p:cNvCxnSpPr>
          <p:nvPr/>
        </p:nvCxnSpPr>
        <p:spPr>
          <a:xfrm flipV="1">
            <a:off x="2072859" y="2408524"/>
            <a:ext cx="32477" cy="2676526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407">
            <a:extLst>
              <a:ext uri="{FF2B5EF4-FFF2-40B4-BE49-F238E27FC236}">
                <a16:creationId xmlns:a16="http://schemas.microsoft.com/office/drawing/2014/main" id="{083497EF-B030-48C7-B812-0B4A408E3BFA}"/>
              </a:ext>
            </a:extLst>
          </p:cNvPr>
          <p:cNvSpPr txBox="1"/>
          <p:nvPr/>
        </p:nvSpPr>
        <p:spPr>
          <a:xfrm>
            <a:off x="1756637" y="2451068"/>
            <a:ext cx="37221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400" dirty="0">
                <a:latin typeface="Arial Narrow" panose="020B0606020202030204" pitchFamily="34" charset="0"/>
              </a:rPr>
              <a:t>E</a:t>
            </a:r>
            <a:endParaRPr lang="pl-PL" sz="3000" dirty="0">
              <a:latin typeface="Arial Narrow" panose="020B0606020202030204" pitchFamily="34" charset="0"/>
            </a:endParaRPr>
          </a:p>
        </p:txBody>
      </p:sp>
      <p:sp>
        <p:nvSpPr>
          <p:cNvPr id="15" name="Rectangle 37">
            <a:extLst>
              <a:ext uri="{FF2B5EF4-FFF2-40B4-BE49-F238E27FC236}">
                <a16:creationId xmlns:a16="http://schemas.microsoft.com/office/drawing/2014/main" id="{328C9655-0C51-4021-A589-9852F63B9855}"/>
              </a:ext>
            </a:extLst>
          </p:cNvPr>
          <p:cNvSpPr/>
          <p:nvPr/>
        </p:nvSpPr>
        <p:spPr>
          <a:xfrm>
            <a:off x="2185795" y="4169738"/>
            <a:ext cx="1156086" cy="529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3s </a:t>
            </a:r>
            <a:r>
              <a:rPr lang="en-GB" sz="2800" baseline="30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en-GB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r>
              <a:rPr lang="en-GB" sz="2800" baseline="-25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1/2</a:t>
            </a:r>
            <a:endParaRPr lang="pl-P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Connector 409">
            <a:extLst>
              <a:ext uri="{FF2B5EF4-FFF2-40B4-BE49-F238E27FC236}">
                <a16:creationId xmlns:a16="http://schemas.microsoft.com/office/drawing/2014/main" id="{0F68F3D4-F2EE-450B-B2B7-8517DBAA6BB2}"/>
              </a:ext>
            </a:extLst>
          </p:cNvPr>
          <p:cNvCxnSpPr>
            <a:cxnSpLocks/>
          </p:cNvCxnSpPr>
          <p:nvPr/>
        </p:nvCxnSpPr>
        <p:spPr>
          <a:xfrm>
            <a:off x="2386491" y="2878707"/>
            <a:ext cx="925920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410">
            <a:extLst>
              <a:ext uri="{FF2B5EF4-FFF2-40B4-BE49-F238E27FC236}">
                <a16:creationId xmlns:a16="http://schemas.microsoft.com/office/drawing/2014/main" id="{7306C271-0EDF-4B92-B26E-D4C3B643128B}"/>
              </a:ext>
            </a:extLst>
          </p:cNvPr>
          <p:cNvSpPr/>
          <p:nvPr/>
        </p:nvSpPr>
        <p:spPr>
          <a:xfrm>
            <a:off x="2286143" y="2348947"/>
            <a:ext cx="1172116" cy="5297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pl-PL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en-GB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800" baseline="30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pl-PL" sz="28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r>
              <a:rPr lang="pl-PL" sz="2800" baseline="-25000" dirty="0">
                <a:latin typeface="Arial Narrow" panose="020B0606020202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GB" sz="2800" baseline="-25000" dirty="0"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/2</a:t>
            </a:r>
            <a:endParaRPr lang="pl-PL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411">
            <a:extLst>
              <a:ext uri="{FF2B5EF4-FFF2-40B4-BE49-F238E27FC236}">
                <a16:creationId xmlns:a16="http://schemas.microsoft.com/office/drawing/2014/main" id="{31CAB050-E32E-4259-9F71-6D78B84380D1}"/>
              </a:ext>
            </a:extLst>
          </p:cNvPr>
          <p:cNvCxnSpPr>
            <a:cxnSpLocks/>
          </p:cNvCxnSpPr>
          <p:nvPr/>
        </p:nvCxnSpPr>
        <p:spPr>
          <a:xfrm>
            <a:off x="3846994" y="3325492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412">
            <a:extLst>
              <a:ext uri="{FF2B5EF4-FFF2-40B4-BE49-F238E27FC236}">
                <a16:creationId xmlns:a16="http://schemas.microsoft.com/office/drawing/2014/main" id="{031DF602-B973-4469-89CD-8477397F446E}"/>
              </a:ext>
            </a:extLst>
          </p:cNvPr>
          <p:cNvCxnSpPr>
            <a:cxnSpLocks/>
          </p:cNvCxnSpPr>
          <p:nvPr/>
        </p:nvCxnSpPr>
        <p:spPr>
          <a:xfrm>
            <a:off x="3846994" y="3005991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413">
            <a:extLst>
              <a:ext uri="{FF2B5EF4-FFF2-40B4-BE49-F238E27FC236}">
                <a16:creationId xmlns:a16="http://schemas.microsoft.com/office/drawing/2014/main" id="{FFF76670-5D71-4B9B-876C-DC3CBB5C048E}"/>
              </a:ext>
            </a:extLst>
          </p:cNvPr>
          <p:cNvCxnSpPr>
            <a:cxnSpLocks/>
          </p:cNvCxnSpPr>
          <p:nvPr/>
        </p:nvCxnSpPr>
        <p:spPr>
          <a:xfrm>
            <a:off x="3846994" y="2405507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414">
            <a:extLst>
              <a:ext uri="{FF2B5EF4-FFF2-40B4-BE49-F238E27FC236}">
                <a16:creationId xmlns:a16="http://schemas.microsoft.com/office/drawing/2014/main" id="{AA8EEFA2-1F90-4558-9851-7B951394825C}"/>
              </a:ext>
            </a:extLst>
          </p:cNvPr>
          <p:cNvCxnSpPr>
            <a:cxnSpLocks/>
          </p:cNvCxnSpPr>
          <p:nvPr/>
        </p:nvCxnSpPr>
        <p:spPr>
          <a:xfrm>
            <a:off x="3846994" y="4363637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415">
            <a:extLst>
              <a:ext uri="{FF2B5EF4-FFF2-40B4-BE49-F238E27FC236}">
                <a16:creationId xmlns:a16="http://schemas.microsoft.com/office/drawing/2014/main" id="{63AFA8B8-3965-472C-A5B7-B86B575FE575}"/>
              </a:ext>
            </a:extLst>
          </p:cNvPr>
          <p:cNvCxnSpPr>
            <a:cxnSpLocks/>
          </p:cNvCxnSpPr>
          <p:nvPr/>
        </p:nvCxnSpPr>
        <p:spPr>
          <a:xfrm>
            <a:off x="3846994" y="5000187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416">
            <a:extLst>
              <a:ext uri="{FF2B5EF4-FFF2-40B4-BE49-F238E27FC236}">
                <a16:creationId xmlns:a16="http://schemas.microsoft.com/office/drawing/2014/main" id="{AEF7AE86-CA75-43FA-BF3C-BC87008A52C6}"/>
              </a:ext>
            </a:extLst>
          </p:cNvPr>
          <p:cNvCxnSpPr>
            <a:cxnSpLocks/>
          </p:cNvCxnSpPr>
          <p:nvPr/>
        </p:nvCxnSpPr>
        <p:spPr>
          <a:xfrm>
            <a:off x="3846994" y="2649516"/>
            <a:ext cx="925920" cy="0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47">
            <a:extLst>
              <a:ext uri="{FF2B5EF4-FFF2-40B4-BE49-F238E27FC236}">
                <a16:creationId xmlns:a16="http://schemas.microsoft.com/office/drawing/2014/main" id="{006B3061-B9D7-485D-AA99-FE585A34FCE8}"/>
              </a:ext>
            </a:extLst>
          </p:cNvPr>
          <p:cNvSpPr txBox="1"/>
          <p:nvPr/>
        </p:nvSpPr>
        <p:spPr>
          <a:xfrm>
            <a:off x="4684421" y="2222528"/>
            <a:ext cx="2584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3</a:t>
            </a:r>
            <a:endParaRPr lang="pl-PL" sz="1600" dirty="0">
              <a:latin typeface="Arial Narrow" panose="020B0606020202030204" pitchFamily="34" charset="0"/>
            </a:endParaRPr>
          </a:p>
        </p:txBody>
      </p:sp>
      <p:sp>
        <p:nvSpPr>
          <p:cNvPr id="25" name="TextBox 417">
            <a:extLst>
              <a:ext uri="{FF2B5EF4-FFF2-40B4-BE49-F238E27FC236}">
                <a16:creationId xmlns:a16="http://schemas.microsoft.com/office/drawing/2014/main" id="{6A074028-F74D-4619-9D64-D80E2C7A6629}"/>
              </a:ext>
            </a:extLst>
          </p:cNvPr>
          <p:cNvSpPr txBox="1"/>
          <p:nvPr/>
        </p:nvSpPr>
        <p:spPr>
          <a:xfrm>
            <a:off x="4687500" y="2476909"/>
            <a:ext cx="2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6" name="TextBox 418">
            <a:extLst>
              <a:ext uri="{FF2B5EF4-FFF2-40B4-BE49-F238E27FC236}">
                <a16:creationId xmlns:a16="http://schemas.microsoft.com/office/drawing/2014/main" id="{ECC68DD6-7CB4-4658-8A61-369303BD187B}"/>
              </a:ext>
            </a:extLst>
          </p:cNvPr>
          <p:cNvSpPr txBox="1"/>
          <p:nvPr/>
        </p:nvSpPr>
        <p:spPr>
          <a:xfrm>
            <a:off x="4678376" y="2823534"/>
            <a:ext cx="220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7" name="TextBox 419">
            <a:extLst>
              <a:ext uri="{FF2B5EF4-FFF2-40B4-BE49-F238E27FC236}">
                <a16:creationId xmlns:a16="http://schemas.microsoft.com/office/drawing/2014/main" id="{A03E46C8-D6DA-45BD-9C24-DFCD7DAD042D}"/>
              </a:ext>
            </a:extLst>
          </p:cNvPr>
          <p:cNvSpPr txBox="1"/>
          <p:nvPr/>
        </p:nvSpPr>
        <p:spPr>
          <a:xfrm>
            <a:off x="4676842" y="4815521"/>
            <a:ext cx="2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28" name="TextBox 420">
            <a:extLst>
              <a:ext uri="{FF2B5EF4-FFF2-40B4-BE49-F238E27FC236}">
                <a16:creationId xmlns:a16="http://schemas.microsoft.com/office/drawing/2014/main" id="{5C53158B-3C1D-475C-B495-A36A41B9F864}"/>
              </a:ext>
            </a:extLst>
          </p:cNvPr>
          <p:cNvSpPr txBox="1"/>
          <p:nvPr/>
        </p:nvSpPr>
        <p:spPr>
          <a:xfrm>
            <a:off x="4688698" y="4178082"/>
            <a:ext cx="2410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29" name="TextBox 421">
            <a:extLst>
              <a:ext uri="{FF2B5EF4-FFF2-40B4-BE49-F238E27FC236}">
                <a16:creationId xmlns:a16="http://schemas.microsoft.com/office/drawing/2014/main" id="{7E5B9025-07B1-46ED-B144-118A142F4543}"/>
              </a:ext>
            </a:extLst>
          </p:cNvPr>
          <p:cNvSpPr txBox="1"/>
          <p:nvPr/>
        </p:nvSpPr>
        <p:spPr>
          <a:xfrm>
            <a:off x="4686590" y="3146165"/>
            <a:ext cx="2710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0</a:t>
            </a:r>
          </a:p>
        </p:txBody>
      </p:sp>
      <p:cxnSp>
        <p:nvCxnSpPr>
          <p:cNvPr id="30" name="Straight Connector 49">
            <a:extLst>
              <a:ext uri="{FF2B5EF4-FFF2-40B4-BE49-F238E27FC236}">
                <a16:creationId xmlns:a16="http://schemas.microsoft.com/office/drawing/2014/main" id="{96FF832D-9A51-492A-BB4A-5FE41EE17E09}"/>
              </a:ext>
            </a:extLst>
          </p:cNvPr>
          <p:cNvCxnSpPr/>
          <p:nvPr/>
        </p:nvCxnSpPr>
        <p:spPr>
          <a:xfrm flipH="1">
            <a:off x="3312411" y="2405507"/>
            <a:ext cx="534583" cy="440734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91131429-FF92-48B8-B12A-97BD9610A197}"/>
              </a:ext>
            </a:extLst>
          </p:cNvPr>
          <p:cNvCxnSpPr/>
          <p:nvPr/>
        </p:nvCxnSpPr>
        <p:spPr>
          <a:xfrm flipH="1">
            <a:off x="3311144" y="2649516"/>
            <a:ext cx="553680" cy="206196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56">
            <a:extLst>
              <a:ext uri="{FF2B5EF4-FFF2-40B4-BE49-F238E27FC236}">
                <a16:creationId xmlns:a16="http://schemas.microsoft.com/office/drawing/2014/main" id="{D0D85283-E9F8-4426-9F94-3BE36FCA1D17}"/>
              </a:ext>
            </a:extLst>
          </p:cNvPr>
          <p:cNvCxnSpPr/>
          <p:nvPr/>
        </p:nvCxnSpPr>
        <p:spPr>
          <a:xfrm flipH="1" flipV="1">
            <a:off x="3303022" y="2862618"/>
            <a:ext cx="561802" cy="145582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447">
            <a:extLst>
              <a:ext uri="{FF2B5EF4-FFF2-40B4-BE49-F238E27FC236}">
                <a16:creationId xmlns:a16="http://schemas.microsoft.com/office/drawing/2014/main" id="{87F9B5A0-5C9D-4407-BD02-13BEC4AB3EF5}"/>
              </a:ext>
            </a:extLst>
          </p:cNvPr>
          <p:cNvCxnSpPr/>
          <p:nvPr/>
        </p:nvCxnSpPr>
        <p:spPr>
          <a:xfrm flipH="1" flipV="1">
            <a:off x="3311144" y="2891422"/>
            <a:ext cx="519484" cy="439266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451">
            <a:extLst>
              <a:ext uri="{FF2B5EF4-FFF2-40B4-BE49-F238E27FC236}">
                <a16:creationId xmlns:a16="http://schemas.microsoft.com/office/drawing/2014/main" id="{D213D47E-EA63-4069-A63C-C7AB6A2C026F}"/>
              </a:ext>
            </a:extLst>
          </p:cNvPr>
          <p:cNvCxnSpPr/>
          <p:nvPr/>
        </p:nvCxnSpPr>
        <p:spPr>
          <a:xfrm flipH="1">
            <a:off x="3196776" y="4362748"/>
            <a:ext cx="659133" cy="33675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462">
            <a:extLst>
              <a:ext uri="{FF2B5EF4-FFF2-40B4-BE49-F238E27FC236}">
                <a16:creationId xmlns:a16="http://schemas.microsoft.com/office/drawing/2014/main" id="{1624174D-2DFC-4A37-8C1A-7CEE089CEC52}"/>
              </a:ext>
            </a:extLst>
          </p:cNvPr>
          <p:cNvCxnSpPr/>
          <p:nvPr/>
        </p:nvCxnSpPr>
        <p:spPr>
          <a:xfrm flipH="1" flipV="1">
            <a:off x="3196776" y="4712213"/>
            <a:ext cx="659133" cy="300690"/>
          </a:xfrm>
          <a:prstGeom prst="line">
            <a:avLst/>
          </a:prstGeom>
          <a:ln w="25400">
            <a:solidFill>
              <a:schemeClr val="tx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464">
            <a:extLst>
              <a:ext uri="{FF2B5EF4-FFF2-40B4-BE49-F238E27FC236}">
                <a16:creationId xmlns:a16="http://schemas.microsoft.com/office/drawing/2014/main" id="{1F44CCC5-55DA-43FC-AE9D-ACB351DC1B93}"/>
              </a:ext>
            </a:extLst>
          </p:cNvPr>
          <p:cNvSpPr txBox="1"/>
          <p:nvPr/>
        </p:nvSpPr>
        <p:spPr>
          <a:xfrm>
            <a:off x="2058648" y="5338688"/>
            <a:ext cx="1345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>
                <a:latin typeface="Arial Narrow" panose="020B0606020202030204" pitchFamily="34" charset="0"/>
              </a:rPr>
              <a:t>Fine structure</a:t>
            </a:r>
          </a:p>
        </p:txBody>
      </p:sp>
      <p:sp>
        <p:nvSpPr>
          <p:cNvPr id="37" name="TextBox 422">
            <a:extLst>
              <a:ext uri="{FF2B5EF4-FFF2-40B4-BE49-F238E27FC236}">
                <a16:creationId xmlns:a16="http://schemas.microsoft.com/office/drawing/2014/main" id="{929889D5-355B-40C5-97A4-2373706E1F54}"/>
              </a:ext>
            </a:extLst>
          </p:cNvPr>
          <p:cNvSpPr txBox="1"/>
          <p:nvPr/>
        </p:nvSpPr>
        <p:spPr>
          <a:xfrm>
            <a:off x="3579702" y="5338174"/>
            <a:ext cx="13459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>
                <a:latin typeface="Arial Narrow" panose="020B0606020202030204" pitchFamily="34" charset="0"/>
              </a:rPr>
              <a:t>Hyperfine structure</a:t>
            </a:r>
          </a:p>
        </p:txBody>
      </p:sp>
      <p:cxnSp>
        <p:nvCxnSpPr>
          <p:cNvPr id="38" name="Straight Arrow Connector 473">
            <a:extLst>
              <a:ext uri="{FF2B5EF4-FFF2-40B4-BE49-F238E27FC236}">
                <a16:creationId xmlns:a16="http://schemas.microsoft.com/office/drawing/2014/main" id="{BE933D14-4658-4BA1-B6AE-1AE7E93B1AD3}"/>
              </a:ext>
            </a:extLst>
          </p:cNvPr>
          <p:cNvCxnSpPr>
            <a:cxnSpLocks/>
          </p:cNvCxnSpPr>
          <p:nvPr/>
        </p:nvCxnSpPr>
        <p:spPr>
          <a:xfrm flipV="1">
            <a:off x="3987010" y="3036861"/>
            <a:ext cx="0" cy="1310145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423">
            <a:extLst>
              <a:ext uri="{FF2B5EF4-FFF2-40B4-BE49-F238E27FC236}">
                <a16:creationId xmlns:a16="http://schemas.microsoft.com/office/drawing/2014/main" id="{84329305-83D6-4AB2-BDB8-385B0CC53C1D}"/>
              </a:ext>
            </a:extLst>
          </p:cNvPr>
          <p:cNvCxnSpPr>
            <a:cxnSpLocks/>
          </p:cNvCxnSpPr>
          <p:nvPr/>
        </p:nvCxnSpPr>
        <p:spPr>
          <a:xfrm flipV="1">
            <a:off x="4128322" y="2681900"/>
            <a:ext cx="0" cy="1667143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424">
            <a:extLst>
              <a:ext uri="{FF2B5EF4-FFF2-40B4-BE49-F238E27FC236}">
                <a16:creationId xmlns:a16="http://schemas.microsoft.com/office/drawing/2014/main" id="{A9EBF08D-C774-4A14-8080-EC624BB146B7}"/>
              </a:ext>
            </a:extLst>
          </p:cNvPr>
          <p:cNvCxnSpPr>
            <a:cxnSpLocks/>
          </p:cNvCxnSpPr>
          <p:nvPr/>
        </p:nvCxnSpPr>
        <p:spPr>
          <a:xfrm flipV="1">
            <a:off x="4252690" y="2427495"/>
            <a:ext cx="0" cy="1921547"/>
          </a:xfrm>
          <a:prstGeom prst="straightConnector1">
            <a:avLst/>
          </a:prstGeom>
          <a:ln w="254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28">
            <a:extLst>
              <a:ext uri="{FF2B5EF4-FFF2-40B4-BE49-F238E27FC236}">
                <a16:creationId xmlns:a16="http://schemas.microsoft.com/office/drawing/2014/main" id="{F11F939E-091E-4763-ACEA-671C2DC48965}"/>
              </a:ext>
            </a:extLst>
          </p:cNvPr>
          <p:cNvCxnSpPr>
            <a:cxnSpLocks/>
          </p:cNvCxnSpPr>
          <p:nvPr/>
        </p:nvCxnSpPr>
        <p:spPr>
          <a:xfrm flipV="1">
            <a:off x="4407565" y="3345173"/>
            <a:ext cx="0" cy="1655014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29">
            <a:extLst>
              <a:ext uri="{FF2B5EF4-FFF2-40B4-BE49-F238E27FC236}">
                <a16:creationId xmlns:a16="http://schemas.microsoft.com/office/drawing/2014/main" id="{24B5FEFB-ED9C-4AA3-9A9C-8A76CA2D72D6}"/>
              </a:ext>
            </a:extLst>
          </p:cNvPr>
          <p:cNvCxnSpPr>
            <a:cxnSpLocks/>
          </p:cNvCxnSpPr>
          <p:nvPr/>
        </p:nvCxnSpPr>
        <p:spPr>
          <a:xfrm flipV="1">
            <a:off x="4548428" y="3036861"/>
            <a:ext cx="0" cy="196332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30">
            <a:extLst>
              <a:ext uri="{FF2B5EF4-FFF2-40B4-BE49-F238E27FC236}">
                <a16:creationId xmlns:a16="http://schemas.microsoft.com/office/drawing/2014/main" id="{6A9660E1-BE49-45F2-87E3-0FC8A08B7034}"/>
              </a:ext>
            </a:extLst>
          </p:cNvPr>
          <p:cNvCxnSpPr>
            <a:cxnSpLocks/>
          </p:cNvCxnSpPr>
          <p:nvPr/>
        </p:nvCxnSpPr>
        <p:spPr>
          <a:xfrm flipV="1">
            <a:off x="4672796" y="2681901"/>
            <a:ext cx="0" cy="2318286"/>
          </a:xfrm>
          <a:prstGeom prst="straightConnector1">
            <a:avLst/>
          </a:prstGeom>
          <a:ln w="25400">
            <a:solidFill>
              <a:schemeClr val="accent6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2">
            <a:extLst>
              <a:ext uri="{FF2B5EF4-FFF2-40B4-BE49-F238E27FC236}">
                <a16:creationId xmlns:a16="http://schemas.microsoft.com/office/drawing/2014/main" id="{260AB9C3-E540-46D7-9568-0D77F285DFC9}"/>
              </a:ext>
            </a:extLst>
          </p:cNvPr>
          <p:cNvCxnSpPr>
            <a:cxnSpLocks/>
          </p:cNvCxnSpPr>
          <p:nvPr/>
        </p:nvCxnSpPr>
        <p:spPr>
          <a:xfrm>
            <a:off x="5235488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37">
            <a:extLst>
              <a:ext uri="{FF2B5EF4-FFF2-40B4-BE49-F238E27FC236}">
                <a16:creationId xmlns:a16="http://schemas.microsoft.com/office/drawing/2014/main" id="{6850A0B1-77B9-43D4-B82E-B344891C8A19}"/>
              </a:ext>
            </a:extLst>
          </p:cNvPr>
          <p:cNvCxnSpPr>
            <a:cxnSpLocks/>
          </p:cNvCxnSpPr>
          <p:nvPr/>
        </p:nvCxnSpPr>
        <p:spPr>
          <a:xfrm>
            <a:off x="5875331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515">
            <a:extLst>
              <a:ext uri="{FF2B5EF4-FFF2-40B4-BE49-F238E27FC236}">
                <a16:creationId xmlns:a16="http://schemas.microsoft.com/office/drawing/2014/main" id="{F7E1137C-2E3F-4A29-A4E7-034E7699156A}"/>
              </a:ext>
            </a:extLst>
          </p:cNvPr>
          <p:cNvSpPr txBox="1"/>
          <p:nvPr/>
        </p:nvSpPr>
        <p:spPr>
          <a:xfrm>
            <a:off x="5961745" y="4992835"/>
            <a:ext cx="392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-2</a:t>
            </a:r>
          </a:p>
        </p:txBody>
      </p:sp>
      <p:sp>
        <p:nvSpPr>
          <p:cNvPr id="47" name="TextBox 516">
            <a:extLst>
              <a:ext uri="{FF2B5EF4-FFF2-40B4-BE49-F238E27FC236}">
                <a16:creationId xmlns:a16="http://schemas.microsoft.com/office/drawing/2014/main" id="{3FD0A63A-46CA-4F9E-B3DE-752AE0753669}"/>
              </a:ext>
            </a:extLst>
          </p:cNvPr>
          <p:cNvSpPr txBox="1"/>
          <p:nvPr/>
        </p:nvSpPr>
        <p:spPr>
          <a:xfrm>
            <a:off x="7317391" y="4989312"/>
            <a:ext cx="26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48" name="TextBox 517">
            <a:extLst>
              <a:ext uri="{FF2B5EF4-FFF2-40B4-BE49-F238E27FC236}">
                <a16:creationId xmlns:a16="http://schemas.microsoft.com/office/drawing/2014/main" id="{229BC69C-2502-4F8A-B42C-250A43985C13}"/>
              </a:ext>
            </a:extLst>
          </p:cNvPr>
          <p:cNvSpPr txBox="1"/>
          <p:nvPr/>
        </p:nvSpPr>
        <p:spPr>
          <a:xfrm>
            <a:off x="6604699" y="5007338"/>
            <a:ext cx="38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-1</a:t>
            </a:r>
          </a:p>
        </p:txBody>
      </p:sp>
      <p:sp>
        <p:nvSpPr>
          <p:cNvPr id="49" name="TextBox 518">
            <a:extLst>
              <a:ext uri="{FF2B5EF4-FFF2-40B4-BE49-F238E27FC236}">
                <a16:creationId xmlns:a16="http://schemas.microsoft.com/office/drawing/2014/main" id="{51EC9433-1B0E-4979-BDC1-6E546A06FA31}"/>
              </a:ext>
            </a:extLst>
          </p:cNvPr>
          <p:cNvSpPr txBox="1"/>
          <p:nvPr/>
        </p:nvSpPr>
        <p:spPr>
          <a:xfrm>
            <a:off x="7952481" y="4997584"/>
            <a:ext cx="2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0" name="TextBox 519">
            <a:extLst>
              <a:ext uri="{FF2B5EF4-FFF2-40B4-BE49-F238E27FC236}">
                <a16:creationId xmlns:a16="http://schemas.microsoft.com/office/drawing/2014/main" id="{08FC786F-9ACD-4DF3-A672-1071C02F8369}"/>
              </a:ext>
            </a:extLst>
          </p:cNvPr>
          <p:cNvSpPr txBox="1"/>
          <p:nvPr/>
        </p:nvSpPr>
        <p:spPr>
          <a:xfrm>
            <a:off x="8575982" y="4989312"/>
            <a:ext cx="2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1" name="TextBox 520">
            <a:extLst>
              <a:ext uri="{FF2B5EF4-FFF2-40B4-BE49-F238E27FC236}">
                <a16:creationId xmlns:a16="http://schemas.microsoft.com/office/drawing/2014/main" id="{2BAB57A8-B3FE-45D8-9C8B-5DE1BEC5014E}"/>
              </a:ext>
            </a:extLst>
          </p:cNvPr>
          <p:cNvSpPr txBox="1"/>
          <p:nvPr/>
        </p:nvSpPr>
        <p:spPr>
          <a:xfrm>
            <a:off x="5981400" y="2024171"/>
            <a:ext cx="392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-2</a:t>
            </a:r>
          </a:p>
        </p:txBody>
      </p:sp>
      <p:sp>
        <p:nvSpPr>
          <p:cNvPr id="52" name="TextBox 521">
            <a:extLst>
              <a:ext uri="{FF2B5EF4-FFF2-40B4-BE49-F238E27FC236}">
                <a16:creationId xmlns:a16="http://schemas.microsoft.com/office/drawing/2014/main" id="{06CE80DE-BD04-484B-A1A1-9820CAACC521}"/>
              </a:ext>
            </a:extLst>
          </p:cNvPr>
          <p:cNvSpPr txBox="1"/>
          <p:nvPr/>
        </p:nvSpPr>
        <p:spPr>
          <a:xfrm>
            <a:off x="7337046" y="2020648"/>
            <a:ext cx="26785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0</a:t>
            </a:r>
          </a:p>
        </p:txBody>
      </p:sp>
      <p:sp>
        <p:nvSpPr>
          <p:cNvPr id="53" name="TextBox 522">
            <a:extLst>
              <a:ext uri="{FF2B5EF4-FFF2-40B4-BE49-F238E27FC236}">
                <a16:creationId xmlns:a16="http://schemas.microsoft.com/office/drawing/2014/main" id="{88E071F1-017A-4138-BC9B-A4E8CCCD74A8}"/>
              </a:ext>
            </a:extLst>
          </p:cNvPr>
          <p:cNvSpPr txBox="1"/>
          <p:nvPr/>
        </p:nvSpPr>
        <p:spPr>
          <a:xfrm>
            <a:off x="6624354" y="2038674"/>
            <a:ext cx="3849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-1</a:t>
            </a:r>
          </a:p>
        </p:txBody>
      </p:sp>
      <p:sp>
        <p:nvSpPr>
          <p:cNvPr id="54" name="TextBox 523">
            <a:extLst>
              <a:ext uri="{FF2B5EF4-FFF2-40B4-BE49-F238E27FC236}">
                <a16:creationId xmlns:a16="http://schemas.microsoft.com/office/drawing/2014/main" id="{C2890930-2AD2-4F06-894A-4CE760C2F943}"/>
              </a:ext>
            </a:extLst>
          </p:cNvPr>
          <p:cNvSpPr txBox="1"/>
          <p:nvPr/>
        </p:nvSpPr>
        <p:spPr>
          <a:xfrm>
            <a:off x="7972136" y="2028920"/>
            <a:ext cx="2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1</a:t>
            </a:r>
          </a:p>
        </p:txBody>
      </p:sp>
      <p:sp>
        <p:nvSpPr>
          <p:cNvPr id="55" name="TextBox 524">
            <a:extLst>
              <a:ext uri="{FF2B5EF4-FFF2-40B4-BE49-F238E27FC236}">
                <a16:creationId xmlns:a16="http://schemas.microsoft.com/office/drawing/2014/main" id="{857CB835-03A2-4E89-9D8C-672D7E82FB78}"/>
              </a:ext>
            </a:extLst>
          </p:cNvPr>
          <p:cNvSpPr txBox="1"/>
          <p:nvPr/>
        </p:nvSpPr>
        <p:spPr>
          <a:xfrm>
            <a:off x="8595637" y="2020648"/>
            <a:ext cx="299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2</a:t>
            </a:r>
          </a:p>
        </p:txBody>
      </p:sp>
      <p:sp>
        <p:nvSpPr>
          <p:cNvPr id="56" name="TextBox 525">
            <a:extLst>
              <a:ext uri="{FF2B5EF4-FFF2-40B4-BE49-F238E27FC236}">
                <a16:creationId xmlns:a16="http://schemas.microsoft.com/office/drawing/2014/main" id="{096F262E-9460-4464-AE44-BA7905614CF1}"/>
              </a:ext>
            </a:extLst>
          </p:cNvPr>
          <p:cNvSpPr txBox="1"/>
          <p:nvPr/>
        </p:nvSpPr>
        <p:spPr>
          <a:xfrm>
            <a:off x="5334576" y="2015098"/>
            <a:ext cx="3927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-3</a:t>
            </a:r>
          </a:p>
        </p:txBody>
      </p:sp>
      <p:sp>
        <p:nvSpPr>
          <p:cNvPr id="57" name="TextBox 526">
            <a:extLst>
              <a:ext uri="{FF2B5EF4-FFF2-40B4-BE49-F238E27FC236}">
                <a16:creationId xmlns:a16="http://schemas.microsoft.com/office/drawing/2014/main" id="{CD609073-DCB9-46CF-B911-2A743B967138}"/>
              </a:ext>
            </a:extLst>
          </p:cNvPr>
          <p:cNvSpPr txBox="1"/>
          <p:nvPr/>
        </p:nvSpPr>
        <p:spPr>
          <a:xfrm>
            <a:off x="9244093" y="2028920"/>
            <a:ext cx="2566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 Narrow" panose="020B0606020202030204" pitchFamily="34" charset="0"/>
              </a:rPr>
              <a:t>3</a:t>
            </a:r>
          </a:p>
        </p:txBody>
      </p:sp>
      <p:cxnSp>
        <p:nvCxnSpPr>
          <p:cNvPr id="58" name="Straight Arrow Connector 73">
            <a:extLst>
              <a:ext uri="{FF2B5EF4-FFF2-40B4-BE49-F238E27FC236}">
                <a16:creationId xmlns:a16="http://schemas.microsoft.com/office/drawing/2014/main" id="{98C1A0BA-6E70-4436-961B-827FA722AC81}"/>
              </a:ext>
            </a:extLst>
          </p:cNvPr>
          <p:cNvCxnSpPr/>
          <p:nvPr/>
        </p:nvCxnSpPr>
        <p:spPr>
          <a:xfrm flipH="1">
            <a:off x="6260653" y="2445440"/>
            <a:ext cx="583897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75">
            <a:extLst>
              <a:ext uri="{FF2B5EF4-FFF2-40B4-BE49-F238E27FC236}">
                <a16:creationId xmlns:a16="http://schemas.microsoft.com/office/drawing/2014/main" id="{70D886F0-A2D4-4FF6-A256-C40B4BB3BEB9}"/>
              </a:ext>
            </a:extLst>
          </p:cNvPr>
          <p:cNvCxnSpPr/>
          <p:nvPr/>
        </p:nvCxnSpPr>
        <p:spPr>
          <a:xfrm>
            <a:off x="6832071" y="2445440"/>
            <a:ext cx="55729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Arrow Connector 532">
            <a:extLst>
              <a:ext uri="{FF2B5EF4-FFF2-40B4-BE49-F238E27FC236}">
                <a16:creationId xmlns:a16="http://schemas.microsoft.com/office/drawing/2014/main" id="{E1CE2DF3-21F2-4A5E-8C3E-457B636BBDDD}"/>
              </a:ext>
            </a:extLst>
          </p:cNvPr>
          <p:cNvCxnSpPr/>
          <p:nvPr/>
        </p:nvCxnSpPr>
        <p:spPr>
          <a:xfrm flipH="1">
            <a:off x="6911926" y="2447660"/>
            <a:ext cx="583897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438">
            <a:extLst>
              <a:ext uri="{FF2B5EF4-FFF2-40B4-BE49-F238E27FC236}">
                <a16:creationId xmlns:a16="http://schemas.microsoft.com/office/drawing/2014/main" id="{060F2DAE-DF9F-4D8B-BA23-B5B9B5F3AA4E}"/>
              </a:ext>
            </a:extLst>
          </p:cNvPr>
          <p:cNvCxnSpPr>
            <a:cxnSpLocks/>
          </p:cNvCxnSpPr>
          <p:nvPr/>
        </p:nvCxnSpPr>
        <p:spPr>
          <a:xfrm>
            <a:off x="6510421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439">
            <a:extLst>
              <a:ext uri="{FF2B5EF4-FFF2-40B4-BE49-F238E27FC236}">
                <a16:creationId xmlns:a16="http://schemas.microsoft.com/office/drawing/2014/main" id="{1512EE14-7C0F-4C1E-A500-B6F5C8C3A7D6}"/>
              </a:ext>
            </a:extLst>
          </p:cNvPr>
          <p:cNvCxnSpPr>
            <a:cxnSpLocks/>
          </p:cNvCxnSpPr>
          <p:nvPr/>
        </p:nvCxnSpPr>
        <p:spPr>
          <a:xfrm>
            <a:off x="7152423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441">
            <a:extLst>
              <a:ext uri="{FF2B5EF4-FFF2-40B4-BE49-F238E27FC236}">
                <a16:creationId xmlns:a16="http://schemas.microsoft.com/office/drawing/2014/main" id="{2CEDC054-67A6-4298-8F8C-80222D466B70}"/>
              </a:ext>
            </a:extLst>
          </p:cNvPr>
          <p:cNvCxnSpPr>
            <a:cxnSpLocks/>
          </p:cNvCxnSpPr>
          <p:nvPr/>
        </p:nvCxnSpPr>
        <p:spPr>
          <a:xfrm>
            <a:off x="7791891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442">
            <a:extLst>
              <a:ext uri="{FF2B5EF4-FFF2-40B4-BE49-F238E27FC236}">
                <a16:creationId xmlns:a16="http://schemas.microsoft.com/office/drawing/2014/main" id="{7FBDACA2-9C06-44D5-AD31-8556C69F16C3}"/>
              </a:ext>
            </a:extLst>
          </p:cNvPr>
          <p:cNvCxnSpPr>
            <a:cxnSpLocks/>
          </p:cNvCxnSpPr>
          <p:nvPr/>
        </p:nvCxnSpPr>
        <p:spPr>
          <a:xfrm>
            <a:off x="8431734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443">
            <a:extLst>
              <a:ext uri="{FF2B5EF4-FFF2-40B4-BE49-F238E27FC236}">
                <a16:creationId xmlns:a16="http://schemas.microsoft.com/office/drawing/2014/main" id="{E05B9395-3116-4941-B1CE-920297E32609}"/>
              </a:ext>
            </a:extLst>
          </p:cNvPr>
          <p:cNvCxnSpPr>
            <a:cxnSpLocks/>
          </p:cNvCxnSpPr>
          <p:nvPr/>
        </p:nvCxnSpPr>
        <p:spPr>
          <a:xfrm>
            <a:off x="9066824" y="2405507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527">
            <a:extLst>
              <a:ext uri="{FF2B5EF4-FFF2-40B4-BE49-F238E27FC236}">
                <a16:creationId xmlns:a16="http://schemas.microsoft.com/office/drawing/2014/main" id="{D2FEAAA3-71ED-4425-A027-DC16C121B146}"/>
              </a:ext>
            </a:extLst>
          </p:cNvPr>
          <p:cNvCxnSpPr>
            <a:cxnSpLocks/>
          </p:cNvCxnSpPr>
          <p:nvPr/>
        </p:nvCxnSpPr>
        <p:spPr>
          <a:xfrm flipV="1">
            <a:off x="5968337" y="2451068"/>
            <a:ext cx="646099" cy="2496092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Rectangle 81">
            <a:extLst>
              <a:ext uri="{FF2B5EF4-FFF2-40B4-BE49-F238E27FC236}">
                <a16:creationId xmlns:a16="http://schemas.microsoft.com/office/drawing/2014/main" id="{A273495C-EC81-4F4D-AE47-F05E93C47F7D}"/>
              </a:ext>
            </a:extLst>
          </p:cNvPr>
          <p:cNvSpPr/>
          <p:nvPr/>
        </p:nvSpPr>
        <p:spPr>
          <a:xfrm>
            <a:off x="7170195" y="4762854"/>
            <a:ext cx="551759" cy="174594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8" name="Rectangle 545">
            <a:extLst>
              <a:ext uri="{FF2B5EF4-FFF2-40B4-BE49-F238E27FC236}">
                <a16:creationId xmlns:a16="http://schemas.microsoft.com/office/drawing/2014/main" id="{C1838CD5-3247-4416-81AD-B0FFA1E38C58}"/>
              </a:ext>
            </a:extLst>
          </p:cNvPr>
          <p:cNvSpPr/>
          <p:nvPr/>
        </p:nvSpPr>
        <p:spPr>
          <a:xfrm>
            <a:off x="7803679" y="4457023"/>
            <a:ext cx="559000" cy="480444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69" name="Rectangle 546">
            <a:extLst>
              <a:ext uri="{FF2B5EF4-FFF2-40B4-BE49-F238E27FC236}">
                <a16:creationId xmlns:a16="http://schemas.microsoft.com/office/drawing/2014/main" id="{E08E01C0-715C-4274-9029-853FCC30BCEA}"/>
              </a:ext>
            </a:extLst>
          </p:cNvPr>
          <p:cNvSpPr/>
          <p:nvPr/>
        </p:nvSpPr>
        <p:spPr>
          <a:xfrm>
            <a:off x="8442804" y="3613072"/>
            <a:ext cx="559000" cy="1324885"/>
          </a:xfrm>
          <a:prstGeom prst="rect">
            <a:avLst/>
          </a:prstGeom>
          <a:solidFill>
            <a:srgbClr val="92D050"/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70" name="Straight Arrow Connector 537">
            <a:extLst>
              <a:ext uri="{FF2B5EF4-FFF2-40B4-BE49-F238E27FC236}">
                <a16:creationId xmlns:a16="http://schemas.microsoft.com/office/drawing/2014/main" id="{2A9138F9-DDD8-496F-968F-926A427C654C}"/>
              </a:ext>
            </a:extLst>
          </p:cNvPr>
          <p:cNvCxnSpPr/>
          <p:nvPr/>
        </p:nvCxnSpPr>
        <p:spPr>
          <a:xfrm>
            <a:off x="8164199" y="2445440"/>
            <a:ext cx="55729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Arrow Connector 539">
            <a:extLst>
              <a:ext uri="{FF2B5EF4-FFF2-40B4-BE49-F238E27FC236}">
                <a16:creationId xmlns:a16="http://schemas.microsoft.com/office/drawing/2014/main" id="{B388EBAB-ED91-4B64-A48B-312853546A1E}"/>
              </a:ext>
            </a:extLst>
          </p:cNvPr>
          <p:cNvCxnSpPr/>
          <p:nvPr/>
        </p:nvCxnSpPr>
        <p:spPr>
          <a:xfrm flipH="1">
            <a:off x="8248389" y="2444190"/>
            <a:ext cx="583897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Arrow Connector 542">
            <a:extLst>
              <a:ext uri="{FF2B5EF4-FFF2-40B4-BE49-F238E27FC236}">
                <a16:creationId xmlns:a16="http://schemas.microsoft.com/office/drawing/2014/main" id="{D34B68EC-E942-465A-9629-D00F1D32D4AA}"/>
              </a:ext>
            </a:extLst>
          </p:cNvPr>
          <p:cNvCxnSpPr/>
          <p:nvPr/>
        </p:nvCxnSpPr>
        <p:spPr>
          <a:xfrm flipH="1">
            <a:off x="8888421" y="2444190"/>
            <a:ext cx="583897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528">
            <a:extLst>
              <a:ext uri="{FF2B5EF4-FFF2-40B4-BE49-F238E27FC236}">
                <a16:creationId xmlns:a16="http://schemas.microsoft.com/office/drawing/2014/main" id="{1BF107C5-338F-45A7-ADE7-0E9B2C5877CA}"/>
              </a:ext>
            </a:extLst>
          </p:cNvPr>
          <p:cNvCxnSpPr>
            <a:cxnSpLocks/>
          </p:cNvCxnSpPr>
          <p:nvPr/>
        </p:nvCxnSpPr>
        <p:spPr>
          <a:xfrm flipV="1">
            <a:off x="6602920" y="2445440"/>
            <a:ext cx="653134" cy="2517491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531">
            <a:extLst>
              <a:ext uri="{FF2B5EF4-FFF2-40B4-BE49-F238E27FC236}">
                <a16:creationId xmlns:a16="http://schemas.microsoft.com/office/drawing/2014/main" id="{7138A7E4-3590-4018-BB5F-F6211FA2F9DF}"/>
              </a:ext>
            </a:extLst>
          </p:cNvPr>
          <p:cNvCxnSpPr>
            <a:cxnSpLocks/>
          </p:cNvCxnSpPr>
          <p:nvPr/>
        </p:nvCxnSpPr>
        <p:spPr>
          <a:xfrm flipV="1">
            <a:off x="8536752" y="2446690"/>
            <a:ext cx="643507" cy="25122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Arrow Connector 77">
            <a:extLst>
              <a:ext uri="{FF2B5EF4-FFF2-40B4-BE49-F238E27FC236}">
                <a16:creationId xmlns:a16="http://schemas.microsoft.com/office/drawing/2014/main" id="{E42A530C-581B-4932-9B43-FEEC2E5C2F20}"/>
              </a:ext>
            </a:extLst>
          </p:cNvPr>
          <p:cNvCxnSpPr>
            <a:cxnSpLocks/>
          </p:cNvCxnSpPr>
          <p:nvPr/>
        </p:nvCxnSpPr>
        <p:spPr>
          <a:xfrm>
            <a:off x="6840915" y="2445440"/>
            <a:ext cx="700445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533">
            <a:extLst>
              <a:ext uri="{FF2B5EF4-FFF2-40B4-BE49-F238E27FC236}">
                <a16:creationId xmlns:a16="http://schemas.microsoft.com/office/drawing/2014/main" id="{49B6B4D1-F7F0-4EA3-B951-DA975CCE9EBC}"/>
              </a:ext>
            </a:extLst>
          </p:cNvPr>
          <p:cNvCxnSpPr/>
          <p:nvPr/>
        </p:nvCxnSpPr>
        <p:spPr>
          <a:xfrm>
            <a:off x="7483344" y="2447660"/>
            <a:ext cx="55729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534">
            <a:extLst>
              <a:ext uri="{FF2B5EF4-FFF2-40B4-BE49-F238E27FC236}">
                <a16:creationId xmlns:a16="http://schemas.microsoft.com/office/drawing/2014/main" id="{8F05E962-9E5B-438F-AEEA-DB3EEC2A75CE}"/>
              </a:ext>
            </a:extLst>
          </p:cNvPr>
          <p:cNvCxnSpPr>
            <a:cxnSpLocks/>
          </p:cNvCxnSpPr>
          <p:nvPr/>
        </p:nvCxnSpPr>
        <p:spPr>
          <a:xfrm>
            <a:off x="7492188" y="2447660"/>
            <a:ext cx="700445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Arrow Connector 538">
            <a:extLst>
              <a:ext uri="{FF2B5EF4-FFF2-40B4-BE49-F238E27FC236}">
                <a16:creationId xmlns:a16="http://schemas.microsoft.com/office/drawing/2014/main" id="{6302287D-04E7-4282-A926-E588DE1183D1}"/>
              </a:ext>
            </a:extLst>
          </p:cNvPr>
          <p:cNvCxnSpPr>
            <a:cxnSpLocks/>
          </p:cNvCxnSpPr>
          <p:nvPr/>
        </p:nvCxnSpPr>
        <p:spPr>
          <a:xfrm>
            <a:off x="8173043" y="2445440"/>
            <a:ext cx="700445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Arrow Connector 540">
            <a:extLst>
              <a:ext uri="{FF2B5EF4-FFF2-40B4-BE49-F238E27FC236}">
                <a16:creationId xmlns:a16="http://schemas.microsoft.com/office/drawing/2014/main" id="{52D22958-C0BB-4734-8B61-D6F8AE2A31DE}"/>
              </a:ext>
            </a:extLst>
          </p:cNvPr>
          <p:cNvCxnSpPr/>
          <p:nvPr/>
        </p:nvCxnSpPr>
        <p:spPr>
          <a:xfrm>
            <a:off x="8819807" y="2444190"/>
            <a:ext cx="55729" cy="250172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Arrow Connector 529">
            <a:extLst>
              <a:ext uri="{FF2B5EF4-FFF2-40B4-BE49-F238E27FC236}">
                <a16:creationId xmlns:a16="http://schemas.microsoft.com/office/drawing/2014/main" id="{2D5FDFE8-99C9-41BC-8DC0-24A398D1F500}"/>
              </a:ext>
            </a:extLst>
          </p:cNvPr>
          <p:cNvCxnSpPr>
            <a:cxnSpLocks/>
          </p:cNvCxnSpPr>
          <p:nvPr/>
        </p:nvCxnSpPr>
        <p:spPr>
          <a:xfrm flipV="1">
            <a:off x="7281853" y="2451068"/>
            <a:ext cx="646099" cy="2496092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Arrow Connector 530">
            <a:extLst>
              <a:ext uri="{FF2B5EF4-FFF2-40B4-BE49-F238E27FC236}">
                <a16:creationId xmlns:a16="http://schemas.microsoft.com/office/drawing/2014/main" id="{8CE40E7F-0DAB-4BDD-8376-000C26D631F5}"/>
              </a:ext>
            </a:extLst>
          </p:cNvPr>
          <p:cNvCxnSpPr>
            <a:cxnSpLocks/>
          </p:cNvCxnSpPr>
          <p:nvPr/>
        </p:nvCxnSpPr>
        <p:spPr>
          <a:xfrm flipV="1">
            <a:off x="7926063" y="2445440"/>
            <a:ext cx="643507" cy="2512200"/>
          </a:xfrm>
          <a:prstGeom prst="straightConnector1">
            <a:avLst/>
          </a:prstGeom>
          <a:ln w="508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536">
            <a:extLst>
              <a:ext uri="{FF2B5EF4-FFF2-40B4-BE49-F238E27FC236}">
                <a16:creationId xmlns:a16="http://schemas.microsoft.com/office/drawing/2014/main" id="{2FDA30BC-3725-45BB-BCB4-B58AAA83C4F6}"/>
              </a:ext>
            </a:extLst>
          </p:cNvPr>
          <p:cNvCxnSpPr>
            <a:cxnSpLocks/>
          </p:cNvCxnSpPr>
          <p:nvPr/>
        </p:nvCxnSpPr>
        <p:spPr>
          <a:xfrm flipH="1">
            <a:off x="7569821" y="2445440"/>
            <a:ext cx="606858" cy="2500470"/>
          </a:xfrm>
          <a:prstGeom prst="straightConnector1">
            <a:avLst/>
          </a:prstGeom>
          <a:ln w="22225">
            <a:solidFill>
              <a:schemeClr val="accent5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445">
            <a:extLst>
              <a:ext uri="{FF2B5EF4-FFF2-40B4-BE49-F238E27FC236}">
                <a16:creationId xmlns:a16="http://schemas.microsoft.com/office/drawing/2014/main" id="{34B415CF-5170-434B-A7C6-96A35FF79420}"/>
              </a:ext>
            </a:extLst>
          </p:cNvPr>
          <p:cNvCxnSpPr>
            <a:cxnSpLocks/>
          </p:cNvCxnSpPr>
          <p:nvPr/>
        </p:nvCxnSpPr>
        <p:spPr>
          <a:xfrm>
            <a:off x="5878377" y="4991566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446">
            <a:extLst>
              <a:ext uri="{FF2B5EF4-FFF2-40B4-BE49-F238E27FC236}">
                <a16:creationId xmlns:a16="http://schemas.microsoft.com/office/drawing/2014/main" id="{DDAEAB25-E563-4869-B5CB-235C6B8F9E36}"/>
              </a:ext>
            </a:extLst>
          </p:cNvPr>
          <p:cNvCxnSpPr>
            <a:cxnSpLocks/>
          </p:cNvCxnSpPr>
          <p:nvPr/>
        </p:nvCxnSpPr>
        <p:spPr>
          <a:xfrm>
            <a:off x="6513467" y="4991566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511">
            <a:extLst>
              <a:ext uri="{FF2B5EF4-FFF2-40B4-BE49-F238E27FC236}">
                <a16:creationId xmlns:a16="http://schemas.microsoft.com/office/drawing/2014/main" id="{818A8383-B9C8-4F7B-B946-CB42B9A7C92A}"/>
              </a:ext>
            </a:extLst>
          </p:cNvPr>
          <p:cNvCxnSpPr>
            <a:cxnSpLocks/>
          </p:cNvCxnSpPr>
          <p:nvPr/>
        </p:nvCxnSpPr>
        <p:spPr>
          <a:xfrm>
            <a:off x="7155469" y="4991566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512">
            <a:extLst>
              <a:ext uri="{FF2B5EF4-FFF2-40B4-BE49-F238E27FC236}">
                <a16:creationId xmlns:a16="http://schemas.microsoft.com/office/drawing/2014/main" id="{3936C232-FB34-4FA5-A17B-8B94C33954A3}"/>
              </a:ext>
            </a:extLst>
          </p:cNvPr>
          <p:cNvCxnSpPr>
            <a:cxnSpLocks/>
          </p:cNvCxnSpPr>
          <p:nvPr/>
        </p:nvCxnSpPr>
        <p:spPr>
          <a:xfrm>
            <a:off x="7794937" y="4991566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Connector 513">
            <a:extLst>
              <a:ext uri="{FF2B5EF4-FFF2-40B4-BE49-F238E27FC236}">
                <a16:creationId xmlns:a16="http://schemas.microsoft.com/office/drawing/2014/main" id="{5A4AE746-542A-4AEA-8F8F-29BA9C08F99A}"/>
              </a:ext>
            </a:extLst>
          </p:cNvPr>
          <p:cNvCxnSpPr>
            <a:cxnSpLocks/>
          </p:cNvCxnSpPr>
          <p:nvPr/>
        </p:nvCxnSpPr>
        <p:spPr>
          <a:xfrm>
            <a:off x="8434780" y="4991566"/>
            <a:ext cx="573542" cy="0"/>
          </a:xfrm>
          <a:prstGeom prst="line">
            <a:avLst/>
          </a:prstGeom>
          <a:ln w="952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547">
            <a:extLst>
              <a:ext uri="{FF2B5EF4-FFF2-40B4-BE49-F238E27FC236}">
                <a16:creationId xmlns:a16="http://schemas.microsoft.com/office/drawing/2014/main" id="{D5B86948-EA9D-48D9-81FB-FDB471B8D507}"/>
              </a:ext>
            </a:extLst>
          </p:cNvPr>
          <p:cNvSpPr txBox="1"/>
          <p:nvPr/>
        </p:nvSpPr>
        <p:spPr>
          <a:xfrm>
            <a:off x="5216607" y="5457910"/>
            <a:ext cx="451660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2000" dirty="0">
                <a:latin typeface="Arial Narrow" panose="020B0606020202030204" pitchFamily="34" charset="0"/>
              </a:rPr>
              <a:t>Magnetic sublevels </a:t>
            </a:r>
            <a:r>
              <a:rPr lang="en-GB" dirty="0"/>
              <a:t>m</a:t>
            </a:r>
            <a:r>
              <a:rPr lang="en-GB" baseline="-25000" dirty="0"/>
              <a:t>F</a:t>
            </a:r>
            <a:r>
              <a:rPr lang="pl-PL" sz="2000" dirty="0">
                <a:latin typeface="Arial Narrow" panose="020B0606020202030204" pitchFamily="34" charset="0"/>
              </a:rPr>
              <a:t> electron cyclic pumping</a:t>
            </a:r>
          </a:p>
        </p:txBody>
      </p:sp>
      <p:sp>
        <p:nvSpPr>
          <p:cNvPr id="89" name="Rectangle 82">
            <a:extLst>
              <a:ext uri="{FF2B5EF4-FFF2-40B4-BE49-F238E27FC236}">
                <a16:creationId xmlns:a16="http://schemas.microsoft.com/office/drawing/2014/main" id="{0B9EF5DD-341A-473E-AD8D-C28691E9F3A0}"/>
              </a:ext>
            </a:extLst>
          </p:cNvPr>
          <p:cNvSpPr/>
          <p:nvPr/>
        </p:nvSpPr>
        <p:spPr>
          <a:xfrm>
            <a:off x="9578264" y="2185198"/>
            <a:ext cx="439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</a:t>
            </a:r>
            <a:r>
              <a:rPr lang="en-GB" baseline="-25000" dirty="0"/>
              <a:t>F</a:t>
            </a:r>
            <a:endParaRPr lang="pl-PL" dirty="0"/>
          </a:p>
        </p:txBody>
      </p:sp>
      <p:sp>
        <p:nvSpPr>
          <p:cNvPr id="90" name="Rectangle 548">
            <a:extLst>
              <a:ext uri="{FF2B5EF4-FFF2-40B4-BE49-F238E27FC236}">
                <a16:creationId xmlns:a16="http://schemas.microsoft.com/office/drawing/2014/main" id="{013C094B-ACF8-468C-91BD-D5B6DB6893E7}"/>
              </a:ext>
            </a:extLst>
          </p:cNvPr>
          <p:cNvSpPr/>
          <p:nvPr/>
        </p:nvSpPr>
        <p:spPr>
          <a:xfrm>
            <a:off x="8937359" y="4780996"/>
            <a:ext cx="439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/>
              <a:t>m</a:t>
            </a:r>
            <a:r>
              <a:rPr lang="en-GB" baseline="-25000" dirty="0"/>
              <a:t>F</a:t>
            </a:r>
            <a:endParaRPr lang="pl-PL" dirty="0"/>
          </a:p>
        </p:txBody>
      </p:sp>
      <p:sp>
        <p:nvSpPr>
          <p:cNvPr id="91" name="Rectangle 84">
            <a:extLst>
              <a:ext uri="{FF2B5EF4-FFF2-40B4-BE49-F238E27FC236}">
                <a16:creationId xmlns:a16="http://schemas.microsoft.com/office/drawing/2014/main" id="{992D0357-122F-4201-ABAC-3EDECB2E6564}"/>
              </a:ext>
            </a:extLst>
          </p:cNvPr>
          <p:cNvSpPr/>
          <p:nvPr/>
        </p:nvSpPr>
        <p:spPr>
          <a:xfrm>
            <a:off x="9865823" y="4114388"/>
            <a:ext cx="1994457" cy="3422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600" b="1" dirty="0">
                <a:solidFill>
                  <a:srgbClr val="C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Sodium D</a:t>
            </a:r>
            <a:r>
              <a:rPr lang="en-GB" sz="1600" b="1" baseline="-25000" dirty="0">
                <a:solidFill>
                  <a:srgbClr val="C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</a:t>
            </a:r>
            <a:r>
              <a:rPr lang="pl-PL" sz="1600" b="1" dirty="0">
                <a:solidFill>
                  <a:srgbClr val="C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n-GB" sz="1600" b="1" dirty="0">
                <a:solidFill>
                  <a:srgbClr val="C0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λ = 589 nm</a:t>
            </a:r>
            <a:endParaRPr lang="pl-PL" sz="1600" b="1" dirty="0">
              <a:solidFill>
                <a:srgbClr val="C0000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2" name="TextBox 2">
            <a:extLst>
              <a:ext uri="{FF2B5EF4-FFF2-40B4-BE49-F238E27FC236}">
                <a16:creationId xmlns:a16="http://schemas.microsoft.com/office/drawing/2014/main" id="{EE202052-65B1-4D85-B50B-E5C911F60708}"/>
              </a:ext>
            </a:extLst>
          </p:cNvPr>
          <p:cNvSpPr txBox="1"/>
          <p:nvPr/>
        </p:nvSpPr>
        <p:spPr>
          <a:xfrm>
            <a:off x="3106228" y="3574172"/>
            <a:ext cx="87235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500" dirty="0"/>
              <a:t>I=3/2</a:t>
            </a:r>
            <a:endParaRPr lang="en-CH" sz="2500" dirty="0"/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79">
            <a:extLst>
              <a:ext uri="{FF2B5EF4-FFF2-40B4-BE49-F238E27FC236}">
                <a16:creationId xmlns:a16="http://schemas.microsoft.com/office/drawing/2014/main" id="{E880140D-F0B8-4697-96BE-74DC6C53B9ED}"/>
              </a:ext>
            </a:extLst>
          </p:cNvPr>
          <p:cNvSpPr/>
          <p:nvPr/>
        </p:nvSpPr>
        <p:spPr>
          <a:xfrm rot="14807957">
            <a:off x="10605536" y="5020424"/>
            <a:ext cx="833018" cy="1406136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499863"/>
              <a:gd name="f7" fmla="val 1365479"/>
              <a:gd name="f8" fmla="val 1261641"/>
              <a:gd name="f9" fmla="val 651076"/>
              <a:gd name="f10" fmla="val 1355202"/>
              <a:gd name="f11" fmla="val 1302152"/>
              <a:gd name="f12" fmla="val 1448764"/>
              <a:gd name="f13" fmla="val 1469985"/>
              <a:gd name="f14" fmla="val 1238491"/>
              <a:gd name="f15" fmla="val 1637818"/>
              <a:gd name="f16" fmla="val 1028218"/>
              <a:gd name="f17" fmla="val 1045579"/>
              <a:gd name="f18" fmla="val 138896"/>
              <a:gd name="f19" fmla="val 1006997"/>
              <a:gd name="f20" fmla="+- 0 0 -90"/>
              <a:gd name="f21" fmla="*/ f3 1 1499863"/>
              <a:gd name="f22" fmla="*/ f4 1 1365479"/>
              <a:gd name="f23" fmla="+- f7 0 f5"/>
              <a:gd name="f24" fmla="+- f6 0 f5"/>
              <a:gd name="f25" fmla="*/ f20 f0 1"/>
              <a:gd name="f26" fmla="*/ f24 1 1499863"/>
              <a:gd name="f27" fmla="*/ f23 1 1365479"/>
              <a:gd name="f28" fmla="*/ 0 f24 1"/>
              <a:gd name="f29" fmla="*/ 1261641 f23 1"/>
              <a:gd name="f30" fmla="*/ 1469985 f24 1"/>
              <a:gd name="f31" fmla="*/ 1238491 f23 1"/>
              <a:gd name="f32" fmla="*/ 1006997 f24 1"/>
              <a:gd name="f33" fmla="*/ 0 f23 1"/>
              <a:gd name="f34" fmla="*/ f25 1 f2"/>
              <a:gd name="f35" fmla="*/ f28 1 1499863"/>
              <a:gd name="f36" fmla="*/ f29 1 1365479"/>
              <a:gd name="f37" fmla="*/ f30 1 1499863"/>
              <a:gd name="f38" fmla="*/ f31 1 1365479"/>
              <a:gd name="f39" fmla="*/ f32 1 1499863"/>
              <a:gd name="f40" fmla="*/ f33 1 1365479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499863" h="13654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5"/>
                </a:cubicBezTo>
              </a:path>
            </a:pathLst>
          </a:custGeom>
          <a:noFill/>
          <a:ln w="57150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Rectangle 7">
            <a:extLst>
              <a:ext uri="{FF2B5EF4-FFF2-40B4-BE49-F238E27FC236}">
                <a16:creationId xmlns:a16="http://schemas.microsoft.com/office/drawing/2014/main" id="{E8EA390D-B657-4C28-BF1E-C1D9B2E3AC2E}"/>
              </a:ext>
            </a:extLst>
          </p:cNvPr>
          <p:cNvSpPr/>
          <p:nvPr/>
        </p:nvSpPr>
        <p:spPr>
          <a:xfrm>
            <a:off x="9802998" y="6200775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4853C149-0635-4827-8BCA-1D53369494B2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Nuclear Magnetic Resonance</a:t>
            </a:r>
          </a:p>
        </p:txBody>
      </p:sp>
      <p:sp>
        <p:nvSpPr>
          <p:cNvPr id="5" name="Arrow: Right 239">
            <a:extLst>
              <a:ext uri="{FF2B5EF4-FFF2-40B4-BE49-F238E27FC236}">
                <a16:creationId xmlns:a16="http://schemas.microsoft.com/office/drawing/2014/main" id="{0D49536A-71E7-4B22-B2ED-0F48137FBA8B}"/>
              </a:ext>
            </a:extLst>
          </p:cNvPr>
          <p:cNvSpPr/>
          <p:nvPr/>
        </p:nvSpPr>
        <p:spPr>
          <a:xfrm rot="16200004">
            <a:off x="3918300" y="3470034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Arrow: Right 244">
            <a:extLst>
              <a:ext uri="{FF2B5EF4-FFF2-40B4-BE49-F238E27FC236}">
                <a16:creationId xmlns:a16="http://schemas.microsoft.com/office/drawing/2014/main" id="{11BC81F2-D720-4729-8FB8-3AA384543312}"/>
              </a:ext>
            </a:extLst>
          </p:cNvPr>
          <p:cNvSpPr/>
          <p:nvPr/>
        </p:nvSpPr>
        <p:spPr>
          <a:xfrm rot="16200004">
            <a:off x="3582853" y="3468699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Arrow: Right 249">
            <a:extLst>
              <a:ext uri="{FF2B5EF4-FFF2-40B4-BE49-F238E27FC236}">
                <a16:creationId xmlns:a16="http://schemas.microsoft.com/office/drawing/2014/main" id="{3F58A4CD-157C-4A9B-9A3F-B203DB73C046}"/>
              </a:ext>
            </a:extLst>
          </p:cNvPr>
          <p:cNvSpPr/>
          <p:nvPr/>
        </p:nvSpPr>
        <p:spPr>
          <a:xfrm rot="16200004">
            <a:off x="2881142" y="3468498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Arrow: Right 250">
            <a:extLst>
              <a:ext uri="{FF2B5EF4-FFF2-40B4-BE49-F238E27FC236}">
                <a16:creationId xmlns:a16="http://schemas.microsoft.com/office/drawing/2014/main" id="{F039FD20-F057-46A7-AD25-B59250819562}"/>
              </a:ext>
            </a:extLst>
          </p:cNvPr>
          <p:cNvSpPr/>
          <p:nvPr/>
        </p:nvSpPr>
        <p:spPr>
          <a:xfrm rot="16200004">
            <a:off x="3227745" y="3476801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9" name="Straight Connector 16">
            <a:extLst>
              <a:ext uri="{FF2B5EF4-FFF2-40B4-BE49-F238E27FC236}">
                <a16:creationId xmlns:a16="http://schemas.microsoft.com/office/drawing/2014/main" id="{AD79AE63-D463-4293-923E-C76C3A6A5DAE}"/>
              </a:ext>
            </a:extLst>
          </p:cNvPr>
          <p:cNvCxnSpPr/>
          <p:nvPr/>
        </p:nvCxnSpPr>
        <p:spPr>
          <a:xfrm>
            <a:off x="689512" y="2947403"/>
            <a:ext cx="637867" cy="0"/>
          </a:xfrm>
          <a:prstGeom prst="straightConnector1">
            <a:avLst/>
          </a:prstGeom>
          <a:noFill/>
          <a:ln w="95253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10" name="Straight Connector 40">
            <a:extLst>
              <a:ext uri="{FF2B5EF4-FFF2-40B4-BE49-F238E27FC236}">
                <a16:creationId xmlns:a16="http://schemas.microsoft.com/office/drawing/2014/main" id="{D92B4619-E92B-4445-A8D9-5D1FA085F3A4}"/>
              </a:ext>
            </a:extLst>
          </p:cNvPr>
          <p:cNvCxnSpPr/>
          <p:nvPr/>
        </p:nvCxnSpPr>
        <p:spPr>
          <a:xfrm flipH="1">
            <a:off x="1333853" y="2560082"/>
            <a:ext cx="895042" cy="310612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custDash>
              <a:ds d="100000" sp="100000"/>
            </a:custDash>
            <a:miter/>
          </a:ln>
        </p:spPr>
      </p:cxnSp>
      <p:cxnSp>
        <p:nvCxnSpPr>
          <p:cNvPr id="11" name="Straight Connector 43">
            <a:extLst>
              <a:ext uri="{FF2B5EF4-FFF2-40B4-BE49-F238E27FC236}">
                <a16:creationId xmlns:a16="http://schemas.microsoft.com/office/drawing/2014/main" id="{786D34F4-2AE4-484B-B54F-9F48502DCF64}"/>
              </a:ext>
            </a:extLst>
          </p:cNvPr>
          <p:cNvCxnSpPr>
            <a:endCxn id="21" idx="2"/>
          </p:cNvCxnSpPr>
          <p:nvPr/>
        </p:nvCxnSpPr>
        <p:spPr>
          <a:xfrm>
            <a:off x="1327379" y="3010872"/>
            <a:ext cx="973351" cy="717447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custDash>
              <a:ds d="100000" sp="100000"/>
            </a:custDash>
            <a:miter/>
          </a:ln>
        </p:spPr>
      </p:cxnSp>
      <p:sp>
        <p:nvSpPr>
          <p:cNvPr id="12" name="Arrow: Right 239">
            <a:extLst>
              <a:ext uri="{FF2B5EF4-FFF2-40B4-BE49-F238E27FC236}">
                <a16:creationId xmlns:a16="http://schemas.microsoft.com/office/drawing/2014/main" id="{FAEA6A4B-ABD9-43C1-8316-F98ADD23B72D}"/>
              </a:ext>
            </a:extLst>
          </p:cNvPr>
          <p:cNvSpPr/>
          <p:nvPr/>
        </p:nvSpPr>
        <p:spPr>
          <a:xfrm rot="16200004">
            <a:off x="3886168" y="2286709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3" name="Arrow: Right 244">
            <a:extLst>
              <a:ext uri="{FF2B5EF4-FFF2-40B4-BE49-F238E27FC236}">
                <a16:creationId xmlns:a16="http://schemas.microsoft.com/office/drawing/2014/main" id="{5015BD79-7293-422D-96F5-5EFF455B3290}"/>
              </a:ext>
            </a:extLst>
          </p:cNvPr>
          <p:cNvSpPr/>
          <p:nvPr/>
        </p:nvSpPr>
        <p:spPr>
          <a:xfrm rot="16200004">
            <a:off x="3550721" y="2285411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4" name="Arrow: Right 250">
            <a:extLst>
              <a:ext uri="{FF2B5EF4-FFF2-40B4-BE49-F238E27FC236}">
                <a16:creationId xmlns:a16="http://schemas.microsoft.com/office/drawing/2014/main" id="{054999A4-F00B-4648-922B-577A8FC67CBB}"/>
              </a:ext>
            </a:extLst>
          </p:cNvPr>
          <p:cNvSpPr/>
          <p:nvPr/>
        </p:nvSpPr>
        <p:spPr>
          <a:xfrm rot="16200004">
            <a:off x="3195613" y="2293485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2F528F"/>
          </a:solidFill>
          <a:ln w="12701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5" name="Straight Connector 219">
            <a:extLst>
              <a:ext uri="{FF2B5EF4-FFF2-40B4-BE49-F238E27FC236}">
                <a16:creationId xmlns:a16="http://schemas.microsoft.com/office/drawing/2014/main" id="{1A867CE3-ABDD-452A-BC85-EE7768B83FB5}"/>
              </a:ext>
            </a:extLst>
          </p:cNvPr>
          <p:cNvCxnSpPr/>
          <p:nvPr/>
        </p:nvCxnSpPr>
        <p:spPr>
          <a:xfrm>
            <a:off x="2228895" y="2535137"/>
            <a:ext cx="1998906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16" name="Straight Arrow Connector 258">
            <a:extLst>
              <a:ext uri="{FF2B5EF4-FFF2-40B4-BE49-F238E27FC236}">
                <a16:creationId xmlns:a16="http://schemas.microsoft.com/office/drawing/2014/main" id="{02C98E70-072F-4BE4-8442-042BE07246F0}"/>
              </a:ext>
            </a:extLst>
          </p:cNvPr>
          <p:cNvCxnSpPr/>
          <p:nvPr/>
        </p:nvCxnSpPr>
        <p:spPr>
          <a:xfrm flipV="1">
            <a:off x="498448" y="2258339"/>
            <a:ext cx="0" cy="1243456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17" name="TextBox 259">
            <a:extLst>
              <a:ext uri="{FF2B5EF4-FFF2-40B4-BE49-F238E27FC236}">
                <a16:creationId xmlns:a16="http://schemas.microsoft.com/office/drawing/2014/main" id="{2E9797F3-2DBD-4C71-BBD0-1512ACF61C4C}"/>
              </a:ext>
            </a:extLst>
          </p:cNvPr>
          <p:cNvSpPr txBox="1"/>
          <p:nvPr/>
        </p:nvSpPr>
        <p:spPr>
          <a:xfrm>
            <a:off x="114071" y="2152762"/>
            <a:ext cx="37221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E</a:t>
            </a:r>
            <a:endParaRPr lang="pl-PL" sz="3000" b="1" i="0" u="none" strike="noStrike" kern="1200" cap="none" spc="0" baseline="0">
              <a:solidFill>
                <a:srgbClr val="000000"/>
              </a:solidFill>
              <a:uFillTx/>
              <a:latin typeface="Arial Narrow" pitchFamily="34"/>
            </a:endParaRPr>
          </a:p>
        </p:txBody>
      </p:sp>
      <p:cxnSp>
        <p:nvCxnSpPr>
          <p:cNvPr id="18" name="Straight Connector 260">
            <a:extLst>
              <a:ext uri="{FF2B5EF4-FFF2-40B4-BE49-F238E27FC236}">
                <a16:creationId xmlns:a16="http://schemas.microsoft.com/office/drawing/2014/main" id="{B57466E6-C135-4072-9827-08EC5897B19C}"/>
              </a:ext>
            </a:extLst>
          </p:cNvPr>
          <p:cNvCxnSpPr/>
          <p:nvPr/>
        </p:nvCxnSpPr>
        <p:spPr>
          <a:xfrm>
            <a:off x="2216971" y="3738030"/>
            <a:ext cx="1998897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19" name="Straight Arrow Connector 55">
            <a:extLst>
              <a:ext uri="{FF2B5EF4-FFF2-40B4-BE49-F238E27FC236}">
                <a16:creationId xmlns:a16="http://schemas.microsoft.com/office/drawing/2014/main" id="{889E9221-83A8-4631-BD4C-14EAD2F27AA4}"/>
              </a:ext>
            </a:extLst>
          </p:cNvPr>
          <p:cNvCxnSpPr/>
          <p:nvPr/>
        </p:nvCxnSpPr>
        <p:spPr>
          <a:xfrm>
            <a:off x="4309036" y="2614425"/>
            <a:ext cx="0" cy="1154932"/>
          </a:xfrm>
          <a:prstGeom prst="straightConnector1">
            <a:avLst/>
          </a:prstGeom>
          <a:noFill/>
          <a:ln w="38103" cap="flat">
            <a:solidFill>
              <a:srgbClr val="00B050"/>
            </a:solidFill>
            <a:prstDash val="solid"/>
            <a:miter/>
            <a:headEnd type="arrow"/>
            <a:tailEnd type="arrow"/>
          </a:ln>
        </p:spPr>
      </p:cxnSp>
      <p:sp>
        <p:nvSpPr>
          <p:cNvPr id="20" name="Rectangle 58">
            <a:extLst>
              <a:ext uri="{FF2B5EF4-FFF2-40B4-BE49-F238E27FC236}">
                <a16:creationId xmlns:a16="http://schemas.microsoft.com/office/drawing/2014/main" id="{44A1BCC5-6A57-4610-9D44-5E6012BFB17B}"/>
              </a:ext>
            </a:extLst>
          </p:cNvPr>
          <p:cNvSpPr/>
          <p:nvPr/>
        </p:nvSpPr>
        <p:spPr>
          <a:xfrm>
            <a:off x="2143207" y="2132042"/>
            <a:ext cx="250271" cy="3693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β</a:t>
            </a:r>
            <a:endParaRPr lang="pl-PL" sz="1800" b="0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1" name="Rectangle 59">
            <a:extLst>
              <a:ext uri="{FF2B5EF4-FFF2-40B4-BE49-F238E27FC236}">
                <a16:creationId xmlns:a16="http://schemas.microsoft.com/office/drawing/2014/main" id="{5E401153-C2F2-4BF8-A26B-05D2B234260E}"/>
              </a:ext>
            </a:extLst>
          </p:cNvPr>
          <p:cNvSpPr/>
          <p:nvPr/>
        </p:nvSpPr>
        <p:spPr>
          <a:xfrm>
            <a:off x="2137062" y="3358984"/>
            <a:ext cx="327336" cy="369335"/>
          </a:xfrm>
          <a:prstGeom prst="rect">
            <a:avLst/>
          </a:prstGeom>
          <a:noFill/>
          <a:ln cap="flat">
            <a:noFill/>
            <a:prstDash val="solid"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l-GR" sz="1800" b="1" i="0" u="none" strike="noStrike" kern="1200" cap="none" spc="0" baseline="0">
                <a:solidFill>
                  <a:srgbClr val="000000"/>
                </a:solidFill>
                <a:uFillTx/>
                <a:latin typeface="Arial" pitchFamily="34"/>
                <a:cs typeface="Arial" pitchFamily="34"/>
              </a:rPr>
              <a:t>α</a:t>
            </a:r>
            <a:endParaRPr lang="pl-PL" sz="1800" b="0" i="0" u="none" strike="noStrike" kern="1200" cap="none" spc="0" baseline="0">
              <a:solidFill>
                <a:srgbClr val="00000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2" name="TextBox 57">
            <a:extLst>
              <a:ext uri="{FF2B5EF4-FFF2-40B4-BE49-F238E27FC236}">
                <a16:creationId xmlns:a16="http://schemas.microsoft.com/office/drawing/2014/main" id="{0B00B704-E9B7-4608-98EA-6C0F02804503}"/>
              </a:ext>
            </a:extLst>
          </p:cNvPr>
          <p:cNvSpPr txBox="1"/>
          <p:nvPr/>
        </p:nvSpPr>
        <p:spPr>
          <a:xfrm>
            <a:off x="3132167" y="2762740"/>
            <a:ext cx="1197763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h</a:t>
            </a:r>
            <a:r>
              <a:rPr lang="el-GR" sz="18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ν</a:t>
            </a:r>
            <a:r>
              <a:rPr lang="pl-PL" sz="18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 = E</a:t>
            </a:r>
            <a:r>
              <a:rPr lang="el-GR" sz="12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β</a:t>
            </a:r>
            <a:r>
              <a:rPr lang="pl-PL" sz="12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 </a:t>
            </a:r>
            <a:r>
              <a:rPr lang="pl-PL" sz="1800" b="1" i="0" u="none" strike="noStrike" kern="1200" cap="none" spc="0" baseline="0">
                <a:solidFill>
                  <a:srgbClr val="00B050"/>
                </a:solidFill>
                <a:uFillTx/>
                <a:latin typeface="Arial Narrow" pitchFamily="34"/>
              </a:rPr>
              <a:t>- E</a:t>
            </a:r>
            <a:r>
              <a:rPr lang="el-GR" sz="1200" b="1" i="0" u="none" strike="noStrike" kern="1200" cap="none" spc="0" baseline="0">
                <a:solidFill>
                  <a:srgbClr val="00B050"/>
                </a:solidFill>
                <a:uFillTx/>
                <a:latin typeface="Arial" pitchFamily="34"/>
                <a:cs typeface="Arial" pitchFamily="34"/>
              </a:rPr>
              <a:t>α</a:t>
            </a:r>
            <a:endParaRPr lang="pl-PL" sz="1800" b="1" i="0" u="none" strike="noStrike" kern="1200" cap="none" spc="0" baseline="0">
              <a:solidFill>
                <a:srgbClr val="00B050"/>
              </a:solidFill>
              <a:uFillTx/>
              <a:latin typeface="Arial" pitchFamily="34"/>
              <a:cs typeface="Arial" pitchFamily="34"/>
            </a:endParaRPr>
          </a:p>
        </p:txBody>
      </p:sp>
      <p:sp>
        <p:nvSpPr>
          <p:cNvPr id="23" name="pole tekstowe 27">
            <a:extLst>
              <a:ext uri="{FF2B5EF4-FFF2-40B4-BE49-F238E27FC236}">
                <a16:creationId xmlns:a16="http://schemas.microsoft.com/office/drawing/2014/main" id="{AF5E8D40-41D7-4B7E-8AD0-B79AC8DD71BD}"/>
              </a:ext>
            </a:extLst>
          </p:cNvPr>
          <p:cNvSpPr txBox="1"/>
          <p:nvPr/>
        </p:nvSpPr>
        <p:spPr>
          <a:xfrm>
            <a:off x="4571460" y="1043065"/>
            <a:ext cx="3049075" cy="461662"/>
          </a:xfrm>
          <a:prstGeom prst="rect">
            <a:avLst/>
          </a:prstGeom>
          <a:noFill/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B &gt; 0, I ≠ 0</a:t>
            </a:r>
            <a:r>
              <a:rPr lang="en-US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, (2</a:t>
            </a:r>
            <a:r>
              <a:rPr lang="en-US" sz="2400" b="1" i="1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I</a:t>
            </a:r>
            <a:r>
              <a:rPr lang="en-US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+ 1) </a:t>
            </a:r>
            <a:endParaRPr lang="pl-PL" sz="2400" b="1" i="0" u="none" strike="noStrike" kern="1200" cap="none" spc="0" baseline="0">
              <a:solidFill>
                <a:srgbClr val="FF0000"/>
              </a:solidFill>
              <a:uFillTx/>
              <a:latin typeface="Calibri"/>
            </a:endParaRPr>
          </a:p>
        </p:txBody>
      </p:sp>
      <p:sp>
        <p:nvSpPr>
          <p:cNvPr id="24" name="Freeform: Shape 30">
            <a:extLst>
              <a:ext uri="{FF2B5EF4-FFF2-40B4-BE49-F238E27FC236}">
                <a16:creationId xmlns:a16="http://schemas.microsoft.com/office/drawing/2014/main" id="{DB0A9CCD-BFAF-4256-89EC-B5D6B297991F}"/>
              </a:ext>
            </a:extLst>
          </p:cNvPr>
          <p:cNvSpPr/>
          <p:nvPr/>
        </p:nvSpPr>
        <p:spPr>
          <a:xfrm rot="19298651">
            <a:off x="553020" y="5054547"/>
            <a:ext cx="724259" cy="84953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732342"/>
              <a:gd name="f7" fmla="val 1974945"/>
              <a:gd name="f8" fmla="val 1589052"/>
              <a:gd name="f9" fmla="val 819324"/>
              <a:gd name="f10" fmla="val 764134"/>
              <a:gd name="f11" fmla="val 1638649"/>
              <a:gd name="f12" fmla="+- 0 0 60784"/>
              <a:gd name="f13" fmla="val 1728132"/>
              <a:gd name="f14" fmla="val 3532"/>
              <a:gd name="f15" fmla="val 1817615"/>
              <a:gd name="f16" fmla="val 67847"/>
              <a:gd name="f17" fmla="val 450210"/>
              <a:gd name="f18" fmla="val 1889657"/>
              <a:gd name="f19" fmla="val 536896"/>
              <a:gd name="f20" fmla="+- 0 0 -90"/>
              <a:gd name="f21" fmla="*/ f3 1 1732342"/>
              <a:gd name="f22" fmla="*/ f4 1 1974945"/>
              <a:gd name="f23" fmla="+- f7 0 f5"/>
              <a:gd name="f24" fmla="+- f6 0 f5"/>
              <a:gd name="f25" fmla="*/ f20 f0 1"/>
              <a:gd name="f26" fmla="*/ f24 1 1732342"/>
              <a:gd name="f27" fmla="*/ f23 1 1974945"/>
              <a:gd name="f28" fmla="*/ 0 f24 1"/>
              <a:gd name="f29" fmla="*/ 1589052 f23 1"/>
              <a:gd name="f30" fmla="*/ 1728132 f24 1"/>
              <a:gd name="f31" fmla="*/ 3532 f23 1"/>
              <a:gd name="f32" fmla="*/ 536896 f24 1"/>
              <a:gd name="f33" fmla="*/ 1974945 f23 1"/>
              <a:gd name="f34" fmla="*/ f25 1 f2"/>
              <a:gd name="f35" fmla="*/ f28 1 1732342"/>
              <a:gd name="f36" fmla="*/ f29 1 1974945"/>
              <a:gd name="f37" fmla="*/ f30 1 1732342"/>
              <a:gd name="f38" fmla="*/ f31 1 1974945"/>
              <a:gd name="f39" fmla="*/ f32 1 1732342"/>
              <a:gd name="f40" fmla="*/ f33 1 1974945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732342" h="1974945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7"/>
                </a:cubicBezTo>
              </a:path>
            </a:pathLst>
          </a:custGeom>
          <a:noFill/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25" name="Straight Connector 29">
            <a:extLst>
              <a:ext uri="{FF2B5EF4-FFF2-40B4-BE49-F238E27FC236}">
                <a16:creationId xmlns:a16="http://schemas.microsoft.com/office/drawing/2014/main" id="{A2DE338C-B1D6-4D7D-9F9E-03EA580AEB9E}"/>
              </a:ext>
            </a:extLst>
          </p:cNvPr>
          <p:cNvCxnSpPr/>
          <p:nvPr/>
        </p:nvCxnSpPr>
        <p:spPr>
          <a:xfrm>
            <a:off x="68040" y="5907920"/>
            <a:ext cx="1501454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sp>
        <p:nvSpPr>
          <p:cNvPr id="26" name="TextBox 259">
            <a:extLst>
              <a:ext uri="{FF2B5EF4-FFF2-40B4-BE49-F238E27FC236}">
                <a16:creationId xmlns:a16="http://schemas.microsoft.com/office/drawing/2014/main" id="{D3DCAB1A-41FD-408C-9EF0-D73C0CF36F1A}"/>
              </a:ext>
            </a:extLst>
          </p:cNvPr>
          <p:cNvSpPr txBox="1"/>
          <p:nvPr/>
        </p:nvSpPr>
        <p:spPr>
          <a:xfrm>
            <a:off x="3132167" y="5896901"/>
            <a:ext cx="150145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RF</a:t>
            </a:r>
            <a:endParaRPr lang="pl-PL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27" name="pole tekstowe 27">
            <a:extLst>
              <a:ext uri="{FF2B5EF4-FFF2-40B4-BE49-F238E27FC236}">
                <a16:creationId xmlns:a16="http://schemas.microsoft.com/office/drawing/2014/main" id="{9D3F3059-0A23-4913-81BC-FD0D6EE36007}"/>
              </a:ext>
            </a:extLst>
          </p:cNvPr>
          <p:cNvSpPr txBox="1"/>
          <p:nvPr/>
        </p:nvSpPr>
        <p:spPr>
          <a:xfrm>
            <a:off x="1898614" y="3953710"/>
            <a:ext cx="2334408" cy="461662"/>
          </a:xfrm>
          <a:prstGeom prst="rect">
            <a:avLst/>
          </a:prstGeom>
          <a:noFill/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I </a:t>
            </a:r>
            <a:r>
              <a:rPr lang="en-US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=</a:t>
            </a:r>
            <a:r>
              <a:rPr lang="pl-PL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 </a:t>
            </a:r>
            <a:r>
              <a:rPr lang="en-US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½, spherical</a:t>
            </a:r>
          </a:p>
        </p:txBody>
      </p:sp>
      <p:sp>
        <p:nvSpPr>
          <p:cNvPr id="28" name="pole tekstowe 27">
            <a:extLst>
              <a:ext uri="{FF2B5EF4-FFF2-40B4-BE49-F238E27FC236}">
                <a16:creationId xmlns:a16="http://schemas.microsoft.com/office/drawing/2014/main" id="{324C0563-211D-41B9-9E39-93AA97994A55}"/>
              </a:ext>
            </a:extLst>
          </p:cNvPr>
          <p:cNvSpPr txBox="1"/>
          <p:nvPr/>
        </p:nvSpPr>
        <p:spPr>
          <a:xfrm>
            <a:off x="8579522" y="4004706"/>
            <a:ext cx="2444492" cy="461662"/>
          </a:xfrm>
          <a:prstGeom prst="rect">
            <a:avLst/>
          </a:prstGeom>
          <a:noFill/>
          <a:ln w="9528" cap="flat">
            <a:solidFill>
              <a:srgbClr val="FF0000"/>
            </a:solidFill>
            <a:prstDash val="solid"/>
            <a:miter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I </a:t>
            </a:r>
            <a:r>
              <a:rPr lang="en-US" sz="2400" b="1" i="0" u="none" strike="noStrike" kern="1200" cap="none" spc="0" baseline="0">
                <a:solidFill>
                  <a:srgbClr val="FF0000"/>
                </a:solidFill>
                <a:uFillTx/>
                <a:latin typeface="Calibri"/>
              </a:rPr>
              <a:t>≥ 1, quadrupolar</a:t>
            </a:r>
          </a:p>
        </p:txBody>
      </p:sp>
      <p:sp>
        <p:nvSpPr>
          <p:cNvPr id="29" name="Arrow: Right 42">
            <a:extLst>
              <a:ext uri="{FF2B5EF4-FFF2-40B4-BE49-F238E27FC236}">
                <a16:creationId xmlns:a16="http://schemas.microsoft.com/office/drawing/2014/main" id="{33B94AF7-E9A7-43A7-B0D7-673ED68631B7}"/>
              </a:ext>
            </a:extLst>
          </p:cNvPr>
          <p:cNvSpPr/>
          <p:nvPr/>
        </p:nvSpPr>
        <p:spPr>
          <a:xfrm>
            <a:off x="1814050" y="5313486"/>
            <a:ext cx="579464" cy="270644"/>
          </a:xfrm>
          <a:custGeom>
            <a:avLst>
              <a:gd name="f0" fmla="val 16556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0" name="Freeform: Shape 43">
            <a:extLst>
              <a:ext uri="{FF2B5EF4-FFF2-40B4-BE49-F238E27FC236}">
                <a16:creationId xmlns:a16="http://schemas.microsoft.com/office/drawing/2014/main" id="{5181E49D-297E-4730-9ED0-2EC8D207A371}"/>
              </a:ext>
            </a:extLst>
          </p:cNvPr>
          <p:cNvSpPr/>
          <p:nvPr/>
        </p:nvSpPr>
        <p:spPr>
          <a:xfrm rot="19298651">
            <a:off x="3031465" y="5024043"/>
            <a:ext cx="724259" cy="84953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732342"/>
              <a:gd name="f7" fmla="val 1974945"/>
              <a:gd name="f8" fmla="val 1589052"/>
              <a:gd name="f9" fmla="val 819324"/>
              <a:gd name="f10" fmla="val 764134"/>
              <a:gd name="f11" fmla="val 1638649"/>
              <a:gd name="f12" fmla="+- 0 0 60784"/>
              <a:gd name="f13" fmla="val 1728132"/>
              <a:gd name="f14" fmla="val 3532"/>
              <a:gd name="f15" fmla="val 1817615"/>
              <a:gd name="f16" fmla="val 67847"/>
              <a:gd name="f17" fmla="val 450210"/>
              <a:gd name="f18" fmla="val 1889657"/>
              <a:gd name="f19" fmla="val 536896"/>
              <a:gd name="f20" fmla="+- 0 0 -90"/>
              <a:gd name="f21" fmla="*/ f3 1 1732342"/>
              <a:gd name="f22" fmla="*/ f4 1 1974945"/>
              <a:gd name="f23" fmla="+- f7 0 f5"/>
              <a:gd name="f24" fmla="+- f6 0 f5"/>
              <a:gd name="f25" fmla="*/ f20 f0 1"/>
              <a:gd name="f26" fmla="*/ f24 1 1732342"/>
              <a:gd name="f27" fmla="*/ f23 1 1974945"/>
              <a:gd name="f28" fmla="*/ 0 f24 1"/>
              <a:gd name="f29" fmla="*/ 1589052 f23 1"/>
              <a:gd name="f30" fmla="*/ 1728132 f24 1"/>
              <a:gd name="f31" fmla="*/ 3532 f23 1"/>
              <a:gd name="f32" fmla="*/ 536896 f24 1"/>
              <a:gd name="f33" fmla="*/ 1974945 f23 1"/>
              <a:gd name="f34" fmla="*/ f25 1 f2"/>
              <a:gd name="f35" fmla="*/ f28 1 1732342"/>
              <a:gd name="f36" fmla="*/ f29 1 1974945"/>
              <a:gd name="f37" fmla="*/ f30 1 1732342"/>
              <a:gd name="f38" fmla="*/ f31 1 1974945"/>
              <a:gd name="f39" fmla="*/ f32 1 1732342"/>
              <a:gd name="f40" fmla="*/ f33 1 1974945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732342" h="1974945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7"/>
                </a:cubicBezTo>
              </a:path>
            </a:pathLst>
          </a:custGeom>
          <a:noFill/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1" name="Freeform: Shape 46">
            <a:extLst>
              <a:ext uri="{FF2B5EF4-FFF2-40B4-BE49-F238E27FC236}">
                <a16:creationId xmlns:a16="http://schemas.microsoft.com/office/drawing/2014/main" id="{00415168-C339-4BAF-BAF4-BF0BC861A4FF}"/>
              </a:ext>
            </a:extLst>
          </p:cNvPr>
          <p:cNvSpPr/>
          <p:nvPr/>
        </p:nvSpPr>
        <p:spPr>
          <a:xfrm rot="19298651">
            <a:off x="4608030" y="5199558"/>
            <a:ext cx="644112" cy="68067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732342"/>
              <a:gd name="f7" fmla="val 1974945"/>
              <a:gd name="f8" fmla="val 1589052"/>
              <a:gd name="f9" fmla="val 819324"/>
              <a:gd name="f10" fmla="val 764134"/>
              <a:gd name="f11" fmla="val 1638649"/>
              <a:gd name="f12" fmla="+- 0 0 60784"/>
              <a:gd name="f13" fmla="val 1728132"/>
              <a:gd name="f14" fmla="val 3532"/>
              <a:gd name="f15" fmla="val 1817615"/>
              <a:gd name="f16" fmla="val 67847"/>
              <a:gd name="f17" fmla="val 450210"/>
              <a:gd name="f18" fmla="val 1889657"/>
              <a:gd name="f19" fmla="val 536896"/>
              <a:gd name="f20" fmla="+- 0 0 -90"/>
              <a:gd name="f21" fmla="*/ f3 1 1732342"/>
              <a:gd name="f22" fmla="*/ f4 1 1974945"/>
              <a:gd name="f23" fmla="+- f7 0 f5"/>
              <a:gd name="f24" fmla="+- f6 0 f5"/>
              <a:gd name="f25" fmla="*/ f20 f0 1"/>
              <a:gd name="f26" fmla="*/ f24 1 1732342"/>
              <a:gd name="f27" fmla="*/ f23 1 1974945"/>
              <a:gd name="f28" fmla="*/ 0 f24 1"/>
              <a:gd name="f29" fmla="*/ 1589052 f23 1"/>
              <a:gd name="f30" fmla="*/ 1728132 f24 1"/>
              <a:gd name="f31" fmla="*/ 3532 f23 1"/>
              <a:gd name="f32" fmla="*/ 536896 f24 1"/>
              <a:gd name="f33" fmla="*/ 1974945 f23 1"/>
              <a:gd name="f34" fmla="*/ f25 1 f2"/>
              <a:gd name="f35" fmla="*/ f28 1 1732342"/>
              <a:gd name="f36" fmla="*/ f29 1 1974945"/>
              <a:gd name="f37" fmla="*/ f30 1 1732342"/>
              <a:gd name="f38" fmla="*/ f31 1 1974945"/>
              <a:gd name="f39" fmla="*/ f32 1 1732342"/>
              <a:gd name="f40" fmla="*/ f33 1 1974945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732342" h="1974945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7"/>
                </a:cubicBezTo>
              </a:path>
            </a:pathLst>
          </a:custGeom>
          <a:noFill/>
          <a:ln w="57150" cap="flat">
            <a:solidFill>
              <a:srgbClr val="2F528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2" name="Freeform: Shape 47">
            <a:extLst>
              <a:ext uri="{FF2B5EF4-FFF2-40B4-BE49-F238E27FC236}">
                <a16:creationId xmlns:a16="http://schemas.microsoft.com/office/drawing/2014/main" id="{2D9A766D-1923-4FA9-BFDC-F38E0A6C0DB7}"/>
              </a:ext>
            </a:extLst>
          </p:cNvPr>
          <p:cNvSpPr/>
          <p:nvPr/>
        </p:nvSpPr>
        <p:spPr>
          <a:xfrm rot="19298651">
            <a:off x="4302802" y="5257713"/>
            <a:ext cx="518364" cy="622203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732342"/>
              <a:gd name="f7" fmla="val 1974945"/>
              <a:gd name="f8" fmla="val 1589052"/>
              <a:gd name="f9" fmla="val 819324"/>
              <a:gd name="f10" fmla="val 764134"/>
              <a:gd name="f11" fmla="val 1638649"/>
              <a:gd name="f12" fmla="+- 0 0 60784"/>
              <a:gd name="f13" fmla="val 1728132"/>
              <a:gd name="f14" fmla="val 3532"/>
              <a:gd name="f15" fmla="val 1817615"/>
              <a:gd name="f16" fmla="val 67847"/>
              <a:gd name="f17" fmla="val 450210"/>
              <a:gd name="f18" fmla="val 1889657"/>
              <a:gd name="f19" fmla="val 536896"/>
              <a:gd name="f20" fmla="+- 0 0 -90"/>
              <a:gd name="f21" fmla="*/ f3 1 1732342"/>
              <a:gd name="f22" fmla="*/ f4 1 1974945"/>
              <a:gd name="f23" fmla="+- f7 0 f5"/>
              <a:gd name="f24" fmla="+- f6 0 f5"/>
              <a:gd name="f25" fmla="*/ f20 f0 1"/>
              <a:gd name="f26" fmla="*/ f24 1 1732342"/>
              <a:gd name="f27" fmla="*/ f23 1 1974945"/>
              <a:gd name="f28" fmla="*/ 0 f24 1"/>
              <a:gd name="f29" fmla="*/ 1589052 f23 1"/>
              <a:gd name="f30" fmla="*/ 1728132 f24 1"/>
              <a:gd name="f31" fmla="*/ 3532 f23 1"/>
              <a:gd name="f32" fmla="*/ 536896 f24 1"/>
              <a:gd name="f33" fmla="*/ 1974945 f23 1"/>
              <a:gd name="f34" fmla="*/ f25 1 f2"/>
              <a:gd name="f35" fmla="*/ f28 1 1732342"/>
              <a:gd name="f36" fmla="*/ f29 1 1974945"/>
              <a:gd name="f37" fmla="*/ f30 1 1732342"/>
              <a:gd name="f38" fmla="*/ f31 1 1974945"/>
              <a:gd name="f39" fmla="*/ f32 1 1732342"/>
              <a:gd name="f40" fmla="*/ f33 1 1974945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732342" h="1974945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7"/>
                </a:cubicBezTo>
              </a:path>
            </a:pathLst>
          </a:custGeom>
          <a:noFill/>
          <a:ln w="57150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33" name="Straight Connector 44">
            <a:extLst>
              <a:ext uri="{FF2B5EF4-FFF2-40B4-BE49-F238E27FC236}">
                <a16:creationId xmlns:a16="http://schemas.microsoft.com/office/drawing/2014/main" id="{B85F40C3-FD5D-4687-BADB-72E4EA938CEC}"/>
              </a:ext>
            </a:extLst>
          </p:cNvPr>
          <p:cNvCxnSpPr/>
          <p:nvPr/>
        </p:nvCxnSpPr>
        <p:spPr>
          <a:xfrm>
            <a:off x="2546485" y="5877415"/>
            <a:ext cx="3061831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4" name="Straight Connector 16">
            <a:extLst>
              <a:ext uri="{FF2B5EF4-FFF2-40B4-BE49-F238E27FC236}">
                <a16:creationId xmlns:a16="http://schemas.microsoft.com/office/drawing/2014/main" id="{FE811EAA-FBFE-4104-A974-7311783A22E5}"/>
              </a:ext>
            </a:extLst>
          </p:cNvPr>
          <p:cNvCxnSpPr/>
          <p:nvPr/>
        </p:nvCxnSpPr>
        <p:spPr>
          <a:xfrm>
            <a:off x="7521881" y="2982571"/>
            <a:ext cx="637867" cy="0"/>
          </a:xfrm>
          <a:prstGeom prst="straightConnector1">
            <a:avLst/>
          </a:prstGeom>
          <a:noFill/>
          <a:ln w="95253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35" name="Straight Connector 40">
            <a:extLst>
              <a:ext uri="{FF2B5EF4-FFF2-40B4-BE49-F238E27FC236}">
                <a16:creationId xmlns:a16="http://schemas.microsoft.com/office/drawing/2014/main" id="{F5A80055-9CB8-48E9-9312-EE5CB708B6E0}"/>
              </a:ext>
            </a:extLst>
          </p:cNvPr>
          <p:cNvCxnSpPr/>
          <p:nvPr/>
        </p:nvCxnSpPr>
        <p:spPr>
          <a:xfrm flipH="1">
            <a:off x="8166222" y="2253072"/>
            <a:ext cx="860350" cy="652790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custDash>
              <a:ds d="100000" sp="100000"/>
            </a:custDash>
            <a:miter/>
          </a:ln>
        </p:spPr>
      </p:cxnSp>
      <p:cxnSp>
        <p:nvCxnSpPr>
          <p:cNvPr id="36" name="Straight Connector 43">
            <a:extLst>
              <a:ext uri="{FF2B5EF4-FFF2-40B4-BE49-F238E27FC236}">
                <a16:creationId xmlns:a16="http://schemas.microsoft.com/office/drawing/2014/main" id="{BA2354C9-494A-41FB-9EE4-0C7FF7A8021E}"/>
              </a:ext>
            </a:extLst>
          </p:cNvPr>
          <p:cNvCxnSpPr/>
          <p:nvPr/>
        </p:nvCxnSpPr>
        <p:spPr>
          <a:xfrm>
            <a:off x="8159748" y="3046040"/>
            <a:ext cx="866824" cy="682279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custDash>
              <a:ds d="100000" sp="100000"/>
            </a:custDash>
            <a:miter/>
          </a:ln>
        </p:spPr>
      </p:cxnSp>
      <p:cxnSp>
        <p:nvCxnSpPr>
          <p:cNvPr id="37" name="Straight Arrow Connector 258">
            <a:extLst>
              <a:ext uri="{FF2B5EF4-FFF2-40B4-BE49-F238E27FC236}">
                <a16:creationId xmlns:a16="http://schemas.microsoft.com/office/drawing/2014/main" id="{0781A32A-2BC1-44CE-8B91-F5224E4F8DEA}"/>
              </a:ext>
            </a:extLst>
          </p:cNvPr>
          <p:cNvCxnSpPr/>
          <p:nvPr/>
        </p:nvCxnSpPr>
        <p:spPr>
          <a:xfrm flipV="1">
            <a:off x="7330817" y="2293498"/>
            <a:ext cx="0" cy="1243456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prstDash val="solid"/>
            <a:miter/>
            <a:tailEnd type="arrow"/>
          </a:ln>
        </p:spPr>
      </p:cxnSp>
      <p:sp>
        <p:nvSpPr>
          <p:cNvPr id="38" name="TextBox 259">
            <a:extLst>
              <a:ext uri="{FF2B5EF4-FFF2-40B4-BE49-F238E27FC236}">
                <a16:creationId xmlns:a16="http://schemas.microsoft.com/office/drawing/2014/main" id="{18B0D752-1635-4013-BAA7-851942B4CD94}"/>
              </a:ext>
            </a:extLst>
          </p:cNvPr>
          <p:cNvSpPr txBox="1"/>
          <p:nvPr/>
        </p:nvSpPr>
        <p:spPr>
          <a:xfrm>
            <a:off x="6946431" y="2187930"/>
            <a:ext cx="372215" cy="461662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0" compatLnSpc="1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2400" b="1" i="0" u="none" strike="noStrike" kern="1200" cap="none" spc="0" baseline="0">
                <a:solidFill>
                  <a:srgbClr val="000000"/>
                </a:solidFill>
                <a:uFillTx/>
                <a:latin typeface="Arial Narrow" pitchFamily="34"/>
              </a:rPr>
              <a:t>E</a:t>
            </a:r>
            <a:endParaRPr lang="pl-PL" sz="3000" b="1" i="0" u="none" strike="noStrike" kern="1200" cap="none" spc="0" baseline="0">
              <a:solidFill>
                <a:srgbClr val="000000"/>
              </a:solidFill>
              <a:uFillTx/>
              <a:latin typeface="Arial Narrow" pitchFamily="34"/>
            </a:endParaRPr>
          </a:p>
        </p:txBody>
      </p:sp>
      <p:cxnSp>
        <p:nvCxnSpPr>
          <p:cNvPr id="39" name="Straight Connector 40">
            <a:extLst>
              <a:ext uri="{FF2B5EF4-FFF2-40B4-BE49-F238E27FC236}">
                <a16:creationId xmlns:a16="http://schemas.microsoft.com/office/drawing/2014/main" id="{D6025E66-F55F-4156-AAD3-D560B4BF5B32}"/>
              </a:ext>
            </a:extLst>
          </p:cNvPr>
          <p:cNvCxnSpPr/>
          <p:nvPr/>
        </p:nvCxnSpPr>
        <p:spPr>
          <a:xfrm flipH="1">
            <a:off x="8143454" y="2977204"/>
            <a:ext cx="917811" cy="5367"/>
          </a:xfrm>
          <a:prstGeom prst="straightConnector1">
            <a:avLst/>
          </a:prstGeom>
          <a:noFill/>
          <a:ln w="38103" cap="flat">
            <a:solidFill>
              <a:srgbClr val="000000"/>
            </a:solidFill>
            <a:custDash>
              <a:ds d="100000" sp="100000"/>
            </a:custDash>
            <a:miter/>
          </a:ln>
        </p:spPr>
      </p:cxnSp>
      <p:sp>
        <p:nvSpPr>
          <p:cNvPr id="40" name="Arrow: Right 250">
            <a:extLst>
              <a:ext uri="{FF2B5EF4-FFF2-40B4-BE49-F238E27FC236}">
                <a16:creationId xmlns:a16="http://schemas.microsoft.com/office/drawing/2014/main" id="{9CE3A65A-75D4-4A57-9261-FEE14E6C28A3}"/>
              </a:ext>
            </a:extLst>
          </p:cNvPr>
          <p:cNvSpPr/>
          <p:nvPr/>
        </p:nvSpPr>
        <p:spPr>
          <a:xfrm rot="16200004">
            <a:off x="10756275" y="1982991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B050"/>
          </a:solidFill>
          <a:ln w="12701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1" name="Arrow: Right 239">
            <a:extLst>
              <a:ext uri="{FF2B5EF4-FFF2-40B4-BE49-F238E27FC236}">
                <a16:creationId xmlns:a16="http://schemas.microsoft.com/office/drawing/2014/main" id="{5E7C6B0C-3FCF-4FA3-80B6-F1253B6DCF0D}"/>
              </a:ext>
            </a:extLst>
          </p:cNvPr>
          <p:cNvSpPr/>
          <p:nvPr/>
        </p:nvSpPr>
        <p:spPr>
          <a:xfrm rot="16200004">
            <a:off x="10489279" y="2698290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B050"/>
          </a:solidFill>
          <a:ln w="12701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2" name="Arrow: Right 239">
            <a:extLst>
              <a:ext uri="{FF2B5EF4-FFF2-40B4-BE49-F238E27FC236}">
                <a16:creationId xmlns:a16="http://schemas.microsoft.com/office/drawing/2014/main" id="{0F5BC872-2F9F-4B51-98BB-49E71ED22F5E}"/>
              </a:ext>
            </a:extLst>
          </p:cNvPr>
          <p:cNvSpPr/>
          <p:nvPr/>
        </p:nvSpPr>
        <p:spPr>
          <a:xfrm rot="16200004">
            <a:off x="10756275" y="2700603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B050"/>
          </a:solidFill>
          <a:ln w="12701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43" name="Arrow: Right 239">
            <a:extLst>
              <a:ext uri="{FF2B5EF4-FFF2-40B4-BE49-F238E27FC236}">
                <a16:creationId xmlns:a16="http://schemas.microsoft.com/office/drawing/2014/main" id="{88C331EA-7818-4D0E-AD40-3D36FB0427DB}"/>
              </a:ext>
            </a:extLst>
          </p:cNvPr>
          <p:cNvSpPr/>
          <p:nvPr/>
        </p:nvSpPr>
        <p:spPr>
          <a:xfrm rot="16200004">
            <a:off x="10665795" y="3500072"/>
            <a:ext cx="369335" cy="166146"/>
          </a:xfrm>
          <a:custGeom>
            <a:avLst>
              <a:gd name="f0" fmla="val 16742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B050"/>
          </a:solidFill>
          <a:ln w="12701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44" name="Straight Connector 219">
            <a:extLst>
              <a:ext uri="{FF2B5EF4-FFF2-40B4-BE49-F238E27FC236}">
                <a16:creationId xmlns:a16="http://schemas.microsoft.com/office/drawing/2014/main" id="{301081C8-4445-40C0-89B9-7DEB259F110A}"/>
              </a:ext>
            </a:extLst>
          </p:cNvPr>
          <p:cNvCxnSpPr/>
          <p:nvPr/>
        </p:nvCxnSpPr>
        <p:spPr>
          <a:xfrm>
            <a:off x="9049341" y="2262783"/>
            <a:ext cx="1998897" cy="9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45" name="Straight Connector 260">
            <a:extLst>
              <a:ext uri="{FF2B5EF4-FFF2-40B4-BE49-F238E27FC236}">
                <a16:creationId xmlns:a16="http://schemas.microsoft.com/office/drawing/2014/main" id="{456AAA57-B1F4-4AF6-AF81-02D3CDF94F43}"/>
              </a:ext>
            </a:extLst>
          </p:cNvPr>
          <p:cNvCxnSpPr/>
          <p:nvPr/>
        </p:nvCxnSpPr>
        <p:spPr>
          <a:xfrm>
            <a:off x="9049341" y="3773198"/>
            <a:ext cx="1998897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46" name="Straight Connector 219">
            <a:extLst>
              <a:ext uri="{FF2B5EF4-FFF2-40B4-BE49-F238E27FC236}">
                <a16:creationId xmlns:a16="http://schemas.microsoft.com/office/drawing/2014/main" id="{1F43E20F-EF9B-40A4-890F-974500C3D7FC}"/>
              </a:ext>
            </a:extLst>
          </p:cNvPr>
          <p:cNvCxnSpPr/>
          <p:nvPr/>
        </p:nvCxnSpPr>
        <p:spPr>
          <a:xfrm>
            <a:off x="9061265" y="2982571"/>
            <a:ext cx="1998896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sp>
        <p:nvSpPr>
          <p:cNvPr id="47" name="TextBox 259">
            <a:extLst>
              <a:ext uri="{FF2B5EF4-FFF2-40B4-BE49-F238E27FC236}">
                <a16:creationId xmlns:a16="http://schemas.microsoft.com/office/drawing/2014/main" id="{9A3A4694-16FB-4148-8F96-78F635AAAF3A}"/>
              </a:ext>
            </a:extLst>
          </p:cNvPr>
          <p:cNvSpPr txBox="1"/>
          <p:nvPr/>
        </p:nvSpPr>
        <p:spPr>
          <a:xfrm>
            <a:off x="68040" y="5896901"/>
            <a:ext cx="150145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RF</a:t>
            </a:r>
            <a:endParaRPr lang="pl-PL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8" name="TextBox 259">
            <a:extLst>
              <a:ext uri="{FF2B5EF4-FFF2-40B4-BE49-F238E27FC236}">
                <a16:creationId xmlns:a16="http://schemas.microsoft.com/office/drawing/2014/main" id="{1E5B3E01-A171-437D-BB29-5840EAA8C4C6}"/>
              </a:ext>
            </a:extLst>
          </p:cNvPr>
          <p:cNvSpPr txBox="1"/>
          <p:nvPr/>
        </p:nvSpPr>
        <p:spPr>
          <a:xfrm>
            <a:off x="6444480" y="5857481"/>
            <a:ext cx="150145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RF</a:t>
            </a:r>
            <a:endParaRPr lang="pl-PL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49" name="Freeform: Shape 71">
            <a:extLst>
              <a:ext uri="{FF2B5EF4-FFF2-40B4-BE49-F238E27FC236}">
                <a16:creationId xmlns:a16="http://schemas.microsoft.com/office/drawing/2014/main" id="{F3E4620B-7ADA-4476-A7AE-FEC80A899B13}"/>
              </a:ext>
            </a:extLst>
          </p:cNvPr>
          <p:cNvSpPr/>
          <p:nvPr/>
        </p:nvSpPr>
        <p:spPr>
          <a:xfrm rot="14083898">
            <a:off x="6761933" y="5286246"/>
            <a:ext cx="853720" cy="88951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499863"/>
              <a:gd name="f7" fmla="val 1365479"/>
              <a:gd name="f8" fmla="val 1261641"/>
              <a:gd name="f9" fmla="val 651076"/>
              <a:gd name="f10" fmla="val 1355202"/>
              <a:gd name="f11" fmla="val 1302152"/>
              <a:gd name="f12" fmla="val 1448764"/>
              <a:gd name="f13" fmla="val 1469985"/>
              <a:gd name="f14" fmla="val 1238491"/>
              <a:gd name="f15" fmla="val 1637818"/>
              <a:gd name="f16" fmla="val 1028218"/>
              <a:gd name="f17" fmla="val 1045579"/>
              <a:gd name="f18" fmla="val 138896"/>
              <a:gd name="f19" fmla="val 1006997"/>
              <a:gd name="f20" fmla="+- 0 0 -90"/>
              <a:gd name="f21" fmla="*/ f3 1 1499863"/>
              <a:gd name="f22" fmla="*/ f4 1 1365479"/>
              <a:gd name="f23" fmla="+- f7 0 f5"/>
              <a:gd name="f24" fmla="+- f6 0 f5"/>
              <a:gd name="f25" fmla="*/ f20 f0 1"/>
              <a:gd name="f26" fmla="*/ f24 1 1499863"/>
              <a:gd name="f27" fmla="*/ f23 1 1365479"/>
              <a:gd name="f28" fmla="*/ 0 f24 1"/>
              <a:gd name="f29" fmla="*/ 1261641 f23 1"/>
              <a:gd name="f30" fmla="*/ 1469985 f24 1"/>
              <a:gd name="f31" fmla="*/ 1238491 f23 1"/>
              <a:gd name="f32" fmla="*/ 1006997 f24 1"/>
              <a:gd name="f33" fmla="*/ 0 f23 1"/>
              <a:gd name="f34" fmla="*/ f25 1 f2"/>
              <a:gd name="f35" fmla="*/ f28 1 1499863"/>
              <a:gd name="f36" fmla="*/ f29 1 1365479"/>
              <a:gd name="f37" fmla="*/ f30 1 1499863"/>
              <a:gd name="f38" fmla="*/ f31 1 1365479"/>
              <a:gd name="f39" fmla="*/ f32 1 1499863"/>
              <a:gd name="f40" fmla="*/ f33 1 1365479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499863" h="13654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5"/>
                </a:cubicBezTo>
              </a:path>
            </a:pathLst>
          </a:custGeom>
          <a:noFill/>
          <a:ln w="57150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0" name="TextBox 259">
            <a:extLst>
              <a:ext uri="{FF2B5EF4-FFF2-40B4-BE49-F238E27FC236}">
                <a16:creationId xmlns:a16="http://schemas.microsoft.com/office/drawing/2014/main" id="{3F3E2BCA-3BAE-48BA-BEFE-168BDE4B75C8}"/>
              </a:ext>
            </a:extLst>
          </p:cNvPr>
          <p:cNvSpPr txBox="1"/>
          <p:nvPr/>
        </p:nvSpPr>
        <p:spPr>
          <a:xfrm>
            <a:off x="9442862" y="5896901"/>
            <a:ext cx="1501453" cy="276999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200" b="1" i="0" u="none" strike="noStrike" kern="1200" cap="none" spc="0" baseline="0" dirty="0">
                <a:solidFill>
                  <a:srgbClr val="000000"/>
                </a:solidFill>
                <a:uFillTx/>
                <a:latin typeface="Calibri"/>
              </a:rPr>
              <a:t>RF</a:t>
            </a:r>
            <a:endParaRPr lang="pl-PL" sz="1600" b="1" i="0" u="none" strike="noStrike" kern="1200" cap="none" spc="0" baseline="0" dirty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1" name="Arrow: Right 73">
            <a:extLst>
              <a:ext uri="{FF2B5EF4-FFF2-40B4-BE49-F238E27FC236}">
                <a16:creationId xmlns:a16="http://schemas.microsoft.com/office/drawing/2014/main" id="{7242390F-8B7B-451D-B707-CF6FAEA69887}"/>
              </a:ext>
            </a:extLst>
          </p:cNvPr>
          <p:cNvSpPr/>
          <p:nvPr/>
        </p:nvSpPr>
        <p:spPr>
          <a:xfrm>
            <a:off x="8124754" y="5313486"/>
            <a:ext cx="579464" cy="270644"/>
          </a:xfrm>
          <a:custGeom>
            <a:avLst>
              <a:gd name="f0" fmla="val 16556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2" name="Freeform: Shape 75">
            <a:extLst>
              <a:ext uri="{FF2B5EF4-FFF2-40B4-BE49-F238E27FC236}">
                <a16:creationId xmlns:a16="http://schemas.microsoft.com/office/drawing/2014/main" id="{6EFA153B-EB6B-44E5-8545-C89875DB086D}"/>
              </a:ext>
            </a:extLst>
          </p:cNvPr>
          <p:cNvSpPr/>
          <p:nvPr/>
        </p:nvSpPr>
        <p:spPr>
          <a:xfrm rot="14295801">
            <a:off x="9151564" y="5331304"/>
            <a:ext cx="655012" cy="837041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499863"/>
              <a:gd name="f7" fmla="val 1365479"/>
              <a:gd name="f8" fmla="val 1261641"/>
              <a:gd name="f9" fmla="val 651076"/>
              <a:gd name="f10" fmla="val 1355202"/>
              <a:gd name="f11" fmla="val 1302152"/>
              <a:gd name="f12" fmla="val 1448764"/>
              <a:gd name="f13" fmla="val 1469985"/>
              <a:gd name="f14" fmla="val 1238491"/>
              <a:gd name="f15" fmla="val 1637818"/>
              <a:gd name="f16" fmla="val 1028218"/>
              <a:gd name="f17" fmla="val 1045579"/>
              <a:gd name="f18" fmla="val 138896"/>
              <a:gd name="f19" fmla="val 1006997"/>
              <a:gd name="f20" fmla="+- 0 0 -90"/>
              <a:gd name="f21" fmla="*/ f3 1 1499863"/>
              <a:gd name="f22" fmla="*/ f4 1 1365479"/>
              <a:gd name="f23" fmla="+- f7 0 f5"/>
              <a:gd name="f24" fmla="+- f6 0 f5"/>
              <a:gd name="f25" fmla="*/ f20 f0 1"/>
              <a:gd name="f26" fmla="*/ f24 1 1499863"/>
              <a:gd name="f27" fmla="*/ f23 1 1365479"/>
              <a:gd name="f28" fmla="*/ 0 f24 1"/>
              <a:gd name="f29" fmla="*/ 1261641 f23 1"/>
              <a:gd name="f30" fmla="*/ 1469985 f24 1"/>
              <a:gd name="f31" fmla="*/ 1238491 f23 1"/>
              <a:gd name="f32" fmla="*/ 1006997 f24 1"/>
              <a:gd name="f33" fmla="*/ 0 f23 1"/>
              <a:gd name="f34" fmla="*/ f25 1 f2"/>
              <a:gd name="f35" fmla="*/ f28 1 1499863"/>
              <a:gd name="f36" fmla="*/ f29 1 1365479"/>
              <a:gd name="f37" fmla="*/ f30 1 1499863"/>
              <a:gd name="f38" fmla="*/ f31 1 1365479"/>
              <a:gd name="f39" fmla="*/ f32 1 1499863"/>
              <a:gd name="f40" fmla="*/ f33 1 1365479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499863" h="13654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5"/>
                </a:cubicBezTo>
              </a:path>
            </a:pathLst>
          </a:custGeom>
          <a:noFill/>
          <a:ln w="57150" cap="flat">
            <a:solidFill>
              <a:srgbClr val="00B05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3" name="Freeform: Shape 77">
            <a:extLst>
              <a:ext uri="{FF2B5EF4-FFF2-40B4-BE49-F238E27FC236}">
                <a16:creationId xmlns:a16="http://schemas.microsoft.com/office/drawing/2014/main" id="{E5645EB3-8C58-4BE2-A657-3A65671F136D}"/>
              </a:ext>
            </a:extLst>
          </p:cNvPr>
          <p:cNvSpPr/>
          <p:nvPr/>
        </p:nvSpPr>
        <p:spPr>
          <a:xfrm rot="19298651">
            <a:off x="10942043" y="5318496"/>
            <a:ext cx="470641" cy="591918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1732342"/>
              <a:gd name="f7" fmla="val 1974945"/>
              <a:gd name="f8" fmla="val 1589052"/>
              <a:gd name="f9" fmla="val 819324"/>
              <a:gd name="f10" fmla="val 764134"/>
              <a:gd name="f11" fmla="val 1638649"/>
              <a:gd name="f12" fmla="+- 0 0 60784"/>
              <a:gd name="f13" fmla="val 1728132"/>
              <a:gd name="f14" fmla="val 3532"/>
              <a:gd name="f15" fmla="val 1817615"/>
              <a:gd name="f16" fmla="val 67847"/>
              <a:gd name="f17" fmla="val 450210"/>
              <a:gd name="f18" fmla="val 1889657"/>
              <a:gd name="f19" fmla="val 536896"/>
              <a:gd name="f20" fmla="+- 0 0 -90"/>
              <a:gd name="f21" fmla="*/ f3 1 1732342"/>
              <a:gd name="f22" fmla="*/ f4 1 1974945"/>
              <a:gd name="f23" fmla="+- f7 0 f5"/>
              <a:gd name="f24" fmla="+- f6 0 f5"/>
              <a:gd name="f25" fmla="*/ f20 f0 1"/>
              <a:gd name="f26" fmla="*/ f24 1 1732342"/>
              <a:gd name="f27" fmla="*/ f23 1 1974945"/>
              <a:gd name="f28" fmla="*/ 0 f24 1"/>
              <a:gd name="f29" fmla="*/ 1589052 f23 1"/>
              <a:gd name="f30" fmla="*/ 1728132 f24 1"/>
              <a:gd name="f31" fmla="*/ 3532 f23 1"/>
              <a:gd name="f32" fmla="*/ 536896 f24 1"/>
              <a:gd name="f33" fmla="*/ 1974945 f23 1"/>
              <a:gd name="f34" fmla="*/ f25 1 f2"/>
              <a:gd name="f35" fmla="*/ f28 1 1732342"/>
              <a:gd name="f36" fmla="*/ f29 1 1974945"/>
              <a:gd name="f37" fmla="*/ f30 1 1732342"/>
              <a:gd name="f38" fmla="*/ f31 1 1974945"/>
              <a:gd name="f39" fmla="*/ f32 1 1732342"/>
              <a:gd name="f40" fmla="*/ f33 1 1974945"/>
              <a:gd name="f41" fmla="*/ f5 1 f26"/>
              <a:gd name="f42" fmla="*/ f6 1 f26"/>
              <a:gd name="f43" fmla="*/ f5 1 f27"/>
              <a:gd name="f44" fmla="*/ f7 1 f27"/>
              <a:gd name="f45" fmla="+- f34 0 f1"/>
              <a:gd name="f46" fmla="*/ f35 1 f26"/>
              <a:gd name="f47" fmla="*/ f36 1 f27"/>
              <a:gd name="f48" fmla="*/ f37 1 f26"/>
              <a:gd name="f49" fmla="*/ f38 1 f27"/>
              <a:gd name="f50" fmla="*/ f39 1 f26"/>
              <a:gd name="f51" fmla="*/ f40 1 f27"/>
              <a:gd name="f52" fmla="*/ f41 f21 1"/>
              <a:gd name="f53" fmla="*/ f42 f21 1"/>
              <a:gd name="f54" fmla="*/ f44 f22 1"/>
              <a:gd name="f55" fmla="*/ f43 f22 1"/>
              <a:gd name="f56" fmla="*/ f46 f21 1"/>
              <a:gd name="f57" fmla="*/ f47 f22 1"/>
              <a:gd name="f58" fmla="*/ f48 f21 1"/>
              <a:gd name="f59" fmla="*/ f49 f22 1"/>
              <a:gd name="f60" fmla="*/ f50 f21 1"/>
              <a:gd name="f61" fmla="*/ f51 f22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45">
                <a:pos x="f56" y="f57"/>
              </a:cxn>
              <a:cxn ang="f45">
                <a:pos x="f58" y="f59"/>
              </a:cxn>
              <a:cxn ang="f45">
                <a:pos x="f60" y="f61"/>
              </a:cxn>
            </a:cxnLst>
            <a:rect l="f52" t="f55" r="f53" b="f54"/>
            <a:pathLst>
              <a:path w="1732342" h="1974945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7"/>
                </a:cubicBezTo>
              </a:path>
            </a:pathLst>
          </a:custGeom>
          <a:noFill/>
          <a:ln w="57150" cap="flat">
            <a:solidFill>
              <a:srgbClr val="BF9000"/>
            </a:solidFill>
            <a:custDash>
              <a:ds d="100000" sp="100000"/>
            </a:custDash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54" name="Straight Connector 74">
            <a:extLst>
              <a:ext uri="{FF2B5EF4-FFF2-40B4-BE49-F238E27FC236}">
                <a16:creationId xmlns:a16="http://schemas.microsoft.com/office/drawing/2014/main" id="{F52138D7-EAF8-4B4E-B45B-AD51C848F398}"/>
              </a:ext>
            </a:extLst>
          </p:cNvPr>
          <p:cNvCxnSpPr/>
          <p:nvPr/>
        </p:nvCxnSpPr>
        <p:spPr>
          <a:xfrm>
            <a:off x="8857180" y="5877415"/>
            <a:ext cx="3061841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cxnSp>
        <p:nvCxnSpPr>
          <p:cNvPr id="55" name="Straight Connector 69">
            <a:extLst>
              <a:ext uri="{FF2B5EF4-FFF2-40B4-BE49-F238E27FC236}">
                <a16:creationId xmlns:a16="http://schemas.microsoft.com/office/drawing/2014/main" id="{A9B49B0D-E61B-43DD-85A6-6142AB03F1F7}"/>
              </a:ext>
            </a:extLst>
          </p:cNvPr>
          <p:cNvCxnSpPr/>
          <p:nvPr/>
        </p:nvCxnSpPr>
        <p:spPr>
          <a:xfrm>
            <a:off x="6444480" y="5868500"/>
            <a:ext cx="1501454" cy="0"/>
          </a:xfrm>
          <a:prstGeom prst="straightConnector1">
            <a:avLst/>
          </a:prstGeom>
          <a:noFill/>
          <a:ln w="57150" cap="flat">
            <a:solidFill>
              <a:srgbClr val="000000"/>
            </a:solidFill>
            <a:prstDash val="solid"/>
            <a:miter/>
          </a:ln>
        </p:spPr>
      </p:cxnSp>
      <p:sp>
        <p:nvSpPr>
          <p:cNvPr id="56" name="TextBox 259">
            <a:extLst>
              <a:ext uri="{FF2B5EF4-FFF2-40B4-BE49-F238E27FC236}">
                <a16:creationId xmlns:a16="http://schemas.microsoft.com/office/drawing/2014/main" id="{DD8E6071-63E7-4794-9747-DD161100E60A}"/>
              </a:ext>
            </a:extLst>
          </p:cNvPr>
          <p:cNvSpPr txBox="1"/>
          <p:nvPr/>
        </p:nvSpPr>
        <p:spPr>
          <a:xfrm>
            <a:off x="2915518" y="6247866"/>
            <a:ext cx="232375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NMR spectrum</a:t>
            </a:r>
            <a:endParaRPr lang="pl-PL" sz="2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  <p:sp>
        <p:nvSpPr>
          <p:cNvPr id="57" name="TextBox 259">
            <a:extLst>
              <a:ext uri="{FF2B5EF4-FFF2-40B4-BE49-F238E27FC236}">
                <a16:creationId xmlns:a16="http://schemas.microsoft.com/office/drawing/2014/main" id="{6BA0D06E-CAB1-43B7-8BA2-1288AEEEE4ED}"/>
              </a:ext>
            </a:extLst>
          </p:cNvPr>
          <p:cNvSpPr txBox="1"/>
          <p:nvPr/>
        </p:nvSpPr>
        <p:spPr>
          <a:xfrm>
            <a:off x="9138312" y="6242700"/>
            <a:ext cx="2323755" cy="369335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NMR spectrum</a:t>
            </a:r>
            <a:endParaRPr lang="pl-PL" sz="2400" b="1" i="0" u="none" strike="noStrike" kern="1200" cap="none" spc="0" baseline="0">
              <a:solidFill>
                <a:srgbClr val="000000"/>
              </a:solidFill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28542377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8E9EE5D6-B77B-4934-A0AE-C85EDC8D550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Prostokąt 1">
            <a:extLst>
              <a:ext uri="{FF2B5EF4-FFF2-40B4-BE49-F238E27FC236}">
                <a16:creationId xmlns:a16="http://schemas.microsoft.com/office/drawing/2014/main" id="{21E08202-775F-484D-9B16-CD7ECC5F702B}"/>
              </a:ext>
            </a:extLst>
          </p:cNvPr>
          <p:cNvSpPr/>
          <p:nvPr/>
        </p:nvSpPr>
        <p:spPr>
          <a:xfrm>
            <a:off x="9820040" y="6054473"/>
            <a:ext cx="2244876" cy="74777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18BF2A62-A6E5-46F9-A180-0B8BD5418E9A}"/>
              </a:ext>
            </a:extLst>
          </p:cNvPr>
          <p:cNvSpPr txBox="1">
            <a:spLocks/>
          </p:cNvSpPr>
          <p:nvPr/>
        </p:nvSpPr>
        <p:spPr>
          <a:xfrm>
            <a:off x="1677766" y="-15242"/>
            <a:ext cx="8836467" cy="9807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pPr algn="ctr"/>
            <a:r>
              <a:rPr lang="pl-PL" sz="4000" b="1"/>
              <a:t>The great data analysis challenge</a:t>
            </a:r>
            <a:endParaRPr lang="en-GB" sz="4000" b="1" dirty="0"/>
          </a:p>
        </p:txBody>
      </p:sp>
      <p:pic>
        <p:nvPicPr>
          <p:cNvPr id="9" name="Grafika 7">
            <a:extLst>
              <a:ext uri="{FF2B5EF4-FFF2-40B4-BE49-F238E27FC236}">
                <a16:creationId xmlns:a16="http://schemas.microsoft.com/office/drawing/2014/main" id="{39670D6D-26D4-428E-AA4D-9D3614847A8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l="9336" t="50397" r="5239" b="3576"/>
          <a:stretch/>
        </p:blipFill>
        <p:spPr>
          <a:xfrm>
            <a:off x="658056" y="1127460"/>
            <a:ext cx="3552177" cy="3349387"/>
          </a:xfrm>
          <a:prstGeom prst="rect">
            <a:avLst/>
          </a:prstGeom>
        </p:spPr>
      </p:pic>
      <p:sp>
        <p:nvSpPr>
          <p:cNvPr id="10" name="Rectangle 14">
            <a:extLst>
              <a:ext uri="{FF2B5EF4-FFF2-40B4-BE49-F238E27FC236}">
                <a16:creationId xmlns:a16="http://schemas.microsoft.com/office/drawing/2014/main" id="{B6956701-06C0-4F94-953E-AA80C74C7C72}"/>
              </a:ext>
            </a:extLst>
          </p:cNvPr>
          <p:cNvSpPr/>
          <p:nvPr/>
        </p:nvSpPr>
        <p:spPr>
          <a:xfrm>
            <a:off x="1516603" y="4638813"/>
            <a:ext cx="1835081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pl-PL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</a:t>
            </a:r>
            <a:r>
              <a:rPr lang="en-GB" sz="14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adiofrequency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[MHz]</a:t>
            </a:r>
            <a:endParaRPr lang="en-GB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2">
            <a:extLst>
              <a:ext uri="{FF2B5EF4-FFF2-40B4-BE49-F238E27FC236}">
                <a16:creationId xmlns:a16="http://schemas.microsoft.com/office/drawing/2014/main" id="{48D27168-C8DA-454A-8CD7-EC66C95E84ED}"/>
              </a:ext>
            </a:extLst>
          </p:cNvPr>
          <p:cNvCxnSpPr>
            <a:cxnSpLocks/>
          </p:cNvCxnSpPr>
          <p:nvPr/>
        </p:nvCxnSpPr>
        <p:spPr>
          <a:xfrm>
            <a:off x="658075" y="4574013"/>
            <a:ext cx="3481846" cy="0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9">
            <a:extLst>
              <a:ext uri="{FF2B5EF4-FFF2-40B4-BE49-F238E27FC236}">
                <a16:creationId xmlns:a16="http://schemas.microsoft.com/office/drawing/2014/main" id="{4ADCA00F-DA31-4007-889F-8B7002394D35}"/>
              </a:ext>
            </a:extLst>
          </p:cNvPr>
          <p:cNvSpPr/>
          <p:nvPr/>
        </p:nvSpPr>
        <p:spPr>
          <a:xfrm rot="16200000">
            <a:off x="-1265919" y="2536777"/>
            <a:ext cx="3286869" cy="312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l-GR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β</a:t>
            </a:r>
            <a:r>
              <a:rPr lang="en-GB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4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particles</a:t>
            </a:r>
            <a:r>
              <a:rPr lang="pl-PL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in the </a:t>
            </a:r>
            <a:r>
              <a:rPr lang="pl-PL" sz="14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spin</a:t>
            </a:r>
            <a:r>
              <a:rPr lang="pl-PL" sz="1400" b="1" dirty="0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pl-PL" sz="1400" b="1" dirty="0" err="1">
                <a:solidFill>
                  <a:schemeClr val="bg2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direction</a:t>
            </a:r>
            <a:endParaRPr lang="en-GB" sz="1400" b="1" dirty="0">
              <a:solidFill>
                <a:schemeClr val="bg2">
                  <a:lumMod val="50000"/>
                </a:schemeClr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Prostokąt 14">
            <a:extLst>
              <a:ext uri="{FF2B5EF4-FFF2-40B4-BE49-F238E27FC236}">
                <a16:creationId xmlns:a16="http://schemas.microsoft.com/office/drawing/2014/main" id="{8B53F634-DDFF-431A-ABB5-2123B9815959}"/>
              </a:ext>
            </a:extLst>
          </p:cNvPr>
          <p:cNvSpPr/>
          <p:nvPr/>
        </p:nvSpPr>
        <p:spPr>
          <a:xfrm>
            <a:off x="652651" y="1015995"/>
            <a:ext cx="209550" cy="317182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D0CF857F-FC47-4FF7-8D66-BC83F6DBA4CD}"/>
              </a:ext>
            </a:extLst>
          </p:cNvPr>
          <p:cNvCxnSpPr>
            <a:cxnSpLocks/>
          </p:cNvCxnSpPr>
          <p:nvPr/>
        </p:nvCxnSpPr>
        <p:spPr>
          <a:xfrm flipV="1">
            <a:off x="652651" y="1127460"/>
            <a:ext cx="0" cy="3131284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pole tekstowe 3">
            <a:extLst>
              <a:ext uri="{FF2B5EF4-FFF2-40B4-BE49-F238E27FC236}">
                <a16:creationId xmlns:a16="http://schemas.microsoft.com/office/drawing/2014/main" id="{FDEE4D21-B977-4AB0-812E-E87708BC4958}"/>
              </a:ext>
            </a:extLst>
          </p:cNvPr>
          <p:cNvSpPr txBox="1"/>
          <p:nvPr/>
        </p:nvSpPr>
        <p:spPr>
          <a:xfrm>
            <a:off x="6702804" y="1166424"/>
            <a:ext cx="35974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2800" b="1" dirty="0"/>
              <a:t>NaCl + </a:t>
            </a:r>
            <a:r>
              <a:rPr lang="pl-PL" sz="2800" b="1" dirty="0" err="1"/>
              <a:t>Ionic</a:t>
            </a:r>
            <a:r>
              <a:rPr lang="pl-PL" sz="2800" b="1" dirty="0"/>
              <a:t> Liquid = </a:t>
            </a:r>
            <a:r>
              <a:rPr lang="pl-PL" sz="2800" b="1" dirty="0">
                <a:solidFill>
                  <a:srgbClr val="FF0000"/>
                </a:solidFill>
              </a:rPr>
              <a:t>↓</a:t>
            </a:r>
          </a:p>
        </p:txBody>
      </p:sp>
      <p:sp>
        <p:nvSpPr>
          <p:cNvPr id="16" name="pole tekstowe 13">
            <a:extLst>
              <a:ext uri="{FF2B5EF4-FFF2-40B4-BE49-F238E27FC236}">
                <a16:creationId xmlns:a16="http://schemas.microsoft.com/office/drawing/2014/main" id="{B8EB5901-8D10-4C90-B957-782EB85971B0}"/>
              </a:ext>
            </a:extLst>
          </p:cNvPr>
          <p:cNvSpPr txBox="1"/>
          <p:nvPr/>
        </p:nvSpPr>
        <p:spPr>
          <a:xfrm>
            <a:off x="4996924" y="2135507"/>
            <a:ext cx="110049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sz="2800" b="1" dirty="0"/>
              <a:t>NaCl</a:t>
            </a:r>
          </a:p>
          <a:p>
            <a:r>
              <a:rPr lang="pl-PL" sz="2800" b="1" dirty="0"/>
              <a:t>+ H</a:t>
            </a:r>
            <a:r>
              <a:rPr lang="pl-PL" sz="2800" b="1" baseline="-25000" dirty="0"/>
              <a:t>2</a:t>
            </a:r>
            <a:r>
              <a:rPr lang="pl-PL" sz="2800" b="1" dirty="0"/>
              <a:t>O </a:t>
            </a:r>
          </a:p>
        </p:txBody>
      </p:sp>
      <p:sp>
        <p:nvSpPr>
          <p:cNvPr id="17" name="pole tekstowe 16">
            <a:extLst>
              <a:ext uri="{FF2B5EF4-FFF2-40B4-BE49-F238E27FC236}">
                <a16:creationId xmlns:a16="http://schemas.microsoft.com/office/drawing/2014/main" id="{8E8D63D7-BB1A-4F5D-BE19-C7CAA289007E}"/>
              </a:ext>
            </a:extLst>
          </p:cNvPr>
          <p:cNvSpPr txBox="1"/>
          <p:nvPr/>
        </p:nvSpPr>
        <p:spPr>
          <a:xfrm>
            <a:off x="6095998" y="2120396"/>
            <a:ext cx="5143501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pl-PL" sz="2800" b="1" dirty="0"/>
              <a:t>+ Ionic Liquid                                </a:t>
            </a:r>
            <a:endParaRPr lang="pl-PL" sz="4000" dirty="0">
              <a:solidFill>
                <a:srgbClr val="FF0000"/>
              </a:solidFill>
            </a:endParaRPr>
          </a:p>
        </p:txBody>
      </p: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74B1028F-EBEC-4FDB-989D-A31B8628163D}"/>
              </a:ext>
            </a:extLst>
          </p:cNvPr>
          <p:cNvCxnSpPr>
            <a:cxnSpLocks/>
          </p:cNvCxnSpPr>
          <p:nvPr/>
        </p:nvCxnSpPr>
        <p:spPr>
          <a:xfrm>
            <a:off x="8362950" y="2540543"/>
            <a:ext cx="2151284" cy="0"/>
          </a:xfrm>
          <a:prstGeom prst="straightConnector1">
            <a:avLst/>
          </a:prstGeom>
          <a:ln w="2857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pole tekstowe 22">
            <a:extLst>
              <a:ext uri="{FF2B5EF4-FFF2-40B4-BE49-F238E27FC236}">
                <a16:creationId xmlns:a16="http://schemas.microsoft.com/office/drawing/2014/main" id="{43F796D2-6051-4024-A30B-9073812756EB}"/>
              </a:ext>
            </a:extLst>
          </p:cNvPr>
          <p:cNvSpPr txBox="1"/>
          <p:nvPr/>
        </p:nvSpPr>
        <p:spPr>
          <a:xfrm>
            <a:off x="8888345" y="2135507"/>
            <a:ext cx="1100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dirty="0" err="1"/>
              <a:t>degassing</a:t>
            </a:r>
            <a:endParaRPr lang="pl-PL" dirty="0"/>
          </a:p>
        </p:txBody>
      </p:sp>
      <p:pic>
        <p:nvPicPr>
          <p:cNvPr id="20" name="Grafika 24">
            <a:extLst>
              <a:ext uri="{FF2B5EF4-FFF2-40B4-BE49-F238E27FC236}">
                <a16:creationId xmlns:a16="http://schemas.microsoft.com/office/drawing/2014/main" id="{712481FD-3EAF-40F9-BA86-89D5B30A8DFE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955" t="32815" r="21085" b="18483"/>
          <a:stretch/>
        </p:blipFill>
        <p:spPr>
          <a:xfrm>
            <a:off x="5895174" y="3246636"/>
            <a:ext cx="5087951" cy="2661048"/>
          </a:xfrm>
          <a:prstGeom prst="rect">
            <a:avLst/>
          </a:prstGeom>
        </p:spPr>
      </p:pic>
      <p:pic>
        <p:nvPicPr>
          <p:cNvPr id="21" name="Grafika 25">
            <a:extLst>
              <a:ext uri="{FF2B5EF4-FFF2-40B4-BE49-F238E27FC236}">
                <a16:creationId xmlns:a16="http://schemas.microsoft.com/office/drawing/2014/main" id="{0E891B50-2495-4522-A4FC-C71BD1BD673F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rcRect l="13955" t="86009" r="21085"/>
          <a:stretch/>
        </p:blipFill>
        <p:spPr>
          <a:xfrm>
            <a:off x="5895174" y="5838548"/>
            <a:ext cx="5087951" cy="764461"/>
          </a:xfrm>
          <a:prstGeom prst="rect">
            <a:avLst/>
          </a:prstGeom>
        </p:spPr>
      </p:pic>
      <p:sp>
        <p:nvSpPr>
          <p:cNvPr id="22" name="Prostokąt 31">
            <a:extLst>
              <a:ext uri="{FF2B5EF4-FFF2-40B4-BE49-F238E27FC236}">
                <a16:creationId xmlns:a16="http://schemas.microsoft.com/office/drawing/2014/main" id="{5A4D2C9C-C1E1-478B-8B4C-36DFBC796B44}"/>
              </a:ext>
            </a:extLst>
          </p:cNvPr>
          <p:cNvSpPr/>
          <p:nvPr/>
        </p:nvSpPr>
        <p:spPr>
          <a:xfrm>
            <a:off x="5715000" y="6148082"/>
            <a:ext cx="5591175" cy="5232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23" name="pole tekstowe 27">
            <a:extLst>
              <a:ext uri="{FF2B5EF4-FFF2-40B4-BE49-F238E27FC236}">
                <a16:creationId xmlns:a16="http://schemas.microsoft.com/office/drawing/2014/main" id="{F26B17A8-EE78-4EE8-9775-52E7891C9D0D}"/>
              </a:ext>
            </a:extLst>
          </p:cNvPr>
          <p:cNvSpPr txBox="1"/>
          <p:nvPr/>
        </p:nvSpPr>
        <p:spPr>
          <a:xfrm>
            <a:off x="6640806" y="6032552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16</a:t>
            </a:r>
          </a:p>
        </p:txBody>
      </p:sp>
      <p:sp>
        <p:nvSpPr>
          <p:cNvPr id="24" name="pole tekstowe 26">
            <a:extLst>
              <a:ext uri="{FF2B5EF4-FFF2-40B4-BE49-F238E27FC236}">
                <a16:creationId xmlns:a16="http://schemas.microsoft.com/office/drawing/2014/main" id="{5AC4DBB9-17D4-4C1A-9A00-DB6678C05137}"/>
              </a:ext>
            </a:extLst>
          </p:cNvPr>
          <p:cNvSpPr txBox="1"/>
          <p:nvPr/>
        </p:nvSpPr>
        <p:spPr>
          <a:xfrm>
            <a:off x="6034915" y="6034276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20</a:t>
            </a:r>
          </a:p>
        </p:txBody>
      </p:sp>
      <p:sp>
        <p:nvSpPr>
          <p:cNvPr id="25" name="pole tekstowe 28">
            <a:extLst>
              <a:ext uri="{FF2B5EF4-FFF2-40B4-BE49-F238E27FC236}">
                <a16:creationId xmlns:a16="http://schemas.microsoft.com/office/drawing/2014/main" id="{9F2B3A4F-8BAF-4272-85EC-92D270A4CFA5}"/>
              </a:ext>
            </a:extLst>
          </p:cNvPr>
          <p:cNvSpPr txBox="1"/>
          <p:nvPr/>
        </p:nvSpPr>
        <p:spPr>
          <a:xfrm>
            <a:off x="7240881" y="6029683"/>
            <a:ext cx="41870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12</a:t>
            </a:r>
          </a:p>
        </p:txBody>
      </p:sp>
      <p:sp>
        <p:nvSpPr>
          <p:cNvPr id="26" name="pole tekstowe 29">
            <a:extLst>
              <a:ext uri="{FF2B5EF4-FFF2-40B4-BE49-F238E27FC236}">
                <a16:creationId xmlns:a16="http://schemas.microsoft.com/office/drawing/2014/main" id="{CC9E0357-77D1-41E6-80D1-5E6E5BEB6CCD}"/>
              </a:ext>
            </a:extLst>
          </p:cNvPr>
          <p:cNvSpPr txBox="1"/>
          <p:nvPr/>
        </p:nvSpPr>
        <p:spPr>
          <a:xfrm>
            <a:off x="7846772" y="6040360"/>
            <a:ext cx="35458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 8</a:t>
            </a:r>
          </a:p>
        </p:txBody>
      </p:sp>
      <p:sp>
        <p:nvSpPr>
          <p:cNvPr id="27" name="pole tekstowe 30">
            <a:extLst>
              <a:ext uri="{FF2B5EF4-FFF2-40B4-BE49-F238E27FC236}">
                <a16:creationId xmlns:a16="http://schemas.microsoft.com/office/drawing/2014/main" id="{9938C0AE-B24A-40BF-9EAE-9827139869E6}"/>
              </a:ext>
            </a:extLst>
          </p:cNvPr>
          <p:cNvSpPr txBox="1"/>
          <p:nvPr/>
        </p:nvSpPr>
        <p:spPr>
          <a:xfrm>
            <a:off x="8583767" y="6054647"/>
            <a:ext cx="248287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pl-PL" dirty="0"/>
              <a:t>4</a:t>
            </a:r>
          </a:p>
        </p:txBody>
      </p:sp>
      <p:sp>
        <p:nvSpPr>
          <p:cNvPr id="28" name="pole tekstowe 32">
            <a:extLst>
              <a:ext uri="{FF2B5EF4-FFF2-40B4-BE49-F238E27FC236}">
                <a16:creationId xmlns:a16="http://schemas.microsoft.com/office/drawing/2014/main" id="{C8674031-99BD-4C26-A73C-F8C5D48B1B45}"/>
              </a:ext>
            </a:extLst>
          </p:cNvPr>
          <p:cNvSpPr txBox="1"/>
          <p:nvPr/>
        </p:nvSpPr>
        <p:spPr>
          <a:xfrm>
            <a:off x="9775099" y="6056920"/>
            <a:ext cx="372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-4</a:t>
            </a:r>
          </a:p>
        </p:txBody>
      </p:sp>
      <p:sp>
        <p:nvSpPr>
          <p:cNvPr id="29" name="pole tekstowe 33">
            <a:extLst>
              <a:ext uri="{FF2B5EF4-FFF2-40B4-BE49-F238E27FC236}">
                <a16:creationId xmlns:a16="http://schemas.microsoft.com/office/drawing/2014/main" id="{6ACEB920-336B-4ADC-A797-AD1473720365}"/>
              </a:ext>
            </a:extLst>
          </p:cNvPr>
          <p:cNvSpPr txBox="1"/>
          <p:nvPr/>
        </p:nvSpPr>
        <p:spPr>
          <a:xfrm>
            <a:off x="9169208" y="6058644"/>
            <a:ext cx="301686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0</a:t>
            </a:r>
          </a:p>
        </p:txBody>
      </p:sp>
      <p:sp>
        <p:nvSpPr>
          <p:cNvPr id="30" name="pole tekstowe 34">
            <a:extLst>
              <a:ext uri="{FF2B5EF4-FFF2-40B4-BE49-F238E27FC236}">
                <a16:creationId xmlns:a16="http://schemas.microsoft.com/office/drawing/2014/main" id="{DAD1A2DD-7278-4677-83BD-06DF7813651B}"/>
              </a:ext>
            </a:extLst>
          </p:cNvPr>
          <p:cNvSpPr txBox="1"/>
          <p:nvPr/>
        </p:nvSpPr>
        <p:spPr>
          <a:xfrm>
            <a:off x="10375174" y="6054051"/>
            <a:ext cx="3722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l-PL" dirty="0"/>
              <a:t>-8</a:t>
            </a:r>
          </a:p>
        </p:txBody>
      </p:sp>
      <p:sp>
        <p:nvSpPr>
          <p:cNvPr id="32" name="pole tekstowe 41">
            <a:extLst>
              <a:ext uri="{FF2B5EF4-FFF2-40B4-BE49-F238E27FC236}">
                <a16:creationId xmlns:a16="http://schemas.microsoft.com/office/drawing/2014/main" id="{1070986F-59CE-4F3A-80A2-36055D837099}"/>
              </a:ext>
            </a:extLst>
          </p:cNvPr>
          <p:cNvSpPr txBox="1"/>
          <p:nvPr/>
        </p:nvSpPr>
        <p:spPr>
          <a:xfrm>
            <a:off x="6702804" y="5572499"/>
            <a:ext cx="251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pl-PL" b="1" dirty="0">
                <a:solidFill>
                  <a:srgbClr val="008000"/>
                </a:solidFill>
              </a:rPr>
              <a:t>high </a:t>
            </a:r>
            <a:r>
              <a:rPr lang="pl-PL" b="1" dirty="0" err="1">
                <a:solidFill>
                  <a:srgbClr val="008000"/>
                </a:solidFill>
              </a:rPr>
              <a:t>vacuum</a:t>
            </a:r>
            <a:r>
              <a:rPr lang="pl-PL" b="1" dirty="0">
                <a:solidFill>
                  <a:srgbClr val="008000"/>
                </a:solidFill>
              </a:rPr>
              <a:t> (10</a:t>
            </a:r>
            <a:r>
              <a:rPr lang="pl-PL" b="1" baseline="30000" dirty="0">
                <a:solidFill>
                  <a:srgbClr val="008000"/>
                </a:solidFill>
              </a:rPr>
              <a:t>-5</a:t>
            </a:r>
            <a:r>
              <a:rPr lang="pl-PL" b="1" dirty="0">
                <a:solidFill>
                  <a:srgbClr val="008000"/>
                </a:solidFill>
              </a:rPr>
              <a:t> </a:t>
            </a:r>
            <a:r>
              <a:rPr lang="pl-PL" b="1" dirty="0" err="1">
                <a:solidFill>
                  <a:srgbClr val="008000"/>
                </a:solidFill>
              </a:rPr>
              <a:t>mbar</a:t>
            </a:r>
            <a:r>
              <a:rPr lang="pl-PL" b="1" dirty="0">
                <a:solidFill>
                  <a:srgbClr val="008000"/>
                </a:solidFill>
              </a:rPr>
              <a:t>)</a:t>
            </a:r>
          </a:p>
        </p:txBody>
      </p:sp>
      <p:sp>
        <p:nvSpPr>
          <p:cNvPr id="31" name="pole tekstowe 35">
            <a:extLst>
              <a:ext uri="{FF2B5EF4-FFF2-40B4-BE49-F238E27FC236}">
                <a16:creationId xmlns:a16="http://schemas.microsoft.com/office/drawing/2014/main" id="{56CC29EA-6D77-480B-AAFF-21C20A7A8287}"/>
              </a:ext>
            </a:extLst>
          </p:cNvPr>
          <p:cNvSpPr txBox="1"/>
          <p:nvPr/>
        </p:nvSpPr>
        <p:spPr>
          <a:xfrm>
            <a:off x="7793952" y="6314464"/>
            <a:ext cx="17475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baseline="30000" dirty="0"/>
              <a:t>23</a:t>
            </a:r>
            <a:r>
              <a:rPr lang="pl-PL" dirty="0"/>
              <a:t>Na NMR [</a:t>
            </a:r>
            <a:r>
              <a:rPr lang="pl-PL" dirty="0" err="1"/>
              <a:t>ppm</a:t>
            </a:r>
            <a:r>
              <a:rPr lang="pl-PL" dirty="0"/>
              <a:t>]</a:t>
            </a:r>
          </a:p>
        </p:txBody>
      </p:sp>
      <p:sp>
        <p:nvSpPr>
          <p:cNvPr id="37" name="TextBox 31">
            <a:extLst>
              <a:ext uri="{FF2B5EF4-FFF2-40B4-BE49-F238E27FC236}">
                <a16:creationId xmlns:a16="http://schemas.microsoft.com/office/drawing/2014/main" id="{1841B161-EEB1-4F1D-B978-D9630D2EAAFE}"/>
              </a:ext>
            </a:extLst>
          </p:cNvPr>
          <p:cNvSpPr txBox="1"/>
          <p:nvPr/>
        </p:nvSpPr>
        <p:spPr>
          <a:xfrm>
            <a:off x="0" y="6561077"/>
            <a:ext cx="5212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Harding et al., </a:t>
            </a:r>
            <a:r>
              <a:rPr lang="pl-PL" sz="1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Phys</a:t>
            </a:r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pl-PL" sz="1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Rev</a:t>
            </a:r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X 10, 041061 (2020), doi: </a:t>
            </a:r>
            <a:r>
              <a:rPr lang="pl-PL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10.1103/PhysRevX.10.041061</a:t>
            </a:r>
          </a:p>
        </p:txBody>
      </p:sp>
      <p:sp>
        <p:nvSpPr>
          <p:cNvPr id="38" name="pole tekstowe 37">
            <a:extLst>
              <a:ext uri="{FF2B5EF4-FFF2-40B4-BE49-F238E27FC236}">
                <a16:creationId xmlns:a16="http://schemas.microsoft.com/office/drawing/2014/main" id="{E2CEAB5C-1A64-4576-A63D-70D5FDBB9C11}"/>
              </a:ext>
            </a:extLst>
          </p:cNvPr>
          <p:cNvSpPr txBox="1"/>
          <p:nvPr/>
        </p:nvSpPr>
        <p:spPr>
          <a:xfrm>
            <a:off x="533841" y="5123271"/>
            <a:ext cx="32570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/>
              <a:t>single </a:t>
            </a:r>
            <a:r>
              <a:rPr lang="pl-PL" b="1" dirty="0" err="1"/>
              <a:t>atoms</a:t>
            </a:r>
            <a:r>
              <a:rPr lang="pl-PL" b="1" dirty="0"/>
              <a:t> </a:t>
            </a:r>
            <a:r>
              <a:rPr lang="pl-PL" b="1" dirty="0" err="1"/>
              <a:t>implanted</a:t>
            </a:r>
            <a:r>
              <a:rPr lang="pl-PL" b="1" dirty="0"/>
              <a:t> </a:t>
            </a:r>
            <a:r>
              <a:rPr lang="pl-PL" b="1" dirty="0" err="1"/>
              <a:t>into</a:t>
            </a:r>
            <a:r>
              <a:rPr lang="pl-PL" b="1" dirty="0"/>
              <a:t> the </a:t>
            </a:r>
            <a:r>
              <a:rPr lang="pl-PL" b="1" dirty="0" err="1"/>
              <a:t>liquid</a:t>
            </a:r>
            <a:endParaRPr lang="pl-PL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pl-PL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l-PL" b="1" dirty="0"/>
              <a:t>high </a:t>
            </a:r>
            <a:r>
              <a:rPr lang="pl-PL" b="1" dirty="0" err="1"/>
              <a:t>vacuum</a:t>
            </a:r>
            <a:r>
              <a:rPr lang="pl-PL" b="1" dirty="0"/>
              <a:t> environment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B0FCC68-7E90-432C-B6CC-9DEDEE27A6BA}"/>
              </a:ext>
            </a:extLst>
          </p:cNvPr>
          <p:cNvSpPr txBox="1"/>
          <p:nvPr/>
        </p:nvSpPr>
        <p:spPr>
          <a:xfrm>
            <a:off x="7174151" y="3580143"/>
            <a:ext cx="84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β</a:t>
            </a:r>
            <a:r>
              <a:rPr lang="en-US" dirty="0"/>
              <a:t>-NMR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65FBF90-1701-47A3-ACA0-CB67988B438C}"/>
              </a:ext>
            </a:extLst>
          </p:cNvPr>
          <p:cNvSpPr txBox="1"/>
          <p:nvPr/>
        </p:nvSpPr>
        <p:spPr>
          <a:xfrm>
            <a:off x="9574791" y="3580143"/>
            <a:ext cx="1408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water cluster</a:t>
            </a:r>
          </a:p>
        </p:txBody>
      </p:sp>
    </p:spTree>
    <p:extLst>
      <p:ext uri="{BB962C8B-B14F-4D97-AF65-F5344CB8AC3E}">
        <p14:creationId xmlns:p14="http://schemas.microsoft.com/office/powerpoint/2010/main" val="3376113719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8E9EE5D6-B77B-4934-A0AE-C85EDC8D550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333DBF-CFAD-4F5D-B543-6C662EBFD925}"/>
              </a:ext>
            </a:extLst>
          </p:cNvPr>
          <p:cNvSpPr/>
          <p:nvPr/>
        </p:nvSpPr>
        <p:spPr>
          <a:xfrm>
            <a:off x="9781563" y="6199895"/>
            <a:ext cx="2275884" cy="57606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id="{098732FC-E91C-4CBD-BA3E-EC0BD2A904A5}"/>
              </a:ext>
            </a:extLst>
          </p:cNvPr>
          <p:cNvSpPr txBox="1">
            <a:spLocks/>
          </p:cNvSpPr>
          <p:nvPr/>
        </p:nvSpPr>
        <p:spPr>
          <a:xfrm>
            <a:off x="1043608" y="-8"/>
            <a:ext cx="7643192" cy="98073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0" compatLnSpc="1">
            <a:normAutofit/>
          </a:bodyPr>
          <a:lstStyle>
            <a:lvl1pPr marL="0" marR="0" lvl="0" indent="0" algn="l" defTabSz="914400" rtl="0" fontAlgn="auto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en-US" sz="4400" b="0" i="0" u="none" strike="noStrike" kern="1200" cap="none" spc="0" baseline="0">
                <a:solidFill>
                  <a:srgbClr val="000000"/>
                </a:solidFill>
                <a:uFillTx/>
                <a:latin typeface="Calibri Light"/>
              </a:defRPr>
            </a:lvl1pPr>
          </a:lstStyle>
          <a:p>
            <a:r>
              <a:rPr lang="pl-PL" b="1"/>
              <a:t>Absolute shielding formula</a:t>
            </a:r>
            <a:endParaRPr lang="en-GB" b="1" dirty="0"/>
          </a:p>
        </p:txBody>
      </p:sp>
      <p:sp>
        <p:nvSpPr>
          <p:cNvPr id="9" name="TextBox 31">
            <a:extLst>
              <a:ext uri="{FF2B5EF4-FFF2-40B4-BE49-F238E27FC236}">
                <a16:creationId xmlns:a16="http://schemas.microsoft.com/office/drawing/2014/main" id="{145C1990-DEF5-49D9-84B3-6F7B344DBE30}"/>
              </a:ext>
            </a:extLst>
          </p:cNvPr>
          <p:cNvSpPr txBox="1"/>
          <p:nvPr/>
        </p:nvSpPr>
        <p:spPr>
          <a:xfrm>
            <a:off x="0" y="6561077"/>
            <a:ext cx="52121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Harding et al., </a:t>
            </a:r>
            <a:r>
              <a:rPr lang="pl-PL" sz="1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Phys</a:t>
            </a:r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</a:t>
            </a:r>
            <a:r>
              <a:rPr lang="pl-PL" sz="1200" i="1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Rev</a:t>
            </a:r>
            <a:r>
              <a:rPr lang="pl-PL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 X 10, 041061 (2020), doi: </a:t>
            </a:r>
            <a:r>
              <a:rPr lang="pl-PL" sz="1200" i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10.1103/PhysRevX.10.041061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pole tekstowe 4">
                <a:extLst>
                  <a:ext uri="{FF2B5EF4-FFF2-40B4-BE49-F238E27FC236}">
                    <a16:creationId xmlns:a16="http://schemas.microsoft.com/office/drawing/2014/main" id="{575AD660-0871-4211-A6BD-B2EDE099CA3E}"/>
                  </a:ext>
                </a:extLst>
              </p:cNvPr>
              <p:cNvSpPr txBox="1"/>
              <p:nvPr/>
            </p:nvSpPr>
            <p:spPr>
              <a:xfrm>
                <a:off x="428146" y="1422847"/>
                <a:ext cx="3994575" cy="7128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pl-PL" b="1" dirty="0">
                    <a:solidFill>
                      <a:schemeClr val="tx1"/>
                    </a:solidFill>
                  </a:rPr>
                  <a:t>Larmor </a:t>
                </a:r>
                <a:r>
                  <a:rPr lang="pl-PL" b="1" dirty="0" err="1">
                    <a:solidFill>
                      <a:schemeClr val="tx1"/>
                    </a:solidFill>
                  </a:rPr>
                  <a:t>frequency</a:t>
                </a:r>
                <a:r>
                  <a:rPr lang="pl-PL" b="1" dirty="0">
                    <a:solidFill>
                      <a:schemeClr val="tx1"/>
                    </a:solidFill>
                  </a:rPr>
                  <a:t>   </a:t>
                </a:r>
                <a:r>
                  <a:rPr lang="pl-PL" sz="2800" i="1" dirty="0" err="1">
                    <a:solidFill>
                      <a:schemeClr val="tx1"/>
                    </a:solidFill>
                    <a:cs typeface="Calibri" panose="020F0502020204030204" pitchFamily="34" charset="0"/>
                  </a:rPr>
                  <a:t>ν</a:t>
                </a:r>
                <a:r>
                  <a:rPr lang="pl-PL" sz="2800" baseline="-25000" dirty="0" err="1">
                    <a:solidFill>
                      <a:schemeClr val="tx1"/>
                    </a:solidFill>
                    <a:cs typeface="Calibri" panose="020F0502020204030204" pitchFamily="34" charset="0"/>
                  </a:rPr>
                  <a:t>L</a:t>
                </a:r>
                <a:r>
                  <a:rPr lang="pl-PL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pl-PL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pl-PL" sz="28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l-GR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γ</m:t>
                        </m:r>
                        <m:r>
                          <a:rPr lang="pl-PL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pl-PL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l-G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𝜋</m:t>
                        </m:r>
                      </m:den>
                    </m:f>
                    <m:r>
                      <a:rPr lang="pl-PL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GB" sz="28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l-GR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pl-PL" sz="2800" b="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𝐵</m:t>
                        </m:r>
                      </m:num>
                      <m:den>
                        <m:r>
                          <a:rPr lang="pl-PL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h𝐼</m:t>
                        </m:r>
                      </m:den>
                    </m:f>
                  </m:oMath>
                </a14:m>
                <a:endParaRPr lang="pl-PL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pole tekstowe 4">
                <a:extLst>
                  <a:ext uri="{FF2B5EF4-FFF2-40B4-BE49-F238E27FC236}">
                    <a16:creationId xmlns:a16="http://schemas.microsoft.com/office/drawing/2014/main" id="{575AD660-0871-4211-A6BD-B2EDE099CA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46" y="1422847"/>
                <a:ext cx="3994575" cy="712887"/>
              </a:xfrm>
              <a:prstGeom prst="rect">
                <a:avLst/>
              </a:prstGeom>
              <a:blipFill>
                <a:blip r:embed="rId3"/>
                <a:stretch>
                  <a:fillRect b="-1196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pole tekstowe 8">
                <a:extLst>
                  <a:ext uri="{FF2B5EF4-FFF2-40B4-BE49-F238E27FC236}">
                    <a16:creationId xmlns:a16="http://schemas.microsoft.com/office/drawing/2014/main" id="{FD44F5D0-682E-43FD-9F25-FEAD4CA48957}"/>
                  </a:ext>
                </a:extLst>
              </p:cNvPr>
              <p:cNvSpPr txBox="1"/>
              <p:nvPr/>
            </p:nvSpPr>
            <p:spPr>
              <a:xfrm>
                <a:off x="5567082" y="1194514"/>
                <a:ext cx="6490365" cy="2390398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marL="285750" indent="-285750"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r>
                      <a:rPr lang="el-GR" sz="1400" b="1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𝛄</m:t>
                    </m:r>
                    <m:r>
                      <a:rPr lang="pl-PL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−</m:t>
                    </m:r>
                    <m:r>
                      <m:rPr>
                        <m:sty m:val="p"/>
                      </m:rPr>
                      <a:rPr lang="pl-PL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gyromagnetic</m:t>
                    </m:r>
                    <m:r>
                      <a:rPr lang="pl-PL" sz="1400" b="0" i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  <m:d>
                      <m:dPr>
                        <m:ctrlPr>
                          <a:rPr lang="pl-PL" sz="14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ratio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of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the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magnetic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moment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to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angular</m:t>
                        </m:r>
                        <m: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sty m:val="p"/>
                          </m:rPr>
                          <a:rPr lang="pl-PL" sz="14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momentum</m:t>
                        </m:r>
                      </m:e>
                    </m:d>
                  </m:oMath>
                </a14:m>
                <a:endParaRPr lang="pl-PL" sz="1400" b="0" dirty="0">
                  <a:solidFill>
                    <a:schemeClr val="tx1"/>
                  </a:solidFill>
                </a:endParaRP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1400" b="1" i="1" dirty="0"/>
                  <a:t>B</a:t>
                </a:r>
                <a:r>
                  <a:rPr lang="pl-PL" sz="1400" dirty="0"/>
                  <a:t> – </a:t>
                </a:r>
                <a:r>
                  <a:rPr lang="pl-PL" sz="1400" dirty="0" err="1"/>
                  <a:t>local</a:t>
                </a:r>
                <a:r>
                  <a:rPr lang="pl-PL" sz="1400" dirty="0"/>
                  <a:t> (</a:t>
                </a:r>
                <a:r>
                  <a:rPr lang="pl-PL" sz="1400" dirty="0" err="1"/>
                  <a:t>effective</a:t>
                </a:r>
                <a:r>
                  <a:rPr lang="pl-PL" sz="1400" dirty="0"/>
                  <a:t>) </a:t>
                </a:r>
                <a:r>
                  <a:rPr lang="pl-PL" sz="1400" dirty="0" err="1"/>
                  <a:t>magnetic</a:t>
                </a:r>
                <a:r>
                  <a:rPr lang="pl-PL" sz="1400" dirty="0"/>
                  <a:t> field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1400" b="1" i="1" dirty="0"/>
                  <a:t>μ</a:t>
                </a:r>
                <a:r>
                  <a:rPr lang="pl-PL" sz="1400" dirty="0"/>
                  <a:t> – </a:t>
                </a:r>
                <a:r>
                  <a:rPr lang="pl-PL" sz="1400" dirty="0" err="1"/>
                  <a:t>magnetic</a:t>
                </a:r>
                <a:r>
                  <a:rPr lang="pl-PL" sz="1400" dirty="0"/>
                  <a:t> moment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1400" b="1" i="1" dirty="0"/>
                  <a:t>h</a:t>
                </a:r>
                <a:r>
                  <a:rPr lang="pl-PL" sz="1400" dirty="0"/>
                  <a:t> – Planck </a:t>
                </a:r>
                <a:r>
                  <a:rPr lang="pl-PL" sz="1400" dirty="0" err="1"/>
                  <a:t>constant</a:t>
                </a:r>
                <a:r>
                  <a:rPr lang="pl-PL" sz="1400" dirty="0"/>
                  <a:t> (6.626</a:t>
                </a:r>
                <a:r>
                  <a:rPr lang="pl-PL" sz="1400" dirty="0">
                    <a:effectLst/>
                  </a:rPr>
                  <a:t>07015×</a:t>
                </a:r>
                <a:r>
                  <a:rPr lang="pl-PL" sz="1400" dirty="0"/>
                  <a:t>10</a:t>
                </a:r>
                <a:r>
                  <a:rPr lang="pl-PL" sz="1400" baseline="30000" dirty="0"/>
                  <a:t>−34</a:t>
                </a:r>
                <a:r>
                  <a:rPr lang="pl-PL" sz="1400" dirty="0"/>
                  <a:t> J⋅Hz</a:t>
                </a:r>
                <a:r>
                  <a:rPr lang="pl-PL" sz="1400" baseline="30000" dirty="0"/>
                  <a:t>−1</a:t>
                </a:r>
                <a:r>
                  <a:rPr lang="pl-PL" sz="1400" dirty="0"/>
                  <a:t>)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1400" b="1" i="1" dirty="0"/>
                  <a:t>I</a:t>
                </a:r>
                <a:r>
                  <a:rPr lang="pl-PL" sz="1400" b="1" dirty="0"/>
                  <a:t> </a:t>
                </a:r>
                <a:r>
                  <a:rPr lang="pl-PL" sz="1400" dirty="0"/>
                  <a:t>– </a:t>
                </a:r>
                <a:r>
                  <a:rPr lang="pl-PL" sz="1400" dirty="0" err="1"/>
                  <a:t>spin</a:t>
                </a:r>
                <a:endParaRPr lang="pl-PL" sz="1400" dirty="0"/>
              </a:p>
              <a:p>
                <a:endParaRPr lang="pl-PL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1400" b="1" i="1" dirty="0"/>
                  <a:t>B</a:t>
                </a:r>
                <a:r>
                  <a:rPr lang="pl-PL" sz="1400" b="1" baseline="-25000" dirty="0"/>
                  <a:t>0</a:t>
                </a:r>
                <a:r>
                  <a:rPr lang="pl-PL" sz="1400" dirty="0"/>
                  <a:t> – </a:t>
                </a:r>
                <a:r>
                  <a:rPr lang="pl-PL" sz="1400" dirty="0" err="1"/>
                  <a:t>external</a:t>
                </a:r>
                <a:r>
                  <a:rPr lang="pl-PL" sz="1400" dirty="0"/>
                  <a:t> </a:t>
                </a:r>
                <a:r>
                  <a:rPr lang="pl-PL" sz="1400" dirty="0" err="1"/>
                  <a:t>magnetic</a:t>
                </a:r>
                <a:r>
                  <a:rPr lang="pl-PL" sz="1400" dirty="0"/>
                  <a:t> field</a:t>
                </a:r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1400" b="1" i="1" dirty="0"/>
                  <a:t>α</a:t>
                </a:r>
                <a:r>
                  <a:rPr lang="pl-PL" sz="1400" dirty="0"/>
                  <a:t> – </a:t>
                </a:r>
                <a:r>
                  <a:rPr lang="pl-PL" sz="1400" dirty="0" err="1"/>
                  <a:t>shape</a:t>
                </a:r>
                <a:r>
                  <a:rPr lang="pl-PL" sz="1400" dirty="0"/>
                  <a:t> </a:t>
                </a:r>
                <a:r>
                  <a:rPr lang="pl-PL" sz="1400" dirty="0" err="1"/>
                  <a:t>factor</a:t>
                </a:r>
                <a:endParaRPr lang="pl-PL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el-GR" sz="1400" b="1" i="1" dirty="0"/>
                  <a:t>κ</a:t>
                </a:r>
                <a:r>
                  <a:rPr lang="pl-PL" sz="1400" dirty="0"/>
                  <a:t> – </a:t>
                </a:r>
                <a:r>
                  <a:rPr lang="pl-PL" sz="1400" dirty="0" err="1"/>
                  <a:t>magnetic</a:t>
                </a:r>
                <a:r>
                  <a:rPr lang="pl-PL" sz="1400" dirty="0"/>
                  <a:t> </a:t>
                </a:r>
                <a:r>
                  <a:rPr lang="pl-PL" sz="1400" dirty="0" err="1"/>
                  <a:t>susceptibility</a:t>
                </a:r>
                <a:endParaRPr lang="pl-PL" sz="1400" dirty="0"/>
              </a:p>
              <a:p>
                <a:pPr marL="285750" indent="-285750">
                  <a:buFont typeface="Arial" panose="020B0604020202020204" pitchFamily="34" charset="0"/>
                  <a:buChar char="•"/>
                </a:pPr>
                <a:r>
                  <a:rPr lang="pl-PL" sz="1400" b="1" dirty="0"/>
                  <a:t>σ</a:t>
                </a:r>
                <a:r>
                  <a:rPr lang="pl-PL" sz="1400" dirty="0"/>
                  <a:t> – NMR </a:t>
                </a:r>
                <a:r>
                  <a:rPr lang="pl-PL" sz="1400" dirty="0" err="1"/>
                  <a:t>shielding</a:t>
                </a:r>
                <a:r>
                  <a:rPr lang="pl-PL" sz="1400" dirty="0"/>
                  <a:t> of the </a:t>
                </a:r>
                <a:r>
                  <a:rPr lang="pl-PL" sz="1400" dirty="0" err="1"/>
                  <a:t>nucleous</a:t>
                </a:r>
                <a:r>
                  <a:rPr lang="pl-PL" sz="1400" dirty="0"/>
                  <a:t> in the host</a:t>
                </a:r>
              </a:p>
              <a:p>
                <a:endParaRPr lang="pl-PL" sz="1400" baseline="-25000" dirty="0"/>
              </a:p>
            </p:txBody>
          </p:sp>
        </mc:Choice>
        <mc:Fallback xmlns="">
          <p:sp>
            <p:nvSpPr>
              <p:cNvPr id="11" name="pole tekstowe 8">
                <a:extLst>
                  <a:ext uri="{FF2B5EF4-FFF2-40B4-BE49-F238E27FC236}">
                    <a16:creationId xmlns:a16="http://schemas.microsoft.com/office/drawing/2014/main" id="{FD44F5D0-682E-43FD-9F25-FEAD4CA4895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67082" y="1194514"/>
                <a:ext cx="6490365" cy="2390398"/>
              </a:xfrm>
              <a:prstGeom prst="rect">
                <a:avLst/>
              </a:prstGeom>
              <a:blipFill>
                <a:blip r:embed="rId4"/>
                <a:stretch>
                  <a:fillRect l="-9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pole tekstowe 6">
                <a:extLst>
                  <a:ext uri="{FF2B5EF4-FFF2-40B4-BE49-F238E27FC236}">
                    <a16:creationId xmlns:a16="http://schemas.microsoft.com/office/drawing/2014/main" id="{502CF568-F880-47EE-B50E-6C4730B6A551}"/>
                  </a:ext>
                </a:extLst>
              </p:cNvPr>
              <p:cNvSpPr txBox="1"/>
              <p:nvPr/>
            </p:nvSpPr>
            <p:spPr>
              <a:xfrm>
                <a:off x="551238" y="2518711"/>
                <a:ext cx="4516044" cy="71468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pl-PL" sz="2800" b="1" i="1" dirty="0"/>
                  <a:t>B</a:t>
                </a:r>
                <a:r>
                  <a:rPr lang="pl-PL" sz="2800" b="1" dirty="0"/>
                  <a:t> = </a:t>
                </a:r>
                <a:r>
                  <a:rPr lang="pl-PL" sz="2800" b="1" i="1" dirty="0"/>
                  <a:t>B</a:t>
                </a:r>
                <a:r>
                  <a:rPr lang="pl-PL" sz="2800" b="1" baseline="-25000" dirty="0"/>
                  <a:t>0</a:t>
                </a:r>
                <a:r>
                  <a:rPr lang="pl-PL" sz="2800" b="1" dirty="0"/>
                  <a:t>[1 + (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2800" b="1" i="1" smtClean="0"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r>
                          <a:rPr lang="pl-PL" sz="2800" b="1" i="1" smtClean="0">
                            <a:latin typeface="Cambria Math" panose="02040503050406030204" pitchFamily="18" charset="0"/>
                          </a:rPr>
                          <m:t>𝟑</m:t>
                        </m:r>
                      </m:den>
                    </m:f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− </m:t>
                    </m:r>
                    <m:r>
                      <a:rPr lang="el-GR" sz="2800" b="1" i="0" smtClean="0">
                        <a:latin typeface="Cambria Math" panose="02040503050406030204" pitchFamily="18" charset="0"/>
                      </a:rPr>
                      <m:t>𝛂</m:t>
                    </m:r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)</m:t>
                    </m:r>
                    <m:r>
                      <a:rPr lang="el-GR" sz="2800" b="1" i="1" smtClean="0">
                        <a:latin typeface="Cambria Math" panose="02040503050406030204" pitchFamily="18" charset="0"/>
                      </a:rPr>
                      <m:t>𝜿</m:t>
                    </m:r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](</m:t>
                    </m:r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𝟏</m:t>
                    </m:r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 − </m:t>
                    </m:r>
                    <m:r>
                      <a:rPr lang="el-GR" sz="2800" b="1" i="1" smtClean="0">
                        <a:latin typeface="Cambria Math" panose="02040503050406030204" pitchFamily="18" charset="0"/>
                      </a:rPr>
                      <m:t>𝝈</m:t>
                    </m:r>
                    <m:r>
                      <a:rPr lang="pl-PL" sz="2800" b="1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pl-PL" sz="2800" b="1" i="1" dirty="0"/>
              </a:p>
            </p:txBody>
          </p:sp>
        </mc:Choice>
        <mc:Fallback xmlns="">
          <p:sp>
            <p:nvSpPr>
              <p:cNvPr id="12" name="pole tekstowe 6">
                <a:extLst>
                  <a:ext uri="{FF2B5EF4-FFF2-40B4-BE49-F238E27FC236}">
                    <a16:creationId xmlns:a16="http://schemas.microsoft.com/office/drawing/2014/main" id="{502CF568-F880-47EE-B50E-6C4730B6A5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1238" y="2518711"/>
                <a:ext cx="4516044" cy="714683"/>
              </a:xfrm>
              <a:prstGeom prst="rect">
                <a:avLst/>
              </a:prstGeom>
              <a:blipFill>
                <a:blip r:embed="rId5"/>
                <a:stretch>
                  <a:fillRect l="-2699" b="-111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pole tekstowe 9">
                <a:extLst>
                  <a:ext uri="{FF2B5EF4-FFF2-40B4-BE49-F238E27FC236}">
                    <a16:creationId xmlns:a16="http://schemas.microsoft.com/office/drawing/2014/main" id="{4F22D1F6-9685-4AA6-8132-B9C1CE7E5C12}"/>
                  </a:ext>
                </a:extLst>
              </p:cNvPr>
              <p:cNvSpPr txBox="1"/>
              <p:nvPr/>
            </p:nvSpPr>
            <p:spPr>
              <a:xfrm>
                <a:off x="428146" y="4771378"/>
                <a:ext cx="11337943" cy="126938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3600" i="1" smtClean="0">
                        <a:latin typeface="Cambria Math" panose="02040503050406030204" pitchFamily="18" charset="0"/>
                      </a:rPr>
                      <m:t>σ</m:t>
                    </m:r>
                    <m:r>
                      <a:rPr lang="pl-PL" sz="3600" b="0" i="0" baseline="-25000" smtClean="0">
                        <a:latin typeface="Cambria Math" panose="02040503050406030204" pitchFamily="18" charset="0"/>
                      </a:rPr>
                      <m:t>26</m:t>
                    </m:r>
                    <m:r>
                      <m:rPr>
                        <m:sty m:val="p"/>
                      </m:rPr>
                      <a:rPr lang="pl-PL" sz="3600" b="0" i="0" baseline="-25000" smtClean="0">
                        <a:latin typeface="Cambria Math" panose="02040503050406030204" pitchFamily="18" charset="0"/>
                      </a:rPr>
                      <m:t>Na</m:t>
                    </m:r>
                    <m:r>
                      <a:rPr lang="en-GB" sz="36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pl-PL" sz="3600" b="0" i="1" smtClean="0">
                        <a:latin typeface="Cambria Math" panose="02040503050406030204" pitchFamily="18" charset="0"/>
                      </a:rPr>
                      <m:t>1−</m:t>
                    </m:r>
                    <m:f>
                      <m:f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GB" sz="3600" i="1" smtClean="0"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Na</m:t>
                        </m:r>
                      </m:num>
                      <m:den>
                        <m:r>
                          <m:rPr>
                            <m:sty m:val="p"/>
                          </m:rPr>
                          <a:rPr lang="en-GB" sz="3600" i="1">
                            <a:latin typeface="Cambria Math" panose="02040503050406030204" pitchFamily="18" charset="0"/>
                          </a:rPr>
                          <m:t>ν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  <m:f>
                      <m:f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360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l-GR" sz="3600" i="1">
                            <a:latin typeface="Cambria Math" panose="02040503050406030204" pitchFamily="18" charset="0"/>
                          </a:rPr>
                          <m:t>μ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pl-PL" sz="3600" i="1">
                            <a:latin typeface="Cambria Math" panose="02040503050406030204" pitchFamily="18" charset="0"/>
                          </a:rPr>
                          <m:t>|</m:t>
                        </m:r>
                      </m:num>
                      <m:den>
                        <m:r>
                          <a:rPr lang="pl-PL" sz="3600">
                            <a:latin typeface="Cambria Math" panose="02040503050406030204" pitchFamily="18" charset="0"/>
                          </a:rPr>
                          <m:t>|</m:t>
                        </m:r>
                        <m:r>
                          <m:rPr>
                            <m:sty m:val="p"/>
                          </m:rPr>
                          <a:rPr lang="el-GR" sz="3600" i="1">
                            <a:latin typeface="Cambria Math" panose="02040503050406030204" pitchFamily="18" charset="0"/>
                          </a:rPr>
                          <m:t>μ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Na</m:t>
                        </m:r>
                        <m:r>
                          <a:rPr lang="pl-PL" sz="3600" i="1">
                            <a:latin typeface="Cambria Math" panose="02040503050406030204" pitchFamily="18" charset="0"/>
                          </a:rPr>
                          <m:t>|</m:t>
                        </m:r>
                      </m:den>
                    </m:f>
                    <m:f>
                      <m:fPr>
                        <m:ctrlPr>
                          <a:rPr lang="en-GB" sz="36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3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Na</m:t>
                        </m:r>
                      </m:num>
                      <m:den>
                        <m:r>
                          <a:rPr lang="pl-PL" sz="36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r>
                  <a:rPr lang="en-GB" sz="36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6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pl-PL" sz="3600" b="0" i="1" smtClean="0">
                            <a:latin typeface="Cambria Math" panose="02040503050406030204" pitchFamily="18" charset="0"/>
                          </a:rPr>
                          <m:t>1+</m:t>
                        </m:r>
                        <m:d>
                          <m:dPr>
                            <m:ctrlPr>
                              <a:rPr lang="pl-PL" sz="36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l-PL" sz="3600" b="0" i="1" smtClean="0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3600" b="0" i="1" smtClean="0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sz="3600" b="0" i="1" smtClean="0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pl-PL" sz="36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3600" b="0" i="1" smtClean="0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pl-PL" sz="3600" b="0" i="0" baseline="-25000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  <m:r>
                              <m:rPr>
                                <m:sty m:val="p"/>
                              </m:rPr>
                              <a:rPr lang="pl-PL" sz="3600" b="0" i="0" baseline="-25000" smtClean="0">
                                <a:latin typeface="Cambria Math" panose="02040503050406030204" pitchFamily="18" charset="0"/>
                              </a:rPr>
                              <m:t>H</m:t>
                            </m:r>
                          </m:e>
                        </m:d>
                        <m:r>
                          <a:rPr lang="el-GR" sz="3600" b="0" i="1" smtClean="0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H</m:t>
                        </m:r>
                      </m:num>
                      <m:den>
                        <m:r>
                          <a:rPr lang="pl-PL" sz="3600" i="1">
                            <a:latin typeface="Cambria Math" panose="02040503050406030204" pitchFamily="18" charset="0"/>
                          </a:rPr>
                          <m:t>1+</m:t>
                        </m:r>
                        <m:d>
                          <m:dPr>
                            <m:ctrlPr>
                              <a:rPr lang="pl-PL" sz="36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pl-PL" sz="3600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pl-PL" sz="3600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num>
                              <m:den>
                                <m:r>
                                  <a:rPr lang="pl-PL" sz="3600" i="1">
                                    <a:latin typeface="Cambria Math" panose="02040503050406030204" pitchFamily="18" charset="0"/>
                                  </a:rPr>
                                  <m:t>3</m:t>
                                </m:r>
                              </m:den>
                            </m:f>
                            <m:r>
                              <a:rPr lang="pl-PL" sz="3600" i="1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l-GR" sz="3600" i="1">
                                <a:latin typeface="Cambria Math" panose="02040503050406030204" pitchFamily="18" charset="0"/>
                              </a:rPr>
                              <m:t>𝛼</m:t>
                            </m:r>
                            <m:r>
                              <a:rPr lang="pl-PL" sz="3600" b="0" i="0" baseline="-25000" smtClean="0">
                                <a:latin typeface="Cambria Math" panose="02040503050406030204" pitchFamily="18" charset="0"/>
                              </a:rPr>
                              <m:t>26</m:t>
                            </m:r>
                            <m:r>
                              <m:rPr>
                                <m:sty m:val="p"/>
                              </m:rPr>
                              <a:rPr lang="pl-PL" sz="3600" b="0" i="0" baseline="-25000" smtClean="0">
                                <a:latin typeface="Cambria Math" panose="02040503050406030204" pitchFamily="18" charset="0"/>
                              </a:rPr>
                              <m:t>Na</m:t>
                            </m:r>
                          </m:e>
                        </m:d>
                        <m:r>
                          <a:rPr lang="el-GR" sz="3600" i="1">
                            <a:latin typeface="Cambria Math" panose="02040503050406030204" pitchFamily="18" charset="0"/>
                          </a:rPr>
                          <m:t>𝜅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26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Na</m:t>
                        </m:r>
                      </m:den>
                    </m:f>
                    <m:d>
                      <m:dPr>
                        <m:ctrlPr>
                          <a:rPr lang="pl-PL" sz="3600" b="0" i="1" baseline="-25000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pl-PL" sz="3600" b="0" i="1" smtClean="0">
                            <a:latin typeface="Cambria Math" panose="02040503050406030204" pitchFamily="18" charset="0"/>
                          </a:rPr>
                          <m:t>1−</m:t>
                        </m:r>
                        <m:r>
                          <m:rPr>
                            <m:sty m:val="p"/>
                          </m:rPr>
                          <a:rPr lang="el-GR" sz="3600" i="1">
                            <a:latin typeface="Cambria Math" panose="02040503050406030204" pitchFamily="18" charset="0"/>
                          </a:rPr>
                          <m:t>σ</m:t>
                        </m:r>
                        <m: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1</m:t>
                        </m:r>
                        <m:r>
                          <m:rPr>
                            <m:sty m:val="p"/>
                          </m:rPr>
                          <a:rPr lang="pl-PL" sz="3600" b="0" i="0" baseline="-2500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</m:d>
                    <m:r>
                      <a:rPr lang="pl-PL" sz="3600" b="0" i="0" baseline="-25000" smtClean="0">
                        <a:latin typeface="Cambria Math" panose="02040503050406030204" pitchFamily="18" charset="0"/>
                      </a:rPr>
                      <m:t>     </m:t>
                    </m:r>
                    <m:r>
                      <a:rPr lang="pl-PL" sz="3600" b="0" i="0" smtClean="0">
                        <a:latin typeface="Cambria Math" panose="02040503050406030204" pitchFamily="18" charset="0"/>
                      </a:rPr>
                      <m:t>[</m:t>
                    </m:r>
                    <m:r>
                      <m:rPr>
                        <m:sty m:val="p"/>
                      </m:rPr>
                      <a:rPr lang="pl-PL" sz="3600" b="0" i="0" smtClean="0">
                        <a:latin typeface="Cambria Math" panose="02040503050406030204" pitchFamily="18" charset="0"/>
                      </a:rPr>
                      <m:t>ppm</m:t>
                    </m:r>
                    <m:r>
                      <a:rPr lang="pl-PL" sz="3600" b="0" i="0" smtClean="0">
                        <a:latin typeface="Cambria Math" panose="02040503050406030204" pitchFamily="18" charset="0"/>
                      </a:rPr>
                      <m:t>]</m:t>
                    </m:r>
                  </m:oMath>
                </a14:m>
                <a:endParaRPr lang="pl-PL" sz="3600" dirty="0"/>
              </a:p>
            </p:txBody>
          </p:sp>
        </mc:Choice>
        <mc:Fallback xmlns="">
          <p:sp>
            <p:nvSpPr>
              <p:cNvPr id="13" name="pole tekstowe 9">
                <a:extLst>
                  <a:ext uri="{FF2B5EF4-FFF2-40B4-BE49-F238E27FC236}">
                    <a16:creationId xmlns:a16="http://schemas.microsoft.com/office/drawing/2014/main" id="{4F22D1F6-9685-4AA6-8132-B9C1CE7E5C1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8146" y="4771378"/>
                <a:ext cx="11337943" cy="1269386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478875050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8E9EE5D6-B77B-4934-A0AE-C85EDC8D550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F07AD4D4-C3BD-490E-8703-65DD58875253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34862" y="21177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Backup slides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A9105BE-A6E0-4B53-8C68-07D55C8B33F2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9F4BAFF6-CAA5-4958-86FE-CE793812C1D9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78284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3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F619A0AC-2F0C-41E2-ACF3-55B5879905F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2D84235-AC8A-440E-BE53-7B0831E901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l-GR" b="1" dirty="0"/>
              <a:t>β</a:t>
            </a:r>
            <a:r>
              <a:rPr lang="pl-PL" b="1" dirty="0"/>
              <a:t>-</a:t>
            </a:r>
            <a:r>
              <a:rPr lang="en-US" b="1" dirty="0"/>
              <a:t>detected magnetic resonance at CERN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D4418446-16EE-4DFF-A69C-23A79589C050}"/>
              </a:ext>
            </a:extLst>
          </p:cNvPr>
          <p:cNvSpPr txBox="1"/>
          <p:nvPr/>
        </p:nvSpPr>
        <p:spPr>
          <a:xfrm>
            <a:off x="446510" y="5255651"/>
            <a:ext cx="2447336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method: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nuclear physics</a:t>
            </a:r>
          </a:p>
        </p:txBody>
      </p:sp>
      <p:sp>
        <p:nvSpPr>
          <p:cNvPr id="5" name="Arrow: Right 2">
            <a:extLst>
              <a:ext uri="{FF2B5EF4-FFF2-40B4-BE49-F238E27FC236}">
                <a16:creationId xmlns:a16="http://schemas.microsoft.com/office/drawing/2014/main" id="{D4716BED-ABBB-4EF1-9C66-FED61700BD62}"/>
              </a:ext>
            </a:extLst>
          </p:cNvPr>
          <p:cNvSpPr/>
          <p:nvPr/>
        </p:nvSpPr>
        <p:spPr>
          <a:xfrm>
            <a:off x="3640162" y="3183666"/>
            <a:ext cx="1075654" cy="254504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Schemat blokowy: łącznik 34">
            <a:extLst>
              <a:ext uri="{FF2B5EF4-FFF2-40B4-BE49-F238E27FC236}">
                <a16:creationId xmlns:a16="http://schemas.microsoft.com/office/drawing/2014/main" id="{AA4A3955-3B8F-4B74-9A35-2700061E5C70}"/>
              </a:ext>
            </a:extLst>
          </p:cNvPr>
          <p:cNvSpPr/>
          <p:nvPr/>
        </p:nvSpPr>
        <p:spPr>
          <a:xfrm>
            <a:off x="3583487" y="255444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" name="Dowolny kształt: kształt 41">
            <a:extLst>
              <a:ext uri="{FF2B5EF4-FFF2-40B4-BE49-F238E27FC236}">
                <a16:creationId xmlns:a16="http://schemas.microsoft.com/office/drawing/2014/main" id="{7E7ABA90-FE57-44D0-A772-47B4C9504489}"/>
              </a:ext>
            </a:extLst>
          </p:cNvPr>
          <p:cNvSpPr/>
          <p:nvPr/>
        </p:nvSpPr>
        <p:spPr>
          <a:xfrm>
            <a:off x="3728063" y="306301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Teardrop 33">
            <a:extLst>
              <a:ext uri="{FF2B5EF4-FFF2-40B4-BE49-F238E27FC236}">
                <a16:creationId xmlns:a16="http://schemas.microsoft.com/office/drawing/2014/main" id="{A53594BB-0A83-4D71-B134-C867A5143EAE}"/>
              </a:ext>
            </a:extLst>
          </p:cNvPr>
          <p:cNvSpPr/>
          <p:nvPr/>
        </p:nvSpPr>
        <p:spPr>
          <a:xfrm rot="18935866">
            <a:off x="5251156" y="2688024"/>
            <a:ext cx="2022104" cy="20626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75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4C7E7"/>
          </a:solidFill>
          <a:ln w="12701" cap="flat">
            <a:solidFill>
              <a:srgbClr val="2F559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9" name="Picture 37" descr="A picture containing baseball, indoor, red&#10;&#10;Description automatically generated">
            <a:extLst>
              <a:ext uri="{FF2B5EF4-FFF2-40B4-BE49-F238E27FC236}">
                <a16:creationId xmlns:a16="http://schemas.microsoft.com/office/drawing/2014/main" id="{5074CC47-B68B-4DD3-A86E-0D1302EBAB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54" t="18428" r="21825" b="14804"/>
          <a:stretch>
            <a:fillRect/>
          </a:stretch>
        </p:blipFill>
        <p:spPr>
          <a:xfrm rot="1458945">
            <a:off x="6219923" y="2927097"/>
            <a:ext cx="817885" cy="4961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38" descr="A picture containing baseball, indoor, red&#10;&#10;Description automatically generated">
            <a:extLst>
              <a:ext uri="{FF2B5EF4-FFF2-40B4-BE49-F238E27FC236}">
                <a16:creationId xmlns:a16="http://schemas.microsoft.com/office/drawing/2014/main" id="{2002577A-FCE4-4AE0-8307-3081036FEF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54" t="18428" r="21825" b="14804"/>
          <a:stretch>
            <a:fillRect/>
          </a:stretch>
        </p:blipFill>
        <p:spPr>
          <a:xfrm rot="11202001">
            <a:off x="5519280" y="4049638"/>
            <a:ext cx="817885" cy="4961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41" descr="A picture containing baseball, indoor&#10;&#10;Description automatically generated">
            <a:extLst>
              <a:ext uri="{FF2B5EF4-FFF2-40B4-BE49-F238E27FC236}">
                <a16:creationId xmlns:a16="http://schemas.microsoft.com/office/drawing/2014/main" id="{C6B8E0E0-2CD1-48F2-B5E1-FE04E1899D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742" t="7241" r="29250" b="14374"/>
          <a:stretch>
            <a:fillRect/>
          </a:stretch>
        </p:blipFill>
        <p:spPr>
          <a:xfrm rot="12660499">
            <a:off x="6268114" y="3511906"/>
            <a:ext cx="686120" cy="770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42" descr="A picture containing baseball, indoor&#10;&#10;Description automatically generated">
            <a:extLst>
              <a:ext uri="{FF2B5EF4-FFF2-40B4-BE49-F238E27FC236}">
                <a16:creationId xmlns:a16="http://schemas.microsoft.com/office/drawing/2014/main" id="{0BA1AB13-AD56-42DC-B243-3FD9F45DC0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742" t="7241" r="29250" b="14374"/>
          <a:stretch>
            <a:fillRect/>
          </a:stretch>
        </p:blipFill>
        <p:spPr>
          <a:xfrm rot="19393464">
            <a:off x="5579908" y="2987469"/>
            <a:ext cx="686120" cy="7704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43">
            <a:extLst>
              <a:ext uri="{FF2B5EF4-FFF2-40B4-BE49-F238E27FC236}">
                <a16:creationId xmlns:a16="http://schemas.microsoft.com/office/drawing/2014/main" id="{0AA8E31A-7318-4136-8F7F-01442CEFA88C}"/>
              </a:ext>
            </a:extLst>
          </p:cNvPr>
          <p:cNvSpPr txBox="1"/>
          <p:nvPr/>
        </p:nvSpPr>
        <p:spPr>
          <a:xfrm>
            <a:off x="4677284" y="5255651"/>
            <a:ext cx="3169840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observable: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analytical chemistry</a:t>
            </a:r>
          </a:p>
        </p:txBody>
      </p:sp>
      <p:pic>
        <p:nvPicPr>
          <p:cNvPr id="14" name="Obraz 50">
            <a:extLst>
              <a:ext uri="{FF2B5EF4-FFF2-40B4-BE49-F238E27FC236}">
                <a16:creationId xmlns:a16="http://schemas.microsoft.com/office/drawing/2014/main" id="{0D280CE6-C835-446D-B11B-8F75392BC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0175" y="1984275"/>
            <a:ext cx="2708736" cy="26075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Arrow: Right 48">
            <a:extLst>
              <a:ext uri="{FF2B5EF4-FFF2-40B4-BE49-F238E27FC236}">
                <a16:creationId xmlns:a16="http://schemas.microsoft.com/office/drawing/2014/main" id="{56019FE5-0DD0-4DF3-A34F-820C7B00BB25}"/>
              </a:ext>
            </a:extLst>
          </p:cNvPr>
          <p:cNvSpPr/>
          <p:nvPr/>
        </p:nvSpPr>
        <p:spPr>
          <a:xfrm>
            <a:off x="8015612" y="3144164"/>
            <a:ext cx="1075654" cy="254504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TextBox 49">
            <a:extLst>
              <a:ext uri="{FF2B5EF4-FFF2-40B4-BE49-F238E27FC236}">
                <a16:creationId xmlns:a16="http://schemas.microsoft.com/office/drawing/2014/main" id="{B2E77B5B-F0CA-41AC-ABD2-FC540BA11990}"/>
              </a:ext>
            </a:extLst>
          </p:cNvPr>
          <p:cNvSpPr txBox="1"/>
          <p:nvPr/>
        </p:nvSpPr>
        <p:spPr>
          <a:xfrm>
            <a:off x="8411593" y="5274314"/>
            <a:ext cx="4011299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application: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time-resolved biology</a:t>
            </a:r>
          </a:p>
        </p:txBody>
      </p:sp>
      <p:sp>
        <p:nvSpPr>
          <p:cNvPr id="17" name="Schemat blokowy: łącznik 34">
            <a:extLst>
              <a:ext uri="{FF2B5EF4-FFF2-40B4-BE49-F238E27FC236}">
                <a16:creationId xmlns:a16="http://schemas.microsoft.com/office/drawing/2014/main" id="{E2D678F2-B6DF-4DAD-AE1F-B062FD706963}"/>
              </a:ext>
            </a:extLst>
          </p:cNvPr>
          <p:cNvSpPr/>
          <p:nvPr/>
        </p:nvSpPr>
        <p:spPr>
          <a:xfrm>
            <a:off x="3977310" y="242999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18" name="Schemat blokowy: łącznik 34">
            <a:extLst>
              <a:ext uri="{FF2B5EF4-FFF2-40B4-BE49-F238E27FC236}">
                <a16:creationId xmlns:a16="http://schemas.microsoft.com/office/drawing/2014/main" id="{38B0C27F-076F-4F52-8AC6-E7A748F0A06C}"/>
              </a:ext>
            </a:extLst>
          </p:cNvPr>
          <p:cNvSpPr/>
          <p:nvPr/>
        </p:nvSpPr>
        <p:spPr>
          <a:xfrm>
            <a:off x="4142945" y="2764450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19" name="Schemat blokowy: łącznik 34">
            <a:extLst>
              <a:ext uri="{FF2B5EF4-FFF2-40B4-BE49-F238E27FC236}">
                <a16:creationId xmlns:a16="http://schemas.microsoft.com/office/drawing/2014/main" id="{7409AB2D-65F8-482C-95B6-48F724DE02B9}"/>
              </a:ext>
            </a:extLst>
          </p:cNvPr>
          <p:cNvSpPr/>
          <p:nvPr/>
        </p:nvSpPr>
        <p:spPr>
          <a:xfrm>
            <a:off x="4472403" y="2586371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pic>
        <p:nvPicPr>
          <p:cNvPr id="20" name="Picture 24" descr="Graphical user interface&#10;&#10;Description automatically generated">
            <a:extLst>
              <a:ext uri="{FF2B5EF4-FFF2-40B4-BE49-F238E27FC236}">
                <a16:creationId xmlns:a16="http://schemas.microsoft.com/office/drawing/2014/main" id="{1AE31382-DC82-4C7E-9F99-02290FA026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116" t="32296" r="16111" b="13065"/>
          <a:stretch>
            <a:fillRect/>
          </a:stretch>
        </p:blipFill>
        <p:spPr>
          <a:xfrm>
            <a:off x="332987" y="2465286"/>
            <a:ext cx="3028026" cy="19457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15F4C3A-51CF-46D5-AD25-E1452E5B2DA5}"/>
              </a:ext>
            </a:extLst>
          </p:cNvPr>
          <p:cNvSpPr txBox="1"/>
          <p:nvPr/>
        </p:nvSpPr>
        <p:spPr>
          <a:xfrm>
            <a:off x="134549" y="6468182"/>
            <a:ext cx="2252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Jankowski, B.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Karg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10F1CA6-788C-435F-BAB7-A6946EBAA98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fld id="{9F4BAFF6-CAA5-4958-86FE-CE793812C1D9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>
            <a:extLst>
              <a:ext uri="{FF2B5EF4-FFF2-40B4-BE49-F238E27FC236}">
                <a16:creationId xmlns:a16="http://schemas.microsoft.com/office/drawing/2014/main" id="{F619A0AC-2F0C-41E2-ACF3-55B5879905FF}"/>
              </a:ext>
            </a:extLst>
          </p:cNvPr>
          <p:cNvSpPr/>
          <p:nvPr/>
        </p:nvSpPr>
        <p:spPr>
          <a:xfrm>
            <a:off x="9781565" y="6199897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02D84235-AC8A-440E-BE53-7B0831E901E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l-GR" b="1"/>
              <a:t>β</a:t>
            </a:r>
            <a:r>
              <a:rPr lang="pl-PL" b="1"/>
              <a:t>-</a:t>
            </a:r>
            <a:r>
              <a:rPr lang="en-US" b="1"/>
              <a:t>detected magnetic resonance at CERN</a:t>
            </a:r>
          </a:p>
        </p:txBody>
      </p:sp>
      <p:sp>
        <p:nvSpPr>
          <p:cNvPr id="4" name="TextBox 1">
            <a:extLst>
              <a:ext uri="{FF2B5EF4-FFF2-40B4-BE49-F238E27FC236}">
                <a16:creationId xmlns:a16="http://schemas.microsoft.com/office/drawing/2014/main" id="{D4418446-16EE-4DFF-A69C-23A79589C050}"/>
              </a:ext>
            </a:extLst>
          </p:cNvPr>
          <p:cNvSpPr txBox="1"/>
          <p:nvPr/>
        </p:nvSpPr>
        <p:spPr>
          <a:xfrm>
            <a:off x="446510" y="5255651"/>
            <a:ext cx="2447336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method: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nuclear physics</a:t>
            </a:r>
          </a:p>
        </p:txBody>
      </p:sp>
      <p:sp>
        <p:nvSpPr>
          <p:cNvPr id="5" name="Arrow: Right 2">
            <a:extLst>
              <a:ext uri="{FF2B5EF4-FFF2-40B4-BE49-F238E27FC236}">
                <a16:creationId xmlns:a16="http://schemas.microsoft.com/office/drawing/2014/main" id="{D4716BED-ABBB-4EF1-9C66-FED61700BD62}"/>
              </a:ext>
            </a:extLst>
          </p:cNvPr>
          <p:cNvSpPr/>
          <p:nvPr/>
        </p:nvSpPr>
        <p:spPr>
          <a:xfrm>
            <a:off x="3640162" y="3183666"/>
            <a:ext cx="1075654" cy="254504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" name="Schemat blokowy: łącznik 34">
            <a:extLst>
              <a:ext uri="{FF2B5EF4-FFF2-40B4-BE49-F238E27FC236}">
                <a16:creationId xmlns:a16="http://schemas.microsoft.com/office/drawing/2014/main" id="{AA4A3955-3B8F-4B74-9A35-2700061E5C70}"/>
              </a:ext>
            </a:extLst>
          </p:cNvPr>
          <p:cNvSpPr/>
          <p:nvPr/>
        </p:nvSpPr>
        <p:spPr>
          <a:xfrm>
            <a:off x="3583487" y="255444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7" name="Dowolny kształt: kształt 41">
            <a:extLst>
              <a:ext uri="{FF2B5EF4-FFF2-40B4-BE49-F238E27FC236}">
                <a16:creationId xmlns:a16="http://schemas.microsoft.com/office/drawing/2014/main" id="{7E7ABA90-FE57-44D0-A772-47B4C9504489}"/>
              </a:ext>
            </a:extLst>
          </p:cNvPr>
          <p:cNvSpPr/>
          <p:nvPr/>
        </p:nvSpPr>
        <p:spPr>
          <a:xfrm>
            <a:off x="3728063" y="306301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8" name="Teardrop 33">
            <a:extLst>
              <a:ext uri="{FF2B5EF4-FFF2-40B4-BE49-F238E27FC236}">
                <a16:creationId xmlns:a16="http://schemas.microsoft.com/office/drawing/2014/main" id="{A53594BB-0A83-4D71-B134-C867A5143EAE}"/>
              </a:ext>
            </a:extLst>
          </p:cNvPr>
          <p:cNvSpPr/>
          <p:nvPr/>
        </p:nvSpPr>
        <p:spPr>
          <a:xfrm rot="18935866">
            <a:off x="5251156" y="2688024"/>
            <a:ext cx="2022104" cy="2062639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*/ 5419351 1 1725033"/>
              <a:gd name="f8" fmla="sqrt 2"/>
              <a:gd name="f9" fmla="val 170758"/>
              <a:gd name="f10" fmla="+- 0 0 -180"/>
              <a:gd name="f11" fmla="+- 0 0 -360"/>
              <a:gd name="f12" fmla="abs f3"/>
              <a:gd name="f13" fmla="abs f4"/>
              <a:gd name="f14" fmla="abs f5"/>
              <a:gd name="f15" fmla="+- 2700000 f1 0"/>
              <a:gd name="f16" fmla="*/ f10 f0 1"/>
              <a:gd name="f17" fmla="*/ f11 f0 1"/>
              <a:gd name="f18" fmla="?: f12 f3 1"/>
              <a:gd name="f19" fmla="?: f13 f4 1"/>
              <a:gd name="f20" fmla="?: f14 f5 1"/>
              <a:gd name="f21" fmla="+- f15 0 f1"/>
              <a:gd name="f22" fmla="*/ f16 1 f2"/>
              <a:gd name="f23" fmla="*/ f17 1 f2"/>
              <a:gd name="f24" fmla="*/ f18 1 21600"/>
              <a:gd name="f25" fmla="*/ f19 1 21600"/>
              <a:gd name="f26" fmla="*/ 21600 f18 1"/>
              <a:gd name="f27" fmla="*/ 21600 f19 1"/>
              <a:gd name="f28" fmla="+- f21 f1 0"/>
              <a:gd name="f29" fmla="+- f22 0 f1"/>
              <a:gd name="f30" fmla="+- f23 0 f1"/>
              <a:gd name="f31" fmla="min f25 f24"/>
              <a:gd name="f32" fmla="*/ f26 1 f20"/>
              <a:gd name="f33" fmla="*/ f27 1 f20"/>
              <a:gd name="f34" fmla="*/ f28 f7 1"/>
              <a:gd name="f35" fmla="val f32"/>
              <a:gd name="f36" fmla="val f33"/>
              <a:gd name="f37" fmla="*/ f34 1 f0"/>
              <a:gd name="f38" fmla="*/ f6 f31 1"/>
              <a:gd name="f39" fmla="+- f36 0 f6"/>
              <a:gd name="f40" fmla="+- f35 0 f6"/>
              <a:gd name="f41" fmla="+- 0 0 f37"/>
              <a:gd name="f42" fmla="*/ f35 f31 1"/>
              <a:gd name="f43" fmla="*/ f39 1 2"/>
              <a:gd name="f44" fmla="*/ f40 1 2"/>
              <a:gd name="f45" fmla="+- 0 0 f41"/>
              <a:gd name="f46" fmla="+- f6 f43 0"/>
              <a:gd name="f47" fmla="+- f6 f44 0"/>
              <a:gd name="f48" fmla="*/ f44 f8 1"/>
              <a:gd name="f49" fmla="*/ f43 f8 1"/>
              <a:gd name="f50" fmla="*/ f45 f0 1"/>
              <a:gd name="f51" fmla="*/ f44 f31 1"/>
              <a:gd name="f52" fmla="*/ f43 f31 1"/>
              <a:gd name="f53" fmla="*/ f48 f9 1"/>
              <a:gd name="f54" fmla="*/ f49 f9 1"/>
              <a:gd name="f55" fmla="*/ f50 1 f7"/>
              <a:gd name="f56" fmla="*/ f46 f31 1"/>
              <a:gd name="f57" fmla="*/ f53 1 100000"/>
              <a:gd name="f58" fmla="*/ f54 1 100000"/>
              <a:gd name="f59" fmla="+- f55 0 f1"/>
              <a:gd name="f60" fmla="cos 1 f59"/>
              <a:gd name="f61" fmla="sin 1 f59"/>
              <a:gd name="f62" fmla="+- 0 0 f60"/>
              <a:gd name="f63" fmla="+- 0 0 f61"/>
              <a:gd name="f64" fmla="+- 0 0 f62"/>
              <a:gd name="f65" fmla="+- 0 0 f63"/>
              <a:gd name="f66" fmla="val f64"/>
              <a:gd name="f67" fmla="val f65"/>
              <a:gd name="f68" fmla="*/ f66 f57 1"/>
              <a:gd name="f69" fmla="*/ f67 f58 1"/>
              <a:gd name="f70" fmla="*/ f66 f44 1"/>
              <a:gd name="f71" fmla="*/ f67 f43 1"/>
              <a:gd name="f72" fmla="+- f47 f68 0"/>
              <a:gd name="f73" fmla="+- f46 0 f69"/>
              <a:gd name="f74" fmla="+- f47 0 f70"/>
              <a:gd name="f75" fmla="+- f47 f70 0"/>
              <a:gd name="f76" fmla="+- f46 0 f71"/>
              <a:gd name="f77" fmla="+- f46 f71 0"/>
              <a:gd name="f78" fmla="+- f47 f72 0"/>
              <a:gd name="f79" fmla="+- f46 f73 0"/>
              <a:gd name="f80" fmla="*/ f74 f31 1"/>
              <a:gd name="f81" fmla="*/ f76 f31 1"/>
              <a:gd name="f82" fmla="*/ f75 f31 1"/>
              <a:gd name="f83" fmla="*/ f77 f31 1"/>
              <a:gd name="f84" fmla="*/ f72 f31 1"/>
              <a:gd name="f85" fmla="*/ f73 f31 1"/>
              <a:gd name="f86" fmla="*/ f78 1 2"/>
              <a:gd name="f87" fmla="*/ f79 1 2"/>
              <a:gd name="f88" fmla="*/ f86 f31 1"/>
              <a:gd name="f89" fmla="*/ f87 f31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9">
                <a:pos x="f82" y="f83"/>
              </a:cxn>
              <a:cxn ang="f29">
                <a:pos x="f80" y="f83"/>
              </a:cxn>
              <a:cxn ang="f30">
                <a:pos x="f80" y="f81"/>
              </a:cxn>
              <a:cxn ang="f30">
                <a:pos x="f84" y="f85"/>
              </a:cxn>
            </a:cxnLst>
            <a:rect l="f80" t="f81" r="f82" b="f83"/>
            <a:pathLst>
              <a:path>
                <a:moveTo>
                  <a:pt x="f38" y="f56"/>
                </a:moveTo>
                <a:arcTo wR="f51" hR="f52" stAng="f0" swAng="f1"/>
                <a:quadBezTo>
                  <a:pt x="f88" y="f38"/>
                  <a:pt x="f84" y="f85"/>
                </a:quadBezTo>
                <a:quadBezTo>
                  <a:pt x="f42" y="f89"/>
                  <a:pt x="f42" y="f56"/>
                </a:quadBezTo>
                <a:arcTo wR="f51" hR="f52" stAng="f6" swAng="f0"/>
                <a:close/>
              </a:path>
            </a:pathLst>
          </a:custGeom>
          <a:solidFill>
            <a:srgbClr val="B4C7E7"/>
          </a:solidFill>
          <a:ln w="12701" cap="flat">
            <a:solidFill>
              <a:srgbClr val="2F5597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pic>
        <p:nvPicPr>
          <p:cNvPr id="9" name="Picture 37" descr="A picture containing baseball, indoor, red&#10;&#10;Description automatically generated">
            <a:extLst>
              <a:ext uri="{FF2B5EF4-FFF2-40B4-BE49-F238E27FC236}">
                <a16:creationId xmlns:a16="http://schemas.microsoft.com/office/drawing/2014/main" id="{5074CC47-B68B-4DD3-A86E-0D1302EBAB5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54" t="18428" r="21825" b="14804"/>
          <a:stretch>
            <a:fillRect/>
          </a:stretch>
        </p:blipFill>
        <p:spPr>
          <a:xfrm rot="1458945">
            <a:off x="6219923" y="2927097"/>
            <a:ext cx="817885" cy="4961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0" name="Picture 38" descr="A picture containing baseball, indoor, red&#10;&#10;Description automatically generated">
            <a:extLst>
              <a:ext uri="{FF2B5EF4-FFF2-40B4-BE49-F238E27FC236}">
                <a16:creationId xmlns:a16="http://schemas.microsoft.com/office/drawing/2014/main" id="{2002577A-FCE4-4AE0-8307-3081036FEF95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24554" t="18428" r="21825" b="14804"/>
          <a:stretch>
            <a:fillRect/>
          </a:stretch>
        </p:blipFill>
        <p:spPr>
          <a:xfrm rot="11202001">
            <a:off x="5519280" y="4049638"/>
            <a:ext cx="817885" cy="496153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1" name="Picture 41" descr="A picture containing baseball, indoor&#10;&#10;Description automatically generated">
            <a:extLst>
              <a:ext uri="{FF2B5EF4-FFF2-40B4-BE49-F238E27FC236}">
                <a16:creationId xmlns:a16="http://schemas.microsoft.com/office/drawing/2014/main" id="{C6B8E0E0-2CD1-48F2-B5E1-FE04E1899DFE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742" t="7241" r="29250" b="14374"/>
          <a:stretch>
            <a:fillRect/>
          </a:stretch>
        </p:blipFill>
        <p:spPr>
          <a:xfrm rot="12660499">
            <a:off x="6268114" y="3511906"/>
            <a:ext cx="686120" cy="770464"/>
          </a:xfrm>
          <a:prstGeom prst="rect">
            <a:avLst/>
          </a:prstGeom>
          <a:noFill/>
          <a:ln cap="flat">
            <a:noFill/>
          </a:ln>
        </p:spPr>
      </p:pic>
      <p:pic>
        <p:nvPicPr>
          <p:cNvPr id="12" name="Picture 42" descr="A picture containing baseball, indoor&#10;&#10;Description automatically generated">
            <a:extLst>
              <a:ext uri="{FF2B5EF4-FFF2-40B4-BE49-F238E27FC236}">
                <a16:creationId xmlns:a16="http://schemas.microsoft.com/office/drawing/2014/main" id="{0BA1AB13-AD56-42DC-B243-3FD9F45DC06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36742" t="7241" r="29250" b="14374"/>
          <a:stretch>
            <a:fillRect/>
          </a:stretch>
        </p:blipFill>
        <p:spPr>
          <a:xfrm rot="19393464">
            <a:off x="5579908" y="2987469"/>
            <a:ext cx="686120" cy="77046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3" name="TextBox 43">
            <a:extLst>
              <a:ext uri="{FF2B5EF4-FFF2-40B4-BE49-F238E27FC236}">
                <a16:creationId xmlns:a16="http://schemas.microsoft.com/office/drawing/2014/main" id="{0AA8E31A-7318-4136-8F7F-01442CEFA88C}"/>
              </a:ext>
            </a:extLst>
          </p:cNvPr>
          <p:cNvSpPr txBox="1"/>
          <p:nvPr/>
        </p:nvSpPr>
        <p:spPr>
          <a:xfrm>
            <a:off x="4677284" y="5255651"/>
            <a:ext cx="3169840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non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observable: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analytical chemistry</a:t>
            </a:r>
          </a:p>
        </p:txBody>
      </p:sp>
      <p:pic>
        <p:nvPicPr>
          <p:cNvPr id="14" name="Obraz 50">
            <a:extLst>
              <a:ext uri="{FF2B5EF4-FFF2-40B4-BE49-F238E27FC236}">
                <a16:creationId xmlns:a16="http://schemas.microsoft.com/office/drawing/2014/main" id="{0D280CE6-C835-446D-B11B-8F75392BC3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60175" y="1984275"/>
            <a:ext cx="2708736" cy="2607539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15" name="Arrow: Right 48">
            <a:extLst>
              <a:ext uri="{FF2B5EF4-FFF2-40B4-BE49-F238E27FC236}">
                <a16:creationId xmlns:a16="http://schemas.microsoft.com/office/drawing/2014/main" id="{56019FE5-0DD0-4DF3-A34F-820C7B00BB25}"/>
              </a:ext>
            </a:extLst>
          </p:cNvPr>
          <p:cNvSpPr/>
          <p:nvPr/>
        </p:nvSpPr>
        <p:spPr>
          <a:xfrm>
            <a:off x="8015612" y="3144164"/>
            <a:ext cx="1075654" cy="254504"/>
          </a:xfrm>
          <a:custGeom>
            <a:avLst>
              <a:gd name="f0" fmla="val 18199"/>
              <a:gd name="f1" fmla="val 5400"/>
            </a:avLst>
            <a:gdLst>
              <a:gd name="f2" fmla="val 10800000"/>
              <a:gd name="f3" fmla="val 5400000"/>
              <a:gd name="f4" fmla="val 180"/>
              <a:gd name="f5" fmla="val w"/>
              <a:gd name="f6" fmla="val h"/>
              <a:gd name="f7" fmla="val 0"/>
              <a:gd name="f8" fmla="val 21600"/>
              <a:gd name="f9" fmla="val 10800"/>
              <a:gd name="f10" fmla="+- 0 0 0"/>
              <a:gd name="f11" fmla="+- 0 0 180"/>
              <a:gd name="f12" fmla="*/ f5 1 21600"/>
              <a:gd name="f13" fmla="*/ f6 1 21600"/>
              <a:gd name="f14" fmla="+- f8 0 f7"/>
              <a:gd name="f15" fmla="pin 0 f0 21600"/>
              <a:gd name="f16" fmla="pin 0 f1 10800"/>
              <a:gd name="f17" fmla="*/ f10 f2 1"/>
              <a:gd name="f18" fmla="*/ f11 f2 1"/>
              <a:gd name="f19" fmla="val f15"/>
              <a:gd name="f20" fmla="val f16"/>
              <a:gd name="f21" fmla="*/ f14 1 21600"/>
              <a:gd name="f22" fmla="*/ f15 f12 1"/>
              <a:gd name="f23" fmla="*/ f16 f13 1"/>
              <a:gd name="f24" fmla="*/ f17 1 f4"/>
              <a:gd name="f25" fmla="*/ f18 1 f4"/>
              <a:gd name="f26" fmla="+- 21600 0 f20"/>
              <a:gd name="f27" fmla="+- 21600 0 f19"/>
              <a:gd name="f28" fmla="*/ 0 f21 1"/>
              <a:gd name="f29" fmla="*/ 21600 f21 1"/>
              <a:gd name="f30" fmla="*/ f20 f13 1"/>
              <a:gd name="f31" fmla="*/ f19 f12 1"/>
              <a:gd name="f32" fmla="+- f24 0 f3"/>
              <a:gd name="f33" fmla="+- f25 0 f3"/>
              <a:gd name="f34" fmla="*/ f27 f20 1"/>
              <a:gd name="f35" fmla="*/ f28 1 f21"/>
              <a:gd name="f36" fmla="*/ f29 1 f21"/>
              <a:gd name="f37" fmla="*/ f26 f13 1"/>
              <a:gd name="f38" fmla="*/ f34 1 10800"/>
              <a:gd name="f39" fmla="*/ f35 f12 1"/>
              <a:gd name="f40" fmla="*/ f35 f13 1"/>
              <a:gd name="f41" fmla="*/ f36 f13 1"/>
              <a:gd name="f42" fmla="+- f19 f38 0"/>
              <a:gd name="f43" fmla="*/ f42 f12 1"/>
            </a:gdLst>
            <a:ahLst>
              <a:ahXY gdRefX="f0" minX="f7" maxX="f8" gdRefY="f1" minY="f7" maxY="f9">
                <a:pos x="f22" y="f23"/>
              </a:ahXY>
            </a:ahLst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32">
                <a:pos x="f31" y="f40"/>
              </a:cxn>
              <a:cxn ang="f33">
                <a:pos x="f31" y="f41"/>
              </a:cxn>
            </a:cxnLst>
            <a:rect l="f39" t="f30" r="f43" b="f37"/>
            <a:pathLst>
              <a:path w="21600" h="21600">
                <a:moveTo>
                  <a:pt x="f7" y="f20"/>
                </a:moveTo>
                <a:lnTo>
                  <a:pt x="f19" y="f20"/>
                </a:lnTo>
                <a:lnTo>
                  <a:pt x="f19" y="f7"/>
                </a:lnTo>
                <a:lnTo>
                  <a:pt x="f8" y="f9"/>
                </a:lnTo>
                <a:lnTo>
                  <a:pt x="f19" y="f8"/>
                </a:lnTo>
                <a:lnTo>
                  <a:pt x="f19" y="f26"/>
                </a:lnTo>
                <a:lnTo>
                  <a:pt x="f7" y="f26"/>
                </a:lnTo>
                <a:close/>
              </a:path>
            </a:pathLst>
          </a:custGeom>
          <a:solidFill>
            <a:srgbClr val="000000"/>
          </a:solidFill>
          <a:ln w="12701" cap="flat">
            <a:solidFill>
              <a:srgbClr val="000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en-US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16" name="TextBox 49">
            <a:extLst>
              <a:ext uri="{FF2B5EF4-FFF2-40B4-BE49-F238E27FC236}">
                <a16:creationId xmlns:a16="http://schemas.microsoft.com/office/drawing/2014/main" id="{B2E77B5B-F0CA-41AC-ABD2-FC540BA11990}"/>
              </a:ext>
            </a:extLst>
          </p:cNvPr>
          <p:cNvSpPr txBox="1"/>
          <p:nvPr/>
        </p:nvSpPr>
        <p:spPr>
          <a:xfrm>
            <a:off x="8411593" y="5274314"/>
            <a:ext cx="4011299" cy="954103"/>
          </a:xfrm>
          <a:prstGeom prst="rect">
            <a:avLst/>
          </a:prstGeom>
          <a:noFill/>
          <a:ln cap="flat">
            <a:noFill/>
          </a:ln>
        </p:spPr>
        <p:txBody>
          <a:bodyPr vert="horz" wrap="square" lIns="91440" tIns="45720" rIns="91440" bIns="45720" anchor="t" anchorCtr="1" compatLnSpc="1">
            <a:sp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sng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application:</a:t>
            </a:r>
          </a:p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en-US" sz="2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time-resolved biology</a:t>
            </a:r>
          </a:p>
        </p:txBody>
      </p:sp>
      <p:sp>
        <p:nvSpPr>
          <p:cNvPr id="17" name="Schemat blokowy: łącznik 34">
            <a:extLst>
              <a:ext uri="{FF2B5EF4-FFF2-40B4-BE49-F238E27FC236}">
                <a16:creationId xmlns:a16="http://schemas.microsoft.com/office/drawing/2014/main" id="{E2D678F2-B6DF-4DAD-AE1F-B062FD706963}"/>
              </a:ext>
            </a:extLst>
          </p:cNvPr>
          <p:cNvSpPr/>
          <p:nvPr/>
        </p:nvSpPr>
        <p:spPr>
          <a:xfrm>
            <a:off x="3977310" y="2429999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18" name="Schemat blokowy: łącznik 34">
            <a:extLst>
              <a:ext uri="{FF2B5EF4-FFF2-40B4-BE49-F238E27FC236}">
                <a16:creationId xmlns:a16="http://schemas.microsoft.com/office/drawing/2014/main" id="{38B0C27F-076F-4F52-8AC6-E7A748F0A06C}"/>
              </a:ext>
            </a:extLst>
          </p:cNvPr>
          <p:cNvSpPr/>
          <p:nvPr/>
        </p:nvSpPr>
        <p:spPr>
          <a:xfrm>
            <a:off x="4142945" y="2764450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sp>
        <p:nvSpPr>
          <p:cNvPr id="19" name="Schemat blokowy: łącznik 34">
            <a:extLst>
              <a:ext uri="{FF2B5EF4-FFF2-40B4-BE49-F238E27FC236}">
                <a16:creationId xmlns:a16="http://schemas.microsoft.com/office/drawing/2014/main" id="{7409AB2D-65F8-482C-95B6-48F724DE02B9}"/>
              </a:ext>
            </a:extLst>
          </p:cNvPr>
          <p:cNvSpPr/>
          <p:nvPr/>
        </p:nvSpPr>
        <p:spPr>
          <a:xfrm>
            <a:off x="4472403" y="2586371"/>
            <a:ext cx="257751" cy="240962"/>
          </a:xfrm>
          <a:custGeom>
            <a:avLst/>
            <a:gdLst>
              <a:gd name="f0" fmla="val 21600000"/>
              <a:gd name="f1" fmla="val 10800000"/>
              <a:gd name="f2" fmla="val 5400000"/>
              <a:gd name="f3" fmla="val 180"/>
              <a:gd name="f4" fmla="val w"/>
              <a:gd name="f5" fmla="val h"/>
              <a:gd name="f6" fmla="val ss"/>
              <a:gd name="f7" fmla="val 0"/>
              <a:gd name="f8" fmla="*/ 5419351 1 1725033"/>
              <a:gd name="f9" fmla="+- 0 0 -360"/>
              <a:gd name="f10" fmla="+- 0 0 -180"/>
              <a:gd name="f11" fmla="abs f4"/>
              <a:gd name="f12" fmla="abs f5"/>
              <a:gd name="f13" fmla="abs f6"/>
              <a:gd name="f14" fmla="+- 2700000 f2 0"/>
              <a:gd name="f15" fmla="*/ f9 f1 1"/>
              <a:gd name="f16" fmla="*/ f10 f1 1"/>
              <a:gd name="f17" fmla="?: f11 f4 1"/>
              <a:gd name="f18" fmla="?: f12 f5 1"/>
              <a:gd name="f19" fmla="?: f13 f6 1"/>
              <a:gd name="f20" fmla="+- f14 0 f2"/>
              <a:gd name="f21" fmla="*/ f15 1 f3"/>
              <a:gd name="f22" fmla="*/ f16 1 f3"/>
              <a:gd name="f23" fmla="*/ f17 1 21600"/>
              <a:gd name="f24" fmla="*/ f18 1 21600"/>
              <a:gd name="f25" fmla="*/ 21600 f17 1"/>
              <a:gd name="f26" fmla="*/ 21600 f18 1"/>
              <a:gd name="f27" fmla="+- f20 f2 0"/>
              <a:gd name="f28" fmla="+- f21 0 f2"/>
              <a:gd name="f29" fmla="+- f22 0 f2"/>
              <a:gd name="f30" fmla="min f24 f23"/>
              <a:gd name="f31" fmla="*/ f25 1 f19"/>
              <a:gd name="f32" fmla="*/ f26 1 f19"/>
              <a:gd name="f33" fmla="*/ f27 f8 1"/>
              <a:gd name="f34" fmla="val f31"/>
              <a:gd name="f35" fmla="val f32"/>
              <a:gd name="f36" fmla="*/ f33 1 f1"/>
              <a:gd name="f37" fmla="*/ f7 f30 1"/>
              <a:gd name="f38" fmla="+- f35 0 f7"/>
              <a:gd name="f39" fmla="+- f34 0 f7"/>
              <a:gd name="f40" fmla="+- 0 0 f36"/>
              <a:gd name="f41" fmla="*/ f38 1 2"/>
              <a:gd name="f42" fmla="*/ f39 1 2"/>
              <a:gd name="f43" fmla="+- 0 0 f40"/>
              <a:gd name="f44" fmla="+- f7 f41 0"/>
              <a:gd name="f45" fmla="+- f7 f42 0"/>
              <a:gd name="f46" fmla="*/ f43 f1 1"/>
              <a:gd name="f47" fmla="*/ f42 f30 1"/>
              <a:gd name="f48" fmla="*/ f41 f30 1"/>
              <a:gd name="f49" fmla="*/ f46 1 f8"/>
              <a:gd name="f50" fmla="*/ f44 f30 1"/>
              <a:gd name="f51" fmla="+- f49 0 f2"/>
              <a:gd name="f52" fmla="cos 1 f51"/>
              <a:gd name="f53" fmla="sin 1 f51"/>
              <a:gd name="f54" fmla="+- 0 0 f52"/>
              <a:gd name="f55" fmla="+- 0 0 f53"/>
              <a:gd name="f56" fmla="+- 0 0 f54"/>
              <a:gd name="f57" fmla="+- 0 0 f55"/>
              <a:gd name="f58" fmla="val f56"/>
              <a:gd name="f59" fmla="val f57"/>
              <a:gd name="f60" fmla="*/ f58 f42 1"/>
              <a:gd name="f61" fmla="*/ f59 f41 1"/>
              <a:gd name="f62" fmla="+- f45 0 f60"/>
              <a:gd name="f63" fmla="+- f45 f60 0"/>
              <a:gd name="f64" fmla="+- f44 0 f61"/>
              <a:gd name="f65" fmla="+- f44 f61 0"/>
              <a:gd name="f66" fmla="*/ f62 f30 1"/>
              <a:gd name="f67" fmla="*/ f64 f30 1"/>
              <a:gd name="f68" fmla="*/ f63 f30 1"/>
              <a:gd name="f69" fmla="*/ f65 f30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8">
                <a:pos x="f66" y="f67"/>
              </a:cxn>
              <a:cxn ang="f29">
                <a:pos x="f66" y="f69"/>
              </a:cxn>
              <a:cxn ang="f29">
                <a:pos x="f68" y="f69"/>
              </a:cxn>
              <a:cxn ang="f28">
                <a:pos x="f68" y="f67"/>
              </a:cxn>
            </a:cxnLst>
            <a:rect l="f66" t="f67" r="f68" b="f69"/>
            <a:pathLst>
              <a:path>
                <a:moveTo>
                  <a:pt x="f37" y="f50"/>
                </a:moveTo>
                <a:arcTo wR="f47" hR="f48" stAng="f1" swAng="f0"/>
                <a:close/>
              </a:path>
            </a:pathLst>
          </a:custGeom>
          <a:gradFill>
            <a:gsLst>
              <a:gs pos="0">
                <a:srgbClr val="A4FFA4"/>
              </a:gs>
              <a:gs pos="100000">
                <a:srgbClr val="25B825"/>
              </a:gs>
            </a:gsLst>
            <a:path path="circle">
              <a:fillToRect l="50000" t="50000" r="50000" b="50000"/>
            </a:path>
          </a:gradFill>
          <a:ln cap="flat">
            <a:noFill/>
            <a:prstDash val="solid"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pl-PL" sz="1800" b="1" i="0" u="none" strike="noStrike" kern="1200" cap="none" spc="0" baseline="0">
                <a:solidFill>
                  <a:srgbClr val="000000"/>
                </a:solidFill>
                <a:uFillTx/>
                <a:latin typeface="Calibri"/>
              </a:rPr>
              <a:t>M</a:t>
            </a:r>
          </a:p>
        </p:txBody>
      </p:sp>
      <p:pic>
        <p:nvPicPr>
          <p:cNvPr id="20" name="Picture 24" descr="Graphical user interface&#10;&#10;Description automatically generated">
            <a:extLst>
              <a:ext uri="{FF2B5EF4-FFF2-40B4-BE49-F238E27FC236}">
                <a16:creationId xmlns:a16="http://schemas.microsoft.com/office/drawing/2014/main" id="{1AE31382-DC82-4C7E-9F99-02290FA02696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l="20116" t="32296" r="16111" b="13065"/>
          <a:stretch>
            <a:fillRect/>
          </a:stretch>
        </p:blipFill>
        <p:spPr>
          <a:xfrm>
            <a:off x="332987" y="2465286"/>
            <a:ext cx="3028026" cy="1945760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715F4C3A-51CF-46D5-AD25-E1452E5B2DA5}"/>
              </a:ext>
            </a:extLst>
          </p:cNvPr>
          <p:cNvSpPr txBox="1"/>
          <p:nvPr/>
        </p:nvSpPr>
        <p:spPr>
          <a:xfrm>
            <a:off x="134549" y="6468182"/>
            <a:ext cx="22524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Jankowski, B. </a:t>
            </a:r>
            <a:r>
              <a:rPr lang="en-US" sz="1400" dirty="0" err="1">
                <a:solidFill>
                  <a:schemeClr val="bg2">
                    <a:lumMod val="50000"/>
                  </a:schemeClr>
                </a:solidFill>
              </a:rPr>
              <a:t>Karg</a:t>
            </a:r>
            <a:endParaRPr lang="en-US" sz="1400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22" name="Slide Number Placeholder 21">
            <a:extLst>
              <a:ext uri="{FF2B5EF4-FFF2-40B4-BE49-F238E27FC236}">
                <a16:creationId xmlns:a16="http://schemas.microsoft.com/office/drawing/2014/main" id="{410F1CA6-788C-435F-BAB7-A6946EBAA981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pPr lvl="0"/>
            <a:r>
              <a:rPr lang="en-US" dirty="0"/>
              <a:t>4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3A267F4F-93D6-4175-BBDD-7A7211D38CB4}"/>
              </a:ext>
            </a:extLst>
          </p:cNvPr>
          <p:cNvSpPr/>
          <p:nvPr/>
        </p:nvSpPr>
        <p:spPr>
          <a:xfrm>
            <a:off x="368332" y="2148396"/>
            <a:ext cx="7500193" cy="415075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FC48F55-4754-4AC3-8180-2CFE031A8CBB}"/>
              </a:ext>
            </a:extLst>
          </p:cNvPr>
          <p:cNvSpPr txBox="1"/>
          <p:nvPr/>
        </p:nvSpPr>
        <p:spPr>
          <a:xfrm>
            <a:off x="2826130" y="1390573"/>
            <a:ext cx="19207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FF0000"/>
                </a:solidFill>
              </a:rPr>
              <a:t>2018 - 2022</a:t>
            </a:r>
          </a:p>
        </p:txBody>
      </p:sp>
    </p:spTree>
    <p:extLst>
      <p:ext uri="{BB962C8B-B14F-4D97-AF65-F5344CB8AC3E}">
        <p14:creationId xmlns:p14="http://schemas.microsoft.com/office/powerpoint/2010/main" val="193011895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0959D5F-8621-4071-AEC5-5314AA565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r>
              <a:rPr lang="en-US" dirty="0"/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</p:spTree>
    <p:extLst>
      <p:ext uri="{BB962C8B-B14F-4D97-AF65-F5344CB8AC3E}">
        <p14:creationId xmlns:p14="http://schemas.microsoft.com/office/powerpoint/2010/main" val="742818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0959D5F-8621-4071-AEC5-5314AA565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r>
              <a:rPr lang="en-US" dirty="0"/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4C34161-6464-4BCD-A989-81BE6A6F7A47}"/>
              </a:ext>
            </a:extLst>
          </p:cNvPr>
          <p:cNvSpPr txBox="1"/>
          <p:nvPr/>
        </p:nvSpPr>
        <p:spPr>
          <a:xfrm>
            <a:off x="8786072" y="2437901"/>
            <a:ext cx="203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beam focusing</a:t>
            </a:r>
            <a:endParaRPr lang="en-US" sz="3200" b="1" dirty="0"/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648AF3-3B44-4EAA-88D3-9CAFD6A254B4}"/>
              </a:ext>
            </a:extLst>
          </p:cNvPr>
          <p:cNvCxnSpPr>
            <a:cxnSpLocks/>
          </p:cNvCxnSpPr>
          <p:nvPr/>
        </p:nvCxnSpPr>
        <p:spPr>
          <a:xfrm flipH="1">
            <a:off x="8114190" y="5690949"/>
            <a:ext cx="3101759" cy="12392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3D02963-0BA2-42F8-B9EB-3D26210D3DF9}"/>
              </a:ext>
            </a:extLst>
          </p:cNvPr>
          <p:cNvSpPr txBox="1"/>
          <p:nvPr/>
        </p:nvSpPr>
        <p:spPr>
          <a:xfrm>
            <a:off x="9514664" y="5763107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ions from ISOLDE</a:t>
            </a:r>
          </a:p>
        </p:txBody>
      </p:sp>
      <p:sp>
        <p:nvSpPr>
          <p:cNvPr id="56" name="Dowolny kształt: kształt 41">
            <a:extLst>
              <a:ext uri="{FF2B5EF4-FFF2-40B4-BE49-F238E27FC236}">
                <a16:creationId xmlns:a16="http://schemas.microsoft.com/office/drawing/2014/main" id="{C6E4170F-F002-477F-BDB9-DC3E03C846AA}"/>
              </a:ext>
            </a:extLst>
          </p:cNvPr>
          <p:cNvSpPr/>
          <p:nvPr/>
        </p:nvSpPr>
        <p:spPr>
          <a:xfrm rot="21416256">
            <a:off x="10433572" y="554427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7" name="Dowolny kształt: kształt 41">
            <a:extLst>
              <a:ext uri="{FF2B5EF4-FFF2-40B4-BE49-F238E27FC236}">
                <a16:creationId xmlns:a16="http://schemas.microsoft.com/office/drawing/2014/main" id="{E5AEBCFC-A195-426B-A39E-6FD30E9432D8}"/>
              </a:ext>
            </a:extLst>
          </p:cNvPr>
          <p:cNvSpPr/>
          <p:nvPr/>
        </p:nvSpPr>
        <p:spPr>
          <a:xfrm rot="21416256">
            <a:off x="9666704" y="559009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8" name="Dowolny kształt: kształt 41">
            <a:extLst>
              <a:ext uri="{FF2B5EF4-FFF2-40B4-BE49-F238E27FC236}">
                <a16:creationId xmlns:a16="http://schemas.microsoft.com/office/drawing/2014/main" id="{BA499279-31FF-4537-A1CA-631857E64AD5}"/>
              </a:ext>
            </a:extLst>
          </p:cNvPr>
          <p:cNvSpPr/>
          <p:nvPr/>
        </p:nvSpPr>
        <p:spPr>
          <a:xfrm rot="21416256">
            <a:off x="8900894" y="5630606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Dowolny kształt: kształt 41">
            <a:extLst>
              <a:ext uri="{FF2B5EF4-FFF2-40B4-BE49-F238E27FC236}">
                <a16:creationId xmlns:a16="http://schemas.microsoft.com/office/drawing/2014/main" id="{2C7DB203-B818-4BB2-A9FD-62029E272535}"/>
              </a:ext>
            </a:extLst>
          </p:cNvPr>
          <p:cNvSpPr/>
          <p:nvPr/>
        </p:nvSpPr>
        <p:spPr>
          <a:xfrm rot="21416256">
            <a:off x="8134026" y="565987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1A60604-C46C-417F-8FC4-CA54590680A6}"/>
              </a:ext>
            </a:extLst>
          </p:cNvPr>
          <p:cNvCxnSpPr>
            <a:cxnSpLocks/>
          </p:cNvCxnSpPr>
          <p:nvPr/>
        </p:nvCxnSpPr>
        <p:spPr>
          <a:xfrm flipV="1">
            <a:off x="11130598" y="1756087"/>
            <a:ext cx="0" cy="14188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0C742A9-8F4E-4252-A6D6-EBD63E1E5032}"/>
              </a:ext>
            </a:extLst>
          </p:cNvPr>
          <p:cNvSpPr txBox="1"/>
          <p:nvPr/>
        </p:nvSpPr>
        <p:spPr>
          <a:xfrm>
            <a:off x="11215942" y="1756087"/>
            <a:ext cx="800219" cy="46166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laser</a:t>
            </a:r>
            <a:endParaRPr lang="en-US" sz="32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</p:spTree>
    <p:extLst>
      <p:ext uri="{BB962C8B-B14F-4D97-AF65-F5344CB8AC3E}">
        <p14:creationId xmlns:p14="http://schemas.microsoft.com/office/powerpoint/2010/main" val="179949672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0959D5F-8621-4071-AEC5-5314AA565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r>
              <a:rPr lang="en-US" dirty="0"/>
              <a:t>5</a:t>
            </a:r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648AF3-3B44-4EAA-88D3-9CAFD6A254B4}"/>
              </a:ext>
            </a:extLst>
          </p:cNvPr>
          <p:cNvCxnSpPr>
            <a:cxnSpLocks/>
          </p:cNvCxnSpPr>
          <p:nvPr/>
        </p:nvCxnSpPr>
        <p:spPr>
          <a:xfrm flipH="1">
            <a:off x="8114190" y="5690949"/>
            <a:ext cx="3101759" cy="12392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521DF0A3-6F26-452D-B7D9-D54C4DB90D78}"/>
              </a:ext>
            </a:extLst>
          </p:cNvPr>
          <p:cNvSpPr txBox="1"/>
          <p:nvPr/>
        </p:nvSpPr>
        <p:spPr>
          <a:xfrm>
            <a:off x="6982044" y="1519604"/>
            <a:ext cx="1699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neutralisation</a:t>
            </a:r>
            <a:endParaRPr lang="en-US" sz="2000" b="1" dirty="0"/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189CA2B-06A8-4136-9AA8-873D9B469ABE}"/>
              </a:ext>
            </a:extLst>
          </p:cNvPr>
          <p:cNvSpPr/>
          <p:nvPr/>
        </p:nvSpPr>
        <p:spPr>
          <a:xfrm>
            <a:off x="7687062" y="2291941"/>
            <a:ext cx="289503" cy="451828"/>
          </a:xfrm>
          <a:prstGeom prst="downArrow">
            <a:avLst>
              <a:gd name="adj1" fmla="val 19335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5599B6-E878-4419-B3C2-277E55B20FEA}"/>
              </a:ext>
            </a:extLst>
          </p:cNvPr>
          <p:cNvCxnSpPr>
            <a:cxnSpLocks/>
          </p:cNvCxnSpPr>
          <p:nvPr/>
        </p:nvCxnSpPr>
        <p:spPr>
          <a:xfrm flipH="1">
            <a:off x="3440430" y="5814874"/>
            <a:ext cx="4652975" cy="2140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4712CE5-4F71-4557-BB01-253BAE191887}"/>
              </a:ext>
            </a:extLst>
          </p:cNvPr>
          <p:cNvSpPr txBox="1"/>
          <p:nvPr/>
        </p:nvSpPr>
        <p:spPr>
          <a:xfrm>
            <a:off x="7337567" y="5812274"/>
            <a:ext cx="7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atoms</a:t>
            </a:r>
          </a:p>
        </p:txBody>
      </p:sp>
      <p:sp>
        <p:nvSpPr>
          <p:cNvPr id="56" name="Dowolny kształt: kształt 41">
            <a:extLst>
              <a:ext uri="{FF2B5EF4-FFF2-40B4-BE49-F238E27FC236}">
                <a16:creationId xmlns:a16="http://schemas.microsoft.com/office/drawing/2014/main" id="{C6E4170F-F002-477F-BDB9-DC3E03C846AA}"/>
              </a:ext>
            </a:extLst>
          </p:cNvPr>
          <p:cNvSpPr/>
          <p:nvPr/>
        </p:nvSpPr>
        <p:spPr>
          <a:xfrm rot="21416256">
            <a:off x="10433572" y="554427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7" name="Dowolny kształt: kształt 41">
            <a:extLst>
              <a:ext uri="{FF2B5EF4-FFF2-40B4-BE49-F238E27FC236}">
                <a16:creationId xmlns:a16="http://schemas.microsoft.com/office/drawing/2014/main" id="{E5AEBCFC-A195-426B-A39E-6FD30E9432D8}"/>
              </a:ext>
            </a:extLst>
          </p:cNvPr>
          <p:cNvSpPr/>
          <p:nvPr/>
        </p:nvSpPr>
        <p:spPr>
          <a:xfrm rot="21416256">
            <a:off x="9666704" y="559009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8" name="Dowolny kształt: kształt 41">
            <a:extLst>
              <a:ext uri="{FF2B5EF4-FFF2-40B4-BE49-F238E27FC236}">
                <a16:creationId xmlns:a16="http://schemas.microsoft.com/office/drawing/2014/main" id="{BA499279-31FF-4537-A1CA-631857E64AD5}"/>
              </a:ext>
            </a:extLst>
          </p:cNvPr>
          <p:cNvSpPr/>
          <p:nvPr/>
        </p:nvSpPr>
        <p:spPr>
          <a:xfrm rot="21416256">
            <a:off x="8900894" y="5630606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Dowolny kształt: kształt 41">
            <a:extLst>
              <a:ext uri="{FF2B5EF4-FFF2-40B4-BE49-F238E27FC236}">
                <a16:creationId xmlns:a16="http://schemas.microsoft.com/office/drawing/2014/main" id="{2C7DB203-B818-4BB2-A9FD-62029E272535}"/>
              </a:ext>
            </a:extLst>
          </p:cNvPr>
          <p:cNvSpPr/>
          <p:nvPr/>
        </p:nvSpPr>
        <p:spPr>
          <a:xfrm rot="21416256">
            <a:off x="8134026" y="565987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0" name="Dowolny kształt: kształt 41">
            <a:extLst>
              <a:ext uri="{FF2B5EF4-FFF2-40B4-BE49-F238E27FC236}">
                <a16:creationId xmlns:a16="http://schemas.microsoft.com/office/drawing/2014/main" id="{72FFFBC3-B0B9-4E87-9631-8FB4FB5408E8}"/>
              </a:ext>
            </a:extLst>
          </p:cNvPr>
          <p:cNvSpPr/>
          <p:nvPr/>
        </p:nvSpPr>
        <p:spPr>
          <a:xfrm rot="21416256">
            <a:off x="7367157" y="569531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1" name="Dowolny kształt: kształt 41">
            <a:extLst>
              <a:ext uri="{FF2B5EF4-FFF2-40B4-BE49-F238E27FC236}">
                <a16:creationId xmlns:a16="http://schemas.microsoft.com/office/drawing/2014/main" id="{26D3436C-EACD-4966-970C-BD60A94BF1C7}"/>
              </a:ext>
            </a:extLst>
          </p:cNvPr>
          <p:cNvSpPr/>
          <p:nvPr/>
        </p:nvSpPr>
        <p:spPr>
          <a:xfrm rot="21416256">
            <a:off x="6617426" y="572926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Dowolny kształt: kształt 41">
            <a:extLst>
              <a:ext uri="{FF2B5EF4-FFF2-40B4-BE49-F238E27FC236}">
                <a16:creationId xmlns:a16="http://schemas.microsoft.com/office/drawing/2014/main" id="{5325A222-FA99-466C-9E14-46CF9AB3471F}"/>
              </a:ext>
            </a:extLst>
          </p:cNvPr>
          <p:cNvSpPr/>
          <p:nvPr/>
        </p:nvSpPr>
        <p:spPr>
          <a:xfrm rot="21416256">
            <a:off x="5868758" y="575432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Dowolny kształt: kształt 41">
            <a:extLst>
              <a:ext uri="{FF2B5EF4-FFF2-40B4-BE49-F238E27FC236}">
                <a16:creationId xmlns:a16="http://schemas.microsoft.com/office/drawing/2014/main" id="{23E64BE8-9D5E-431A-9E3E-61D437E6FDB5}"/>
              </a:ext>
            </a:extLst>
          </p:cNvPr>
          <p:cNvSpPr/>
          <p:nvPr/>
        </p:nvSpPr>
        <p:spPr>
          <a:xfrm rot="21416256">
            <a:off x="5119027" y="5783588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4" name="Dowolny kształt: kształt 41">
            <a:extLst>
              <a:ext uri="{FF2B5EF4-FFF2-40B4-BE49-F238E27FC236}">
                <a16:creationId xmlns:a16="http://schemas.microsoft.com/office/drawing/2014/main" id="{40CF84E4-C816-4E63-ACC9-C96CBFBBBA3E}"/>
              </a:ext>
            </a:extLst>
          </p:cNvPr>
          <p:cNvSpPr/>
          <p:nvPr/>
        </p:nvSpPr>
        <p:spPr>
          <a:xfrm rot="21416256">
            <a:off x="4362579" y="582224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5" name="Dowolny kształt: kształt 41">
            <a:extLst>
              <a:ext uri="{FF2B5EF4-FFF2-40B4-BE49-F238E27FC236}">
                <a16:creationId xmlns:a16="http://schemas.microsoft.com/office/drawing/2014/main" id="{7A9A819B-B16D-4BF2-B3AE-CA5ACC83C419}"/>
              </a:ext>
            </a:extLst>
          </p:cNvPr>
          <p:cNvSpPr/>
          <p:nvPr/>
        </p:nvSpPr>
        <p:spPr>
          <a:xfrm rot="21416256">
            <a:off x="3596440" y="585468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1A60604-C46C-417F-8FC4-CA54590680A6}"/>
              </a:ext>
            </a:extLst>
          </p:cNvPr>
          <p:cNvCxnSpPr>
            <a:cxnSpLocks/>
          </p:cNvCxnSpPr>
          <p:nvPr/>
        </p:nvCxnSpPr>
        <p:spPr>
          <a:xfrm flipV="1">
            <a:off x="11130598" y="1756087"/>
            <a:ext cx="0" cy="14188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0C742A9-8F4E-4252-A6D6-EBD63E1E5032}"/>
              </a:ext>
            </a:extLst>
          </p:cNvPr>
          <p:cNvSpPr txBox="1"/>
          <p:nvPr/>
        </p:nvSpPr>
        <p:spPr>
          <a:xfrm>
            <a:off x="11215942" y="1756087"/>
            <a:ext cx="800219" cy="46166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laser</a:t>
            </a:r>
            <a:endParaRPr lang="en-US" sz="32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713B70D-0024-423B-9833-FE9B71F8F3D3}"/>
              </a:ext>
            </a:extLst>
          </p:cNvPr>
          <p:cNvSpPr txBox="1"/>
          <p:nvPr/>
        </p:nvSpPr>
        <p:spPr>
          <a:xfrm>
            <a:off x="8786072" y="2437901"/>
            <a:ext cx="203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beam focusing</a:t>
            </a:r>
            <a:endParaRPr lang="en-US" sz="3200" b="1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1CBC655-FD71-44D0-9F36-160D4E6E5434}"/>
              </a:ext>
            </a:extLst>
          </p:cNvPr>
          <p:cNvSpPr txBox="1"/>
          <p:nvPr/>
        </p:nvSpPr>
        <p:spPr>
          <a:xfrm>
            <a:off x="9514664" y="5763107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ions from ISOLDE</a:t>
            </a:r>
          </a:p>
        </p:txBody>
      </p:sp>
    </p:spTree>
    <p:extLst>
      <p:ext uri="{BB962C8B-B14F-4D97-AF65-F5344CB8AC3E}">
        <p14:creationId xmlns:p14="http://schemas.microsoft.com/office/powerpoint/2010/main" val="40910192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phic 7">
            <a:extLst>
              <a:ext uri="{FF2B5EF4-FFF2-40B4-BE49-F238E27FC236}">
                <a16:creationId xmlns:a16="http://schemas.microsoft.com/office/drawing/2014/main" id="{40959D5F-8621-4071-AEC5-5314AA565E3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 l="15250"/>
          <a:stretch/>
        </p:blipFill>
        <p:spPr>
          <a:xfrm>
            <a:off x="797035" y="1343175"/>
            <a:ext cx="10289219" cy="4552725"/>
          </a:xfrm>
          <a:prstGeom prst="rect">
            <a:avLst/>
          </a:prstGeom>
          <a:scene3d>
            <a:camera prst="orthographicFront">
              <a:rot lat="0" lon="0" rev="0"/>
            </a:camera>
            <a:lightRig rig="threePt" dir="t"/>
          </a:scene3d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9E0AC6B-C079-411C-909D-77B06E5477F4}"/>
              </a:ext>
            </a:extLst>
          </p:cNvPr>
          <p:cNvSpPr>
            <a:spLocks noGrp="1"/>
          </p:cNvSpPr>
          <p:nvPr>
            <p:ph type="sldNum" sz="quarter" idx="8"/>
          </p:nvPr>
        </p:nvSpPr>
        <p:spPr>
          <a:xfrm>
            <a:off x="5180294" y="6487928"/>
            <a:ext cx="2844798" cy="365129"/>
          </a:xfrm>
        </p:spPr>
        <p:txBody>
          <a:bodyPr/>
          <a:lstStyle/>
          <a:p>
            <a:pPr lvl="0"/>
            <a:fld id="{9F4BAFF6-CAA5-4958-86FE-CE793812C1D9}" type="slidenum">
              <a:rPr lang="en-US" smtClean="0"/>
              <a:t>9</a:t>
            </a:fld>
            <a:endParaRPr lang="en-US"/>
          </a:p>
        </p:txBody>
      </p:sp>
      <p:sp>
        <p:nvSpPr>
          <p:cNvPr id="6" name="Rectangle 7">
            <a:extLst>
              <a:ext uri="{FF2B5EF4-FFF2-40B4-BE49-F238E27FC236}">
                <a16:creationId xmlns:a16="http://schemas.microsoft.com/office/drawing/2014/main" id="{CD67C0A6-B5A0-41EA-9145-3272E189668F}"/>
              </a:ext>
            </a:extLst>
          </p:cNvPr>
          <p:cNvSpPr/>
          <p:nvPr/>
        </p:nvSpPr>
        <p:spPr>
          <a:xfrm>
            <a:off x="9788503" y="6181606"/>
            <a:ext cx="2275886" cy="576062"/>
          </a:xfrm>
          <a:prstGeom prst="rect">
            <a:avLst/>
          </a:prstGeom>
          <a:solidFill>
            <a:srgbClr val="FFFFFF"/>
          </a:solidFill>
          <a:ln w="12701" cap="flat">
            <a:solidFill>
              <a:srgbClr val="FFFFFF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E2648AF3-3B44-4EAA-88D3-9CAFD6A254B4}"/>
              </a:ext>
            </a:extLst>
          </p:cNvPr>
          <p:cNvCxnSpPr>
            <a:cxnSpLocks/>
          </p:cNvCxnSpPr>
          <p:nvPr/>
        </p:nvCxnSpPr>
        <p:spPr>
          <a:xfrm flipH="1">
            <a:off x="8114190" y="5690949"/>
            <a:ext cx="3101759" cy="123925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Left Brace 26">
            <a:extLst>
              <a:ext uri="{FF2B5EF4-FFF2-40B4-BE49-F238E27FC236}">
                <a16:creationId xmlns:a16="http://schemas.microsoft.com/office/drawing/2014/main" id="{4B651125-38B0-4BC7-A1D4-C265EC5CB1D1}"/>
              </a:ext>
            </a:extLst>
          </p:cNvPr>
          <p:cNvSpPr/>
          <p:nvPr/>
        </p:nvSpPr>
        <p:spPr>
          <a:xfrm rot="5400000">
            <a:off x="5514036" y="576979"/>
            <a:ext cx="734770" cy="2636597"/>
          </a:xfrm>
          <a:prstGeom prst="leftBrace">
            <a:avLst>
              <a:gd name="adj1" fmla="val 9052"/>
              <a:gd name="adj2" fmla="val 50000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6B8C448-FDC0-4D5C-BD3A-5556BF347D6E}"/>
              </a:ext>
            </a:extLst>
          </p:cNvPr>
          <p:cNvSpPr txBox="1"/>
          <p:nvPr/>
        </p:nvSpPr>
        <p:spPr>
          <a:xfrm>
            <a:off x="4911091" y="1114263"/>
            <a:ext cx="194065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/>
              <a:t>Optical Pumping</a:t>
            </a:r>
          </a:p>
        </p:txBody>
      </p:sp>
      <p:sp>
        <p:nvSpPr>
          <p:cNvPr id="30" name="Arrow: Down 29">
            <a:extLst>
              <a:ext uri="{FF2B5EF4-FFF2-40B4-BE49-F238E27FC236}">
                <a16:creationId xmlns:a16="http://schemas.microsoft.com/office/drawing/2014/main" id="{9189CA2B-06A8-4136-9AA8-873D9B469ABE}"/>
              </a:ext>
            </a:extLst>
          </p:cNvPr>
          <p:cNvSpPr/>
          <p:nvPr/>
        </p:nvSpPr>
        <p:spPr>
          <a:xfrm>
            <a:off x="7687062" y="2291941"/>
            <a:ext cx="289503" cy="451828"/>
          </a:xfrm>
          <a:prstGeom prst="downArrow">
            <a:avLst>
              <a:gd name="adj1" fmla="val 19335"/>
              <a:gd name="adj2" fmla="val 50000"/>
            </a:avLst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45599B6-E878-4419-B3C2-277E55B20FEA}"/>
              </a:ext>
            </a:extLst>
          </p:cNvPr>
          <p:cNvCxnSpPr>
            <a:cxnSpLocks/>
          </p:cNvCxnSpPr>
          <p:nvPr/>
        </p:nvCxnSpPr>
        <p:spPr>
          <a:xfrm flipH="1">
            <a:off x="3440430" y="5814874"/>
            <a:ext cx="4652975" cy="214096"/>
          </a:xfrm>
          <a:prstGeom prst="straightConnector1">
            <a:avLst/>
          </a:prstGeom>
          <a:ln w="3810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B4712CE5-4F71-4557-BB01-253BAE191887}"/>
              </a:ext>
            </a:extLst>
          </p:cNvPr>
          <p:cNvSpPr txBox="1"/>
          <p:nvPr/>
        </p:nvSpPr>
        <p:spPr>
          <a:xfrm>
            <a:off x="7337567" y="5812274"/>
            <a:ext cx="7766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atoms</a:t>
            </a:r>
          </a:p>
        </p:txBody>
      </p:sp>
      <p:sp>
        <p:nvSpPr>
          <p:cNvPr id="56" name="Dowolny kształt: kształt 41">
            <a:extLst>
              <a:ext uri="{FF2B5EF4-FFF2-40B4-BE49-F238E27FC236}">
                <a16:creationId xmlns:a16="http://schemas.microsoft.com/office/drawing/2014/main" id="{C6E4170F-F002-477F-BDB9-DC3E03C846AA}"/>
              </a:ext>
            </a:extLst>
          </p:cNvPr>
          <p:cNvSpPr/>
          <p:nvPr/>
        </p:nvSpPr>
        <p:spPr>
          <a:xfrm rot="21416256">
            <a:off x="10433572" y="554427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7" name="Dowolny kształt: kształt 41">
            <a:extLst>
              <a:ext uri="{FF2B5EF4-FFF2-40B4-BE49-F238E27FC236}">
                <a16:creationId xmlns:a16="http://schemas.microsoft.com/office/drawing/2014/main" id="{E5AEBCFC-A195-426B-A39E-6FD30E9432D8}"/>
              </a:ext>
            </a:extLst>
          </p:cNvPr>
          <p:cNvSpPr/>
          <p:nvPr/>
        </p:nvSpPr>
        <p:spPr>
          <a:xfrm rot="21416256">
            <a:off x="9666704" y="559009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8" name="Dowolny kształt: kształt 41">
            <a:extLst>
              <a:ext uri="{FF2B5EF4-FFF2-40B4-BE49-F238E27FC236}">
                <a16:creationId xmlns:a16="http://schemas.microsoft.com/office/drawing/2014/main" id="{BA499279-31FF-4537-A1CA-631857E64AD5}"/>
              </a:ext>
            </a:extLst>
          </p:cNvPr>
          <p:cNvSpPr/>
          <p:nvPr/>
        </p:nvSpPr>
        <p:spPr>
          <a:xfrm rot="21416256">
            <a:off x="8900894" y="5630606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59" name="Dowolny kształt: kształt 41">
            <a:extLst>
              <a:ext uri="{FF2B5EF4-FFF2-40B4-BE49-F238E27FC236}">
                <a16:creationId xmlns:a16="http://schemas.microsoft.com/office/drawing/2014/main" id="{2C7DB203-B818-4BB2-A9FD-62029E272535}"/>
              </a:ext>
            </a:extLst>
          </p:cNvPr>
          <p:cNvSpPr/>
          <p:nvPr/>
        </p:nvSpPr>
        <p:spPr>
          <a:xfrm rot="21416256">
            <a:off x="8134026" y="565987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0" name="Dowolny kształt: kształt 41">
            <a:extLst>
              <a:ext uri="{FF2B5EF4-FFF2-40B4-BE49-F238E27FC236}">
                <a16:creationId xmlns:a16="http://schemas.microsoft.com/office/drawing/2014/main" id="{72FFFBC3-B0B9-4E87-9631-8FB4FB5408E8}"/>
              </a:ext>
            </a:extLst>
          </p:cNvPr>
          <p:cNvSpPr/>
          <p:nvPr/>
        </p:nvSpPr>
        <p:spPr>
          <a:xfrm rot="21416256">
            <a:off x="7367157" y="569531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1" name="Dowolny kształt: kształt 41">
            <a:extLst>
              <a:ext uri="{FF2B5EF4-FFF2-40B4-BE49-F238E27FC236}">
                <a16:creationId xmlns:a16="http://schemas.microsoft.com/office/drawing/2014/main" id="{26D3436C-EACD-4966-970C-BD60A94BF1C7}"/>
              </a:ext>
            </a:extLst>
          </p:cNvPr>
          <p:cNvSpPr/>
          <p:nvPr/>
        </p:nvSpPr>
        <p:spPr>
          <a:xfrm rot="21416256">
            <a:off x="6617426" y="572926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2" name="Dowolny kształt: kształt 41">
            <a:extLst>
              <a:ext uri="{FF2B5EF4-FFF2-40B4-BE49-F238E27FC236}">
                <a16:creationId xmlns:a16="http://schemas.microsoft.com/office/drawing/2014/main" id="{5325A222-FA99-466C-9E14-46CF9AB3471F}"/>
              </a:ext>
            </a:extLst>
          </p:cNvPr>
          <p:cNvSpPr/>
          <p:nvPr/>
        </p:nvSpPr>
        <p:spPr>
          <a:xfrm rot="21416256">
            <a:off x="5868758" y="5754321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3" name="Dowolny kształt: kształt 41">
            <a:extLst>
              <a:ext uri="{FF2B5EF4-FFF2-40B4-BE49-F238E27FC236}">
                <a16:creationId xmlns:a16="http://schemas.microsoft.com/office/drawing/2014/main" id="{23E64BE8-9D5E-431A-9E3E-61D437E6FDB5}"/>
              </a:ext>
            </a:extLst>
          </p:cNvPr>
          <p:cNvSpPr/>
          <p:nvPr/>
        </p:nvSpPr>
        <p:spPr>
          <a:xfrm rot="21416256">
            <a:off x="5119027" y="5783588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4" name="Dowolny kształt: kształt 41">
            <a:extLst>
              <a:ext uri="{FF2B5EF4-FFF2-40B4-BE49-F238E27FC236}">
                <a16:creationId xmlns:a16="http://schemas.microsoft.com/office/drawing/2014/main" id="{40CF84E4-C816-4E63-ACC9-C96CBFBBBA3E}"/>
              </a:ext>
            </a:extLst>
          </p:cNvPr>
          <p:cNvSpPr/>
          <p:nvPr/>
        </p:nvSpPr>
        <p:spPr>
          <a:xfrm rot="21416256">
            <a:off x="4362579" y="5822249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sp>
        <p:nvSpPr>
          <p:cNvPr id="65" name="Dowolny kształt: kształt 41">
            <a:extLst>
              <a:ext uri="{FF2B5EF4-FFF2-40B4-BE49-F238E27FC236}">
                <a16:creationId xmlns:a16="http://schemas.microsoft.com/office/drawing/2014/main" id="{7A9A819B-B16D-4BF2-B3AE-CA5ACC83C419}"/>
              </a:ext>
            </a:extLst>
          </p:cNvPr>
          <p:cNvSpPr/>
          <p:nvPr/>
        </p:nvSpPr>
        <p:spPr>
          <a:xfrm rot="21416256">
            <a:off x="3596440" y="5854683"/>
            <a:ext cx="780733" cy="82122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0"/>
              <a:gd name="f6" fmla="val 2714877"/>
              <a:gd name="f7" fmla="val 300979"/>
              <a:gd name="f8" fmla="val 298597"/>
              <a:gd name="f9" fmla="val 99218"/>
              <a:gd name="f10" fmla="val 159691"/>
              <a:gd name="f11" fmla="val 198437"/>
              <a:gd name="f12" fmla="val 20785"/>
              <a:gd name="f13" fmla="val 297656"/>
              <a:gd name="f14" fmla="val 19991"/>
              <a:gd name="f15" fmla="val 396875"/>
              <a:gd name="f16" fmla="val 19197"/>
              <a:gd name="f17" fmla="val 496094"/>
              <a:gd name="f18" fmla="val 294628"/>
              <a:gd name="f19" fmla="val 595313"/>
              <a:gd name="f20" fmla="val 293834"/>
              <a:gd name="f21" fmla="val 694532"/>
              <a:gd name="f22" fmla="val 293040"/>
              <a:gd name="f23" fmla="val 793354"/>
              <a:gd name="f24" fmla="val 17212"/>
              <a:gd name="f25" fmla="val 892969"/>
              <a:gd name="f26" fmla="val 15228"/>
              <a:gd name="f27" fmla="val 992584"/>
              <a:gd name="f28" fmla="val 13244"/>
              <a:gd name="f29" fmla="val 1093390"/>
              <a:gd name="f30" fmla="val 282325"/>
              <a:gd name="f31" fmla="val 1193006"/>
              <a:gd name="f32" fmla="val 281928"/>
              <a:gd name="f33" fmla="val 1292622"/>
              <a:gd name="f34" fmla="val 281531"/>
              <a:gd name="f35" fmla="val 1392238"/>
              <a:gd name="f36" fmla="val 11656"/>
              <a:gd name="f37" fmla="val 1490663"/>
              <a:gd name="f38" fmla="val 12847"/>
              <a:gd name="f39" fmla="val 1589088"/>
              <a:gd name="f40" fmla="val 14038"/>
              <a:gd name="f41" fmla="val 1684337"/>
              <a:gd name="f42" fmla="val 289072"/>
              <a:gd name="f43" fmla="val 1783556"/>
              <a:gd name="f44" fmla="val 1882775"/>
              <a:gd name="f45" fmla="val 1985566"/>
              <a:gd name="f46" fmla="val 10863"/>
              <a:gd name="f47" fmla="val 2085975"/>
              <a:gd name="f48" fmla="val 2186384"/>
              <a:gd name="f49" fmla="val 14831"/>
              <a:gd name="f50" fmla="val 2285207"/>
              <a:gd name="f51" fmla="val 300184"/>
              <a:gd name="f52" fmla="val 2386013"/>
              <a:gd name="f53" fmla="val 300978"/>
              <a:gd name="f54" fmla="val 2486819"/>
              <a:gd name="f55" fmla="val 301772"/>
              <a:gd name="f56" fmla="val 2690813"/>
              <a:gd name="f57" fmla="val 17609"/>
              <a:gd name="f58" fmla="val 2741216"/>
              <a:gd name="f59" fmla="+- 0 0 29619"/>
              <a:gd name="f60" fmla="val 2698353"/>
              <a:gd name="f61" fmla="val 35071"/>
              <a:gd name="f62" fmla="val 2688431"/>
              <a:gd name="f63" fmla="+- 0 0 -90"/>
              <a:gd name="f64" fmla="*/ f3 1 2714877"/>
              <a:gd name="f65" fmla="*/ f4 1 300979"/>
              <a:gd name="f66" fmla="+- f7 0 f5"/>
              <a:gd name="f67" fmla="+- f6 0 f5"/>
              <a:gd name="f68" fmla="*/ f63 f0 1"/>
              <a:gd name="f69" fmla="*/ f67 1 2714877"/>
              <a:gd name="f70" fmla="*/ f66 1 300979"/>
              <a:gd name="f71" fmla="*/ 0 f67 1"/>
              <a:gd name="f72" fmla="*/ 298597 f66 1"/>
              <a:gd name="f73" fmla="*/ 297656 f67 1"/>
              <a:gd name="f74" fmla="*/ 19991 f66 1"/>
              <a:gd name="f75" fmla="*/ 595313 f67 1"/>
              <a:gd name="f76" fmla="*/ 293834 f66 1"/>
              <a:gd name="f77" fmla="*/ 892969 f67 1"/>
              <a:gd name="f78" fmla="*/ 15228 f66 1"/>
              <a:gd name="f79" fmla="*/ 1193006 f67 1"/>
              <a:gd name="f80" fmla="*/ 281928 f66 1"/>
              <a:gd name="f81" fmla="*/ 1490663 f67 1"/>
              <a:gd name="f82" fmla="*/ 12847 f66 1"/>
              <a:gd name="f83" fmla="*/ 1783556 f67 1"/>
              <a:gd name="f84" fmla="*/ 289072 f66 1"/>
              <a:gd name="f85" fmla="*/ 2085975 f67 1"/>
              <a:gd name="f86" fmla="*/ 2386013 f67 1"/>
              <a:gd name="f87" fmla="*/ 300978 f66 1"/>
              <a:gd name="f88" fmla="*/ 2690813 f67 1"/>
              <a:gd name="f89" fmla="*/ 17609 f66 1"/>
              <a:gd name="f90" fmla="*/ 2688431 f67 1"/>
              <a:gd name="f91" fmla="*/ f68 1 f2"/>
              <a:gd name="f92" fmla="*/ f71 1 2714877"/>
              <a:gd name="f93" fmla="*/ f72 1 300979"/>
              <a:gd name="f94" fmla="*/ f73 1 2714877"/>
              <a:gd name="f95" fmla="*/ f74 1 300979"/>
              <a:gd name="f96" fmla="*/ f75 1 2714877"/>
              <a:gd name="f97" fmla="*/ f76 1 300979"/>
              <a:gd name="f98" fmla="*/ f77 1 2714877"/>
              <a:gd name="f99" fmla="*/ f78 1 300979"/>
              <a:gd name="f100" fmla="*/ f79 1 2714877"/>
              <a:gd name="f101" fmla="*/ f80 1 300979"/>
              <a:gd name="f102" fmla="*/ f81 1 2714877"/>
              <a:gd name="f103" fmla="*/ f82 1 300979"/>
              <a:gd name="f104" fmla="*/ f83 1 2714877"/>
              <a:gd name="f105" fmla="*/ f84 1 300979"/>
              <a:gd name="f106" fmla="*/ f85 1 2714877"/>
              <a:gd name="f107" fmla="*/ f86 1 2714877"/>
              <a:gd name="f108" fmla="*/ f87 1 300979"/>
              <a:gd name="f109" fmla="*/ f88 1 2714877"/>
              <a:gd name="f110" fmla="*/ f89 1 300979"/>
              <a:gd name="f111" fmla="*/ f90 1 2714877"/>
              <a:gd name="f112" fmla="*/ f5 1 f69"/>
              <a:gd name="f113" fmla="*/ f6 1 f69"/>
              <a:gd name="f114" fmla="*/ f5 1 f70"/>
              <a:gd name="f115" fmla="*/ f7 1 f70"/>
              <a:gd name="f116" fmla="+- f91 0 f1"/>
              <a:gd name="f117" fmla="*/ f92 1 f69"/>
              <a:gd name="f118" fmla="*/ f93 1 f70"/>
              <a:gd name="f119" fmla="*/ f94 1 f69"/>
              <a:gd name="f120" fmla="*/ f95 1 f70"/>
              <a:gd name="f121" fmla="*/ f96 1 f69"/>
              <a:gd name="f122" fmla="*/ f97 1 f70"/>
              <a:gd name="f123" fmla="*/ f98 1 f69"/>
              <a:gd name="f124" fmla="*/ f99 1 f70"/>
              <a:gd name="f125" fmla="*/ f100 1 f69"/>
              <a:gd name="f126" fmla="*/ f101 1 f70"/>
              <a:gd name="f127" fmla="*/ f102 1 f69"/>
              <a:gd name="f128" fmla="*/ f103 1 f70"/>
              <a:gd name="f129" fmla="*/ f104 1 f69"/>
              <a:gd name="f130" fmla="*/ f105 1 f70"/>
              <a:gd name="f131" fmla="*/ f106 1 f69"/>
              <a:gd name="f132" fmla="*/ f107 1 f69"/>
              <a:gd name="f133" fmla="*/ f108 1 f70"/>
              <a:gd name="f134" fmla="*/ f109 1 f69"/>
              <a:gd name="f135" fmla="*/ f110 1 f70"/>
              <a:gd name="f136" fmla="*/ f111 1 f69"/>
              <a:gd name="f137" fmla="*/ f112 f64 1"/>
              <a:gd name="f138" fmla="*/ f113 f64 1"/>
              <a:gd name="f139" fmla="*/ f115 f65 1"/>
              <a:gd name="f140" fmla="*/ f114 f65 1"/>
              <a:gd name="f141" fmla="*/ f117 f64 1"/>
              <a:gd name="f142" fmla="*/ f118 f65 1"/>
              <a:gd name="f143" fmla="*/ f119 f64 1"/>
              <a:gd name="f144" fmla="*/ f120 f65 1"/>
              <a:gd name="f145" fmla="*/ f121 f64 1"/>
              <a:gd name="f146" fmla="*/ f122 f65 1"/>
              <a:gd name="f147" fmla="*/ f123 f64 1"/>
              <a:gd name="f148" fmla="*/ f124 f65 1"/>
              <a:gd name="f149" fmla="*/ f125 f64 1"/>
              <a:gd name="f150" fmla="*/ f126 f65 1"/>
              <a:gd name="f151" fmla="*/ f127 f64 1"/>
              <a:gd name="f152" fmla="*/ f128 f65 1"/>
              <a:gd name="f153" fmla="*/ f129 f64 1"/>
              <a:gd name="f154" fmla="*/ f130 f65 1"/>
              <a:gd name="f155" fmla="*/ f131 f64 1"/>
              <a:gd name="f156" fmla="*/ f132 f64 1"/>
              <a:gd name="f157" fmla="*/ f133 f65 1"/>
              <a:gd name="f158" fmla="*/ f134 f64 1"/>
              <a:gd name="f159" fmla="*/ f135 f65 1"/>
              <a:gd name="f160" fmla="*/ f136 f64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116">
                <a:pos x="f141" y="f142"/>
              </a:cxn>
              <a:cxn ang="f116">
                <a:pos x="f143" y="f144"/>
              </a:cxn>
              <a:cxn ang="f116">
                <a:pos x="f145" y="f146"/>
              </a:cxn>
              <a:cxn ang="f116">
                <a:pos x="f147" y="f148"/>
              </a:cxn>
              <a:cxn ang="f116">
                <a:pos x="f149" y="f150"/>
              </a:cxn>
              <a:cxn ang="f116">
                <a:pos x="f151" y="f152"/>
              </a:cxn>
              <a:cxn ang="f116">
                <a:pos x="f153" y="f154"/>
              </a:cxn>
              <a:cxn ang="f116">
                <a:pos x="f155" y="f152"/>
              </a:cxn>
              <a:cxn ang="f116">
                <a:pos x="f156" y="f157"/>
              </a:cxn>
              <a:cxn ang="f116">
                <a:pos x="f158" y="f159"/>
              </a:cxn>
              <a:cxn ang="f116">
                <a:pos x="f160" y="f159"/>
              </a:cxn>
            </a:cxnLst>
            <a:rect l="f137" t="f140" r="f138" b="f139"/>
            <a:pathLst>
              <a:path w="2714877" h="300979">
                <a:moveTo>
                  <a:pt x="f5" y="f8"/>
                </a:moveTo>
                <a:cubicBezTo>
                  <a:pt x="f9" y="f10"/>
                  <a:pt x="f11" y="f12"/>
                  <a:pt x="f13" y="f14"/>
                </a:cubicBezTo>
                <a:cubicBezTo>
                  <a:pt x="f15" y="f16"/>
                  <a:pt x="f17" y="f18"/>
                  <a:pt x="f19" y="f20"/>
                </a:cubicBezTo>
                <a:cubicBezTo>
                  <a:pt x="f21" y="f22"/>
                  <a:pt x="f23" y="f24"/>
                  <a:pt x="f25" y="f26"/>
                </a:cubicBezTo>
                <a:cubicBezTo>
                  <a:pt x="f27" y="f28"/>
                  <a:pt x="f29" y="f30"/>
                  <a:pt x="f31" y="f32"/>
                </a:cubicBezTo>
                <a:cubicBezTo>
                  <a:pt x="f33" y="f34"/>
                  <a:pt x="f35" y="f36"/>
                  <a:pt x="f37" y="f38"/>
                </a:cubicBezTo>
                <a:cubicBezTo>
                  <a:pt x="f39" y="f40"/>
                  <a:pt x="f41" y="f42"/>
                  <a:pt x="f43" y="f42"/>
                </a:cubicBezTo>
                <a:cubicBezTo>
                  <a:pt x="f44" y="f42"/>
                  <a:pt x="f45" y="f46"/>
                  <a:pt x="f47" y="f38"/>
                </a:cubicBezTo>
                <a:cubicBezTo>
                  <a:pt x="f48" y="f49"/>
                  <a:pt x="f50" y="f51"/>
                  <a:pt x="f52" y="f53"/>
                </a:cubicBezTo>
                <a:cubicBezTo>
                  <a:pt x="f54" y="f55"/>
                  <a:pt x="f56" y="f57"/>
                  <a:pt x="f56" y="f57"/>
                </a:cubicBezTo>
                <a:cubicBezTo>
                  <a:pt x="f58" y="f59"/>
                  <a:pt x="f60" y="f61"/>
                  <a:pt x="f62" y="f57"/>
                </a:cubicBezTo>
              </a:path>
            </a:pathLst>
          </a:custGeom>
          <a:noFill/>
          <a:ln w="12701" cap="flat">
            <a:solidFill>
              <a:srgbClr val="BF9000"/>
            </a:solidFill>
            <a:prstDash val="solid"/>
            <a:miter/>
          </a:ln>
        </p:spPr>
        <p:txBody>
          <a:bodyPr vert="horz" wrap="square" lIns="91440" tIns="45720" rIns="91440" bIns="45720" anchor="ctr" anchorCtr="1" compatLnSpc="1">
            <a:noAutofit/>
          </a:bodyPr>
          <a:lstStyle/>
          <a:p>
            <a: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pl-PL" sz="1800" b="0" i="0" u="none" strike="noStrike" kern="1200" cap="none" spc="0" baseline="0">
              <a:solidFill>
                <a:srgbClr val="FFFFFF"/>
              </a:solidFill>
              <a:uFillTx/>
              <a:latin typeface="Calibri"/>
            </a:endParaRPr>
          </a:p>
        </p:txBody>
      </p:sp>
      <p:cxnSp>
        <p:nvCxnSpPr>
          <p:cNvPr id="68" name="Straight Connector 67">
            <a:extLst>
              <a:ext uri="{FF2B5EF4-FFF2-40B4-BE49-F238E27FC236}">
                <a16:creationId xmlns:a16="http://schemas.microsoft.com/office/drawing/2014/main" id="{01A60604-C46C-417F-8FC4-CA54590680A6}"/>
              </a:ext>
            </a:extLst>
          </p:cNvPr>
          <p:cNvCxnSpPr>
            <a:cxnSpLocks/>
          </p:cNvCxnSpPr>
          <p:nvPr/>
        </p:nvCxnSpPr>
        <p:spPr>
          <a:xfrm flipV="1">
            <a:off x="11130598" y="1756087"/>
            <a:ext cx="0" cy="141889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TextBox 70">
            <a:extLst>
              <a:ext uri="{FF2B5EF4-FFF2-40B4-BE49-F238E27FC236}">
                <a16:creationId xmlns:a16="http://schemas.microsoft.com/office/drawing/2014/main" id="{30C742A9-8F4E-4252-A6D6-EBD63E1E5032}"/>
              </a:ext>
            </a:extLst>
          </p:cNvPr>
          <p:cNvSpPr txBox="1"/>
          <p:nvPr/>
        </p:nvSpPr>
        <p:spPr>
          <a:xfrm>
            <a:off x="11215942" y="1756087"/>
            <a:ext cx="800219" cy="461665"/>
          </a:xfrm>
          <a:prstGeom prst="rect">
            <a:avLst/>
          </a:prstGeom>
          <a:noFill/>
          <a:ln w="38100">
            <a:solidFill>
              <a:schemeClr val="accent4">
                <a:lumMod val="75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US" sz="2400" b="1" dirty="0"/>
              <a:t>laser</a:t>
            </a:r>
            <a:endParaRPr lang="en-US" sz="3200" b="1" dirty="0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10B24A7C-50B5-4ED3-8416-9E6978749F3A}"/>
              </a:ext>
            </a:extLst>
          </p:cNvPr>
          <p:cNvSpPr txBox="1"/>
          <p:nvPr/>
        </p:nvSpPr>
        <p:spPr>
          <a:xfrm>
            <a:off x="134549" y="6468182"/>
            <a:ext cx="16631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2">
                    <a:lumMod val="50000"/>
                  </a:schemeClr>
                </a:solidFill>
              </a:rPr>
              <a:t>credit: M. Jankowski</a:t>
            </a:r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A7FF88D2-43F7-40EF-8DB8-2DA65453506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45908" y="26481"/>
            <a:ext cx="10515600" cy="1325559"/>
          </a:xfrm>
        </p:spPr>
        <p:txBody>
          <a:bodyPr/>
          <a:lstStyle/>
          <a:p>
            <a:pPr lvl="0"/>
            <a:r>
              <a:rPr lang="en-US" b="1" dirty="0"/>
              <a:t>VITO beamline at ISOLDE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971EACC-5B0C-4C73-B5B6-A537C4FCEA8B}"/>
              </a:ext>
            </a:extLst>
          </p:cNvPr>
          <p:cNvSpPr txBox="1"/>
          <p:nvPr/>
        </p:nvSpPr>
        <p:spPr>
          <a:xfrm>
            <a:off x="8786072" y="2437901"/>
            <a:ext cx="203786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/>
              <a:t>beam focusing</a:t>
            </a:r>
            <a:endParaRPr lang="en-US" sz="3200" b="1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223D079D-D737-4262-A87F-73491E0D8E2D}"/>
              </a:ext>
            </a:extLst>
          </p:cNvPr>
          <p:cNvSpPr txBox="1"/>
          <p:nvPr/>
        </p:nvSpPr>
        <p:spPr>
          <a:xfrm>
            <a:off x="9514664" y="5763107"/>
            <a:ext cx="183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ions from ISOLDE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8743B99-3708-4AFB-BCD2-833A3809FE48}"/>
              </a:ext>
            </a:extLst>
          </p:cNvPr>
          <p:cNvSpPr txBox="1"/>
          <p:nvPr/>
        </p:nvSpPr>
        <p:spPr>
          <a:xfrm>
            <a:off x="6982044" y="1519604"/>
            <a:ext cx="16995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err="1"/>
              <a:t>neutralisation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81734630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1686</Words>
  <Application>Microsoft Office PowerPoint</Application>
  <PresentationFormat>Widescreen</PresentationFormat>
  <Paragraphs>575</Paragraphs>
  <Slides>39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39</vt:i4>
      </vt:variant>
    </vt:vector>
  </HeadingPairs>
  <TitlesOfParts>
    <vt:vector size="46" baseType="lpstr">
      <vt:lpstr>Arial</vt:lpstr>
      <vt:lpstr>Arial Narrow</vt:lpstr>
      <vt:lpstr>Calibri</vt:lpstr>
      <vt:lpstr>Calibri Light</vt:lpstr>
      <vt:lpstr>Cambria Math</vt:lpstr>
      <vt:lpstr>Wingdings</vt:lpstr>
      <vt:lpstr>Office Theme</vt:lpstr>
      <vt:lpstr>PowerPoint Presentation</vt:lpstr>
      <vt:lpstr>Outline</vt:lpstr>
      <vt:lpstr>ISOLDE (Isotope Separator On Line facility)</vt:lpstr>
      <vt:lpstr>β-detected magnetic resonance at CERN</vt:lpstr>
      <vt:lpstr>β-detected magnetic resonance at CERN</vt:lpstr>
      <vt:lpstr>VITO beamline at ISOLDE</vt:lpstr>
      <vt:lpstr>VITO beamline at ISOLDE</vt:lpstr>
      <vt:lpstr>VITO beamline at ISOLDE</vt:lpstr>
      <vt:lpstr>VITO beamline at ISOLDE</vt:lpstr>
      <vt:lpstr>VITO beamline at ISOLDE</vt:lpstr>
      <vt:lpstr>VITO beamline at ISOLDE</vt:lpstr>
      <vt:lpstr>PowerPoint Presentation</vt:lpstr>
      <vt:lpstr>PowerPoint Presentation</vt:lpstr>
      <vt:lpstr>PowerPoint Presentation</vt:lpstr>
      <vt:lpstr>PowerPoint Presentation</vt:lpstr>
      <vt:lpstr>Liquid-state β-detected NMR</vt:lpstr>
      <vt:lpstr>Liquid-state β-detected NMR</vt:lpstr>
      <vt:lpstr>Liquid-state β-detected NMR</vt:lpstr>
      <vt:lpstr>Liquid-state β-detected NMR</vt:lpstr>
      <vt:lpstr>26Na magnetic moment and absolute shielding</vt:lpstr>
      <vt:lpstr>26Na magnetic moment and absolute shielding</vt:lpstr>
      <vt:lpstr>26Na magnetic moment and absolute shielding</vt:lpstr>
      <vt:lpstr>PowerPoint Presentation</vt:lpstr>
      <vt:lpstr>Sample carriage</vt:lpstr>
      <vt:lpstr>Sample carriage</vt:lpstr>
      <vt:lpstr>Vacuum studies</vt:lpstr>
      <vt:lpstr>Vacuum studies</vt:lpstr>
      <vt:lpstr>26Na β-detected NMR in 4.7 T</vt:lpstr>
      <vt:lpstr>26Na β-detected NMR in 4.7 T</vt:lpstr>
      <vt:lpstr>26Na β-detected NMR in 4.7 T</vt:lpstr>
      <vt:lpstr>37K β-detected NMR in 4.7 T</vt:lpstr>
      <vt:lpstr>Summary and outlook</vt:lpstr>
      <vt:lpstr>Acknowledges</vt:lpstr>
      <vt:lpstr>Backup slides</vt:lpstr>
      <vt:lpstr>PowerPoint Presentation</vt:lpstr>
      <vt:lpstr>Nuclear Magnetic Resonance</vt:lpstr>
      <vt:lpstr>PowerPoint Presentation</vt:lpstr>
      <vt:lpstr>PowerPoint Presentation</vt:lpstr>
      <vt:lpstr>Backup slides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Katarzyna Maria Dziubinska-Kuhn</dc:creator>
  <cp:lastModifiedBy>Katarzyna Maria Dziubinska-Kuhn</cp:lastModifiedBy>
  <cp:revision>145</cp:revision>
  <dcterms:created xsi:type="dcterms:W3CDTF">2022-04-20T16:21:24Z</dcterms:created>
  <dcterms:modified xsi:type="dcterms:W3CDTF">2022-04-27T12:21:34Z</dcterms:modified>
</cp:coreProperties>
</file>