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" ContentType="image/t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sldIdLst>
    <p:sldId id="438" r:id="rId2"/>
    <p:sldId id="421" r:id="rId3"/>
    <p:sldId id="436" r:id="rId4"/>
    <p:sldId id="420" r:id="rId5"/>
    <p:sldId id="435" r:id="rId6"/>
    <p:sldId id="427" r:id="rId7"/>
    <p:sldId id="423" r:id="rId8"/>
    <p:sldId id="389" r:id="rId9"/>
    <p:sldId id="429" r:id="rId10"/>
    <p:sldId id="365" r:id="rId11"/>
    <p:sldId id="408" r:id="rId12"/>
    <p:sldId id="431" r:id="rId13"/>
    <p:sldId id="404" r:id="rId14"/>
    <p:sldId id="321" r:id="rId15"/>
    <p:sldId id="416" r:id="rId16"/>
    <p:sldId id="399" r:id="rId17"/>
    <p:sldId id="424" r:id="rId18"/>
    <p:sldId id="398" r:id="rId19"/>
    <p:sldId id="433" r:id="rId20"/>
    <p:sldId id="434" r:id="rId21"/>
    <p:sldId id="425" r:id="rId22"/>
    <p:sldId id="437" r:id="rId23"/>
    <p:sldId id="430" r:id="rId24"/>
    <p:sldId id="426" r:id="rId25"/>
    <p:sldId id="332" r:id="rId26"/>
    <p:sldId id="41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348C"/>
    <a:srgbClr val="FF9900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108" y="25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4/25/2022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896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44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188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9942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By</a:t>
            </a:r>
            <a:r>
              <a:rPr lang="en-US" baseline="0" dirty="0"/>
              <a:t> measuring the hyperfine structure one gets information about nuclear ground state properties, that then are an important benchmark for modern nuclear theory.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4232628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64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1855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48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7429" y="1988841"/>
            <a:ext cx="103632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1829" y="371703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5027" y="116632"/>
            <a:ext cx="6223635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477" y="-8"/>
            <a:ext cx="10190923" cy="9807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9904" y="1340769"/>
            <a:ext cx="10204715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71413" y="6428359"/>
            <a:ext cx="28448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48000" y="908720"/>
            <a:ext cx="12096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391478" y="6453014"/>
            <a:ext cx="3359149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/>
              <a:t>References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Outline_mainslide_ISO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Title: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690563" y="85270"/>
            <a:ext cx="10822781" cy="74161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219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Slide Title</a:t>
            </a:r>
          </a:p>
        </p:txBody>
      </p:sp>
      <p:sp>
        <p:nvSpPr>
          <p:cNvPr id="9" name="Rectangle">
            <a:extLst>
              <a:ext uri="{FF2B5EF4-FFF2-40B4-BE49-F238E27FC236}">
                <a16:creationId xmlns:a16="http://schemas.microsoft.com/office/drawing/2014/main" id="{307A1555-DE13-4AF2-850C-C4218560A327}"/>
              </a:ext>
            </a:extLst>
          </p:cNvPr>
          <p:cNvSpPr/>
          <p:nvPr userDrawn="1"/>
        </p:nvSpPr>
        <p:spPr>
          <a:xfrm rot="10800000">
            <a:off x="15379" y="894663"/>
            <a:ext cx="12161243" cy="29839"/>
          </a:xfrm>
          <a:prstGeom prst="rect">
            <a:avLst/>
          </a:prstGeom>
          <a:solidFill>
            <a:srgbClr val="7BC142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66A18B-5E67-43BA-AAF0-5365C0BF94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35969" y="6548512"/>
            <a:ext cx="8108156" cy="309488"/>
          </a:xfrm>
        </p:spPr>
        <p:txBody>
          <a:bodyPr>
            <a:noAutofit/>
          </a:bodyPr>
          <a:lstStyle>
            <a:lvl1pPr marL="0" indent="0" algn="ctr">
              <a:buNone/>
              <a:defRPr sz="1125" b="1" i="1">
                <a:solidFill>
                  <a:schemeClr val="bg1"/>
                </a:solidFill>
              </a:defRPr>
            </a:lvl1pPr>
            <a:lvl2pPr marL="312528" indent="0">
              <a:buNone/>
              <a:defRPr sz="1125" i="1">
                <a:solidFill>
                  <a:schemeClr val="bg1"/>
                </a:solidFill>
              </a:defRPr>
            </a:lvl2pPr>
            <a:lvl3pPr marL="625056" indent="0">
              <a:buNone/>
              <a:defRPr sz="1125" i="1">
                <a:solidFill>
                  <a:schemeClr val="bg1"/>
                </a:solidFill>
              </a:defRPr>
            </a:lvl3pPr>
            <a:lvl4pPr marL="937584" indent="0">
              <a:buNone/>
              <a:defRPr sz="1125" i="1">
                <a:solidFill>
                  <a:schemeClr val="bg1"/>
                </a:solidFill>
              </a:defRPr>
            </a:lvl4pPr>
            <a:lvl5pPr marL="1250112" indent="0">
              <a:buNone/>
              <a:defRPr sz="1125" i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Footer</a:t>
            </a:r>
            <a:endParaRPr lang="en-CH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B8CE24-5388-406D-968B-071A3D4D067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90563" y="1080492"/>
            <a:ext cx="5242766" cy="5220519"/>
          </a:xfrm>
        </p:spPr>
        <p:txBody>
          <a:bodyPr/>
          <a:lstStyle>
            <a:lvl1pPr>
              <a:buSzPct val="100000"/>
              <a:defRPr/>
            </a:lvl1pPr>
            <a:lvl2pPr>
              <a:buSzPct val="100000"/>
              <a:defRPr/>
            </a:lvl2pPr>
            <a:lvl3pPr>
              <a:buSzPct val="100000"/>
              <a:defRPr/>
            </a:lvl3pPr>
            <a:lvl4pPr>
              <a:buSzPct val="100000"/>
              <a:defRPr/>
            </a:lvl4pPr>
            <a:lvl5pPr>
              <a:buSzPct val="100000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H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0F10D656-8A9D-4AE2-85A0-4FB65929D3A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52322" y="1080492"/>
            <a:ext cx="5249116" cy="5220519"/>
          </a:xfrm>
        </p:spPr>
        <p:txBody>
          <a:bodyPr/>
          <a:lstStyle>
            <a:lvl1pPr>
              <a:buSzPct val="100000"/>
              <a:defRPr/>
            </a:lvl1pPr>
            <a:lvl2pPr>
              <a:buSzPct val="100000"/>
              <a:defRPr/>
            </a:lvl2pPr>
            <a:lvl3pPr>
              <a:buSzPct val="100000"/>
              <a:defRPr/>
            </a:lvl3pPr>
            <a:lvl4pPr>
              <a:buSzPct val="100000"/>
              <a:defRPr/>
            </a:lvl4pPr>
            <a:lvl5pPr>
              <a:buSzPct val="100000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0438206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body" sz="quarter" idx="13"/>
          </p:nvPr>
        </p:nvSpPr>
        <p:spPr>
          <a:xfrm>
            <a:off x="1391477" y="6493495"/>
            <a:ext cx="3014135" cy="254001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t>S. Malbrunot-Ettenauer ISCC 2017</a:t>
            </a:r>
          </a:p>
        </p:txBody>
      </p:sp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6259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477" y="72000"/>
            <a:ext cx="1019092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696" y="1600201"/>
            <a:ext cx="1019092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75403" y="64482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1248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257844" y="-240349"/>
            <a:ext cx="761107" cy="1248997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6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tif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51784" y="5373216"/>
            <a:ext cx="6400800" cy="1634646"/>
          </a:xfrm>
        </p:spPr>
        <p:txBody>
          <a:bodyPr/>
          <a:lstStyle/>
          <a:p>
            <a:endParaRPr lang="de-DE" sz="1200" dirty="0"/>
          </a:p>
          <a:p>
            <a:endParaRPr lang="de-DE" sz="1200" dirty="0"/>
          </a:p>
          <a:p>
            <a:r>
              <a:rPr lang="de-DE" sz="2400" b="1" dirty="0"/>
              <a:t>Franziska Maria Maier</a:t>
            </a:r>
          </a:p>
          <a:p>
            <a:r>
              <a:rPr lang="de-DE" sz="2000" dirty="0"/>
              <a:t>CERN PhD student, Universität Greifswald, Germany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8543" y="0"/>
            <a:ext cx="2160240" cy="1408706"/>
          </a:xfrm>
          <a:prstGeom prst="rect">
            <a:avLst/>
          </a:prstGeom>
        </p:spPr>
      </p:pic>
      <p:pic>
        <p:nvPicPr>
          <p:cNvPr id="15" name="Picture 1" descr="CERN1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920536" y="5797238"/>
            <a:ext cx="957808" cy="95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2064988"/>
            <a:ext cx="7450153" cy="38164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972" y="5813176"/>
            <a:ext cx="2901864" cy="8841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3592" y="1240802"/>
            <a:ext cx="7830126" cy="106986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Th</a:t>
            </a:r>
            <a:r>
              <a:rPr lang="en-US" sz="3200" dirty="0" smtClean="0">
                <a:solidFill>
                  <a:schemeClr val="tx1"/>
                </a:solidFill>
              </a:rPr>
              <a:t>e Multi Ion Reflection Apparatus for Highly Sensitive Collinear Laser Spectroscopy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61711" y="2563538"/>
            <a:ext cx="372744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Outlook: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Introduction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MIRACLS </a:t>
            </a:r>
            <a:r>
              <a:rPr lang="en-US" sz="1600" dirty="0"/>
              <a:t>technique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measurements </a:t>
            </a:r>
            <a:r>
              <a:rPr lang="en-GB" sz="1600" dirty="0"/>
              <a:t>of nuclear ground state properties of very exotic nuclides </a:t>
            </a:r>
            <a:endParaRPr lang="en-GB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 smtClean="0"/>
              <a:t>Results of proof-of-principle experiment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 smtClean="0"/>
              <a:t>Design&amp;simulations of new device</a:t>
            </a:r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ym typeface="Wingdings" panose="05000000000000000000" pitchFamily="2" charset="2"/>
              </a:rPr>
              <a:t>high-precision </a:t>
            </a:r>
            <a:r>
              <a:rPr lang="en-US" sz="1600" dirty="0">
                <a:sym typeface="Wingdings" panose="05000000000000000000" pitchFamily="2" charset="2"/>
              </a:rPr>
              <a:t>measurements of the electron affinity of negative ions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236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98"/>
          <a:stretch/>
        </p:blipFill>
        <p:spPr bwMode="auto">
          <a:xfrm>
            <a:off x="4358026" y="25221"/>
            <a:ext cx="2995656" cy="86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1904"/>
            <a:ext cx="8481428" cy="4337093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25" name="Pfeil nach rechts 24"/>
          <p:cNvSpPr/>
          <p:nvPr/>
        </p:nvSpPr>
        <p:spPr>
          <a:xfrm rot="20092330">
            <a:off x="5051074" y="2266887"/>
            <a:ext cx="1925234" cy="13222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46" name="Gruppieren 3"/>
          <p:cNvGrpSpPr/>
          <p:nvPr/>
        </p:nvGrpSpPr>
        <p:grpSpPr>
          <a:xfrm>
            <a:off x="7166338" y="969621"/>
            <a:ext cx="4868382" cy="3189636"/>
            <a:chOff x="1547664" y="1815515"/>
            <a:chExt cx="6264696" cy="4104463"/>
          </a:xfrm>
        </p:grpSpPr>
        <p:pic>
          <p:nvPicPr>
            <p:cNvPr id="99" name="Picture 98"/>
            <p:cNvPicPr>
              <a:picLocks noChangeAspect="1"/>
            </p:cNvPicPr>
            <p:nvPr/>
          </p:nvPicPr>
          <p:blipFill rotWithShape="1">
            <a:blip r:embed="rId4"/>
            <a:srcRect t="64941" r="6883" b="198"/>
            <a:stretch/>
          </p:blipFill>
          <p:spPr>
            <a:xfrm>
              <a:off x="1547664" y="2529580"/>
              <a:ext cx="6264696" cy="2256194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2073080" y="1847886"/>
              <a:ext cx="23337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Ejection from Paul trap</a:t>
              </a:r>
              <a:endParaRPr lang="en-GB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413827" y="1815515"/>
              <a:ext cx="22090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Ejection from MR-</a:t>
              </a:r>
              <a:r>
                <a:rPr lang="en-US" dirty="0" err="1"/>
                <a:t>ToF</a:t>
              </a:r>
              <a:endParaRPr lang="en-US" dirty="0"/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>
              <a:off x="2555776" y="2342229"/>
              <a:ext cx="0" cy="1315448"/>
            </a:xfrm>
            <a:prstGeom prst="straightConnector1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H="1">
              <a:off x="6517641" y="2184847"/>
              <a:ext cx="20227" cy="1288970"/>
            </a:xfrm>
            <a:prstGeom prst="straightConnector1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3058477" y="2568770"/>
              <a:ext cx="0" cy="200786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3534461" y="2568770"/>
              <a:ext cx="0" cy="200786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>
              <a:off x="2267744" y="4576636"/>
              <a:ext cx="790733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 flipH="1">
              <a:off x="3562970" y="4576636"/>
              <a:ext cx="713051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2703153" y="4607286"/>
              <a:ext cx="11497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Conventional</a:t>
              </a:r>
              <a:br>
                <a:rPr lang="en-US" sz="1400" dirty="0"/>
              </a:br>
              <a:r>
                <a:rPr lang="en-US" sz="1400" dirty="0"/>
                <a:t>CLS</a:t>
              </a:r>
              <a:endParaRPr lang="en-GB" sz="1400" dirty="0"/>
            </a:p>
          </p:txBody>
        </p:sp>
        <p:cxnSp>
          <p:nvCxnSpPr>
            <p:cNvPr id="94" name="Straight Connector 93"/>
            <p:cNvCxnSpPr/>
            <p:nvPr/>
          </p:nvCxnSpPr>
          <p:spPr>
            <a:xfrm>
              <a:off x="6660232" y="2568770"/>
              <a:ext cx="0" cy="254120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2245927" y="5229238"/>
              <a:ext cx="790734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 flipH="1">
              <a:off x="6660232" y="5080692"/>
              <a:ext cx="713051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3572913" y="5396758"/>
              <a:ext cx="275434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Shown here only for 7 revolutions</a:t>
              </a:r>
            </a:p>
            <a:p>
              <a:pPr algn="ctr"/>
              <a:r>
                <a:rPr lang="en-US" sz="1400" dirty="0"/>
                <a:t>Can be trapped for up to 1000s rev.</a:t>
              </a:r>
              <a:endParaRPr lang="en-GB" sz="1400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3804291" y="5044571"/>
              <a:ext cx="23459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MIRACLS improvement</a:t>
              </a:r>
              <a:endParaRPr lang="en-GB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271464" y="1066408"/>
            <a:ext cx="59332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Collinear Laser Spectroscopy known for high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Conventional fluorescence based CLS is limited to short observation times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76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98"/>
          <a:stretch/>
        </p:blipFill>
        <p:spPr bwMode="auto">
          <a:xfrm>
            <a:off x="4358026" y="25221"/>
            <a:ext cx="2995656" cy="86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1904"/>
            <a:ext cx="8481428" cy="4337093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25" name="Pfeil nach rechts 24"/>
          <p:cNvSpPr/>
          <p:nvPr/>
        </p:nvSpPr>
        <p:spPr>
          <a:xfrm rot="20092330">
            <a:off x="5051074" y="2266887"/>
            <a:ext cx="1925234" cy="13222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5" name="TextBox 6"/>
          <p:cNvSpPr txBox="1"/>
          <p:nvPr/>
        </p:nvSpPr>
        <p:spPr>
          <a:xfrm>
            <a:off x="7782804" y="4916630"/>
            <a:ext cx="4278471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Increased observation time</a:t>
            </a:r>
            <a:r>
              <a:rPr lang="en-GB" sz="1600" b="1" dirty="0"/>
              <a:t/>
            </a:r>
            <a:br>
              <a:rPr lang="en-GB" sz="1600" b="1" dirty="0"/>
            </a:br>
            <a:r>
              <a:rPr lang="en-GB" sz="1600" b="1" dirty="0">
                <a:sym typeface="Wingdings" panose="05000000000000000000" pitchFamily="2" charset="2"/>
              </a:rPr>
              <a:t> gain in </a:t>
            </a:r>
            <a:r>
              <a:rPr lang="en-GB" sz="1600" b="1" dirty="0"/>
              <a:t>sensitivity by </a:t>
            </a:r>
            <a:r>
              <a:rPr lang="en-GB" sz="1600" b="1" dirty="0" smtClean="0"/>
              <a:t>1-2 orders of magnitude</a:t>
            </a:r>
            <a:endParaRPr lang="en-GB" sz="1600" b="1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b="1" dirty="0">
                <a:sym typeface="Wingdings" panose="05000000000000000000" pitchFamily="2" charset="2"/>
              </a:rPr>
              <a:t>More exotic nuclides accessible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sz="1600" b="1" dirty="0">
              <a:sym typeface="Wingdings" panose="05000000000000000000" pitchFamily="2" charset="2"/>
            </a:endParaRPr>
          </a:p>
        </p:txBody>
      </p:sp>
      <p:grpSp>
        <p:nvGrpSpPr>
          <p:cNvPr id="46" name="Gruppieren 3"/>
          <p:cNvGrpSpPr/>
          <p:nvPr/>
        </p:nvGrpSpPr>
        <p:grpSpPr>
          <a:xfrm>
            <a:off x="7166338" y="969621"/>
            <a:ext cx="4868382" cy="3189636"/>
            <a:chOff x="1547664" y="1815515"/>
            <a:chExt cx="6264696" cy="4104463"/>
          </a:xfrm>
        </p:grpSpPr>
        <p:pic>
          <p:nvPicPr>
            <p:cNvPr id="99" name="Picture 98"/>
            <p:cNvPicPr>
              <a:picLocks noChangeAspect="1"/>
            </p:cNvPicPr>
            <p:nvPr/>
          </p:nvPicPr>
          <p:blipFill rotWithShape="1">
            <a:blip r:embed="rId4"/>
            <a:srcRect t="64941" r="6883" b="198"/>
            <a:stretch/>
          </p:blipFill>
          <p:spPr>
            <a:xfrm>
              <a:off x="1547664" y="2529580"/>
              <a:ext cx="6264696" cy="2256194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1829345" y="1847886"/>
              <a:ext cx="2821202" cy="475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Injection into MR-</a:t>
              </a:r>
              <a:r>
                <a:rPr lang="en-US" dirty="0" err="1" smtClean="0"/>
                <a:t>ToF</a:t>
              </a:r>
              <a:endParaRPr lang="en-GB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413827" y="1815515"/>
              <a:ext cx="22090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Ejection from MR-</a:t>
              </a:r>
              <a:r>
                <a:rPr lang="en-US" dirty="0" err="1"/>
                <a:t>ToF</a:t>
              </a:r>
              <a:endParaRPr lang="en-US" dirty="0"/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>
              <a:off x="3135485" y="2200015"/>
              <a:ext cx="0" cy="1315448"/>
            </a:xfrm>
            <a:prstGeom prst="straightConnector1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H="1">
              <a:off x="6517641" y="2184847"/>
              <a:ext cx="20227" cy="1288970"/>
            </a:xfrm>
            <a:prstGeom prst="straightConnector1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3058477" y="2568770"/>
              <a:ext cx="0" cy="200786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3534461" y="2568770"/>
              <a:ext cx="0" cy="200786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>
              <a:off x="2267744" y="4576636"/>
              <a:ext cx="790733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 flipH="1">
              <a:off x="3562970" y="4576636"/>
              <a:ext cx="713051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2703153" y="4607286"/>
              <a:ext cx="11497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Conventional</a:t>
              </a:r>
              <a:br>
                <a:rPr lang="en-US" sz="1400" dirty="0"/>
              </a:br>
              <a:r>
                <a:rPr lang="en-US" sz="1400" dirty="0"/>
                <a:t>CLS</a:t>
              </a:r>
              <a:endParaRPr lang="en-GB" sz="1400" dirty="0"/>
            </a:p>
          </p:txBody>
        </p:sp>
        <p:cxnSp>
          <p:nvCxnSpPr>
            <p:cNvPr id="94" name="Straight Connector 93"/>
            <p:cNvCxnSpPr/>
            <p:nvPr/>
          </p:nvCxnSpPr>
          <p:spPr>
            <a:xfrm>
              <a:off x="6660232" y="2568770"/>
              <a:ext cx="0" cy="254120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2245927" y="5229238"/>
              <a:ext cx="790734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 flipH="1">
              <a:off x="6660232" y="5080692"/>
              <a:ext cx="713051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3572913" y="5396758"/>
              <a:ext cx="275434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Shown here only for 7 revolutions</a:t>
              </a:r>
            </a:p>
            <a:p>
              <a:pPr algn="ctr"/>
              <a:r>
                <a:rPr lang="en-US" sz="1400" dirty="0"/>
                <a:t>Can be trapped for up to 1000s rev.</a:t>
              </a:r>
              <a:endParaRPr lang="en-GB" sz="1400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3804291" y="5044571"/>
              <a:ext cx="23459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MIRACLS improvement</a:t>
              </a:r>
              <a:endParaRPr lang="en-GB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271464" y="1066408"/>
            <a:ext cx="59332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Collinear Laser Spectroscopy known for high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Conventional fluorescence based CLS is limited to short observation times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446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Proof-of-principle experiment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hape 392"/>
          <p:cNvSpPr>
            <a:spLocks noGrp="1"/>
          </p:cNvSpPr>
          <p:nvPr>
            <p:ph idx="1"/>
          </p:nvPr>
        </p:nvSpPr>
        <p:spPr>
          <a:xfrm>
            <a:off x="1459904" y="1340769"/>
            <a:ext cx="10204715" cy="17758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>
            <a:spAutoFit/>
          </a:bodyPr>
          <a:lstStyle/>
          <a:p>
            <a:pPr marL="228600" indent="-228600">
              <a:buClrTx/>
              <a:buSzPct val="100000"/>
              <a:buChar char="•"/>
              <a:defRPr sz="2400"/>
            </a:pPr>
            <a:r>
              <a:rPr dirty="0"/>
              <a:t>modified existing </a:t>
            </a:r>
            <a:r>
              <a:rPr lang="de-DE" dirty="0" smtClean="0"/>
              <a:t>1.5-keV </a:t>
            </a:r>
            <a:r>
              <a:rPr dirty="0" smtClean="0"/>
              <a:t>MR-</a:t>
            </a:r>
            <a:r>
              <a:rPr dirty="0" err="1" smtClean="0"/>
              <a:t>ToF</a:t>
            </a:r>
            <a:r>
              <a:rPr dirty="0" smtClean="0"/>
              <a:t> </a:t>
            </a:r>
            <a:r>
              <a:rPr lang="de-DE" dirty="0" smtClean="0"/>
              <a:t>device</a:t>
            </a:r>
            <a:endParaRPr dirty="0"/>
          </a:p>
          <a:p>
            <a:pPr lvl="1" indent="-342900">
              <a:buSzPct val="100000"/>
              <a:defRPr sz="2400"/>
            </a:pPr>
            <a:r>
              <a:rPr dirty="0" smtClean="0"/>
              <a:t>demonstrate </a:t>
            </a:r>
            <a:r>
              <a:rPr dirty="0"/>
              <a:t>potential of the technique </a:t>
            </a:r>
          </a:p>
          <a:p>
            <a:pPr lvl="1" indent="-342900">
              <a:buSzPct val="100000"/>
              <a:defRPr sz="2400"/>
            </a:pPr>
            <a:r>
              <a:rPr dirty="0"/>
              <a:t>investigate </a:t>
            </a:r>
            <a:r>
              <a:rPr lang="de-DE" dirty="0" smtClean="0"/>
              <a:t>systematic effects</a:t>
            </a:r>
            <a:endParaRPr dirty="0"/>
          </a:p>
          <a:p>
            <a:pPr lvl="1" indent="-342900">
              <a:buSzPct val="100000"/>
              <a:defRPr sz="2400"/>
            </a:pPr>
            <a:r>
              <a:rPr dirty="0"/>
              <a:t>validate simulations for future </a:t>
            </a:r>
            <a:r>
              <a:rPr dirty="0" smtClean="0"/>
              <a:t>30</a:t>
            </a:r>
            <a:r>
              <a:rPr lang="de-DE" dirty="0" smtClean="0"/>
              <a:t>-</a:t>
            </a:r>
            <a:r>
              <a:rPr dirty="0" err="1" smtClean="0"/>
              <a:t>keV</a:t>
            </a:r>
            <a:r>
              <a:rPr dirty="0" smtClean="0"/>
              <a:t> </a:t>
            </a:r>
            <a:r>
              <a:rPr dirty="0"/>
              <a:t>device</a:t>
            </a:r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904" y="3851434"/>
            <a:ext cx="7229035" cy="2304256"/>
          </a:xfrm>
          <a:prstGeom prst="rect">
            <a:avLst/>
          </a:prstGeom>
        </p:spPr>
      </p:pic>
      <p:pic>
        <p:nvPicPr>
          <p:cNvPr id="8" name="Picture 3" descr="C:\Users\User\Pictures\2018\Setup\IMG_20180719_1815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0133" y="2228704"/>
            <a:ext cx="2952328" cy="393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459904" y="350347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1.5-keV MR-ToF device: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904312" y="1859372"/>
            <a:ext cx="2088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Offline ion source: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409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10067" y="2899357"/>
            <a:ext cx="1872208" cy="38934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>
                <a:solidFill>
                  <a:prstClr val="black"/>
                </a:solidFill>
              </a:rPr>
              <a:t>Improvement in </a:t>
            </a:r>
            <a:r>
              <a:rPr lang="de-AT" dirty="0" smtClean="0">
                <a:solidFill>
                  <a:prstClr val="black"/>
                </a:solidFill>
              </a:rPr>
              <a:t>Signal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EEB9C5-20EE-4057-8531-CDBB66C43F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4734" y="2401972"/>
            <a:ext cx="5600648" cy="4288971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7777871" y="4377263"/>
            <a:ext cx="0" cy="1070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321697" y="4247254"/>
            <a:ext cx="145630" cy="917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20" idx="2"/>
          </p:cNvCxnSpPr>
          <p:nvPr/>
        </p:nvCxnSpPr>
        <p:spPr>
          <a:xfrm flipH="1" flipV="1">
            <a:off x="9619455" y="2771157"/>
            <a:ext cx="864096" cy="69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7603935" y="4198586"/>
            <a:ext cx="347872" cy="3478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GB" dirty="0"/>
          </a:p>
        </p:txBody>
      </p:sp>
      <p:sp>
        <p:nvSpPr>
          <p:cNvPr id="19" name="Oval 18"/>
          <p:cNvSpPr/>
          <p:nvPr/>
        </p:nvSpPr>
        <p:spPr>
          <a:xfrm>
            <a:off x="8099620" y="4024650"/>
            <a:ext cx="347872" cy="3478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GB" dirty="0"/>
          </a:p>
        </p:txBody>
      </p:sp>
      <p:sp>
        <p:nvSpPr>
          <p:cNvPr id="20" name="Oval 19"/>
          <p:cNvSpPr/>
          <p:nvPr/>
        </p:nvSpPr>
        <p:spPr>
          <a:xfrm>
            <a:off x="10483551" y="2666885"/>
            <a:ext cx="347872" cy="3478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GB" dirty="0"/>
          </a:p>
        </p:txBody>
      </p:sp>
      <p:grpSp>
        <p:nvGrpSpPr>
          <p:cNvPr id="37" name="Group 36"/>
          <p:cNvGrpSpPr/>
          <p:nvPr/>
        </p:nvGrpSpPr>
        <p:grpSpPr>
          <a:xfrm>
            <a:off x="364789" y="3205023"/>
            <a:ext cx="4541420" cy="3134471"/>
            <a:chOff x="456804" y="980728"/>
            <a:chExt cx="4541420" cy="3134471"/>
          </a:xfrm>
        </p:grpSpPr>
        <p:pic>
          <p:nvPicPr>
            <p:cNvPr id="6" name="Content Placeholder 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853"/>
            <a:stretch/>
          </p:blipFill>
          <p:spPr>
            <a:xfrm>
              <a:off x="1494648" y="980728"/>
              <a:ext cx="3311234" cy="3134471"/>
            </a:xfrm>
            <a:prstGeom prst="rect">
              <a:avLst/>
            </a:prstGeom>
          </p:spPr>
        </p:pic>
        <p:sp>
          <p:nvSpPr>
            <p:cNvPr id="10" name="Left Brace 9"/>
            <p:cNvSpPr/>
            <p:nvPr/>
          </p:nvSpPr>
          <p:spPr>
            <a:xfrm>
              <a:off x="1005801" y="1041186"/>
              <a:ext cx="416609" cy="839232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Left Brace 10"/>
            <p:cNvSpPr/>
            <p:nvPr/>
          </p:nvSpPr>
          <p:spPr>
            <a:xfrm>
              <a:off x="1005801" y="2066784"/>
              <a:ext cx="416609" cy="839232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Left Brace 11"/>
            <p:cNvSpPr/>
            <p:nvPr/>
          </p:nvSpPr>
          <p:spPr>
            <a:xfrm>
              <a:off x="1005801" y="3081620"/>
              <a:ext cx="416609" cy="839232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456804" y="1295890"/>
              <a:ext cx="347872" cy="3478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GB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464467" y="2273913"/>
              <a:ext cx="347872" cy="3478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  <a:endParaRPr lang="en-GB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464467" y="3334248"/>
              <a:ext cx="347872" cy="3478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  <a:endParaRPr lang="en-GB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229937" y="1016338"/>
              <a:ext cx="144016" cy="2904514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474539" y="1016338"/>
              <a:ext cx="144016" cy="2904514"/>
            </a:xfrm>
            <a:prstGeom prst="rect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719704" y="1018748"/>
              <a:ext cx="144016" cy="2904514"/>
            </a:xfrm>
            <a:prstGeom prst="rect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956134" y="1013809"/>
              <a:ext cx="144016" cy="2904514"/>
            </a:xfrm>
            <a:prstGeom prst="rect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200736" y="1013809"/>
              <a:ext cx="144016" cy="2904514"/>
            </a:xfrm>
            <a:prstGeom prst="rect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445901" y="1016219"/>
              <a:ext cx="144016" cy="2904514"/>
            </a:xfrm>
            <a:prstGeom prst="rect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691433" y="1011399"/>
              <a:ext cx="144016" cy="2904514"/>
            </a:xfrm>
            <a:prstGeom prst="rect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936035" y="1011399"/>
              <a:ext cx="144016" cy="2904514"/>
            </a:xfrm>
            <a:prstGeom prst="rect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181200" y="1013809"/>
              <a:ext cx="144016" cy="2904514"/>
            </a:xfrm>
            <a:prstGeom prst="rect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452516" y="1010114"/>
              <a:ext cx="144016" cy="2904514"/>
            </a:xfrm>
            <a:prstGeom prst="rect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4998224" y="1439389"/>
              <a:ext cx="0" cy="21198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4762394" y="3924897"/>
            <a:ext cx="1559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Different</a:t>
            </a:r>
            <a:br>
              <a:rPr lang="en-US" dirty="0"/>
            </a:br>
            <a:r>
              <a:rPr lang="en-US" dirty="0"/>
              <a:t>laser frequencies</a:t>
            </a:r>
            <a:endParaRPr lang="en-GB" dirty="0"/>
          </a:p>
        </p:txBody>
      </p:sp>
      <p:sp>
        <p:nvSpPr>
          <p:cNvPr id="34" name="Slide Number Placeholder 2"/>
          <p:cNvSpPr txBox="1">
            <a:spLocks/>
          </p:cNvSpPr>
          <p:nvPr/>
        </p:nvSpPr>
        <p:spPr>
          <a:xfrm>
            <a:off x="2112561" y="6428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8222708" y="2314099"/>
            <a:ext cx="2239915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8" name="Group 67"/>
          <p:cNvGrpSpPr/>
          <p:nvPr/>
        </p:nvGrpSpPr>
        <p:grpSpPr>
          <a:xfrm>
            <a:off x="4351608" y="918893"/>
            <a:ext cx="2449903" cy="2458352"/>
            <a:chOff x="2202853" y="970649"/>
            <a:chExt cx="1956907" cy="1963656"/>
          </a:xfrm>
        </p:grpSpPr>
        <p:grpSp>
          <p:nvGrpSpPr>
            <p:cNvPr id="55" name="Group 54"/>
            <p:cNvGrpSpPr/>
            <p:nvPr/>
          </p:nvGrpSpPr>
          <p:grpSpPr>
            <a:xfrm>
              <a:off x="2202853" y="970649"/>
              <a:ext cx="1956907" cy="1963656"/>
              <a:chOff x="2395510" y="780884"/>
              <a:chExt cx="1956907" cy="1963656"/>
            </a:xfrm>
          </p:grpSpPr>
          <p:pic>
            <p:nvPicPr>
              <p:cNvPr id="52" name="Picture 51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3922" t="36581" r="57865"/>
              <a:stretch/>
            </p:blipFill>
            <p:spPr>
              <a:xfrm>
                <a:off x="2395510" y="780884"/>
                <a:ext cx="1623001" cy="1963656"/>
              </a:xfrm>
              <a:prstGeom prst="rect">
                <a:avLst/>
              </a:prstGeom>
            </p:spPr>
          </p:pic>
          <p:sp>
            <p:nvSpPr>
              <p:cNvPr id="54" name="Rectangle 53"/>
              <p:cNvSpPr/>
              <p:nvPr/>
            </p:nvSpPr>
            <p:spPr>
              <a:xfrm>
                <a:off x="3450993" y="1378331"/>
                <a:ext cx="901424" cy="36749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3" name="Straight Arrow Connector 52"/>
              <p:cNvCxnSpPr/>
              <p:nvPr/>
            </p:nvCxnSpPr>
            <p:spPr>
              <a:xfrm flipH="1">
                <a:off x="3587948" y="1151830"/>
                <a:ext cx="3386" cy="985426"/>
              </a:xfrm>
              <a:prstGeom prst="straightConnector1">
                <a:avLst/>
              </a:prstGeom>
              <a:ln w="34925">
                <a:solidFill>
                  <a:srgbClr val="0000FF"/>
                </a:solidFill>
                <a:tailEnd type="arrow"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" name="Rectangle 57"/>
            <p:cNvSpPr/>
            <p:nvPr/>
          </p:nvSpPr>
          <p:spPr>
            <a:xfrm>
              <a:off x="3341398" y="2380395"/>
              <a:ext cx="739703" cy="4604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 flipH="1" flipV="1">
              <a:off x="2698659" y="1891680"/>
              <a:ext cx="0" cy="457200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arrow"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V="1">
              <a:off x="2928043" y="1506643"/>
              <a:ext cx="0" cy="842237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arrow"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Oval 68"/>
          <p:cNvSpPr/>
          <p:nvPr/>
        </p:nvSpPr>
        <p:spPr>
          <a:xfrm>
            <a:off x="4514068" y="1966227"/>
            <a:ext cx="347872" cy="3478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GB" dirty="0"/>
          </a:p>
        </p:txBody>
      </p:sp>
      <p:sp>
        <p:nvSpPr>
          <p:cNvPr id="70" name="Oval 69"/>
          <p:cNvSpPr/>
          <p:nvPr/>
        </p:nvSpPr>
        <p:spPr>
          <a:xfrm>
            <a:off x="4798384" y="1609885"/>
            <a:ext cx="347872" cy="3478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GB" dirty="0"/>
          </a:p>
        </p:txBody>
      </p:sp>
      <p:sp>
        <p:nvSpPr>
          <p:cNvPr id="71" name="Oval 70"/>
          <p:cNvSpPr/>
          <p:nvPr/>
        </p:nvSpPr>
        <p:spPr>
          <a:xfrm>
            <a:off x="5446542" y="975194"/>
            <a:ext cx="347872" cy="3478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475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995" y="980729"/>
            <a:ext cx="7180418" cy="532826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7" name="Table 309"/>
          <p:cNvGraphicFramePr/>
          <p:nvPr>
            <p:extLst>
              <p:ext uri="{D42A27DB-BD31-4B8C-83A1-F6EECF244321}">
                <p14:modId xmlns:p14="http://schemas.microsoft.com/office/powerpoint/2010/main" val="3052400678"/>
              </p:ext>
            </p:extLst>
          </p:nvPr>
        </p:nvGraphicFramePr>
        <p:xfrm>
          <a:off x="5303913" y="1737125"/>
          <a:ext cx="2267383" cy="1028700"/>
        </p:xfrm>
        <a:graphic>
          <a:graphicData uri="http://schemas.openxmlformats.org/drawingml/2006/table">
            <a:tbl>
              <a:tblPr firstRow="1" bandRow="1"/>
              <a:tblGrid>
                <a:gridCol w="5878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9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l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sz="1400" b="1" dirty="0">
                        <a:solidFill>
                          <a:srgbClr val="FFFFFF"/>
                        </a:solidFill>
                        <a:uFill>
                          <a:solidFill>
                            <a:srgbClr val="FFFFFF"/>
                          </a:solidFill>
                        </a:uFill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9144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</a:rPr>
                        <a:t>ISOLDE</a:t>
                      </a:r>
                      <a:r>
                        <a:rPr lang="en-US" sz="1400" b="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</a:rPr>
                        <a:t> YIELDS</a:t>
                      </a:r>
                      <a:endParaRPr sz="1400" b="1" dirty="0">
                        <a:solidFill>
                          <a:srgbClr val="FFFFFF"/>
                        </a:solidFill>
                        <a:uFill>
                          <a:solidFill>
                            <a:srgbClr val="FFFFFF"/>
                          </a:solidFill>
                        </a:uFill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l">
                        <a:tabLst>
                          <a:tab pos="914400" algn="l"/>
                        </a:tabLst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</a:defRPr>
                      </a:pPr>
                      <a:r>
                        <a:rPr baseline="31999" dirty="0"/>
                        <a:t>34</a:t>
                      </a:r>
                      <a:r>
                        <a:rPr dirty="0"/>
                        <a:t>Mg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1400" dirty="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140 ions/µC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l">
                        <a:tabLst>
                          <a:tab pos="914400" algn="l"/>
                        </a:tabLst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</a:defRPr>
                      </a:pPr>
                      <a:r>
                        <a:rPr dirty="0"/>
                        <a:t> </a:t>
                      </a:r>
                      <a:r>
                        <a:rPr baseline="31999" dirty="0"/>
                        <a:t>98</a:t>
                      </a:r>
                      <a:r>
                        <a:rPr dirty="0"/>
                        <a:t>Cd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914400" algn="l"/>
                        </a:tabLst>
                        <a:defRPr sz="1800">
                          <a:uFillTx/>
                        </a:defRPr>
                      </a:pPr>
                      <a:r>
                        <a:rPr sz="1400" dirty="0">
                          <a:uFill>
                            <a:solidFill>
                              <a:srgbClr val="000000"/>
                            </a:solidFill>
                          </a:uFill>
                        </a:rPr>
                        <a:t>10 ions/</a:t>
                      </a:r>
                      <a:r>
                        <a:rPr sz="1400" dirty="0" err="1">
                          <a:uFill>
                            <a:solidFill>
                              <a:srgbClr val="000000"/>
                            </a:solidFill>
                          </a:uFill>
                        </a:rPr>
                        <a:t>μC</a:t>
                      </a:r>
                      <a:endParaRPr sz="1400" dirty="0">
                        <a:uFill>
                          <a:solidFill>
                            <a:srgbClr val="000000"/>
                          </a:solidFill>
                        </a:uFill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Shape 310"/>
          <p:cNvSpPr/>
          <p:nvPr/>
        </p:nvSpPr>
        <p:spPr>
          <a:xfrm>
            <a:off x="5788584" y="5157192"/>
            <a:ext cx="127000" cy="1270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endParaRPr/>
          </a:p>
        </p:txBody>
      </p:sp>
      <p:sp>
        <p:nvSpPr>
          <p:cNvPr id="9" name="Shape 311"/>
          <p:cNvSpPr/>
          <p:nvPr/>
        </p:nvSpPr>
        <p:spPr>
          <a:xfrm>
            <a:off x="5273143" y="4822819"/>
            <a:ext cx="546435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/>
          <a:p>
            <a:r>
              <a:rPr baseline="31999" dirty="0"/>
              <a:t>20</a:t>
            </a:r>
            <a:r>
              <a:rPr dirty="0"/>
              <a:t>Mg</a:t>
            </a:r>
          </a:p>
        </p:txBody>
      </p:sp>
      <p:sp>
        <p:nvSpPr>
          <p:cNvPr id="10" name="Shape 312"/>
          <p:cNvSpPr/>
          <p:nvPr/>
        </p:nvSpPr>
        <p:spPr>
          <a:xfrm>
            <a:off x="4455604" y="5079727"/>
            <a:ext cx="546435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/>
          <a:p>
            <a:r>
              <a:rPr baseline="31999" dirty="0"/>
              <a:t>34</a:t>
            </a:r>
            <a:r>
              <a:rPr dirty="0"/>
              <a:t>Mg</a:t>
            </a:r>
          </a:p>
        </p:txBody>
      </p:sp>
      <p:sp>
        <p:nvSpPr>
          <p:cNvPr id="11" name="Shape 313"/>
          <p:cNvSpPr/>
          <p:nvPr/>
        </p:nvSpPr>
        <p:spPr>
          <a:xfrm>
            <a:off x="9156700" y="2564904"/>
            <a:ext cx="127000" cy="1270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endParaRPr/>
          </a:p>
        </p:txBody>
      </p:sp>
      <p:sp>
        <p:nvSpPr>
          <p:cNvPr id="13" name="Shape 315"/>
          <p:cNvSpPr/>
          <p:nvPr/>
        </p:nvSpPr>
        <p:spPr>
          <a:xfrm>
            <a:off x="7536160" y="4603705"/>
            <a:ext cx="127000" cy="1270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endParaRPr/>
          </a:p>
        </p:txBody>
      </p:sp>
      <p:sp>
        <p:nvSpPr>
          <p:cNvPr id="14" name="Shape 316"/>
          <p:cNvSpPr/>
          <p:nvPr/>
        </p:nvSpPr>
        <p:spPr>
          <a:xfrm>
            <a:off x="7718645" y="4626567"/>
            <a:ext cx="485379" cy="355601"/>
          </a:xfrm>
          <a:prstGeom prst="rect">
            <a:avLst/>
          </a:prstGeom>
          <a:solidFill>
            <a:srgbClr val="FFFFFF">
              <a:alpha val="80000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/>
          <a:p>
            <a:r>
              <a:rPr baseline="31999" dirty="0"/>
              <a:t>96</a:t>
            </a:r>
            <a:r>
              <a:rPr dirty="0"/>
              <a:t>Cd</a:t>
            </a:r>
          </a:p>
        </p:txBody>
      </p:sp>
      <p:sp>
        <p:nvSpPr>
          <p:cNvPr id="15" name="Shape 317"/>
          <p:cNvSpPr/>
          <p:nvPr/>
        </p:nvSpPr>
        <p:spPr>
          <a:xfrm>
            <a:off x="5827670" y="5302409"/>
            <a:ext cx="127000" cy="1270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endParaRPr/>
          </a:p>
        </p:txBody>
      </p:sp>
      <p:sp>
        <p:nvSpPr>
          <p:cNvPr id="17" name="Shape 319"/>
          <p:cNvSpPr/>
          <p:nvPr/>
        </p:nvSpPr>
        <p:spPr>
          <a:xfrm>
            <a:off x="5546360" y="5373216"/>
            <a:ext cx="127000" cy="1270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endParaRPr/>
          </a:p>
        </p:txBody>
      </p:sp>
      <p:sp>
        <p:nvSpPr>
          <p:cNvPr id="24" name="Shape 332"/>
          <p:cNvSpPr/>
          <p:nvPr/>
        </p:nvSpPr>
        <p:spPr>
          <a:xfrm>
            <a:off x="4644128" y="5420621"/>
            <a:ext cx="127000" cy="1270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endParaRPr/>
          </a:p>
        </p:txBody>
      </p:sp>
      <p:sp>
        <p:nvSpPr>
          <p:cNvPr id="26" name="Shape 334"/>
          <p:cNvSpPr/>
          <p:nvPr/>
        </p:nvSpPr>
        <p:spPr>
          <a:xfrm>
            <a:off x="7446572" y="6142888"/>
            <a:ext cx="3185932" cy="63500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100" tIns="38100" rIns="38100" bIns="38100">
            <a:spAutoFit/>
          </a:bodyPr>
          <a:lstStyle/>
          <a:p>
            <a:pPr algn="ct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uFillTx/>
              </a:defRPr>
            </a:pPr>
            <a:r>
              <a:rPr dirty="0"/>
              <a:t>optimal storage time: </a:t>
            </a:r>
          </a:p>
          <a:p>
            <a:pPr algn="ctr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uFillTx/>
              </a:defRPr>
            </a:pPr>
            <a:r>
              <a:rPr dirty="0"/>
              <a:t>t</a:t>
            </a:r>
            <a:r>
              <a:rPr baseline="-5999" dirty="0"/>
              <a:t>trap</a:t>
            </a:r>
            <a:r>
              <a:rPr dirty="0"/>
              <a:t> ≈ 1.8 T</a:t>
            </a:r>
            <a:r>
              <a:rPr baseline="-5999" dirty="0"/>
              <a:t>1/2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872924" y="4159123"/>
            <a:ext cx="1654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 = #revolutions</a:t>
            </a:r>
            <a:endParaRPr lang="en-GB" dirty="0"/>
          </a:p>
        </p:txBody>
      </p:sp>
      <p:sp>
        <p:nvSpPr>
          <p:cNvPr id="25" name="Shape 333"/>
          <p:cNvSpPr/>
          <p:nvPr/>
        </p:nvSpPr>
        <p:spPr>
          <a:xfrm flipH="1" flipV="1">
            <a:off x="7104109" y="6123414"/>
            <a:ext cx="720082" cy="185583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18" name="Shape 320"/>
          <p:cNvSpPr/>
          <p:nvPr/>
        </p:nvSpPr>
        <p:spPr>
          <a:xfrm>
            <a:off x="5683480" y="5399675"/>
            <a:ext cx="562620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/>
          <a:p>
            <a:r>
              <a:rPr baseline="31999" dirty="0"/>
              <a:t>131</a:t>
            </a:r>
            <a:r>
              <a:rPr dirty="0"/>
              <a:t>Cd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719737" y="3140968"/>
                <a:ext cx="2971081" cy="893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36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36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N</m:t>
                        </m:r>
                      </m:den>
                    </m:f>
                    <m:r>
                      <a:rPr lang="en-US" sz="3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rad>
                      <m:radPr>
                        <m:degHide m:val="on"/>
                        <m:ctrlPr>
                          <a:rPr lang="en-US" sz="3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3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</m:rad>
                    <m:f>
                      <m:fPr>
                        <m:ctrlPr>
                          <a:rPr lang="en-US" sz="3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AT" sz="3600" i="1">
                            <a:latin typeface="Cambria Math"/>
                            <a:cs typeface="Times New Roman" panose="02020603050405020304" pitchFamily="18" charset="0"/>
                          </a:rPr>
                          <m:t>𝑠</m:t>
                        </m:r>
                      </m:num>
                      <m:den>
                        <m:r>
                          <a:rPr lang="de-AT" sz="3600" i="1">
                            <a:latin typeface="Cambria Math"/>
                            <a:cs typeface="Times New Roman" panose="02020603050405020304" pitchFamily="18" charset="0"/>
                          </a:rPr>
                          <m:t>𝑛</m:t>
                        </m:r>
                      </m:den>
                    </m:f>
                  </m:oMath>
                </a14:m>
                <a:endParaRPr lang="en-GB" sz="36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9737" y="3140968"/>
                <a:ext cx="2971081" cy="89351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Shape 316"/>
          <p:cNvSpPr/>
          <p:nvPr/>
        </p:nvSpPr>
        <p:spPr>
          <a:xfrm>
            <a:off x="8729700" y="2735087"/>
            <a:ext cx="479298" cy="353943"/>
          </a:xfrm>
          <a:prstGeom prst="rect">
            <a:avLst/>
          </a:prstGeom>
          <a:solidFill>
            <a:srgbClr val="FFFFFF">
              <a:alpha val="80000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/>
          <a:p>
            <a:r>
              <a:rPr baseline="31999" dirty="0"/>
              <a:t>9</a:t>
            </a:r>
            <a:r>
              <a:rPr lang="en-US" baseline="31999" dirty="0"/>
              <a:t>8</a:t>
            </a:r>
            <a:r>
              <a:rPr dirty="0"/>
              <a:t>Cd</a:t>
            </a:r>
          </a:p>
        </p:txBody>
      </p:sp>
      <p:sp>
        <p:nvSpPr>
          <p:cNvPr id="33" name="Shape 316"/>
          <p:cNvSpPr/>
          <p:nvPr/>
        </p:nvSpPr>
        <p:spPr>
          <a:xfrm>
            <a:off x="6132973" y="5299376"/>
            <a:ext cx="557845" cy="353943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/>
          <a:p>
            <a:r>
              <a:rPr lang="en-US" baseline="31999" dirty="0"/>
              <a:t>132</a:t>
            </a:r>
            <a:r>
              <a:rPr dirty="0"/>
              <a:t>Cd</a:t>
            </a:r>
          </a:p>
        </p:txBody>
      </p:sp>
      <p:sp>
        <p:nvSpPr>
          <p:cNvPr id="38" name="Shape 307"/>
          <p:cNvSpPr txBox="1">
            <a:spLocks noGrp="1"/>
          </p:cNvSpPr>
          <p:nvPr>
            <p:ph type="title"/>
          </p:nvPr>
        </p:nvSpPr>
        <p:spPr>
          <a:xfrm>
            <a:off x="4079776" y="-18224"/>
            <a:ext cx="6400976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 sz="3600"/>
            </a:pPr>
            <a:r>
              <a:rPr lang="en-GB" sz="3600" dirty="0"/>
              <a:t>Expected Improvement Factors</a:t>
            </a:r>
          </a:p>
        </p:txBody>
      </p:sp>
      <p:pic>
        <p:nvPicPr>
          <p:cNvPr id="23" name="pasted-imag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1478" y="91485"/>
            <a:ext cx="2481446" cy="78967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69565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From PoP Towards First Online Operation</a:t>
            </a:r>
            <a:endParaRPr lang="en-GB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09A3F2C1-4935-4226-908A-5D26C50C85D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0" r="2237"/>
          <a:stretch/>
        </p:blipFill>
        <p:spPr>
          <a:xfrm>
            <a:off x="4511824" y="1625450"/>
            <a:ext cx="7488832" cy="4752528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3346F29E-5BD4-444B-8453-31150E606EDC}"/>
              </a:ext>
            </a:extLst>
          </p:cNvPr>
          <p:cNvSpPr/>
          <p:nvPr/>
        </p:nvSpPr>
        <p:spPr>
          <a:xfrm rot="587855">
            <a:off x="5814323" y="3455098"/>
            <a:ext cx="2365928" cy="13606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606B568-45C6-40A7-A3F6-0AEC4069C08D}"/>
              </a:ext>
            </a:extLst>
          </p:cNvPr>
          <p:cNvSpPr/>
          <p:nvPr/>
        </p:nvSpPr>
        <p:spPr>
          <a:xfrm rot="1051295">
            <a:off x="5239828" y="3234676"/>
            <a:ext cx="904582" cy="88927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57028E6-50DF-4D3E-988C-167D7A2EAACD}"/>
              </a:ext>
            </a:extLst>
          </p:cNvPr>
          <p:cNvSpPr/>
          <p:nvPr/>
        </p:nvSpPr>
        <p:spPr>
          <a:xfrm rot="285299">
            <a:off x="7919800" y="3771151"/>
            <a:ext cx="2888830" cy="139456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12" name="TextBox 29">
            <a:extLst>
              <a:ext uri="{FF2B5EF4-FFF2-40B4-BE49-F238E27FC236}">
                <a16:creationId xmlns:a16="http://schemas.microsoft.com/office/drawing/2014/main" id="{7C731D9D-14D0-4300-A600-86D3ABD415C0}"/>
              </a:ext>
            </a:extLst>
          </p:cNvPr>
          <p:cNvSpPr txBox="1"/>
          <p:nvPr/>
        </p:nvSpPr>
        <p:spPr>
          <a:xfrm>
            <a:off x="4615169" y="1065156"/>
            <a:ext cx="1642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/>
              <a:t>Paul trap</a:t>
            </a:r>
            <a:endParaRPr lang="en-GB" dirty="0"/>
          </a:p>
        </p:txBody>
      </p:sp>
      <p:sp>
        <p:nvSpPr>
          <p:cNvPr id="13" name="TextBox 30">
            <a:extLst>
              <a:ext uri="{FF2B5EF4-FFF2-40B4-BE49-F238E27FC236}">
                <a16:creationId xmlns:a16="http://schemas.microsoft.com/office/drawing/2014/main" id="{5BBF9F65-A941-4FA9-B7A7-6DE33B3D1BA0}"/>
              </a:ext>
            </a:extLst>
          </p:cNvPr>
          <p:cNvSpPr txBox="1"/>
          <p:nvPr/>
        </p:nvSpPr>
        <p:spPr>
          <a:xfrm>
            <a:off x="6486938" y="1108519"/>
            <a:ext cx="3635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/>
              <a:t>Transfer line including 30</a:t>
            </a:r>
            <a:r>
              <a:rPr lang="de-AT" dirty="0"/>
              <a:t>°-bender</a:t>
            </a:r>
            <a:endParaRPr lang="en-GB" dirty="0"/>
          </a:p>
        </p:txBody>
      </p:sp>
      <p:sp>
        <p:nvSpPr>
          <p:cNvPr id="14" name="TextBox 31">
            <a:extLst>
              <a:ext uri="{FF2B5EF4-FFF2-40B4-BE49-F238E27FC236}">
                <a16:creationId xmlns:a16="http://schemas.microsoft.com/office/drawing/2014/main" id="{8F3DA072-D1C9-4592-B2CA-BD18796494AC}"/>
              </a:ext>
            </a:extLst>
          </p:cNvPr>
          <p:cNvSpPr txBox="1"/>
          <p:nvPr/>
        </p:nvSpPr>
        <p:spPr>
          <a:xfrm>
            <a:off x="10130950" y="1088506"/>
            <a:ext cx="2166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smtClean="0"/>
              <a:t>MR-ToF device</a:t>
            </a:r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64946C8-06C1-4D19-9A10-67A3ABAEF593}"/>
              </a:ext>
            </a:extLst>
          </p:cNvPr>
          <p:cNvCxnSpPr>
            <a:cxnSpLocks/>
          </p:cNvCxnSpPr>
          <p:nvPr/>
        </p:nvCxnSpPr>
        <p:spPr>
          <a:xfrm>
            <a:off x="4787531" y="1473316"/>
            <a:ext cx="738223" cy="1798147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06FC040-28A1-43DD-830B-80D47941807F}"/>
              </a:ext>
            </a:extLst>
          </p:cNvPr>
          <p:cNvCxnSpPr>
            <a:cxnSpLocks/>
          </p:cNvCxnSpPr>
          <p:nvPr/>
        </p:nvCxnSpPr>
        <p:spPr>
          <a:xfrm flipH="1">
            <a:off x="6329150" y="1448144"/>
            <a:ext cx="573068" cy="2052864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113F708-0D9F-4CC5-BDFC-2623D24DC196}"/>
              </a:ext>
            </a:extLst>
          </p:cNvPr>
          <p:cNvCxnSpPr>
            <a:cxnSpLocks/>
          </p:cNvCxnSpPr>
          <p:nvPr/>
        </p:nvCxnSpPr>
        <p:spPr>
          <a:xfrm flipH="1">
            <a:off x="9279885" y="1546491"/>
            <a:ext cx="1348169" cy="2247447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-2617" y="1108519"/>
            <a:ext cx="4490651" cy="190821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800" b="1" dirty="0" smtClean="0"/>
              <a:t>High-resolution MIRACLS:</a:t>
            </a:r>
            <a:endParaRPr lang="en-GB" sz="2800" b="1" dirty="0"/>
          </a:p>
          <a:p>
            <a:r>
              <a:rPr lang="en-US" dirty="0"/>
              <a:t>… unprecedented 30-keV MR-</a:t>
            </a:r>
            <a:r>
              <a:rPr lang="en-US" dirty="0" err="1"/>
              <a:t>ToF</a:t>
            </a:r>
            <a:r>
              <a:rPr lang="en-US" dirty="0"/>
              <a:t> device      </a:t>
            </a:r>
          </a:p>
          <a:p>
            <a:r>
              <a:rPr lang="en-US" dirty="0"/>
              <a:t>… minimize the Doppler broadening</a:t>
            </a:r>
          </a:p>
          <a:p>
            <a:r>
              <a:rPr lang="en-US" dirty="0"/>
              <a:t>… higher vacuum</a:t>
            </a:r>
          </a:p>
          <a:p>
            <a:r>
              <a:rPr lang="en-US" dirty="0"/>
              <a:t>… reduced stray light</a:t>
            </a:r>
          </a:p>
          <a:p>
            <a:r>
              <a:rPr lang="en-US" dirty="0"/>
              <a:t>… designed for CLS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9918" r="12941"/>
          <a:stretch/>
        </p:blipFill>
        <p:spPr>
          <a:xfrm>
            <a:off x="1492884" y="3501008"/>
            <a:ext cx="2459130" cy="2746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34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9824" y="1348506"/>
            <a:ext cx="3788110" cy="278958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980728"/>
            <a:ext cx="1391477" cy="64249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From PoP Towards First Online Operation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430" y="1542651"/>
            <a:ext cx="3967008" cy="278423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2054" y="1043712"/>
            <a:ext cx="41937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AT" b="1" u="sng" dirty="0"/>
              <a:t>PoP experiment: 1.5-keV MR-ToF device</a:t>
            </a:r>
            <a:endParaRPr lang="en-GB" b="1" u="sng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991544" y="2750867"/>
            <a:ext cx="4320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540697" y="2588057"/>
            <a:ext cx="13997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573(7) MHz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79601" y="1027084"/>
            <a:ext cx="457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u="sng" dirty="0"/>
              <a:t>Online Operation: 30-keV MR-ToF device</a:t>
            </a:r>
            <a:endParaRPr lang="en-GB" b="1" u="sng" dirty="0"/>
          </a:p>
        </p:txBody>
      </p:sp>
      <p:sp>
        <p:nvSpPr>
          <p:cNvPr id="21" name="Right Arrow 20"/>
          <p:cNvSpPr/>
          <p:nvPr/>
        </p:nvSpPr>
        <p:spPr>
          <a:xfrm>
            <a:off x="4573993" y="1967091"/>
            <a:ext cx="2582717" cy="15675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573993" y="2525213"/>
            <a:ext cx="2485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>
                <a:solidFill>
                  <a:schemeClr val="bg1"/>
                </a:solidFill>
              </a:rPr>
              <a:t>1.5 keV to 30 keV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264352" y="2418300"/>
            <a:ext cx="1453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dirty="0"/>
              <a:t>&lt; </a:t>
            </a:r>
            <a:r>
              <a:rPr lang="de-AT" sz="2000" dirty="0" smtClean="0"/>
              <a:t>22.5 </a:t>
            </a:r>
            <a:r>
              <a:rPr lang="de-AT" sz="2000" dirty="0"/>
              <a:t>MHz</a:t>
            </a:r>
            <a:endParaRPr lang="en-GB" sz="2000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0632504" y="2743300"/>
            <a:ext cx="25615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0972" y="4090185"/>
            <a:ext cx="3519251" cy="2662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35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9824" y="1348506"/>
            <a:ext cx="3788110" cy="278958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980728"/>
            <a:ext cx="1391477" cy="64249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From PoP Towards First Online Operation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430" y="1542651"/>
            <a:ext cx="3967008" cy="278423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2054" y="1043712"/>
            <a:ext cx="41937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AT" b="1" u="sng" dirty="0"/>
              <a:t>PoP experiment: 1.5-keV MR-ToF device</a:t>
            </a:r>
            <a:endParaRPr lang="en-GB" b="1" u="sng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991544" y="2750867"/>
            <a:ext cx="4320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540697" y="2588057"/>
            <a:ext cx="13997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573(7) MHz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79601" y="1027084"/>
            <a:ext cx="457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u="sng" dirty="0"/>
              <a:t>Online Operation: 30-keV MR-ToF device</a:t>
            </a:r>
            <a:endParaRPr lang="en-GB" b="1" u="sng" dirty="0"/>
          </a:p>
        </p:txBody>
      </p:sp>
      <p:sp>
        <p:nvSpPr>
          <p:cNvPr id="21" name="Right Arrow 20"/>
          <p:cNvSpPr/>
          <p:nvPr/>
        </p:nvSpPr>
        <p:spPr>
          <a:xfrm>
            <a:off x="4573993" y="1967091"/>
            <a:ext cx="2582717" cy="15675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573993" y="2525213"/>
            <a:ext cx="2485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>
                <a:solidFill>
                  <a:schemeClr val="bg1"/>
                </a:solidFill>
              </a:rPr>
              <a:t>1.5 keV to 30 keV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264352" y="2418300"/>
            <a:ext cx="1453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dirty="0"/>
              <a:t>&lt; </a:t>
            </a:r>
            <a:r>
              <a:rPr lang="de-AT" sz="2000" dirty="0" smtClean="0"/>
              <a:t>22.5 </a:t>
            </a:r>
            <a:r>
              <a:rPr lang="de-AT" sz="2000" dirty="0"/>
              <a:t>MHz</a:t>
            </a:r>
            <a:endParaRPr lang="en-GB" sz="2000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0632504" y="2743300"/>
            <a:ext cx="25615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0972" y="4090185"/>
            <a:ext cx="3519251" cy="26628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918828"/>
            <a:ext cx="5693039" cy="194629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2054" y="4451822"/>
            <a:ext cx="5148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>
                <a:latin typeface="+mj-lt"/>
              </a:rPr>
              <a:t>Simulation approach benchmarked against PoP experiment:</a:t>
            </a:r>
            <a:r>
              <a:rPr lang="en-GB" sz="1400" dirty="0">
                <a:latin typeface="+mj-lt"/>
              </a:rPr>
              <a:t> </a:t>
            </a:r>
          </a:p>
          <a:p>
            <a:r>
              <a:rPr lang="en-GB" sz="1400" dirty="0">
                <a:latin typeface="+mj-lt"/>
              </a:rPr>
              <a:t>F. Maier et al., Hyperfine Interact. 240, 54 (2019) </a:t>
            </a:r>
          </a:p>
        </p:txBody>
      </p:sp>
    </p:spTree>
    <p:extLst>
      <p:ext uri="{BB962C8B-B14F-4D97-AF65-F5344CB8AC3E}">
        <p14:creationId xmlns:p14="http://schemas.microsoft.com/office/powerpoint/2010/main" val="250944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30-keV MR-ToF </a:t>
            </a:r>
            <a:r>
              <a:rPr lang="de-AT" dirty="0" smtClean="0"/>
              <a:t>Device </a:t>
            </a:r>
            <a:r>
              <a:rPr lang="de-AT" dirty="0"/>
              <a:t>for CLS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2050" y="3597715"/>
            <a:ext cx="5959909" cy="3260285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3791744" y="5929388"/>
            <a:ext cx="5113180" cy="86409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536160" y="617677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1.6 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20893088">
            <a:off x="5046759" y="440222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PMT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20893088">
            <a:off x="5807986" y="424910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PMT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20893088">
            <a:off x="6517816" y="413024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PMT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20910545">
            <a:off x="4105366" y="587831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mirror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20893088">
            <a:off x="7593977" y="5293171"/>
            <a:ext cx="891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mirror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21035006">
            <a:off x="5297389" y="5045331"/>
            <a:ext cx="2309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Central Drift tube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20893088">
            <a:off x="5163350" y="608159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PMT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20893088">
            <a:off x="5842093" y="596042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PMT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20893088">
            <a:off x="6592049" y="583892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PMT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339050" y="4251912"/>
            <a:ext cx="26962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simulation and design phase </a:t>
            </a:r>
            <a:r>
              <a:rPr lang="en-US" dirty="0" smtClean="0"/>
              <a:t>finished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Ready to build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5857" y="982452"/>
            <a:ext cx="8210583" cy="258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47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30-keV MR-</a:t>
            </a:r>
            <a:r>
              <a:rPr lang="en-US" dirty="0" err="1" smtClean="0"/>
              <a:t>ToF</a:t>
            </a:r>
            <a:r>
              <a:rPr lang="en-US" dirty="0" smtClean="0"/>
              <a:t> Device for Mass Separation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991544" y="5828100"/>
            <a:ext cx="86406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222BA0"/>
              </a:buClr>
              <a:buSzPct val="80000"/>
            </a:pPr>
            <a:r>
              <a:rPr lang="en-US" sz="1600" dirty="0" smtClean="0">
                <a:cs typeface="Lucida Bright"/>
                <a:sym typeface="Wingdings" panose="05000000000000000000" pitchFamily="2" charset="2"/>
              </a:rPr>
              <a:t>Problem: Space charge effects.</a:t>
            </a:r>
          </a:p>
        </p:txBody>
      </p:sp>
      <p:pic>
        <p:nvPicPr>
          <p:cNvPr id="8" name="404856_10150635325153986_534433985_11918638_1365523923_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713" y="3095617"/>
            <a:ext cx="3086724" cy="2315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4185225" y="1157985"/>
            <a:ext cx="1874263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6888088" y="3878982"/>
            <a:ext cx="79050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Content Placeholder 5"/>
          <p:cNvPicPr>
            <a:picLocks noChangeAspect="1"/>
          </p:cNvPicPr>
          <p:nvPr/>
        </p:nvPicPr>
        <p:blipFill rotWithShape="1">
          <a:blip r:embed="rId3"/>
          <a:srcRect t="38941" r="29878" b="13945"/>
          <a:stretch/>
        </p:blipFill>
        <p:spPr>
          <a:xfrm>
            <a:off x="1513291" y="1529482"/>
            <a:ext cx="8118901" cy="1247301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9875800" y="2949795"/>
            <a:ext cx="216024" cy="4146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9574070" y="1690615"/>
            <a:ext cx="39604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77718" t="63188" r="19076" b="19985"/>
          <a:stretch/>
        </p:blipFill>
        <p:spPr>
          <a:xfrm>
            <a:off x="9970115" y="2195380"/>
            <a:ext cx="450745" cy="540911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9494444" y="1579532"/>
            <a:ext cx="235339" cy="2791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Content Placeholder 5"/>
          <p:cNvPicPr>
            <a:picLocks noChangeAspect="1"/>
          </p:cNvPicPr>
          <p:nvPr/>
        </p:nvPicPr>
        <p:blipFill rotWithShape="1">
          <a:blip r:embed="rId3"/>
          <a:srcRect l="74641" t="62143" r="22281" b="21030"/>
          <a:stretch/>
        </p:blipFill>
        <p:spPr>
          <a:xfrm>
            <a:off x="9784346" y="1396977"/>
            <a:ext cx="426455" cy="533071"/>
          </a:xfrm>
          <a:prstGeom prst="rect">
            <a:avLst/>
          </a:prstGeom>
        </p:spPr>
      </p:pic>
      <p:cxnSp>
        <p:nvCxnSpPr>
          <p:cNvPr id="30" name="Straight Arrow Connector 29"/>
          <p:cNvCxnSpPr/>
          <p:nvPr/>
        </p:nvCxnSpPr>
        <p:spPr>
          <a:xfrm>
            <a:off x="9494444" y="1844824"/>
            <a:ext cx="1048541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9671388" y="2029126"/>
            <a:ext cx="329560" cy="35315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0877" y="3173833"/>
            <a:ext cx="1930651" cy="2059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335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ISOLDE: Factory </a:t>
            </a:r>
            <a:r>
              <a:rPr lang="en-US" sz="3200" dirty="0"/>
              <a:t>for Radioactive Ion Beams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7271894" y="3249917"/>
            <a:ext cx="264267" cy="74955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1340768"/>
            <a:ext cx="11777169" cy="489654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744072" y="6412634"/>
            <a:ext cx="5491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https://ep-news.web.cern.ch/content/many-faces-isolde</a:t>
            </a:r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10416480" y="4797152"/>
            <a:ext cx="208823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FF0000"/>
                </a:solidFill>
                <a:latin typeface="Lucida Sans" charset="0"/>
                <a:cs typeface="Lucida Sans" charset="0"/>
              </a:rPr>
              <a:t>Ca. 90</a:t>
            </a:r>
            <a:r>
              <a:rPr lang="en-US" sz="1600" dirty="0">
                <a:solidFill>
                  <a:srgbClr val="FF0000"/>
                </a:solidFill>
                <a:latin typeface="Lucida Sans" charset="0"/>
                <a:cs typeface="Lucida Sans" charset="0"/>
              </a:rPr>
              <a:t>% </a:t>
            </a:r>
            <a:r>
              <a:rPr lang="en-US" sz="1600" dirty="0" smtClean="0">
                <a:solidFill>
                  <a:srgbClr val="FF0000"/>
                </a:solidFill>
                <a:latin typeface="Lucida Sans" charset="0"/>
                <a:cs typeface="Lucida Sans" charset="0"/>
              </a:rPr>
              <a:t>of the speed of </a:t>
            </a:r>
            <a:r>
              <a:rPr lang="en-US" sz="1600" dirty="0" smtClean="0">
                <a:solidFill>
                  <a:srgbClr val="FF0000"/>
                </a:solidFill>
                <a:latin typeface="Lucida Sans" charset="0"/>
                <a:cs typeface="Lucida Sans" charset="0"/>
              </a:rPr>
              <a:t>light</a:t>
            </a:r>
            <a:endParaRPr lang="en-US" sz="1600" dirty="0">
              <a:solidFill>
                <a:srgbClr val="FF0000"/>
              </a:solidFill>
              <a:latin typeface="Lucida Sans" charset="0"/>
              <a:cs typeface="Lucida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81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30-keV MR-</a:t>
            </a:r>
            <a:r>
              <a:rPr lang="en-US" dirty="0" err="1"/>
              <a:t>ToF</a:t>
            </a:r>
            <a:r>
              <a:rPr lang="en-US" dirty="0"/>
              <a:t> Device for Mass Separation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336" y="1449754"/>
            <a:ext cx="5410033" cy="399773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6312024" y="1415506"/>
            <a:ext cx="5701644" cy="41764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91477" y="104344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Non-interacting ions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593813" y="1043444"/>
            <a:ext cx="2526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25,000 interacting ions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423592" y="2060848"/>
            <a:ext cx="64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24 u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913509" y="42210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24.0096 u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1391477" y="5766973"/>
            <a:ext cx="10081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222BA0"/>
              </a:buClr>
              <a:buSzPct val="80000"/>
              <a:buFont typeface="Wingdings" panose="05000000000000000000" pitchFamily="2" charset="2"/>
              <a:buChar char="à"/>
            </a:pPr>
            <a:r>
              <a:rPr lang="en-US" dirty="0" smtClean="0">
                <a:cs typeface="Lucida Bright"/>
                <a:sym typeface="Wingdings" panose="05000000000000000000" pitchFamily="2" charset="2"/>
              </a:rPr>
              <a:t>A </a:t>
            </a:r>
            <a:r>
              <a:rPr lang="en-US" dirty="0">
                <a:cs typeface="Lucida Bright"/>
                <a:sym typeface="Wingdings" panose="05000000000000000000" pitchFamily="2" charset="2"/>
              </a:rPr>
              <a:t>30-keV MR-</a:t>
            </a:r>
            <a:r>
              <a:rPr lang="en-US" dirty="0" err="1">
                <a:cs typeface="Lucida Bright"/>
                <a:sym typeface="Wingdings" panose="05000000000000000000" pitchFamily="2" charset="2"/>
              </a:rPr>
              <a:t>ToF</a:t>
            </a:r>
            <a:r>
              <a:rPr lang="en-US" dirty="0">
                <a:cs typeface="Lucida Bright"/>
                <a:sym typeface="Wingdings" panose="05000000000000000000" pitchFamily="2" charset="2"/>
              </a:rPr>
              <a:t> device has a factor 15 higher ion flux compared to a 1.5 </a:t>
            </a:r>
            <a:r>
              <a:rPr lang="en-US" dirty="0" err="1">
                <a:cs typeface="Lucida Bright"/>
                <a:sym typeface="Wingdings" panose="05000000000000000000" pitchFamily="2" charset="2"/>
              </a:rPr>
              <a:t>keV</a:t>
            </a:r>
            <a:r>
              <a:rPr lang="en-US" dirty="0">
                <a:cs typeface="Lucida Bright"/>
                <a:sym typeface="Wingdings" panose="05000000000000000000" pitchFamily="2" charset="2"/>
              </a:rPr>
              <a:t> MR-</a:t>
            </a:r>
            <a:r>
              <a:rPr lang="en-US" dirty="0" err="1">
                <a:cs typeface="Lucida Bright"/>
                <a:sym typeface="Wingdings" panose="05000000000000000000" pitchFamily="2" charset="2"/>
              </a:rPr>
              <a:t>ToF</a:t>
            </a:r>
            <a:r>
              <a:rPr lang="en-US" dirty="0">
                <a:cs typeface="Lucida Bright"/>
                <a:sym typeface="Wingdings" panose="05000000000000000000" pitchFamily="2" charset="2"/>
              </a:rPr>
              <a:t> </a:t>
            </a:r>
            <a:r>
              <a:rPr lang="en-US" dirty="0" smtClean="0">
                <a:cs typeface="Lucida Bright"/>
                <a:sym typeface="Wingdings" panose="05000000000000000000" pitchFamily="2" charset="2"/>
              </a:rPr>
              <a:t>device.</a:t>
            </a:r>
          </a:p>
          <a:p>
            <a:pPr marL="285750" indent="-285750">
              <a:buClr>
                <a:srgbClr val="222BA0"/>
              </a:buClr>
              <a:buSzPct val="80000"/>
              <a:buFont typeface="Wingdings" panose="05000000000000000000" pitchFamily="2" charset="2"/>
              <a:buChar char="à"/>
            </a:pPr>
            <a:r>
              <a:rPr lang="en-US" dirty="0" smtClean="0">
                <a:cs typeface="Lucida Bright"/>
                <a:sym typeface="Wingdings" panose="05000000000000000000" pitchFamily="2" charset="2"/>
              </a:rPr>
              <a:t>More ions can be mass separated in a given time.</a:t>
            </a:r>
            <a:endParaRPr lang="en-US" dirty="0">
              <a:cs typeface="Lucida Brigh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08088" y="1924398"/>
            <a:ext cx="64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24 u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0128448" y="459042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24.0096 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998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Photodetachment</a:t>
            </a:r>
            <a:r>
              <a:rPr lang="en-US" dirty="0" smtClean="0"/>
              <a:t> Studies in an MR-</a:t>
            </a:r>
            <a:r>
              <a:rPr lang="en-US" dirty="0" err="1" smtClean="0"/>
              <a:t>ToF</a:t>
            </a:r>
            <a:r>
              <a:rPr lang="en-US" dirty="0" smtClean="0"/>
              <a:t> Device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07090" y="155944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Electron affinity measurements: 	high resolution </a:t>
            </a:r>
            <a:r>
              <a:rPr lang="en-US" dirty="0" smtClean="0">
                <a:sym typeface="Wingdings" panose="05000000000000000000" pitchFamily="2" charset="2"/>
              </a:rPr>
              <a:t> fundamental sciences (extraction of </a:t>
            </a:r>
            <a:r>
              <a:rPr lang="en-US" dirty="0" err="1" smtClean="0">
                <a:sym typeface="Wingdings" panose="05000000000000000000" pitchFamily="2" charset="2"/>
              </a:rPr>
              <a:t>rms</a:t>
            </a:r>
            <a:r>
              <a:rPr lang="en-US" dirty="0" smtClean="0">
                <a:sym typeface="Wingdings" panose="05000000000000000000" pitchFamily="2" charset="2"/>
              </a:rPr>
              <a:t> charge radii)</a:t>
            </a:r>
          </a:p>
          <a:p>
            <a:pPr lvl="4"/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		</a:t>
            </a:r>
            <a:r>
              <a:rPr lang="en-US" sz="1800" dirty="0" smtClean="0">
                <a:sym typeface="Wingdings" panose="05000000000000000000" pitchFamily="2" charset="2"/>
              </a:rPr>
              <a:t>high sensitivity  design molecules for e.g. cancer therapy</a:t>
            </a:r>
            <a:endParaRPr lang="en-US" sz="1800" dirty="0" smtClean="0"/>
          </a:p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391477" y="1083939"/>
            <a:ext cx="2761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Goal:</a:t>
            </a:r>
            <a:endParaRPr lang="en-GB" sz="2400" b="1" u="sng" dirty="0"/>
          </a:p>
        </p:txBody>
      </p:sp>
      <p:sp>
        <p:nvSpPr>
          <p:cNvPr id="9" name="Rectangle 8"/>
          <p:cNvSpPr/>
          <p:nvPr/>
        </p:nvSpPr>
        <p:spPr>
          <a:xfrm>
            <a:off x="9159957" y="6362597"/>
            <a:ext cx="302480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err="1" smtClean="0"/>
              <a:t>Leimbach</a:t>
            </a:r>
            <a:r>
              <a:rPr lang="en-GB" sz="1100" dirty="0" smtClean="0"/>
              <a:t>, D., </a:t>
            </a:r>
            <a:r>
              <a:rPr lang="en-GB" sz="1100" dirty="0" err="1" smtClean="0"/>
              <a:t>Karls</a:t>
            </a:r>
            <a:r>
              <a:rPr lang="en-GB" sz="1100" dirty="0" smtClean="0"/>
              <a:t>, J., </a:t>
            </a:r>
            <a:r>
              <a:rPr lang="en-GB" sz="1100" dirty="0" err="1" smtClean="0"/>
              <a:t>Guo</a:t>
            </a:r>
            <a:r>
              <a:rPr lang="en-GB" sz="1100" dirty="0" smtClean="0"/>
              <a:t>, Y. </a:t>
            </a:r>
            <a:r>
              <a:rPr lang="en-GB" sz="1100" i="1" dirty="0" smtClean="0"/>
              <a:t>et al.</a:t>
            </a:r>
            <a:r>
              <a:rPr lang="en-GB" sz="1100" dirty="0" smtClean="0"/>
              <a:t> The electron affinity of astatine. </a:t>
            </a:r>
            <a:r>
              <a:rPr lang="en-GB" sz="1100" i="1" dirty="0" smtClean="0"/>
              <a:t>Nat </a:t>
            </a:r>
            <a:r>
              <a:rPr lang="en-GB" sz="1100" i="1" dirty="0" err="1" smtClean="0"/>
              <a:t>Commun</a:t>
            </a:r>
            <a:r>
              <a:rPr lang="en-GB" sz="1100" dirty="0" smtClean="0"/>
              <a:t> </a:t>
            </a:r>
            <a:r>
              <a:rPr lang="en-GB" sz="1100" b="1" dirty="0" smtClean="0"/>
              <a:t>11, </a:t>
            </a:r>
            <a:r>
              <a:rPr lang="en-GB" sz="1100" dirty="0" smtClean="0"/>
              <a:t>3824 </a:t>
            </a:r>
            <a:endParaRPr lang="en-GB" sz="11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4225" y="2333704"/>
            <a:ext cx="6448070" cy="413639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8128813" y="2798054"/>
            <a:ext cx="34563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Stable isotopes measured with modest precision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B050"/>
                </a:solidFill>
              </a:rPr>
              <a:t>Predicted to form stable negative ions, but not measured so far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Do not form a stable negative ion according to theory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Not studied at all neither in theory nor in experiment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7148868" y="3086086"/>
            <a:ext cx="922139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6920165" y="3952833"/>
            <a:ext cx="1208648" cy="150951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7091976" y="4742270"/>
            <a:ext cx="1036837" cy="18693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5636700" y="5192620"/>
            <a:ext cx="2549920" cy="26973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51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Photodetachment</a:t>
            </a:r>
            <a:r>
              <a:rPr lang="en-US" dirty="0" smtClean="0"/>
              <a:t> Studies in an MR-</a:t>
            </a:r>
            <a:r>
              <a:rPr lang="en-US" dirty="0" err="1" smtClean="0"/>
              <a:t>ToF</a:t>
            </a:r>
            <a:r>
              <a:rPr lang="en-US" dirty="0" smtClean="0"/>
              <a:t> Device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07090" y="155944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Electron affinity + isotope shift in electron affinity between Cl</a:t>
            </a:r>
            <a:r>
              <a:rPr lang="en-US" baseline="30000" dirty="0" smtClean="0"/>
              <a:t>35,36,37</a:t>
            </a:r>
            <a:r>
              <a:rPr lang="en-US" dirty="0" smtClean="0"/>
              <a:t> </a:t>
            </a:r>
          </a:p>
          <a:p>
            <a:r>
              <a:rPr lang="en-US" dirty="0" smtClean="0"/>
              <a:t>Laser-</a:t>
            </a:r>
            <a:r>
              <a:rPr lang="en-US" dirty="0" err="1" smtClean="0"/>
              <a:t>photodetachment</a:t>
            </a:r>
            <a:r>
              <a:rPr lang="en-US" dirty="0" smtClean="0"/>
              <a:t>-threshold spectroscopy of neg. Cl ions</a:t>
            </a:r>
          </a:p>
          <a:p>
            <a:pPr marL="0" indent="0">
              <a:buFontTx/>
              <a:buNone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0541" y="2622545"/>
            <a:ext cx="4143375" cy="33623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91477" y="1083939"/>
            <a:ext cx="2761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Goal:</a:t>
            </a:r>
            <a:endParaRPr lang="en-GB" sz="2400" b="1" u="sng" dirty="0"/>
          </a:p>
        </p:txBody>
      </p:sp>
      <p:sp>
        <p:nvSpPr>
          <p:cNvPr id="9" name="Rectangle 8"/>
          <p:cNvSpPr/>
          <p:nvPr/>
        </p:nvSpPr>
        <p:spPr>
          <a:xfrm>
            <a:off x="9159957" y="6362597"/>
            <a:ext cx="302480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err="1" smtClean="0"/>
              <a:t>Leimbach</a:t>
            </a:r>
            <a:r>
              <a:rPr lang="en-GB" sz="1100" dirty="0" smtClean="0"/>
              <a:t>, D., </a:t>
            </a:r>
            <a:r>
              <a:rPr lang="en-GB" sz="1100" dirty="0" err="1" smtClean="0"/>
              <a:t>Karls</a:t>
            </a:r>
            <a:r>
              <a:rPr lang="en-GB" sz="1100" dirty="0" smtClean="0"/>
              <a:t>, J., </a:t>
            </a:r>
            <a:r>
              <a:rPr lang="en-GB" sz="1100" dirty="0" err="1" smtClean="0"/>
              <a:t>Guo</a:t>
            </a:r>
            <a:r>
              <a:rPr lang="en-GB" sz="1100" dirty="0" smtClean="0"/>
              <a:t>, Y. </a:t>
            </a:r>
            <a:r>
              <a:rPr lang="en-GB" sz="1100" i="1" dirty="0" smtClean="0"/>
              <a:t>et al.</a:t>
            </a:r>
            <a:r>
              <a:rPr lang="en-GB" sz="1100" dirty="0" smtClean="0"/>
              <a:t> The electron affinity of astatine. </a:t>
            </a:r>
            <a:r>
              <a:rPr lang="en-GB" sz="1100" i="1" dirty="0" smtClean="0"/>
              <a:t>Nat </a:t>
            </a:r>
            <a:r>
              <a:rPr lang="en-GB" sz="1100" i="1" dirty="0" err="1" smtClean="0"/>
              <a:t>Commun</a:t>
            </a:r>
            <a:r>
              <a:rPr lang="en-GB" sz="1100" dirty="0" smtClean="0"/>
              <a:t> </a:t>
            </a:r>
            <a:r>
              <a:rPr lang="en-GB" sz="1100" b="1" dirty="0" smtClean="0"/>
              <a:t>11, </a:t>
            </a:r>
            <a:r>
              <a:rPr lang="en-GB" sz="1100" dirty="0" smtClean="0"/>
              <a:t>3824 </a:t>
            </a:r>
            <a:endParaRPr lang="en-GB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7594300" y="6027831"/>
            <a:ext cx="4744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Threshold scan of </a:t>
            </a:r>
            <a:r>
              <a:rPr lang="en-US" dirty="0" err="1" smtClean="0"/>
              <a:t>photodetachement</a:t>
            </a:r>
            <a:r>
              <a:rPr lang="en-US" dirty="0" smtClean="0"/>
              <a:t> of </a:t>
            </a:r>
            <a:r>
              <a:rPr lang="en-US" dirty="0" err="1" smtClean="0"/>
              <a:t>astatin</a:t>
            </a:r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3545185" y="4667889"/>
            <a:ext cx="451263" cy="4512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>
            <a:off x="2238899" y="4771100"/>
            <a:ext cx="1306286" cy="2434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087888" y="4653136"/>
            <a:ext cx="429692" cy="42969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5470624" y="4453743"/>
            <a:ext cx="93912" cy="939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545185" y="5196341"/>
            <a:ext cx="777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ion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234230" y="5196341"/>
            <a:ext cx="1157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laser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012777" y="5196341"/>
            <a:ext cx="932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atom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606645" y="4131367"/>
            <a:ext cx="1198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073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Photodetachment</a:t>
            </a:r>
            <a:r>
              <a:rPr lang="en-US" dirty="0" smtClean="0"/>
              <a:t> Studies in an MR-</a:t>
            </a:r>
            <a:r>
              <a:rPr lang="en-US" dirty="0" err="1" smtClean="0"/>
              <a:t>ToF</a:t>
            </a:r>
            <a:r>
              <a:rPr lang="en-US" dirty="0" smtClean="0"/>
              <a:t> Device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07090" y="155944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Electron affinity + isotope shift in electron affinity between Cl</a:t>
            </a:r>
            <a:r>
              <a:rPr lang="en-US" baseline="30000" dirty="0" smtClean="0"/>
              <a:t>35,36,37</a:t>
            </a:r>
            <a:r>
              <a:rPr lang="en-US" dirty="0" smtClean="0"/>
              <a:t> </a:t>
            </a:r>
          </a:p>
          <a:p>
            <a:r>
              <a:rPr lang="en-US" dirty="0" smtClean="0"/>
              <a:t>Laser-</a:t>
            </a:r>
            <a:r>
              <a:rPr lang="en-US" dirty="0" err="1" smtClean="0"/>
              <a:t>photodetachment</a:t>
            </a:r>
            <a:r>
              <a:rPr lang="en-US" dirty="0" smtClean="0"/>
              <a:t>-threshold spectroscopy of neg. Cl ions</a:t>
            </a:r>
          </a:p>
          <a:p>
            <a:r>
              <a:rPr lang="en-US" dirty="0" smtClean="0"/>
              <a:t>Increased efficiency due to </a:t>
            </a:r>
            <a:r>
              <a:rPr lang="en-US" dirty="0" err="1" smtClean="0"/>
              <a:t>reprobing</a:t>
            </a:r>
            <a:r>
              <a:rPr lang="en-US" dirty="0" smtClean="0"/>
              <a:t> same ion bunch in MR-</a:t>
            </a:r>
            <a:r>
              <a:rPr lang="en-US" dirty="0" err="1" smtClean="0"/>
              <a:t>ToF</a:t>
            </a:r>
            <a:r>
              <a:rPr lang="en-US" dirty="0" smtClean="0"/>
              <a:t> device</a:t>
            </a:r>
          </a:p>
          <a:p>
            <a:r>
              <a:rPr lang="en-US" dirty="0" smtClean="0"/>
              <a:t>Employing narrow-band continuous-wave lasers</a:t>
            </a:r>
          </a:p>
          <a:p>
            <a:r>
              <a:rPr lang="en-US" dirty="0" smtClean="0"/>
              <a:t>Higher precision</a:t>
            </a:r>
          </a:p>
          <a:p>
            <a:pPr marL="0" indent="0">
              <a:buFontTx/>
              <a:buNone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0541" y="2622545"/>
            <a:ext cx="4143375" cy="33623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91477" y="1083939"/>
            <a:ext cx="2761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Goal:</a:t>
            </a:r>
            <a:endParaRPr lang="en-GB" sz="2400" b="1" u="sng" dirty="0"/>
          </a:p>
        </p:txBody>
      </p:sp>
      <p:sp>
        <p:nvSpPr>
          <p:cNvPr id="9" name="Rectangle 8"/>
          <p:cNvSpPr/>
          <p:nvPr/>
        </p:nvSpPr>
        <p:spPr>
          <a:xfrm>
            <a:off x="9159957" y="6362597"/>
            <a:ext cx="302480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err="1" smtClean="0"/>
              <a:t>Leimbach</a:t>
            </a:r>
            <a:r>
              <a:rPr lang="en-GB" sz="1100" dirty="0" smtClean="0"/>
              <a:t>, D., </a:t>
            </a:r>
            <a:r>
              <a:rPr lang="en-GB" sz="1100" dirty="0" err="1" smtClean="0"/>
              <a:t>Karls</a:t>
            </a:r>
            <a:r>
              <a:rPr lang="en-GB" sz="1100" dirty="0" smtClean="0"/>
              <a:t>, J., </a:t>
            </a:r>
            <a:r>
              <a:rPr lang="en-GB" sz="1100" dirty="0" err="1" smtClean="0"/>
              <a:t>Guo</a:t>
            </a:r>
            <a:r>
              <a:rPr lang="en-GB" sz="1100" dirty="0" smtClean="0"/>
              <a:t>, Y. </a:t>
            </a:r>
            <a:r>
              <a:rPr lang="en-GB" sz="1100" i="1" dirty="0" smtClean="0"/>
              <a:t>et al.</a:t>
            </a:r>
            <a:r>
              <a:rPr lang="en-GB" sz="1100" dirty="0" smtClean="0"/>
              <a:t> The electron affinity of astatine. </a:t>
            </a:r>
            <a:r>
              <a:rPr lang="en-GB" sz="1100" i="1" dirty="0" smtClean="0"/>
              <a:t>Nat </a:t>
            </a:r>
            <a:r>
              <a:rPr lang="en-GB" sz="1100" i="1" dirty="0" err="1" smtClean="0"/>
              <a:t>Commun</a:t>
            </a:r>
            <a:r>
              <a:rPr lang="en-GB" sz="1100" dirty="0" smtClean="0"/>
              <a:t> </a:t>
            </a:r>
            <a:r>
              <a:rPr lang="en-GB" sz="1100" b="1" dirty="0" smtClean="0"/>
              <a:t>11, </a:t>
            </a:r>
            <a:r>
              <a:rPr lang="en-GB" sz="1100" dirty="0" smtClean="0"/>
              <a:t>3824 </a:t>
            </a:r>
            <a:endParaRPr lang="en-GB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7594300" y="6027831"/>
            <a:ext cx="4744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Threshold scan of </a:t>
            </a:r>
            <a:r>
              <a:rPr lang="en-US" dirty="0" err="1" smtClean="0"/>
              <a:t>photodetachment</a:t>
            </a:r>
            <a:r>
              <a:rPr lang="en-US" dirty="0" smtClean="0"/>
              <a:t> of Astatine</a:t>
            </a:r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3545185" y="4667889"/>
            <a:ext cx="451263" cy="4512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>
            <a:off x="2238899" y="4771100"/>
            <a:ext cx="1306286" cy="2434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087888" y="4653136"/>
            <a:ext cx="429692" cy="42969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5470624" y="4453743"/>
            <a:ext cx="93912" cy="939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545185" y="5196341"/>
            <a:ext cx="777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ion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234230" y="5196341"/>
            <a:ext cx="1157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laser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012777" y="5196341"/>
            <a:ext cx="932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atom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606645" y="4131367"/>
            <a:ext cx="1198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276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of Neutral Atoms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1477" y="1268760"/>
            <a:ext cx="10204450" cy="121341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4232" y="2852936"/>
            <a:ext cx="3708349" cy="35034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59496" y="2529770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Neutralization through residual gas collisions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endParaRPr lang="en-US" dirty="0" smtClean="0"/>
          </a:p>
          <a:p>
            <a:r>
              <a:rPr lang="en-US" dirty="0" smtClean="0"/>
              <a:t>Measurement of neutrals on a neutral particle detector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1477" y="3132196"/>
            <a:ext cx="6484361" cy="26763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59496" y="5933767"/>
            <a:ext cx="6144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Next step: get laser system ready for </a:t>
            </a:r>
            <a:r>
              <a:rPr lang="en-US" dirty="0" err="1" smtClean="0"/>
              <a:t>photodetachment</a:t>
            </a:r>
            <a:r>
              <a:rPr lang="en-US" dirty="0" smtClean="0"/>
              <a:t> studies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9624392" y="141277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9348C"/>
                </a:solidFill>
              </a:rPr>
              <a:t>neutrals</a:t>
            </a:r>
            <a:endParaRPr lang="en-GB" dirty="0">
              <a:solidFill>
                <a:srgbClr val="29348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22535" y="146699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ions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99271" y="333219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</a:t>
            </a:r>
            <a:r>
              <a:rPr lang="en-US" baseline="30000" dirty="0" smtClean="0"/>
              <a:t>35</a:t>
            </a:r>
            <a:endParaRPr lang="en-GB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2903920" y="351686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</a:t>
            </a:r>
            <a:r>
              <a:rPr lang="en-US" baseline="30000" dirty="0" smtClean="0"/>
              <a:t>35</a:t>
            </a:r>
            <a:endParaRPr lang="en-GB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3708569" y="324437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</a:t>
            </a:r>
            <a:r>
              <a:rPr lang="en-US" baseline="30000" dirty="0" smtClean="0"/>
              <a:t>35</a:t>
            </a:r>
            <a:endParaRPr lang="en-GB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4512658" y="317610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</a:t>
            </a:r>
            <a:r>
              <a:rPr lang="en-US" baseline="30000" dirty="0" smtClean="0"/>
              <a:t>35</a:t>
            </a:r>
            <a:endParaRPr lang="en-GB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5469124" y="322370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</a:t>
            </a:r>
            <a:r>
              <a:rPr lang="en-US" baseline="30000" dirty="0" smtClean="0"/>
              <a:t>35</a:t>
            </a:r>
            <a:endParaRPr lang="en-GB" baseline="30000" dirty="0"/>
          </a:p>
        </p:txBody>
      </p:sp>
      <p:sp>
        <p:nvSpPr>
          <p:cNvPr id="19" name="TextBox 18"/>
          <p:cNvSpPr txBox="1"/>
          <p:nvPr/>
        </p:nvSpPr>
        <p:spPr>
          <a:xfrm>
            <a:off x="6101554" y="322370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</a:t>
            </a:r>
            <a:r>
              <a:rPr lang="en-US" baseline="30000" dirty="0" smtClean="0"/>
              <a:t>35</a:t>
            </a:r>
            <a:endParaRPr lang="en-GB" baseline="30000" dirty="0"/>
          </a:p>
        </p:txBody>
      </p:sp>
      <p:sp>
        <p:nvSpPr>
          <p:cNvPr id="20" name="TextBox 19"/>
          <p:cNvSpPr txBox="1"/>
          <p:nvPr/>
        </p:nvSpPr>
        <p:spPr>
          <a:xfrm>
            <a:off x="6829750" y="323824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</a:t>
            </a:r>
            <a:r>
              <a:rPr lang="en-US" baseline="30000" dirty="0" smtClean="0"/>
              <a:t>35</a:t>
            </a:r>
            <a:endParaRPr lang="en-GB" baseline="30000" dirty="0"/>
          </a:p>
        </p:txBody>
      </p:sp>
      <p:sp>
        <p:nvSpPr>
          <p:cNvPr id="21" name="TextBox 20"/>
          <p:cNvSpPr txBox="1"/>
          <p:nvPr/>
        </p:nvSpPr>
        <p:spPr>
          <a:xfrm>
            <a:off x="2549830" y="4139729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</a:t>
            </a:r>
            <a:r>
              <a:rPr lang="en-US" baseline="30000" dirty="0" smtClean="0"/>
              <a:t>37</a:t>
            </a:r>
            <a:endParaRPr lang="en-GB" baseline="30000" dirty="0"/>
          </a:p>
        </p:txBody>
      </p:sp>
      <p:sp>
        <p:nvSpPr>
          <p:cNvPr id="22" name="TextBox 21"/>
          <p:cNvSpPr txBox="1"/>
          <p:nvPr/>
        </p:nvSpPr>
        <p:spPr>
          <a:xfrm>
            <a:off x="3325692" y="3857619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</a:t>
            </a:r>
            <a:r>
              <a:rPr lang="en-US" baseline="30000" dirty="0" smtClean="0"/>
              <a:t>37</a:t>
            </a:r>
            <a:endParaRPr lang="en-GB" baseline="30000" dirty="0"/>
          </a:p>
        </p:txBody>
      </p:sp>
      <p:sp>
        <p:nvSpPr>
          <p:cNvPr id="23" name="TextBox 22"/>
          <p:cNvSpPr txBox="1"/>
          <p:nvPr/>
        </p:nvSpPr>
        <p:spPr>
          <a:xfrm>
            <a:off x="4101554" y="4138345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</a:t>
            </a:r>
            <a:r>
              <a:rPr lang="en-US" baseline="30000" dirty="0" smtClean="0"/>
              <a:t>37</a:t>
            </a:r>
            <a:endParaRPr lang="en-GB" baseline="30000" dirty="0"/>
          </a:p>
        </p:txBody>
      </p:sp>
      <p:sp>
        <p:nvSpPr>
          <p:cNvPr id="24" name="TextBox 23"/>
          <p:cNvSpPr txBox="1"/>
          <p:nvPr/>
        </p:nvSpPr>
        <p:spPr>
          <a:xfrm>
            <a:off x="4905643" y="4087925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</a:t>
            </a:r>
            <a:r>
              <a:rPr lang="en-US" baseline="30000" dirty="0" smtClean="0"/>
              <a:t>37</a:t>
            </a:r>
            <a:endParaRPr lang="en-GB" baseline="30000" dirty="0"/>
          </a:p>
        </p:txBody>
      </p:sp>
      <p:sp>
        <p:nvSpPr>
          <p:cNvPr id="25" name="TextBox 24"/>
          <p:cNvSpPr txBox="1"/>
          <p:nvPr/>
        </p:nvSpPr>
        <p:spPr>
          <a:xfrm>
            <a:off x="5681905" y="394901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</a:t>
            </a:r>
            <a:r>
              <a:rPr lang="en-US" baseline="30000" dirty="0" smtClean="0"/>
              <a:t>37</a:t>
            </a:r>
            <a:endParaRPr lang="en-GB" baseline="30000" dirty="0"/>
          </a:p>
        </p:txBody>
      </p:sp>
      <p:sp>
        <p:nvSpPr>
          <p:cNvPr id="26" name="TextBox 25"/>
          <p:cNvSpPr txBox="1"/>
          <p:nvPr/>
        </p:nvSpPr>
        <p:spPr>
          <a:xfrm>
            <a:off x="6513472" y="371829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</a:t>
            </a:r>
            <a:r>
              <a:rPr lang="en-US" baseline="30000" dirty="0" smtClean="0"/>
              <a:t>37</a:t>
            </a:r>
            <a:endParaRPr lang="en-GB" baseline="30000" dirty="0"/>
          </a:p>
        </p:txBody>
      </p:sp>
      <p:sp>
        <p:nvSpPr>
          <p:cNvPr id="27" name="TextBox 26"/>
          <p:cNvSpPr txBox="1"/>
          <p:nvPr/>
        </p:nvSpPr>
        <p:spPr>
          <a:xfrm>
            <a:off x="7248128" y="420999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</a:t>
            </a:r>
            <a:r>
              <a:rPr lang="en-US" baseline="30000" dirty="0" smtClean="0"/>
              <a:t>37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225456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7" y="2564904"/>
            <a:ext cx="8026495" cy="41044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391477" y="1057721"/>
            <a:ext cx="8100392" cy="4248472"/>
          </a:xfrm>
        </p:spPr>
        <p:txBody>
          <a:bodyPr>
            <a:noAutofit/>
          </a:bodyPr>
          <a:lstStyle/>
          <a:p>
            <a:r>
              <a:rPr lang="en-US" dirty="0" smtClean="0"/>
              <a:t>… same ion bunch can be probed for thousands of times</a:t>
            </a:r>
            <a:endParaRPr lang="en-GB" dirty="0" smtClean="0"/>
          </a:p>
          <a:p>
            <a:r>
              <a:rPr lang="en-GB" dirty="0" smtClean="0"/>
              <a:t>... </a:t>
            </a:r>
            <a:r>
              <a:rPr lang="en-GB" dirty="0"/>
              <a:t>i</a:t>
            </a:r>
            <a:r>
              <a:rPr lang="en-GB" dirty="0" smtClean="0"/>
              <a:t>ncreased observation time</a:t>
            </a:r>
          </a:p>
          <a:p>
            <a:r>
              <a:rPr lang="en-GB" dirty="0" smtClean="0"/>
              <a:t>... increased experimental sensitivity</a:t>
            </a:r>
            <a:endParaRPr lang="en-GB" dirty="0"/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measurements of nuclear ground state properties of very exotic </a:t>
            </a:r>
            <a:r>
              <a:rPr lang="en-GB" dirty="0"/>
              <a:t>nuclides </a:t>
            </a:r>
            <a:endParaRPr lang="en-GB" dirty="0" smtClean="0"/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high-precision measurements of the electron affinity of negative ions</a:t>
            </a:r>
            <a:endParaRPr lang="en-GB" dirty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US" sz="1400" b="1" dirty="0"/>
          </a:p>
          <a:p>
            <a:endParaRPr lang="en-US" sz="14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998205" y="3034372"/>
            <a:ext cx="3278361" cy="104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7752184" y="5750004"/>
            <a:ext cx="4176464" cy="11079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</a:rPr>
              <a:t>F. Maier et al., Hyperfine Interact. 240, 54 (2019) </a:t>
            </a:r>
          </a:p>
          <a:p>
            <a:r>
              <a:rPr lang="en-GB" sz="1100" dirty="0">
                <a:latin typeface="Arial" panose="020B0604020202020204" pitchFamily="34" charset="0"/>
              </a:rPr>
              <a:t>S. </a:t>
            </a:r>
            <a:r>
              <a:rPr lang="en-GB" sz="1100" dirty="0" err="1">
                <a:latin typeface="Arial" panose="020B0604020202020204" pitchFamily="34" charset="0"/>
              </a:rPr>
              <a:t>Lechner</a:t>
            </a:r>
            <a:r>
              <a:rPr lang="en-GB" sz="1100" dirty="0">
                <a:latin typeface="Arial" panose="020B0604020202020204" pitchFamily="34" charset="0"/>
              </a:rPr>
              <a:t> et al., Hyperfine Interact. 240, 95 (2019)</a:t>
            </a:r>
          </a:p>
          <a:p>
            <a:r>
              <a:rPr lang="en-GB" sz="1100" dirty="0">
                <a:latin typeface="Arial" panose="020B0604020202020204" pitchFamily="34" charset="0"/>
              </a:rPr>
              <a:t>S. </a:t>
            </a:r>
            <a:r>
              <a:rPr lang="en-GB" sz="1100" dirty="0" err="1">
                <a:latin typeface="Arial" panose="020B0604020202020204" pitchFamily="34" charset="0"/>
              </a:rPr>
              <a:t>Sels</a:t>
            </a:r>
            <a:r>
              <a:rPr lang="en-GB" sz="1100" dirty="0">
                <a:latin typeface="Arial" panose="020B0604020202020204" pitchFamily="34" charset="0"/>
              </a:rPr>
              <a:t> et al., </a:t>
            </a:r>
            <a:r>
              <a:rPr lang="en-GB" sz="1100" dirty="0" err="1">
                <a:latin typeface="Arial" panose="020B0604020202020204" pitchFamily="34" charset="0"/>
              </a:rPr>
              <a:t>Nucl</a:t>
            </a:r>
            <a:r>
              <a:rPr lang="en-GB" sz="1100" dirty="0">
                <a:latin typeface="Arial" panose="020B0604020202020204" pitchFamily="34" charset="0"/>
              </a:rPr>
              <a:t>. Instr. Meth. Phys. Res. B 463, 310 (2020)</a:t>
            </a:r>
          </a:p>
          <a:p>
            <a:r>
              <a:rPr lang="en-US" sz="1100" dirty="0">
                <a:latin typeface="Arial" panose="020B0604020202020204" pitchFamily="34" charset="0"/>
              </a:rPr>
              <a:t>V. </a:t>
            </a:r>
            <a:r>
              <a:rPr lang="en-US" sz="1100" dirty="0" err="1">
                <a:latin typeface="Arial" panose="020B0604020202020204" pitchFamily="34" charset="0"/>
              </a:rPr>
              <a:t>Lagaki</a:t>
            </a:r>
            <a:r>
              <a:rPr lang="en-US" sz="1100" dirty="0">
                <a:latin typeface="Arial" panose="020B0604020202020204" pitchFamily="34" charset="0"/>
              </a:rPr>
              <a:t> et al., </a:t>
            </a:r>
            <a:r>
              <a:rPr lang="en-US" sz="1100" dirty="0" err="1">
                <a:latin typeface="Arial" panose="020B0604020202020204" pitchFamily="34" charset="0"/>
              </a:rPr>
              <a:t>Acta</a:t>
            </a:r>
            <a:r>
              <a:rPr lang="en-US" sz="1100" dirty="0">
                <a:latin typeface="Arial" panose="020B0604020202020204" pitchFamily="34" charset="0"/>
              </a:rPr>
              <a:t> </a:t>
            </a:r>
            <a:r>
              <a:rPr lang="en-US" sz="1100" dirty="0" err="1">
                <a:latin typeface="Arial" panose="020B0604020202020204" pitchFamily="34" charset="0"/>
              </a:rPr>
              <a:t>Physica</a:t>
            </a:r>
            <a:r>
              <a:rPr lang="en-US" sz="1100" dirty="0">
                <a:latin typeface="Arial" panose="020B0604020202020204" pitchFamily="34" charset="0"/>
              </a:rPr>
              <a:t> </a:t>
            </a:r>
            <a:r>
              <a:rPr lang="en-US" sz="1100" dirty="0" err="1">
                <a:latin typeface="Arial" panose="020B0604020202020204" pitchFamily="34" charset="0"/>
              </a:rPr>
              <a:t>Polonica</a:t>
            </a:r>
            <a:r>
              <a:rPr lang="en-US" sz="1100" dirty="0">
                <a:latin typeface="Arial" panose="020B0604020202020204" pitchFamily="34" charset="0"/>
              </a:rPr>
              <a:t> Series B 51, 571 </a:t>
            </a:r>
            <a:r>
              <a:rPr lang="en-GB" sz="1100" dirty="0">
                <a:latin typeface="Arial" panose="020B0604020202020204" pitchFamily="34" charset="0"/>
              </a:rPr>
              <a:t>(2020</a:t>
            </a:r>
            <a:r>
              <a:rPr lang="en-GB" sz="1100" dirty="0" smtClean="0">
                <a:latin typeface="Arial" panose="020B0604020202020204" pitchFamily="34" charset="0"/>
              </a:rPr>
              <a:t>)</a:t>
            </a:r>
          </a:p>
          <a:p>
            <a:r>
              <a:rPr lang="en-GB" sz="1100" dirty="0" smtClean="0">
                <a:latin typeface="Arial" panose="020B0604020202020204" pitchFamily="34" charset="0"/>
              </a:rPr>
              <a:t>V</a:t>
            </a:r>
            <a:r>
              <a:rPr lang="en-GB" sz="1100" dirty="0">
                <a:latin typeface="Arial" panose="020B0604020202020204" pitchFamily="34" charset="0"/>
              </a:rPr>
              <a:t>. Lagaki et al., NIMA, 1014, 165663 (2021</a:t>
            </a:r>
            <a:r>
              <a:rPr lang="en-GB" sz="1100" dirty="0" smtClean="0">
                <a:latin typeface="Arial" panose="020B0604020202020204" pitchFamily="34" charset="0"/>
              </a:rPr>
              <a:t>)</a:t>
            </a:r>
          </a:p>
          <a:p>
            <a:r>
              <a:rPr lang="en-GB" sz="1100" dirty="0">
                <a:latin typeface="Arial" panose="020B06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44218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1033D-42D6-4977-9956-BC80B3714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Thanks!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B6600E-A920-4251-AEDD-5A064725B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3472" y="806397"/>
            <a:ext cx="10204715" cy="4525963"/>
          </a:xfrm>
        </p:spPr>
        <p:txBody>
          <a:bodyPr/>
          <a:lstStyle/>
          <a:p>
            <a:pPr marR="0" algn="l" rtl="0"/>
            <a:endParaRPr lang="en-US" sz="2000" b="1" i="0" u="none" strike="noStrike" baseline="0" dirty="0">
              <a:solidFill>
                <a:srgbClr val="000000"/>
              </a:solidFill>
              <a:latin typeface="Arial Unicode MS"/>
            </a:endParaRPr>
          </a:p>
          <a:p>
            <a:pPr marL="0" indent="0" algn="ctr">
              <a:buNone/>
            </a:pPr>
            <a:r>
              <a:rPr lang="de-DE" sz="1600" b="0" i="0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F. Maier</a:t>
            </a:r>
            <a:r>
              <a:rPr lang="de-DE" sz="1600" b="0" i="0" u="none" strike="noStrike" baseline="30000" dirty="0">
                <a:solidFill>
                  <a:srgbClr val="000000"/>
                </a:solidFill>
                <a:latin typeface="Helvetica" panose="020B0604020202020204" pitchFamily="34" charset="0"/>
              </a:rPr>
              <a:t>1,3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Arial Unicode MS"/>
              </a:rPr>
              <a:t>,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 P. Fischer</a:t>
            </a:r>
            <a:r>
              <a:rPr lang="de-DE" sz="1600" b="0" i="0" u="none" strike="noStrike" baseline="30000" dirty="0">
                <a:solidFill>
                  <a:srgbClr val="000000"/>
                </a:solidFill>
                <a:latin typeface="Helvetica" panose="020B0604020202020204" pitchFamily="34" charset="0"/>
              </a:rPr>
              <a:t>3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, H. Heylen</a:t>
            </a:r>
            <a:r>
              <a:rPr lang="de-DE" sz="1600" b="0" i="0" u="none" strike="noStrike" baseline="30000" dirty="0">
                <a:solidFill>
                  <a:srgbClr val="000000"/>
                </a:solidFill>
                <a:latin typeface="Helvetica" panose="020B0604020202020204" pitchFamily="34" charset="0"/>
              </a:rPr>
              <a:t>1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, C. Kanitz</a:t>
            </a:r>
            <a:r>
              <a:rPr lang="de-DE" sz="1600" b="0" i="0" u="none" strike="noStrike" baseline="30000" dirty="0">
                <a:solidFill>
                  <a:srgbClr val="000000"/>
                </a:solidFill>
                <a:latin typeface="Helvetica" panose="020B0604020202020204" pitchFamily="34" charset="0"/>
              </a:rPr>
              <a:t>1,2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, V. Lagaki</a:t>
            </a:r>
            <a:r>
              <a:rPr lang="de-DE" sz="1600" b="0" i="0" u="none" strike="noStrike" baseline="30000" dirty="0">
                <a:solidFill>
                  <a:srgbClr val="000000"/>
                </a:solidFill>
                <a:latin typeface="Helvetica" panose="020B0604020202020204" pitchFamily="34" charset="0"/>
              </a:rPr>
              <a:t>1,3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, S. Lechner</a:t>
            </a:r>
            <a:r>
              <a:rPr lang="de-DE" sz="1600" b="0" i="0" u="none" strike="noStrike" baseline="30000" dirty="0">
                <a:solidFill>
                  <a:srgbClr val="000000"/>
                </a:solidFill>
                <a:latin typeface="Helvetica" panose="020B0604020202020204" pitchFamily="34" charset="0"/>
              </a:rPr>
              <a:t>1,4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, </a:t>
            </a:r>
            <a:r>
              <a:rPr lang="de-DE" sz="1600" b="0" i="0" u="none" strike="noStrike" baseline="0" dirty="0" smtClean="0">
                <a:solidFill>
                  <a:srgbClr val="000000"/>
                </a:solidFill>
                <a:latin typeface="Helvetica" panose="020B0604020202020204" pitchFamily="34" charset="0"/>
              </a:rPr>
              <a:t>E. Leistenschneider</a:t>
            </a:r>
            <a:r>
              <a:rPr lang="de-DE" sz="1600" baseline="30000" dirty="0" smtClean="0">
                <a:solidFill>
                  <a:srgbClr val="000000"/>
                </a:solidFill>
                <a:latin typeface="Helvetica" panose="020B0604020202020204" pitchFamily="34" charset="0"/>
              </a:rPr>
              <a:t>1</a:t>
            </a:r>
            <a:r>
              <a:rPr lang="de-DE" sz="1600" dirty="0" smtClean="0">
                <a:solidFill>
                  <a:srgbClr val="000000"/>
                </a:solidFill>
                <a:latin typeface="Helvetica" panose="020B0604020202020204" pitchFamily="34" charset="0"/>
              </a:rPr>
              <a:t>, </a:t>
            </a:r>
            <a:r>
              <a:rPr lang="sv-SE" sz="1600" b="0" i="0" u="none" strike="noStrike" baseline="0" dirty="0" smtClean="0">
                <a:solidFill>
                  <a:srgbClr val="000000"/>
                </a:solidFill>
                <a:latin typeface="Helvetica" panose="020B0604020202020204" pitchFamily="34" charset="0"/>
              </a:rPr>
              <a:t>P.Plattner</a:t>
            </a:r>
            <a:r>
              <a:rPr lang="de-DE" sz="1600" b="0" i="0" u="none" strike="noStrike" baseline="30000" dirty="0">
                <a:solidFill>
                  <a:srgbClr val="000000"/>
                </a:solidFill>
                <a:latin typeface="Helvetica" panose="020B0604020202020204" pitchFamily="34" charset="0"/>
              </a:rPr>
              <a:t>1,5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, </a:t>
            </a:r>
            <a:r>
              <a:rPr lang="de-DE" sz="1600" b="0" i="0" u="none" strike="noStrike" baseline="0" dirty="0" smtClean="0">
                <a:solidFill>
                  <a:srgbClr val="000000"/>
                </a:solidFill>
                <a:latin typeface="Helvetica" panose="020B0604020202020204" pitchFamily="34" charset="0"/>
              </a:rPr>
              <a:t>S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. Sels</a:t>
            </a:r>
            <a:r>
              <a:rPr lang="de-DE" sz="1600" b="0" i="0" u="none" strike="noStrike" baseline="30000" dirty="0">
                <a:solidFill>
                  <a:srgbClr val="000000"/>
                </a:solidFill>
                <a:latin typeface="Helvetica" panose="020B0604020202020204" pitchFamily="34" charset="0"/>
              </a:rPr>
              <a:t>1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, M. Vilen</a:t>
            </a:r>
            <a:r>
              <a:rPr lang="de-DE" sz="1600" b="0" i="0" u="none" strike="noStrike" baseline="30000" dirty="0">
                <a:solidFill>
                  <a:srgbClr val="000000"/>
                </a:solidFill>
                <a:latin typeface="Helvetica" panose="020B0604020202020204" pitchFamily="34" charset="0"/>
              </a:rPr>
              <a:t>1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, F. Wienholtz</a:t>
            </a:r>
            <a:r>
              <a:rPr lang="de-DE" sz="1600" b="0" i="0" u="none" strike="noStrike" baseline="30000" dirty="0">
                <a:solidFill>
                  <a:srgbClr val="000000"/>
                </a:solidFill>
                <a:latin typeface="Helvetica" panose="020B0604020202020204" pitchFamily="34" charset="0"/>
              </a:rPr>
              <a:t>6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Arial Unicode MS"/>
              </a:rPr>
              <a:t>,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 W. N</a:t>
            </a:r>
            <a:r>
              <a:rPr lang="sv-SE" sz="1600" b="0" i="0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ö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rtershäuser</a:t>
            </a:r>
            <a:r>
              <a:rPr lang="de-DE" sz="1600" b="0" i="0" u="none" strike="noStrike" baseline="30000" dirty="0">
                <a:solidFill>
                  <a:srgbClr val="000000"/>
                </a:solidFill>
                <a:latin typeface="Helvetica" panose="020B0604020202020204" pitchFamily="34" charset="0"/>
              </a:rPr>
              <a:t>6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, L. Schweikhard</a:t>
            </a:r>
            <a:r>
              <a:rPr lang="de-DE" sz="1600" b="0" i="0" u="none" strike="noStrike" baseline="30000" dirty="0">
                <a:solidFill>
                  <a:srgbClr val="000000"/>
                </a:solidFill>
                <a:latin typeface="Helvetica" panose="020B0604020202020204" pitchFamily="34" charset="0"/>
              </a:rPr>
              <a:t>3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, </a:t>
            </a:r>
            <a:r>
              <a:rPr lang="de-DE" sz="1600" b="0" i="0" u="none" strike="noStrike" baseline="0" dirty="0" smtClean="0">
                <a:solidFill>
                  <a:srgbClr val="000000"/>
                </a:solidFill>
                <a:latin typeface="Helvetica" panose="020B0604020202020204" pitchFamily="34" charset="0"/>
              </a:rPr>
              <a:t>S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. Malbrunot-Ettenauer</a:t>
            </a:r>
            <a:r>
              <a:rPr lang="de-DE" sz="1600" b="0" i="0" u="none" strike="noStrike" baseline="30000" dirty="0">
                <a:solidFill>
                  <a:srgbClr val="000000"/>
                </a:solidFill>
                <a:latin typeface="Helvetica" panose="020B0604020202020204" pitchFamily="34" charset="0"/>
              </a:rPr>
              <a:t>1</a:t>
            </a:r>
            <a:endParaRPr lang="de-DE" sz="1600" b="0" i="0" u="none" strike="noStrike" baseline="30000" dirty="0">
              <a:solidFill>
                <a:srgbClr val="000000"/>
              </a:solidFill>
              <a:latin typeface="Arial Unicode MS"/>
            </a:endParaRPr>
          </a:p>
          <a:p>
            <a:pPr lvl="1" algn="ctr"/>
            <a:endParaRPr lang="de-DE" sz="1400" b="0" i="0" u="none" strike="noStrike" baseline="0" dirty="0">
              <a:solidFill>
                <a:srgbClr val="000000"/>
              </a:solidFill>
              <a:latin typeface="Arial Unicode MS"/>
            </a:endParaRPr>
          </a:p>
          <a:p>
            <a:pPr marL="400050" lvl="1" indent="0" algn="ctr">
              <a:buNone/>
            </a:pPr>
            <a:r>
              <a:rPr lang="en-US" sz="1400" b="0" i="1" u="none" strike="noStrike" baseline="30000" dirty="0">
                <a:solidFill>
                  <a:srgbClr val="000000"/>
                </a:solidFill>
                <a:latin typeface="Helvetica" panose="020B0604020202020204" pitchFamily="34" charset="0"/>
              </a:rPr>
              <a:t>1 </a:t>
            </a:r>
            <a:r>
              <a:rPr lang="en-US" sz="1400" b="0" i="1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Experimental Physics Department, CERN, CH-1211 Geneva, Switzerland</a:t>
            </a:r>
          </a:p>
          <a:p>
            <a:pPr marL="400050" lvl="1" indent="0" algn="ctr">
              <a:buNone/>
            </a:pPr>
            <a:r>
              <a:rPr lang="de-DE" sz="1400" b="0" i="1" u="none" strike="noStrike" baseline="30000" dirty="0">
                <a:solidFill>
                  <a:srgbClr val="000000"/>
                </a:solidFill>
                <a:latin typeface="Helvetica" panose="020B0604020202020204" pitchFamily="34" charset="0"/>
              </a:rPr>
              <a:t>2 </a:t>
            </a:r>
            <a:r>
              <a:rPr lang="de-DE" sz="1400" b="0" i="1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Friedrich-Alexander-Universität Erlangen-Nürnberg, D-</a:t>
            </a:r>
            <a:r>
              <a:rPr lang="de-AT" sz="1400" b="0" i="0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91054 Erlangen, </a:t>
            </a:r>
            <a:r>
              <a:rPr lang="de-DE" sz="1400" b="0" i="1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Germany</a:t>
            </a:r>
            <a:r>
              <a:rPr lang="de-DE" sz="1400" b="0" i="1" u="none" strike="noStrike" baseline="0" dirty="0">
                <a:solidFill>
                  <a:srgbClr val="FF2600"/>
                </a:solidFill>
                <a:latin typeface="Helvetica" panose="020B0604020202020204" pitchFamily="34" charset="0"/>
              </a:rPr>
              <a:t> </a:t>
            </a:r>
            <a:endParaRPr lang="de-DE" sz="1400" b="0" i="1" u="none" strike="noStrike" baseline="0" dirty="0">
              <a:solidFill>
                <a:srgbClr val="000000"/>
              </a:solidFill>
              <a:latin typeface="Arial Unicode MS"/>
            </a:endParaRPr>
          </a:p>
          <a:p>
            <a:pPr marL="0" marR="0" indent="0" algn="ctr" rtl="0">
              <a:buNone/>
            </a:pPr>
            <a:r>
              <a:rPr lang="de-DE" sz="1600" b="0" i="1" u="none" strike="noStrike" baseline="30000" dirty="0">
                <a:solidFill>
                  <a:srgbClr val="000000"/>
                </a:solidFill>
                <a:latin typeface="Helvetica" panose="020B0604020202020204" pitchFamily="34" charset="0"/>
              </a:rPr>
              <a:t>3 </a:t>
            </a:r>
            <a:r>
              <a:rPr lang="de-DE" sz="1600" b="0" i="1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Institut für Physik, Universität Greifswald, D-17487 Greifswald, Germany</a:t>
            </a:r>
            <a:endParaRPr lang="de-DE" sz="1600" b="0" i="1" u="none" strike="noStrike" baseline="0" dirty="0">
              <a:solidFill>
                <a:srgbClr val="000000"/>
              </a:solidFill>
              <a:latin typeface="Arial Unicode MS"/>
            </a:endParaRPr>
          </a:p>
          <a:p>
            <a:pPr marL="0" marR="0" indent="0" algn="ctr" rtl="0">
              <a:buNone/>
            </a:pPr>
            <a:r>
              <a:rPr lang="de-DE" sz="1600" b="0" i="1" u="none" strike="noStrike" baseline="30000" dirty="0">
                <a:solidFill>
                  <a:srgbClr val="000000"/>
                </a:solidFill>
                <a:latin typeface="Helvetica" panose="020B0604020202020204" pitchFamily="34" charset="0"/>
              </a:rPr>
              <a:t>4 </a:t>
            </a:r>
            <a:r>
              <a:rPr lang="de-DE" sz="1600" b="0" i="1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Technische Universität Wien, A-1040 Wien, Austria</a:t>
            </a:r>
            <a:endParaRPr lang="de-DE" sz="1600" b="0" i="1" u="none" strike="noStrike" baseline="0" dirty="0">
              <a:solidFill>
                <a:srgbClr val="000000"/>
              </a:solidFill>
              <a:latin typeface="Arial Unicode MS"/>
            </a:endParaRPr>
          </a:p>
          <a:p>
            <a:pPr marL="0" marR="0" indent="0" algn="ctr" rtl="0">
              <a:buNone/>
            </a:pPr>
            <a:r>
              <a:rPr lang="de-DE" sz="1600" b="0" i="1" u="none" strike="noStrike" baseline="30000" dirty="0">
                <a:solidFill>
                  <a:srgbClr val="000000"/>
                </a:solidFill>
                <a:latin typeface="Helvetica" panose="020B0604020202020204" pitchFamily="34" charset="0"/>
              </a:rPr>
              <a:t>5 </a:t>
            </a:r>
            <a:r>
              <a:rPr lang="de-DE" sz="1600" b="0" i="1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Universität Innsbruck, A-6020 Innsbruck, Austria </a:t>
            </a:r>
          </a:p>
          <a:p>
            <a:pPr marL="0" marR="0" indent="0" algn="ctr" rtl="0">
              <a:buNone/>
            </a:pPr>
            <a:r>
              <a:rPr lang="de-DE" sz="1600" b="0" i="1" u="none" strike="noStrike" baseline="30000" dirty="0">
                <a:solidFill>
                  <a:srgbClr val="000000"/>
                </a:solidFill>
                <a:latin typeface="Helvetica" panose="020B0604020202020204" pitchFamily="34" charset="0"/>
              </a:rPr>
              <a:t>6 </a:t>
            </a:r>
            <a:r>
              <a:rPr lang="de-DE" sz="1600" b="0" i="1" u="none" strike="noStrike" baseline="0" dirty="0">
                <a:solidFill>
                  <a:srgbClr val="000000"/>
                </a:solidFill>
                <a:latin typeface="Helvetica" panose="020B0604020202020204" pitchFamily="34" charset="0"/>
              </a:rPr>
              <a:t>Institut für Kernphysik, TU Darmstadt, D-64289 Darmstadt, Germany</a:t>
            </a:r>
            <a:endParaRPr lang="de-DE" sz="1600" b="0" i="1" u="none" strike="noStrike" baseline="0" dirty="0">
              <a:solidFill>
                <a:srgbClr val="000000"/>
              </a:solidFill>
              <a:latin typeface="Arial Unicode MS"/>
            </a:endParaRPr>
          </a:p>
          <a:p>
            <a:endParaRPr lang="de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71876F-E11A-43A0-975A-A8CA07B95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F6E401-0C9F-4109-826F-C482653857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A6173D-556B-42B0-9CC8-26EAA0D04F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476" y="4786100"/>
            <a:ext cx="2364946" cy="1542196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B374284C-B979-4964-8F9B-16D866CB68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91477" y="6217298"/>
            <a:ext cx="3103043" cy="506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 descr="CERN144">
            <a:extLst>
              <a:ext uri="{FF2B5EF4-FFF2-40B4-BE49-F238E27FC236}">
                <a16:creationId xmlns:a16="http://schemas.microsoft.com/office/drawing/2014/main" id="{A4D2F27B-3286-46BC-A04B-172F911479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03496" y="5834403"/>
            <a:ext cx="957808" cy="95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">
            <a:extLst>
              <a:ext uri="{FF2B5EF4-FFF2-40B4-BE49-F238E27FC236}">
                <a16:creationId xmlns:a16="http://schemas.microsoft.com/office/drawing/2014/main" id="{FAE3A48D-D148-48CE-9B81-3DCD3269D68A}"/>
              </a:ext>
            </a:extLst>
          </p:cNvPr>
          <p:cNvSpPr txBox="1"/>
          <p:nvPr/>
        </p:nvSpPr>
        <p:spPr>
          <a:xfrm>
            <a:off x="5122896" y="5507678"/>
            <a:ext cx="34416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b="1" dirty="0">
                <a:solidFill>
                  <a:srgbClr val="7BBA21"/>
                </a:solidFill>
                <a:latin typeface="+mj-lt"/>
                <a:ea typeface="+mj-ea"/>
                <a:cs typeface="+mj-cs"/>
              </a:rPr>
              <a:t>Visit: cern.ch/</a:t>
            </a:r>
            <a:r>
              <a:rPr lang="en-GB" sz="2800" b="1" dirty="0" err="1">
                <a:solidFill>
                  <a:srgbClr val="7BBA21"/>
                </a:solidFill>
                <a:latin typeface="+mj-lt"/>
                <a:ea typeface="+mj-ea"/>
                <a:cs typeface="+mj-cs"/>
              </a:rPr>
              <a:t>miracls</a:t>
            </a:r>
            <a:endParaRPr lang="en-GB" sz="2800" b="1" dirty="0">
              <a:solidFill>
                <a:srgbClr val="7BBA2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68F6004-C161-4213-AAE6-66BBD635D77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7233" y="4785929"/>
            <a:ext cx="2425432" cy="873156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E36221A8-ED37-44C8-8246-41A6BF4EC4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998205" y="3034372"/>
            <a:ext cx="3278361" cy="104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5043" y="3839580"/>
            <a:ext cx="10097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Collaboration partners for the </a:t>
            </a:r>
            <a:r>
              <a:rPr lang="en-US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photodetachment</a:t>
            </a:r>
            <a:r>
              <a:rPr lang="en-US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 studies:</a:t>
            </a:r>
            <a:r>
              <a:rPr lang="en-US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 M</a:t>
            </a:r>
            <a:r>
              <a:rPr lang="en-US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. Au (CERN), U. </a:t>
            </a:r>
            <a:r>
              <a:rPr lang="en-US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Berzinsh</a:t>
            </a:r>
            <a:r>
              <a:rPr lang="en-US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 (U. Latvia), R. Blakey (CERN), D. Hanstorp (U. Gothenburg), </a:t>
            </a:r>
            <a:r>
              <a:rPr lang="en-US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D</a:t>
            </a:r>
            <a:r>
              <a:rPr lang="en-US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. </a:t>
            </a:r>
            <a:r>
              <a:rPr lang="en-US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Leimbach</a:t>
            </a:r>
            <a:r>
              <a:rPr lang="en-US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 (U. </a:t>
            </a:r>
            <a:r>
              <a:rPr lang="en-GB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Gothenburg), M. Nichols (U. Gothenburg), </a:t>
            </a:r>
            <a:r>
              <a:rPr lang="en-GB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M</a:t>
            </a:r>
            <a:r>
              <a:rPr lang="en-GB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. </a:t>
            </a:r>
            <a:r>
              <a:rPr lang="en-GB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Reponen</a:t>
            </a:r>
            <a:r>
              <a:rPr lang="en-GB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 (JYFL), S. </a:t>
            </a:r>
            <a:r>
              <a:rPr lang="en-GB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Rothe</a:t>
            </a:r>
            <a:r>
              <a:rPr lang="en-GB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 </a:t>
            </a:r>
            <a:r>
              <a:rPr lang="en-US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(CERN), </a:t>
            </a:r>
            <a:r>
              <a:rPr lang="en-US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J</a:t>
            </a:r>
            <a:r>
              <a:rPr lang="en-US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. </a:t>
            </a:r>
            <a:r>
              <a:rPr lang="en-US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Warbinek</a:t>
            </a:r>
            <a:r>
              <a:rPr lang="en-US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 (GSI</a:t>
            </a:r>
            <a:r>
              <a:rPr lang="en-US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/>
                <a:cs typeface="Arial Unicode MS"/>
              </a:rPr>
              <a:t>)</a:t>
            </a:r>
            <a:endParaRPr lang="en-GB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02855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ISOLDE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7271894" y="3249917"/>
            <a:ext cx="264267" cy="74955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https://upload.wikimedia.org/wikipedia/de/3/3d/Small-SDC167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40" y="1583314"/>
            <a:ext cx="5663952" cy="424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81" y="1596953"/>
            <a:ext cx="6277759" cy="415544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744072" y="6420449"/>
            <a:ext cx="5491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https://ep-news.web.cern.ch/content/many-faces-isolde</a:t>
            </a:r>
          </a:p>
        </p:txBody>
      </p:sp>
    </p:spTree>
    <p:extLst>
      <p:ext uri="{BB962C8B-B14F-4D97-AF65-F5344CB8AC3E}">
        <p14:creationId xmlns:p14="http://schemas.microsoft.com/office/powerpoint/2010/main" val="118389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Production of Radioactive </a:t>
            </a:r>
            <a:r>
              <a:rPr lang="en-US" sz="3200" dirty="0"/>
              <a:t>N</a:t>
            </a:r>
            <a:r>
              <a:rPr lang="en-US" sz="3200" dirty="0" smtClean="0"/>
              <a:t>uclides </a:t>
            </a:r>
            <a:r>
              <a:rPr lang="en-US" sz="3600" dirty="0" smtClean="0"/>
              <a:t>@ </a:t>
            </a:r>
            <a:r>
              <a:rPr lang="en-US" sz="3600" dirty="0"/>
              <a:t>ISOLDE</a:t>
            </a:r>
            <a:endParaRPr lang="en-GB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Afbeeldingsresultaat voor nucleus at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025" y="3334409"/>
            <a:ext cx="4267409" cy="2722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Shape 118"/>
          <p:cNvSpPr/>
          <p:nvPr/>
        </p:nvSpPr>
        <p:spPr>
          <a:xfrm>
            <a:off x="2567609" y="1052737"/>
            <a:ext cx="5534693" cy="19126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/>
          <a:lstStyle/>
          <a:p>
            <a:pPr marL="127000" indent="-127000" defTabSz="406400">
              <a:spcBef>
                <a:spcPts val="400"/>
              </a:spcBef>
              <a:buSzPct val="80000"/>
              <a:buChar char="•"/>
              <a:defRPr>
                <a:uFillTx/>
              </a:defRP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~1000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 isotopes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0" indent="-127000" defTabSz="406400">
              <a:spcBef>
                <a:spcPts val="400"/>
              </a:spcBef>
              <a:buSzPct val="80000"/>
              <a:buChar char="•"/>
              <a:defRPr>
                <a:uFillTx/>
              </a:defRP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~75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 elements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0" indent="-127000" defTabSz="406400">
              <a:spcBef>
                <a:spcPts val="400"/>
              </a:spcBef>
              <a:buSzPct val="80000"/>
              <a:buChar char="•"/>
              <a:defRPr>
                <a:uFillTx/>
              </a:defRP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Half-life: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stable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06400">
              <a:spcBef>
                <a:spcPts val="400"/>
              </a:spcBef>
              <a:buSzPct val="80000"/>
              <a:defRPr>
                <a:uFillTx/>
              </a:defRPr>
            </a:pP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065" y="1019037"/>
            <a:ext cx="3863949" cy="198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17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Production of Radioactive </a:t>
            </a:r>
            <a:r>
              <a:rPr lang="en-US" sz="3200" dirty="0"/>
              <a:t>N</a:t>
            </a:r>
            <a:r>
              <a:rPr lang="en-US" sz="3200" dirty="0" smtClean="0"/>
              <a:t>uclides </a:t>
            </a:r>
            <a:r>
              <a:rPr lang="en-US" sz="3600" dirty="0" smtClean="0"/>
              <a:t>@ </a:t>
            </a:r>
            <a:r>
              <a:rPr lang="en-US" sz="3600" dirty="0"/>
              <a:t>ISOLDE</a:t>
            </a:r>
            <a:endParaRPr lang="en-GB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Afbeeldingsresultaat voor nucleus at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025" y="3334409"/>
            <a:ext cx="4267409" cy="2722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Shape 118"/>
          <p:cNvSpPr/>
          <p:nvPr/>
        </p:nvSpPr>
        <p:spPr>
          <a:xfrm>
            <a:off x="2567609" y="1052737"/>
            <a:ext cx="5534693" cy="19126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/>
          <a:lstStyle/>
          <a:p>
            <a:pPr marL="127000" indent="-127000" defTabSz="406400">
              <a:spcBef>
                <a:spcPts val="400"/>
              </a:spcBef>
              <a:buSzPct val="80000"/>
              <a:buChar char="•"/>
              <a:defRPr>
                <a:uFillTx/>
              </a:defRP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~1000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 isotopes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0" indent="-127000" defTabSz="406400">
              <a:spcBef>
                <a:spcPts val="400"/>
              </a:spcBef>
              <a:buSzPct val="80000"/>
              <a:buChar char="•"/>
              <a:defRPr>
                <a:uFillTx/>
              </a:defRP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~75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 elements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0" indent="-127000" defTabSz="406400">
              <a:spcBef>
                <a:spcPts val="400"/>
              </a:spcBef>
              <a:buSzPct val="80000"/>
              <a:buChar char="•"/>
              <a:defRPr>
                <a:uFillTx/>
              </a:defRP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Half-life: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stable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06400">
              <a:spcBef>
                <a:spcPts val="400"/>
              </a:spcBef>
              <a:buSzPct val="80000"/>
              <a:defRPr>
                <a:uFillTx/>
              </a:defRPr>
            </a:pP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065" y="1019037"/>
            <a:ext cx="3863949" cy="1988946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2166019" y="1513299"/>
            <a:ext cx="6264696" cy="4729389"/>
            <a:chOff x="1043608" y="2083432"/>
            <a:chExt cx="6264696" cy="4729389"/>
          </a:xfrm>
        </p:grpSpPr>
        <p:pic>
          <p:nvPicPr>
            <p:cNvPr id="7" name="Picture 10" descr="Nuclear_chart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1429" y="2083432"/>
              <a:ext cx="6146875" cy="4225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" name="Straight Arrow Connector 14"/>
            <p:cNvCxnSpPr/>
            <p:nvPr/>
          </p:nvCxnSpPr>
          <p:spPr>
            <a:xfrm>
              <a:off x="1043608" y="6413425"/>
              <a:ext cx="3043237" cy="0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1043608" y="4221088"/>
              <a:ext cx="0" cy="2192337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11"/>
            <p:cNvSpPr txBox="1">
              <a:spLocks noChangeArrowheads="1"/>
            </p:cNvSpPr>
            <p:nvPr/>
          </p:nvSpPr>
          <p:spPr bwMode="auto">
            <a:xfrm>
              <a:off x="1619672" y="6443489"/>
              <a:ext cx="2223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dirty="0" smtClean="0"/>
                <a:t>Number of neutrons</a:t>
              </a:r>
              <a:endParaRPr lang="en-US" sz="1800" dirty="0"/>
            </a:p>
          </p:txBody>
        </p:sp>
        <p:sp>
          <p:nvSpPr>
            <p:cNvPr id="26" name="TextBox 12"/>
            <p:cNvSpPr txBox="1">
              <a:spLocks noChangeArrowheads="1"/>
            </p:cNvSpPr>
            <p:nvPr/>
          </p:nvSpPr>
          <p:spPr bwMode="auto">
            <a:xfrm>
              <a:off x="1053417" y="3668909"/>
              <a:ext cx="155689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dirty="0" smtClean="0"/>
                <a:t>Number of protons</a:t>
              </a:r>
              <a:endParaRPr 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3592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screenshot_01.jpg"/>
          <p:cNvPicPr>
            <a:picLocks noChangeAspect="1"/>
          </p:cNvPicPr>
          <p:nvPr/>
        </p:nvPicPr>
        <p:blipFill>
          <a:blip r:embed="rId2">
            <a:extLst/>
          </a:blip>
          <a:srcRect r="844"/>
          <a:stretch>
            <a:fillRect/>
          </a:stretch>
        </p:blipFill>
        <p:spPr>
          <a:xfrm>
            <a:off x="5938585" y="1450469"/>
            <a:ext cx="4357700" cy="2827731"/>
          </a:xfrm>
          <a:prstGeom prst="rect">
            <a:avLst/>
          </a:prstGeom>
          <a:ln w="12700">
            <a:miter lim="400000"/>
          </a:ln>
        </p:spPr>
      </p:pic>
      <p:sp>
        <p:nvSpPr>
          <p:cNvPr id="92" name="Shape 92"/>
          <p:cNvSpPr/>
          <p:nvPr/>
        </p:nvSpPr>
        <p:spPr>
          <a:xfrm>
            <a:off x="1524002" y="1141610"/>
            <a:ext cx="948701" cy="5743775"/>
          </a:xfrm>
          <a:prstGeom prst="rect">
            <a:avLst/>
          </a:prstGeom>
          <a:solidFill>
            <a:srgbClr val="36499E"/>
          </a:solidFill>
          <a:ln w="25400"/>
        </p:spPr>
        <p:txBody>
          <a:bodyPr lIns="38100" tIns="38100" rIns="38100" bIns="38100" anchor="ctr"/>
          <a:lstStyle/>
          <a:p>
            <a:pPr algn="ctr">
              <a:buClr>
                <a:srgbClr val="FFFFFF"/>
              </a:buClr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/>
          </a:p>
        </p:txBody>
      </p:sp>
      <p:sp>
        <p:nvSpPr>
          <p:cNvPr id="93" name="Shape 93"/>
          <p:cNvSpPr/>
          <p:nvPr/>
        </p:nvSpPr>
        <p:spPr>
          <a:xfrm rot="16200000">
            <a:off x="1622243" y="-84224"/>
            <a:ext cx="761108" cy="9367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36499E"/>
          </a:solidFill>
          <a:ln w="25400"/>
        </p:spPr>
        <p:txBody>
          <a:bodyPr lIns="0" tIns="0" rIns="0" bIns="0"/>
          <a:lstStyle/>
          <a:p>
            <a:pPr>
              <a:buClrTx/>
            </a:pPr>
            <a:endParaRPr/>
          </a:p>
        </p:txBody>
      </p:sp>
      <p:sp>
        <p:nvSpPr>
          <p:cNvPr id="94" name="Shape 94"/>
          <p:cNvSpPr/>
          <p:nvPr/>
        </p:nvSpPr>
        <p:spPr>
          <a:xfrm>
            <a:off x="1559999" y="908721"/>
            <a:ext cx="9072002" cy="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09" y="0"/>
                </a:lnTo>
                <a:lnTo>
                  <a:pt x="21600" y="0"/>
                </a:lnTo>
                <a:lnTo>
                  <a:pt x="21391" y="21600"/>
                </a:lnTo>
                <a:close/>
              </a:path>
            </a:pathLst>
          </a:custGeom>
          <a:solidFill>
            <a:srgbClr val="8CC32B"/>
          </a:solidFill>
          <a:ln w="25400"/>
        </p:spPr>
        <p:txBody>
          <a:bodyPr lIns="0" tIns="0" rIns="0" bIns="0"/>
          <a:lstStyle/>
          <a:p>
            <a:pPr>
              <a:buClrTx/>
            </a:pPr>
            <a:endParaRPr/>
          </a:p>
        </p:txBody>
      </p:sp>
      <p:pic>
        <p:nvPicPr>
          <p:cNvPr id="95" name="image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863141" y="6381329"/>
            <a:ext cx="1697356" cy="369571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Shape 96"/>
          <p:cNvSpPr>
            <a:spLocks noGrp="1"/>
          </p:cNvSpPr>
          <p:nvPr>
            <p:ph type="title"/>
          </p:nvPr>
        </p:nvSpPr>
        <p:spPr>
          <a:xfrm>
            <a:off x="2840284" y="-73542"/>
            <a:ext cx="7643192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N</a:t>
            </a:r>
            <a:r>
              <a:rPr dirty="0"/>
              <a:t>uclear </a:t>
            </a:r>
            <a:r>
              <a:rPr lang="en-US" dirty="0"/>
              <a:t>S</a:t>
            </a:r>
            <a:r>
              <a:rPr dirty="0"/>
              <a:t>hell </a:t>
            </a:r>
            <a:r>
              <a:rPr lang="en-US" dirty="0"/>
              <a:t>S</a:t>
            </a:r>
            <a:r>
              <a:rPr dirty="0"/>
              <a:t>tructure</a:t>
            </a:r>
          </a:p>
        </p:txBody>
      </p:sp>
      <p:sp>
        <p:nvSpPr>
          <p:cNvPr id="99" name="Shape 99"/>
          <p:cNvSpPr/>
          <p:nvPr/>
        </p:nvSpPr>
        <p:spPr>
          <a:xfrm rot="16200000">
            <a:off x="5145807" y="2707407"/>
            <a:ext cx="68993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>
            <a:spAutoFit/>
          </a:bodyPr>
          <a:lstStyle>
            <a:lvl1pPr>
              <a:defRPr sz="1400"/>
            </a:lvl1pPr>
          </a:lstStyle>
          <a:p>
            <a:r>
              <a:t>protons </a:t>
            </a:r>
          </a:p>
        </p:txBody>
      </p:sp>
      <p:sp>
        <p:nvSpPr>
          <p:cNvPr id="100" name="Shape 100"/>
          <p:cNvSpPr/>
          <p:nvPr/>
        </p:nvSpPr>
        <p:spPr>
          <a:xfrm>
            <a:off x="7735273" y="4698027"/>
            <a:ext cx="779786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>
            <a:spAutoFit/>
          </a:bodyPr>
          <a:lstStyle>
            <a:lvl1pPr>
              <a:defRPr sz="1400"/>
            </a:lvl1pPr>
          </a:lstStyle>
          <a:p>
            <a:r>
              <a:t>neutrons </a:t>
            </a:r>
          </a:p>
        </p:txBody>
      </p:sp>
      <p:sp>
        <p:nvSpPr>
          <p:cNvPr id="101" name="Shape 101"/>
          <p:cNvSpPr>
            <a:spLocks noGrp="1"/>
          </p:cNvSpPr>
          <p:nvPr>
            <p:ph type="body" sz="quarter" idx="1"/>
          </p:nvPr>
        </p:nvSpPr>
        <p:spPr>
          <a:xfrm>
            <a:off x="4140200" y="1028700"/>
            <a:ext cx="2095500" cy="749300"/>
          </a:xfrm>
          <a:prstGeom prst="rect">
            <a:avLst/>
          </a:prstGeom>
          <a:ln>
            <a:miter lim="400000"/>
          </a:ln>
        </p:spPr>
        <p:txBody>
          <a:bodyPr vert="horz" lIns="50800" tIns="50800" rIns="50800" bIns="50800" rtlCol="0">
            <a:normAutofit fontScale="92500"/>
          </a:bodyPr>
          <a:lstStyle/>
          <a:p>
            <a:pPr marL="0" indent="0" defTabSz="406400">
              <a:spcBef>
                <a:spcPts val="0"/>
              </a:spcBef>
              <a:buFont typeface="Zapf Dingbats"/>
              <a:defRPr sz="1800">
                <a:uFillTx/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 </a:t>
            </a:r>
            <a:r>
              <a:rPr dirty="0"/>
              <a:t>shell structure </a:t>
            </a:r>
          </a:p>
          <a:p>
            <a:pPr marL="0" indent="0" defTabSz="406400">
              <a:spcBef>
                <a:spcPts val="0"/>
              </a:spcBef>
              <a:buFont typeface="Zapf Dingbats"/>
              <a:defRPr sz="1800">
                <a:uFillTx/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 </a:t>
            </a:r>
            <a:r>
              <a:rPr dirty="0"/>
              <a:t>&amp; ‘magic numbers’</a:t>
            </a:r>
          </a:p>
        </p:txBody>
      </p:sp>
      <p:sp>
        <p:nvSpPr>
          <p:cNvPr id="102" name="Shape 10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 dirty="0"/>
          </a:p>
        </p:txBody>
      </p:sp>
      <p:grpSp>
        <p:nvGrpSpPr>
          <p:cNvPr id="106" name="Group 106"/>
          <p:cNvGrpSpPr/>
          <p:nvPr/>
        </p:nvGrpSpPr>
        <p:grpSpPr>
          <a:xfrm>
            <a:off x="2489200" y="2101506"/>
            <a:ext cx="1909930" cy="4159595"/>
            <a:chOff x="185570" y="0"/>
            <a:chExt cx="1909929" cy="4159594"/>
          </a:xfrm>
        </p:grpSpPr>
        <p:pic>
          <p:nvPicPr>
            <p:cNvPr id="103" name="E_shell_model_E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t="40625" r="44069"/>
            <a:stretch>
              <a:fillRect/>
            </a:stretch>
          </p:blipFill>
          <p:spPr>
            <a:xfrm>
              <a:off x="202014" y="0"/>
              <a:ext cx="1893486" cy="34915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04" name="Shape 104"/>
            <p:cNvSpPr/>
            <p:nvPr/>
          </p:nvSpPr>
          <p:spPr>
            <a:xfrm>
              <a:off x="210970" y="3207094"/>
              <a:ext cx="1422401" cy="330201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185570" y="3181694"/>
              <a:ext cx="1358901" cy="977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algn="ctr" defTabSz="406400">
                <a:buClrTx/>
                <a:defRPr sz="2000" b="1">
                  <a:solidFill>
                    <a:srgbClr val="E32400"/>
                  </a:solidFill>
                  <a:uFillTx/>
                </a:defRPr>
              </a:lvl1pPr>
            </a:lstStyle>
            <a:p>
              <a:r>
                <a:t>Shell Model of Nuclei</a:t>
              </a:r>
            </a:p>
          </p:txBody>
        </p:sp>
      </p:grpSp>
      <p:sp>
        <p:nvSpPr>
          <p:cNvPr id="107" name="Shape 107"/>
          <p:cNvSpPr/>
          <p:nvPr/>
        </p:nvSpPr>
        <p:spPr>
          <a:xfrm>
            <a:off x="4203700" y="4991100"/>
            <a:ext cx="6654800" cy="116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/>
          <a:lstStyle/>
          <a:p>
            <a:pPr defTabSz="406400">
              <a:spcBef>
                <a:spcPts val="400"/>
              </a:spcBef>
              <a:defRPr sz="2300">
                <a:uFillTx/>
              </a:defRPr>
            </a:pPr>
            <a:r>
              <a:rPr sz="2300" dirty="0"/>
              <a:t>studies at modern radioactive ion beam (RIB) facilities </a:t>
            </a:r>
          </a:p>
          <a:p>
            <a:pPr defTabSz="406400">
              <a:buSzPct val="125000"/>
              <a:buChar char="➡"/>
              <a:defRPr sz="2300">
                <a:uFillTx/>
              </a:defRPr>
            </a:pPr>
            <a:r>
              <a:rPr sz="2300" dirty="0"/>
              <a:t> disappearance of established shell closures </a:t>
            </a:r>
          </a:p>
          <a:p>
            <a:pPr defTabSz="406400">
              <a:buSzPct val="125000"/>
              <a:buChar char="➡"/>
              <a:defRPr sz="2300">
                <a:uFillTx/>
              </a:defRPr>
            </a:pPr>
            <a:r>
              <a:rPr sz="2300" dirty="0"/>
              <a:t> emergence of new ones</a:t>
            </a:r>
          </a:p>
        </p:txBody>
      </p:sp>
      <p:sp>
        <p:nvSpPr>
          <p:cNvPr id="108" name="Shape 108"/>
          <p:cNvSpPr/>
          <p:nvPr/>
        </p:nvSpPr>
        <p:spPr>
          <a:xfrm>
            <a:off x="1541923" y="762000"/>
            <a:ext cx="2413001" cy="1130300"/>
          </a:xfrm>
          <a:prstGeom prst="roundRect">
            <a:avLst>
              <a:gd name="adj" fmla="val 16854"/>
            </a:avLst>
          </a:prstGeom>
          <a:solidFill>
            <a:srgbClr val="FFFFFF"/>
          </a:solidFill>
          <a:ln w="38100">
            <a:solidFill>
              <a:srgbClr val="2E4A8B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>
                <a:solidFill>
                  <a:srgbClr val="2E4A8B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</a:defRPr>
            </a:pPr>
            <a:endParaRPr/>
          </a:p>
        </p:txBody>
      </p:sp>
      <p:pic>
        <p:nvPicPr>
          <p:cNvPr id="109" name="Francis-H.-C.-Crick-Nobel-Prize-Medal-1.tif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625600" y="939800"/>
            <a:ext cx="774700" cy="774700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Shape 110"/>
          <p:cNvSpPr/>
          <p:nvPr/>
        </p:nvSpPr>
        <p:spPr>
          <a:xfrm>
            <a:off x="2438400" y="838200"/>
            <a:ext cx="1447800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>
              <a:buClr>
                <a:srgbClr val="4349AA"/>
              </a:buClr>
              <a:buFont typeface="Arial"/>
              <a:defRPr sz="1400" b="1" i="1">
                <a:solidFill>
                  <a:srgbClr val="2F4B8E"/>
                </a:solidFill>
                <a:uFill>
                  <a:solidFill>
                    <a:srgbClr val="2F4B8E"/>
                  </a:solidFill>
                </a:uFill>
              </a:defRPr>
            </a:pPr>
            <a:r>
              <a:rPr sz="1400"/>
              <a:t>Maria Goeppert Mayer</a:t>
            </a:r>
          </a:p>
          <a:p>
            <a:pPr marL="40639" marR="40639">
              <a:buClr>
                <a:srgbClr val="4349AA"/>
              </a:buClr>
              <a:buFont typeface="Arial"/>
              <a:defRPr sz="1400" b="1" i="1">
                <a:solidFill>
                  <a:srgbClr val="2F4B8E"/>
                </a:solidFill>
                <a:uFill>
                  <a:solidFill>
                    <a:srgbClr val="2F4B8E"/>
                  </a:solidFill>
                </a:uFill>
              </a:defRPr>
            </a:pPr>
            <a:r>
              <a:rPr sz="1400"/>
              <a:t>J. Hans D. Jensen</a:t>
            </a:r>
          </a:p>
          <a:p>
            <a:pPr marL="40639" marR="40639">
              <a:buClr>
                <a:srgbClr val="4349AA"/>
              </a:buClr>
              <a:buFont typeface="Arial"/>
              <a:defRPr sz="1400" b="1" i="1">
                <a:solidFill>
                  <a:srgbClr val="2F4B8E"/>
                </a:solidFill>
                <a:uFill>
                  <a:solidFill>
                    <a:srgbClr val="2F4B8E"/>
                  </a:solidFill>
                </a:uFill>
              </a:defRPr>
            </a:pPr>
            <a:r>
              <a:rPr sz="1400"/>
              <a:t>Nobel Prize 1963</a:t>
            </a:r>
          </a:p>
        </p:txBody>
      </p:sp>
      <p:sp>
        <p:nvSpPr>
          <p:cNvPr id="111" name="Shape 111"/>
          <p:cNvSpPr/>
          <p:nvPr/>
        </p:nvSpPr>
        <p:spPr>
          <a:xfrm>
            <a:off x="5674212" y="2346943"/>
            <a:ext cx="4" cy="1292117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  <p:txBody>
          <a:bodyPr lIns="0" tIns="0" rIns="0" bIns="0"/>
          <a:lstStyle/>
          <a:p>
            <a:pPr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112" name="Shape 112"/>
          <p:cNvSpPr/>
          <p:nvPr/>
        </p:nvSpPr>
        <p:spPr>
          <a:xfrm flipH="1">
            <a:off x="7474722" y="4646556"/>
            <a:ext cx="1292117" cy="4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  <p:txBody>
          <a:bodyPr lIns="0" tIns="0" rIns="0" bIns="0"/>
          <a:lstStyle/>
          <a:p>
            <a:pPr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113" name="Shape 113"/>
          <p:cNvSpPr/>
          <p:nvPr/>
        </p:nvSpPr>
        <p:spPr>
          <a:xfrm>
            <a:off x="5994400" y="2781300"/>
            <a:ext cx="3937000" cy="1397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endParaRPr/>
          </a:p>
        </p:txBody>
      </p:sp>
      <p:sp>
        <p:nvSpPr>
          <p:cNvPr id="114" name="Shape 114"/>
          <p:cNvSpPr/>
          <p:nvPr/>
        </p:nvSpPr>
        <p:spPr>
          <a:xfrm>
            <a:off x="9982200" y="2705100"/>
            <a:ext cx="392758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>
            <a:spAutoFit/>
          </a:bodyPr>
          <a:lstStyle>
            <a:lvl1pPr>
              <a:defRPr sz="1400" b="1"/>
            </a:lvl1pPr>
          </a:lstStyle>
          <a:p>
            <a:r>
              <a:t>Z=8 </a:t>
            </a:r>
          </a:p>
        </p:txBody>
      </p:sp>
      <p:sp>
        <p:nvSpPr>
          <p:cNvPr id="115" name="Shape 115"/>
          <p:cNvSpPr/>
          <p:nvPr/>
        </p:nvSpPr>
        <p:spPr>
          <a:xfrm>
            <a:off x="7188200" y="4229100"/>
            <a:ext cx="424880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>
            <a:spAutoFit/>
          </a:bodyPr>
          <a:lstStyle>
            <a:lvl1pPr>
              <a:defRPr sz="1400" b="1"/>
            </a:lvl1pPr>
          </a:lstStyle>
          <a:p>
            <a:r>
              <a:t>N=8 </a:t>
            </a:r>
          </a:p>
        </p:txBody>
      </p:sp>
      <p:sp>
        <p:nvSpPr>
          <p:cNvPr id="116" name="Shape 116"/>
          <p:cNvSpPr/>
          <p:nvPr/>
        </p:nvSpPr>
        <p:spPr>
          <a:xfrm>
            <a:off x="7302500" y="1460500"/>
            <a:ext cx="152400" cy="28067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endParaRPr/>
          </a:p>
        </p:txBody>
      </p:sp>
      <p:sp>
        <p:nvSpPr>
          <p:cNvPr id="117" name="Shape 117"/>
          <p:cNvSpPr/>
          <p:nvPr/>
        </p:nvSpPr>
        <p:spPr>
          <a:xfrm>
            <a:off x="8636000" y="2463800"/>
            <a:ext cx="177800" cy="1041400"/>
          </a:xfrm>
          <a:prstGeom prst="rect">
            <a:avLst/>
          </a:prstGeom>
          <a:ln w="50800">
            <a:solidFill>
              <a:srgbClr val="FF4013"/>
            </a:solidFill>
            <a:miter lim="400000"/>
          </a:ln>
        </p:spPr>
        <p:txBody>
          <a:bodyPr lIns="38100" tIns="38100" rIns="38100" bIns="38100"/>
          <a:lstStyle/>
          <a:p>
            <a:pPr>
              <a:defRPr>
                <a:solidFill>
                  <a:srgbClr val="FF4013"/>
                </a:solidFill>
                <a:uFill>
                  <a:solidFill>
                    <a:srgbClr val="FF4013"/>
                  </a:solidFill>
                </a:uFill>
              </a:defRPr>
            </a:pPr>
            <a:endParaRPr/>
          </a:p>
        </p:txBody>
      </p:sp>
      <p:sp>
        <p:nvSpPr>
          <p:cNvPr id="118" name="Shape 118"/>
          <p:cNvSpPr/>
          <p:nvPr/>
        </p:nvSpPr>
        <p:spPr>
          <a:xfrm>
            <a:off x="8356600" y="3556000"/>
            <a:ext cx="716930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>
            <a:spAutoFit/>
          </a:bodyPr>
          <a:lstStyle/>
          <a:p>
            <a:pPr algn="ctr">
              <a:defRPr sz="1400" b="1">
                <a:solidFill>
                  <a:srgbClr val="E32400"/>
                </a:solidFill>
                <a:uFill>
                  <a:solidFill>
                    <a:srgbClr val="E32400"/>
                  </a:solidFill>
                </a:uFill>
              </a:defRPr>
            </a:pPr>
            <a:r>
              <a:rPr sz="1400"/>
              <a:t>N=16</a:t>
            </a:r>
          </a:p>
          <a:p>
            <a:pPr algn="ctr">
              <a:defRPr sz="1400" b="1">
                <a:solidFill>
                  <a:srgbClr val="E32400"/>
                </a:solidFill>
                <a:uFill>
                  <a:solidFill>
                    <a:srgbClr val="E32400"/>
                  </a:solidFill>
                </a:uFill>
              </a:defRPr>
            </a:pPr>
            <a:r>
              <a:rPr sz="1400"/>
              <a:t>appears </a:t>
            </a:r>
          </a:p>
        </p:txBody>
      </p:sp>
      <p:sp>
        <p:nvSpPr>
          <p:cNvPr id="119" name="Shape 119"/>
          <p:cNvSpPr/>
          <p:nvPr/>
        </p:nvSpPr>
        <p:spPr>
          <a:xfrm>
            <a:off x="9309100" y="2146300"/>
            <a:ext cx="152400" cy="1244600"/>
          </a:xfrm>
          <a:prstGeom prst="rect">
            <a:avLst/>
          </a:prstGeom>
          <a:ln w="50800">
            <a:solidFill>
              <a:srgbClr val="FF4013"/>
            </a:solidFill>
            <a:miter lim="400000"/>
          </a:ln>
        </p:spPr>
        <p:txBody>
          <a:bodyPr lIns="38100" tIns="38100" rIns="38100" bIns="38100"/>
          <a:lstStyle/>
          <a:p>
            <a:pPr>
              <a:defRPr>
                <a:solidFill>
                  <a:srgbClr val="FF4013"/>
                </a:solidFill>
                <a:uFill>
                  <a:solidFill>
                    <a:srgbClr val="FF4013"/>
                  </a:solidFill>
                </a:uFill>
              </a:defRPr>
            </a:pPr>
            <a:endParaRPr/>
          </a:p>
        </p:txBody>
      </p:sp>
      <p:sp>
        <p:nvSpPr>
          <p:cNvPr id="120" name="Shape 120"/>
          <p:cNvSpPr/>
          <p:nvPr/>
        </p:nvSpPr>
        <p:spPr>
          <a:xfrm>
            <a:off x="9309100" y="1460500"/>
            <a:ext cx="152400" cy="6604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endParaRPr/>
          </a:p>
        </p:txBody>
      </p:sp>
      <p:sp>
        <p:nvSpPr>
          <p:cNvPr id="121" name="Shape 121"/>
          <p:cNvSpPr/>
          <p:nvPr/>
        </p:nvSpPr>
        <p:spPr>
          <a:xfrm>
            <a:off x="9254895" y="3175000"/>
            <a:ext cx="926940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>
            <a:spAutoFit/>
          </a:bodyPr>
          <a:lstStyle/>
          <a:p>
            <a:pPr algn="ctr">
              <a:defRPr sz="1400" b="1">
                <a:solidFill>
                  <a:srgbClr val="E32400"/>
                </a:solidFill>
                <a:uFill>
                  <a:solidFill>
                    <a:srgbClr val="E32400"/>
                  </a:solidFill>
                </a:uFill>
              </a:defRPr>
            </a:pPr>
            <a:r>
              <a:rPr sz="1400"/>
              <a:t>N=20</a:t>
            </a:r>
          </a:p>
          <a:p>
            <a:pPr algn="ctr">
              <a:defRPr sz="1400" b="1">
                <a:solidFill>
                  <a:srgbClr val="E32400"/>
                </a:solidFill>
                <a:uFill>
                  <a:solidFill>
                    <a:srgbClr val="E32400"/>
                  </a:solidFill>
                </a:uFill>
              </a:defRPr>
            </a:pPr>
            <a:r>
              <a:rPr sz="1400"/>
              <a:t>disappears </a:t>
            </a:r>
          </a:p>
        </p:txBody>
      </p:sp>
      <p:grpSp>
        <p:nvGrpSpPr>
          <p:cNvPr id="124" name="Group 124"/>
          <p:cNvGrpSpPr/>
          <p:nvPr/>
        </p:nvGrpSpPr>
        <p:grpSpPr>
          <a:xfrm>
            <a:off x="7086600" y="1104900"/>
            <a:ext cx="3378200" cy="444500"/>
            <a:chOff x="0" y="0"/>
            <a:chExt cx="3378200" cy="444500"/>
          </a:xfrm>
        </p:grpSpPr>
        <p:sp>
          <p:nvSpPr>
            <p:cNvPr id="123" name="Shape 123"/>
            <p:cNvSpPr/>
            <p:nvPr/>
          </p:nvSpPr>
          <p:spPr>
            <a:xfrm>
              <a:off x="38100" y="38100"/>
              <a:ext cx="3302000" cy="36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txBody>
            <a:bodyPr wrap="square" lIns="38100" tIns="38100" rIns="38100" bIns="38100" numCol="1" anchor="t">
              <a:noAutofit/>
            </a:bodyPr>
            <a:lstStyle/>
            <a:p>
              <a:endParaRPr/>
            </a:p>
          </p:txBody>
        </p:sp>
        <p:pic>
          <p:nvPicPr>
            <p:cNvPr id="122" name="Picture 121"/>
            <p:cNvPicPr>
              <a:picLocks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3378200" cy="444500"/>
            </a:xfrm>
            <a:prstGeom prst="rect">
              <a:avLst/>
            </a:prstGeom>
            <a:effectLst/>
          </p:spPr>
        </p:pic>
      </p:grpSp>
      <p:sp>
        <p:nvSpPr>
          <p:cNvPr id="125" name="Shape 125"/>
          <p:cNvSpPr/>
          <p:nvPr/>
        </p:nvSpPr>
        <p:spPr>
          <a:xfrm>
            <a:off x="9118601" y="1168400"/>
            <a:ext cx="514995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>
            <a:spAutoFit/>
          </a:bodyPr>
          <a:lstStyle>
            <a:lvl1pPr>
              <a:defRPr sz="1400" b="1"/>
            </a:lvl1pPr>
          </a:lstStyle>
          <a:p>
            <a:r>
              <a:t>N=20 </a:t>
            </a:r>
          </a:p>
        </p:txBody>
      </p:sp>
      <p:grpSp>
        <p:nvGrpSpPr>
          <p:cNvPr id="128" name="Group 128"/>
          <p:cNvGrpSpPr/>
          <p:nvPr/>
        </p:nvGrpSpPr>
        <p:grpSpPr>
          <a:xfrm>
            <a:off x="10223500" y="1181100"/>
            <a:ext cx="292100" cy="1397000"/>
            <a:chOff x="0" y="0"/>
            <a:chExt cx="292100" cy="1397000"/>
          </a:xfrm>
        </p:grpSpPr>
        <p:sp>
          <p:nvSpPr>
            <p:cNvPr id="127" name="Shape 127"/>
            <p:cNvSpPr/>
            <p:nvPr/>
          </p:nvSpPr>
          <p:spPr>
            <a:xfrm>
              <a:off x="38100" y="38100"/>
              <a:ext cx="215900" cy="1320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txBody>
            <a:bodyPr wrap="square" lIns="38100" tIns="38100" rIns="38100" bIns="38100" numCol="1" anchor="t">
              <a:noAutofit/>
            </a:bodyPr>
            <a:lstStyle/>
            <a:p>
              <a:endParaRPr/>
            </a:p>
          </p:txBody>
        </p:sp>
        <p:pic>
          <p:nvPicPr>
            <p:cNvPr id="126" name="Picture 125"/>
            <p:cNvPicPr>
              <a:picLocks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0"/>
              <a:ext cx="292100" cy="1397000"/>
            </a:xfrm>
            <a:prstGeom prst="rect">
              <a:avLst/>
            </a:prstGeom>
            <a:effectLst/>
          </p:spPr>
        </p:pic>
      </p:grpSp>
      <p:sp>
        <p:nvSpPr>
          <p:cNvPr id="41" name="Rectangle 40"/>
          <p:cNvSpPr/>
          <p:nvPr/>
        </p:nvSpPr>
        <p:spPr>
          <a:xfrm>
            <a:off x="2552700" y="637219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000" dirty="0"/>
              <a:t>O. </a:t>
            </a:r>
            <a:r>
              <a:rPr lang="en-GB" sz="1000" dirty="0" err="1"/>
              <a:t>Sorlin</a:t>
            </a:r>
            <a:r>
              <a:rPr lang="en-GB" sz="1000" dirty="0"/>
              <a:t>, M.-G. </a:t>
            </a:r>
            <a:r>
              <a:rPr lang="en-GB" sz="1000" dirty="0" err="1"/>
              <a:t>Porquet</a:t>
            </a:r>
            <a:r>
              <a:rPr lang="en-GB" sz="1000" dirty="0"/>
              <a:t>, </a:t>
            </a:r>
            <a:r>
              <a:rPr lang="en-GB" sz="1000" dirty="0" err="1"/>
              <a:t>Prog</a:t>
            </a:r>
            <a:r>
              <a:rPr lang="en-GB" sz="1000" dirty="0"/>
              <a:t>. Part. </a:t>
            </a:r>
            <a:r>
              <a:rPr lang="en-GB" sz="1000" dirty="0" err="1"/>
              <a:t>Nucl</a:t>
            </a:r>
            <a:r>
              <a:rPr lang="en-GB" sz="1000" dirty="0"/>
              <a:t>. Phys. 61, 602 (2008)</a:t>
            </a:r>
          </a:p>
          <a:p>
            <a:r>
              <a:rPr lang="en-GB" sz="1000" dirty="0"/>
              <a:t>R. </a:t>
            </a:r>
            <a:r>
              <a:rPr lang="en-GB" sz="1000" dirty="0" err="1"/>
              <a:t>Kanungo</a:t>
            </a:r>
            <a:r>
              <a:rPr lang="en-GB" sz="1000" dirty="0"/>
              <a:t>, Phys. Scr. T 152, 014002 (2013)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5701" y="1053434"/>
            <a:ext cx="1842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Nuclear chart: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54997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 square charge radius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54" t="47715" r="25148"/>
          <a:stretch/>
        </p:blipFill>
        <p:spPr>
          <a:xfrm>
            <a:off x="2568322" y="964111"/>
            <a:ext cx="4031734" cy="522982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2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1391477" y="6498759"/>
            <a:ext cx="4632515" cy="360363"/>
          </a:xfrm>
        </p:spPr>
        <p:txBody>
          <a:bodyPr/>
          <a:lstStyle/>
          <a:p>
            <a:pPr marL="0">
              <a:spcBef>
                <a:spcPts val="0"/>
              </a:spcBef>
            </a:pPr>
            <a:r>
              <a:rPr lang="de-AT" dirty="0"/>
              <a:t>I. </a:t>
            </a:r>
            <a:r>
              <a:rPr lang="de-AT" dirty="0" err="1"/>
              <a:t>Angeli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K.P. </a:t>
            </a:r>
            <a:r>
              <a:rPr lang="de-AT" dirty="0" err="1"/>
              <a:t>Marinova</a:t>
            </a:r>
            <a:r>
              <a:rPr lang="de-AT" dirty="0"/>
              <a:t>. </a:t>
            </a:r>
            <a:r>
              <a:rPr lang="en-US" dirty="0"/>
              <a:t>Atomic Data and Nuclear Data Tables, 2013.</a:t>
            </a:r>
            <a:endParaRPr lang="de-AT" dirty="0"/>
          </a:p>
        </p:txBody>
      </p:sp>
      <p:sp>
        <p:nvSpPr>
          <p:cNvPr id="54" name="TextBox 11"/>
          <p:cNvSpPr txBox="1">
            <a:spLocks noChangeArrowheads="1"/>
          </p:cNvSpPr>
          <p:nvPr/>
        </p:nvSpPr>
        <p:spPr bwMode="auto">
          <a:xfrm>
            <a:off x="3503712" y="5999516"/>
            <a:ext cx="2223686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/>
              <a:t>Number of neutrons</a:t>
            </a:r>
            <a:endParaRPr lang="en-US" sz="1800" dirty="0"/>
          </a:p>
        </p:txBody>
      </p:sp>
      <p:sp>
        <p:nvSpPr>
          <p:cNvPr id="55" name="TextBox 11"/>
          <p:cNvSpPr txBox="1">
            <a:spLocks noChangeArrowheads="1"/>
          </p:cNvSpPr>
          <p:nvPr/>
        </p:nvSpPr>
        <p:spPr bwMode="auto">
          <a:xfrm rot="16200000">
            <a:off x="935332" y="3305456"/>
            <a:ext cx="3467616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/>
              <a:t>Mean square charge radius </a:t>
            </a:r>
            <a:r>
              <a:rPr lang="en-US" sz="1800" dirty="0"/>
              <a:t>(</a:t>
            </a:r>
            <a:r>
              <a:rPr lang="en-US" sz="1800" dirty="0" err="1"/>
              <a:t>fm</a:t>
            </a:r>
            <a:r>
              <a:rPr lang="en-US" sz="1800" dirty="0"/>
              <a:t>)</a:t>
            </a:r>
          </a:p>
        </p:txBody>
      </p:sp>
      <p:grpSp>
        <p:nvGrpSpPr>
          <p:cNvPr id="8" name="Group 106"/>
          <p:cNvGrpSpPr/>
          <p:nvPr/>
        </p:nvGrpSpPr>
        <p:grpSpPr>
          <a:xfrm>
            <a:off x="8184232" y="1628800"/>
            <a:ext cx="2160240" cy="4370716"/>
            <a:chOff x="185570" y="0"/>
            <a:chExt cx="1909929" cy="4159594"/>
          </a:xfrm>
        </p:grpSpPr>
        <p:pic>
          <p:nvPicPr>
            <p:cNvPr id="9" name="E_shell_model_E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t="40625" r="44069"/>
            <a:stretch>
              <a:fillRect/>
            </a:stretch>
          </p:blipFill>
          <p:spPr>
            <a:xfrm>
              <a:off x="202014" y="0"/>
              <a:ext cx="1893486" cy="34915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0" name="Shape 104"/>
            <p:cNvSpPr/>
            <p:nvPr/>
          </p:nvSpPr>
          <p:spPr>
            <a:xfrm>
              <a:off x="210970" y="3207094"/>
              <a:ext cx="1422401" cy="330201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/>
            </a:p>
          </p:txBody>
        </p:sp>
        <p:sp>
          <p:nvSpPr>
            <p:cNvPr id="11" name="Shape 105"/>
            <p:cNvSpPr/>
            <p:nvPr/>
          </p:nvSpPr>
          <p:spPr>
            <a:xfrm>
              <a:off x="185570" y="3181694"/>
              <a:ext cx="1358901" cy="977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algn="ctr" defTabSz="406400">
                <a:buClrTx/>
                <a:defRPr sz="2000" b="1">
                  <a:solidFill>
                    <a:srgbClr val="E32400"/>
                  </a:solidFill>
                  <a:uFillTx/>
                </a:defRPr>
              </a:lvl1pPr>
            </a:lstStyle>
            <a:p>
              <a:r>
                <a:t>Shell Model of Nuclei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068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7EF8840-C5FD-4194-B624-C4515D24FC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93474" y="136984"/>
            <a:ext cx="8117086" cy="611706"/>
          </a:xfrm>
        </p:spPr>
        <p:txBody>
          <a:bodyPr/>
          <a:lstStyle/>
          <a:p>
            <a:pPr algn="l"/>
            <a:r>
              <a:rPr lang="en-US" sz="3375" b="1" dirty="0"/>
              <a:t>Laser Spectroscopy</a:t>
            </a:r>
            <a:endParaRPr lang="en-BE" sz="3375" b="1" dirty="0"/>
          </a:p>
        </p:txBody>
      </p:sp>
      <p:sp>
        <p:nvSpPr>
          <p:cNvPr id="45" name="Rechteck 46"/>
          <p:cNvSpPr/>
          <p:nvPr/>
        </p:nvSpPr>
        <p:spPr>
          <a:xfrm>
            <a:off x="1466709" y="1032553"/>
            <a:ext cx="66979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Resonant excitation of (hyper)fine transitions in an atom or ion: </a:t>
            </a:r>
            <a:endParaRPr lang="de-AT" b="1" dirty="0"/>
          </a:p>
        </p:txBody>
      </p:sp>
      <p:grpSp>
        <p:nvGrpSpPr>
          <p:cNvPr id="47" name="Group 3"/>
          <p:cNvGrpSpPr/>
          <p:nvPr/>
        </p:nvGrpSpPr>
        <p:grpSpPr>
          <a:xfrm>
            <a:off x="3598603" y="5981193"/>
            <a:ext cx="5354842" cy="765044"/>
            <a:chOff x="1149015" y="1988840"/>
            <a:chExt cx="7475605" cy="980737"/>
          </a:xfrm>
        </p:grpSpPr>
        <p:sp>
          <p:nvSpPr>
            <p:cNvPr id="48" name="Shape 220"/>
            <p:cNvSpPr/>
            <p:nvPr/>
          </p:nvSpPr>
          <p:spPr>
            <a:xfrm>
              <a:off x="1149015" y="1988840"/>
              <a:ext cx="7475605" cy="980737"/>
            </a:xfrm>
            <a:prstGeom prst="roundRect">
              <a:avLst>
                <a:gd name="adj" fmla="val 18332"/>
              </a:avLst>
            </a:prstGeom>
            <a:solidFill>
              <a:srgbClr val="36499E"/>
            </a:solidFill>
            <a:ln w="12700"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49" name="Shape 221"/>
            <p:cNvSpPr/>
            <p:nvPr/>
          </p:nvSpPr>
          <p:spPr>
            <a:xfrm>
              <a:off x="1342200" y="2023795"/>
              <a:ext cx="6892626" cy="8877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8100" tIns="38100" rIns="38100" bIns="38100">
              <a:spAutoFit/>
            </a:bodyPr>
            <a:lstStyle/>
            <a:p>
              <a:pPr marL="228600" indent="-228600">
                <a:buClr>
                  <a:srgbClr val="FFFFFF"/>
                </a:buClr>
                <a:buSzPct val="100000"/>
                <a:buChar char="•"/>
                <a:defRPr sz="2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2000" dirty="0"/>
                <a:t>study nuclear structure phenomena  </a:t>
              </a:r>
            </a:p>
            <a:p>
              <a:pPr marL="228600" indent="-228600">
                <a:buClr>
                  <a:srgbClr val="FFFFFF"/>
                </a:buClr>
                <a:buSzPct val="100000"/>
                <a:buChar char="•"/>
                <a:defRPr sz="2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2000" dirty="0"/>
                <a:t>benchmark for modern nuclear theory</a:t>
              </a:r>
            </a:p>
          </p:txBody>
        </p:sp>
      </p:grpSp>
      <p:grpSp>
        <p:nvGrpSpPr>
          <p:cNvPr id="50" name="Group 34"/>
          <p:cNvGrpSpPr/>
          <p:nvPr/>
        </p:nvGrpSpPr>
        <p:grpSpPr>
          <a:xfrm>
            <a:off x="3267053" y="3976481"/>
            <a:ext cx="7098511" cy="1566803"/>
            <a:chOff x="1322584" y="1804602"/>
            <a:chExt cx="8395139" cy="1852998"/>
          </a:xfrm>
        </p:grpSpPr>
        <p:pic>
          <p:nvPicPr>
            <p:cNvPr id="51" name="pasted-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08641" y="2667000"/>
              <a:ext cx="673101" cy="99060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52" name="pasted-image.pd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66508" y="2749550"/>
              <a:ext cx="889001" cy="90170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53" name="pasted-image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91108" y="2946400"/>
              <a:ext cx="1803401" cy="55880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54" name="pasted-image.pd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63259" y="2476500"/>
              <a:ext cx="800101" cy="105410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55" name="Shape 196"/>
            <p:cNvSpPr/>
            <p:nvPr/>
          </p:nvSpPr>
          <p:spPr>
            <a:xfrm>
              <a:off x="2706846" y="1886314"/>
              <a:ext cx="2085021" cy="47411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50800" tIns="50800" rIns="50800" bIns="50800"/>
            <a:lstStyle>
              <a:lvl1pPr defTabSz="406400">
                <a:spcBef>
                  <a:spcPts val="400"/>
                </a:spcBef>
                <a:buClrTx/>
                <a:defRPr b="1">
                  <a:uFillTx/>
                </a:defRPr>
              </a:lvl1pPr>
            </a:lstStyle>
            <a:p>
              <a:r>
                <a:rPr dirty="0"/>
                <a:t>magnetic </a:t>
              </a:r>
              <a:r>
                <a:rPr lang="de-AT" dirty="0" err="1"/>
                <a:t>dipol</a:t>
              </a:r>
              <a:r>
                <a:rPr lang="de-AT" dirty="0"/>
                <a:t> </a:t>
              </a:r>
              <a:r>
                <a:rPr dirty="0"/>
                <a:t>moment 𝝁</a:t>
              </a:r>
            </a:p>
          </p:txBody>
        </p:sp>
        <p:sp>
          <p:nvSpPr>
            <p:cNvPr id="56" name="Shape 197"/>
            <p:cNvSpPr/>
            <p:nvPr/>
          </p:nvSpPr>
          <p:spPr>
            <a:xfrm>
              <a:off x="5049181" y="1804602"/>
              <a:ext cx="1850627" cy="47411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50800" tIns="50800" rIns="50800" bIns="50800"/>
            <a:lstStyle/>
            <a:p>
              <a:pPr defTabSz="406400">
                <a:spcBef>
                  <a:spcPts val="400"/>
                </a:spcBef>
                <a:defRPr b="1">
                  <a:uFillTx/>
                </a:defRPr>
              </a:pPr>
              <a:r>
                <a:rPr lang="de-AT" dirty="0" err="1"/>
                <a:t>Electric</a:t>
              </a:r>
              <a:r>
                <a:rPr lang="de-AT" dirty="0"/>
                <a:t> </a:t>
              </a:r>
              <a:r>
                <a:rPr dirty="0"/>
                <a:t>quadrupole moment Q</a:t>
              </a:r>
              <a:r>
                <a:rPr baseline="-5999" dirty="0"/>
                <a:t>s</a:t>
              </a:r>
            </a:p>
          </p:txBody>
        </p:sp>
        <p:sp>
          <p:nvSpPr>
            <p:cNvPr id="57" name="Shape 198"/>
            <p:cNvSpPr/>
            <p:nvPr/>
          </p:nvSpPr>
          <p:spPr>
            <a:xfrm>
              <a:off x="7208996" y="1916354"/>
              <a:ext cx="2508727" cy="47411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50800" tIns="50800" rIns="50800" bIns="50800"/>
            <a:lstStyle>
              <a:lvl1pPr defTabSz="406400">
                <a:spcBef>
                  <a:spcPts val="400"/>
                </a:spcBef>
                <a:buClrTx/>
                <a:defRPr b="1">
                  <a:uFillTx/>
                </a:defRPr>
              </a:lvl1pPr>
            </a:lstStyle>
            <a:p>
              <a:r>
                <a:rPr dirty="0" err="1"/>
                <a:t>rms</a:t>
              </a:r>
              <a:r>
                <a:rPr dirty="0"/>
                <a:t> charge radius</a:t>
              </a:r>
            </a:p>
          </p:txBody>
        </p:sp>
        <p:sp>
          <p:nvSpPr>
            <p:cNvPr id="58" name="Shape 209"/>
            <p:cNvSpPr/>
            <p:nvPr/>
          </p:nvSpPr>
          <p:spPr>
            <a:xfrm>
              <a:off x="1322584" y="2179845"/>
              <a:ext cx="921140" cy="47411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50800" tIns="50800" rIns="50800" bIns="50800"/>
            <a:lstStyle>
              <a:lvl1pPr defTabSz="406400">
                <a:spcBef>
                  <a:spcPts val="400"/>
                </a:spcBef>
                <a:buClrTx/>
                <a:defRPr b="1">
                  <a:uFillTx/>
                </a:defRPr>
              </a:lvl1pPr>
            </a:lstStyle>
            <a:p>
              <a:r>
                <a:rPr dirty="0"/>
                <a:t>spin I</a:t>
              </a:r>
            </a:p>
          </p:txBody>
        </p:sp>
      </p:grpSp>
      <p:sp>
        <p:nvSpPr>
          <p:cNvPr id="59" name="Shape 204"/>
          <p:cNvSpPr/>
          <p:nvPr/>
        </p:nvSpPr>
        <p:spPr>
          <a:xfrm flipH="1" flipV="1">
            <a:off x="3823607" y="5577936"/>
            <a:ext cx="426638" cy="334165"/>
          </a:xfrm>
          <a:prstGeom prst="line">
            <a:avLst/>
          </a:prstGeom>
          <a:ln w="38100">
            <a:solidFill>
              <a:srgbClr val="36499E"/>
            </a:solidFill>
            <a:headEnd type="triangle"/>
          </a:ln>
        </p:spPr>
        <p:txBody>
          <a:bodyPr lIns="0" tIns="0" rIns="0" bIns="0"/>
          <a:lstStyle/>
          <a:p>
            <a:pPr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60" name="Shape 204"/>
          <p:cNvSpPr/>
          <p:nvPr/>
        </p:nvSpPr>
        <p:spPr>
          <a:xfrm flipH="1" flipV="1">
            <a:off x="5060096" y="5565182"/>
            <a:ext cx="350189" cy="385570"/>
          </a:xfrm>
          <a:prstGeom prst="line">
            <a:avLst/>
          </a:prstGeom>
          <a:ln w="38100">
            <a:solidFill>
              <a:srgbClr val="36499E"/>
            </a:solidFill>
            <a:headEnd type="triangle"/>
          </a:ln>
        </p:spPr>
        <p:txBody>
          <a:bodyPr lIns="0" tIns="0" rIns="0" bIns="0"/>
          <a:lstStyle/>
          <a:p>
            <a:pPr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61" name="Shape 204"/>
          <p:cNvSpPr/>
          <p:nvPr/>
        </p:nvSpPr>
        <p:spPr>
          <a:xfrm flipV="1">
            <a:off x="6462479" y="5483176"/>
            <a:ext cx="347293" cy="428925"/>
          </a:xfrm>
          <a:prstGeom prst="line">
            <a:avLst/>
          </a:prstGeom>
          <a:ln w="38100">
            <a:solidFill>
              <a:srgbClr val="36499E"/>
            </a:solidFill>
            <a:headEnd type="triangle"/>
          </a:ln>
        </p:spPr>
        <p:txBody>
          <a:bodyPr lIns="0" tIns="0" rIns="0" bIns="0"/>
          <a:lstStyle/>
          <a:p>
            <a:pPr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62" name="Shape 204"/>
          <p:cNvSpPr/>
          <p:nvPr/>
        </p:nvSpPr>
        <p:spPr>
          <a:xfrm flipV="1">
            <a:off x="8330539" y="5489527"/>
            <a:ext cx="360040" cy="422574"/>
          </a:xfrm>
          <a:prstGeom prst="line">
            <a:avLst/>
          </a:prstGeom>
          <a:ln w="38100">
            <a:solidFill>
              <a:srgbClr val="36499E"/>
            </a:solidFill>
            <a:headEnd type="triangle"/>
          </a:ln>
        </p:spPr>
        <p:txBody>
          <a:bodyPr lIns="0" tIns="0" rIns="0" bIns="0"/>
          <a:lstStyle/>
          <a:p>
            <a:pPr defTabSz="457200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922" t="36581" r="57865"/>
          <a:stretch/>
        </p:blipFill>
        <p:spPr>
          <a:xfrm>
            <a:off x="5389005" y="1598430"/>
            <a:ext cx="1623001" cy="1963656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6477472" y="3076385"/>
            <a:ext cx="1760666" cy="4857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6445606" y="2173724"/>
            <a:ext cx="1396391" cy="4857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/>
          <p:cNvSpPr txBox="1"/>
          <p:nvPr/>
        </p:nvSpPr>
        <p:spPr>
          <a:xfrm>
            <a:off x="6358529" y="3248838"/>
            <a:ext cx="467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De-excitation: d</a:t>
            </a:r>
            <a:r>
              <a:rPr lang="en-GB" dirty="0" err="1" smtClean="0">
                <a:solidFill>
                  <a:srgbClr val="0000FF"/>
                </a:solidFill>
              </a:rPr>
              <a:t>etect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FF"/>
                </a:solidFill>
              </a:rPr>
              <a:t>fluorescence photons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324555" y="3276452"/>
            <a:ext cx="4717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Excitation using </a:t>
            </a:r>
            <a:r>
              <a:rPr lang="en-US" dirty="0">
                <a:solidFill>
                  <a:srgbClr val="FF0000"/>
                </a:solidFill>
              </a:rPr>
              <a:t>laser photons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6" name="TextBox 4"/>
          <p:cNvSpPr txBox="1"/>
          <p:nvPr/>
        </p:nvSpPr>
        <p:spPr>
          <a:xfrm>
            <a:off x="3266177" y="1814454"/>
            <a:ext cx="19442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ionic excited state</a:t>
            </a:r>
            <a:endParaRPr lang="en-GB" dirty="0"/>
          </a:p>
        </p:txBody>
      </p:sp>
      <p:sp>
        <p:nvSpPr>
          <p:cNvPr id="67" name="TextBox 8"/>
          <p:cNvSpPr txBox="1"/>
          <p:nvPr/>
        </p:nvSpPr>
        <p:spPr>
          <a:xfrm>
            <a:off x="3319066" y="2762228"/>
            <a:ext cx="19442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ionic ground state</a:t>
            </a:r>
            <a:endParaRPr lang="en-GB" dirty="0"/>
          </a:p>
        </p:txBody>
      </p:sp>
      <p:cxnSp>
        <p:nvCxnSpPr>
          <p:cNvPr id="68" name="Straight Arrow Connector 67"/>
          <p:cNvCxnSpPr/>
          <p:nvPr/>
        </p:nvCxnSpPr>
        <p:spPr>
          <a:xfrm flipH="1">
            <a:off x="6612494" y="1978791"/>
            <a:ext cx="3386" cy="985426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18434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</a:t>
            </a:r>
            <a:r>
              <a:rPr lang="en-US" dirty="0" smtClean="0"/>
              <a:t>Spectroscopy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922" t="36581" r="57865"/>
          <a:stretch/>
        </p:blipFill>
        <p:spPr>
          <a:xfrm>
            <a:off x="5303912" y="1145392"/>
            <a:ext cx="1623001" cy="196365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392379" y="2623347"/>
            <a:ext cx="1760666" cy="4857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360513" y="1720686"/>
            <a:ext cx="1396391" cy="4857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6273436" y="2795800"/>
            <a:ext cx="467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De-excitation: d</a:t>
            </a:r>
            <a:r>
              <a:rPr lang="en-GB" dirty="0" err="1" smtClean="0">
                <a:solidFill>
                  <a:srgbClr val="0000FF"/>
                </a:solidFill>
              </a:rPr>
              <a:t>etect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FF"/>
                </a:solidFill>
              </a:rPr>
              <a:t>fluorescence photons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39462" y="2823414"/>
            <a:ext cx="4717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Excitation using </a:t>
            </a:r>
            <a:r>
              <a:rPr lang="en-US" dirty="0">
                <a:solidFill>
                  <a:srgbClr val="FF0000"/>
                </a:solidFill>
              </a:rPr>
              <a:t>laser photons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5" name="TextBox 4"/>
          <p:cNvSpPr txBox="1"/>
          <p:nvPr/>
        </p:nvSpPr>
        <p:spPr>
          <a:xfrm>
            <a:off x="3181084" y="1361416"/>
            <a:ext cx="19442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ionic excited state</a:t>
            </a:r>
            <a:endParaRPr lang="en-GB" dirty="0"/>
          </a:p>
        </p:txBody>
      </p:sp>
      <p:sp>
        <p:nvSpPr>
          <p:cNvPr id="26" name="TextBox 8"/>
          <p:cNvSpPr txBox="1"/>
          <p:nvPr/>
        </p:nvSpPr>
        <p:spPr>
          <a:xfrm>
            <a:off x="3233973" y="2309190"/>
            <a:ext cx="19442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ionic ground state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8616280" y="6239486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000" dirty="0"/>
              <a:t>K. </a:t>
            </a:r>
            <a:r>
              <a:rPr lang="en-GB" sz="1000" dirty="0" err="1"/>
              <a:t>Blaum</a:t>
            </a:r>
            <a:r>
              <a:rPr lang="en-GB" sz="1000" dirty="0"/>
              <a:t> et al., Phys. Scr. T152, 014017 (2013)</a:t>
            </a:r>
          </a:p>
          <a:p>
            <a:r>
              <a:rPr lang="en-GB" sz="1000" dirty="0"/>
              <a:t>P. Campbell et al., </a:t>
            </a:r>
            <a:r>
              <a:rPr lang="en-GB" sz="1000" dirty="0" err="1"/>
              <a:t>Prog</a:t>
            </a:r>
            <a:r>
              <a:rPr lang="en-GB" sz="1000" dirty="0"/>
              <a:t>. Part. and </a:t>
            </a:r>
            <a:r>
              <a:rPr lang="en-GB" sz="1000" dirty="0" err="1"/>
              <a:t>Nucl</a:t>
            </a:r>
            <a:r>
              <a:rPr lang="en-GB" sz="1000" dirty="0"/>
              <a:t>. Phys. 86, 127-180 (2016)</a:t>
            </a:r>
          </a:p>
          <a:p>
            <a:r>
              <a:rPr lang="en-GB" sz="1000" dirty="0"/>
              <a:t>R. </a:t>
            </a:r>
            <a:r>
              <a:rPr lang="en-GB" sz="1000" dirty="0" err="1"/>
              <a:t>Neugart</a:t>
            </a:r>
            <a:r>
              <a:rPr lang="en-GB" sz="1000" dirty="0"/>
              <a:t> et al., J. Phys. G: </a:t>
            </a:r>
            <a:r>
              <a:rPr lang="en-GB" sz="1000" dirty="0" err="1"/>
              <a:t>Nucl</a:t>
            </a:r>
            <a:r>
              <a:rPr lang="en-GB" sz="1000" dirty="0"/>
              <a:t>. Part. Phys. 44, 064002 (2017)</a:t>
            </a:r>
          </a:p>
        </p:txBody>
      </p:sp>
      <p:pic>
        <p:nvPicPr>
          <p:cNvPr id="32" name="Content Placeholder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481" y="3795934"/>
            <a:ext cx="7336703" cy="2340853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8904312" y="4492374"/>
            <a:ext cx="23330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Fast beams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reduce Doppler spread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6527401" y="1525753"/>
            <a:ext cx="3386" cy="985426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69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28695</TotalTime>
  <Words>1464</Words>
  <Application>Microsoft Office PowerPoint</Application>
  <PresentationFormat>Widescreen</PresentationFormat>
  <Paragraphs>290</Paragraphs>
  <Slides>26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9" baseType="lpstr">
      <vt:lpstr>MS PGothic</vt:lpstr>
      <vt:lpstr>Arial</vt:lpstr>
      <vt:lpstr>Arial Unicode MS</vt:lpstr>
      <vt:lpstr>Calibri</vt:lpstr>
      <vt:lpstr>Cambria Math</vt:lpstr>
      <vt:lpstr>Helvetica</vt:lpstr>
      <vt:lpstr>Helvetica Neue Medium</vt:lpstr>
      <vt:lpstr>Lucida Bright</vt:lpstr>
      <vt:lpstr>Lucida Sans</vt:lpstr>
      <vt:lpstr>Times New Roman</vt:lpstr>
      <vt:lpstr>Wingdings</vt:lpstr>
      <vt:lpstr>Zapf Dingbats</vt:lpstr>
      <vt:lpstr>Office Theme</vt:lpstr>
      <vt:lpstr>The Multi Ion Reflection Apparatus for Highly Sensitive Collinear Laser Spectroscopy</vt:lpstr>
      <vt:lpstr>ISOLDE: Factory for Radioactive Ion Beams</vt:lpstr>
      <vt:lpstr>ISOLDE</vt:lpstr>
      <vt:lpstr>Production of Radioactive Nuclides @ ISOLDE</vt:lpstr>
      <vt:lpstr>Production of Radioactive Nuclides @ ISOLDE</vt:lpstr>
      <vt:lpstr>Nuclear Shell Structure</vt:lpstr>
      <vt:lpstr>Mean square charge radius</vt:lpstr>
      <vt:lpstr>PowerPoint Presentation</vt:lpstr>
      <vt:lpstr>Laser Spectroscopy</vt:lpstr>
      <vt:lpstr>PowerPoint Presentation</vt:lpstr>
      <vt:lpstr>PowerPoint Presentation</vt:lpstr>
      <vt:lpstr>Proof-of-principle experiment</vt:lpstr>
      <vt:lpstr>Improvement in Signal</vt:lpstr>
      <vt:lpstr>Expected Improvement Factors</vt:lpstr>
      <vt:lpstr>From PoP Towards First Online Operation</vt:lpstr>
      <vt:lpstr>From PoP Towards First Online Operation</vt:lpstr>
      <vt:lpstr>From PoP Towards First Online Operation</vt:lpstr>
      <vt:lpstr>30-keV MR-ToF Device for CLS</vt:lpstr>
      <vt:lpstr>30-keV MR-ToF Device for Mass Separation</vt:lpstr>
      <vt:lpstr>30-keV MR-ToF Device for Mass Separation</vt:lpstr>
      <vt:lpstr>Photodetachment Studies in an MR-ToF Device</vt:lpstr>
      <vt:lpstr>Photodetachment Studies in an MR-ToF Device</vt:lpstr>
      <vt:lpstr>Photodetachment Studies in an MR-ToF Device</vt:lpstr>
      <vt:lpstr>Detection of Neutral Atoms</vt:lpstr>
      <vt:lpstr>Conclusions</vt:lpstr>
      <vt:lpstr>Thanks!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Franziska Maria Maier</cp:lastModifiedBy>
  <cp:revision>1282</cp:revision>
  <dcterms:created xsi:type="dcterms:W3CDTF">2012-03-08T16:06:15Z</dcterms:created>
  <dcterms:modified xsi:type="dcterms:W3CDTF">2022-04-27T10:36:13Z</dcterms:modified>
</cp:coreProperties>
</file>