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22.jpg" ContentType="image/tiff"/>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40"/>
  </p:notesMasterIdLst>
  <p:sldIdLst>
    <p:sldId id="256" r:id="rId7"/>
    <p:sldId id="405" r:id="rId8"/>
    <p:sldId id="357" r:id="rId9"/>
    <p:sldId id="432" r:id="rId10"/>
    <p:sldId id="307" r:id="rId11"/>
    <p:sldId id="297" r:id="rId12"/>
    <p:sldId id="418" r:id="rId13"/>
    <p:sldId id="284" r:id="rId14"/>
    <p:sldId id="273" r:id="rId15"/>
    <p:sldId id="274" r:id="rId16"/>
    <p:sldId id="350" r:id="rId17"/>
    <p:sldId id="280" r:id="rId18"/>
    <p:sldId id="364" r:id="rId19"/>
    <p:sldId id="311" r:id="rId20"/>
    <p:sldId id="413" r:id="rId21"/>
    <p:sldId id="437" r:id="rId22"/>
    <p:sldId id="355" r:id="rId23"/>
    <p:sldId id="309" r:id="rId24"/>
    <p:sldId id="415" r:id="rId25"/>
    <p:sldId id="403" r:id="rId26"/>
    <p:sldId id="313" r:id="rId27"/>
    <p:sldId id="304" r:id="rId28"/>
    <p:sldId id="407" r:id="rId29"/>
    <p:sldId id="414" r:id="rId30"/>
    <p:sldId id="306" r:id="rId31"/>
    <p:sldId id="326" r:id="rId32"/>
    <p:sldId id="433" r:id="rId33"/>
    <p:sldId id="436" r:id="rId34"/>
    <p:sldId id="434" r:id="rId35"/>
    <p:sldId id="429" r:id="rId36"/>
    <p:sldId id="435" r:id="rId37"/>
    <p:sldId id="430" r:id="rId38"/>
    <p:sldId id="332" r:id="rId3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 id="357"/>
            <p14:sldId id="432"/>
          </p14:sldIdLst>
        </p14:section>
        <p14:section name="RESEARCH" id="{D670EF6F-A640-134A-9728-6F32167804A3}">
          <p14:sldIdLst>
            <p14:sldId id="307"/>
            <p14:sldId id="297"/>
            <p14:sldId id="418"/>
            <p14:sldId id="284"/>
            <p14:sldId id="273"/>
            <p14:sldId id="274"/>
            <p14:sldId id="350"/>
            <p14:sldId id="280"/>
            <p14:sldId id="364"/>
            <p14:sldId id="311"/>
            <p14:sldId id="413"/>
            <p14:sldId id="437"/>
            <p14:sldId id="355"/>
          </p14:sldIdLst>
        </p14:section>
        <p14:section name="COLLABORATION" id="{AE6AABEC-8DEF-334F-ABD2-7401B5EFA072}">
          <p14:sldIdLst>
            <p14:sldId id="309"/>
            <p14:sldId id="415"/>
            <p14:sldId id="403"/>
            <p14:sldId id="313"/>
          </p14:sldIdLst>
        </p14:section>
        <p14:section name="INNOVATION" id="{8708DAF8-4BBA-D143-A938-48541F954A12}">
          <p14:sldIdLst>
            <p14:sldId id="304"/>
            <p14:sldId id="407"/>
            <p14:sldId id="414"/>
          </p14:sldIdLst>
        </p14:section>
        <p14:section name="EDUCATION &amp; TRAINING" id="{6BA0A48C-AB07-3844-9D9C-C0393A66C610}">
          <p14:sldIdLst>
            <p14:sldId id="306"/>
            <p14:sldId id="326"/>
            <p14:sldId id="433"/>
            <p14:sldId id="436"/>
          </p14:sldIdLst>
        </p14:section>
        <p14:section name="Country" id="{3927369A-27B5-AC4A-B690-84FC9064CA3F}">
          <p14:sldIdLst>
            <p14:sldId id="434"/>
            <p14:sldId id="429"/>
            <p14:sldId id="435"/>
            <p14:sldId id="430"/>
          </p14:sldIdLst>
        </p14:section>
        <p14:section name="GENERAL_2" id="{624513C6-30EB-1C49-9807-988A4711516B}">
          <p14:sldIdLst>
            <p14:sldId id="332"/>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A8CEE3"/>
    <a:srgbClr val="668BCC"/>
    <a:srgbClr val="B9CFFF"/>
    <a:srgbClr val="2F2F2F"/>
    <a:srgbClr val="BFBFCB"/>
    <a:srgbClr val="0033A0"/>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74"/>
    <p:restoredTop sz="96327"/>
  </p:normalViewPr>
  <p:slideViewPr>
    <p:cSldViewPr snapToGrid="0" snapToObjects="1">
      <p:cViewPr varScale="1">
        <p:scale>
          <a:sx n="123" d="100"/>
          <a:sy n="123" d="100"/>
        </p:scale>
        <p:origin x="1192" y="192"/>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areaChart>
        <c:grouping val="stacked"/>
        <c:varyColors val="0"/>
        <c:ser>
          <c:idx val="0"/>
          <c:order val="0"/>
          <c:tx>
            <c:strRef>
              <c:f>Sheet1!$B$1</c:f>
              <c:strCache>
                <c:ptCount val="1"/>
                <c:pt idx="0">
                  <c:v>0</c:v>
                </c:pt>
              </c:strCache>
            </c:strRef>
          </c:tx>
          <c:spPr>
            <a:solidFill>
              <a:schemeClr val="accent4"/>
            </a:solidFill>
            <a:ln>
              <a:noFill/>
            </a:ln>
            <a:effectLst/>
          </c:spPr>
          <c:cat>
            <c:numRef>
              <c:f>Sheet1!$A$2:$A$92</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cat>
          <c:val>
            <c:numRef>
              <c:f>Sheet1!$B$2:$B$92</c:f>
              <c:numCache>
                <c:formatCode>General</c:formatCode>
                <c:ptCount val="91"/>
                <c:pt idx="0">
                  <c:v>0</c:v>
                </c:pt>
                <c:pt idx="1">
                  <c:v>0</c:v>
                </c:pt>
                <c:pt idx="2">
                  <c:v>0</c:v>
                </c:pt>
                <c:pt idx="3">
                  <c:v>0</c:v>
                </c:pt>
                <c:pt idx="4">
                  <c:v>0</c:v>
                </c:pt>
                <c:pt idx="5">
                  <c:v>0</c:v>
                </c:pt>
                <c:pt idx="6">
                  <c:v>0</c:v>
                </c:pt>
                <c:pt idx="7">
                  <c:v>0</c:v>
                </c:pt>
                <c:pt idx="8">
                  <c:v>0</c:v>
                </c:pt>
                <c:pt idx="9">
                  <c:v>0</c:v>
                </c:pt>
                <c:pt idx="10">
                  <c:v>0</c:v>
                </c:pt>
                <c:pt idx="11">
                  <c:v>0</c:v>
                </c:pt>
                <c:pt idx="12">
                  <c:v>0</c:v>
                </c:pt>
                <c:pt idx="13">
                  <c:v>1</c:v>
                </c:pt>
                <c:pt idx="14">
                  <c:v>2</c:v>
                </c:pt>
                <c:pt idx="15">
                  <c:v>9</c:v>
                </c:pt>
                <c:pt idx="16">
                  <c:v>25</c:v>
                </c:pt>
                <c:pt idx="17">
                  <c:v>35</c:v>
                </c:pt>
                <c:pt idx="18">
                  <c:v>108</c:v>
                </c:pt>
                <c:pt idx="19">
                  <c:v>226</c:v>
                </c:pt>
                <c:pt idx="20">
                  <c:v>381</c:v>
                </c:pt>
                <c:pt idx="21">
                  <c:v>440</c:v>
                </c:pt>
                <c:pt idx="22">
                  <c:v>474</c:v>
                </c:pt>
                <c:pt idx="23">
                  <c:v>426</c:v>
                </c:pt>
                <c:pt idx="24">
                  <c:v>403</c:v>
                </c:pt>
                <c:pt idx="25">
                  <c:v>341</c:v>
                </c:pt>
                <c:pt idx="26">
                  <c:v>313</c:v>
                </c:pt>
                <c:pt idx="27">
                  <c:v>325</c:v>
                </c:pt>
                <c:pt idx="28">
                  <c:v>309</c:v>
                </c:pt>
                <c:pt idx="29">
                  <c:v>282</c:v>
                </c:pt>
                <c:pt idx="30">
                  <c:v>265</c:v>
                </c:pt>
                <c:pt idx="31">
                  <c:v>250</c:v>
                </c:pt>
                <c:pt idx="32">
                  <c:v>256</c:v>
                </c:pt>
                <c:pt idx="33">
                  <c:v>268</c:v>
                </c:pt>
                <c:pt idx="34">
                  <c:v>215</c:v>
                </c:pt>
                <c:pt idx="35">
                  <c:v>205</c:v>
                </c:pt>
                <c:pt idx="36">
                  <c:v>216</c:v>
                </c:pt>
                <c:pt idx="37">
                  <c:v>225</c:v>
                </c:pt>
                <c:pt idx="38">
                  <c:v>222</c:v>
                </c:pt>
                <c:pt idx="39">
                  <c:v>207</c:v>
                </c:pt>
                <c:pt idx="40">
                  <c:v>202</c:v>
                </c:pt>
                <c:pt idx="41">
                  <c:v>226</c:v>
                </c:pt>
                <c:pt idx="42">
                  <c:v>205</c:v>
                </c:pt>
                <c:pt idx="43">
                  <c:v>204</c:v>
                </c:pt>
                <c:pt idx="44">
                  <c:v>195</c:v>
                </c:pt>
                <c:pt idx="45">
                  <c:v>224</c:v>
                </c:pt>
                <c:pt idx="46">
                  <c:v>218</c:v>
                </c:pt>
                <c:pt idx="47">
                  <c:v>195</c:v>
                </c:pt>
                <c:pt idx="48">
                  <c:v>200</c:v>
                </c:pt>
                <c:pt idx="49">
                  <c:v>217</c:v>
                </c:pt>
                <c:pt idx="50">
                  <c:v>196</c:v>
                </c:pt>
                <c:pt idx="51">
                  <c:v>223</c:v>
                </c:pt>
                <c:pt idx="52">
                  <c:v>217</c:v>
                </c:pt>
                <c:pt idx="53">
                  <c:v>189</c:v>
                </c:pt>
                <c:pt idx="54">
                  <c:v>196</c:v>
                </c:pt>
                <c:pt idx="55">
                  <c:v>184</c:v>
                </c:pt>
                <c:pt idx="56">
                  <c:v>163</c:v>
                </c:pt>
                <c:pt idx="57">
                  <c:v>162</c:v>
                </c:pt>
                <c:pt idx="58">
                  <c:v>150</c:v>
                </c:pt>
                <c:pt idx="59">
                  <c:v>135</c:v>
                </c:pt>
                <c:pt idx="60">
                  <c:v>150</c:v>
                </c:pt>
                <c:pt idx="61">
                  <c:v>120</c:v>
                </c:pt>
                <c:pt idx="62">
                  <c:v>94</c:v>
                </c:pt>
                <c:pt idx="63">
                  <c:v>91</c:v>
                </c:pt>
                <c:pt idx="64">
                  <c:v>105</c:v>
                </c:pt>
                <c:pt idx="65">
                  <c:v>73</c:v>
                </c:pt>
                <c:pt idx="66">
                  <c:v>70</c:v>
                </c:pt>
                <c:pt idx="67">
                  <c:v>78</c:v>
                </c:pt>
                <c:pt idx="68">
                  <c:v>65</c:v>
                </c:pt>
                <c:pt idx="69">
                  <c:v>54</c:v>
                </c:pt>
                <c:pt idx="70">
                  <c:v>44</c:v>
                </c:pt>
                <c:pt idx="71">
                  <c:v>51</c:v>
                </c:pt>
                <c:pt idx="72">
                  <c:v>37</c:v>
                </c:pt>
                <c:pt idx="73">
                  <c:v>39</c:v>
                </c:pt>
                <c:pt idx="74">
                  <c:v>36</c:v>
                </c:pt>
                <c:pt idx="75">
                  <c:v>28</c:v>
                </c:pt>
                <c:pt idx="76">
                  <c:v>19</c:v>
                </c:pt>
                <c:pt idx="77">
                  <c:v>21</c:v>
                </c:pt>
                <c:pt idx="78">
                  <c:v>11</c:v>
                </c:pt>
                <c:pt idx="79">
                  <c:v>13</c:v>
                </c:pt>
                <c:pt idx="80">
                  <c:v>9</c:v>
                </c:pt>
                <c:pt idx="81">
                  <c:v>11</c:v>
                </c:pt>
                <c:pt idx="82">
                  <c:v>3</c:v>
                </c:pt>
                <c:pt idx="83">
                  <c:v>2</c:v>
                </c:pt>
                <c:pt idx="84">
                  <c:v>1</c:v>
                </c:pt>
                <c:pt idx="85">
                  <c:v>0</c:v>
                </c:pt>
                <c:pt idx="86">
                  <c:v>1</c:v>
                </c:pt>
                <c:pt idx="87">
                  <c:v>0</c:v>
                </c:pt>
                <c:pt idx="88">
                  <c:v>0</c:v>
                </c:pt>
                <c:pt idx="89">
                  <c:v>0</c:v>
                </c:pt>
                <c:pt idx="90">
                  <c:v>1</c:v>
                </c:pt>
              </c:numCache>
            </c:numRef>
          </c:val>
          <c:extLst>
            <c:ext xmlns:c16="http://schemas.microsoft.com/office/drawing/2014/chart" uri="{C3380CC4-5D6E-409C-BE32-E72D297353CC}">
              <c16:uniqueId val="{00000000-F899-9D48-8788-06240B2079B8}"/>
            </c:ext>
          </c:extLst>
        </c:ser>
        <c:dLbls>
          <c:showLegendKey val="0"/>
          <c:showVal val="0"/>
          <c:showCatName val="0"/>
          <c:showSerName val="0"/>
          <c:showPercent val="0"/>
          <c:showBubbleSize val="0"/>
        </c:dLbls>
        <c:axId val="401967056"/>
        <c:axId val="402043200"/>
      </c:areaChart>
      <c:catAx>
        <c:axId val="401967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CH"/>
          </a:p>
        </c:txPr>
        <c:crossAx val="402043200"/>
        <c:crosses val="autoZero"/>
        <c:auto val="1"/>
        <c:lblAlgn val="ctr"/>
        <c:lblOffset val="100"/>
        <c:tickLblSkip val="5"/>
        <c:tickMarkSkip val="5"/>
        <c:noMultiLvlLbl val="0"/>
      </c:catAx>
      <c:valAx>
        <c:axId val="4020432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accent4"/>
                </a:solidFill>
                <a:latin typeface="+mn-lt"/>
                <a:ea typeface="+mn-ea"/>
                <a:cs typeface="+mn-cs"/>
              </a:defRPr>
            </a:pPr>
            <a:endParaRPr lang="en-CH"/>
          </a:p>
        </c:txPr>
        <c:crossAx val="4019670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07/03/2022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information-technology.web.cern.ch/about/data-centre"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LHC is CERN’s flagship accelerator.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Possible additional information to complement what is on the slide (TIME PERMITTING):</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the world’s largest and most powerful particle accelerator</a:t>
            </a:r>
          </a:p>
          <a:p>
            <a:pPr lvl="0"/>
            <a:r>
              <a:rPr lang="en-GB" sz="1200" kern="1200" dirty="0">
                <a:solidFill>
                  <a:schemeClr val="tx1"/>
                </a:solidFill>
                <a:effectLst/>
                <a:latin typeface="+mn-lt"/>
                <a:ea typeface="+mn-ea"/>
                <a:cs typeface="+mn-cs"/>
              </a:rPr>
              <a:t>Protons (and lead ions) circulate in two beams, which travel in opposite directions in two separate beam pipes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Protons are accelerated to 99.9999991% the speed of light (11 245 turns/second)</a:t>
            </a:r>
          </a:p>
          <a:p>
            <a:pPr lvl="0"/>
            <a:r>
              <a:rPr lang="en-GB" sz="1200" kern="1200" dirty="0">
                <a:solidFill>
                  <a:schemeClr val="tx1"/>
                </a:solidFill>
                <a:effectLst/>
                <a:latin typeface="+mn-lt"/>
                <a:ea typeface="+mn-ea"/>
                <a:cs typeface="+mn-cs"/>
              </a:rPr>
              <a:t>The beam pipes are under ultrahigh vacuum, to avoid collisions between the particles and gas molecules. The vacuum in the beam pipes is 10</a:t>
            </a:r>
            <a:r>
              <a:rPr lang="en-GB" sz="1200" kern="1200" baseline="30000" dirty="0">
                <a:solidFill>
                  <a:schemeClr val="tx1"/>
                </a:solidFill>
                <a:effectLst/>
                <a:latin typeface="+mn-lt"/>
                <a:ea typeface="+mn-ea"/>
                <a:cs typeface="+mn-cs"/>
              </a:rPr>
              <a:t>-13</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 – similar to the atmosphere on the moon (10</a:t>
            </a:r>
            <a:r>
              <a:rPr lang="en-GB" sz="1200" kern="1200" baseline="30000" dirty="0">
                <a:solidFill>
                  <a:schemeClr val="tx1"/>
                </a:solidFill>
                <a:effectLst/>
                <a:latin typeface="+mn-lt"/>
                <a:ea typeface="+mn-ea"/>
                <a:cs typeface="+mn-cs"/>
              </a:rPr>
              <a:t>-15</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one of the coldest places in the Universe (1.9K; -271.3°C) </a:t>
            </a:r>
          </a:p>
          <a:p>
            <a:pPr lvl="0"/>
            <a:r>
              <a:rPr lang="en-GB" sz="1200" kern="1200" dirty="0">
                <a:solidFill>
                  <a:schemeClr val="tx1"/>
                </a:solidFill>
                <a:effectLst/>
                <a:latin typeface="+mn-lt"/>
                <a:ea typeface="+mn-ea"/>
                <a:cs typeface="+mn-cs"/>
              </a:rPr>
              <a:t>Superconducting magnets are used to focus the beam (quadrupole magnets) and bend the beam around the circular accelerator (dipole magnets)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LHC is built in the same tunnel where CERN’s previous flagship accelerator was located – LEP, which accelerated electrons</a:t>
            </a:r>
            <a:r>
              <a:rPr lang="en-US" sz="1200" kern="1200" dirty="0">
                <a:solidFill>
                  <a:schemeClr val="tx1"/>
                </a:solidFill>
                <a:effectLst/>
                <a:latin typeface="+mn-lt"/>
                <a:ea typeface="+mn-ea"/>
                <a:cs typeface="+mn-cs"/>
              </a:rPr>
              <a:t>	</a:t>
            </a:r>
            <a:endParaRPr lang="en-GB" noProof="0" dirty="0"/>
          </a:p>
          <a:p>
            <a:pPr marL="171450" indent="-171450">
              <a:buFont typeface="Arial" panose="020B0604020202020204" pitchFamily="34" charset="0"/>
              <a:buChar char="•"/>
            </a:pPr>
            <a:endParaRPr lang="en-GB" u="sng"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10</a:t>
            </a:fld>
            <a:endParaRPr lang="fr-FR"/>
          </a:p>
        </p:txBody>
      </p:sp>
    </p:spTree>
    <p:extLst>
      <p:ext uri="{BB962C8B-B14F-4D97-AF65-F5344CB8AC3E}">
        <p14:creationId xmlns:p14="http://schemas.microsoft.com/office/powerpoint/2010/main" val="905752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allows the speaker to describe the accelerator complex and the four main LHC detectors.</a:t>
            </a:r>
          </a:p>
          <a:p>
            <a:r>
              <a:rPr lang="en-US" sz="1200" kern="1200" dirty="0">
                <a:solidFill>
                  <a:schemeClr val="tx1"/>
                </a:solidFill>
                <a:effectLst/>
                <a:latin typeface="+mn-lt"/>
                <a:ea typeface="+mn-ea"/>
                <a:cs typeface="+mn-cs"/>
              </a:rPr>
              <a:t>About the accelerator complex (OPTIONAL)</a:t>
            </a:r>
          </a:p>
          <a:p>
            <a:pPr lvl="0"/>
            <a:r>
              <a:rPr lang="en-GB" sz="1200" kern="1200" dirty="0">
                <a:solidFill>
                  <a:schemeClr val="tx1"/>
                </a:solidFill>
                <a:effectLst/>
                <a:latin typeface="+mn-lt"/>
                <a:ea typeface="+mn-ea"/>
                <a:cs typeface="+mn-cs"/>
              </a:rPr>
              <a:t>The LHC is the last in a chain of particle accelerators, which gradually accelerate particles at increasing energy until they enter the LHC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Particles collide at four points on the LHC, where detectors register the collisions.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 CLICK)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About the four detectors, the speaker may give a 1-2 sentence description of the </a:t>
            </a:r>
            <a:r>
              <a:rPr lang="en-US" sz="1200" kern="1200" dirty="0">
                <a:solidFill>
                  <a:schemeClr val="tx1"/>
                </a:solidFill>
                <a:effectLst/>
                <a:latin typeface="+mn-lt"/>
                <a:ea typeface="+mn-ea"/>
                <a:cs typeface="+mn-cs"/>
              </a:rPr>
              <a:t>goal of each detector (TIME PERMITTING):</a:t>
            </a:r>
          </a:p>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err="1">
                <a:solidFill>
                  <a:schemeClr val="tx1"/>
                </a:solidFill>
                <a:effectLst/>
                <a:latin typeface="+mn-lt"/>
                <a:ea typeface="+mn-ea"/>
                <a:cs typeface="+mn-cs"/>
              </a:rPr>
              <a:t>LHCb</a:t>
            </a:r>
            <a:r>
              <a:rPr lang="en-US" sz="1200" kern="1200" dirty="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3726128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OPTIONAL SLIDE – </a:t>
            </a:r>
          </a:p>
          <a:p>
            <a:r>
              <a:rPr lang="en-US" sz="1200" kern="1200" dirty="0">
                <a:solidFill>
                  <a:schemeClr val="tx1"/>
                </a:solidFill>
                <a:effectLst/>
                <a:latin typeface="+mn-lt"/>
                <a:ea typeface="+mn-ea"/>
                <a:cs typeface="+mn-cs"/>
              </a:rPr>
              <a:t>MAY BE USED TO GIVE MORE INFORMATION ON DETECTORS AND COLLABORATIONS</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1290946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Latest facts and figures on the CERN Data Centre:</a:t>
            </a:r>
          </a:p>
          <a:p>
            <a:r>
              <a:rPr lang="en-US" sz="1200" u="sng" kern="1200" dirty="0">
                <a:solidFill>
                  <a:schemeClr val="tx1"/>
                </a:solidFill>
                <a:effectLst/>
                <a:latin typeface="+mn-lt"/>
                <a:ea typeface="+mn-ea"/>
                <a:cs typeface="+mn-cs"/>
                <a:hlinkClick r:id="rId3"/>
              </a:rPr>
              <a:t>https://information-technology.web.cern.ch/about/data-centre</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interesting facts (optional):</a:t>
            </a:r>
          </a:p>
          <a:p>
            <a:r>
              <a:rPr lang="en-US" sz="1200" kern="1200" dirty="0">
                <a:solidFill>
                  <a:schemeClr val="tx1"/>
                </a:solidFill>
                <a:effectLst/>
                <a:latin typeface="+mn-lt"/>
                <a:ea typeface="+mn-ea"/>
                <a:cs typeface="+mn-cs"/>
              </a:rPr>
              <a:t>- The total amount of storage used globally is around 1 Exabyte, split almost equally between tape and disk media.</a:t>
            </a:r>
          </a:p>
          <a:p>
            <a:r>
              <a:rPr lang="en-US" sz="1200" kern="1200" dirty="0">
                <a:solidFill>
                  <a:schemeClr val="tx1"/>
                </a:solidFill>
                <a:effectLst/>
                <a:latin typeface="+mn-lt"/>
                <a:ea typeface="+mn-ea"/>
                <a:cs typeface="+mn-cs"/>
              </a:rPr>
              <a:t>- Close to 1 million computer cores are available to the LHC experiments.</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30140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Key messages: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While the Large Hadron Collider (LHC) is the flagship of CERN’s accelerator complex and the results of the LHC experiments are often in the limelight, CERN has a very diverse research programme</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This programme covers a wide range of physics topics, from the Standard Model to supersymmetry, from dark matter to cosmic rays.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Experiments at other accelerators and facilities both on-site and off are an equally important part of the Laboratory’s activities.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SHOULD AVOID DESCRIBING EACH OF THE EXPERIMENTS SHOWN ON THE SLIDE BUT RATHER FOCUS ON THE MESSAGES ABOVE.</a:t>
            </a:r>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3668421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is a preamble to the following two slides, which focus on CERN’s future projects, aimed at moving closer to answering the questions shown on the slide (and others).</a:t>
            </a:r>
          </a:p>
        </p:txBody>
      </p:sp>
      <p:sp>
        <p:nvSpPr>
          <p:cNvPr id="4" name="Slide Number Placeholder 3"/>
          <p:cNvSpPr>
            <a:spLocks noGrp="1"/>
          </p:cNvSpPr>
          <p:nvPr>
            <p:ph type="sldNum" sz="quarter" idx="5"/>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1794920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Additional information (OPTIONAL, TIME PERMITTING)</a:t>
            </a:r>
          </a:p>
          <a:p>
            <a:r>
              <a:rPr lang="en-US" sz="1200" kern="1200" dirty="0">
                <a:solidFill>
                  <a:schemeClr val="tx1"/>
                </a:solidFill>
                <a:effectLst/>
                <a:latin typeface="+mn-lt"/>
                <a:ea typeface="+mn-ea"/>
                <a:cs typeface="+mn-cs"/>
              </a:rPr>
              <a:t>Key innovations in HL-LHC:</a:t>
            </a:r>
          </a:p>
          <a:p>
            <a:r>
              <a:rPr lang="en-US" sz="1200" kern="1200" dirty="0">
                <a:solidFill>
                  <a:schemeClr val="tx1"/>
                </a:solidFill>
                <a:effectLst/>
                <a:latin typeface="+mn-lt"/>
                <a:ea typeface="+mn-ea"/>
                <a:cs typeface="+mn-cs"/>
              </a:rPr>
              <a:t>1) Powerful superconducting quadrupole magnets (12 Tesla) will be installed on either side of the ATLAS and CMS experiments to focus the particle bunches. These magnets will be made using niobium-tin (Nb</a:t>
            </a:r>
            <a:r>
              <a:rPr lang="en-US" sz="1200" kern="1200" baseline="-250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Sn), used for the first time in an accelerator (instead of niobium-titanium)</a:t>
            </a:r>
          </a:p>
          <a:p>
            <a:r>
              <a:rPr lang="en-US" sz="1200" kern="1200" dirty="0">
                <a:solidFill>
                  <a:schemeClr val="tx1"/>
                </a:solidFill>
                <a:effectLst/>
                <a:latin typeface="+mn-lt"/>
                <a:ea typeface="+mn-ea"/>
                <a:cs typeface="+mn-cs"/>
              </a:rPr>
              <a:t>2) Crab cavities for tilting the beams (16 in total) - give the head and tail of the particle bunches opposite-sign transverse momentum before they meet, enlarging the overlap area of the two bunches and thus increasing the probability of collisions. </a:t>
            </a:r>
          </a:p>
          <a:p>
            <a:r>
              <a:rPr lang="en-US" sz="1200" kern="1200" dirty="0">
                <a:solidFill>
                  <a:schemeClr val="tx1"/>
                </a:solidFill>
                <a:effectLst/>
                <a:latin typeface="+mn-lt"/>
                <a:ea typeface="+mn-ea"/>
                <a:cs typeface="+mn-cs"/>
              </a:rPr>
              <a:t>3) One hundred new, more effective collimators will be installed: these devices absorb particles that stray from the beam trajectory and might otherwise damage the machine. </a:t>
            </a:r>
          </a:p>
          <a:p>
            <a:r>
              <a:rPr lang="en-US" sz="1200" kern="1200" dirty="0">
                <a:solidFill>
                  <a:schemeClr val="tx1"/>
                </a:solidFill>
                <a:effectLst/>
                <a:latin typeface="+mn-lt"/>
                <a:ea typeface="+mn-ea"/>
                <a:cs typeface="+mn-cs"/>
              </a:rPr>
              <a:t>4) More compact and powerful bending magnets (11 Tesla), also made using the niobium-tin superconductor.  </a:t>
            </a:r>
          </a:p>
          <a:p>
            <a:r>
              <a:rPr lang="en-US" sz="1200" kern="1200" dirty="0">
                <a:solidFill>
                  <a:schemeClr val="tx1"/>
                </a:solidFill>
                <a:effectLst/>
                <a:latin typeface="+mn-lt"/>
                <a:ea typeface="+mn-ea"/>
                <a:cs typeface="+mn-cs"/>
              </a:rPr>
              <a:t>5) Innovative superconducting power lines will connect the power converters to the accelerator; will be able to carry currents of record intensities, up to 100 000 amps! </a:t>
            </a:r>
          </a:p>
        </p:txBody>
      </p:sp>
      <p:sp>
        <p:nvSpPr>
          <p:cNvPr id="4" name="Slide Number Placeholder 3"/>
          <p:cNvSpPr>
            <a:spLocks noGrp="1"/>
          </p:cNvSpPr>
          <p:nvPr>
            <p:ph type="sldNum" sz="quarter" idx="10"/>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4202091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37695271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“International Collaboration”.</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4 SLIDES)</a:t>
            </a:r>
          </a:p>
        </p:txBody>
      </p:sp>
      <p:sp>
        <p:nvSpPr>
          <p:cNvPr id="4" name="Slide Number Placeholder 3"/>
          <p:cNvSpPr>
            <a:spLocks noGrp="1"/>
          </p:cNvSpPr>
          <p:nvPr>
            <p:ph type="sldNum" sz="quarter" idx="10"/>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7415865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speaker can highlight CERN’s second mission as stated when it was established: to foster peaceful collaborations between nations that had recently been at war.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19</a:t>
            </a:fld>
            <a:endParaRPr lang="fr-FR"/>
          </a:p>
        </p:txBody>
      </p:sp>
    </p:spTree>
    <p:extLst>
      <p:ext uri="{BB962C8B-B14F-4D97-AF65-F5344CB8AC3E}">
        <p14:creationId xmlns:p14="http://schemas.microsoft.com/office/powerpoint/2010/main" val="890384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WELCOME SLIDE</a:t>
            </a:r>
          </a:p>
          <a:p>
            <a:r>
              <a:rPr lang="en-US" sz="1200" kern="1200" dirty="0">
                <a:solidFill>
                  <a:schemeClr val="tx1"/>
                </a:solidFill>
                <a:effectLst/>
                <a:latin typeface="+mn-lt"/>
                <a:ea typeface="+mn-ea"/>
                <a:cs typeface="+mn-cs"/>
              </a:rPr>
              <a:t>With this slide the speaker:</a:t>
            </a:r>
          </a:p>
          <a:p>
            <a:pPr lvl="0"/>
            <a:r>
              <a:rPr lang="en-US" sz="1200" kern="1200" dirty="0">
                <a:solidFill>
                  <a:schemeClr val="tx1"/>
                </a:solidFill>
                <a:effectLst/>
                <a:latin typeface="+mn-lt"/>
                <a:ea typeface="+mn-ea"/>
                <a:cs typeface="+mn-cs"/>
              </a:rPr>
              <a:t>Introduces him/herself</a:t>
            </a:r>
          </a:p>
          <a:p>
            <a:pPr lvl="0"/>
            <a:r>
              <a:rPr lang="en-US" sz="1200" kern="1200" dirty="0">
                <a:solidFill>
                  <a:schemeClr val="tx1"/>
                </a:solidFill>
                <a:effectLst/>
                <a:latin typeface="+mn-lt"/>
                <a:ea typeface="+mn-ea"/>
                <a:cs typeface="+mn-cs"/>
              </a:rPr>
              <a:t>Describes how this brief presentation aims to give an overview of CERN, as an introduction to the visit that will follow.</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WILL INCLUDE THE NUMBER OF MEMBERS OF PERSONNEL OF THE VISITORS’ COUNTRY OF ORIGIN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20</a:t>
            </a:fld>
            <a:endParaRPr lang="fr-FR"/>
          </a:p>
        </p:txBody>
      </p:sp>
    </p:spTree>
    <p:extLst>
      <p:ext uri="{BB962C8B-B14F-4D97-AF65-F5344CB8AC3E}">
        <p14:creationId xmlns:p14="http://schemas.microsoft.com/office/powerpoint/2010/main" val="17461082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Additional information (OPTIONAL):</a:t>
            </a:r>
          </a:p>
          <a:p>
            <a:pPr lvl="0"/>
            <a:r>
              <a:rPr lang="en-US" sz="1200" kern="1200" dirty="0">
                <a:solidFill>
                  <a:schemeClr val="tx1"/>
                </a:solidFill>
                <a:effectLst/>
                <a:latin typeface="+mn-lt"/>
                <a:ea typeface="+mn-ea"/>
                <a:cs typeface="+mn-cs"/>
              </a:rPr>
              <a:t>The current Members of SESAME are Cyprus, Egypt, Iran (Islamic Republic of), Israel, Jordan, Pakistan, Palestine, and Turkey. Current Observers are Brazil, Canada, China (People’s Republic of), the European Organization for Nuclear Research (CERN), the European Union (EU), France, Germany, Greece, Italy, Japan, Kuwait, Portugal, Russian Federation, Spain, Sweden, Switzerland, the United Kingdom, and the United States of America.</a:t>
            </a:r>
          </a:p>
          <a:p>
            <a:r>
              <a:rPr lang="en-US"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IS THE LAST SLIDE IN THE “COLLABORATION”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21</a:t>
            </a:fld>
            <a:endParaRPr lang="fr-FR"/>
          </a:p>
        </p:txBody>
      </p:sp>
    </p:spTree>
    <p:extLst>
      <p:ext uri="{BB962C8B-B14F-4D97-AF65-F5344CB8AC3E}">
        <p14:creationId xmlns:p14="http://schemas.microsoft.com/office/powerpoint/2010/main" val="7051577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“Innovation” (Knowledge Transfer).</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3 SLIDES) </a:t>
            </a:r>
          </a:p>
        </p:txBody>
      </p:sp>
      <p:sp>
        <p:nvSpPr>
          <p:cNvPr id="4" name="Slide Number Placeholder 3"/>
          <p:cNvSpPr>
            <a:spLocks noGrp="1"/>
          </p:cNvSpPr>
          <p:nvPr>
            <p:ph type="sldNum" sz="quarter" idx="10"/>
          </p:nvPr>
        </p:nvSpPr>
        <p:spPr/>
        <p:txBody>
          <a:bodyPr/>
          <a:lstStyle/>
          <a:p>
            <a:fld id="{BC549E03-5E61-9344-9F2B-A7AC2BD1FB60}" type="slidenum">
              <a:rPr lang="fr-FR" smtClean="0"/>
              <a:t>22</a:t>
            </a:fld>
            <a:endParaRPr lang="fr-FR"/>
          </a:p>
        </p:txBody>
      </p:sp>
    </p:spTree>
    <p:extLst>
      <p:ext uri="{BB962C8B-B14F-4D97-AF65-F5344CB8AC3E}">
        <p14:creationId xmlns:p14="http://schemas.microsoft.com/office/powerpoint/2010/main" val="8261881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Key message: </a:t>
            </a:r>
          </a:p>
          <a:p>
            <a:r>
              <a:rPr lang="en-US" sz="1200" kern="1200" dirty="0">
                <a:solidFill>
                  <a:schemeClr val="tx1"/>
                </a:solidFill>
                <a:effectLst/>
                <a:latin typeface="+mn-lt"/>
                <a:ea typeface="+mn-ea"/>
                <a:cs typeface="+mn-cs"/>
              </a:rPr>
              <a:t>- CERN not only drives existing technology to its limits in order to develop the accelerators, detectors and computing power needed for its research, but the technologies it develops or improves on have applications beyond particle physics research.</a:t>
            </a:r>
          </a:p>
          <a:p>
            <a:r>
              <a:rPr lang="en-US" sz="1200" kern="1200" dirty="0">
                <a:solidFill>
                  <a:schemeClr val="tx1"/>
                </a:solidFill>
                <a:effectLst/>
                <a:latin typeface="+mn-lt"/>
                <a:ea typeface="+mn-ea"/>
                <a:cs typeface="+mn-cs"/>
              </a:rPr>
              <a:t>- We start with the best-known example: the World Wide Web, but there are more, in areas ranging from the environment to medical applications (the focus of the next slide)</a:t>
            </a:r>
          </a:p>
        </p:txBody>
      </p:sp>
      <p:sp>
        <p:nvSpPr>
          <p:cNvPr id="4" name="Slide Number Placeholder 3"/>
          <p:cNvSpPr>
            <a:spLocks noGrp="1"/>
          </p:cNvSpPr>
          <p:nvPr>
            <p:ph type="sldNum" sz="quarter" idx="10"/>
          </p:nvPr>
        </p:nvSpPr>
        <p:spPr/>
        <p:txBody>
          <a:bodyPr/>
          <a:lstStyle/>
          <a:p>
            <a:fld id="{BC549E03-5E61-9344-9F2B-A7AC2BD1FB60}" type="slidenum">
              <a:rPr lang="fr-FR" smtClean="0"/>
              <a:t>23</a:t>
            </a:fld>
            <a:endParaRPr lang="fr-FR"/>
          </a:p>
        </p:txBody>
      </p:sp>
    </p:spTree>
    <p:extLst>
      <p:ext uri="{BB962C8B-B14F-4D97-AF65-F5344CB8AC3E}">
        <p14:creationId xmlns:p14="http://schemas.microsoft.com/office/powerpoint/2010/main" val="433660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Background information (THE SPEAKER SHOULD NOT GO INTO THE DETAIL BELOW; THE INFORMATION IS PROVIDED AS SUPPORT FOR QUESTIONS AND, IF TIME PERMITS, TO ADD TO THE KEY INFROMATION ON THE SLIDE: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Cancer radiotherapy using protons and other ions instead of photons (used in conventional radiotherapy):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has contributed to the birth of the proton- and carbon-ion treatment </a:t>
            </a:r>
            <a:r>
              <a:rPr lang="en-US" sz="1200" kern="1200" dirty="0" err="1">
                <a:solidFill>
                  <a:schemeClr val="tx1"/>
                </a:solidFill>
                <a:effectLst/>
                <a:latin typeface="+mn-lt"/>
                <a:ea typeface="+mn-ea"/>
                <a:cs typeface="+mn-cs"/>
              </a:rPr>
              <a:t>centres</a:t>
            </a:r>
            <a:r>
              <a:rPr lang="en-US" sz="1200" kern="1200" dirty="0">
                <a:solidFill>
                  <a:schemeClr val="tx1"/>
                </a:solidFill>
                <a:effectLst/>
                <a:latin typeface="+mn-lt"/>
                <a:ea typeface="+mn-ea"/>
                <a:cs typeface="+mn-cs"/>
              </a:rPr>
              <a:t> CNAO, in Italy, and </a:t>
            </a:r>
            <a:r>
              <a:rPr lang="en-US" sz="1200" kern="1200" dirty="0" err="1">
                <a:solidFill>
                  <a:schemeClr val="tx1"/>
                </a:solidFill>
                <a:effectLst/>
                <a:latin typeface="+mn-lt"/>
                <a:ea typeface="+mn-ea"/>
                <a:cs typeface="+mn-cs"/>
              </a:rPr>
              <a:t>MedAustron</a:t>
            </a:r>
            <a:r>
              <a:rPr lang="en-US" sz="1200" kern="1200" dirty="0">
                <a:solidFill>
                  <a:schemeClr val="tx1"/>
                </a:solidFill>
                <a:effectLst/>
                <a:latin typeface="+mn-lt"/>
                <a:ea typeface="+mn-ea"/>
                <a:cs typeface="+mn-cs"/>
              </a:rPr>
              <a:t>, in Austria, and continues to collaborate with them;</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also developed an RFQ technology now used by a company in an innovative </a:t>
            </a:r>
            <a:r>
              <a:rPr lang="en-US" sz="1200" kern="1200" dirty="0" err="1">
                <a:solidFill>
                  <a:schemeClr val="tx1"/>
                </a:solidFill>
                <a:effectLst/>
                <a:latin typeface="+mn-lt"/>
                <a:ea typeface="+mn-ea"/>
                <a:cs typeface="+mn-cs"/>
              </a:rPr>
              <a:t>linac</a:t>
            </a:r>
            <a:r>
              <a:rPr lang="en-US" sz="1200" kern="1200" dirty="0">
                <a:solidFill>
                  <a:schemeClr val="tx1"/>
                </a:solidFill>
                <a:effectLst/>
                <a:latin typeface="+mn-lt"/>
                <a:ea typeface="+mn-ea"/>
                <a:cs typeface="+mn-cs"/>
              </a:rPr>
              <a:t> for proton therapy (2021, system under test at STFC Daresbury);</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is now involved in the development of cutting-edge technologies for next-generation ion therapy facilities and of a facility for treating </a:t>
            </a:r>
            <a:r>
              <a:rPr lang="en-US" sz="1200" kern="1200" dirty="0" err="1">
                <a:solidFill>
                  <a:schemeClr val="tx1"/>
                </a:solidFill>
                <a:effectLst/>
                <a:latin typeface="+mn-lt"/>
                <a:ea typeface="+mn-ea"/>
                <a:cs typeface="+mn-cs"/>
              </a:rPr>
              <a:t>tumours</a:t>
            </a:r>
            <a:r>
              <a:rPr lang="en-US" sz="1200" kern="1200" dirty="0">
                <a:solidFill>
                  <a:schemeClr val="tx1"/>
                </a:solidFill>
                <a:effectLst/>
                <a:latin typeface="+mn-lt"/>
                <a:ea typeface="+mn-ea"/>
                <a:cs typeface="+mn-cs"/>
              </a:rPr>
              <a:t> with very high-energy electrons at ultra-high dose rates (FLASH therapy, with CHUV Lausanne)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Medical imaging: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 contributed to early developments in PET instrumentation (70s-80s);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Since 1995, the Crystal Clear collaboration has been engaged in the development of several organ-specific (breast, pancreas, prostate) and animal-dedicated PET scanner prototypes, and in pushing the limit of coincidence time resolution for time-of-flight (TOF) PET;</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overall, the requirements of large-scale physics experiments often drive the mass production for specific equipment (e.g. the BGO crystals for the L3 detector at LEP), and make it possible for other applications to obtain the technology at a reasonable cost for e.g. building PET scanners.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New 3D </a:t>
            </a:r>
            <a:r>
              <a:rPr lang="en-US" sz="1200" kern="1200" dirty="0" err="1">
                <a:solidFill>
                  <a:schemeClr val="tx1"/>
                </a:solidFill>
                <a:effectLst/>
                <a:latin typeface="+mn-lt"/>
                <a:ea typeface="+mn-ea"/>
                <a:cs typeface="+mn-cs"/>
              </a:rPr>
              <a:t>colour</a:t>
            </a:r>
            <a:r>
              <a:rPr lang="en-US" sz="1200" kern="1200" dirty="0">
                <a:solidFill>
                  <a:schemeClr val="tx1"/>
                </a:solidFill>
                <a:effectLst/>
                <a:latin typeface="+mn-lt"/>
                <a:ea typeface="+mn-ea"/>
                <a:cs typeface="+mn-cs"/>
              </a:rPr>
              <a:t> X-rays of human extremities (2018) using CERN-developed </a:t>
            </a:r>
            <a:r>
              <a:rPr lang="en-US" sz="1200" kern="1200" dirty="0" err="1">
                <a:solidFill>
                  <a:schemeClr val="tx1"/>
                </a:solidFill>
                <a:effectLst/>
                <a:latin typeface="+mn-lt"/>
                <a:ea typeface="+mn-ea"/>
                <a:cs typeface="+mn-cs"/>
              </a:rPr>
              <a:t>Medipix</a:t>
            </a:r>
            <a:r>
              <a:rPr lang="en-US" sz="1200" kern="1200" dirty="0">
                <a:solidFill>
                  <a:schemeClr val="tx1"/>
                </a:solidFill>
                <a:effectLst/>
                <a:latin typeface="+mn-lt"/>
                <a:ea typeface="+mn-ea"/>
                <a:cs typeface="+mn-cs"/>
              </a:rPr>
              <a:t> 3 technology, by a start-up in New Zealand.</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Nuclear medicine</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CERN-MEDICIS (Medical Isotopes Collected from ISOLDE) is a one-of-a kind infrastructure designed to produce a new generation of non-conventional radioisotopes with potential applications in precision medicine and </a:t>
            </a:r>
            <a:r>
              <a:rPr lang="en-US" sz="1200" kern="1200" dirty="0" err="1">
                <a:solidFill>
                  <a:schemeClr val="tx1"/>
                </a:solidFill>
                <a:effectLst/>
                <a:latin typeface="+mn-lt"/>
                <a:ea typeface="+mn-ea"/>
                <a:cs typeface="+mn-cs"/>
              </a:rPr>
              <a:t>theranostics</a:t>
            </a:r>
            <a:r>
              <a:rPr lang="en-US" sz="1200" kern="1200" dirty="0">
                <a:solidFill>
                  <a:schemeClr val="tx1"/>
                </a:solidFill>
                <a:effectLst/>
                <a:latin typeface="+mn-lt"/>
                <a:ea typeface="+mn-ea"/>
                <a:cs typeface="+mn-cs"/>
              </a:rPr>
              <a:t>. Since December 2017, MEDICIS has been providing innovative radioisotopes to partner research institutes. MEDICIS aims to increase the range of radioisotopes available for biomedical research, thanks to its unique set-up that includes an irradiation station on a high energy proton beam and a radioisotope mass-separation beam-line. </a:t>
            </a:r>
            <a:endParaRPr lang="en-US" sz="14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THIS IS THE LAST SLIDE IN THE “TECHNOLOGY AND INNOVATION” SECTION</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24</a:t>
            </a:fld>
            <a:endParaRPr lang="fr-FR"/>
          </a:p>
        </p:txBody>
      </p:sp>
    </p:spTree>
    <p:extLst>
      <p:ext uri="{BB962C8B-B14F-4D97-AF65-F5344CB8AC3E}">
        <p14:creationId xmlns:p14="http://schemas.microsoft.com/office/powerpoint/2010/main" val="901026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“Education and Training”</a:t>
            </a:r>
          </a:p>
          <a:p>
            <a:r>
              <a:rPr lang="en-US" sz="1200" kern="1200" dirty="0">
                <a:solidFill>
                  <a:schemeClr val="tx1"/>
                </a:solidFill>
                <a:effectLst/>
                <a:latin typeface="+mn-lt"/>
                <a:ea typeface="+mn-ea"/>
                <a:cs typeface="+mn-cs"/>
              </a:rPr>
              <a:t>It should be shown for just enough time for the speaker to place it in the context of the four pillars mentioned at the start of the presentation (as a form of ”signposting”)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SECTION HAS 6 SLIDES)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25</a:t>
            </a:fld>
            <a:endParaRPr lang="fr-FR"/>
          </a:p>
        </p:txBody>
      </p:sp>
    </p:spTree>
    <p:extLst>
      <p:ext uri="{BB962C8B-B14F-4D97-AF65-F5344CB8AC3E}">
        <p14:creationId xmlns:p14="http://schemas.microsoft.com/office/powerpoint/2010/main" val="1644678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26</a:t>
            </a:fld>
            <a:endParaRPr lang="fr-FR"/>
          </a:p>
        </p:txBody>
      </p:sp>
    </p:spTree>
    <p:extLst>
      <p:ext uri="{BB962C8B-B14F-4D97-AF65-F5344CB8AC3E}">
        <p14:creationId xmlns:p14="http://schemas.microsoft.com/office/powerpoint/2010/main" val="16064171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NUMBERS ON THIS SLIDE NEED REGULAR UPDATING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CERN schools: High Energy Physics; Computing; Accelerator</a:t>
            </a:r>
          </a:p>
        </p:txBody>
      </p:sp>
      <p:sp>
        <p:nvSpPr>
          <p:cNvPr id="4" name="Slide Number Placeholder 3"/>
          <p:cNvSpPr>
            <a:spLocks noGrp="1"/>
          </p:cNvSpPr>
          <p:nvPr>
            <p:ph type="sldNum" sz="quarter" idx="10"/>
          </p:nvPr>
        </p:nvSpPr>
        <p:spPr/>
        <p:txBody>
          <a:bodyPr/>
          <a:lstStyle/>
          <a:p>
            <a:fld id="{BC549E03-5E61-9344-9F2B-A7AC2BD1FB60}" type="slidenum">
              <a:rPr lang="fr-FR" smtClean="0"/>
              <a:t>27</a:t>
            </a:fld>
            <a:endParaRPr lang="fr-FR"/>
          </a:p>
        </p:txBody>
      </p:sp>
    </p:spTree>
    <p:extLst>
      <p:ext uri="{BB962C8B-B14F-4D97-AF65-F5344CB8AC3E}">
        <p14:creationId xmlns:p14="http://schemas.microsoft.com/office/powerpoint/2010/main" val="3331720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Additional information: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Will </a:t>
            </a:r>
            <a:r>
              <a:rPr lang="en-GB" sz="1200" kern="1200" dirty="0">
                <a:solidFill>
                  <a:schemeClr val="tx1"/>
                </a:solidFill>
                <a:effectLst/>
                <a:latin typeface="+mn-lt"/>
                <a:ea typeface="+mn-ea"/>
                <a:cs typeface="+mn-cs"/>
              </a:rPr>
              <a:t>engage citizens with the science, the discoveries, the technologies and the people working at CERN</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Will inspire the next generation to explore a career in science and technology.</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Building designed by Renzo Piano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Includes three exhibitions, two educational labs and a 900-seat auditorium, to be used for public events and scientific meetings and conferences</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Fully funded by external donations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“EDUCATION AND TRAINING”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28</a:t>
            </a:fld>
            <a:endParaRPr lang="fr-FR"/>
          </a:p>
        </p:txBody>
      </p:sp>
    </p:spTree>
    <p:extLst>
      <p:ext uri="{BB962C8B-B14F-4D97-AF65-F5344CB8AC3E}">
        <p14:creationId xmlns:p14="http://schemas.microsoft.com/office/powerpoint/2010/main" val="3878325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first slide of the country-specific section.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TYPICALLY HAS 3/4 SLIDES) </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29</a:t>
            </a:fld>
            <a:endParaRPr lang="fr-FR"/>
          </a:p>
        </p:txBody>
      </p:sp>
    </p:spTree>
    <p:extLst>
      <p:ext uri="{BB962C8B-B14F-4D97-AF65-F5344CB8AC3E}">
        <p14:creationId xmlns:p14="http://schemas.microsoft.com/office/powerpoint/2010/main" val="3114366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26739809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30</a:t>
            </a:fld>
            <a:endParaRPr lang="fr-FR"/>
          </a:p>
        </p:txBody>
      </p:sp>
    </p:spTree>
    <p:extLst>
      <p:ext uri="{BB962C8B-B14F-4D97-AF65-F5344CB8AC3E}">
        <p14:creationId xmlns:p14="http://schemas.microsoft.com/office/powerpoint/2010/main" val="17944189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31</a:t>
            </a:fld>
            <a:endParaRPr lang="fr-FR"/>
          </a:p>
        </p:txBody>
      </p:sp>
    </p:spTree>
    <p:extLst>
      <p:ext uri="{BB962C8B-B14F-4D97-AF65-F5344CB8AC3E}">
        <p14:creationId xmlns:p14="http://schemas.microsoft.com/office/powerpoint/2010/main" val="16982100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IS THE LAST SLIDE IN THE COUNTRY-SPECIFIC SECTION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NEXT SLIDE IS THE FINAL SLIDE OF THE PRESENTATION</a:t>
            </a:r>
          </a:p>
          <a:p>
            <a:r>
              <a:rPr lang="en-US"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32</a:t>
            </a:fld>
            <a:endParaRPr lang="fr-FR"/>
          </a:p>
        </p:txBody>
      </p:sp>
    </p:spTree>
    <p:extLst>
      <p:ext uri="{BB962C8B-B14F-4D97-AF65-F5344CB8AC3E}">
        <p14:creationId xmlns:p14="http://schemas.microsoft.com/office/powerpoint/2010/main" val="41171226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Key messages:</a:t>
            </a:r>
          </a:p>
          <a:p>
            <a:r>
              <a:rPr lang="en-US" sz="1200" kern="1200" dirty="0">
                <a:solidFill>
                  <a:schemeClr val="tx1"/>
                </a:solidFill>
                <a:effectLst/>
                <a:latin typeface="+mn-lt"/>
                <a:ea typeface="+mn-ea"/>
                <a:cs typeface="+mn-cs"/>
              </a:rPr>
              <a:t>- the discovery of the Higgs boson opened the door to better understanding of the Universe around us</a:t>
            </a:r>
          </a:p>
          <a:p>
            <a:pPr lvl="0"/>
            <a:r>
              <a:rPr lang="en-US" sz="1200" kern="1200" dirty="0">
                <a:solidFill>
                  <a:schemeClr val="tx1"/>
                </a:solidFill>
                <a:effectLst/>
                <a:latin typeface="+mn-lt"/>
                <a:ea typeface="+mn-ea"/>
                <a:cs typeface="+mn-cs"/>
              </a:rPr>
              <a:t>CERN and the international particle physics community are preparing for the long-term future, in order to answer the outstanding questions in the field.</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OF THE PRESENTATION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33</a:t>
            </a:fld>
            <a:endParaRPr lang="fr-FR"/>
          </a:p>
        </p:txBody>
      </p:sp>
    </p:spTree>
    <p:extLst>
      <p:ext uri="{BB962C8B-B14F-4D97-AF65-F5344CB8AC3E}">
        <p14:creationId xmlns:p14="http://schemas.microsoft.com/office/powerpoint/2010/main" val="155519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introduces the four pillars that underpin CERN’s mission:</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Research: </a:t>
            </a:r>
            <a:r>
              <a:rPr lang="en-GB" sz="1200" kern="1200" dirty="0">
                <a:solidFill>
                  <a:schemeClr val="tx1"/>
                </a:solidFill>
                <a:effectLst/>
                <a:latin typeface="+mn-lt"/>
                <a:ea typeface="+mn-ea"/>
                <a:cs typeface="+mn-cs"/>
              </a:rPr>
              <a:t>To perform world-class research in experimental and theoretical particle physics; and to provide the particle physics community a range of accelerators that enable that research</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Collaboration:</a:t>
            </a:r>
            <a:r>
              <a:rPr lang="en-GB" sz="1200" kern="1200" dirty="0">
                <a:solidFill>
                  <a:schemeClr val="tx1"/>
                </a:solidFill>
                <a:effectLst/>
                <a:latin typeface="+mn-lt"/>
                <a:ea typeface="+mn-ea"/>
                <a:cs typeface="+mn-cs"/>
              </a:rPr>
              <a:t> To unite people from all over the world in the common goal of advancing the frontiers of human knowledge, in a spirit of equal collaboration and openness </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Innovation: </a:t>
            </a:r>
            <a:r>
              <a:rPr lang="en-GB" sz="1200" kern="1200" dirty="0">
                <a:solidFill>
                  <a:schemeClr val="tx1"/>
                </a:solidFill>
                <a:effectLst/>
                <a:latin typeface="+mn-lt"/>
                <a:ea typeface="+mn-ea"/>
                <a:cs typeface="+mn-cs"/>
              </a:rPr>
              <a:t>To push the technology underpinning accelerators, detectors and computing, to drive innovation in order to transfer knowledge to other scientific and technological areas, for the benefit of society</a:t>
            </a:r>
            <a:endParaRPr lang="en-US"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Education and Training: </a:t>
            </a:r>
            <a:r>
              <a:rPr lang="en-GB" sz="1200" kern="1200" dirty="0">
                <a:solidFill>
                  <a:schemeClr val="tx1"/>
                </a:solidFill>
                <a:effectLst/>
                <a:latin typeface="+mn-lt"/>
                <a:ea typeface="+mn-ea"/>
                <a:cs typeface="+mn-cs"/>
              </a:rPr>
              <a:t>To train future physicists and engineers, to promote careers in science and engineering, and to foster citizens’ engagement in particle physics and in fundamental research.</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FROM THIS POINT FORWARD, THE PRESENTATION IS DIVIDED INTO FOUR SECTIONS: ONE SECTION PER PILLAR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title slide for the section on “Research”.</a:t>
            </a:r>
          </a:p>
          <a:p>
            <a:r>
              <a:rPr lang="en-US" sz="1200" kern="1200" dirty="0">
                <a:solidFill>
                  <a:schemeClr val="tx1"/>
                </a:solidFill>
                <a:effectLst/>
                <a:latin typeface="+mn-lt"/>
                <a:ea typeface="+mn-ea"/>
                <a:cs typeface="+mn-cs"/>
              </a:rPr>
              <a:t>It can be shown for just enough time for viewers to take in the beauty and impact of the image.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SECTION HAS 13 SLIDES, INCLUDING ONE OPTIONAL SLIDE)</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This slide and the next address the questions that underpin research in particle physics.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questions is “What are we made of?”</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answer this question, we study the fundamental particles that make up matter.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speaker takes the visitors on a brief journey from visible matter to the electron and the quark: electrons and quarks are the fundamental particles of matter</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other question that underpins research in particle physics is “How did the Universe begin?”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gain insight into the structure and evolution of the Universe, from the first billionth of a second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the Big Bang.</a:t>
            </a:r>
          </a:p>
          <a:p>
            <a:r>
              <a:rPr lang="en-US" sz="1200" kern="1200" dirty="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m) to the very big (telescope-based astrophysics), we gain knowledge about the laws and evolution of the universe.</a:t>
            </a:r>
            <a:endParaRPr lang="en-GB" noProof="0" dirty="0"/>
          </a:p>
          <a:p>
            <a:endParaRPr lang="en-GB"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1930425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key message of this slide is “CERN is the place to answer these questions”:</a:t>
            </a:r>
            <a:endParaRPr lang="en-US" sz="14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Several key discoveries in particle physics have been made at CERN, acknowledged by the Physics Nobel Prize.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 2012, two experiments at CERN – ATLAS and CMS – announced the discovery of the elusive Higgs boson, the until-then missing piece of the Standard Model, which encapsulates our best understanding of the </a:t>
            </a:r>
            <a:r>
              <a:rPr lang="en-US" sz="1200" kern="1200" dirty="0" err="1">
                <a:solidFill>
                  <a:schemeClr val="tx1"/>
                </a:solidFill>
                <a:effectLst/>
                <a:latin typeface="+mn-lt"/>
                <a:ea typeface="+mn-ea"/>
                <a:cs typeface="+mn-cs"/>
              </a:rPr>
              <a:t>behaviour</a:t>
            </a:r>
            <a:r>
              <a:rPr lang="en-US" sz="1200" kern="1200" dirty="0">
                <a:solidFill>
                  <a:schemeClr val="tx1"/>
                </a:solidFill>
                <a:effectLst/>
                <a:latin typeface="+mn-lt"/>
                <a:ea typeface="+mn-ea"/>
                <a:cs typeface="+mn-cs"/>
              </a:rPr>
              <a:t> of all fundamental particles in the universe.</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Higgs boson is a unique particle: it raises profound questions about the fundamental laws of the Universe, and is </a:t>
            </a:r>
            <a:r>
              <a:rPr lang="en-US" sz="1200" kern="1200" dirty="0" err="1">
                <a:solidFill>
                  <a:schemeClr val="tx1"/>
                </a:solidFill>
                <a:effectLst/>
                <a:latin typeface="+mn-lt"/>
                <a:ea typeface="+mn-ea"/>
                <a:cs typeface="+mn-cs"/>
              </a:rPr>
              <a:t>simultaneousy</a:t>
            </a:r>
            <a:r>
              <a:rPr lang="en-US" sz="1200" kern="1200" dirty="0">
                <a:solidFill>
                  <a:schemeClr val="tx1"/>
                </a:solidFill>
                <a:effectLst/>
                <a:latin typeface="+mn-lt"/>
                <a:ea typeface="+mn-ea"/>
                <a:cs typeface="+mn-cs"/>
              </a:rPr>
              <a:t> a powerful tool to study them. Questions such as: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Why do fundamental particles have the masses that they do?</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How does the Higgs boson itself gain mass?</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Can the Higgs boson help explain the existence of dark matter?</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photo of Englert and Higgs was taken at the seminar on 4 July 2012 when the Higgs Boson discovery was announced by ATLAS and CMS.</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1314734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 presents the three technological fields that allow CERN to answer the questions presented earlier.</a:t>
            </a:r>
          </a:p>
          <a:p>
            <a:r>
              <a:rPr lang="en-US" sz="1200" kern="1200" dirty="0">
                <a:solidFill>
                  <a:schemeClr val="tx1"/>
                </a:solidFill>
                <a:effectLst/>
                <a:latin typeface="+mn-lt"/>
                <a:ea typeface="+mn-ea"/>
                <a:cs typeface="+mn-cs"/>
              </a:rPr>
              <a:t>The following slides focus on each of these fields, so here the speaker may give a 1-2 sentence description of each.</a:t>
            </a:r>
          </a:p>
          <a:p>
            <a:r>
              <a:rPr lang="en-US" sz="1200" kern="1200" dirty="0">
                <a:solidFill>
                  <a:schemeClr val="tx1"/>
                </a:solidFill>
                <a:effectLst/>
                <a:latin typeface="+mn-lt"/>
                <a:ea typeface="+mn-ea"/>
                <a:cs typeface="+mn-cs"/>
              </a:rPr>
              <a:t>For example:</a:t>
            </a:r>
          </a:p>
          <a:p>
            <a:pPr lvl="0"/>
            <a:r>
              <a:rPr lang="en-US" sz="1200" kern="1200" dirty="0">
                <a:solidFill>
                  <a:schemeClr val="tx1"/>
                </a:solidFill>
                <a:effectLst/>
                <a:latin typeface="+mn-lt"/>
                <a:ea typeface="+mn-ea"/>
                <a:cs typeface="+mn-cs"/>
              </a:rPr>
              <a:t>Accelerators - We build and maintain a range of particle accelerator facilities, where particles are accelerated to almost the speed of light</a:t>
            </a:r>
          </a:p>
          <a:p>
            <a:pPr lvl="0"/>
            <a:r>
              <a:rPr lang="en-US" sz="1200" kern="1200" dirty="0">
                <a:solidFill>
                  <a:schemeClr val="tx1"/>
                </a:solidFill>
                <a:effectLst/>
                <a:latin typeface="+mn-lt"/>
                <a:ea typeface="+mn-ea"/>
                <a:cs typeface="+mn-cs"/>
              </a:rPr>
              <a:t>Detectors – built by consortia of physicists and engineers from across the globe, this is where collisions occur and where new, hitherto unknown particles may be formed, and new interactions between particles identified.</a:t>
            </a:r>
          </a:p>
          <a:p>
            <a:pPr lvl="0"/>
            <a:r>
              <a:rPr lang="en-US" sz="1200" kern="1200" dirty="0">
                <a:solidFill>
                  <a:schemeClr val="tx1"/>
                </a:solidFill>
                <a:effectLst/>
                <a:latin typeface="+mn-lt"/>
                <a:ea typeface="+mn-ea"/>
                <a:cs typeface="+mn-cs"/>
              </a:rPr>
              <a:t>Computing – experiments at CERN generate enormous amounts of data. This data is collected at CERN and sent around the world to be processed and stored.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2043816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Israel</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Israel</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7 March 2022</a:t>
            </a:r>
            <a:endParaRPr lang="en-US"/>
          </a:p>
        </p:txBody>
      </p:sp>
      <p:sp>
        <p:nvSpPr>
          <p:cNvPr id="8" name="Footer Placeholder 5"/>
          <p:cNvSpPr>
            <a:spLocks noGrp="1"/>
          </p:cNvSpPr>
          <p:nvPr>
            <p:ph type="ftr" sz="quarter" idx="18"/>
          </p:nvPr>
        </p:nvSpPr>
        <p:spPr bwMode="auto"/>
        <p:txBody>
          <a:bodyPr/>
          <a:lstStyle/>
          <a:p>
            <a:pPr>
              <a:defRPr/>
            </a:pPr>
            <a:r>
              <a:rPr lang="en-US"/>
              <a:t>Presentation - Israel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de-CH"/>
              <a:t>7 March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Israel</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7 March 2022</a:t>
            </a:r>
            <a:endParaRPr lang="en-US"/>
          </a:p>
        </p:txBody>
      </p:sp>
      <p:sp>
        <p:nvSpPr>
          <p:cNvPr id="8" name="Footer Placeholder 5"/>
          <p:cNvSpPr>
            <a:spLocks noGrp="1"/>
          </p:cNvSpPr>
          <p:nvPr>
            <p:ph type="ftr" sz="quarter" idx="18"/>
          </p:nvPr>
        </p:nvSpPr>
        <p:spPr bwMode="auto"/>
        <p:txBody>
          <a:bodyPr/>
          <a:lstStyle/>
          <a:p>
            <a:pPr>
              <a:defRPr/>
            </a:pPr>
            <a:r>
              <a:rPr lang="en-US"/>
              <a:t>Presentation - Israel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Israel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7 March 2022</a:t>
            </a:r>
            <a:endParaRPr lang="en-US"/>
          </a:p>
        </p:txBody>
      </p:sp>
      <p:sp>
        <p:nvSpPr>
          <p:cNvPr id="8" name="Footer Placeholder 5"/>
          <p:cNvSpPr>
            <a:spLocks noGrp="1"/>
          </p:cNvSpPr>
          <p:nvPr>
            <p:ph type="ftr" sz="quarter" idx="18"/>
          </p:nvPr>
        </p:nvSpPr>
        <p:spPr bwMode="auto"/>
        <p:txBody>
          <a:bodyPr/>
          <a:lstStyle/>
          <a:p>
            <a:pPr>
              <a:defRPr/>
            </a:pPr>
            <a:r>
              <a:rPr lang="en-US"/>
              <a:t>Presentation - Israel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7 March 2022</a:t>
            </a:r>
            <a:endParaRPr lang="en-US"/>
          </a:p>
        </p:txBody>
      </p:sp>
      <p:sp>
        <p:nvSpPr>
          <p:cNvPr id="8" name="Footer Placeholder 5"/>
          <p:cNvSpPr>
            <a:spLocks noGrp="1"/>
          </p:cNvSpPr>
          <p:nvPr>
            <p:ph type="ftr" sz="quarter" idx="18"/>
          </p:nvPr>
        </p:nvSpPr>
        <p:spPr bwMode="auto"/>
        <p:txBody>
          <a:bodyPr/>
          <a:lstStyle/>
          <a:p>
            <a:pPr>
              <a:defRPr/>
            </a:pPr>
            <a:r>
              <a:rPr lang="en-US"/>
              <a:t>Presentation - Israel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Israel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7 March 2022</a:t>
            </a:r>
            <a:endParaRPr lang="en-US"/>
          </a:p>
        </p:txBody>
      </p:sp>
      <p:sp>
        <p:nvSpPr>
          <p:cNvPr id="8" name="Footer Placeholder 5"/>
          <p:cNvSpPr>
            <a:spLocks noGrp="1"/>
          </p:cNvSpPr>
          <p:nvPr>
            <p:ph type="ftr" sz="quarter" idx="18"/>
          </p:nvPr>
        </p:nvSpPr>
        <p:spPr bwMode="auto"/>
        <p:txBody>
          <a:bodyPr/>
          <a:lstStyle/>
          <a:p>
            <a:pPr>
              <a:defRPr/>
            </a:pPr>
            <a:r>
              <a:rPr lang="en-US"/>
              <a:t>Presentation - Israel</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Israel</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7 March 2022</a:t>
            </a:r>
            <a:endParaRPr lang="en-US"/>
          </a:p>
        </p:txBody>
      </p:sp>
      <p:sp>
        <p:nvSpPr>
          <p:cNvPr id="9" name="Footer Placeholder 3"/>
          <p:cNvSpPr>
            <a:spLocks noGrp="1"/>
          </p:cNvSpPr>
          <p:nvPr>
            <p:ph type="ftr" sz="quarter" idx="17"/>
          </p:nvPr>
        </p:nvSpPr>
        <p:spPr bwMode="auto"/>
        <p:txBody>
          <a:bodyPr/>
          <a:lstStyle/>
          <a:p>
            <a:pPr>
              <a:defRPr/>
            </a:pPr>
            <a:r>
              <a:rPr lang="en-US"/>
              <a:t>Presentation - Israel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7 March 2022</a:t>
            </a:r>
            <a:endParaRPr lang="fr-FR"/>
          </a:p>
        </p:txBody>
      </p:sp>
      <p:sp>
        <p:nvSpPr>
          <p:cNvPr id="6" name="Espace réservé du pied de page 5"/>
          <p:cNvSpPr>
            <a:spLocks noGrp="1"/>
          </p:cNvSpPr>
          <p:nvPr>
            <p:ph type="ftr" sz="quarter" idx="11"/>
          </p:nvPr>
        </p:nvSpPr>
        <p:spPr/>
        <p:txBody>
          <a:bodyPr/>
          <a:lstStyle/>
          <a:p>
            <a:r>
              <a:rPr lang="fr-FR"/>
              <a:t>Presentation - Israel</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6" Type="http://schemas.openxmlformats.org/officeDocument/2006/relationships/theme" Target="../theme/theme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7 March 2022</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Israel</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jp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16.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0.xml"/><Relationship Id="rId1" Type="http://schemas.openxmlformats.org/officeDocument/2006/relationships/slideLayout" Target="../slideLayouts/slideLayout30.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38.xml"/><Relationship Id="rId5" Type="http://schemas.openxmlformats.org/officeDocument/2006/relationships/image" Target="../media/image43.jpe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54.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8" Type="http://schemas.openxmlformats.org/officeDocument/2006/relationships/image" Target="../media/image55.emf"/><Relationship Id="rId13" Type="http://schemas.openxmlformats.org/officeDocument/2006/relationships/image" Target="../media/image60.emf"/><Relationship Id="rId3" Type="http://schemas.openxmlformats.org/officeDocument/2006/relationships/chart" Target="../charts/chart1.xml"/><Relationship Id="rId7" Type="http://schemas.openxmlformats.org/officeDocument/2006/relationships/image" Target="../media/image54.emf"/><Relationship Id="rId12" Type="http://schemas.openxmlformats.org/officeDocument/2006/relationships/image" Target="../media/image59.emf"/><Relationship Id="rId2" Type="http://schemas.openxmlformats.org/officeDocument/2006/relationships/notesSlide" Target="../notesSlides/notesSlide26.xml"/><Relationship Id="rId1" Type="http://schemas.openxmlformats.org/officeDocument/2006/relationships/slideLayout" Target="../slideLayouts/slideLayout58.xml"/><Relationship Id="rId6" Type="http://schemas.openxmlformats.org/officeDocument/2006/relationships/image" Target="../media/image53.emf"/><Relationship Id="rId11" Type="http://schemas.openxmlformats.org/officeDocument/2006/relationships/image" Target="../media/image58.emf"/><Relationship Id="rId5" Type="http://schemas.openxmlformats.org/officeDocument/2006/relationships/image" Target="../media/image52.emf"/><Relationship Id="rId10" Type="http://schemas.openxmlformats.org/officeDocument/2006/relationships/image" Target="../media/image57.emf"/><Relationship Id="rId4" Type="http://schemas.openxmlformats.org/officeDocument/2006/relationships/image" Target="../media/image51.emf"/><Relationship Id="rId9" Type="http://schemas.openxmlformats.org/officeDocument/2006/relationships/image" Target="../media/image56.emf"/><Relationship Id="rId14" Type="http://schemas.openxmlformats.org/officeDocument/2006/relationships/image" Target="../media/image61.emf"/></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7.xml"/><Relationship Id="rId1" Type="http://schemas.openxmlformats.org/officeDocument/2006/relationships/slideLayout" Target="../slideLayouts/slideLayout61.xml"/><Relationship Id="rId4" Type="http://schemas.openxmlformats.org/officeDocument/2006/relationships/image" Target="../media/image63.emf"/></Relationships>
</file>

<file path=ppt/slides/_rels/slide2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8.xml"/><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9.xml"/><Relationship Id="rId1" Type="http://schemas.openxmlformats.org/officeDocument/2006/relationships/slideLayout" Target="../slideLayouts/slideLayout73.xml"/><Relationship Id="rId5" Type="http://schemas.openxmlformats.org/officeDocument/2006/relationships/image" Target="../media/image67.jpeg"/><Relationship Id="rId4" Type="http://schemas.openxmlformats.org/officeDocument/2006/relationships/image" Target="../media/image66.em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66.emf"/><Relationship Id="rId2" Type="http://schemas.openxmlformats.org/officeDocument/2006/relationships/notesSlide" Target="../notesSlides/notesSlide30.xml"/><Relationship Id="rId1" Type="http://schemas.openxmlformats.org/officeDocument/2006/relationships/slideLayout" Target="../slideLayouts/slideLayout72.xml"/><Relationship Id="rId6" Type="http://schemas.openxmlformats.org/officeDocument/2006/relationships/image" Target="../media/image65.emf"/><Relationship Id="rId5" Type="http://schemas.openxmlformats.org/officeDocument/2006/relationships/image" Target="../media/image70.png"/><Relationship Id="rId4" Type="http://schemas.openxmlformats.org/officeDocument/2006/relationships/image" Target="../media/image69.emf"/></Relationships>
</file>

<file path=ppt/slides/_rels/slide3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1.xml"/><Relationship Id="rId1" Type="http://schemas.openxmlformats.org/officeDocument/2006/relationships/slideLayout" Target="../slideLayouts/slideLayout78.xml"/><Relationship Id="rId5" Type="http://schemas.openxmlformats.org/officeDocument/2006/relationships/image" Target="../media/image66.emf"/><Relationship Id="rId4" Type="http://schemas.openxmlformats.org/officeDocument/2006/relationships/image" Target="../media/image65.emf"/></Relationships>
</file>

<file path=ppt/slides/_rels/slide3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2.xml"/><Relationship Id="rId1" Type="http://schemas.openxmlformats.org/officeDocument/2006/relationships/slideLayout" Target="../slideLayouts/slideLayout78.xml"/><Relationship Id="rId5" Type="http://schemas.openxmlformats.org/officeDocument/2006/relationships/image" Target="../media/image66.emf"/><Relationship Id="rId4" Type="http://schemas.openxmlformats.org/officeDocument/2006/relationships/image" Target="../media/image65.emf"/></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tiff"/></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4.xml"/><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10</a:t>
            </a:fld>
            <a:endParaRPr lang="fr-FR"/>
          </a:p>
        </p:txBody>
      </p:sp>
      <p:pic>
        <p:nvPicPr>
          <p:cNvPr id="11" name="Espace réservé du contenu 10"/>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fr-FR" sz="4000" dirty="0">
                <a:solidFill>
                  <a:schemeClr val="bg1"/>
                </a:solidFill>
              </a:rPr>
              <a:t>Large Hadron </a:t>
            </a:r>
            <a:r>
              <a:rPr lang="fr-FR" sz="4000" dirty="0" err="1">
                <a:solidFill>
                  <a:schemeClr val="bg1"/>
                </a:solidFill>
              </a:rPr>
              <a:t>Collider</a:t>
            </a:r>
            <a:r>
              <a:rPr lang="fr-FR" sz="4000" dirty="0">
                <a:solidFill>
                  <a:schemeClr val="bg1"/>
                </a:solidFill>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charset="0"/>
              <a:buChar char="•"/>
            </a:pPr>
            <a:r>
              <a:rPr lang="fr-FR" sz="2000" dirty="0">
                <a:solidFill>
                  <a:schemeClr val="bg1"/>
                </a:solidFill>
                <a:latin typeface="Arial" charset="0"/>
                <a:ea typeface="Arial" charset="0"/>
                <a:cs typeface="Arial" charset="0"/>
              </a:rPr>
              <a:t>27 km in </a:t>
            </a:r>
            <a:r>
              <a:rPr lang="fr-FR" sz="2000" dirty="0" err="1">
                <a:solidFill>
                  <a:schemeClr val="bg1"/>
                </a:solidFill>
                <a:latin typeface="Arial" charset="0"/>
                <a:ea typeface="Arial" charset="0"/>
                <a:cs typeface="Arial" charset="0"/>
              </a:rPr>
              <a:t>circumference</a:t>
            </a:r>
            <a:endParaRPr lang="fr-FR" sz="2000" dirty="0">
              <a:solidFill>
                <a:schemeClr val="bg1"/>
              </a:solidFill>
              <a:latin typeface="Arial" charset="0"/>
              <a:ea typeface="Arial" charset="0"/>
              <a:cs typeface="Arial" charset="0"/>
            </a:endParaRPr>
          </a:p>
          <a:p>
            <a:pPr marL="342900" indent="-342900">
              <a:lnSpc>
                <a:spcPct val="100000"/>
              </a:lnSpc>
              <a:buFont typeface="Arial" charset="0"/>
              <a:buChar char="•"/>
            </a:pPr>
            <a:r>
              <a:rPr lang="fr-FR" sz="2000" dirty="0">
                <a:solidFill>
                  <a:schemeClr val="bg1"/>
                </a:solidFill>
                <a:latin typeface="Arial" charset="0"/>
                <a:ea typeface="Arial" charset="0"/>
                <a:cs typeface="Arial" charset="0"/>
              </a:rPr>
              <a:t>About 100 m underground</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Superconducting</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magnets</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steer</a:t>
            </a:r>
            <a:r>
              <a:rPr lang="fr-FR" sz="2000" dirty="0">
                <a:solidFill>
                  <a:schemeClr val="bg1"/>
                </a:solidFill>
                <a:latin typeface="Arial" charset="0"/>
                <a:ea typeface="Arial" charset="0"/>
                <a:cs typeface="Arial" charset="0"/>
              </a:rPr>
              <a:t> the </a:t>
            </a:r>
            <a:r>
              <a:rPr lang="fr-FR" sz="2000" dirty="0">
                <a:solidFill>
                  <a:schemeClr val="bg1"/>
                </a:solidFill>
                <a:ea typeface="Arial" charset="0"/>
                <a:cs typeface="Arial" charset="0"/>
              </a:rPr>
              <a:t>p</a:t>
            </a:r>
            <a:r>
              <a:rPr lang="en-US" sz="2000" dirty="0">
                <a:solidFill>
                  <a:schemeClr val="bg1"/>
                </a:solidFill>
              </a:rPr>
              <a:t>articles </a:t>
            </a:r>
            <a:r>
              <a:rPr lang="fr-FR" sz="2000" dirty="0" err="1">
                <a:solidFill>
                  <a:schemeClr val="bg1"/>
                </a:solidFill>
                <a:latin typeface="Arial" charset="0"/>
                <a:ea typeface="Arial" charset="0"/>
                <a:cs typeface="Arial" charset="0"/>
              </a:rPr>
              <a:t>around</a:t>
            </a:r>
            <a:r>
              <a:rPr lang="fr-FR" sz="2000" dirty="0">
                <a:solidFill>
                  <a:schemeClr val="bg1"/>
                </a:solidFill>
                <a:latin typeface="Arial" charset="0"/>
                <a:ea typeface="Arial" charset="0"/>
                <a:cs typeface="Arial" charset="0"/>
              </a:rPr>
              <a:t> the ring</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Particles</a:t>
            </a:r>
            <a:r>
              <a:rPr lang="fr-FR" sz="2000" dirty="0">
                <a:solidFill>
                  <a:schemeClr val="bg1"/>
                </a:solidFill>
                <a:latin typeface="Arial" charset="0"/>
                <a:ea typeface="Arial" charset="0"/>
                <a:cs typeface="Arial" charset="0"/>
              </a:rPr>
              <a:t> are </a:t>
            </a:r>
            <a:r>
              <a:rPr lang="fr-FR" sz="2000" dirty="0" err="1">
                <a:solidFill>
                  <a:schemeClr val="bg1"/>
                </a:solidFill>
                <a:latin typeface="Arial" charset="0"/>
                <a:ea typeface="Arial" charset="0"/>
                <a:cs typeface="Arial" charset="0"/>
              </a:rPr>
              <a:t>accelerated</a:t>
            </a:r>
            <a:r>
              <a:rPr lang="fr-FR" sz="2000" dirty="0">
                <a:solidFill>
                  <a:schemeClr val="bg1"/>
                </a:solidFill>
                <a:latin typeface="Arial" charset="0"/>
                <a:ea typeface="Arial" charset="0"/>
                <a:cs typeface="Arial" charset="0"/>
              </a:rPr>
              <a:t>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to close to the speed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of light</a:t>
            </a:r>
          </a:p>
        </p:txBody>
      </p:sp>
    </p:spTree>
    <p:extLst>
      <p:ext uri="{BB962C8B-B14F-4D97-AF65-F5344CB8AC3E}">
        <p14:creationId xmlns:p14="http://schemas.microsoft.com/office/powerpoint/2010/main" val="1079488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p:txBody>
          <a:bodyPr/>
          <a:lstStyle/>
          <a:p>
            <a:r>
              <a:rPr lang="de-CH"/>
              <a:t>7 March 2022</a:t>
            </a:r>
            <a:endParaRPr lang="fr-FR"/>
          </a:p>
        </p:txBody>
      </p:sp>
      <p:sp>
        <p:nvSpPr>
          <p:cNvPr id="5" name="Footer Placeholder 4">
            <a:extLst>
              <a:ext uri="{FF2B5EF4-FFF2-40B4-BE49-F238E27FC236}">
                <a16:creationId xmlns:a16="http://schemas.microsoft.com/office/drawing/2014/main" id="{2ACFBFEA-9A44-A940-807C-7698D65F2685}"/>
              </a:ext>
            </a:extLst>
          </p:cNvPr>
          <p:cNvSpPr>
            <a:spLocks noGrp="1"/>
          </p:cNvSpPr>
          <p:nvPr>
            <p:ph type="ftr" sz="quarter" idx="11"/>
          </p:nvPr>
        </p:nvSpPr>
        <p:spPr/>
        <p:txBody>
          <a:bodyPr/>
          <a:lstStyle/>
          <a:p>
            <a:r>
              <a:rPr lang="fr-FR"/>
              <a:t>Presentation - Israel</a:t>
            </a:r>
          </a:p>
        </p:txBody>
      </p:sp>
      <p:sp>
        <p:nvSpPr>
          <p:cNvPr id="6" name="Slide Number Placeholder 5">
            <a:extLst>
              <a:ext uri="{FF2B5EF4-FFF2-40B4-BE49-F238E27FC236}">
                <a16:creationId xmlns:a16="http://schemas.microsoft.com/office/drawing/2014/main" id="{824E38CA-93D5-F440-A176-32D3690B2519}"/>
              </a:ext>
            </a:extLst>
          </p:cNvPr>
          <p:cNvSpPr>
            <a:spLocks noGrp="1"/>
          </p:cNvSpPr>
          <p:nvPr>
            <p:ph type="sldNum" sz="quarter" idx="12"/>
          </p:nvPr>
        </p:nvSpPr>
        <p:spPr/>
        <p:txBody>
          <a:bodyPr/>
          <a:lstStyle/>
          <a:p>
            <a:fld id="{490AA3F6-1618-3548-975A-DD1A2939A246}" type="slidenum">
              <a:rPr lang="fr-FR" smtClean="0"/>
              <a:t>11</a:t>
            </a:fld>
            <a:endParaRPr lang="fr-FR"/>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696000" y="433507"/>
            <a:ext cx="10800000" cy="1116849"/>
          </a:xfrm>
        </p:spPr>
        <p:txBody>
          <a:bodyPr>
            <a:noAutofit/>
          </a:bodyPr>
          <a:lstStyle/>
          <a:p>
            <a:r>
              <a:rPr lang="en-US" dirty="0"/>
              <a:t>Giant detectors record the particles formed </a:t>
            </a:r>
            <a:br>
              <a:rPr lang="en-US" dirty="0"/>
            </a:br>
            <a:r>
              <a:rPr lang="en-US" dirty="0"/>
              <a:t>at the four collision points</a:t>
            </a:r>
            <a:endParaRPr lang="fr-FR" dirty="0"/>
          </a:p>
        </p:txBody>
      </p:sp>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en-US" sz="1400" b="1" err="1">
                  <a:solidFill>
                    <a:schemeClr val="bg1"/>
                  </a:solidFill>
                </a:rPr>
                <a:t>LHCb</a:t>
              </a:r>
              <a:endParaRPr lang="en-US" sz="140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en-US" sz="140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en-US" sz="1100" b="1" dirty="0" err="1">
                <a:solidFill>
                  <a:schemeClr val="bg1"/>
                </a:solidFill>
                <a:latin typeface="Arial" charset="0"/>
                <a:ea typeface="Arial" charset="0"/>
                <a:cs typeface="Arial" charset="0"/>
              </a:rPr>
              <a:t>LHCb</a:t>
            </a:r>
            <a:endParaRPr lang="en-US" sz="1100" b="1"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dirty="0"/>
              <a:t>The LHC detectors are analogous to </a:t>
            </a:r>
            <a:br>
              <a:rPr lang="en-US" dirty="0"/>
            </a:br>
            <a:r>
              <a:rPr lang="en-US" dirty="0"/>
              <a:t>3D cameras</a:t>
            </a:r>
            <a:endParaRPr lang="fr-FR" dirty="0"/>
          </a:p>
        </p:txBody>
      </p:sp>
      <p:sp>
        <p:nvSpPr>
          <p:cNvPr id="4" name="Espace réservé de la date 3"/>
          <p:cNvSpPr>
            <a:spLocks noGrp="1"/>
          </p:cNvSpPr>
          <p:nvPr>
            <p:ph type="dt" sz="half" idx="10"/>
          </p:nvPr>
        </p:nvSpPr>
        <p:spPr/>
        <p:txBody>
          <a:bodyPr/>
          <a:lstStyle/>
          <a:p>
            <a:r>
              <a:rPr lang="de-CH"/>
              <a:t>7 March 2022</a:t>
            </a:r>
            <a:endParaRPr lang="fr-FR" dirty="0"/>
          </a:p>
        </p:txBody>
      </p:sp>
      <p:sp>
        <p:nvSpPr>
          <p:cNvPr id="5" name="Espace réservé du pied de page 4"/>
          <p:cNvSpPr>
            <a:spLocks noGrp="1"/>
          </p:cNvSpPr>
          <p:nvPr>
            <p:ph type="ftr" sz="quarter" idx="11"/>
          </p:nvPr>
        </p:nvSpPr>
        <p:spPr/>
        <p:txBody>
          <a:bodyPr/>
          <a:lstStyle/>
          <a:p>
            <a:r>
              <a:rPr lang="fr-FR"/>
              <a:t>Presentation - Israel</a:t>
            </a:r>
            <a:endParaRPr lang="en-US"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12</a:t>
            </a:fld>
            <a:endParaRPr lang="fr-FR"/>
          </a:p>
        </p:txBody>
      </p:sp>
      <p:pic>
        <p:nvPicPr>
          <p:cNvPr id="7" name="Imag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1590" y="1836738"/>
            <a:ext cx="12193590"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er 8"/>
          <p:cNvGrpSpPr>
            <a:grpSpLocks/>
          </p:cNvGrpSpPr>
          <p:nvPr/>
        </p:nvGrpSpPr>
        <p:grpSpPr bwMode="auto">
          <a:xfrm>
            <a:off x="695325" y="4792663"/>
            <a:ext cx="3529013" cy="1603375"/>
            <a:chOff x="695999" y="4622800"/>
            <a:chExt cx="3528000" cy="1603572"/>
          </a:xfrm>
        </p:grpSpPr>
        <p:sp>
          <p:nvSpPr>
            <p:cNvPr id="10" name="ZoneTexte 9"/>
            <p:cNvSpPr txBox="1"/>
            <p:nvPr/>
          </p:nvSpPr>
          <p:spPr>
            <a:xfrm>
              <a:off x="695999" y="4622800"/>
              <a:ext cx="3528000" cy="16035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detectors measure the </a:t>
              </a:r>
              <a:r>
                <a:rPr lang="en-US" sz="1600" dirty="0">
                  <a:solidFill>
                    <a:schemeClr val="bg1"/>
                  </a:solidFill>
                </a:rPr>
                <a:t>energy, direction and charge </a:t>
              </a:r>
              <a:r>
                <a:rPr lang="en-US" altLang="x-none" sz="1600" dirty="0">
                  <a:solidFill>
                    <a:schemeClr val="bg1"/>
                  </a:solidFill>
                  <a:ea typeface="Arial" charset="0"/>
                  <a:cs typeface="Arial" charset="0"/>
                </a:rPr>
                <a:t>of new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particles formed.</a:t>
              </a:r>
              <a:endParaRPr lang="fr-FR" altLang="x-none" sz="1600" dirty="0">
                <a:solidFill>
                  <a:schemeClr val="bg1"/>
                </a:solidFill>
                <a:ea typeface="Arial" charset="0"/>
                <a:cs typeface="Arial" charset="0"/>
              </a:endParaRPr>
            </a:p>
          </p:txBody>
        </p:sp>
        <p:pic>
          <p:nvPicPr>
            <p:cNvPr id="11" name="Image 11"/>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2174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er 11"/>
          <p:cNvGrpSpPr>
            <a:grpSpLocks/>
          </p:cNvGrpSpPr>
          <p:nvPr/>
        </p:nvGrpSpPr>
        <p:grpSpPr bwMode="auto">
          <a:xfrm>
            <a:off x="4332288" y="4792663"/>
            <a:ext cx="3527425" cy="1590675"/>
            <a:chOff x="4331999" y="4622800"/>
            <a:chExt cx="3528000" cy="1591671"/>
          </a:xfrm>
        </p:grpSpPr>
        <p:sp>
          <p:nvSpPr>
            <p:cNvPr id="13" name="ZoneTexte 12"/>
            <p:cNvSpPr txBox="1"/>
            <p:nvPr/>
          </p:nvSpPr>
          <p:spPr>
            <a:xfrm>
              <a:off x="4331999" y="4622800"/>
              <a:ext cx="3528000" cy="1591671"/>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r>
                <a:rPr lang="en-US" altLang="x-none" sz="1600" dirty="0">
                  <a:solidFill>
                    <a:schemeClr val="bg1"/>
                  </a:solidFill>
                  <a:ea typeface="Arial" charset="0"/>
                  <a:cs typeface="Arial" charset="0"/>
                </a:rPr>
                <a:t>They take 40 million pictures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a second. Only 1000 are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recorded and stored.</a:t>
              </a:r>
              <a:endParaRPr lang="fr-FR" altLang="x-none" sz="1600" dirty="0">
                <a:solidFill>
                  <a:schemeClr val="bg1"/>
                </a:solidFill>
                <a:ea typeface="Arial" charset="0"/>
                <a:cs typeface="Arial" charset="0"/>
              </a:endParaRPr>
            </a:p>
          </p:txBody>
        </p:sp>
        <p:pic>
          <p:nvPicPr>
            <p:cNvPr id="14" name="Image 12"/>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5810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 name="Grouper 14"/>
          <p:cNvGrpSpPr>
            <a:grpSpLocks/>
          </p:cNvGrpSpPr>
          <p:nvPr/>
        </p:nvGrpSpPr>
        <p:grpSpPr bwMode="auto">
          <a:xfrm>
            <a:off x="7967663" y="4792662"/>
            <a:ext cx="3529012" cy="1590675"/>
            <a:chOff x="7968000" y="4622802"/>
            <a:chExt cx="3528001" cy="1591672"/>
          </a:xfrm>
        </p:grpSpPr>
        <p:sp>
          <p:nvSpPr>
            <p:cNvPr id="16" name="ZoneTexte 15"/>
            <p:cNvSpPr txBox="1"/>
            <p:nvPr/>
          </p:nvSpPr>
          <p:spPr>
            <a:xfrm>
              <a:off x="7968000" y="4622802"/>
              <a:ext cx="3528001" cy="15916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LHC detectors have been built by international collaborations covering all regions </a:t>
              </a:r>
              <a:r>
                <a:rPr lang="en-US" sz="1600" dirty="0">
                  <a:solidFill>
                    <a:schemeClr val="bg2"/>
                  </a:solidFill>
                </a:rPr>
                <a:t>of the Globe.</a:t>
              </a:r>
              <a:endParaRPr lang="fr-FR" altLang="x-none" sz="1600" dirty="0">
                <a:solidFill>
                  <a:schemeClr val="bg1"/>
                </a:solidFill>
                <a:ea typeface="Arial" charset="0"/>
                <a:cs typeface="Arial" charset="0"/>
              </a:endParaRPr>
            </a:p>
          </p:txBody>
        </p:sp>
        <p:pic>
          <p:nvPicPr>
            <p:cNvPr id="17" name="Image 13"/>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9446020" y="4718541"/>
              <a:ext cx="53382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809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13</a:t>
            </a:fld>
            <a:endParaRPr lang="fr-FR"/>
          </a:p>
        </p:txBody>
      </p:sp>
      <p:sp>
        <p:nvSpPr>
          <p:cNvPr id="9" name="Titre 1"/>
          <p:cNvSpPr>
            <a:spLocks noGrp="1"/>
          </p:cNvSpPr>
          <p:nvPr>
            <p:ph type="title"/>
          </p:nvPr>
        </p:nvSpPr>
        <p:spPr>
          <a:xfrm>
            <a:off x="695325" y="465135"/>
            <a:ext cx="11075497" cy="1617662"/>
          </a:xfrm>
        </p:spPr>
        <p:txBody>
          <a:bodyPr rtlCol="0">
            <a:normAutofit/>
          </a:bodyPr>
          <a:lstStyle/>
          <a:p>
            <a:pPr fontAlgn="auto">
              <a:spcAft>
                <a:spcPts val="0"/>
              </a:spcAft>
              <a:defRPr/>
            </a:pPr>
            <a:r>
              <a:rPr lang="en-US" sz="3600" dirty="0"/>
              <a:t>The Worldwide LHC Computing Grid (WLCG)</a:t>
            </a:r>
            <a:endParaRPr lang="fr-FR" sz="3600" dirty="0"/>
          </a:p>
        </p:txBody>
      </p:sp>
      <p:sp>
        <p:nvSpPr>
          <p:cNvPr id="10" name="Espace réservé du pied de page 2">
            <a:extLst>
              <a:ext uri="{FF2B5EF4-FFF2-40B4-BE49-F238E27FC236}">
                <a16:creationId xmlns:a16="http://schemas.microsoft.com/office/drawing/2014/main" id="{C10715B0-CDAD-A94B-BB75-C1E533CBF952}"/>
              </a:ext>
            </a:extLst>
          </p:cNvPr>
          <p:cNvSpPr>
            <a:spLocks noGrp="1"/>
          </p:cNvSpPr>
          <p:nvPr>
            <p:ph type="ftr" sz="quarter" idx="11"/>
          </p:nvPr>
        </p:nvSpPr>
        <p:spPr>
          <a:xfrm>
            <a:off x="1242000" y="6470075"/>
            <a:ext cx="4114800" cy="216836"/>
          </a:xfrm>
        </p:spPr>
        <p:txBody>
          <a:bodyPr/>
          <a:lstStyle/>
          <a:p>
            <a:r>
              <a:rPr lang="fr-FR"/>
              <a:t>Presentation - Israel</a:t>
            </a:r>
            <a:endParaRPr lang="en-US" dirty="0"/>
          </a:p>
        </p:txBody>
      </p:sp>
      <p:pic>
        <p:nvPicPr>
          <p:cNvPr id="8" name="Picture 7">
            <a:extLst>
              <a:ext uri="{FF2B5EF4-FFF2-40B4-BE49-F238E27FC236}">
                <a16:creationId xmlns:a16="http://schemas.microsoft.com/office/drawing/2014/main" id="{2A54B9BF-8D2A-8540-9288-CBAC054D9D4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6"/>
          <a:stretch/>
        </p:blipFill>
        <p:spPr>
          <a:xfrm>
            <a:off x="6149453" y="1964631"/>
            <a:ext cx="6241877" cy="3209621"/>
          </a:xfrm>
          <a:prstGeom prst="rect">
            <a:avLst/>
          </a:prstGeom>
        </p:spPr>
      </p:pic>
      <p:pic>
        <p:nvPicPr>
          <p:cNvPr id="23" name="Picture 22">
            <a:extLst>
              <a:ext uri="{FF2B5EF4-FFF2-40B4-BE49-F238E27FC236}">
                <a16:creationId xmlns:a16="http://schemas.microsoft.com/office/drawing/2014/main" id="{21180764-90D1-5B41-9441-684F417A5A5A}"/>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964632"/>
            <a:ext cx="6037814" cy="3209621"/>
          </a:xfrm>
          <a:prstGeom prst="rect">
            <a:avLst/>
          </a:prstGeom>
        </p:spPr>
      </p:pic>
      <p:sp>
        <p:nvSpPr>
          <p:cNvPr id="13" name="ZoneTexte 9">
            <a:extLst>
              <a:ext uri="{FF2B5EF4-FFF2-40B4-BE49-F238E27FC236}">
                <a16:creationId xmlns:a16="http://schemas.microsoft.com/office/drawing/2014/main" id="{851B4776-47E5-C14C-B70E-5BE0E720AA75}"/>
              </a:ext>
            </a:extLst>
          </p:cNvPr>
          <p:cNvSpPr txBox="1"/>
          <p:nvPr/>
        </p:nvSpPr>
        <p:spPr bwMode="auto">
          <a:xfrm>
            <a:off x="690592" y="4966309"/>
            <a:ext cx="3529013" cy="86220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Used to store, distribute, process and </a:t>
            </a:r>
            <a:r>
              <a:rPr lang="en-US" dirty="0" err="1">
                <a:solidFill>
                  <a:schemeClr val="bg2"/>
                </a:solidFill>
                <a:ea typeface="Arial" charset="0"/>
                <a:cs typeface="Arial" charset="0"/>
              </a:rPr>
              <a:t>analyse</a:t>
            </a:r>
            <a:r>
              <a:rPr lang="en-US" dirty="0">
                <a:solidFill>
                  <a:schemeClr val="bg2"/>
                </a:solidFill>
                <a:ea typeface="Arial" charset="0"/>
                <a:cs typeface="Arial" charset="0"/>
              </a:rPr>
              <a:t> data.</a:t>
            </a:r>
          </a:p>
        </p:txBody>
      </p:sp>
      <p:sp>
        <p:nvSpPr>
          <p:cNvPr id="16" name="ZoneTexte 12">
            <a:extLst>
              <a:ext uri="{FF2B5EF4-FFF2-40B4-BE49-F238E27FC236}">
                <a16:creationId xmlns:a16="http://schemas.microsoft.com/office/drawing/2014/main" id="{2756998B-4F80-F54E-944A-852BFEEA88C8}"/>
              </a:ext>
            </a:extLst>
          </p:cNvPr>
          <p:cNvSpPr txBox="1"/>
          <p:nvPr/>
        </p:nvSpPr>
        <p:spPr bwMode="auto">
          <a:xfrm>
            <a:off x="4327555" y="4960438"/>
            <a:ext cx="3527425"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1 million processing cores in about 170 data </a:t>
            </a:r>
            <a:r>
              <a:rPr lang="en-US" dirty="0" err="1">
                <a:solidFill>
                  <a:schemeClr val="bg1"/>
                </a:solidFill>
              </a:rPr>
              <a:t>centres</a:t>
            </a:r>
            <a:r>
              <a:rPr lang="en-US" dirty="0">
                <a:solidFill>
                  <a:schemeClr val="bg1"/>
                </a:solidFill>
              </a:rPr>
              <a:t> </a:t>
            </a:r>
            <a:br>
              <a:rPr lang="en-US" dirty="0">
                <a:solidFill>
                  <a:schemeClr val="bg1"/>
                </a:solidFill>
              </a:rPr>
            </a:br>
            <a:r>
              <a:rPr lang="en-US" dirty="0">
                <a:solidFill>
                  <a:schemeClr val="bg1"/>
                </a:solidFill>
              </a:rPr>
              <a:t>and 42 countries.</a:t>
            </a:r>
            <a:endParaRPr lang="fr-FR" altLang="x-none" dirty="0">
              <a:solidFill>
                <a:schemeClr val="bg1"/>
              </a:solidFill>
              <a:ea typeface="Arial" charset="0"/>
              <a:cs typeface="Arial" charset="0"/>
            </a:endParaRPr>
          </a:p>
        </p:txBody>
      </p:sp>
      <p:sp>
        <p:nvSpPr>
          <p:cNvPr id="19" name="ZoneTexte 15">
            <a:extLst>
              <a:ext uri="{FF2B5EF4-FFF2-40B4-BE49-F238E27FC236}">
                <a16:creationId xmlns:a16="http://schemas.microsoft.com/office/drawing/2014/main" id="{2E3A9791-91D3-7844-B71F-3172585AC596}"/>
              </a:ext>
            </a:extLst>
          </p:cNvPr>
          <p:cNvSpPr txBox="1"/>
          <p:nvPr/>
        </p:nvSpPr>
        <p:spPr bwMode="auto">
          <a:xfrm>
            <a:off x="7962930" y="4960437"/>
            <a:ext cx="3529012"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More than 1000 Petabytes</a:t>
            </a:r>
            <a:r>
              <a:rPr lang="en-US" dirty="0"/>
              <a:t> </a:t>
            </a:r>
            <a:r>
              <a:rPr lang="en-US" dirty="0">
                <a:solidFill>
                  <a:schemeClr val="bg2"/>
                </a:solidFill>
                <a:ea typeface="Arial" charset="0"/>
                <a:cs typeface="Arial" charset="0"/>
              </a:rPr>
              <a:t>of CERN data stored world-wide.</a:t>
            </a:r>
          </a:p>
        </p:txBody>
      </p:sp>
    </p:spTree>
    <p:extLst>
      <p:ext uri="{BB962C8B-B14F-4D97-AF65-F5344CB8AC3E}">
        <p14:creationId xmlns:p14="http://schemas.microsoft.com/office/powerpoint/2010/main" val="4199717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7 March 2022</a:t>
            </a:r>
            <a:endParaRPr lang="fr-FR"/>
          </a:p>
        </p:txBody>
      </p:sp>
      <p:sp>
        <p:nvSpPr>
          <p:cNvPr id="3" name="Footer Placeholder 2"/>
          <p:cNvSpPr>
            <a:spLocks noGrp="1"/>
          </p:cNvSpPr>
          <p:nvPr>
            <p:ph type="ftr" sz="quarter" idx="11"/>
          </p:nvPr>
        </p:nvSpPr>
        <p:spPr>
          <a:xfrm>
            <a:off x="1242000" y="6440400"/>
            <a:ext cx="4114800" cy="246511"/>
          </a:xfrm>
        </p:spPr>
        <p:txBody>
          <a:bodyPr/>
          <a:lstStyle/>
          <a:p>
            <a:r>
              <a:rPr lang="fr-FR"/>
              <a:t>Presentation - Israel</a:t>
            </a:r>
            <a:endParaRPr lang="en-US" dirty="0"/>
          </a:p>
        </p:txBody>
      </p:sp>
      <p:sp>
        <p:nvSpPr>
          <p:cNvPr id="4" name="Slide Number Placeholder 3"/>
          <p:cNvSpPr>
            <a:spLocks noGrp="1"/>
          </p:cNvSpPr>
          <p:nvPr>
            <p:ph type="sldNum" sz="quarter" idx="12"/>
          </p:nvPr>
        </p:nvSpPr>
        <p:spPr/>
        <p:txBody>
          <a:bodyPr/>
          <a:lstStyle/>
          <a:p>
            <a:fld id="{490AA3F6-1618-3548-975A-DD1A2939A246}" type="slidenum">
              <a:rPr lang="fr-FR" smtClean="0"/>
              <a:t>14</a:t>
            </a:fld>
            <a:endParaRPr lang="fr-FR"/>
          </a:p>
        </p:txBody>
      </p:sp>
      <p:sp>
        <p:nvSpPr>
          <p:cNvPr id="5" name="Title 4"/>
          <p:cNvSpPr>
            <a:spLocks noGrp="1"/>
          </p:cNvSpPr>
          <p:nvPr>
            <p:ph type="title"/>
          </p:nvPr>
        </p:nvSpPr>
        <p:spPr/>
        <p:txBody>
          <a:bodyPr/>
          <a:lstStyle/>
          <a:p>
            <a:r>
              <a:rPr lang="en-US"/>
              <a:t>CERN has a diverse scientific </a:t>
            </a:r>
            <a:r>
              <a:rPr lang="en-US" err="1"/>
              <a:t>programme</a:t>
            </a:r>
            <a:endParaRPr lang="en-US"/>
          </a:p>
        </p:txBody>
      </p:sp>
      <p:sp>
        <p:nvSpPr>
          <p:cNvPr id="8" name="ZoneTexte 10"/>
          <p:cNvSpPr txBox="1"/>
          <p:nvPr/>
        </p:nvSpPr>
        <p:spPr>
          <a:xfrm>
            <a:off x="695325" y="1670568"/>
            <a:ext cx="3528000" cy="643079"/>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Nuclear Physics</a:t>
            </a:r>
          </a:p>
          <a:p>
            <a:pPr algn="ctr"/>
            <a:r>
              <a:rPr lang="en-US" sz="1700" dirty="0">
                <a:solidFill>
                  <a:schemeClr val="bg1"/>
                </a:solidFill>
                <a:latin typeface="Arial" charset="0"/>
                <a:ea typeface="Arial" charset="0"/>
                <a:cs typeface="Arial" charset="0"/>
              </a:rPr>
              <a:t>(ISOLDE)</a:t>
            </a:r>
          </a:p>
        </p:txBody>
      </p:sp>
      <p:sp>
        <p:nvSpPr>
          <p:cNvPr id="10" name="ZoneTexte 11"/>
          <p:cNvSpPr txBox="1"/>
          <p:nvPr/>
        </p:nvSpPr>
        <p:spPr>
          <a:xfrm>
            <a:off x="695324" y="5395186"/>
            <a:ext cx="5400676"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Fixed-target experiments,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which include searches for rare phenomena</a:t>
            </a:r>
          </a:p>
        </p:txBody>
      </p:sp>
      <p:sp>
        <p:nvSpPr>
          <p:cNvPr id="11" name="ZoneTexte 12"/>
          <p:cNvSpPr txBox="1"/>
          <p:nvPr/>
        </p:nvSpPr>
        <p:spPr>
          <a:xfrm>
            <a:off x="7983882" y="1678861"/>
            <a:ext cx="3528000" cy="634787"/>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Cosmic rays and cloud formation </a:t>
            </a:r>
          </a:p>
          <a:p>
            <a:pPr algn="ctr"/>
            <a:r>
              <a:rPr lang="en-US" sz="1700" dirty="0">
                <a:solidFill>
                  <a:schemeClr val="bg1"/>
                </a:solidFill>
                <a:latin typeface="Arial" charset="0"/>
                <a:ea typeface="Arial" charset="0"/>
                <a:cs typeface="Arial" charset="0"/>
              </a:rPr>
              <a:t>(CLOUD)</a:t>
            </a:r>
          </a:p>
        </p:txBody>
      </p:sp>
      <p:sp>
        <p:nvSpPr>
          <p:cNvPr id="12" name="ZoneTexte 13"/>
          <p:cNvSpPr txBox="1"/>
          <p:nvPr/>
        </p:nvSpPr>
        <p:spPr>
          <a:xfrm>
            <a:off x="4390123" y="1678861"/>
            <a:ext cx="3469201" cy="636413"/>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Antimatter Research </a:t>
            </a:r>
          </a:p>
          <a:p>
            <a:pPr algn="ctr"/>
            <a:r>
              <a:rPr lang="en-US" sz="1700" dirty="0">
                <a:solidFill>
                  <a:schemeClr val="bg1"/>
                </a:solidFill>
                <a:latin typeface="Arial" charset="0"/>
                <a:ea typeface="Arial" charset="0"/>
                <a:cs typeface="Arial" charset="0"/>
              </a:rPr>
              <a:t>(Antiproton Decelerator)</a:t>
            </a:r>
          </a:p>
        </p:txBody>
      </p:sp>
      <p:sp>
        <p:nvSpPr>
          <p:cNvPr id="13" name="ZoneTexte 14"/>
          <p:cNvSpPr txBox="1"/>
          <p:nvPr/>
        </p:nvSpPr>
        <p:spPr>
          <a:xfrm>
            <a:off x="6200078" y="5395187"/>
            <a:ext cx="5295920" cy="643080"/>
          </a:xfrm>
          <a:prstGeom prst="rect">
            <a:avLst/>
          </a:prstGeom>
          <a:solidFill>
            <a:schemeClr val="accent3"/>
          </a:solidFill>
        </p:spPr>
        <p:txBody>
          <a:bodyPr wrap="square" rtlCol="0">
            <a:noAutofit/>
          </a:bodyPr>
          <a:lstStyle/>
          <a:p>
            <a:pPr algn="ctr"/>
            <a:r>
              <a:rPr lang="en-US" sz="1700" dirty="0">
                <a:solidFill>
                  <a:schemeClr val="bg1"/>
                </a:solidFill>
                <a:latin typeface="Arial" charset="0"/>
                <a:ea typeface="Arial" charset="0"/>
                <a:cs typeface="Arial" charset="0"/>
              </a:rPr>
              <a:t>Contribution to the Long Baseline </a:t>
            </a:r>
            <a:br>
              <a:rPr lang="en-US" sz="1700" dirty="0">
                <a:solidFill>
                  <a:schemeClr val="bg1"/>
                </a:solidFill>
                <a:latin typeface="Arial" charset="0"/>
                <a:ea typeface="Arial" charset="0"/>
                <a:cs typeface="Arial" charset="0"/>
              </a:rPr>
            </a:br>
            <a:r>
              <a:rPr lang="en-US" sz="1700" dirty="0">
                <a:solidFill>
                  <a:schemeClr val="bg1"/>
                </a:solidFill>
                <a:latin typeface="Arial" charset="0"/>
                <a:ea typeface="Arial" charset="0"/>
                <a:cs typeface="Arial" charset="0"/>
              </a:rPr>
              <a:t>Neutrino Facility in the USA (LBNF)</a:t>
            </a:r>
          </a:p>
        </p:txBody>
      </p:sp>
      <p:pic>
        <p:nvPicPr>
          <p:cNvPr id="9" name="Picture 8">
            <a:extLst>
              <a:ext uri="{FF2B5EF4-FFF2-40B4-BE49-F238E27FC236}">
                <a16:creationId xmlns:a16="http://schemas.microsoft.com/office/drawing/2014/main" id="{07DDC3E6-F196-084C-A49A-4A77283FE09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313648"/>
            <a:ext cx="12192000" cy="3081538"/>
          </a:xfrm>
          <a:prstGeom prst="rect">
            <a:avLst/>
          </a:prstGeom>
        </p:spPr>
      </p:pic>
    </p:spTree>
    <p:extLst>
      <p:ext uri="{BB962C8B-B14F-4D97-AF65-F5344CB8AC3E}">
        <p14:creationId xmlns:p14="http://schemas.microsoft.com/office/powerpoint/2010/main" val="2033766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r>
              <a:rPr lang="de-CH"/>
              <a:t>7 March 2022</a:t>
            </a:r>
            <a:endParaRPr lang="fr-FR"/>
          </a:p>
        </p:txBody>
      </p:sp>
      <p:sp>
        <p:nvSpPr>
          <p:cNvPr id="3" name="Footer Placeholder 2">
            <a:extLst>
              <a:ext uri="{FF2B5EF4-FFF2-40B4-BE49-F238E27FC236}">
                <a16:creationId xmlns:a16="http://schemas.microsoft.com/office/drawing/2014/main" id="{EDAE920B-ADD5-6C47-BCD5-C28F60462D6F}"/>
              </a:ext>
            </a:extLst>
          </p:cNvPr>
          <p:cNvSpPr>
            <a:spLocks noGrp="1"/>
          </p:cNvSpPr>
          <p:nvPr>
            <p:ph type="ftr" sz="quarter" idx="11"/>
          </p:nvPr>
        </p:nvSpPr>
        <p:spPr/>
        <p:txBody>
          <a:bodyPr/>
          <a:lstStyle/>
          <a:p>
            <a:r>
              <a:rPr lang="fr-FR"/>
              <a:t>Presentation - Israel</a:t>
            </a:r>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fld id="{490AA3F6-1618-3548-975A-DD1A2939A246}" type="slidenum">
              <a:rPr lang="fr-FR" smtClean="0"/>
              <a:t>15</a:t>
            </a:fld>
            <a:endParaRPr lang="fr-F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en-US" sz="4400" dirty="0">
                <a:solidFill>
                  <a:schemeClr val="bg2"/>
                </a:solidFill>
              </a:rPr>
              <a:t>There are many unanswered questions </a:t>
            </a:r>
            <a:br>
              <a:rPr lang="en-US" sz="4400" dirty="0">
                <a:solidFill>
                  <a:schemeClr val="bg2"/>
                </a:solidFill>
              </a:rPr>
            </a:br>
            <a:r>
              <a:rPr lang="en-US" sz="4400" dirty="0">
                <a:solidFill>
                  <a:schemeClr val="bg2"/>
                </a:solidFill>
              </a:rPr>
              <a:t>in fundamental physics</a:t>
            </a:r>
            <a:br>
              <a:rPr lang="en-US" sz="4400" dirty="0"/>
            </a:br>
            <a:endParaRPr lang="en-US"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a:r>
              <a:rPr lang="en-US" sz="2800" dirty="0">
                <a:solidFill>
                  <a:schemeClr val="bg2"/>
                </a:solidFill>
              </a:rPr>
              <a:t>Including</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95% of the mass </a:t>
            </a:r>
            <a:br>
              <a:rPr lang="en-US" dirty="0">
                <a:solidFill>
                  <a:schemeClr val="bg1"/>
                </a:solidFill>
              </a:rPr>
            </a:br>
            <a:r>
              <a:rPr lang="en-US" dirty="0">
                <a:solidFill>
                  <a:schemeClr val="bg1"/>
                </a:solidFill>
              </a:rPr>
              <a:t>and energy </a:t>
            </a:r>
            <a:br>
              <a:rPr lang="en-US" dirty="0">
                <a:solidFill>
                  <a:schemeClr val="bg1"/>
                </a:solidFill>
              </a:rPr>
            </a:br>
            <a:r>
              <a:rPr lang="en-US" dirty="0">
                <a:solidFill>
                  <a:schemeClr val="bg1"/>
                </a:solidFill>
              </a:rPr>
              <a:t>of the universe is unknown. </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the universe made only of matter, with hardly any antimatter?</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gravity so weak compared to the other forces?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Is there only one Higgs boson, and does it behave exactly as expected?</a:t>
            </a:r>
          </a:p>
        </p:txBody>
      </p:sp>
    </p:spTree>
    <p:extLst>
      <p:ext uri="{BB962C8B-B14F-4D97-AF65-F5344CB8AC3E}">
        <p14:creationId xmlns:p14="http://schemas.microsoft.com/office/powerpoint/2010/main" val="87925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46BFFB2-FD4E-BC4F-9786-7B3C43DFC26F}" type="datetime3">
              <a:rPr lang="de-CH" smtClean="0"/>
              <a:t>07/03/2022</a:t>
            </a:fld>
            <a:endParaRPr lang="fr-FR"/>
          </a:p>
        </p:txBody>
      </p:sp>
      <p:sp>
        <p:nvSpPr>
          <p:cNvPr id="5" name="Espace réservé du pied de page 4"/>
          <p:cNvSpPr>
            <a:spLocks noGrp="1"/>
          </p:cNvSpPr>
          <p:nvPr>
            <p:ph type="ftr" sz="quarter" idx="11"/>
          </p:nvPr>
        </p:nvSpPr>
        <p:spPr/>
        <p:txBody>
          <a:bodyPr/>
          <a:lstStyle/>
          <a:p>
            <a:r>
              <a:rPr lang="fr-FR"/>
              <a:t>Presentation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16</a:t>
            </a:fld>
            <a:endParaRPr lang="fr-FR"/>
          </a:p>
        </p:txBody>
      </p:sp>
      <p:pic>
        <p:nvPicPr>
          <p:cNvPr id="12" name="Picture 11">
            <a:extLst>
              <a:ext uri="{FF2B5EF4-FFF2-40B4-BE49-F238E27FC236}">
                <a16:creationId xmlns:a16="http://schemas.microsoft.com/office/drawing/2014/main" id="{BFFA42CF-9CCA-A844-ACED-818CA02DD32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39"/>
          <a:stretch/>
        </p:blipFill>
        <p:spPr>
          <a:xfrm>
            <a:off x="0" y="218397"/>
            <a:ext cx="12187281" cy="6639604"/>
          </a:xfrm>
          <a:prstGeom prst="rect">
            <a:avLst/>
          </a:prstGeom>
        </p:spPr>
      </p:pic>
      <p:sp>
        <p:nvSpPr>
          <p:cNvPr id="7" name="Rectangle 6"/>
          <p:cNvSpPr/>
          <p:nvPr/>
        </p:nvSpPr>
        <p:spPr>
          <a:xfrm>
            <a:off x="8232000" y="218397"/>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 name="Titre 1"/>
          <p:cNvSpPr>
            <a:spLocks noGrp="1"/>
          </p:cNvSpPr>
          <p:nvPr>
            <p:ph type="title"/>
          </p:nvPr>
        </p:nvSpPr>
        <p:spPr>
          <a:xfrm>
            <a:off x="8359509" y="476250"/>
            <a:ext cx="3687518" cy="1715407"/>
          </a:xfrm>
        </p:spPr>
        <p:txBody>
          <a:bodyPr>
            <a:noAutofit/>
          </a:bodyPr>
          <a:lstStyle/>
          <a:p>
            <a:pPr algn="l"/>
            <a:r>
              <a:rPr lang="en-US" sz="3600" dirty="0">
                <a:solidFill>
                  <a:schemeClr val="bg1"/>
                </a:solidFill>
              </a:rPr>
              <a:t>Upgrade to the </a:t>
            </a:r>
            <a:br>
              <a:rPr lang="en-US" sz="3600" dirty="0">
                <a:solidFill>
                  <a:schemeClr val="bg1"/>
                </a:solidFill>
              </a:rPr>
            </a:br>
            <a:r>
              <a:rPr lang="en-US" sz="3600" dirty="0">
                <a:solidFill>
                  <a:schemeClr val="bg1"/>
                </a:solidFill>
              </a:rPr>
              <a:t>High-Luminosity LHC is under way</a:t>
            </a:r>
            <a:endParaRPr lang="fr-FR" sz="3600" dirty="0">
              <a:solidFill>
                <a:schemeClr val="bg1"/>
              </a:solidFill>
            </a:endParaRPr>
          </a:p>
        </p:txBody>
      </p:sp>
      <p:sp>
        <p:nvSpPr>
          <p:cNvPr id="3" name="ZoneTexte 2"/>
          <p:cNvSpPr txBox="1"/>
          <p:nvPr/>
        </p:nvSpPr>
        <p:spPr>
          <a:xfrm>
            <a:off x="8232000" y="2413956"/>
            <a:ext cx="3698930" cy="3216265"/>
          </a:xfrm>
          <a:prstGeom prst="rect">
            <a:avLst/>
          </a:prstGeom>
          <a:noFill/>
        </p:spPr>
        <p:txBody>
          <a:bodyPr wrap="square" rtlCol="0">
            <a:spAutoFit/>
          </a:bodyPr>
          <a:lstStyle/>
          <a:p>
            <a:pPr marL="342900" indent="-342900">
              <a:buFont typeface="Arial" panose="020B0604020202020204" pitchFamily="34" charset="0"/>
              <a:buChar char="•"/>
            </a:pPr>
            <a:r>
              <a:rPr lang="en-US" dirty="0">
                <a:solidFill>
                  <a:schemeClr val="bg1"/>
                </a:solidFill>
              </a:rPr>
              <a:t>The HL-LHC will use new technologies to provide </a:t>
            </a:r>
            <a:br>
              <a:rPr lang="en-US" dirty="0">
                <a:solidFill>
                  <a:schemeClr val="bg1"/>
                </a:solidFill>
              </a:rPr>
            </a:br>
            <a:r>
              <a:rPr lang="en-US" dirty="0">
                <a:solidFill>
                  <a:schemeClr val="bg1"/>
                </a:solidFill>
              </a:rPr>
              <a:t>10 times more collisions </a:t>
            </a:r>
            <a:br>
              <a:rPr lang="en-US" dirty="0">
                <a:solidFill>
                  <a:schemeClr val="bg1"/>
                </a:solidFill>
              </a:rPr>
            </a:br>
            <a:r>
              <a:rPr lang="en-US" dirty="0">
                <a:solidFill>
                  <a:schemeClr val="bg1"/>
                </a:solidFill>
              </a:rPr>
              <a:t>than the LHC.</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2"/>
                </a:solidFill>
              </a:rPr>
              <a:t>It will give access to rare phenomena, greater precision and discovery potential.</a:t>
            </a:r>
          </a:p>
          <a:p>
            <a:pPr marL="342900" indent="-342900">
              <a:buFont typeface="Arial" panose="020B0604020202020204" pitchFamily="34" charset="0"/>
              <a:buChar char="•"/>
            </a:pPr>
            <a:endParaRPr lang="en-US" dirty="0">
              <a:solidFill>
                <a:schemeClr val="bg2"/>
              </a:solidFill>
              <a:latin typeface="Arial" charset="0"/>
              <a:ea typeface="Arial" charset="0"/>
              <a:cs typeface="Arial" charset="0"/>
            </a:endParaRPr>
          </a:p>
          <a:p>
            <a:pPr marL="342900" indent="-342900">
              <a:spcBef>
                <a:spcPts val="600"/>
              </a:spcBef>
              <a:buSzPct val="100000"/>
              <a:buFont typeface="Arial" charset="0"/>
              <a:buChar char="•"/>
            </a:pPr>
            <a:r>
              <a:rPr lang="en-US" dirty="0">
                <a:solidFill>
                  <a:schemeClr val="bg1"/>
                </a:solidFill>
                <a:latin typeface="Arial" charset="0"/>
                <a:ea typeface="Arial" charset="0"/>
                <a:cs typeface="Arial" charset="0"/>
              </a:rPr>
              <a:t>It will start operating in 2029, and run until approx. 2040.</a:t>
            </a:r>
            <a:endParaRPr lang="fr-FR"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38532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2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2F2F2F"/>
                </a:solidFill>
              </a:rPr>
              <a:t>2020 Update of the European Strategy </a:t>
            </a:r>
            <a:br>
              <a:rPr lang="en-US" sz="2100" b="1" dirty="0">
                <a:solidFill>
                  <a:srgbClr val="2F2F2F"/>
                </a:solidFill>
              </a:rPr>
            </a:br>
            <a:r>
              <a:rPr lang="en-US" sz="2100" b="1" dirty="0">
                <a:solidFill>
                  <a:srgbClr val="2F2F2F"/>
                </a:solidFill>
              </a:rPr>
              <a:t>for Particle Physics</a:t>
            </a:r>
            <a:r>
              <a:rPr lang="en-US" sz="2100" dirty="0">
                <a:solidFill>
                  <a:srgbClr val="2F2F2F"/>
                </a:solidFill>
              </a:rPr>
              <a:t>:</a:t>
            </a:r>
          </a:p>
          <a:p>
            <a:pPr>
              <a:lnSpc>
                <a:spcPct val="110000"/>
              </a:lnSpc>
            </a:pPr>
            <a:endParaRPr lang="en-US" sz="2100" dirty="0">
              <a:solidFill>
                <a:srgbClr val="2F2F2F"/>
              </a:solidFill>
            </a:endParaRPr>
          </a:p>
          <a:p>
            <a:pPr defTabSz="288000">
              <a:lnSpc>
                <a:spcPct val="110000"/>
              </a:lnSpc>
            </a:pPr>
            <a:r>
              <a:rPr lang="en-US" dirty="0"/>
              <a:t>•	</a:t>
            </a:r>
            <a:r>
              <a:rPr lang="en-US" sz="1900" dirty="0"/>
              <a:t>Fully exploit the HL-LHC </a:t>
            </a:r>
          </a:p>
          <a:p>
            <a:pPr defTabSz="288000">
              <a:lnSpc>
                <a:spcPct val="110000"/>
              </a:lnSpc>
            </a:pPr>
            <a:r>
              <a:rPr lang="en-US" sz="1900" dirty="0"/>
              <a:t>• 	Build a Higgs factory to further understand 	this unique particle</a:t>
            </a:r>
          </a:p>
          <a:p>
            <a:pPr defTabSz="288000">
              <a:lnSpc>
                <a:spcPct val="110000"/>
              </a:lnSpc>
            </a:pPr>
            <a:r>
              <a:rPr lang="en-US" sz="1900" dirty="0"/>
              <a:t>•	Investigate the technical and financial feasibility 	of a future energy-frontier 100 km collider at 	CERN</a:t>
            </a:r>
          </a:p>
          <a:p>
            <a:pPr defTabSz="288000">
              <a:lnSpc>
                <a:spcPct val="110000"/>
              </a:lnSpc>
            </a:pPr>
            <a:r>
              <a:rPr lang="en-US" sz="1900" dirty="0"/>
              <a:t>•	Ramp up relevant R&amp;D </a:t>
            </a:r>
          </a:p>
          <a:p>
            <a:pPr defTabSz="288000">
              <a:lnSpc>
                <a:spcPct val="110000"/>
              </a:lnSpc>
            </a:pPr>
            <a:r>
              <a:rPr lang="en-US" sz="1900" dirty="0"/>
              <a:t>•	Continue supporting other projects around </a:t>
            </a:r>
            <a:br>
              <a:rPr lang="en-US" sz="1900" dirty="0"/>
            </a:br>
            <a:r>
              <a:rPr lang="en-US" sz="1900" dirty="0"/>
              <a:t>	the world</a:t>
            </a:r>
          </a:p>
        </p:txBody>
      </p:sp>
      <p:sp>
        <p:nvSpPr>
          <p:cNvPr id="2" name="Date Placeholder 1">
            <a:extLst>
              <a:ext uri="{FF2B5EF4-FFF2-40B4-BE49-F238E27FC236}">
                <a16:creationId xmlns:a16="http://schemas.microsoft.com/office/drawing/2014/main" id="{FC355EBD-5995-0147-9B9A-06201A4AD2A3}"/>
              </a:ext>
            </a:extLst>
          </p:cNvPr>
          <p:cNvSpPr>
            <a:spLocks noGrp="1"/>
          </p:cNvSpPr>
          <p:nvPr>
            <p:ph type="dt" sz="half" idx="10"/>
          </p:nvPr>
        </p:nvSpPr>
        <p:spPr/>
        <p:txBody>
          <a:bodyPr/>
          <a:lstStyle/>
          <a:p>
            <a:r>
              <a:rPr lang="de-CH"/>
              <a:t>7 March 2022</a:t>
            </a:r>
            <a:endParaRPr lang="fr-FR"/>
          </a:p>
        </p:txBody>
      </p:sp>
      <p:sp>
        <p:nvSpPr>
          <p:cNvPr id="3" name="Footer Placeholder 2">
            <a:extLst>
              <a:ext uri="{FF2B5EF4-FFF2-40B4-BE49-F238E27FC236}">
                <a16:creationId xmlns:a16="http://schemas.microsoft.com/office/drawing/2014/main" id="{730E8127-B4FA-B148-8881-C5638046FDB7}"/>
              </a:ext>
            </a:extLst>
          </p:cNvPr>
          <p:cNvSpPr>
            <a:spLocks noGrp="1"/>
          </p:cNvSpPr>
          <p:nvPr>
            <p:ph type="ftr" sz="quarter" idx="11"/>
          </p:nvPr>
        </p:nvSpPr>
        <p:spPr/>
        <p:txBody>
          <a:bodyPr/>
          <a:lstStyle/>
          <a:p>
            <a:r>
              <a:rPr lang="fr-FR"/>
              <a:t>Presentation - Israel</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fld id="{490AA3F6-1618-3548-975A-DD1A2939A246}" type="slidenum">
              <a:rPr lang="fr-FR" smtClean="0"/>
              <a:t>17</a:t>
            </a:fld>
            <a:endParaRPr lang="fr-F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8" y="2316162"/>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72" y="22141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39240357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COLLABORATION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64713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3100" dirty="0"/>
              <a:t>CERN was founded in 1954 with 12 European Member States</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r>
              <a:rPr lang="de-CH"/>
              <a:t>7 March 2022</a:t>
            </a:r>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p:txBody>
          <a:bodyPr/>
          <a:lstStyle/>
          <a:p>
            <a:r>
              <a:rPr lang="fr-FR"/>
              <a:t>Presentation - Israel</a:t>
            </a:r>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19</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a:t>
            </a:r>
            <a:r>
              <a:rPr lang="en-US" sz="1000" dirty="0">
                <a:solidFill>
                  <a:srgbClr val="FF0000"/>
                </a:solidFill>
              </a:rPr>
              <a:t>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377023" y="4326012"/>
            <a:ext cx="3710481" cy="2376026"/>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a:solidFill>
                  <a:schemeClr val="accent4">
                    <a:lumMod val="75000"/>
                  </a:schemeClr>
                </a:solidFill>
                <a:latin typeface="Arial" charset="0"/>
                <a:ea typeface="Arial" charset="0"/>
                <a:cs typeface="Arial" charset="0"/>
              </a:rPr>
              <a:t>Associates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7</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dirty="0">
                <a:solidFill>
                  <a:srgbClr val="668BCC"/>
                </a:solidFill>
              </a:rPr>
              <a:t>Croatia – India –  Latvia – Lithuania – Pakistan</a:t>
            </a:r>
            <a:br>
              <a:rPr lang="en-US" sz="1000" dirty="0">
                <a:solidFill>
                  <a:srgbClr val="668BCC"/>
                </a:solidFill>
              </a:rPr>
            </a:br>
            <a:r>
              <a:rPr lang="en-US" sz="1000" dirty="0">
                <a:solidFill>
                  <a:srgbClr val="668BCC"/>
                </a:solidFill>
              </a:rPr>
              <a:t>Turkey – Ukraine</a:t>
            </a: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dirty="0">
                <a:solidFill>
                  <a:schemeClr val="tx1">
                    <a:lumMod val="60000"/>
                    <a:lumOff val="40000"/>
                  </a:schemeClr>
                </a:solidFill>
              </a:rPr>
              <a:t>Japan – Russia – USA</a:t>
            </a:r>
          </a:p>
          <a:p>
            <a:r>
              <a:rPr lang="en-US" sz="1000" dirty="0">
                <a:solidFill>
                  <a:schemeClr val="tx1">
                    <a:lumMod val="60000"/>
                    <a:lumOff val="40000"/>
                  </a:schemeClr>
                </a:solidFill>
              </a:rPr>
              <a:t>European Union – JINR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2020</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2635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756</a:t>
              </a:r>
              <a:r>
                <a:rPr lang="en-US" sz="1500" dirty="0">
                  <a:solidFill>
                    <a:schemeClr val="bg1"/>
                  </a:solidFill>
                  <a:effectLst>
                    <a:outerShdw sx="1000" sy="1000" algn="ctr" rotWithShape="0">
                      <a:schemeClr val="tx1"/>
                    </a:outerShdw>
                  </a:effectLst>
                </a:rPr>
                <a:t> fellows</a:t>
              </a:r>
            </a:p>
            <a:p>
              <a:pPr marL="171450" indent="-171450">
                <a:lnSpc>
                  <a:spcPct val="80000"/>
                </a:lnSpc>
                <a:spcBef>
                  <a:spcPct val="20000"/>
                </a:spcBef>
                <a:buSzPct val="65000"/>
                <a:defRPr/>
              </a:pPr>
              <a:endParaRPr lang="en-US" sz="1500" dirty="0">
                <a:solidFill>
                  <a:schemeClr val="bg2"/>
                </a:solidFill>
              </a:endParaRP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11 399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1687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sp>
        <p:nvSpPr>
          <p:cNvPr id="395" name="TextBox 394">
            <a:extLst>
              <a:ext uri="{FF2B5EF4-FFF2-40B4-BE49-F238E27FC236}">
                <a16:creationId xmlns:a16="http://schemas.microsoft.com/office/drawing/2014/main" id="{7F3504E2-37E5-6847-9F0B-EA0B2DAED2A6}"/>
              </a:ext>
            </a:extLst>
          </p:cNvPr>
          <p:cNvSpPr txBox="1"/>
          <p:nvPr/>
        </p:nvSpPr>
        <p:spPr>
          <a:xfrm>
            <a:off x="4771009" y="5077238"/>
            <a:ext cx="6681731" cy="1641892"/>
          </a:xfrm>
          <a:prstGeom prst="rect">
            <a:avLst/>
          </a:prstGeom>
          <a:noFill/>
        </p:spPr>
        <p:txBody>
          <a:bodyPr wrap="none" rtlCol="0" anchor="t" anchorCtr="0">
            <a:noAutofit/>
          </a:bodyPr>
          <a:lstStyle/>
          <a:p>
            <a:r>
              <a:rPr lang="en-US" sz="1600" dirty="0">
                <a:solidFill>
                  <a:schemeClr val="tx2">
                    <a:lumMod val="75000"/>
                    <a:lumOff val="25000"/>
                  </a:schemeClr>
                </a:solidFill>
              </a:rPr>
              <a:t>More than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Brazil – Canada – Chile – Colombia – Costa Rica – Ecuador – Egypt – Georgia – Iceland</a:t>
            </a:r>
          </a:p>
          <a:p>
            <a:r>
              <a:rPr lang="en-US" sz="1000" dirty="0">
                <a:solidFill>
                  <a:schemeClr val="tx2">
                    <a:lumMod val="75000"/>
                    <a:lumOff val="25000"/>
                  </a:schemeClr>
                </a:solidFill>
              </a:rPr>
              <a:t>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dirty="0">
                <a:solidFill>
                  <a:schemeClr val="tx2">
                    <a:lumMod val="75000"/>
                    <a:lumOff val="25000"/>
                  </a:schemeClr>
                </a:solidFill>
              </a:rPr>
              <a:t>Republic of Korea –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a:stretch>
            <a:fillRect/>
          </a:stretch>
        </p:blipFill>
        <p:spPr>
          <a:xfrm>
            <a:off x="3458354" y="1513146"/>
            <a:ext cx="5613400" cy="3581400"/>
          </a:xfrm>
          <a:prstGeom prst="rect">
            <a:avLst/>
          </a:prstGeom>
        </p:spPr>
      </p:pic>
    </p:spTree>
    <p:extLst>
      <p:ext uri="{BB962C8B-B14F-4D97-AF65-F5344CB8AC3E}">
        <p14:creationId xmlns:p14="http://schemas.microsoft.com/office/powerpoint/2010/main" val="2463271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4" name="Espace réservé de la date 3"/>
          <p:cNvSpPr>
            <a:spLocks noGrp="1"/>
          </p:cNvSpPr>
          <p:nvPr>
            <p:ph type="dt" sz="half" idx="10"/>
          </p:nvPr>
        </p:nvSpPr>
        <p:spPr/>
        <p:txBody>
          <a:bodyPr/>
          <a:lstStyle/>
          <a:p>
            <a:r>
              <a:rPr lang="de-CH"/>
              <a:t>7 March 2022</a:t>
            </a:r>
            <a:endParaRPr lang="fr-FR" dirty="0"/>
          </a:p>
        </p:txBody>
      </p:sp>
      <p:sp>
        <p:nvSpPr>
          <p:cNvPr id="5" name="Espace réservé du pied de page 4"/>
          <p:cNvSpPr>
            <a:spLocks noGrp="1"/>
          </p:cNvSpPr>
          <p:nvPr>
            <p:ph type="ftr" sz="quarter" idx="11"/>
          </p:nvPr>
        </p:nvSpPr>
        <p:spPr>
          <a:xfrm>
            <a:off x="1296000" y="6439599"/>
            <a:ext cx="3608877" cy="241832"/>
          </a:xfrm>
        </p:spPr>
        <p:txBody>
          <a:bodyPr/>
          <a:lstStyle/>
          <a:p>
            <a:r>
              <a:rPr lang="fr-FR"/>
              <a:t>Presentation - Israel</a:t>
            </a:r>
            <a:endParaRPr lang="en-US" dirty="0"/>
          </a:p>
        </p:txBody>
      </p:sp>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2</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2913439" y="3680373"/>
            <a:ext cx="6366934"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b="1" dirty="0"/>
              <a:t>WELCOME TO CERN</a:t>
            </a:r>
          </a:p>
        </p:txBody>
      </p:sp>
      <p:sp>
        <p:nvSpPr>
          <p:cNvPr id="12" name="ZoneTexte 11"/>
          <p:cNvSpPr txBox="1"/>
          <p:nvPr/>
        </p:nvSpPr>
        <p:spPr>
          <a:xfrm>
            <a:off x="633751" y="4616782"/>
            <a:ext cx="10799999" cy="523220"/>
          </a:xfrm>
          <a:prstGeom prst="rect">
            <a:avLst/>
          </a:prstGeom>
          <a:noFill/>
        </p:spPr>
        <p:txBody>
          <a:bodyPr wrap="square" rtlCol="0">
            <a:spAutoFit/>
          </a:bodyPr>
          <a:lstStyle/>
          <a:p>
            <a:pPr algn="ctr"/>
            <a:r>
              <a:rPr lang="en-GB" sz="2800" dirty="0" err="1"/>
              <a:t>Israel@CERN</a:t>
            </a:r>
            <a:r>
              <a:rPr lang="en-GB" sz="2800" dirty="0"/>
              <a:t> 2022</a:t>
            </a:r>
          </a:p>
        </p:txBody>
      </p:sp>
    </p:spTree>
    <p:extLst>
      <p:ext uri="{BB962C8B-B14F-4D97-AF65-F5344CB8AC3E}">
        <p14:creationId xmlns:p14="http://schemas.microsoft.com/office/powerpoint/2010/main" val="2505837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r>
              <a:rPr lang="en-US" sz="4000" dirty="0"/>
              <a:t>A laboratory for people around the world</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r>
              <a:rPr lang="de-CH"/>
              <a:t>7 March 2022</a:t>
            </a:r>
            <a:endParaRPr lang="fr-FR"/>
          </a:p>
        </p:txBody>
      </p:sp>
      <p:sp>
        <p:nvSpPr>
          <p:cNvPr id="5" name="Footer Placeholder 4">
            <a:extLst>
              <a:ext uri="{FF2B5EF4-FFF2-40B4-BE49-F238E27FC236}">
                <a16:creationId xmlns:a16="http://schemas.microsoft.com/office/drawing/2014/main" id="{EF7214C4-C0A6-664F-87EE-70A25DAD07B1}"/>
              </a:ext>
            </a:extLst>
          </p:cNvPr>
          <p:cNvSpPr>
            <a:spLocks noGrp="1"/>
          </p:cNvSpPr>
          <p:nvPr>
            <p:ph type="ftr" sz="quarter" idx="11"/>
          </p:nvPr>
        </p:nvSpPr>
        <p:spPr/>
        <p:txBody>
          <a:bodyPr/>
          <a:lstStyle/>
          <a:p>
            <a:r>
              <a:rPr lang="fr-FR"/>
              <a:t>Presentation - Israel</a:t>
            </a:r>
            <a:endParaRPr lang="fr-FR" dirty="0"/>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20</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TextBox 754">
            <a:extLst>
              <a:ext uri="{FF2B5EF4-FFF2-40B4-BE49-F238E27FC236}">
                <a16:creationId xmlns:a16="http://schemas.microsoft.com/office/drawing/2014/main" id="{370A23ED-C0A0-6B4C-8F18-70D93F06AEB8}"/>
              </a:ext>
            </a:extLst>
          </p:cNvPr>
          <p:cNvSpPr txBox="1"/>
          <p:nvPr/>
        </p:nvSpPr>
        <p:spPr>
          <a:xfrm>
            <a:off x="5620871" y="5321258"/>
            <a:ext cx="5906103" cy="1663038"/>
          </a:xfrm>
          <a:prstGeom prst="rect">
            <a:avLst/>
          </a:prstGeom>
          <a:noFill/>
        </p:spPr>
        <p:txBody>
          <a:bodyPr wrap="square" rtlCol="0" anchor="t" anchorCtr="0">
            <a:noAutofit/>
          </a:bodyPr>
          <a:lstStyle/>
          <a:p>
            <a:r>
              <a:rPr lang="en-US" sz="1400" dirty="0">
                <a:solidFill>
                  <a:schemeClr val="tx2">
                    <a:lumMod val="75000"/>
                    <a:lumOff val="25000"/>
                  </a:schemeClr>
                </a:solidFill>
              </a:rPr>
              <a:t>Non-Member States and Territories </a:t>
            </a:r>
            <a:r>
              <a:rPr lang="fr-FR" sz="1400" b="1" dirty="0">
                <a:solidFill>
                  <a:schemeClr val="tx2">
                    <a:lumMod val="75000"/>
                    <a:lumOff val="25000"/>
                  </a:schemeClr>
                </a:solidFill>
                <a:latin typeface="Arial" charset="0"/>
                <a:ea typeface="Arial" charset="0"/>
                <a:cs typeface="Arial" charset="0"/>
              </a:rPr>
              <a:t>1279</a:t>
            </a:r>
            <a:r>
              <a:rPr lang="fr-FR" sz="1400" dirty="0">
                <a:solidFill>
                  <a:schemeClr val="tx2">
                    <a:lumMod val="75000"/>
                    <a:lumOff val="25000"/>
                  </a:schemeClr>
                </a:solidFill>
                <a:latin typeface="Arial" charset="0"/>
                <a:ea typeface="Arial" charset="0"/>
                <a:cs typeface="Arial" charset="0"/>
              </a:rPr>
              <a:t> </a:t>
            </a:r>
            <a:endParaRPr lang="en-US" sz="1400" dirty="0">
              <a:solidFill>
                <a:schemeClr val="tx2">
                  <a:lumMod val="75000"/>
                  <a:lumOff val="25000"/>
                </a:schemeClr>
              </a:solidFill>
              <a:latin typeface="Arial" charset="0"/>
              <a:ea typeface="Arial" charset="0"/>
              <a:cs typeface="Arial" charset="0"/>
            </a:endParaRPr>
          </a:p>
          <a:p>
            <a:r>
              <a:rPr lang="en-US" sz="900" b="1" dirty="0">
                <a:solidFill>
                  <a:schemeClr val="tx2">
                    <a:lumMod val="75000"/>
                    <a:lumOff val="25000"/>
                  </a:schemeClr>
                </a:solidFill>
              </a:rPr>
              <a:t>Algeria </a:t>
            </a:r>
            <a:r>
              <a:rPr lang="en-US" sz="900" dirty="0">
                <a:solidFill>
                  <a:schemeClr val="tx2">
                    <a:lumMod val="75000"/>
                    <a:lumOff val="25000"/>
                  </a:schemeClr>
                </a:solidFill>
              </a:rPr>
              <a:t>2 –</a:t>
            </a:r>
            <a:r>
              <a:rPr lang="en-US" sz="900" b="1" dirty="0">
                <a:solidFill>
                  <a:schemeClr val="tx2">
                    <a:lumMod val="75000"/>
                    <a:lumOff val="25000"/>
                  </a:schemeClr>
                </a:solidFill>
              </a:rPr>
              <a:t> Argentina </a:t>
            </a:r>
            <a:r>
              <a:rPr lang="en-US" sz="900" dirty="0">
                <a:solidFill>
                  <a:schemeClr val="tx2">
                    <a:lumMod val="75000"/>
                    <a:lumOff val="25000"/>
                  </a:schemeClr>
                </a:solidFill>
              </a:rPr>
              <a:t>15 –</a:t>
            </a:r>
            <a:r>
              <a:rPr lang="en-US" sz="900" b="1" dirty="0">
                <a:solidFill>
                  <a:schemeClr val="tx2">
                    <a:lumMod val="75000"/>
                    <a:lumOff val="25000"/>
                  </a:schemeClr>
                </a:solidFill>
              </a:rPr>
              <a:t> Armenia </a:t>
            </a:r>
            <a:r>
              <a:rPr lang="en-US" sz="900" dirty="0">
                <a:solidFill>
                  <a:schemeClr val="tx2">
                    <a:lumMod val="75000"/>
                    <a:lumOff val="25000"/>
                  </a:schemeClr>
                </a:solidFill>
              </a:rPr>
              <a:t>10 –</a:t>
            </a:r>
            <a:r>
              <a:rPr lang="en-US" sz="900" b="1" dirty="0">
                <a:solidFill>
                  <a:schemeClr val="tx2">
                    <a:lumMod val="75000"/>
                    <a:lumOff val="25000"/>
                  </a:schemeClr>
                </a:solidFill>
              </a:rPr>
              <a:t> Australia </a:t>
            </a:r>
            <a:r>
              <a:rPr lang="en-US" sz="900" dirty="0">
                <a:solidFill>
                  <a:schemeClr val="tx2">
                    <a:lumMod val="75000"/>
                    <a:lumOff val="25000"/>
                  </a:schemeClr>
                </a:solidFill>
              </a:rPr>
              <a:t>23 –</a:t>
            </a:r>
            <a:r>
              <a:rPr lang="en-US" sz="900" b="1" dirty="0">
                <a:solidFill>
                  <a:schemeClr val="tx2">
                    <a:lumMod val="75000"/>
                    <a:lumOff val="25000"/>
                  </a:schemeClr>
                </a:solidFill>
              </a:rPr>
              <a:t> Azerbaijan </a:t>
            </a:r>
            <a:r>
              <a:rPr lang="en-US" sz="900" dirty="0">
                <a:solidFill>
                  <a:schemeClr val="tx2">
                    <a:lumMod val="75000"/>
                    <a:lumOff val="25000"/>
                  </a:schemeClr>
                </a:solidFill>
              </a:rPr>
              <a:t>2 –</a:t>
            </a:r>
            <a:r>
              <a:rPr lang="en-US" sz="900" b="1" dirty="0">
                <a:solidFill>
                  <a:schemeClr val="tx2">
                    <a:lumMod val="75000"/>
                    <a:lumOff val="25000"/>
                  </a:schemeClr>
                </a:solidFill>
              </a:rPr>
              <a:t> Bahrain</a:t>
            </a:r>
            <a:r>
              <a:rPr lang="en-US" sz="900" dirty="0">
                <a:solidFill>
                  <a:schemeClr val="tx2">
                    <a:lumMod val="75000"/>
                    <a:lumOff val="25000"/>
                  </a:schemeClr>
                </a:solidFill>
              </a:rPr>
              <a:t> 2 –</a:t>
            </a:r>
            <a:r>
              <a:rPr lang="en-US" sz="900" b="1" dirty="0">
                <a:solidFill>
                  <a:schemeClr val="tx2">
                    <a:lumMod val="75000"/>
                    <a:lumOff val="25000"/>
                  </a:schemeClr>
                </a:solidFill>
              </a:rPr>
              <a:t> Belarus </a:t>
            </a:r>
            <a:r>
              <a:rPr lang="en-US" sz="900" dirty="0">
                <a:solidFill>
                  <a:schemeClr val="tx2">
                    <a:lumMod val="75000"/>
                    <a:lumOff val="25000"/>
                  </a:schemeClr>
                </a:solidFill>
              </a:rPr>
              <a:t>26 –</a:t>
            </a:r>
            <a:r>
              <a:rPr lang="en-US" sz="900" b="1" dirty="0">
                <a:solidFill>
                  <a:schemeClr val="tx2">
                    <a:lumMod val="75000"/>
                    <a:lumOff val="25000"/>
                  </a:schemeClr>
                </a:solidFill>
              </a:rPr>
              <a:t> Brazil </a:t>
            </a:r>
            <a:r>
              <a:rPr lang="en-US" sz="900" dirty="0">
                <a:solidFill>
                  <a:schemeClr val="tx2">
                    <a:lumMod val="75000"/>
                    <a:lumOff val="25000"/>
                  </a:schemeClr>
                </a:solidFill>
              </a:rPr>
              <a:t>108 </a:t>
            </a:r>
            <a:r>
              <a:rPr lang="en-US" sz="900" b="1" dirty="0">
                <a:solidFill>
                  <a:schemeClr val="tx2">
                    <a:lumMod val="75000"/>
                    <a:lumOff val="25000"/>
                  </a:schemeClr>
                </a:solidFill>
              </a:rPr>
              <a:t>Canada </a:t>
            </a:r>
            <a:r>
              <a:rPr lang="en-US" sz="900" dirty="0">
                <a:solidFill>
                  <a:schemeClr val="tx2">
                    <a:lumMod val="75000"/>
                    <a:lumOff val="25000"/>
                  </a:schemeClr>
                </a:solidFill>
              </a:rPr>
              <a:t>196 –</a:t>
            </a:r>
            <a:r>
              <a:rPr lang="en-US" sz="900" b="1" dirty="0">
                <a:solidFill>
                  <a:schemeClr val="tx2">
                    <a:lumMod val="75000"/>
                    <a:lumOff val="25000"/>
                  </a:schemeClr>
                </a:solidFill>
              </a:rPr>
              <a:t> Chile </a:t>
            </a:r>
            <a:r>
              <a:rPr lang="en-US" sz="900" dirty="0">
                <a:solidFill>
                  <a:schemeClr val="tx2">
                    <a:lumMod val="75000"/>
                    <a:lumOff val="25000"/>
                  </a:schemeClr>
                </a:solidFill>
              </a:rPr>
              <a:t>22  –</a:t>
            </a:r>
            <a:r>
              <a:rPr lang="en-US" sz="900" b="1" dirty="0">
                <a:solidFill>
                  <a:schemeClr val="tx2">
                    <a:lumMod val="75000"/>
                    <a:lumOff val="25000"/>
                  </a:schemeClr>
                </a:solidFill>
              </a:rPr>
              <a:t> Colombia </a:t>
            </a:r>
            <a:r>
              <a:rPr lang="en-US" sz="900" dirty="0">
                <a:solidFill>
                  <a:schemeClr val="tx2">
                    <a:lumMod val="75000"/>
                    <a:lumOff val="25000"/>
                  </a:schemeClr>
                </a:solidFill>
              </a:rPr>
              <a:t>15 –</a:t>
            </a:r>
            <a:r>
              <a:rPr lang="en-US" sz="900" b="1" dirty="0">
                <a:solidFill>
                  <a:schemeClr val="tx2">
                    <a:lumMod val="75000"/>
                    <a:lumOff val="25000"/>
                  </a:schemeClr>
                </a:solidFill>
              </a:rPr>
              <a:t> Cuba </a:t>
            </a:r>
            <a:r>
              <a:rPr lang="en-US" sz="900" dirty="0">
                <a:solidFill>
                  <a:schemeClr val="tx2">
                    <a:lumMod val="75000"/>
                    <a:lumOff val="25000"/>
                  </a:schemeClr>
                </a:solidFill>
              </a:rPr>
              <a:t>3 –</a:t>
            </a:r>
            <a:r>
              <a:rPr lang="en-US" sz="900" b="1" dirty="0">
                <a:solidFill>
                  <a:schemeClr val="tx2">
                    <a:lumMod val="75000"/>
                    <a:lumOff val="25000"/>
                  </a:schemeClr>
                </a:solidFill>
              </a:rPr>
              <a:t> Ecuador </a:t>
            </a:r>
            <a:r>
              <a:rPr lang="en-US" sz="900" dirty="0">
                <a:solidFill>
                  <a:schemeClr val="tx2">
                    <a:lumMod val="75000"/>
                    <a:lumOff val="25000"/>
                  </a:schemeClr>
                </a:solidFill>
              </a:rPr>
              <a:t>4 –</a:t>
            </a:r>
            <a:r>
              <a:rPr lang="en-US" sz="900" b="1" dirty="0">
                <a:solidFill>
                  <a:schemeClr val="tx2">
                    <a:lumMod val="75000"/>
                    <a:lumOff val="25000"/>
                  </a:schemeClr>
                </a:solidFill>
              </a:rPr>
              <a:t> Egypt </a:t>
            </a:r>
            <a:r>
              <a:rPr lang="en-US" sz="900" dirty="0">
                <a:solidFill>
                  <a:schemeClr val="tx2">
                    <a:lumMod val="75000"/>
                    <a:lumOff val="25000"/>
                  </a:schemeClr>
                </a:solidFill>
              </a:rPr>
              <a:t>14 –</a:t>
            </a:r>
            <a:r>
              <a:rPr lang="en-US" sz="900" b="1" dirty="0">
                <a:solidFill>
                  <a:schemeClr val="tx2">
                    <a:lumMod val="75000"/>
                    <a:lumOff val="25000"/>
                  </a:schemeClr>
                </a:solidFill>
              </a:rPr>
              <a:t> Estonia </a:t>
            </a:r>
            <a:r>
              <a:rPr lang="en-US" sz="900" dirty="0">
                <a:solidFill>
                  <a:schemeClr val="tx2">
                    <a:lumMod val="75000"/>
                    <a:lumOff val="25000"/>
                  </a:schemeClr>
                </a:solidFill>
              </a:rPr>
              <a:t>26 –</a:t>
            </a:r>
            <a:r>
              <a:rPr lang="en-US" sz="900" b="1" dirty="0">
                <a:solidFill>
                  <a:schemeClr val="tx2">
                    <a:lumMod val="75000"/>
                    <a:lumOff val="25000"/>
                  </a:schemeClr>
                </a:solidFill>
              </a:rPr>
              <a:t> Georgia </a:t>
            </a:r>
            <a:r>
              <a:rPr lang="en-US" sz="900" dirty="0">
                <a:solidFill>
                  <a:schemeClr val="tx2">
                    <a:lumMod val="75000"/>
                    <a:lumOff val="25000"/>
                  </a:schemeClr>
                </a:solidFill>
              </a:rPr>
              <a:t>35 </a:t>
            </a:r>
          </a:p>
          <a:p>
            <a:r>
              <a:rPr lang="en-US" sz="900" b="1" dirty="0">
                <a:solidFill>
                  <a:schemeClr val="tx2">
                    <a:lumMod val="75000"/>
                    <a:lumOff val="25000"/>
                  </a:schemeClr>
                </a:solidFill>
              </a:rPr>
              <a:t>Hong Kong </a:t>
            </a:r>
            <a:r>
              <a:rPr lang="en-US" sz="900" dirty="0">
                <a:solidFill>
                  <a:schemeClr val="tx2">
                    <a:lumMod val="75000"/>
                    <a:lumOff val="25000"/>
                  </a:schemeClr>
                </a:solidFill>
              </a:rPr>
              <a:t>20 –</a:t>
            </a:r>
            <a:r>
              <a:rPr lang="en-US" sz="900" b="1" dirty="0">
                <a:solidFill>
                  <a:schemeClr val="tx2">
                    <a:lumMod val="75000"/>
                    <a:lumOff val="25000"/>
                  </a:schemeClr>
                </a:solidFill>
              </a:rPr>
              <a:t> Iceland </a:t>
            </a:r>
            <a:r>
              <a:rPr lang="en-US" sz="900" dirty="0">
                <a:solidFill>
                  <a:schemeClr val="tx2">
                    <a:lumMod val="75000"/>
                    <a:lumOff val="25000"/>
                  </a:schemeClr>
                </a:solidFill>
              </a:rPr>
              <a:t>3 –</a:t>
            </a:r>
            <a:r>
              <a:rPr lang="en-US" sz="900" b="1" dirty="0">
                <a:solidFill>
                  <a:schemeClr val="tx2">
                    <a:lumMod val="75000"/>
                    <a:lumOff val="25000"/>
                  </a:schemeClr>
                </a:solidFill>
              </a:rPr>
              <a:t> Indonesia </a:t>
            </a:r>
            <a:r>
              <a:rPr lang="en-US" sz="900" dirty="0">
                <a:solidFill>
                  <a:schemeClr val="tx2">
                    <a:lumMod val="75000"/>
                    <a:lumOff val="25000"/>
                  </a:schemeClr>
                </a:solidFill>
              </a:rPr>
              <a:t>7 –</a:t>
            </a:r>
            <a:r>
              <a:rPr lang="en-US" sz="900" b="1" dirty="0">
                <a:solidFill>
                  <a:schemeClr val="tx2">
                    <a:lumMod val="75000"/>
                    <a:lumOff val="25000"/>
                  </a:schemeClr>
                </a:solidFill>
              </a:rPr>
              <a:t> Iran </a:t>
            </a:r>
            <a:r>
              <a:rPr lang="en-US" sz="900" dirty="0">
                <a:solidFill>
                  <a:schemeClr val="tx2">
                    <a:lumMod val="75000"/>
                    <a:lumOff val="25000"/>
                  </a:schemeClr>
                </a:solidFill>
              </a:rPr>
              <a:t>13 –</a:t>
            </a:r>
            <a:r>
              <a:rPr lang="en-US" sz="900" b="1" dirty="0">
                <a:solidFill>
                  <a:schemeClr val="tx2">
                    <a:lumMod val="75000"/>
                    <a:lumOff val="25000"/>
                  </a:schemeClr>
                </a:solidFill>
              </a:rPr>
              <a:t> Ireland </a:t>
            </a:r>
            <a:r>
              <a:rPr lang="en-US" sz="900" dirty="0">
                <a:solidFill>
                  <a:schemeClr val="tx2">
                    <a:lumMod val="75000"/>
                    <a:lumOff val="25000"/>
                  </a:schemeClr>
                </a:solidFill>
              </a:rPr>
              <a:t>6</a:t>
            </a:r>
            <a:r>
              <a:rPr lang="en-US" sz="900" b="1" dirty="0">
                <a:solidFill>
                  <a:schemeClr val="tx2">
                    <a:lumMod val="75000"/>
                    <a:lumOff val="25000"/>
                  </a:schemeClr>
                </a:solidFill>
              </a:rPr>
              <a:t> Kuwait </a:t>
            </a:r>
            <a:r>
              <a:rPr lang="en-US" sz="900" dirty="0">
                <a:solidFill>
                  <a:schemeClr val="tx2">
                    <a:lumMod val="75000"/>
                    <a:lumOff val="25000"/>
                  </a:schemeClr>
                </a:solidFill>
              </a:rPr>
              <a:t>2 –</a:t>
            </a:r>
            <a:r>
              <a:rPr lang="en-US" sz="900" b="1" dirty="0">
                <a:solidFill>
                  <a:schemeClr val="tx2">
                    <a:lumMod val="75000"/>
                    <a:lumOff val="25000"/>
                  </a:schemeClr>
                </a:solidFill>
              </a:rPr>
              <a:t> Latvia</a:t>
            </a:r>
            <a:r>
              <a:rPr lang="en-US" sz="900" dirty="0">
                <a:solidFill>
                  <a:schemeClr val="tx2">
                    <a:lumMod val="75000"/>
                    <a:lumOff val="25000"/>
                  </a:schemeClr>
                </a:solidFill>
              </a:rPr>
              <a:t> 6 –</a:t>
            </a:r>
            <a:r>
              <a:rPr lang="en-US" sz="900" b="1" dirty="0">
                <a:solidFill>
                  <a:schemeClr val="tx2">
                    <a:lumMod val="75000"/>
                    <a:lumOff val="25000"/>
                  </a:schemeClr>
                </a:solidFill>
              </a:rPr>
              <a:t> Lebanon </a:t>
            </a:r>
            <a:r>
              <a:rPr lang="en-US" sz="900" dirty="0">
                <a:solidFill>
                  <a:schemeClr val="tx2">
                    <a:lumMod val="75000"/>
                    <a:lumOff val="25000"/>
                  </a:schemeClr>
                </a:solidFill>
              </a:rPr>
              <a:t>17 </a:t>
            </a:r>
          </a:p>
          <a:p>
            <a:r>
              <a:rPr lang="en-US" sz="900" b="1" dirty="0">
                <a:solidFill>
                  <a:schemeClr val="tx2">
                    <a:lumMod val="75000"/>
                    <a:lumOff val="25000"/>
                  </a:schemeClr>
                </a:solidFill>
              </a:rPr>
              <a:t>Malaysia </a:t>
            </a:r>
            <a:r>
              <a:rPr lang="en-US" sz="900" dirty="0">
                <a:solidFill>
                  <a:schemeClr val="tx2">
                    <a:lumMod val="75000"/>
                    <a:lumOff val="25000"/>
                  </a:schemeClr>
                </a:solidFill>
              </a:rPr>
              <a:t>4 –</a:t>
            </a:r>
            <a:r>
              <a:rPr lang="en-US" sz="900" b="1" dirty="0">
                <a:solidFill>
                  <a:schemeClr val="tx2">
                    <a:lumMod val="75000"/>
                    <a:lumOff val="25000"/>
                  </a:schemeClr>
                </a:solidFill>
              </a:rPr>
              <a:t> Malta </a:t>
            </a:r>
            <a:r>
              <a:rPr lang="en-US" sz="900" dirty="0">
                <a:solidFill>
                  <a:schemeClr val="tx2">
                    <a:lumMod val="75000"/>
                    <a:lumOff val="25000"/>
                  </a:schemeClr>
                </a:solidFill>
              </a:rPr>
              <a:t>3 –</a:t>
            </a:r>
            <a:r>
              <a:rPr lang="en-US" sz="900" b="1" dirty="0">
                <a:solidFill>
                  <a:schemeClr val="tx2">
                    <a:lumMod val="75000"/>
                    <a:lumOff val="25000"/>
                  </a:schemeClr>
                </a:solidFill>
              </a:rPr>
              <a:t> Mexico </a:t>
            </a:r>
            <a:r>
              <a:rPr lang="en-US" sz="900" dirty="0">
                <a:solidFill>
                  <a:schemeClr val="tx2">
                    <a:lumMod val="75000"/>
                    <a:lumOff val="25000"/>
                  </a:schemeClr>
                </a:solidFill>
              </a:rPr>
              <a:t>49 –</a:t>
            </a:r>
            <a:r>
              <a:rPr lang="en-US" sz="900" b="1" dirty="0">
                <a:solidFill>
                  <a:schemeClr val="tx2">
                    <a:lumMod val="75000"/>
                    <a:lumOff val="25000"/>
                  </a:schemeClr>
                </a:solidFill>
              </a:rPr>
              <a:t> Montenegro </a:t>
            </a:r>
            <a:r>
              <a:rPr lang="en-US" sz="900" dirty="0">
                <a:solidFill>
                  <a:schemeClr val="tx2">
                    <a:lumMod val="75000"/>
                    <a:lumOff val="25000"/>
                  </a:schemeClr>
                </a:solidFill>
              </a:rPr>
              <a:t>5 –</a:t>
            </a:r>
            <a:r>
              <a:rPr lang="en-US" sz="900" b="1" dirty="0">
                <a:solidFill>
                  <a:schemeClr val="tx2">
                    <a:lumMod val="75000"/>
                    <a:lumOff val="25000"/>
                  </a:schemeClr>
                </a:solidFill>
              </a:rPr>
              <a:t> Morocco </a:t>
            </a:r>
            <a:r>
              <a:rPr lang="en-US" sz="900" dirty="0">
                <a:solidFill>
                  <a:schemeClr val="tx2">
                    <a:lumMod val="75000"/>
                    <a:lumOff val="25000"/>
                  </a:schemeClr>
                </a:solidFill>
              </a:rPr>
              <a:t>18 –</a:t>
            </a:r>
            <a:r>
              <a:rPr lang="en-US" sz="900" b="1" dirty="0">
                <a:solidFill>
                  <a:schemeClr val="tx2">
                    <a:lumMod val="75000"/>
                    <a:lumOff val="25000"/>
                  </a:schemeClr>
                </a:solidFill>
              </a:rPr>
              <a:t> New Zealand </a:t>
            </a:r>
            <a:r>
              <a:rPr lang="en-US" sz="900" dirty="0">
                <a:solidFill>
                  <a:schemeClr val="tx2">
                    <a:lumMod val="75000"/>
                    <a:lumOff val="25000"/>
                  </a:schemeClr>
                </a:solidFill>
              </a:rPr>
              <a:t>11 –</a:t>
            </a:r>
            <a:r>
              <a:rPr lang="en-US" sz="900" b="1" dirty="0">
                <a:solidFill>
                  <a:schemeClr val="tx2">
                    <a:lumMod val="75000"/>
                    <a:lumOff val="25000"/>
                  </a:schemeClr>
                </a:solidFill>
              </a:rPr>
              <a:t> Oman </a:t>
            </a:r>
            <a:r>
              <a:rPr lang="en-US" sz="900" dirty="0">
                <a:solidFill>
                  <a:schemeClr val="tx2">
                    <a:lumMod val="75000"/>
                    <a:lumOff val="25000"/>
                  </a:schemeClr>
                </a:solidFill>
              </a:rPr>
              <a:t>1</a:t>
            </a:r>
            <a:br>
              <a:rPr lang="en-US" sz="900" b="1" dirty="0">
                <a:solidFill>
                  <a:schemeClr val="tx2">
                    <a:lumMod val="75000"/>
                    <a:lumOff val="25000"/>
                  </a:schemeClr>
                </a:solidFill>
              </a:rPr>
            </a:br>
            <a:r>
              <a:rPr lang="en-US" sz="900" b="1" dirty="0">
                <a:solidFill>
                  <a:schemeClr val="tx2">
                    <a:lumMod val="75000"/>
                    <a:lumOff val="25000"/>
                  </a:schemeClr>
                </a:solidFill>
              </a:rPr>
              <a:t>People’s Republic of China </a:t>
            </a:r>
            <a:r>
              <a:rPr lang="en-US" sz="900" dirty="0">
                <a:solidFill>
                  <a:schemeClr val="tx2">
                    <a:lumMod val="75000"/>
                    <a:lumOff val="25000"/>
                  </a:schemeClr>
                </a:solidFill>
              </a:rPr>
              <a:t>334 –</a:t>
            </a:r>
            <a:r>
              <a:rPr lang="en-US" sz="900" b="1" dirty="0">
                <a:solidFill>
                  <a:schemeClr val="tx2">
                    <a:lumMod val="75000"/>
                    <a:lumOff val="25000"/>
                  </a:schemeClr>
                </a:solidFill>
              </a:rPr>
              <a:t> Peru </a:t>
            </a:r>
            <a:r>
              <a:rPr lang="en-US" sz="900" dirty="0">
                <a:solidFill>
                  <a:schemeClr val="tx2">
                    <a:lumMod val="75000"/>
                    <a:lumOff val="25000"/>
                  </a:schemeClr>
                </a:solidFill>
              </a:rPr>
              <a:t>2 –</a:t>
            </a:r>
            <a:r>
              <a:rPr lang="en-US" sz="900" b="1" dirty="0">
                <a:solidFill>
                  <a:schemeClr val="tx2">
                    <a:lumMod val="75000"/>
                    <a:lumOff val="25000"/>
                  </a:schemeClr>
                </a:solidFill>
              </a:rPr>
              <a:t> Puerto Rico </a:t>
            </a:r>
            <a:r>
              <a:rPr lang="en-US" sz="900" dirty="0">
                <a:solidFill>
                  <a:schemeClr val="tx2">
                    <a:lumMod val="75000"/>
                    <a:lumOff val="25000"/>
                  </a:schemeClr>
                </a:solidFill>
              </a:rPr>
              <a:t>2 –</a:t>
            </a:r>
            <a:r>
              <a:rPr lang="en-US" sz="900" b="1" dirty="0">
                <a:solidFill>
                  <a:schemeClr val="tx2">
                    <a:lumMod val="75000"/>
                    <a:lumOff val="25000"/>
                  </a:schemeClr>
                </a:solidFill>
              </a:rPr>
              <a:t> Republic of Korea </a:t>
            </a:r>
            <a:r>
              <a:rPr lang="en-US" sz="900" dirty="0">
                <a:solidFill>
                  <a:schemeClr val="tx2">
                    <a:lumMod val="75000"/>
                    <a:lumOff val="25000"/>
                  </a:schemeClr>
                </a:solidFill>
              </a:rPr>
              <a:t>132 –</a:t>
            </a:r>
            <a:r>
              <a:rPr lang="en-US" sz="900" b="1" dirty="0">
                <a:solidFill>
                  <a:schemeClr val="tx2">
                    <a:lumMod val="75000"/>
                    <a:lumOff val="25000"/>
                  </a:schemeClr>
                </a:solidFill>
              </a:rPr>
              <a:t> Singapore </a:t>
            </a:r>
            <a:r>
              <a:rPr lang="en-US" sz="900" dirty="0">
                <a:solidFill>
                  <a:schemeClr val="tx2">
                    <a:lumMod val="75000"/>
                    <a:lumOff val="25000"/>
                  </a:schemeClr>
                </a:solidFill>
              </a:rPr>
              <a:t>3 </a:t>
            </a:r>
          </a:p>
          <a:p>
            <a:r>
              <a:rPr lang="en-US" sz="900" b="1" dirty="0">
                <a:solidFill>
                  <a:schemeClr val="tx2">
                    <a:lumMod val="75000"/>
                    <a:lumOff val="25000"/>
                  </a:schemeClr>
                </a:solidFill>
              </a:rPr>
              <a:t>South Africa </a:t>
            </a:r>
            <a:r>
              <a:rPr lang="en-US" sz="900" dirty="0">
                <a:solidFill>
                  <a:schemeClr val="tx2">
                    <a:lumMod val="75000"/>
                    <a:lumOff val="25000"/>
                  </a:schemeClr>
                </a:solidFill>
              </a:rPr>
              <a:t>57 –</a:t>
            </a:r>
            <a:r>
              <a:rPr lang="en-US" sz="900" b="1" dirty="0">
                <a:solidFill>
                  <a:schemeClr val="tx2">
                    <a:lumMod val="75000"/>
                    <a:lumOff val="25000"/>
                  </a:schemeClr>
                </a:solidFill>
              </a:rPr>
              <a:t> Sri Lanka </a:t>
            </a:r>
            <a:r>
              <a:rPr lang="en-US" sz="900" dirty="0">
                <a:solidFill>
                  <a:schemeClr val="tx2">
                    <a:lumMod val="75000"/>
                    <a:lumOff val="25000"/>
                  </a:schemeClr>
                </a:solidFill>
              </a:rPr>
              <a:t>8 –</a:t>
            </a:r>
            <a:r>
              <a:rPr lang="en-US" sz="900" b="1" dirty="0">
                <a:solidFill>
                  <a:schemeClr val="tx2">
                    <a:lumMod val="75000"/>
                    <a:lumOff val="25000"/>
                  </a:schemeClr>
                </a:solidFill>
              </a:rPr>
              <a:t> Taiwan </a:t>
            </a:r>
            <a:r>
              <a:rPr lang="en-US" sz="900" dirty="0">
                <a:solidFill>
                  <a:schemeClr val="tx2">
                    <a:lumMod val="75000"/>
                    <a:lumOff val="25000"/>
                  </a:schemeClr>
                </a:solidFill>
              </a:rPr>
              <a:t>50 –</a:t>
            </a:r>
            <a:r>
              <a:rPr lang="en-US" sz="900" b="1" dirty="0">
                <a:solidFill>
                  <a:schemeClr val="tx2">
                    <a:lumMod val="75000"/>
                    <a:lumOff val="25000"/>
                  </a:schemeClr>
                </a:solidFill>
              </a:rPr>
              <a:t> Thailand </a:t>
            </a:r>
            <a:r>
              <a:rPr lang="en-US" sz="900" dirty="0">
                <a:solidFill>
                  <a:schemeClr val="tx2">
                    <a:lumMod val="75000"/>
                    <a:lumOff val="25000"/>
                  </a:schemeClr>
                </a:solidFill>
              </a:rPr>
              <a:t>16 –</a:t>
            </a:r>
            <a:r>
              <a:rPr lang="en-US" sz="900" b="1" dirty="0">
                <a:solidFill>
                  <a:schemeClr val="tx2">
                    <a:lumMod val="75000"/>
                    <a:lumOff val="25000"/>
                  </a:schemeClr>
                </a:solidFill>
              </a:rPr>
              <a:t> United Arab Emirates </a:t>
            </a:r>
            <a:r>
              <a:rPr lang="en-US" sz="900" dirty="0">
                <a:solidFill>
                  <a:schemeClr val="tx2">
                    <a:lumMod val="75000"/>
                    <a:lumOff val="25000"/>
                  </a:schemeClr>
                </a:solidFill>
              </a:rPr>
              <a:t>2</a:t>
            </a: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5" y="3512104"/>
            <a:ext cx="3356836" cy="1035953"/>
          </a:xfrm>
          <a:prstGeom prst="rect">
            <a:avLst/>
          </a:prstGeom>
          <a:noFill/>
        </p:spPr>
        <p:txBody>
          <a:bodyPr wrap="square" lIns="0" tIns="0" rIns="0" bIns="0" rtlCol="0">
            <a:noAutofit/>
          </a:bodyPr>
          <a:lstStyle/>
          <a:p>
            <a:r>
              <a:rPr lang="en-US" sz="1400" b="1" dirty="0"/>
              <a:t>Member States 6632 </a:t>
            </a:r>
            <a:endParaRPr lang="en-US" sz="1400" dirty="0"/>
          </a:p>
          <a:p>
            <a:r>
              <a:rPr lang="en-US" sz="900" b="1" dirty="0"/>
              <a:t>Austria </a:t>
            </a:r>
            <a:r>
              <a:rPr lang="en-US" sz="900" dirty="0"/>
              <a:t>82 –</a:t>
            </a:r>
            <a:r>
              <a:rPr lang="en-US" sz="900" b="1" dirty="0"/>
              <a:t> Belgium </a:t>
            </a:r>
            <a:r>
              <a:rPr lang="en-US" sz="900" dirty="0"/>
              <a:t>122 –</a:t>
            </a:r>
            <a:r>
              <a:rPr lang="en-US" sz="900" b="1" dirty="0"/>
              <a:t> Bulgaria </a:t>
            </a:r>
            <a:r>
              <a:rPr lang="en-US" sz="900" dirty="0"/>
              <a:t>37 –</a:t>
            </a:r>
            <a:r>
              <a:rPr lang="en-US" sz="900" b="1" dirty="0"/>
              <a:t> Czech Republic </a:t>
            </a:r>
            <a:r>
              <a:rPr lang="en-US" sz="900" dirty="0"/>
              <a:t>221 </a:t>
            </a:r>
            <a:r>
              <a:rPr lang="en-US" sz="900" b="1" dirty="0"/>
              <a:t>Denmark</a:t>
            </a:r>
            <a:r>
              <a:rPr lang="en-US" sz="900" dirty="0"/>
              <a:t> 35 –</a:t>
            </a:r>
            <a:r>
              <a:rPr lang="en-US" sz="900" b="1" dirty="0"/>
              <a:t> Finland </a:t>
            </a:r>
            <a:r>
              <a:rPr lang="en-US" sz="900" dirty="0"/>
              <a:t>79 –</a:t>
            </a:r>
            <a:r>
              <a:rPr lang="en-US" sz="900" b="1" dirty="0"/>
              <a:t> France </a:t>
            </a:r>
            <a:r>
              <a:rPr lang="en-US" sz="900" dirty="0"/>
              <a:t>794 –</a:t>
            </a:r>
            <a:r>
              <a:rPr lang="en-US" sz="900" b="1" dirty="0"/>
              <a:t> Germany </a:t>
            </a:r>
            <a:r>
              <a:rPr lang="en-US" sz="900" dirty="0"/>
              <a:t>1185 </a:t>
            </a:r>
            <a:r>
              <a:rPr lang="en-US" sz="900" b="1" dirty="0"/>
              <a:t>Greece </a:t>
            </a:r>
            <a:r>
              <a:rPr lang="en-US" sz="900" dirty="0"/>
              <a:t>138 –</a:t>
            </a:r>
            <a:r>
              <a:rPr lang="en-US" sz="900" b="1" dirty="0"/>
              <a:t> Hungary </a:t>
            </a:r>
            <a:r>
              <a:rPr lang="en-US" sz="900" dirty="0"/>
              <a:t>67 </a:t>
            </a:r>
            <a:r>
              <a:rPr lang="en-US" sz="900" dirty="0">
                <a:solidFill>
                  <a:srgbClr val="FF0000"/>
                </a:solidFill>
              </a:rPr>
              <a:t>–</a:t>
            </a:r>
            <a:r>
              <a:rPr lang="en-US" sz="900" b="1" dirty="0">
                <a:solidFill>
                  <a:srgbClr val="FF0000"/>
                </a:solidFill>
              </a:rPr>
              <a:t> Israel </a:t>
            </a:r>
            <a:r>
              <a:rPr lang="en-US" sz="900" dirty="0">
                <a:solidFill>
                  <a:srgbClr val="FF0000"/>
                </a:solidFill>
              </a:rPr>
              <a:t>63 </a:t>
            </a:r>
            <a:r>
              <a:rPr lang="en-US" sz="900" dirty="0"/>
              <a:t>–</a:t>
            </a:r>
            <a:r>
              <a:rPr lang="en-US" sz="900" b="1" dirty="0"/>
              <a:t> Italy </a:t>
            </a:r>
            <a:r>
              <a:rPr lang="en-US" sz="900" dirty="0"/>
              <a:t>1388 </a:t>
            </a:r>
          </a:p>
          <a:p>
            <a:r>
              <a:rPr lang="en-US" sz="900" b="1" dirty="0"/>
              <a:t>Netherlands </a:t>
            </a:r>
            <a:r>
              <a:rPr lang="en-US" sz="900" dirty="0"/>
              <a:t>166 –</a:t>
            </a:r>
            <a:r>
              <a:rPr lang="en-US" sz="900" b="1" dirty="0"/>
              <a:t> Norway</a:t>
            </a:r>
            <a:r>
              <a:rPr lang="en-US" sz="900" dirty="0"/>
              <a:t> 78 –</a:t>
            </a:r>
            <a:r>
              <a:rPr lang="en-US" sz="900" b="1" dirty="0"/>
              <a:t> Poland </a:t>
            </a:r>
            <a:r>
              <a:rPr lang="en-US" sz="900" dirty="0"/>
              <a:t>272 –</a:t>
            </a:r>
            <a:r>
              <a:rPr lang="en-US" sz="900" b="1" dirty="0"/>
              <a:t> Portugal </a:t>
            </a:r>
            <a:r>
              <a:rPr lang="en-US" sz="900" dirty="0"/>
              <a:t>80 </a:t>
            </a:r>
            <a:r>
              <a:rPr lang="en-US" sz="900" b="1" dirty="0"/>
              <a:t>Romania </a:t>
            </a:r>
            <a:r>
              <a:rPr lang="en-US" sz="900" dirty="0"/>
              <a:t>99 –</a:t>
            </a:r>
            <a:r>
              <a:rPr lang="en-US" sz="900" b="1" dirty="0"/>
              <a:t> Serbia </a:t>
            </a:r>
            <a:r>
              <a:rPr lang="en-US" sz="900" dirty="0"/>
              <a:t>35 –</a:t>
            </a:r>
            <a:r>
              <a:rPr lang="en-US" sz="900" b="1" dirty="0"/>
              <a:t> Slovakia </a:t>
            </a:r>
            <a:r>
              <a:rPr lang="en-US" sz="900" dirty="0"/>
              <a:t>66 –</a:t>
            </a:r>
            <a:r>
              <a:rPr lang="en-US" sz="900" b="1" dirty="0"/>
              <a:t> Spain </a:t>
            </a:r>
            <a:r>
              <a:rPr lang="en-US" sz="900" dirty="0"/>
              <a:t>325</a:t>
            </a:r>
            <a:r>
              <a:rPr lang="en-US" sz="900" b="1" dirty="0"/>
              <a:t> </a:t>
            </a:r>
            <a:br>
              <a:rPr lang="en-US" sz="900" b="1" dirty="0"/>
            </a:br>
            <a:r>
              <a:rPr lang="en-US" sz="900" b="1" dirty="0"/>
              <a:t>Sweden </a:t>
            </a:r>
            <a:r>
              <a:rPr lang="en-US" sz="900" dirty="0"/>
              <a:t>96 –</a:t>
            </a:r>
            <a:r>
              <a:rPr lang="en-US" sz="900" b="1" dirty="0"/>
              <a:t> Switzerland </a:t>
            </a:r>
            <a:r>
              <a:rPr lang="en-US" sz="900" dirty="0"/>
              <a:t>329 –</a:t>
            </a:r>
            <a:r>
              <a:rPr lang="en-US" sz="900" b="1" dirty="0"/>
              <a:t> United Kingdom</a:t>
            </a:r>
            <a:r>
              <a:rPr lang="en-US" sz="900" dirty="0"/>
              <a:t> 875</a:t>
            </a:r>
            <a:r>
              <a:rPr lang="en-US" sz="900" b="1" dirty="0"/>
              <a:t> </a:t>
            </a:r>
            <a:endParaRPr lang="en-US" sz="900" dirty="0"/>
          </a:p>
        </p:txBody>
      </p:sp>
      <p:sp>
        <p:nvSpPr>
          <p:cNvPr id="897" name="ZoneTexte 15">
            <a:extLst>
              <a:ext uri="{FF2B5EF4-FFF2-40B4-BE49-F238E27FC236}">
                <a16:creationId xmlns:a16="http://schemas.microsoft.com/office/drawing/2014/main" id="{DE09DFFE-3CD1-614D-A05A-7F9E823B5F03}"/>
              </a:ext>
            </a:extLst>
          </p:cNvPr>
          <p:cNvSpPr txBox="1"/>
          <p:nvPr/>
        </p:nvSpPr>
        <p:spPr>
          <a:xfrm>
            <a:off x="368049" y="4662299"/>
            <a:ext cx="3623207" cy="1828713"/>
          </a:xfrm>
          <a:prstGeom prst="rect">
            <a:avLst/>
          </a:prstGeom>
          <a:noFill/>
          <a:ln>
            <a:noFill/>
          </a:ln>
        </p:spPr>
        <p:txBody>
          <a:bodyPr wrap="square" lIns="324000" rIns="72000" rtlCol="0">
            <a:noAutofit/>
          </a:bodyPr>
          <a:lstStyle/>
          <a:p>
            <a:pPr marL="450850" indent="-450850"/>
            <a:r>
              <a:rPr lang="fr-FR" sz="1400" dirty="0" err="1">
                <a:solidFill>
                  <a:schemeClr val="accent4">
                    <a:lumMod val="75000"/>
                  </a:schemeClr>
                </a:solidFill>
                <a:latin typeface="Arial" charset="0"/>
                <a:ea typeface="Arial" charset="0"/>
                <a:cs typeface="Arial" charset="0"/>
              </a:rPr>
              <a:t>Associate</a:t>
            </a:r>
            <a:r>
              <a:rPr lang="fr-FR" sz="1400" dirty="0">
                <a:solidFill>
                  <a:schemeClr val="accent4">
                    <a:lumMod val="75000"/>
                  </a:schemeClr>
                </a:solidFill>
                <a:latin typeface="Arial" charset="0"/>
                <a:ea typeface="Arial" charset="0"/>
                <a:cs typeface="Arial" charset="0"/>
              </a:rPr>
              <a:t> </a:t>
            </a:r>
            <a:r>
              <a:rPr lang="fr-FR" sz="1400" dirty="0" err="1">
                <a:solidFill>
                  <a:schemeClr val="accent4">
                    <a:lumMod val="75000"/>
                  </a:schemeClr>
                </a:solidFill>
                <a:latin typeface="Arial" charset="0"/>
                <a:ea typeface="Arial" charset="0"/>
                <a:cs typeface="Arial" charset="0"/>
              </a:rPr>
              <a:t>Member</a:t>
            </a:r>
            <a:r>
              <a:rPr lang="fr-FR" sz="1400" dirty="0">
                <a:solidFill>
                  <a:schemeClr val="accent4">
                    <a:lumMod val="75000"/>
                  </a:schemeClr>
                </a:solidFill>
                <a:latin typeface="Arial" charset="0"/>
                <a:ea typeface="Arial" charset="0"/>
                <a:cs typeface="Arial" charset="0"/>
              </a:rPr>
              <a:t> States </a:t>
            </a:r>
            <a:r>
              <a:rPr lang="fr-FR" sz="1400" b="1" dirty="0">
                <a:solidFill>
                  <a:schemeClr val="accent4">
                    <a:lumMod val="75000"/>
                  </a:schemeClr>
                </a:solidFill>
                <a:latin typeface="Arial" charset="0"/>
                <a:ea typeface="Arial" charset="0"/>
                <a:cs typeface="Arial" charset="0"/>
              </a:rPr>
              <a:t>27</a:t>
            </a:r>
            <a:r>
              <a:rPr lang="fr-FR" sz="1400" dirty="0">
                <a:solidFill>
                  <a:schemeClr val="accent4">
                    <a:lumMod val="75000"/>
                  </a:schemeClr>
                </a:solidFill>
                <a:latin typeface="Arial" charset="0"/>
                <a:ea typeface="Arial" charset="0"/>
                <a:cs typeface="Arial" charset="0"/>
              </a:rPr>
              <a:t> </a:t>
            </a:r>
          </a:p>
          <a:p>
            <a:pPr marL="450850" indent="-450850"/>
            <a:r>
              <a:rPr lang="fr-FR" sz="1400" dirty="0">
                <a:solidFill>
                  <a:schemeClr val="accent4">
                    <a:lumMod val="75000"/>
                  </a:schemeClr>
                </a:solidFill>
                <a:latin typeface="Arial" charset="0"/>
                <a:ea typeface="Arial" charset="0"/>
                <a:cs typeface="Arial" charset="0"/>
              </a:rPr>
              <a:t>in the </a:t>
            </a:r>
            <a:r>
              <a:rPr lang="fr-FR" sz="1400" dirty="0" err="1">
                <a:solidFill>
                  <a:schemeClr val="accent4">
                    <a:lumMod val="75000"/>
                  </a:schemeClr>
                </a:solidFill>
                <a:latin typeface="Arial" charset="0"/>
                <a:ea typeface="Arial" charset="0"/>
                <a:cs typeface="Arial" charset="0"/>
              </a:rPr>
              <a:t>pre</a:t>
            </a:r>
            <a:r>
              <a:rPr lang="fr-FR" sz="1400" dirty="0">
                <a:solidFill>
                  <a:schemeClr val="accent4">
                    <a:lumMod val="75000"/>
                  </a:schemeClr>
                </a:solidFill>
                <a:latin typeface="Arial" charset="0"/>
                <a:ea typeface="Arial" charset="0"/>
                <a:cs typeface="Arial" charset="0"/>
              </a:rPr>
              <a:t>-stage to </a:t>
            </a:r>
            <a:r>
              <a:rPr lang="fr-FR" sz="1400" dirty="0" err="1">
                <a:solidFill>
                  <a:schemeClr val="accent4">
                    <a:lumMod val="75000"/>
                  </a:schemeClr>
                </a:solidFill>
                <a:latin typeface="Arial" charset="0"/>
                <a:ea typeface="Arial" charset="0"/>
                <a:cs typeface="Arial" charset="0"/>
              </a:rPr>
              <a:t>membership</a:t>
            </a:r>
            <a:endParaRPr lang="fr-FR" sz="1400" dirty="0">
              <a:solidFill>
                <a:schemeClr val="accent4">
                  <a:lumMod val="75000"/>
                </a:schemeClr>
              </a:solidFill>
              <a:latin typeface="Arial" charset="0"/>
              <a:ea typeface="Arial" charset="0"/>
              <a:cs typeface="Arial" charset="0"/>
            </a:endParaRPr>
          </a:p>
          <a:p>
            <a:r>
              <a:rPr lang="en-US" sz="900" b="1" dirty="0">
                <a:solidFill>
                  <a:schemeClr val="accent4">
                    <a:lumMod val="75000"/>
                  </a:schemeClr>
                </a:solidFill>
              </a:rPr>
              <a:t>Cyprus</a:t>
            </a:r>
            <a:r>
              <a:rPr lang="en-US" sz="900" dirty="0">
                <a:solidFill>
                  <a:schemeClr val="accent4">
                    <a:lumMod val="75000"/>
                  </a:schemeClr>
                </a:solidFill>
              </a:rPr>
              <a:t> 11 – </a:t>
            </a:r>
            <a:r>
              <a:rPr lang="en-US" sz="900" b="1" dirty="0">
                <a:solidFill>
                  <a:schemeClr val="accent4">
                    <a:lumMod val="75000"/>
                  </a:schemeClr>
                </a:solidFill>
              </a:rPr>
              <a:t>Slovenia </a:t>
            </a:r>
            <a:r>
              <a:rPr lang="en-US" sz="900" dirty="0">
                <a:solidFill>
                  <a:schemeClr val="accent4">
                    <a:lumMod val="75000"/>
                  </a:schemeClr>
                </a:solidFill>
              </a:rPr>
              <a:t>16</a:t>
            </a:r>
          </a:p>
          <a:p>
            <a:pPr marL="450850" indent="-450850"/>
            <a:endParaRPr lang="fr-FR" sz="900" b="1" dirty="0">
              <a:solidFill>
                <a:srgbClr val="6698CB"/>
              </a:solidFill>
              <a:latin typeface="Arial" charset="0"/>
              <a:ea typeface="Arial" charset="0"/>
              <a:cs typeface="Arial" charset="0"/>
            </a:endParaRPr>
          </a:p>
          <a:p>
            <a:r>
              <a:rPr lang="fr-FR" sz="1400" dirty="0" err="1">
                <a:solidFill>
                  <a:srgbClr val="668BCC"/>
                </a:solidFill>
                <a:latin typeface="Arial" charset="0"/>
                <a:ea typeface="Arial" charset="0"/>
                <a:cs typeface="Arial" charset="0"/>
              </a:rPr>
              <a:t>Associate</a:t>
            </a:r>
            <a:r>
              <a:rPr lang="fr-FR" sz="1400" dirty="0">
                <a:solidFill>
                  <a:srgbClr val="668BCC"/>
                </a:solidFill>
                <a:latin typeface="Arial" charset="0"/>
                <a:ea typeface="Arial" charset="0"/>
                <a:cs typeface="Arial" charset="0"/>
              </a:rPr>
              <a:t> </a:t>
            </a:r>
            <a:r>
              <a:rPr lang="fr-FR" sz="1400" dirty="0" err="1">
                <a:solidFill>
                  <a:srgbClr val="668BCC"/>
                </a:solidFill>
                <a:latin typeface="Arial" charset="0"/>
                <a:ea typeface="Arial" charset="0"/>
                <a:cs typeface="Arial" charset="0"/>
              </a:rPr>
              <a:t>Member</a:t>
            </a:r>
            <a:r>
              <a:rPr lang="fr-FR" sz="1400" dirty="0">
                <a:solidFill>
                  <a:srgbClr val="668BCC"/>
                </a:solidFill>
                <a:latin typeface="Arial" charset="0"/>
                <a:ea typeface="Arial" charset="0"/>
                <a:cs typeface="Arial" charset="0"/>
              </a:rPr>
              <a:t> States </a:t>
            </a:r>
            <a:r>
              <a:rPr lang="fr-FR" sz="1400" b="1" dirty="0">
                <a:solidFill>
                  <a:srgbClr val="668BCC"/>
                </a:solidFill>
                <a:latin typeface="Arial" charset="0"/>
                <a:ea typeface="Arial" charset="0"/>
                <a:cs typeface="Arial" charset="0"/>
              </a:rPr>
              <a:t>390</a:t>
            </a:r>
            <a:endParaRPr lang="fr-FR" sz="1400" dirty="0">
              <a:solidFill>
                <a:srgbClr val="668BCC"/>
              </a:solidFill>
              <a:latin typeface="Arial" charset="0"/>
              <a:ea typeface="Arial" charset="0"/>
              <a:cs typeface="Arial" charset="0"/>
            </a:endParaRPr>
          </a:p>
          <a:p>
            <a:r>
              <a:rPr lang="en-US" sz="900" b="1" dirty="0">
                <a:solidFill>
                  <a:srgbClr val="668BCC"/>
                </a:solidFill>
              </a:rPr>
              <a:t>Croatia</a:t>
            </a:r>
            <a:r>
              <a:rPr lang="en-US" sz="900" dirty="0">
                <a:solidFill>
                  <a:srgbClr val="668BCC"/>
                </a:solidFill>
              </a:rPr>
              <a:t> 38 –</a:t>
            </a:r>
            <a:r>
              <a:rPr lang="en-US" sz="900" b="1" dirty="0">
                <a:solidFill>
                  <a:srgbClr val="668BCC"/>
                </a:solidFill>
              </a:rPr>
              <a:t> India </a:t>
            </a:r>
            <a:r>
              <a:rPr lang="en-US" sz="900" dirty="0">
                <a:solidFill>
                  <a:srgbClr val="668BCC"/>
                </a:solidFill>
              </a:rPr>
              <a:t>151 – </a:t>
            </a:r>
            <a:r>
              <a:rPr lang="en-US" sz="900" b="1" dirty="0">
                <a:solidFill>
                  <a:srgbClr val="668BCC"/>
                </a:solidFill>
              </a:rPr>
              <a:t>Lithuania </a:t>
            </a:r>
            <a:r>
              <a:rPr lang="en-US" sz="900" dirty="0">
                <a:solidFill>
                  <a:srgbClr val="668BCC"/>
                </a:solidFill>
              </a:rPr>
              <a:t>13 – </a:t>
            </a:r>
            <a:r>
              <a:rPr lang="en-US" sz="900" b="1" dirty="0">
                <a:solidFill>
                  <a:srgbClr val="668BCC"/>
                </a:solidFill>
              </a:rPr>
              <a:t>Pakistan </a:t>
            </a:r>
            <a:r>
              <a:rPr lang="en-US" sz="900" dirty="0">
                <a:solidFill>
                  <a:srgbClr val="668BCC"/>
                </a:solidFill>
              </a:rPr>
              <a:t>35 </a:t>
            </a:r>
          </a:p>
          <a:p>
            <a:r>
              <a:rPr lang="en-US" sz="900" b="1" dirty="0">
                <a:solidFill>
                  <a:srgbClr val="668BCC"/>
                </a:solidFill>
              </a:rPr>
              <a:t>Turkey </a:t>
            </a:r>
            <a:r>
              <a:rPr lang="en-US" sz="900" dirty="0">
                <a:solidFill>
                  <a:srgbClr val="668BCC"/>
                </a:solidFill>
              </a:rPr>
              <a:t>124 –</a:t>
            </a:r>
            <a:r>
              <a:rPr lang="en-US" sz="900" b="1" dirty="0">
                <a:solidFill>
                  <a:srgbClr val="668BCC"/>
                </a:solidFill>
              </a:rPr>
              <a:t> Ukraine</a:t>
            </a:r>
            <a:r>
              <a:rPr lang="en-US" sz="900" dirty="0">
                <a:solidFill>
                  <a:srgbClr val="668BCC"/>
                </a:solidFill>
              </a:rPr>
              <a:t> 29</a:t>
            </a:r>
          </a:p>
          <a:p>
            <a:endParaRPr lang="en-US" sz="1000" b="1" dirty="0">
              <a:solidFill>
                <a:schemeClr val="tx2"/>
              </a:solidFill>
              <a:latin typeface="Arial" charset="0"/>
              <a:ea typeface="Arial" charset="0"/>
              <a:cs typeface="Arial" charset="0"/>
            </a:endParaRPr>
          </a:p>
          <a:p>
            <a:r>
              <a:rPr lang="fr-FR" sz="1400" dirty="0" err="1">
                <a:solidFill>
                  <a:schemeClr val="tx1">
                    <a:lumMod val="60000"/>
                    <a:lumOff val="40000"/>
                  </a:schemeClr>
                </a:solidFill>
                <a:latin typeface="Arial" charset="0"/>
                <a:ea typeface="Arial" charset="0"/>
                <a:cs typeface="Arial" charset="0"/>
              </a:rPr>
              <a:t>Observers</a:t>
            </a:r>
            <a:r>
              <a:rPr lang="fr-FR" sz="1400" dirty="0">
                <a:solidFill>
                  <a:schemeClr val="tx1">
                    <a:lumMod val="60000"/>
                    <a:lumOff val="40000"/>
                  </a:schemeClr>
                </a:solidFill>
                <a:latin typeface="Arial" charset="0"/>
                <a:ea typeface="Arial" charset="0"/>
                <a:cs typeface="Arial" charset="0"/>
              </a:rPr>
              <a:t> </a:t>
            </a:r>
            <a:r>
              <a:rPr lang="en-US" sz="1400" b="1" dirty="0">
                <a:solidFill>
                  <a:schemeClr val="tx1">
                    <a:lumMod val="60000"/>
                    <a:lumOff val="40000"/>
                  </a:schemeClr>
                </a:solidFill>
              </a:rPr>
              <a:t>3071</a:t>
            </a:r>
            <a:endParaRPr lang="en-US" sz="1400" dirty="0">
              <a:solidFill>
                <a:schemeClr val="tx1">
                  <a:lumMod val="60000"/>
                  <a:lumOff val="40000"/>
                </a:schemeClr>
              </a:solidFill>
            </a:endParaRPr>
          </a:p>
          <a:p>
            <a:r>
              <a:rPr lang="en-US" sz="900" b="1" dirty="0">
                <a:solidFill>
                  <a:schemeClr val="tx1">
                    <a:lumMod val="60000"/>
                    <a:lumOff val="40000"/>
                  </a:schemeClr>
                </a:solidFill>
              </a:rPr>
              <a:t>Japan </a:t>
            </a:r>
            <a:r>
              <a:rPr lang="en-US" sz="900" dirty="0">
                <a:solidFill>
                  <a:schemeClr val="tx1">
                    <a:lumMod val="60000"/>
                    <a:lumOff val="40000"/>
                  </a:schemeClr>
                </a:solidFill>
              </a:rPr>
              <a:t>211 – </a:t>
            </a:r>
            <a:r>
              <a:rPr lang="en-US" sz="900" b="1" dirty="0">
                <a:solidFill>
                  <a:schemeClr val="tx1">
                    <a:lumMod val="60000"/>
                    <a:lumOff val="40000"/>
                  </a:schemeClr>
                </a:solidFill>
              </a:rPr>
              <a:t>Russia </a:t>
            </a:r>
            <a:r>
              <a:rPr lang="en-US" sz="900" dirty="0">
                <a:solidFill>
                  <a:schemeClr val="tx1">
                    <a:lumMod val="60000"/>
                    <a:lumOff val="40000"/>
                  </a:schemeClr>
                </a:solidFill>
              </a:rPr>
              <a:t>1021 – </a:t>
            </a:r>
            <a:r>
              <a:rPr lang="en-US" sz="900" b="1" dirty="0">
                <a:solidFill>
                  <a:schemeClr val="tx1">
                    <a:lumMod val="60000"/>
                    <a:lumOff val="40000"/>
                  </a:schemeClr>
                </a:solidFill>
              </a:rPr>
              <a:t>United States of America</a:t>
            </a:r>
            <a:r>
              <a:rPr lang="en-US" sz="900" dirty="0">
                <a:solidFill>
                  <a:schemeClr val="tx1">
                    <a:lumMod val="60000"/>
                    <a:lumOff val="40000"/>
                  </a:schemeClr>
                </a:solidFill>
              </a:rPr>
              <a:t> 1839</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967215" y="1177032"/>
            <a:ext cx="11124724" cy="369332"/>
          </a:xfrm>
          <a:prstGeom prst="rect">
            <a:avLst/>
          </a:prstGeom>
          <a:noFill/>
        </p:spPr>
        <p:txBody>
          <a:bodyPr wrap="square" rtlCol="0">
            <a:spAutoFit/>
          </a:bodyPr>
          <a:lstStyle/>
          <a:p>
            <a:r>
              <a:rPr lang="en-US" b="1" dirty="0"/>
              <a:t>Distribution of all CERN Users by the country of their home institutes as of 31 December 2020</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5" y="2252689"/>
            <a:ext cx="2716090"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400" dirty="0" err="1">
                <a:solidFill>
                  <a:schemeClr val="bg1"/>
                </a:solidFill>
              </a:rPr>
              <a:t>Geographical</a:t>
            </a:r>
            <a:r>
              <a:rPr lang="fr-CH" sz="1400" dirty="0">
                <a:solidFill>
                  <a:schemeClr val="bg1"/>
                </a:solidFill>
              </a:rPr>
              <a:t> &amp; cultural </a:t>
            </a:r>
            <a:r>
              <a:rPr lang="fr-CH" sz="1400" dirty="0" err="1">
                <a:solidFill>
                  <a:schemeClr val="bg1"/>
                </a:solidFill>
              </a:rPr>
              <a:t>diversity</a:t>
            </a:r>
            <a:endParaRPr lang="fr-CH" sz="1400" dirty="0">
              <a:solidFill>
                <a:schemeClr val="bg1"/>
              </a:solidFill>
            </a:endParaRPr>
          </a:p>
          <a:p>
            <a:pPr algn="ctr"/>
            <a:r>
              <a:rPr lang="fr-CH" sz="1400" dirty="0" err="1">
                <a:solidFill>
                  <a:schemeClr val="bg1"/>
                </a:solidFill>
              </a:rPr>
              <a:t>Users</a:t>
            </a:r>
            <a:r>
              <a:rPr lang="fr-CH" sz="1400" b="1" dirty="0">
                <a:solidFill>
                  <a:schemeClr val="bg1"/>
                </a:solidFill>
              </a:rPr>
              <a:t> </a:t>
            </a:r>
            <a:r>
              <a:rPr lang="fr-CH" sz="1400" dirty="0">
                <a:solidFill>
                  <a:schemeClr val="bg1"/>
                </a:solidFill>
              </a:rPr>
              <a:t>of </a:t>
            </a:r>
            <a:r>
              <a:rPr lang="fr-CH" sz="1400" b="1" dirty="0">
                <a:solidFill>
                  <a:schemeClr val="bg1"/>
                </a:solidFill>
              </a:rPr>
              <a:t>110</a:t>
            </a:r>
            <a:r>
              <a:rPr lang="fr-CH" sz="1400" dirty="0">
                <a:solidFill>
                  <a:schemeClr val="bg1"/>
                </a:solidFill>
              </a:rPr>
              <a:t> </a:t>
            </a:r>
            <a:r>
              <a:rPr lang="fr-CH" sz="1400" b="1" dirty="0" err="1">
                <a:solidFill>
                  <a:schemeClr val="bg1"/>
                </a:solidFill>
              </a:rPr>
              <a:t>nationalities</a:t>
            </a:r>
            <a:endParaRPr lang="fr-CH" sz="1400" b="1" dirty="0">
              <a:solidFill>
                <a:schemeClr val="bg1"/>
              </a:solidFill>
            </a:endParaRPr>
          </a:p>
          <a:p>
            <a:pPr algn="ctr"/>
            <a:r>
              <a:rPr lang="en-US" sz="1400" b="1" dirty="0">
                <a:solidFill>
                  <a:schemeClr val="bg1"/>
                </a:solidFill>
                <a:effectLst>
                  <a:outerShdw sx="1000" sy="1000" algn="ctr" rotWithShape="0">
                    <a:schemeClr val="tx1"/>
                  </a:outerShdw>
                </a:effectLst>
              </a:rPr>
              <a:t>~</a:t>
            </a:r>
            <a:r>
              <a:rPr lang="en-US" sz="1400" dirty="0">
                <a:solidFill>
                  <a:schemeClr val="bg1"/>
                </a:solidFill>
                <a:effectLst>
                  <a:outerShdw sx="1000" sy="1000" algn="ctr" rotWithShape="0">
                    <a:schemeClr val="tx1"/>
                  </a:outerShdw>
                </a:effectLst>
              </a:rPr>
              <a:t> </a:t>
            </a:r>
            <a:r>
              <a:rPr lang="fr-CH" sz="1400" b="1" dirty="0">
                <a:solidFill>
                  <a:schemeClr val="bg1"/>
                </a:solidFill>
              </a:rPr>
              <a:t>23% </a:t>
            </a:r>
            <a:r>
              <a:rPr lang="fr-CH" sz="1400" b="1" dirty="0" err="1">
                <a:solidFill>
                  <a:schemeClr val="bg1"/>
                </a:solidFill>
              </a:rPr>
              <a:t>women</a:t>
            </a:r>
            <a:endParaRPr lang="fr-CH" sz="14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3565381" y="1768078"/>
            <a:ext cx="5613400" cy="3581400"/>
          </a:xfrm>
          <a:prstGeom prst="rect">
            <a:avLst/>
          </a:prstGeom>
        </p:spPr>
      </p:pic>
    </p:spTree>
    <p:extLst>
      <p:ext uri="{BB962C8B-B14F-4D97-AF65-F5344CB8AC3E}">
        <p14:creationId xmlns:p14="http://schemas.microsoft.com/office/powerpoint/2010/main" val="1482128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7 March 2022</a:t>
            </a:r>
            <a:endParaRPr lang="fr-FR"/>
          </a:p>
        </p:txBody>
      </p:sp>
      <p:sp>
        <p:nvSpPr>
          <p:cNvPr id="3" name="Footer Placeholder 2"/>
          <p:cNvSpPr>
            <a:spLocks noGrp="1"/>
          </p:cNvSpPr>
          <p:nvPr>
            <p:ph type="ftr" sz="quarter" idx="11"/>
          </p:nvPr>
        </p:nvSpPr>
        <p:spPr/>
        <p:txBody>
          <a:bodyPr/>
          <a:lstStyle/>
          <a:p>
            <a:r>
              <a:rPr lang="fr-FR"/>
              <a:t>Presentation - Israel</a:t>
            </a:r>
          </a:p>
        </p:txBody>
      </p:sp>
      <p:sp>
        <p:nvSpPr>
          <p:cNvPr id="4" name="Slide Number Placeholder 3"/>
          <p:cNvSpPr>
            <a:spLocks noGrp="1"/>
          </p:cNvSpPr>
          <p:nvPr>
            <p:ph type="sldNum" sz="quarter" idx="12"/>
          </p:nvPr>
        </p:nvSpPr>
        <p:spPr/>
        <p:txBody>
          <a:bodyPr/>
          <a:lstStyle/>
          <a:p>
            <a:fld id="{490AA3F6-1618-3548-975A-DD1A2939A246}" type="slidenum">
              <a:rPr lang="fr-FR" smtClean="0"/>
              <a:t>21</a:t>
            </a:fld>
            <a:endParaRPr lang="fr-FR"/>
          </a:p>
        </p:txBody>
      </p:sp>
      <p:sp>
        <p:nvSpPr>
          <p:cNvPr id="5" name="Title 4"/>
          <p:cNvSpPr>
            <a:spLocks noGrp="1"/>
          </p:cNvSpPr>
          <p:nvPr>
            <p:ph type="title"/>
          </p:nvPr>
        </p:nvSpPr>
        <p:spPr/>
        <p:txBody>
          <a:bodyPr>
            <a:normAutofit/>
          </a:bodyPr>
          <a:lstStyle/>
          <a:p>
            <a:r>
              <a:rPr lang="en-US" sz="4000" dirty="0"/>
              <a:t>CERN is a model for </a:t>
            </a:r>
            <a:br>
              <a:rPr lang="en-US" sz="4000" dirty="0"/>
            </a:br>
            <a:r>
              <a:rPr lang="en-US" sz="4000" dirty="0"/>
              <a:t>open and inclusive collaboration</a:t>
            </a:r>
          </a:p>
        </p:txBody>
      </p:sp>
      <p:pic>
        <p:nvPicPr>
          <p:cNvPr id="12" name="Picture Placeholder 11"/>
          <p:cNvPicPr>
            <a:picLocks noGrp="1" noChangeAspect="1"/>
          </p:cNvPicPr>
          <p:nvPr>
            <p:ph type="pic" sz="quarter" idx="14"/>
          </p:nvPr>
        </p:nvPicPr>
        <p:blipFill>
          <a:blip r:embed="rId3" cstate="hqprint">
            <a:extLst>
              <a:ext uri="{28A0092B-C50C-407E-A947-70E740481C1C}">
                <a14:useLocalDpi xmlns:a14="http://schemas.microsoft.com/office/drawing/2010/main"/>
              </a:ext>
            </a:extLst>
          </a:blip>
          <a:srcRect/>
          <a:stretch>
            <a:fillRect/>
          </a:stretch>
        </p:blipFill>
        <p:spPr>
          <a:xfrm>
            <a:off x="0" y="1848134"/>
            <a:ext cx="3960000" cy="3279146"/>
          </a:xfrm>
        </p:spPr>
      </p:pic>
      <p:pic>
        <p:nvPicPr>
          <p:cNvPr id="17" name="Picture Placeholder 16"/>
          <p:cNvPicPr>
            <a:picLocks noGrp="1" noChangeAspect="1"/>
          </p:cNvPicPr>
          <p:nvPr>
            <p:ph type="pic" sz="quarter" idx="13"/>
          </p:nvPr>
        </p:nvPicPr>
        <p:blipFill rotWithShape="1">
          <a:blip r:embed="rId4" cstate="hqprint">
            <a:extLst>
              <a:ext uri="{28A0092B-C50C-407E-A947-70E740481C1C}">
                <a14:useLocalDpi xmlns:a14="http://schemas.microsoft.com/office/drawing/2010/main"/>
              </a:ext>
            </a:extLst>
          </a:blip>
          <a:srcRect/>
          <a:stretch/>
        </p:blipFill>
        <p:spPr>
          <a:xfrm>
            <a:off x="8232000" y="1848134"/>
            <a:ext cx="3960000" cy="3279146"/>
          </a:xfrm>
        </p:spPr>
      </p:pic>
      <p:sp>
        <p:nvSpPr>
          <p:cNvPr id="18" name="ZoneTexte 15"/>
          <p:cNvSpPr txBox="1"/>
          <p:nvPr/>
        </p:nvSpPr>
        <p:spPr>
          <a:xfrm>
            <a:off x="8232000" y="5127280"/>
            <a:ext cx="3960000" cy="861774"/>
          </a:xfrm>
          <a:prstGeom prst="rect">
            <a:avLst/>
          </a:prstGeom>
          <a:solidFill>
            <a:schemeClr val="accent2"/>
          </a:solidFill>
        </p:spPr>
        <p:txBody>
          <a:bodyPr wrap="square" lIns="144000" rIns="144000" rtlCol="0">
            <a:spAutoFit/>
          </a:bodyPr>
          <a:lstStyle/>
          <a:p>
            <a:pPr algn="ctr"/>
            <a:r>
              <a:rPr lang="en-US" sz="1600" dirty="0">
                <a:solidFill>
                  <a:schemeClr val="bg1"/>
                </a:solidFill>
                <a:latin typeface="Arial" charset="0"/>
                <a:ea typeface="Arial" charset="0"/>
                <a:cs typeface="Arial" charset="0"/>
              </a:rPr>
              <a:t>CERN provides the IT infrastructure for the satellite-analysis technology</a:t>
            </a:r>
          </a:p>
          <a:p>
            <a:pPr algn="ctr"/>
            <a:r>
              <a:rPr lang="en-US" sz="1600" dirty="0">
                <a:solidFill>
                  <a:schemeClr val="bg2"/>
                </a:solidFill>
              </a:rPr>
              <a:t>used for emergency response</a:t>
            </a:r>
            <a:r>
              <a:rPr lang="en-US" sz="1600" dirty="0">
                <a:solidFill>
                  <a:schemeClr val="bg1"/>
                </a:solidFill>
                <a:latin typeface="Arial" charset="0"/>
                <a:ea typeface="Arial" charset="0"/>
                <a:cs typeface="Arial" charset="0"/>
              </a:rPr>
              <a:t>.</a:t>
            </a:r>
          </a:p>
        </p:txBody>
      </p:sp>
      <p:sp>
        <p:nvSpPr>
          <p:cNvPr id="19" name="ZoneTexte 15"/>
          <p:cNvSpPr txBox="1"/>
          <p:nvPr/>
        </p:nvSpPr>
        <p:spPr>
          <a:xfrm>
            <a:off x="4119707" y="1848134"/>
            <a:ext cx="3960000" cy="830997"/>
          </a:xfrm>
          <a:prstGeom prst="rect">
            <a:avLst/>
          </a:prstGeom>
          <a:solidFill>
            <a:schemeClr val="accent2"/>
          </a:solidFill>
        </p:spPr>
        <p:txBody>
          <a:bodyPr wrap="square" lIns="144000" rIns="144000" rtlCol="0">
            <a:spAutoFit/>
          </a:bodyPr>
          <a:lstStyle/>
          <a:p>
            <a:pPr algn="ctr"/>
            <a:r>
              <a:rPr lang="en-US" sz="1600" dirty="0">
                <a:solidFill>
                  <a:schemeClr val="bg1"/>
                </a:solidFill>
                <a:latin typeface="Arial" charset="0"/>
                <a:ea typeface="Arial" charset="0"/>
                <a:cs typeface="Arial" charset="0"/>
              </a:rPr>
              <a:t>SESAME, a synchrotron light source </a:t>
            </a:r>
            <a:br>
              <a:rPr lang="en-US" sz="1600" dirty="0">
                <a:solidFill>
                  <a:schemeClr val="bg1"/>
                </a:solidFill>
                <a:latin typeface="Arial" charset="0"/>
                <a:ea typeface="Arial" charset="0"/>
                <a:cs typeface="Arial" charset="0"/>
              </a:rPr>
            </a:br>
            <a:r>
              <a:rPr lang="en-US" sz="1600" dirty="0">
                <a:solidFill>
                  <a:schemeClr val="bg1"/>
                </a:solidFill>
                <a:latin typeface="Arial" charset="0"/>
                <a:ea typeface="Arial" charset="0"/>
                <a:cs typeface="Arial" charset="0"/>
              </a:rPr>
              <a:t>in Jordan, is modelled on CERN’s governance structure.</a:t>
            </a:r>
          </a:p>
        </p:txBody>
      </p:sp>
      <p:sp>
        <p:nvSpPr>
          <p:cNvPr id="20" name="ZoneTexte 15"/>
          <p:cNvSpPr txBox="1"/>
          <p:nvPr/>
        </p:nvSpPr>
        <p:spPr>
          <a:xfrm>
            <a:off x="0" y="5127280"/>
            <a:ext cx="3960000" cy="830997"/>
          </a:xfrm>
          <a:prstGeom prst="rect">
            <a:avLst/>
          </a:prstGeom>
          <a:solidFill>
            <a:schemeClr val="accent2"/>
          </a:solidFill>
        </p:spPr>
        <p:txBody>
          <a:bodyPr wrap="square" lIns="144000" rIns="144000" rtlCol="0">
            <a:spAutoFit/>
          </a:bodyPr>
          <a:lstStyle/>
          <a:p>
            <a:pPr algn="ctr"/>
            <a:r>
              <a:rPr lang="en-US" sz="1600" dirty="0">
                <a:solidFill>
                  <a:schemeClr val="bg1"/>
                </a:solidFill>
                <a:latin typeface="Arial" charset="0"/>
                <a:ea typeface="Arial" charset="0"/>
                <a:cs typeface="Arial" charset="0"/>
              </a:rPr>
              <a:t>The LHC experiments are models of consensus building, competition and cooperation.</a:t>
            </a:r>
          </a:p>
        </p:txBody>
      </p:sp>
      <p:pic>
        <p:nvPicPr>
          <p:cNvPr id="26" name="Picture Placeholder 25">
            <a:extLst>
              <a:ext uri="{FF2B5EF4-FFF2-40B4-BE49-F238E27FC236}">
                <a16:creationId xmlns:a16="http://schemas.microsoft.com/office/drawing/2014/main" id="{86313EF9-AEEE-4047-91F4-A98FF9F48DB1}"/>
              </a:ext>
            </a:extLst>
          </p:cNvPr>
          <p:cNvPicPr>
            <a:picLocks noGrp="1" noChangeAspect="1"/>
          </p:cNvPicPr>
          <p:nvPr>
            <p:ph type="pic" sz="quarter" idx="15"/>
          </p:nvPr>
        </p:nvPicPr>
        <p:blipFill rotWithShape="1">
          <a:blip r:embed="rId5" cstate="hqprint">
            <a:extLst>
              <a:ext uri="{28A0092B-C50C-407E-A947-70E740481C1C}">
                <a14:useLocalDpi xmlns:a14="http://schemas.microsoft.com/office/drawing/2010/main"/>
              </a:ext>
            </a:extLst>
          </a:blip>
          <a:srcRect/>
          <a:stretch/>
        </p:blipFill>
        <p:spPr>
          <a:xfrm>
            <a:off x="4118269" y="2679133"/>
            <a:ext cx="3960000" cy="3270818"/>
          </a:xfrm>
        </p:spPr>
      </p:pic>
    </p:spTree>
    <p:extLst>
      <p:ext uri="{BB962C8B-B14F-4D97-AF65-F5344CB8AC3E}">
        <p14:creationId xmlns:p14="http://schemas.microsoft.com/office/powerpoint/2010/main" val="340534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TECHNOLOGY &amp; INNOVATION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31010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ACD16B46-C685-1847-98B2-DB6E8998727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9" name="Title 4">
            <a:extLst>
              <a:ext uri="{FF2B5EF4-FFF2-40B4-BE49-F238E27FC236}">
                <a16:creationId xmlns:a16="http://schemas.microsoft.com/office/drawing/2014/main" id="{527B638B-972E-7847-B5FE-EACC9C6E7E76}"/>
              </a:ext>
            </a:extLst>
          </p:cNvPr>
          <p:cNvSpPr txBox="1">
            <a:spLocks/>
          </p:cNvSpPr>
          <p:nvPr/>
        </p:nvSpPr>
        <p:spPr>
          <a:xfrm>
            <a:off x="696000" y="465591"/>
            <a:ext cx="10800000" cy="1116849"/>
          </a:xfrm>
          <a:prstGeom prst="rect">
            <a:avLst/>
          </a:prstGeom>
        </p:spPr>
        <p:txBody>
          <a:bodyPr>
            <a:normAutofit lnSpcReduction="1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a:solidFill>
                  <a:schemeClr val="bg1"/>
                </a:solidFill>
              </a:rPr>
              <a:t>CERN’s technological innovations have applications in many fields</a:t>
            </a:r>
            <a:endParaRPr lang="fr-FR" sz="4000">
              <a:solidFill>
                <a:schemeClr val="bg1"/>
              </a:solidFill>
            </a:endParaRPr>
          </a:p>
          <a:p>
            <a:endParaRPr lang="en-US" sz="3800"/>
          </a:p>
        </p:txBody>
      </p:sp>
      <p:sp>
        <p:nvSpPr>
          <p:cNvPr id="10" name="ZoneTexte 8">
            <a:extLst>
              <a:ext uri="{FF2B5EF4-FFF2-40B4-BE49-F238E27FC236}">
                <a16:creationId xmlns:a16="http://schemas.microsoft.com/office/drawing/2014/main" id="{80F94B63-14ED-B545-B948-BB56C1A8649A}"/>
              </a:ext>
            </a:extLst>
          </p:cNvPr>
          <p:cNvSpPr txBox="1"/>
          <p:nvPr/>
        </p:nvSpPr>
        <p:spPr>
          <a:xfrm>
            <a:off x="7476633" y="2558986"/>
            <a:ext cx="3440247" cy="931569"/>
          </a:xfrm>
          <a:prstGeom prst="rect">
            <a:avLst/>
          </a:prstGeom>
          <a:solidFill>
            <a:schemeClr val="accent1">
              <a:alpha val="70000"/>
            </a:schemeClr>
          </a:solidFill>
          <a:ln>
            <a:noFill/>
          </a:ln>
        </p:spPr>
        <p:txBody>
          <a:bodyPr wrap="square" lIns="216000" tIns="144000" rIns="216000" bIns="108000" rtlCol="0">
            <a:spAutoFit/>
          </a:bodyPr>
          <a:lstStyle/>
          <a:p>
            <a:r>
              <a:rPr lang="en-US" sz="2200" dirty="0">
                <a:solidFill>
                  <a:schemeClr val="bg1"/>
                </a:solidFill>
                <a:latin typeface="Arial" charset="0"/>
                <a:ea typeface="Arial" charset="0"/>
                <a:cs typeface="Arial" charset="0"/>
              </a:rPr>
              <a:t>CERN is the birthplace of the World Wide Web</a:t>
            </a:r>
            <a:endParaRPr lang="fr-FR" sz="2200" dirty="0">
              <a:solidFill>
                <a:schemeClr val="bg1"/>
              </a:solidFill>
              <a:latin typeface="Arial" charset="0"/>
              <a:ea typeface="Arial" charset="0"/>
              <a:cs typeface="Arial" charset="0"/>
            </a:endParaRPr>
          </a:p>
        </p:txBody>
      </p:sp>
      <p:sp>
        <p:nvSpPr>
          <p:cNvPr id="5" name="ZoneTexte 8">
            <a:extLst>
              <a:ext uri="{FF2B5EF4-FFF2-40B4-BE49-F238E27FC236}">
                <a16:creationId xmlns:a16="http://schemas.microsoft.com/office/drawing/2014/main" id="{2C9CF98D-FD39-1545-81B0-FA3F508FA320}"/>
              </a:ext>
            </a:extLst>
          </p:cNvPr>
          <p:cNvSpPr txBox="1"/>
          <p:nvPr/>
        </p:nvSpPr>
        <p:spPr>
          <a:xfrm>
            <a:off x="2552007" y="5135521"/>
            <a:ext cx="8944668" cy="1177791"/>
          </a:xfrm>
          <a:prstGeom prst="rect">
            <a:avLst/>
          </a:prstGeom>
          <a:solidFill>
            <a:schemeClr val="accent1">
              <a:alpha val="60000"/>
            </a:schemeClr>
          </a:solidFill>
          <a:ln>
            <a:noFill/>
          </a:ln>
        </p:spPr>
        <p:txBody>
          <a:bodyPr wrap="square" lIns="216000" tIns="144000" rIns="216000" bIns="108000" rtlCol="0">
            <a:spAutoFit/>
          </a:bodyPr>
          <a:lstStyle/>
          <a:p>
            <a:r>
              <a:rPr lang="en-US" sz="2000" b="1" dirty="0">
                <a:solidFill>
                  <a:schemeClr val="bg1"/>
                </a:solidFill>
                <a:latin typeface="Arial" charset="0"/>
                <a:ea typeface="Arial" charset="0"/>
                <a:cs typeface="Arial" charset="0"/>
              </a:rPr>
              <a:t>And there are many more examples</a:t>
            </a:r>
          </a:p>
          <a:p>
            <a:r>
              <a:rPr lang="en-US" sz="2000" dirty="0">
                <a:solidFill>
                  <a:schemeClr val="bg1"/>
                </a:solidFill>
                <a:latin typeface="Arial" charset="0"/>
                <a:ea typeface="Arial" charset="0"/>
                <a:cs typeface="Arial" charset="0"/>
              </a:rPr>
              <a:t>Medical imaging, cancer therapy, material science, cultural heritage, aerospace, automotive, environment, health &amp; safety, industrial processes.</a:t>
            </a:r>
          </a:p>
        </p:txBody>
      </p:sp>
    </p:spTree>
    <p:extLst>
      <p:ext uri="{BB962C8B-B14F-4D97-AF65-F5344CB8AC3E}">
        <p14:creationId xmlns:p14="http://schemas.microsoft.com/office/powerpoint/2010/main" val="4032528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7 March 2022</a:t>
            </a:r>
            <a:endParaRPr lang="fr-FR" dirty="0"/>
          </a:p>
        </p:txBody>
      </p:sp>
      <p:sp>
        <p:nvSpPr>
          <p:cNvPr id="3" name="Footer Placeholder 2"/>
          <p:cNvSpPr>
            <a:spLocks noGrp="1"/>
          </p:cNvSpPr>
          <p:nvPr>
            <p:ph type="ftr" sz="quarter" idx="11"/>
          </p:nvPr>
        </p:nvSpPr>
        <p:spPr/>
        <p:txBody>
          <a:bodyPr/>
          <a:lstStyle/>
          <a:p>
            <a:r>
              <a:rPr lang="fr-FR"/>
              <a:t>Presentation - Israel</a:t>
            </a:r>
            <a:endParaRPr lang="fr-FR" dirty="0"/>
          </a:p>
        </p:txBody>
      </p:sp>
      <p:sp>
        <p:nvSpPr>
          <p:cNvPr id="4" name="Slide Number Placeholder 3"/>
          <p:cNvSpPr>
            <a:spLocks noGrp="1"/>
          </p:cNvSpPr>
          <p:nvPr>
            <p:ph type="sldNum" sz="quarter" idx="12"/>
          </p:nvPr>
        </p:nvSpPr>
        <p:spPr/>
        <p:txBody>
          <a:bodyPr/>
          <a:lstStyle/>
          <a:p>
            <a:fld id="{490AA3F6-1618-3548-975A-DD1A2939A246}" type="slidenum">
              <a:rPr lang="fr-FR" smtClean="0"/>
              <a:t>24</a:t>
            </a:fld>
            <a:endParaRPr lang="fr-FR" dirty="0"/>
          </a:p>
        </p:txBody>
      </p:sp>
      <p:sp>
        <p:nvSpPr>
          <p:cNvPr id="5" name="Title 4"/>
          <p:cNvSpPr>
            <a:spLocks noGrp="1"/>
          </p:cNvSpPr>
          <p:nvPr>
            <p:ph type="title"/>
          </p:nvPr>
        </p:nvSpPr>
        <p:spPr/>
        <p:txBody>
          <a:bodyPr>
            <a:normAutofit/>
          </a:bodyPr>
          <a:lstStyle/>
          <a:p>
            <a:r>
              <a:rPr lang="en-US" sz="3800" dirty="0"/>
              <a:t>CERN’s technological innovations have important applications in medicine and healthcare</a:t>
            </a:r>
          </a:p>
        </p:txBody>
      </p:sp>
      <p:pic>
        <p:nvPicPr>
          <p:cNvPr id="10" name="Picture Placeholder 9"/>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697984" y="2112646"/>
            <a:ext cx="2605088" cy="2062162"/>
          </a:xfrm>
        </p:spPr>
      </p:pic>
      <p:sp>
        <p:nvSpPr>
          <p:cNvPr id="14" name="ZoneTexte 25"/>
          <p:cNvSpPr txBox="1"/>
          <p:nvPr/>
        </p:nvSpPr>
        <p:spPr>
          <a:xfrm>
            <a:off x="697984"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Accelerator technologies are applied in cancer radiotherapy with protons, ions and electrons.</a:t>
            </a:r>
          </a:p>
        </p:txBody>
      </p:sp>
      <p:sp>
        <p:nvSpPr>
          <p:cNvPr id="15" name="ZoneTexte 25"/>
          <p:cNvSpPr txBox="1"/>
          <p:nvPr/>
        </p:nvSpPr>
        <p:spPr>
          <a:xfrm>
            <a:off x="6159500" y="4175126"/>
            <a:ext cx="2605088"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Pixel detector technologies are </a:t>
            </a:r>
          </a:p>
          <a:p>
            <a:pPr algn="ctr"/>
            <a:r>
              <a:rPr lang="en-US" dirty="0">
                <a:solidFill>
                  <a:schemeClr val="bg1"/>
                </a:solidFill>
                <a:latin typeface="Arial" charset="0"/>
                <a:ea typeface="Arial" charset="0"/>
                <a:cs typeface="Arial" charset="0"/>
              </a:rPr>
              <a:t>used for high resolution </a:t>
            </a:r>
            <a:br>
              <a:rPr lang="en-US" dirty="0">
                <a:solidFill>
                  <a:schemeClr val="bg1"/>
                </a:solidFill>
                <a:latin typeface="Arial" charset="0"/>
                <a:ea typeface="Arial" charset="0"/>
                <a:cs typeface="Arial" charset="0"/>
              </a:rPr>
            </a:br>
            <a:r>
              <a:rPr lang="en-US" dirty="0">
                <a:solidFill>
                  <a:schemeClr val="bg1"/>
                </a:solidFill>
                <a:latin typeface="Arial" charset="0"/>
                <a:ea typeface="Arial" charset="0"/>
                <a:cs typeface="Arial" charset="0"/>
              </a:rPr>
              <a:t>3D </a:t>
            </a:r>
            <a:r>
              <a:rPr lang="en-US" dirty="0" err="1">
                <a:solidFill>
                  <a:schemeClr val="bg1"/>
                </a:solidFill>
                <a:latin typeface="Arial" charset="0"/>
                <a:ea typeface="Arial" charset="0"/>
                <a:cs typeface="Arial" charset="0"/>
              </a:rPr>
              <a:t>colour</a:t>
            </a:r>
            <a:r>
              <a:rPr lang="en-US" dirty="0">
                <a:solidFill>
                  <a:schemeClr val="bg1"/>
                </a:solidFill>
                <a:latin typeface="Arial" charset="0"/>
                <a:ea typeface="Arial" charset="0"/>
                <a:cs typeface="Arial" charset="0"/>
              </a:rPr>
              <a:t> X-ray imaging.</a:t>
            </a:r>
          </a:p>
        </p:txBody>
      </p:sp>
      <p:sp>
        <p:nvSpPr>
          <p:cNvPr id="6" name="TextBox 5">
            <a:extLst>
              <a:ext uri="{FF2B5EF4-FFF2-40B4-BE49-F238E27FC236}">
                <a16:creationId xmlns:a16="http://schemas.microsoft.com/office/drawing/2014/main" id="{5E55D8E6-893B-4245-9B93-C72368AD9403}"/>
              </a:ext>
            </a:extLst>
          </p:cNvPr>
          <p:cNvSpPr txBox="1"/>
          <p:nvPr/>
        </p:nvSpPr>
        <p:spPr>
          <a:xfrm>
            <a:off x="2939013" y="4017446"/>
            <a:ext cx="420766" cy="153888"/>
          </a:xfrm>
          <a:prstGeom prst="rect">
            <a:avLst/>
          </a:prstGeom>
          <a:noFill/>
        </p:spPr>
        <p:txBody>
          <a:bodyPr wrap="square" rtlCol="0">
            <a:spAutoFit/>
          </a:bodyPr>
          <a:lstStyle/>
          <a:p>
            <a:r>
              <a:rPr lang="en-US" sz="400" dirty="0">
                <a:solidFill>
                  <a:schemeClr val="bg1"/>
                </a:solidFill>
              </a:rPr>
              <a:t>© CNAO</a:t>
            </a:r>
          </a:p>
        </p:txBody>
      </p:sp>
      <p:sp>
        <p:nvSpPr>
          <p:cNvPr id="39" name="TextBox 38">
            <a:extLst>
              <a:ext uri="{FF2B5EF4-FFF2-40B4-BE49-F238E27FC236}">
                <a16:creationId xmlns:a16="http://schemas.microsoft.com/office/drawing/2014/main" id="{C942BF56-8C4E-DA4A-A68A-3732326E5695}"/>
              </a:ext>
            </a:extLst>
          </p:cNvPr>
          <p:cNvSpPr txBox="1"/>
          <p:nvPr/>
        </p:nvSpPr>
        <p:spPr>
          <a:xfrm>
            <a:off x="8159526" y="3777847"/>
            <a:ext cx="605062" cy="153888"/>
          </a:xfrm>
          <a:prstGeom prst="rect">
            <a:avLst/>
          </a:prstGeom>
          <a:noFill/>
        </p:spPr>
        <p:txBody>
          <a:bodyPr wrap="square" rtlCol="0">
            <a:spAutoFit/>
          </a:bodyPr>
          <a:lstStyle/>
          <a:p>
            <a:r>
              <a:rPr lang="en-US" sz="400" dirty="0">
                <a:solidFill>
                  <a:schemeClr val="bg1"/>
                </a:solidFill>
              </a:rPr>
              <a:t>© </a:t>
            </a:r>
            <a:r>
              <a:rPr lang="en-US" sz="400" dirty="0" err="1">
                <a:solidFill>
                  <a:schemeClr val="bg1"/>
                </a:solidFill>
              </a:rPr>
              <a:t>marsbioimaging</a:t>
            </a:r>
            <a:endParaRPr lang="en-US" sz="400" dirty="0">
              <a:solidFill>
                <a:schemeClr val="bg1"/>
              </a:solidFill>
            </a:endParaRPr>
          </a:p>
        </p:txBody>
      </p:sp>
      <p:sp>
        <p:nvSpPr>
          <p:cNvPr id="23" name="ZoneTexte 25">
            <a:extLst>
              <a:ext uri="{FF2B5EF4-FFF2-40B4-BE49-F238E27FC236}">
                <a16:creationId xmlns:a16="http://schemas.microsoft.com/office/drawing/2014/main" id="{6FB94AF1-59DB-044F-AE0A-47CF6BAD7337}"/>
              </a:ext>
            </a:extLst>
          </p:cNvPr>
          <p:cNvSpPr txBox="1"/>
          <p:nvPr/>
        </p:nvSpPr>
        <p:spPr>
          <a:xfrm>
            <a:off x="3427413"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rPr>
              <a:t>Technologies applied</a:t>
            </a:r>
          </a:p>
          <a:p>
            <a:pPr algn="ctr"/>
            <a:r>
              <a:rPr lang="en-US" dirty="0">
                <a:solidFill>
                  <a:schemeClr val="bg1"/>
                </a:solidFill>
              </a:rPr>
              <a:t> at CERN are also used in PET, for medical imaging and diagnostics.</a:t>
            </a:r>
            <a:endParaRPr lang="en-US" dirty="0">
              <a:solidFill>
                <a:schemeClr val="bg1"/>
              </a:solidFill>
              <a:latin typeface="Arial" charset="0"/>
              <a:ea typeface="Arial" charset="0"/>
              <a:cs typeface="Arial" charset="0"/>
            </a:endParaRPr>
          </a:p>
        </p:txBody>
      </p:sp>
      <p:pic>
        <p:nvPicPr>
          <p:cNvPr id="13" name="Picture Placeholder 12">
            <a:extLst>
              <a:ext uri="{FF2B5EF4-FFF2-40B4-BE49-F238E27FC236}">
                <a16:creationId xmlns:a16="http://schemas.microsoft.com/office/drawing/2014/main" id="{77397E03-09EF-244E-B1B4-066A9F656662}"/>
              </a:ext>
            </a:extLst>
          </p:cNvPr>
          <p:cNvPicPr>
            <a:picLocks noGrp="1" noChangeAspect="1"/>
          </p:cNvPicPr>
          <p:nvPr>
            <p:ph type="pic" sz="quarter" idx="15"/>
          </p:nvPr>
        </p:nvPicPr>
        <p:blipFill rotWithShape="1">
          <a:blip r:embed="rId4" cstate="hqprint">
            <a:extLst>
              <a:ext uri="{28A0092B-C50C-407E-A947-70E740481C1C}">
                <a14:useLocalDpi xmlns:a14="http://schemas.microsoft.com/office/drawing/2010/main"/>
              </a:ext>
            </a:extLst>
          </a:blip>
          <a:srcRect/>
          <a:stretch/>
        </p:blipFill>
        <p:spPr>
          <a:xfrm>
            <a:off x="6159283" y="2112646"/>
            <a:ext cx="2604737" cy="2062480"/>
          </a:xfrm>
        </p:spPr>
      </p:pic>
      <p:sp>
        <p:nvSpPr>
          <p:cNvPr id="17" name="ZoneTexte 25">
            <a:extLst>
              <a:ext uri="{FF2B5EF4-FFF2-40B4-BE49-F238E27FC236}">
                <a16:creationId xmlns:a16="http://schemas.microsoft.com/office/drawing/2014/main" id="{C03CFF64-8CFE-FD4B-96CC-2E3EBDEFB4A0}"/>
              </a:ext>
            </a:extLst>
          </p:cNvPr>
          <p:cNvSpPr txBox="1"/>
          <p:nvPr/>
        </p:nvSpPr>
        <p:spPr>
          <a:xfrm>
            <a:off x="8899288" y="2112646"/>
            <a:ext cx="2606400" cy="2062162"/>
          </a:xfrm>
          <a:prstGeom prst="rect">
            <a:avLst/>
          </a:prstGeom>
          <a:solidFill>
            <a:schemeClr val="accent1"/>
          </a:solidFill>
        </p:spPr>
        <p:txBody>
          <a:bodyPr wrap="square" rtlCol="0" anchor="ctr" anchorCtr="0">
            <a:noAutofit/>
          </a:bodyPr>
          <a:lstStyle/>
          <a:p>
            <a:pPr algn="ctr"/>
            <a:r>
              <a:rPr lang="en-US" dirty="0">
                <a:solidFill>
                  <a:schemeClr val="bg1"/>
                </a:solidFill>
                <a:latin typeface="Arial" charset="0"/>
                <a:ea typeface="Arial" charset="0"/>
                <a:cs typeface="Arial" charset="0"/>
              </a:rPr>
              <a:t>CERN produces innovative radioisotopes for nuclear medicine research.</a:t>
            </a:r>
          </a:p>
        </p:txBody>
      </p:sp>
      <p:pic>
        <p:nvPicPr>
          <p:cNvPr id="19" name="Picture Placeholder 18">
            <a:extLst>
              <a:ext uri="{FF2B5EF4-FFF2-40B4-BE49-F238E27FC236}">
                <a16:creationId xmlns:a16="http://schemas.microsoft.com/office/drawing/2014/main" id="{FC896222-FD65-C94D-B8F3-513AF23FAE92}"/>
              </a:ext>
            </a:extLst>
          </p:cNvPr>
          <p:cNvPicPr>
            <a:picLocks noGrp="1"/>
          </p:cNvPicPr>
          <p:nvPr>
            <p:ph type="pic" sz="quarter" idx="16"/>
          </p:nvPr>
        </p:nvPicPr>
        <p:blipFill rotWithShape="1">
          <a:blip r:embed="rId5" cstate="hqprint">
            <a:extLst>
              <a:ext uri="{28A0092B-C50C-407E-A947-70E740481C1C}">
                <a14:useLocalDpi xmlns:a14="http://schemas.microsoft.com/office/drawing/2010/main"/>
              </a:ext>
            </a:extLst>
          </a:blip>
          <a:srcRect/>
          <a:stretch/>
        </p:blipFill>
        <p:spPr>
          <a:xfrm>
            <a:off x="8899288" y="4171334"/>
            <a:ext cx="2606400" cy="2062800"/>
          </a:xfrm>
        </p:spPr>
      </p:pic>
      <p:pic>
        <p:nvPicPr>
          <p:cNvPr id="11" name="Picture Placeholder 10">
            <a:extLst>
              <a:ext uri="{FF2B5EF4-FFF2-40B4-BE49-F238E27FC236}">
                <a16:creationId xmlns:a16="http://schemas.microsoft.com/office/drawing/2014/main" id="{33EFD053-54C8-CB48-BD6B-74296B737705}"/>
              </a:ext>
            </a:extLst>
          </p:cNvPr>
          <p:cNvPicPr>
            <a:picLocks noGrp="1"/>
          </p:cNvPicPr>
          <p:nvPr>
            <p:ph type="pic" sz="quarter" idx="14"/>
          </p:nvPr>
        </p:nvPicPr>
        <p:blipFill rotWithShape="1">
          <a:blip r:embed="rId6" cstate="hqprint">
            <a:extLst>
              <a:ext uri="{28A0092B-C50C-407E-A947-70E740481C1C}">
                <a14:useLocalDpi xmlns:a14="http://schemas.microsoft.com/office/drawing/2010/main"/>
              </a:ext>
            </a:extLst>
          </a:blip>
          <a:srcRect/>
          <a:stretch/>
        </p:blipFill>
        <p:spPr>
          <a:xfrm>
            <a:off x="3427413" y="4174488"/>
            <a:ext cx="2604737" cy="2062800"/>
          </a:xfrm>
        </p:spPr>
      </p:pic>
      <p:sp>
        <p:nvSpPr>
          <p:cNvPr id="16" name="TextBox 15">
            <a:extLst>
              <a:ext uri="{FF2B5EF4-FFF2-40B4-BE49-F238E27FC236}">
                <a16:creationId xmlns:a16="http://schemas.microsoft.com/office/drawing/2014/main" id="{B0C25873-819D-7C44-AFDE-03E46308C7D6}"/>
              </a:ext>
            </a:extLst>
          </p:cNvPr>
          <p:cNvSpPr txBox="1"/>
          <p:nvPr/>
        </p:nvSpPr>
        <p:spPr>
          <a:xfrm>
            <a:off x="5369156" y="4146622"/>
            <a:ext cx="760822" cy="153888"/>
          </a:xfrm>
          <a:prstGeom prst="rect">
            <a:avLst/>
          </a:prstGeom>
          <a:noFill/>
        </p:spPr>
        <p:txBody>
          <a:bodyPr wrap="square" rtlCol="0">
            <a:spAutoFit/>
          </a:bodyPr>
          <a:lstStyle/>
          <a:p>
            <a:r>
              <a:rPr lang="en-US" sz="400" dirty="0">
                <a:solidFill>
                  <a:schemeClr val="bg1"/>
                </a:solidFill>
              </a:rPr>
              <a:t>© ENVISION / ENLIGHT</a:t>
            </a:r>
          </a:p>
        </p:txBody>
      </p:sp>
    </p:spTree>
    <p:extLst>
      <p:ext uri="{BB962C8B-B14F-4D97-AF65-F5344CB8AC3E}">
        <p14:creationId xmlns:p14="http://schemas.microsoft.com/office/powerpoint/2010/main" val="299849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3"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22792"/>
            <a:ext cx="12192000" cy="6649276"/>
          </a:xfrm>
        </p:spPr>
      </p:pic>
      <p:sp>
        <p:nvSpPr>
          <p:cNvPr id="4" name="Larme 14"/>
          <p:cNvSpPr/>
          <p:nvPr/>
        </p:nvSpPr>
        <p:spPr>
          <a:xfrm rot="16200000">
            <a:off x="0" y="1417508"/>
            <a:ext cx="4411157" cy="4411157"/>
          </a:xfrm>
          <a:prstGeom prst="teardrop">
            <a:avLst/>
          </a:prstGeom>
          <a:solidFill>
            <a:schemeClr val="accent4">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5"/>
          <p:cNvSpPr/>
          <p:nvPr/>
        </p:nvSpPr>
        <p:spPr>
          <a:xfrm rot="16200000">
            <a:off x="0" y="1417508"/>
            <a:ext cx="4172378" cy="417237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162040" y="2899811"/>
            <a:ext cx="4010339" cy="1200329"/>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EDUCATION</a:t>
            </a:r>
          </a:p>
          <a:p>
            <a:pPr algn="ctr"/>
            <a:r>
              <a:rPr lang="en-US" sz="3600">
                <a:solidFill>
                  <a:schemeClr val="bg1"/>
                </a:solidFill>
                <a:latin typeface="Arial" charset="0"/>
                <a:ea typeface="Arial" charset="0"/>
                <a:cs typeface="Arial" charset="0"/>
              </a:rPr>
              <a:t>&amp; TRAINING </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233805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0730F-37E7-D54F-A7F7-35B179B81AA8}"/>
              </a:ext>
            </a:extLst>
          </p:cNvPr>
          <p:cNvSpPr>
            <a:spLocks noGrp="1"/>
          </p:cNvSpPr>
          <p:nvPr>
            <p:ph type="title"/>
          </p:nvPr>
        </p:nvSpPr>
        <p:spPr>
          <a:xfrm>
            <a:off x="696000" y="465591"/>
            <a:ext cx="10800000" cy="1116849"/>
          </a:xfrm>
        </p:spPr>
        <p:txBody>
          <a:bodyPr/>
          <a:lstStyle/>
          <a:p>
            <a:r>
              <a:rPr lang="en-US" dirty="0"/>
              <a:t>CERN opens a world </a:t>
            </a:r>
            <a:r>
              <a:rPr lang="en-US" dirty="0">
                <a:solidFill>
                  <a:srgbClr val="0033A0"/>
                </a:solidFill>
              </a:rPr>
              <a:t>of</a:t>
            </a:r>
            <a:r>
              <a:rPr lang="en-US" dirty="0"/>
              <a:t> career opportunities </a:t>
            </a:r>
          </a:p>
        </p:txBody>
      </p:sp>
      <p:sp>
        <p:nvSpPr>
          <p:cNvPr id="4" name="Date Placeholder 3">
            <a:extLst>
              <a:ext uri="{FF2B5EF4-FFF2-40B4-BE49-F238E27FC236}">
                <a16:creationId xmlns:a16="http://schemas.microsoft.com/office/drawing/2014/main" id="{FE32B2DA-2BDD-3F40-83F3-76B40018E084}"/>
              </a:ext>
            </a:extLst>
          </p:cNvPr>
          <p:cNvSpPr>
            <a:spLocks noGrp="1"/>
          </p:cNvSpPr>
          <p:nvPr>
            <p:ph type="dt" sz="half" idx="10"/>
          </p:nvPr>
        </p:nvSpPr>
        <p:spPr/>
        <p:txBody>
          <a:bodyPr/>
          <a:lstStyle/>
          <a:p>
            <a:r>
              <a:rPr lang="de-CH"/>
              <a:t>7 March 2022</a:t>
            </a:r>
            <a:endParaRPr lang="fr-FR" dirty="0"/>
          </a:p>
        </p:txBody>
      </p:sp>
      <p:sp>
        <p:nvSpPr>
          <p:cNvPr id="6" name="Slide Number Placeholder 5">
            <a:extLst>
              <a:ext uri="{FF2B5EF4-FFF2-40B4-BE49-F238E27FC236}">
                <a16:creationId xmlns:a16="http://schemas.microsoft.com/office/drawing/2014/main" id="{3351147A-DFB5-8840-81A5-CA200E9381A4}"/>
              </a:ext>
            </a:extLst>
          </p:cNvPr>
          <p:cNvSpPr>
            <a:spLocks noGrp="1"/>
          </p:cNvSpPr>
          <p:nvPr>
            <p:ph type="sldNum" sz="quarter" idx="12"/>
          </p:nvPr>
        </p:nvSpPr>
        <p:spPr/>
        <p:txBody>
          <a:bodyPr/>
          <a:lstStyle/>
          <a:p>
            <a:fld id="{490AA3F6-1618-3548-975A-DD1A2939A246}" type="slidenum">
              <a:rPr lang="fr-FR" smtClean="0"/>
              <a:t>26</a:t>
            </a:fld>
            <a:endParaRPr lang="fr-FR" dirty="0"/>
          </a:p>
        </p:txBody>
      </p:sp>
      <p:sp>
        <p:nvSpPr>
          <p:cNvPr id="30" name="Rectangle 29">
            <a:extLst>
              <a:ext uri="{FF2B5EF4-FFF2-40B4-BE49-F238E27FC236}">
                <a16:creationId xmlns:a16="http://schemas.microsoft.com/office/drawing/2014/main" id="{6731CABF-E908-4B4B-8CB0-AE80BD867331}"/>
              </a:ext>
            </a:extLst>
          </p:cNvPr>
          <p:cNvSpPr/>
          <p:nvPr/>
        </p:nvSpPr>
        <p:spPr>
          <a:xfrm rot="5400000" flipH="1">
            <a:off x="8439645" y="4076645"/>
            <a:ext cx="1344832" cy="252731"/>
          </a:xfrm>
          <a:custGeom>
            <a:avLst/>
            <a:gdLst>
              <a:gd name="connsiteX0" fmla="*/ 0 w 1419045"/>
              <a:gd name="connsiteY0" fmla="*/ 0 h 265054"/>
              <a:gd name="connsiteX1" fmla="*/ 1419045 w 1419045"/>
              <a:gd name="connsiteY1" fmla="*/ 0 h 265054"/>
              <a:gd name="connsiteX2" fmla="*/ 1419045 w 1419045"/>
              <a:gd name="connsiteY2" fmla="*/ 265054 h 265054"/>
              <a:gd name="connsiteX3" fmla="*/ 0 w 1419045"/>
              <a:gd name="connsiteY3" fmla="*/ 265054 h 265054"/>
              <a:gd name="connsiteX4" fmla="*/ 0 w 1419045"/>
              <a:gd name="connsiteY4" fmla="*/ 0 h 265054"/>
              <a:gd name="connsiteX0" fmla="*/ 0 w 1419045"/>
              <a:gd name="connsiteY0" fmla="*/ 0 h 265057"/>
              <a:gd name="connsiteX1" fmla="*/ 1419045 w 1419045"/>
              <a:gd name="connsiteY1" fmla="*/ 0 h 265057"/>
              <a:gd name="connsiteX2" fmla="*/ 1168879 w 1419045"/>
              <a:gd name="connsiteY2" fmla="*/ 265057 h 265057"/>
              <a:gd name="connsiteX3" fmla="*/ 0 w 1419045"/>
              <a:gd name="connsiteY3" fmla="*/ 265054 h 265057"/>
              <a:gd name="connsiteX4" fmla="*/ 0 w 1419045"/>
              <a:gd name="connsiteY4" fmla="*/ 0 h 265057"/>
              <a:gd name="connsiteX0" fmla="*/ 0 w 1410419"/>
              <a:gd name="connsiteY0" fmla="*/ 0 h 265057"/>
              <a:gd name="connsiteX1" fmla="*/ 1410419 w 1410419"/>
              <a:gd name="connsiteY1" fmla="*/ 0 h 265057"/>
              <a:gd name="connsiteX2" fmla="*/ 1168879 w 1410419"/>
              <a:gd name="connsiteY2" fmla="*/ 265057 h 265057"/>
              <a:gd name="connsiteX3" fmla="*/ 0 w 1410419"/>
              <a:gd name="connsiteY3" fmla="*/ 265054 h 265057"/>
              <a:gd name="connsiteX4" fmla="*/ 0 w 1410419"/>
              <a:gd name="connsiteY4" fmla="*/ 0 h 265057"/>
              <a:gd name="connsiteX0" fmla="*/ 0 w 1410419"/>
              <a:gd name="connsiteY0" fmla="*/ 0 h 265057"/>
              <a:gd name="connsiteX1" fmla="*/ 1410419 w 1410419"/>
              <a:gd name="connsiteY1" fmla="*/ 0 h 265057"/>
              <a:gd name="connsiteX2" fmla="*/ 1151627 w 1410419"/>
              <a:gd name="connsiteY2" fmla="*/ 265057 h 265057"/>
              <a:gd name="connsiteX3" fmla="*/ 0 w 1410419"/>
              <a:gd name="connsiteY3" fmla="*/ 265054 h 265057"/>
              <a:gd name="connsiteX4" fmla="*/ 0 w 1410419"/>
              <a:gd name="connsiteY4" fmla="*/ 0 h 26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419" h="265057">
                <a:moveTo>
                  <a:pt x="0" y="0"/>
                </a:moveTo>
                <a:lnTo>
                  <a:pt x="1410419" y="0"/>
                </a:lnTo>
                <a:lnTo>
                  <a:pt x="1151627" y="265057"/>
                </a:lnTo>
                <a:lnTo>
                  <a:pt x="0" y="265054"/>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F490F13-A6A3-8D4F-98D3-9FC818B0A2D8}"/>
              </a:ext>
            </a:extLst>
          </p:cNvPr>
          <p:cNvGrpSpPr/>
          <p:nvPr/>
        </p:nvGrpSpPr>
        <p:grpSpPr>
          <a:xfrm flipH="1">
            <a:off x="8984005" y="3335127"/>
            <a:ext cx="901918" cy="611977"/>
            <a:chOff x="4081436" y="3297300"/>
            <a:chExt cx="945904" cy="641823"/>
          </a:xfrm>
        </p:grpSpPr>
        <p:sp>
          <p:nvSpPr>
            <p:cNvPr id="25" name="Freeform 31">
              <a:extLst>
                <a:ext uri="{FF2B5EF4-FFF2-40B4-BE49-F238E27FC236}">
                  <a16:creationId xmlns:a16="http://schemas.microsoft.com/office/drawing/2014/main" id="{3A0CC6FD-8610-F447-9C98-B0F6E13FD56C}"/>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26" name="Freeform 33">
              <a:extLst>
                <a:ext uri="{FF2B5EF4-FFF2-40B4-BE49-F238E27FC236}">
                  <a16:creationId xmlns:a16="http://schemas.microsoft.com/office/drawing/2014/main" id="{F50420D3-7AFD-8949-8705-B2F5A9BBB616}"/>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0" name="Freeform 49">
            <a:extLst>
              <a:ext uri="{FF2B5EF4-FFF2-40B4-BE49-F238E27FC236}">
                <a16:creationId xmlns:a16="http://schemas.microsoft.com/office/drawing/2014/main" id="{1B1B0B5F-C105-5E4C-BFF3-D8B976C6F00D}"/>
              </a:ext>
            </a:extLst>
          </p:cNvPr>
          <p:cNvSpPr/>
          <p:nvPr/>
        </p:nvSpPr>
        <p:spPr>
          <a:xfrm rot="5400000" flipH="1">
            <a:off x="7201932" y="2943861"/>
            <a:ext cx="2797902" cy="248416"/>
          </a:xfrm>
          <a:custGeom>
            <a:avLst/>
            <a:gdLst>
              <a:gd name="connsiteX0" fmla="*/ 2985327 w 2985327"/>
              <a:gd name="connsiteY0" fmla="*/ 0 h 265057"/>
              <a:gd name="connsiteX1" fmla="*/ 1668975 w 2985327"/>
              <a:gd name="connsiteY1" fmla="*/ 0 h 265057"/>
              <a:gd name="connsiteX2" fmla="*/ 1574908 w 2985327"/>
              <a:gd name="connsiteY2" fmla="*/ 0 h 265057"/>
              <a:gd name="connsiteX3" fmla="*/ 0 w 2985327"/>
              <a:gd name="connsiteY3" fmla="*/ 0 h 265057"/>
              <a:gd name="connsiteX4" fmla="*/ 0 w 2985327"/>
              <a:gd name="connsiteY4" fmla="*/ 265057 h 265057"/>
              <a:gd name="connsiteX5" fmla="*/ 1668975 w 2985327"/>
              <a:gd name="connsiteY5" fmla="*/ 265057 h 265057"/>
              <a:gd name="connsiteX6" fmla="*/ 1668975 w 2985327"/>
              <a:gd name="connsiteY6" fmla="*/ 265054 h 265057"/>
              <a:gd name="connsiteX7" fmla="*/ 2726535 w 2985327"/>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5327" h="265057">
                <a:moveTo>
                  <a:pt x="2985327" y="0"/>
                </a:moveTo>
                <a:lnTo>
                  <a:pt x="1668975" y="0"/>
                </a:lnTo>
                <a:lnTo>
                  <a:pt x="1574908" y="0"/>
                </a:lnTo>
                <a:lnTo>
                  <a:pt x="0" y="0"/>
                </a:lnTo>
                <a:lnTo>
                  <a:pt x="0" y="265057"/>
                </a:lnTo>
                <a:lnTo>
                  <a:pt x="1668975" y="265057"/>
                </a:lnTo>
                <a:lnTo>
                  <a:pt x="1668975" y="265054"/>
                </a:lnTo>
                <a:lnTo>
                  <a:pt x="2726535"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B3A3B499-D2B0-474A-ABCF-954B42A26FE8}"/>
              </a:ext>
            </a:extLst>
          </p:cNvPr>
          <p:cNvGrpSpPr/>
          <p:nvPr/>
        </p:nvGrpSpPr>
        <p:grpSpPr>
          <a:xfrm>
            <a:off x="8476675" y="1491385"/>
            <a:ext cx="1230432" cy="601528"/>
            <a:chOff x="6108479" y="1592581"/>
            <a:chExt cx="1312856" cy="641823"/>
          </a:xfrm>
        </p:grpSpPr>
        <p:sp>
          <p:nvSpPr>
            <p:cNvPr id="42" name="Freeform 31">
              <a:extLst>
                <a:ext uri="{FF2B5EF4-FFF2-40B4-BE49-F238E27FC236}">
                  <a16:creationId xmlns:a16="http://schemas.microsoft.com/office/drawing/2014/main" id="{0FC6DDB6-1C5B-8B44-A520-9B42E53BCDC1}"/>
                </a:ext>
              </a:extLst>
            </p:cNvPr>
            <p:cNvSpPr>
              <a:spLocks/>
            </p:cNvSpPr>
            <p:nvPr/>
          </p:nvSpPr>
          <p:spPr bwMode="auto">
            <a:xfrm flipH="1">
              <a:off x="6108479" y="1782290"/>
              <a:ext cx="960526" cy="261911"/>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 name="connsiteX0" fmla="*/ 0 w 15151"/>
                <a:gd name="connsiteY0" fmla="*/ 10120 h 10120"/>
                <a:gd name="connsiteX1" fmla="*/ 15151 w 15151"/>
                <a:gd name="connsiteY1" fmla="*/ 10120 h 10120"/>
                <a:gd name="connsiteX2" fmla="*/ 6069 w 15151"/>
                <a:gd name="connsiteY2" fmla="*/ 0 h 10120"/>
                <a:gd name="connsiteX3" fmla="*/ 0 w 15151"/>
                <a:gd name="connsiteY3" fmla="*/ 120 h 10120"/>
                <a:gd name="connsiteX4" fmla="*/ 0 w 15151"/>
                <a:gd name="connsiteY4" fmla="*/ 10120 h 10120"/>
                <a:gd name="connsiteX0" fmla="*/ 0 w 15151"/>
                <a:gd name="connsiteY0" fmla="*/ 10120 h 10120"/>
                <a:gd name="connsiteX1" fmla="*/ 15151 w 15151"/>
                <a:gd name="connsiteY1" fmla="*/ 10120 h 10120"/>
                <a:gd name="connsiteX2" fmla="*/ 10769 w 15151"/>
                <a:gd name="connsiteY2" fmla="*/ 0 h 10120"/>
                <a:gd name="connsiteX3" fmla="*/ 0 w 15151"/>
                <a:gd name="connsiteY3" fmla="*/ 120 h 10120"/>
                <a:gd name="connsiteX4" fmla="*/ 0 w 15151"/>
                <a:gd name="connsiteY4" fmla="*/ 10120 h 10120"/>
                <a:gd name="connsiteX0" fmla="*/ 0 w 15151"/>
                <a:gd name="connsiteY0" fmla="*/ 10000 h 10000"/>
                <a:gd name="connsiteX1" fmla="*/ 15151 w 15151"/>
                <a:gd name="connsiteY1" fmla="*/ 10000 h 10000"/>
                <a:gd name="connsiteX2" fmla="*/ 11091 w 15151"/>
                <a:gd name="connsiteY2" fmla="*/ 36 h 10000"/>
                <a:gd name="connsiteX3" fmla="*/ 0 w 15151"/>
                <a:gd name="connsiteY3" fmla="*/ 0 h 10000"/>
                <a:gd name="connsiteX4" fmla="*/ 0 w 15151"/>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1" h="10000">
                  <a:moveTo>
                    <a:pt x="0" y="10000"/>
                  </a:moveTo>
                  <a:lnTo>
                    <a:pt x="15151" y="10000"/>
                  </a:lnTo>
                  <a:lnTo>
                    <a:pt x="11091" y="36"/>
                  </a:lnTo>
                  <a:lnTo>
                    <a:pt x="0" y="0"/>
                  </a:lnTo>
                  <a:lnTo>
                    <a:pt x="0" y="1000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43" name="Freeform 33">
              <a:extLst>
                <a:ext uri="{FF2B5EF4-FFF2-40B4-BE49-F238E27FC236}">
                  <a16:creationId xmlns:a16="http://schemas.microsoft.com/office/drawing/2014/main" id="{33E1F4A2-5D88-DD44-845E-8A15F3DA59F2}"/>
                </a:ext>
              </a:extLst>
            </p:cNvPr>
            <p:cNvSpPr>
              <a:spLocks/>
            </p:cNvSpPr>
            <p:nvPr/>
          </p:nvSpPr>
          <p:spPr bwMode="auto">
            <a:xfrm flipH="1">
              <a:off x="7069005" y="1592581"/>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1" name="Freeform 50">
            <a:extLst>
              <a:ext uri="{FF2B5EF4-FFF2-40B4-BE49-F238E27FC236}">
                <a16:creationId xmlns:a16="http://schemas.microsoft.com/office/drawing/2014/main" id="{EFBABB73-12F1-FB4B-AA8E-9A8920FD96D3}"/>
              </a:ext>
            </a:extLst>
          </p:cNvPr>
          <p:cNvSpPr/>
          <p:nvPr/>
        </p:nvSpPr>
        <p:spPr>
          <a:xfrm rot="16200000">
            <a:off x="6961224" y="3448053"/>
            <a:ext cx="2064517" cy="229664"/>
          </a:xfrm>
          <a:custGeom>
            <a:avLst/>
            <a:gdLst>
              <a:gd name="connsiteX0" fmla="*/ 2382675 w 2382675"/>
              <a:gd name="connsiteY0" fmla="*/ 0 h 265057"/>
              <a:gd name="connsiteX1" fmla="*/ 1066322 w 2382675"/>
              <a:gd name="connsiteY1" fmla="*/ 0 h 265057"/>
              <a:gd name="connsiteX2" fmla="*/ 972256 w 2382675"/>
              <a:gd name="connsiteY2" fmla="*/ 0 h 265057"/>
              <a:gd name="connsiteX3" fmla="*/ 0 w 2382675"/>
              <a:gd name="connsiteY3" fmla="*/ 0 h 265057"/>
              <a:gd name="connsiteX4" fmla="*/ 0 w 2382675"/>
              <a:gd name="connsiteY4" fmla="*/ 265057 h 265057"/>
              <a:gd name="connsiteX5" fmla="*/ 1066322 w 2382675"/>
              <a:gd name="connsiteY5" fmla="*/ 265057 h 265057"/>
              <a:gd name="connsiteX6" fmla="*/ 1066322 w 2382675"/>
              <a:gd name="connsiteY6" fmla="*/ 265054 h 265057"/>
              <a:gd name="connsiteX7" fmla="*/ 2123883 w 2382675"/>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2675" h="265057">
                <a:moveTo>
                  <a:pt x="2382675" y="0"/>
                </a:moveTo>
                <a:lnTo>
                  <a:pt x="1066322" y="0"/>
                </a:lnTo>
                <a:lnTo>
                  <a:pt x="972256" y="0"/>
                </a:lnTo>
                <a:lnTo>
                  <a:pt x="0" y="0"/>
                </a:lnTo>
                <a:lnTo>
                  <a:pt x="0" y="265057"/>
                </a:lnTo>
                <a:lnTo>
                  <a:pt x="1066322" y="265057"/>
                </a:lnTo>
                <a:lnTo>
                  <a:pt x="1066322" y="265054"/>
                </a:lnTo>
                <a:lnTo>
                  <a:pt x="2123883"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487F04C2-84F6-F349-998C-C5024B238EB2}"/>
              </a:ext>
            </a:extLst>
          </p:cNvPr>
          <p:cNvGrpSpPr/>
          <p:nvPr/>
        </p:nvGrpSpPr>
        <p:grpSpPr>
          <a:xfrm>
            <a:off x="7289030" y="2354316"/>
            <a:ext cx="819598" cy="556121"/>
            <a:chOff x="4081436" y="3297300"/>
            <a:chExt cx="945904" cy="641823"/>
          </a:xfrm>
        </p:grpSpPr>
        <p:sp>
          <p:nvSpPr>
            <p:cNvPr id="37" name="Freeform 31">
              <a:extLst>
                <a:ext uri="{FF2B5EF4-FFF2-40B4-BE49-F238E27FC236}">
                  <a16:creationId xmlns:a16="http://schemas.microsoft.com/office/drawing/2014/main" id="{30578DE9-9CB9-BF41-8ADB-516C08BAF9D4}"/>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38" name="Freeform 33">
              <a:extLst>
                <a:ext uri="{FF2B5EF4-FFF2-40B4-BE49-F238E27FC236}">
                  <a16:creationId xmlns:a16="http://schemas.microsoft.com/office/drawing/2014/main" id="{CDCD5660-9C38-F34A-9531-6B8B08B8D621}"/>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29" name="Footer Placeholder 2">
            <a:extLst>
              <a:ext uri="{FF2B5EF4-FFF2-40B4-BE49-F238E27FC236}">
                <a16:creationId xmlns:a16="http://schemas.microsoft.com/office/drawing/2014/main" id="{324D6CFA-4A03-2E45-8316-688CE2A912CE}"/>
              </a:ext>
            </a:extLst>
          </p:cNvPr>
          <p:cNvSpPr>
            <a:spLocks noGrp="1"/>
          </p:cNvSpPr>
          <p:nvPr>
            <p:ph type="ftr" sz="quarter" idx="11"/>
          </p:nvPr>
        </p:nvSpPr>
        <p:spPr>
          <a:xfrm>
            <a:off x="1242000" y="6441020"/>
            <a:ext cx="4114800" cy="240411"/>
          </a:xfrm>
        </p:spPr>
        <p:txBody>
          <a:bodyPr/>
          <a:lstStyle/>
          <a:p>
            <a:r>
              <a:rPr lang="fr-FR"/>
              <a:t>Presentation - Israel</a:t>
            </a:r>
            <a:endParaRPr lang="fr-FR" dirty="0"/>
          </a:p>
        </p:txBody>
      </p:sp>
      <p:sp>
        <p:nvSpPr>
          <p:cNvPr id="3" name="TextBox 2">
            <a:extLst>
              <a:ext uri="{FF2B5EF4-FFF2-40B4-BE49-F238E27FC236}">
                <a16:creationId xmlns:a16="http://schemas.microsoft.com/office/drawing/2014/main" id="{36B90C9B-FC62-6B4F-9FE0-BE2122EE4C95}"/>
              </a:ext>
            </a:extLst>
          </p:cNvPr>
          <p:cNvSpPr txBox="1"/>
          <p:nvPr/>
        </p:nvSpPr>
        <p:spPr>
          <a:xfrm>
            <a:off x="6736034" y="6169814"/>
            <a:ext cx="3822295" cy="307777"/>
          </a:xfrm>
          <a:prstGeom prst="rect">
            <a:avLst/>
          </a:prstGeom>
          <a:noFill/>
        </p:spPr>
        <p:txBody>
          <a:bodyPr wrap="square" rtlCol="0">
            <a:spAutoFit/>
          </a:bodyPr>
          <a:lstStyle/>
          <a:p>
            <a:r>
              <a:rPr lang="en-US" sz="1400" b="1" i="1" dirty="0"/>
              <a:t>PhD and Technical students leaving CERN</a:t>
            </a:r>
          </a:p>
        </p:txBody>
      </p:sp>
      <p:graphicFrame>
        <p:nvGraphicFramePr>
          <p:cNvPr id="34" name="Chart 33">
            <a:extLst>
              <a:ext uri="{FF2B5EF4-FFF2-40B4-BE49-F238E27FC236}">
                <a16:creationId xmlns:a16="http://schemas.microsoft.com/office/drawing/2014/main" id="{4083DCA7-9F7A-B544-A1ED-1E190C5CB47B}"/>
              </a:ext>
            </a:extLst>
          </p:cNvPr>
          <p:cNvGraphicFramePr/>
          <p:nvPr>
            <p:extLst>
              <p:ext uri="{D42A27DB-BD31-4B8C-83A1-F6EECF244321}">
                <p14:modId xmlns:p14="http://schemas.microsoft.com/office/powerpoint/2010/main" val="1884122651"/>
              </p:ext>
            </p:extLst>
          </p:nvPr>
        </p:nvGraphicFramePr>
        <p:xfrm>
          <a:off x="615409" y="2099160"/>
          <a:ext cx="5390308" cy="349497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F9B96EE0-A889-5140-AC78-29EE0B18D996}"/>
              </a:ext>
            </a:extLst>
          </p:cNvPr>
          <p:cNvSpPr txBox="1"/>
          <p:nvPr/>
        </p:nvSpPr>
        <p:spPr>
          <a:xfrm>
            <a:off x="2090692" y="2235097"/>
            <a:ext cx="288560" cy="153888"/>
          </a:xfrm>
          <a:prstGeom prst="rect">
            <a:avLst/>
          </a:prstGeom>
          <a:noFill/>
        </p:spPr>
        <p:txBody>
          <a:bodyPr wrap="square" lIns="0" tIns="0" rIns="0" bIns="0" rtlCol="0">
            <a:spAutoFit/>
          </a:bodyPr>
          <a:lstStyle/>
          <a:p>
            <a:r>
              <a:rPr lang="en-US" sz="1000" b="1" dirty="0"/>
              <a:t>27</a:t>
            </a:r>
          </a:p>
        </p:txBody>
      </p:sp>
      <p:sp>
        <p:nvSpPr>
          <p:cNvPr id="45" name="TextBox 44">
            <a:extLst>
              <a:ext uri="{FF2B5EF4-FFF2-40B4-BE49-F238E27FC236}">
                <a16:creationId xmlns:a16="http://schemas.microsoft.com/office/drawing/2014/main" id="{CF8EB1B3-3FE9-FB42-AF4B-4FE17ACE63AF}"/>
              </a:ext>
            </a:extLst>
          </p:cNvPr>
          <p:cNvSpPr txBox="1"/>
          <p:nvPr/>
        </p:nvSpPr>
        <p:spPr>
          <a:xfrm>
            <a:off x="4144631" y="4193334"/>
            <a:ext cx="288560" cy="153888"/>
          </a:xfrm>
          <a:prstGeom prst="rect">
            <a:avLst/>
          </a:prstGeom>
          <a:noFill/>
        </p:spPr>
        <p:txBody>
          <a:bodyPr wrap="square" lIns="0" tIns="0" rIns="0" bIns="0" rtlCol="0">
            <a:spAutoFit/>
          </a:bodyPr>
          <a:lstStyle/>
          <a:p>
            <a:r>
              <a:rPr lang="en-US" sz="1000" b="1" dirty="0"/>
              <a:t>65</a:t>
            </a:r>
          </a:p>
        </p:txBody>
      </p:sp>
      <p:sp>
        <p:nvSpPr>
          <p:cNvPr id="7" name="TextBox 6">
            <a:extLst>
              <a:ext uri="{FF2B5EF4-FFF2-40B4-BE49-F238E27FC236}">
                <a16:creationId xmlns:a16="http://schemas.microsoft.com/office/drawing/2014/main" id="{396347F0-FDFF-4948-BACB-05619D880E21}"/>
              </a:ext>
            </a:extLst>
          </p:cNvPr>
          <p:cNvSpPr txBox="1"/>
          <p:nvPr/>
        </p:nvSpPr>
        <p:spPr>
          <a:xfrm>
            <a:off x="596392" y="5319791"/>
            <a:ext cx="377026" cy="230832"/>
          </a:xfrm>
          <a:prstGeom prst="rect">
            <a:avLst/>
          </a:prstGeom>
          <a:noFill/>
        </p:spPr>
        <p:txBody>
          <a:bodyPr wrap="none" rtlCol="0">
            <a:spAutoFit/>
          </a:bodyPr>
          <a:lstStyle/>
          <a:p>
            <a:r>
              <a:rPr lang="en-US" sz="900"/>
              <a:t>age</a:t>
            </a:r>
          </a:p>
        </p:txBody>
      </p:sp>
      <p:sp>
        <p:nvSpPr>
          <p:cNvPr id="46" name="TextBox 45">
            <a:extLst>
              <a:ext uri="{FF2B5EF4-FFF2-40B4-BE49-F238E27FC236}">
                <a16:creationId xmlns:a16="http://schemas.microsoft.com/office/drawing/2014/main" id="{523DF7F2-CA0F-3A49-9222-34D0CEA3F786}"/>
              </a:ext>
            </a:extLst>
          </p:cNvPr>
          <p:cNvSpPr txBox="1"/>
          <p:nvPr/>
        </p:nvSpPr>
        <p:spPr>
          <a:xfrm>
            <a:off x="614159" y="1646417"/>
            <a:ext cx="736099" cy="369332"/>
          </a:xfrm>
          <a:prstGeom prst="rect">
            <a:avLst/>
          </a:prstGeom>
          <a:noFill/>
        </p:spPr>
        <p:txBody>
          <a:bodyPr wrap="none" rtlCol="0">
            <a:spAutoFit/>
          </a:bodyPr>
          <a:lstStyle/>
          <a:p>
            <a:r>
              <a:rPr lang="en-US" sz="900">
                <a:solidFill>
                  <a:schemeClr val="accent4"/>
                </a:solidFill>
              </a:rPr>
              <a:t>Number </a:t>
            </a:r>
            <a:br>
              <a:rPr lang="en-US" sz="900">
                <a:solidFill>
                  <a:schemeClr val="accent4"/>
                </a:solidFill>
              </a:rPr>
            </a:br>
            <a:r>
              <a:rPr lang="en-US" sz="900">
                <a:solidFill>
                  <a:schemeClr val="accent4"/>
                </a:solidFill>
              </a:rPr>
              <a:t>of Persons</a:t>
            </a:r>
          </a:p>
        </p:txBody>
      </p:sp>
      <p:sp>
        <p:nvSpPr>
          <p:cNvPr id="11" name="TextBox 10">
            <a:extLst>
              <a:ext uri="{FF2B5EF4-FFF2-40B4-BE49-F238E27FC236}">
                <a16:creationId xmlns:a16="http://schemas.microsoft.com/office/drawing/2014/main" id="{E6984863-39F1-614A-BBF3-25EFF5B1DE17}"/>
              </a:ext>
            </a:extLst>
          </p:cNvPr>
          <p:cNvSpPr txBox="1"/>
          <p:nvPr/>
        </p:nvSpPr>
        <p:spPr>
          <a:xfrm>
            <a:off x="696000" y="5716482"/>
            <a:ext cx="5400000" cy="584775"/>
          </a:xfrm>
          <a:prstGeom prst="rect">
            <a:avLst/>
          </a:prstGeom>
          <a:noFill/>
        </p:spPr>
        <p:txBody>
          <a:bodyPr wrap="square" rtlCol="0">
            <a:spAutoFit/>
          </a:bodyPr>
          <a:lstStyle/>
          <a:p>
            <a:pPr algn="ctr"/>
            <a:r>
              <a:rPr lang="en-GB" sz="1400" b="1" i="1" dirty="0">
                <a:ea typeface="ＭＳ Ｐゴシック" pitchFamily="-112" charset="-128"/>
                <a:cs typeface="Arial" pitchFamily="34" charset="0"/>
              </a:rPr>
              <a:t>Age Distribution of Scientists working at CERN </a:t>
            </a:r>
          </a:p>
          <a:p>
            <a:endParaRPr lang="en-US" dirty="0"/>
          </a:p>
        </p:txBody>
      </p:sp>
      <p:cxnSp>
        <p:nvCxnSpPr>
          <p:cNvPr id="13" name="Straight Connector 12">
            <a:extLst>
              <a:ext uri="{FF2B5EF4-FFF2-40B4-BE49-F238E27FC236}">
                <a16:creationId xmlns:a16="http://schemas.microsoft.com/office/drawing/2014/main" id="{CD33F151-F156-6349-812B-EF6F3861EF21}"/>
              </a:ext>
            </a:extLst>
          </p:cNvPr>
          <p:cNvCxnSpPr/>
          <p:nvPr/>
        </p:nvCxnSpPr>
        <p:spPr>
          <a:xfrm>
            <a:off x="2144389" y="2388985"/>
            <a:ext cx="0" cy="2930806"/>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FAF6CCF-9D2D-2042-995F-19818448BE69}"/>
              </a:ext>
            </a:extLst>
          </p:cNvPr>
          <p:cNvCxnSpPr/>
          <p:nvPr/>
        </p:nvCxnSpPr>
        <p:spPr>
          <a:xfrm>
            <a:off x="4191674" y="4397019"/>
            <a:ext cx="0" cy="9146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A3451E18-5F9B-D44B-9E21-BCE800C6CE5F}"/>
              </a:ext>
            </a:extLst>
          </p:cNvPr>
          <p:cNvPicPr>
            <a:picLocks noChangeAspect="1"/>
          </p:cNvPicPr>
          <p:nvPr/>
        </p:nvPicPr>
        <p:blipFill>
          <a:blip r:embed="rId4"/>
          <a:stretch>
            <a:fillRect/>
          </a:stretch>
        </p:blipFill>
        <p:spPr>
          <a:xfrm>
            <a:off x="519262" y="5110245"/>
            <a:ext cx="285668" cy="207403"/>
          </a:xfrm>
          <a:prstGeom prst="rect">
            <a:avLst/>
          </a:prstGeom>
        </p:spPr>
      </p:pic>
      <p:pic>
        <p:nvPicPr>
          <p:cNvPr id="62" name="Picture 61">
            <a:extLst>
              <a:ext uri="{FF2B5EF4-FFF2-40B4-BE49-F238E27FC236}">
                <a16:creationId xmlns:a16="http://schemas.microsoft.com/office/drawing/2014/main" id="{84A9DF28-E2D7-E446-B37D-3D739EA283B0}"/>
              </a:ext>
            </a:extLst>
          </p:cNvPr>
          <p:cNvPicPr>
            <a:picLocks noChangeAspect="1"/>
          </p:cNvPicPr>
          <p:nvPr/>
        </p:nvPicPr>
        <p:blipFill>
          <a:blip r:embed="rId5"/>
          <a:stretch>
            <a:fillRect/>
          </a:stretch>
        </p:blipFill>
        <p:spPr>
          <a:xfrm>
            <a:off x="1000573" y="4884650"/>
            <a:ext cx="530635" cy="432998"/>
          </a:xfrm>
          <a:prstGeom prst="rect">
            <a:avLst/>
          </a:prstGeom>
        </p:spPr>
      </p:pic>
      <p:pic>
        <p:nvPicPr>
          <p:cNvPr id="63" name="Picture 62">
            <a:extLst>
              <a:ext uri="{FF2B5EF4-FFF2-40B4-BE49-F238E27FC236}">
                <a16:creationId xmlns:a16="http://schemas.microsoft.com/office/drawing/2014/main" id="{0F6289BA-AAF1-C64D-972D-C4E5B99738F1}"/>
              </a:ext>
            </a:extLst>
          </p:cNvPr>
          <p:cNvPicPr>
            <a:picLocks noChangeAspect="1"/>
          </p:cNvPicPr>
          <p:nvPr/>
        </p:nvPicPr>
        <p:blipFill>
          <a:blip r:embed="rId6"/>
          <a:stretch>
            <a:fillRect/>
          </a:stretch>
        </p:blipFill>
        <p:spPr>
          <a:xfrm>
            <a:off x="1919100" y="4722299"/>
            <a:ext cx="515690" cy="595349"/>
          </a:xfrm>
          <a:prstGeom prst="rect">
            <a:avLst/>
          </a:prstGeom>
        </p:spPr>
      </p:pic>
      <p:pic>
        <p:nvPicPr>
          <p:cNvPr id="65" name="Picture 64">
            <a:extLst>
              <a:ext uri="{FF2B5EF4-FFF2-40B4-BE49-F238E27FC236}">
                <a16:creationId xmlns:a16="http://schemas.microsoft.com/office/drawing/2014/main" id="{5D84CA29-02E5-F74C-8EBD-2A2439E46625}"/>
              </a:ext>
            </a:extLst>
          </p:cNvPr>
          <p:cNvPicPr>
            <a:picLocks noChangeAspect="1"/>
          </p:cNvPicPr>
          <p:nvPr/>
        </p:nvPicPr>
        <p:blipFill>
          <a:blip r:embed="rId7"/>
          <a:stretch>
            <a:fillRect/>
          </a:stretch>
        </p:blipFill>
        <p:spPr>
          <a:xfrm>
            <a:off x="3239146" y="4801036"/>
            <a:ext cx="410009" cy="516612"/>
          </a:xfrm>
          <a:prstGeom prst="rect">
            <a:avLst/>
          </a:prstGeom>
        </p:spPr>
      </p:pic>
      <p:pic>
        <p:nvPicPr>
          <p:cNvPr id="66" name="Picture 65">
            <a:extLst>
              <a:ext uri="{FF2B5EF4-FFF2-40B4-BE49-F238E27FC236}">
                <a16:creationId xmlns:a16="http://schemas.microsoft.com/office/drawing/2014/main" id="{DD118EEC-6C63-F643-84E9-92AD61233A5D}"/>
              </a:ext>
            </a:extLst>
          </p:cNvPr>
          <p:cNvPicPr>
            <a:picLocks noChangeAspect="1"/>
          </p:cNvPicPr>
          <p:nvPr/>
        </p:nvPicPr>
        <p:blipFill>
          <a:blip r:embed="rId8"/>
          <a:stretch>
            <a:fillRect/>
          </a:stretch>
        </p:blipFill>
        <p:spPr>
          <a:xfrm>
            <a:off x="4696719" y="4784902"/>
            <a:ext cx="557334" cy="532746"/>
          </a:xfrm>
          <a:prstGeom prst="rect">
            <a:avLst/>
          </a:prstGeom>
        </p:spPr>
      </p:pic>
      <p:pic>
        <p:nvPicPr>
          <p:cNvPr id="69" name="Picture 68">
            <a:extLst>
              <a:ext uri="{FF2B5EF4-FFF2-40B4-BE49-F238E27FC236}">
                <a16:creationId xmlns:a16="http://schemas.microsoft.com/office/drawing/2014/main" id="{EC8D06ED-4275-4349-A7A9-C8928093885E}"/>
              </a:ext>
            </a:extLst>
          </p:cNvPr>
          <p:cNvPicPr>
            <a:picLocks noChangeAspect="1"/>
          </p:cNvPicPr>
          <p:nvPr/>
        </p:nvPicPr>
        <p:blipFill>
          <a:blip r:embed="rId9"/>
          <a:stretch>
            <a:fillRect/>
          </a:stretch>
        </p:blipFill>
        <p:spPr>
          <a:xfrm>
            <a:off x="8367207" y="4214357"/>
            <a:ext cx="455584" cy="531515"/>
          </a:xfrm>
          <a:prstGeom prst="rect">
            <a:avLst/>
          </a:prstGeom>
        </p:spPr>
      </p:pic>
      <p:pic>
        <p:nvPicPr>
          <p:cNvPr id="71" name="Picture 70">
            <a:extLst>
              <a:ext uri="{FF2B5EF4-FFF2-40B4-BE49-F238E27FC236}">
                <a16:creationId xmlns:a16="http://schemas.microsoft.com/office/drawing/2014/main" id="{4E5925F1-AF91-2749-B722-7B4AE01FCFB2}"/>
              </a:ext>
            </a:extLst>
          </p:cNvPr>
          <p:cNvPicPr>
            <a:picLocks noChangeAspect="1"/>
          </p:cNvPicPr>
          <p:nvPr/>
        </p:nvPicPr>
        <p:blipFill>
          <a:blip r:embed="rId10"/>
          <a:stretch>
            <a:fillRect/>
          </a:stretch>
        </p:blipFill>
        <p:spPr>
          <a:xfrm>
            <a:off x="7730570" y="4548239"/>
            <a:ext cx="573618" cy="1633481"/>
          </a:xfrm>
          <a:prstGeom prst="rect">
            <a:avLst/>
          </a:prstGeom>
        </p:spPr>
      </p:pic>
      <p:pic>
        <p:nvPicPr>
          <p:cNvPr id="72" name="Picture 71">
            <a:extLst>
              <a:ext uri="{FF2B5EF4-FFF2-40B4-BE49-F238E27FC236}">
                <a16:creationId xmlns:a16="http://schemas.microsoft.com/office/drawing/2014/main" id="{AC6F8854-16C3-234A-A9C2-E17A6CA30B38}"/>
              </a:ext>
            </a:extLst>
          </p:cNvPr>
          <p:cNvPicPr>
            <a:picLocks noChangeAspect="1"/>
          </p:cNvPicPr>
          <p:nvPr/>
        </p:nvPicPr>
        <p:blipFill>
          <a:blip r:embed="rId11"/>
          <a:stretch>
            <a:fillRect/>
          </a:stretch>
        </p:blipFill>
        <p:spPr>
          <a:xfrm>
            <a:off x="8862721" y="4595144"/>
            <a:ext cx="751412" cy="1547264"/>
          </a:xfrm>
          <a:prstGeom prst="rect">
            <a:avLst/>
          </a:prstGeom>
        </p:spPr>
      </p:pic>
      <p:grpSp>
        <p:nvGrpSpPr>
          <p:cNvPr id="75" name="Group 74">
            <a:extLst>
              <a:ext uri="{FF2B5EF4-FFF2-40B4-BE49-F238E27FC236}">
                <a16:creationId xmlns:a16="http://schemas.microsoft.com/office/drawing/2014/main" id="{A53D60C6-E12E-574B-9534-C4B135C89655}"/>
              </a:ext>
            </a:extLst>
          </p:cNvPr>
          <p:cNvGrpSpPr/>
          <p:nvPr/>
        </p:nvGrpSpPr>
        <p:grpSpPr>
          <a:xfrm>
            <a:off x="9229725" y="3168626"/>
            <a:ext cx="2458002" cy="1361690"/>
            <a:chOff x="8970083" y="3433912"/>
            <a:chExt cx="2458002" cy="1361690"/>
          </a:xfrm>
        </p:grpSpPr>
        <p:sp>
          <p:nvSpPr>
            <p:cNvPr id="52" name="TextBox 51">
              <a:extLst>
                <a:ext uri="{FF2B5EF4-FFF2-40B4-BE49-F238E27FC236}">
                  <a16:creationId xmlns:a16="http://schemas.microsoft.com/office/drawing/2014/main" id="{55C48610-6EF8-0046-8B1E-BE11DFB3C9B6}"/>
                </a:ext>
              </a:extLst>
            </p:cNvPr>
            <p:cNvSpPr txBox="1"/>
            <p:nvPr/>
          </p:nvSpPr>
          <p:spPr>
            <a:xfrm>
              <a:off x="8970083" y="4210827"/>
              <a:ext cx="2458002" cy="584775"/>
            </a:xfrm>
            <a:prstGeom prst="rect">
              <a:avLst/>
            </a:prstGeom>
            <a:noFill/>
          </p:spPr>
          <p:txBody>
            <a:bodyPr wrap="square" rtlCol="0">
              <a:spAutoFit/>
            </a:bodyPr>
            <a:lstStyle/>
            <a:p>
              <a:pPr algn="ctr"/>
              <a:r>
                <a:rPr lang="fr-CH" sz="1600" b="1"/>
                <a:t>36% </a:t>
              </a:r>
              <a:endParaRPr lang="en-US" sz="1600" b="1"/>
            </a:p>
            <a:p>
              <a:pPr algn="ctr"/>
              <a:r>
                <a:rPr lang="fr-CH" sz="1600"/>
                <a:t>Academia or </a:t>
              </a:r>
              <a:r>
                <a:rPr lang="fr-CH" sz="1600" err="1"/>
                <a:t>Research</a:t>
              </a:r>
              <a:endParaRPr lang="en-US" sz="1600"/>
            </a:p>
          </p:txBody>
        </p:sp>
        <p:pic>
          <p:nvPicPr>
            <p:cNvPr id="74" name="Picture 73">
              <a:extLst>
                <a:ext uri="{FF2B5EF4-FFF2-40B4-BE49-F238E27FC236}">
                  <a16:creationId xmlns:a16="http://schemas.microsoft.com/office/drawing/2014/main" id="{6EB51E5C-AC1B-D949-A767-102EA3283E8D}"/>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9698879" y="3433912"/>
              <a:ext cx="1199617" cy="766369"/>
            </a:xfrm>
            <a:prstGeom prst="rect">
              <a:avLst/>
            </a:prstGeom>
          </p:spPr>
        </p:pic>
      </p:grpSp>
      <p:grpSp>
        <p:nvGrpSpPr>
          <p:cNvPr id="78" name="Group 77">
            <a:extLst>
              <a:ext uri="{FF2B5EF4-FFF2-40B4-BE49-F238E27FC236}">
                <a16:creationId xmlns:a16="http://schemas.microsoft.com/office/drawing/2014/main" id="{9AAB90DE-093F-9B47-8312-CFA469C793D2}"/>
              </a:ext>
            </a:extLst>
          </p:cNvPr>
          <p:cNvGrpSpPr/>
          <p:nvPr/>
        </p:nvGrpSpPr>
        <p:grpSpPr>
          <a:xfrm>
            <a:off x="6027376" y="2322811"/>
            <a:ext cx="1686628" cy="1299533"/>
            <a:chOff x="5829039" y="2481565"/>
            <a:chExt cx="1686628" cy="1299533"/>
          </a:xfrm>
        </p:grpSpPr>
        <p:sp>
          <p:nvSpPr>
            <p:cNvPr id="53" name="TextBox 52">
              <a:extLst>
                <a:ext uri="{FF2B5EF4-FFF2-40B4-BE49-F238E27FC236}">
                  <a16:creationId xmlns:a16="http://schemas.microsoft.com/office/drawing/2014/main" id="{8DD9B966-F815-794E-8373-F18349FA6227}"/>
                </a:ext>
              </a:extLst>
            </p:cNvPr>
            <p:cNvSpPr txBox="1"/>
            <p:nvPr/>
          </p:nvSpPr>
          <p:spPr>
            <a:xfrm>
              <a:off x="5829039" y="3196323"/>
              <a:ext cx="1686628" cy="584775"/>
            </a:xfrm>
            <a:prstGeom prst="rect">
              <a:avLst/>
            </a:prstGeom>
            <a:noFill/>
          </p:spPr>
          <p:txBody>
            <a:bodyPr wrap="square" rtlCol="0">
              <a:spAutoFit/>
            </a:bodyPr>
            <a:lstStyle/>
            <a:p>
              <a:pPr algn="ctr"/>
              <a:r>
                <a:rPr lang="fr-CH" sz="1600" b="1"/>
                <a:t>45% </a:t>
              </a:r>
              <a:endParaRPr lang="en-US" sz="1600" b="1"/>
            </a:p>
            <a:p>
              <a:pPr algn="ctr"/>
              <a:r>
                <a:rPr lang="fr-CH" sz="1600" err="1"/>
                <a:t>Industry</a:t>
              </a:r>
              <a:endParaRPr lang="en-US" sz="1600"/>
            </a:p>
          </p:txBody>
        </p:sp>
        <p:pic>
          <p:nvPicPr>
            <p:cNvPr id="77" name="Picture 76">
              <a:extLst>
                <a:ext uri="{FF2B5EF4-FFF2-40B4-BE49-F238E27FC236}">
                  <a16:creationId xmlns:a16="http://schemas.microsoft.com/office/drawing/2014/main" id="{0BE157E3-00B0-BC4A-9AA9-DD18188C2EDC}"/>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379993" y="2481565"/>
              <a:ext cx="650240" cy="617220"/>
            </a:xfrm>
            <a:prstGeom prst="rect">
              <a:avLst/>
            </a:prstGeom>
          </p:spPr>
        </p:pic>
      </p:grpSp>
      <p:grpSp>
        <p:nvGrpSpPr>
          <p:cNvPr id="81" name="Group 80">
            <a:extLst>
              <a:ext uri="{FF2B5EF4-FFF2-40B4-BE49-F238E27FC236}">
                <a16:creationId xmlns:a16="http://schemas.microsoft.com/office/drawing/2014/main" id="{013D4E3B-C039-9646-87BD-F9A523757C56}"/>
              </a:ext>
            </a:extLst>
          </p:cNvPr>
          <p:cNvGrpSpPr/>
          <p:nvPr/>
        </p:nvGrpSpPr>
        <p:grpSpPr>
          <a:xfrm>
            <a:off x="8739666" y="1256318"/>
            <a:ext cx="2964880" cy="1650848"/>
            <a:chOff x="8497273" y="1399638"/>
            <a:chExt cx="2964880" cy="1650848"/>
          </a:xfrm>
        </p:grpSpPr>
        <p:sp>
          <p:nvSpPr>
            <p:cNvPr id="54" name="TextBox 53">
              <a:extLst>
                <a:ext uri="{FF2B5EF4-FFF2-40B4-BE49-F238E27FC236}">
                  <a16:creationId xmlns:a16="http://schemas.microsoft.com/office/drawing/2014/main" id="{A73A0381-0A68-9A4B-93C5-14E17DB02C90}"/>
                </a:ext>
              </a:extLst>
            </p:cNvPr>
            <p:cNvSpPr txBox="1"/>
            <p:nvPr/>
          </p:nvSpPr>
          <p:spPr>
            <a:xfrm>
              <a:off x="8497273" y="2219489"/>
              <a:ext cx="2964880" cy="830997"/>
            </a:xfrm>
            <a:prstGeom prst="rect">
              <a:avLst/>
            </a:prstGeom>
            <a:noFill/>
          </p:spPr>
          <p:txBody>
            <a:bodyPr wrap="square" rtlCol="0">
              <a:spAutoFit/>
            </a:bodyPr>
            <a:lstStyle/>
            <a:p>
              <a:pPr algn="ctr"/>
              <a:r>
                <a:rPr lang="fr-CH" sz="1600" b="1"/>
                <a:t>19% </a:t>
              </a:r>
              <a:endParaRPr lang="en-US" sz="1600" b="1"/>
            </a:p>
            <a:p>
              <a:pPr algn="ctr"/>
              <a:r>
                <a:rPr lang="fr-CH" sz="1600" err="1"/>
                <a:t>Other</a:t>
              </a:r>
              <a:r>
                <a:rPr lang="fr-CH" sz="1600"/>
                <a:t> </a:t>
              </a:r>
              <a:r>
                <a:rPr lang="fr-CH" sz="1600" err="1"/>
                <a:t>fields</a:t>
              </a:r>
              <a:r>
                <a:rPr lang="fr-CH" sz="1600"/>
                <a:t>, </a:t>
              </a:r>
              <a:r>
                <a:rPr lang="fr-CH" sz="1600" err="1"/>
                <a:t>including</a:t>
              </a:r>
              <a:r>
                <a:rPr lang="fr-CH" sz="1600"/>
                <a:t> </a:t>
              </a:r>
              <a:br>
                <a:rPr lang="fr-CH" sz="1600"/>
              </a:br>
              <a:r>
                <a:rPr lang="fr-CH" sz="1600" err="1"/>
                <a:t>government</a:t>
              </a:r>
              <a:r>
                <a:rPr lang="fr-CH" sz="1600"/>
                <a:t> organisations</a:t>
              </a:r>
              <a:endParaRPr lang="en-US" sz="1600"/>
            </a:p>
          </p:txBody>
        </p:sp>
        <p:pic>
          <p:nvPicPr>
            <p:cNvPr id="80" name="Picture 79">
              <a:extLst>
                <a:ext uri="{FF2B5EF4-FFF2-40B4-BE49-F238E27FC236}">
                  <a16:creationId xmlns:a16="http://schemas.microsoft.com/office/drawing/2014/main" id="{5C819733-F48D-4F45-913F-FD93FA542195}"/>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9659745" y="1399638"/>
              <a:ext cx="480018" cy="628138"/>
            </a:xfrm>
            <a:prstGeom prst="rect">
              <a:avLst/>
            </a:prstGeom>
          </p:spPr>
        </p:pic>
      </p:grpSp>
      <p:sp>
        <p:nvSpPr>
          <p:cNvPr id="8" name="TextBox 7">
            <a:extLst>
              <a:ext uri="{FF2B5EF4-FFF2-40B4-BE49-F238E27FC236}">
                <a16:creationId xmlns:a16="http://schemas.microsoft.com/office/drawing/2014/main" id="{28A8E230-DA2A-2242-B41D-88FEEFC6B1C8}"/>
              </a:ext>
            </a:extLst>
          </p:cNvPr>
          <p:cNvSpPr txBox="1"/>
          <p:nvPr/>
        </p:nvSpPr>
        <p:spPr>
          <a:xfrm>
            <a:off x="9358827" y="6001056"/>
            <a:ext cx="1645002" cy="200055"/>
          </a:xfrm>
          <a:prstGeom prst="rect">
            <a:avLst/>
          </a:prstGeom>
          <a:noFill/>
        </p:spPr>
        <p:txBody>
          <a:bodyPr wrap="none" rtlCol="0">
            <a:spAutoFit/>
          </a:bodyPr>
          <a:lstStyle/>
          <a:p>
            <a:r>
              <a:rPr lang="en-US" sz="700" i="1" dirty="0"/>
              <a:t>Source: CERN Alumni survey (2014)</a:t>
            </a:r>
            <a:endParaRPr lang="en-US" sz="700" dirty="0"/>
          </a:p>
        </p:txBody>
      </p:sp>
    </p:spTree>
    <p:extLst>
      <p:ext uri="{BB962C8B-B14F-4D97-AF65-F5344CB8AC3E}">
        <p14:creationId xmlns:p14="http://schemas.microsoft.com/office/powerpoint/2010/main" val="306958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wipe(right)">
                                      <p:cBhvr>
                                        <p:cTn id="10" dur="500"/>
                                        <p:tgtEl>
                                          <p:spTgt spid="36"/>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500"/>
                                        <p:tgtEl>
                                          <p:spTgt spid="78"/>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par>
                                <p:cTn id="18" presetID="22" presetClass="entr" presetSubtype="8" fill="hold" nodeType="withEffect">
                                  <p:stCondLst>
                                    <p:cond delay="50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par>
                                <p:cTn id="25" presetID="22" presetClass="entr" presetSubtype="4" fill="hold" grpId="0" nodeType="withEffect">
                                  <p:stCondLst>
                                    <p:cond delay="100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500"/>
                                        <p:tgtEl>
                                          <p:spTgt spid="50"/>
                                        </p:tgtEl>
                                      </p:cBhvr>
                                    </p:animEffect>
                                  </p:childTnLst>
                                </p:cTn>
                              </p:par>
                              <p:par>
                                <p:cTn id="28" presetID="22" presetClass="entr" presetSubtype="8" fill="hold" nodeType="withEffect">
                                  <p:stCondLst>
                                    <p:cond delay="125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0" grpId="0" animBg="1"/>
      <p:bldP spid="5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7 March 2022</a:t>
            </a:r>
            <a:endParaRPr lang="fr-FR"/>
          </a:p>
        </p:txBody>
      </p:sp>
      <p:pic>
        <p:nvPicPr>
          <p:cNvPr id="15" name="Picture Placeholder 7">
            <a:extLst>
              <a:ext uri="{FF2B5EF4-FFF2-40B4-BE49-F238E27FC236}">
                <a16:creationId xmlns:a16="http://schemas.microsoft.com/office/drawing/2014/main" id="{BE2E030C-DC86-4E44-AA9A-2189B80D35B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95999" y="2495171"/>
            <a:ext cx="10799999" cy="2868009"/>
          </a:xfrm>
          <a:prstGeom prst="rect">
            <a:avLst/>
          </a:prstGeom>
          <a:pattFill prst="smCheck">
            <a:fgClr>
              <a:schemeClr val="bg2"/>
            </a:fgClr>
            <a:bgClr>
              <a:schemeClr val="bg1"/>
            </a:bgClr>
          </a:pattFill>
        </p:spPr>
      </p:pic>
      <p:sp>
        <p:nvSpPr>
          <p:cNvPr id="3" name="Footer Placeholder 2"/>
          <p:cNvSpPr>
            <a:spLocks noGrp="1"/>
          </p:cNvSpPr>
          <p:nvPr>
            <p:ph type="ftr" sz="quarter" idx="11"/>
          </p:nvPr>
        </p:nvSpPr>
        <p:spPr/>
        <p:txBody>
          <a:bodyPr/>
          <a:lstStyle/>
          <a:p>
            <a:r>
              <a:rPr lang="fr-FR"/>
              <a:t>Presentation - Israel</a:t>
            </a:r>
            <a:endParaRPr lang="fr-FR" dirty="0"/>
          </a:p>
        </p:txBody>
      </p:sp>
      <p:sp>
        <p:nvSpPr>
          <p:cNvPr id="4" name="Slide Number Placeholder 3"/>
          <p:cNvSpPr>
            <a:spLocks noGrp="1"/>
          </p:cNvSpPr>
          <p:nvPr>
            <p:ph type="sldNum" sz="quarter" idx="12"/>
          </p:nvPr>
        </p:nvSpPr>
        <p:spPr/>
        <p:txBody>
          <a:bodyPr/>
          <a:lstStyle/>
          <a:p>
            <a:fld id="{490AA3F6-1618-3548-975A-DD1A2939A246}" type="slidenum">
              <a:rPr lang="fr-FR" smtClean="0"/>
              <a:t>27</a:t>
            </a:fld>
            <a:endParaRPr lang="fr-FR"/>
          </a:p>
        </p:txBody>
      </p:sp>
      <p:sp>
        <p:nvSpPr>
          <p:cNvPr id="5" name="Title 4"/>
          <p:cNvSpPr>
            <a:spLocks noGrp="1"/>
          </p:cNvSpPr>
          <p:nvPr>
            <p:ph type="title"/>
          </p:nvPr>
        </p:nvSpPr>
        <p:spPr/>
        <p:txBody>
          <a:bodyPr>
            <a:noAutofit/>
          </a:bodyPr>
          <a:lstStyle/>
          <a:p>
            <a:r>
              <a:rPr lang="en-US" sz="3600" dirty="0"/>
              <a:t>CERN’s training, education </a:t>
            </a:r>
            <a:br>
              <a:rPr lang="en-US" sz="3600" dirty="0"/>
            </a:br>
            <a:r>
              <a:rPr lang="en-US" sz="3600" dirty="0"/>
              <a:t>and outreach </a:t>
            </a:r>
            <a:r>
              <a:rPr lang="en-US" sz="3600" dirty="0" err="1"/>
              <a:t>programmes</a:t>
            </a:r>
            <a:endParaRPr lang="en-US" sz="3600" dirty="0"/>
          </a:p>
        </p:txBody>
      </p:sp>
      <p:sp>
        <p:nvSpPr>
          <p:cNvPr id="8" name="ZoneTexte 9"/>
          <p:cNvSpPr txBox="1"/>
          <p:nvPr/>
        </p:nvSpPr>
        <p:spPr>
          <a:xfrm>
            <a:off x="695999" y="1670570"/>
            <a:ext cx="3528000" cy="824601"/>
          </a:xfrm>
          <a:prstGeom prst="rect">
            <a:avLst/>
          </a:prstGeom>
          <a:solidFill>
            <a:schemeClr val="accent4"/>
          </a:solidFill>
        </p:spPr>
        <p:txBody>
          <a:bodyPr wrap="square" rtlCol="0">
            <a:noAutofit/>
          </a:bodyPr>
          <a:lstStyle/>
          <a:p>
            <a:pPr algn="ctr"/>
            <a:r>
              <a:rPr lang="en-US" sz="1600" dirty="0">
                <a:solidFill>
                  <a:schemeClr val="bg1"/>
                </a:solidFill>
                <a:latin typeface="Arial" charset="0"/>
                <a:ea typeface="Arial" charset="0"/>
                <a:cs typeface="Arial" charset="0"/>
              </a:rPr>
              <a:t>300 Undergraduate students in </a:t>
            </a:r>
            <a:br>
              <a:rPr lang="en-US" sz="1600" dirty="0">
                <a:solidFill>
                  <a:schemeClr val="bg1"/>
                </a:solidFill>
                <a:latin typeface="Arial" charset="0"/>
                <a:ea typeface="Arial" charset="0"/>
                <a:cs typeface="Arial" charset="0"/>
              </a:rPr>
            </a:br>
            <a:r>
              <a:rPr lang="en-US" sz="1600" dirty="0">
                <a:solidFill>
                  <a:schemeClr val="bg1"/>
                </a:solidFill>
                <a:latin typeface="Arial" charset="0"/>
                <a:ea typeface="Arial" charset="0"/>
                <a:cs typeface="Arial" charset="0"/>
              </a:rPr>
              <a:t>Summer </a:t>
            </a:r>
            <a:r>
              <a:rPr lang="en-US" sz="1600" dirty="0" err="1">
                <a:solidFill>
                  <a:schemeClr val="bg1"/>
                </a:solidFill>
                <a:latin typeface="Arial" charset="0"/>
                <a:ea typeface="Arial" charset="0"/>
                <a:cs typeface="Arial" charset="0"/>
              </a:rPr>
              <a:t>programmes</a:t>
            </a:r>
            <a:r>
              <a:rPr lang="en-US" sz="1600" dirty="0">
                <a:solidFill>
                  <a:schemeClr val="bg1"/>
                </a:solidFill>
                <a:latin typeface="Arial" charset="0"/>
                <a:ea typeface="Arial" charset="0"/>
                <a:cs typeface="Arial" charset="0"/>
              </a:rPr>
              <a:t> </a:t>
            </a:r>
          </a:p>
          <a:p>
            <a:pPr algn="ctr"/>
            <a:r>
              <a:rPr lang="en-US" sz="1600" dirty="0">
                <a:solidFill>
                  <a:schemeClr val="bg1"/>
                </a:solidFill>
                <a:latin typeface="Arial" charset="0"/>
                <a:ea typeface="Arial" charset="0"/>
                <a:cs typeface="Arial" charset="0"/>
              </a:rPr>
              <a:t>&gt;3000 registered PhD students.</a:t>
            </a:r>
          </a:p>
        </p:txBody>
      </p:sp>
      <p:sp>
        <p:nvSpPr>
          <p:cNvPr id="9" name="ZoneTexte 10"/>
          <p:cNvSpPr txBox="1"/>
          <p:nvPr/>
        </p:nvSpPr>
        <p:spPr>
          <a:xfrm>
            <a:off x="4331999" y="1670568"/>
            <a:ext cx="3528000" cy="824600"/>
          </a:xfrm>
          <a:prstGeom prst="rect">
            <a:avLst/>
          </a:prstGeom>
          <a:solidFill>
            <a:schemeClr val="accent4"/>
          </a:solidFill>
        </p:spPr>
        <p:txBody>
          <a:bodyPr wrap="square" rtlCol="0">
            <a:noAutofit/>
          </a:bodyPr>
          <a:lstStyle/>
          <a:p>
            <a:pPr algn="ctr"/>
            <a:r>
              <a:rPr lang="en-US" sz="1530" dirty="0">
                <a:solidFill>
                  <a:schemeClr val="bg1"/>
                </a:solidFill>
                <a:latin typeface="Arial" charset="0"/>
                <a:ea typeface="Arial" charset="0"/>
                <a:cs typeface="Arial" charset="0"/>
              </a:rPr>
              <a:t>&gt;1000 Fellows, Technical and Doctoral Students in research and applied physics, engineering and computing.</a:t>
            </a:r>
          </a:p>
        </p:txBody>
      </p:sp>
      <p:sp>
        <p:nvSpPr>
          <p:cNvPr id="10" name="ZoneTexte 11"/>
          <p:cNvSpPr txBox="1"/>
          <p:nvPr/>
        </p:nvSpPr>
        <p:spPr>
          <a:xfrm>
            <a:off x="7967998" y="1670569"/>
            <a:ext cx="3528000" cy="824601"/>
          </a:xfrm>
          <a:prstGeom prst="rect">
            <a:avLst/>
          </a:prstGeom>
          <a:solidFill>
            <a:schemeClr val="accent4"/>
          </a:solidFill>
        </p:spPr>
        <p:txBody>
          <a:bodyPr wrap="square" rtlCol="0" anchor="ctr" anchorCtr="0">
            <a:noAutofit/>
          </a:bodyPr>
          <a:lstStyle/>
          <a:p>
            <a:pPr algn="ctr"/>
            <a:r>
              <a:rPr lang="en-CH" sz="1600" dirty="0">
                <a:solidFill>
                  <a:schemeClr val="bg1"/>
                </a:solidFill>
              </a:rPr>
              <a:t>13 304 </a:t>
            </a:r>
            <a:r>
              <a:rPr lang="en-US" sz="1600" dirty="0">
                <a:solidFill>
                  <a:schemeClr val="bg1"/>
                </a:solidFill>
              </a:rPr>
              <a:t>teachers since 1998 and 2000 </a:t>
            </a:r>
            <a:r>
              <a:rPr lang="en-GB" sz="1600" dirty="0">
                <a:solidFill>
                  <a:schemeClr val="bg1"/>
                </a:solidFill>
              </a:rPr>
              <a:t>participants in the webinar since 2020</a:t>
            </a:r>
            <a:r>
              <a:rPr lang="en-US" sz="1600" dirty="0">
                <a:solidFill>
                  <a:schemeClr val="bg1"/>
                </a:solidFill>
              </a:rPr>
              <a:t>.</a:t>
            </a:r>
            <a:endParaRPr lang="en-US" sz="1600" dirty="0">
              <a:solidFill>
                <a:schemeClr val="bg1"/>
              </a:solidFill>
              <a:latin typeface="Arial" charset="0"/>
              <a:ea typeface="Arial" charset="0"/>
              <a:cs typeface="Arial" charset="0"/>
            </a:endParaRPr>
          </a:p>
        </p:txBody>
      </p:sp>
      <p:sp>
        <p:nvSpPr>
          <p:cNvPr id="11" name="ZoneTexte 12"/>
          <p:cNvSpPr txBox="1"/>
          <p:nvPr/>
        </p:nvSpPr>
        <p:spPr>
          <a:xfrm>
            <a:off x="7967998"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mj-lt"/>
                <a:ea typeface="Arial" charset="0"/>
                <a:cs typeface="Arial" charset="0"/>
              </a:rPr>
              <a:t>Science Gateway will open in 2023, expanding CERN’s outreach reach and impact, locally and globally.</a:t>
            </a:r>
          </a:p>
        </p:txBody>
      </p:sp>
      <p:sp>
        <p:nvSpPr>
          <p:cNvPr id="12" name="ZoneTexte 13"/>
          <p:cNvSpPr txBox="1"/>
          <p:nvPr/>
        </p:nvSpPr>
        <p:spPr>
          <a:xfrm>
            <a:off x="695999"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Arial" charset="0"/>
                <a:ea typeface="Arial" charset="0"/>
                <a:cs typeface="Arial" charset="0"/>
              </a:rPr>
              <a:t>151 000 visitors on guided tours of CERN in 2019, from 95 countries.</a:t>
            </a:r>
            <a:endParaRPr lang="en-US" sz="1600" dirty="0">
              <a:solidFill>
                <a:schemeClr val="bg2"/>
              </a:solidFill>
              <a:latin typeface="Arial" charset="0"/>
              <a:ea typeface="Arial" charset="0"/>
              <a:cs typeface="Arial" charset="0"/>
            </a:endParaRPr>
          </a:p>
        </p:txBody>
      </p:sp>
      <p:sp>
        <p:nvSpPr>
          <p:cNvPr id="13" name="ZoneTexte 14"/>
          <p:cNvSpPr txBox="1"/>
          <p:nvPr/>
        </p:nvSpPr>
        <p:spPr>
          <a:xfrm>
            <a:off x="4379946" y="5363179"/>
            <a:ext cx="3522039" cy="1077218"/>
          </a:xfrm>
          <a:prstGeom prst="rect">
            <a:avLst/>
          </a:prstGeom>
          <a:solidFill>
            <a:srgbClr val="61C5D3"/>
          </a:solidFill>
        </p:spPr>
        <p:txBody>
          <a:bodyPr wrap="square" rtlCol="0" anchor="ctr" anchorCtr="0">
            <a:noAutofit/>
          </a:bodyPr>
          <a:lstStyle/>
          <a:p>
            <a:pPr algn="ctr"/>
            <a:r>
              <a:rPr lang="en-US" sz="1600" dirty="0">
                <a:solidFill>
                  <a:schemeClr val="bg1"/>
                </a:solidFill>
                <a:latin typeface="+mj-lt"/>
              </a:rPr>
              <a:t>CERN engages with citizens </a:t>
            </a:r>
            <a:br>
              <a:rPr lang="en-US" sz="1600" dirty="0">
                <a:solidFill>
                  <a:schemeClr val="bg1"/>
                </a:solidFill>
                <a:latin typeface="+mj-lt"/>
              </a:rPr>
            </a:br>
            <a:r>
              <a:rPr lang="en-US" sz="1600" dirty="0">
                <a:solidFill>
                  <a:schemeClr val="bg1"/>
                </a:solidFill>
                <a:latin typeface="+mj-lt"/>
              </a:rPr>
              <a:t>across the globe:</a:t>
            </a:r>
          </a:p>
          <a:p>
            <a:pPr algn="ctr"/>
            <a:r>
              <a:rPr lang="en-US" sz="1600" dirty="0">
                <a:solidFill>
                  <a:schemeClr val="bg1"/>
                </a:solidFill>
                <a:latin typeface="+mj-lt"/>
                <a:ea typeface="Arial" charset="0"/>
                <a:cs typeface="Arial" charset="0"/>
              </a:rPr>
              <a:t>on-site and travelling exhibitions </a:t>
            </a:r>
          </a:p>
          <a:p>
            <a:pPr algn="ctr"/>
            <a:r>
              <a:rPr lang="en-US" sz="1600" dirty="0">
                <a:solidFill>
                  <a:schemeClr val="bg1"/>
                </a:solidFill>
                <a:latin typeface="+mj-lt"/>
                <a:ea typeface="Arial" charset="0"/>
                <a:cs typeface="Arial" charset="0"/>
              </a:rPr>
              <a:t>in 15 countries, &gt; 1 million visitors</a:t>
            </a:r>
          </a:p>
        </p:txBody>
      </p:sp>
      <p:grpSp>
        <p:nvGrpSpPr>
          <p:cNvPr id="14" name="Group 13">
            <a:extLst>
              <a:ext uri="{FF2B5EF4-FFF2-40B4-BE49-F238E27FC236}">
                <a16:creationId xmlns:a16="http://schemas.microsoft.com/office/drawing/2014/main" id="{015A047D-B687-1A48-97CA-47ECC568AABF}"/>
              </a:ext>
            </a:extLst>
          </p:cNvPr>
          <p:cNvGrpSpPr/>
          <p:nvPr/>
        </p:nvGrpSpPr>
        <p:grpSpPr>
          <a:xfrm>
            <a:off x="8454054" y="3501527"/>
            <a:ext cx="3857604" cy="1688845"/>
            <a:chOff x="8454054" y="3501527"/>
            <a:chExt cx="3857604" cy="1688845"/>
          </a:xfrm>
        </p:grpSpPr>
        <p:grpSp>
          <p:nvGrpSpPr>
            <p:cNvPr id="16" name="Group 15">
              <a:extLst>
                <a:ext uri="{FF2B5EF4-FFF2-40B4-BE49-F238E27FC236}">
                  <a16:creationId xmlns:a16="http://schemas.microsoft.com/office/drawing/2014/main" id="{9A918BF0-35AA-CE43-B097-ABE1183BC294}"/>
                </a:ext>
              </a:extLst>
            </p:cNvPr>
            <p:cNvGrpSpPr/>
            <p:nvPr/>
          </p:nvGrpSpPr>
          <p:grpSpPr>
            <a:xfrm>
              <a:off x="8454054" y="3501527"/>
              <a:ext cx="3857604" cy="1688845"/>
              <a:chOff x="9891048" y="2457960"/>
              <a:chExt cx="2441338" cy="1140682"/>
            </a:xfrm>
          </p:grpSpPr>
          <p:sp>
            <p:nvSpPr>
              <p:cNvPr id="18" name="Google Shape;437;p44">
                <a:extLst>
                  <a:ext uri="{FF2B5EF4-FFF2-40B4-BE49-F238E27FC236}">
                    <a16:creationId xmlns:a16="http://schemas.microsoft.com/office/drawing/2014/main" id="{4203483B-B647-FA42-9394-ACE7E0ECA3DC}"/>
                  </a:ext>
                </a:extLst>
              </p:cNvPr>
              <p:cNvSpPr/>
              <p:nvPr/>
            </p:nvSpPr>
            <p:spPr>
              <a:xfrm rot="5400000">
                <a:off x="10515834" y="1833174"/>
                <a:ext cx="1116041" cy="2365613"/>
              </a:xfrm>
              <a:prstGeom prst="flowChartOffpageConnector">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E15E32"/>
                  </a:solidFill>
                </a:endParaRPr>
              </a:p>
            </p:txBody>
          </p:sp>
          <p:sp>
            <p:nvSpPr>
              <p:cNvPr id="19" name="TextBox 6">
                <a:extLst>
                  <a:ext uri="{FF2B5EF4-FFF2-40B4-BE49-F238E27FC236}">
                    <a16:creationId xmlns:a16="http://schemas.microsoft.com/office/drawing/2014/main" id="{E5536F6B-CDC2-7749-9DBF-68B668DA6298}"/>
                  </a:ext>
                </a:extLst>
              </p:cNvPr>
              <p:cNvSpPr txBox="1"/>
              <p:nvPr/>
            </p:nvSpPr>
            <p:spPr>
              <a:xfrm>
                <a:off x="10202981" y="2486490"/>
                <a:ext cx="2129405" cy="1112152"/>
              </a:xfrm>
              <a:prstGeom prst="rect">
                <a:avLst/>
              </a:prstGeom>
              <a:noFill/>
            </p:spPr>
            <p:txBody>
              <a:bodyPr wrap="square" rtlCol="0">
                <a:spAutoFit/>
              </a:bodyPr>
              <a:lstStyle/>
              <a:p>
                <a:pPr algn="ctr"/>
                <a:r>
                  <a:rPr lang="en-US" sz="1400" b="1" dirty="0">
                    <a:solidFill>
                      <a:schemeClr val="bg1"/>
                    </a:solidFill>
                  </a:rPr>
                  <a:t>Numbers for Israel</a:t>
                </a:r>
                <a:endParaRPr lang="en-GB" sz="1400" b="1" dirty="0">
                  <a:solidFill>
                    <a:schemeClr val="bg2"/>
                  </a:solidFill>
                  <a:effectLst>
                    <a:outerShdw sx="1000" sy="1000" algn="tl" rotWithShape="0">
                      <a:prstClr val="black"/>
                    </a:outerShdw>
                  </a:effectLst>
                </a:endParaRPr>
              </a:p>
              <a:p>
                <a:endParaRPr lang="en-GB" sz="700" b="1" dirty="0">
                  <a:solidFill>
                    <a:schemeClr val="bg2"/>
                  </a:solidFill>
                  <a:effectLst>
                    <a:outerShdw sx="1000" sy="1000" algn="tl" rotWithShape="0">
                      <a:prstClr val="black"/>
                    </a:outerShdw>
                  </a:effectLst>
                  <a:latin typeface="Arial" charset="0"/>
                  <a:ea typeface="Arial" charset="0"/>
                  <a:cs typeface="Arial" charset="0"/>
                </a:endParaRPr>
              </a:p>
              <a:p>
                <a:r>
                  <a:rPr lang="en-US" sz="1200" b="1" dirty="0">
                    <a:solidFill>
                      <a:schemeClr val="bg1"/>
                    </a:solidFill>
                    <a:latin typeface="Arial" charset="0"/>
                    <a:ea typeface="Arial" charset="0"/>
                    <a:cs typeface="Arial" charset="0"/>
                  </a:rPr>
                  <a:t>3    </a:t>
                </a:r>
                <a:r>
                  <a:rPr lang="en-US" sz="1200" dirty="0">
                    <a:solidFill>
                      <a:schemeClr val="bg1"/>
                    </a:solidFill>
                    <a:latin typeface="Arial" charset="0"/>
                    <a:ea typeface="Arial" charset="0"/>
                    <a:cs typeface="Arial" charset="0"/>
                  </a:rPr>
                  <a:t>summer students </a:t>
                </a:r>
                <a:r>
                  <a:rPr lang="en-US" sz="800" dirty="0">
                    <a:solidFill>
                      <a:schemeClr val="bg1"/>
                    </a:solidFill>
                    <a:latin typeface="Arial" charset="0"/>
                    <a:ea typeface="Arial" charset="0"/>
                    <a:cs typeface="Arial" charset="0"/>
                  </a:rPr>
                  <a:t>during 2019</a:t>
                </a:r>
                <a:endParaRPr lang="en-US" sz="800" dirty="0">
                  <a:solidFill>
                    <a:schemeClr val="bg1"/>
                  </a:solidFill>
                  <a:ea typeface="Arial" charset="0"/>
                  <a:cs typeface="Arial" charset="0"/>
                </a:endParaRPr>
              </a:p>
              <a:p>
                <a:r>
                  <a:rPr lang="en-US" sz="1200" b="1" dirty="0">
                    <a:solidFill>
                      <a:schemeClr val="bg1"/>
                    </a:solidFill>
                    <a:ea typeface="Arial" charset="0"/>
                    <a:cs typeface="Arial" charset="0"/>
                  </a:rPr>
                  <a:t>54  </a:t>
                </a:r>
                <a:r>
                  <a:rPr lang="en-US" sz="1200" dirty="0">
                    <a:solidFill>
                      <a:schemeClr val="bg1"/>
                    </a:solidFill>
                    <a:ea typeface="Arial" charset="0"/>
                    <a:cs typeface="Arial" charset="0"/>
                  </a:rPr>
                  <a:t>teachers in T</a:t>
                </a:r>
                <a:r>
                  <a:rPr lang="en-US" sz="1200" dirty="0">
                    <a:solidFill>
                      <a:schemeClr val="bg1"/>
                    </a:solidFill>
                  </a:rPr>
                  <a:t>eacher </a:t>
                </a:r>
                <a:r>
                  <a:rPr lang="en-US" sz="1200" dirty="0" err="1">
                    <a:solidFill>
                      <a:schemeClr val="bg1"/>
                    </a:solidFill>
                  </a:rPr>
                  <a:t>Programmes</a:t>
                </a:r>
                <a:r>
                  <a:rPr lang="en-US" sz="1200" dirty="0">
                    <a:solidFill>
                      <a:schemeClr val="bg1"/>
                    </a:solidFill>
                  </a:rPr>
                  <a:t> </a:t>
                </a:r>
                <a:r>
                  <a:rPr lang="en-US" sz="800" dirty="0">
                    <a:solidFill>
                      <a:schemeClr val="bg1"/>
                    </a:solidFill>
                  </a:rPr>
                  <a:t>since 1998</a:t>
                </a:r>
              </a:p>
              <a:p>
                <a:r>
                  <a:rPr lang="en-US" sz="1200" b="1" dirty="0">
                    <a:solidFill>
                      <a:schemeClr val="bg1"/>
                    </a:solidFill>
                  </a:rPr>
                  <a:t>11</a:t>
                </a:r>
                <a:r>
                  <a:rPr lang="en-US" sz="1200" dirty="0">
                    <a:solidFill>
                      <a:schemeClr val="bg1"/>
                    </a:solidFill>
                  </a:rPr>
                  <a:t>  teams in BL4S competition </a:t>
                </a:r>
                <a:r>
                  <a:rPr lang="en-US" sz="800" dirty="0">
                    <a:solidFill>
                      <a:schemeClr val="bg1"/>
                    </a:solidFill>
                  </a:rPr>
                  <a:t>since 2014</a:t>
                </a:r>
              </a:p>
              <a:p>
                <a:r>
                  <a:rPr lang="en-US" sz="1200" b="1" dirty="0">
                    <a:solidFill>
                      <a:schemeClr val="bg1"/>
                    </a:solidFill>
                  </a:rPr>
                  <a:t>204</a:t>
                </a:r>
                <a:r>
                  <a:rPr lang="en-US" sz="1200" dirty="0">
                    <a:solidFill>
                      <a:schemeClr val="bg1"/>
                    </a:solidFill>
                  </a:rPr>
                  <a:t> students participating in </a:t>
                </a:r>
                <a:r>
                  <a:rPr lang="en-US" sz="1200" dirty="0" err="1">
                    <a:solidFill>
                      <a:schemeClr val="bg1"/>
                    </a:solidFill>
                  </a:rPr>
                  <a:t>S’Cool</a:t>
                </a:r>
                <a:r>
                  <a:rPr lang="en-US" sz="1200" dirty="0">
                    <a:solidFill>
                      <a:schemeClr val="bg1"/>
                    </a:solidFill>
                  </a:rPr>
                  <a:t> LAB</a:t>
                </a:r>
              </a:p>
              <a:p>
                <a:r>
                  <a:rPr lang="en-US" sz="800" dirty="0">
                    <a:solidFill>
                      <a:schemeClr val="bg1"/>
                    </a:solidFill>
                  </a:rPr>
                  <a:t>          since 2015</a:t>
                </a:r>
              </a:p>
              <a:p>
                <a:r>
                  <a:rPr lang="en-GB" sz="1200" b="1" dirty="0">
                    <a:solidFill>
                      <a:schemeClr val="bg2"/>
                    </a:solidFill>
                    <a:cs typeface="Calibri" panose="020F0502020204030204" pitchFamily="34" charset="0"/>
                  </a:rPr>
                  <a:t>1039 </a:t>
                </a:r>
                <a:r>
                  <a:rPr lang="en-GB" sz="1200" dirty="0">
                    <a:solidFill>
                      <a:schemeClr val="bg2"/>
                    </a:solidFill>
                    <a:cs typeface="Calibri" panose="020F0502020204030204" pitchFamily="34" charset="0"/>
                  </a:rPr>
                  <a:t>visitors in 2019</a:t>
                </a:r>
                <a:endParaRPr lang="en-US" sz="1200" dirty="0">
                  <a:solidFill>
                    <a:schemeClr val="bg1"/>
                  </a:solidFill>
                </a:endParaRPr>
              </a:p>
              <a:p>
                <a:r>
                  <a:rPr lang="en-US" sz="800" b="1" dirty="0">
                    <a:solidFill>
                      <a:schemeClr val="bg1"/>
                    </a:solidFill>
                    <a:latin typeface="Arial" charset="0"/>
                    <a:ea typeface="Arial" charset="0"/>
                    <a:cs typeface="Arial" charset="0"/>
                  </a:rPr>
                  <a:t>x</a:t>
                </a:r>
                <a:endParaRPr lang="en-US" sz="800" dirty="0">
                  <a:solidFill>
                    <a:schemeClr val="bg1"/>
                  </a:solidFill>
                </a:endParaRPr>
              </a:p>
            </p:txBody>
          </p:sp>
        </p:grpSp>
        <p:pic>
          <p:nvPicPr>
            <p:cNvPr id="17" name="Picture 16">
              <a:extLst>
                <a:ext uri="{FF2B5EF4-FFF2-40B4-BE49-F238E27FC236}">
                  <a16:creationId xmlns:a16="http://schemas.microsoft.com/office/drawing/2014/main" id="{4E3BED33-23DE-9F4D-B6E0-DCCDD953FFE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1734408" y="3543769"/>
              <a:ext cx="309781" cy="309781"/>
            </a:xfrm>
            <a:prstGeom prst="rect">
              <a:avLst/>
            </a:prstGeom>
          </p:spPr>
        </p:pic>
      </p:grpSp>
    </p:spTree>
    <p:extLst>
      <p:ext uri="{BB962C8B-B14F-4D97-AF65-F5344CB8AC3E}">
        <p14:creationId xmlns:p14="http://schemas.microsoft.com/office/powerpoint/2010/main" val="503697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D522F3-5B61-8C40-9626-AF40A30190CB}"/>
              </a:ext>
            </a:extLst>
          </p:cNvPr>
          <p:cNvSpPr>
            <a:spLocks noGrp="1"/>
          </p:cNvSpPr>
          <p:nvPr>
            <p:ph type="dt" sz="half" idx="10"/>
          </p:nvPr>
        </p:nvSpPr>
        <p:spPr/>
        <p:txBody>
          <a:bodyPr/>
          <a:lstStyle/>
          <a:p>
            <a:fld id="{78078E39-682D-BA43-8FFC-FD075703278E}" type="datetime3">
              <a:rPr lang="de-CH" smtClean="0"/>
              <a:t>07/03/2022</a:t>
            </a:fld>
            <a:endParaRPr lang="fr-FR"/>
          </a:p>
        </p:txBody>
      </p:sp>
      <p:sp>
        <p:nvSpPr>
          <p:cNvPr id="3" name="Footer Placeholder 2">
            <a:extLst>
              <a:ext uri="{FF2B5EF4-FFF2-40B4-BE49-F238E27FC236}">
                <a16:creationId xmlns:a16="http://schemas.microsoft.com/office/drawing/2014/main" id="{5AE574AE-595C-1944-87B2-93478033538E}"/>
              </a:ext>
            </a:extLst>
          </p:cNvPr>
          <p:cNvSpPr>
            <a:spLocks noGrp="1"/>
          </p:cNvSpPr>
          <p:nvPr>
            <p:ph type="ftr" sz="quarter" idx="11"/>
          </p:nvPr>
        </p:nvSpPr>
        <p:spPr/>
        <p:txBody>
          <a:bodyPr/>
          <a:lstStyle/>
          <a:p>
            <a:r>
              <a:rPr lang="fr-FR"/>
              <a:t>Presentation</a:t>
            </a:r>
            <a:endParaRPr lang="en-US" dirty="0"/>
          </a:p>
        </p:txBody>
      </p:sp>
      <p:sp>
        <p:nvSpPr>
          <p:cNvPr id="4" name="Slide Number Placeholder 3">
            <a:extLst>
              <a:ext uri="{FF2B5EF4-FFF2-40B4-BE49-F238E27FC236}">
                <a16:creationId xmlns:a16="http://schemas.microsoft.com/office/drawing/2014/main" id="{850814DB-014E-8A49-A7A8-202D4C151EB5}"/>
              </a:ext>
            </a:extLst>
          </p:cNvPr>
          <p:cNvSpPr>
            <a:spLocks noGrp="1"/>
          </p:cNvSpPr>
          <p:nvPr>
            <p:ph type="sldNum" sz="quarter" idx="12"/>
          </p:nvPr>
        </p:nvSpPr>
        <p:spPr/>
        <p:txBody>
          <a:bodyPr/>
          <a:lstStyle/>
          <a:p>
            <a:fld id="{490AA3F6-1618-3548-975A-DD1A2939A246}" type="slidenum">
              <a:rPr lang="fr-FR" smtClean="0"/>
              <a:t>28</a:t>
            </a:fld>
            <a:endParaRPr lang="fr-FR"/>
          </a:p>
        </p:txBody>
      </p:sp>
      <p:sp>
        <p:nvSpPr>
          <p:cNvPr id="5" name="Title 4">
            <a:extLst>
              <a:ext uri="{FF2B5EF4-FFF2-40B4-BE49-F238E27FC236}">
                <a16:creationId xmlns:a16="http://schemas.microsoft.com/office/drawing/2014/main" id="{E01324C7-43E8-524C-933D-28DBA435A152}"/>
              </a:ext>
            </a:extLst>
          </p:cNvPr>
          <p:cNvSpPr>
            <a:spLocks noGrp="1"/>
          </p:cNvSpPr>
          <p:nvPr>
            <p:ph type="title"/>
          </p:nvPr>
        </p:nvSpPr>
        <p:spPr>
          <a:xfrm>
            <a:off x="696000" y="465592"/>
            <a:ext cx="10800000" cy="590576"/>
          </a:xfrm>
        </p:spPr>
        <p:txBody>
          <a:bodyPr/>
          <a:lstStyle/>
          <a:p>
            <a:r>
              <a:rPr lang="en-US" dirty="0"/>
              <a:t>CERN Science Gateway</a:t>
            </a:r>
          </a:p>
        </p:txBody>
      </p:sp>
      <p:pic>
        <p:nvPicPr>
          <p:cNvPr id="11" name="Picture Placeholder 10">
            <a:extLst>
              <a:ext uri="{FF2B5EF4-FFF2-40B4-BE49-F238E27FC236}">
                <a16:creationId xmlns:a16="http://schemas.microsoft.com/office/drawing/2014/main" id="{9DBABF16-28DC-E040-B6CE-92C03121EB8F}"/>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1329777"/>
            <a:ext cx="12192000" cy="3788028"/>
          </a:xfrm>
        </p:spPr>
      </p:pic>
      <p:sp>
        <p:nvSpPr>
          <p:cNvPr id="7" name="Text Placeholder 6">
            <a:extLst>
              <a:ext uri="{FF2B5EF4-FFF2-40B4-BE49-F238E27FC236}">
                <a16:creationId xmlns:a16="http://schemas.microsoft.com/office/drawing/2014/main" id="{667B3B43-A8C1-2349-90BE-DFBFE41D81F8}"/>
              </a:ext>
            </a:extLst>
          </p:cNvPr>
          <p:cNvSpPr>
            <a:spLocks noGrp="1"/>
          </p:cNvSpPr>
          <p:nvPr>
            <p:ph type="body" sz="quarter" idx="14"/>
          </p:nvPr>
        </p:nvSpPr>
        <p:spPr>
          <a:xfrm>
            <a:off x="695998" y="4908688"/>
            <a:ext cx="3528000" cy="1252621"/>
          </a:xfrm>
        </p:spPr>
        <p:txBody>
          <a:bodyPr anchor="ctr" anchorCtr="0">
            <a:normAutofit/>
          </a:bodyPr>
          <a:lstStyle/>
          <a:p>
            <a:pPr algn="ctr"/>
            <a:r>
              <a:rPr lang="en-US" sz="1900" dirty="0"/>
              <a:t>CERN’s new education and outreach </a:t>
            </a:r>
            <a:r>
              <a:rPr lang="en-US" sz="1900" dirty="0" err="1"/>
              <a:t>centre</a:t>
            </a:r>
            <a:r>
              <a:rPr lang="en-US" sz="1900" dirty="0"/>
              <a:t> for all </a:t>
            </a:r>
            <a:br>
              <a:rPr lang="en-US" sz="1900" dirty="0"/>
            </a:br>
            <a:r>
              <a:rPr lang="en-US" sz="1900" dirty="0"/>
              <a:t>publics aged 5-plus.</a:t>
            </a:r>
          </a:p>
        </p:txBody>
      </p:sp>
      <p:sp>
        <p:nvSpPr>
          <p:cNvPr id="8" name="Text Placeholder 7">
            <a:extLst>
              <a:ext uri="{FF2B5EF4-FFF2-40B4-BE49-F238E27FC236}">
                <a16:creationId xmlns:a16="http://schemas.microsoft.com/office/drawing/2014/main" id="{650782A6-230E-F94C-8734-ADC5EA249988}"/>
              </a:ext>
            </a:extLst>
          </p:cNvPr>
          <p:cNvSpPr>
            <a:spLocks noGrp="1"/>
          </p:cNvSpPr>
          <p:nvPr>
            <p:ph type="body" sz="quarter" idx="15"/>
          </p:nvPr>
        </p:nvSpPr>
        <p:spPr>
          <a:xfrm>
            <a:off x="4332337" y="4908241"/>
            <a:ext cx="3528000" cy="1252622"/>
          </a:xfrm>
        </p:spPr>
        <p:txBody>
          <a:bodyPr anchor="ctr" anchorCtr="0">
            <a:normAutofit/>
          </a:bodyPr>
          <a:lstStyle/>
          <a:p>
            <a:r>
              <a:rPr lang="en-US" sz="1900" dirty="0"/>
              <a:t>Opening summer 2023.</a:t>
            </a:r>
          </a:p>
        </p:txBody>
      </p:sp>
      <p:sp>
        <p:nvSpPr>
          <p:cNvPr id="9" name="Text Placeholder 8">
            <a:extLst>
              <a:ext uri="{FF2B5EF4-FFF2-40B4-BE49-F238E27FC236}">
                <a16:creationId xmlns:a16="http://schemas.microsoft.com/office/drawing/2014/main" id="{14195FEC-DF91-8B4B-B6A7-AC57E7E2C279}"/>
              </a:ext>
            </a:extLst>
          </p:cNvPr>
          <p:cNvSpPr>
            <a:spLocks noGrp="1"/>
          </p:cNvSpPr>
          <p:nvPr>
            <p:ph type="body" sz="quarter" idx="19"/>
          </p:nvPr>
        </p:nvSpPr>
        <p:spPr>
          <a:xfrm>
            <a:off x="7968675" y="4908240"/>
            <a:ext cx="3528000" cy="1252621"/>
          </a:xfrm>
        </p:spPr>
        <p:txBody>
          <a:bodyPr anchor="ctr" anchorCtr="0">
            <a:normAutofit/>
          </a:bodyPr>
          <a:lstStyle/>
          <a:p>
            <a:pPr algn="ctr"/>
            <a:r>
              <a:rPr lang="en-US" sz="1900" dirty="0"/>
              <a:t>Immersive exhibitions, education labs, events </a:t>
            </a:r>
            <a:br>
              <a:rPr lang="en-US" sz="1900" dirty="0"/>
            </a:br>
            <a:r>
              <a:rPr lang="en-US" sz="1900" dirty="0"/>
              <a:t>and shows.</a:t>
            </a:r>
          </a:p>
        </p:txBody>
      </p:sp>
    </p:spTree>
    <p:extLst>
      <p:ext uri="{BB962C8B-B14F-4D97-AF65-F5344CB8AC3E}">
        <p14:creationId xmlns:p14="http://schemas.microsoft.com/office/powerpoint/2010/main" val="18736545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2478F-9B7F-5A45-8E97-7F62C1C1A87E}"/>
              </a:ext>
            </a:extLst>
          </p:cNvPr>
          <p:cNvSpPr>
            <a:spLocks noGrp="1"/>
          </p:cNvSpPr>
          <p:nvPr>
            <p:ph type="title"/>
          </p:nvPr>
        </p:nvSpPr>
        <p:spPr/>
        <p:txBody>
          <a:bodyPr/>
          <a:lstStyle/>
          <a:p>
            <a:r>
              <a:rPr lang="en-GB" dirty="0"/>
              <a:t>Israel and CERN </a:t>
            </a:r>
          </a:p>
        </p:txBody>
      </p:sp>
      <p:sp>
        <p:nvSpPr>
          <p:cNvPr id="3" name="Content Placeholder 2">
            <a:extLst>
              <a:ext uri="{FF2B5EF4-FFF2-40B4-BE49-F238E27FC236}">
                <a16:creationId xmlns:a16="http://schemas.microsoft.com/office/drawing/2014/main" id="{E5817466-A40A-B34B-A4EA-1A3CA9E2B4EE}"/>
              </a:ext>
            </a:extLst>
          </p:cNvPr>
          <p:cNvSpPr>
            <a:spLocks noGrp="1"/>
          </p:cNvSpPr>
          <p:nvPr>
            <p:ph idx="1"/>
          </p:nvPr>
        </p:nvSpPr>
        <p:spPr/>
        <p:txBody>
          <a:bodyPr>
            <a:normAutofit/>
          </a:bodyPr>
          <a:lstStyle/>
          <a:p>
            <a:pPr marL="285750" indent="-285750">
              <a:spcAft>
                <a:spcPts val="600"/>
              </a:spcAft>
              <a:buFont typeface="Arial" panose="020B0604020202020204" pitchFamily="34" charset="0"/>
              <a:buChar char="•"/>
            </a:pPr>
            <a:r>
              <a:rPr lang="en-GB" sz="2000" dirty="0"/>
              <a:t>Israel has a strong tradition in experimental particle physics</a:t>
            </a:r>
          </a:p>
          <a:p>
            <a:pPr marL="285750" indent="-285750">
              <a:spcAft>
                <a:spcPts val="600"/>
              </a:spcAft>
              <a:buFont typeface="Arial" panose="020B0604020202020204" pitchFamily="34" charset="0"/>
              <a:buChar char="•"/>
            </a:pPr>
            <a:r>
              <a:rPr lang="en-GB" sz="2000" dirty="0"/>
              <a:t>And a long-standing collaboration in theoretical physics</a:t>
            </a:r>
          </a:p>
          <a:p>
            <a:pPr marL="285750" indent="-285750">
              <a:spcAft>
                <a:spcPts val="600"/>
              </a:spcAft>
              <a:buFont typeface="Arial" panose="020B0604020202020204" pitchFamily="34" charset="0"/>
              <a:buChar char="•"/>
            </a:pPr>
            <a:r>
              <a:rPr lang="en-GB" sz="2000" dirty="0"/>
              <a:t>2021 was the 30</a:t>
            </a:r>
            <a:r>
              <a:rPr lang="en-GB" sz="2000" baseline="30000" dirty="0"/>
              <a:t>th</a:t>
            </a:r>
            <a:r>
              <a:rPr lang="en-GB" sz="2000" dirty="0"/>
              <a:t> Anniversary of first formal link with CERN (granted Observer status in 1991)</a:t>
            </a:r>
          </a:p>
          <a:p>
            <a:pPr marL="285750" indent="-285750">
              <a:spcAft>
                <a:spcPts val="600"/>
              </a:spcAft>
              <a:buFont typeface="Arial" panose="020B0604020202020204" pitchFamily="34" charset="0"/>
              <a:buChar char="•"/>
            </a:pPr>
            <a:r>
              <a:rPr lang="en-GB" sz="2000" dirty="0"/>
              <a:t>21</a:t>
            </a:r>
            <a:r>
              <a:rPr lang="en-GB" sz="2000" baseline="30000" dirty="0"/>
              <a:t>st</a:t>
            </a:r>
            <a:r>
              <a:rPr lang="en-GB" sz="2000" dirty="0"/>
              <a:t> member state of CERN (2014)</a:t>
            </a:r>
          </a:p>
        </p:txBody>
      </p:sp>
      <p:sp>
        <p:nvSpPr>
          <p:cNvPr id="4" name="Date Placeholder 3">
            <a:extLst>
              <a:ext uri="{FF2B5EF4-FFF2-40B4-BE49-F238E27FC236}">
                <a16:creationId xmlns:a16="http://schemas.microsoft.com/office/drawing/2014/main" id="{CE056911-CC88-E545-A44A-4F14F21ECF23}"/>
              </a:ext>
            </a:extLst>
          </p:cNvPr>
          <p:cNvSpPr>
            <a:spLocks noGrp="1"/>
          </p:cNvSpPr>
          <p:nvPr>
            <p:ph type="dt" sz="half" idx="10"/>
          </p:nvPr>
        </p:nvSpPr>
        <p:spPr/>
        <p:txBody>
          <a:bodyPr/>
          <a:lstStyle/>
          <a:p>
            <a:r>
              <a:rPr lang="de-CH"/>
              <a:t>7 March 2022</a:t>
            </a:r>
            <a:endParaRPr lang="fr-FR"/>
          </a:p>
        </p:txBody>
      </p:sp>
      <p:sp>
        <p:nvSpPr>
          <p:cNvPr id="5" name="Footer Placeholder 4">
            <a:extLst>
              <a:ext uri="{FF2B5EF4-FFF2-40B4-BE49-F238E27FC236}">
                <a16:creationId xmlns:a16="http://schemas.microsoft.com/office/drawing/2014/main" id="{B68BD034-A537-604A-A74F-8820767A9EE8}"/>
              </a:ext>
            </a:extLst>
          </p:cNvPr>
          <p:cNvSpPr>
            <a:spLocks noGrp="1"/>
          </p:cNvSpPr>
          <p:nvPr>
            <p:ph type="ftr" sz="quarter" idx="11"/>
          </p:nvPr>
        </p:nvSpPr>
        <p:spPr/>
        <p:txBody>
          <a:bodyPr/>
          <a:lstStyle/>
          <a:p>
            <a:r>
              <a:rPr lang="fr-FR"/>
              <a:t>Presentation - Israel</a:t>
            </a:r>
          </a:p>
        </p:txBody>
      </p:sp>
      <p:sp>
        <p:nvSpPr>
          <p:cNvPr id="6" name="Slide Number Placeholder 5">
            <a:extLst>
              <a:ext uri="{FF2B5EF4-FFF2-40B4-BE49-F238E27FC236}">
                <a16:creationId xmlns:a16="http://schemas.microsoft.com/office/drawing/2014/main" id="{2653AE6C-7ED8-9D48-852F-1F844F848636}"/>
              </a:ext>
            </a:extLst>
          </p:cNvPr>
          <p:cNvSpPr>
            <a:spLocks noGrp="1"/>
          </p:cNvSpPr>
          <p:nvPr>
            <p:ph type="sldNum" sz="quarter" idx="12"/>
          </p:nvPr>
        </p:nvSpPr>
        <p:spPr/>
        <p:txBody>
          <a:bodyPr/>
          <a:lstStyle/>
          <a:p>
            <a:fld id="{490AA3F6-1618-3548-975A-DD1A2939A246}" type="slidenum">
              <a:rPr lang="fr-FR" smtClean="0"/>
              <a:t>29</a:t>
            </a:fld>
            <a:endParaRPr lang="fr-FR"/>
          </a:p>
        </p:txBody>
      </p:sp>
      <p:sp>
        <p:nvSpPr>
          <p:cNvPr id="15" name="TextBox 14">
            <a:extLst>
              <a:ext uri="{FF2B5EF4-FFF2-40B4-BE49-F238E27FC236}">
                <a16:creationId xmlns:a16="http://schemas.microsoft.com/office/drawing/2014/main" id="{65B4CB13-7176-264A-847E-FEFE75C01DF7}"/>
              </a:ext>
            </a:extLst>
          </p:cNvPr>
          <p:cNvSpPr txBox="1"/>
          <p:nvPr/>
        </p:nvSpPr>
        <p:spPr>
          <a:xfrm>
            <a:off x="411481" y="6025650"/>
            <a:ext cx="5637626" cy="400110"/>
          </a:xfrm>
          <a:prstGeom prst="rect">
            <a:avLst/>
          </a:prstGeom>
          <a:noFill/>
        </p:spPr>
        <p:txBody>
          <a:bodyPr wrap="square" rtlCol="0">
            <a:spAutoFit/>
          </a:bodyPr>
          <a:lstStyle/>
          <a:p>
            <a:r>
              <a:rPr lang="en-US" sz="1000" dirty="0"/>
              <a:t>29 March 2011- Ninth President of Israel S. Peres in front of the ATLAS detector at LHC Point 1 with CERN Director-General 2009-2015 R. Heuer and F. </a:t>
            </a:r>
            <a:r>
              <a:rPr lang="en-US" sz="1000" dirty="0" err="1"/>
              <a:t>Gianotti</a:t>
            </a:r>
            <a:r>
              <a:rPr lang="en-US" sz="1000" dirty="0"/>
              <a:t>, ATLAS spokesperson</a:t>
            </a:r>
            <a:endParaRPr lang="en-US" sz="1000" i="1" dirty="0"/>
          </a:p>
        </p:txBody>
      </p:sp>
      <p:grpSp>
        <p:nvGrpSpPr>
          <p:cNvPr id="19" name="Group 18">
            <a:extLst>
              <a:ext uri="{FF2B5EF4-FFF2-40B4-BE49-F238E27FC236}">
                <a16:creationId xmlns:a16="http://schemas.microsoft.com/office/drawing/2014/main" id="{8A0AC22C-7433-2247-8BE3-6A8C4220AF82}"/>
              </a:ext>
            </a:extLst>
          </p:cNvPr>
          <p:cNvGrpSpPr/>
          <p:nvPr/>
        </p:nvGrpSpPr>
        <p:grpSpPr>
          <a:xfrm>
            <a:off x="4791108" y="163061"/>
            <a:ext cx="2609784" cy="768857"/>
            <a:chOff x="4742117" y="188462"/>
            <a:chExt cx="2609784" cy="768857"/>
          </a:xfrm>
        </p:grpSpPr>
        <p:pic>
          <p:nvPicPr>
            <p:cNvPr id="20" name="Picture 19">
              <a:extLst>
                <a:ext uri="{FF2B5EF4-FFF2-40B4-BE49-F238E27FC236}">
                  <a16:creationId xmlns:a16="http://schemas.microsoft.com/office/drawing/2014/main" id="{498809FA-712B-0448-9F26-D8B1DE9FB58F}"/>
                </a:ext>
              </a:extLst>
            </p:cNvPr>
            <p:cNvPicPr>
              <a:picLocks noChangeAspect="1"/>
            </p:cNvPicPr>
            <p:nvPr/>
          </p:nvPicPr>
          <p:blipFill>
            <a:blip r:embed="rId3"/>
            <a:stretch>
              <a:fillRect/>
            </a:stretch>
          </p:blipFill>
          <p:spPr>
            <a:xfrm>
              <a:off x="4742117" y="196183"/>
              <a:ext cx="1113737" cy="752425"/>
            </a:xfrm>
            <a:prstGeom prst="rect">
              <a:avLst/>
            </a:prstGeom>
          </p:spPr>
        </p:pic>
        <p:pic>
          <p:nvPicPr>
            <p:cNvPr id="21" name="Picture 20">
              <a:extLst>
                <a:ext uri="{FF2B5EF4-FFF2-40B4-BE49-F238E27FC236}">
                  <a16:creationId xmlns:a16="http://schemas.microsoft.com/office/drawing/2014/main" id="{5B0C3806-27B7-BB45-8026-759F047EB73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294723" y="188462"/>
              <a:ext cx="1057178" cy="768857"/>
            </a:xfrm>
            <a:prstGeom prst="rect">
              <a:avLst/>
            </a:prstGeom>
            <a:ln w="3175">
              <a:solidFill>
                <a:schemeClr val="bg1"/>
              </a:solidFill>
            </a:ln>
          </p:spPr>
        </p:pic>
      </p:grpSp>
      <p:pic>
        <p:nvPicPr>
          <p:cNvPr id="25" name="Picture Placeholder 24">
            <a:extLst>
              <a:ext uri="{FF2B5EF4-FFF2-40B4-BE49-F238E27FC236}">
                <a16:creationId xmlns:a16="http://schemas.microsoft.com/office/drawing/2014/main" id="{DA72D394-9728-4446-B53D-5A565E392DCE}"/>
              </a:ext>
            </a:extLst>
          </p:cNvPr>
          <p:cNvPicPr>
            <a:picLocks noGrp="1" noChangeAspect="1"/>
          </p:cNvPicPr>
          <p:nvPr>
            <p:ph type="pic" sz="quarter" idx="13"/>
          </p:nvPr>
        </p:nvPicPr>
        <p:blipFill>
          <a:blip r:embed="rId5" cstate="hqprint">
            <a:extLst>
              <a:ext uri="{28A0092B-C50C-407E-A947-70E740481C1C}">
                <a14:useLocalDpi xmlns:a14="http://schemas.microsoft.com/office/drawing/2010/main"/>
              </a:ext>
            </a:extLst>
          </a:blip>
          <a:srcRect/>
          <a:stretch/>
        </p:blipFill>
        <p:spPr>
          <a:xfrm>
            <a:off x="0" y="2183130"/>
            <a:ext cx="6048000" cy="3838591"/>
          </a:xfrm>
        </p:spPr>
      </p:pic>
    </p:spTree>
    <p:extLst>
      <p:ext uri="{BB962C8B-B14F-4D97-AF65-F5344CB8AC3E}">
        <p14:creationId xmlns:p14="http://schemas.microsoft.com/office/powerpoint/2010/main" val="541868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600" y="1683561"/>
            <a:ext cx="3911600" cy="1569660"/>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Our goal is to understand the most fundamental particles and laws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of the universe.</a:t>
            </a:r>
            <a:endParaRPr lang="fr-FR" sz="2400" dirty="0">
              <a:solidFill>
                <a:schemeClr val="bg1"/>
              </a:solidFill>
              <a:latin typeface="Arial" charset="0"/>
              <a:ea typeface="Arial" charset="0"/>
              <a:cs typeface="Arial" charset="0"/>
            </a:endParaRP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291656"/>
            <a:ext cx="3954952" cy="1200329"/>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CERN is the world’s biggest laboratory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for particle physics</a:t>
            </a:r>
            <a:r>
              <a:rPr lang="fr-FR" sz="2400" dirty="0">
                <a:solidFill>
                  <a:schemeClr val="bg1"/>
                </a:solidFill>
              </a:rPr>
              <a:t>.</a:t>
            </a:r>
            <a:endParaRPr lang="fr-FR" sz="24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5892422-65F6-0344-BE88-1C55E05ADA63}"/>
              </a:ext>
            </a:extLst>
          </p:cNvPr>
          <p:cNvSpPr>
            <a:spLocks noGrp="1"/>
          </p:cNvSpPr>
          <p:nvPr>
            <p:ph type="dt" sz="half" idx="10"/>
          </p:nvPr>
        </p:nvSpPr>
        <p:spPr/>
        <p:txBody>
          <a:bodyPr/>
          <a:lstStyle/>
          <a:p>
            <a:r>
              <a:rPr lang="de-CH"/>
              <a:t>7 March 2022</a:t>
            </a:r>
            <a:endParaRPr lang="fr-FR"/>
          </a:p>
        </p:txBody>
      </p:sp>
      <p:sp>
        <p:nvSpPr>
          <p:cNvPr id="5" name="Footer Placeholder 4">
            <a:extLst>
              <a:ext uri="{FF2B5EF4-FFF2-40B4-BE49-F238E27FC236}">
                <a16:creationId xmlns:a16="http://schemas.microsoft.com/office/drawing/2014/main" id="{715FF27C-1079-B244-A3B4-9FBF715C17AB}"/>
              </a:ext>
            </a:extLst>
          </p:cNvPr>
          <p:cNvSpPr>
            <a:spLocks noGrp="1"/>
          </p:cNvSpPr>
          <p:nvPr>
            <p:ph type="ftr" sz="quarter" idx="11"/>
          </p:nvPr>
        </p:nvSpPr>
        <p:spPr/>
        <p:txBody>
          <a:bodyPr/>
          <a:lstStyle/>
          <a:p>
            <a:r>
              <a:rPr lang="fr-FR"/>
              <a:t>Presentation - Israel</a:t>
            </a:r>
            <a:endParaRPr lang="en-US" dirty="0"/>
          </a:p>
        </p:txBody>
      </p:sp>
      <p:sp>
        <p:nvSpPr>
          <p:cNvPr id="6" name="Slide Number Placeholder 5">
            <a:extLst>
              <a:ext uri="{FF2B5EF4-FFF2-40B4-BE49-F238E27FC236}">
                <a16:creationId xmlns:a16="http://schemas.microsoft.com/office/drawing/2014/main" id="{45917275-6D96-494B-8D8B-087F23615A80}"/>
              </a:ext>
            </a:extLst>
          </p:cNvPr>
          <p:cNvSpPr>
            <a:spLocks noGrp="1"/>
          </p:cNvSpPr>
          <p:nvPr>
            <p:ph type="sldNum" sz="quarter" idx="12"/>
          </p:nvPr>
        </p:nvSpPr>
        <p:spPr/>
        <p:txBody>
          <a:bodyPr/>
          <a:lstStyle/>
          <a:p>
            <a:fld id="{490AA3F6-1618-3548-975A-DD1A2939A246}" type="slidenum">
              <a:rPr lang="fr-FR" smtClean="0"/>
              <a:t>30</a:t>
            </a:fld>
            <a:endParaRPr lang="fr-FR"/>
          </a:p>
        </p:txBody>
      </p:sp>
      <p:sp>
        <p:nvSpPr>
          <p:cNvPr id="33" name="Content Placeholder 2">
            <a:extLst>
              <a:ext uri="{FF2B5EF4-FFF2-40B4-BE49-F238E27FC236}">
                <a16:creationId xmlns:a16="http://schemas.microsoft.com/office/drawing/2014/main" id="{F1CDFAAD-BD5C-A842-AFB0-5B3977B835AE}"/>
              </a:ext>
            </a:extLst>
          </p:cNvPr>
          <p:cNvSpPr txBox="1">
            <a:spLocks/>
          </p:cNvSpPr>
          <p:nvPr/>
        </p:nvSpPr>
        <p:spPr>
          <a:xfrm>
            <a:off x="549410" y="972183"/>
            <a:ext cx="10800000" cy="162783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solidFill>
                <a:schemeClr val="tx1"/>
              </a:solidFill>
              <a:effectLst>
                <a:outerShdw sx="1000" sy="1000" algn="ctr" rotWithShape="0">
                  <a:srgbClr val="000000"/>
                </a:outerShdw>
              </a:effectLst>
            </a:endParaRPr>
          </a:p>
        </p:txBody>
      </p:sp>
      <p:grpSp>
        <p:nvGrpSpPr>
          <p:cNvPr id="29" name="Group 28">
            <a:extLst>
              <a:ext uri="{FF2B5EF4-FFF2-40B4-BE49-F238E27FC236}">
                <a16:creationId xmlns:a16="http://schemas.microsoft.com/office/drawing/2014/main" id="{F4957D9D-9E80-F249-807F-8190BBDEA5CE}"/>
              </a:ext>
            </a:extLst>
          </p:cNvPr>
          <p:cNvGrpSpPr/>
          <p:nvPr/>
        </p:nvGrpSpPr>
        <p:grpSpPr>
          <a:xfrm>
            <a:off x="5904845" y="5694371"/>
            <a:ext cx="5616716" cy="691568"/>
            <a:chOff x="8237551" y="4858245"/>
            <a:chExt cx="3803447" cy="1297586"/>
          </a:xfrm>
        </p:grpSpPr>
        <p:sp>
          <p:nvSpPr>
            <p:cNvPr id="28" name="Rectangle 27">
              <a:extLst>
                <a:ext uri="{FF2B5EF4-FFF2-40B4-BE49-F238E27FC236}">
                  <a16:creationId xmlns:a16="http://schemas.microsoft.com/office/drawing/2014/main" id="{4AB3B70F-E9E2-D84C-B81D-CB6420AC3FB6}"/>
                </a:ext>
              </a:extLst>
            </p:cNvPr>
            <p:cNvSpPr/>
            <p:nvPr/>
          </p:nvSpPr>
          <p:spPr>
            <a:xfrm>
              <a:off x="8237551" y="4858245"/>
              <a:ext cx="3803447" cy="12975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422F2F7B-15AF-4B4D-BE74-5E624EFF91EA}"/>
                </a:ext>
              </a:extLst>
            </p:cNvPr>
            <p:cNvSpPr txBox="1"/>
            <p:nvPr/>
          </p:nvSpPr>
          <p:spPr>
            <a:xfrm>
              <a:off x="8271146" y="4968061"/>
              <a:ext cx="3769852" cy="1039464"/>
            </a:xfrm>
            <a:prstGeom prst="rect">
              <a:avLst/>
            </a:prstGeom>
            <a:noFill/>
          </p:spPr>
          <p:txBody>
            <a:bodyPr wrap="square" lIns="90000" rtlCol="0" anchor="ctr" anchorCtr="0">
              <a:spAutoFit/>
            </a:bodyPr>
            <a:lstStyle/>
            <a:p>
              <a:r>
                <a:rPr lang="en-US" sz="1500" dirty="0">
                  <a:solidFill>
                    <a:schemeClr val="bg1"/>
                  </a:solidFill>
                </a:rPr>
                <a:t>Strong involvement with Previous experiments at LEP (OPAL) </a:t>
              </a:r>
              <a:br>
                <a:rPr lang="en-US" sz="1500" dirty="0">
                  <a:solidFill>
                    <a:schemeClr val="bg1"/>
                  </a:solidFill>
                </a:rPr>
              </a:br>
              <a:r>
                <a:rPr lang="en-US" sz="1500" dirty="0">
                  <a:solidFill>
                    <a:schemeClr val="bg1"/>
                  </a:solidFill>
                </a:rPr>
                <a:t>and SPS (CERES)</a:t>
              </a:r>
            </a:p>
          </p:txBody>
        </p:sp>
      </p:grpSp>
      <p:pic>
        <p:nvPicPr>
          <p:cNvPr id="43" name="Picture 42">
            <a:extLst>
              <a:ext uri="{FF2B5EF4-FFF2-40B4-BE49-F238E27FC236}">
                <a16:creationId xmlns:a16="http://schemas.microsoft.com/office/drawing/2014/main" id="{10C51137-2730-6F49-A00C-2A594EB3532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802729" y="5901337"/>
            <a:ext cx="731520" cy="406400"/>
          </a:xfrm>
          <a:prstGeom prst="rect">
            <a:avLst/>
          </a:prstGeom>
        </p:spPr>
      </p:pic>
      <p:sp>
        <p:nvSpPr>
          <p:cNvPr id="32" name="Content Placeholder 2">
            <a:extLst>
              <a:ext uri="{FF2B5EF4-FFF2-40B4-BE49-F238E27FC236}">
                <a16:creationId xmlns:a16="http://schemas.microsoft.com/office/drawing/2014/main" id="{E7F119F3-1992-204B-88ED-6673350C6028}"/>
              </a:ext>
            </a:extLst>
          </p:cNvPr>
          <p:cNvSpPr>
            <a:spLocks noGrp="1"/>
          </p:cNvSpPr>
          <p:nvPr>
            <p:ph type="title"/>
          </p:nvPr>
        </p:nvSpPr>
        <p:spPr/>
        <p:txBody>
          <a:bodyPr>
            <a:noAutofit/>
          </a:bodyPr>
          <a:lstStyle/>
          <a:p>
            <a:pPr algn="ctr"/>
            <a:r>
              <a:rPr lang="en-GB" sz="3000" dirty="0">
                <a:solidFill>
                  <a:schemeClr val="tx1"/>
                </a:solidFill>
                <a:effectLst>
                  <a:outerShdw sx="1000" sy="1000" algn="ctr" rotWithShape="0">
                    <a:srgbClr val="000000"/>
                  </a:outerShdw>
                </a:effectLst>
              </a:rPr>
              <a:t>Israel has a long-standing association with experiments at CERN</a:t>
            </a:r>
          </a:p>
        </p:txBody>
      </p:sp>
      <p:sp>
        <p:nvSpPr>
          <p:cNvPr id="26" name="TextBox 25">
            <a:extLst>
              <a:ext uri="{FF2B5EF4-FFF2-40B4-BE49-F238E27FC236}">
                <a16:creationId xmlns:a16="http://schemas.microsoft.com/office/drawing/2014/main" id="{D0D4DD91-38FD-494E-A023-9877E20F6304}"/>
              </a:ext>
            </a:extLst>
          </p:cNvPr>
          <p:cNvSpPr txBox="1"/>
          <p:nvPr/>
        </p:nvSpPr>
        <p:spPr>
          <a:xfrm>
            <a:off x="4792928" y="2109181"/>
            <a:ext cx="3056342" cy="1184940"/>
          </a:xfrm>
          <a:prstGeom prst="rect">
            <a:avLst/>
          </a:prstGeom>
          <a:noFill/>
        </p:spPr>
        <p:txBody>
          <a:bodyPr wrap="square" rtlCol="0">
            <a:spAutoFit/>
          </a:bodyPr>
          <a:lstStyle/>
          <a:p>
            <a:r>
              <a:rPr lang="en-GB" sz="2100" b="1" dirty="0">
                <a:cs typeface="Calibri" panose="020F0502020204030204" pitchFamily="34" charset="0"/>
              </a:rPr>
              <a:t>LHC EXPERIMENTS:</a:t>
            </a:r>
          </a:p>
          <a:p>
            <a:endParaRPr lang="en-GB" sz="1600" b="1" dirty="0"/>
          </a:p>
          <a:p>
            <a:r>
              <a:rPr lang="en-GB" sz="1600" b="1" dirty="0"/>
              <a:t>ATLAS </a:t>
            </a:r>
            <a:r>
              <a:rPr lang="en-GB" sz="1300" dirty="0"/>
              <a:t>4 Institutes, 99 participants</a:t>
            </a:r>
          </a:p>
          <a:p>
            <a:endParaRPr lang="en-GB" b="1" dirty="0">
              <a:solidFill>
                <a:srgbClr val="00B050"/>
              </a:solidFill>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90B1B382-083A-1F4C-B8E6-6FC69EA8AD43}"/>
              </a:ext>
            </a:extLst>
          </p:cNvPr>
          <p:cNvSpPr txBox="1"/>
          <p:nvPr/>
        </p:nvSpPr>
        <p:spPr>
          <a:xfrm>
            <a:off x="8671937" y="2109181"/>
            <a:ext cx="2511765" cy="1569660"/>
          </a:xfrm>
          <a:prstGeom prst="rect">
            <a:avLst/>
          </a:prstGeom>
          <a:noFill/>
        </p:spPr>
        <p:txBody>
          <a:bodyPr wrap="square" rtlCol="0">
            <a:spAutoFit/>
          </a:bodyPr>
          <a:lstStyle/>
          <a:p>
            <a:r>
              <a:rPr lang="en-GB" b="1" dirty="0">
                <a:cs typeface="Calibri" panose="020F0502020204030204" pitchFamily="34" charset="0"/>
              </a:rPr>
              <a:t>FIXED TARGET EXPERIMENTS </a:t>
            </a:r>
          </a:p>
          <a:p>
            <a:r>
              <a:rPr lang="en-GB" sz="1200" b="1" dirty="0"/>
              <a:t>COMPASS</a:t>
            </a:r>
          </a:p>
          <a:p>
            <a:r>
              <a:rPr lang="en-GB" sz="1200" dirty="0"/>
              <a:t>1 institutes</a:t>
            </a:r>
          </a:p>
          <a:p>
            <a:endParaRPr lang="en-GB" sz="1200" dirty="0"/>
          </a:p>
          <a:p>
            <a:r>
              <a:rPr lang="en-GB" sz="1200" b="1" dirty="0">
                <a:cs typeface="Calibri" panose="020F0502020204030204" pitchFamily="34" charset="0"/>
              </a:rPr>
              <a:t>ISOLDE</a:t>
            </a:r>
          </a:p>
          <a:p>
            <a:r>
              <a:rPr lang="en-GB" sz="1200" dirty="0"/>
              <a:t>2 institutes</a:t>
            </a:r>
          </a:p>
        </p:txBody>
      </p:sp>
      <p:pic>
        <p:nvPicPr>
          <p:cNvPr id="34" name="Picture 33">
            <a:extLst>
              <a:ext uri="{FF2B5EF4-FFF2-40B4-BE49-F238E27FC236}">
                <a16:creationId xmlns:a16="http://schemas.microsoft.com/office/drawing/2014/main" id="{F43AF1C4-A3B6-8843-B253-8516AB629DF8}"/>
              </a:ext>
            </a:extLst>
          </p:cNvPr>
          <p:cNvPicPr>
            <a:picLocks noChangeAspect="1"/>
          </p:cNvPicPr>
          <p:nvPr/>
        </p:nvPicPr>
        <p:blipFill>
          <a:blip r:embed="rId4"/>
          <a:stretch>
            <a:fillRect/>
          </a:stretch>
        </p:blipFill>
        <p:spPr>
          <a:xfrm>
            <a:off x="4503401" y="2351170"/>
            <a:ext cx="289527" cy="350481"/>
          </a:xfrm>
          <a:prstGeom prst="rect">
            <a:avLst/>
          </a:prstGeom>
        </p:spPr>
      </p:pic>
      <p:sp>
        <p:nvSpPr>
          <p:cNvPr id="35" name="Larme 14">
            <a:extLst>
              <a:ext uri="{FF2B5EF4-FFF2-40B4-BE49-F238E27FC236}">
                <a16:creationId xmlns:a16="http://schemas.microsoft.com/office/drawing/2014/main" id="{3A3FC515-0FF5-A142-8251-E0702B3E084E}"/>
              </a:ext>
            </a:extLst>
          </p:cNvPr>
          <p:cNvSpPr/>
          <p:nvPr/>
        </p:nvSpPr>
        <p:spPr>
          <a:xfrm rot="16200000">
            <a:off x="1" y="2266122"/>
            <a:ext cx="4174278" cy="4174278"/>
          </a:xfrm>
          <a:prstGeom prst="teardrop">
            <a:avLst/>
          </a:prstGeom>
          <a:solidFill>
            <a:schemeClr val="accent5">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6" name="Picture 35">
            <a:extLst>
              <a:ext uri="{FF2B5EF4-FFF2-40B4-BE49-F238E27FC236}">
                <a16:creationId xmlns:a16="http://schemas.microsoft.com/office/drawing/2014/main" id="{E08A4371-3F4E-5646-81AB-39B73E6F5D58}"/>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48460" y="2193074"/>
            <a:ext cx="4350918" cy="4247325"/>
          </a:xfrm>
          <a:prstGeom prst="rect">
            <a:avLst/>
          </a:prstGeom>
        </p:spPr>
      </p:pic>
      <p:grpSp>
        <p:nvGrpSpPr>
          <p:cNvPr id="27" name="Group 26">
            <a:extLst>
              <a:ext uri="{FF2B5EF4-FFF2-40B4-BE49-F238E27FC236}">
                <a16:creationId xmlns:a16="http://schemas.microsoft.com/office/drawing/2014/main" id="{88C30534-A20B-2F43-B287-71F8B814DE53}"/>
              </a:ext>
            </a:extLst>
          </p:cNvPr>
          <p:cNvGrpSpPr/>
          <p:nvPr/>
        </p:nvGrpSpPr>
        <p:grpSpPr>
          <a:xfrm>
            <a:off x="4791108" y="163061"/>
            <a:ext cx="2609784" cy="768857"/>
            <a:chOff x="4742117" y="188462"/>
            <a:chExt cx="2609784" cy="768857"/>
          </a:xfrm>
        </p:grpSpPr>
        <p:pic>
          <p:nvPicPr>
            <p:cNvPr id="37" name="Picture 36">
              <a:extLst>
                <a:ext uri="{FF2B5EF4-FFF2-40B4-BE49-F238E27FC236}">
                  <a16:creationId xmlns:a16="http://schemas.microsoft.com/office/drawing/2014/main" id="{A72D51E3-E0B4-B549-A5A4-B28C6B724FD2}"/>
                </a:ext>
              </a:extLst>
            </p:cNvPr>
            <p:cNvPicPr>
              <a:picLocks noChangeAspect="1"/>
            </p:cNvPicPr>
            <p:nvPr/>
          </p:nvPicPr>
          <p:blipFill>
            <a:blip r:embed="rId6"/>
            <a:stretch>
              <a:fillRect/>
            </a:stretch>
          </p:blipFill>
          <p:spPr>
            <a:xfrm>
              <a:off x="4742117" y="196183"/>
              <a:ext cx="1113737" cy="752425"/>
            </a:xfrm>
            <a:prstGeom prst="rect">
              <a:avLst/>
            </a:prstGeom>
          </p:spPr>
        </p:pic>
        <p:pic>
          <p:nvPicPr>
            <p:cNvPr id="38" name="Picture 37">
              <a:extLst>
                <a:ext uri="{FF2B5EF4-FFF2-40B4-BE49-F238E27FC236}">
                  <a16:creationId xmlns:a16="http://schemas.microsoft.com/office/drawing/2014/main" id="{2ED63921-A67D-5C49-9ABD-90543941C418}"/>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6294723" y="188462"/>
              <a:ext cx="1057178" cy="768857"/>
            </a:xfrm>
            <a:prstGeom prst="rect">
              <a:avLst/>
            </a:prstGeom>
            <a:ln w="3175">
              <a:solidFill>
                <a:schemeClr val="bg1"/>
              </a:solidFill>
            </a:ln>
          </p:spPr>
        </p:pic>
      </p:grpSp>
      <p:sp>
        <p:nvSpPr>
          <p:cNvPr id="9" name="Rectangle 3">
            <a:extLst>
              <a:ext uri="{FF2B5EF4-FFF2-40B4-BE49-F238E27FC236}">
                <a16:creationId xmlns:a16="http://schemas.microsoft.com/office/drawing/2014/main" id="{70BA47CA-AAF0-AC44-AC50-E014264BD013}"/>
              </a:ext>
            </a:extLst>
          </p:cNvPr>
          <p:cNvSpPr>
            <a:spLocks noChangeArrowheads="1"/>
          </p:cNvSpPr>
          <p:nvPr/>
        </p:nvSpPr>
        <p:spPr bwMode="auto">
          <a:xfrm>
            <a:off x="4815206" y="3824579"/>
            <a:ext cx="6971982" cy="1717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lnSpc>
                <a:spcPct val="120000"/>
              </a:lnSpc>
              <a:spcBef>
                <a:spcPct val="0"/>
              </a:spcBef>
              <a:spcAft>
                <a:spcPct val="0"/>
              </a:spcAft>
            </a:pPr>
            <a:r>
              <a:rPr lang="en-US" b="1" dirty="0"/>
              <a:t>Israeli Institutes that are, or have been, involved with CERN</a:t>
            </a:r>
            <a:endParaRPr lang="en-US" altLang="en-CH" b="1" dirty="0"/>
          </a:p>
          <a:p>
            <a:pPr marL="0" marR="0" lvl="0" indent="0" algn="l" defTabSz="914400" rtl="0" eaLnBrk="0" fontAlgn="base" latinLnBrk="0" hangingPunct="0">
              <a:lnSpc>
                <a:spcPct val="100000"/>
              </a:lnSpc>
              <a:spcBef>
                <a:spcPct val="0"/>
              </a:spcBef>
              <a:spcAft>
                <a:spcPct val="0"/>
              </a:spcAft>
              <a:buClrTx/>
              <a:buSzTx/>
              <a:buFontTx/>
              <a:buNone/>
              <a:tabLst/>
            </a:pPr>
            <a:r>
              <a:rPr lang="en-US" altLang="en-CH" sz="1200" b="1" dirty="0">
                <a:cs typeface="Calibri" panose="020F0502020204030204" pitchFamily="34" charset="0"/>
              </a:rPr>
              <a:t>Weizmann Institute of Science 		Rehovot</a:t>
            </a:r>
          </a:p>
          <a:p>
            <a:pPr marR="0" lvl="0" indent="0" fontAlgn="base">
              <a:lnSpc>
                <a:spcPct val="100000"/>
              </a:lnSpc>
              <a:spcBef>
                <a:spcPct val="0"/>
              </a:spcBef>
              <a:spcAft>
                <a:spcPct val="0"/>
              </a:spcAft>
              <a:buClrTx/>
              <a:buSzTx/>
              <a:buFontTx/>
              <a:buNone/>
              <a:tabLst/>
            </a:pPr>
            <a:r>
              <a:rPr lang="en-US" altLang="en-CH" sz="1200" b="1" dirty="0">
                <a:cs typeface="Calibri" panose="020F0502020204030204" pitchFamily="34" charset="0"/>
              </a:rPr>
              <a:t>Tel Aviv University 			Tel Aviv  </a:t>
            </a:r>
          </a:p>
          <a:p>
            <a:pPr lvl="0" fontAlgn="base">
              <a:spcBef>
                <a:spcPct val="0"/>
              </a:spcBef>
              <a:spcAft>
                <a:spcPct val="0"/>
              </a:spcAft>
            </a:pPr>
            <a:r>
              <a:rPr lang="en-US" altLang="en-CH" sz="1200" b="1" dirty="0">
                <a:cs typeface="Calibri" panose="020F0502020204030204" pitchFamily="34" charset="0"/>
              </a:rPr>
              <a:t>Technion-Israel Institute of Technology	Haifa   </a:t>
            </a:r>
          </a:p>
          <a:p>
            <a:pPr marR="0" lvl="0" indent="0" fontAlgn="base">
              <a:lnSpc>
                <a:spcPct val="100000"/>
              </a:lnSpc>
              <a:spcBef>
                <a:spcPct val="0"/>
              </a:spcBef>
              <a:spcAft>
                <a:spcPct val="0"/>
              </a:spcAft>
              <a:buClrTx/>
              <a:buSzTx/>
              <a:buFontTx/>
              <a:buNone/>
              <a:tabLst/>
            </a:pPr>
            <a:r>
              <a:rPr lang="en-US" altLang="en-CH" sz="1200" b="1" dirty="0">
                <a:cs typeface="Calibri" panose="020F0502020204030204" pitchFamily="34" charset="0"/>
              </a:rPr>
              <a:t>Ben-Gurion University of the Negev 		</a:t>
            </a:r>
            <a:r>
              <a:rPr lang="en-US" altLang="en-CH" sz="1200" b="1" dirty="0" err="1">
                <a:cs typeface="Calibri" panose="020F0502020204030204" pitchFamily="34" charset="0"/>
              </a:rPr>
              <a:t>Be’er</a:t>
            </a:r>
            <a:r>
              <a:rPr lang="en-US" altLang="en-CH" sz="1200" b="1" dirty="0">
                <a:cs typeface="Calibri" panose="020F0502020204030204" pitchFamily="34" charset="0"/>
              </a:rPr>
              <a:t> Sheva </a:t>
            </a:r>
          </a:p>
          <a:p>
            <a:pPr marR="0" lvl="0" indent="0" fontAlgn="base">
              <a:lnSpc>
                <a:spcPct val="100000"/>
              </a:lnSpc>
              <a:spcBef>
                <a:spcPct val="0"/>
              </a:spcBef>
              <a:spcAft>
                <a:spcPct val="0"/>
              </a:spcAft>
              <a:buClrTx/>
              <a:buSzTx/>
              <a:buFontTx/>
              <a:buNone/>
              <a:tabLst/>
            </a:pPr>
            <a:r>
              <a:rPr lang="en-US" altLang="en-CH" sz="1200" b="1" dirty="0" err="1">
                <a:cs typeface="Calibri" panose="020F0502020204030204" pitchFamily="34" charset="0"/>
              </a:rPr>
              <a:t>Soreq</a:t>
            </a:r>
            <a:r>
              <a:rPr lang="en-US" altLang="en-CH" sz="1200" b="1" dirty="0">
                <a:cs typeface="Calibri" panose="020F0502020204030204" pitchFamily="34" charset="0"/>
              </a:rPr>
              <a:t> Nuclear Research Center		Yavne </a:t>
            </a:r>
          </a:p>
          <a:p>
            <a:pPr marR="0" lvl="0" indent="0" fontAlgn="base">
              <a:lnSpc>
                <a:spcPct val="100000"/>
              </a:lnSpc>
              <a:spcBef>
                <a:spcPct val="0"/>
              </a:spcBef>
              <a:spcAft>
                <a:spcPct val="0"/>
              </a:spcAft>
              <a:buClrTx/>
              <a:buSzTx/>
              <a:buFontTx/>
              <a:buNone/>
              <a:tabLst/>
            </a:pPr>
            <a:r>
              <a:rPr lang="en-US" altLang="en-CH" sz="1200" b="1" dirty="0">
                <a:cs typeface="Calibri" panose="020F0502020204030204" pitchFamily="34" charset="0"/>
              </a:rPr>
              <a:t>The Hebrew University of Jerusalem		Jerusalem    </a:t>
            </a:r>
          </a:p>
          <a:p>
            <a:pPr marR="0" lvl="0" indent="0" fontAlgn="base">
              <a:lnSpc>
                <a:spcPct val="100000"/>
              </a:lnSpc>
              <a:spcBef>
                <a:spcPct val="0"/>
              </a:spcBef>
              <a:spcAft>
                <a:spcPct val="0"/>
              </a:spcAft>
              <a:buClrTx/>
              <a:buSzTx/>
              <a:buFontTx/>
              <a:buNone/>
              <a:tabLst/>
            </a:pPr>
            <a:r>
              <a:rPr lang="en-US" altLang="en-CH" sz="1200" b="1" dirty="0">
                <a:cs typeface="Calibri" panose="020F0502020204030204" pitchFamily="34" charset="0"/>
              </a:rPr>
              <a:t>Negev Nuclear Research Center		</a:t>
            </a:r>
            <a:r>
              <a:rPr lang="en-US" altLang="en-CH" sz="1200" b="1" dirty="0" err="1">
                <a:cs typeface="Calibri" panose="020F0502020204030204" pitchFamily="34" charset="0"/>
              </a:rPr>
              <a:t>Dimona</a:t>
            </a:r>
            <a:endParaRPr lang="en-US" altLang="en-CH" sz="1200" b="1" dirty="0">
              <a:cs typeface="Calibri" panose="020F0502020204030204" pitchFamily="34" charset="0"/>
            </a:endParaRPr>
          </a:p>
        </p:txBody>
      </p:sp>
    </p:spTree>
    <p:extLst>
      <p:ext uri="{BB962C8B-B14F-4D97-AF65-F5344CB8AC3E}">
        <p14:creationId xmlns:p14="http://schemas.microsoft.com/office/powerpoint/2010/main" val="155985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FBAB73-BFB7-6642-974C-991A98BA6D40}"/>
              </a:ext>
            </a:extLst>
          </p:cNvPr>
          <p:cNvSpPr>
            <a:spLocks noGrp="1"/>
          </p:cNvSpPr>
          <p:nvPr>
            <p:ph type="dt" sz="half" idx="10"/>
          </p:nvPr>
        </p:nvSpPr>
        <p:spPr/>
        <p:txBody>
          <a:bodyPr/>
          <a:lstStyle/>
          <a:p>
            <a:r>
              <a:rPr lang="de-CH"/>
              <a:t>7 March 2022</a:t>
            </a:r>
            <a:endParaRPr lang="fr-FR"/>
          </a:p>
        </p:txBody>
      </p:sp>
      <p:pic>
        <p:nvPicPr>
          <p:cNvPr id="16" name="Picture Placeholder 10">
            <a:extLst>
              <a:ext uri="{FF2B5EF4-FFF2-40B4-BE49-F238E27FC236}">
                <a16:creationId xmlns:a16="http://schemas.microsoft.com/office/drawing/2014/main" id="{C87A7DC7-CA5A-D240-BFCA-861653B88A1E}"/>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1810513"/>
            <a:ext cx="12192000" cy="3654264"/>
          </a:xfrm>
        </p:spPr>
      </p:pic>
      <p:sp>
        <p:nvSpPr>
          <p:cNvPr id="3" name="Footer Placeholder 2">
            <a:extLst>
              <a:ext uri="{FF2B5EF4-FFF2-40B4-BE49-F238E27FC236}">
                <a16:creationId xmlns:a16="http://schemas.microsoft.com/office/drawing/2014/main" id="{A4C9DA7B-4C64-284E-8A64-4DBFFDA8886F}"/>
              </a:ext>
            </a:extLst>
          </p:cNvPr>
          <p:cNvSpPr>
            <a:spLocks noGrp="1"/>
          </p:cNvSpPr>
          <p:nvPr>
            <p:ph type="ftr" sz="quarter" idx="11"/>
          </p:nvPr>
        </p:nvSpPr>
        <p:spPr/>
        <p:txBody>
          <a:bodyPr/>
          <a:lstStyle/>
          <a:p>
            <a:r>
              <a:rPr lang="fr-FR"/>
              <a:t>Presentation - Israel</a:t>
            </a:r>
          </a:p>
        </p:txBody>
      </p:sp>
      <p:sp>
        <p:nvSpPr>
          <p:cNvPr id="4" name="Slide Number Placeholder 3">
            <a:extLst>
              <a:ext uri="{FF2B5EF4-FFF2-40B4-BE49-F238E27FC236}">
                <a16:creationId xmlns:a16="http://schemas.microsoft.com/office/drawing/2014/main" id="{181E1D4A-3EB0-1E4B-AC50-8015282B000A}"/>
              </a:ext>
            </a:extLst>
          </p:cNvPr>
          <p:cNvSpPr>
            <a:spLocks noGrp="1"/>
          </p:cNvSpPr>
          <p:nvPr>
            <p:ph type="sldNum" sz="quarter" idx="12"/>
          </p:nvPr>
        </p:nvSpPr>
        <p:spPr/>
        <p:txBody>
          <a:bodyPr/>
          <a:lstStyle/>
          <a:p>
            <a:fld id="{490AA3F6-1618-3548-975A-DD1A2939A246}" type="slidenum">
              <a:rPr lang="fr-FR" smtClean="0"/>
              <a:t>31</a:t>
            </a:fld>
            <a:endParaRPr lang="fr-FR"/>
          </a:p>
        </p:txBody>
      </p:sp>
      <p:sp>
        <p:nvSpPr>
          <p:cNvPr id="5" name="Title 4">
            <a:extLst>
              <a:ext uri="{FF2B5EF4-FFF2-40B4-BE49-F238E27FC236}">
                <a16:creationId xmlns:a16="http://schemas.microsoft.com/office/drawing/2014/main" id="{AD738BFE-48C4-8040-89C9-74B11DD07C66}"/>
              </a:ext>
            </a:extLst>
          </p:cNvPr>
          <p:cNvSpPr>
            <a:spLocks noGrp="1"/>
          </p:cNvSpPr>
          <p:nvPr>
            <p:ph type="title"/>
          </p:nvPr>
        </p:nvSpPr>
        <p:spPr/>
        <p:txBody>
          <a:bodyPr/>
          <a:lstStyle/>
          <a:p>
            <a:r>
              <a:rPr lang="en-GB" dirty="0"/>
              <a:t>Important Contributions to ATLAS</a:t>
            </a:r>
          </a:p>
        </p:txBody>
      </p:sp>
      <p:sp>
        <p:nvSpPr>
          <p:cNvPr id="7" name="Text Placeholder 6">
            <a:extLst>
              <a:ext uri="{FF2B5EF4-FFF2-40B4-BE49-F238E27FC236}">
                <a16:creationId xmlns:a16="http://schemas.microsoft.com/office/drawing/2014/main" id="{63F7D370-C899-5C4F-8896-8E8A4B1F3C8B}"/>
              </a:ext>
            </a:extLst>
          </p:cNvPr>
          <p:cNvSpPr>
            <a:spLocks noGrp="1"/>
          </p:cNvSpPr>
          <p:nvPr>
            <p:ph type="body" sz="quarter" idx="14"/>
          </p:nvPr>
        </p:nvSpPr>
        <p:spPr/>
        <p:txBody>
          <a:bodyPr/>
          <a:lstStyle/>
          <a:p>
            <a:r>
              <a:rPr lang="en-GB" dirty="0"/>
              <a:t>Muon System: </a:t>
            </a:r>
          </a:p>
          <a:p>
            <a:r>
              <a:rPr lang="en-GB" dirty="0"/>
              <a:t>66% of end-cap muon trigger chambers</a:t>
            </a:r>
          </a:p>
          <a:p>
            <a:r>
              <a:rPr lang="en-GB" dirty="0"/>
              <a:t>Construction of online systems and Muon reconstruction software</a:t>
            </a:r>
          </a:p>
        </p:txBody>
      </p:sp>
      <p:sp>
        <p:nvSpPr>
          <p:cNvPr id="8" name="Text Placeholder 7">
            <a:extLst>
              <a:ext uri="{FF2B5EF4-FFF2-40B4-BE49-F238E27FC236}">
                <a16:creationId xmlns:a16="http://schemas.microsoft.com/office/drawing/2014/main" id="{0A2B6837-0061-7F4E-87E4-63EA2A1C72E6}"/>
              </a:ext>
            </a:extLst>
          </p:cNvPr>
          <p:cNvSpPr>
            <a:spLocks noGrp="1"/>
          </p:cNvSpPr>
          <p:nvPr>
            <p:ph type="body" sz="quarter" idx="15"/>
          </p:nvPr>
        </p:nvSpPr>
        <p:spPr/>
        <p:txBody>
          <a:bodyPr/>
          <a:lstStyle/>
          <a:p>
            <a:r>
              <a:rPr lang="en-GB" dirty="0"/>
              <a:t>New Small Wheel Muon Detector</a:t>
            </a:r>
          </a:p>
          <a:p>
            <a:r>
              <a:rPr lang="en-GB" dirty="0"/>
              <a:t>Major role in design</a:t>
            </a:r>
          </a:p>
          <a:p>
            <a:r>
              <a:rPr lang="en-GB" dirty="0"/>
              <a:t>Construction of 25% of new </a:t>
            </a:r>
            <a:r>
              <a:rPr lang="en-GB" dirty="0" err="1"/>
              <a:t>sTGC</a:t>
            </a:r>
            <a:r>
              <a:rPr lang="en-GB" dirty="0"/>
              <a:t> chambers, integration &amp; testing at CERN</a:t>
            </a:r>
          </a:p>
        </p:txBody>
      </p:sp>
      <p:sp>
        <p:nvSpPr>
          <p:cNvPr id="9" name="Text Placeholder 8">
            <a:extLst>
              <a:ext uri="{FF2B5EF4-FFF2-40B4-BE49-F238E27FC236}">
                <a16:creationId xmlns:a16="http://schemas.microsoft.com/office/drawing/2014/main" id="{780DEA80-5952-1149-B3E8-4D41DF4E6954}"/>
              </a:ext>
            </a:extLst>
          </p:cNvPr>
          <p:cNvSpPr>
            <a:spLocks noGrp="1"/>
          </p:cNvSpPr>
          <p:nvPr>
            <p:ph type="body" sz="quarter" idx="19"/>
          </p:nvPr>
        </p:nvSpPr>
        <p:spPr/>
        <p:txBody>
          <a:bodyPr/>
          <a:lstStyle/>
          <a:p>
            <a:r>
              <a:rPr lang="en-GB" dirty="0"/>
              <a:t>Major Distributed Tier-2 computing grid in Israel</a:t>
            </a:r>
          </a:p>
        </p:txBody>
      </p:sp>
      <p:grpSp>
        <p:nvGrpSpPr>
          <p:cNvPr id="15" name="Group 14">
            <a:extLst>
              <a:ext uri="{FF2B5EF4-FFF2-40B4-BE49-F238E27FC236}">
                <a16:creationId xmlns:a16="http://schemas.microsoft.com/office/drawing/2014/main" id="{98202A19-4585-E145-8085-579451B4DC8F}"/>
              </a:ext>
            </a:extLst>
          </p:cNvPr>
          <p:cNvGrpSpPr/>
          <p:nvPr/>
        </p:nvGrpSpPr>
        <p:grpSpPr>
          <a:xfrm>
            <a:off x="4791108" y="163061"/>
            <a:ext cx="2609784" cy="768857"/>
            <a:chOff x="4742117" y="188462"/>
            <a:chExt cx="2609784" cy="768857"/>
          </a:xfrm>
        </p:grpSpPr>
        <p:pic>
          <p:nvPicPr>
            <p:cNvPr id="11" name="Picture 10">
              <a:extLst>
                <a:ext uri="{FF2B5EF4-FFF2-40B4-BE49-F238E27FC236}">
                  <a16:creationId xmlns:a16="http://schemas.microsoft.com/office/drawing/2014/main" id="{B8B1E7D4-24AB-3848-946F-569BE258430F}"/>
                </a:ext>
              </a:extLst>
            </p:cNvPr>
            <p:cNvPicPr>
              <a:picLocks noChangeAspect="1"/>
            </p:cNvPicPr>
            <p:nvPr/>
          </p:nvPicPr>
          <p:blipFill>
            <a:blip r:embed="rId4"/>
            <a:stretch>
              <a:fillRect/>
            </a:stretch>
          </p:blipFill>
          <p:spPr>
            <a:xfrm>
              <a:off x="4742117" y="196183"/>
              <a:ext cx="1113737" cy="752425"/>
            </a:xfrm>
            <a:prstGeom prst="rect">
              <a:avLst/>
            </a:prstGeom>
          </p:spPr>
        </p:pic>
        <p:pic>
          <p:nvPicPr>
            <p:cNvPr id="13" name="Picture 12">
              <a:extLst>
                <a:ext uri="{FF2B5EF4-FFF2-40B4-BE49-F238E27FC236}">
                  <a16:creationId xmlns:a16="http://schemas.microsoft.com/office/drawing/2014/main" id="{222BAB6A-4E6B-F641-BB59-01ED1596720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294723" y="188462"/>
              <a:ext cx="1057178" cy="768857"/>
            </a:xfrm>
            <a:prstGeom prst="rect">
              <a:avLst/>
            </a:prstGeom>
            <a:ln w="3175">
              <a:solidFill>
                <a:schemeClr val="bg1"/>
              </a:solidFill>
            </a:ln>
          </p:spPr>
        </p:pic>
      </p:grpSp>
    </p:spTree>
    <p:extLst>
      <p:ext uri="{BB962C8B-B14F-4D97-AF65-F5344CB8AC3E}">
        <p14:creationId xmlns:p14="http://schemas.microsoft.com/office/powerpoint/2010/main" val="618185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FBAB73-BFB7-6642-974C-991A98BA6D40}"/>
              </a:ext>
            </a:extLst>
          </p:cNvPr>
          <p:cNvSpPr>
            <a:spLocks noGrp="1"/>
          </p:cNvSpPr>
          <p:nvPr>
            <p:ph type="dt" sz="half" idx="10"/>
          </p:nvPr>
        </p:nvSpPr>
        <p:spPr/>
        <p:txBody>
          <a:bodyPr/>
          <a:lstStyle/>
          <a:p>
            <a:r>
              <a:rPr lang="de-CH"/>
              <a:t>7 March 2022</a:t>
            </a:r>
            <a:endParaRPr lang="fr-FR"/>
          </a:p>
        </p:txBody>
      </p:sp>
      <p:pic>
        <p:nvPicPr>
          <p:cNvPr id="16" name="Picture Placeholder 10">
            <a:extLst>
              <a:ext uri="{FF2B5EF4-FFF2-40B4-BE49-F238E27FC236}">
                <a16:creationId xmlns:a16="http://schemas.microsoft.com/office/drawing/2014/main" id="{C87A7DC7-CA5A-D240-BFCA-861653B88A1E}"/>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p:blipFill>
        <p:spPr>
          <a:xfrm>
            <a:off x="0" y="1812554"/>
            <a:ext cx="12192000" cy="3654264"/>
          </a:xfrm>
        </p:spPr>
      </p:pic>
      <p:sp>
        <p:nvSpPr>
          <p:cNvPr id="3" name="Footer Placeholder 2">
            <a:extLst>
              <a:ext uri="{FF2B5EF4-FFF2-40B4-BE49-F238E27FC236}">
                <a16:creationId xmlns:a16="http://schemas.microsoft.com/office/drawing/2014/main" id="{A4C9DA7B-4C64-284E-8A64-4DBFFDA8886F}"/>
              </a:ext>
            </a:extLst>
          </p:cNvPr>
          <p:cNvSpPr>
            <a:spLocks noGrp="1"/>
          </p:cNvSpPr>
          <p:nvPr>
            <p:ph type="ftr" sz="quarter" idx="11"/>
          </p:nvPr>
        </p:nvSpPr>
        <p:spPr/>
        <p:txBody>
          <a:bodyPr/>
          <a:lstStyle/>
          <a:p>
            <a:r>
              <a:rPr lang="fr-FR"/>
              <a:t>Presentation - Israel</a:t>
            </a:r>
          </a:p>
        </p:txBody>
      </p:sp>
      <p:sp>
        <p:nvSpPr>
          <p:cNvPr id="4" name="Slide Number Placeholder 3">
            <a:extLst>
              <a:ext uri="{FF2B5EF4-FFF2-40B4-BE49-F238E27FC236}">
                <a16:creationId xmlns:a16="http://schemas.microsoft.com/office/drawing/2014/main" id="{181E1D4A-3EB0-1E4B-AC50-8015282B000A}"/>
              </a:ext>
            </a:extLst>
          </p:cNvPr>
          <p:cNvSpPr>
            <a:spLocks noGrp="1"/>
          </p:cNvSpPr>
          <p:nvPr>
            <p:ph type="sldNum" sz="quarter" idx="12"/>
          </p:nvPr>
        </p:nvSpPr>
        <p:spPr/>
        <p:txBody>
          <a:bodyPr/>
          <a:lstStyle/>
          <a:p>
            <a:fld id="{490AA3F6-1618-3548-975A-DD1A2939A246}" type="slidenum">
              <a:rPr lang="fr-FR" smtClean="0"/>
              <a:t>32</a:t>
            </a:fld>
            <a:endParaRPr lang="fr-FR"/>
          </a:p>
        </p:txBody>
      </p:sp>
      <p:sp>
        <p:nvSpPr>
          <p:cNvPr id="5" name="Title 4">
            <a:extLst>
              <a:ext uri="{FF2B5EF4-FFF2-40B4-BE49-F238E27FC236}">
                <a16:creationId xmlns:a16="http://schemas.microsoft.com/office/drawing/2014/main" id="{AD738BFE-48C4-8040-89C9-74B11DD07C66}"/>
              </a:ext>
            </a:extLst>
          </p:cNvPr>
          <p:cNvSpPr>
            <a:spLocks noGrp="1"/>
          </p:cNvSpPr>
          <p:nvPr>
            <p:ph type="title"/>
          </p:nvPr>
        </p:nvSpPr>
        <p:spPr/>
        <p:txBody>
          <a:bodyPr/>
          <a:lstStyle/>
          <a:p>
            <a:r>
              <a:rPr lang="en-GB" dirty="0"/>
              <a:t>Israeli physicists in key roles</a:t>
            </a:r>
          </a:p>
        </p:txBody>
      </p:sp>
      <p:sp>
        <p:nvSpPr>
          <p:cNvPr id="7" name="Text Placeholder 6">
            <a:extLst>
              <a:ext uri="{FF2B5EF4-FFF2-40B4-BE49-F238E27FC236}">
                <a16:creationId xmlns:a16="http://schemas.microsoft.com/office/drawing/2014/main" id="{63F7D370-C899-5C4F-8896-8E8A4B1F3C8B}"/>
              </a:ext>
            </a:extLst>
          </p:cNvPr>
          <p:cNvSpPr>
            <a:spLocks noGrp="1"/>
          </p:cNvSpPr>
          <p:nvPr>
            <p:ph type="body" sz="quarter" idx="14"/>
          </p:nvPr>
        </p:nvSpPr>
        <p:spPr/>
        <p:txBody>
          <a:bodyPr>
            <a:normAutofit lnSpcReduction="10000"/>
          </a:bodyPr>
          <a:lstStyle/>
          <a:p>
            <a:r>
              <a:rPr lang="en-GB" sz="1500" b="1" dirty="0"/>
              <a:t>Strong involvement in physics analysis:</a:t>
            </a:r>
          </a:p>
          <a:p>
            <a:r>
              <a:rPr lang="en-GB" sz="1500" dirty="0"/>
              <a:t>Higgs boson measurements </a:t>
            </a:r>
          </a:p>
          <a:p>
            <a:r>
              <a:rPr lang="en-GB" sz="1500" dirty="0"/>
              <a:t>Searches for exotic particles</a:t>
            </a:r>
          </a:p>
          <a:p>
            <a:r>
              <a:rPr lang="en-GB" sz="1500" dirty="0"/>
              <a:t>Quark-gluon plasma in Heavy ion collisions</a:t>
            </a:r>
          </a:p>
        </p:txBody>
      </p:sp>
      <p:sp>
        <p:nvSpPr>
          <p:cNvPr id="8" name="Text Placeholder 7">
            <a:extLst>
              <a:ext uri="{FF2B5EF4-FFF2-40B4-BE49-F238E27FC236}">
                <a16:creationId xmlns:a16="http://schemas.microsoft.com/office/drawing/2014/main" id="{0A2B6837-0061-7F4E-87E4-63EA2A1C72E6}"/>
              </a:ext>
            </a:extLst>
          </p:cNvPr>
          <p:cNvSpPr>
            <a:spLocks noGrp="1"/>
          </p:cNvSpPr>
          <p:nvPr>
            <p:ph type="body" sz="quarter" idx="15"/>
          </p:nvPr>
        </p:nvSpPr>
        <p:spPr/>
        <p:txBody>
          <a:bodyPr/>
          <a:lstStyle/>
          <a:p>
            <a:r>
              <a:rPr lang="en-GB" dirty="0"/>
              <a:t>Several Key roles within the</a:t>
            </a:r>
            <a:br>
              <a:rPr lang="en-GB" dirty="0"/>
            </a:br>
            <a:r>
              <a:rPr lang="en-GB" dirty="0"/>
              <a:t> ATLAS collaboration</a:t>
            </a:r>
          </a:p>
        </p:txBody>
      </p:sp>
      <p:sp>
        <p:nvSpPr>
          <p:cNvPr id="9" name="Text Placeholder 8">
            <a:extLst>
              <a:ext uri="{FF2B5EF4-FFF2-40B4-BE49-F238E27FC236}">
                <a16:creationId xmlns:a16="http://schemas.microsoft.com/office/drawing/2014/main" id="{780DEA80-5952-1149-B3E8-4D41DF4E6954}"/>
              </a:ext>
            </a:extLst>
          </p:cNvPr>
          <p:cNvSpPr>
            <a:spLocks noGrp="1"/>
          </p:cNvSpPr>
          <p:nvPr>
            <p:ph type="body" sz="quarter" idx="19"/>
          </p:nvPr>
        </p:nvSpPr>
        <p:spPr/>
        <p:txBody>
          <a:bodyPr>
            <a:normAutofit/>
          </a:bodyPr>
          <a:lstStyle/>
          <a:p>
            <a:r>
              <a:rPr lang="en-GB" sz="1500" b="1" dirty="0"/>
              <a:t>Setting the direction for CERN:</a:t>
            </a:r>
          </a:p>
          <a:p>
            <a:r>
              <a:rPr lang="en-GB" sz="1500" dirty="0"/>
              <a:t>Halina </a:t>
            </a:r>
            <a:r>
              <a:rPr lang="en-GB" sz="1500" dirty="0" err="1"/>
              <a:t>Abramowicz</a:t>
            </a:r>
            <a:r>
              <a:rPr lang="en-GB" sz="1500" dirty="0"/>
              <a:t>, secretary of the 2020 update of the European </a:t>
            </a:r>
            <a:br>
              <a:rPr lang="en-GB" sz="1500" dirty="0"/>
            </a:br>
            <a:r>
              <a:rPr lang="en-GB" sz="1500" dirty="0"/>
              <a:t>Strategy for Particle Physics</a:t>
            </a:r>
          </a:p>
          <a:p>
            <a:r>
              <a:rPr lang="en-GB" sz="1500" dirty="0"/>
              <a:t>Eliezer </a:t>
            </a:r>
            <a:r>
              <a:rPr lang="en-GB" sz="1500" dirty="0" err="1"/>
              <a:t>Rabinovici</a:t>
            </a:r>
            <a:r>
              <a:rPr lang="en-GB" sz="1500" dirty="0"/>
              <a:t>, President of </a:t>
            </a:r>
            <a:br>
              <a:rPr lang="en-GB" sz="1500" dirty="0"/>
            </a:br>
            <a:r>
              <a:rPr lang="en-GB" sz="1500" dirty="0"/>
              <a:t>CERN council </a:t>
            </a:r>
          </a:p>
        </p:txBody>
      </p:sp>
      <p:grpSp>
        <p:nvGrpSpPr>
          <p:cNvPr id="15" name="Group 14">
            <a:extLst>
              <a:ext uri="{FF2B5EF4-FFF2-40B4-BE49-F238E27FC236}">
                <a16:creationId xmlns:a16="http://schemas.microsoft.com/office/drawing/2014/main" id="{98202A19-4585-E145-8085-579451B4DC8F}"/>
              </a:ext>
            </a:extLst>
          </p:cNvPr>
          <p:cNvGrpSpPr/>
          <p:nvPr/>
        </p:nvGrpSpPr>
        <p:grpSpPr>
          <a:xfrm>
            <a:off x="4791108" y="163061"/>
            <a:ext cx="2609784" cy="768857"/>
            <a:chOff x="4742117" y="188462"/>
            <a:chExt cx="2609784" cy="768857"/>
          </a:xfrm>
        </p:grpSpPr>
        <p:pic>
          <p:nvPicPr>
            <p:cNvPr id="11" name="Picture 10">
              <a:extLst>
                <a:ext uri="{FF2B5EF4-FFF2-40B4-BE49-F238E27FC236}">
                  <a16:creationId xmlns:a16="http://schemas.microsoft.com/office/drawing/2014/main" id="{B8B1E7D4-24AB-3848-946F-569BE258430F}"/>
                </a:ext>
              </a:extLst>
            </p:cNvPr>
            <p:cNvPicPr>
              <a:picLocks noChangeAspect="1"/>
            </p:cNvPicPr>
            <p:nvPr/>
          </p:nvPicPr>
          <p:blipFill>
            <a:blip r:embed="rId4"/>
            <a:stretch>
              <a:fillRect/>
            </a:stretch>
          </p:blipFill>
          <p:spPr>
            <a:xfrm>
              <a:off x="4742117" y="196183"/>
              <a:ext cx="1113737" cy="752425"/>
            </a:xfrm>
            <a:prstGeom prst="rect">
              <a:avLst/>
            </a:prstGeom>
          </p:spPr>
        </p:pic>
        <p:pic>
          <p:nvPicPr>
            <p:cNvPr id="13" name="Picture 12">
              <a:extLst>
                <a:ext uri="{FF2B5EF4-FFF2-40B4-BE49-F238E27FC236}">
                  <a16:creationId xmlns:a16="http://schemas.microsoft.com/office/drawing/2014/main" id="{222BAB6A-4E6B-F641-BB59-01ED1596720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294723" y="188462"/>
              <a:ext cx="1057178" cy="768857"/>
            </a:xfrm>
            <a:prstGeom prst="rect">
              <a:avLst/>
            </a:prstGeom>
            <a:ln w="3175">
              <a:solidFill>
                <a:schemeClr val="bg1"/>
              </a:solidFill>
            </a:ln>
          </p:spPr>
        </p:pic>
      </p:grpSp>
    </p:spTree>
    <p:extLst>
      <p:ext uri="{BB962C8B-B14F-4D97-AF65-F5344CB8AC3E}">
        <p14:creationId xmlns:p14="http://schemas.microsoft.com/office/powerpoint/2010/main" val="26532547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4C80CC52-5E66-E241-AE5F-6ED668DD895A}"/>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AD4AFB6B-05E3-6640-8051-B741C1A11CF2}"/>
              </a:ext>
            </a:extLst>
          </p:cNvPr>
          <p:cNvSpPr txBox="1">
            <a:spLocks/>
          </p:cNvSpPr>
          <p:nvPr/>
        </p:nvSpPr>
        <p:spPr>
          <a:xfrm>
            <a:off x="572629" y="3717997"/>
            <a:ext cx="10800000" cy="1887532"/>
          </a:xfrm>
          <a:prstGeom prst="rect">
            <a:avLst/>
          </a:prstGeom>
        </p:spPr>
        <p:txBody>
          <a:bodyPr>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nSpc>
                <a:spcPct val="110000"/>
              </a:lnSpc>
            </a:pPr>
            <a:r>
              <a:rPr lang="en-US" b="1" dirty="0">
                <a:solidFill>
                  <a:schemeClr val="bg2"/>
                </a:solidFill>
              </a:rPr>
              <a:t>CERN will continue to play a crucial role </a:t>
            </a:r>
            <a:br>
              <a:rPr lang="en-US" b="1" dirty="0">
                <a:solidFill>
                  <a:schemeClr val="bg2"/>
                </a:solidFill>
              </a:rPr>
            </a:br>
            <a:r>
              <a:rPr lang="en-US" b="1" dirty="0">
                <a:solidFill>
                  <a:schemeClr val="bg2"/>
                </a:solidFill>
              </a:rPr>
              <a:t>in the journey of exploration</a:t>
            </a:r>
            <a:endParaRPr lang="en-US" sz="3800" b="1" dirty="0">
              <a:solidFill>
                <a:schemeClr val="bg2"/>
              </a:solidFill>
            </a:endParaRPr>
          </a:p>
        </p:txBody>
      </p:sp>
      <p:sp>
        <p:nvSpPr>
          <p:cNvPr id="9" name="Title 4">
            <a:extLst>
              <a:ext uri="{FF2B5EF4-FFF2-40B4-BE49-F238E27FC236}">
                <a16:creationId xmlns:a16="http://schemas.microsoft.com/office/drawing/2014/main" id="{4B331A5A-F4C2-634C-BD63-BF79192E612F}"/>
              </a:ext>
            </a:extLst>
          </p:cNvPr>
          <p:cNvSpPr txBox="1">
            <a:spLocks/>
          </p:cNvSpPr>
          <p:nvPr/>
        </p:nvSpPr>
        <p:spPr>
          <a:xfrm>
            <a:off x="674228" y="1967819"/>
            <a:ext cx="10800000" cy="1116849"/>
          </a:xfrm>
          <a:prstGeom prst="rect">
            <a:avLst/>
          </a:prstGeom>
        </p:spPr>
        <p:txBody>
          <a:bodyPr>
            <a:no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dirty="0">
                <a:solidFill>
                  <a:schemeClr val="bg2"/>
                </a:solidFill>
              </a:rPr>
              <a:t>There are many unanswered questions </a:t>
            </a:r>
            <a:br>
              <a:rPr lang="en-US" sz="4000" dirty="0">
                <a:solidFill>
                  <a:schemeClr val="bg2"/>
                </a:solidFill>
              </a:rPr>
            </a:br>
            <a:r>
              <a:rPr lang="en-US" sz="4000" dirty="0">
                <a:solidFill>
                  <a:schemeClr val="bg2"/>
                </a:solidFill>
              </a:rPr>
              <a:t>in fundamental physics</a:t>
            </a:r>
            <a:endParaRPr lang="en-US" sz="4000" dirty="0"/>
          </a:p>
        </p:txBody>
      </p:sp>
    </p:spTree>
    <p:extLst>
      <p:ext uri="{BB962C8B-B14F-4D97-AF65-F5344CB8AC3E}">
        <p14:creationId xmlns:p14="http://schemas.microsoft.com/office/powerpoint/2010/main" val="46486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sp>
        <p:nvSpPr>
          <p:cNvPr id="4" name="Espace réservé de la date 3"/>
          <p:cNvSpPr>
            <a:spLocks noGrp="1"/>
          </p:cNvSpPr>
          <p:nvPr>
            <p:ph type="dt" sz="half" idx="10"/>
          </p:nvPr>
        </p:nvSpPr>
        <p:spPr>
          <a:xfrm>
            <a:off x="9647263" y="6441742"/>
            <a:ext cx="1517702" cy="239688"/>
          </a:xfrm>
        </p:spPr>
        <p:txBody>
          <a:bodyPr/>
          <a:lstStyle/>
          <a:p>
            <a:r>
              <a:rPr lang="de-CH"/>
              <a:t>7 March 2022</a:t>
            </a:r>
            <a:endParaRPr lang="fr-FR" dirty="0"/>
          </a:p>
        </p:txBody>
      </p:sp>
      <p:sp>
        <p:nvSpPr>
          <p:cNvPr id="5" name="Espace réservé du pied de page 4"/>
          <p:cNvSpPr>
            <a:spLocks noGrp="1"/>
          </p:cNvSpPr>
          <p:nvPr>
            <p:ph type="ftr" sz="quarter" idx="11"/>
          </p:nvPr>
        </p:nvSpPr>
        <p:spPr>
          <a:xfrm>
            <a:off x="1228545" y="6441743"/>
            <a:ext cx="3608877" cy="239688"/>
          </a:xfrm>
        </p:spPr>
        <p:txBody>
          <a:bodyPr/>
          <a:lstStyle/>
          <a:p>
            <a:r>
              <a:rPr lang="fr-FR"/>
              <a:t>Presentation - Israel</a:t>
            </a:r>
            <a:endParaRPr lang="en-US"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4</a:t>
            </a:fld>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dirty="0">
                <a:solidFill>
                  <a:schemeClr val="accent3"/>
                </a:solidFill>
                <a:latin typeface="Arial" charset="0"/>
                <a:ea typeface="Arial" charset="0"/>
                <a:cs typeface="Arial" charset="0"/>
              </a:rPr>
              <a:t>RESEARCH</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dirty="0">
                <a:solidFill>
                  <a:schemeClr val="accent4"/>
                </a:solidFill>
                <a:latin typeface="Arial" charset="0"/>
                <a:ea typeface="Arial" charset="0"/>
                <a:cs typeface="Arial" charset="0"/>
              </a:rPr>
              <a:t>EDUCATION </a:t>
            </a:r>
            <a:br>
              <a:rPr lang="en-US" dirty="0">
                <a:solidFill>
                  <a:schemeClr val="accent4"/>
                </a:solidFill>
                <a:latin typeface="Arial" charset="0"/>
                <a:ea typeface="Arial" charset="0"/>
                <a:cs typeface="Arial" charset="0"/>
              </a:rPr>
            </a:br>
            <a:r>
              <a:rPr lang="en-US" dirty="0">
                <a:solidFill>
                  <a:schemeClr val="accent4"/>
                </a:solidFill>
                <a:latin typeface="Arial" charset="0"/>
                <a:ea typeface="Arial" charset="0"/>
                <a:cs typeface="Arial" charset="0"/>
              </a:rPr>
              <a:t>&amp; TRAINING</a:t>
            </a:r>
            <a:endParaRPr lang="fr-FR" dirty="0">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dirty="0">
                <a:solidFill>
                  <a:schemeClr val="accent1"/>
                </a:solidFill>
                <a:latin typeface="Arial" charset="0"/>
                <a:ea typeface="Arial" charset="0"/>
                <a:cs typeface="Arial" charset="0"/>
              </a:rPr>
              <a:t>TECHNOLOGY </a:t>
            </a:r>
            <a:br>
              <a:rPr lang="en-US" dirty="0">
                <a:solidFill>
                  <a:schemeClr val="accent1"/>
                </a:solidFill>
                <a:latin typeface="Arial" charset="0"/>
                <a:ea typeface="Arial" charset="0"/>
                <a:cs typeface="Arial" charset="0"/>
              </a:rPr>
            </a:br>
            <a:r>
              <a:rPr lang="en-US" dirty="0">
                <a:solidFill>
                  <a:schemeClr val="accent1"/>
                </a:solidFill>
                <a:latin typeface="Arial" charset="0"/>
                <a:ea typeface="Arial" charset="0"/>
                <a:cs typeface="Arial" charset="0"/>
              </a:rPr>
              <a:t>&amp; INNOVATION</a:t>
            </a:r>
            <a:endParaRPr lang="fr-FR" dirty="0">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dirty="0">
                <a:solidFill>
                  <a:schemeClr val="accent2"/>
                </a:solidFill>
                <a:latin typeface="Arial" charset="0"/>
                <a:ea typeface="Arial" charset="0"/>
                <a:cs typeface="Arial" charset="0"/>
              </a:rPr>
              <a:t>COLLABORATION</a:t>
            </a:r>
            <a:endParaRPr lang="fr-FR" dirty="0">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sp>
      <p:pic>
        <p:nvPicPr>
          <p:cNvPr id="3" name="Pictur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RESEARCH</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What is the universe made of</a:t>
            </a:r>
            <a:r>
              <a:rPr lang="fr-FR" dirty="0"/>
              <a:t>?</a:t>
            </a:r>
          </a:p>
        </p:txBody>
      </p:sp>
      <p:sp>
        <p:nvSpPr>
          <p:cNvPr id="4" name="Espace réservé de la date 3"/>
          <p:cNvSpPr>
            <a:spLocks noGrp="1"/>
          </p:cNvSpPr>
          <p:nvPr>
            <p:ph type="dt" sz="half" idx="10"/>
          </p:nvPr>
        </p:nvSpPr>
        <p:spPr/>
        <p:txBody>
          <a:bodyPr/>
          <a:lstStyle/>
          <a:p>
            <a:r>
              <a:rPr lang="de-CH"/>
              <a:t>7 March 2022</a:t>
            </a:r>
            <a:endParaRPr lang="fr-FR" dirty="0"/>
          </a:p>
        </p:txBody>
      </p:sp>
      <p:sp>
        <p:nvSpPr>
          <p:cNvPr id="5" name="Espace réservé du pied de page 4"/>
          <p:cNvSpPr>
            <a:spLocks noGrp="1"/>
          </p:cNvSpPr>
          <p:nvPr>
            <p:ph type="ftr" sz="quarter" idx="11"/>
          </p:nvPr>
        </p:nvSpPr>
        <p:spPr/>
        <p:txBody>
          <a:bodyPr/>
          <a:lstStyle/>
          <a:p>
            <a:r>
              <a:rPr lang="fr-FR"/>
              <a:t>Presentation - Israel</a:t>
            </a:r>
            <a:endParaRPr lang="en-US"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6</a:t>
            </a:fld>
            <a:endParaRPr lang="fr-FR" dirty="0"/>
          </a:p>
        </p:txBody>
      </p:sp>
      <p:sp>
        <p:nvSpPr>
          <p:cNvPr id="3" name="Espace réservé du contenu 2"/>
          <p:cNvSpPr>
            <a:spLocks noGrp="1"/>
          </p:cNvSpPr>
          <p:nvPr>
            <p:ph idx="1"/>
          </p:nvPr>
        </p:nvSpPr>
        <p:spPr>
          <a:xfrm>
            <a:off x="695325" y="1281546"/>
            <a:ext cx="10801350" cy="1385080"/>
          </a:xfrm>
        </p:spPr>
        <p:txBody>
          <a:bodyPr>
            <a:noAutofit/>
          </a:bodyPr>
          <a:lstStyle/>
          <a:p>
            <a:r>
              <a:rPr lang="en-US" dirty="0">
                <a:solidFill>
                  <a:schemeClr val="tx2"/>
                </a:solidFill>
              </a:rPr>
              <a:t>We study the elementary building blocks of matter and the forces that control their </a:t>
            </a:r>
            <a:r>
              <a:rPr lang="en-US" dirty="0" err="1">
                <a:solidFill>
                  <a:schemeClr val="tx2"/>
                </a:solidFill>
              </a:rPr>
              <a:t>behaviour</a:t>
            </a:r>
            <a:endParaRPr lang="fr-FR" dirty="0">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r>
                <a:rPr lang="fr-FR" sz="1400" dirty="0" err="1">
                  <a:solidFill>
                    <a:schemeClr val="bg1"/>
                  </a:solidFill>
                </a:rPr>
                <a:t>Matter</a:t>
              </a:r>
              <a:endParaRPr lang="fr-FR" sz="1400" dirty="0">
                <a:solidFill>
                  <a:schemeClr val="bg1"/>
                </a:solidFill>
              </a:endParaRPr>
            </a:p>
            <a:p>
              <a:r>
                <a:rPr lang="uk-UA" sz="1200" dirty="0">
                  <a:solidFill>
                    <a:schemeClr val="bg1"/>
                  </a:solidFill>
                </a:rPr>
                <a:t>0,1 m</a:t>
              </a:r>
              <a:endParaRPr lang="fr-FR" sz="1200" dirty="0">
                <a:solidFill>
                  <a:schemeClr val="bg1"/>
                </a:solidFill>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r>
                <a:rPr lang="fr-FR" sz="1400" dirty="0" err="1">
                  <a:solidFill>
                    <a:schemeClr val="bg1"/>
                  </a:solidFill>
                </a:rPr>
                <a:t>Atom</a:t>
              </a:r>
              <a:endParaRPr lang="fr-FR" sz="1400" dirty="0">
                <a:solidFill>
                  <a:schemeClr val="bg1"/>
                </a:solidFill>
              </a:endParaRPr>
            </a:p>
            <a:p>
              <a:r>
                <a:rPr lang="en-US" sz="1200" dirty="0">
                  <a:solidFill>
                    <a:schemeClr val="bg1"/>
                  </a:solidFill>
                </a:rPr>
                <a:t>~10</a:t>
              </a:r>
              <a:r>
                <a:rPr lang="en-US" sz="1200" baseline="30000" dirty="0">
                  <a:solidFill>
                    <a:schemeClr val="bg1"/>
                  </a:solidFill>
                </a:rPr>
                <a:t>-10</a:t>
              </a:r>
              <a:r>
                <a:rPr lang="en-US" sz="1200" dirty="0">
                  <a:solidFill>
                    <a:schemeClr val="bg1"/>
                  </a:solidFill>
                </a:rPr>
                <a:t> m</a:t>
              </a:r>
              <a:endParaRPr lang="fr-FR" sz="1200" dirty="0">
                <a:solidFill>
                  <a:schemeClr val="bg1"/>
                </a:solidFill>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r>
                <a:rPr lang="fr-FR" sz="1400" dirty="0">
                  <a:solidFill>
                    <a:schemeClr val="bg1"/>
                  </a:solidFill>
                </a:rPr>
                <a:t>Nucleus</a:t>
              </a:r>
            </a:p>
            <a:p>
              <a:r>
                <a:rPr lang="cs-CZ" sz="1200" dirty="0">
                  <a:solidFill>
                    <a:schemeClr val="bg1"/>
                  </a:solidFill>
                </a:rPr>
                <a:t>~10</a:t>
              </a:r>
              <a:r>
                <a:rPr lang="cs-CZ" sz="1200" baseline="30000" dirty="0">
                  <a:solidFill>
                    <a:schemeClr val="bg1"/>
                  </a:solidFill>
                </a:rPr>
                <a:t>-14</a:t>
              </a:r>
              <a:r>
                <a:rPr lang="cs-CZ" sz="1200" dirty="0">
                  <a:solidFill>
                    <a:schemeClr val="bg1"/>
                  </a:solidFill>
                </a:rPr>
                <a:t> m</a:t>
              </a:r>
              <a:endParaRPr lang="fr-FR" sz="1200" dirty="0">
                <a:solidFill>
                  <a:schemeClr val="bg1"/>
                </a:solidFill>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r>
                <a:rPr lang="fr-FR" sz="1400">
                  <a:solidFill>
                    <a:schemeClr val="bg1"/>
                  </a:solidFill>
                </a:rPr>
                <a:t>Proton</a:t>
              </a:r>
            </a:p>
            <a:p>
              <a:r>
                <a:rPr lang="cs-CZ" sz="1200">
                  <a:solidFill>
                    <a:schemeClr val="bg1"/>
                  </a:solidFill>
                </a:rPr>
                <a:t>~</a:t>
              </a:r>
              <a:r>
                <a:rPr lang="mr-IN" sz="1200">
                  <a:solidFill>
                    <a:schemeClr val="bg1"/>
                  </a:solidFill>
                </a:rPr>
                <a:t>10</a:t>
              </a:r>
              <a:r>
                <a:rPr lang="mr-IN" sz="1200" baseline="30000">
                  <a:solidFill>
                    <a:schemeClr val="bg1"/>
                  </a:solidFill>
                </a:rPr>
                <a:t>-15</a:t>
              </a:r>
              <a:r>
                <a:rPr lang="fr-CH" sz="1200">
                  <a:solidFill>
                    <a:schemeClr val="bg1"/>
                  </a:solidFill>
                </a:rPr>
                <a:t> </a:t>
              </a:r>
              <a:r>
                <a:rPr lang="mr-IN" sz="1200" err="1">
                  <a:solidFill>
                    <a:schemeClr val="bg1"/>
                  </a:solidFill>
                </a:rPr>
                <a:t>m</a:t>
              </a:r>
              <a:endParaRPr lang="fr-FR" sz="1200">
                <a:solidFill>
                  <a:schemeClr val="bg1"/>
                </a:solidFill>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r>
                <a:rPr lang="fr-FR" sz="1400" dirty="0">
                  <a:solidFill>
                    <a:schemeClr val="bg1"/>
                  </a:solidFill>
                </a:rPr>
                <a:t>Quark</a:t>
              </a:r>
            </a:p>
            <a:p>
              <a:r>
                <a:rPr lang="en-US" sz="1200" dirty="0">
                  <a:solidFill>
                    <a:schemeClr val="bg1"/>
                  </a:solidFill>
                </a:rPr>
                <a:t>&lt;10</a:t>
              </a:r>
              <a:r>
                <a:rPr lang="en-US" sz="1200" baseline="30000" dirty="0">
                  <a:solidFill>
                    <a:schemeClr val="bg1"/>
                  </a:solidFill>
                </a:rPr>
                <a:t>-18</a:t>
              </a:r>
              <a:r>
                <a:rPr lang="en-US" sz="1200" dirty="0">
                  <a:solidFill>
                    <a:schemeClr val="bg1"/>
                  </a:solidFill>
                </a:rPr>
                <a:t> m</a:t>
              </a:r>
              <a:endParaRPr lang="fr-FR" sz="1200" dirty="0">
                <a:solidFill>
                  <a:schemeClr val="bg1"/>
                </a:solidFill>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r>
                <a:rPr lang="fr-FR" sz="1400" dirty="0">
                  <a:solidFill>
                    <a:schemeClr val="bg1"/>
                  </a:solidFill>
                </a:rPr>
                <a:t>Electron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68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7 March 2022</a:t>
            </a:r>
            <a:endParaRPr lang="fr-FR"/>
          </a:p>
        </p:txBody>
      </p:sp>
      <p:sp>
        <p:nvSpPr>
          <p:cNvPr id="5" name="Espace réservé du pied de page 4"/>
          <p:cNvSpPr>
            <a:spLocks noGrp="1"/>
          </p:cNvSpPr>
          <p:nvPr>
            <p:ph type="ftr" sz="quarter" idx="11"/>
          </p:nvPr>
        </p:nvSpPr>
        <p:spPr/>
        <p:txBody>
          <a:bodyPr/>
          <a:lstStyle/>
          <a:p>
            <a:r>
              <a:rPr lang="fr-FR"/>
              <a:t>Presentation - Israel</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7</a:t>
            </a:fld>
            <a:endParaRPr lang="fr-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dirty="0">
                <a:solidFill>
                  <a:schemeClr val="bg1"/>
                </a:solidFill>
              </a:rPr>
              <a:t>We reproduce the conditions a fraction of </a:t>
            </a:r>
            <a:br>
              <a:rPr lang="en-US" sz="2000" dirty="0">
                <a:solidFill>
                  <a:schemeClr val="bg1"/>
                </a:solidFill>
              </a:rPr>
            </a:br>
            <a:r>
              <a:rPr lang="en-US" sz="2000" dirty="0">
                <a:solidFill>
                  <a:schemeClr val="bg1"/>
                </a:solidFill>
              </a:rPr>
              <a:t>a second after the Big Bang, to gain insight into the structure and evolution </a:t>
            </a:r>
            <a:br>
              <a:rPr lang="en-US" sz="2000" dirty="0">
                <a:solidFill>
                  <a:schemeClr val="bg1"/>
                </a:solidFill>
              </a:rPr>
            </a:br>
            <a:r>
              <a:rPr lang="en-US" sz="2000" dirty="0">
                <a:solidFill>
                  <a:schemeClr val="bg1"/>
                </a:solidFill>
              </a:rPr>
              <a:t>of the universe.</a:t>
            </a:r>
          </a:p>
          <a:p>
            <a:endParaRPr lang="fr-FR" dirty="0"/>
          </a:p>
        </p:txBody>
      </p:sp>
      <p:sp>
        <p:nvSpPr>
          <p:cNvPr id="2" name="Titre 1"/>
          <p:cNvSpPr>
            <a:spLocks noGrp="1"/>
          </p:cNvSpPr>
          <p:nvPr>
            <p:ph type="title"/>
          </p:nvPr>
        </p:nvSpPr>
        <p:spPr>
          <a:xfrm>
            <a:off x="8666204" y="1538931"/>
            <a:ext cx="3308678" cy="1116849"/>
          </a:xfrm>
        </p:spPr>
        <p:txBody>
          <a:bodyPr>
            <a:noAutofit/>
          </a:bodyPr>
          <a:lstStyle/>
          <a:p>
            <a:pPr algn="l"/>
            <a:r>
              <a:rPr lang="fr-FR" sz="3600" dirty="0">
                <a:solidFill>
                  <a:schemeClr val="bg1"/>
                </a:solidFill>
              </a:rPr>
              <a:t>How </a:t>
            </a:r>
            <a:r>
              <a:rPr lang="fr-FR" sz="3600" dirty="0" err="1">
                <a:solidFill>
                  <a:schemeClr val="bg1"/>
                </a:solidFill>
              </a:rPr>
              <a:t>did</a:t>
            </a:r>
            <a:r>
              <a:rPr lang="fr-FR" sz="3600" dirty="0">
                <a:solidFill>
                  <a:schemeClr val="bg1"/>
                </a:solidFill>
              </a:rPr>
              <a:t> the </a:t>
            </a:r>
            <a:r>
              <a:rPr lang="fr-FR" sz="3600" dirty="0" err="1">
                <a:solidFill>
                  <a:schemeClr val="bg1"/>
                </a:solidFill>
              </a:rPr>
              <a:t>universe</a:t>
            </a:r>
            <a:r>
              <a:rPr lang="fr-FR" sz="3600" dirty="0">
                <a:solidFill>
                  <a:schemeClr val="bg1"/>
                </a:solidFill>
              </a:rPr>
              <a:t> </a:t>
            </a:r>
            <a:r>
              <a:rPr lang="fr-FR" sz="3600" dirty="0" err="1">
                <a:solidFill>
                  <a:schemeClr val="bg1"/>
                </a:solidFill>
              </a:rPr>
              <a:t>begin</a:t>
            </a:r>
            <a:r>
              <a:rPr lang="fr-FR" sz="3600" dirty="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a:solidFill>
                    <a:schemeClr val="bg1"/>
                  </a:solidFill>
                  <a:latin typeface="Arial" pitchFamily="-111" charset="0"/>
                  <a:ea typeface="ＭＳ Ｐゴシック" pitchFamily="-111" charset="-128"/>
                  <a:cs typeface="ＭＳ Ｐゴシック" pitchFamily="-111" charset="-128"/>
                </a:rPr>
                <a:t>Accelerators</a:t>
              </a:r>
              <a:endParaRPr lang="de-DE"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4"/>
                </a:solidFill>
                <a:latin typeface="Arial" pitchFamily="-111" charset="0"/>
                <a:ea typeface="ＭＳ Ｐゴシック" pitchFamily="-111" charset="-128"/>
                <a:cs typeface="ＭＳ Ｐゴシック" pitchFamily="-111" charset="-128"/>
              </a:rPr>
              <a:t>380 000 years</a:t>
            </a:r>
            <a:endParaRPr lang="de-DE" sz="1400" b="1" dirty="0">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2"/>
                </a:solidFill>
                <a:latin typeface="Arial" pitchFamily="-111" charset="0"/>
                <a:ea typeface="ＭＳ Ｐゴシック" pitchFamily="-111" charset="-128"/>
                <a:cs typeface="ＭＳ Ｐゴシック" pitchFamily="-111" charset="-128"/>
              </a:rPr>
              <a:t>Telescopes</a:t>
            </a:r>
            <a:endParaRPr lang="de-DE" sz="1400" b="1" dirty="0">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9562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de-CH"/>
              <a:t>7 March 2022</a:t>
            </a:r>
            <a:endParaRPr lang="fr-FR"/>
          </a:p>
        </p:txBody>
      </p:sp>
      <p:sp>
        <p:nvSpPr>
          <p:cNvPr id="3" name="Espace réservé du pied de page 2"/>
          <p:cNvSpPr>
            <a:spLocks noGrp="1"/>
          </p:cNvSpPr>
          <p:nvPr>
            <p:ph type="ftr" sz="quarter" idx="11"/>
          </p:nvPr>
        </p:nvSpPr>
        <p:spPr/>
        <p:txBody>
          <a:bodyPr/>
          <a:lstStyle/>
          <a:p>
            <a:r>
              <a:rPr lang="fr-FR"/>
              <a:t>Presentation - Israel</a:t>
            </a:r>
            <a:endParaRPr lang="en-US" dirty="0"/>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8</a:t>
            </a:fld>
            <a:endParaRPr lang="fr-FR"/>
          </a:p>
        </p:txBody>
      </p:sp>
      <p:sp>
        <p:nvSpPr>
          <p:cNvPr id="5" name="Titre 4"/>
          <p:cNvSpPr>
            <a:spLocks noGrp="1"/>
          </p:cNvSpPr>
          <p:nvPr>
            <p:ph type="title"/>
          </p:nvPr>
        </p:nvSpPr>
        <p:spPr>
          <a:xfrm>
            <a:off x="696000" y="471897"/>
            <a:ext cx="10800000" cy="1116849"/>
          </a:xfrm>
        </p:spPr>
        <p:txBody>
          <a:bodyPr>
            <a:normAutofit/>
          </a:bodyPr>
          <a:lstStyle/>
          <a:p>
            <a:r>
              <a:rPr lang="en-US" dirty="0"/>
              <a:t>At CERN we help to answer these questions</a:t>
            </a:r>
            <a:endParaRPr lang="fr-FR" dirty="0"/>
          </a:p>
        </p:txBody>
      </p:sp>
      <p:sp>
        <p:nvSpPr>
          <p:cNvPr id="13" name="ZoneTexte 12"/>
          <p:cNvSpPr txBox="1"/>
          <p:nvPr/>
        </p:nvSpPr>
        <p:spPr>
          <a:xfrm>
            <a:off x="6138480" y="2000144"/>
            <a:ext cx="6053520" cy="1015663"/>
          </a:xfrm>
          <a:prstGeom prst="rect">
            <a:avLst/>
          </a:prstGeom>
          <a:solidFill>
            <a:srgbClr val="1C446B"/>
          </a:solidFill>
          <a:ln>
            <a:noFill/>
          </a:ln>
        </p:spPr>
        <p:txBody>
          <a:bodyPr wrap="square" lIns="216000" rIns="216000" rtlCol="0">
            <a:spAutoFit/>
          </a:bodyPr>
          <a:lstStyle/>
          <a:p>
            <a:pPr algn="ctr"/>
            <a:r>
              <a:rPr lang="en-US" sz="2000" dirty="0">
                <a:solidFill>
                  <a:schemeClr val="bg1"/>
                </a:solidFill>
                <a:latin typeface="Arial" charset="0"/>
                <a:ea typeface="Arial" charset="0"/>
                <a:cs typeface="Arial" charset="0"/>
              </a:rPr>
              <a:t>The Higgs boson was discovered in 2012; without it fundamental particles would be massless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and atoms could not form.</a:t>
            </a:r>
            <a:endParaRPr lang="fr-FR" sz="2000" dirty="0">
              <a:solidFill>
                <a:schemeClr val="bg1"/>
              </a:solidFill>
            </a:endParaRPr>
          </a:p>
        </p:txBody>
      </p:sp>
      <p:grpSp>
        <p:nvGrpSpPr>
          <p:cNvPr id="27" name="Group 26">
            <a:extLst>
              <a:ext uri="{FF2B5EF4-FFF2-40B4-BE49-F238E27FC236}">
                <a16:creationId xmlns:a16="http://schemas.microsoft.com/office/drawing/2014/main" id="{7E7686D5-F1B3-5043-B43C-8E92618A0CB4}"/>
              </a:ext>
            </a:extLst>
          </p:cNvPr>
          <p:cNvGrpSpPr/>
          <p:nvPr/>
        </p:nvGrpSpPr>
        <p:grpSpPr>
          <a:xfrm>
            <a:off x="0" y="2001448"/>
            <a:ext cx="6048000" cy="3642769"/>
            <a:chOff x="0" y="1848063"/>
            <a:chExt cx="6048000" cy="3642769"/>
          </a:xfrm>
        </p:grpSpPr>
        <p:sp>
          <p:nvSpPr>
            <p:cNvPr id="14" name="ZoneTexte 13"/>
            <p:cNvSpPr txBox="1"/>
            <p:nvPr/>
          </p:nvSpPr>
          <p:spPr>
            <a:xfrm>
              <a:off x="1619" y="4475169"/>
              <a:ext cx="6046381" cy="1015663"/>
            </a:xfrm>
            <a:prstGeom prst="rect">
              <a:avLst/>
            </a:prstGeom>
            <a:solidFill>
              <a:schemeClr val="accent3"/>
            </a:solidFill>
          </p:spPr>
          <p:txBody>
            <a:bodyPr wrap="square" lIns="216000" rIns="216000" rtlCol="0">
              <a:noAutofit/>
            </a:bodyPr>
            <a:lstStyle/>
            <a:p>
              <a:pPr algn="ctr"/>
              <a:r>
                <a:rPr lang="en-US" sz="2000" dirty="0">
                  <a:solidFill>
                    <a:schemeClr val="bg1"/>
                  </a:solidFill>
                  <a:latin typeface="Arial" charset="0"/>
                  <a:ea typeface="Arial" charset="0"/>
                  <a:cs typeface="Arial" charset="0"/>
                </a:rPr>
                <a:t>Several CERN scientists have received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Nobel Prizes for key discoveries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in particle physics.</a:t>
              </a:r>
              <a:endParaRPr lang="fr-FR" sz="2000" dirty="0">
                <a:solidFill>
                  <a:schemeClr val="bg1"/>
                </a:solidFill>
                <a:latin typeface="Arial" charset="0"/>
                <a:ea typeface="Arial" charset="0"/>
                <a:cs typeface="Arial" charset="0"/>
              </a:endParaRPr>
            </a:p>
          </p:txBody>
        </p:sp>
        <p:grpSp>
          <p:nvGrpSpPr>
            <p:cNvPr id="26" name="Group 25">
              <a:extLst>
                <a:ext uri="{FF2B5EF4-FFF2-40B4-BE49-F238E27FC236}">
                  <a16:creationId xmlns:a16="http://schemas.microsoft.com/office/drawing/2014/main" id="{4C890703-5AC1-6040-A09A-7152D1B5CFA5}"/>
                </a:ext>
              </a:extLst>
            </p:cNvPr>
            <p:cNvGrpSpPr/>
            <p:nvPr/>
          </p:nvGrpSpPr>
          <p:grpSpPr>
            <a:xfrm>
              <a:off x="0" y="1848063"/>
              <a:ext cx="6048000" cy="2631992"/>
              <a:chOff x="0" y="1848063"/>
              <a:chExt cx="6048000" cy="2631992"/>
            </a:xfrm>
          </p:grpSpPr>
          <p:pic>
            <p:nvPicPr>
              <p:cNvPr id="25" name="Picture 24">
                <a:extLst>
                  <a:ext uri="{FF2B5EF4-FFF2-40B4-BE49-F238E27FC236}">
                    <a16:creationId xmlns:a16="http://schemas.microsoft.com/office/drawing/2014/main" id="{C48A4CC7-EA23-5D48-B966-414786DAE1A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91"/>
              <a:stretch/>
            </p:blipFill>
            <p:spPr>
              <a:xfrm>
                <a:off x="4087019" y="1848063"/>
                <a:ext cx="1960981" cy="2627106"/>
              </a:xfrm>
              <a:prstGeom prst="rect">
                <a:avLst/>
              </a:prstGeom>
            </p:spPr>
          </p:pic>
          <p:pic>
            <p:nvPicPr>
              <p:cNvPr id="7" name="Picture 6">
                <a:extLst>
                  <a:ext uri="{FF2B5EF4-FFF2-40B4-BE49-F238E27FC236}">
                    <a16:creationId xmlns:a16="http://schemas.microsoft.com/office/drawing/2014/main" id="{A2347326-D044-A747-89BF-74E67EFEA39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852951"/>
                <a:ext cx="1959360" cy="2624238"/>
              </a:xfrm>
              <a:prstGeom prst="rect">
                <a:avLst/>
              </a:prstGeom>
            </p:spPr>
          </p:pic>
          <p:pic>
            <p:nvPicPr>
              <p:cNvPr id="17" name="Picture 16">
                <a:extLst>
                  <a:ext uri="{FF2B5EF4-FFF2-40B4-BE49-F238E27FC236}">
                    <a16:creationId xmlns:a16="http://schemas.microsoft.com/office/drawing/2014/main" id="{2B360A79-9685-2C49-80CF-BD9544AD456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049840" y="1852951"/>
                <a:ext cx="1946701" cy="2624238"/>
              </a:xfrm>
              <a:prstGeom prst="rect">
                <a:avLst/>
              </a:prstGeom>
            </p:spPr>
          </p:pic>
          <p:sp>
            <p:nvSpPr>
              <p:cNvPr id="6" name="TextBox 5">
                <a:extLst>
                  <a:ext uri="{FF2B5EF4-FFF2-40B4-BE49-F238E27FC236}">
                    <a16:creationId xmlns:a16="http://schemas.microsoft.com/office/drawing/2014/main" id="{9078819D-7B9E-D74A-8BD8-E48D348A820C}"/>
                  </a:ext>
                </a:extLst>
              </p:cNvPr>
              <p:cNvSpPr txBox="1"/>
              <p:nvPr/>
            </p:nvSpPr>
            <p:spPr>
              <a:xfrm>
                <a:off x="14351" y="4233834"/>
                <a:ext cx="965329" cy="246221"/>
              </a:xfrm>
              <a:prstGeom prst="rect">
                <a:avLst/>
              </a:prstGeom>
              <a:solidFill>
                <a:srgbClr val="2F2F2F">
                  <a:alpha val="27000"/>
                </a:srgbClr>
              </a:solidFill>
            </p:spPr>
            <p:txBody>
              <a:bodyPr wrap="none" rtlCol="0">
                <a:spAutoFit/>
              </a:bodyPr>
              <a:lstStyle/>
              <a:p>
                <a:r>
                  <a:rPr lang="en-US" sz="1000" dirty="0">
                    <a:solidFill>
                      <a:schemeClr val="bg1"/>
                    </a:solidFill>
                  </a:rPr>
                  <a:t>Carlo Rubbia </a:t>
                </a:r>
              </a:p>
            </p:txBody>
          </p:sp>
          <p:sp>
            <p:nvSpPr>
              <p:cNvPr id="15" name="TextBox 14">
                <a:extLst>
                  <a:ext uri="{FF2B5EF4-FFF2-40B4-BE49-F238E27FC236}">
                    <a16:creationId xmlns:a16="http://schemas.microsoft.com/office/drawing/2014/main" id="{3E651B09-EB92-474E-ADE4-3956911C4B01}"/>
                  </a:ext>
                </a:extLst>
              </p:cNvPr>
              <p:cNvSpPr txBox="1"/>
              <p:nvPr/>
            </p:nvSpPr>
            <p:spPr>
              <a:xfrm>
                <a:off x="2089294" y="4233834"/>
                <a:ext cx="1354858" cy="246221"/>
              </a:xfrm>
              <a:prstGeom prst="rect">
                <a:avLst/>
              </a:prstGeom>
              <a:solidFill>
                <a:srgbClr val="000000">
                  <a:alpha val="27059"/>
                </a:srgbClr>
              </a:solidFill>
            </p:spPr>
            <p:txBody>
              <a:bodyPr wrap="none" rtlCol="0">
                <a:spAutoFit/>
              </a:bodyPr>
              <a:lstStyle/>
              <a:p>
                <a:r>
                  <a:rPr lang="en-US" sz="1000" dirty="0">
                    <a:solidFill>
                      <a:schemeClr val="bg1"/>
                    </a:solidFill>
                  </a:rPr>
                  <a:t>Simon Van der Meer</a:t>
                </a:r>
              </a:p>
            </p:txBody>
          </p:sp>
          <p:sp>
            <p:nvSpPr>
              <p:cNvPr id="16" name="TextBox 15">
                <a:extLst>
                  <a:ext uri="{FF2B5EF4-FFF2-40B4-BE49-F238E27FC236}">
                    <a16:creationId xmlns:a16="http://schemas.microsoft.com/office/drawing/2014/main" id="{BB4EFCEE-3BD5-4D4E-B609-41EAF42A32C7}"/>
                  </a:ext>
                </a:extLst>
              </p:cNvPr>
              <p:cNvSpPr txBox="1"/>
              <p:nvPr/>
            </p:nvSpPr>
            <p:spPr>
              <a:xfrm>
                <a:off x="4087019" y="4230967"/>
                <a:ext cx="1191352" cy="246221"/>
              </a:xfrm>
              <a:prstGeom prst="rect">
                <a:avLst/>
              </a:prstGeom>
              <a:solidFill>
                <a:srgbClr val="2F2F2F">
                  <a:alpha val="27000"/>
                </a:srgbClr>
              </a:solidFill>
            </p:spPr>
            <p:txBody>
              <a:bodyPr wrap="none" rtlCol="0">
                <a:spAutoFit/>
              </a:bodyPr>
              <a:lstStyle/>
              <a:p>
                <a:r>
                  <a:rPr lang="en-US" sz="1000" dirty="0">
                    <a:solidFill>
                      <a:schemeClr val="bg1"/>
                    </a:solidFill>
                  </a:rPr>
                  <a:t>Georges </a:t>
                </a:r>
                <a:r>
                  <a:rPr lang="en-US" sz="1000" dirty="0" err="1">
                    <a:solidFill>
                      <a:schemeClr val="bg1"/>
                    </a:solidFill>
                  </a:rPr>
                  <a:t>Charpak</a:t>
                </a:r>
                <a:endParaRPr lang="en-US" sz="1000" dirty="0">
                  <a:solidFill>
                    <a:schemeClr val="bg1"/>
                  </a:solidFill>
                </a:endParaRPr>
              </a:p>
            </p:txBody>
          </p:sp>
        </p:grpSp>
      </p:grpSp>
      <p:pic>
        <p:nvPicPr>
          <p:cNvPr id="18" name="Picture Placeholder 17">
            <a:extLst>
              <a:ext uri="{FF2B5EF4-FFF2-40B4-BE49-F238E27FC236}">
                <a16:creationId xmlns:a16="http://schemas.microsoft.com/office/drawing/2014/main" id="{52B319D2-277D-624E-BD79-F251FAA0487A}"/>
              </a:ext>
            </a:extLst>
          </p:cNvPr>
          <p:cNvPicPr>
            <a:picLocks noGrp="1" noChangeAspect="1"/>
          </p:cNvPicPr>
          <p:nvPr>
            <p:ph type="pic" sz="quarter" idx="14"/>
          </p:nvPr>
        </p:nvPicPr>
        <p:blipFill rotWithShape="1">
          <a:blip r:embed="rId6" cstate="hqprint">
            <a:extLst>
              <a:ext uri="{28A0092B-C50C-407E-A947-70E740481C1C}">
                <a14:useLocalDpi xmlns:a14="http://schemas.microsoft.com/office/drawing/2010/main"/>
              </a:ext>
            </a:extLst>
          </a:blip>
          <a:srcRect/>
          <a:stretch/>
        </p:blipFill>
        <p:spPr>
          <a:xfrm>
            <a:off x="6138478" y="3015806"/>
            <a:ext cx="6053522" cy="2630809"/>
          </a:xfrm>
        </p:spPr>
      </p:pic>
      <p:sp>
        <p:nvSpPr>
          <p:cNvPr id="20" name="TextBox 19">
            <a:extLst>
              <a:ext uri="{FF2B5EF4-FFF2-40B4-BE49-F238E27FC236}">
                <a16:creationId xmlns:a16="http://schemas.microsoft.com/office/drawing/2014/main" id="{C41F66D7-EFD9-D440-997A-B268BF9ACDC7}"/>
              </a:ext>
            </a:extLst>
          </p:cNvPr>
          <p:cNvSpPr txBox="1"/>
          <p:nvPr/>
        </p:nvSpPr>
        <p:spPr>
          <a:xfrm>
            <a:off x="6138476" y="5400394"/>
            <a:ext cx="6053524" cy="246221"/>
          </a:xfrm>
          <a:prstGeom prst="rect">
            <a:avLst/>
          </a:prstGeom>
          <a:solidFill>
            <a:srgbClr val="2F2F2F">
              <a:alpha val="27000"/>
            </a:srgbClr>
          </a:solidFill>
        </p:spPr>
        <p:txBody>
          <a:bodyPr wrap="square" rtlCol="0">
            <a:spAutoFit/>
          </a:bodyPr>
          <a:lstStyle/>
          <a:p>
            <a:r>
              <a:rPr lang="en-US" sz="1000" dirty="0">
                <a:solidFill>
                  <a:schemeClr val="bg1"/>
                </a:solidFill>
              </a:rPr>
              <a:t>François Englert and Peter Higgs. With Robert </a:t>
            </a:r>
            <a:r>
              <a:rPr lang="en-US" sz="1000" dirty="0" err="1">
                <a:solidFill>
                  <a:schemeClr val="bg1"/>
                </a:solidFill>
              </a:rPr>
              <a:t>Brout</a:t>
            </a:r>
            <a:r>
              <a:rPr lang="en-US" sz="1000" dirty="0">
                <a:solidFill>
                  <a:schemeClr val="bg1"/>
                </a:solidFill>
              </a:rPr>
              <a:t>, they proposed the mechanism in 1964.</a:t>
            </a:r>
          </a:p>
        </p:txBody>
      </p:sp>
    </p:spTree>
    <p:extLst>
      <p:ext uri="{BB962C8B-B14F-4D97-AF65-F5344CB8AC3E}">
        <p14:creationId xmlns:p14="http://schemas.microsoft.com/office/powerpoint/2010/main" val="156998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de-CH"/>
              <a:t>7 March 2022</a:t>
            </a:r>
            <a:endParaRPr lang="fr-FR" dirty="0"/>
          </a:p>
        </p:txBody>
      </p:sp>
      <p:sp>
        <p:nvSpPr>
          <p:cNvPr id="3" name="Espace réservé du pied de page 2"/>
          <p:cNvSpPr>
            <a:spLocks noGrp="1"/>
          </p:cNvSpPr>
          <p:nvPr>
            <p:ph type="ftr" sz="quarter" idx="11"/>
          </p:nvPr>
        </p:nvSpPr>
        <p:spPr>
          <a:xfrm>
            <a:off x="1242000" y="6464595"/>
            <a:ext cx="3404141" cy="216836"/>
          </a:xfrm>
        </p:spPr>
        <p:txBody>
          <a:bodyPr/>
          <a:lstStyle/>
          <a:p>
            <a:r>
              <a:rPr lang="fr-FR"/>
              <a:t>Presentation - Israel</a:t>
            </a:r>
            <a:endParaRPr lang="en-US" dirty="0"/>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9</a:t>
            </a:fld>
            <a:endParaRPr lang="fr-FR" dirty="0"/>
          </a:p>
        </p:txBody>
      </p:sp>
      <p:sp>
        <p:nvSpPr>
          <p:cNvPr id="5" name="Titre 4"/>
          <p:cNvSpPr>
            <a:spLocks noGrp="1"/>
          </p:cNvSpPr>
          <p:nvPr>
            <p:ph type="title"/>
          </p:nvPr>
        </p:nvSpPr>
        <p:spPr/>
        <p:txBody>
          <a:bodyPr>
            <a:normAutofit/>
          </a:bodyPr>
          <a:lstStyle/>
          <a:p>
            <a:r>
              <a:rPr lang="en-US" dirty="0"/>
              <a:t>How do we do it?</a:t>
            </a:r>
            <a:endParaRPr lang="fr-FR" dirty="0"/>
          </a:p>
        </p:txBody>
      </p:sp>
      <p:pic>
        <p:nvPicPr>
          <p:cNvPr id="12" name="Espace réservé pour une image  11"/>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8232000" y="2751724"/>
            <a:ext cx="3960000" cy="3279146"/>
          </a:xfrm>
        </p:spPr>
      </p:pic>
      <p:sp>
        <p:nvSpPr>
          <p:cNvPr id="9" name="Espace réservé du contenu 8"/>
          <p:cNvSpPr>
            <a:spLocks noGrp="1"/>
          </p:cNvSpPr>
          <p:nvPr>
            <p:ph idx="1"/>
          </p:nvPr>
        </p:nvSpPr>
        <p:spPr>
          <a:xfrm>
            <a:off x="696000" y="1339703"/>
            <a:ext cx="11496000" cy="1477926"/>
          </a:xfrm>
        </p:spPr>
        <p:txBody>
          <a:bodyPr>
            <a:normAutofit/>
          </a:bodyPr>
          <a:lstStyle/>
          <a:p>
            <a:pPr marL="457200" indent="-457200">
              <a:buFont typeface="Arial" charset="0"/>
              <a:buChar char="•"/>
            </a:pPr>
            <a:r>
              <a:rPr lang="en-US" sz="2300" dirty="0"/>
              <a:t>We build the largest machines to study the smallest particles in the universe</a:t>
            </a:r>
          </a:p>
          <a:p>
            <a:pPr marL="457200" indent="-457200">
              <a:buFont typeface="Arial" charset="0"/>
              <a:buChar char="•"/>
            </a:pPr>
            <a:r>
              <a:rPr lang="en-US" sz="2300" dirty="0"/>
              <a:t>We develop technology to advance the limits of what is possible</a:t>
            </a:r>
          </a:p>
          <a:p>
            <a:pPr marL="457200" indent="-457200">
              <a:buFont typeface="Arial" charset="0"/>
              <a:buChar char="•"/>
            </a:pPr>
            <a:r>
              <a:rPr lang="en-US" sz="2300" dirty="0"/>
              <a:t>We perform world-class research in theoretical and experimental particle physics</a:t>
            </a:r>
          </a:p>
        </p:txBody>
      </p:sp>
      <p:sp>
        <p:nvSpPr>
          <p:cNvPr id="16" name="ZoneTexte 15"/>
          <p:cNvSpPr txBox="1"/>
          <p:nvPr/>
        </p:nvSpPr>
        <p:spPr>
          <a:xfrm>
            <a:off x="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ACCELERATORS</a:t>
            </a:r>
            <a:endParaRPr lang="fr-FR" sz="2100" dirty="0">
              <a:solidFill>
                <a:schemeClr val="bg1"/>
              </a:solidFill>
              <a:latin typeface="Arial" charset="0"/>
              <a:ea typeface="Arial" charset="0"/>
              <a:cs typeface="Arial" charset="0"/>
            </a:endParaRPr>
          </a:p>
        </p:txBody>
      </p:sp>
      <p:sp>
        <p:nvSpPr>
          <p:cNvPr id="17" name="ZoneTexte 16"/>
          <p:cNvSpPr txBox="1"/>
          <p:nvPr/>
        </p:nvSpPr>
        <p:spPr>
          <a:xfrm>
            <a:off x="411600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DETECTORS</a:t>
            </a:r>
            <a:endParaRPr lang="fr-FR" sz="2100" dirty="0">
              <a:solidFill>
                <a:schemeClr val="bg1"/>
              </a:solidFill>
              <a:latin typeface="Arial" charset="0"/>
              <a:ea typeface="Arial" charset="0"/>
              <a:cs typeface="Arial" charset="0"/>
            </a:endParaRPr>
          </a:p>
        </p:txBody>
      </p:sp>
      <p:sp>
        <p:nvSpPr>
          <p:cNvPr id="18" name="ZoneTexte 17"/>
          <p:cNvSpPr txBox="1"/>
          <p:nvPr/>
        </p:nvSpPr>
        <p:spPr>
          <a:xfrm>
            <a:off x="823200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COMPUTING</a:t>
            </a:r>
            <a:endParaRPr lang="fr-FR" sz="2100" dirty="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4" cstate="hqprint">
            <a:extLst>
              <a:ext uri="{28A0092B-C50C-407E-A947-70E740481C1C}">
                <a14:useLocalDpi xmlns:a14="http://schemas.microsoft.com/office/drawing/2010/main"/>
              </a:ext>
            </a:extLst>
          </a:blip>
          <a:srcRect/>
          <a:stretch>
            <a:fillRect/>
          </a:stretch>
        </p:blipFill>
        <p:spPr>
          <a:xfrm>
            <a:off x="4116000" y="2751724"/>
            <a:ext cx="3960000" cy="3279146"/>
          </a:xfrm>
        </p:spPr>
      </p:pic>
      <p:pic>
        <p:nvPicPr>
          <p:cNvPr id="8" name="Espace réservé pour une image  7"/>
          <p:cNvPicPr>
            <a:picLocks noGrp="1" noChangeAspect="1"/>
          </p:cNvPicPr>
          <p:nvPr>
            <p:ph type="pic" sz="quarter" idx="13"/>
          </p:nvPr>
        </p:nvPicPr>
        <p:blipFill>
          <a:blip r:embed="rId5" cstate="hqprint">
            <a:extLst>
              <a:ext uri="{28A0092B-C50C-407E-A947-70E740481C1C}">
                <a14:useLocalDpi xmlns:a14="http://schemas.microsoft.com/office/drawing/2010/main"/>
              </a:ext>
            </a:extLst>
          </a:blip>
          <a:srcRect/>
          <a:stretch>
            <a:fillRect/>
          </a:stretch>
        </p:blipFill>
        <p:spPr>
          <a:xfrm>
            <a:off x="0" y="2751724"/>
            <a:ext cx="3960000" cy="3279146"/>
          </a:xfrm>
        </p:spPr>
      </p:pic>
    </p:spTree>
    <p:extLst>
      <p:ext uri="{BB962C8B-B14F-4D97-AF65-F5344CB8AC3E}">
        <p14:creationId xmlns:p14="http://schemas.microsoft.com/office/powerpoint/2010/main" val="140969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20213</TotalTime>
  <Words>4745</Words>
  <Application>Microsoft Macintosh PowerPoint</Application>
  <PresentationFormat>Widescreen</PresentationFormat>
  <Paragraphs>510</Paragraphs>
  <Slides>33</Slides>
  <Notes>33</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33</vt:i4>
      </vt:variant>
    </vt:vector>
  </HeadingPairs>
  <TitlesOfParts>
    <vt:vector size="42" baseType="lpstr">
      <vt:lpstr>Arial</vt:lpstr>
      <vt:lpstr>Calibri</vt:lpstr>
      <vt:lpstr>Source Sans Pro</vt:lpstr>
      <vt:lpstr>CERN_Corporate</vt:lpstr>
      <vt:lpstr>1_Research</vt:lpstr>
      <vt:lpstr>2_Collaboration</vt:lpstr>
      <vt:lpstr>3_Innovation</vt:lpstr>
      <vt:lpstr>4_Education and Training</vt:lpstr>
      <vt:lpstr>Country</vt:lpstr>
      <vt:lpstr>PowerPoint Presentation</vt:lpstr>
      <vt:lpstr>WELCOME TO CERN</vt:lpstr>
      <vt:lpstr>PowerPoint Presentation</vt:lpstr>
      <vt:lpstr>Four pillars underpin CERN’s mission</vt:lpstr>
      <vt:lpstr>PowerPoint Presentation</vt:lpstr>
      <vt:lpstr>What is the universe made of?</vt:lpstr>
      <vt:lpstr>How did the universe begin?</vt:lpstr>
      <vt:lpstr>At CERN we help to answer these questions</vt:lpstr>
      <vt:lpstr>How do we do it?</vt:lpstr>
      <vt:lpstr>PowerPoint Presentation</vt:lpstr>
      <vt:lpstr>Giant detectors record the particles formed  at the four collision points</vt:lpstr>
      <vt:lpstr>The LHC detectors are analogous to  3D cameras</vt:lpstr>
      <vt:lpstr>The Worldwide LHC Computing Grid (WLCG)</vt:lpstr>
      <vt:lpstr>CERN has a diverse scientific programme</vt:lpstr>
      <vt:lpstr>There are many unanswered questions  in fundamental physics </vt:lpstr>
      <vt:lpstr>Upgrade to the  High-Luminosity LHC is under way</vt:lpstr>
      <vt:lpstr>Scientific priorities  for the future</vt:lpstr>
      <vt:lpstr>PowerPoint Presentation</vt:lpstr>
      <vt:lpstr>Science for peace CERN was founded in 1954 with 12 European Member States</vt:lpstr>
      <vt:lpstr>A laboratory for people around the world</vt:lpstr>
      <vt:lpstr>CERN is a model for  open and inclusive collaboration</vt:lpstr>
      <vt:lpstr>PowerPoint Presentation</vt:lpstr>
      <vt:lpstr>PowerPoint Presentation</vt:lpstr>
      <vt:lpstr>CERN’s technological innovations have important applications in medicine and healthcare</vt:lpstr>
      <vt:lpstr>PowerPoint Presentation</vt:lpstr>
      <vt:lpstr>CERN opens a world of career opportunities </vt:lpstr>
      <vt:lpstr>CERN’s training, education  and outreach programmes</vt:lpstr>
      <vt:lpstr>CERN Science Gateway</vt:lpstr>
      <vt:lpstr>Israel and CERN </vt:lpstr>
      <vt:lpstr>Israel has a long-standing association with experiments at CERN</vt:lpstr>
      <vt:lpstr>Important Contributions to ATLAS</vt:lpstr>
      <vt:lpstr>Israeli physicists in key roles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Paul Collier</cp:lastModifiedBy>
  <cp:revision>992</cp:revision>
  <cp:lastPrinted>2021-04-15T12:33:04Z</cp:lastPrinted>
  <dcterms:created xsi:type="dcterms:W3CDTF">2017-12-12T17:17:03Z</dcterms:created>
  <dcterms:modified xsi:type="dcterms:W3CDTF">2022-03-07T09:07:31Z</dcterms:modified>
</cp:coreProperties>
</file>