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6" r:id="rId3"/>
  </p:sldMasterIdLst>
  <p:notesMasterIdLst>
    <p:notesMasterId r:id="rId23"/>
  </p:notesMasterIdLst>
  <p:sldIdLst>
    <p:sldId id="307" r:id="rId4"/>
    <p:sldId id="371" r:id="rId5"/>
    <p:sldId id="359" r:id="rId6"/>
    <p:sldId id="335" r:id="rId7"/>
    <p:sldId id="346" r:id="rId8"/>
    <p:sldId id="264" r:id="rId9"/>
    <p:sldId id="339" r:id="rId10"/>
    <p:sldId id="367" r:id="rId11"/>
    <p:sldId id="368" r:id="rId12"/>
    <p:sldId id="369" r:id="rId13"/>
    <p:sldId id="337" r:id="rId14"/>
    <p:sldId id="362" r:id="rId15"/>
    <p:sldId id="363" r:id="rId16"/>
    <p:sldId id="257" r:id="rId17"/>
    <p:sldId id="258" r:id="rId18"/>
    <p:sldId id="259" r:id="rId19"/>
    <p:sldId id="370" r:id="rId20"/>
    <p:sldId id="318" r:id="rId21"/>
    <p:sldId id="325" r:id="rId22"/>
  </p:sldIdLst>
  <p:sldSz cx="12192000" cy="6858000"/>
  <p:notesSz cx="6858000" cy="9144000"/>
  <p:defaultTextStyle>
    <a:defPPr marL="0" marR="0" indent="0" algn="l" defTabSz="642915" rtl="0" fontAlgn="auto" latinLnBrk="1" hangingPunct="0">
      <a:lnSpc>
        <a:spcPct val="100000"/>
      </a:lnSpc>
      <a:spcBef>
        <a:spcPts val="0"/>
      </a:spcBef>
      <a:spcAft>
        <a:spcPts val="0"/>
      </a:spcAft>
      <a:buClrTx/>
      <a:buSzTx/>
      <a:buFontTx/>
      <a:buNone/>
      <a:tabLst/>
      <a:defRPr kumimoji="0" sz="1266" b="0" i="0" u="none" strike="noStrike" cap="none" spc="0" normalizeH="0" baseline="0">
        <a:ln>
          <a:noFill/>
        </a:ln>
        <a:solidFill>
          <a:srgbClr val="000000"/>
        </a:solidFill>
        <a:effectLst/>
        <a:uFillTx/>
      </a:defRPr>
    </a:defPPr>
    <a:lvl1pPr marL="0" marR="0" indent="0"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1pPr>
    <a:lvl2pPr marL="0" marR="0" indent="160729"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2pPr>
    <a:lvl3pPr marL="0" marR="0" indent="321457"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3pPr>
    <a:lvl4pPr marL="0" marR="0" indent="482186"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4pPr>
    <a:lvl5pPr marL="0" marR="0" indent="642915"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5pPr>
    <a:lvl6pPr marL="0" marR="0" indent="803643"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6pPr>
    <a:lvl7pPr marL="0" marR="0" indent="964372"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7pPr>
    <a:lvl8pPr marL="0" marR="0" indent="1125101"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8pPr>
    <a:lvl9pPr marL="0" marR="0" indent="1285829" algn="ctr" defTabSz="410751" rtl="0" fontAlgn="auto" latinLnBrk="0" hangingPunct="0">
      <a:lnSpc>
        <a:spcPct val="100000"/>
      </a:lnSpc>
      <a:spcBef>
        <a:spcPts val="0"/>
      </a:spcBef>
      <a:spcAft>
        <a:spcPts val="0"/>
      </a:spcAft>
      <a:buClrTx/>
      <a:buSzTx/>
      <a:buFontTx/>
      <a:buNone/>
      <a:tabLst/>
      <a:defRPr kumimoji="0" sz="2531"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D96"/>
    <a:srgbClr val="41C0C3"/>
    <a:srgbClr val="6BA9E8"/>
    <a:srgbClr val="615D8D"/>
    <a:srgbClr val="FA8F44"/>
    <a:srgbClr val="C24558"/>
    <a:srgbClr val="008260"/>
    <a:srgbClr val="00947B"/>
    <a:srgbClr val="0AC4A3"/>
    <a:srgbClr val="4481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4639"/>
    <p:restoredTop sz="75034"/>
  </p:normalViewPr>
  <p:slideViewPr>
    <p:cSldViewPr snapToGrid="0" snapToObjects="1">
      <p:cViewPr varScale="1">
        <p:scale>
          <a:sx n="94" d="100"/>
          <a:sy n="94" d="100"/>
        </p:scale>
        <p:origin x="1240" y="192"/>
      </p:cViewPr>
      <p:guideLst>
        <p:guide orient="horz" pos="2160"/>
        <p:guide pos="3840"/>
      </p:guideLst>
    </p:cSldViewPr>
  </p:slideViewPr>
  <p:notesTextViewPr>
    <p:cViewPr>
      <p:scale>
        <a:sx n="90" d="100"/>
        <a:sy n="9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181882800"/>
      </p:ext>
    </p:extLst>
  </p:cSld>
  <p:clrMap bg1="lt1" tx1="dk1" bg2="lt2" tx2="dk2" accent1="accent1" accent2="accent2" accent3="accent3" accent4="accent4" accent5="accent5" accent6="accent6" hlink="hlink" folHlink="folHlink"/>
  <p:notesStyle>
    <a:lvl1pPr defTabSz="321457" latinLnBrk="0">
      <a:lnSpc>
        <a:spcPct val="117999"/>
      </a:lnSpc>
      <a:defRPr sz="1547">
        <a:latin typeface="Helvetica Neue"/>
        <a:ea typeface="Helvetica Neue"/>
        <a:cs typeface="Helvetica Neue"/>
        <a:sym typeface="Helvetica Neue"/>
      </a:defRPr>
    </a:lvl1pPr>
    <a:lvl2pPr indent="160729" defTabSz="321457" latinLnBrk="0">
      <a:lnSpc>
        <a:spcPct val="117999"/>
      </a:lnSpc>
      <a:defRPr sz="1547">
        <a:latin typeface="Helvetica Neue"/>
        <a:ea typeface="Helvetica Neue"/>
        <a:cs typeface="Helvetica Neue"/>
        <a:sym typeface="Helvetica Neue"/>
      </a:defRPr>
    </a:lvl2pPr>
    <a:lvl3pPr indent="321457" defTabSz="321457" latinLnBrk="0">
      <a:lnSpc>
        <a:spcPct val="117999"/>
      </a:lnSpc>
      <a:defRPr sz="1547">
        <a:latin typeface="Helvetica Neue"/>
        <a:ea typeface="Helvetica Neue"/>
        <a:cs typeface="Helvetica Neue"/>
        <a:sym typeface="Helvetica Neue"/>
      </a:defRPr>
    </a:lvl3pPr>
    <a:lvl4pPr indent="482186" defTabSz="321457" latinLnBrk="0">
      <a:lnSpc>
        <a:spcPct val="117999"/>
      </a:lnSpc>
      <a:defRPr sz="1547">
        <a:latin typeface="Helvetica Neue"/>
        <a:ea typeface="Helvetica Neue"/>
        <a:cs typeface="Helvetica Neue"/>
        <a:sym typeface="Helvetica Neue"/>
      </a:defRPr>
    </a:lvl4pPr>
    <a:lvl5pPr indent="642915" defTabSz="321457" latinLnBrk="0">
      <a:lnSpc>
        <a:spcPct val="117999"/>
      </a:lnSpc>
      <a:defRPr sz="1547">
        <a:latin typeface="Helvetica Neue"/>
        <a:ea typeface="Helvetica Neue"/>
        <a:cs typeface="Helvetica Neue"/>
        <a:sym typeface="Helvetica Neue"/>
      </a:defRPr>
    </a:lvl5pPr>
    <a:lvl6pPr indent="803643" defTabSz="321457" latinLnBrk="0">
      <a:lnSpc>
        <a:spcPct val="117999"/>
      </a:lnSpc>
      <a:defRPr sz="1547">
        <a:latin typeface="Helvetica Neue"/>
        <a:ea typeface="Helvetica Neue"/>
        <a:cs typeface="Helvetica Neue"/>
        <a:sym typeface="Helvetica Neue"/>
      </a:defRPr>
    </a:lvl6pPr>
    <a:lvl7pPr indent="964372" defTabSz="321457" latinLnBrk="0">
      <a:lnSpc>
        <a:spcPct val="117999"/>
      </a:lnSpc>
      <a:defRPr sz="1547">
        <a:latin typeface="Helvetica Neue"/>
        <a:ea typeface="Helvetica Neue"/>
        <a:cs typeface="Helvetica Neue"/>
        <a:sym typeface="Helvetica Neue"/>
      </a:defRPr>
    </a:lvl7pPr>
    <a:lvl8pPr indent="1125101" defTabSz="321457" latinLnBrk="0">
      <a:lnSpc>
        <a:spcPct val="117999"/>
      </a:lnSpc>
      <a:defRPr sz="1547">
        <a:latin typeface="Helvetica Neue"/>
        <a:ea typeface="Helvetica Neue"/>
        <a:cs typeface="Helvetica Neue"/>
        <a:sym typeface="Helvetica Neue"/>
      </a:defRPr>
    </a:lvl8pPr>
    <a:lvl9pPr indent="1285829" defTabSz="321457" latinLnBrk="0">
      <a:lnSpc>
        <a:spcPct val="117999"/>
      </a:lnSpc>
      <a:defRPr sz="1547">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kt.cern/technologies/high-frequency-compact-linear-proton-accelerator"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kt.cern/technologies/medipix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kt.cern/technologies/medicis"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kt.cern/sites/knowledgetransfer.web.cern.ch/files/file-uploads/other/knowledge-transfer-brochure.pdf"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kt.cern/sites/knowledgetransfer.web.cern.ch/files/file-uploads/other/knowledge-transfer-brochure.pdf"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kt.cern/success-stories/medaustron" TargetMode="External"/><Relationship Id="rId4" Type="http://schemas.openxmlformats.org/officeDocument/2006/relationships/hyperlink" Target="https://kt.cern/success-stories/cnao-treating-cancer-ions-2011"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ome.cern/about/who-we-are/our-missio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kt.cern/kt-fund/projects/celesta-cubesat-demonstrator-radmon-and-charm-application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kt.cern/technologies/medipix2"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kt.cern/sites/knowledgetransfer.web.cern.ch/files/file-uploads/other/knowledge-transfer-brochure.pd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kt.cern/startups/advacam-sro"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020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85750" marR="0" lvl="0" indent="-285750" defTabSz="321457" eaLnBrk="1" fontAlgn="auto" latinLnBrk="0" hangingPunct="1">
              <a:lnSpc>
                <a:spcPct val="117999"/>
              </a:lnSpc>
              <a:spcBef>
                <a:spcPts val="0"/>
              </a:spcBef>
              <a:spcAft>
                <a:spcPts val="0"/>
              </a:spcAft>
              <a:buClrTx/>
              <a:buSzTx/>
              <a:buFont typeface="Arial" panose="020B0604020202020204" pitchFamily="34" charset="0"/>
              <a:buChar char="•"/>
              <a:tabLst/>
              <a:defRPr/>
            </a:pPr>
            <a:r>
              <a:rPr lang="en-US" sz="1400" b="0" i="0" dirty="0">
                <a:effectLst/>
                <a:latin typeface="Helvetica Neue"/>
                <a:ea typeface="Helvetica Neue"/>
                <a:cs typeface="Helvetica Neue"/>
                <a:sym typeface="Helvetica Neue"/>
              </a:rPr>
              <a:t>Technologies from particle physics continue to find applications in cultural heritage, particularly in the art field. Museums, art galleries, auction houses, art restorers and other art experts may now benefit from the use of particle accelerators to study heritage works.</a:t>
            </a:r>
          </a:p>
          <a:p>
            <a:pPr marL="285750" marR="0" lvl="0" indent="-285750" defTabSz="321457" eaLnBrk="1" fontAlgn="auto" latinLnBrk="0" hangingPunct="1">
              <a:lnSpc>
                <a:spcPct val="117999"/>
              </a:lnSpc>
              <a:spcBef>
                <a:spcPts val="0"/>
              </a:spcBef>
              <a:spcAft>
                <a:spcPts val="0"/>
              </a:spcAft>
              <a:buClrTx/>
              <a:buSzTx/>
              <a:buFont typeface="Arial" panose="020B0604020202020204" pitchFamily="34" charset="0"/>
              <a:buChar char="•"/>
              <a:tabLst/>
              <a:defRPr/>
            </a:pPr>
            <a:r>
              <a:rPr lang="en-US" sz="1547" b="0" i="0" u="none" strike="noStrike" dirty="0">
                <a:effectLst/>
                <a:latin typeface="Helvetica Neue"/>
                <a:ea typeface="Helvetica Neue"/>
                <a:cs typeface="Helvetica Neue"/>
                <a:sym typeface="Helvetica Neue"/>
              </a:rPr>
              <a:t>CERN and INFN are collaborating on a common project called MACHINA, which stands for Movable Accelerator for Cultural Heritage In-situ Non-destructive Analysis. </a:t>
            </a:r>
          </a:p>
          <a:p>
            <a:pPr marL="285750" marR="0" lvl="0" indent="-285750" defTabSz="321457" eaLnBrk="1" fontAlgn="auto" latinLnBrk="0" hangingPunct="1">
              <a:lnSpc>
                <a:spcPct val="117999"/>
              </a:lnSpc>
              <a:spcBef>
                <a:spcPts val="0"/>
              </a:spcBef>
              <a:spcAft>
                <a:spcPts val="0"/>
              </a:spcAft>
              <a:buClrTx/>
              <a:buSzTx/>
              <a:buFont typeface="Arial" panose="020B0604020202020204" pitchFamily="34" charset="0"/>
              <a:buChar char="•"/>
              <a:tabLst/>
              <a:defRPr/>
            </a:pPr>
            <a:r>
              <a:rPr lang="en-US" dirty="0"/>
              <a:t>The MACHINA device can be used by museums and businesses that do not have the resources to access larger facilities. Its small size also means that it can be transported to fixed artworks, or those too delicate to be moved. In April 2018, the project was launched at the </a:t>
            </a:r>
            <a:r>
              <a:rPr lang="en-US" dirty="0" err="1"/>
              <a:t>Opificio</a:t>
            </a:r>
            <a:r>
              <a:rPr lang="en-US" dirty="0"/>
              <a:t> </a:t>
            </a:r>
            <a:r>
              <a:rPr lang="en-US" dirty="0" err="1"/>
              <a:t>delle</a:t>
            </a:r>
            <a:r>
              <a:rPr lang="en-US" dirty="0"/>
              <a:t> </a:t>
            </a:r>
            <a:r>
              <a:rPr lang="en-US" dirty="0" err="1"/>
              <a:t>Pietre</a:t>
            </a:r>
            <a:r>
              <a:rPr lang="en-US" dirty="0"/>
              <a:t> </a:t>
            </a:r>
            <a:r>
              <a:rPr lang="en-US" dirty="0" err="1"/>
              <a:t>Dure</a:t>
            </a:r>
            <a:r>
              <a:rPr lang="en-US" dirty="0"/>
              <a:t> (OPD) in Florence, one of the world’s leading institutes in art restoration. </a:t>
            </a:r>
          </a:p>
          <a:p>
            <a:endParaRPr lang="en-US" dirty="0"/>
          </a:p>
          <a:p>
            <a:pPr marL="0" indent="0">
              <a:buFont typeface="Arial" panose="020B0604020202020204" pitchFamily="34" charset="0"/>
              <a:buNone/>
            </a:pPr>
            <a:r>
              <a:rPr lang="en-US" b="1" dirty="0"/>
              <a:t>Additional resources:</a:t>
            </a:r>
          </a:p>
          <a:p>
            <a:r>
              <a:rPr lang="en-US" u="sng" dirty="0"/>
              <a:t>https://kt.cern/article/new-small-scale-accelerator-help-study-heritage-artworks-0</a:t>
            </a:r>
          </a:p>
          <a:p>
            <a:r>
              <a:rPr lang="en-US" dirty="0">
                <a:solidFill>
                  <a:schemeClr val="tx1"/>
                </a:solidFill>
                <a:hlinkClick r:id="rId3">
                  <a:extLst>
                    <a:ext uri="{A12FA001-AC4F-418D-AE19-62706E023703}">
                      <ahyp:hlinkClr xmlns:ahyp="http://schemas.microsoft.com/office/drawing/2018/hyperlinkcolor" val="tx"/>
                    </a:ext>
                  </a:extLst>
                </a:hlinkClick>
              </a:rPr>
              <a:t>https://kt.cern/technologies/high-frequency-compact-linear-proton-accelerator</a:t>
            </a:r>
            <a:endParaRPr lang="en-US" dirty="0">
              <a:solidFill>
                <a:schemeClr val="tx1"/>
              </a:solidFill>
            </a:endParaRPr>
          </a:p>
        </p:txBody>
      </p:sp>
    </p:spTree>
    <p:extLst>
      <p:ext uri="{BB962C8B-B14F-4D97-AF65-F5344CB8AC3E}">
        <p14:creationId xmlns:p14="http://schemas.microsoft.com/office/powerpoint/2010/main" val="3738498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err="1"/>
              <a:t>Medipix</a:t>
            </a:r>
            <a:r>
              <a:rPr lang="en-US" dirty="0"/>
              <a:t> is a family of read-out chips for particle imaging and detection. The original concept of </a:t>
            </a:r>
            <a:r>
              <a:rPr lang="en-US" dirty="0" err="1"/>
              <a:t>Medipix</a:t>
            </a:r>
            <a:r>
              <a:rPr lang="en-US" dirty="0"/>
              <a:t> is that it works like a camera, detecting and counting each individual particle hitting the pixels when its electronic shutter is open. This enables high-resolution, high contrast and very reliable images, making it unique for imaging applications, in particular in the medical field. </a:t>
            </a:r>
          </a:p>
          <a:p>
            <a:pPr marL="285750" indent="-285750">
              <a:buFont typeface="Arial" panose="020B0604020202020204" pitchFamily="34" charset="0"/>
              <a:buChar char="•"/>
            </a:pPr>
            <a:r>
              <a:rPr lang="en-US" dirty="0"/>
              <a:t>In 2018, the start-up MARS Bioimaging produced the first 3D </a:t>
            </a:r>
            <a:r>
              <a:rPr lang="en-US" dirty="0" err="1"/>
              <a:t>colour</a:t>
            </a:r>
            <a:r>
              <a:rPr lang="en-US" dirty="0"/>
              <a:t> X-ray of a human by using a breakthrough </a:t>
            </a:r>
            <a:r>
              <a:rPr lang="en-US" dirty="0" err="1"/>
              <a:t>colour</a:t>
            </a:r>
            <a:r>
              <a:rPr lang="en-US" dirty="0"/>
              <a:t> medical scanner based on the Medipix3 technology developed at CERN by the Medipix3 Collaboration. With respect to traditional black-and-white X-ray scans, </a:t>
            </a:r>
            <a:r>
              <a:rPr lang="en-US" dirty="0" err="1"/>
              <a:t>colour</a:t>
            </a:r>
            <a:r>
              <a:rPr lang="en-US" dirty="0"/>
              <a:t> X-rays can distinguish parts of the body which have similar density but are made of different materials. With this technology, doctors can access new diagnostic information and will have the opportunity to use next generation contrast agents to detect cancer.</a:t>
            </a:r>
          </a:p>
          <a:p>
            <a:pPr marL="285750" indent="-285750">
              <a:buFont typeface="Arial" panose="020B0604020202020204" pitchFamily="34" charset="0"/>
              <a:buChar char="•"/>
            </a:pPr>
            <a:endParaRPr lang="en-US" dirty="0"/>
          </a:p>
          <a:p>
            <a:pPr marL="0" indent="0">
              <a:buFont typeface="Arial" panose="020B0604020202020204" pitchFamily="34" charset="0"/>
              <a:buNone/>
            </a:pPr>
            <a:r>
              <a:rPr lang="en-US" b="1" dirty="0"/>
              <a:t>Additional resources:</a:t>
            </a:r>
          </a:p>
          <a:p>
            <a:pPr marL="0" indent="0">
              <a:buFont typeface="Arial" panose="020B0604020202020204" pitchFamily="34" charset="0"/>
              <a:buNone/>
            </a:pPr>
            <a:r>
              <a:rPr lang="en-US" u="sng" dirty="0"/>
              <a:t>https://kt.cern/article/first-3d-colour-x-ray-human-using-cern-technology</a:t>
            </a:r>
          </a:p>
          <a:p>
            <a:pPr marL="0" indent="0">
              <a:buFont typeface="Arial" panose="020B0604020202020204" pitchFamily="34" charset="0"/>
              <a:buNone/>
            </a:pPr>
            <a:r>
              <a:rPr lang="en-US" dirty="0">
                <a:solidFill>
                  <a:schemeClr val="tx1"/>
                </a:solidFill>
                <a:hlinkClick r:id="rId3">
                  <a:extLst>
                    <a:ext uri="{A12FA001-AC4F-418D-AE19-62706E023703}">
                      <ahyp:hlinkClr xmlns:ahyp="http://schemas.microsoft.com/office/drawing/2018/hyperlinkcolor" val="tx"/>
                    </a:ext>
                  </a:extLst>
                </a:hlinkClick>
              </a:rPr>
              <a:t>https://kt.cern/technologies/medipix3</a:t>
            </a:r>
            <a:endParaRPr lang="en-US" dirty="0">
              <a:solidFill>
                <a:schemeClr val="tx1"/>
              </a:solidFill>
            </a:endParaRPr>
          </a:p>
        </p:txBody>
      </p:sp>
    </p:spTree>
    <p:extLst>
      <p:ext uri="{BB962C8B-B14F-4D97-AF65-F5344CB8AC3E}">
        <p14:creationId xmlns:p14="http://schemas.microsoft.com/office/powerpoint/2010/main" val="1912346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noProof="0" dirty="0"/>
              <a:t>CERN-MEDICIS (Medical Isotopes Collected from ISOLDE) is a one-of-a kind infrastructure designed to produce a new generation of non-conventional radioisotopes with potential applications in precision medicine and </a:t>
            </a:r>
            <a:r>
              <a:rPr lang="en-GB" sz="1600" noProof="0" dirty="0" err="1"/>
              <a:t>theranostics</a:t>
            </a:r>
            <a:r>
              <a:rPr lang="en-GB" sz="1600" noProof="0" dirty="0"/>
              <a:t>. The development of innovative radiopharmaceuticals is in fact strongly connected to the availability of novel types of radioisotopes that are not readily produced by traditional methods. MEDICIS aims to increase the range of radioisotopes available for biomedical research, thanks to its unique set-up that includes an irradiation station on a high-energy proton beam and a radioisotope mass-separation beam-line. Since December 2017, MEDICIS has been providing innovative radioisotopes to biomedical research centres.</a:t>
            </a:r>
          </a:p>
          <a:p>
            <a:endParaRPr lang="en-GB" sz="1600" noProof="0" dirty="0"/>
          </a:p>
          <a:p>
            <a:pPr marL="0" indent="0">
              <a:buFont typeface="Arial" panose="020B0604020202020204" pitchFamily="34" charset="0"/>
              <a:buNone/>
            </a:pPr>
            <a:r>
              <a:rPr lang="en-US" sz="1600" b="1" dirty="0"/>
              <a:t>Additional resources:</a:t>
            </a:r>
          </a:p>
          <a:p>
            <a:pPr marL="0" marR="0" lvl="0" indent="0" defTabSz="321457" eaLnBrk="1" fontAlgn="auto" latinLnBrk="0" hangingPunct="1">
              <a:lnSpc>
                <a:spcPct val="117999"/>
              </a:lnSpc>
              <a:spcBef>
                <a:spcPts val="0"/>
              </a:spcBef>
              <a:spcAft>
                <a:spcPts val="0"/>
              </a:spcAft>
              <a:buClrTx/>
              <a:buSzTx/>
              <a:buFontTx/>
              <a:buNone/>
              <a:tabLst/>
              <a:defRPr/>
            </a:pPr>
            <a:r>
              <a:rPr lang="en-GB" sz="1600" noProof="0" dirty="0">
                <a:solidFill>
                  <a:schemeClr val="tx1"/>
                </a:solidFill>
                <a:hlinkClick r:id="rId3">
                  <a:extLst>
                    <a:ext uri="{A12FA001-AC4F-418D-AE19-62706E023703}">
                      <ahyp:hlinkClr xmlns:ahyp="http://schemas.microsoft.com/office/drawing/2018/hyperlinkcolor" val="tx"/>
                    </a:ext>
                  </a:extLst>
                </a:hlinkClick>
              </a:rPr>
              <a:t>https://kt.cern/technologies/medicis</a:t>
            </a:r>
            <a:endParaRPr lang="en-GB" sz="1600" noProof="0" dirty="0">
              <a:solidFill>
                <a:schemeClr val="tx1"/>
              </a:solidFill>
            </a:endParaRPr>
          </a:p>
          <a:p>
            <a:r>
              <a:rPr lang="en-GB" noProof="0" dirty="0">
                <a:solidFill>
                  <a:schemeClr val="tx1"/>
                </a:solidFill>
                <a:hlinkClick r:id="rId4">
                  <a:extLst>
                    <a:ext uri="{A12FA001-AC4F-418D-AE19-62706E023703}">
                      <ahyp:hlinkClr xmlns:ahyp="http://schemas.microsoft.com/office/drawing/2018/hyperlinkcolor" val="tx"/>
                    </a:ext>
                  </a:extLst>
                </a:hlinkClick>
              </a:rPr>
              <a:t>https://kt.cern/sites/knowledgetransfer.web.cern.ch/files/file-uploads/other/knowledge-transfer-brochure.pdf</a:t>
            </a:r>
            <a:endParaRPr lang="en-GB" noProof="0" dirty="0">
              <a:solidFill>
                <a:schemeClr val="tx1"/>
              </a:solidFill>
            </a:endParaRPr>
          </a:p>
        </p:txBody>
      </p:sp>
    </p:spTree>
    <p:extLst>
      <p:ext uri="{BB962C8B-B14F-4D97-AF65-F5344CB8AC3E}">
        <p14:creationId xmlns:p14="http://schemas.microsoft.com/office/powerpoint/2010/main" val="3308796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Since the 1990s, CERN has applied its core expertise to develop cutting-edge solutions for advanced cancer radiotherapy. The Laboratory has contributed, together with the TERA Foundation and INFN, to the design of the medical accelerator for the ion therapy </a:t>
            </a:r>
            <a:r>
              <a:rPr lang="en-US" dirty="0" err="1"/>
              <a:t>centre</a:t>
            </a:r>
            <a:r>
              <a:rPr lang="en-US" dirty="0"/>
              <a:t> CNAO in Italy, and to the construction of the one for MedAustron in Austria (based on the CNAO design). More recently, CERN has licensed its innovative Radio-Frequency Quadrupole technology to ADAM S.A., which is developing a new generation of </a:t>
            </a:r>
            <a:r>
              <a:rPr lang="en-US" dirty="0" err="1"/>
              <a:t>linac</a:t>
            </a:r>
            <a:r>
              <a:rPr lang="en-US" dirty="0"/>
              <a:t>-based proton therapy systems. CERN is now focusing its efforts on novel technologies and pioneering concepts for next-generation ion therapy machines – from </a:t>
            </a:r>
            <a:r>
              <a:rPr lang="en-US" dirty="0" err="1"/>
              <a:t>linacs</a:t>
            </a:r>
            <a:r>
              <a:rPr lang="en-US" dirty="0"/>
              <a:t> to superconducting magnets, gantry systems, as well as flash radiotherapy.</a:t>
            </a:r>
          </a:p>
          <a:p>
            <a:endParaRPr lang="en-US" dirty="0"/>
          </a:p>
          <a:p>
            <a:pPr marL="0" indent="0">
              <a:buFont typeface="Arial" panose="020B0604020202020204" pitchFamily="34" charset="0"/>
              <a:buNone/>
            </a:pPr>
            <a:r>
              <a:rPr lang="en-US" b="1" dirty="0"/>
              <a:t>Additional resources:</a:t>
            </a:r>
          </a:p>
          <a:p>
            <a:r>
              <a:rPr lang="en-US" u="sng" dirty="0">
                <a:solidFill>
                  <a:schemeClr val="tx1"/>
                </a:solidFill>
                <a:hlinkClick r:id="rId3">
                  <a:extLst>
                    <a:ext uri="{A12FA001-AC4F-418D-AE19-62706E023703}">
                      <ahyp:hlinkClr xmlns:ahyp="http://schemas.microsoft.com/office/drawing/2018/hyperlinkcolor" val="tx"/>
                    </a:ext>
                  </a:extLst>
                </a:hlinkClick>
              </a:rPr>
              <a:t>https://kt.cern/sites/knowledgetransfer.web.cern.ch/files/file-uploads/other/knowledge-transfer-brochure.pdf</a:t>
            </a:r>
            <a:endParaRPr lang="en-US" u="sng" dirty="0">
              <a:solidFill>
                <a:schemeClr val="tx1"/>
              </a:solidFill>
            </a:endParaRPr>
          </a:p>
          <a:p>
            <a:r>
              <a:rPr lang="en-US" u="sng" dirty="0">
                <a:solidFill>
                  <a:schemeClr val="tx1"/>
                </a:solidFill>
                <a:hlinkClick r:id="rId4">
                  <a:extLst>
                    <a:ext uri="{A12FA001-AC4F-418D-AE19-62706E023703}">
                      <ahyp:hlinkClr xmlns:ahyp="http://schemas.microsoft.com/office/drawing/2018/hyperlinkcolor" val="tx"/>
                    </a:ext>
                  </a:extLst>
                </a:hlinkClick>
              </a:rPr>
              <a:t>https://kt.cern/success-stories/cnao-treating-cancer-ions-2011</a:t>
            </a:r>
            <a:endParaRPr lang="en-US" u="sng" dirty="0">
              <a:solidFill>
                <a:schemeClr val="tx1"/>
              </a:solidFill>
            </a:endParaRPr>
          </a:p>
          <a:p>
            <a:r>
              <a:rPr lang="en-US" u="sng" dirty="0">
                <a:solidFill>
                  <a:schemeClr val="tx1"/>
                </a:solidFill>
                <a:hlinkClick r:id="rId5">
                  <a:extLst>
                    <a:ext uri="{A12FA001-AC4F-418D-AE19-62706E023703}">
                      <ahyp:hlinkClr xmlns:ahyp="http://schemas.microsoft.com/office/drawing/2018/hyperlinkcolor" val="tx"/>
                    </a:ext>
                  </a:extLst>
                </a:hlinkClick>
              </a:rPr>
              <a:t>https://kt.cern/success-stories/medaustron</a:t>
            </a:r>
            <a:endParaRPr lang="en-US" u="sng" dirty="0">
              <a:solidFill>
                <a:schemeClr val="tx1"/>
              </a:solidFill>
            </a:endParaRPr>
          </a:p>
          <a:p>
            <a:pPr marL="0" marR="0" lvl="0" indent="0" defTabSz="321457" eaLnBrk="1" fontAlgn="auto" latinLnBrk="0" hangingPunct="1">
              <a:lnSpc>
                <a:spcPct val="117999"/>
              </a:lnSpc>
              <a:spcBef>
                <a:spcPts val="0"/>
              </a:spcBef>
              <a:spcAft>
                <a:spcPts val="0"/>
              </a:spcAft>
              <a:buClrTx/>
              <a:buSzTx/>
              <a:buFontTx/>
              <a:buNone/>
              <a:tabLst/>
              <a:defRPr/>
            </a:pPr>
            <a:r>
              <a:rPr lang="en-US" u="sng" dirty="0"/>
              <a:t>https://kt.cern/article/using-cern-magnet-technology-innovative-cancer-treatment-0</a:t>
            </a:r>
          </a:p>
        </p:txBody>
      </p:sp>
    </p:spTree>
    <p:extLst>
      <p:ext uri="{BB962C8B-B14F-4D97-AF65-F5344CB8AC3E}">
        <p14:creationId xmlns:p14="http://schemas.microsoft.com/office/powerpoint/2010/main" val="3372750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noRot="1" noChangeAspect="1"/>
          </p:cNvSpPr>
          <p:nvPr>
            <p:ph type="sldImg"/>
          </p:nvPr>
        </p:nvSpPr>
        <p:spPr>
          <a:prstGeom prst="rect">
            <a:avLst/>
          </a:prstGeom>
        </p:spPr>
        <p:txBody>
          <a:bodyPr/>
          <a:lstStyle/>
          <a:p>
            <a:endParaRPr/>
          </a:p>
        </p:txBody>
      </p:sp>
      <p:sp>
        <p:nvSpPr>
          <p:cNvPr id="158" name="Shape 158"/>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noRot="1" noChangeAspect="1"/>
          </p:cNvSpPr>
          <p:nvPr>
            <p:ph type="sldImg"/>
          </p:nvPr>
        </p:nvSpPr>
        <p:spPr>
          <a:prstGeom prst="rect">
            <a:avLst/>
          </a:prstGeom>
        </p:spPr>
        <p:txBody>
          <a:bodyPr/>
          <a:lstStyle/>
          <a:p>
            <a:endParaRPr/>
          </a:p>
        </p:txBody>
      </p:sp>
      <p:sp>
        <p:nvSpPr>
          <p:cNvPr id="163" name="Shape 163"/>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noRot="1" noChangeAspect="1"/>
          </p:cNvSpPr>
          <p:nvPr>
            <p:ph type="sldImg"/>
          </p:nvPr>
        </p:nvSpPr>
        <p:spPr>
          <a:prstGeom prst="rect">
            <a:avLst/>
          </a:prstGeom>
        </p:spPr>
        <p:txBody>
          <a:bodyPr/>
          <a:lstStyle/>
          <a:p>
            <a:endParaRPr/>
          </a:p>
        </p:txBody>
      </p:sp>
      <p:sp>
        <p:nvSpPr>
          <p:cNvPr id="168" name="Shape 168"/>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321457" eaLnBrk="1" fontAlgn="base" latinLnBrk="0" hangingPunct="1">
              <a:lnSpc>
                <a:spcPct val="117999"/>
              </a:lnSpc>
              <a:spcBef>
                <a:spcPts val="0"/>
              </a:spcBef>
              <a:spcAft>
                <a:spcPts val="0"/>
              </a:spcAft>
              <a:buClrTx/>
              <a:buSzTx/>
              <a:buFontTx/>
              <a:buNone/>
              <a:tabLst/>
              <a:defRPr/>
            </a:pPr>
            <a:r>
              <a:rPr lang="en-US" sz="1547" b="0" i="0" u="none" strike="noStrike" dirty="0">
                <a:effectLst/>
                <a:latin typeface="Helvetica Neue"/>
                <a:ea typeface="Helvetica Neue"/>
                <a:cs typeface="Helvetica Neue"/>
                <a:sym typeface="Helvetica Neue"/>
              </a:rPr>
              <a:t>Whether you work in a large company, an SME or a start-up, we can help you tap into CERN technology or know-how or help you identify solutions based on CERN's area of expertise. Each case is unique and there are many potential ways to collaborate. If you are unsure how to benefit from CERN, we are here to help you discover if there is a fit between your needs and our expertise and services.</a:t>
            </a:r>
            <a:endParaRPr lang="en-US" b="1" dirty="0"/>
          </a:p>
          <a:p>
            <a:endParaRPr lang="en-US" b="1" dirty="0"/>
          </a:p>
          <a:p>
            <a:r>
              <a:rPr lang="en-US" b="1" dirty="0"/>
              <a:t>Start a company based on CERN technology or know-how </a:t>
            </a:r>
          </a:p>
          <a:p>
            <a:r>
              <a:rPr lang="en-US" dirty="0"/>
              <a:t>CERN encourages the creation of spin-off companies, and gives support to CERN personnel and external entrepreneurs wanting to establish a company in one of CERN’s Member States. </a:t>
            </a:r>
          </a:p>
          <a:p>
            <a:endParaRPr lang="en-US" dirty="0"/>
          </a:p>
          <a:p>
            <a:r>
              <a:rPr lang="en-US" b="1" dirty="0"/>
              <a:t>Service &amp; Consultancy </a:t>
            </a:r>
          </a:p>
          <a:p>
            <a:r>
              <a:rPr lang="en-US" dirty="0"/>
              <a:t>CERN’s expertise and cutting-edge infrastructures represent a unique opportunity for industry and academia in need of a specific high-tech service. CERN experts are available to provide professional advice or specific studies to your business. </a:t>
            </a:r>
          </a:p>
          <a:p>
            <a:endParaRPr lang="en-US" dirty="0"/>
          </a:p>
          <a:p>
            <a:r>
              <a:rPr lang="en-US" b="1" dirty="0"/>
              <a:t>Licensing </a:t>
            </a:r>
          </a:p>
          <a:p>
            <a:r>
              <a:rPr lang="en-US" dirty="0"/>
              <a:t>CERN grants licenses to commercial and academic partners for the exploitation of its technologies. All CERN technologies available for licensing can be found at kt.cern/technologies </a:t>
            </a:r>
          </a:p>
          <a:p>
            <a:endParaRPr lang="en-US" dirty="0"/>
          </a:p>
          <a:p>
            <a:r>
              <a:rPr lang="en-US" b="1" dirty="0"/>
              <a:t>R&amp;D Collaborations </a:t>
            </a:r>
          </a:p>
          <a:p>
            <a:r>
              <a:rPr lang="en-US" dirty="0"/>
              <a:t>CERN has a well-established tradition of collaboration with research institutes. R&amp;D projects can be developed in CERN’s many areas of expertise. You are invited to contact CERN’s Knowledge Transfer group to discuss how to establish an R&amp;D collaboration. </a:t>
            </a:r>
          </a:p>
          <a:p>
            <a:endParaRPr lang="en-US" dirty="0"/>
          </a:p>
          <a:p>
            <a:endParaRPr lang="en-US" dirty="0"/>
          </a:p>
          <a:p>
            <a:pPr marL="0" indent="0">
              <a:buFont typeface="Arial" panose="020B0604020202020204" pitchFamily="34" charset="0"/>
              <a:buNone/>
            </a:pPr>
            <a:r>
              <a:rPr lang="en-US" b="1" dirty="0"/>
              <a:t>Additional resources:</a:t>
            </a:r>
          </a:p>
          <a:p>
            <a:r>
              <a:rPr lang="en-US" dirty="0"/>
              <a:t>https://kt.cern/industry</a:t>
            </a:r>
          </a:p>
        </p:txBody>
      </p:sp>
    </p:spTree>
    <p:extLst>
      <p:ext uri="{BB962C8B-B14F-4D97-AF65-F5344CB8AC3E}">
        <p14:creationId xmlns:p14="http://schemas.microsoft.com/office/powerpoint/2010/main" val="1749428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08375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1600" b="0" dirty="0">
                <a:latin typeface="Helvetica" pitchFamily="2" charset="0"/>
              </a:rPr>
              <a:t>CERN’s mission extends beyond science: it also aims to advance the frontiers of technology, to train the next generation of scientists and engineers, and to bring nations together. </a:t>
            </a:r>
            <a:endParaRPr lang="en-US" sz="1600" b="0" baseline="0" dirty="0">
              <a:latin typeface="Helvetica" pitchFamily="2" charset="0"/>
            </a:endParaRPr>
          </a:p>
          <a:p>
            <a:pPr marL="342900" indent="-342900">
              <a:buFont typeface="Arial" panose="020B0604020202020204" pitchFamily="34" charset="0"/>
              <a:buChar char="•"/>
            </a:pPr>
            <a:r>
              <a:rPr lang="en-US" sz="1600" b="0" baseline="0" dirty="0">
                <a:latin typeface="Helvetica" pitchFamily="2" charset="0"/>
              </a:rPr>
              <a:t>Science, technology, training and collaboration are the 4 main pillars of CERN. </a:t>
            </a:r>
          </a:p>
          <a:p>
            <a:pPr marL="342900" indent="-342900">
              <a:buFont typeface="Arial" panose="020B0604020202020204" pitchFamily="34" charset="0"/>
              <a:buChar char="•"/>
            </a:pPr>
            <a:r>
              <a:rPr lang="en-US" sz="1600" b="0" baseline="0" dirty="0">
                <a:latin typeface="Helvetica" pitchFamily="2" charset="0"/>
              </a:rPr>
              <a:t>All these have a positive impact on society. </a:t>
            </a:r>
          </a:p>
          <a:p>
            <a:endParaRPr lang="en-US" sz="1600" dirty="0">
              <a:latin typeface="Helvetica" pitchFamily="2" charset="0"/>
            </a:endParaRPr>
          </a:p>
          <a:p>
            <a:pPr marL="0" marR="0" lvl="0" indent="0" defTabSz="321457" eaLnBrk="1" fontAlgn="auto" latinLnBrk="0" hangingPunct="1">
              <a:lnSpc>
                <a:spcPct val="117999"/>
              </a:lnSpc>
              <a:spcBef>
                <a:spcPts val="0"/>
              </a:spcBef>
              <a:spcAft>
                <a:spcPts val="0"/>
              </a:spcAft>
              <a:buClrTx/>
              <a:buSzTx/>
              <a:buFontTx/>
              <a:buNone/>
              <a:tabLst/>
              <a:defRPr/>
            </a:pPr>
            <a:r>
              <a:rPr lang="en-US" sz="1600" b="1" dirty="0">
                <a:solidFill>
                  <a:schemeClr val="tx1"/>
                </a:solidFill>
              </a:rPr>
              <a:t>Additional resources:</a:t>
            </a:r>
          </a:p>
          <a:p>
            <a:r>
              <a:rPr lang="en-US" sz="1600" dirty="0">
                <a:solidFill>
                  <a:schemeClr val="tx1"/>
                </a:solidFill>
                <a:latin typeface="Helvetica" pitchFamily="2" charset="0"/>
                <a:hlinkClick r:id="rId3">
                  <a:extLst>
                    <a:ext uri="{A12FA001-AC4F-418D-AE19-62706E023703}">
                      <ahyp:hlinkClr xmlns:ahyp="http://schemas.microsoft.com/office/drawing/2018/hyperlinkcolor" val="tx"/>
                    </a:ext>
                  </a:extLst>
                </a:hlinkClick>
              </a:rPr>
              <a:t>https://home.cern/about/who-we-are/our-mission</a:t>
            </a:r>
            <a:endParaRPr lang="en-US" sz="1600" dirty="0">
              <a:solidFill>
                <a:schemeClr val="tx1"/>
              </a:solidFill>
              <a:latin typeface="Helvetica" pitchFamily="2" charset="0"/>
            </a:endParaRPr>
          </a:p>
        </p:txBody>
      </p:sp>
    </p:spTree>
    <p:extLst>
      <p:ext uri="{BB962C8B-B14F-4D97-AF65-F5344CB8AC3E}">
        <p14:creationId xmlns:p14="http://schemas.microsoft.com/office/powerpoint/2010/main" val="28686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defRPr b="1"/>
            </a:pPr>
            <a:r>
              <a:rPr lang="en-US" sz="1547" b="0" i="0" dirty="0">
                <a:effectLst/>
                <a:latin typeface="Helvetica Neue"/>
                <a:ea typeface="Helvetica Neue"/>
                <a:cs typeface="Helvetica Neue"/>
                <a:sym typeface="Helvetica Neue"/>
              </a:rPr>
              <a:t>The Knowledge Transfer group at CERN aims to engage with experts in science, technology and industry in order to create opportunities for the transfer of CERN’s technology and know-how. </a:t>
            </a:r>
          </a:p>
          <a:p>
            <a:pPr marL="285750" indent="-285750">
              <a:buFont typeface="Arial" panose="020B0604020202020204" pitchFamily="34" charset="0"/>
              <a:buChar char="•"/>
              <a:defRPr b="1"/>
            </a:pPr>
            <a:r>
              <a:rPr lang="en-US" sz="1547" b="0" i="0" dirty="0">
                <a:effectLst/>
                <a:latin typeface="Helvetica Neue"/>
                <a:ea typeface="Helvetica Neue"/>
                <a:cs typeface="Helvetica Neue"/>
                <a:sym typeface="Helvetica Neue"/>
              </a:rPr>
              <a:t>The ultimate goal is to accelerate innovation and </a:t>
            </a:r>
            <a:r>
              <a:rPr lang="en-US" sz="1547" b="0" i="0" dirty="0" err="1">
                <a:effectLst/>
                <a:latin typeface="Helvetica Neue"/>
                <a:ea typeface="Helvetica Neue"/>
                <a:cs typeface="Helvetica Neue"/>
                <a:sym typeface="Helvetica Neue"/>
              </a:rPr>
              <a:t>maximise</a:t>
            </a:r>
            <a:r>
              <a:rPr lang="en-US" sz="1547" b="0" i="0" dirty="0">
                <a:effectLst/>
                <a:latin typeface="Helvetica Neue"/>
                <a:ea typeface="Helvetica Neue"/>
                <a:cs typeface="Helvetica Neue"/>
                <a:sym typeface="Helvetica Neue"/>
              </a:rPr>
              <a:t> the global positive impact of CERN on society. This is done by promoting and transferring the technological and human capital developed at CERN.</a:t>
            </a:r>
          </a:p>
          <a:p>
            <a:pPr marL="285750" indent="-285750">
              <a:buFont typeface="Arial" panose="020B0604020202020204" pitchFamily="34" charset="0"/>
              <a:buChar char="•"/>
              <a:defRPr b="1"/>
            </a:pPr>
            <a:r>
              <a:rPr lang="en-US" sz="1547" b="0" i="0" dirty="0">
                <a:effectLst/>
                <a:latin typeface="Helvetica Neue"/>
                <a:ea typeface="Helvetica Neue"/>
                <a:cs typeface="Helvetica Neue"/>
                <a:sym typeface="Helvetica Neue"/>
              </a:rPr>
              <a:t>The CERN KT group promotes CERN as a </a:t>
            </a:r>
            <a:r>
              <a:rPr lang="en-US" sz="1547" b="0" i="0" dirty="0" err="1">
                <a:effectLst/>
                <a:latin typeface="Helvetica Neue"/>
                <a:ea typeface="Helvetica Neue"/>
                <a:cs typeface="Helvetica Neue"/>
                <a:sym typeface="Helvetica Neue"/>
              </a:rPr>
              <a:t>centre</a:t>
            </a:r>
            <a:r>
              <a:rPr lang="en-US" sz="1547" b="0" i="0" dirty="0">
                <a:effectLst/>
                <a:latin typeface="Helvetica Neue"/>
                <a:ea typeface="Helvetica Neue"/>
                <a:cs typeface="Helvetica Neue"/>
                <a:sym typeface="Helvetica Neue"/>
              </a:rPr>
              <a:t> of technological excellence, and promotes the positive impact of fundamental research </a:t>
            </a:r>
            <a:r>
              <a:rPr lang="en-US" sz="1547" b="0" i="0" dirty="0" err="1">
                <a:effectLst/>
                <a:latin typeface="Helvetica Neue"/>
                <a:ea typeface="Helvetica Neue"/>
                <a:cs typeface="Helvetica Neue"/>
                <a:sym typeface="Helvetica Neue"/>
              </a:rPr>
              <a:t>organisations</a:t>
            </a:r>
            <a:r>
              <a:rPr lang="en-US" sz="1547" b="0" i="0" dirty="0">
                <a:effectLst/>
                <a:latin typeface="Helvetica Neue"/>
                <a:ea typeface="Helvetica Neue"/>
                <a:cs typeface="Helvetica Neue"/>
                <a:sym typeface="Helvetica Neue"/>
              </a:rPr>
              <a:t> on society.</a:t>
            </a:r>
          </a:p>
          <a:p>
            <a:pPr marL="285750" indent="-285750">
              <a:buFont typeface="Arial" panose="020B0604020202020204" pitchFamily="34" charset="0"/>
              <a:buChar char="•"/>
              <a:defRPr b="1"/>
            </a:pPr>
            <a:endParaRPr lang="en-US" sz="1547" b="0" i="0" dirty="0">
              <a:effectLst/>
              <a:latin typeface="Helvetica Neue"/>
              <a:ea typeface="Helvetica Neue"/>
              <a:cs typeface="Helvetica Neue"/>
              <a:sym typeface="Helvetica Neue"/>
            </a:endParaRPr>
          </a:p>
          <a:p>
            <a:pPr marL="0" indent="0">
              <a:buFont typeface="Arial" panose="020B0604020202020204" pitchFamily="34" charset="0"/>
              <a:buNone/>
            </a:pPr>
            <a:r>
              <a:rPr lang="en-US" b="1" dirty="0"/>
              <a:t>Additional resources:</a:t>
            </a:r>
          </a:p>
          <a:p>
            <a:pPr marL="0" indent="0">
              <a:buFont typeface="Arial" panose="020B0604020202020204" pitchFamily="34" charset="0"/>
              <a:buNone/>
              <a:defRPr b="1"/>
            </a:pPr>
            <a:r>
              <a:rPr lang="en-US" sz="1547" b="0" i="0" dirty="0">
                <a:effectLst/>
                <a:latin typeface="Helvetica Neue"/>
                <a:ea typeface="Helvetica Neue"/>
                <a:cs typeface="Helvetica Neue"/>
                <a:sym typeface="Helvetica Neue"/>
              </a:rPr>
              <a:t>https://kt.cern/about-us</a:t>
            </a:r>
          </a:p>
          <a:p>
            <a:pPr marL="0" indent="0">
              <a:buFont typeface="Arial" panose="020B0604020202020204" pitchFamily="34" charset="0"/>
              <a:buNone/>
              <a:defRPr b="1"/>
            </a:pPr>
            <a:endParaRPr lang="en-US" sz="1547" b="0" i="0" dirty="0">
              <a:effectLst/>
              <a:latin typeface="Helvetica Neue"/>
              <a:ea typeface="Helvetica Neue"/>
              <a:cs typeface="Helvetica Neue"/>
              <a:sym typeface="Helvetica Neue"/>
            </a:endParaRPr>
          </a:p>
        </p:txBody>
      </p:sp>
    </p:spTree>
    <p:extLst>
      <p:ext uri="{BB962C8B-B14F-4D97-AF65-F5344CB8AC3E}">
        <p14:creationId xmlns:p14="http://schemas.microsoft.com/office/powerpoint/2010/main" val="903005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600" b="0" i="0" noProof="0" dirty="0">
                <a:effectLst/>
                <a:latin typeface="Helvetica Neue"/>
                <a:ea typeface="Helvetica Neue"/>
                <a:cs typeface="Helvetica Neue"/>
                <a:sym typeface="Helvetica Neue"/>
              </a:rPr>
              <a:t>CERN's expertise builds broadly on three technical fields: accelerators, detectors and computing. </a:t>
            </a:r>
          </a:p>
          <a:p>
            <a:pPr marL="285750" indent="-285750">
              <a:buFont typeface="Arial" panose="020B0604020202020204" pitchFamily="34" charset="0"/>
              <a:buChar char="•"/>
            </a:pPr>
            <a:r>
              <a:rPr lang="en-GB" sz="1600" b="0" i="0" noProof="0" dirty="0">
                <a:effectLst/>
                <a:latin typeface="Helvetica Neue"/>
                <a:ea typeface="Helvetica Neue"/>
                <a:cs typeface="Helvetica Neue"/>
                <a:sym typeface="Helvetica Neue"/>
              </a:rPr>
              <a:t>Behind these three pillars of technology, lies a great number of areas of expertise: from cryogenics to ultra-high vacuums, from particle tracking and radiation monitoring to superconductivity and many more. </a:t>
            </a:r>
          </a:p>
          <a:p>
            <a:pPr marL="285750" indent="-285750">
              <a:buFont typeface="Arial" panose="020B0604020202020204" pitchFamily="34" charset="0"/>
              <a:buChar char="•"/>
            </a:pPr>
            <a:r>
              <a:rPr lang="en-GB" sz="1600" b="0" i="0" noProof="0" dirty="0">
                <a:effectLst/>
                <a:latin typeface="Helvetica Neue"/>
                <a:ea typeface="Helvetica Neue"/>
                <a:cs typeface="Helvetica Neue"/>
                <a:sym typeface="Helvetica Neue"/>
              </a:rPr>
              <a:t>These technologies, and the human expertise associated with them, translate into positive impact on society in many different fields, including Medical &amp; Biomedical Technologies, Aerospace Applications, Cultural Heritage, Environment, Industry 4.0, Safety and Emerging Technologies.</a:t>
            </a:r>
          </a:p>
          <a:p>
            <a:pPr marL="285750" indent="-285750">
              <a:buFont typeface="Arial" panose="020B0604020202020204" pitchFamily="34" charset="0"/>
              <a:buChar char="•"/>
            </a:pPr>
            <a:endParaRPr lang="en-GB" sz="1600" b="0" i="0" noProof="0" dirty="0">
              <a:effectLst/>
              <a:latin typeface="Helvetica Neue"/>
              <a:ea typeface="Helvetica Neue"/>
              <a:cs typeface="Helvetica Neue"/>
              <a:sym typeface="Helvetica Neue"/>
            </a:endParaRPr>
          </a:p>
          <a:p>
            <a:pPr marL="0" indent="0">
              <a:buFont typeface="Arial" panose="020B0604020202020204" pitchFamily="34" charset="0"/>
              <a:buNone/>
            </a:pPr>
            <a:r>
              <a:rPr lang="en-US" sz="1600" b="1" dirty="0"/>
              <a:t>Additional resources:</a:t>
            </a:r>
          </a:p>
          <a:p>
            <a:pPr marL="0" indent="0">
              <a:buFont typeface="Arial" panose="020B0604020202020204" pitchFamily="34" charset="0"/>
              <a:buNone/>
            </a:pPr>
            <a:r>
              <a:rPr lang="en-GB" sz="1600" b="0" i="0" noProof="0" dirty="0">
                <a:effectLst/>
                <a:latin typeface="Helvetica Neue"/>
                <a:ea typeface="Helvetica Neue"/>
                <a:cs typeface="Helvetica Neue"/>
                <a:sym typeface="Helvetica Neue"/>
              </a:rPr>
              <a:t>https://kt.cern/</a:t>
            </a:r>
            <a:r>
              <a:rPr lang="en-GB" sz="1600" b="0" i="0" noProof="0" dirty="0" err="1">
                <a:effectLst/>
                <a:latin typeface="Helvetica Neue"/>
                <a:ea typeface="Helvetica Neue"/>
                <a:cs typeface="Helvetica Neue"/>
                <a:sym typeface="Helvetica Neue"/>
              </a:rPr>
              <a:t>cern</a:t>
            </a:r>
            <a:r>
              <a:rPr lang="en-GB" sz="1600" b="0" i="0" noProof="0" dirty="0">
                <a:effectLst/>
                <a:latin typeface="Helvetica Neue"/>
                <a:ea typeface="Helvetica Neue"/>
                <a:cs typeface="Helvetica Neue"/>
                <a:sym typeface="Helvetica Neue"/>
              </a:rPr>
              <a:t>-technologies-society</a:t>
            </a:r>
          </a:p>
        </p:txBody>
      </p:sp>
    </p:spTree>
    <p:extLst>
      <p:ext uri="{BB962C8B-B14F-4D97-AF65-F5344CB8AC3E}">
        <p14:creationId xmlns:p14="http://schemas.microsoft.com/office/powerpoint/2010/main" val="1611639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321457" eaLnBrk="1" fontAlgn="auto" latinLnBrk="0" hangingPunct="1">
              <a:lnSpc>
                <a:spcPct val="117999"/>
              </a:lnSpc>
              <a:spcBef>
                <a:spcPts val="0"/>
              </a:spcBef>
              <a:spcAft>
                <a:spcPts val="0"/>
              </a:spcAft>
              <a:buClrTx/>
              <a:buSzTx/>
              <a:buFontTx/>
              <a:buNone/>
              <a:tabLst/>
              <a:defRPr/>
            </a:pPr>
            <a:r>
              <a:rPr lang="en-US" sz="1547" b="0" i="0" u="none" strike="noStrike" dirty="0">
                <a:effectLst/>
                <a:latin typeface="Helvetica Neue"/>
                <a:ea typeface="Helvetica Neue"/>
                <a:cs typeface="Helvetica Neue"/>
                <a:sym typeface="Helvetica Neue"/>
              </a:rPr>
              <a:t>CERN actively invests in many activities to accelerate the innovation process. The CERN Knowledge Transfer group provides advice, support, training, networks and infrastructure to ease the transfer of CERN's know-how to industry and eventually to society. These activities are all fundamentally based on CERN's Open Innovation strategy, and reach out to CERN personnel, industry, entrepreneurship and research collaborators.</a:t>
            </a:r>
            <a:endParaRPr lang="en-US" dirty="0"/>
          </a:p>
          <a:p>
            <a:pPr marL="0" marR="0" lvl="0" indent="0" defTabSz="321457" eaLnBrk="1" fontAlgn="auto" latinLnBrk="0" hangingPunct="1">
              <a:lnSpc>
                <a:spcPct val="117999"/>
              </a:lnSpc>
              <a:spcBef>
                <a:spcPts val="0"/>
              </a:spcBef>
              <a:spcAft>
                <a:spcPts val="0"/>
              </a:spcAft>
              <a:buClrTx/>
              <a:buSzTx/>
              <a:buFontTx/>
              <a:buNone/>
              <a:tabLst/>
              <a:defRPr/>
            </a:pPr>
            <a:endParaRPr lang="en-US" dirty="0"/>
          </a:p>
          <a:p>
            <a:pPr marL="0" indent="0">
              <a:buFont typeface="Arial" panose="020B0604020202020204" pitchFamily="34" charset="0"/>
              <a:buNone/>
            </a:pPr>
            <a:r>
              <a:rPr lang="en-US" b="1" dirty="0"/>
              <a:t>Additional resources:</a:t>
            </a:r>
          </a:p>
          <a:p>
            <a:r>
              <a:rPr lang="en-GB" noProof="0" dirty="0"/>
              <a:t>https://kt.cern/activities-services</a:t>
            </a:r>
          </a:p>
        </p:txBody>
      </p:sp>
    </p:spTree>
    <p:extLst>
      <p:ext uri="{BB962C8B-B14F-4D97-AF65-F5344CB8AC3E}">
        <p14:creationId xmlns:p14="http://schemas.microsoft.com/office/powerpoint/2010/main" val="1402402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354013" indent="-354013"/>
            <a:endParaRPr lang="en-US"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E1A91C-D04B-406B-BD76-DEC664C1608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8701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321457" eaLnBrk="1" fontAlgn="auto" latinLnBrk="0" hangingPunct="1">
              <a:lnSpc>
                <a:spcPct val="117999"/>
              </a:lnSpc>
              <a:spcBef>
                <a:spcPts val="0"/>
              </a:spcBef>
              <a:spcAft>
                <a:spcPts val="0"/>
              </a:spcAft>
              <a:buClrTx/>
              <a:buSzTx/>
              <a:buFontTx/>
              <a:buNone/>
              <a:tabLst/>
              <a:defRPr/>
            </a:pPr>
            <a:r>
              <a:rPr lang="en-US" dirty="0"/>
              <a:t>CHARM, a unique facility at CERN to test electronics in complex radiation environments, tested its first full spacecraft in July 2018: CELESTA (CERN matchup and radon Experiment Student </a:t>
            </a:r>
            <a:r>
              <a:rPr lang="en-US" dirty="0" err="1"/>
              <a:t>sAtellite</a:t>
            </a:r>
            <a:r>
              <a:rPr lang="en-US" dirty="0"/>
              <a:t>). The micro-satellite was initially tested under a range of radiation conditions that it can expect to encounter in space. During the last day, the shilling was removed to test the tolerance of the platform to high particle fluxes. The satellite worked reliably and demonstrated its ability to manage radiation-induced errors autonomously. The payload, based on CERN </a:t>
            </a:r>
            <a:r>
              <a:rPr lang="en-US" dirty="0" err="1"/>
              <a:t>RadMon</a:t>
            </a:r>
            <a:r>
              <a:rPr lang="en-US" dirty="0"/>
              <a:t> technology, confirmed its very high sensitivity even to low fluxes and overall outstanding performances. </a:t>
            </a:r>
          </a:p>
          <a:p>
            <a:pPr marL="0" marR="0" lvl="0" indent="0" defTabSz="321457" eaLnBrk="1" fontAlgn="auto" latinLnBrk="0" hangingPunct="1">
              <a:lnSpc>
                <a:spcPct val="117999"/>
              </a:lnSpc>
              <a:spcBef>
                <a:spcPts val="0"/>
              </a:spcBef>
              <a:spcAft>
                <a:spcPts val="0"/>
              </a:spcAft>
              <a:buClrTx/>
              <a:buSzTx/>
              <a:buFontTx/>
              <a:buNone/>
              <a:tabLst/>
              <a:defRPr/>
            </a:pPr>
            <a:endParaRPr lang="en-US" dirty="0"/>
          </a:p>
          <a:p>
            <a:pPr marL="0" indent="0">
              <a:buFont typeface="Arial" panose="020B0604020202020204" pitchFamily="34" charset="0"/>
              <a:buNone/>
            </a:pPr>
            <a:r>
              <a:rPr lang="en-US" b="1" dirty="0"/>
              <a:t>Additional resources:</a:t>
            </a:r>
          </a:p>
          <a:p>
            <a:r>
              <a:rPr lang="en-US" u="sng" dirty="0"/>
              <a:t>https://kt.cern/article/first-full-satellite-tested-cern’s-charm-facility-0</a:t>
            </a:r>
          </a:p>
          <a:p>
            <a:r>
              <a:rPr lang="en-US" dirty="0">
                <a:solidFill>
                  <a:schemeClr val="tx1"/>
                </a:solidFill>
                <a:hlinkClick r:id="rId3">
                  <a:extLst>
                    <a:ext uri="{A12FA001-AC4F-418D-AE19-62706E023703}">
                      <ahyp:hlinkClr xmlns:ahyp="http://schemas.microsoft.com/office/drawing/2018/hyperlinkcolor" val="tx"/>
                    </a:ext>
                  </a:extLst>
                </a:hlinkClick>
              </a:rPr>
              <a:t>https://kt.cern/kt-fund/projects/celesta-cubesat-demonstrator-radmon-and-charm-applications</a:t>
            </a:r>
            <a:endParaRPr lang="en-US" dirty="0">
              <a:solidFill>
                <a:schemeClr val="tx1"/>
              </a:solidFill>
            </a:endParaRPr>
          </a:p>
        </p:txBody>
      </p:sp>
    </p:spTree>
    <p:extLst>
      <p:ext uri="{BB962C8B-B14F-4D97-AF65-F5344CB8AC3E}">
        <p14:creationId xmlns:p14="http://schemas.microsoft.com/office/powerpoint/2010/main" val="3744401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CERN has a lot in common with space missions; both deal with extremely harsh environments that have overlapping technological requirements. Derived from the CERN hosted Medipix2 Collaboration, Timepix is being </a:t>
            </a:r>
            <a:r>
              <a:rPr lang="en-US" dirty="0" err="1"/>
              <a:t>utilised</a:t>
            </a:r>
            <a:r>
              <a:rPr lang="en-US" dirty="0"/>
              <a:t> for radiation monitoring in NASA’s Orion vehicle and at the International Space Station</a:t>
            </a:r>
          </a:p>
          <a:p>
            <a:endParaRPr lang="en-US" dirty="0"/>
          </a:p>
          <a:p>
            <a:pPr marL="0" indent="0">
              <a:buFont typeface="Arial" panose="020B0604020202020204" pitchFamily="34" charset="0"/>
              <a:buNone/>
            </a:pPr>
            <a:r>
              <a:rPr lang="en-US" b="1" dirty="0"/>
              <a:t>Additional resources:</a:t>
            </a:r>
          </a:p>
          <a:p>
            <a:r>
              <a:rPr lang="en-US" u="sng" dirty="0"/>
              <a:t>https://kt.cern/article/nasa-cern-timepix-technology-advances-miniaturized-radiation-detection</a:t>
            </a:r>
          </a:p>
          <a:p>
            <a:r>
              <a:rPr lang="en-US" dirty="0">
                <a:solidFill>
                  <a:schemeClr val="tx1"/>
                </a:solidFill>
                <a:hlinkClick r:id="rId3">
                  <a:extLst>
                    <a:ext uri="{A12FA001-AC4F-418D-AE19-62706E023703}">
                      <ahyp:hlinkClr xmlns:ahyp="http://schemas.microsoft.com/office/drawing/2018/hyperlinkcolor" val="tx"/>
                    </a:ext>
                  </a:extLst>
                </a:hlinkClick>
              </a:rPr>
              <a:t>https://kt.cern/technologies/medipix2</a:t>
            </a:r>
            <a:endParaRPr lang="en-US" dirty="0">
              <a:solidFill>
                <a:schemeClr val="tx1"/>
              </a:solidFill>
            </a:endParaRPr>
          </a:p>
        </p:txBody>
      </p:sp>
    </p:spTree>
    <p:extLst>
      <p:ext uri="{BB962C8B-B14F-4D97-AF65-F5344CB8AC3E}">
        <p14:creationId xmlns:p14="http://schemas.microsoft.com/office/powerpoint/2010/main" val="2124485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600" dirty="0"/>
              <a:t>How can you tell the difference between a masterpiece and a masterful forgery? At CERN, the </a:t>
            </a:r>
            <a:r>
              <a:rPr lang="en-US" sz="1600" dirty="0" err="1"/>
              <a:t>Medipix</a:t>
            </a:r>
            <a:r>
              <a:rPr lang="en-US" sz="1600" dirty="0"/>
              <a:t> Collaborations have been developing state-of-the-art particle imaging and detection readout chips since the 1990s. Now, they are being used by a new start-up to bring about a revolutionary improvement in the field of art authentication and restoration. InsightART, a subsidiary of the </a:t>
            </a:r>
            <a:r>
              <a:rPr lang="en-US" sz="1600" dirty="0" err="1"/>
              <a:t>Medipix</a:t>
            </a:r>
            <a:r>
              <a:rPr lang="en-US" sz="1600" dirty="0"/>
              <a:t> collaboration spin-off company Advacam, has adopted the technology to perform spectral X-ray scans of a wide range of fine art objects.</a:t>
            </a:r>
            <a:endParaRPr lang="en-US" sz="1600" b="0" i="0" dirty="0">
              <a:effectLst/>
              <a:latin typeface="Helvetica Neue"/>
              <a:ea typeface="Helvetica Neue"/>
              <a:cs typeface="Helvetica Neue"/>
              <a:sym typeface="Helvetica Neue"/>
            </a:endParaRPr>
          </a:p>
          <a:p>
            <a:endParaRPr lang="en-US" sz="1600" b="0" i="0" dirty="0">
              <a:effectLst/>
              <a:latin typeface="Helvetica Neue"/>
              <a:ea typeface="Helvetica Neue"/>
              <a:cs typeface="Helvetica Neue"/>
              <a:sym typeface="Helvetica Neue"/>
            </a:endParaRPr>
          </a:p>
          <a:p>
            <a:pPr marL="0" indent="0">
              <a:buFont typeface="Arial" panose="020B0604020202020204" pitchFamily="34" charset="0"/>
              <a:buNone/>
            </a:pPr>
            <a:r>
              <a:rPr lang="en-US" sz="1600" b="1" dirty="0"/>
              <a:t>Additional resources:</a:t>
            </a:r>
          </a:p>
          <a:p>
            <a:pPr marL="0" marR="0" lvl="0" indent="0" algn="l" defTabSz="321457" rtl="0" eaLnBrk="1" fontAlgn="auto" latinLnBrk="0" hangingPunct="1">
              <a:lnSpc>
                <a:spcPct val="117999"/>
              </a:lnSpc>
              <a:spcBef>
                <a:spcPts val="0"/>
              </a:spcBef>
              <a:spcAft>
                <a:spcPts val="0"/>
              </a:spcAft>
              <a:buClrTx/>
              <a:buSzTx/>
              <a:buFontTx/>
              <a:buNone/>
              <a:tabLst/>
              <a:defRPr/>
            </a:pPr>
            <a:r>
              <a:rPr lang="en-US" sz="1600" dirty="0">
                <a:solidFill>
                  <a:schemeClr val="tx1"/>
                </a:solidFill>
                <a:hlinkClick r:id="rId3">
                  <a:extLst>
                    <a:ext uri="{A12FA001-AC4F-418D-AE19-62706E023703}">
                      <ahyp:hlinkClr xmlns:ahyp="http://schemas.microsoft.com/office/drawing/2018/hyperlinkcolor" val="tx"/>
                    </a:ext>
                  </a:extLst>
                </a:hlinkClick>
              </a:rPr>
              <a:t>https://kt.cern/sites/knowledgetransfer.web.cern.ch/files/file-uploads/other/knowledge-transfer-brochure.pdf</a:t>
            </a:r>
            <a:endParaRPr lang="en-US" sz="1600" b="0" i="0" u="sng" dirty="0">
              <a:effectLst/>
              <a:latin typeface="Helvetica Neue"/>
              <a:ea typeface="Helvetica Neue"/>
              <a:cs typeface="Helvetica Neue"/>
              <a:sym typeface="Helvetica Neue"/>
            </a:endParaRPr>
          </a:p>
          <a:p>
            <a:r>
              <a:rPr lang="en-US" sz="1600" b="0" i="0" u="sng" dirty="0">
                <a:effectLst/>
                <a:latin typeface="Helvetica Neue"/>
                <a:ea typeface="Helvetica Neue"/>
                <a:cs typeface="Helvetica Neue"/>
                <a:sym typeface="Helvetica Neue"/>
              </a:rPr>
              <a:t>https://kt.cern/article/particle-detectors-meet-canvas</a:t>
            </a:r>
          </a:p>
          <a:p>
            <a:r>
              <a:rPr lang="en-US" dirty="0">
                <a:solidFill>
                  <a:schemeClr val="tx1"/>
                </a:solidFill>
                <a:hlinkClick r:id="rId4">
                  <a:extLst>
                    <a:ext uri="{A12FA001-AC4F-418D-AE19-62706E023703}">
                      <ahyp:hlinkClr xmlns:ahyp="http://schemas.microsoft.com/office/drawing/2018/hyperlinkcolor" val="tx"/>
                    </a:ext>
                  </a:extLst>
                </a:hlinkClick>
              </a:rPr>
              <a:t>https://kt.cern/startups/advacam-sro</a:t>
            </a:r>
            <a:endParaRPr lang="en-US" dirty="0">
              <a:solidFill>
                <a:schemeClr val="tx1"/>
              </a:solidFill>
            </a:endParaRPr>
          </a:p>
        </p:txBody>
      </p:sp>
    </p:spTree>
    <p:extLst>
      <p:ext uri="{BB962C8B-B14F-4D97-AF65-F5344CB8AC3E}">
        <p14:creationId xmlns:p14="http://schemas.microsoft.com/office/powerpoint/2010/main" val="3617803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190626" y="2268142"/>
            <a:ext cx="9810751"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288A201-2F6B-4EA9-A7C3-2402DD9CB8B6}" type="datetimeFigureOut">
              <a:rPr lang="en-GB" smtClean="0"/>
              <a:t>06/03/2022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4146333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88A201-2F6B-4EA9-A7C3-2402DD9CB8B6}" type="datetimeFigureOut">
              <a:rPr lang="en-GB" smtClean="0"/>
              <a:t>06/03/2022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2165006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88A201-2F6B-4EA9-A7C3-2402DD9CB8B6}" type="datetimeFigureOut">
              <a:rPr lang="en-GB" smtClean="0"/>
              <a:t>06/03/2022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1737152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88A201-2F6B-4EA9-A7C3-2402DD9CB8B6}" type="datetimeFigureOut">
              <a:rPr lang="en-GB" smtClean="0"/>
              <a:t>06/03/2022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1394571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88A201-2F6B-4EA9-A7C3-2402DD9CB8B6}" type="datetimeFigureOut">
              <a:rPr lang="en-GB" smtClean="0"/>
              <a:t>06/03/2022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3783917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288A201-2F6B-4EA9-A7C3-2402DD9CB8B6}" type="datetimeFigureOut">
              <a:rPr lang="en-GB" smtClean="0"/>
              <a:t>06/03/2022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13964657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288A201-2F6B-4EA9-A7C3-2402DD9CB8B6}" type="datetimeFigureOut">
              <a:rPr lang="en-GB" smtClean="0"/>
              <a:t>06/03/2022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3644890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88A201-2F6B-4EA9-A7C3-2402DD9CB8B6}" type="datetimeFigureOut">
              <a:rPr lang="en-GB" smtClean="0"/>
              <a:t>06/03/2022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2094172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88A201-2F6B-4EA9-A7C3-2402DD9CB8B6}" type="datetimeFigureOut">
              <a:rPr lang="en-GB" smtClean="0"/>
              <a:t>06/03/2022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2874741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a:t>LOGO</a:t>
            </a:r>
          </a:p>
        </p:txBody>
      </p:sp>
    </p:spTree>
    <p:extLst>
      <p:ext uri="{BB962C8B-B14F-4D97-AF65-F5344CB8AC3E}">
        <p14:creationId xmlns:p14="http://schemas.microsoft.com/office/powerpoint/2010/main" val="3775961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298408" y="446484"/>
            <a:ext cx="5000625" cy="5786438"/>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Body Level One…"/>
          <p:cNvSpPr txBox="1">
            <a:spLocks noGrp="1"/>
          </p:cNvSpPr>
          <p:nvPr>
            <p:ph type="body" sz="quarter" idx="1"/>
          </p:nvPr>
        </p:nvSpPr>
        <p:spPr>
          <a:xfrm>
            <a:off x="892969" y="3348634"/>
            <a:ext cx="5000625" cy="2884289"/>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039130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77824902"/>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600670" y="5929931"/>
            <a:ext cx="10985502"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0671" y="3611595"/>
            <a:ext cx="10985501" cy="952501"/>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09688246"/>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Avocados and limes"/>
          <p:cNvSpPr>
            <a:spLocks noGrp="1"/>
          </p:cNvSpPr>
          <p:nvPr>
            <p:ph type="pic" idx="21"/>
          </p:nvPr>
        </p:nvSpPr>
        <p:spPr>
          <a:xfrm>
            <a:off x="-577850" y="-647700"/>
            <a:ext cx="13373100" cy="8009467"/>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603250" y="3562350"/>
            <a:ext cx="10985500" cy="2324100"/>
          </a:xfrm>
          <a:prstGeom prst="rect">
            <a:avLst/>
          </a:prstGeom>
        </p:spPr>
        <p:txBody>
          <a:bodyPr anchor="b"/>
          <a:lstStyle>
            <a:lvl1pPr>
              <a:defRPr sz="5800" spc="-116"/>
            </a:lvl1pPr>
          </a:lstStyle>
          <a:p>
            <a:r>
              <a:t>Presentation Title</a:t>
            </a:r>
          </a:p>
        </p:txBody>
      </p:sp>
      <p:sp>
        <p:nvSpPr>
          <p:cNvPr id="23" name="Author and Date"/>
          <p:cNvSpPr txBox="1">
            <a:spLocks noGrp="1"/>
          </p:cNvSpPr>
          <p:nvPr>
            <p:ph type="body" sz="quarter" idx="22" hasCustomPrompt="1"/>
          </p:nvPr>
        </p:nvSpPr>
        <p:spPr>
          <a:xfrm>
            <a:off x="603845" y="553069"/>
            <a:ext cx="10984311"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24" name="Body Level One…"/>
          <p:cNvSpPr txBox="1">
            <a:spLocks noGrp="1"/>
          </p:cNvSpPr>
          <p:nvPr>
            <p:ph type="body" sz="quarter" idx="1" hasCustomPrompt="1"/>
          </p:nvPr>
        </p:nvSpPr>
        <p:spPr>
          <a:xfrm>
            <a:off x="603250" y="5804955"/>
            <a:ext cx="10985500" cy="558476"/>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840510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Bowl with salmon cakes, salad and houmous"/>
          <p:cNvSpPr>
            <a:spLocks noGrp="1"/>
          </p:cNvSpPr>
          <p:nvPr>
            <p:ph type="pic" idx="21"/>
          </p:nvPr>
        </p:nvSpPr>
        <p:spPr>
          <a:xfrm>
            <a:off x="5486400" y="-101600"/>
            <a:ext cx="6072419" cy="706755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603250" y="635000"/>
            <a:ext cx="4889500" cy="2941137"/>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603250" y="3530288"/>
            <a:ext cx="4889500" cy="2692712"/>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5979063" y="6488825"/>
            <a:ext cx="227627" cy="24109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40081551"/>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76423611"/>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2805215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603250" y="1186481"/>
            <a:ext cx="4889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61" name="Body Level One…"/>
          <p:cNvSpPr txBox="1">
            <a:spLocks noGrp="1"/>
          </p:cNvSpPr>
          <p:nvPr>
            <p:ph type="body" sz="half" idx="1" hasCustomPrompt="1"/>
          </p:nvPr>
        </p:nvSpPr>
        <p:spPr>
          <a:xfrm>
            <a:off x="603250" y="2124252"/>
            <a:ext cx="4889500" cy="4128315"/>
          </a:xfrm>
          <a:prstGeom prst="rect">
            <a:avLst/>
          </a:prstGeom>
        </p:spPr>
        <p:txBody>
          <a:bodyPr/>
          <a:lstStyle/>
          <a:p>
            <a:r>
              <a:t>Slide bullet text</a:t>
            </a:r>
          </a:p>
          <a:p>
            <a:pPr lvl="1"/>
            <a:endParaRPr/>
          </a:p>
          <a:p>
            <a:pPr lvl="2"/>
            <a:endParaRPr/>
          </a:p>
          <a:p>
            <a:pPr lvl="3"/>
            <a:endParaRPr/>
          </a:p>
          <a:p>
            <a:pPr lvl="4"/>
            <a:endParaRPr/>
          </a:p>
        </p:txBody>
      </p:sp>
      <p:sp>
        <p:nvSpPr>
          <p:cNvPr id="62" name="Bowl of pappardelle pasta with parsley butter, roasted hazelnuts and shaved parmesan cheese"/>
          <p:cNvSpPr>
            <a:spLocks noGrp="1"/>
          </p:cNvSpPr>
          <p:nvPr>
            <p:ph type="pic" idx="22"/>
          </p:nvPr>
        </p:nvSpPr>
        <p:spPr>
          <a:xfrm>
            <a:off x="6096000" y="-203633"/>
            <a:ext cx="5458437" cy="7277916"/>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603250" y="539750"/>
            <a:ext cx="4889500" cy="71755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2908446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603248" y="2266950"/>
            <a:ext cx="10985502" cy="2324100"/>
          </a:xfrm>
          <a:prstGeom prst="rect">
            <a:avLst/>
          </a:prstGeom>
        </p:spPr>
        <p:txBody>
          <a:bodyPr anchor="ctr"/>
          <a:lstStyle>
            <a:lvl1pPr>
              <a:defRPr sz="5800" b="0" spc="-116">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5979063" y="6488825"/>
            <a:ext cx="227627" cy="24109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0194819"/>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603250" y="539750"/>
            <a:ext cx="10985500" cy="717475"/>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5974852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298408" y="1830587"/>
            <a:ext cx="5000625" cy="4420195"/>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30587"/>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03250" y="539750"/>
            <a:ext cx="10985500" cy="71755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412750">
              <a:lnSpc>
                <a:spcPct val="100000"/>
              </a:lnSpc>
              <a:spcBef>
                <a:spcPts val="900"/>
              </a:spcBef>
              <a:buSzTx/>
              <a:buNone/>
              <a:defRPr sz="2750" spc="-28"/>
            </a:lvl1pPr>
            <a:lvl2pPr marL="0" indent="228600" defTabSz="412750">
              <a:lnSpc>
                <a:spcPct val="100000"/>
              </a:lnSpc>
              <a:spcBef>
                <a:spcPts val="900"/>
              </a:spcBef>
              <a:buSzTx/>
              <a:buNone/>
              <a:defRPr sz="2750" spc="-28"/>
            </a:lvl2pPr>
            <a:lvl3pPr marL="0" indent="457200" defTabSz="412750">
              <a:lnSpc>
                <a:spcPct val="100000"/>
              </a:lnSpc>
              <a:spcBef>
                <a:spcPts val="900"/>
              </a:spcBef>
              <a:buSzTx/>
              <a:buNone/>
              <a:defRPr sz="2750" spc="-28"/>
            </a:lvl3pPr>
            <a:lvl4pPr marL="0" indent="685800" defTabSz="412750">
              <a:lnSpc>
                <a:spcPct val="100000"/>
              </a:lnSpc>
              <a:spcBef>
                <a:spcPts val="900"/>
              </a:spcBef>
              <a:buSzTx/>
              <a:buNone/>
              <a:defRPr sz="2750" spc="-28"/>
            </a:lvl4pPr>
            <a:lvl5pPr marL="0" indent="914400" defTabSz="412750">
              <a:lnSpc>
                <a:spcPct val="100000"/>
              </a:lnSpc>
              <a:spcBef>
                <a:spcPts val="900"/>
              </a:spcBef>
              <a:buSzTx/>
              <a:buNone/>
              <a:defRPr sz="2750" spc="-28"/>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79057403"/>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603250" y="2460422"/>
            <a:ext cx="10985500" cy="1937157"/>
          </a:xfrm>
          <a:prstGeom prst="rect">
            <a:avLst/>
          </a:prstGeom>
        </p:spPr>
        <p:txBody>
          <a:bodyPr anchor="ctr"/>
          <a:lstStyle>
            <a:lvl1pPr marL="0" indent="0" algn="ctr">
              <a:lnSpc>
                <a:spcPct val="80000"/>
              </a:lnSpc>
              <a:spcBef>
                <a:spcPts val="0"/>
              </a:spcBef>
              <a:buSzTx/>
              <a:buNone/>
              <a:defRPr sz="5800" spc="-116">
                <a:latin typeface="Helvetica Neue Medium"/>
                <a:ea typeface="Helvetica Neue Medium"/>
                <a:cs typeface="Helvetica Neue Medium"/>
                <a:sym typeface="Helvetica Neue Medium"/>
              </a:defRPr>
            </a:lvl1pPr>
            <a:lvl2pPr marL="0" indent="228600" algn="ctr">
              <a:lnSpc>
                <a:spcPct val="80000"/>
              </a:lnSpc>
              <a:spcBef>
                <a:spcPts val="0"/>
              </a:spcBef>
              <a:buSzTx/>
              <a:buNone/>
              <a:defRPr sz="5800" spc="-116">
                <a:latin typeface="Helvetica Neue Medium"/>
                <a:ea typeface="Helvetica Neue Medium"/>
                <a:cs typeface="Helvetica Neue Medium"/>
                <a:sym typeface="Helvetica Neue Medium"/>
              </a:defRPr>
            </a:lvl2pPr>
            <a:lvl3pPr marL="0" indent="457200" algn="ctr">
              <a:lnSpc>
                <a:spcPct val="80000"/>
              </a:lnSpc>
              <a:spcBef>
                <a:spcPts val="0"/>
              </a:spcBef>
              <a:buSzTx/>
              <a:buNone/>
              <a:defRPr sz="5800" spc="-116">
                <a:latin typeface="Helvetica Neue Medium"/>
                <a:ea typeface="Helvetica Neue Medium"/>
                <a:cs typeface="Helvetica Neue Medium"/>
                <a:sym typeface="Helvetica Neue Medium"/>
              </a:defRPr>
            </a:lvl3pPr>
            <a:lvl4pPr marL="0" indent="685800" algn="ctr">
              <a:lnSpc>
                <a:spcPct val="80000"/>
              </a:lnSpc>
              <a:spcBef>
                <a:spcPts val="0"/>
              </a:spcBef>
              <a:buSzTx/>
              <a:buNone/>
              <a:defRPr sz="5800" spc="-116">
                <a:latin typeface="Helvetica Neue Medium"/>
                <a:ea typeface="Helvetica Neue Medium"/>
                <a:cs typeface="Helvetica Neue Medium"/>
                <a:sym typeface="Helvetica Neue Medium"/>
              </a:defRPr>
            </a:lvl4pPr>
            <a:lvl5pPr marL="0" indent="914400" algn="ctr">
              <a:lnSpc>
                <a:spcPct val="80000"/>
              </a:lnSpc>
              <a:spcBef>
                <a:spcPts val="0"/>
              </a:spcBef>
              <a:buSzTx/>
              <a:buNone/>
              <a:defRPr sz="5800" spc="-116">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6219157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603250" y="537964"/>
            <a:ext cx="10985500" cy="3620792"/>
          </a:xfrm>
          <a:prstGeom prst="rect">
            <a:avLst/>
          </a:prstGeom>
        </p:spPr>
        <p:txBody>
          <a:bodyPr anchor="b"/>
          <a:lstStyle>
            <a:lvl1pPr marL="0" indent="0" algn="ctr">
              <a:lnSpc>
                <a:spcPct val="80000"/>
              </a:lnSpc>
              <a:spcBef>
                <a:spcPts val="0"/>
              </a:spcBef>
              <a:buSzTx/>
              <a:buNone/>
              <a:defRPr sz="12500" b="1" spc="-125"/>
            </a:lvl1pPr>
            <a:lvl2pPr marL="0" indent="228600" algn="ctr">
              <a:lnSpc>
                <a:spcPct val="80000"/>
              </a:lnSpc>
              <a:spcBef>
                <a:spcPts val="0"/>
              </a:spcBef>
              <a:buSzTx/>
              <a:buNone/>
              <a:defRPr sz="12500" b="1" spc="-125"/>
            </a:lvl2pPr>
            <a:lvl3pPr marL="0" indent="457200" algn="ctr">
              <a:lnSpc>
                <a:spcPct val="80000"/>
              </a:lnSpc>
              <a:spcBef>
                <a:spcPts val="0"/>
              </a:spcBef>
              <a:buSzTx/>
              <a:buNone/>
              <a:defRPr sz="12500" b="1" spc="-125"/>
            </a:lvl3pPr>
            <a:lvl4pPr marL="0" indent="685800" algn="ctr">
              <a:lnSpc>
                <a:spcPct val="80000"/>
              </a:lnSpc>
              <a:spcBef>
                <a:spcPts val="0"/>
              </a:spcBef>
              <a:buSzTx/>
              <a:buNone/>
              <a:defRPr sz="12500" b="1" spc="-125"/>
            </a:lvl4pPr>
            <a:lvl5pPr marL="0" indent="914400" algn="ctr">
              <a:lnSpc>
                <a:spcPct val="80000"/>
              </a:lnSpc>
              <a:spcBef>
                <a:spcPts val="0"/>
              </a:spcBef>
              <a:buSzTx/>
              <a:buNone/>
              <a:defRPr sz="12500" b="1" spc="-125"/>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603250" y="4131090"/>
            <a:ext cx="10985500" cy="467390"/>
          </a:xfrm>
          <a:prstGeom prst="rect">
            <a:avLst/>
          </a:prstGeom>
        </p:spPr>
        <p:txBody>
          <a:bodyPr lIns="45719" tIns="45719" rIns="45719" bIns="45719"/>
          <a:lstStyle>
            <a:lvl1pPr marL="0" indent="0" algn="ctr" defTabSz="412750">
              <a:lnSpc>
                <a:spcPct val="100000"/>
              </a:lnSpc>
              <a:spcBef>
                <a:spcPts val="0"/>
              </a:spcBef>
              <a:buSzTx/>
              <a:buNone/>
              <a:defRPr sz="275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78724337"/>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1215012" y="5337727"/>
            <a:ext cx="10100026"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Attribution</a:t>
            </a:r>
          </a:p>
        </p:txBody>
      </p:sp>
      <p:sp>
        <p:nvSpPr>
          <p:cNvPr id="116" name="Body Level One…"/>
          <p:cNvSpPr txBox="1">
            <a:spLocks noGrp="1"/>
          </p:cNvSpPr>
          <p:nvPr>
            <p:ph type="body" sz="half" idx="1" hasCustomPrompt="1"/>
          </p:nvPr>
        </p:nvSpPr>
        <p:spPr>
          <a:xfrm>
            <a:off x="876962" y="2469930"/>
            <a:ext cx="10438077" cy="1918140"/>
          </a:xfrm>
          <a:prstGeom prst="rect">
            <a:avLst/>
          </a:prstGeom>
        </p:spPr>
        <p:txBody>
          <a:bodyPr/>
          <a:lstStyle>
            <a:lvl1pPr marL="319462" indent="-234950">
              <a:spcBef>
                <a:spcPts val="0"/>
              </a:spcBef>
              <a:buSzTx/>
              <a:buNone/>
              <a:defRPr sz="4250" spc="-85">
                <a:latin typeface="Helvetica Neue Medium"/>
                <a:ea typeface="Helvetica Neue Medium"/>
                <a:cs typeface="Helvetica Neue Medium"/>
                <a:sym typeface="Helvetica Neue Medium"/>
              </a:defRPr>
            </a:lvl1pPr>
            <a:lvl2pPr marL="319462" indent="-6350">
              <a:spcBef>
                <a:spcPts val="0"/>
              </a:spcBef>
              <a:buSzTx/>
              <a:buNone/>
              <a:defRPr sz="4250" spc="-85">
                <a:latin typeface="Helvetica Neue Medium"/>
                <a:ea typeface="Helvetica Neue Medium"/>
                <a:cs typeface="Helvetica Neue Medium"/>
                <a:sym typeface="Helvetica Neue Medium"/>
              </a:defRPr>
            </a:lvl2pPr>
            <a:lvl3pPr marL="319462" indent="222250">
              <a:spcBef>
                <a:spcPts val="0"/>
              </a:spcBef>
              <a:buSzTx/>
              <a:buNone/>
              <a:defRPr sz="4250" spc="-85">
                <a:latin typeface="Helvetica Neue Medium"/>
                <a:ea typeface="Helvetica Neue Medium"/>
                <a:cs typeface="Helvetica Neue Medium"/>
                <a:sym typeface="Helvetica Neue Medium"/>
              </a:defRPr>
            </a:lvl3pPr>
            <a:lvl4pPr marL="319462" indent="450850">
              <a:spcBef>
                <a:spcPts val="0"/>
              </a:spcBef>
              <a:buSzTx/>
              <a:buNone/>
              <a:defRPr sz="4250" spc="-85">
                <a:latin typeface="Helvetica Neue Medium"/>
                <a:ea typeface="Helvetica Neue Medium"/>
                <a:cs typeface="Helvetica Neue Medium"/>
                <a:sym typeface="Helvetica Neue Medium"/>
              </a:defRPr>
            </a:lvl4pPr>
            <a:lvl5pPr marL="319462" indent="679450">
              <a:spcBef>
                <a:spcPts val="0"/>
              </a:spcBef>
              <a:buSzTx/>
              <a:buNone/>
              <a:defRPr sz="4250" spc="-85">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006468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Bowl of salad with fried rice, boiled eggs and chopsticks"/>
          <p:cNvSpPr>
            <a:spLocks noGrp="1"/>
          </p:cNvSpPr>
          <p:nvPr>
            <p:ph type="pic" sz="quarter" idx="21"/>
          </p:nvPr>
        </p:nvSpPr>
        <p:spPr>
          <a:xfrm>
            <a:off x="7880350" y="508000"/>
            <a:ext cx="3719550" cy="2974839"/>
          </a:xfrm>
          <a:prstGeom prst="rect">
            <a:avLst/>
          </a:prstGeom>
        </p:spPr>
        <p:txBody>
          <a:bodyPr lIns="91439" tIns="45719" rIns="91439" bIns="45719">
            <a:noAutofit/>
          </a:bodyPr>
          <a:lstStyle/>
          <a:p>
            <a:endParaRPr/>
          </a:p>
        </p:txBody>
      </p:sp>
      <p:sp>
        <p:nvSpPr>
          <p:cNvPr id="125" name="Bowl with salmon cakes, salad and houmous "/>
          <p:cNvSpPr>
            <a:spLocks noGrp="1"/>
          </p:cNvSpPr>
          <p:nvPr>
            <p:ph type="pic" sz="half" idx="22"/>
          </p:nvPr>
        </p:nvSpPr>
        <p:spPr>
          <a:xfrm>
            <a:off x="6750050" y="1989138"/>
            <a:ext cx="5219700" cy="6075091"/>
          </a:xfrm>
          <a:prstGeom prst="rect">
            <a:avLst/>
          </a:prstGeom>
        </p:spPr>
        <p:txBody>
          <a:bodyPr lIns="91439" tIns="45719" rIns="91439" bIns="45719">
            <a:noAutofit/>
          </a:bodyPr>
          <a:lstStyle/>
          <a:p>
            <a:endParaRPr/>
          </a:p>
        </p:txBody>
      </p:sp>
      <p:sp>
        <p:nvSpPr>
          <p:cNvPr id="126" name="Bowl of pappardelle pasta with parsley butter, roasted hazelnuts and shaved parmesan cheese"/>
          <p:cNvSpPr>
            <a:spLocks noGrp="1"/>
          </p:cNvSpPr>
          <p:nvPr>
            <p:ph type="pic" idx="23"/>
          </p:nvPr>
        </p:nvSpPr>
        <p:spPr>
          <a:xfrm>
            <a:off x="-69850" y="247650"/>
            <a:ext cx="8305800" cy="622935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09820010"/>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bowl of salad with fried rice, boiled eggs and chopsticks"/>
          <p:cNvSpPr>
            <a:spLocks noGrp="1"/>
          </p:cNvSpPr>
          <p:nvPr>
            <p:ph type="pic" idx="21"/>
          </p:nvPr>
        </p:nvSpPr>
        <p:spPr>
          <a:xfrm>
            <a:off x="-666750" y="-2762250"/>
            <a:ext cx="13525500" cy="108204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extLst>
      <p:ext uri="{BB962C8B-B14F-4D97-AF65-F5344CB8AC3E}">
        <p14:creationId xmlns:p14="http://schemas.microsoft.com/office/powerpoint/2010/main" val="2486352168"/>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3761036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70" y="892970"/>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190626" y="4473775"/>
            <a:ext cx="9810751" cy="362215"/>
          </a:xfrm>
          <a:prstGeom prst="rect">
            <a:avLst/>
          </a:prstGeom>
        </p:spPr>
        <p:txBody>
          <a:bodyPr anchor="t">
            <a:spAutoFit/>
          </a:bodyPr>
          <a:lstStyle>
            <a:lvl1pPr marL="0" indent="0" algn="ctr">
              <a:spcBef>
                <a:spcPts val="0"/>
              </a:spcBef>
              <a:buSzTx/>
              <a:buNone/>
              <a:defRPr sz="1687">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190626" y="2984580"/>
            <a:ext cx="9810751" cy="513795"/>
          </a:xfrm>
          <a:prstGeom prst="rect">
            <a:avLst/>
          </a:prstGeom>
        </p:spPr>
        <p:txBody>
          <a:bodyPr>
            <a:spAutoFit/>
          </a:bodyPr>
          <a:lstStyle>
            <a:lvl1pPr marL="0" indent="0" algn="ctr">
              <a:spcBef>
                <a:spcPts val="0"/>
              </a:spcBef>
              <a:buSzTx/>
              <a:buNone/>
              <a:defRPr sz="2672"/>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88A201-2F6B-4EA9-A7C3-2402DD9CB8B6}" type="datetimeFigureOut">
              <a:rPr lang="en-GB" smtClean="0"/>
              <a:t>06/03/2022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3365435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88A201-2F6B-4EA9-A7C3-2402DD9CB8B6}" type="datetimeFigureOut">
              <a:rPr lang="en-GB" smtClean="0"/>
              <a:t>06/03/2022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0A4C3D8-882B-48C8-A8FE-F9E3F1C1958C}" type="slidenum">
              <a:rPr lang="en-GB" smtClean="0"/>
              <a:t>‹#›</a:t>
            </a:fld>
            <a:endParaRPr lang="en-GB"/>
          </a:p>
        </p:txBody>
      </p:sp>
    </p:spTree>
    <p:extLst>
      <p:ext uri="{BB962C8B-B14F-4D97-AF65-F5344CB8AC3E}">
        <p14:creationId xmlns:p14="http://schemas.microsoft.com/office/powerpoint/2010/main" val="320769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theme" Target="../theme/theme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0" y="312540"/>
            <a:ext cx="10406063" cy="15180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892970" y="1830587"/>
            <a:ext cx="10406063" cy="442019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5931349" y="6505278"/>
            <a:ext cx="317395" cy="297389"/>
          </a:xfrm>
          <a:prstGeom prst="rect">
            <a:avLst/>
          </a:prstGeom>
          <a:ln w="12700">
            <a:miter lim="400000"/>
          </a:ln>
        </p:spPr>
        <p:txBody>
          <a:bodyPr wrap="none" lIns="50800" tIns="50800" rIns="50800" bIns="50800">
            <a:spAutoFit/>
          </a:bodyPr>
          <a:lstStyle>
            <a:lvl1pPr>
              <a:defRPr sz="1266"/>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5" r:id="rId3"/>
    <p:sldLayoutId id="2147483656" r:id="rId4"/>
    <p:sldLayoutId id="2147483657" r:id="rId5"/>
    <p:sldLayoutId id="2147483658" r:id="rId6"/>
    <p:sldLayoutId id="2147483660" r:id="rId7"/>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8A201-2F6B-4EA9-A7C3-2402DD9CB8B6}" type="datetimeFigureOut">
              <a:rPr lang="en-GB" smtClean="0"/>
              <a:t>06/03/2022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A4C3D8-882B-48C8-A8FE-F9E3F1C1958C}" type="slidenum">
              <a:rPr lang="en-GB" smtClean="0"/>
              <a:t>‹#›</a:t>
            </a:fld>
            <a:endParaRPr lang="en-GB"/>
          </a:p>
        </p:txBody>
      </p:sp>
    </p:spTree>
    <p:extLst>
      <p:ext uri="{BB962C8B-B14F-4D97-AF65-F5344CB8AC3E}">
        <p14:creationId xmlns:p14="http://schemas.microsoft.com/office/powerpoint/2010/main" val="31766250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 id="2147483675" r:id="rId13"/>
    <p:sldLayoutId id="214748369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603250" y="539750"/>
            <a:ext cx="10985500" cy="7165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603250" y="2124252"/>
            <a:ext cx="10985500" cy="41280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5979063" y="6486708"/>
            <a:ext cx="227627" cy="241092"/>
          </a:xfrm>
          <a:prstGeom prst="rect">
            <a:avLst/>
          </a:prstGeom>
          <a:ln w="12700">
            <a:miter lim="400000"/>
          </a:ln>
        </p:spPr>
        <p:txBody>
          <a:bodyPr wrap="none" lIns="50800" tIns="50800" rIns="50800" bIns="50800" anchor="b">
            <a:spAutoFit/>
          </a:bodyPr>
          <a:lstStyle>
            <a:lvl1pPr defTabSz="292100">
              <a:defRPr sz="900">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410790275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ransition spd="med"/>
  <p:txStyles>
    <p:titleStyle>
      <a:lvl1pPr marL="0" marR="0" indent="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1pPr>
      <a:lvl2pPr marL="0" marR="0" indent="2286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4572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6858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9144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11430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13716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16002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18288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p:titleStyle>
    <p:bodyStyle>
      <a:lvl1pPr marL="304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1pPr>
      <a:lvl2pPr marL="609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2pPr>
      <a:lvl3pPr marL="914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3pPr>
      <a:lvl4pPr marL="1219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4pPr>
      <a:lvl5pPr marL="15240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5pPr>
      <a:lvl6pPr marL="1828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6pPr>
      <a:lvl7pPr marL="2133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7pPr>
      <a:lvl8pPr marL="2438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8pPr>
      <a:lvl9pPr marL="2743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9pPr>
    </p:bodyStyle>
    <p:otherStyle>
      <a:lvl1pPr marL="0" marR="0" indent="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1pPr>
      <a:lvl2pPr marL="0" marR="0" indent="228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2pPr>
      <a:lvl3pPr marL="0" marR="0" indent="457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3pPr>
      <a:lvl4pPr marL="0" marR="0" indent="685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4pPr>
      <a:lvl5pPr marL="0" marR="0" indent="9144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5pPr>
      <a:lvl6pPr marL="0" marR="0" indent="11430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6pPr>
      <a:lvl7pPr marL="0" marR="0" indent="1371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7pPr>
      <a:lvl8pPr marL="0" marR="0" indent="1600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8pPr>
      <a:lvl9pPr marL="0" marR="0" indent="1828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0.xml"/><Relationship Id="rId1" Type="http://schemas.openxmlformats.org/officeDocument/2006/relationships/slideLayout" Target="../slideLayouts/slideLayout21.xml"/><Relationship Id="rId4" Type="http://schemas.openxmlformats.org/officeDocument/2006/relationships/image" Target="../media/image14.tiff"/></Relationships>
</file>

<file path=ppt/slides/_rels/slide1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tiff"/></Relationships>
</file>

<file path=ppt/slides/_rels/slide1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1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tiff"/></Relationships>
</file>

<file path=ppt/slides/_rels/slide14.xml.rels><?xml version="1.0" encoding="UTF-8" standalone="yes"?>
<Relationships xmlns="http://schemas.openxmlformats.org/package/2006/relationships"><Relationship Id="rId3" Type="http://schemas.openxmlformats.org/officeDocument/2006/relationships/image" Target="../media/image18.tif"/><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3" Type="http://schemas.openxmlformats.org/officeDocument/2006/relationships/image" Target="../media/image19.tif"/><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image" Target="../media/image5.tiff"/><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11.tiff"/></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8.xml"/><Relationship Id="rId1" Type="http://schemas.openxmlformats.org/officeDocument/2006/relationships/slideLayout" Target="../slideLayouts/slideLayout21.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21.xml"/><Relationship Id="rId4" Type="http://schemas.openxmlformats.org/officeDocument/2006/relationships/image" Target="../media/image1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nowledge Transfer…"/>
          <p:cNvSpPr txBox="1"/>
          <p:nvPr/>
        </p:nvSpPr>
        <p:spPr>
          <a:xfrm>
            <a:off x="1057262" y="4464210"/>
            <a:ext cx="5716309" cy="220425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lgn="l">
              <a:defRPr sz="7800">
                <a:solidFill>
                  <a:srgbClr val="005293"/>
                </a:solidFill>
              </a:defRPr>
            </a:pPr>
            <a:r>
              <a:rPr lang="en-US" sz="4000" dirty="0">
                <a:latin typeface="Helvetica" pitchFamily="2" charset="0"/>
                <a:ea typeface="Helvetica Neue" panose="02000503000000020004" pitchFamily="2" charset="0"/>
                <a:cs typeface="Helvetica Neue" panose="02000503000000020004" pitchFamily="2" charset="0"/>
              </a:rPr>
              <a:t>Introduction to CERN KT</a:t>
            </a:r>
            <a:endParaRPr lang="de-DE" sz="4000" dirty="0">
              <a:latin typeface="Helvetica" pitchFamily="2" charset="0"/>
              <a:ea typeface="Helvetica Neue" panose="02000503000000020004" pitchFamily="2" charset="0"/>
              <a:cs typeface="Helvetica Neue" panose="02000503000000020004" pitchFamily="2" charset="0"/>
            </a:endParaRPr>
          </a:p>
          <a:p>
            <a:pPr algn="l">
              <a:defRPr sz="7800">
                <a:solidFill>
                  <a:srgbClr val="005293"/>
                </a:solidFill>
              </a:defRPr>
            </a:pPr>
            <a:endParaRPr lang="de-DE" sz="1600" dirty="0">
              <a:latin typeface="Helvetica" pitchFamily="2" charset="0"/>
              <a:ea typeface="Helvetica Neue" panose="02000503000000020004" pitchFamily="2" charset="0"/>
              <a:cs typeface="Helvetica Neue" panose="02000503000000020004" pitchFamily="2" charset="0"/>
            </a:endParaRPr>
          </a:p>
          <a:p>
            <a:pPr algn="l">
              <a:defRPr sz="7800">
                <a:solidFill>
                  <a:srgbClr val="005293"/>
                </a:solidFill>
              </a:defRPr>
            </a:pPr>
            <a:r>
              <a:rPr lang="en-GB" sz="2400" dirty="0">
                <a:latin typeface="Helvetica" pitchFamily="2" charset="0"/>
                <a:ea typeface="Helvetica Neue" panose="02000503000000020004" pitchFamily="2" charset="0"/>
                <a:cs typeface="Helvetica Neue" panose="02000503000000020004" pitchFamily="2" charset="0"/>
              </a:rPr>
              <a:t>Giovanni </a:t>
            </a:r>
            <a:r>
              <a:rPr lang="en-GB" sz="2400" dirty="0" err="1">
                <a:latin typeface="Helvetica" pitchFamily="2" charset="0"/>
                <a:ea typeface="Helvetica Neue" panose="02000503000000020004" pitchFamily="2" charset="0"/>
                <a:cs typeface="Helvetica Neue" panose="02000503000000020004" pitchFamily="2" charset="0"/>
              </a:rPr>
              <a:t>Anelli</a:t>
            </a:r>
            <a:endParaRPr lang="en-GB" sz="2400" dirty="0">
              <a:latin typeface="Helvetica" pitchFamily="2" charset="0"/>
              <a:ea typeface="Helvetica Neue" panose="02000503000000020004" pitchFamily="2" charset="0"/>
              <a:cs typeface="Helvetica Neue" panose="02000503000000020004" pitchFamily="2" charset="0"/>
            </a:endParaRPr>
          </a:p>
          <a:p>
            <a:pPr algn="l">
              <a:defRPr sz="7800">
                <a:solidFill>
                  <a:srgbClr val="005293"/>
                </a:solidFill>
              </a:defRPr>
            </a:pPr>
            <a:r>
              <a:rPr lang="en-GB" sz="2400" dirty="0" err="1">
                <a:latin typeface="Helvetica" pitchFamily="2" charset="0"/>
                <a:ea typeface="Helvetica Neue" panose="02000503000000020004" pitchFamily="2" charset="0"/>
                <a:cs typeface="Helvetica Neue" panose="02000503000000020004" pitchFamily="2" charset="0"/>
              </a:rPr>
              <a:t>Giovanni.anelli@cern.ch</a:t>
            </a:r>
            <a:endParaRPr lang="en-GB" sz="2400" dirty="0">
              <a:latin typeface="Helvetica" pitchFamily="2" charset="0"/>
              <a:ea typeface="Helvetica Neue" panose="02000503000000020004" pitchFamily="2" charset="0"/>
              <a:cs typeface="Helvetica Neue" panose="02000503000000020004" pitchFamily="2" charset="0"/>
            </a:endParaRPr>
          </a:p>
          <a:p>
            <a:pPr algn="l">
              <a:defRPr sz="7800">
                <a:solidFill>
                  <a:srgbClr val="005293"/>
                </a:solidFill>
              </a:defRPr>
            </a:pPr>
            <a:r>
              <a:rPr lang="en-GB" sz="2400" dirty="0">
                <a:latin typeface="Helvetica" pitchFamily="2" charset="0"/>
                <a:ea typeface="Helvetica Neue" panose="02000503000000020004" pitchFamily="2" charset="0"/>
                <a:cs typeface="Helvetica Neue" panose="02000503000000020004" pitchFamily="2" charset="0"/>
              </a:rPr>
              <a:t>07.03.2022</a:t>
            </a:r>
          </a:p>
          <a:p>
            <a:pPr algn="l">
              <a:defRPr sz="7000" b="1">
                <a:solidFill>
                  <a:srgbClr val="005293"/>
                </a:solidFill>
                <a:latin typeface="Helvetica"/>
                <a:ea typeface="Helvetica"/>
                <a:cs typeface="Helvetica"/>
                <a:sym typeface="Helvetica"/>
              </a:defRPr>
            </a:pPr>
            <a:endParaRPr sz="1055" dirty="0">
              <a:latin typeface="Helvetica Neue" charset="0"/>
              <a:ea typeface="Helvetica Neue" charset="0"/>
              <a:cs typeface="Helvetica Neue" charset="0"/>
            </a:endParaRPr>
          </a:p>
        </p:txBody>
      </p:sp>
      <p:pic>
        <p:nvPicPr>
          <p:cNvPr id="3" name="Picture 2">
            <a:extLst>
              <a:ext uri="{FF2B5EF4-FFF2-40B4-BE49-F238E27FC236}">
                <a16:creationId xmlns:a16="http://schemas.microsoft.com/office/drawing/2014/main" id="{A84B0D44-B86F-454A-9746-90D3D565AC2A}"/>
              </a:ext>
            </a:extLst>
          </p:cNvPr>
          <p:cNvPicPr>
            <a:picLocks noChangeAspect="1"/>
          </p:cNvPicPr>
          <p:nvPr/>
        </p:nvPicPr>
        <p:blipFill rotWithShape="1">
          <a:blip r:embed="rId3"/>
          <a:srcRect t="35261" b="-1270"/>
          <a:stretch/>
        </p:blipFill>
        <p:spPr>
          <a:xfrm>
            <a:off x="651386" y="0"/>
            <a:ext cx="11034645" cy="4587320"/>
          </a:xfrm>
          <a:prstGeom prst="rect">
            <a:avLst/>
          </a:prstGeom>
        </p:spPr>
      </p:pic>
    </p:spTree>
    <p:extLst>
      <p:ext uri="{BB962C8B-B14F-4D97-AF65-F5344CB8AC3E}">
        <p14:creationId xmlns:p14="http://schemas.microsoft.com/office/powerpoint/2010/main" val="199809051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64666"/>
            <a:ext cx="8965946" cy="521055"/>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l"/>
            <a:r>
              <a:rPr lang="nb-NO" sz="2800">
                <a:solidFill>
                  <a:schemeClr val="tx1"/>
                </a:solidFill>
                <a:latin typeface="+mj-lt"/>
                <a:ea typeface="Helvetica Neue" charset="0"/>
                <a:cs typeface="Helvetica Neue" charset="0"/>
              </a:rPr>
              <a:t>Cultural Heritage</a:t>
            </a:r>
            <a:endParaRPr sz="2800">
              <a:solidFill>
                <a:schemeClr val="tx1"/>
              </a:solidFill>
              <a:latin typeface="+mj-lt"/>
              <a:ea typeface="Helvetica Neue" charset="0"/>
              <a:cs typeface="Helvetica Neue" charset="0"/>
            </a:endParaRP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5967A1CB-23E2-3B4C-B25B-6CD508DEB09A}"/>
              </a:ext>
            </a:extLst>
          </p:cNvPr>
          <p:cNvSpPr txBox="1"/>
          <p:nvPr/>
        </p:nvSpPr>
        <p:spPr>
          <a:xfrm>
            <a:off x="1432306" y="2308403"/>
            <a:ext cx="3700617" cy="2486835"/>
          </a:xfrm>
          <a:prstGeom prst="rect">
            <a:avLst/>
          </a:prstGeom>
          <a:noFill/>
        </p:spPr>
        <p:txBody>
          <a:bodyPr wrap="square" rtlCol="0">
            <a:spAutoFit/>
          </a:bodyPr>
          <a:lstStyle/>
          <a:p>
            <a:pPr algn="r"/>
            <a:r>
              <a:rPr lang="en-US" sz="2400" b="1">
                <a:ea typeface="Helvetica Neue" panose="02000503000000020004" pitchFamily="2" charset="0"/>
                <a:cs typeface="Helvetica Neue" panose="02000503000000020004" pitchFamily="2" charset="0"/>
              </a:rPr>
              <a:t>MACHINA </a:t>
            </a:r>
          </a:p>
          <a:p>
            <a:pPr algn="r"/>
            <a:endParaRPr lang="en-US" sz="2400">
              <a:ea typeface="Helvetica Neue" panose="02000503000000020004" pitchFamily="2" charset="0"/>
              <a:cs typeface="Helvetica Neue" panose="02000503000000020004" pitchFamily="2" charset="0"/>
            </a:endParaRPr>
          </a:p>
          <a:p>
            <a:pPr algn="r"/>
            <a:r>
              <a:rPr lang="en-US" sz="2400">
                <a:ea typeface="Helvetica Neue" panose="02000503000000020004" pitchFamily="2" charset="0"/>
                <a:cs typeface="Helvetica Neue" panose="02000503000000020004" pitchFamily="2" charset="0"/>
              </a:rPr>
              <a:t>A compact transportable accelerator for art examination</a:t>
            </a:r>
          </a:p>
          <a:p>
            <a:pPr algn="r"/>
            <a:br>
              <a:rPr lang="en-US" sz="1780">
                <a:latin typeface="Helvetica Neue" panose="02000503000000020004" pitchFamily="2" charset="0"/>
                <a:ea typeface="Helvetica Neue" panose="02000503000000020004" pitchFamily="2" charset="0"/>
                <a:cs typeface="Helvetica Neue" panose="02000503000000020004" pitchFamily="2" charset="0"/>
              </a:rPr>
            </a:br>
            <a:endParaRPr lang="en-US" sz="178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Picture 3">
            <a:extLst>
              <a:ext uri="{FF2B5EF4-FFF2-40B4-BE49-F238E27FC236}">
                <a16:creationId xmlns:a16="http://schemas.microsoft.com/office/drawing/2014/main" id="{E5E0A553-B475-234F-9BAF-776847D5A1D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47906" y="1224366"/>
            <a:ext cx="5840010" cy="4176618"/>
          </a:xfrm>
          <a:prstGeom prst="rect">
            <a:avLst/>
          </a:prstGeom>
        </p:spPr>
      </p:pic>
    </p:spTree>
    <p:extLst>
      <p:ext uri="{BB962C8B-B14F-4D97-AF65-F5344CB8AC3E}">
        <p14:creationId xmlns:p14="http://schemas.microsoft.com/office/powerpoint/2010/main" val="2394003594"/>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49751"/>
            <a:ext cx="8965946" cy="521055"/>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pPr algn="l"/>
            <a:r>
              <a:rPr lang="nb-NO" sz="2800" dirty="0">
                <a:solidFill>
                  <a:schemeClr val="tx1"/>
                </a:solidFill>
                <a:latin typeface="+mj-lt"/>
                <a:ea typeface="Helvetica Neue" charset="0"/>
                <a:cs typeface="Helvetica Neue" charset="0"/>
              </a:rPr>
              <a:t>Medical and Biomedical Technologies</a:t>
            </a:r>
            <a:endParaRPr sz="2800" dirty="0">
              <a:solidFill>
                <a:schemeClr val="tx1"/>
              </a:solidFill>
              <a:latin typeface="+mj-lt"/>
              <a:ea typeface="Helvetica Neue" charset="0"/>
              <a:cs typeface="Helvetica Neue" charset="0"/>
            </a:endParaRP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9" name="MARS Bioimaging &amp; Medipix">
            <a:extLst>
              <a:ext uri="{FF2B5EF4-FFF2-40B4-BE49-F238E27FC236}">
                <a16:creationId xmlns:a16="http://schemas.microsoft.com/office/drawing/2014/main" id="{2F39C617-4867-D74A-AB55-3DAAD70D416B}"/>
              </a:ext>
            </a:extLst>
          </p:cNvPr>
          <p:cNvSpPr txBox="1"/>
          <p:nvPr/>
        </p:nvSpPr>
        <p:spPr>
          <a:xfrm>
            <a:off x="1863939" y="2443730"/>
            <a:ext cx="2953420" cy="2513894"/>
          </a:xfrm>
          <a:prstGeom prst="rect">
            <a:avLst/>
          </a:prstGeom>
          <a:noFill/>
          <a:ln w="12700">
            <a:noFill/>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r>
              <a:rPr lang="en-US" sz="2400" b="1">
                <a:ea typeface="Helvetica Neue" panose="02000503000000020004" pitchFamily="2" charset="0"/>
                <a:cs typeface="Helvetica Neue" panose="02000503000000020004" pitchFamily="2" charset="0"/>
              </a:rPr>
              <a:t>Mars Bioimaging</a:t>
            </a:r>
          </a:p>
          <a:p>
            <a:pPr algn="r"/>
            <a:endParaRPr lang="en-US" sz="2400">
              <a:ea typeface="Helvetica Neue" panose="02000503000000020004" pitchFamily="2" charset="0"/>
              <a:cs typeface="Helvetica Neue" panose="02000503000000020004" pitchFamily="2" charset="0"/>
            </a:endParaRPr>
          </a:p>
          <a:p>
            <a:pPr algn="r"/>
            <a:r>
              <a:rPr lang="en-US" sz="2400">
                <a:ea typeface="Helvetica Neue" panose="02000503000000020004" pitchFamily="2" charset="0"/>
                <a:cs typeface="Helvetica Neue" panose="02000503000000020004" pitchFamily="2" charset="0"/>
              </a:rPr>
              <a:t>First 3D </a:t>
            </a:r>
            <a:r>
              <a:rPr lang="en-US" sz="2400" err="1">
                <a:ea typeface="Helvetica Neue" panose="02000503000000020004" pitchFamily="2" charset="0"/>
                <a:cs typeface="Helvetica Neue" panose="02000503000000020004" pitchFamily="2" charset="0"/>
              </a:rPr>
              <a:t>colour</a:t>
            </a:r>
            <a:r>
              <a:rPr lang="en-US" sz="2400">
                <a:ea typeface="Helvetica Neue" panose="02000503000000020004" pitchFamily="2" charset="0"/>
                <a:cs typeface="Helvetica Neue" panose="02000503000000020004" pitchFamily="2" charset="0"/>
              </a:rPr>
              <a:t> X-ray of a human using CERN technology</a:t>
            </a:r>
          </a:p>
          <a:p>
            <a:pPr algn="r"/>
            <a:endParaRPr sz="3867">
              <a:latin typeface="Helvetica Neue" charset="0"/>
              <a:ea typeface="Helvetica Neue" charset="0"/>
              <a:cs typeface="Helvetica Neue" charset="0"/>
            </a:endParaRPr>
          </a:p>
        </p:txBody>
      </p:sp>
      <p:sp>
        <p:nvSpPr>
          <p:cNvPr id="3" name="TextBox 2">
            <a:extLst>
              <a:ext uri="{FF2B5EF4-FFF2-40B4-BE49-F238E27FC236}">
                <a16:creationId xmlns:a16="http://schemas.microsoft.com/office/drawing/2014/main" id="{B7B82D7E-E8C9-644E-9455-F9E6C15E525B}"/>
              </a:ext>
            </a:extLst>
          </p:cNvPr>
          <p:cNvSpPr txBox="1"/>
          <p:nvPr/>
        </p:nvSpPr>
        <p:spPr>
          <a:xfrm>
            <a:off x="9359460" y="5296647"/>
            <a:ext cx="1785745"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chemeClr val="tx1"/>
                </a:solidFill>
                <a:effectLst/>
                <a:uFillTx/>
                <a:latin typeface="+mn-lt"/>
                <a:ea typeface="+mn-ea"/>
                <a:cs typeface="+mn-cs"/>
                <a:sym typeface="Helvetica Light"/>
              </a:rPr>
              <a:t>Image: Mars Bioimaging</a:t>
            </a:r>
          </a:p>
        </p:txBody>
      </p:sp>
      <p:pic>
        <p:nvPicPr>
          <p:cNvPr id="4" name="Picture 3">
            <a:extLst>
              <a:ext uri="{FF2B5EF4-FFF2-40B4-BE49-F238E27FC236}">
                <a16:creationId xmlns:a16="http://schemas.microsoft.com/office/drawing/2014/main" id="{57AB9266-B8B5-FD4E-93E1-8D1EFB350E1D}"/>
              </a:ext>
            </a:extLst>
          </p:cNvPr>
          <p:cNvPicPr>
            <a:picLocks noChangeAspect="1"/>
          </p:cNvPicPr>
          <p:nvPr/>
        </p:nvPicPr>
        <p:blipFill>
          <a:blip r:embed="rId4"/>
          <a:stretch>
            <a:fillRect/>
          </a:stretch>
        </p:blipFill>
        <p:spPr>
          <a:xfrm>
            <a:off x="5147605" y="1488649"/>
            <a:ext cx="5997600" cy="3748500"/>
          </a:xfrm>
          <a:prstGeom prst="rect">
            <a:avLst/>
          </a:prstGeom>
        </p:spPr>
      </p:pic>
    </p:spTree>
    <p:extLst>
      <p:ext uri="{BB962C8B-B14F-4D97-AF65-F5344CB8AC3E}">
        <p14:creationId xmlns:p14="http://schemas.microsoft.com/office/powerpoint/2010/main" val="2080669981"/>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64666"/>
            <a:ext cx="8965946" cy="521055"/>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pPr algn="l"/>
            <a:r>
              <a:rPr lang="nb-NO" sz="2800" dirty="0">
                <a:solidFill>
                  <a:schemeClr val="tx1"/>
                </a:solidFill>
                <a:ea typeface="Helvetica Neue" charset="0"/>
                <a:cs typeface="Helvetica Neue" charset="0"/>
              </a:rPr>
              <a:t>Medical and Biomedical Technologies</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3" name="TextBox 2">
            <a:extLst>
              <a:ext uri="{FF2B5EF4-FFF2-40B4-BE49-F238E27FC236}">
                <a16:creationId xmlns:a16="http://schemas.microsoft.com/office/drawing/2014/main" id="{F5EACAE9-772E-DA47-8032-C83B7E903998}"/>
              </a:ext>
            </a:extLst>
          </p:cNvPr>
          <p:cNvSpPr txBox="1"/>
          <p:nvPr/>
        </p:nvSpPr>
        <p:spPr>
          <a:xfrm>
            <a:off x="2048783" y="2710479"/>
            <a:ext cx="3036400"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GB" sz="2400" b="1"/>
              <a:t>CERN-MEDICIS</a:t>
            </a:r>
          </a:p>
          <a:p>
            <a:pPr marL="0" marR="0" indent="0" algn="r" defTabSz="584200" rtl="0" fontAlgn="auto" latinLnBrk="0" hangingPunct="0">
              <a:lnSpc>
                <a:spcPct val="100000"/>
              </a:lnSpc>
              <a:spcBef>
                <a:spcPts val="0"/>
              </a:spcBef>
              <a:spcAft>
                <a:spcPts val="0"/>
              </a:spcAft>
              <a:buClrTx/>
              <a:buSzTx/>
              <a:buFontTx/>
              <a:buNone/>
              <a:tabLst/>
            </a:pPr>
            <a:endParaRPr lang="en-GB" sz="2400"/>
          </a:p>
          <a:p>
            <a:pPr marL="0" marR="0" indent="0" algn="r" defTabSz="584200" rtl="0" fontAlgn="auto" latinLnBrk="0" hangingPunct="0">
              <a:lnSpc>
                <a:spcPct val="100000"/>
              </a:lnSpc>
              <a:spcBef>
                <a:spcPts val="0"/>
              </a:spcBef>
              <a:spcAft>
                <a:spcPts val="0"/>
              </a:spcAft>
              <a:buClrTx/>
              <a:buSzTx/>
              <a:buFontTx/>
              <a:buNone/>
              <a:tabLst/>
            </a:pPr>
            <a:r>
              <a:rPr lang="en-GB" sz="2400"/>
              <a:t>New tools for precision medicine</a:t>
            </a:r>
            <a:endParaRPr kumimoji="0" lang="en-GB" sz="2400" b="0" i="0" u="none" strike="noStrike" cap="none" spc="0" normalizeH="0" baseline="0">
              <a:ln>
                <a:noFill/>
              </a:ln>
              <a:solidFill>
                <a:srgbClr val="000000"/>
              </a:solidFill>
              <a:effectLst/>
              <a:uFillTx/>
              <a:latin typeface="+mn-lt"/>
              <a:ea typeface="+mn-ea"/>
              <a:cs typeface="+mn-cs"/>
              <a:sym typeface="Helvetica Light"/>
            </a:endParaRPr>
          </a:p>
        </p:txBody>
      </p:sp>
      <p:pic>
        <p:nvPicPr>
          <p:cNvPr id="8" name="Picture 7">
            <a:extLst>
              <a:ext uri="{FF2B5EF4-FFF2-40B4-BE49-F238E27FC236}">
                <a16:creationId xmlns:a16="http://schemas.microsoft.com/office/drawing/2014/main" id="{0DA3FD08-6261-E640-AAA6-E5DB012CCB21}"/>
              </a:ext>
            </a:extLst>
          </p:cNvPr>
          <p:cNvPicPr>
            <a:picLocks noChangeAspect="1"/>
          </p:cNvPicPr>
          <p:nvPr/>
        </p:nvPicPr>
        <p:blipFill rotWithShape="1">
          <a:blip r:embed="rId4"/>
          <a:srcRect l="-165" r="-97"/>
          <a:stretch/>
        </p:blipFill>
        <p:spPr>
          <a:xfrm>
            <a:off x="5383212" y="1506475"/>
            <a:ext cx="5997600" cy="3987929"/>
          </a:xfrm>
          <a:prstGeom prst="rect">
            <a:avLst/>
          </a:prstGeom>
        </p:spPr>
      </p:pic>
    </p:spTree>
    <p:extLst>
      <p:ext uri="{BB962C8B-B14F-4D97-AF65-F5344CB8AC3E}">
        <p14:creationId xmlns:p14="http://schemas.microsoft.com/office/powerpoint/2010/main" val="2997217874"/>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64666"/>
            <a:ext cx="8965946" cy="521055"/>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pPr algn="l"/>
            <a:r>
              <a:rPr lang="nb-NO" sz="2800" dirty="0">
                <a:solidFill>
                  <a:schemeClr val="tx1"/>
                </a:solidFill>
                <a:ea typeface="Helvetica Neue" charset="0"/>
                <a:cs typeface="Helvetica Neue" charset="0"/>
              </a:rPr>
              <a:t>Medical and Biomedical Technologies</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3" name="TextBox 2">
            <a:extLst>
              <a:ext uri="{FF2B5EF4-FFF2-40B4-BE49-F238E27FC236}">
                <a16:creationId xmlns:a16="http://schemas.microsoft.com/office/drawing/2014/main" id="{F5EACAE9-772E-DA47-8032-C83B7E903998}"/>
              </a:ext>
            </a:extLst>
          </p:cNvPr>
          <p:cNvSpPr txBox="1"/>
          <p:nvPr/>
        </p:nvSpPr>
        <p:spPr>
          <a:xfrm>
            <a:off x="1696120" y="2490690"/>
            <a:ext cx="3239227"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r" defTabSz="584200"/>
            <a:r>
              <a:rPr lang="en-US" sz="2400" b="1" dirty="0"/>
              <a:t>Therapeutic Particles</a:t>
            </a:r>
          </a:p>
          <a:p>
            <a:pPr marL="0" marR="0" indent="0" algn="r" defTabSz="584200" rtl="0" fontAlgn="auto" latinLnBrk="0" hangingPunct="0">
              <a:lnSpc>
                <a:spcPct val="100000"/>
              </a:lnSpc>
              <a:spcBef>
                <a:spcPts val="0"/>
              </a:spcBef>
              <a:spcAft>
                <a:spcPts val="0"/>
              </a:spcAft>
              <a:buClrTx/>
              <a:buSzTx/>
              <a:buFontTx/>
              <a:buNone/>
              <a:tabLst/>
            </a:pPr>
            <a:endParaRPr lang="en-GB" sz="2400" dirty="0"/>
          </a:p>
          <a:p>
            <a:pPr algn="r" defTabSz="584200"/>
            <a:r>
              <a:rPr lang="en-US" sz="2400" dirty="0"/>
              <a:t>Cutting-edge solutions for advanced cancer radiotherapy</a:t>
            </a:r>
            <a:endParaRPr kumimoji="0" lang="en-GB"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9" name="Rectangle 8">
            <a:extLst>
              <a:ext uri="{FF2B5EF4-FFF2-40B4-BE49-F238E27FC236}">
                <a16:creationId xmlns:a16="http://schemas.microsoft.com/office/drawing/2014/main" id="{E10DA5DC-7205-4D4E-BC01-EFDA85C52C53}"/>
              </a:ext>
            </a:extLst>
          </p:cNvPr>
          <p:cNvSpPr/>
          <p:nvPr/>
        </p:nvSpPr>
        <p:spPr>
          <a:xfrm>
            <a:off x="10127341" y="5488092"/>
            <a:ext cx="1151277" cy="276999"/>
          </a:xfrm>
          <a:prstGeom prst="rect">
            <a:avLst/>
          </a:prstGeom>
        </p:spPr>
        <p:txBody>
          <a:bodyPr wrap="none">
            <a:spAutoFit/>
          </a:bodyPr>
          <a:lstStyle/>
          <a:p>
            <a:r>
              <a:rPr lang="en-US" sz="1200">
                <a:solidFill>
                  <a:schemeClr val="tx1"/>
                </a:solidFill>
                <a:ea typeface="Helvetica Neue" panose="02000503000000020004" pitchFamily="2" charset="0"/>
                <a:cs typeface="Helvetica Neue" panose="02000503000000020004" pitchFamily="2" charset="0"/>
              </a:rPr>
              <a:t>Image: CNAO</a:t>
            </a:r>
          </a:p>
        </p:txBody>
      </p:sp>
      <p:pic>
        <p:nvPicPr>
          <p:cNvPr id="5" name="Picture 4">
            <a:extLst>
              <a:ext uri="{FF2B5EF4-FFF2-40B4-BE49-F238E27FC236}">
                <a16:creationId xmlns:a16="http://schemas.microsoft.com/office/drawing/2014/main" id="{8E04EED0-50E1-6540-B193-9B04A227E33A}"/>
              </a:ext>
            </a:extLst>
          </p:cNvPr>
          <p:cNvPicPr>
            <a:picLocks noChangeAspect="1"/>
          </p:cNvPicPr>
          <p:nvPr/>
        </p:nvPicPr>
        <p:blipFill>
          <a:blip r:embed="rId4"/>
          <a:stretch>
            <a:fillRect/>
          </a:stretch>
        </p:blipFill>
        <p:spPr>
          <a:xfrm>
            <a:off x="5281018" y="1466116"/>
            <a:ext cx="5997600" cy="3998400"/>
          </a:xfrm>
          <a:prstGeom prst="rect">
            <a:avLst/>
          </a:prstGeom>
        </p:spPr>
      </p:pic>
    </p:spTree>
    <p:extLst>
      <p:ext uri="{BB962C8B-B14F-4D97-AF65-F5344CB8AC3E}">
        <p14:creationId xmlns:p14="http://schemas.microsoft.com/office/powerpoint/2010/main" val="2344673234"/>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Image" descr="Image"/>
          <p:cNvPicPr>
            <a:picLocks noChangeAspect="1"/>
          </p:cNvPicPr>
          <p:nvPr/>
        </p:nvPicPr>
        <p:blipFill>
          <a:blip r:embed="rId3"/>
          <a:stretch>
            <a:fillRect/>
          </a:stretch>
        </p:blipFill>
        <p:spPr>
          <a:xfrm>
            <a:off x="-1202697" y="-61834"/>
            <a:ext cx="15000356" cy="7058992"/>
          </a:xfrm>
          <a:prstGeom prst="rect">
            <a:avLst/>
          </a:prstGeom>
          <a:ln w="12700">
            <a:miter lim="400000"/>
          </a:ln>
        </p:spPr>
      </p:pic>
      <p:sp>
        <p:nvSpPr>
          <p:cNvPr id="156" name="Shape 153"/>
          <p:cNvSpPr txBox="1"/>
          <p:nvPr/>
        </p:nvSpPr>
        <p:spPr>
          <a:xfrm>
            <a:off x="1460110" y="4676437"/>
            <a:ext cx="8345735" cy="2181563"/>
          </a:xfrm>
          <a:prstGeom prst="rect">
            <a:avLst/>
          </a:prstGeom>
          <a:solidFill>
            <a:srgbClr val="DCDEE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45720" bIns="45720">
            <a:normAutofit/>
          </a:bodyPr>
          <a:lstStyle>
            <a:lvl1pPr algn="l" defTabSz="452627">
              <a:defRPr sz="4554">
                <a:solidFill>
                  <a:srgbClr val="000000"/>
                </a:solidFill>
                <a:latin typeface="Calibri"/>
                <a:ea typeface="Calibri"/>
                <a:cs typeface="Calibri"/>
                <a:sym typeface="Calibri"/>
              </a:defRPr>
            </a:lvl1pPr>
          </a:lstStyle>
          <a:p>
            <a:pPr defTabSz="226314"/>
            <a:r>
              <a:rPr sz="2277" dirty="0"/>
              <a:t>HIL Applied Medical is developing a new class of ultra-compact, high performance proton therapy systems. CERN provided consultancy on magnet design for proton beamlines to HIL (2019 and 2020). The consultancy has contributed to, among other things, the definition of technical requirements and selection of third parties for system development.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 name="Image" descr="Image"/>
          <p:cNvPicPr>
            <a:picLocks noChangeAspect="1"/>
          </p:cNvPicPr>
          <p:nvPr/>
        </p:nvPicPr>
        <p:blipFill>
          <a:blip r:embed="rId3"/>
          <a:stretch>
            <a:fillRect/>
          </a:stretch>
        </p:blipFill>
        <p:spPr>
          <a:xfrm>
            <a:off x="-453365" y="-58102"/>
            <a:ext cx="13381925" cy="6974203"/>
          </a:xfrm>
          <a:prstGeom prst="rect">
            <a:avLst/>
          </a:prstGeom>
          <a:ln w="12700">
            <a:miter lim="400000"/>
          </a:ln>
        </p:spPr>
      </p:pic>
      <p:sp>
        <p:nvSpPr>
          <p:cNvPr id="161" name="Shape 153"/>
          <p:cNvSpPr txBox="1">
            <a:spLocks noGrp="1"/>
          </p:cNvSpPr>
          <p:nvPr>
            <p:ph type="title" idx="4294967295"/>
          </p:nvPr>
        </p:nvSpPr>
        <p:spPr>
          <a:xfrm>
            <a:off x="-93027" y="4871281"/>
            <a:ext cx="6668887" cy="1869913"/>
          </a:xfrm>
          <a:prstGeom prst="rect">
            <a:avLst/>
          </a:prstGeom>
          <a:solidFill>
            <a:srgbClr val="DCDEE0"/>
          </a:solidFill>
        </p:spPr>
        <p:txBody>
          <a:bodyPr lIns="45720" tIns="45720" rIns="45720" bIns="45720">
            <a:noAutofit/>
          </a:bodyPr>
          <a:lstStyle>
            <a:lvl1pPr algn="r" defTabSz="457200">
              <a:lnSpc>
                <a:spcPct val="100000"/>
              </a:lnSpc>
              <a:defRPr sz="4600" b="0" spc="0">
                <a:latin typeface="Calibri"/>
                <a:ea typeface="Calibri"/>
                <a:cs typeface="Calibri"/>
                <a:sym typeface="Calibri"/>
              </a:defRPr>
            </a:lvl1pPr>
          </a:lstStyle>
          <a:p>
            <a:r>
              <a:rPr sz="2000" dirty="0" err="1"/>
              <a:t>ImmunoBrainCheckpoint</a:t>
            </a:r>
            <a:r>
              <a:rPr sz="2000" dirty="0"/>
              <a:t> (IBC) and CERN collaborating since 2019 to develop novel therapies that target the immune system and trigger brain repair to help combat neurodegeneration using agent based modelling. IBC today partner in the </a:t>
            </a:r>
            <a:r>
              <a:rPr sz="2000" dirty="0" err="1"/>
              <a:t>BioDynaMo</a:t>
            </a:r>
            <a:r>
              <a:rPr sz="2000" dirty="0"/>
              <a:t> consortium.</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161"/>
                                        </p:tgtEl>
                                        <p:attrNameLst>
                                          <p:attrName>style.visibility</p:attrName>
                                        </p:attrNameLst>
                                      </p:cBhvr>
                                      <p:to>
                                        <p:strVal val="visible"/>
                                      </p:to>
                                    </p:set>
                                    <p:animEffect transition="in" filter="fade">
                                      <p:cBhvr>
                                        <p:cTn id="7" dur="1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3"/>
          <a:stretch>
            <a:fillRect/>
          </a:stretch>
        </p:blipFill>
        <p:spPr>
          <a:xfrm>
            <a:off x="-75712" y="7174"/>
            <a:ext cx="12343423" cy="7591206"/>
          </a:xfrm>
          <a:prstGeom prst="rect">
            <a:avLst/>
          </a:prstGeom>
          <a:ln w="12700">
            <a:miter lim="400000"/>
          </a:ln>
        </p:spPr>
      </p:pic>
      <p:sp>
        <p:nvSpPr>
          <p:cNvPr id="166" name="Shape 153"/>
          <p:cNvSpPr txBox="1">
            <a:spLocks noGrp="1"/>
          </p:cNvSpPr>
          <p:nvPr>
            <p:ph type="title" idx="4294967295"/>
          </p:nvPr>
        </p:nvSpPr>
        <p:spPr>
          <a:xfrm>
            <a:off x="4858603" y="5345180"/>
            <a:ext cx="7059495" cy="1869913"/>
          </a:xfrm>
          <a:prstGeom prst="rect">
            <a:avLst/>
          </a:prstGeom>
          <a:solidFill>
            <a:srgbClr val="DCDEE0"/>
          </a:solidFill>
        </p:spPr>
        <p:txBody>
          <a:bodyPr lIns="45720" tIns="45720" rIns="45720" bIns="45720">
            <a:normAutofit/>
          </a:bodyPr>
          <a:lstStyle>
            <a:lvl1pPr defTabSz="341743">
              <a:lnSpc>
                <a:spcPct val="90000"/>
              </a:lnSpc>
              <a:defRPr sz="5120" b="0" spc="0">
                <a:latin typeface="Calibri"/>
                <a:ea typeface="Calibri"/>
                <a:cs typeface="Calibri"/>
                <a:sym typeface="Calibri"/>
              </a:defRPr>
            </a:lvl1pPr>
          </a:lstStyle>
          <a:p>
            <a:r>
              <a:rPr sz="2400" dirty="0"/>
              <a:t>CEVA and CERN working on machine learning, aiming to make neural networks run faster and more efficiently. Two years collaborations successfully completed and currently extension of project in preparation.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166"/>
                                        </p:tgtEl>
                                        <p:attrNameLst>
                                          <p:attrName>style.visibility</p:attrName>
                                        </p:attrNameLst>
                                      </p:cBhvr>
                                      <p:to>
                                        <p:strVal val="visible"/>
                                      </p:to>
                                    </p:set>
                                    <p:animEffect transition="in" filter="fade">
                                      <p:cBhvr>
                                        <p:cTn id="7" dur="10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272334"/>
            <a:ext cx="7100570" cy="705721"/>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pPr algn="l"/>
            <a:r>
              <a:rPr lang="en-GB" sz="4000" dirty="0">
                <a:solidFill>
                  <a:schemeClr val="tx1"/>
                </a:solidFill>
                <a:latin typeface="+mj-lt"/>
                <a:ea typeface="Helvetica Neue" charset="0"/>
                <a:cs typeface="Helvetica Neue" charset="0"/>
              </a:rPr>
              <a:t>How to collaborate with CERN</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7" name="Rectangle 6">
            <a:extLst>
              <a:ext uri="{FF2B5EF4-FFF2-40B4-BE49-F238E27FC236}">
                <a16:creationId xmlns:a16="http://schemas.microsoft.com/office/drawing/2014/main" id="{D46645F4-65EF-E344-AD19-A2B34204C66B}"/>
              </a:ext>
            </a:extLst>
          </p:cNvPr>
          <p:cNvSpPr/>
          <p:nvPr/>
        </p:nvSpPr>
        <p:spPr>
          <a:xfrm>
            <a:off x="2326858" y="1609519"/>
            <a:ext cx="9087185" cy="461665"/>
          </a:xfrm>
          <a:prstGeom prst="rect">
            <a:avLst/>
          </a:prstGeom>
        </p:spPr>
        <p:txBody>
          <a:bodyPr wrap="square">
            <a:spAutoFit/>
          </a:bodyPr>
          <a:lstStyle/>
          <a:p>
            <a:pPr algn="l"/>
            <a:r>
              <a:rPr lang="en-US" sz="2400" dirty="0"/>
              <a:t>Start a company based on CERN technology or know-how</a:t>
            </a:r>
            <a:endParaRPr lang="en-GB" sz="2400" dirty="0"/>
          </a:p>
        </p:txBody>
      </p:sp>
      <p:sp>
        <p:nvSpPr>
          <p:cNvPr id="9" name="Rectangle 8">
            <a:extLst>
              <a:ext uri="{FF2B5EF4-FFF2-40B4-BE49-F238E27FC236}">
                <a16:creationId xmlns:a16="http://schemas.microsoft.com/office/drawing/2014/main" id="{921D2A31-2396-DE4E-BADC-C199BCD30502}"/>
              </a:ext>
            </a:extLst>
          </p:cNvPr>
          <p:cNvSpPr/>
          <p:nvPr/>
        </p:nvSpPr>
        <p:spPr>
          <a:xfrm>
            <a:off x="2326858" y="2693609"/>
            <a:ext cx="3300904" cy="461665"/>
          </a:xfrm>
          <a:prstGeom prst="rect">
            <a:avLst/>
          </a:prstGeom>
        </p:spPr>
        <p:txBody>
          <a:bodyPr wrap="none">
            <a:spAutoFit/>
          </a:bodyPr>
          <a:lstStyle/>
          <a:p>
            <a:pPr algn="l"/>
            <a:r>
              <a:rPr lang="en-US" sz="2400" dirty="0"/>
              <a:t>Service &amp; Consultancy</a:t>
            </a:r>
            <a:endParaRPr lang="en-GB" sz="2400" dirty="0"/>
          </a:p>
        </p:txBody>
      </p:sp>
      <p:sp>
        <p:nvSpPr>
          <p:cNvPr id="10" name="Rectangle 9">
            <a:extLst>
              <a:ext uri="{FF2B5EF4-FFF2-40B4-BE49-F238E27FC236}">
                <a16:creationId xmlns:a16="http://schemas.microsoft.com/office/drawing/2014/main" id="{7B11E724-04F6-CA49-9985-0DB1074ABE55}"/>
              </a:ext>
            </a:extLst>
          </p:cNvPr>
          <p:cNvSpPr/>
          <p:nvPr/>
        </p:nvSpPr>
        <p:spPr>
          <a:xfrm>
            <a:off x="2326858" y="3812153"/>
            <a:ext cx="1606530" cy="461665"/>
          </a:xfrm>
          <a:prstGeom prst="rect">
            <a:avLst/>
          </a:prstGeom>
        </p:spPr>
        <p:txBody>
          <a:bodyPr wrap="none">
            <a:spAutoFit/>
          </a:bodyPr>
          <a:lstStyle/>
          <a:p>
            <a:pPr algn="l"/>
            <a:r>
              <a:rPr lang="en-US" sz="2400" dirty="0"/>
              <a:t>Licensing </a:t>
            </a:r>
            <a:endParaRPr lang="en-GB" sz="2400" dirty="0"/>
          </a:p>
        </p:txBody>
      </p:sp>
      <p:sp>
        <p:nvSpPr>
          <p:cNvPr id="12" name="Rectangle 11">
            <a:extLst>
              <a:ext uri="{FF2B5EF4-FFF2-40B4-BE49-F238E27FC236}">
                <a16:creationId xmlns:a16="http://schemas.microsoft.com/office/drawing/2014/main" id="{CCB1B277-5AE2-7A4F-8182-0540A1C3341B}"/>
              </a:ext>
            </a:extLst>
          </p:cNvPr>
          <p:cNvSpPr/>
          <p:nvPr/>
        </p:nvSpPr>
        <p:spPr>
          <a:xfrm>
            <a:off x="2326858" y="5002329"/>
            <a:ext cx="2890535" cy="461665"/>
          </a:xfrm>
          <a:prstGeom prst="rect">
            <a:avLst/>
          </a:prstGeom>
        </p:spPr>
        <p:txBody>
          <a:bodyPr wrap="none">
            <a:spAutoFit/>
          </a:bodyPr>
          <a:lstStyle/>
          <a:p>
            <a:pPr algn="l"/>
            <a:r>
              <a:rPr lang="en-US" sz="2400" dirty="0"/>
              <a:t>R&amp;D Collaborations</a:t>
            </a:r>
            <a:endParaRPr lang="en-GB" sz="2400" dirty="0"/>
          </a:p>
        </p:txBody>
      </p:sp>
      <p:pic>
        <p:nvPicPr>
          <p:cNvPr id="13" name="Picture 12">
            <a:extLst>
              <a:ext uri="{FF2B5EF4-FFF2-40B4-BE49-F238E27FC236}">
                <a16:creationId xmlns:a16="http://schemas.microsoft.com/office/drawing/2014/main" id="{9A2357A0-D66E-E24D-880D-71166BD7C4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9630" y="3676112"/>
            <a:ext cx="818446" cy="828037"/>
          </a:xfrm>
          <a:prstGeom prst="rect">
            <a:avLst/>
          </a:prstGeom>
        </p:spPr>
      </p:pic>
      <p:pic>
        <p:nvPicPr>
          <p:cNvPr id="14" name="Picture 13">
            <a:extLst>
              <a:ext uri="{FF2B5EF4-FFF2-40B4-BE49-F238E27FC236}">
                <a16:creationId xmlns:a16="http://schemas.microsoft.com/office/drawing/2014/main" id="{16E459E7-1ECA-7645-859A-917FEFEE1C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5276" y="1454174"/>
            <a:ext cx="892800" cy="896119"/>
          </a:xfrm>
          <a:prstGeom prst="rect">
            <a:avLst/>
          </a:prstGeom>
        </p:spPr>
      </p:pic>
      <p:pic>
        <p:nvPicPr>
          <p:cNvPr id="15" name="Picture 14">
            <a:extLst>
              <a:ext uri="{FF2B5EF4-FFF2-40B4-BE49-F238E27FC236}">
                <a16:creationId xmlns:a16="http://schemas.microsoft.com/office/drawing/2014/main" id="{C1DE5410-E51B-D149-9819-3DDBB70283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7266" y="4696446"/>
            <a:ext cx="1029592" cy="1029592"/>
          </a:xfrm>
          <a:prstGeom prst="rect">
            <a:avLst/>
          </a:prstGeom>
        </p:spPr>
      </p:pic>
      <p:pic>
        <p:nvPicPr>
          <p:cNvPr id="16" name="Picture 15">
            <a:extLst>
              <a:ext uri="{FF2B5EF4-FFF2-40B4-BE49-F238E27FC236}">
                <a16:creationId xmlns:a16="http://schemas.microsoft.com/office/drawing/2014/main" id="{1AE09D45-F709-AE44-828D-EBD1A6FD1E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71715" y="2468497"/>
            <a:ext cx="897291" cy="933446"/>
          </a:xfrm>
          <a:prstGeom prst="rect">
            <a:avLst/>
          </a:prstGeom>
        </p:spPr>
      </p:pic>
      <p:sp>
        <p:nvSpPr>
          <p:cNvPr id="17" name="Rectangle 16">
            <a:extLst>
              <a:ext uri="{FF2B5EF4-FFF2-40B4-BE49-F238E27FC236}">
                <a16:creationId xmlns:a16="http://schemas.microsoft.com/office/drawing/2014/main" id="{09909B1A-9DC2-474D-A931-1DD1AC8DA4E7}"/>
              </a:ext>
            </a:extLst>
          </p:cNvPr>
          <p:cNvSpPr/>
          <p:nvPr/>
        </p:nvSpPr>
        <p:spPr>
          <a:xfrm>
            <a:off x="8061517" y="5656291"/>
            <a:ext cx="3852337" cy="369332"/>
          </a:xfrm>
          <a:prstGeom prst="rect">
            <a:avLst/>
          </a:prstGeom>
        </p:spPr>
        <p:txBody>
          <a:bodyPr wrap="none">
            <a:spAutoFit/>
          </a:bodyPr>
          <a:lstStyle/>
          <a:p>
            <a:r>
              <a:rPr lang="en-US" sz="1800" b="1" dirty="0">
                <a:solidFill>
                  <a:srgbClr val="41C0C3"/>
                </a:solidFill>
              </a:rPr>
              <a:t>Find out more at kt.cern/collaborate</a:t>
            </a:r>
            <a:endParaRPr lang="en-GB" sz="1800" b="1" dirty="0">
              <a:solidFill>
                <a:srgbClr val="41C0C3"/>
              </a:solidFill>
            </a:endParaRPr>
          </a:p>
        </p:txBody>
      </p:sp>
    </p:spTree>
    <p:extLst>
      <p:ext uri="{BB962C8B-B14F-4D97-AF65-F5344CB8AC3E}">
        <p14:creationId xmlns:p14="http://schemas.microsoft.com/office/powerpoint/2010/main" val="618042720"/>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2C58ACD-1952-BE47-8A54-CCFCA63EC44A}"/>
              </a:ext>
            </a:extLst>
          </p:cNvPr>
          <p:cNvSpPr txBox="1"/>
          <p:nvPr/>
        </p:nvSpPr>
        <p:spPr>
          <a:xfrm>
            <a:off x="3986963" y="6071371"/>
            <a:ext cx="3890490" cy="5030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r>
              <a:rPr lang="en-GB" sz="2800" b="1" dirty="0">
                <a:solidFill>
                  <a:srgbClr val="41C0C3"/>
                </a:solidFill>
              </a:rPr>
              <a:t>Find out more at kt.cern</a:t>
            </a:r>
          </a:p>
        </p:txBody>
      </p:sp>
      <p:pic>
        <p:nvPicPr>
          <p:cNvPr id="11" name="Picture 10">
            <a:extLst>
              <a:ext uri="{FF2B5EF4-FFF2-40B4-BE49-F238E27FC236}">
                <a16:creationId xmlns:a16="http://schemas.microsoft.com/office/drawing/2014/main" id="{29812BB7-062F-8647-A1D3-D5475B9E26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791" y="99019"/>
            <a:ext cx="9562833" cy="5913449"/>
          </a:xfrm>
          <a:prstGeom prst="rect">
            <a:avLst/>
          </a:prstGeom>
        </p:spPr>
      </p:pic>
    </p:spTree>
    <p:extLst>
      <p:ext uri="{BB962C8B-B14F-4D97-AF65-F5344CB8AC3E}">
        <p14:creationId xmlns:p14="http://schemas.microsoft.com/office/powerpoint/2010/main" val="429299430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0EE7A-3861-B148-9045-652212F88220}"/>
              </a:ext>
            </a:extLst>
          </p:cNvPr>
          <p:cNvSpPr txBox="1"/>
          <p:nvPr/>
        </p:nvSpPr>
        <p:spPr>
          <a:xfrm>
            <a:off x="5117322" y="3092098"/>
            <a:ext cx="1981313" cy="504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r>
              <a:rPr lang="en-US" sz="2812" b="1" dirty="0"/>
              <a:t>Extra Slides</a:t>
            </a:r>
          </a:p>
        </p:txBody>
      </p:sp>
    </p:spTree>
    <p:extLst>
      <p:ext uri="{BB962C8B-B14F-4D97-AF65-F5344CB8AC3E}">
        <p14:creationId xmlns:p14="http://schemas.microsoft.com/office/powerpoint/2010/main" val="163298550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e 5"/>
          <p:cNvPicPr>
            <a:picLocks noChangeAspect="1"/>
          </p:cNvPicPr>
          <p:nvPr/>
        </p:nvPicPr>
        <p:blipFill rotWithShape="1">
          <a:blip r:embed="rId3"/>
          <a:srcRect l="13490" r="6293" b="20049"/>
          <a:stretch/>
        </p:blipFill>
        <p:spPr>
          <a:xfrm>
            <a:off x="2294820" y="1095818"/>
            <a:ext cx="3608534" cy="2375258"/>
          </a:xfrm>
          <a:prstGeom prst="rect">
            <a:avLst/>
          </a:prstGeom>
        </p:spPr>
      </p:pic>
      <p:pic>
        <p:nvPicPr>
          <p:cNvPr id="142" name="image29.png"/>
          <p:cNvPicPr>
            <a:picLocks noChangeAspect="1"/>
          </p:cNvPicPr>
          <p:nvPr/>
        </p:nvPicPr>
        <p:blipFill rotWithShape="1">
          <a:blip r:embed="rId4">
            <a:extLst>
              <a:ext uri="{28A0092B-C50C-407E-A947-70E740481C1C}">
                <a14:useLocalDpi xmlns:a14="http://schemas.microsoft.com/office/drawing/2010/main"/>
              </a:ext>
            </a:extLst>
          </a:blip>
          <a:srcRect b="3161"/>
          <a:stretch/>
        </p:blipFill>
        <p:spPr>
          <a:xfrm>
            <a:off x="6353087" y="3616184"/>
            <a:ext cx="3900955" cy="2397600"/>
          </a:xfrm>
          <a:prstGeom prst="rect">
            <a:avLst/>
          </a:prstGeom>
          <a:ln w="12700">
            <a:miter lim="400000"/>
          </a:ln>
        </p:spPr>
      </p:pic>
      <p:sp>
        <p:nvSpPr>
          <p:cNvPr id="149" name="Shape 149"/>
          <p:cNvSpPr/>
          <p:nvPr/>
        </p:nvSpPr>
        <p:spPr>
          <a:xfrm>
            <a:off x="352538" y="272334"/>
            <a:ext cx="3705380" cy="705721"/>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r>
              <a:rPr sz="4000" dirty="0">
                <a:solidFill>
                  <a:schemeClr val="tx1"/>
                </a:solidFill>
                <a:latin typeface="+mj-lt"/>
                <a:ea typeface="Helvetica Neue" charset="0"/>
                <a:cs typeface="Helvetica Neue" charset="0"/>
              </a:rPr>
              <a:t>CERN’s Mission</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5"/>
          <a:stretch>
            <a:fillRect/>
          </a:stretch>
        </p:blipFill>
        <p:spPr>
          <a:xfrm>
            <a:off x="0" y="6217920"/>
            <a:ext cx="2606722" cy="676272"/>
          </a:xfrm>
          <a:prstGeom prst="rect">
            <a:avLst/>
          </a:prstGeom>
        </p:spPr>
      </p:pic>
      <p:pic>
        <p:nvPicPr>
          <p:cNvPr id="5" name="Picture 4">
            <a:extLst>
              <a:ext uri="{FF2B5EF4-FFF2-40B4-BE49-F238E27FC236}">
                <a16:creationId xmlns:a16="http://schemas.microsoft.com/office/drawing/2014/main" id="{4D943AFB-5A53-AD42-AD8C-02B845125A1E}"/>
              </a:ext>
            </a:extLst>
          </p:cNvPr>
          <p:cNvPicPr>
            <a:picLocks noChangeAspect="1"/>
          </p:cNvPicPr>
          <p:nvPr/>
        </p:nvPicPr>
        <p:blipFill>
          <a:blip r:embed="rId6"/>
          <a:stretch>
            <a:fillRect/>
          </a:stretch>
        </p:blipFill>
        <p:spPr>
          <a:xfrm>
            <a:off x="2294820" y="3616184"/>
            <a:ext cx="3603436" cy="2397286"/>
          </a:xfrm>
          <a:prstGeom prst="rect">
            <a:avLst/>
          </a:prstGeom>
        </p:spPr>
      </p:pic>
      <p:sp>
        <p:nvSpPr>
          <p:cNvPr id="145" name="Shape 145"/>
          <p:cNvSpPr>
            <a:spLocks noGrp="1"/>
          </p:cNvSpPr>
          <p:nvPr>
            <p:ph type="title" idx="4294967295"/>
          </p:nvPr>
        </p:nvSpPr>
        <p:spPr>
          <a:xfrm>
            <a:off x="2294820" y="5435865"/>
            <a:ext cx="3603436" cy="577605"/>
          </a:xfrm>
          <a:prstGeom prst="rect">
            <a:avLst/>
          </a:prstGeom>
          <a:solidFill>
            <a:schemeClr val="bg1">
              <a:lumMod val="95000"/>
              <a:alpha val="73000"/>
            </a:schemeClr>
          </a:solidFill>
        </p:spPr>
        <p:txBody>
          <a:bodyPr anchor="b">
            <a:normAutofit/>
          </a:bodyPr>
          <a:lstStyle/>
          <a:p>
            <a:pPr defTabSz="299848">
              <a:defRPr sz="5840"/>
            </a:pPr>
            <a:r>
              <a:rPr lang="nb-NO" sz="3000" dirty="0">
                <a:solidFill>
                  <a:schemeClr val="tx1"/>
                </a:solidFill>
                <a:ea typeface="Helvetica Neue" charset="0"/>
                <a:cs typeface="Helvetica Neue" charset="0"/>
              </a:rPr>
              <a:t>Training</a:t>
            </a:r>
            <a:endParaRPr sz="3000" dirty="0">
              <a:solidFill>
                <a:schemeClr val="tx1"/>
              </a:solidFill>
              <a:ea typeface="Helvetica Neue" charset="0"/>
              <a:cs typeface="Helvetica Neue" charset="0"/>
            </a:endParaRPr>
          </a:p>
        </p:txBody>
      </p:sp>
      <p:sp>
        <p:nvSpPr>
          <p:cNvPr id="22" name="Shape 145">
            <a:extLst>
              <a:ext uri="{FF2B5EF4-FFF2-40B4-BE49-F238E27FC236}">
                <a16:creationId xmlns:a16="http://schemas.microsoft.com/office/drawing/2014/main" id="{FACE8801-A14D-BF40-B5A2-D07B6853BC49}"/>
              </a:ext>
            </a:extLst>
          </p:cNvPr>
          <p:cNvSpPr txBox="1">
            <a:spLocks/>
          </p:cNvSpPr>
          <p:nvPr/>
        </p:nvSpPr>
        <p:spPr>
          <a:xfrm>
            <a:off x="2294820" y="2911567"/>
            <a:ext cx="3603436" cy="577605"/>
          </a:xfrm>
          <a:prstGeom prst="rect">
            <a:avLst/>
          </a:prstGeom>
          <a:solidFill>
            <a:schemeClr val="bg1">
              <a:lumMod val="95000"/>
              <a:alpha val="73000"/>
            </a:schemeClr>
          </a:solidFill>
          <a:ln w="12700">
            <a:miter lim="400000"/>
          </a:ln>
          <a:extLst>
            <a:ext uri="{C572A759-6A51-4108-AA02-DFA0A04FC94B}">
              <ma14:wrappingTextBoxFlag xmlns="" xmlns:ma14="http://schemas.microsoft.com/office/mac/drawingml/2011/main" val="1"/>
            </a:ext>
          </a:extLst>
        </p:spPr>
        <p:txBody>
          <a:bodyPr lIns="50800" tIns="50800" rIns="50800" bIns="50800" anchor="b">
            <a:noAutofit/>
          </a:bodyPr>
          <a:lst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a:lstStyle>
          <a:p>
            <a:pPr defTabSz="299848" hangingPunct="1">
              <a:defRPr sz="5840"/>
            </a:pPr>
            <a:r>
              <a:rPr lang="nb-NO" sz="3000" dirty="0">
                <a:solidFill>
                  <a:schemeClr val="tx1"/>
                </a:solidFill>
                <a:ea typeface="Helvetica Neue" charset="0"/>
                <a:cs typeface="Helvetica Neue" charset="0"/>
              </a:rPr>
              <a:t>Science</a:t>
            </a:r>
          </a:p>
        </p:txBody>
      </p:sp>
      <p:sp>
        <p:nvSpPr>
          <p:cNvPr id="24" name="Shape 145">
            <a:extLst>
              <a:ext uri="{FF2B5EF4-FFF2-40B4-BE49-F238E27FC236}">
                <a16:creationId xmlns:a16="http://schemas.microsoft.com/office/drawing/2014/main" id="{39424B40-5D75-C844-A678-AD47D4EC2C21}"/>
              </a:ext>
            </a:extLst>
          </p:cNvPr>
          <p:cNvSpPr txBox="1">
            <a:spLocks/>
          </p:cNvSpPr>
          <p:nvPr/>
        </p:nvSpPr>
        <p:spPr>
          <a:xfrm>
            <a:off x="6353087" y="5435864"/>
            <a:ext cx="3909152" cy="577605"/>
          </a:xfrm>
          <a:prstGeom prst="rect">
            <a:avLst/>
          </a:prstGeom>
          <a:solidFill>
            <a:schemeClr val="bg1">
              <a:lumMod val="95000"/>
              <a:alpha val="73000"/>
            </a:schemeClr>
          </a:solidFill>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a:lstStyle>
          <a:p>
            <a:pPr defTabSz="299848" hangingPunct="1">
              <a:defRPr sz="5840"/>
            </a:pPr>
            <a:r>
              <a:rPr lang="nb-NO" sz="3000" dirty="0">
                <a:solidFill>
                  <a:schemeClr val="tx1"/>
                </a:solidFill>
                <a:ea typeface="Helvetica Neue" charset="0"/>
                <a:cs typeface="Helvetica Neue" charset="0"/>
              </a:rPr>
              <a:t>Collaboration</a:t>
            </a:r>
          </a:p>
        </p:txBody>
      </p:sp>
      <p:pic>
        <p:nvPicPr>
          <p:cNvPr id="7" name="Bilde 6"/>
          <p:cNvPicPr>
            <a:picLocks noChangeAspect="1"/>
          </p:cNvPicPr>
          <p:nvPr/>
        </p:nvPicPr>
        <p:blipFill rotWithShape="1">
          <a:blip r:embed="rId7"/>
          <a:srcRect b="6551"/>
          <a:stretch/>
        </p:blipFill>
        <p:spPr>
          <a:xfrm>
            <a:off x="6353087" y="1073790"/>
            <a:ext cx="3909152" cy="2397286"/>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23" name="Shape 145">
            <a:extLst>
              <a:ext uri="{FF2B5EF4-FFF2-40B4-BE49-F238E27FC236}">
                <a16:creationId xmlns:a16="http://schemas.microsoft.com/office/drawing/2014/main" id="{A2EB8582-1ED0-D944-A94D-F3EA5D8D7DFB}"/>
              </a:ext>
            </a:extLst>
          </p:cNvPr>
          <p:cNvSpPr txBox="1">
            <a:spLocks/>
          </p:cNvSpPr>
          <p:nvPr/>
        </p:nvSpPr>
        <p:spPr>
          <a:xfrm>
            <a:off x="6353087" y="2893471"/>
            <a:ext cx="3909152" cy="577605"/>
          </a:xfrm>
          <a:prstGeom prst="rect">
            <a:avLst/>
          </a:prstGeom>
          <a:solidFill>
            <a:schemeClr val="bg1">
              <a:lumMod val="95000"/>
              <a:alpha val="73000"/>
            </a:schemeClr>
          </a:solidFill>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a:lstStyle>
          <a:p>
            <a:pPr defTabSz="299848" hangingPunct="1">
              <a:defRPr sz="5840"/>
            </a:pPr>
            <a:r>
              <a:rPr lang="nb-NO" sz="3000" dirty="0">
                <a:solidFill>
                  <a:schemeClr val="tx1"/>
                </a:solidFill>
                <a:ea typeface="Helvetica Neue" charset="0"/>
                <a:cs typeface="Helvetica Neue" charset="0"/>
              </a:rPr>
              <a:t>Technology</a:t>
            </a:r>
          </a:p>
        </p:txBody>
      </p:sp>
    </p:spTree>
    <p:extLst>
      <p:ext uri="{BB962C8B-B14F-4D97-AF65-F5344CB8AC3E}">
        <p14:creationId xmlns:p14="http://schemas.microsoft.com/office/powerpoint/2010/main" val="1103016402"/>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250723" y="272334"/>
            <a:ext cx="3273249" cy="705721"/>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r>
              <a:rPr lang="en-GB" sz="4000" dirty="0">
                <a:solidFill>
                  <a:schemeClr val="tx1"/>
                </a:solidFill>
                <a:latin typeface="+mj-lt"/>
                <a:ea typeface="Helvetica Neue" charset="0"/>
                <a:cs typeface="Helvetica Neue" charset="0"/>
              </a:rPr>
              <a:t>KT’s</a:t>
            </a:r>
            <a:r>
              <a:rPr sz="4000" dirty="0">
                <a:solidFill>
                  <a:schemeClr val="tx1"/>
                </a:solidFill>
                <a:latin typeface="+mj-lt"/>
                <a:ea typeface="Helvetica Neue" charset="0"/>
                <a:cs typeface="Helvetica Neue" charset="0"/>
              </a:rPr>
              <a:t> Mission</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3" name="Rectangle 2">
            <a:extLst>
              <a:ext uri="{FF2B5EF4-FFF2-40B4-BE49-F238E27FC236}">
                <a16:creationId xmlns:a16="http://schemas.microsoft.com/office/drawing/2014/main" id="{A5A560D7-97AA-1C47-9695-800ACE4F7AD1}"/>
              </a:ext>
            </a:extLst>
          </p:cNvPr>
          <p:cNvSpPr/>
          <p:nvPr/>
        </p:nvSpPr>
        <p:spPr>
          <a:xfrm>
            <a:off x="2152035" y="1699970"/>
            <a:ext cx="8275075" cy="758990"/>
          </a:xfrm>
          <a:prstGeom prst="rect">
            <a:avLst/>
          </a:prstGeom>
        </p:spPr>
        <p:txBody>
          <a:bodyPr wrap="square">
            <a:spAutoFit/>
          </a:bodyPr>
          <a:lstStyle/>
          <a:p>
            <a:pPr lvl="0" algn="l" defTabSz="1111250">
              <a:lnSpc>
                <a:spcPct val="90000"/>
              </a:lnSpc>
              <a:defRPr/>
            </a:pPr>
            <a:r>
              <a:rPr lang="en-GB" sz="2400" b="1" dirty="0">
                <a:solidFill>
                  <a:schemeClr val="tx1"/>
                </a:solidFill>
              </a:rPr>
              <a:t>Maximise</a:t>
            </a:r>
            <a:r>
              <a:rPr lang="en-GB" sz="2400" dirty="0">
                <a:solidFill>
                  <a:schemeClr val="tx1"/>
                </a:solidFill>
              </a:rPr>
              <a:t> the technological and knowledge return to society, in particular through Member States industry</a:t>
            </a:r>
            <a:endParaRPr lang="en-US" sz="2400" dirty="0">
              <a:solidFill>
                <a:schemeClr val="tx1"/>
              </a:solidFill>
            </a:endParaRPr>
          </a:p>
        </p:txBody>
      </p:sp>
      <p:sp>
        <p:nvSpPr>
          <p:cNvPr id="6" name="Rectangle 5">
            <a:extLst>
              <a:ext uri="{FF2B5EF4-FFF2-40B4-BE49-F238E27FC236}">
                <a16:creationId xmlns:a16="http://schemas.microsoft.com/office/drawing/2014/main" id="{DCD41EE6-4DDC-0B4E-A2D6-93A936492F89}"/>
              </a:ext>
            </a:extLst>
          </p:cNvPr>
          <p:cNvSpPr/>
          <p:nvPr/>
        </p:nvSpPr>
        <p:spPr>
          <a:xfrm>
            <a:off x="2154494" y="2983116"/>
            <a:ext cx="5927622" cy="758990"/>
          </a:xfrm>
          <a:prstGeom prst="rect">
            <a:avLst/>
          </a:prstGeom>
        </p:spPr>
        <p:txBody>
          <a:bodyPr wrap="square">
            <a:spAutoFit/>
          </a:bodyPr>
          <a:lstStyle/>
          <a:p>
            <a:pPr lvl="0" algn="l" defTabSz="1111250">
              <a:lnSpc>
                <a:spcPct val="90000"/>
              </a:lnSpc>
              <a:defRPr/>
            </a:pPr>
            <a:r>
              <a:rPr lang="en-GB" sz="2400" b="1" dirty="0">
                <a:solidFill>
                  <a:schemeClr val="tx1"/>
                </a:solidFill>
              </a:rPr>
              <a:t>Promote</a:t>
            </a:r>
            <a:r>
              <a:rPr lang="en-GB" sz="2400" dirty="0">
                <a:solidFill>
                  <a:schemeClr val="tx1"/>
                </a:solidFill>
              </a:rPr>
              <a:t> CERN as a centre of excellence for technology and innovation</a:t>
            </a:r>
            <a:endParaRPr lang="en-US" sz="2400" dirty="0">
              <a:solidFill>
                <a:schemeClr val="tx1"/>
              </a:solidFill>
            </a:endParaRPr>
          </a:p>
        </p:txBody>
      </p:sp>
      <p:sp>
        <p:nvSpPr>
          <p:cNvPr id="7" name="Rectangle 6">
            <a:extLst>
              <a:ext uri="{FF2B5EF4-FFF2-40B4-BE49-F238E27FC236}">
                <a16:creationId xmlns:a16="http://schemas.microsoft.com/office/drawing/2014/main" id="{33DD757C-5AFE-CC47-9594-41E42BAB4E8D}"/>
              </a:ext>
            </a:extLst>
          </p:cNvPr>
          <p:cNvSpPr/>
          <p:nvPr/>
        </p:nvSpPr>
        <p:spPr>
          <a:xfrm>
            <a:off x="2152034" y="4391731"/>
            <a:ext cx="7331179" cy="758990"/>
          </a:xfrm>
          <a:prstGeom prst="rect">
            <a:avLst/>
          </a:prstGeom>
        </p:spPr>
        <p:txBody>
          <a:bodyPr wrap="square">
            <a:spAutoFit/>
          </a:bodyPr>
          <a:lstStyle/>
          <a:p>
            <a:pPr lvl="0" algn="l" defTabSz="1111250">
              <a:lnSpc>
                <a:spcPct val="90000"/>
              </a:lnSpc>
              <a:defRPr/>
            </a:pPr>
            <a:r>
              <a:rPr lang="en-GB" sz="2400" b="1" dirty="0">
                <a:solidFill>
                  <a:schemeClr val="tx1"/>
                </a:solidFill>
              </a:rPr>
              <a:t>Demonstrate</a:t>
            </a:r>
            <a:r>
              <a:rPr lang="en-GB" sz="2400" dirty="0">
                <a:solidFill>
                  <a:schemeClr val="tx1"/>
                </a:solidFill>
              </a:rPr>
              <a:t> the importance and impact of fundamental research investments</a:t>
            </a:r>
            <a:endParaRPr lang="en-US" sz="2400" dirty="0">
              <a:solidFill>
                <a:schemeClr val="tx1"/>
              </a:solidFill>
            </a:endParaRPr>
          </a:p>
        </p:txBody>
      </p:sp>
      <p:sp>
        <p:nvSpPr>
          <p:cNvPr id="12" name="Chevron 11">
            <a:extLst>
              <a:ext uri="{FF2B5EF4-FFF2-40B4-BE49-F238E27FC236}">
                <a16:creationId xmlns:a16="http://schemas.microsoft.com/office/drawing/2014/main" id="{9336D3CB-25E9-AC42-B748-AE713F5F6271}"/>
              </a:ext>
            </a:extLst>
          </p:cNvPr>
          <p:cNvSpPr/>
          <p:nvPr/>
        </p:nvSpPr>
        <p:spPr bwMode="auto">
          <a:xfrm>
            <a:off x="1409496" y="1835128"/>
            <a:ext cx="473529" cy="455162"/>
          </a:xfrm>
          <a:prstGeom prst="chevron">
            <a:avLst/>
          </a:prstGeom>
          <a:solidFill>
            <a:srgbClr val="305D96"/>
          </a:solidFill>
          <a:ln w="12700" cap="flat">
            <a:solidFill>
              <a:srgbClr val="305D96"/>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13" name="Chevron 12">
            <a:extLst>
              <a:ext uri="{FF2B5EF4-FFF2-40B4-BE49-F238E27FC236}">
                <a16:creationId xmlns:a16="http://schemas.microsoft.com/office/drawing/2014/main" id="{18DA0757-8390-304E-8100-B675282E748F}"/>
              </a:ext>
            </a:extLst>
          </p:cNvPr>
          <p:cNvSpPr/>
          <p:nvPr/>
        </p:nvSpPr>
        <p:spPr bwMode="auto">
          <a:xfrm>
            <a:off x="1409495" y="3112076"/>
            <a:ext cx="473529" cy="455162"/>
          </a:xfrm>
          <a:prstGeom prst="chevron">
            <a:avLst/>
          </a:prstGeom>
          <a:solidFill>
            <a:srgbClr val="305D96"/>
          </a:solidFill>
          <a:ln w="12700" cap="flat">
            <a:solidFill>
              <a:srgbClr val="305D96"/>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Chevron 13">
            <a:extLst>
              <a:ext uri="{FF2B5EF4-FFF2-40B4-BE49-F238E27FC236}">
                <a16:creationId xmlns:a16="http://schemas.microsoft.com/office/drawing/2014/main" id="{673125FC-F4F5-6448-AC61-D8BBD74D5D76}"/>
              </a:ext>
            </a:extLst>
          </p:cNvPr>
          <p:cNvSpPr/>
          <p:nvPr/>
        </p:nvSpPr>
        <p:spPr bwMode="auto">
          <a:xfrm>
            <a:off x="1409496" y="4543645"/>
            <a:ext cx="473529" cy="455162"/>
          </a:xfrm>
          <a:prstGeom prst="chevron">
            <a:avLst/>
          </a:prstGeom>
          <a:solidFill>
            <a:srgbClr val="305D96"/>
          </a:solidFill>
          <a:ln w="12700" cap="flat">
            <a:solidFill>
              <a:srgbClr val="305D96"/>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292162077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265092" y="261059"/>
            <a:ext cx="6623235" cy="705721"/>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r>
              <a:rPr lang="en-GB" sz="4000" dirty="0">
                <a:solidFill>
                  <a:schemeClr val="tx1"/>
                </a:solidFill>
                <a:latin typeface="+mj-lt"/>
                <a:ea typeface="Helvetica Neue" charset="0"/>
                <a:cs typeface="Helvetica Neue" charset="0"/>
              </a:rPr>
              <a:t>From CERN Technologies...</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pic>
        <p:nvPicPr>
          <p:cNvPr id="14" name="Picture 13">
            <a:extLst>
              <a:ext uri="{FF2B5EF4-FFF2-40B4-BE49-F238E27FC236}">
                <a16:creationId xmlns:a16="http://schemas.microsoft.com/office/drawing/2014/main" id="{EFB079D6-F71B-9349-89B0-C9DD7B38D2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35760" y="1030229"/>
            <a:ext cx="7447177" cy="4763114"/>
          </a:xfrm>
          <a:prstGeom prst="rect">
            <a:avLst/>
          </a:prstGeom>
        </p:spPr>
      </p:pic>
      <p:sp>
        <p:nvSpPr>
          <p:cNvPr id="3" name="Rectangle 2">
            <a:extLst>
              <a:ext uri="{FF2B5EF4-FFF2-40B4-BE49-F238E27FC236}">
                <a16:creationId xmlns:a16="http://schemas.microsoft.com/office/drawing/2014/main" id="{58591F9B-C253-BD40-B387-8FFFDC7D0426}"/>
              </a:ext>
            </a:extLst>
          </p:cNvPr>
          <p:cNvSpPr/>
          <p:nvPr/>
        </p:nvSpPr>
        <p:spPr>
          <a:xfrm>
            <a:off x="8498090" y="5473842"/>
            <a:ext cx="3094117" cy="707886"/>
          </a:xfrm>
          <a:prstGeom prst="rect">
            <a:avLst/>
          </a:prstGeom>
        </p:spPr>
        <p:txBody>
          <a:bodyPr wrap="none">
            <a:spAutoFit/>
          </a:bodyPr>
          <a:lstStyle/>
          <a:p>
            <a:r>
              <a:rPr lang="en-US" sz="4000" dirty="0">
                <a:solidFill>
                  <a:schemeClr val="tx1"/>
                </a:solidFill>
                <a:ea typeface="Helvetica Neue" panose="02000503000000020004" pitchFamily="2" charset="0"/>
                <a:cs typeface="Helvetica Neue" panose="02000503000000020004" pitchFamily="2" charset="0"/>
              </a:rPr>
              <a:t>… to Society</a:t>
            </a:r>
          </a:p>
        </p:txBody>
      </p:sp>
    </p:spTree>
    <p:extLst>
      <p:ext uri="{BB962C8B-B14F-4D97-AF65-F5344CB8AC3E}">
        <p14:creationId xmlns:p14="http://schemas.microsoft.com/office/powerpoint/2010/main" val="215317500"/>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272334"/>
            <a:ext cx="6623235" cy="705721"/>
          </a:xfrm>
          <a:prstGeom prst="rect">
            <a:avLst/>
          </a:prstGeom>
          <a:ln w="12700">
            <a:miter lim="400000"/>
          </a:ln>
          <a:extLst>
            <a:ext uri="{C572A759-6A51-4108-AA02-DFA0A04FC94B}">
              <ma14:wrappingTextBoxFlag xmlns="" xmlns:ma14="http://schemas.microsoft.com/office/mac/drawingml/2011/main" val="1"/>
            </a:ext>
          </a:extLst>
        </p:spPr>
        <p:txBody>
          <a:bodyPr wrap="square" lIns="44648" tIns="44648" rIns="44648" bIns="44648" anchor="ctr">
            <a:spAutoFit/>
          </a:bodyPr>
          <a:lstStyle>
            <a:lvl1pPr>
              <a:defRPr sz="8000"/>
            </a:lvl1pPr>
          </a:lstStyle>
          <a:p>
            <a:pPr algn="l"/>
            <a:r>
              <a:rPr lang="en-GB" sz="4000" dirty="0">
                <a:solidFill>
                  <a:schemeClr val="tx1"/>
                </a:solidFill>
                <a:latin typeface="+mj-lt"/>
                <a:ea typeface="Helvetica Neue" charset="0"/>
                <a:cs typeface="Helvetica Neue" charset="0"/>
              </a:rPr>
              <a:t>Knowledge Transfer Tools</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pic>
        <p:nvPicPr>
          <p:cNvPr id="8" name="Picture 7">
            <a:extLst>
              <a:ext uri="{FF2B5EF4-FFF2-40B4-BE49-F238E27FC236}">
                <a16:creationId xmlns:a16="http://schemas.microsoft.com/office/drawing/2014/main" id="{48DA74DD-0272-244D-B2C5-78704D9DD8AF}"/>
              </a:ext>
            </a:extLst>
          </p:cNvPr>
          <p:cNvPicPr>
            <a:picLocks noChangeAspect="1"/>
          </p:cNvPicPr>
          <p:nvPr/>
        </p:nvPicPr>
        <p:blipFill>
          <a:blip r:embed="rId4"/>
          <a:stretch>
            <a:fillRect/>
          </a:stretch>
        </p:blipFill>
        <p:spPr>
          <a:xfrm>
            <a:off x="2316185" y="978055"/>
            <a:ext cx="7233210" cy="4975104"/>
          </a:xfrm>
          <a:prstGeom prst="rect">
            <a:avLst/>
          </a:prstGeom>
        </p:spPr>
      </p:pic>
    </p:spTree>
    <p:extLst>
      <p:ext uri="{BB962C8B-B14F-4D97-AF65-F5344CB8AC3E}">
        <p14:creationId xmlns:p14="http://schemas.microsoft.com/office/powerpoint/2010/main" val="3292502799"/>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KT Framework</a:t>
            </a:r>
          </a:p>
        </p:txBody>
      </p:sp>
      <p:sp>
        <p:nvSpPr>
          <p:cNvPr id="6" name="Oval 5"/>
          <p:cNvSpPr/>
          <p:nvPr/>
        </p:nvSpPr>
        <p:spPr>
          <a:xfrm>
            <a:off x="5208219" y="3985890"/>
            <a:ext cx="1772816" cy="177281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p:cNvSpPr txBox="1"/>
          <p:nvPr/>
        </p:nvSpPr>
        <p:spPr>
          <a:xfrm>
            <a:off x="5380810" y="4502969"/>
            <a:ext cx="1427634" cy="80021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IP Policy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(2010; 2020)</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2" name="Straight Connector 11"/>
          <p:cNvCxnSpPr/>
          <p:nvPr/>
        </p:nvCxnSpPr>
        <p:spPr>
          <a:xfrm>
            <a:off x="3875306" y="4717039"/>
            <a:ext cx="1230880" cy="125406"/>
          </a:xfrm>
          <a:prstGeom prst="line">
            <a:avLst/>
          </a:prstGeom>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1936115" y="3788231"/>
            <a:ext cx="1772816" cy="177281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Oval 14"/>
          <p:cNvSpPr/>
          <p:nvPr/>
        </p:nvSpPr>
        <p:spPr>
          <a:xfrm>
            <a:off x="7909812" y="1690856"/>
            <a:ext cx="1772816" cy="177281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p:cNvSpPr/>
          <p:nvPr/>
        </p:nvSpPr>
        <p:spPr>
          <a:xfrm>
            <a:off x="2495472" y="1690856"/>
            <a:ext cx="1772816" cy="177281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p:cNvSpPr/>
          <p:nvPr/>
        </p:nvSpPr>
        <p:spPr>
          <a:xfrm>
            <a:off x="5202642" y="1230430"/>
            <a:ext cx="1772816" cy="177281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p:cNvCxnSpPr/>
          <p:nvPr/>
        </p:nvCxnSpPr>
        <p:spPr>
          <a:xfrm>
            <a:off x="4268291" y="3463675"/>
            <a:ext cx="1057755" cy="689277"/>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6825334" y="3463675"/>
            <a:ext cx="1016943" cy="735389"/>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7083070" y="4717039"/>
            <a:ext cx="1225688" cy="134592"/>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1978468" y="4152949"/>
            <a:ext cx="1703543" cy="129266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Software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Dissemination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Policy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(2017)</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p:cNvSpPr txBox="1"/>
          <p:nvPr/>
        </p:nvSpPr>
        <p:spPr>
          <a:xfrm>
            <a:off x="2550980" y="1916819"/>
            <a:ext cx="1661802" cy="12464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900" b="1" i="0" u="none" strike="noStrike" kern="1200" cap="none" spc="0" normalizeH="0" baseline="0" noProof="0" dirty="0">
                <a:ln>
                  <a:noFill/>
                </a:ln>
                <a:solidFill>
                  <a:prstClr val="black"/>
                </a:solidFill>
                <a:effectLst/>
                <a:uLnTx/>
                <a:uFillTx/>
                <a:latin typeface="Calibri" panose="020F0502020204030204"/>
                <a:ea typeface="+mn-ea"/>
                <a:cs typeface="+mn-cs"/>
              </a:rPr>
              <a:t>Medical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900" b="1" i="0" u="none" strike="noStrike" kern="1200" cap="none" spc="0" normalizeH="0" baseline="0" noProof="0" dirty="0">
                <a:ln>
                  <a:noFill/>
                </a:ln>
                <a:solidFill>
                  <a:prstClr val="black"/>
                </a:solidFill>
                <a:effectLst/>
                <a:uLnTx/>
                <a:uFillTx/>
                <a:latin typeface="Calibri" panose="020F0502020204030204"/>
                <a:ea typeface="+mn-ea"/>
                <a:cs typeface="+mn-cs"/>
              </a:rPr>
              <a:t>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900" b="1" i="0" u="none" strike="noStrike" kern="1200" cap="none" spc="0" normalizeH="0" baseline="0" noProof="0" dirty="0">
                <a:ln>
                  <a:noFill/>
                </a:ln>
                <a:solidFill>
                  <a:prstClr val="black"/>
                </a:solidFill>
                <a:effectLst/>
                <a:uLnTx/>
                <a:uFillTx/>
                <a:latin typeface="Calibri" panose="020F0502020204030204"/>
                <a:ea typeface="+mn-ea"/>
                <a:cs typeface="+mn-cs"/>
              </a:rPr>
              <a:t>Strategy Paper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(2017)</a:t>
            </a:r>
          </a:p>
        </p:txBody>
      </p:sp>
      <p:sp>
        <p:nvSpPr>
          <p:cNvPr id="42" name="TextBox 41"/>
          <p:cNvSpPr txBox="1"/>
          <p:nvPr/>
        </p:nvSpPr>
        <p:spPr>
          <a:xfrm>
            <a:off x="5375979" y="1589749"/>
            <a:ext cx="1489510" cy="120032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Spin-Off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Policy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(2018)</a:t>
            </a:r>
          </a:p>
        </p:txBody>
      </p:sp>
      <p:sp>
        <p:nvSpPr>
          <p:cNvPr id="43" name="TextBox 42"/>
          <p:cNvSpPr txBox="1"/>
          <p:nvPr/>
        </p:nvSpPr>
        <p:spPr>
          <a:xfrm>
            <a:off x="8216770" y="2064760"/>
            <a:ext cx="1158907" cy="123110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Patent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Policy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(2019)</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 name="Oval 66"/>
          <p:cNvSpPr/>
          <p:nvPr/>
        </p:nvSpPr>
        <p:spPr>
          <a:xfrm>
            <a:off x="8480323" y="3830631"/>
            <a:ext cx="1772816" cy="1772816"/>
          </a:xfrm>
          <a:prstGeom prst="ellipse">
            <a:avLst/>
          </a:prstGeom>
          <a:noFill/>
          <a:ln w="12700"/>
        </p:spPr>
        <p:style>
          <a:lnRef idx="1">
            <a:schemeClr val="dk1"/>
          </a:lnRef>
          <a:fillRef idx="3">
            <a:schemeClr val="dk1"/>
          </a:fillRef>
          <a:effectRef idx="2">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8" name="TextBox 67"/>
          <p:cNvSpPr txBox="1"/>
          <p:nvPr/>
        </p:nvSpPr>
        <p:spPr>
          <a:xfrm>
            <a:off x="9048377" y="4455429"/>
            <a:ext cx="636713"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 .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74" name="Straight Connector 73"/>
          <p:cNvCxnSpPr/>
          <p:nvPr/>
        </p:nvCxnSpPr>
        <p:spPr>
          <a:xfrm flipH="1">
            <a:off x="6108646" y="3163311"/>
            <a:ext cx="12091" cy="687334"/>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269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4" grpId="0" animBg="1"/>
      <p:bldP spid="15" grpId="0" animBg="1"/>
      <p:bldP spid="16" grpId="0" animBg="1"/>
      <p:bldP spid="17" grpId="0" animBg="1"/>
      <p:bldP spid="27" grpId="0"/>
      <p:bldP spid="40" grpId="0"/>
      <p:bldP spid="42" grpId="0"/>
      <p:bldP spid="43" grpId="0"/>
      <p:bldP spid="67" grpId="0" animBg="1"/>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201803-181_01_CELESTA.jpg" descr="201803-181_01_CELESTA.jpg">
            <a:extLst>
              <a:ext uri="{FF2B5EF4-FFF2-40B4-BE49-F238E27FC236}">
                <a16:creationId xmlns:a16="http://schemas.microsoft.com/office/drawing/2014/main" id="{2945B0D0-8986-9B48-AA89-FCC81033A1C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15714" y="885722"/>
            <a:ext cx="8003583" cy="4718478"/>
          </a:xfrm>
          <a:prstGeom prst="rect">
            <a:avLst/>
          </a:prstGeom>
          <a:ln w="12700">
            <a:miter lim="400000"/>
          </a:ln>
        </p:spPr>
      </p:pic>
      <p:sp>
        <p:nvSpPr>
          <p:cNvPr id="149" name="Shape 149"/>
          <p:cNvSpPr/>
          <p:nvPr/>
        </p:nvSpPr>
        <p:spPr>
          <a:xfrm>
            <a:off x="452374" y="364666"/>
            <a:ext cx="8965946" cy="521055"/>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l"/>
            <a:r>
              <a:rPr lang="nb-NO" sz="2800">
                <a:solidFill>
                  <a:schemeClr val="tx1"/>
                </a:solidFill>
                <a:latin typeface="+mj-lt"/>
                <a:ea typeface="Helvetica Neue" charset="0"/>
                <a:cs typeface="Helvetica Neue" charset="0"/>
              </a:rPr>
              <a:t>Aerospace Applications</a:t>
            </a:r>
            <a:endParaRPr sz="2800">
              <a:solidFill>
                <a:schemeClr val="tx1"/>
              </a:solidFill>
              <a:latin typeface="+mj-lt"/>
              <a:ea typeface="Helvetica Neue" charset="0"/>
              <a:cs typeface="Helvetica Neue" charset="0"/>
            </a:endParaRP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DF32E45D-7A2A-F44A-B480-9820ACE3F25D}"/>
              </a:ext>
            </a:extLst>
          </p:cNvPr>
          <p:cNvSpPr txBox="1"/>
          <p:nvPr/>
        </p:nvSpPr>
        <p:spPr>
          <a:xfrm>
            <a:off x="2047450" y="1982160"/>
            <a:ext cx="3420245" cy="1569660"/>
          </a:xfrm>
          <a:prstGeom prst="rect">
            <a:avLst/>
          </a:prstGeom>
          <a:noFill/>
        </p:spPr>
        <p:txBody>
          <a:bodyPr wrap="square" rtlCol="0">
            <a:spAutoFit/>
          </a:bodyPr>
          <a:lstStyle/>
          <a:p>
            <a:pPr algn="r"/>
            <a:r>
              <a:rPr lang="en-US" sz="2400" b="1">
                <a:ea typeface="Helvetica Neue" panose="02000503000000020004" pitchFamily="2" charset="0"/>
                <a:cs typeface="Helvetica Neue" panose="02000503000000020004" pitchFamily="2" charset="0"/>
              </a:rPr>
              <a:t>CELESTA</a:t>
            </a:r>
          </a:p>
          <a:p>
            <a:pPr algn="r"/>
            <a:endParaRPr lang="en-US" sz="2400">
              <a:ea typeface="Helvetica Neue" panose="02000503000000020004" pitchFamily="2" charset="0"/>
              <a:cs typeface="Helvetica Neue" panose="02000503000000020004" pitchFamily="2" charset="0"/>
            </a:endParaRPr>
          </a:p>
          <a:p>
            <a:pPr algn="r"/>
            <a:r>
              <a:rPr lang="en-US" sz="2400">
                <a:ea typeface="Helvetica Neue" panose="02000503000000020004" pitchFamily="2" charset="0"/>
                <a:cs typeface="Helvetica Neue" panose="02000503000000020004" pitchFamily="2" charset="0"/>
              </a:rPr>
              <a:t>First full satellite </a:t>
            </a:r>
            <a:br>
              <a:rPr lang="en-US" sz="2400">
                <a:ea typeface="Helvetica Neue" panose="02000503000000020004" pitchFamily="2" charset="0"/>
                <a:cs typeface="Helvetica Neue" panose="02000503000000020004" pitchFamily="2" charset="0"/>
              </a:rPr>
            </a:br>
            <a:r>
              <a:rPr lang="en-US" sz="2400">
                <a:ea typeface="Helvetica Neue" panose="02000503000000020004" pitchFamily="2" charset="0"/>
                <a:cs typeface="Helvetica Neue" panose="02000503000000020004" pitchFamily="2" charset="0"/>
              </a:rPr>
              <a:t>tested at CHARM</a:t>
            </a:r>
          </a:p>
        </p:txBody>
      </p:sp>
    </p:spTree>
    <p:extLst>
      <p:ext uri="{BB962C8B-B14F-4D97-AF65-F5344CB8AC3E}">
        <p14:creationId xmlns:p14="http://schemas.microsoft.com/office/powerpoint/2010/main" val="396214589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64666"/>
            <a:ext cx="8965946" cy="521055"/>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l"/>
            <a:r>
              <a:rPr lang="nb-NO" sz="2800">
                <a:solidFill>
                  <a:schemeClr val="tx1"/>
                </a:solidFill>
                <a:latin typeface="+mj-lt"/>
                <a:ea typeface="Helvetica Neue" charset="0"/>
                <a:cs typeface="Helvetica Neue" charset="0"/>
              </a:rPr>
              <a:t>Aerospace Applications</a:t>
            </a:r>
            <a:endParaRPr sz="2800">
              <a:solidFill>
                <a:schemeClr val="tx1"/>
              </a:solidFill>
              <a:latin typeface="+mj-lt"/>
              <a:ea typeface="Helvetica Neue" charset="0"/>
              <a:cs typeface="Helvetica Neue" charset="0"/>
            </a:endParaRP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8" name="TextBox 7">
            <a:extLst>
              <a:ext uri="{FF2B5EF4-FFF2-40B4-BE49-F238E27FC236}">
                <a16:creationId xmlns:a16="http://schemas.microsoft.com/office/drawing/2014/main" id="{014A119A-D529-534B-B33F-82CA0D44DBE8}"/>
              </a:ext>
            </a:extLst>
          </p:cNvPr>
          <p:cNvSpPr txBox="1"/>
          <p:nvPr/>
        </p:nvSpPr>
        <p:spPr>
          <a:xfrm>
            <a:off x="1571781" y="2302185"/>
            <a:ext cx="3363566" cy="2308324"/>
          </a:xfrm>
          <a:prstGeom prst="rect">
            <a:avLst/>
          </a:prstGeom>
          <a:noFill/>
        </p:spPr>
        <p:txBody>
          <a:bodyPr wrap="square" rtlCol="0">
            <a:spAutoFit/>
          </a:bodyPr>
          <a:lstStyle/>
          <a:p>
            <a:pPr algn="r"/>
            <a:r>
              <a:rPr lang="en-US" sz="2400" b="1">
                <a:ea typeface="Helvetica Neue" charset="0"/>
                <a:cs typeface="Helvetica Neue" charset="0"/>
              </a:rPr>
              <a:t>NASA</a:t>
            </a:r>
          </a:p>
          <a:p>
            <a:pPr algn="r"/>
            <a:endParaRPr lang="en-US" sz="2400">
              <a:ea typeface="Helvetica Neue" charset="0"/>
              <a:cs typeface="Helvetica Neue" charset="0"/>
            </a:endParaRPr>
          </a:p>
          <a:p>
            <a:pPr algn="r"/>
            <a:r>
              <a:rPr lang="en-US" sz="2400">
                <a:ea typeface="Helvetica Neue" charset="0"/>
                <a:cs typeface="Helvetica Neue" charset="0"/>
              </a:rPr>
              <a:t>Radiation monitoring in NASA’s Orion vehicle and at the International Space Station</a:t>
            </a:r>
          </a:p>
        </p:txBody>
      </p:sp>
      <p:pic>
        <p:nvPicPr>
          <p:cNvPr id="10" name="Content Placeholder 3">
            <a:extLst>
              <a:ext uri="{FF2B5EF4-FFF2-40B4-BE49-F238E27FC236}">
                <a16:creationId xmlns:a16="http://schemas.microsoft.com/office/drawing/2014/main" id="{C9EB3346-8C3E-A748-809D-7A36CF172DD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176434" y="1398970"/>
            <a:ext cx="5997600" cy="3912451"/>
          </a:xfrm>
          <a:prstGeom prst="rect">
            <a:avLst/>
          </a:prstGeom>
        </p:spPr>
      </p:pic>
      <p:sp>
        <p:nvSpPr>
          <p:cNvPr id="9" name="TextBox 8">
            <a:extLst>
              <a:ext uri="{FF2B5EF4-FFF2-40B4-BE49-F238E27FC236}">
                <a16:creationId xmlns:a16="http://schemas.microsoft.com/office/drawing/2014/main" id="{37608775-D764-C648-A6AE-254FEAABB3F3}"/>
              </a:ext>
            </a:extLst>
          </p:cNvPr>
          <p:cNvSpPr txBox="1"/>
          <p:nvPr/>
        </p:nvSpPr>
        <p:spPr>
          <a:xfrm>
            <a:off x="10138493" y="5333783"/>
            <a:ext cx="1035541"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chemeClr val="tx1"/>
                </a:solidFill>
                <a:effectLst/>
                <a:uFillTx/>
                <a:latin typeface="+mn-lt"/>
                <a:ea typeface="+mn-ea"/>
                <a:cs typeface="+mn-cs"/>
                <a:sym typeface="Helvetica Light"/>
              </a:rPr>
              <a:t>Image: NASA</a:t>
            </a:r>
          </a:p>
        </p:txBody>
      </p:sp>
    </p:spTree>
    <p:extLst>
      <p:ext uri="{BB962C8B-B14F-4D97-AF65-F5344CB8AC3E}">
        <p14:creationId xmlns:p14="http://schemas.microsoft.com/office/powerpoint/2010/main" val="872398152"/>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364666"/>
            <a:ext cx="8965946" cy="521055"/>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l"/>
            <a:r>
              <a:rPr lang="nb-NO" sz="2800">
                <a:solidFill>
                  <a:schemeClr val="tx1"/>
                </a:solidFill>
                <a:latin typeface="+mj-lt"/>
                <a:ea typeface="Helvetica Neue" charset="0"/>
                <a:cs typeface="Helvetica Neue" charset="0"/>
              </a:rPr>
              <a:t>Cultural Heritage</a:t>
            </a:r>
            <a:endParaRPr sz="2800">
              <a:solidFill>
                <a:schemeClr val="tx1"/>
              </a:solidFill>
              <a:latin typeface="+mj-lt"/>
              <a:ea typeface="Helvetica Neue" charset="0"/>
              <a:cs typeface="Helvetica Neue" charset="0"/>
            </a:endParaRP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885721"/>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3" name="Rectangle 2">
            <a:extLst>
              <a:ext uri="{FF2B5EF4-FFF2-40B4-BE49-F238E27FC236}">
                <a16:creationId xmlns:a16="http://schemas.microsoft.com/office/drawing/2014/main" id="{2590FF86-D83D-BC42-B149-1F9F94F519EF}"/>
              </a:ext>
            </a:extLst>
          </p:cNvPr>
          <p:cNvSpPr/>
          <p:nvPr/>
        </p:nvSpPr>
        <p:spPr>
          <a:xfrm>
            <a:off x="2870193" y="2606401"/>
            <a:ext cx="2292687" cy="1569660"/>
          </a:xfrm>
          <a:prstGeom prst="rect">
            <a:avLst/>
          </a:prstGeom>
        </p:spPr>
        <p:txBody>
          <a:bodyPr wrap="square">
            <a:spAutoFit/>
          </a:bodyPr>
          <a:lstStyle/>
          <a:p>
            <a:pPr algn="r"/>
            <a:r>
              <a:rPr lang="en-US" sz="2400" b="1">
                <a:solidFill>
                  <a:schemeClr val="tx1"/>
                </a:solidFill>
                <a:ea typeface="Helvetica Neue" panose="02000503000000020004" pitchFamily="2" charset="0"/>
                <a:cs typeface="Helvetica Neue" panose="02000503000000020004" pitchFamily="2" charset="0"/>
              </a:rPr>
              <a:t>InsightART</a:t>
            </a:r>
          </a:p>
          <a:p>
            <a:pPr algn="r"/>
            <a:endParaRPr lang="en-US" sz="2400">
              <a:solidFill>
                <a:schemeClr val="tx1"/>
              </a:solidFill>
              <a:ea typeface="Helvetica Neue" panose="02000503000000020004" pitchFamily="2" charset="0"/>
              <a:cs typeface="Helvetica Neue" panose="02000503000000020004" pitchFamily="2" charset="0"/>
            </a:endParaRPr>
          </a:p>
          <a:p>
            <a:pPr algn="r"/>
            <a:r>
              <a:rPr lang="en-US" sz="2400">
                <a:solidFill>
                  <a:schemeClr val="tx1"/>
                </a:solidFill>
                <a:ea typeface="Helvetica Neue" panose="02000503000000020004" pitchFamily="2" charset="0"/>
                <a:cs typeface="Helvetica Neue" panose="02000503000000020004" pitchFamily="2" charset="0"/>
              </a:rPr>
              <a:t>Measuring the DNA of your art</a:t>
            </a:r>
          </a:p>
        </p:txBody>
      </p:sp>
      <p:pic>
        <p:nvPicPr>
          <p:cNvPr id="5" name="Picture 4">
            <a:extLst>
              <a:ext uri="{FF2B5EF4-FFF2-40B4-BE49-F238E27FC236}">
                <a16:creationId xmlns:a16="http://schemas.microsoft.com/office/drawing/2014/main" id="{1F90AEA4-0B53-A54F-BBCF-307835EE198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229" t="-455"/>
          <a:stretch/>
        </p:blipFill>
        <p:spPr>
          <a:xfrm>
            <a:off x="5455403" y="1503335"/>
            <a:ext cx="5637600" cy="3775792"/>
          </a:xfrm>
          <a:prstGeom prst="rect">
            <a:avLst/>
          </a:prstGeom>
        </p:spPr>
      </p:pic>
      <p:sp>
        <p:nvSpPr>
          <p:cNvPr id="7" name="Rectangle 6">
            <a:extLst>
              <a:ext uri="{FF2B5EF4-FFF2-40B4-BE49-F238E27FC236}">
                <a16:creationId xmlns:a16="http://schemas.microsoft.com/office/drawing/2014/main" id="{EC7DA7E7-8D7D-9140-BA52-DD484DFFFE2C}"/>
              </a:ext>
            </a:extLst>
          </p:cNvPr>
          <p:cNvSpPr/>
          <p:nvPr/>
        </p:nvSpPr>
        <p:spPr>
          <a:xfrm>
            <a:off x="9633949" y="5333025"/>
            <a:ext cx="1459054" cy="276999"/>
          </a:xfrm>
          <a:prstGeom prst="rect">
            <a:avLst/>
          </a:prstGeom>
        </p:spPr>
        <p:txBody>
          <a:bodyPr wrap="none">
            <a:spAutoFit/>
          </a:bodyPr>
          <a:lstStyle/>
          <a:p>
            <a:pPr defTabSz="584200"/>
            <a:r>
              <a:rPr lang="en-GB" sz="1200">
                <a:solidFill>
                  <a:schemeClr val="tx1"/>
                </a:solidFill>
              </a:rPr>
              <a:t>Image: InsightART</a:t>
            </a:r>
          </a:p>
        </p:txBody>
      </p:sp>
    </p:spTree>
    <p:extLst>
      <p:ext uri="{BB962C8B-B14F-4D97-AF65-F5344CB8AC3E}">
        <p14:creationId xmlns:p14="http://schemas.microsoft.com/office/powerpoint/2010/main" val="1769276851"/>
      </p:ext>
    </p:extLst>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42544</TotalTime>
  <Words>1969</Words>
  <Application>Microsoft Macintosh PowerPoint</Application>
  <PresentationFormat>Widescreen</PresentationFormat>
  <Paragraphs>160</Paragraphs>
  <Slides>19</Slides>
  <Notes>18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Arial</vt:lpstr>
      <vt:lpstr>Calibri</vt:lpstr>
      <vt:lpstr>Calibri Light</vt:lpstr>
      <vt:lpstr>Helvetica</vt:lpstr>
      <vt:lpstr>Helvetica Light</vt:lpstr>
      <vt:lpstr>Helvetica Neue</vt:lpstr>
      <vt:lpstr>Helvetica Neue Medium</vt:lpstr>
      <vt:lpstr>White</vt:lpstr>
      <vt:lpstr>Office Theme</vt:lpstr>
      <vt:lpstr>21_BasicWhite</vt:lpstr>
      <vt:lpstr>PowerPoint Presentation</vt:lpstr>
      <vt:lpstr>Training</vt:lpstr>
      <vt:lpstr>PowerPoint Presentation</vt:lpstr>
      <vt:lpstr>PowerPoint Presentation</vt:lpstr>
      <vt:lpstr>PowerPoint Presentation</vt:lpstr>
      <vt:lpstr>KT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ImmunoBrainCheckpoint (IBC) and CERN collaborating since 2019 to develop novel therapies that target the immune system and trigger brain repair to help combat neurodegeneration using agent based modelling. IBC today partner in the BioDynaMo consortium.</vt:lpstr>
      <vt:lpstr>CEVA and CERN working on machine learning, aiming to make neural networks run faster and more efficiently. Two years collaborations successfully completed and currently extension of project in preparation.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Giovanni Anelli</cp:lastModifiedBy>
  <cp:revision>255</cp:revision>
  <dcterms:modified xsi:type="dcterms:W3CDTF">2022-03-06T20:17:06Z</dcterms:modified>
</cp:coreProperties>
</file>