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263" r:id="rId5"/>
    <p:sldId id="290" r:id="rId6"/>
    <p:sldId id="291" r:id="rId7"/>
    <p:sldId id="287" r:id="rId8"/>
    <p:sldId id="285" r:id="rId9"/>
    <p:sldId id="288" r:id="rId10"/>
    <p:sldId id="266" r:id="rId11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47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 showGuides="1">
      <p:cViewPr>
        <p:scale>
          <a:sx n="80" d="100"/>
          <a:sy n="80" d="100"/>
        </p:scale>
        <p:origin x="808" y="108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17/01/2022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17/01/2022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A. Ballarino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A. Ballarino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A. Ballarino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A. Ballarino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 smtClean="0"/>
              <a:t>A. Ballarino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 smtClean="0"/>
              <a:t>A. Ballarino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fr-FR" noProof="0" smtClean="0"/>
              <a:t>A. Ballarino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A. Ballarino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g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1187624" y="2076826"/>
            <a:ext cx="7200000" cy="1350000"/>
          </a:xfrm>
        </p:spPr>
        <p:txBody>
          <a:bodyPr/>
          <a:lstStyle/>
          <a:p>
            <a:r>
              <a:rPr lang="en-US" dirty="0" smtClean="0"/>
              <a:t>DFM in WP6a</a:t>
            </a:r>
            <a:endParaRPr lang="en-GB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1358037" y="3382235"/>
            <a:ext cx="6480000" cy="742950"/>
          </a:xfrm>
        </p:spPr>
        <p:txBody>
          <a:bodyPr/>
          <a:lstStyle/>
          <a:p>
            <a:r>
              <a:rPr lang="en-US" dirty="0" smtClean="0"/>
              <a:t>A. </a:t>
            </a:r>
            <a:r>
              <a:rPr lang="en-US" dirty="0" err="1" smtClean="0"/>
              <a:t>Ballarino</a:t>
            </a:r>
            <a:endParaRPr lang="en-US" dirty="0" smtClean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b="0" i="0" dirty="0" smtClean="0">
                <a:solidFill>
                  <a:schemeClr val="bg2"/>
                </a:solidFill>
              </a:rPr>
              <a:t>DFM Detailed Design Review, CERN, 18/12/2022</a:t>
            </a:r>
            <a:endParaRPr lang="en-GB" b="0" i="0" dirty="0">
              <a:solidFill>
                <a:schemeClr val="bg2"/>
              </a:solidFill>
            </a:endParaRP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A. Ballarino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637875" y="0"/>
            <a:ext cx="7920000" cy="540000"/>
          </a:xfrm>
        </p:spPr>
        <p:txBody>
          <a:bodyPr/>
          <a:lstStyle/>
          <a:p>
            <a:r>
              <a:rPr lang="en-US" sz="2250" dirty="0" smtClean="0"/>
              <a:t>WP6a </a:t>
            </a:r>
            <a:r>
              <a:rPr lang="en-US" sz="2250" dirty="0"/>
              <a:t>Cold Powering </a:t>
            </a:r>
            <a:r>
              <a:rPr lang="en-US" sz="2250" dirty="0" smtClean="0"/>
              <a:t>System</a:t>
            </a:r>
            <a:endParaRPr lang="en-GB" sz="2250" dirty="0"/>
          </a:p>
        </p:txBody>
      </p:sp>
      <p:sp>
        <p:nvSpPr>
          <p:cNvPr id="7" name="Rectangle 6"/>
          <p:cNvSpPr/>
          <p:nvPr/>
        </p:nvSpPr>
        <p:spPr>
          <a:xfrm>
            <a:off x="4567853" y="3810521"/>
            <a:ext cx="1025784" cy="99664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2637103" y="4011798"/>
            <a:ext cx="193075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1989031" y="4605864"/>
            <a:ext cx="257882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2637102" y="3394214"/>
            <a:ext cx="0" cy="61758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 flipV="1">
            <a:off x="1989031" y="3385207"/>
            <a:ext cx="11435" cy="122212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367073" y="4227840"/>
            <a:ext cx="2200781" cy="16173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2529091" y="4119810"/>
            <a:ext cx="2038763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2524058" y="3385208"/>
            <a:ext cx="10069" cy="734603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2151049" y="4497852"/>
            <a:ext cx="2416805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 flipV="1">
            <a:off x="2141112" y="3394214"/>
            <a:ext cx="9938" cy="1103639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1664994" y="2633176"/>
            <a:ext cx="1296144" cy="756084"/>
          </a:xfrm>
          <a:prstGeom prst="rect">
            <a:avLst/>
          </a:prstGeom>
          <a:noFill/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8" name="Rectangle 17"/>
          <p:cNvSpPr/>
          <p:nvPr/>
        </p:nvSpPr>
        <p:spPr>
          <a:xfrm>
            <a:off x="1770978" y="1095474"/>
            <a:ext cx="110040" cy="972108"/>
          </a:xfrm>
          <a:prstGeom prst="rect">
            <a:avLst/>
          </a:prstGeom>
          <a:noFill/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9" name="Rectangle 18"/>
          <p:cNvSpPr/>
          <p:nvPr/>
        </p:nvSpPr>
        <p:spPr>
          <a:xfrm>
            <a:off x="2041008" y="1085697"/>
            <a:ext cx="110040" cy="972108"/>
          </a:xfrm>
          <a:prstGeom prst="rect">
            <a:avLst/>
          </a:prstGeom>
          <a:noFill/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0" name="Rectangle 19"/>
          <p:cNvSpPr/>
          <p:nvPr/>
        </p:nvSpPr>
        <p:spPr>
          <a:xfrm>
            <a:off x="2365044" y="1095474"/>
            <a:ext cx="110040" cy="972108"/>
          </a:xfrm>
          <a:prstGeom prst="rect">
            <a:avLst/>
          </a:prstGeom>
          <a:noFill/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cxnSp>
        <p:nvCxnSpPr>
          <p:cNvPr id="21" name="Straight Connector 20"/>
          <p:cNvCxnSpPr/>
          <p:nvPr/>
        </p:nvCxnSpPr>
        <p:spPr>
          <a:xfrm>
            <a:off x="1829304" y="2057806"/>
            <a:ext cx="7409" cy="86738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2096028" y="2067582"/>
            <a:ext cx="0" cy="85760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2426883" y="2067582"/>
            <a:ext cx="0" cy="85760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2259060" y="3011218"/>
            <a:ext cx="162000" cy="13783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5" name="Rectangle 24"/>
          <p:cNvSpPr/>
          <p:nvPr/>
        </p:nvSpPr>
        <p:spPr>
          <a:xfrm>
            <a:off x="1773006" y="2758618"/>
            <a:ext cx="1080120" cy="497097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dirty="0">
                <a:solidFill>
                  <a:schemeClr val="tx1"/>
                </a:solidFill>
              </a:rPr>
              <a:t>MgB</a:t>
            </a:r>
            <a:r>
              <a:rPr lang="en-GB" sz="1050" baseline="-25000" dirty="0">
                <a:solidFill>
                  <a:schemeClr val="tx1"/>
                </a:solidFill>
              </a:rPr>
              <a:t>2</a:t>
            </a:r>
            <a:r>
              <a:rPr lang="en-GB" sz="1050" dirty="0">
                <a:solidFill>
                  <a:schemeClr val="tx1"/>
                </a:solidFill>
              </a:rPr>
              <a:t> to HTS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2321739" y="614969"/>
            <a:ext cx="212387" cy="1453993"/>
            <a:chOff x="2999387" y="844109"/>
            <a:chExt cx="283182" cy="1938657"/>
          </a:xfrm>
        </p:grpSpPr>
        <p:grpSp>
          <p:nvGrpSpPr>
            <p:cNvPr id="27" name="Group 26"/>
            <p:cNvGrpSpPr/>
            <p:nvPr/>
          </p:nvGrpSpPr>
          <p:grpSpPr>
            <a:xfrm>
              <a:off x="2999387" y="844109"/>
              <a:ext cx="216024" cy="288032"/>
              <a:chOff x="5868144" y="2132856"/>
              <a:chExt cx="216024" cy="288032"/>
            </a:xfrm>
          </p:grpSpPr>
          <p:cxnSp>
            <p:nvCxnSpPr>
              <p:cNvPr id="32" name="Straight Connector 31"/>
              <p:cNvCxnSpPr/>
              <p:nvPr/>
            </p:nvCxnSpPr>
            <p:spPr>
              <a:xfrm>
                <a:off x="5868144" y="2132856"/>
                <a:ext cx="216024" cy="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 flipH="1">
                <a:off x="5868144" y="2132856"/>
                <a:ext cx="216024" cy="288032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>
                <a:off x="5868144" y="2132856"/>
                <a:ext cx="216024" cy="288032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>
                <a:off x="5868144" y="2420888"/>
                <a:ext cx="216024" cy="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8" name="Straight Connector 27"/>
            <p:cNvCxnSpPr/>
            <p:nvPr/>
          </p:nvCxnSpPr>
          <p:spPr>
            <a:xfrm>
              <a:off x="3131816" y="1132141"/>
              <a:ext cx="24" cy="33455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H="1">
              <a:off x="3275856" y="975227"/>
              <a:ext cx="6713" cy="179464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3112796" y="988125"/>
              <a:ext cx="148786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3169891" y="2782766"/>
              <a:ext cx="9925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35"/>
          <p:cNvGrpSpPr/>
          <p:nvPr/>
        </p:nvGrpSpPr>
        <p:grpSpPr>
          <a:xfrm>
            <a:off x="2013233" y="601123"/>
            <a:ext cx="207352" cy="1453993"/>
            <a:chOff x="2999387" y="844109"/>
            <a:chExt cx="276469" cy="1938657"/>
          </a:xfrm>
        </p:grpSpPr>
        <p:grpSp>
          <p:nvGrpSpPr>
            <p:cNvPr id="37" name="Group 36"/>
            <p:cNvGrpSpPr/>
            <p:nvPr/>
          </p:nvGrpSpPr>
          <p:grpSpPr>
            <a:xfrm>
              <a:off x="2999387" y="844109"/>
              <a:ext cx="216024" cy="288032"/>
              <a:chOff x="5868144" y="2132856"/>
              <a:chExt cx="216024" cy="288032"/>
            </a:xfrm>
          </p:grpSpPr>
          <p:cxnSp>
            <p:nvCxnSpPr>
              <p:cNvPr id="42" name="Straight Connector 41"/>
              <p:cNvCxnSpPr/>
              <p:nvPr/>
            </p:nvCxnSpPr>
            <p:spPr>
              <a:xfrm>
                <a:off x="5868144" y="2132856"/>
                <a:ext cx="216024" cy="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>
              <a:xfrm flipH="1">
                <a:off x="5868144" y="2132856"/>
                <a:ext cx="216024" cy="288032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>
              <a:xfrm>
                <a:off x="5868144" y="2132856"/>
                <a:ext cx="216024" cy="288032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>
              <a:xfrm>
                <a:off x="5868144" y="2420888"/>
                <a:ext cx="216024" cy="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8" name="Straight Connector 37"/>
            <p:cNvCxnSpPr/>
            <p:nvPr/>
          </p:nvCxnSpPr>
          <p:spPr>
            <a:xfrm>
              <a:off x="3131816" y="1132141"/>
              <a:ext cx="24" cy="33455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flipH="1">
              <a:off x="3269143" y="988125"/>
              <a:ext cx="6713" cy="179464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3112796" y="988125"/>
              <a:ext cx="148786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3169891" y="2782766"/>
              <a:ext cx="9925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Group 45"/>
          <p:cNvGrpSpPr/>
          <p:nvPr/>
        </p:nvGrpSpPr>
        <p:grpSpPr>
          <a:xfrm>
            <a:off x="1733036" y="614969"/>
            <a:ext cx="207352" cy="1453993"/>
            <a:chOff x="2999387" y="844109"/>
            <a:chExt cx="276469" cy="1938657"/>
          </a:xfrm>
        </p:grpSpPr>
        <p:grpSp>
          <p:nvGrpSpPr>
            <p:cNvPr id="47" name="Group 46"/>
            <p:cNvGrpSpPr/>
            <p:nvPr/>
          </p:nvGrpSpPr>
          <p:grpSpPr>
            <a:xfrm>
              <a:off x="2999387" y="844109"/>
              <a:ext cx="216024" cy="288032"/>
              <a:chOff x="5868144" y="2132856"/>
              <a:chExt cx="216024" cy="288032"/>
            </a:xfrm>
          </p:grpSpPr>
          <p:cxnSp>
            <p:nvCxnSpPr>
              <p:cNvPr id="52" name="Straight Connector 51"/>
              <p:cNvCxnSpPr/>
              <p:nvPr/>
            </p:nvCxnSpPr>
            <p:spPr>
              <a:xfrm>
                <a:off x="5868144" y="2132856"/>
                <a:ext cx="216024" cy="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>
              <a:xfrm flipH="1">
                <a:off x="5868144" y="2132856"/>
                <a:ext cx="216024" cy="288032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/>
            </p:nvCxnSpPr>
            <p:spPr>
              <a:xfrm>
                <a:off x="5868144" y="2132856"/>
                <a:ext cx="216024" cy="288032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/>
              <p:nvPr/>
            </p:nvCxnSpPr>
            <p:spPr>
              <a:xfrm>
                <a:off x="5868144" y="2420888"/>
                <a:ext cx="216024" cy="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8" name="Straight Connector 47"/>
            <p:cNvCxnSpPr/>
            <p:nvPr/>
          </p:nvCxnSpPr>
          <p:spPr>
            <a:xfrm>
              <a:off x="3131816" y="1132141"/>
              <a:ext cx="24" cy="33455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flipH="1">
              <a:off x="3269143" y="988125"/>
              <a:ext cx="6713" cy="179464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3112796" y="988125"/>
              <a:ext cx="148786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3169891" y="2782766"/>
              <a:ext cx="9925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6" name="Straight Connector 55"/>
          <p:cNvCxnSpPr/>
          <p:nvPr/>
        </p:nvCxnSpPr>
        <p:spPr>
          <a:xfrm flipH="1">
            <a:off x="584876" y="285384"/>
            <a:ext cx="216024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2402749" y="285384"/>
            <a:ext cx="1" cy="32958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2089170" y="285384"/>
            <a:ext cx="1" cy="31573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1818093" y="277050"/>
            <a:ext cx="1" cy="32958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/>
        </p:nvSpPr>
        <p:spPr>
          <a:xfrm>
            <a:off x="5593638" y="3810521"/>
            <a:ext cx="121808" cy="99664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1" name="TextBox 60"/>
          <p:cNvSpPr txBox="1"/>
          <p:nvPr/>
        </p:nvSpPr>
        <p:spPr>
          <a:xfrm>
            <a:off x="5568107" y="3340989"/>
            <a:ext cx="73129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>
                <a:sym typeface="Symbol"/>
              </a:rPr>
              <a:t>-Plate</a:t>
            </a:r>
            <a:endParaRPr lang="en-GB" sz="1350" dirty="0"/>
          </a:p>
        </p:txBody>
      </p:sp>
      <p:cxnSp>
        <p:nvCxnSpPr>
          <p:cNvPr id="62" name="Straight Connector 61"/>
          <p:cNvCxnSpPr/>
          <p:nvPr/>
        </p:nvCxnSpPr>
        <p:spPr>
          <a:xfrm flipV="1">
            <a:off x="5672602" y="3592058"/>
            <a:ext cx="0" cy="419741"/>
          </a:xfrm>
          <a:prstGeom prst="line">
            <a:avLst/>
          </a:prstGeom>
          <a:ln>
            <a:solidFill>
              <a:schemeClr val="tx1"/>
            </a:solidFill>
            <a:head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4548519" y="3253936"/>
            <a:ext cx="415499" cy="507831"/>
          </a:xfrm>
          <a:prstGeom prst="rect">
            <a:avLst/>
          </a:prstGeom>
          <a:solidFill>
            <a:srgbClr val="FFFF00">
              <a:alpha val="28000"/>
            </a:srgbClr>
          </a:solidFill>
          <a:ln w="28575"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350" b="1" dirty="0"/>
              <a:t>1 </a:t>
            </a:r>
          </a:p>
          <a:p>
            <a:pPr algn="ctr"/>
            <a:r>
              <a:rPr lang="en-GB" sz="1350" b="1" dirty="0"/>
              <a:t>DF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854906" y="2823666"/>
            <a:ext cx="84670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b="1" dirty="0">
                <a:solidFill>
                  <a:srgbClr val="00B050"/>
                </a:solidFill>
              </a:rPr>
              <a:t>T1</a:t>
            </a:r>
            <a:r>
              <a:rPr lang="en-GB" sz="1350" b="1" dirty="0">
                <a:solidFill>
                  <a:srgbClr val="00B050"/>
                </a:solidFill>
                <a:sym typeface="Symbol"/>
              </a:rPr>
              <a:t></a:t>
            </a:r>
            <a:r>
              <a:rPr lang="en-GB" sz="1350" b="1" dirty="0">
                <a:solidFill>
                  <a:srgbClr val="00B050"/>
                </a:solidFill>
              </a:rPr>
              <a:t>17 K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854906" y="1905564"/>
            <a:ext cx="84670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b="1" dirty="0">
                <a:solidFill>
                  <a:srgbClr val="00B050"/>
                </a:solidFill>
              </a:rPr>
              <a:t>T2</a:t>
            </a:r>
            <a:r>
              <a:rPr lang="en-GB" sz="1350" b="1" dirty="0">
                <a:solidFill>
                  <a:srgbClr val="00B050"/>
                </a:solidFill>
                <a:sym typeface="Symbol"/>
              </a:rPr>
              <a:t></a:t>
            </a:r>
            <a:r>
              <a:rPr lang="en-GB" sz="1350" b="1" dirty="0">
                <a:solidFill>
                  <a:srgbClr val="00B050"/>
                </a:solidFill>
              </a:rPr>
              <a:t>50 K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2727003" y="4166056"/>
            <a:ext cx="60465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MgB</a:t>
            </a:r>
            <a:r>
              <a:rPr lang="en-GB" sz="1350" baseline="-25000" dirty="0"/>
              <a:t>2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1385686" y="2219386"/>
            <a:ext cx="53091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HTS</a:t>
            </a:r>
            <a:endParaRPr lang="en-GB" sz="1350" baseline="-25000" dirty="0"/>
          </a:p>
        </p:txBody>
      </p:sp>
      <p:sp>
        <p:nvSpPr>
          <p:cNvPr id="68" name="Rectangle 67"/>
          <p:cNvSpPr/>
          <p:nvPr/>
        </p:nvSpPr>
        <p:spPr>
          <a:xfrm>
            <a:off x="4566825" y="4270378"/>
            <a:ext cx="1027845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050" dirty="0"/>
              <a:t>MgB</a:t>
            </a:r>
            <a:r>
              <a:rPr lang="en-GB" sz="1050" baseline="-25000" dirty="0"/>
              <a:t>2</a:t>
            </a:r>
            <a:r>
              <a:rPr lang="en-GB" sz="1050" dirty="0"/>
              <a:t> to </a:t>
            </a:r>
            <a:r>
              <a:rPr lang="en-GB" sz="1050" dirty="0" err="1"/>
              <a:t>Nb-Ti</a:t>
            </a:r>
            <a:endParaRPr lang="en-GB" sz="1050" dirty="0"/>
          </a:p>
        </p:txBody>
      </p:sp>
      <p:sp>
        <p:nvSpPr>
          <p:cNvPr id="69" name="Rectangle 68"/>
          <p:cNvSpPr/>
          <p:nvPr/>
        </p:nvSpPr>
        <p:spPr>
          <a:xfrm>
            <a:off x="4566824" y="4502427"/>
            <a:ext cx="1031051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050" dirty="0" err="1"/>
              <a:t>Nb-Ti</a:t>
            </a:r>
            <a:r>
              <a:rPr lang="en-GB" sz="1050" dirty="0"/>
              <a:t> to </a:t>
            </a:r>
            <a:r>
              <a:rPr lang="en-GB" sz="1050" dirty="0" err="1"/>
              <a:t>Nb-Ti</a:t>
            </a:r>
            <a:endParaRPr lang="en-GB" sz="1050" dirty="0"/>
          </a:p>
        </p:txBody>
      </p:sp>
      <p:sp>
        <p:nvSpPr>
          <p:cNvPr id="70" name="Rectangle 69"/>
          <p:cNvSpPr/>
          <p:nvPr/>
        </p:nvSpPr>
        <p:spPr>
          <a:xfrm>
            <a:off x="5837124" y="4216365"/>
            <a:ext cx="978153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050" dirty="0" err="1"/>
              <a:t>Nb-Ti</a:t>
            </a:r>
            <a:r>
              <a:rPr lang="en-GB" sz="1050" dirty="0"/>
              <a:t> – 1.9 K</a:t>
            </a:r>
          </a:p>
        </p:txBody>
      </p:sp>
      <p:cxnSp>
        <p:nvCxnSpPr>
          <p:cNvPr id="71" name="Straight Connector 70"/>
          <p:cNvCxnSpPr/>
          <p:nvPr/>
        </p:nvCxnSpPr>
        <p:spPr>
          <a:xfrm>
            <a:off x="2743119" y="1461163"/>
            <a:ext cx="1998" cy="129745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H="1">
            <a:off x="2741941" y="276268"/>
            <a:ext cx="1178" cy="7358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2944372" y="3458021"/>
            <a:ext cx="1338829" cy="507831"/>
          </a:xfrm>
          <a:prstGeom prst="rect">
            <a:avLst/>
          </a:prstGeom>
          <a:solidFill>
            <a:srgbClr val="FFFF00">
              <a:alpha val="21000"/>
            </a:srgbClr>
          </a:solidFill>
          <a:ln w="28575"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350" b="1" dirty="0"/>
              <a:t>2</a:t>
            </a:r>
          </a:p>
          <a:p>
            <a:pPr algn="ctr"/>
            <a:r>
              <a:rPr lang="en-GB" sz="1350" b="1" dirty="0"/>
              <a:t>SC Link (DSL)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3031022" y="2782783"/>
            <a:ext cx="540534" cy="507831"/>
          </a:xfrm>
          <a:prstGeom prst="rect">
            <a:avLst/>
          </a:prstGeom>
          <a:solidFill>
            <a:srgbClr val="FFFF00">
              <a:alpha val="21000"/>
            </a:srgbClr>
          </a:solidFill>
          <a:ln w="28575"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350" b="1" dirty="0"/>
              <a:t>3</a:t>
            </a:r>
          </a:p>
          <a:p>
            <a:pPr algn="ctr"/>
            <a:r>
              <a:rPr lang="en-GB" sz="1350" b="1" dirty="0"/>
              <a:t>DFH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2971398" y="1164106"/>
            <a:ext cx="1983235" cy="507831"/>
          </a:xfrm>
          <a:prstGeom prst="rect">
            <a:avLst/>
          </a:prstGeom>
          <a:solidFill>
            <a:srgbClr val="FFFF00">
              <a:alpha val="21000"/>
            </a:srgbClr>
          </a:solidFill>
          <a:ln w="28575"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350" b="1" dirty="0"/>
              <a:t>4</a:t>
            </a:r>
          </a:p>
          <a:p>
            <a:pPr algn="ctr"/>
            <a:r>
              <a:rPr lang="en-GB" sz="1350" b="1" dirty="0"/>
              <a:t>Current Leads (DFLH)</a:t>
            </a:r>
          </a:p>
        </p:txBody>
      </p:sp>
      <p:sp>
        <p:nvSpPr>
          <p:cNvPr id="76" name="Down Arrow 75"/>
          <p:cNvSpPr/>
          <p:nvPr/>
        </p:nvSpPr>
        <p:spPr>
          <a:xfrm>
            <a:off x="5133315" y="2400574"/>
            <a:ext cx="334474" cy="1361193"/>
          </a:xfrm>
          <a:prstGeom prst="downArrow">
            <a:avLst/>
          </a:prstGeom>
          <a:solidFill>
            <a:schemeClr val="bg1">
              <a:lumMod val="6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77" name="TextBox 76"/>
          <p:cNvSpPr txBox="1"/>
          <p:nvPr/>
        </p:nvSpPr>
        <p:spPr>
          <a:xfrm>
            <a:off x="4429250" y="1845568"/>
            <a:ext cx="1620939" cy="507831"/>
          </a:xfrm>
          <a:prstGeom prst="rect">
            <a:avLst/>
          </a:prstGeom>
          <a:noFill/>
          <a:ln w="22225"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350" dirty="0"/>
              <a:t>Interface to WP3</a:t>
            </a:r>
          </a:p>
          <a:p>
            <a:pPr algn="ctr"/>
            <a:r>
              <a:rPr lang="en-US" sz="1350" dirty="0" err="1"/>
              <a:t>Nb-Ti</a:t>
            </a:r>
            <a:r>
              <a:rPr lang="en-US" sz="1350" dirty="0"/>
              <a:t> to </a:t>
            </a:r>
            <a:r>
              <a:rPr lang="en-US" sz="1350" dirty="0" err="1"/>
              <a:t>Nb-Ti</a:t>
            </a:r>
            <a:endParaRPr lang="en-GB" sz="1350" dirty="0"/>
          </a:p>
        </p:txBody>
      </p:sp>
      <p:cxnSp>
        <p:nvCxnSpPr>
          <p:cNvPr id="78" name="Straight Connector 77"/>
          <p:cNvCxnSpPr>
            <a:stCxn id="60" idx="0"/>
          </p:cNvCxnSpPr>
          <p:nvPr/>
        </p:nvCxnSpPr>
        <p:spPr>
          <a:xfrm>
            <a:off x="5654541" y="3810520"/>
            <a:ext cx="1289513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>
            <a:stCxn id="60" idx="2"/>
          </p:cNvCxnSpPr>
          <p:nvPr/>
        </p:nvCxnSpPr>
        <p:spPr>
          <a:xfrm>
            <a:off x="5654541" y="4807159"/>
            <a:ext cx="1289513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0" name="Group 79"/>
          <p:cNvGrpSpPr/>
          <p:nvPr/>
        </p:nvGrpSpPr>
        <p:grpSpPr>
          <a:xfrm>
            <a:off x="5604614" y="3230466"/>
            <a:ext cx="2421326" cy="1778687"/>
            <a:chOff x="5786469" y="3329238"/>
            <a:chExt cx="2421326" cy="1778687"/>
          </a:xfrm>
        </p:grpSpPr>
        <p:cxnSp>
          <p:nvCxnSpPr>
            <p:cNvPr id="81" name="Straight Connector 80"/>
            <p:cNvCxnSpPr/>
            <p:nvPr/>
          </p:nvCxnSpPr>
          <p:spPr>
            <a:xfrm flipH="1" flipV="1">
              <a:off x="5786469" y="3329238"/>
              <a:ext cx="2421326" cy="13996"/>
            </a:xfrm>
            <a:prstGeom prst="line">
              <a:avLst/>
            </a:prstGeom>
            <a:ln>
              <a:solidFill>
                <a:srgbClr val="C0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flipH="1">
              <a:off x="5786469" y="3343234"/>
              <a:ext cx="10053" cy="1764691"/>
            </a:xfrm>
            <a:prstGeom prst="line">
              <a:avLst/>
            </a:prstGeom>
            <a:ln>
              <a:solidFill>
                <a:srgbClr val="C0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>
              <a:off x="5786469" y="5107925"/>
              <a:ext cx="1521835" cy="0"/>
            </a:xfrm>
            <a:prstGeom prst="line">
              <a:avLst/>
            </a:prstGeom>
            <a:ln>
              <a:solidFill>
                <a:srgbClr val="C0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4" name="TextBox 83"/>
          <p:cNvSpPr txBox="1"/>
          <p:nvPr/>
        </p:nvSpPr>
        <p:spPr>
          <a:xfrm>
            <a:off x="5560247" y="2952060"/>
            <a:ext cx="33926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C00000"/>
                </a:solidFill>
              </a:rPr>
              <a:t>WP3 - Magnets (</a:t>
            </a:r>
            <a:r>
              <a:rPr lang="en-US" sz="1600" dirty="0">
                <a:solidFill>
                  <a:srgbClr val="C00000"/>
                </a:solidFill>
                <a:sym typeface="Symbol" panose="05050102010706020507" pitchFamily="18" charset="2"/>
              </a:rPr>
              <a:t>-plate with </a:t>
            </a:r>
            <a:r>
              <a:rPr lang="en-US" sz="1600" dirty="0" err="1">
                <a:solidFill>
                  <a:srgbClr val="C00000"/>
                </a:solidFill>
                <a:sym typeface="Symbol" panose="05050102010706020507" pitchFamily="18" charset="2"/>
              </a:rPr>
              <a:t>Nb-Ti</a:t>
            </a:r>
            <a:r>
              <a:rPr lang="en-US" sz="1600" dirty="0">
                <a:solidFill>
                  <a:srgbClr val="C00000"/>
                </a:solidFill>
                <a:sym typeface="Symbol" panose="05050102010706020507" pitchFamily="18" charset="2"/>
              </a:rPr>
              <a:t>)</a:t>
            </a:r>
            <a:endParaRPr lang="en-GB" sz="1600" dirty="0">
              <a:solidFill>
                <a:srgbClr val="C00000"/>
              </a:solidFill>
            </a:endParaRPr>
          </a:p>
        </p:txBody>
      </p:sp>
      <p:grpSp>
        <p:nvGrpSpPr>
          <p:cNvPr id="85" name="Group 84"/>
          <p:cNvGrpSpPr/>
          <p:nvPr/>
        </p:nvGrpSpPr>
        <p:grpSpPr>
          <a:xfrm>
            <a:off x="1558381" y="134172"/>
            <a:ext cx="1440932" cy="789906"/>
            <a:chOff x="1660811" y="760592"/>
            <a:chExt cx="1778687" cy="1828640"/>
          </a:xfrm>
        </p:grpSpPr>
        <p:cxnSp>
          <p:nvCxnSpPr>
            <p:cNvPr id="86" name="Straight Connector 85"/>
            <p:cNvCxnSpPr/>
            <p:nvPr/>
          </p:nvCxnSpPr>
          <p:spPr>
            <a:xfrm flipH="1">
              <a:off x="1660811" y="760592"/>
              <a:ext cx="13996" cy="1828640"/>
            </a:xfrm>
            <a:prstGeom prst="line">
              <a:avLst/>
            </a:prstGeom>
            <a:ln>
              <a:solidFill>
                <a:srgbClr val="C0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>
              <a:off x="1674806" y="2581640"/>
              <a:ext cx="1764692" cy="7591"/>
            </a:xfrm>
            <a:prstGeom prst="line">
              <a:avLst/>
            </a:prstGeom>
            <a:ln>
              <a:solidFill>
                <a:srgbClr val="C0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flipV="1">
              <a:off x="3439497" y="784113"/>
              <a:ext cx="1" cy="1805118"/>
            </a:xfrm>
            <a:prstGeom prst="line">
              <a:avLst/>
            </a:prstGeom>
            <a:ln>
              <a:solidFill>
                <a:srgbClr val="C0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9" name="Group 88"/>
          <p:cNvGrpSpPr/>
          <p:nvPr/>
        </p:nvGrpSpPr>
        <p:grpSpPr>
          <a:xfrm>
            <a:off x="1558381" y="1004222"/>
            <a:ext cx="1078722" cy="260182"/>
            <a:chOff x="6293755" y="1115150"/>
            <a:chExt cx="1452359" cy="335737"/>
          </a:xfrm>
        </p:grpSpPr>
        <p:cxnSp>
          <p:nvCxnSpPr>
            <p:cNvPr id="90" name="Straight Connector 89"/>
            <p:cNvCxnSpPr/>
            <p:nvPr/>
          </p:nvCxnSpPr>
          <p:spPr>
            <a:xfrm flipH="1">
              <a:off x="6293755" y="1115150"/>
              <a:ext cx="11427" cy="335736"/>
            </a:xfrm>
            <a:prstGeom prst="line">
              <a:avLst/>
            </a:prstGeom>
            <a:ln>
              <a:solidFill>
                <a:srgbClr val="C0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>
              <a:off x="6305182" y="1448257"/>
              <a:ext cx="1440932" cy="2628"/>
            </a:xfrm>
            <a:prstGeom prst="line">
              <a:avLst/>
            </a:prstGeom>
            <a:ln>
              <a:solidFill>
                <a:srgbClr val="C0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>
            <a:xfrm flipH="1" flipV="1">
              <a:off x="7734687" y="1117778"/>
              <a:ext cx="11426" cy="333109"/>
            </a:xfrm>
            <a:prstGeom prst="line">
              <a:avLst/>
            </a:prstGeom>
            <a:ln>
              <a:solidFill>
                <a:srgbClr val="C0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>
              <a:off x="6293755" y="1115150"/>
              <a:ext cx="1440932" cy="2628"/>
            </a:xfrm>
            <a:prstGeom prst="line">
              <a:avLst/>
            </a:prstGeom>
            <a:ln>
              <a:solidFill>
                <a:srgbClr val="C0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TextBox 93"/>
          <p:cNvSpPr txBox="1"/>
          <p:nvPr/>
        </p:nvSpPr>
        <p:spPr>
          <a:xfrm>
            <a:off x="-1338" y="345251"/>
            <a:ext cx="12089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C00000"/>
                </a:solidFill>
              </a:rPr>
              <a:t>WP9 </a:t>
            </a:r>
          </a:p>
          <a:p>
            <a:r>
              <a:rPr lang="en-US" sz="1600" dirty="0">
                <a:solidFill>
                  <a:srgbClr val="C00000"/>
                </a:solidFill>
              </a:rPr>
              <a:t>Cryogenics</a:t>
            </a:r>
            <a:endParaRPr lang="en-GB" sz="1600" dirty="0">
              <a:solidFill>
                <a:srgbClr val="C00000"/>
              </a:solidFill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-15396" y="965982"/>
            <a:ext cx="182614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C00000"/>
                </a:solidFill>
              </a:rPr>
              <a:t>WP17 – WP6b</a:t>
            </a:r>
          </a:p>
          <a:p>
            <a:r>
              <a:rPr lang="en-US" sz="1600" dirty="0">
                <a:solidFill>
                  <a:srgbClr val="C00000"/>
                </a:solidFill>
              </a:rPr>
              <a:t>RT Cables</a:t>
            </a:r>
          </a:p>
          <a:p>
            <a:r>
              <a:rPr lang="en-US" sz="1600" dirty="0">
                <a:solidFill>
                  <a:srgbClr val="C00000"/>
                </a:solidFill>
              </a:rPr>
              <a:t>Power Converters</a:t>
            </a:r>
            <a:endParaRPr lang="en-GB" sz="1600" dirty="0">
              <a:solidFill>
                <a:srgbClr val="C00000"/>
              </a:solidFill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4782236" y="3784682"/>
            <a:ext cx="59824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 err="1">
                <a:solidFill>
                  <a:srgbClr val="00B050"/>
                </a:solidFill>
              </a:rPr>
              <a:t>LHe</a:t>
            </a:r>
            <a:endParaRPr lang="en-US" sz="1350" b="1" dirty="0">
              <a:solidFill>
                <a:srgbClr val="00B050"/>
              </a:solidFill>
            </a:endParaRPr>
          </a:p>
          <a:p>
            <a:pPr algn="ctr"/>
            <a:r>
              <a:rPr lang="en-US" sz="1350" b="1" dirty="0">
                <a:solidFill>
                  <a:srgbClr val="00B050"/>
                </a:solidFill>
              </a:rPr>
              <a:t>4.2 K</a:t>
            </a:r>
            <a:endParaRPr lang="en-GB" sz="1350" b="1" dirty="0">
              <a:solidFill>
                <a:srgbClr val="00B050"/>
              </a:solidFill>
            </a:endParaRPr>
          </a:p>
        </p:txBody>
      </p:sp>
      <p:grpSp>
        <p:nvGrpSpPr>
          <p:cNvPr id="101" name="Group 100"/>
          <p:cNvGrpSpPr>
            <a:grpSpLocks noChangeAspect="1"/>
          </p:cNvGrpSpPr>
          <p:nvPr/>
        </p:nvGrpSpPr>
        <p:grpSpPr>
          <a:xfrm>
            <a:off x="2728607" y="1002699"/>
            <a:ext cx="135107" cy="470358"/>
            <a:chOff x="7552219" y="1815137"/>
            <a:chExt cx="225179" cy="783930"/>
          </a:xfrm>
        </p:grpSpPr>
        <p:grpSp>
          <p:nvGrpSpPr>
            <p:cNvPr id="102" name="Group 101"/>
            <p:cNvGrpSpPr/>
            <p:nvPr/>
          </p:nvGrpSpPr>
          <p:grpSpPr>
            <a:xfrm>
              <a:off x="7557909" y="1815137"/>
              <a:ext cx="189317" cy="280867"/>
              <a:chOff x="7560511" y="1819137"/>
              <a:chExt cx="199281" cy="305518"/>
            </a:xfrm>
          </p:grpSpPr>
          <p:cxnSp>
            <p:nvCxnSpPr>
              <p:cNvPr id="109" name="Straight Connector 108"/>
              <p:cNvCxnSpPr/>
              <p:nvPr/>
            </p:nvCxnSpPr>
            <p:spPr>
              <a:xfrm>
                <a:off x="7592907" y="1819137"/>
                <a:ext cx="166885" cy="14918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Straight Connector 109"/>
              <p:cNvCxnSpPr/>
              <p:nvPr/>
            </p:nvCxnSpPr>
            <p:spPr>
              <a:xfrm flipH="1">
                <a:off x="7560511" y="1960384"/>
                <a:ext cx="183372" cy="16427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3" name="Group 102"/>
            <p:cNvGrpSpPr/>
            <p:nvPr/>
          </p:nvGrpSpPr>
          <p:grpSpPr>
            <a:xfrm>
              <a:off x="7552219" y="2070885"/>
              <a:ext cx="199647" cy="263158"/>
              <a:chOff x="7535569" y="1769484"/>
              <a:chExt cx="210155" cy="286254"/>
            </a:xfrm>
          </p:grpSpPr>
          <p:cxnSp>
            <p:nvCxnSpPr>
              <p:cNvPr id="107" name="Straight Connector 106"/>
              <p:cNvCxnSpPr/>
              <p:nvPr/>
            </p:nvCxnSpPr>
            <p:spPr>
              <a:xfrm>
                <a:off x="7535569" y="1769484"/>
                <a:ext cx="210155" cy="13849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Straight Connector 107"/>
              <p:cNvCxnSpPr/>
              <p:nvPr/>
            </p:nvCxnSpPr>
            <p:spPr>
              <a:xfrm flipH="1">
                <a:off x="7560511" y="1891468"/>
                <a:ext cx="183372" cy="16427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4" name="Group 103"/>
            <p:cNvGrpSpPr/>
            <p:nvPr/>
          </p:nvGrpSpPr>
          <p:grpSpPr>
            <a:xfrm>
              <a:off x="7577751" y="2323387"/>
              <a:ext cx="199647" cy="275680"/>
              <a:chOff x="7565095" y="1720074"/>
              <a:chExt cx="210155" cy="299876"/>
            </a:xfrm>
          </p:grpSpPr>
          <p:cxnSp>
            <p:nvCxnSpPr>
              <p:cNvPr id="105" name="Straight Connector 104"/>
              <p:cNvCxnSpPr/>
              <p:nvPr/>
            </p:nvCxnSpPr>
            <p:spPr>
              <a:xfrm>
                <a:off x="7565095" y="1720074"/>
                <a:ext cx="210155" cy="13849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Straight Connector 105"/>
              <p:cNvCxnSpPr/>
              <p:nvPr/>
            </p:nvCxnSpPr>
            <p:spPr>
              <a:xfrm flipH="1">
                <a:off x="7568720" y="1855679"/>
                <a:ext cx="183372" cy="16427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extBox 1"/>
          <p:cNvSpPr txBox="1"/>
          <p:nvPr/>
        </p:nvSpPr>
        <p:spPr>
          <a:xfrm>
            <a:off x="4524347" y="4807161"/>
            <a:ext cx="10951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DFX/DFM</a:t>
            </a:r>
            <a:endParaRPr lang="en-GB" sz="1600" dirty="0"/>
          </a:p>
        </p:txBody>
      </p:sp>
      <p:sp>
        <p:nvSpPr>
          <p:cNvPr id="111" name="TextBox 110"/>
          <p:cNvSpPr txBox="1"/>
          <p:nvPr/>
        </p:nvSpPr>
        <p:spPr>
          <a:xfrm>
            <a:off x="2673671" y="2294622"/>
            <a:ext cx="13901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DFHX/DFHM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935963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083" y="-41413"/>
            <a:ext cx="7920000" cy="540000"/>
          </a:xfrm>
        </p:spPr>
        <p:txBody>
          <a:bodyPr/>
          <a:lstStyle/>
          <a:p>
            <a:r>
              <a:rPr lang="en-US" sz="2250" dirty="0" smtClean="0"/>
              <a:t>WP6a </a:t>
            </a:r>
            <a:r>
              <a:rPr lang="en-US" sz="2250" dirty="0"/>
              <a:t>configuration in the LHC underground</a:t>
            </a:r>
            <a:endParaRPr lang="en-GB" sz="225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A</a:t>
            </a:r>
            <a:r>
              <a:rPr lang="fr-FR" noProof="0" dirty="0" smtClean="0"/>
              <a:t>. Ballarino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grpSp>
        <p:nvGrpSpPr>
          <p:cNvPr id="9" name="Group 8"/>
          <p:cNvGrpSpPr/>
          <p:nvPr/>
        </p:nvGrpSpPr>
        <p:grpSpPr>
          <a:xfrm>
            <a:off x="755577" y="627534"/>
            <a:ext cx="7250890" cy="3724162"/>
            <a:chOff x="827584" y="743790"/>
            <a:chExt cx="7250890" cy="3724162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7584" y="862604"/>
              <a:ext cx="7250890" cy="3605348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5004048" y="743790"/>
              <a:ext cx="82586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accent6">
                      <a:lumMod val="75000"/>
                    </a:schemeClr>
                  </a:solidFill>
                </a:rPr>
                <a:t>DFHX</a:t>
              </a:r>
              <a:endParaRPr lang="en-GB" sz="1400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203848" y="1045432"/>
              <a:ext cx="70243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accent6">
                      <a:lumMod val="75000"/>
                    </a:schemeClr>
                  </a:solidFill>
                </a:rPr>
                <a:t>DFHM</a:t>
              </a:r>
              <a:endParaRPr lang="en-GB" sz="1400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5818742" y="3093858"/>
            <a:ext cx="8258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6">
                    <a:lumMod val="75000"/>
                  </a:schemeClr>
                </a:solidFill>
              </a:rPr>
              <a:t>DFX</a:t>
            </a:r>
            <a:endParaRPr lang="en-GB" sz="1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55777" y="3427455"/>
            <a:ext cx="8258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6">
                    <a:lumMod val="75000"/>
                  </a:schemeClr>
                </a:solidFill>
              </a:rPr>
              <a:t>DFM</a:t>
            </a:r>
            <a:endParaRPr lang="en-GB" sz="1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20897" y="1052287"/>
            <a:ext cx="11865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UR Gallery</a:t>
            </a:r>
            <a:endParaRPr lang="en-GB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3491881" y="3232358"/>
            <a:ext cx="12649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LHC Tunnel</a:t>
            </a:r>
            <a:endParaRPr lang="en-GB" sz="1600" dirty="0"/>
          </a:p>
        </p:txBody>
      </p:sp>
      <p:pic>
        <p:nvPicPr>
          <p:cNvPr id="15" name="Picture 14" descr="A picture containing sky&#10;&#10;Description automatically generated">
            <a:extLst>
              <a:ext uri="{FF2B5EF4-FFF2-40B4-BE49-F238E27FC236}">
                <a16:creationId xmlns:a16="http://schemas.microsoft.com/office/drawing/2014/main" id="{3642C605-4551-4EBF-A0CC-EF10A3F13FA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514" t="20990" r="36957" b="35169"/>
          <a:stretch/>
        </p:blipFill>
        <p:spPr>
          <a:xfrm>
            <a:off x="5436097" y="961727"/>
            <a:ext cx="2244559" cy="1120047"/>
          </a:xfrm>
          <a:prstGeom prst="rect">
            <a:avLst/>
          </a:prstGeom>
        </p:spPr>
      </p:pic>
      <p:pic>
        <p:nvPicPr>
          <p:cNvPr id="16" name="Picture 15" descr="A picture containing toy&#10;&#10;Description automatically generated">
            <a:extLst>
              <a:ext uri="{FF2B5EF4-FFF2-40B4-BE49-F238E27FC236}">
                <a16:creationId xmlns:a16="http://schemas.microsoft.com/office/drawing/2014/main" id="{5A383AA7-9859-419E-8D57-D79FE1B8366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9584" t="23655" r="203" b="16867"/>
          <a:stretch/>
        </p:blipFill>
        <p:spPr>
          <a:xfrm>
            <a:off x="1354938" y="1390842"/>
            <a:ext cx="2242730" cy="1071029"/>
          </a:xfrm>
          <a:prstGeom prst="rect">
            <a:avLst/>
          </a:prstGeom>
        </p:spPr>
      </p:pic>
      <p:pic>
        <p:nvPicPr>
          <p:cNvPr id="17" name="Picture 16" descr="A picture containing LEGO, toy&#10;&#10;Description automatically generated">
            <a:extLst>
              <a:ext uri="{FF2B5EF4-FFF2-40B4-BE49-F238E27FC236}">
                <a16:creationId xmlns:a16="http://schemas.microsoft.com/office/drawing/2014/main" id="{075AA0C9-2004-4989-B555-A05340456EF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7580" t="24122" r="4898" b="-1926"/>
          <a:stretch/>
        </p:blipFill>
        <p:spPr>
          <a:xfrm flipH="1">
            <a:off x="4732934" y="3520172"/>
            <a:ext cx="1911675" cy="1241813"/>
          </a:xfrm>
          <a:prstGeom prst="rect">
            <a:avLst/>
          </a:prstGeom>
        </p:spPr>
      </p:pic>
      <p:pic>
        <p:nvPicPr>
          <p:cNvPr id="18" name="Picture 17" descr="Diagram&#10;&#10;Description automatically generated with low confidence">
            <a:extLst>
              <a:ext uri="{FF2B5EF4-FFF2-40B4-BE49-F238E27FC236}">
                <a16:creationId xmlns:a16="http://schemas.microsoft.com/office/drawing/2014/main" id="{35EB9D86-08DA-483D-882C-F096F7F2948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6767" t="38074" r="4484" b="21908"/>
          <a:stretch/>
        </p:blipFill>
        <p:spPr>
          <a:xfrm flipH="1">
            <a:off x="647506" y="3788426"/>
            <a:ext cx="2933516" cy="1126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932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23478"/>
            <a:ext cx="7920000" cy="540000"/>
          </a:xfrm>
        </p:spPr>
        <p:txBody>
          <a:bodyPr/>
          <a:lstStyle/>
          <a:p>
            <a:r>
              <a:rPr lang="en-US" dirty="0" smtClean="0"/>
              <a:t>DFM for the Matching Sections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A. Ballarino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2586936"/>
              </p:ext>
            </p:extLst>
          </p:nvPr>
        </p:nvGraphicFramePr>
        <p:xfrm>
          <a:off x="718933" y="1704477"/>
          <a:ext cx="3451890" cy="11521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35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27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56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20608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Rating (kA)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err="1" smtClean="0">
                          <a:solidFill>
                            <a:schemeClr val="tx1"/>
                          </a:solidFill>
                        </a:rPr>
                        <a:t>N</a:t>
                      </a:r>
                      <a:r>
                        <a:rPr lang="en-GB" baseline="-25000" dirty="0" err="1" smtClean="0">
                          <a:solidFill>
                            <a:schemeClr val="tx1"/>
                          </a:solidFill>
                        </a:rPr>
                        <a:t>leads</a:t>
                      </a:r>
                      <a:endParaRPr lang="en-GB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err="1" smtClean="0">
                          <a:solidFill>
                            <a:schemeClr val="tx1"/>
                          </a:solidFill>
                        </a:rPr>
                        <a:t>N</a:t>
                      </a:r>
                      <a:r>
                        <a:rPr lang="en-GB" baseline="-25000" dirty="0" err="1" smtClean="0">
                          <a:solidFill>
                            <a:schemeClr val="tx1"/>
                          </a:solidFill>
                        </a:rPr>
                        <a:t>cables</a:t>
                      </a:r>
                      <a:endParaRPr lang="en-GB" baseline="-250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9149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13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9149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0.6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8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8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043608" y="3020611"/>
            <a:ext cx="27478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D2 and its correctors</a:t>
            </a:r>
            <a:endParaRPr lang="en-GB" sz="2000" b="1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619"/>
          <a:stretch/>
        </p:blipFill>
        <p:spPr bwMode="auto">
          <a:xfrm>
            <a:off x="4393901" y="1464945"/>
            <a:ext cx="4352544" cy="1555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 flipH="1">
            <a:off x="6121783" y="906358"/>
            <a:ext cx="121324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b="1" dirty="0" smtClean="0"/>
              <a:t>Triplets</a:t>
            </a:r>
            <a:endParaRPr lang="en-GB" sz="2200" b="1" dirty="0"/>
          </a:p>
        </p:txBody>
      </p:sp>
      <p:sp>
        <p:nvSpPr>
          <p:cNvPr id="3" name="Rectangle 2"/>
          <p:cNvSpPr/>
          <p:nvPr/>
        </p:nvSpPr>
        <p:spPr>
          <a:xfrm>
            <a:off x="539552" y="3651870"/>
            <a:ext cx="79924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dirty="0" smtClean="0">
                <a:solidFill>
                  <a:schemeClr val="accent5"/>
                </a:solidFill>
              </a:rPr>
              <a:t>The DFMs are </a:t>
            </a:r>
            <a:r>
              <a:rPr lang="en-US" sz="2400" dirty="0" smtClean="0">
                <a:solidFill>
                  <a:schemeClr val="accent5"/>
                </a:solidFill>
              </a:rPr>
              <a:t>part </a:t>
            </a:r>
            <a:r>
              <a:rPr lang="en-US" sz="2400" dirty="0" smtClean="0">
                <a:solidFill>
                  <a:schemeClr val="accent5"/>
                </a:solidFill>
              </a:rPr>
              <a:t>of the Cold Powering Systems that power the Matching Sections</a:t>
            </a:r>
            <a:endParaRPr lang="en-US" sz="2400" dirty="0">
              <a:solidFill>
                <a:schemeClr val="accent5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flipH="1">
            <a:off x="853048" y="1121802"/>
            <a:ext cx="290028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b="1" dirty="0" smtClean="0"/>
              <a:t>Matching Sections</a:t>
            </a:r>
            <a:endParaRPr lang="en-GB" sz="2200" b="1" dirty="0"/>
          </a:p>
        </p:txBody>
      </p:sp>
    </p:spTree>
    <p:extLst>
      <p:ext uri="{BB962C8B-B14F-4D97-AF65-F5344CB8AC3E}">
        <p14:creationId xmlns:p14="http://schemas.microsoft.com/office/powerpoint/2010/main" val="4079762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7665"/>
            <a:ext cx="7920000" cy="540000"/>
          </a:xfrm>
        </p:spPr>
        <p:txBody>
          <a:bodyPr/>
          <a:lstStyle/>
          <a:p>
            <a:r>
              <a:rPr lang="en-US" dirty="0" smtClean="0"/>
              <a:t> Production of DFMs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6408" y="702876"/>
            <a:ext cx="8648987" cy="4104456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en-US" sz="2400" dirty="0"/>
              <a:t>C</a:t>
            </a:r>
            <a:r>
              <a:rPr lang="en-US" sz="2400" dirty="0" smtClean="0"/>
              <a:t>onstruction of five </a:t>
            </a:r>
            <a:r>
              <a:rPr lang="en-US" sz="2400" b="1" dirty="0" smtClean="0">
                <a:solidFill>
                  <a:schemeClr val="accent4"/>
                </a:solidFill>
              </a:rPr>
              <a:t>DFM </a:t>
            </a:r>
            <a:r>
              <a:rPr lang="en-US" sz="2400" b="1" dirty="0" err="1" smtClean="0">
                <a:solidFill>
                  <a:schemeClr val="accent4"/>
                </a:solidFill>
              </a:rPr>
              <a:t>cryo</a:t>
            </a:r>
            <a:r>
              <a:rPr lang="en-US" sz="2400" b="1" dirty="0" smtClean="0">
                <a:solidFill>
                  <a:schemeClr val="accent4"/>
                </a:solidFill>
              </a:rPr>
              <a:t>-modules</a:t>
            </a:r>
            <a:r>
              <a:rPr lang="en-US" sz="2400" dirty="0" smtClean="0"/>
              <a:t>, via </a:t>
            </a:r>
            <a:r>
              <a:rPr lang="en-US" sz="2400" b="1" dirty="0" smtClean="0">
                <a:solidFill>
                  <a:schemeClr val="accent4"/>
                </a:solidFill>
              </a:rPr>
              <a:t>UK 2 Collaboration Agreement</a:t>
            </a:r>
            <a:r>
              <a:rPr lang="en-US" sz="2400" dirty="0" smtClean="0"/>
              <a:t>, by </a:t>
            </a:r>
            <a:r>
              <a:rPr lang="en-US" sz="2400" b="1" dirty="0" smtClean="0"/>
              <a:t>Southampton University </a:t>
            </a:r>
            <a:r>
              <a:rPr lang="en-US" sz="2400" dirty="0" smtClean="0"/>
              <a:t>(</a:t>
            </a:r>
            <a:r>
              <a:rPr lang="en-US" sz="2400" b="1" dirty="0" smtClean="0"/>
              <a:t>SOTON</a:t>
            </a:r>
            <a:r>
              <a:rPr lang="en-US" sz="2400" dirty="0" smtClean="0"/>
              <a:t>). Detailed design done by CERN </a:t>
            </a:r>
          </a:p>
          <a:p>
            <a:pPr algn="l"/>
            <a:r>
              <a:rPr lang="en-US" sz="2400" b="1" dirty="0" smtClean="0">
                <a:solidFill>
                  <a:schemeClr val="accent4"/>
                </a:solidFill>
              </a:rPr>
              <a:t>Five </a:t>
            </a:r>
            <a:r>
              <a:rPr lang="en-US" sz="2400" dirty="0" err="1" smtClean="0"/>
              <a:t>cryo</a:t>
            </a:r>
            <a:r>
              <a:rPr lang="en-US" sz="2400" dirty="0" smtClean="0"/>
              <a:t>-modules: </a:t>
            </a:r>
            <a:r>
              <a:rPr lang="en-US" sz="2400" b="1" dirty="0" smtClean="0">
                <a:solidFill>
                  <a:schemeClr val="accent4"/>
                </a:solidFill>
              </a:rPr>
              <a:t>one pre-series </a:t>
            </a:r>
            <a:r>
              <a:rPr lang="en-US" sz="2400" dirty="0" smtClean="0"/>
              <a:t>unit (also spare for HL-LHC) and </a:t>
            </a:r>
            <a:r>
              <a:rPr lang="en-US" sz="2400" b="1" dirty="0" smtClean="0">
                <a:solidFill>
                  <a:schemeClr val="accent4"/>
                </a:solidFill>
              </a:rPr>
              <a:t>four series units</a:t>
            </a:r>
          </a:p>
          <a:p>
            <a:pPr algn="l"/>
            <a:r>
              <a:rPr lang="en-US" sz="2400" dirty="0"/>
              <a:t>No DFM test in nominal </a:t>
            </a:r>
            <a:r>
              <a:rPr lang="en-US" sz="2400" dirty="0" err="1"/>
              <a:t>cryo</a:t>
            </a:r>
            <a:r>
              <a:rPr lang="en-US" sz="2400" dirty="0"/>
              <a:t>/electrical </a:t>
            </a:r>
            <a:r>
              <a:rPr lang="en-US" sz="2400" dirty="0" smtClean="0"/>
              <a:t>conditions in the WP6a baseline. </a:t>
            </a:r>
            <a:r>
              <a:rPr lang="en-US" sz="2400" dirty="0" smtClean="0"/>
              <a:t>But </a:t>
            </a:r>
            <a:r>
              <a:rPr lang="en-US" sz="2400" dirty="0" smtClean="0"/>
              <a:t>recent studies for the </a:t>
            </a:r>
            <a:r>
              <a:rPr lang="en-US" sz="2400" dirty="0" smtClean="0"/>
              <a:t>test </a:t>
            </a:r>
            <a:r>
              <a:rPr lang="en-US" sz="2400" dirty="0" smtClean="0"/>
              <a:t>bench </a:t>
            </a:r>
            <a:r>
              <a:rPr lang="en-US" sz="2400" dirty="0" smtClean="0"/>
              <a:t>dedicated </a:t>
            </a:r>
            <a:r>
              <a:rPr lang="en-US" sz="2400" dirty="0" smtClean="0"/>
              <a:t>to the </a:t>
            </a:r>
            <a:r>
              <a:rPr lang="en-US" sz="2400" dirty="0" smtClean="0"/>
              <a:t>series </a:t>
            </a:r>
            <a:r>
              <a:rPr lang="en-US" sz="2400" dirty="0" smtClean="0"/>
              <a:t>tests (series DFH+SC Links to be tested in SM-18, Cluster F2) consider the DFM as potential cryostat for the SC Link termination in </a:t>
            </a:r>
            <a:r>
              <a:rPr lang="en-US" sz="2400" dirty="0" err="1" smtClean="0"/>
              <a:t>LHe</a:t>
            </a:r>
            <a:endParaRPr lang="en-US" sz="2400" dirty="0" smtClean="0"/>
          </a:p>
          <a:p>
            <a:pPr algn="l"/>
            <a:r>
              <a:rPr lang="en-US" sz="2400" dirty="0" smtClean="0"/>
              <a:t>The cryostats are </a:t>
            </a:r>
            <a:r>
              <a:rPr lang="en-US" sz="2400" b="1" dirty="0" smtClean="0">
                <a:solidFill>
                  <a:schemeClr val="accent4"/>
                </a:solidFill>
              </a:rPr>
              <a:t>installed in the LHC tunnel </a:t>
            </a:r>
            <a:r>
              <a:rPr lang="en-US" sz="2400" dirty="0" smtClean="0"/>
              <a:t>– where the </a:t>
            </a:r>
            <a:r>
              <a:rPr lang="en-US" sz="2400" dirty="0" err="1" smtClean="0"/>
              <a:t>Nb-Ti</a:t>
            </a:r>
            <a:r>
              <a:rPr lang="en-US" sz="2400" dirty="0" smtClean="0"/>
              <a:t> cables of the SC Link are connected to the </a:t>
            </a:r>
            <a:r>
              <a:rPr lang="en-US" sz="2400" dirty="0" err="1" smtClean="0"/>
              <a:t>Nb-Ti</a:t>
            </a:r>
            <a:r>
              <a:rPr lang="en-US" sz="2400" dirty="0" smtClean="0"/>
              <a:t> cables passing through the </a:t>
            </a:r>
            <a:r>
              <a:rPr lang="en-US" sz="2400" dirty="0" smtClean="0">
                <a:sym typeface="Symbol" panose="05050102010706020507" pitchFamily="18" charset="2"/>
              </a:rPr>
              <a:t> plate</a:t>
            </a:r>
          </a:p>
          <a:p>
            <a:pPr algn="l"/>
            <a:r>
              <a:rPr lang="en-US" sz="2400" dirty="0" smtClean="0">
                <a:sym typeface="Symbol" panose="05050102010706020507" pitchFamily="18" charset="2"/>
              </a:rPr>
              <a:t>Availability: at the installation in the tunnel (+ 1 unit for the series test)</a:t>
            </a:r>
            <a:endParaRPr lang="en-US" sz="2400" dirty="0" smtClean="0"/>
          </a:p>
          <a:p>
            <a:pPr algn="l"/>
            <a:endParaRPr lang="en-GB" sz="2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A. Ballarino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1098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684584" y="-91944"/>
            <a:ext cx="7920000" cy="540000"/>
          </a:xfrm>
        </p:spPr>
        <p:txBody>
          <a:bodyPr/>
          <a:lstStyle/>
          <a:p>
            <a:r>
              <a:rPr lang="en-US" dirty="0" smtClean="0"/>
              <a:t>DFM in WP6a Master Schedule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3910" y="386956"/>
            <a:ext cx="5634232" cy="4709966"/>
          </a:xfrm>
          <a:prstGeom prst="rect">
            <a:avLst/>
          </a:prstGeom>
        </p:spPr>
      </p:pic>
      <p:sp>
        <p:nvSpPr>
          <p:cNvPr id="9" name="Right Arrow 8"/>
          <p:cNvSpPr/>
          <p:nvPr/>
        </p:nvSpPr>
        <p:spPr>
          <a:xfrm>
            <a:off x="1291862" y="2520016"/>
            <a:ext cx="432048" cy="43204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3" name="Group 12"/>
          <p:cNvGrpSpPr/>
          <p:nvPr/>
        </p:nvGrpSpPr>
        <p:grpSpPr>
          <a:xfrm>
            <a:off x="5796136" y="2067694"/>
            <a:ext cx="1931685" cy="936104"/>
            <a:chOff x="5796136" y="2067694"/>
            <a:chExt cx="1931685" cy="936104"/>
          </a:xfrm>
        </p:grpSpPr>
        <p:sp>
          <p:nvSpPr>
            <p:cNvPr id="11" name="Rectangle 10"/>
            <p:cNvSpPr/>
            <p:nvPr/>
          </p:nvSpPr>
          <p:spPr>
            <a:xfrm>
              <a:off x="5796136" y="2427734"/>
              <a:ext cx="432048" cy="576064"/>
            </a:xfrm>
            <a:prstGeom prst="rect">
              <a:avLst/>
            </a:prstGeom>
            <a:noFill/>
            <a:ln w="22225"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940152" y="2067694"/>
              <a:ext cx="178766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March 2023 - Dec 2023</a:t>
              </a:r>
              <a:endParaRPr lang="en-GB" sz="1200" dirty="0"/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6061105" y="117885"/>
            <a:ext cx="30828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Presented at </a:t>
            </a:r>
            <a:r>
              <a:rPr lang="en-US" sz="1200" dirty="0" err="1" smtClean="0"/>
              <a:t>Cost&amp;Schedule</a:t>
            </a:r>
            <a:r>
              <a:rPr lang="en-US" sz="1200" dirty="0" smtClean="0"/>
              <a:t> Review 2021</a:t>
            </a:r>
            <a:endParaRPr lang="en-GB" sz="12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2320" y="3219822"/>
            <a:ext cx="1002345" cy="72098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52320" y="4077032"/>
            <a:ext cx="1116648" cy="527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138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Thanks for </a:t>
            </a:r>
            <a:r>
              <a:rPr lang="en-US" smtClean="0"/>
              <a:t>your attention !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1CD65B3-E8D1-4001-8E0C-4AF8A697297C}">
  <ds:schemaRefs>
    <ds:schemaRef ds:uri="http://purl.org/dc/elements/1.1/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C6AB97CC-549D-4859-BC7E-5D3C9B0F7F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8DC553A-4E25-48C2-96AD-A2BB337CB84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4627</TotalTime>
  <Words>317</Words>
  <Application>Microsoft Office PowerPoint</Application>
  <PresentationFormat>On-screen Show (16:9)</PresentationFormat>
  <Paragraphs>74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Symbol</vt:lpstr>
      <vt:lpstr>Wingdings</vt:lpstr>
      <vt:lpstr>Thème Office</vt:lpstr>
      <vt:lpstr>DFM in WP6a</vt:lpstr>
      <vt:lpstr>WP6a Cold Powering System</vt:lpstr>
      <vt:lpstr>WP6a configuration in the LHC underground</vt:lpstr>
      <vt:lpstr>DFM for the Matching Sections</vt:lpstr>
      <vt:lpstr> Production of DFMs</vt:lpstr>
      <vt:lpstr>DFM in WP6a Master Schedule</vt:lpstr>
      <vt:lpstr>Thanks for your attention !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HiLumi-Pres-Template-16-9-2logo-v2</dc:title>
  <dc:creator>André-Pierre OLIVIER</dc:creator>
  <cp:lastModifiedBy>Ballarino</cp:lastModifiedBy>
  <cp:revision>250</cp:revision>
  <dcterms:created xsi:type="dcterms:W3CDTF">2016-02-12T09:02:01Z</dcterms:created>
  <dcterms:modified xsi:type="dcterms:W3CDTF">2022-01-17T21:35:47Z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