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94" r:id="rId2"/>
    <p:sldId id="361" r:id="rId3"/>
    <p:sldId id="376" r:id="rId4"/>
    <p:sldId id="365" r:id="rId5"/>
    <p:sldId id="377" r:id="rId6"/>
    <p:sldId id="387" r:id="rId7"/>
    <p:sldId id="364" r:id="rId8"/>
    <p:sldId id="383" r:id="rId9"/>
    <p:sldId id="384" r:id="rId10"/>
    <p:sldId id="375" r:id="rId11"/>
    <p:sldId id="370" r:id="rId12"/>
    <p:sldId id="385" r:id="rId13"/>
    <p:sldId id="381" r:id="rId14"/>
    <p:sldId id="36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4FEF"/>
    <a:srgbClr val="007033"/>
    <a:srgbClr val="0070C0"/>
    <a:srgbClr val="92D050"/>
    <a:srgbClr val="8D42C6"/>
    <a:srgbClr val="C39BE1"/>
    <a:srgbClr val="42EB35"/>
    <a:srgbClr val="F2F2F2"/>
    <a:srgbClr val="BFF1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31" autoAdjust="0"/>
    <p:restoredTop sz="96618" autoAdjust="0"/>
  </p:normalViewPr>
  <p:slideViewPr>
    <p:cSldViewPr snapToGrid="0">
      <p:cViewPr varScale="1">
        <p:scale>
          <a:sx n="123" d="100"/>
          <a:sy n="123" d="100"/>
        </p:scale>
        <p:origin x="2152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EFA6FF-F940-4852-9BAA-5942D2AA1332}" type="doc">
      <dgm:prSet loTypeId="urn:microsoft.com/office/officeart/2005/8/layout/chevron2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B05AB79F-2022-4882-B579-33A4578F9CDD}">
      <dgm:prSet phldrT="[Text]"/>
      <dgm:spPr/>
      <dgm:t>
        <a:bodyPr/>
        <a:lstStyle/>
        <a:p>
          <a:r>
            <a:rPr lang="en-US" b="1" dirty="0" smtClean="0"/>
            <a:t>Planned Operation</a:t>
          </a:r>
          <a:endParaRPr lang="en-US" b="1" dirty="0"/>
        </a:p>
      </dgm:t>
    </dgm:pt>
    <dgm:pt modelId="{96FDDAF9-7366-4DAD-8A72-356659C9146A}" type="parTrans" cxnId="{04B6189E-2466-400C-84FF-4DD3A3C358DF}">
      <dgm:prSet/>
      <dgm:spPr/>
      <dgm:t>
        <a:bodyPr/>
        <a:lstStyle/>
        <a:p>
          <a:endParaRPr lang="en-US"/>
        </a:p>
      </dgm:t>
    </dgm:pt>
    <dgm:pt modelId="{F7DBB118-DDE5-4B0A-BF41-EBE3490CC924}" type="sibTrans" cxnId="{04B6189E-2466-400C-84FF-4DD3A3C358DF}">
      <dgm:prSet/>
      <dgm:spPr/>
      <dgm:t>
        <a:bodyPr/>
        <a:lstStyle/>
        <a:p>
          <a:endParaRPr lang="en-US"/>
        </a:p>
      </dgm:t>
    </dgm:pt>
    <dgm:pt modelId="{445EE2F1-505A-47DB-A206-4D5524EC9F7F}">
      <dgm:prSet phldrT="[Text]"/>
      <dgm:spPr/>
      <dgm:t>
        <a:bodyPr/>
        <a:lstStyle/>
        <a:p>
          <a:r>
            <a:rPr lang="en-US" b="1" dirty="0" smtClean="0"/>
            <a:t>Warm up</a:t>
          </a:r>
          <a:endParaRPr lang="en-US" b="1" dirty="0"/>
        </a:p>
      </dgm:t>
    </dgm:pt>
    <dgm:pt modelId="{B4B82075-D270-4873-87E7-5226D5E6B27C}" type="parTrans" cxnId="{366D7D21-F2ED-42F4-BED3-2E71E6C82F6A}">
      <dgm:prSet/>
      <dgm:spPr/>
      <dgm:t>
        <a:bodyPr/>
        <a:lstStyle/>
        <a:p>
          <a:endParaRPr lang="en-US"/>
        </a:p>
      </dgm:t>
    </dgm:pt>
    <dgm:pt modelId="{3EC501AD-B290-46B4-957A-58A2089A9D48}" type="sibTrans" cxnId="{366D7D21-F2ED-42F4-BED3-2E71E6C82F6A}">
      <dgm:prSet/>
      <dgm:spPr/>
      <dgm:t>
        <a:bodyPr/>
        <a:lstStyle/>
        <a:p>
          <a:endParaRPr lang="en-US"/>
        </a:p>
      </dgm:t>
    </dgm:pt>
    <dgm:pt modelId="{C4AB1588-ED26-4161-BC21-D29564B0D90D}">
      <dgm:prSet phldrT="[Text]"/>
      <dgm:spPr/>
      <dgm:t>
        <a:bodyPr/>
        <a:lstStyle/>
        <a:p>
          <a:r>
            <a:rPr lang="en-US" b="1" dirty="0" smtClean="0"/>
            <a:t>Cool down</a:t>
          </a:r>
          <a:endParaRPr lang="en-US" b="1" dirty="0"/>
        </a:p>
      </dgm:t>
    </dgm:pt>
    <dgm:pt modelId="{D03BAB51-41A2-441D-ACB8-92C16470DE33}" type="sibTrans" cxnId="{2003607C-A53F-4B27-837C-B314C24943AD}">
      <dgm:prSet/>
      <dgm:spPr/>
      <dgm:t>
        <a:bodyPr/>
        <a:lstStyle/>
        <a:p>
          <a:endParaRPr lang="en-US"/>
        </a:p>
      </dgm:t>
    </dgm:pt>
    <dgm:pt modelId="{581FE4BA-1E4F-4727-85AD-1F152DAAA26A}" type="parTrans" cxnId="{2003607C-A53F-4B27-837C-B314C24943AD}">
      <dgm:prSet/>
      <dgm:spPr/>
      <dgm:t>
        <a:bodyPr/>
        <a:lstStyle/>
        <a:p>
          <a:endParaRPr lang="en-US"/>
        </a:p>
      </dgm:t>
    </dgm:pt>
    <dgm:pt modelId="{60030907-3FB5-46FE-81B7-A0127FFA2E24}">
      <dgm:prSet/>
      <dgm:spPr/>
      <dgm:t>
        <a:bodyPr/>
        <a:lstStyle/>
        <a:p>
          <a:r>
            <a:rPr lang="fr-CH" dirty="0" smtClean="0"/>
            <a:t>Circuit </a:t>
          </a:r>
          <a:r>
            <a:rPr lang="fr-CH" b="1" dirty="0" err="1" smtClean="0"/>
            <a:t>Purging</a:t>
          </a:r>
          <a:r>
            <a:rPr lang="fr-CH" b="1" dirty="0" smtClean="0"/>
            <a:t> ; </a:t>
          </a:r>
          <a:r>
            <a:rPr lang="fr-CH" b="1" dirty="0" err="1" smtClean="0"/>
            <a:t>Flushing</a:t>
          </a:r>
          <a:endParaRPr lang="en-US" dirty="0"/>
        </a:p>
      </dgm:t>
    </dgm:pt>
    <dgm:pt modelId="{73DCA1C7-7BC6-4D51-94D7-B0264EC16C67}" type="parTrans" cxnId="{0E15A873-3C9C-4892-9C5E-F8469356A779}">
      <dgm:prSet/>
      <dgm:spPr/>
      <dgm:t>
        <a:bodyPr/>
        <a:lstStyle/>
        <a:p>
          <a:endParaRPr lang="en-US"/>
        </a:p>
      </dgm:t>
    </dgm:pt>
    <dgm:pt modelId="{7EA57B77-49EA-44F7-A446-CED5B12FA123}" type="sibTrans" cxnId="{0E15A873-3C9C-4892-9C5E-F8469356A779}">
      <dgm:prSet/>
      <dgm:spPr/>
      <dgm:t>
        <a:bodyPr/>
        <a:lstStyle/>
        <a:p>
          <a:endParaRPr lang="en-US"/>
        </a:p>
      </dgm:t>
    </dgm:pt>
    <dgm:pt modelId="{8ABC5DE7-AF50-42DB-A4E4-49B288AC5565}">
      <dgm:prSet/>
      <dgm:spPr/>
      <dgm:t>
        <a:bodyPr/>
        <a:lstStyle/>
        <a:p>
          <a:r>
            <a:rPr lang="en-GB" b="1" dirty="0" smtClean="0"/>
            <a:t>Cool down </a:t>
          </a:r>
          <a:r>
            <a:rPr lang="en-GB" dirty="0" smtClean="0"/>
            <a:t>from 300 K to 4.5 K </a:t>
          </a:r>
        </a:p>
      </dgm:t>
    </dgm:pt>
    <dgm:pt modelId="{0CE0E629-6F80-4BF7-B3EB-8DCD09E79A31}" type="parTrans" cxnId="{0106198F-D6F1-4F6A-B490-9AE76ACA06F1}">
      <dgm:prSet/>
      <dgm:spPr/>
      <dgm:t>
        <a:bodyPr/>
        <a:lstStyle/>
        <a:p>
          <a:endParaRPr lang="en-US"/>
        </a:p>
      </dgm:t>
    </dgm:pt>
    <dgm:pt modelId="{B7DDC469-C15F-4088-9359-EAABD1C4D620}" type="sibTrans" cxnId="{0106198F-D6F1-4F6A-B490-9AE76ACA06F1}">
      <dgm:prSet/>
      <dgm:spPr/>
      <dgm:t>
        <a:bodyPr/>
        <a:lstStyle/>
        <a:p>
          <a:endParaRPr lang="en-US"/>
        </a:p>
      </dgm:t>
    </dgm:pt>
    <dgm:pt modelId="{95DFC287-0CA2-451B-B2EC-07ED3C3F9A23}">
      <dgm:prSet/>
      <dgm:spPr/>
      <dgm:t>
        <a:bodyPr/>
        <a:lstStyle/>
        <a:p>
          <a:r>
            <a:rPr lang="en-GB" b="1" dirty="0" smtClean="0"/>
            <a:t>Standby</a:t>
          </a:r>
          <a:r>
            <a:rPr lang="en-GB" dirty="0" smtClean="0"/>
            <a:t> no current during normal operation</a:t>
          </a:r>
          <a:endParaRPr lang="en-US" dirty="0"/>
        </a:p>
      </dgm:t>
    </dgm:pt>
    <dgm:pt modelId="{7EF841F7-4FDB-4178-A297-E42489DE88F9}" type="parTrans" cxnId="{4A2545BE-86F1-4408-8C16-EFE06BA2E909}">
      <dgm:prSet/>
      <dgm:spPr/>
      <dgm:t>
        <a:bodyPr/>
        <a:lstStyle/>
        <a:p>
          <a:endParaRPr lang="en-US"/>
        </a:p>
      </dgm:t>
    </dgm:pt>
    <dgm:pt modelId="{3E8A8D63-B4A2-4770-9834-C228CBDF5BF7}" type="sibTrans" cxnId="{4A2545BE-86F1-4408-8C16-EFE06BA2E909}">
      <dgm:prSet/>
      <dgm:spPr/>
      <dgm:t>
        <a:bodyPr/>
        <a:lstStyle/>
        <a:p>
          <a:endParaRPr lang="en-US"/>
        </a:p>
      </dgm:t>
    </dgm:pt>
    <dgm:pt modelId="{36271A59-3029-4F6C-808A-3D07E3934538}">
      <dgm:prSet/>
      <dgm:spPr/>
      <dgm:t>
        <a:bodyPr/>
        <a:lstStyle/>
        <a:p>
          <a:r>
            <a:rPr lang="en-GB" b="1" dirty="0" smtClean="0"/>
            <a:t>Nominal full current </a:t>
          </a:r>
          <a:r>
            <a:rPr lang="en-GB" dirty="0" smtClean="0"/>
            <a:t>(ultimate and nominal)</a:t>
          </a:r>
        </a:p>
      </dgm:t>
    </dgm:pt>
    <dgm:pt modelId="{A92CAEDD-24DD-4419-91D6-BB8ACF32E287}" type="parTrans" cxnId="{48281FDD-E416-4537-BCA6-AD0A880C0422}">
      <dgm:prSet/>
      <dgm:spPr/>
      <dgm:t>
        <a:bodyPr/>
        <a:lstStyle/>
        <a:p>
          <a:endParaRPr lang="en-US"/>
        </a:p>
      </dgm:t>
    </dgm:pt>
    <dgm:pt modelId="{20D8DEBE-7816-4000-983B-09E590019684}" type="sibTrans" cxnId="{48281FDD-E416-4537-BCA6-AD0A880C0422}">
      <dgm:prSet/>
      <dgm:spPr/>
      <dgm:t>
        <a:bodyPr/>
        <a:lstStyle/>
        <a:p>
          <a:endParaRPr lang="en-US"/>
        </a:p>
      </dgm:t>
    </dgm:pt>
    <dgm:pt modelId="{684E84D2-5018-4697-8D48-6D1768A1B2C5}">
      <dgm:prSet/>
      <dgm:spPr/>
      <dgm:t>
        <a:bodyPr/>
        <a:lstStyle/>
        <a:p>
          <a:r>
            <a:rPr lang="en-GB" dirty="0" smtClean="0"/>
            <a:t>Standby mode during </a:t>
          </a:r>
          <a:r>
            <a:rPr lang="en-GB" b="1" dirty="0" smtClean="0"/>
            <a:t>Technical Stop</a:t>
          </a:r>
          <a:endParaRPr lang="en-GB" b="1" dirty="0"/>
        </a:p>
      </dgm:t>
    </dgm:pt>
    <dgm:pt modelId="{32EC1E9B-B62B-44A0-9DA4-04C68F214B64}" type="parTrans" cxnId="{421D64BD-3947-4E1C-A6BA-3BF2DD3879CD}">
      <dgm:prSet/>
      <dgm:spPr/>
      <dgm:t>
        <a:bodyPr/>
        <a:lstStyle/>
        <a:p>
          <a:endParaRPr lang="en-US"/>
        </a:p>
      </dgm:t>
    </dgm:pt>
    <dgm:pt modelId="{40447943-FB79-4254-AF53-ED2D25FC196D}" type="sibTrans" cxnId="{421D64BD-3947-4E1C-A6BA-3BF2DD3879CD}">
      <dgm:prSet/>
      <dgm:spPr/>
      <dgm:t>
        <a:bodyPr/>
        <a:lstStyle/>
        <a:p>
          <a:endParaRPr lang="en-US"/>
        </a:p>
      </dgm:t>
    </dgm:pt>
    <dgm:pt modelId="{4C486E76-2C18-47EE-8FF3-FC86CFBC2207}">
      <dgm:prSet/>
      <dgm:spPr/>
      <dgm:t>
        <a:bodyPr/>
        <a:lstStyle/>
        <a:p>
          <a:r>
            <a:rPr lang="en-GB" b="1" dirty="0" smtClean="0"/>
            <a:t>Warm up </a:t>
          </a:r>
          <a:r>
            <a:rPr lang="en-GB" dirty="0" smtClean="0"/>
            <a:t>to 300 K 			</a:t>
          </a:r>
          <a:endParaRPr lang="en-US" dirty="0"/>
        </a:p>
      </dgm:t>
    </dgm:pt>
    <dgm:pt modelId="{5AD5285D-C7EB-45D5-A9E0-602D6006851B}" type="parTrans" cxnId="{F0BBB5E5-FA5E-4566-BE3E-1774DB4D7B41}">
      <dgm:prSet/>
      <dgm:spPr/>
      <dgm:t>
        <a:bodyPr/>
        <a:lstStyle/>
        <a:p>
          <a:endParaRPr lang="en-US"/>
        </a:p>
      </dgm:t>
    </dgm:pt>
    <dgm:pt modelId="{5ACCAF5E-9DD7-4CAE-A1C9-EF4F6A57DBA9}" type="sibTrans" cxnId="{F0BBB5E5-FA5E-4566-BE3E-1774DB4D7B41}">
      <dgm:prSet/>
      <dgm:spPr/>
      <dgm:t>
        <a:bodyPr/>
        <a:lstStyle/>
        <a:p>
          <a:endParaRPr lang="en-US"/>
        </a:p>
      </dgm:t>
    </dgm:pt>
    <dgm:pt modelId="{2CE27589-49A6-49FC-976B-E1A49BEEF8F3}">
      <dgm:prSet phldrT="[Text]"/>
      <dgm:spPr/>
      <dgm:t>
        <a:bodyPr/>
        <a:lstStyle/>
        <a:p>
          <a:r>
            <a:rPr lang="en-US" b="1" dirty="0" smtClean="0"/>
            <a:t>Unplanned Operation</a:t>
          </a:r>
          <a:endParaRPr lang="en-GB" b="1" dirty="0"/>
        </a:p>
      </dgm:t>
    </dgm:pt>
    <dgm:pt modelId="{F8F4288A-6EFD-48D1-8FD8-6D726B178447}" type="parTrans" cxnId="{701AFAB8-0887-495B-B1CB-475402187994}">
      <dgm:prSet/>
      <dgm:spPr/>
      <dgm:t>
        <a:bodyPr/>
        <a:lstStyle/>
        <a:p>
          <a:endParaRPr lang="en-US"/>
        </a:p>
      </dgm:t>
    </dgm:pt>
    <dgm:pt modelId="{84FEDDB5-9033-46C3-B093-E84316BF47B1}" type="sibTrans" cxnId="{701AFAB8-0887-495B-B1CB-475402187994}">
      <dgm:prSet/>
      <dgm:spPr/>
      <dgm:t>
        <a:bodyPr/>
        <a:lstStyle/>
        <a:p>
          <a:endParaRPr lang="en-US"/>
        </a:p>
      </dgm:t>
    </dgm:pt>
    <dgm:pt modelId="{66ABD4F0-D57A-4A01-8FF9-5319EB46F891}">
      <dgm:prSet/>
      <dgm:spPr/>
      <dgm:t>
        <a:bodyPr/>
        <a:lstStyle/>
        <a:p>
          <a:r>
            <a:rPr lang="en-US" dirty="0" smtClean="0"/>
            <a:t>Power cut (with blocked outlet)</a:t>
          </a:r>
          <a:endParaRPr lang="en-US" dirty="0"/>
        </a:p>
      </dgm:t>
    </dgm:pt>
    <dgm:pt modelId="{368EA986-C48F-4650-A67E-39AB2B249BDE}" type="parTrans" cxnId="{488FA89C-902E-4D81-AE64-8165C490589D}">
      <dgm:prSet/>
      <dgm:spPr/>
      <dgm:t>
        <a:bodyPr/>
        <a:lstStyle/>
        <a:p>
          <a:endParaRPr lang="en-US"/>
        </a:p>
      </dgm:t>
    </dgm:pt>
    <dgm:pt modelId="{A32D0328-AED4-460E-87F2-FDDDA50F8E2B}" type="sibTrans" cxnId="{488FA89C-902E-4D81-AE64-8165C490589D}">
      <dgm:prSet/>
      <dgm:spPr/>
      <dgm:t>
        <a:bodyPr/>
        <a:lstStyle/>
        <a:p>
          <a:endParaRPr lang="en-US"/>
        </a:p>
      </dgm:t>
    </dgm:pt>
    <dgm:pt modelId="{1D8F9950-1C8C-4365-87BF-1306CE7DE9FD}">
      <dgm:prSet/>
      <dgm:spPr/>
      <dgm:t>
        <a:bodyPr/>
        <a:lstStyle/>
        <a:p>
          <a:r>
            <a:rPr lang="en-US" dirty="0" smtClean="0"/>
            <a:t>Quench / electrical short circuit…</a:t>
          </a:r>
          <a:endParaRPr lang="en-US" dirty="0"/>
        </a:p>
      </dgm:t>
    </dgm:pt>
    <dgm:pt modelId="{0F438937-34D9-43BB-8E47-F9E93A35D087}" type="parTrans" cxnId="{370C9361-4BB5-46BB-BCED-E9D75650B983}">
      <dgm:prSet/>
      <dgm:spPr/>
      <dgm:t>
        <a:bodyPr/>
        <a:lstStyle/>
        <a:p>
          <a:endParaRPr lang="en-US"/>
        </a:p>
      </dgm:t>
    </dgm:pt>
    <dgm:pt modelId="{14227F1F-0658-41DF-85DE-4AC3565BC9B5}" type="sibTrans" cxnId="{370C9361-4BB5-46BB-BCED-E9D75650B983}">
      <dgm:prSet/>
      <dgm:spPr/>
      <dgm:t>
        <a:bodyPr/>
        <a:lstStyle/>
        <a:p>
          <a:endParaRPr lang="en-US"/>
        </a:p>
      </dgm:t>
    </dgm:pt>
    <dgm:pt modelId="{0A9EE5E8-8959-4F61-B9AE-400DCC4A5BCB}">
      <dgm:prSet/>
      <dgm:spPr/>
      <dgm:t>
        <a:bodyPr/>
        <a:lstStyle/>
        <a:p>
          <a:r>
            <a:rPr lang="en-US" dirty="0" smtClean="0"/>
            <a:t>Degraded performance (SC link; current lead…)</a:t>
          </a:r>
          <a:endParaRPr lang="en-US" dirty="0"/>
        </a:p>
      </dgm:t>
    </dgm:pt>
    <dgm:pt modelId="{A7896B88-A50E-4C95-AB11-A1F8B0A01289}" type="parTrans" cxnId="{502C4B1A-B68A-4AB1-B327-A134AEB0FAB7}">
      <dgm:prSet/>
      <dgm:spPr/>
      <dgm:t>
        <a:bodyPr/>
        <a:lstStyle/>
        <a:p>
          <a:endParaRPr lang="en-US"/>
        </a:p>
      </dgm:t>
    </dgm:pt>
    <dgm:pt modelId="{7E3B4977-B216-40D9-9A4C-548118DBB159}" type="sibTrans" cxnId="{502C4B1A-B68A-4AB1-B327-A134AEB0FAB7}">
      <dgm:prSet/>
      <dgm:spPr/>
      <dgm:t>
        <a:bodyPr/>
        <a:lstStyle/>
        <a:p>
          <a:endParaRPr lang="en-US"/>
        </a:p>
      </dgm:t>
    </dgm:pt>
    <dgm:pt modelId="{F9C03F34-D347-4771-87F2-215CAC3AE781}">
      <dgm:prSet/>
      <dgm:spPr/>
      <dgm:t>
        <a:bodyPr/>
        <a:lstStyle/>
        <a:p>
          <a:r>
            <a:rPr lang="fr-CH" dirty="0" err="1" smtClean="0"/>
            <a:t>Re</a:t>
          </a:r>
          <a:r>
            <a:rPr lang="fr-CH" dirty="0" smtClean="0"/>
            <a:t> cool down </a:t>
          </a:r>
          <a:r>
            <a:rPr lang="fr-CH" dirty="0" err="1" smtClean="0"/>
            <a:t>after</a:t>
          </a:r>
          <a:r>
            <a:rPr lang="fr-CH" dirty="0" smtClean="0"/>
            <a:t> </a:t>
          </a:r>
          <a:r>
            <a:rPr lang="fr-CH" dirty="0" err="1" smtClean="0"/>
            <a:t>unplanned</a:t>
          </a:r>
          <a:r>
            <a:rPr lang="fr-CH" dirty="0" smtClean="0"/>
            <a:t> stop</a:t>
          </a:r>
          <a:endParaRPr lang="en-GB" dirty="0" smtClean="0"/>
        </a:p>
      </dgm:t>
    </dgm:pt>
    <dgm:pt modelId="{2A208EB8-7ED8-417F-8B6F-CE273E1E868A}" type="parTrans" cxnId="{2BEE5C1D-AF89-41DC-934C-8C41A8D04FE2}">
      <dgm:prSet/>
      <dgm:spPr/>
      <dgm:t>
        <a:bodyPr/>
        <a:lstStyle/>
        <a:p>
          <a:endParaRPr lang="en-US"/>
        </a:p>
      </dgm:t>
    </dgm:pt>
    <dgm:pt modelId="{272203A2-C93A-4E9B-ABA1-69B47BE00554}" type="sibTrans" cxnId="{2BEE5C1D-AF89-41DC-934C-8C41A8D04FE2}">
      <dgm:prSet/>
      <dgm:spPr/>
      <dgm:t>
        <a:bodyPr/>
        <a:lstStyle/>
        <a:p>
          <a:endParaRPr lang="en-US"/>
        </a:p>
      </dgm:t>
    </dgm:pt>
    <dgm:pt modelId="{5DEB771E-9193-4A31-B3A2-78865D1A71B0}" type="pres">
      <dgm:prSet presAssocID="{00EFA6FF-F940-4852-9BAA-5942D2AA133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FDBB9DC-85EB-4F99-8F4F-81E2AE62B635}" type="pres">
      <dgm:prSet presAssocID="{C4AB1588-ED26-4161-BC21-D29564B0D90D}" presName="composite" presStyleCnt="0"/>
      <dgm:spPr/>
      <dgm:t>
        <a:bodyPr/>
        <a:lstStyle/>
        <a:p>
          <a:endParaRPr lang="en-US"/>
        </a:p>
      </dgm:t>
    </dgm:pt>
    <dgm:pt modelId="{07AEA317-70FE-490C-B0D3-5A8AC8F640C8}" type="pres">
      <dgm:prSet presAssocID="{C4AB1588-ED26-4161-BC21-D29564B0D90D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FCC101-68B9-4FD7-BCB5-00A7867FE31E}" type="pres">
      <dgm:prSet presAssocID="{C4AB1588-ED26-4161-BC21-D29564B0D90D}" presName="descendantText" presStyleLbl="alignAcc1" presStyleIdx="0" presStyleCnt="4" custLinFactNeighborX="0" custLinFactNeighborY="-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170FA5-217C-438E-A9BA-FE1E0083BD36}" type="pres">
      <dgm:prSet presAssocID="{D03BAB51-41A2-441D-ACB8-92C16470DE33}" presName="sp" presStyleCnt="0"/>
      <dgm:spPr/>
      <dgm:t>
        <a:bodyPr/>
        <a:lstStyle/>
        <a:p>
          <a:endParaRPr lang="en-US"/>
        </a:p>
      </dgm:t>
    </dgm:pt>
    <dgm:pt modelId="{36E6D90F-A74F-47E2-A7C2-448507FE3797}" type="pres">
      <dgm:prSet presAssocID="{B05AB79F-2022-4882-B579-33A4578F9CDD}" presName="composite" presStyleCnt="0"/>
      <dgm:spPr/>
      <dgm:t>
        <a:bodyPr/>
        <a:lstStyle/>
        <a:p>
          <a:endParaRPr lang="en-US"/>
        </a:p>
      </dgm:t>
    </dgm:pt>
    <dgm:pt modelId="{5BA6BFA6-CFEF-4788-B04F-35605C7AA840}" type="pres">
      <dgm:prSet presAssocID="{B05AB79F-2022-4882-B579-33A4578F9CDD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9E51AC-576F-4375-83B8-6346B73F879B}" type="pres">
      <dgm:prSet presAssocID="{B05AB79F-2022-4882-B579-33A4578F9CDD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776696-0766-41D6-94C5-6F082229A44C}" type="pres">
      <dgm:prSet presAssocID="{F7DBB118-DDE5-4B0A-BF41-EBE3490CC924}" presName="sp" presStyleCnt="0"/>
      <dgm:spPr/>
      <dgm:t>
        <a:bodyPr/>
        <a:lstStyle/>
        <a:p>
          <a:endParaRPr lang="en-US"/>
        </a:p>
      </dgm:t>
    </dgm:pt>
    <dgm:pt modelId="{AE912E87-F345-405A-8A07-A3FBF88D80D5}" type="pres">
      <dgm:prSet presAssocID="{2CE27589-49A6-49FC-976B-E1A49BEEF8F3}" presName="composite" presStyleCnt="0"/>
      <dgm:spPr/>
      <dgm:t>
        <a:bodyPr/>
        <a:lstStyle/>
        <a:p>
          <a:endParaRPr lang="en-US"/>
        </a:p>
      </dgm:t>
    </dgm:pt>
    <dgm:pt modelId="{791EB212-4318-48C7-B80B-34B2CAE3282C}" type="pres">
      <dgm:prSet presAssocID="{2CE27589-49A6-49FC-976B-E1A49BEEF8F3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480B84-C2FD-4A3D-9091-D2ED2C3F980B}" type="pres">
      <dgm:prSet presAssocID="{2CE27589-49A6-49FC-976B-E1A49BEEF8F3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9D0BB7-9409-4228-AA37-8ADC7658FC7C}" type="pres">
      <dgm:prSet presAssocID="{84FEDDB5-9033-46C3-B093-E84316BF47B1}" presName="sp" presStyleCnt="0"/>
      <dgm:spPr/>
      <dgm:t>
        <a:bodyPr/>
        <a:lstStyle/>
        <a:p>
          <a:endParaRPr lang="en-US"/>
        </a:p>
      </dgm:t>
    </dgm:pt>
    <dgm:pt modelId="{BCFAD744-B79F-4407-AB6B-6AE4531EFE98}" type="pres">
      <dgm:prSet presAssocID="{445EE2F1-505A-47DB-A206-4D5524EC9F7F}" presName="composite" presStyleCnt="0"/>
      <dgm:spPr/>
      <dgm:t>
        <a:bodyPr/>
        <a:lstStyle/>
        <a:p>
          <a:endParaRPr lang="en-US"/>
        </a:p>
      </dgm:t>
    </dgm:pt>
    <dgm:pt modelId="{B10B5F88-8B1F-4C65-AEA9-65A747689EF1}" type="pres">
      <dgm:prSet presAssocID="{445EE2F1-505A-47DB-A206-4D5524EC9F7F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D3BDF1-8174-4ED5-AD2F-39BAE86A786C}" type="pres">
      <dgm:prSet presAssocID="{445EE2F1-505A-47DB-A206-4D5524EC9F7F}" presName="descendantText" presStyleLbl="alignAcc1" presStyleIdx="3" presStyleCnt="4" custLinFactNeighborX="1804" custLinFactNeighborY="-15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02C4B1A-B68A-4AB1-B327-A134AEB0FAB7}" srcId="{2CE27589-49A6-49FC-976B-E1A49BEEF8F3}" destId="{0A9EE5E8-8959-4F61-B9AE-400DCC4A5BCB}" srcOrd="2" destOrd="0" parTransId="{A7896B88-A50E-4C95-AB11-A1F8B0A01289}" sibTransId="{7E3B4977-B216-40D9-9A4C-548118DBB159}"/>
    <dgm:cxn modelId="{718421E1-DDE3-441D-B0D8-E6FEB9818727}" type="presOf" srcId="{4C486E76-2C18-47EE-8FF3-FC86CFBC2207}" destId="{94D3BDF1-8174-4ED5-AD2F-39BAE86A786C}" srcOrd="0" destOrd="0" presId="urn:microsoft.com/office/officeart/2005/8/layout/chevron2"/>
    <dgm:cxn modelId="{8734B23D-4E6A-452A-8BBA-1E5EA8906C89}" type="presOf" srcId="{F9C03F34-D347-4771-87F2-215CAC3AE781}" destId="{EBFCC101-68B9-4FD7-BCB5-00A7867FE31E}" srcOrd="0" destOrd="2" presId="urn:microsoft.com/office/officeart/2005/8/layout/chevron2"/>
    <dgm:cxn modelId="{2003607C-A53F-4B27-837C-B314C24943AD}" srcId="{00EFA6FF-F940-4852-9BAA-5942D2AA1332}" destId="{C4AB1588-ED26-4161-BC21-D29564B0D90D}" srcOrd="0" destOrd="0" parTransId="{581FE4BA-1E4F-4727-85AD-1F152DAAA26A}" sibTransId="{D03BAB51-41A2-441D-ACB8-92C16470DE33}"/>
    <dgm:cxn modelId="{EB3F9441-FAC0-4E8C-B411-88B45B50820E}" type="presOf" srcId="{95DFC287-0CA2-451B-B2EC-07ED3C3F9A23}" destId="{979E51AC-576F-4375-83B8-6346B73F879B}" srcOrd="0" destOrd="0" presId="urn:microsoft.com/office/officeart/2005/8/layout/chevron2"/>
    <dgm:cxn modelId="{CF2D4681-1039-4997-A005-1B2259FDA2B7}" type="presOf" srcId="{00EFA6FF-F940-4852-9BAA-5942D2AA1332}" destId="{5DEB771E-9193-4A31-B3A2-78865D1A71B0}" srcOrd="0" destOrd="0" presId="urn:microsoft.com/office/officeart/2005/8/layout/chevron2"/>
    <dgm:cxn modelId="{0106198F-D6F1-4F6A-B490-9AE76ACA06F1}" srcId="{C4AB1588-ED26-4161-BC21-D29564B0D90D}" destId="{8ABC5DE7-AF50-42DB-A4E4-49B288AC5565}" srcOrd="1" destOrd="0" parTransId="{0CE0E629-6F80-4BF7-B3EB-8DCD09E79A31}" sibTransId="{B7DDC469-C15F-4088-9359-EAABD1C4D620}"/>
    <dgm:cxn modelId="{11520113-70A0-47A0-8849-9A9586DB276F}" type="presOf" srcId="{1D8F9950-1C8C-4365-87BF-1306CE7DE9FD}" destId="{45480B84-C2FD-4A3D-9091-D2ED2C3F980B}" srcOrd="0" destOrd="1" presId="urn:microsoft.com/office/officeart/2005/8/layout/chevron2"/>
    <dgm:cxn modelId="{97B4D4D1-D369-4BD1-A04A-55799A6EEDE7}" type="presOf" srcId="{2CE27589-49A6-49FC-976B-E1A49BEEF8F3}" destId="{791EB212-4318-48C7-B80B-34B2CAE3282C}" srcOrd="0" destOrd="0" presId="urn:microsoft.com/office/officeart/2005/8/layout/chevron2"/>
    <dgm:cxn modelId="{2BEE5C1D-AF89-41DC-934C-8C41A8D04FE2}" srcId="{C4AB1588-ED26-4161-BC21-D29564B0D90D}" destId="{F9C03F34-D347-4771-87F2-215CAC3AE781}" srcOrd="2" destOrd="0" parTransId="{2A208EB8-7ED8-417F-8B6F-CE273E1E868A}" sibTransId="{272203A2-C93A-4E9B-ABA1-69B47BE00554}"/>
    <dgm:cxn modelId="{06B3DA3A-142A-47C0-9C55-957AD31500DB}" type="presOf" srcId="{B05AB79F-2022-4882-B579-33A4578F9CDD}" destId="{5BA6BFA6-CFEF-4788-B04F-35605C7AA840}" srcOrd="0" destOrd="0" presId="urn:microsoft.com/office/officeart/2005/8/layout/chevron2"/>
    <dgm:cxn modelId="{B9630A45-FF98-475F-82DC-95E4F53043B7}" type="presOf" srcId="{445EE2F1-505A-47DB-A206-4D5524EC9F7F}" destId="{B10B5F88-8B1F-4C65-AEA9-65A747689EF1}" srcOrd="0" destOrd="0" presId="urn:microsoft.com/office/officeart/2005/8/layout/chevron2"/>
    <dgm:cxn modelId="{421D64BD-3947-4E1C-A6BA-3BF2DD3879CD}" srcId="{B05AB79F-2022-4882-B579-33A4578F9CDD}" destId="{684E84D2-5018-4697-8D48-6D1768A1B2C5}" srcOrd="2" destOrd="0" parTransId="{32EC1E9B-B62B-44A0-9DA4-04C68F214B64}" sibTransId="{40447943-FB79-4254-AF53-ED2D25FC196D}"/>
    <dgm:cxn modelId="{475C98F4-8858-45C0-A692-CCC49E6D9405}" type="presOf" srcId="{66ABD4F0-D57A-4A01-8FF9-5319EB46F891}" destId="{45480B84-C2FD-4A3D-9091-D2ED2C3F980B}" srcOrd="0" destOrd="0" presId="urn:microsoft.com/office/officeart/2005/8/layout/chevron2"/>
    <dgm:cxn modelId="{48281FDD-E416-4537-BCA6-AD0A880C0422}" srcId="{B05AB79F-2022-4882-B579-33A4578F9CDD}" destId="{36271A59-3029-4F6C-808A-3D07E3934538}" srcOrd="1" destOrd="0" parTransId="{A92CAEDD-24DD-4419-91D6-BB8ACF32E287}" sibTransId="{20D8DEBE-7816-4000-983B-09E590019684}"/>
    <dgm:cxn modelId="{4A2545BE-86F1-4408-8C16-EFE06BA2E909}" srcId="{B05AB79F-2022-4882-B579-33A4578F9CDD}" destId="{95DFC287-0CA2-451B-B2EC-07ED3C3F9A23}" srcOrd="0" destOrd="0" parTransId="{7EF841F7-4FDB-4178-A297-E42489DE88F9}" sibTransId="{3E8A8D63-B4A2-4770-9834-C228CBDF5BF7}"/>
    <dgm:cxn modelId="{D11E15C5-16EF-495B-A30F-1ADD7D8D0834}" type="presOf" srcId="{8ABC5DE7-AF50-42DB-A4E4-49B288AC5565}" destId="{EBFCC101-68B9-4FD7-BCB5-00A7867FE31E}" srcOrd="0" destOrd="1" presId="urn:microsoft.com/office/officeart/2005/8/layout/chevron2"/>
    <dgm:cxn modelId="{701AFAB8-0887-495B-B1CB-475402187994}" srcId="{00EFA6FF-F940-4852-9BAA-5942D2AA1332}" destId="{2CE27589-49A6-49FC-976B-E1A49BEEF8F3}" srcOrd="2" destOrd="0" parTransId="{F8F4288A-6EFD-48D1-8FD8-6D726B178447}" sibTransId="{84FEDDB5-9033-46C3-B093-E84316BF47B1}"/>
    <dgm:cxn modelId="{0E15A873-3C9C-4892-9C5E-F8469356A779}" srcId="{C4AB1588-ED26-4161-BC21-D29564B0D90D}" destId="{60030907-3FB5-46FE-81B7-A0127FFA2E24}" srcOrd="0" destOrd="0" parTransId="{73DCA1C7-7BC6-4D51-94D7-B0264EC16C67}" sibTransId="{7EA57B77-49EA-44F7-A446-CED5B12FA123}"/>
    <dgm:cxn modelId="{04B6189E-2466-400C-84FF-4DD3A3C358DF}" srcId="{00EFA6FF-F940-4852-9BAA-5942D2AA1332}" destId="{B05AB79F-2022-4882-B579-33A4578F9CDD}" srcOrd="1" destOrd="0" parTransId="{96FDDAF9-7366-4DAD-8A72-356659C9146A}" sibTransId="{F7DBB118-DDE5-4B0A-BF41-EBE3490CC924}"/>
    <dgm:cxn modelId="{924FAEC5-F82B-45A3-9B41-70EC14654EA6}" type="presOf" srcId="{36271A59-3029-4F6C-808A-3D07E3934538}" destId="{979E51AC-576F-4375-83B8-6346B73F879B}" srcOrd="0" destOrd="1" presId="urn:microsoft.com/office/officeart/2005/8/layout/chevron2"/>
    <dgm:cxn modelId="{59FC0A61-4B75-4920-8A19-1BAEBEDA7AED}" type="presOf" srcId="{60030907-3FB5-46FE-81B7-A0127FFA2E24}" destId="{EBFCC101-68B9-4FD7-BCB5-00A7867FE31E}" srcOrd="0" destOrd="0" presId="urn:microsoft.com/office/officeart/2005/8/layout/chevron2"/>
    <dgm:cxn modelId="{F0BBB5E5-FA5E-4566-BE3E-1774DB4D7B41}" srcId="{445EE2F1-505A-47DB-A206-4D5524EC9F7F}" destId="{4C486E76-2C18-47EE-8FF3-FC86CFBC2207}" srcOrd="0" destOrd="0" parTransId="{5AD5285D-C7EB-45D5-A9E0-602D6006851B}" sibTransId="{5ACCAF5E-9DD7-4CAE-A1C9-EF4F6A57DBA9}"/>
    <dgm:cxn modelId="{488FA89C-902E-4D81-AE64-8165C490589D}" srcId="{2CE27589-49A6-49FC-976B-E1A49BEEF8F3}" destId="{66ABD4F0-D57A-4A01-8FF9-5319EB46F891}" srcOrd="0" destOrd="0" parTransId="{368EA986-C48F-4650-A67E-39AB2B249BDE}" sibTransId="{A32D0328-AED4-460E-87F2-FDDDA50F8E2B}"/>
    <dgm:cxn modelId="{370C9361-4BB5-46BB-BCED-E9D75650B983}" srcId="{2CE27589-49A6-49FC-976B-E1A49BEEF8F3}" destId="{1D8F9950-1C8C-4365-87BF-1306CE7DE9FD}" srcOrd="1" destOrd="0" parTransId="{0F438937-34D9-43BB-8E47-F9E93A35D087}" sibTransId="{14227F1F-0658-41DF-85DE-4AC3565BC9B5}"/>
    <dgm:cxn modelId="{366D7D21-F2ED-42F4-BED3-2E71E6C82F6A}" srcId="{00EFA6FF-F940-4852-9BAA-5942D2AA1332}" destId="{445EE2F1-505A-47DB-A206-4D5524EC9F7F}" srcOrd="3" destOrd="0" parTransId="{B4B82075-D270-4873-87E7-5226D5E6B27C}" sibTransId="{3EC501AD-B290-46B4-957A-58A2089A9D48}"/>
    <dgm:cxn modelId="{063E84AE-7C5E-4D09-A73E-160003C4C165}" type="presOf" srcId="{684E84D2-5018-4697-8D48-6D1768A1B2C5}" destId="{979E51AC-576F-4375-83B8-6346B73F879B}" srcOrd="0" destOrd="2" presId="urn:microsoft.com/office/officeart/2005/8/layout/chevron2"/>
    <dgm:cxn modelId="{50950677-A3CD-4FDC-A13A-C1AD6BCF4B31}" type="presOf" srcId="{0A9EE5E8-8959-4F61-B9AE-400DCC4A5BCB}" destId="{45480B84-C2FD-4A3D-9091-D2ED2C3F980B}" srcOrd="0" destOrd="2" presId="urn:microsoft.com/office/officeart/2005/8/layout/chevron2"/>
    <dgm:cxn modelId="{BCC80EF5-1AF0-4F3A-BB6C-737F7D9AE28A}" type="presOf" srcId="{C4AB1588-ED26-4161-BC21-D29564B0D90D}" destId="{07AEA317-70FE-490C-B0D3-5A8AC8F640C8}" srcOrd="0" destOrd="0" presId="urn:microsoft.com/office/officeart/2005/8/layout/chevron2"/>
    <dgm:cxn modelId="{E40ED101-4D73-45BB-ABB5-C170BF09ACFE}" type="presParOf" srcId="{5DEB771E-9193-4A31-B3A2-78865D1A71B0}" destId="{3FDBB9DC-85EB-4F99-8F4F-81E2AE62B635}" srcOrd="0" destOrd="0" presId="urn:microsoft.com/office/officeart/2005/8/layout/chevron2"/>
    <dgm:cxn modelId="{CE85A2F4-B015-4865-9CD0-3A8201237784}" type="presParOf" srcId="{3FDBB9DC-85EB-4F99-8F4F-81E2AE62B635}" destId="{07AEA317-70FE-490C-B0D3-5A8AC8F640C8}" srcOrd="0" destOrd="0" presId="urn:microsoft.com/office/officeart/2005/8/layout/chevron2"/>
    <dgm:cxn modelId="{419500F8-BDAD-471F-8EA6-16018B43BBF3}" type="presParOf" srcId="{3FDBB9DC-85EB-4F99-8F4F-81E2AE62B635}" destId="{EBFCC101-68B9-4FD7-BCB5-00A7867FE31E}" srcOrd="1" destOrd="0" presId="urn:microsoft.com/office/officeart/2005/8/layout/chevron2"/>
    <dgm:cxn modelId="{901EBEAF-17D9-443F-85D5-DDABB0C189FB}" type="presParOf" srcId="{5DEB771E-9193-4A31-B3A2-78865D1A71B0}" destId="{4B170FA5-217C-438E-A9BA-FE1E0083BD36}" srcOrd="1" destOrd="0" presId="urn:microsoft.com/office/officeart/2005/8/layout/chevron2"/>
    <dgm:cxn modelId="{5FD885E9-E369-4659-8F47-D987951C7B73}" type="presParOf" srcId="{5DEB771E-9193-4A31-B3A2-78865D1A71B0}" destId="{36E6D90F-A74F-47E2-A7C2-448507FE3797}" srcOrd="2" destOrd="0" presId="urn:microsoft.com/office/officeart/2005/8/layout/chevron2"/>
    <dgm:cxn modelId="{34EDA7AD-06EC-4080-A512-2D4A95FD0E3A}" type="presParOf" srcId="{36E6D90F-A74F-47E2-A7C2-448507FE3797}" destId="{5BA6BFA6-CFEF-4788-B04F-35605C7AA840}" srcOrd="0" destOrd="0" presId="urn:microsoft.com/office/officeart/2005/8/layout/chevron2"/>
    <dgm:cxn modelId="{92E4C562-2E6C-4176-B22F-5FB1C1CF8C2C}" type="presParOf" srcId="{36E6D90F-A74F-47E2-A7C2-448507FE3797}" destId="{979E51AC-576F-4375-83B8-6346B73F879B}" srcOrd="1" destOrd="0" presId="urn:microsoft.com/office/officeart/2005/8/layout/chevron2"/>
    <dgm:cxn modelId="{14F47DD6-B36C-4E43-A78C-25A3F7FB7160}" type="presParOf" srcId="{5DEB771E-9193-4A31-B3A2-78865D1A71B0}" destId="{89776696-0766-41D6-94C5-6F082229A44C}" srcOrd="3" destOrd="0" presId="urn:microsoft.com/office/officeart/2005/8/layout/chevron2"/>
    <dgm:cxn modelId="{81C79E61-B730-487B-8C02-7978BEE9938F}" type="presParOf" srcId="{5DEB771E-9193-4A31-B3A2-78865D1A71B0}" destId="{AE912E87-F345-405A-8A07-A3FBF88D80D5}" srcOrd="4" destOrd="0" presId="urn:microsoft.com/office/officeart/2005/8/layout/chevron2"/>
    <dgm:cxn modelId="{B9C994BB-C3C2-4B1F-A031-59C541736D30}" type="presParOf" srcId="{AE912E87-F345-405A-8A07-A3FBF88D80D5}" destId="{791EB212-4318-48C7-B80B-34B2CAE3282C}" srcOrd="0" destOrd="0" presId="urn:microsoft.com/office/officeart/2005/8/layout/chevron2"/>
    <dgm:cxn modelId="{65BE5B6D-EE2E-4974-A367-D77FA05F353F}" type="presParOf" srcId="{AE912E87-F345-405A-8A07-A3FBF88D80D5}" destId="{45480B84-C2FD-4A3D-9091-D2ED2C3F980B}" srcOrd="1" destOrd="0" presId="urn:microsoft.com/office/officeart/2005/8/layout/chevron2"/>
    <dgm:cxn modelId="{EABF5F90-65FE-4294-B841-A53426EBA8F8}" type="presParOf" srcId="{5DEB771E-9193-4A31-B3A2-78865D1A71B0}" destId="{B89D0BB7-9409-4228-AA37-8ADC7658FC7C}" srcOrd="5" destOrd="0" presId="urn:microsoft.com/office/officeart/2005/8/layout/chevron2"/>
    <dgm:cxn modelId="{98777F10-4A65-41DD-B0BD-EBE4C89D9902}" type="presParOf" srcId="{5DEB771E-9193-4A31-B3A2-78865D1A71B0}" destId="{BCFAD744-B79F-4407-AB6B-6AE4531EFE98}" srcOrd="6" destOrd="0" presId="urn:microsoft.com/office/officeart/2005/8/layout/chevron2"/>
    <dgm:cxn modelId="{8259663B-F280-4FE2-8C97-1009F75270CD}" type="presParOf" srcId="{BCFAD744-B79F-4407-AB6B-6AE4531EFE98}" destId="{B10B5F88-8B1F-4C65-AEA9-65A747689EF1}" srcOrd="0" destOrd="0" presId="urn:microsoft.com/office/officeart/2005/8/layout/chevron2"/>
    <dgm:cxn modelId="{9E53C556-DA0B-46C7-9BBC-BE3F7A7EF795}" type="presParOf" srcId="{BCFAD744-B79F-4407-AB6B-6AE4531EFE98}" destId="{94D3BDF1-8174-4ED5-AD2F-39BAE86A786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AEA317-70FE-490C-B0D3-5A8AC8F640C8}">
      <dsp:nvSpPr>
        <dsp:cNvPr id="0" name=""/>
        <dsp:cNvSpPr/>
      </dsp:nvSpPr>
      <dsp:spPr>
        <a:xfrm rot="5400000">
          <a:off x="-169068" y="169670"/>
          <a:ext cx="1127124" cy="788987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Cool down</a:t>
          </a:r>
          <a:endParaRPr lang="en-US" sz="1100" b="1" kern="1200" dirty="0"/>
        </a:p>
      </dsp:txBody>
      <dsp:txXfrm rot="-5400000">
        <a:off x="1" y="395096"/>
        <a:ext cx="788987" cy="338137"/>
      </dsp:txXfrm>
    </dsp:sp>
    <dsp:sp modelId="{EBFCC101-68B9-4FD7-BCB5-00A7867FE31E}">
      <dsp:nvSpPr>
        <dsp:cNvPr id="0" name=""/>
        <dsp:cNvSpPr/>
      </dsp:nvSpPr>
      <dsp:spPr>
        <a:xfrm rot="5400000">
          <a:off x="2220389" y="-1431401"/>
          <a:ext cx="732631" cy="3595435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200" kern="1200" dirty="0" smtClean="0"/>
            <a:t>Circuit </a:t>
          </a:r>
          <a:r>
            <a:rPr lang="fr-CH" sz="1200" b="1" kern="1200" dirty="0" err="1" smtClean="0"/>
            <a:t>Purging</a:t>
          </a:r>
          <a:r>
            <a:rPr lang="fr-CH" sz="1200" b="1" kern="1200" dirty="0" smtClean="0"/>
            <a:t> ; </a:t>
          </a:r>
          <a:r>
            <a:rPr lang="fr-CH" sz="1200" b="1" kern="1200" dirty="0" err="1" smtClean="0"/>
            <a:t>Flushing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1" kern="1200" dirty="0" smtClean="0"/>
            <a:t>Cool down </a:t>
          </a:r>
          <a:r>
            <a:rPr lang="en-GB" sz="1200" kern="1200" dirty="0" smtClean="0"/>
            <a:t>from 300 K to 4.5 K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200" kern="1200" dirty="0" err="1" smtClean="0"/>
            <a:t>Re</a:t>
          </a:r>
          <a:r>
            <a:rPr lang="fr-CH" sz="1200" kern="1200" dirty="0" smtClean="0"/>
            <a:t> cool down </a:t>
          </a:r>
          <a:r>
            <a:rPr lang="fr-CH" sz="1200" kern="1200" dirty="0" err="1" smtClean="0"/>
            <a:t>after</a:t>
          </a:r>
          <a:r>
            <a:rPr lang="fr-CH" sz="1200" kern="1200" dirty="0" smtClean="0"/>
            <a:t> </a:t>
          </a:r>
          <a:r>
            <a:rPr lang="fr-CH" sz="1200" kern="1200" dirty="0" err="1" smtClean="0"/>
            <a:t>unplanned</a:t>
          </a:r>
          <a:r>
            <a:rPr lang="fr-CH" sz="1200" kern="1200" dirty="0" smtClean="0"/>
            <a:t> stop</a:t>
          </a:r>
          <a:endParaRPr lang="en-GB" sz="1200" kern="1200" dirty="0" smtClean="0"/>
        </a:p>
      </dsp:txBody>
      <dsp:txXfrm rot="-5400000">
        <a:off x="788987" y="35765"/>
        <a:ext cx="3559671" cy="661103"/>
      </dsp:txXfrm>
    </dsp:sp>
    <dsp:sp modelId="{5BA6BFA6-CFEF-4788-B04F-35605C7AA840}">
      <dsp:nvSpPr>
        <dsp:cNvPr id="0" name=""/>
        <dsp:cNvSpPr/>
      </dsp:nvSpPr>
      <dsp:spPr>
        <a:xfrm rot="5400000">
          <a:off x="-169068" y="1148227"/>
          <a:ext cx="1127124" cy="788987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Planned Operation</a:t>
          </a:r>
          <a:endParaRPr lang="en-US" sz="1100" b="1" kern="1200" dirty="0"/>
        </a:p>
      </dsp:txBody>
      <dsp:txXfrm rot="-5400000">
        <a:off x="1" y="1373653"/>
        <a:ext cx="788987" cy="338137"/>
      </dsp:txXfrm>
    </dsp:sp>
    <dsp:sp modelId="{979E51AC-576F-4375-83B8-6346B73F879B}">
      <dsp:nvSpPr>
        <dsp:cNvPr id="0" name=""/>
        <dsp:cNvSpPr/>
      </dsp:nvSpPr>
      <dsp:spPr>
        <a:xfrm rot="5400000">
          <a:off x="2220389" y="-452243"/>
          <a:ext cx="732631" cy="3595435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1" kern="1200" dirty="0" smtClean="0"/>
            <a:t>Standby</a:t>
          </a:r>
          <a:r>
            <a:rPr lang="en-GB" sz="1200" kern="1200" dirty="0" smtClean="0"/>
            <a:t> no current during normal operation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1" kern="1200" dirty="0" smtClean="0"/>
            <a:t>Nominal full current </a:t>
          </a:r>
          <a:r>
            <a:rPr lang="en-GB" sz="1200" kern="1200" dirty="0" smtClean="0"/>
            <a:t>(ultimate and nominal)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Standby mode during </a:t>
          </a:r>
          <a:r>
            <a:rPr lang="en-GB" sz="1200" b="1" kern="1200" dirty="0" smtClean="0"/>
            <a:t>Technical Stop</a:t>
          </a:r>
          <a:endParaRPr lang="en-GB" sz="1200" b="1" kern="1200" dirty="0"/>
        </a:p>
      </dsp:txBody>
      <dsp:txXfrm rot="-5400000">
        <a:off x="788987" y="1014923"/>
        <a:ext cx="3559671" cy="661103"/>
      </dsp:txXfrm>
    </dsp:sp>
    <dsp:sp modelId="{791EB212-4318-48C7-B80B-34B2CAE3282C}">
      <dsp:nvSpPr>
        <dsp:cNvPr id="0" name=""/>
        <dsp:cNvSpPr/>
      </dsp:nvSpPr>
      <dsp:spPr>
        <a:xfrm rot="5400000">
          <a:off x="-169068" y="2126784"/>
          <a:ext cx="1127124" cy="788987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Unplanned Operation</a:t>
          </a:r>
          <a:endParaRPr lang="en-GB" sz="1100" b="1" kern="1200" dirty="0"/>
        </a:p>
      </dsp:txBody>
      <dsp:txXfrm rot="-5400000">
        <a:off x="1" y="2352210"/>
        <a:ext cx="788987" cy="338137"/>
      </dsp:txXfrm>
    </dsp:sp>
    <dsp:sp modelId="{45480B84-C2FD-4A3D-9091-D2ED2C3F980B}">
      <dsp:nvSpPr>
        <dsp:cNvPr id="0" name=""/>
        <dsp:cNvSpPr/>
      </dsp:nvSpPr>
      <dsp:spPr>
        <a:xfrm rot="5400000">
          <a:off x="2220389" y="526314"/>
          <a:ext cx="732631" cy="3595435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Power cut (with blocked outlet)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Quench / electrical short circuit…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Degraded performance (SC link; current lead…)</a:t>
          </a:r>
          <a:endParaRPr lang="en-US" sz="1200" kern="1200" dirty="0"/>
        </a:p>
      </dsp:txBody>
      <dsp:txXfrm rot="-5400000">
        <a:off x="788987" y="1993480"/>
        <a:ext cx="3559671" cy="661103"/>
      </dsp:txXfrm>
    </dsp:sp>
    <dsp:sp modelId="{B10B5F88-8B1F-4C65-AEA9-65A747689EF1}">
      <dsp:nvSpPr>
        <dsp:cNvPr id="0" name=""/>
        <dsp:cNvSpPr/>
      </dsp:nvSpPr>
      <dsp:spPr>
        <a:xfrm rot="5400000">
          <a:off x="-169068" y="3105342"/>
          <a:ext cx="1127124" cy="788987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Warm up</a:t>
          </a:r>
          <a:endParaRPr lang="en-US" sz="1100" b="1" kern="1200" dirty="0"/>
        </a:p>
      </dsp:txBody>
      <dsp:txXfrm rot="-5400000">
        <a:off x="1" y="3330768"/>
        <a:ext cx="788987" cy="338137"/>
      </dsp:txXfrm>
    </dsp:sp>
    <dsp:sp modelId="{94D3BDF1-8174-4ED5-AD2F-39BAE86A786C}">
      <dsp:nvSpPr>
        <dsp:cNvPr id="0" name=""/>
        <dsp:cNvSpPr/>
      </dsp:nvSpPr>
      <dsp:spPr>
        <a:xfrm rot="5400000">
          <a:off x="2220389" y="1493852"/>
          <a:ext cx="732631" cy="3595435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1" kern="1200" dirty="0" smtClean="0"/>
            <a:t>Warm up </a:t>
          </a:r>
          <a:r>
            <a:rPr lang="en-GB" sz="1200" kern="1200" dirty="0" smtClean="0"/>
            <a:t>to 300 K 			</a:t>
          </a:r>
          <a:endParaRPr lang="en-US" sz="1200" kern="1200" dirty="0"/>
        </a:p>
      </dsp:txBody>
      <dsp:txXfrm rot="-5400000">
        <a:off x="788987" y="2961018"/>
        <a:ext cx="3559671" cy="6611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>
              <a:defRPr sz="1200"/>
            </a:lvl1pPr>
          </a:lstStyle>
          <a:p>
            <a:fld id="{1A60F370-BA4F-4D23-BCFD-3462629F091D}" type="datetimeFigureOut">
              <a:rPr lang="en-GB" smtClean="0"/>
              <a:t>17/01/2022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5" rIns="91429" bIns="4571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29" tIns="45715" rIns="91429" bIns="45715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r">
              <a:defRPr sz="1200"/>
            </a:lvl1pPr>
          </a:lstStyle>
          <a:p>
            <a:fld id="{941BB032-11C0-4D06-BE2C-589186B64C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76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BB032-11C0-4D06-BE2C-589186B64C5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758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1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DDR_DFH-</a:t>
            </a:r>
            <a:r>
              <a:rPr lang="en-GB" dirty="0" err="1" smtClean="0"/>
              <a:t>funct</a:t>
            </a:r>
            <a:r>
              <a:rPr lang="en-GB" dirty="0" smtClean="0"/>
              <a:t>-spec    16/06/2020 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88977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DDR_DFH-</a:t>
            </a:r>
            <a:r>
              <a:rPr lang="en-GB" dirty="0" err="1" smtClean="0"/>
              <a:t>funct</a:t>
            </a:r>
            <a:r>
              <a:rPr lang="en-GB" dirty="0" smtClean="0"/>
              <a:t>-spec    16/06/2020 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398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dirty="0" smtClean="0"/>
              <a:t>DDR_DFH-</a:t>
            </a:r>
            <a:r>
              <a:rPr lang="en-GB" dirty="0" err="1" smtClean="0"/>
              <a:t>funct</a:t>
            </a:r>
            <a:r>
              <a:rPr lang="en-GB" dirty="0" smtClean="0"/>
              <a:t>-spec    16/06/2020  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230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dirty="0" smtClean="0"/>
              <a:t>DDR_DFH-</a:t>
            </a:r>
            <a:r>
              <a:rPr lang="en-GB" dirty="0" err="1" smtClean="0"/>
              <a:t>funct</a:t>
            </a:r>
            <a:r>
              <a:rPr lang="en-GB" dirty="0" smtClean="0"/>
              <a:t>-spec    16/06/2020  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0873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GB" dirty="0" smtClean="0"/>
              <a:t>DDR_DFH-</a:t>
            </a:r>
            <a:r>
              <a:rPr lang="en-GB" dirty="0" err="1" smtClean="0"/>
              <a:t>funct</a:t>
            </a:r>
            <a:r>
              <a:rPr lang="en-GB" dirty="0" smtClean="0"/>
              <a:t>-spec    16/06/2020  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897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GB" dirty="0" smtClean="0"/>
              <a:t>DDR_DFH-</a:t>
            </a:r>
            <a:r>
              <a:rPr lang="en-GB" dirty="0" err="1" smtClean="0"/>
              <a:t>funct</a:t>
            </a:r>
            <a:r>
              <a:rPr lang="en-GB" dirty="0" smtClean="0"/>
              <a:t>-spec    16/06/2020  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3596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r>
              <a:rPr lang="en-GB" dirty="0" smtClean="0"/>
              <a:t>DDR_DFH-</a:t>
            </a:r>
            <a:r>
              <a:rPr lang="en-GB" dirty="0" err="1" smtClean="0"/>
              <a:t>funct</a:t>
            </a:r>
            <a:r>
              <a:rPr lang="en-GB" dirty="0" smtClean="0"/>
              <a:t>-spec    16/06/2020  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524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6A808-EB5F-4764-9D20-96E515C3C7B7}" type="datetimeFigureOut">
              <a:rPr lang="en-GB" smtClean="0"/>
              <a:t>17/01/2022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6304-C0B4-46DD-A19D-FE80E778C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33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DFX - CPS review 3 July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5255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1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indico.cern.ch/category/13546/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3034" y="2645000"/>
            <a:ext cx="9980341" cy="1520600"/>
          </a:xfrm>
        </p:spPr>
        <p:txBody>
          <a:bodyPr/>
          <a:lstStyle/>
          <a:p>
            <a:r>
              <a:rPr lang="en-GB" dirty="0"/>
              <a:t>DFM Engineering Detailed Design :</a:t>
            </a:r>
            <a:br>
              <a:rPr lang="en-GB" dirty="0"/>
            </a:br>
            <a:r>
              <a:rPr lang="en-GB" dirty="0" smtClean="0"/>
              <a:t>Cryogenic </a:t>
            </a:r>
            <a:r>
              <a:rPr lang="en-GB" dirty="0"/>
              <a:t>flow scheme &amp; C</a:t>
            </a:r>
            <a:r>
              <a:rPr lang="en-GB" dirty="0" smtClean="0"/>
              <a:t>ool down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978400"/>
            <a:ext cx="8915400" cy="812800"/>
          </a:xfrm>
        </p:spPr>
        <p:txBody>
          <a:bodyPr>
            <a:normAutofit/>
          </a:bodyPr>
          <a:lstStyle/>
          <a:p>
            <a:r>
              <a:rPr lang="en-GB" sz="1800" dirty="0" smtClean="0"/>
              <a:t>V. Gahier on behalf of WP6a</a:t>
            </a:r>
            <a:endParaRPr lang="en-GB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Engineering Design Review of DFM 18.01.2022</a:t>
            </a:r>
          </a:p>
        </p:txBody>
      </p:sp>
    </p:spTree>
    <p:extLst>
      <p:ext uri="{BB962C8B-B14F-4D97-AF65-F5344CB8AC3E}">
        <p14:creationId xmlns:p14="http://schemas.microsoft.com/office/powerpoint/2010/main" val="314650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fr-CH" dirty="0"/>
              <a:t>The </a:t>
            </a:r>
            <a:r>
              <a:rPr lang="fr-CH" dirty="0" err="1"/>
              <a:t>cooling</a:t>
            </a:r>
            <a:r>
              <a:rPr lang="fr-CH" dirty="0"/>
              <a:t> circuit </a:t>
            </a:r>
            <a:r>
              <a:rPr lang="fr-CH" dirty="0" err="1"/>
              <a:t>feeds</a:t>
            </a:r>
            <a:r>
              <a:rPr lang="fr-CH" dirty="0"/>
              <a:t> in </a:t>
            </a:r>
            <a:r>
              <a:rPr lang="fr-CH" dirty="0" err="1"/>
              <a:t>series</a:t>
            </a:r>
            <a:r>
              <a:rPr lang="fr-CH" dirty="0"/>
              <a:t> the </a:t>
            </a:r>
            <a:r>
              <a:rPr lang="fr-CH" dirty="0" err="1"/>
              <a:t>three</a:t>
            </a:r>
            <a:r>
              <a:rPr lang="fr-CH" dirty="0"/>
              <a:t> </a:t>
            </a:r>
            <a:r>
              <a:rPr lang="fr-CH" dirty="0" err="1"/>
              <a:t>different</a:t>
            </a:r>
            <a:r>
              <a:rPr lang="fr-CH" dirty="0"/>
              <a:t> components of the Cold </a:t>
            </a:r>
            <a:r>
              <a:rPr lang="fr-CH" dirty="0" err="1"/>
              <a:t>Powering</a:t>
            </a:r>
            <a:r>
              <a:rPr lang="fr-CH" dirty="0"/>
              <a:t> System </a:t>
            </a:r>
            <a:r>
              <a:rPr lang="fr-CH" dirty="0" err="1"/>
              <a:t>from</a:t>
            </a:r>
            <a:r>
              <a:rPr lang="fr-CH" dirty="0"/>
              <a:t> 4.5 K to 300K. </a:t>
            </a:r>
            <a:r>
              <a:rPr lang="fr-CH" dirty="0" err="1"/>
              <a:t>Helium</a:t>
            </a:r>
            <a:r>
              <a:rPr lang="fr-CH" dirty="0"/>
              <a:t> flow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defined</a:t>
            </a:r>
            <a:r>
              <a:rPr lang="fr-CH" dirty="0"/>
              <a:t> by the SC </a:t>
            </a:r>
            <a:r>
              <a:rPr lang="fr-CH" dirty="0" err="1"/>
              <a:t>link</a:t>
            </a:r>
            <a:r>
              <a:rPr lang="fr-CH" dirty="0"/>
              <a:t> </a:t>
            </a:r>
            <a:r>
              <a:rPr lang="fr-CH" dirty="0" err="1"/>
              <a:t>requirement</a:t>
            </a:r>
            <a:r>
              <a:rPr lang="fr-CH" dirty="0" smtClean="0"/>
              <a:t>.</a:t>
            </a:r>
          </a:p>
          <a:p>
            <a:pPr algn="just"/>
            <a:endParaRPr lang="fr-CH" dirty="0"/>
          </a:p>
          <a:p>
            <a:pPr algn="just"/>
            <a:r>
              <a:rPr lang="fr-CH" dirty="0" err="1" smtClean="0"/>
              <a:t>Cryogenic</a:t>
            </a:r>
            <a:r>
              <a:rPr lang="fr-CH" dirty="0" smtClean="0"/>
              <a:t> interfaces for  are </a:t>
            </a:r>
            <a:r>
              <a:rPr lang="fr-CH" dirty="0" err="1" smtClean="0"/>
              <a:t>defined</a:t>
            </a:r>
            <a:r>
              <a:rPr lang="fr-CH" dirty="0" smtClean="0"/>
              <a:t> and </a:t>
            </a:r>
            <a:r>
              <a:rPr lang="fr-CH" dirty="0" err="1" smtClean="0"/>
              <a:t>hydraulic</a:t>
            </a:r>
            <a:r>
              <a:rPr lang="fr-CH" dirty="0" smtClean="0"/>
              <a:t> </a:t>
            </a:r>
            <a:r>
              <a:rPr lang="fr-CH" dirty="0" err="1" smtClean="0"/>
              <a:t>diameters</a:t>
            </a:r>
            <a:r>
              <a:rPr lang="fr-CH" dirty="0" smtClean="0"/>
              <a:t> are </a:t>
            </a:r>
            <a:r>
              <a:rPr lang="fr-CH" dirty="0" err="1" smtClean="0"/>
              <a:t>confirmed</a:t>
            </a:r>
            <a:r>
              <a:rPr lang="fr-CH" dirty="0" smtClean="0"/>
              <a:t>.</a:t>
            </a:r>
          </a:p>
          <a:p>
            <a:pPr algn="just"/>
            <a:endParaRPr lang="fr-CH" dirty="0"/>
          </a:p>
          <a:p>
            <a:r>
              <a:rPr lang="en-GB" dirty="0" smtClean="0">
                <a:sym typeface="Wingdings" panose="05000000000000000000" pitchFamily="2" charset="2"/>
              </a:rPr>
              <a:t>DFM concept is based on two </a:t>
            </a:r>
            <a:r>
              <a:rPr lang="en-GB" dirty="0">
                <a:sym typeface="Wingdings" panose="05000000000000000000" pitchFamily="2" charset="2"/>
              </a:rPr>
              <a:t>helium vessels communicating by gravity </a:t>
            </a:r>
            <a:r>
              <a:rPr lang="en-GB" dirty="0" smtClean="0">
                <a:sym typeface="Wingdings" panose="05000000000000000000" pitchFamily="2" charset="2"/>
              </a:rPr>
              <a:t>: this concept was successfully proven on Demo 2.</a:t>
            </a:r>
            <a:endParaRPr lang="en-GB" dirty="0">
              <a:sym typeface="Wingdings" panose="05000000000000000000" pitchFamily="2" charset="2"/>
            </a:endParaRPr>
          </a:p>
          <a:p>
            <a:pPr marL="0" indent="0" algn="just">
              <a:buNone/>
            </a:pPr>
            <a:endParaRPr lang="fr-CH" dirty="0"/>
          </a:p>
          <a:p>
            <a:pPr algn="just"/>
            <a:r>
              <a:rPr lang="fr-CH" dirty="0" smtClean="0"/>
              <a:t>The </a:t>
            </a:r>
            <a:r>
              <a:rPr lang="fr-CH" dirty="0" err="1" smtClean="0"/>
              <a:t>controlled</a:t>
            </a:r>
            <a:r>
              <a:rPr lang="fr-CH" dirty="0" smtClean="0"/>
              <a:t> </a:t>
            </a:r>
            <a:r>
              <a:rPr lang="fr-CH" dirty="0" err="1" smtClean="0"/>
              <a:t>cooldown</a:t>
            </a:r>
            <a:r>
              <a:rPr lang="fr-CH" dirty="0" smtClean="0"/>
              <a:t> and warm-up </a:t>
            </a:r>
            <a:r>
              <a:rPr lang="fr-CH" dirty="0" err="1" smtClean="0"/>
              <a:t>requirement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considered</a:t>
            </a:r>
            <a:r>
              <a:rPr lang="fr-CH" dirty="0" smtClean="0"/>
              <a:t> in the </a:t>
            </a:r>
            <a:r>
              <a:rPr lang="fr-CH" dirty="0" err="1" smtClean="0"/>
              <a:t>cryogenic</a:t>
            </a:r>
            <a:r>
              <a:rPr lang="fr-CH" dirty="0" smtClean="0"/>
              <a:t> design.</a:t>
            </a:r>
          </a:p>
          <a:p>
            <a:pPr algn="just"/>
            <a:endParaRPr lang="fr-CH" dirty="0"/>
          </a:p>
          <a:p>
            <a:pPr algn="just"/>
            <a:r>
              <a:rPr lang="fr-CH" dirty="0" smtClean="0"/>
              <a:t>DFM </a:t>
            </a:r>
            <a:r>
              <a:rPr lang="fr-CH" dirty="0" err="1" smtClean="0"/>
              <a:t>cryogenic</a:t>
            </a:r>
            <a:r>
              <a:rPr lang="fr-CH" dirty="0" smtClean="0"/>
              <a:t> instrumentation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reviewed</a:t>
            </a:r>
            <a:r>
              <a:rPr lang="fr-CH" dirty="0" smtClean="0"/>
              <a:t>. DPT to </a:t>
            </a:r>
            <a:r>
              <a:rPr lang="fr-CH" dirty="0" err="1" smtClean="0"/>
              <a:t>follow</a:t>
            </a:r>
            <a:r>
              <a:rPr lang="fr-CH" dirty="0" smtClean="0"/>
              <a:t> </a:t>
            </a:r>
            <a:r>
              <a:rPr lang="fr-CH" dirty="0" err="1" smtClean="0"/>
              <a:t>liquid</a:t>
            </a:r>
            <a:r>
              <a:rPr lang="fr-CH" dirty="0" smtClean="0"/>
              <a:t> </a:t>
            </a:r>
            <a:r>
              <a:rPr lang="fr-CH" dirty="0" err="1" smtClean="0"/>
              <a:t>filling</a:t>
            </a:r>
            <a:r>
              <a:rPr lang="fr-CH" dirty="0" smtClean="0"/>
              <a:t> on the main </a:t>
            </a:r>
            <a:r>
              <a:rPr lang="fr-CH" dirty="0" err="1" smtClean="0"/>
              <a:t>helium</a:t>
            </a:r>
            <a:r>
              <a:rPr lang="fr-CH" dirty="0" smtClean="0"/>
              <a:t> bath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removed</a:t>
            </a:r>
            <a:r>
              <a:rPr lang="fr-CH" dirty="0" smtClean="0"/>
              <a:t>  due to the </a:t>
            </a:r>
            <a:r>
              <a:rPr lang="fr-CH" dirty="0" err="1" smtClean="0"/>
              <a:t>reduced</a:t>
            </a:r>
            <a:r>
              <a:rPr lang="fr-CH" dirty="0" smtClean="0"/>
              <a:t> </a:t>
            </a:r>
            <a:r>
              <a:rPr lang="fr-CH" dirty="0" err="1" smtClean="0"/>
              <a:t>height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measured</a:t>
            </a:r>
            <a:r>
              <a:rPr lang="fr-CH" dirty="0" smtClean="0"/>
              <a:t>.</a:t>
            </a:r>
          </a:p>
          <a:p>
            <a:pPr algn="just"/>
            <a:endParaRPr lang="fr-CH" dirty="0"/>
          </a:p>
          <a:p>
            <a:pPr algn="just"/>
            <a:endParaRPr lang="fr-FR" dirty="0" smtClean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tabLst>
                <a:tab pos="2600325" algn="l"/>
                <a:tab pos="5381625" algn="l"/>
              </a:tabLst>
            </a:pPr>
            <a:r>
              <a:rPr lang="nl-NL" sz="1100" dirty="0"/>
              <a:t>V. Gahier – </a:t>
            </a:r>
            <a:r>
              <a:rPr lang="en-GB" sz="1100" dirty="0"/>
              <a:t>DFM DDR :  Cryogenic flow scheme &amp; cool down – Jan 2022</a:t>
            </a:r>
            <a:r>
              <a:rPr lang="nl-NL" sz="1100" dirty="0"/>
              <a:t> </a:t>
            </a:r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53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fr-FR" dirty="0" err="1" smtClean="0"/>
              <a:t>Spare</a:t>
            </a:r>
            <a:r>
              <a:rPr lang="fr-FR" dirty="0" smtClean="0"/>
              <a:t> slides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tabLst>
                <a:tab pos="2600325" algn="l"/>
                <a:tab pos="5381625" algn="l"/>
              </a:tabLst>
            </a:pPr>
            <a:r>
              <a:rPr lang="nl-NL" sz="1600" dirty="0"/>
              <a:t>V. Gahier – </a:t>
            </a:r>
            <a:r>
              <a:rPr lang="en-GB" sz="1600" dirty="0"/>
              <a:t>DFM DDR :  Cryogenic flow scheme &amp; cool down – Jan 2022</a:t>
            </a:r>
            <a:r>
              <a:rPr lang="nl-NL" sz="1600" dirty="0"/>
              <a:t> </a:t>
            </a: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387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441" y="1469378"/>
            <a:ext cx="6570710" cy="28193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3602" y="4612136"/>
            <a:ext cx="3778023" cy="2104215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 err="1"/>
              <a:t>Cooldown</a:t>
            </a:r>
            <a:r>
              <a:rPr lang="fr-CH" sz="2000" dirty="0"/>
              <a:t> </a:t>
            </a:r>
            <a:r>
              <a:rPr lang="fr-CH" sz="2000" dirty="0" err="1"/>
              <a:t>modelling</a:t>
            </a:r>
            <a:r>
              <a:rPr lang="fr-CH" sz="2000" dirty="0"/>
              <a:t> </a:t>
            </a:r>
            <a:r>
              <a:rPr lang="fr-CH" sz="2000" dirty="0" err="1"/>
              <a:t>performed</a:t>
            </a:r>
            <a:r>
              <a:rPr lang="fr-CH" sz="2000" dirty="0"/>
              <a:t> </a:t>
            </a:r>
            <a:r>
              <a:rPr lang="fr-CH" sz="2000" dirty="0" err="1"/>
              <a:t>with</a:t>
            </a:r>
            <a:r>
              <a:rPr lang="fr-CH" sz="2000" dirty="0"/>
              <a:t> </a:t>
            </a:r>
            <a:r>
              <a:rPr lang="fr-CH" sz="2000" dirty="0" err="1"/>
              <a:t>Ecosim</a:t>
            </a:r>
            <a:endParaRPr lang="en-GB" sz="2000" dirty="0"/>
          </a:p>
          <a:p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tabLst>
                <a:tab pos="2600325" algn="l"/>
                <a:tab pos="5381625" algn="l"/>
              </a:tabLst>
            </a:pPr>
            <a:r>
              <a:rPr lang="nl-NL" sz="1100" dirty="0"/>
              <a:t>V. Gahier – </a:t>
            </a:r>
            <a:r>
              <a:rPr lang="en-GB" sz="1100" dirty="0"/>
              <a:t>DFM DDR :  Cryogenic flow scheme &amp; cool down – Jan 2022</a:t>
            </a:r>
            <a:r>
              <a:rPr lang="nl-NL" sz="1100" dirty="0"/>
              <a:t> </a:t>
            </a:r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 err="1" smtClean="0"/>
              <a:t>Dynamic</a:t>
            </a:r>
            <a:r>
              <a:rPr lang="fr-CH" sz="2800" dirty="0" smtClean="0"/>
              <a:t> simulation of </a:t>
            </a:r>
            <a:r>
              <a:rPr lang="fr-CH" sz="2800" dirty="0" err="1" smtClean="0"/>
              <a:t>controlled</a:t>
            </a:r>
            <a:r>
              <a:rPr lang="fr-CH" sz="2800" dirty="0" smtClean="0"/>
              <a:t> cool-down (Bonus)</a:t>
            </a:r>
            <a:endParaRPr lang="en-US" sz="2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39006" y="6076512"/>
            <a:ext cx="2573209" cy="59965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 algn="just">
              <a:buNone/>
            </a:pPr>
            <a:r>
              <a:rPr lang="fr-CH" sz="1200" dirty="0" err="1" smtClean="0">
                <a:solidFill>
                  <a:schemeClr val="accent5"/>
                </a:solidFill>
              </a:rPr>
              <a:t>Cooldown</a:t>
            </a:r>
            <a:r>
              <a:rPr lang="fr-CH" sz="1200" dirty="0" smtClean="0">
                <a:solidFill>
                  <a:schemeClr val="accent5"/>
                </a:solidFill>
              </a:rPr>
              <a:t> to ~5 K in 5 </a:t>
            </a:r>
            <a:r>
              <a:rPr lang="fr-CH" sz="1200" dirty="0" err="1" smtClean="0">
                <a:solidFill>
                  <a:schemeClr val="accent5"/>
                </a:solidFill>
              </a:rPr>
              <a:t>days</a:t>
            </a:r>
            <a:r>
              <a:rPr lang="fr-CH" sz="1200" dirty="0" smtClean="0">
                <a:solidFill>
                  <a:schemeClr val="accent5"/>
                </a:solidFill>
              </a:rPr>
              <a:t> </a:t>
            </a:r>
            <a:endParaRPr lang="fr-CH" sz="1200" dirty="0">
              <a:solidFill>
                <a:schemeClr val="accent5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874753"/>
              </p:ext>
            </p:extLst>
          </p:nvPr>
        </p:nvGraphicFramePr>
        <p:xfrm>
          <a:off x="7272931" y="4057850"/>
          <a:ext cx="4505628" cy="19551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9734">
                  <a:extLst>
                    <a:ext uri="{9D8B030D-6E8A-4147-A177-3AD203B41FA5}">
                      <a16:colId xmlns:a16="http://schemas.microsoft.com/office/drawing/2014/main" val="693614337"/>
                    </a:ext>
                  </a:extLst>
                </a:gridCol>
                <a:gridCol w="1647947">
                  <a:extLst>
                    <a:ext uri="{9D8B030D-6E8A-4147-A177-3AD203B41FA5}">
                      <a16:colId xmlns:a16="http://schemas.microsoft.com/office/drawing/2014/main" val="360838383"/>
                    </a:ext>
                  </a:extLst>
                </a:gridCol>
                <a:gridCol w="1647947">
                  <a:extLst>
                    <a:ext uri="{9D8B030D-6E8A-4147-A177-3AD203B41FA5}">
                      <a16:colId xmlns:a16="http://schemas.microsoft.com/office/drawing/2014/main" val="41715877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Mass of </a:t>
                      </a:r>
                      <a:r>
                        <a:rPr lang="fr-CH" sz="1200" dirty="0" err="1" smtClean="0"/>
                        <a:t>metal</a:t>
                      </a:r>
                      <a:r>
                        <a:rPr lang="fr-CH" sz="1200" dirty="0" smtClean="0"/>
                        <a:t> (kg)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 smtClean="0"/>
                        <a:t>Hydraulic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parameters</a:t>
                      </a:r>
                      <a:endParaRPr lang="en-GB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0115746"/>
                  </a:ext>
                </a:extLst>
              </a:tr>
              <a:tr h="4324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DFM</a:t>
                      </a:r>
                      <a:endParaRPr lang="fr-CH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215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NA</a:t>
                      </a:r>
                      <a:endParaRPr lang="en-GB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7423359"/>
                  </a:ext>
                </a:extLst>
              </a:tr>
              <a:tr h="4254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SC</a:t>
                      </a:r>
                      <a:r>
                        <a:rPr lang="fr-CH" sz="1200" baseline="0" dirty="0" smtClean="0"/>
                        <a:t> Link</a:t>
                      </a:r>
                      <a:endParaRPr lang="fr-CH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2250</a:t>
                      </a:r>
                    </a:p>
                    <a:p>
                      <a:pPr algn="ctr"/>
                      <a:r>
                        <a:rPr lang="en-GB" sz="1200" dirty="0" smtClean="0"/>
                        <a:t>(19 kg/m)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 smtClean="0"/>
                        <a:t>Length</a:t>
                      </a:r>
                      <a:r>
                        <a:rPr lang="fr-CH" sz="1200" dirty="0" smtClean="0"/>
                        <a:t> : 117 m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 smtClean="0"/>
                        <a:t>Dh</a:t>
                      </a:r>
                      <a:r>
                        <a:rPr lang="fr-CH" sz="1200" baseline="0" dirty="0" smtClean="0"/>
                        <a:t> : 10 mm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aseline="0" dirty="0" smtClean="0"/>
                        <a:t>Friction factor: 0.1</a:t>
                      </a:r>
                      <a:endParaRPr lang="en-GB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0512544"/>
                  </a:ext>
                </a:extLst>
              </a:tr>
              <a:tr h="425437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DFHM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NA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6335558"/>
                  </a:ext>
                </a:extLst>
              </a:tr>
            </a:tbl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>
          <a:xfrm>
            <a:off x="6754892" y="1184792"/>
            <a:ext cx="5162811" cy="197853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buFont typeface="Wingdings" panose="05000000000000000000" pitchFamily="2" charset="2"/>
              <a:buChar char="Ø"/>
            </a:pPr>
            <a:r>
              <a:rPr lang="fr-CH" sz="1400" dirty="0">
                <a:solidFill>
                  <a:schemeClr val="accent5"/>
                </a:solidFill>
              </a:rPr>
              <a:t>P </a:t>
            </a:r>
            <a:r>
              <a:rPr lang="fr-CH" sz="1400" dirty="0" err="1">
                <a:solidFill>
                  <a:schemeClr val="accent5"/>
                </a:solidFill>
              </a:rPr>
              <a:t>init</a:t>
            </a:r>
            <a:r>
              <a:rPr lang="fr-CH" sz="1400" dirty="0">
                <a:solidFill>
                  <a:schemeClr val="accent5"/>
                </a:solidFill>
              </a:rPr>
              <a:t> : 1.3 </a:t>
            </a:r>
            <a:r>
              <a:rPr lang="fr-CH" sz="1400" dirty="0" err="1">
                <a:solidFill>
                  <a:schemeClr val="accent5"/>
                </a:solidFill>
              </a:rPr>
              <a:t>bara</a:t>
            </a:r>
            <a:endParaRPr lang="fr-CH" sz="1400" dirty="0">
              <a:solidFill>
                <a:schemeClr val="accent5"/>
              </a:solidFill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CH" sz="1400" dirty="0">
                <a:solidFill>
                  <a:schemeClr val="accent5"/>
                </a:solidFill>
              </a:rPr>
              <a:t>T </a:t>
            </a:r>
            <a:r>
              <a:rPr lang="fr-CH" sz="1400" dirty="0" err="1">
                <a:solidFill>
                  <a:schemeClr val="accent5"/>
                </a:solidFill>
              </a:rPr>
              <a:t>init</a:t>
            </a:r>
            <a:r>
              <a:rPr lang="fr-CH" sz="1400" dirty="0">
                <a:solidFill>
                  <a:schemeClr val="accent5"/>
                </a:solidFill>
              </a:rPr>
              <a:t> : 290 K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CH" sz="1400" dirty="0">
                <a:solidFill>
                  <a:schemeClr val="accent5"/>
                </a:solidFill>
              </a:rPr>
              <a:t>T </a:t>
            </a:r>
            <a:r>
              <a:rPr lang="fr-CH" sz="1400" dirty="0" err="1">
                <a:solidFill>
                  <a:schemeClr val="accent5"/>
                </a:solidFill>
              </a:rPr>
              <a:t>env</a:t>
            </a:r>
            <a:r>
              <a:rPr lang="fr-CH" sz="1400" dirty="0">
                <a:solidFill>
                  <a:schemeClr val="accent5"/>
                </a:solidFill>
              </a:rPr>
              <a:t> = 300 K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CH" sz="1400" dirty="0">
                <a:solidFill>
                  <a:schemeClr val="accent5"/>
                </a:solidFill>
              </a:rPr>
              <a:t>SC </a:t>
            </a:r>
            <a:r>
              <a:rPr lang="fr-CH" sz="1400" dirty="0" err="1">
                <a:solidFill>
                  <a:schemeClr val="accent5"/>
                </a:solidFill>
              </a:rPr>
              <a:t>link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err="1">
                <a:solidFill>
                  <a:schemeClr val="accent5"/>
                </a:solidFill>
              </a:rPr>
              <a:t>Metal</a:t>
            </a:r>
            <a:r>
              <a:rPr lang="fr-CH" sz="1400" dirty="0">
                <a:solidFill>
                  <a:schemeClr val="accent5"/>
                </a:solidFill>
              </a:rPr>
              <a:t> : Copper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CH" sz="1400" dirty="0">
                <a:solidFill>
                  <a:schemeClr val="accent5"/>
                </a:solidFill>
              </a:rPr>
              <a:t>DFM/DFHM </a:t>
            </a:r>
            <a:r>
              <a:rPr lang="fr-CH" sz="1400" dirty="0" err="1">
                <a:solidFill>
                  <a:schemeClr val="accent5"/>
                </a:solidFill>
              </a:rPr>
              <a:t>metal</a:t>
            </a:r>
            <a:r>
              <a:rPr lang="fr-CH" sz="1400" dirty="0">
                <a:solidFill>
                  <a:schemeClr val="accent5"/>
                </a:solidFill>
              </a:rPr>
              <a:t> : SS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CH" sz="1400" dirty="0">
                <a:solidFill>
                  <a:schemeClr val="accent5"/>
                </a:solidFill>
              </a:rPr>
              <a:t>Pressure  </a:t>
            </a:r>
            <a:r>
              <a:rPr lang="fr-CH" sz="1400" dirty="0" err="1">
                <a:solidFill>
                  <a:schemeClr val="accent5"/>
                </a:solidFill>
              </a:rPr>
              <a:t>controlled</a:t>
            </a:r>
            <a:r>
              <a:rPr lang="fr-CH" sz="1400" dirty="0">
                <a:solidFill>
                  <a:schemeClr val="accent5"/>
                </a:solidFill>
              </a:rPr>
              <a:t> at DFHM by PC890 at 1.3 bar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CH" sz="1400" dirty="0">
                <a:solidFill>
                  <a:schemeClr val="accent5"/>
                </a:solidFill>
              </a:rPr>
              <a:t>Pressure </a:t>
            </a:r>
            <a:r>
              <a:rPr lang="fr-CH" sz="1400" dirty="0" err="1">
                <a:solidFill>
                  <a:schemeClr val="accent5"/>
                </a:solidFill>
              </a:rPr>
              <a:t>controlled</a:t>
            </a:r>
            <a:r>
              <a:rPr lang="fr-CH" sz="1400" dirty="0">
                <a:solidFill>
                  <a:schemeClr val="accent5"/>
                </a:solidFill>
              </a:rPr>
              <a:t> at DFM by PC839 at 1.7 bar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CH" sz="1400" dirty="0" smtClean="0">
                <a:solidFill>
                  <a:schemeClr val="accent5"/>
                </a:solidFill>
              </a:rPr>
              <a:t>DT </a:t>
            </a:r>
            <a:r>
              <a:rPr lang="fr-CH" sz="1400" dirty="0" err="1" smtClean="0">
                <a:solidFill>
                  <a:schemeClr val="accent5"/>
                </a:solidFill>
              </a:rPr>
              <a:t>controlled</a:t>
            </a:r>
            <a:r>
              <a:rPr lang="fr-CH" sz="1400" dirty="0" smtClean="0">
                <a:solidFill>
                  <a:schemeClr val="accent5"/>
                </a:solidFill>
              </a:rPr>
              <a:t> at 30 K on the SC </a:t>
            </a:r>
            <a:r>
              <a:rPr lang="fr-CH" sz="1400" dirty="0" err="1" smtClean="0">
                <a:solidFill>
                  <a:schemeClr val="accent5"/>
                </a:solidFill>
              </a:rPr>
              <a:t>link</a:t>
            </a:r>
            <a:endParaRPr lang="fr-CH" sz="1400" dirty="0" smtClean="0">
              <a:solidFill>
                <a:schemeClr val="accent5"/>
              </a:solidFill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fr-CH" sz="1400" dirty="0" smtClean="0">
                <a:solidFill>
                  <a:schemeClr val="accent5"/>
                </a:solidFill>
              </a:rPr>
              <a:t>CD </a:t>
            </a:r>
            <a:r>
              <a:rPr lang="fr-CH" sz="1400" dirty="0">
                <a:solidFill>
                  <a:schemeClr val="accent5"/>
                </a:solidFill>
              </a:rPr>
              <a:t>flow </a:t>
            </a:r>
            <a:r>
              <a:rPr lang="fr-CH" sz="1400" dirty="0" err="1">
                <a:solidFill>
                  <a:schemeClr val="accent5"/>
                </a:solidFill>
              </a:rPr>
              <a:t>increased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err="1">
                <a:solidFill>
                  <a:schemeClr val="accent5"/>
                </a:solidFill>
              </a:rPr>
              <a:t>progressively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err="1">
                <a:solidFill>
                  <a:schemeClr val="accent5"/>
                </a:solidFill>
              </a:rPr>
              <a:t>from</a:t>
            </a:r>
            <a:r>
              <a:rPr lang="fr-CH" sz="1400" dirty="0">
                <a:solidFill>
                  <a:schemeClr val="accent5"/>
                </a:solidFill>
              </a:rPr>
              <a:t> 1 to 4 g/s to </a:t>
            </a:r>
            <a:r>
              <a:rPr lang="fr-CH" sz="1400" dirty="0" err="1">
                <a:solidFill>
                  <a:schemeClr val="accent5"/>
                </a:solidFill>
              </a:rPr>
              <a:t>avoid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err="1">
                <a:solidFill>
                  <a:schemeClr val="accent5"/>
                </a:solidFill>
              </a:rPr>
              <a:t>overpressure</a:t>
            </a:r>
            <a:r>
              <a:rPr lang="fr-CH" sz="1400" dirty="0">
                <a:solidFill>
                  <a:schemeClr val="accent5"/>
                </a:solidFill>
              </a:rPr>
              <a:t> at warm conditions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184646" y="4297568"/>
            <a:ext cx="4715934" cy="42422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 algn="just">
              <a:buNone/>
            </a:pPr>
            <a:r>
              <a:rPr lang="fr-CH" sz="1200" b="1" dirty="0" err="1" smtClean="0">
                <a:solidFill>
                  <a:schemeClr val="bg2"/>
                </a:solidFill>
              </a:rPr>
              <a:t>Modelled</a:t>
            </a:r>
            <a:r>
              <a:rPr lang="fr-CH" sz="1200" b="1" dirty="0" smtClean="0">
                <a:solidFill>
                  <a:schemeClr val="bg2"/>
                </a:solidFill>
              </a:rPr>
              <a:t> </a:t>
            </a:r>
            <a:r>
              <a:rPr lang="fr-CH" sz="1200" b="1" dirty="0" err="1" smtClean="0">
                <a:solidFill>
                  <a:schemeClr val="bg2"/>
                </a:solidFill>
              </a:rPr>
              <a:t>Temperature</a:t>
            </a:r>
            <a:r>
              <a:rPr lang="fr-CH" sz="1200" b="1" dirty="0" smtClean="0">
                <a:solidFill>
                  <a:schemeClr val="bg2"/>
                </a:solidFill>
              </a:rPr>
              <a:t> profile </a:t>
            </a:r>
            <a:r>
              <a:rPr lang="fr-CH" sz="1200" b="1" dirty="0" err="1" smtClean="0">
                <a:solidFill>
                  <a:schemeClr val="bg2"/>
                </a:solidFill>
              </a:rPr>
              <a:t>along</a:t>
            </a:r>
            <a:r>
              <a:rPr lang="fr-CH" sz="1200" b="1" dirty="0" smtClean="0">
                <a:solidFill>
                  <a:schemeClr val="bg2"/>
                </a:solidFill>
              </a:rPr>
              <a:t> the </a:t>
            </a:r>
            <a:r>
              <a:rPr lang="fr-CH" sz="1200" b="1" dirty="0" err="1" smtClean="0">
                <a:solidFill>
                  <a:schemeClr val="bg2"/>
                </a:solidFill>
              </a:rPr>
              <a:t>link</a:t>
            </a:r>
            <a:r>
              <a:rPr lang="fr-CH" sz="1200" b="1" dirty="0" smtClean="0">
                <a:solidFill>
                  <a:schemeClr val="bg2"/>
                </a:solidFill>
              </a:rPr>
              <a:t> </a:t>
            </a:r>
            <a:r>
              <a:rPr lang="fr-CH" sz="1200" b="1" dirty="0" err="1" smtClean="0">
                <a:solidFill>
                  <a:schemeClr val="bg2"/>
                </a:solidFill>
              </a:rPr>
              <a:t>during</a:t>
            </a:r>
            <a:r>
              <a:rPr lang="fr-CH" sz="1200" b="1" dirty="0" smtClean="0">
                <a:solidFill>
                  <a:schemeClr val="bg2"/>
                </a:solidFill>
              </a:rPr>
              <a:t> CD</a:t>
            </a:r>
            <a:endParaRPr lang="fr-CH" sz="1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69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9342" y="-36799"/>
            <a:ext cx="8226854" cy="940443"/>
          </a:xfrm>
        </p:spPr>
        <p:txBody>
          <a:bodyPr>
            <a:normAutofit/>
          </a:bodyPr>
          <a:lstStyle/>
          <a:p>
            <a:r>
              <a:rPr lang="fr-CH" sz="2800" dirty="0" err="1"/>
              <a:t>Controlled</a:t>
            </a:r>
            <a:r>
              <a:rPr lang="fr-CH" sz="2800" dirty="0"/>
              <a:t> Cool-down / </a:t>
            </a:r>
            <a:r>
              <a:rPr lang="fr-CH" sz="2800" dirty="0" smtClean="0"/>
              <a:t>Warm-up (Bonus)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042769" y="1213905"/>
            <a:ext cx="5257613" cy="472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sz="1500" b="1" dirty="0" smtClean="0">
                <a:solidFill>
                  <a:schemeClr val="accent5"/>
                </a:solidFill>
              </a:rPr>
              <a:t>Impact on </a:t>
            </a:r>
            <a:r>
              <a:rPr lang="fr-CH" sz="1500" b="1" dirty="0" err="1" smtClean="0">
                <a:solidFill>
                  <a:schemeClr val="accent5"/>
                </a:solidFill>
              </a:rPr>
              <a:t>hydraulic</a:t>
            </a:r>
            <a:r>
              <a:rPr lang="fr-CH" sz="1500" b="1" dirty="0" smtClean="0">
                <a:solidFill>
                  <a:schemeClr val="accent5"/>
                </a:solidFill>
              </a:rPr>
              <a:t> design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sz="1400" dirty="0" err="1" smtClean="0">
                <a:solidFill>
                  <a:schemeClr val="accent5"/>
                </a:solidFill>
              </a:rPr>
              <a:t>Velocity</a:t>
            </a:r>
            <a:r>
              <a:rPr lang="fr-CH" sz="1400" dirty="0" smtClean="0">
                <a:solidFill>
                  <a:schemeClr val="accent5"/>
                </a:solidFill>
              </a:rPr>
              <a:t> </a:t>
            </a:r>
            <a:r>
              <a:rPr lang="fr-CH" sz="1400" dirty="0">
                <a:solidFill>
                  <a:schemeClr val="accent5"/>
                </a:solidFill>
              </a:rPr>
              <a:t>in flexible to </a:t>
            </a:r>
            <a:r>
              <a:rPr lang="fr-CH" sz="1400" dirty="0" err="1">
                <a:solidFill>
                  <a:schemeClr val="accent5"/>
                </a:solidFill>
              </a:rPr>
              <a:t>be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err="1">
                <a:solidFill>
                  <a:schemeClr val="accent5"/>
                </a:solidFill>
              </a:rPr>
              <a:t>limited</a:t>
            </a:r>
            <a:r>
              <a:rPr lang="fr-CH" sz="1400" dirty="0">
                <a:solidFill>
                  <a:schemeClr val="accent5"/>
                </a:solidFill>
              </a:rPr>
              <a:t> to 20 m/s to </a:t>
            </a:r>
            <a:r>
              <a:rPr lang="fr-CH" sz="1400" dirty="0" err="1">
                <a:solidFill>
                  <a:schemeClr val="accent5"/>
                </a:solidFill>
              </a:rPr>
              <a:t>avoid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err="1">
                <a:solidFill>
                  <a:schemeClr val="accent5"/>
                </a:solidFill>
              </a:rPr>
              <a:t>failure</a:t>
            </a:r>
            <a:r>
              <a:rPr lang="fr-CH" sz="1400" dirty="0">
                <a:solidFill>
                  <a:schemeClr val="accent5"/>
                </a:solidFill>
              </a:rPr>
              <a:t> due to Flow </a:t>
            </a:r>
            <a:r>
              <a:rPr lang="fr-CH" sz="1400" dirty="0" err="1">
                <a:solidFill>
                  <a:schemeClr val="accent5"/>
                </a:solidFill>
              </a:rPr>
              <a:t>Induced</a:t>
            </a:r>
            <a:r>
              <a:rPr lang="fr-CH" sz="1400" dirty="0">
                <a:solidFill>
                  <a:schemeClr val="accent5"/>
                </a:solidFill>
              </a:rPr>
              <a:t> Vibrations. This </a:t>
            </a:r>
            <a:r>
              <a:rPr lang="fr-CH" sz="1400" dirty="0" err="1">
                <a:solidFill>
                  <a:schemeClr val="accent5"/>
                </a:solidFill>
              </a:rPr>
              <a:t>threshold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err="1">
                <a:solidFill>
                  <a:schemeClr val="accent5"/>
                </a:solidFill>
              </a:rPr>
              <a:t>may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err="1">
                <a:solidFill>
                  <a:schemeClr val="accent5"/>
                </a:solidFill>
              </a:rPr>
              <a:t>be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err="1">
                <a:solidFill>
                  <a:schemeClr val="accent5"/>
                </a:solidFill>
              </a:rPr>
              <a:t>increased</a:t>
            </a:r>
            <a:r>
              <a:rPr lang="fr-CH" sz="1400" dirty="0">
                <a:solidFill>
                  <a:schemeClr val="accent5"/>
                </a:solidFill>
              </a:rPr>
              <a:t> if </a:t>
            </a:r>
            <a:r>
              <a:rPr lang="fr-CH" sz="1400" dirty="0" err="1">
                <a:solidFill>
                  <a:schemeClr val="accent5"/>
                </a:solidFill>
              </a:rPr>
              <a:t>limited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err="1">
                <a:solidFill>
                  <a:schemeClr val="accent5"/>
                </a:solidFill>
              </a:rPr>
              <a:t>operation</a:t>
            </a:r>
            <a:r>
              <a:rPr lang="fr-CH" sz="1400" dirty="0">
                <a:solidFill>
                  <a:schemeClr val="accent5"/>
                </a:solidFill>
              </a:rPr>
              <a:t> in </a:t>
            </a:r>
            <a:r>
              <a:rPr lang="fr-CH" sz="1400" dirty="0" smtClean="0">
                <a:solidFill>
                  <a:schemeClr val="accent5"/>
                </a:solidFill>
              </a:rPr>
              <a:t>time.(flow to </a:t>
            </a:r>
            <a:r>
              <a:rPr lang="fr-CH" sz="1400" dirty="0" err="1" smtClean="0">
                <a:solidFill>
                  <a:schemeClr val="accent5"/>
                </a:solidFill>
              </a:rPr>
              <a:t>be</a:t>
            </a:r>
            <a:r>
              <a:rPr lang="fr-CH" sz="1400" dirty="0" smtClean="0">
                <a:solidFill>
                  <a:schemeClr val="accent5"/>
                </a:solidFill>
              </a:rPr>
              <a:t> </a:t>
            </a:r>
            <a:r>
              <a:rPr lang="fr-CH" sz="1400" dirty="0" err="1" smtClean="0">
                <a:solidFill>
                  <a:schemeClr val="accent5"/>
                </a:solidFill>
              </a:rPr>
              <a:t>limited</a:t>
            </a:r>
            <a:r>
              <a:rPr lang="fr-CH" sz="1400" dirty="0" smtClean="0">
                <a:solidFill>
                  <a:schemeClr val="accent5"/>
                </a:solidFill>
              </a:rPr>
              <a:t> </a:t>
            </a:r>
            <a:r>
              <a:rPr lang="fr-CH" sz="1400" dirty="0" err="1" smtClean="0">
                <a:solidFill>
                  <a:schemeClr val="accent5"/>
                </a:solidFill>
              </a:rPr>
              <a:t>from</a:t>
            </a:r>
            <a:r>
              <a:rPr lang="fr-CH" sz="1400" dirty="0" smtClean="0">
                <a:solidFill>
                  <a:schemeClr val="accent5"/>
                </a:solidFill>
              </a:rPr>
              <a:t> 2.7 to 4 g/s </a:t>
            </a:r>
            <a:r>
              <a:rPr lang="fr-CH" sz="1400" dirty="0" err="1" smtClean="0">
                <a:solidFill>
                  <a:schemeClr val="accent5"/>
                </a:solidFill>
              </a:rPr>
              <a:t>according</a:t>
            </a:r>
            <a:r>
              <a:rPr lang="fr-CH" sz="1400" dirty="0" smtClean="0">
                <a:solidFill>
                  <a:schemeClr val="accent5"/>
                </a:solidFill>
              </a:rPr>
              <a:t> to the </a:t>
            </a:r>
            <a:r>
              <a:rPr lang="fr-CH" sz="1400" dirty="0" err="1" smtClean="0">
                <a:solidFill>
                  <a:schemeClr val="accent5"/>
                </a:solidFill>
              </a:rPr>
              <a:t>temperature</a:t>
            </a:r>
            <a:r>
              <a:rPr lang="fr-CH" sz="1400" dirty="0" smtClean="0">
                <a:solidFill>
                  <a:schemeClr val="accent5"/>
                </a:solidFill>
              </a:rPr>
              <a:t>)</a:t>
            </a:r>
            <a:endParaRPr lang="fr-CH" sz="1400" dirty="0">
              <a:solidFill>
                <a:schemeClr val="accent5"/>
              </a:solidFill>
            </a:endParaRPr>
          </a:p>
          <a:p>
            <a:pPr algn="just"/>
            <a:endParaRPr lang="fr-CH" sz="1500" dirty="0">
              <a:solidFill>
                <a:schemeClr val="accent5"/>
              </a:solidFill>
              <a:sym typeface="Wingdings" panose="05000000000000000000" pitchFamily="2" charset="2"/>
            </a:endParaRPr>
          </a:p>
          <a:p>
            <a:pPr algn="just"/>
            <a:r>
              <a:rPr lang="fr-CH" sz="1500" b="1" dirty="0">
                <a:solidFill>
                  <a:schemeClr val="accent5"/>
                </a:solidFill>
              </a:rPr>
              <a:t>Impact on </a:t>
            </a:r>
            <a:r>
              <a:rPr lang="fr-CH" sz="1500" b="1" dirty="0" err="1" smtClean="0">
                <a:solidFill>
                  <a:schemeClr val="accent5"/>
                </a:solidFill>
              </a:rPr>
              <a:t>integration</a:t>
            </a:r>
            <a:endParaRPr lang="fr-CH" sz="1500" b="1" dirty="0">
              <a:solidFill>
                <a:schemeClr val="accent5"/>
              </a:solidFill>
            </a:endParaRPr>
          </a:p>
          <a:p>
            <a:pPr algn="just"/>
            <a:r>
              <a:rPr lang="fr-CH" sz="15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Service module </a:t>
            </a:r>
            <a:r>
              <a:rPr lang="fr-CH" sz="1500" dirty="0" err="1" smtClean="0">
                <a:solidFill>
                  <a:schemeClr val="accent5"/>
                </a:solidFill>
                <a:sym typeface="Wingdings" panose="05000000000000000000" pitchFamily="2" charset="2"/>
              </a:rPr>
              <a:t>lenght</a:t>
            </a:r>
            <a:r>
              <a:rPr lang="fr-CH" sz="15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 </a:t>
            </a:r>
            <a:r>
              <a:rPr lang="fr-CH" sz="1500" dirty="0" err="1" smtClean="0">
                <a:solidFill>
                  <a:schemeClr val="accent5"/>
                </a:solidFill>
                <a:sym typeface="Wingdings" panose="05000000000000000000" pitchFamily="2" charset="2"/>
              </a:rPr>
              <a:t>is</a:t>
            </a:r>
            <a:r>
              <a:rPr lang="fr-CH" sz="15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 </a:t>
            </a:r>
            <a:r>
              <a:rPr lang="fr-CH" sz="1500" dirty="0" err="1" smtClean="0">
                <a:solidFill>
                  <a:schemeClr val="accent5"/>
                </a:solidFill>
                <a:sym typeface="Wingdings" panose="05000000000000000000" pitchFamily="2" charset="2"/>
              </a:rPr>
              <a:t>increased</a:t>
            </a:r>
            <a:r>
              <a:rPr lang="fr-CH" sz="15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 of 1 </a:t>
            </a:r>
            <a:r>
              <a:rPr lang="fr-CH" sz="1500" dirty="0" err="1" smtClean="0">
                <a:solidFill>
                  <a:schemeClr val="accent5"/>
                </a:solidFill>
                <a:sym typeface="Wingdings" panose="05000000000000000000" pitchFamily="2" charset="2"/>
              </a:rPr>
              <a:t>meter</a:t>
            </a:r>
            <a:r>
              <a:rPr lang="fr-CH" sz="15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 </a:t>
            </a:r>
            <a:r>
              <a:rPr lang="fr-CH" sz="1500" dirty="0" err="1" smtClean="0">
                <a:solidFill>
                  <a:schemeClr val="accent5"/>
                </a:solidFill>
                <a:sym typeface="Wingdings" panose="05000000000000000000" pitchFamily="2" charset="2"/>
              </a:rPr>
              <a:t>with</a:t>
            </a:r>
            <a:r>
              <a:rPr lang="fr-CH" sz="15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 the addition of 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sz="14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Cool-down / Warm up  </a:t>
            </a:r>
            <a:r>
              <a:rPr lang="fr-CH" sz="1400" dirty="0" err="1" smtClean="0">
                <a:solidFill>
                  <a:schemeClr val="accent5"/>
                </a:solidFill>
                <a:sym typeface="Wingdings" panose="05000000000000000000" pitchFamily="2" charset="2"/>
              </a:rPr>
              <a:t>heater</a:t>
            </a:r>
            <a:r>
              <a:rPr lang="fr-CH" sz="14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 : </a:t>
            </a:r>
            <a:r>
              <a:rPr lang="fr-CH" sz="1400" dirty="0" err="1" smtClean="0">
                <a:solidFill>
                  <a:schemeClr val="accent5"/>
                </a:solidFill>
                <a:sym typeface="Wingdings" panose="05000000000000000000" pitchFamily="2" charset="2"/>
              </a:rPr>
              <a:t>cartridge</a:t>
            </a:r>
            <a:r>
              <a:rPr lang="fr-CH" sz="14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 type – 5 kW.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sz="14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A control valve </a:t>
            </a:r>
          </a:p>
          <a:p>
            <a:pPr algn="just"/>
            <a:endParaRPr lang="fr-CH" sz="1400" dirty="0" smtClean="0">
              <a:solidFill>
                <a:schemeClr val="accent5"/>
              </a:solidFill>
              <a:sym typeface="Wingdings" panose="05000000000000000000" pitchFamily="2" charset="2"/>
            </a:endParaRPr>
          </a:p>
          <a:p>
            <a:pPr algn="just"/>
            <a:r>
              <a:rPr lang="fr-CH" sz="1500" b="1" dirty="0" err="1" smtClean="0">
                <a:solidFill>
                  <a:schemeClr val="accent5"/>
                </a:solidFill>
                <a:sym typeface="Wingdings" panose="05000000000000000000" pitchFamily="2" charset="2"/>
              </a:rPr>
              <a:t>Advantages</a:t>
            </a:r>
            <a:r>
              <a:rPr lang="fr-CH" sz="1500" b="1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 of the </a:t>
            </a:r>
            <a:r>
              <a:rPr lang="fr-CH" sz="1500" b="1" dirty="0" err="1" smtClean="0">
                <a:solidFill>
                  <a:schemeClr val="accent5"/>
                </a:solidFill>
                <a:sym typeface="Wingdings" panose="05000000000000000000" pitchFamily="2" charset="2"/>
              </a:rPr>
              <a:t>chosen</a:t>
            </a:r>
            <a:r>
              <a:rPr lang="fr-CH" sz="1500" b="1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 solution :</a:t>
            </a:r>
            <a:endParaRPr lang="fr-CH" sz="1500" b="1" dirty="0">
              <a:solidFill>
                <a:schemeClr val="accent5"/>
              </a:solidFill>
              <a:sym typeface="Wingdings" panose="05000000000000000000" pitchFamily="2" charset="2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chemeClr val="accent5"/>
                </a:solidFill>
                <a:sym typeface="Wingdings" panose="05000000000000000000" pitchFamily="2" charset="2"/>
              </a:rPr>
              <a:t>Possibility</a:t>
            </a:r>
            <a:r>
              <a:rPr lang="fr-CH" sz="1400" dirty="0">
                <a:solidFill>
                  <a:schemeClr val="accent5"/>
                </a:solidFill>
                <a:sym typeface="Wingdings" panose="05000000000000000000" pitchFamily="2" charset="2"/>
              </a:rPr>
              <a:t> to </a:t>
            </a:r>
            <a:r>
              <a:rPr lang="fr-CH" sz="1400" dirty="0" err="1">
                <a:solidFill>
                  <a:schemeClr val="accent5"/>
                </a:solidFill>
                <a:sym typeface="Wingdings" panose="05000000000000000000" pitchFamily="2" charset="2"/>
              </a:rPr>
              <a:t>benefit</a:t>
            </a:r>
            <a:r>
              <a:rPr lang="fr-CH" sz="1400" dirty="0">
                <a:solidFill>
                  <a:schemeClr val="accent5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chemeClr val="accent5"/>
                </a:solidFill>
                <a:sym typeface="Wingdings" panose="05000000000000000000" pitchFamily="2" charset="2"/>
              </a:rPr>
              <a:t>from</a:t>
            </a:r>
            <a:r>
              <a:rPr lang="fr-CH" sz="1400" dirty="0">
                <a:solidFill>
                  <a:schemeClr val="accent5"/>
                </a:solidFill>
                <a:sym typeface="Wingdings" panose="05000000000000000000" pitchFamily="2" charset="2"/>
              </a:rPr>
              <a:t> the </a:t>
            </a:r>
            <a:r>
              <a:rPr lang="fr-CH" sz="1400" dirty="0" err="1">
                <a:solidFill>
                  <a:schemeClr val="accent5"/>
                </a:solidFill>
                <a:sym typeface="Wingdings" panose="05000000000000000000" pitchFamily="2" charset="2"/>
              </a:rPr>
              <a:t>controlled</a:t>
            </a:r>
            <a:r>
              <a:rPr lang="fr-CH" sz="1400" dirty="0">
                <a:solidFill>
                  <a:schemeClr val="accent5"/>
                </a:solidFill>
                <a:sym typeface="Wingdings" panose="05000000000000000000" pitchFamily="2" charset="2"/>
              </a:rPr>
              <a:t> CD of the </a:t>
            </a:r>
            <a:r>
              <a:rPr lang="fr-CH" sz="1400" dirty="0" err="1">
                <a:solidFill>
                  <a:schemeClr val="accent5"/>
                </a:solidFill>
                <a:sym typeface="Wingdings" panose="05000000000000000000" pitchFamily="2" charset="2"/>
              </a:rPr>
              <a:t>magnets</a:t>
            </a:r>
            <a:r>
              <a:rPr lang="fr-CH" sz="1400" dirty="0">
                <a:solidFill>
                  <a:schemeClr val="accent5"/>
                </a:solidFill>
                <a:sym typeface="Wingdings" panose="05000000000000000000" pitchFamily="2" charset="2"/>
              </a:rPr>
              <a:t> due to the </a:t>
            </a:r>
            <a:r>
              <a:rPr lang="fr-CH" sz="1400" dirty="0" err="1">
                <a:solidFill>
                  <a:schemeClr val="accent5"/>
                </a:solidFill>
                <a:sym typeface="Wingdings" panose="05000000000000000000" pitchFamily="2" charset="2"/>
              </a:rPr>
              <a:t>reduced</a:t>
            </a:r>
            <a:r>
              <a:rPr lang="fr-CH" sz="1400" dirty="0">
                <a:solidFill>
                  <a:schemeClr val="accent5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chemeClr val="accent5"/>
                </a:solidFill>
                <a:sym typeface="Wingdings" panose="05000000000000000000" pitchFamily="2" charset="2"/>
              </a:rPr>
              <a:t>Kv</a:t>
            </a:r>
            <a:r>
              <a:rPr lang="fr-CH" sz="1400" dirty="0">
                <a:solidFill>
                  <a:schemeClr val="accent5"/>
                </a:solidFill>
                <a:sym typeface="Wingdings" panose="05000000000000000000" pitchFamily="2" charset="2"/>
              </a:rPr>
              <a:t> of new </a:t>
            </a:r>
            <a:r>
              <a:rPr lang="fr-CH" sz="1400" dirty="0" err="1">
                <a:solidFill>
                  <a:schemeClr val="accent5"/>
                </a:solidFill>
                <a:sym typeface="Wingdings" panose="05000000000000000000" pitchFamily="2" charset="2"/>
              </a:rPr>
              <a:t>supply</a:t>
            </a:r>
            <a:r>
              <a:rPr lang="fr-CH" sz="1400" dirty="0">
                <a:solidFill>
                  <a:schemeClr val="accent5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valve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sz="14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No </a:t>
            </a:r>
            <a:r>
              <a:rPr lang="fr-CH" sz="1400" dirty="0">
                <a:solidFill>
                  <a:schemeClr val="accent5"/>
                </a:solidFill>
                <a:sym typeface="Wingdings" panose="05000000000000000000" pitchFamily="2" charset="2"/>
              </a:rPr>
              <a:t>impact </a:t>
            </a:r>
            <a:r>
              <a:rPr lang="fr-CH" sz="1400" dirty="0" err="1">
                <a:solidFill>
                  <a:schemeClr val="accent5"/>
                </a:solidFill>
                <a:sym typeface="Wingdings" panose="05000000000000000000" pitchFamily="2" charset="2"/>
              </a:rPr>
              <a:t>during</a:t>
            </a:r>
            <a:r>
              <a:rPr lang="fr-CH" sz="1400" dirty="0">
                <a:solidFill>
                  <a:schemeClr val="accent5"/>
                </a:solidFill>
                <a:sym typeface="Wingdings" panose="05000000000000000000" pitchFamily="2" charset="2"/>
              </a:rPr>
              <a:t> normal </a:t>
            </a:r>
            <a:r>
              <a:rPr lang="fr-CH" sz="1400" dirty="0" err="1" smtClean="0">
                <a:solidFill>
                  <a:schemeClr val="accent5"/>
                </a:solidFill>
                <a:sym typeface="Wingdings" panose="05000000000000000000" pitchFamily="2" charset="2"/>
              </a:rPr>
              <a:t>operation</a:t>
            </a:r>
            <a:endParaRPr lang="fr-CH" sz="1400" dirty="0" smtClean="0">
              <a:solidFill>
                <a:schemeClr val="accent5"/>
              </a:solidFill>
              <a:sym typeface="Wingdings" panose="05000000000000000000" pitchFamily="2" charset="2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CH" sz="1400" dirty="0" err="1" smtClean="0">
                <a:solidFill>
                  <a:schemeClr val="accent5"/>
                </a:solidFill>
                <a:sym typeface="Wingdings" panose="05000000000000000000" pitchFamily="2" charset="2"/>
              </a:rPr>
              <a:t>Heater</a:t>
            </a:r>
            <a:r>
              <a:rPr lang="fr-CH" sz="14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 </a:t>
            </a:r>
            <a:r>
              <a:rPr lang="fr-CH" sz="1400" dirty="0">
                <a:solidFill>
                  <a:schemeClr val="accent5"/>
                </a:solidFill>
                <a:sym typeface="Wingdings" panose="05000000000000000000" pitchFamily="2" charset="2"/>
              </a:rPr>
              <a:t>impact (</a:t>
            </a:r>
            <a:r>
              <a:rPr lang="fr-CH" sz="1400" dirty="0" err="1">
                <a:solidFill>
                  <a:schemeClr val="accent5"/>
                </a:solidFill>
                <a:sym typeface="Wingdings" panose="05000000000000000000" pitchFamily="2" charset="2"/>
              </a:rPr>
              <a:t>potential</a:t>
            </a:r>
            <a:r>
              <a:rPr lang="fr-CH" sz="1400" dirty="0">
                <a:solidFill>
                  <a:schemeClr val="accent5"/>
                </a:solidFill>
                <a:sym typeface="Wingdings" panose="05000000000000000000" pitchFamily="2" charset="2"/>
              </a:rPr>
              <a:t> high </a:t>
            </a:r>
            <a:r>
              <a:rPr lang="fr-CH" sz="1400" dirty="0" err="1">
                <a:solidFill>
                  <a:schemeClr val="accent5"/>
                </a:solidFill>
                <a:sym typeface="Wingdings" panose="05000000000000000000" pitchFamily="2" charset="2"/>
              </a:rPr>
              <a:t>temperature</a:t>
            </a:r>
            <a:r>
              <a:rPr lang="fr-CH" sz="1400" dirty="0">
                <a:solidFill>
                  <a:schemeClr val="accent5"/>
                </a:solidFill>
                <a:sym typeface="Wingdings" panose="05000000000000000000" pitchFamily="2" charset="2"/>
              </a:rPr>
              <a:t>) </a:t>
            </a:r>
            <a:r>
              <a:rPr lang="fr-CH" sz="1400" dirty="0" err="1">
                <a:solidFill>
                  <a:schemeClr val="accent5"/>
                </a:solidFill>
                <a:sym typeface="Wingdings" panose="05000000000000000000" pitchFamily="2" charset="2"/>
              </a:rPr>
              <a:t>is</a:t>
            </a:r>
            <a:r>
              <a:rPr lang="fr-CH" sz="1400" dirty="0">
                <a:solidFill>
                  <a:schemeClr val="accent5"/>
                </a:solidFill>
                <a:sym typeface="Wingdings" panose="05000000000000000000" pitchFamily="2" charset="2"/>
              </a:rPr>
              <a:t> a </a:t>
            </a:r>
            <a:r>
              <a:rPr lang="fr-CH" sz="1400" dirty="0" err="1">
                <a:solidFill>
                  <a:schemeClr val="accent5"/>
                </a:solidFill>
                <a:sym typeface="Wingdings" panose="05000000000000000000" pitchFamily="2" charset="2"/>
              </a:rPr>
              <a:t>known</a:t>
            </a:r>
            <a:r>
              <a:rPr lang="fr-CH" sz="1400" dirty="0">
                <a:solidFill>
                  <a:schemeClr val="accent5"/>
                </a:solidFill>
                <a:sym typeface="Wingdings" panose="05000000000000000000" pitchFamily="2" charset="2"/>
              </a:rPr>
              <a:t> and </a:t>
            </a:r>
            <a:r>
              <a:rPr lang="fr-CH" sz="1400" dirty="0" err="1">
                <a:solidFill>
                  <a:schemeClr val="accent5"/>
                </a:solidFill>
                <a:sym typeface="Wingdings" panose="05000000000000000000" pitchFamily="2" charset="2"/>
              </a:rPr>
              <a:t>managed</a:t>
            </a:r>
            <a:r>
              <a:rPr lang="fr-CH" sz="1400" dirty="0">
                <a:solidFill>
                  <a:schemeClr val="accent5"/>
                </a:solidFill>
                <a:sym typeface="Wingdings" panose="05000000000000000000" pitchFamily="2" charset="2"/>
              </a:rPr>
              <a:t> issue (</a:t>
            </a:r>
            <a:r>
              <a:rPr lang="fr-CH" sz="1400" dirty="0" err="1">
                <a:solidFill>
                  <a:schemeClr val="accent5"/>
                </a:solidFill>
                <a:sym typeface="Wingdings" panose="05000000000000000000" pitchFamily="2" charset="2"/>
              </a:rPr>
              <a:t>e.g</a:t>
            </a:r>
            <a:r>
              <a:rPr lang="fr-CH" sz="1400" dirty="0">
                <a:solidFill>
                  <a:schemeClr val="accent5"/>
                </a:solidFill>
                <a:sym typeface="Wingdings" panose="05000000000000000000" pitchFamily="2" charset="2"/>
              </a:rPr>
              <a:t>. 600 kW </a:t>
            </a:r>
            <a:r>
              <a:rPr lang="fr-CH" sz="1400" dirty="0" err="1">
                <a:solidFill>
                  <a:schemeClr val="accent5"/>
                </a:solidFill>
                <a:sym typeface="Wingdings" panose="05000000000000000000" pitchFamily="2" charset="2"/>
              </a:rPr>
              <a:t>installed</a:t>
            </a:r>
            <a:r>
              <a:rPr lang="fr-CH" sz="1400" dirty="0">
                <a:solidFill>
                  <a:schemeClr val="accent5"/>
                </a:solidFill>
                <a:sym typeface="Wingdings" panose="05000000000000000000" pitchFamily="2" charset="2"/>
              </a:rPr>
              <a:t> in the QUI)  Installation of DO to command the </a:t>
            </a:r>
            <a:r>
              <a:rPr lang="fr-CH" sz="1400" dirty="0" err="1">
                <a:solidFill>
                  <a:schemeClr val="accent5"/>
                </a:solidFill>
                <a:sym typeface="Wingdings" panose="05000000000000000000" pitchFamily="2" charset="2"/>
              </a:rPr>
              <a:t>heater</a:t>
            </a:r>
            <a:r>
              <a:rPr lang="fr-CH" sz="1400" dirty="0">
                <a:solidFill>
                  <a:schemeClr val="accent5"/>
                </a:solidFill>
                <a:sym typeface="Wingdings" panose="05000000000000000000" pitchFamily="2" charset="2"/>
              </a:rPr>
              <a:t>, Thermal switch </a:t>
            </a:r>
            <a:r>
              <a:rPr lang="fr-CH" sz="1400" dirty="0" err="1">
                <a:solidFill>
                  <a:schemeClr val="accent5"/>
                </a:solidFill>
                <a:sym typeface="Wingdings" panose="05000000000000000000" pitchFamily="2" charset="2"/>
              </a:rPr>
              <a:t>installed</a:t>
            </a:r>
            <a:r>
              <a:rPr lang="fr-CH" sz="1400" dirty="0">
                <a:solidFill>
                  <a:schemeClr val="accent5"/>
                </a:solidFill>
                <a:sym typeface="Wingdings" panose="05000000000000000000" pitchFamily="2" charset="2"/>
              </a:rPr>
              <a:t> at the </a:t>
            </a:r>
            <a:r>
              <a:rPr lang="fr-CH" sz="1400" dirty="0" err="1">
                <a:solidFill>
                  <a:schemeClr val="accent5"/>
                </a:solidFill>
                <a:sym typeface="Wingdings" panose="05000000000000000000" pitchFamily="2" charset="2"/>
              </a:rPr>
              <a:t>outlet</a:t>
            </a:r>
            <a:r>
              <a:rPr lang="fr-CH" sz="1400" dirty="0">
                <a:solidFill>
                  <a:schemeClr val="accent5"/>
                </a:solidFill>
                <a:sym typeface="Wingdings" panose="05000000000000000000" pitchFamily="2" charset="2"/>
              </a:rPr>
              <a:t>.</a:t>
            </a:r>
          </a:p>
          <a:p>
            <a:pPr algn="just"/>
            <a:endParaRPr lang="fr-CH" sz="1500" dirty="0">
              <a:solidFill>
                <a:schemeClr val="accent5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706" y="1321720"/>
            <a:ext cx="3830921" cy="2133677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867199" y="1001793"/>
            <a:ext cx="4715934" cy="42422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 algn="just">
              <a:buNone/>
            </a:pPr>
            <a:r>
              <a:rPr lang="fr-CH" sz="1200" b="1" dirty="0" err="1" smtClean="0">
                <a:solidFill>
                  <a:schemeClr val="bg2"/>
                </a:solidFill>
              </a:rPr>
              <a:t>Modelled</a:t>
            </a:r>
            <a:r>
              <a:rPr lang="fr-CH" sz="1200" b="1" dirty="0" smtClean="0">
                <a:solidFill>
                  <a:schemeClr val="bg2"/>
                </a:solidFill>
              </a:rPr>
              <a:t> </a:t>
            </a:r>
            <a:r>
              <a:rPr lang="fr-CH" sz="1200" b="1" dirty="0" err="1" smtClean="0">
                <a:solidFill>
                  <a:schemeClr val="bg2"/>
                </a:solidFill>
              </a:rPr>
              <a:t>velocity</a:t>
            </a:r>
            <a:r>
              <a:rPr lang="fr-CH" sz="1200" b="1" dirty="0" smtClean="0">
                <a:solidFill>
                  <a:schemeClr val="bg2"/>
                </a:solidFill>
              </a:rPr>
              <a:t> profile in CS flexible </a:t>
            </a:r>
            <a:r>
              <a:rPr lang="fr-CH" sz="1200" b="1" dirty="0" err="1" smtClean="0">
                <a:solidFill>
                  <a:schemeClr val="bg2"/>
                </a:solidFill>
              </a:rPr>
              <a:t>during</a:t>
            </a:r>
            <a:r>
              <a:rPr lang="fr-CH" sz="1200" b="1" dirty="0" smtClean="0">
                <a:solidFill>
                  <a:schemeClr val="bg2"/>
                </a:solidFill>
              </a:rPr>
              <a:t> CD</a:t>
            </a:r>
            <a:endParaRPr lang="fr-CH" sz="1200" b="1" dirty="0">
              <a:solidFill>
                <a:schemeClr val="bg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067" y="3688253"/>
            <a:ext cx="5093240" cy="2373249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875764" y="3447978"/>
            <a:ext cx="4715934" cy="42422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 algn="just">
              <a:buNone/>
            </a:pPr>
            <a:r>
              <a:rPr lang="fr-CH" sz="1200" b="1" dirty="0" err="1" smtClean="0">
                <a:solidFill>
                  <a:schemeClr val="bg2"/>
                </a:solidFill>
              </a:rPr>
              <a:t>Modelled</a:t>
            </a:r>
            <a:r>
              <a:rPr lang="fr-CH" sz="1200" b="1" dirty="0" smtClean="0">
                <a:solidFill>
                  <a:schemeClr val="bg2"/>
                </a:solidFill>
              </a:rPr>
              <a:t> </a:t>
            </a:r>
            <a:r>
              <a:rPr lang="fr-CH" sz="1200" b="1" dirty="0" err="1" smtClean="0">
                <a:solidFill>
                  <a:schemeClr val="bg2"/>
                </a:solidFill>
              </a:rPr>
              <a:t>heater</a:t>
            </a:r>
            <a:r>
              <a:rPr lang="fr-CH" sz="1200" b="1" dirty="0" smtClean="0">
                <a:solidFill>
                  <a:schemeClr val="bg2"/>
                </a:solidFill>
              </a:rPr>
              <a:t> </a:t>
            </a:r>
            <a:r>
              <a:rPr lang="fr-CH" sz="1200" b="1" dirty="0" err="1" smtClean="0">
                <a:solidFill>
                  <a:schemeClr val="bg2"/>
                </a:solidFill>
              </a:rPr>
              <a:t>duty</a:t>
            </a:r>
            <a:r>
              <a:rPr lang="fr-CH" sz="1200" b="1" dirty="0" smtClean="0">
                <a:solidFill>
                  <a:schemeClr val="bg2"/>
                </a:solidFill>
              </a:rPr>
              <a:t> and CD </a:t>
            </a:r>
            <a:r>
              <a:rPr lang="fr-CH" sz="1200" b="1" smtClean="0">
                <a:solidFill>
                  <a:schemeClr val="bg2"/>
                </a:solidFill>
              </a:rPr>
              <a:t>mass flow aret </a:t>
            </a:r>
            <a:r>
              <a:rPr lang="fr-CH" sz="1200" b="1" dirty="0" smtClean="0">
                <a:solidFill>
                  <a:schemeClr val="bg2"/>
                </a:solidFill>
              </a:rPr>
              <a:t>profile in CS flexible </a:t>
            </a:r>
            <a:r>
              <a:rPr lang="fr-CH" sz="1200" b="1" dirty="0" err="1" smtClean="0">
                <a:solidFill>
                  <a:schemeClr val="bg2"/>
                </a:solidFill>
              </a:rPr>
              <a:t>during</a:t>
            </a:r>
            <a:r>
              <a:rPr lang="fr-CH" sz="1200" b="1" dirty="0" smtClean="0">
                <a:solidFill>
                  <a:schemeClr val="bg2"/>
                </a:solidFill>
              </a:rPr>
              <a:t> CD</a:t>
            </a:r>
            <a:endParaRPr lang="fr-CH" sz="1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01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fr-CH" dirty="0" err="1" smtClean="0"/>
              <a:t>Helium</a:t>
            </a:r>
            <a:r>
              <a:rPr lang="fr-CH" dirty="0" smtClean="0"/>
              <a:t> flow </a:t>
            </a:r>
            <a:r>
              <a:rPr lang="fr-CH" dirty="0" err="1" smtClean="0"/>
              <a:t>requirement</a:t>
            </a:r>
            <a:r>
              <a:rPr lang="fr-CH" dirty="0" smtClean="0"/>
              <a:t> and thermal design</a:t>
            </a:r>
            <a:br>
              <a:rPr lang="fr-CH" dirty="0" smtClean="0"/>
            </a:br>
            <a:r>
              <a:rPr lang="fr-CH" dirty="0" smtClean="0"/>
              <a:t>DFHM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DDR_DFH-</a:t>
            </a:r>
            <a:r>
              <a:rPr lang="en-GB" dirty="0" err="1"/>
              <a:t>funct</a:t>
            </a:r>
            <a:r>
              <a:rPr lang="en-GB" dirty="0"/>
              <a:t>-spec    16/06/2020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17500" y="2060888"/>
            <a:ext cx="3911035" cy="360331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CH" sz="1800" dirty="0" err="1"/>
              <a:t>Gaseous</a:t>
            </a:r>
            <a:r>
              <a:rPr lang="fr-CH" sz="1800" dirty="0"/>
              <a:t> </a:t>
            </a:r>
            <a:r>
              <a:rPr lang="fr-CH" sz="1800" dirty="0" err="1"/>
              <a:t>helium</a:t>
            </a:r>
            <a:r>
              <a:rPr lang="fr-CH" sz="1800" dirty="0"/>
              <a:t> </a:t>
            </a:r>
            <a:r>
              <a:rPr lang="fr-CH" sz="1800" dirty="0" err="1" smtClean="0"/>
              <a:t>feeding</a:t>
            </a:r>
            <a:r>
              <a:rPr lang="fr-CH" sz="1800" dirty="0" smtClean="0"/>
              <a:t> DFHM </a:t>
            </a:r>
            <a:r>
              <a:rPr lang="fr-CH" sz="1800" dirty="0" err="1" smtClean="0"/>
              <a:t>from</a:t>
            </a:r>
            <a:r>
              <a:rPr lang="fr-CH" sz="1800" dirty="0" smtClean="0"/>
              <a:t> SC </a:t>
            </a:r>
            <a:r>
              <a:rPr lang="fr-CH" sz="1800" dirty="0" err="1" smtClean="0"/>
              <a:t>link</a:t>
            </a:r>
            <a:r>
              <a:rPr lang="fr-CH" sz="1800" dirty="0" smtClean="0"/>
              <a:t> </a:t>
            </a:r>
            <a:r>
              <a:rPr lang="fr-CH" sz="1800" dirty="0" err="1" smtClean="0"/>
              <a:t>available</a:t>
            </a:r>
            <a:r>
              <a:rPr lang="fr-CH" sz="1800" dirty="0" smtClean="0"/>
              <a:t> at 16 K</a:t>
            </a:r>
          </a:p>
          <a:p>
            <a:pPr marL="0" indent="0" algn="just">
              <a:buNone/>
            </a:pPr>
            <a:endParaRPr lang="fr-CH" sz="1800" dirty="0"/>
          </a:p>
          <a:p>
            <a:pPr algn="just"/>
            <a:r>
              <a:rPr lang="fr-CH" sz="1800" dirty="0" smtClean="0"/>
              <a:t>DFHM </a:t>
            </a:r>
            <a:r>
              <a:rPr lang="fr-CH" sz="1800" dirty="0" err="1" smtClean="0"/>
              <a:t>designed</a:t>
            </a:r>
            <a:r>
              <a:rPr lang="fr-CH" sz="1800" dirty="0" smtClean="0"/>
              <a:t> for:</a:t>
            </a:r>
          </a:p>
          <a:p>
            <a:pPr lvl="1" algn="just"/>
            <a:r>
              <a:rPr lang="fr-CH" sz="1700" dirty="0" smtClean="0"/>
              <a:t>Design : 4.5 g/s</a:t>
            </a:r>
          </a:p>
          <a:p>
            <a:pPr algn="just"/>
            <a:endParaRPr lang="fr-CH" sz="1800" dirty="0"/>
          </a:p>
          <a:p>
            <a:pPr algn="just"/>
            <a:r>
              <a:rPr lang="fr-CH" sz="1800" dirty="0" smtClean="0"/>
              <a:t>Total </a:t>
            </a:r>
            <a:r>
              <a:rPr lang="fr-CH" sz="1800" dirty="0" err="1" smtClean="0"/>
              <a:t>Heat</a:t>
            </a:r>
            <a:r>
              <a:rPr lang="fr-CH" sz="1800" dirty="0" smtClean="0"/>
              <a:t> </a:t>
            </a:r>
            <a:r>
              <a:rPr lang="fr-CH" sz="1800" dirty="0" err="1" smtClean="0"/>
              <a:t>load</a:t>
            </a:r>
            <a:r>
              <a:rPr lang="fr-CH" sz="1800" dirty="0" smtClean="0"/>
              <a:t> &lt; 30 W</a:t>
            </a:r>
          </a:p>
          <a:p>
            <a:pPr marL="0" indent="0" algn="just">
              <a:buNone/>
            </a:pPr>
            <a:endParaRPr lang="fr-CH" sz="1800" dirty="0" smtClean="0"/>
          </a:p>
          <a:p>
            <a:pPr algn="just"/>
            <a:r>
              <a:rPr lang="fr-CH" sz="1800" dirty="0" smtClean="0"/>
              <a:t>No condensation on </a:t>
            </a:r>
            <a:r>
              <a:rPr lang="fr-CH" sz="1800" dirty="0" err="1" smtClean="0"/>
              <a:t>external</a:t>
            </a:r>
            <a:r>
              <a:rPr lang="fr-CH" sz="1800" dirty="0" smtClean="0"/>
              <a:t> surface and </a:t>
            </a:r>
            <a:r>
              <a:rPr lang="fr-CH" sz="1800" dirty="0" err="1" smtClean="0"/>
              <a:t>feedthrough</a:t>
            </a:r>
            <a:endParaRPr lang="fr-CH" sz="1800" dirty="0" smtClean="0"/>
          </a:p>
          <a:p>
            <a:pPr algn="just"/>
            <a:endParaRPr lang="fr-CH" sz="1800" dirty="0"/>
          </a:p>
          <a:p>
            <a:pPr algn="just"/>
            <a:r>
              <a:rPr lang="fr-CH" sz="1800" dirty="0" smtClean="0"/>
              <a:t>Thermal </a:t>
            </a:r>
            <a:r>
              <a:rPr lang="fr-CH" sz="1800" dirty="0" err="1" smtClean="0"/>
              <a:t>shield</a:t>
            </a:r>
            <a:r>
              <a:rPr lang="fr-CH" sz="1800" dirty="0" smtClean="0"/>
              <a:t> not </a:t>
            </a:r>
            <a:r>
              <a:rPr lang="fr-CH" sz="1800" dirty="0" err="1" smtClean="0"/>
              <a:t>required</a:t>
            </a:r>
            <a:endParaRPr lang="fr-CH" sz="1800" dirty="0" smtClean="0"/>
          </a:p>
          <a:p>
            <a:pPr algn="just"/>
            <a:endParaRPr lang="fr-CH" sz="2000" dirty="0" smtClean="0"/>
          </a:p>
          <a:p>
            <a:pPr algn="just"/>
            <a:endParaRPr lang="en-GB" sz="20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272668" y="1348368"/>
            <a:ext cx="6997700" cy="7504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fr-CH" sz="2400" b="1" dirty="0" smtClean="0"/>
              <a:t>DFHM : </a:t>
            </a:r>
            <a:r>
              <a:rPr lang="fr-CH" sz="2400" b="1" dirty="0" err="1" smtClean="0"/>
              <a:t>Ultimate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current</a:t>
            </a:r>
            <a:endParaRPr lang="fr-CH" sz="2400" b="1" dirty="0" smtClean="0"/>
          </a:p>
          <a:p>
            <a:pPr marL="0" indent="0" algn="just">
              <a:buNone/>
            </a:pPr>
            <a:endParaRPr lang="fr-CH" sz="2000" dirty="0" smtClean="0"/>
          </a:p>
          <a:p>
            <a:pPr algn="just"/>
            <a:endParaRPr lang="en-GB" sz="20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871441" y="5799094"/>
            <a:ext cx="6997700" cy="7504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GB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6758" y="2016431"/>
            <a:ext cx="7875242" cy="361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62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fr-CH" dirty="0" err="1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fr-CH" dirty="0" smtClean="0"/>
          </a:p>
          <a:p>
            <a:pPr lvl="1"/>
            <a:r>
              <a:rPr lang="fr-CH" dirty="0" smtClean="0"/>
              <a:t>PFD </a:t>
            </a:r>
            <a:r>
              <a:rPr lang="fr-CH" dirty="0" smtClean="0"/>
              <a:t>and interface</a:t>
            </a:r>
          </a:p>
          <a:p>
            <a:pPr lvl="1"/>
            <a:r>
              <a:rPr lang="fr-CH" dirty="0" err="1" smtClean="0"/>
              <a:t>Cryogenic</a:t>
            </a:r>
            <a:r>
              <a:rPr lang="fr-CH" dirty="0" smtClean="0"/>
              <a:t> </a:t>
            </a:r>
            <a:r>
              <a:rPr lang="fr-CH" dirty="0" err="1" smtClean="0"/>
              <a:t>safety</a:t>
            </a:r>
            <a:r>
              <a:rPr lang="fr-CH" dirty="0" smtClean="0"/>
              <a:t> : Pressure </a:t>
            </a:r>
            <a:r>
              <a:rPr lang="fr-CH" dirty="0" err="1" smtClean="0"/>
              <a:t>map</a:t>
            </a:r>
            <a:endParaRPr lang="fr-CH" dirty="0" smtClean="0"/>
          </a:p>
          <a:p>
            <a:pPr lvl="1"/>
            <a:r>
              <a:rPr lang="fr-CH" dirty="0" smtClean="0"/>
              <a:t>Operating </a:t>
            </a:r>
            <a:r>
              <a:rPr lang="fr-CH" dirty="0" smtClean="0"/>
              <a:t>cases</a:t>
            </a:r>
          </a:p>
          <a:p>
            <a:pPr lvl="2"/>
            <a:r>
              <a:rPr lang="fr-CH" dirty="0" err="1" smtClean="0"/>
              <a:t>Helium</a:t>
            </a:r>
            <a:r>
              <a:rPr lang="fr-CH" dirty="0" smtClean="0"/>
              <a:t> </a:t>
            </a:r>
            <a:r>
              <a:rPr lang="fr-CH" dirty="0" err="1" smtClean="0"/>
              <a:t>requirement</a:t>
            </a:r>
            <a:endParaRPr lang="fr-CH" dirty="0" smtClean="0"/>
          </a:p>
          <a:p>
            <a:pPr lvl="2"/>
            <a:r>
              <a:rPr lang="fr-CH" dirty="0" err="1" smtClean="0"/>
              <a:t>Controlled</a:t>
            </a:r>
            <a:r>
              <a:rPr lang="fr-CH" dirty="0" smtClean="0"/>
              <a:t> cool-down</a:t>
            </a:r>
            <a:endParaRPr lang="fr-CH" dirty="0" smtClean="0"/>
          </a:p>
          <a:p>
            <a:pPr lvl="1"/>
            <a:r>
              <a:rPr lang="fr-CH" dirty="0" smtClean="0"/>
              <a:t>Cryo instrumentation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tabLst>
                <a:tab pos="2600325" algn="l"/>
                <a:tab pos="5381625" algn="l"/>
              </a:tabLst>
            </a:pPr>
            <a:r>
              <a:rPr lang="nl-NL" sz="1600" dirty="0"/>
              <a:t>V. Gahier – </a:t>
            </a:r>
            <a:r>
              <a:rPr lang="en-GB" sz="1600" dirty="0"/>
              <a:t>DFM DDR :  Cryogenic flow scheme &amp; cool down – Jan 2022</a:t>
            </a:r>
            <a:r>
              <a:rPr lang="nl-NL" sz="1600" dirty="0"/>
              <a:t> </a:t>
            </a: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88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3919" y="1268760"/>
            <a:ext cx="7338505" cy="51845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180000"/>
            <a:ext cx="11568608" cy="720000"/>
          </a:xfrm>
        </p:spPr>
        <p:txBody>
          <a:bodyPr/>
          <a:lstStyle/>
          <a:p>
            <a:r>
              <a:rPr lang="fr-CH" sz="2800" dirty="0"/>
              <a:t>Zoom on </a:t>
            </a:r>
            <a:r>
              <a:rPr lang="fr-CH" sz="2800" dirty="0" smtClean="0"/>
              <a:t>Cold </a:t>
            </a:r>
            <a:r>
              <a:rPr lang="fr-CH" sz="2800" dirty="0" err="1" smtClean="0"/>
              <a:t>Powering</a:t>
            </a:r>
            <a:r>
              <a:rPr lang="fr-CH" sz="2800" dirty="0" smtClean="0"/>
              <a:t> for </a:t>
            </a:r>
            <a:r>
              <a:rPr lang="fr-CH" sz="2800" dirty="0" err="1" smtClean="0"/>
              <a:t>Matching</a:t>
            </a:r>
            <a:r>
              <a:rPr lang="fr-CH" sz="2800" dirty="0" smtClean="0"/>
              <a:t> Section </a:t>
            </a:r>
            <a:r>
              <a:rPr lang="fr-CH" sz="2800" dirty="0" err="1" smtClean="0"/>
              <a:t>cooling</a:t>
            </a:r>
            <a:r>
              <a:rPr lang="fr-CH" sz="2800" dirty="0" smtClean="0"/>
              <a:t> </a:t>
            </a:r>
            <a:r>
              <a:rPr lang="fr-CH" sz="2800" dirty="0"/>
              <a:t>architecture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cxnSp>
        <p:nvCxnSpPr>
          <p:cNvPr id="11" name="Straight Connector 10"/>
          <p:cNvCxnSpPr>
            <a:stCxn id="10" idx="3"/>
          </p:cNvCxnSpPr>
          <p:nvPr/>
        </p:nvCxnSpPr>
        <p:spPr>
          <a:xfrm>
            <a:off x="2701969" y="3466349"/>
            <a:ext cx="1468117" cy="1052868"/>
          </a:xfrm>
          <a:prstGeom prst="line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2817" y="2881573"/>
            <a:ext cx="2489152" cy="11695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just">
              <a:defRPr sz="1400" b="1"/>
            </a:lvl1pPr>
          </a:lstStyle>
          <a:p>
            <a:r>
              <a:rPr lang="fr-CH" dirty="0"/>
              <a:t> </a:t>
            </a:r>
            <a:r>
              <a:rPr lang="fr-CH" dirty="0" smtClean="0"/>
              <a:t>SC </a:t>
            </a:r>
            <a:r>
              <a:rPr lang="fr-CH" dirty="0" err="1" smtClean="0"/>
              <a:t>link</a:t>
            </a:r>
            <a:r>
              <a:rPr lang="fr-CH" dirty="0" smtClean="0"/>
              <a:t> (</a:t>
            </a:r>
            <a:r>
              <a:rPr lang="fr-CH" dirty="0" err="1" smtClean="0"/>
              <a:t>DSHm</a:t>
            </a:r>
            <a:r>
              <a:rPr lang="fr-CH" dirty="0" smtClean="0"/>
              <a:t>) </a:t>
            </a:r>
            <a:r>
              <a:rPr lang="fr-CH" b="0" dirty="0" smtClean="0"/>
              <a:t>~ 117 m</a:t>
            </a:r>
          </a:p>
          <a:p>
            <a:r>
              <a:rPr lang="fr-CH" b="0" dirty="0" smtClean="0"/>
              <a:t>15 </a:t>
            </a:r>
            <a:r>
              <a:rPr lang="fr-CH" b="0" dirty="0" err="1"/>
              <a:t>cables</a:t>
            </a:r>
            <a:r>
              <a:rPr lang="fr-CH" b="0" dirty="0"/>
              <a:t> </a:t>
            </a:r>
            <a:r>
              <a:rPr lang="fr-CH" b="0" dirty="0" err="1"/>
              <a:t>cooled</a:t>
            </a:r>
            <a:r>
              <a:rPr lang="fr-CH" b="0" dirty="0"/>
              <a:t> by </a:t>
            </a:r>
            <a:r>
              <a:rPr lang="fr-CH" b="0" dirty="0" err="1"/>
              <a:t>gaseous</a:t>
            </a:r>
            <a:r>
              <a:rPr lang="fr-CH" b="0" dirty="0"/>
              <a:t> </a:t>
            </a:r>
            <a:r>
              <a:rPr lang="fr-CH" b="0" dirty="0" err="1"/>
              <a:t>helium</a:t>
            </a:r>
            <a:endParaRPr lang="fr-CH" b="0" dirty="0"/>
          </a:p>
          <a:p>
            <a:r>
              <a:rPr lang="fr-CH" b="0" dirty="0"/>
              <a:t>Cryostat at </a:t>
            </a:r>
            <a:r>
              <a:rPr lang="fr-CH" dirty="0" smtClean="0"/>
              <a:t>1 </a:t>
            </a:r>
            <a:r>
              <a:rPr lang="fr-CH" dirty="0"/>
              <a:t>W/m</a:t>
            </a:r>
          </a:p>
          <a:p>
            <a:r>
              <a:rPr lang="fr-CH" dirty="0"/>
              <a:t>MgB2 </a:t>
            </a:r>
            <a:r>
              <a:rPr lang="fr-CH" dirty="0" smtClean="0"/>
              <a:t>&lt; 17 K</a:t>
            </a:r>
            <a:endParaRPr lang="fr-CH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A6728D1-0229-4BF8-850A-66342B12C3E5}"/>
              </a:ext>
            </a:extLst>
          </p:cNvPr>
          <p:cNvCxnSpPr>
            <a:cxnSpLocks/>
          </p:cNvCxnSpPr>
          <p:nvPr/>
        </p:nvCxnSpPr>
        <p:spPr>
          <a:xfrm flipV="1">
            <a:off x="8112774" y="4181072"/>
            <a:ext cx="616087" cy="935343"/>
          </a:xfrm>
          <a:prstGeom prst="straightConnector1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735255" y="3269611"/>
            <a:ext cx="3117713" cy="11695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just">
              <a:defRPr sz="1400" b="1"/>
            </a:lvl1pPr>
          </a:lstStyle>
          <a:p>
            <a:r>
              <a:rPr lang="fr-CH" dirty="0" err="1" smtClean="0"/>
              <a:t>DFHm</a:t>
            </a:r>
            <a:endParaRPr lang="fr-CH" dirty="0"/>
          </a:p>
          <a:p>
            <a:r>
              <a:rPr lang="fr-CH" dirty="0">
                <a:solidFill>
                  <a:schemeClr val="accent6">
                    <a:lumMod val="75000"/>
                  </a:schemeClr>
                </a:solidFill>
              </a:rPr>
              <a:t>MgB2-HTS </a:t>
            </a:r>
            <a:r>
              <a:rPr lang="fr-CH" dirty="0" err="1">
                <a:solidFill>
                  <a:schemeClr val="accent6">
                    <a:lumMod val="75000"/>
                  </a:schemeClr>
                </a:solidFill>
              </a:rPr>
              <a:t>splice</a:t>
            </a:r>
            <a:r>
              <a:rPr lang="fr-CH" dirty="0">
                <a:solidFill>
                  <a:schemeClr val="accent6">
                    <a:lumMod val="75000"/>
                  </a:schemeClr>
                </a:solidFill>
              </a:rPr>
              <a:t> &lt; 17 K </a:t>
            </a:r>
            <a:r>
              <a:rPr lang="fr-CH" b="0" dirty="0"/>
              <a:t>by </a:t>
            </a:r>
            <a:r>
              <a:rPr lang="fr-CH" b="0" dirty="0" err="1"/>
              <a:t>forced</a:t>
            </a:r>
            <a:r>
              <a:rPr lang="fr-CH" b="0" dirty="0"/>
              <a:t> </a:t>
            </a:r>
            <a:r>
              <a:rPr lang="fr-CH" b="0" dirty="0" err="1"/>
              <a:t>gaseous</a:t>
            </a:r>
            <a:r>
              <a:rPr lang="fr-CH" b="0" dirty="0"/>
              <a:t> circulation</a:t>
            </a:r>
          </a:p>
          <a:p>
            <a:r>
              <a:rPr lang="en-GB" b="0" dirty="0" smtClean="0"/>
              <a:t>10 current leads</a:t>
            </a:r>
          </a:p>
          <a:p>
            <a:r>
              <a:rPr lang="en-GB" b="0" dirty="0"/>
              <a:t>-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HTS- copper transition &lt; 50 K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A6728D1-0229-4BF8-850A-66342B12C3E5}"/>
              </a:ext>
            </a:extLst>
          </p:cNvPr>
          <p:cNvCxnSpPr>
            <a:cxnSpLocks/>
          </p:cNvCxnSpPr>
          <p:nvPr/>
        </p:nvCxnSpPr>
        <p:spPr>
          <a:xfrm flipV="1">
            <a:off x="6810482" y="3102299"/>
            <a:ext cx="1733790" cy="1197247"/>
          </a:xfrm>
          <a:prstGeom prst="straightConnector1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82850" y="1637347"/>
            <a:ext cx="2414944" cy="9541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just">
              <a:defRPr sz="1400" b="1"/>
            </a:lvl1pPr>
          </a:lstStyle>
          <a:p>
            <a:r>
              <a:rPr lang="en-GB" b="0" dirty="0" smtClean="0"/>
              <a:t>One Service module feeding in particular supercritical helium to Cold Powering system.</a:t>
            </a:r>
          </a:p>
        </p:txBody>
      </p:sp>
      <p:sp>
        <p:nvSpPr>
          <p:cNvPr id="19" name="Footer Placeholder 4"/>
          <p:cNvSpPr txBox="1">
            <a:spLocks/>
          </p:cNvSpPr>
          <p:nvPr/>
        </p:nvSpPr>
        <p:spPr>
          <a:xfrm>
            <a:off x="6692395" y="6577734"/>
            <a:ext cx="5160573" cy="217055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189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18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457189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2600325" algn="l"/>
                <a:tab pos="5381625" algn="l"/>
              </a:tabLst>
            </a:pPr>
            <a:r>
              <a:rPr lang="nl-NL" dirty="0"/>
              <a:t>V. Gahier </a:t>
            </a:r>
            <a:r>
              <a:rPr lang="nl-NL" dirty="0" smtClean="0"/>
              <a:t>– </a:t>
            </a:r>
            <a:r>
              <a:rPr lang="en-GB" dirty="0" smtClean="0"/>
              <a:t>DFM DDR :  </a:t>
            </a:r>
            <a:r>
              <a:rPr lang="en-GB" dirty="0"/>
              <a:t>Cryogenic flow scheme &amp; </a:t>
            </a:r>
            <a:r>
              <a:rPr lang="en-GB" dirty="0" smtClean="0"/>
              <a:t>cool down – Jan 2022</a:t>
            </a:r>
            <a:r>
              <a:rPr lang="nl-NL" dirty="0" smtClean="0"/>
              <a:t> 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CAC3D36-BD4A-4800-8B24-E3B8C0B288AE}"/>
              </a:ext>
            </a:extLst>
          </p:cNvPr>
          <p:cNvSpPr/>
          <p:nvPr/>
        </p:nvSpPr>
        <p:spPr>
          <a:xfrm>
            <a:off x="2597794" y="1282919"/>
            <a:ext cx="7314630" cy="1541053"/>
          </a:xfrm>
          <a:prstGeom prst="rect">
            <a:avLst/>
          </a:prstGeom>
          <a:solidFill>
            <a:schemeClr val="bg1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8544272" y="1932748"/>
            <a:ext cx="2188243" cy="11695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just">
              <a:defRPr sz="1400" b="1"/>
            </a:lvl1pPr>
          </a:lstStyle>
          <a:p>
            <a:r>
              <a:rPr lang="fr-CH" dirty="0" err="1" smtClean="0"/>
              <a:t>DFm</a:t>
            </a:r>
            <a:endParaRPr lang="fr-CH" dirty="0"/>
          </a:p>
          <a:p>
            <a:r>
              <a:rPr lang="fr-CH" dirty="0">
                <a:solidFill>
                  <a:schemeClr val="accent6">
                    <a:lumMod val="75000"/>
                  </a:schemeClr>
                </a:solidFill>
              </a:rPr>
              <a:t>Nb-Ti &lt; 5 K</a:t>
            </a:r>
          </a:p>
          <a:p>
            <a:r>
              <a:rPr lang="fr-CH" dirty="0">
                <a:solidFill>
                  <a:schemeClr val="accent6">
                    <a:lumMod val="75000"/>
                  </a:schemeClr>
                </a:solidFill>
              </a:rPr>
              <a:t>Nb-Ti- MgB2 &lt; 5K</a:t>
            </a:r>
          </a:p>
          <a:p>
            <a:r>
              <a:rPr lang="fr-CH" b="0" dirty="0" err="1" smtClean="0"/>
              <a:t>Conductor</a:t>
            </a:r>
            <a:r>
              <a:rPr lang="fr-CH" b="0" dirty="0" smtClean="0"/>
              <a:t> </a:t>
            </a:r>
            <a:r>
              <a:rPr lang="fr-CH" b="0" dirty="0"/>
              <a:t>and </a:t>
            </a:r>
            <a:r>
              <a:rPr lang="fr-CH" b="0" dirty="0" err="1"/>
              <a:t>splices</a:t>
            </a:r>
            <a:r>
              <a:rPr lang="fr-CH" b="0" dirty="0"/>
              <a:t> to </a:t>
            </a:r>
            <a:r>
              <a:rPr lang="fr-CH" b="0" dirty="0" err="1"/>
              <a:t>be</a:t>
            </a:r>
            <a:r>
              <a:rPr lang="fr-CH" b="0" dirty="0"/>
              <a:t> </a:t>
            </a:r>
            <a:r>
              <a:rPr lang="fr-CH" b="0" dirty="0" err="1"/>
              <a:t>maintained</a:t>
            </a:r>
            <a:r>
              <a:rPr lang="fr-CH" b="0" dirty="0"/>
              <a:t> in LHe</a:t>
            </a:r>
            <a:endParaRPr lang="en-GB" b="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A6728D1-0229-4BF8-850A-66342B12C3E5}"/>
              </a:ext>
            </a:extLst>
          </p:cNvPr>
          <p:cNvCxnSpPr>
            <a:cxnSpLocks/>
          </p:cNvCxnSpPr>
          <p:nvPr/>
        </p:nvCxnSpPr>
        <p:spPr>
          <a:xfrm>
            <a:off x="2597794" y="2577113"/>
            <a:ext cx="3354190" cy="203160"/>
          </a:xfrm>
          <a:prstGeom prst="straightConnector1">
            <a:avLst/>
          </a:prstGeom>
          <a:ln w="3175">
            <a:solidFill>
              <a:schemeClr val="tx1"/>
            </a:solidFill>
            <a:prstDash val="sysDash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723620" y="932327"/>
            <a:ext cx="4544860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just">
              <a:defRPr sz="1400" b="1"/>
            </a:lvl1pPr>
          </a:lstStyle>
          <a:p>
            <a:r>
              <a:rPr lang="en-GB" sz="1800" dirty="0" smtClean="0">
                <a:solidFill>
                  <a:schemeClr val="accent6"/>
                </a:solidFill>
              </a:rPr>
              <a:t>One cooling circuit from 4.5K to 300 K</a:t>
            </a:r>
            <a:endParaRPr lang="en-GB" sz="1800" b="0" dirty="0" smtClean="0">
              <a:solidFill>
                <a:schemeClr val="accent6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3913" y="1393216"/>
            <a:ext cx="1997203" cy="82958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245817" y="5698210"/>
            <a:ext cx="842075" cy="475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6163159" y="6080503"/>
            <a:ext cx="1059051" cy="5165"/>
          </a:xfrm>
          <a:prstGeom prst="line">
            <a:avLst/>
          </a:prstGeom>
          <a:ln>
            <a:solidFill>
              <a:srgbClr val="EF4FE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42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Cryogenic</a:t>
            </a:r>
            <a:r>
              <a:rPr lang="fr-CH" dirty="0" smtClean="0"/>
              <a:t> </a:t>
            </a:r>
            <a:r>
              <a:rPr lang="fr-CH" dirty="0" err="1" smtClean="0"/>
              <a:t>safety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tabLst>
                <a:tab pos="2600325" algn="l"/>
                <a:tab pos="5381625" algn="l"/>
              </a:tabLst>
            </a:pPr>
            <a:r>
              <a:rPr lang="nl-NL" sz="1100" dirty="0" smtClean="0"/>
              <a:t>V. Gahier </a:t>
            </a:r>
            <a:r>
              <a:rPr lang="nl-NL" sz="1100" dirty="0"/>
              <a:t>– </a:t>
            </a:r>
            <a:r>
              <a:rPr lang="en-GB" sz="1100" dirty="0"/>
              <a:t>DFM DDR :  Cryogenic flow scheme &amp; cool down – Jan 2022</a:t>
            </a:r>
            <a:r>
              <a:rPr lang="nl-NL" sz="1100" dirty="0"/>
              <a:t> </a:t>
            </a:r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8" name="Rectangle 87"/>
          <p:cNvSpPr/>
          <p:nvPr/>
        </p:nvSpPr>
        <p:spPr>
          <a:xfrm>
            <a:off x="2074969" y="4521456"/>
            <a:ext cx="916240" cy="590230"/>
          </a:xfrm>
          <a:prstGeom prst="rect">
            <a:avLst/>
          </a:prstGeom>
          <a:solidFill>
            <a:srgbClr val="DDDDDD"/>
          </a:solidFill>
          <a:ln w="19050" cap="flat" cmpd="sng" algn="ctr">
            <a:noFill/>
            <a:prstDash val="solid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2975055" y="4293178"/>
            <a:ext cx="5251493" cy="261255"/>
          </a:xfrm>
          <a:prstGeom prst="rect">
            <a:avLst/>
          </a:prstGeom>
          <a:pattFill prst="wdUpDiag">
            <a:fgClr>
              <a:srgbClr val="DDDDDD"/>
            </a:fgClr>
            <a:bgClr>
              <a:sysClr val="window" lastClr="FFFFFF"/>
            </a:bgClr>
          </a:patt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0" name="Straight Connector 89"/>
          <p:cNvCxnSpPr/>
          <p:nvPr/>
        </p:nvCxnSpPr>
        <p:spPr>
          <a:xfrm>
            <a:off x="2980271" y="4543614"/>
            <a:ext cx="5247734" cy="33701"/>
          </a:xfrm>
          <a:prstGeom prst="line">
            <a:avLst/>
          </a:prstGeom>
          <a:noFill/>
          <a:ln w="19050" cap="flat" cmpd="sng" algn="ctr">
            <a:solidFill>
              <a:srgbClr val="DDDDDD"/>
            </a:solidFill>
            <a:prstDash val="solid"/>
          </a:ln>
          <a:effectLst>
            <a:glow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91" name="Straight Connector 90"/>
          <p:cNvCxnSpPr/>
          <p:nvPr/>
        </p:nvCxnSpPr>
        <p:spPr>
          <a:xfrm>
            <a:off x="2979185" y="4834187"/>
            <a:ext cx="5245305" cy="29681"/>
          </a:xfrm>
          <a:prstGeom prst="line">
            <a:avLst/>
          </a:prstGeom>
          <a:noFill/>
          <a:ln w="571500" cap="flat" cmpd="sng" algn="ctr">
            <a:solidFill>
              <a:srgbClr val="DDDDDD"/>
            </a:solidFill>
            <a:prstDash val="solid"/>
          </a:ln>
          <a:effectLst>
            <a:glow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92" name="Parallelogram 91"/>
          <p:cNvSpPr/>
          <p:nvPr/>
        </p:nvSpPr>
        <p:spPr>
          <a:xfrm rot="16200000">
            <a:off x="8555233" y="4225203"/>
            <a:ext cx="766970" cy="1421425"/>
          </a:xfrm>
          <a:prstGeom prst="parallelogram">
            <a:avLst>
              <a:gd name="adj" fmla="val 22913"/>
            </a:avLst>
          </a:prstGeom>
          <a:solidFill>
            <a:srgbClr val="DDDDDD"/>
          </a:soli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3" name="Straight Arrow Connector 92"/>
          <p:cNvCxnSpPr/>
          <p:nvPr/>
        </p:nvCxnSpPr>
        <p:spPr>
          <a:xfrm flipH="1" flipV="1">
            <a:off x="2955325" y="2252064"/>
            <a:ext cx="0" cy="2950600"/>
          </a:xfrm>
          <a:prstGeom prst="straightConnector1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  <a:tailEnd type="triangle"/>
          </a:ln>
          <a:effectLst/>
        </p:spPr>
      </p:cxnSp>
      <p:cxnSp>
        <p:nvCxnSpPr>
          <p:cNvPr id="94" name="Straight Arrow Connector 93"/>
          <p:cNvCxnSpPr/>
          <p:nvPr/>
        </p:nvCxnSpPr>
        <p:spPr>
          <a:xfrm flipH="1" flipV="1">
            <a:off x="8227336" y="2114905"/>
            <a:ext cx="8443" cy="3179748"/>
          </a:xfrm>
          <a:prstGeom prst="straightConnector1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  <a:tailEnd type="triangle"/>
          </a:ln>
          <a:effectLst/>
        </p:spPr>
      </p:cxnSp>
      <p:cxnSp>
        <p:nvCxnSpPr>
          <p:cNvPr id="95" name="Straight Connector 94"/>
          <p:cNvCxnSpPr/>
          <p:nvPr/>
        </p:nvCxnSpPr>
        <p:spPr>
          <a:xfrm flipV="1">
            <a:off x="2821180" y="2686661"/>
            <a:ext cx="5405368" cy="54659"/>
          </a:xfrm>
          <a:prstGeom prst="line">
            <a:avLst/>
          </a:prstGeom>
          <a:noFill/>
          <a:ln w="9525" cap="flat" cmpd="sng" algn="ctr">
            <a:solidFill>
              <a:srgbClr val="4D4D4D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Straight Arrow Connector 95"/>
          <p:cNvCxnSpPr/>
          <p:nvPr/>
        </p:nvCxnSpPr>
        <p:spPr>
          <a:xfrm flipV="1">
            <a:off x="9649431" y="2163613"/>
            <a:ext cx="3514" cy="3300661"/>
          </a:xfrm>
          <a:prstGeom prst="straightConnector1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  <a:tailEnd type="triangle"/>
          </a:ln>
          <a:effectLst/>
        </p:spPr>
      </p:cxnSp>
      <p:cxnSp>
        <p:nvCxnSpPr>
          <p:cNvPr id="97" name="Straight Connector 96"/>
          <p:cNvCxnSpPr/>
          <p:nvPr/>
        </p:nvCxnSpPr>
        <p:spPr>
          <a:xfrm>
            <a:off x="9562097" y="5321232"/>
            <a:ext cx="182880" cy="0"/>
          </a:xfrm>
          <a:prstGeom prst="line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sp>
        <p:nvSpPr>
          <p:cNvPr id="98" name="TextBox 97"/>
          <p:cNvSpPr txBox="1"/>
          <p:nvPr/>
        </p:nvSpPr>
        <p:spPr>
          <a:xfrm>
            <a:off x="9764207" y="5202664"/>
            <a:ext cx="79886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1.05 </a:t>
            </a:r>
            <a:r>
              <a:rPr kumimoji="0" lang="fr-CH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bara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cxnSp>
        <p:nvCxnSpPr>
          <p:cNvPr id="99" name="Straight Connector 98"/>
          <p:cNvCxnSpPr/>
          <p:nvPr/>
        </p:nvCxnSpPr>
        <p:spPr>
          <a:xfrm>
            <a:off x="8137157" y="5154369"/>
            <a:ext cx="182880" cy="0"/>
          </a:xfrm>
          <a:prstGeom prst="line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sp>
        <p:nvSpPr>
          <p:cNvPr id="100" name="TextBox 99"/>
          <p:cNvSpPr txBox="1"/>
          <p:nvPr/>
        </p:nvSpPr>
        <p:spPr>
          <a:xfrm>
            <a:off x="8246015" y="5017594"/>
            <a:ext cx="8173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1.2 </a:t>
            </a:r>
            <a:r>
              <a:rPr kumimoji="0" lang="fr-CH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bara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>
            <a:off x="8137157" y="4552623"/>
            <a:ext cx="182880" cy="0"/>
          </a:xfrm>
          <a:prstGeom prst="line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sp>
        <p:nvSpPr>
          <p:cNvPr id="102" name="TextBox 101"/>
          <p:cNvSpPr txBox="1"/>
          <p:nvPr/>
        </p:nvSpPr>
        <p:spPr>
          <a:xfrm>
            <a:off x="8323113" y="4436996"/>
            <a:ext cx="8079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1.77 </a:t>
            </a:r>
            <a:r>
              <a:rPr kumimoji="0" lang="fr-CH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bara</a:t>
            </a: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*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cxnSp>
        <p:nvCxnSpPr>
          <p:cNvPr id="103" name="Straight Connector 102"/>
          <p:cNvCxnSpPr/>
          <p:nvPr/>
        </p:nvCxnSpPr>
        <p:spPr>
          <a:xfrm>
            <a:off x="8137157" y="4296980"/>
            <a:ext cx="182880" cy="0"/>
          </a:xfrm>
          <a:prstGeom prst="line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sp>
        <p:nvSpPr>
          <p:cNvPr id="104" name="TextBox 103"/>
          <p:cNvSpPr txBox="1"/>
          <p:nvPr/>
        </p:nvSpPr>
        <p:spPr>
          <a:xfrm>
            <a:off x="8302143" y="4166175"/>
            <a:ext cx="96371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1.95 </a:t>
            </a:r>
            <a:r>
              <a:rPr kumimoji="0" lang="fr-CH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bara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cxnSp>
        <p:nvCxnSpPr>
          <p:cNvPr id="105" name="Straight Connector 104"/>
          <p:cNvCxnSpPr/>
          <p:nvPr/>
        </p:nvCxnSpPr>
        <p:spPr>
          <a:xfrm>
            <a:off x="2890067" y="4508640"/>
            <a:ext cx="182880" cy="0"/>
          </a:xfrm>
          <a:prstGeom prst="line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sp>
        <p:nvSpPr>
          <p:cNvPr id="106" name="TextBox 105"/>
          <p:cNvSpPr txBox="1"/>
          <p:nvPr/>
        </p:nvSpPr>
        <p:spPr>
          <a:xfrm>
            <a:off x="2275972" y="4352690"/>
            <a:ext cx="7523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1.8 </a:t>
            </a:r>
            <a:r>
              <a:rPr kumimoji="0" lang="fr-CH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bara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cxnSp>
        <p:nvCxnSpPr>
          <p:cNvPr id="107" name="Straight Connector 106"/>
          <p:cNvCxnSpPr/>
          <p:nvPr/>
        </p:nvCxnSpPr>
        <p:spPr>
          <a:xfrm>
            <a:off x="2875965" y="5118028"/>
            <a:ext cx="182880" cy="0"/>
          </a:xfrm>
          <a:prstGeom prst="line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sp>
        <p:nvSpPr>
          <p:cNvPr id="108" name="TextBox 107"/>
          <p:cNvSpPr txBox="1"/>
          <p:nvPr/>
        </p:nvSpPr>
        <p:spPr>
          <a:xfrm>
            <a:off x="2179743" y="4961450"/>
            <a:ext cx="7496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1.22 </a:t>
            </a:r>
            <a:r>
              <a:rPr kumimoji="0" lang="fr-CH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bara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cxnSp>
        <p:nvCxnSpPr>
          <p:cNvPr id="109" name="Straight Connector 108"/>
          <p:cNvCxnSpPr/>
          <p:nvPr/>
        </p:nvCxnSpPr>
        <p:spPr>
          <a:xfrm>
            <a:off x="2840016" y="3988257"/>
            <a:ext cx="182880" cy="0"/>
          </a:xfrm>
          <a:prstGeom prst="line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sp>
        <p:nvSpPr>
          <p:cNvPr id="110" name="TextBox 109"/>
          <p:cNvSpPr txBox="1"/>
          <p:nvPr/>
        </p:nvSpPr>
        <p:spPr>
          <a:xfrm>
            <a:off x="2202040" y="3828672"/>
            <a:ext cx="7064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2.3 </a:t>
            </a:r>
            <a:r>
              <a:rPr kumimoji="0" lang="fr-CH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bara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cxnSp>
        <p:nvCxnSpPr>
          <p:cNvPr id="111" name="Straight Connector 110"/>
          <p:cNvCxnSpPr/>
          <p:nvPr/>
        </p:nvCxnSpPr>
        <p:spPr>
          <a:xfrm>
            <a:off x="2858089" y="3439612"/>
            <a:ext cx="182880" cy="0"/>
          </a:xfrm>
          <a:prstGeom prst="line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sp>
        <p:nvSpPr>
          <p:cNvPr id="112" name="TextBox 111"/>
          <p:cNvSpPr txBox="1"/>
          <p:nvPr/>
        </p:nvSpPr>
        <p:spPr>
          <a:xfrm>
            <a:off x="2170547" y="3279406"/>
            <a:ext cx="7923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2.8 </a:t>
            </a:r>
            <a:r>
              <a:rPr kumimoji="0" lang="fr-CH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bara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cxnSp>
        <p:nvCxnSpPr>
          <p:cNvPr id="113" name="Straight Connector 112"/>
          <p:cNvCxnSpPr/>
          <p:nvPr/>
        </p:nvCxnSpPr>
        <p:spPr>
          <a:xfrm>
            <a:off x="2875965" y="2740818"/>
            <a:ext cx="182880" cy="0"/>
          </a:xfrm>
          <a:prstGeom prst="line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sp>
        <p:nvSpPr>
          <p:cNvPr id="114" name="TextBox 113"/>
          <p:cNvSpPr txBox="1"/>
          <p:nvPr/>
        </p:nvSpPr>
        <p:spPr>
          <a:xfrm>
            <a:off x="2212416" y="2589993"/>
            <a:ext cx="698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3.5 </a:t>
            </a:r>
            <a:r>
              <a:rPr kumimoji="0" lang="fr-CH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bara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5026419" y="2509718"/>
            <a:ext cx="12481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rPr>
              <a:t>Design Pressure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960107" y="2858308"/>
            <a:ext cx="19111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55A0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Burst</a:t>
            </a:r>
            <a:r>
              <a:rPr kumimoji="0" lang="fr-CH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55A0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 disc SP (-0/+10%)</a:t>
            </a:r>
            <a:endParaRPr kumimoji="0" lang="en-GB" sz="1050" b="1" i="0" u="none" strike="noStrike" kern="0" cap="none" spc="0" normalizeH="0" baseline="0" noProof="0" dirty="0" smtClean="0">
              <a:ln>
                <a:noFill/>
              </a:ln>
              <a:solidFill>
                <a:srgbClr val="0055A0">
                  <a:lumMod val="60000"/>
                  <a:lumOff val="40000"/>
                </a:srgbClr>
              </a:solidFill>
              <a:effectLst/>
              <a:uLnTx/>
              <a:uFillTx/>
            </a:endParaRPr>
          </a:p>
        </p:txBody>
      </p:sp>
      <p:cxnSp>
        <p:nvCxnSpPr>
          <p:cNvPr id="117" name="Straight Connector 116"/>
          <p:cNvCxnSpPr/>
          <p:nvPr/>
        </p:nvCxnSpPr>
        <p:spPr>
          <a:xfrm>
            <a:off x="8123862" y="2689482"/>
            <a:ext cx="182880" cy="0"/>
          </a:xfrm>
          <a:prstGeom prst="line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sp>
        <p:nvSpPr>
          <p:cNvPr id="118" name="TextBox 117"/>
          <p:cNvSpPr txBox="1"/>
          <p:nvPr/>
        </p:nvSpPr>
        <p:spPr>
          <a:xfrm>
            <a:off x="8282476" y="2550982"/>
            <a:ext cx="143770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3.5 </a:t>
            </a:r>
            <a:r>
              <a:rPr kumimoji="0" lang="fr-CH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bara</a:t>
            </a: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 (-0/+10%)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7120968" y="2476191"/>
            <a:ext cx="12481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55A0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Burst</a:t>
            </a:r>
            <a:r>
              <a:rPr kumimoji="0" lang="fr-CH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55A0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 disc SP</a:t>
            </a:r>
            <a:endParaRPr kumimoji="0" lang="en-GB" sz="1050" b="1" i="0" u="none" strike="noStrike" kern="0" cap="none" spc="0" normalizeH="0" baseline="0" noProof="0" dirty="0" smtClean="0">
              <a:ln>
                <a:noFill/>
              </a:ln>
              <a:solidFill>
                <a:srgbClr val="0055A0">
                  <a:lumMod val="60000"/>
                  <a:lumOff val="4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3024765" y="3293308"/>
            <a:ext cx="18287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55A0">
                    <a:lumMod val="20000"/>
                    <a:lumOff val="80000"/>
                  </a:srgbClr>
                </a:solidFill>
                <a:effectLst/>
                <a:uLnTx/>
                <a:uFillTx/>
              </a:rPr>
              <a:t>SV SP (+/- 0.15 bar)</a:t>
            </a:r>
            <a:endParaRPr kumimoji="0" lang="en-GB" sz="1050" b="1" i="0" u="none" strike="noStrike" kern="0" cap="none" spc="0" normalizeH="0" baseline="0" noProof="0" dirty="0" smtClean="0">
              <a:ln>
                <a:noFill/>
              </a:ln>
              <a:solidFill>
                <a:srgbClr val="0055A0">
                  <a:lumMod val="20000"/>
                  <a:lumOff val="80000"/>
                </a:srgbClr>
              </a:solidFill>
              <a:effectLst/>
              <a:uLnTx/>
              <a:uFillTx/>
            </a:endParaRPr>
          </a:p>
        </p:txBody>
      </p:sp>
      <p:cxnSp>
        <p:nvCxnSpPr>
          <p:cNvPr id="121" name="Straight Connector 120"/>
          <p:cNvCxnSpPr/>
          <p:nvPr/>
        </p:nvCxnSpPr>
        <p:spPr>
          <a:xfrm>
            <a:off x="8133359" y="3974749"/>
            <a:ext cx="182880" cy="0"/>
          </a:xfrm>
          <a:prstGeom prst="line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sp>
        <p:nvSpPr>
          <p:cNvPr id="122" name="TextBox 121"/>
          <p:cNvSpPr txBox="1"/>
          <p:nvPr/>
        </p:nvSpPr>
        <p:spPr>
          <a:xfrm>
            <a:off x="8329483" y="3793449"/>
            <a:ext cx="91076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2.3 </a:t>
            </a:r>
            <a:r>
              <a:rPr kumimoji="0" lang="fr-CH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bara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cxnSp>
        <p:nvCxnSpPr>
          <p:cNvPr id="123" name="Straight Connector 122"/>
          <p:cNvCxnSpPr/>
          <p:nvPr/>
        </p:nvCxnSpPr>
        <p:spPr>
          <a:xfrm>
            <a:off x="2952046" y="3293308"/>
            <a:ext cx="3810" cy="292608"/>
          </a:xfrm>
          <a:prstGeom prst="line">
            <a:avLst/>
          </a:prstGeom>
          <a:noFill/>
          <a:ln w="28575" cap="flat" cmpd="sng" algn="ctr">
            <a:solidFill>
              <a:srgbClr val="0055A0">
                <a:lumMod val="20000"/>
                <a:lumOff val="80000"/>
              </a:srgbClr>
            </a:solidFill>
            <a:prstDash val="solid"/>
          </a:ln>
          <a:effectLst>
            <a:glow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24" name="Straight Connector 123"/>
          <p:cNvCxnSpPr/>
          <p:nvPr/>
        </p:nvCxnSpPr>
        <p:spPr>
          <a:xfrm>
            <a:off x="2886659" y="3228502"/>
            <a:ext cx="182880" cy="0"/>
          </a:xfrm>
          <a:prstGeom prst="line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cxnSp>
        <p:nvCxnSpPr>
          <p:cNvPr id="125" name="Straight Connector 124"/>
          <p:cNvCxnSpPr/>
          <p:nvPr/>
        </p:nvCxnSpPr>
        <p:spPr>
          <a:xfrm>
            <a:off x="2941379" y="3091342"/>
            <a:ext cx="3810" cy="292608"/>
          </a:xfrm>
          <a:prstGeom prst="line">
            <a:avLst/>
          </a:prstGeom>
          <a:noFill/>
          <a:ln w="28575" cap="flat" cmpd="sng" algn="ctr">
            <a:solidFill>
              <a:srgbClr val="0055A0">
                <a:lumMod val="40000"/>
                <a:lumOff val="60000"/>
              </a:srgbClr>
            </a:solidFill>
            <a:prstDash val="solid"/>
          </a:ln>
          <a:effectLst>
            <a:glow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126" name="TextBox 125"/>
          <p:cNvSpPr txBox="1"/>
          <p:nvPr/>
        </p:nvSpPr>
        <p:spPr>
          <a:xfrm>
            <a:off x="3002117" y="3078341"/>
            <a:ext cx="267084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55A0">
                    <a:lumMod val="40000"/>
                    <a:lumOff val="60000"/>
                  </a:srgbClr>
                </a:solidFill>
                <a:effectLst/>
                <a:uLnTx/>
                <a:uFillTx/>
              </a:rPr>
              <a:t>SV accumulation pressure (10%)</a:t>
            </a:r>
            <a:endParaRPr kumimoji="0" lang="en-GB" sz="1050" b="1" i="0" u="none" strike="noStrike" kern="0" cap="none" spc="0" normalizeH="0" baseline="0" noProof="0" dirty="0" smtClean="0">
              <a:ln>
                <a:noFill/>
              </a:ln>
              <a:solidFill>
                <a:srgbClr val="0055A0">
                  <a:lumMod val="40000"/>
                  <a:lumOff val="6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2174330" y="3061254"/>
            <a:ext cx="7165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3.0 </a:t>
            </a:r>
            <a:r>
              <a:rPr kumimoji="0" lang="fr-CH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bara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cxnSp>
        <p:nvCxnSpPr>
          <p:cNvPr id="128" name="Straight Connector 127"/>
          <p:cNvCxnSpPr/>
          <p:nvPr/>
        </p:nvCxnSpPr>
        <p:spPr>
          <a:xfrm>
            <a:off x="9562097" y="4716572"/>
            <a:ext cx="182880" cy="0"/>
          </a:xfrm>
          <a:prstGeom prst="line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sp>
        <p:nvSpPr>
          <p:cNvPr id="129" name="TextBox 128"/>
          <p:cNvSpPr txBox="1"/>
          <p:nvPr/>
        </p:nvSpPr>
        <p:spPr>
          <a:xfrm>
            <a:off x="9764207" y="4598004"/>
            <a:ext cx="9250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1.62 </a:t>
            </a:r>
            <a:r>
              <a:rPr kumimoji="0" lang="fr-CH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bara</a:t>
            </a: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*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cxnSp>
        <p:nvCxnSpPr>
          <p:cNvPr id="130" name="Straight Connector 129"/>
          <p:cNvCxnSpPr/>
          <p:nvPr/>
        </p:nvCxnSpPr>
        <p:spPr>
          <a:xfrm>
            <a:off x="2971245" y="4526738"/>
            <a:ext cx="5230682" cy="38906"/>
          </a:xfrm>
          <a:prstGeom prst="line">
            <a:avLst/>
          </a:prstGeom>
          <a:noFill/>
          <a:ln w="19050" cap="flat" cmpd="sng" algn="ctr">
            <a:solidFill>
              <a:srgbClr val="DDDDDD"/>
            </a:solidFill>
            <a:prstDash val="solid"/>
          </a:ln>
          <a:effectLst>
            <a:glow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131" name="TextBox 130"/>
          <p:cNvSpPr txBox="1"/>
          <p:nvPr/>
        </p:nvSpPr>
        <p:spPr>
          <a:xfrm>
            <a:off x="6670739" y="3781173"/>
            <a:ext cx="14902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55A0">
                    <a:lumMod val="20000"/>
                    <a:lumOff val="80000"/>
                  </a:srgbClr>
                </a:solidFill>
                <a:effectLst/>
                <a:uLnTx/>
                <a:uFillTx/>
              </a:rPr>
              <a:t>SV SP (+/- 0.15 bar)</a:t>
            </a:r>
            <a:endParaRPr kumimoji="0" lang="en-GB" sz="1050" b="1" i="0" u="none" strike="noStrike" kern="0" cap="none" spc="0" normalizeH="0" baseline="0" noProof="0" dirty="0" smtClean="0">
              <a:ln>
                <a:noFill/>
              </a:ln>
              <a:solidFill>
                <a:srgbClr val="0055A0">
                  <a:lumMod val="20000"/>
                  <a:lumOff val="80000"/>
                </a:srgbClr>
              </a:solidFill>
              <a:effectLst/>
              <a:uLnTx/>
              <a:uFillTx/>
            </a:endParaRPr>
          </a:p>
        </p:txBody>
      </p:sp>
      <p:cxnSp>
        <p:nvCxnSpPr>
          <p:cNvPr id="132" name="Straight Connector 131"/>
          <p:cNvCxnSpPr/>
          <p:nvPr/>
        </p:nvCxnSpPr>
        <p:spPr>
          <a:xfrm>
            <a:off x="8218940" y="3828445"/>
            <a:ext cx="3810" cy="292608"/>
          </a:xfrm>
          <a:prstGeom prst="line">
            <a:avLst/>
          </a:prstGeom>
          <a:noFill/>
          <a:ln w="28575" cap="flat" cmpd="sng" algn="ctr">
            <a:solidFill>
              <a:srgbClr val="0055A0">
                <a:lumMod val="20000"/>
                <a:lumOff val="80000"/>
              </a:srgbClr>
            </a:solidFill>
            <a:prstDash val="solid"/>
          </a:ln>
          <a:effectLst>
            <a:glow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133" name="TextBox 132"/>
          <p:cNvSpPr txBox="1"/>
          <p:nvPr/>
        </p:nvSpPr>
        <p:spPr>
          <a:xfrm>
            <a:off x="4808929" y="4626438"/>
            <a:ext cx="197093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Normal operating enveloppe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Flowrate</a:t>
            </a: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 : </a:t>
            </a:r>
            <a:r>
              <a:rPr lang="fr-CH" sz="1050" kern="0" noProof="0" dirty="0">
                <a:solidFill>
                  <a:srgbClr val="0055A0"/>
                </a:solidFill>
              </a:rPr>
              <a:t>3</a:t>
            </a: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-4.5 g/s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4534908" y="3743792"/>
            <a:ext cx="154106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rPr>
              <a:t>Helium</a:t>
            </a: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rPr>
              <a:t> </a:t>
            </a:r>
            <a:r>
              <a:rPr kumimoji="0" lang="fr-CH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rPr>
              <a:t>supercritical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</a:endParaRPr>
          </a:p>
        </p:txBody>
      </p:sp>
      <p:cxnSp>
        <p:nvCxnSpPr>
          <p:cNvPr id="135" name="Straight Connector 134"/>
          <p:cNvCxnSpPr/>
          <p:nvPr/>
        </p:nvCxnSpPr>
        <p:spPr>
          <a:xfrm>
            <a:off x="2871630" y="4270510"/>
            <a:ext cx="182880" cy="0"/>
          </a:xfrm>
          <a:prstGeom prst="line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sp>
        <p:nvSpPr>
          <p:cNvPr id="136" name="TextBox 135"/>
          <p:cNvSpPr txBox="1"/>
          <p:nvPr/>
        </p:nvSpPr>
        <p:spPr>
          <a:xfrm>
            <a:off x="2368004" y="4125870"/>
            <a:ext cx="6808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2 </a:t>
            </a:r>
            <a:r>
              <a:rPr kumimoji="0" lang="fr-CH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bara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cxnSp>
        <p:nvCxnSpPr>
          <p:cNvPr id="137" name="Straight Connector 136"/>
          <p:cNvCxnSpPr/>
          <p:nvPr/>
        </p:nvCxnSpPr>
        <p:spPr>
          <a:xfrm>
            <a:off x="2971245" y="4273875"/>
            <a:ext cx="5230682" cy="23105"/>
          </a:xfrm>
          <a:prstGeom prst="line">
            <a:avLst/>
          </a:prstGeom>
          <a:noFill/>
          <a:ln w="9525" cap="flat" cmpd="sng" algn="ctr">
            <a:solidFill>
              <a:srgbClr val="4D4D4D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38" name="TextBox 137"/>
          <p:cNvSpPr txBox="1"/>
          <p:nvPr/>
        </p:nvSpPr>
        <p:spPr>
          <a:xfrm>
            <a:off x="4055387" y="4282993"/>
            <a:ext cx="416910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Extended operating enveloppe for cool-down /warm-up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cxnSp>
        <p:nvCxnSpPr>
          <p:cNvPr id="139" name="Straight Arrow Connector 138"/>
          <p:cNvCxnSpPr/>
          <p:nvPr/>
        </p:nvCxnSpPr>
        <p:spPr>
          <a:xfrm flipH="1" flipV="1">
            <a:off x="2067202" y="4093807"/>
            <a:ext cx="0" cy="1358230"/>
          </a:xfrm>
          <a:prstGeom prst="straightConnector1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  <a:tailEnd type="triangle"/>
          </a:ln>
          <a:effectLst/>
        </p:spPr>
      </p:cxnSp>
      <p:cxnSp>
        <p:nvCxnSpPr>
          <p:cNvPr id="140" name="Straight Connector 139"/>
          <p:cNvCxnSpPr/>
          <p:nvPr/>
        </p:nvCxnSpPr>
        <p:spPr>
          <a:xfrm>
            <a:off x="8130184" y="3784270"/>
            <a:ext cx="182880" cy="0"/>
          </a:xfrm>
          <a:prstGeom prst="line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sp>
        <p:nvSpPr>
          <p:cNvPr id="141" name="TextBox 140"/>
          <p:cNvSpPr txBox="1"/>
          <p:nvPr/>
        </p:nvSpPr>
        <p:spPr>
          <a:xfrm>
            <a:off x="8308611" y="3660046"/>
            <a:ext cx="9761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2.45 </a:t>
            </a:r>
            <a:r>
              <a:rPr kumimoji="0" lang="fr-CH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bara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5878760" y="3623367"/>
            <a:ext cx="22681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55A0">
                    <a:lumMod val="40000"/>
                    <a:lumOff val="60000"/>
                  </a:srgbClr>
                </a:solidFill>
                <a:effectLst/>
                <a:uLnTx/>
                <a:uFillTx/>
              </a:rPr>
              <a:t>SV accumulation pressure (10%)</a:t>
            </a:r>
            <a:endParaRPr kumimoji="0" lang="en-GB" sz="1050" b="1" i="0" u="none" strike="noStrike" kern="0" cap="none" spc="0" normalizeH="0" baseline="0" noProof="0" dirty="0" smtClean="0">
              <a:ln>
                <a:noFill/>
              </a:ln>
              <a:solidFill>
                <a:srgbClr val="0055A0">
                  <a:lumMod val="40000"/>
                  <a:lumOff val="60000"/>
                </a:srgbClr>
              </a:solidFill>
              <a:effectLst/>
              <a:uLnTx/>
              <a:uFillTx/>
            </a:endParaRPr>
          </a:p>
        </p:txBody>
      </p:sp>
      <p:cxnSp>
        <p:nvCxnSpPr>
          <p:cNvPr id="143" name="Straight Connector 142"/>
          <p:cNvCxnSpPr/>
          <p:nvPr/>
        </p:nvCxnSpPr>
        <p:spPr>
          <a:xfrm>
            <a:off x="8215765" y="3637966"/>
            <a:ext cx="3810" cy="292608"/>
          </a:xfrm>
          <a:prstGeom prst="line">
            <a:avLst/>
          </a:prstGeom>
          <a:noFill/>
          <a:ln w="28575" cap="flat" cmpd="sng" algn="ctr">
            <a:solidFill>
              <a:srgbClr val="0055A0">
                <a:lumMod val="40000"/>
                <a:lumOff val="60000"/>
              </a:srgbClr>
            </a:solidFill>
            <a:prstDash val="solid"/>
          </a:ln>
          <a:effectLst>
            <a:glow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44" name="Straight Connector 143"/>
          <p:cNvCxnSpPr/>
          <p:nvPr/>
        </p:nvCxnSpPr>
        <p:spPr>
          <a:xfrm>
            <a:off x="1989097" y="5118028"/>
            <a:ext cx="182880" cy="0"/>
          </a:xfrm>
          <a:prstGeom prst="line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sp>
        <p:nvSpPr>
          <p:cNvPr id="145" name="TextBox 144"/>
          <p:cNvSpPr txBox="1"/>
          <p:nvPr/>
        </p:nvSpPr>
        <p:spPr>
          <a:xfrm>
            <a:off x="1507125" y="4956193"/>
            <a:ext cx="526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4.4 K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cxnSp>
        <p:nvCxnSpPr>
          <p:cNvPr id="146" name="Straight Connector 145"/>
          <p:cNvCxnSpPr/>
          <p:nvPr/>
        </p:nvCxnSpPr>
        <p:spPr>
          <a:xfrm>
            <a:off x="1986908" y="4525704"/>
            <a:ext cx="182880" cy="0"/>
          </a:xfrm>
          <a:prstGeom prst="line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sp>
        <p:nvSpPr>
          <p:cNvPr id="147" name="TextBox 146"/>
          <p:cNvSpPr txBox="1"/>
          <p:nvPr/>
        </p:nvSpPr>
        <p:spPr>
          <a:xfrm>
            <a:off x="1520893" y="4398418"/>
            <a:ext cx="526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4.9 K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2520231" y="5482655"/>
            <a:ext cx="127651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rPr>
              <a:t>DFM pressure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1695171" y="5443394"/>
            <a:ext cx="8250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rPr>
              <a:t>DFM </a:t>
            </a:r>
            <a:r>
              <a:rPr kumimoji="0" lang="fr-CH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rPr>
              <a:t>temp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7786814" y="5521528"/>
            <a:ext cx="127651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rPr>
              <a:t>DFHM pressure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9161010" y="5479964"/>
            <a:ext cx="127651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rPr>
              <a:t>WRL pressure 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</a:endParaRPr>
          </a:p>
        </p:txBody>
      </p:sp>
      <p:cxnSp>
        <p:nvCxnSpPr>
          <p:cNvPr id="152" name="Straight Arrow Connector 151"/>
          <p:cNvCxnSpPr/>
          <p:nvPr/>
        </p:nvCxnSpPr>
        <p:spPr>
          <a:xfrm flipV="1">
            <a:off x="2067202" y="1882751"/>
            <a:ext cx="0" cy="1559998"/>
          </a:xfrm>
          <a:prstGeom prst="straightConnector1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  <a:tailEnd type="triangle"/>
          </a:ln>
          <a:effectLst/>
        </p:spPr>
      </p:cxnSp>
      <p:sp>
        <p:nvSpPr>
          <p:cNvPr id="153" name="TextBox 152"/>
          <p:cNvSpPr txBox="1"/>
          <p:nvPr/>
        </p:nvSpPr>
        <p:spPr>
          <a:xfrm>
            <a:off x="1664085" y="3410198"/>
            <a:ext cx="71792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rPr>
              <a:t>Line C pressure 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</a:endParaRPr>
          </a:p>
        </p:txBody>
      </p:sp>
      <p:cxnSp>
        <p:nvCxnSpPr>
          <p:cNvPr id="154" name="Straight Connector 153"/>
          <p:cNvCxnSpPr/>
          <p:nvPr/>
        </p:nvCxnSpPr>
        <p:spPr>
          <a:xfrm>
            <a:off x="1975762" y="2173979"/>
            <a:ext cx="182880" cy="0"/>
          </a:xfrm>
          <a:prstGeom prst="line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sp>
        <p:nvSpPr>
          <p:cNvPr id="155" name="TextBox 154"/>
          <p:cNvSpPr txBox="1"/>
          <p:nvPr/>
        </p:nvSpPr>
        <p:spPr>
          <a:xfrm>
            <a:off x="2166409" y="2047021"/>
            <a:ext cx="21515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</a:rPr>
              <a:t>Normal operating pressure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</a:endParaRPr>
          </a:p>
        </p:txBody>
      </p:sp>
      <p:cxnSp>
        <p:nvCxnSpPr>
          <p:cNvPr id="156" name="Straight Connector 155"/>
          <p:cNvCxnSpPr/>
          <p:nvPr/>
        </p:nvCxnSpPr>
        <p:spPr>
          <a:xfrm flipV="1">
            <a:off x="3028302" y="3978133"/>
            <a:ext cx="7008219" cy="9119"/>
          </a:xfrm>
          <a:prstGeom prst="line">
            <a:avLst/>
          </a:prstGeom>
          <a:noFill/>
          <a:ln w="9525" cap="flat" cmpd="sng" algn="ctr">
            <a:solidFill>
              <a:srgbClr val="4D4D4D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7" name="Straight Connector 156"/>
          <p:cNvCxnSpPr/>
          <p:nvPr/>
        </p:nvCxnSpPr>
        <p:spPr>
          <a:xfrm flipH="1">
            <a:off x="8223526" y="2469705"/>
            <a:ext cx="3022" cy="216956"/>
          </a:xfrm>
          <a:prstGeom prst="line">
            <a:avLst/>
          </a:prstGeom>
          <a:noFill/>
          <a:ln w="28575" cap="flat" cmpd="sng" algn="ctr">
            <a:solidFill>
              <a:srgbClr val="0055A0">
                <a:lumMod val="60000"/>
                <a:lumOff val="40000"/>
              </a:srgbClr>
            </a:solidFill>
            <a:prstDash val="solid"/>
          </a:ln>
          <a:effectLst>
            <a:glow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58" name="Straight Connector 157"/>
          <p:cNvCxnSpPr/>
          <p:nvPr/>
        </p:nvCxnSpPr>
        <p:spPr>
          <a:xfrm>
            <a:off x="2950479" y="2804898"/>
            <a:ext cx="0" cy="219456"/>
          </a:xfrm>
          <a:prstGeom prst="line">
            <a:avLst/>
          </a:prstGeom>
          <a:noFill/>
          <a:ln w="28575" cap="flat" cmpd="sng" algn="ctr">
            <a:solidFill>
              <a:srgbClr val="0055A0">
                <a:lumMod val="60000"/>
                <a:lumOff val="40000"/>
              </a:srgbClr>
            </a:solidFill>
            <a:prstDash val="solid"/>
          </a:ln>
          <a:effectLst>
            <a:glow>
              <a:srgbClr val="0055A0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159" name="Straight Connector 158"/>
          <p:cNvCxnSpPr/>
          <p:nvPr/>
        </p:nvCxnSpPr>
        <p:spPr>
          <a:xfrm flipH="1">
            <a:off x="2960107" y="5202664"/>
            <a:ext cx="4788" cy="249373"/>
          </a:xfrm>
          <a:prstGeom prst="line">
            <a:avLst/>
          </a:prstGeom>
          <a:noFill/>
          <a:ln w="9525" cap="flat" cmpd="sng" algn="ctr">
            <a:solidFill>
              <a:srgbClr val="4D4D4D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0" name="Straight Connector 159"/>
          <p:cNvCxnSpPr/>
          <p:nvPr/>
        </p:nvCxnSpPr>
        <p:spPr>
          <a:xfrm>
            <a:off x="2873116" y="5444881"/>
            <a:ext cx="182880" cy="0"/>
          </a:xfrm>
          <a:prstGeom prst="line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sp>
        <p:nvSpPr>
          <p:cNvPr id="161" name="TextBox 160"/>
          <p:cNvSpPr txBox="1"/>
          <p:nvPr/>
        </p:nvSpPr>
        <p:spPr>
          <a:xfrm>
            <a:off x="2388356" y="5294653"/>
            <a:ext cx="8544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0 </a:t>
            </a:r>
            <a:r>
              <a:rPr kumimoji="0" lang="fr-CH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bara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cxnSp>
        <p:nvCxnSpPr>
          <p:cNvPr id="162" name="Straight Connector 161"/>
          <p:cNvCxnSpPr/>
          <p:nvPr/>
        </p:nvCxnSpPr>
        <p:spPr>
          <a:xfrm flipH="1">
            <a:off x="8235994" y="5279204"/>
            <a:ext cx="0" cy="261909"/>
          </a:xfrm>
          <a:prstGeom prst="line">
            <a:avLst/>
          </a:prstGeom>
          <a:noFill/>
          <a:ln w="9525" cap="flat" cmpd="sng" algn="ctr">
            <a:solidFill>
              <a:srgbClr val="4D4D4D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3" name="Straight Connector 162"/>
          <p:cNvCxnSpPr/>
          <p:nvPr/>
        </p:nvCxnSpPr>
        <p:spPr>
          <a:xfrm>
            <a:off x="8150565" y="5541113"/>
            <a:ext cx="182880" cy="0"/>
          </a:xfrm>
          <a:prstGeom prst="line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sp>
        <p:nvSpPr>
          <p:cNvPr id="164" name="TextBox 163"/>
          <p:cNvSpPr txBox="1"/>
          <p:nvPr/>
        </p:nvSpPr>
        <p:spPr>
          <a:xfrm>
            <a:off x="8336849" y="5397046"/>
            <a:ext cx="7337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0 </a:t>
            </a:r>
            <a:r>
              <a:rPr kumimoji="0" lang="fr-CH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bara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cxnSp>
        <p:nvCxnSpPr>
          <p:cNvPr id="165" name="Straight Connector 164"/>
          <p:cNvCxnSpPr/>
          <p:nvPr/>
        </p:nvCxnSpPr>
        <p:spPr>
          <a:xfrm>
            <a:off x="2859039" y="3017324"/>
            <a:ext cx="182880" cy="0"/>
          </a:xfrm>
          <a:prstGeom prst="line">
            <a:avLst/>
          </a:prstGeom>
          <a:noFill/>
          <a:ln w="9525" cap="flat" cmpd="sng" algn="ctr">
            <a:solidFill>
              <a:srgbClr val="4D4D4D">
                <a:shade val="60000"/>
                <a:satMod val="300000"/>
              </a:srgbClr>
            </a:solidFill>
            <a:prstDash val="solid"/>
          </a:ln>
          <a:effectLst/>
        </p:spPr>
      </p:cxnSp>
      <p:sp>
        <p:nvSpPr>
          <p:cNvPr id="166" name="TextBox 165"/>
          <p:cNvSpPr txBox="1"/>
          <p:nvPr/>
        </p:nvSpPr>
        <p:spPr>
          <a:xfrm>
            <a:off x="2191855" y="2861959"/>
            <a:ext cx="70916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3.2 </a:t>
            </a:r>
            <a:r>
              <a:rPr kumimoji="0" lang="fr-CH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bara</a:t>
            </a:r>
            <a:endParaRPr kumimoji="0" lang="en-GB" sz="105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2974273" y="4051166"/>
            <a:ext cx="42341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50" b="0" i="1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High pressure </a:t>
            </a:r>
            <a:r>
              <a:rPr kumimoji="0" lang="fr-CH" sz="105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instrumented</a:t>
            </a:r>
            <a:r>
              <a:rPr kumimoji="0" lang="fr-CH" sz="1050" b="0" i="1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 protection for line D isolation </a:t>
            </a:r>
            <a:r>
              <a:rPr kumimoji="0" lang="fr-CH" sz="1050" b="0" i="1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on DFM</a:t>
            </a:r>
            <a:endParaRPr kumimoji="0" lang="en-GB" sz="1050" b="0" i="1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sp>
        <p:nvSpPr>
          <p:cNvPr id="172" name="Content Placeholder 2"/>
          <p:cNvSpPr txBox="1">
            <a:spLocks/>
          </p:cNvSpPr>
          <p:nvPr/>
        </p:nvSpPr>
        <p:spPr>
          <a:xfrm>
            <a:off x="816000" y="1003073"/>
            <a:ext cx="11246400" cy="1043948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CH" sz="2400" dirty="0" smtClean="0"/>
              <a:t>All Cold </a:t>
            </a:r>
            <a:r>
              <a:rPr lang="fr-CH" sz="2400" dirty="0" err="1" smtClean="0"/>
              <a:t>powering</a:t>
            </a:r>
            <a:r>
              <a:rPr lang="fr-CH" sz="2400" dirty="0" smtClean="0"/>
              <a:t> </a:t>
            </a:r>
            <a:r>
              <a:rPr lang="fr-CH" sz="2400" dirty="0" err="1" smtClean="0"/>
              <a:t>systems</a:t>
            </a:r>
            <a:r>
              <a:rPr lang="fr-CH" sz="2400" dirty="0" smtClean="0"/>
              <a:t> are </a:t>
            </a:r>
            <a:r>
              <a:rPr lang="fr-CH" sz="2400" dirty="0" err="1" smtClean="0"/>
              <a:t>designed</a:t>
            </a:r>
            <a:r>
              <a:rPr lang="fr-CH" sz="2400" dirty="0" smtClean="0"/>
              <a:t> at 3.5 </a:t>
            </a:r>
            <a:r>
              <a:rPr lang="fr-CH" sz="2400" dirty="0" err="1" smtClean="0"/>
              <a:t>bara</a:t>
            </a:r>
            <a:r>
              <a:rPr lang="fr-CH" sz="2400" dirty="0" smtClean="0"/>
              <a:t>;</a:t>
            </a:r>
          </a:p>
          <a:p>
            <a:pPr algn="just"/>
            <a:r>
              <a:rPr lang="fr-CH" sz="2400" dirty="0" err="1" smtClean="0"/>
              <a:t>Staggered</a:t>
            </a:r>
            <a:r>
              <a:rPr lang="fr-CH" sz="2400" dirty="0" smtClean="0"/>
              <a:t> </a:t>
            </a:r>
            <a:r>
              <a:rPr lang="fr-CH" sz="2400" dirty="0" err="1" smtClean="0"/>
              <a:t>safety</a:t>
            </a:r>
            <a:r>
              <a:rPr lang="fr-CH" sz="2400" dirty="0" smtClean="0"/>
              <a:t> protection system to </a:t>
            </a:r>
            <a:r>
              <a:rPr lang="fr-CH" sz="2400" dirty="0" err="1" smtClean="0"/>
              <a:t>ensure</a:t>
            </a:r>
            <a:r>
              <a:rPr lang="fr-CH" sz="2400" dirty="0" smtClean="0"/>
              <a:t> release of </a:t>
            </a:r>
            <a:r>
              <a:rPr lang="fr-CH" sz="2400" dirty="0" err="1" smtClean="0"/>
              <a:t>helium</a:t>
            </a:r>
            <a:r>
              <a:rPr lang="fr-CH" sz="2400" dirty="0" smtClean="0"/>
              <a:t> at </a:t>
            </a:r>
            <a:r>
              <a:rPr lang="fr-CH" sz="2400" dirty="0" err="1" smtClean="0"/>
              <a:t>safe</a:t>
            </a:r>
            <a:r>
              <a:rPr lang="fr-CH" sz="2400" dirty="0" smtClean="0"/>
              <a:t> location </a:t>
            </a:r>
            <a:r>
              <a:rPr lang="fr-CH" sz="2400" dirty="0" err="1" smtClean="0"/>
              <a:t>similarly</a:t>
            </a:r>
            <a:r>
              <a:rPr lang="fr-CH" sz="2400" dirty="0" smtClean="0"/>
              <a:t> to the Triplets system;</a:t>
            </a:r>
          </a:p>
          <a:p>
            <a:pPr algn="just"/>
            <a:r>
              <a:rPr lang="fr-CH" sz="2400" dirty="0" smtClean="0"/>
              <a:t>In case of Power </a:t>
            </a:r>
            <a:r>
              <a:rPr lang="fr-CH" sz="2400" dirty="0" err="1" smtClean="0"/>
              <a:t>cut</a:t>
            </a:r>
            <a:r>
              <a:rPr lang="fr-CH" sz="2400" dirty="0" smtClean="0"/>
              <a:t>, the SC </a:t>
            </a:r>
            <a:r>
              <a:rPr lang="fr-CH" sz="2400" dirty="0" err="1" smtClean="0"/>
              <a:t>link</a:t>
            </a:r>
            <a:r>
              <a:rPr lang="fr-CH" sz="2400" dirty="0" smtClean="0"/>
              <a:t> </a:t>
            </a:r>
            <a:r>
              <a:rPr lang="fr-CH" sz="2400" dirty="0" err="1" smtClean="0"/>
              <a:t>will</a:t>
            </a:r>
            <a:r>
              <a:rPr lang="fr-CH" sz="2400" dirty="0" smtClean="0"/>
              <a:t> </a:t>
            </a:r>
            <a:r>
              <a:rPr lang="fr-CH" sz="2400" dirty="0" err="1" smtClean="0"/>
              <a:t>stay</a:t>
            </a:r>
            <a:r>
              <a:rPr lang="fr-CH" sz="2400" dirty="0" smtClean="0"/>
              <a:t> </a:t>
            </a:r>
            <a:r>
              <a:rPr lang="fr-CH" sz="2400" dirty="0" err="1" smtClean="0"/>
              <a:t>thermalized</a:t>
            </a:r>
            <a:r>
              <a:rPr lang="fr-CH" sz="2400" dirty="0" smtClean="0"/>
              <a:t> </a:t>
            </a:r>
            <a:r>
              <a:rPr lang="fr-CH" sz="2400" dirty="0" err="1" smtClean="0"/>
              <a:t>since</a:t>
            </a:r>
            <a:r>
              <a:rPr lang="fr-CH" sz="2400" dirty="0" smtClean="0"/>
              <a:t> the DFHM SV </a:t>
            </a:r>
            <a:r>
              <a:rPr lang="fr-CH" sz="2400" dirty="0" err="1" smtClean="0"/>
              <a:t>willl</a:t>
            </a:r>
            <a:r>
              <a:rPr lang="fr-CH" sz="2400" dirty="0" smtClean="0"/>
              <a:t> </a:t>
            </a:r>
            <a:r>
              <a:rPr lang="fr-CH" sz="2400" dirty="0" err="1" smtClean="0"/>
              <a:t>relieve</a:t>
            </a:r>
            <a:r>
              <a:rPr lang="fr-CH" sz="2400" dirty="0" smtClean="0"/>
              <a:t> first.</a:t>
            </a:r>
          </a:p>
        </p:txBody>
      </p:sp>
      <p:sp>
        <p:nvSpPr>
          <p:cNvPr id="5" name="Rectangle 4"/>
          <p:cNvSpPr/>
          <p:nvPr/>
        </p:nvSpPr>
        <p:spPr>
          <a:xfrm>
            <a:off x="1695171" y="5799156"/>
            <a:ext cx="261481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100" dirty="0"/>
              <a:t>* </a:t>
            </a:r>
            <a:r>
              <a:rPr lang="fr-CH" sz="1100" dirty="0" err="1"/>
              <a:t>Considering</a:t>
            </a:r>
            <a:r>
              <a:rPr lang="fr-CH" sz="1100" dirty="0"/>
              <a:t> </a:t>
            </a:r>
            <a:r>
              <a:rPr lang="fr-CH" sz="1100" dirty="0" err="1"/>
              <a:t>minimized</a:t>
            </a:r>
            <a:r>
              <a:rPr lang="fr-CH" sz="1100" dirty="0"/>
              <a:t> pressure drop</a:t>
            </a:r>
          </a:p>
        </p:txBody>
      </p:sp>
      <p:sp>
        <p:nvSpPr>
          <p:cNvPr id="8" name="Oval 7"/>
          <p:cNvSpPr/>
          <p:nvPr/>
        </p:nvSpPr>
        <p:spPr>
          <a:xfrm>
            <a:off x="9024889" y="3607912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1</a:t>
            </a:r>
            <a:endParaRPr lang="en-US" dirty="0"/>
          </a:p>
        </p:txBody>
      </p:sp>
      <p:sp>
        <p:nvSpPr>
          <p:cNvPr id="168" name="Oval 167"/>
          <p:cNvSpPr/>
          <p:nvPr/>
        </p:nvSpPr>
        <p:spPr>
          <a:xfrm>
            <a:off x="5182170" y="3073249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2</a:t>
            </a:r>
            <a:endParaRPr lang="en-US" dirty="0"/>
          </a:p>
        </p:txBody>
      </p:sp>
      <p:sp>
        <p:nvSpPr>
          <p:cNvPr id="169" name="Oval 168"/>
          <p:cNvSpPr/>
          <p:nvPr/>
        </p:nvSpPr>
        <p:spPr>
          <a:xfrm>
            <a:off x="4557723" y="2674521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3</a:t>
            </a:r>
            <a:endParaRPr lang="en-US" dirty="0"/>
          </a:p>
        </p:txBody>
      </p:sp>
      <p:sp>
        <p:nvSpPr>
          <p:cNvPr id="170" name="Oval 169"/>
          <p:cNvSpPr/>
          <p:nvPr/>
        </p:nvSpPr>
        <p:spPr>
          <a:xfrm>
            <a:off x="9513752" y="2383599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87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7155" y="1074716"/>
            <a:ext cx="4020731" cy="4439986"/>
          </a:xfrm>
          <a:prstGeom prst="rect">
            <a:avLst/>
          </a:prstGeom>
        </p:spPr>
      </p:pic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95269" y="4397171"/>
            <a:ext cx="4739009" cy="1605631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z="1100" dirty="0"/>
              <a:t>V. Gahier – </a:t>
            </a:r>
            <a:r>
              <a:rPr lang="en-GB" sz="1100" dirty="0"/>
              <a:t>DFM DDR :  Cryogenic flow scheme &amp; cool down – Jan 2022</a:t>
            </a:r>
            <a:r>
              <a:rPr lang="nl-NL" sz="1100" dirty="0"/>
              <a:t> </a:t>
            </a:r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Cryogenic</a:t>
            </a:r>
            <a:r>
              <a:rPr lang="fr-CH" dirty="0" smtClean="0"/>
              <a:t> interface and </a:t>
            </a:r>
            <a:r>
              <a:rPr lang="fr-CH" dirty="0" err="1" smtClean="0"/>
              <a:t>functionality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000" y="3110865"/>
            <a:ext cx="2965966" cy="282702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2586579" y="4673441"/>
            <a:ext cx="83820" cy="8382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891254" y="4673441"/>
            <a:ext cx="83820" cy="8382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15999" y="1030923"/>
            <a:ext cx="6487477" cy="23177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CH" sz="1800" dirty="0" smtClean="0"/>
              <a:t>The </a:t>
            </a:r>
            <a:r>
              <a:rPr lang="fr-CH" sz="1800" dirty="0" err="1" smtClean="0"/>
              <a:t>cryogenic</a:t>
            </a:r>
            <a:r>
              <a:rPr lang="fr-CH" sz="1800" dirty="0" smtClean="0"/>
              <a:t> distribution circuit to the </a:t>
            </a:r>
            <a:r>
              <a:rPr lang="fr-CH" sz="1800" dirty="0" err="1" smtClean="0"/>
              <a:t>Matching</a:t>
            </a:r>
            <a:r>
              <a:rPr lang="fr-CH" sz="1800" dirty="0" smtClean="0"/>
              <a:t> section Cold </a:t>
            </a:r>
            <a:r>
              <a:rPr lang="fr-CH" sz="1800" dirty="0" err="1" smtClean="0"/>
              <a:t>Powering</a:t>
            </a:r>
            <a:r>
              <a:rPr lang="fr-CH" sz="1800" dirty="0" smtClean="0"/>
              <a:t> system (</a:t>
            </a:r>
            <a:r>
              <a:rPr lang="fr-CH" sz="1800" dirty="0" err="1" smtClean="0"/>
              <a:t>similar</a:t>
            </a:r>
            <a:r>
              <a:rPr lang="fr-CH" sz="1800" dirty="0" smtClean="0"/>
              <a:t> at Triplets) </a:t>
            </a:r>
            <a:r>
              <a:rPr lang="fr-CH" sz="1800" dirty="0" smtClean="0">
                <a:sym typeface="Wingdings" panose="05000000000000000000" pitchFamily="2" charset="2"/>
              </a:rPr>
              <a:t> DFM </a:t>
            </a:r>
            <a:r>
              <a:rPr lang="fr-CH" sz="1800" dirty="0" err="1" smtClean="0">
                <a:sym typeface="Wingdings" panose="05000000000000000000" pitchFamily="2" charset="2"/>
              </a:rPr>
              <a:t>Jumper</a:t>
            </a:r>
            <a:endParaRPr lang="fr-CH" sz="1800" dirty="0" smtClean="0"/>
          </a:p>
          <a:p>
            <a:pPr lvl="1" algn="just"/>
            <a:r>
              <a:rPr lang="fr-CH" sz="1400" b="1" dirty="0" smtClean="0">
                <a:solidFill>
                  <a:srgbClr val="00B050"/>
                </a:solidFill>
              </a:rPr>
              <a:t>E’</a:t>
            </a:r>
            <a:r>
              <a:rPr lang="fr-CH" sz="900" b="1" dirty="0" smtClean="0">
                <a:solidFill>
                  <a:srgbClr val="00B050"/>
                </a:solidFill>
              </a:rPr>
              <a:t>H</a:t>
            </a:r>
            <a:r>
              <a:rPr lang="fr-CH" sz="1400" dirty="0" smtClean="0"/>
              <a:t> (60K, 19 bar) to </a:t>
            </a:r>
            <a:r>
              <a:rPr lang="fr-CH" sz="1400" b="1" dirty="0" smtClean="0">
                <a:solidFill>
                  <a:srgbClr val="00B050"/>
                </a:solidFill>
              </a:rPr>
              <a:t>E’</a:t>
            </a:r>
            <a:r>
              <a:rPr lang="fr-CH" sz="900" b="1" dirty="0" smtClean="0">
                <a:solidFill>
                  <a:srgbClr val="00B050"/>
                </a:solidFill>
              </a:rPr>
              <a:t>H</a:t>
            </a:r>
            <a:r>
              <a:rPr lang="fr-CH" sz="1400" b="1" dirty="0" smtClean="0">
                <a:solidFill>
                  <a:srgbClr val="00B050"/>
                </a:solidFill>
              </a:rPr>
              <a:t>F</a:t>
            </a:r>
            <a:r>
              <a:rPr lang="fr-CH" sz="900" b="1" dirty="0" smtClean="0">
                <a:solidFill>
                  <a:srgbClr val="00B050"/>
                </a:solidFill>
              </a:rPr>
              <a:t>H</a:t>
            </a:r>
            <a:r>
              <a:rPr lang="fr-CH" sz="1400" dirty="0" smtClean="0"/>
              <a:t> to </a:t>
            </a:r>
            <a:r>
              <a:rPr lang="fr-CH" sz="1400" dirty="0" err="1" smtClean="0"/>
              <a:t>feed</a:t>
            </a:r>
            <a:r>
              <a:rPr lang="fr-CH" sz="1400" dirty="0" smtClean="0"/>
              <a:t> the </a:t>
            </a:r>
            <a:r>
              <a:rPr lang="fr-CH" sz="1400" dirty="0" err="1" smtClean="0"/>
              <a:t>coil</a:t>
            </a:r>
            <a:r>
              <a:rPr lang="fr-CH" sz="1400" dirty="0" smtClean="0"/>
              <a:t> </a:t>
            </a:r>
            <a:r>
              <a:rPr lang="fr-CH" sz="1400" dirty="0" err="1" smtClean="0"/>
              <a:t>heater</a:t>
            </a:r>
            <a:r>
              <a:rPr lang="fr-CH" sz="1400" dirty="0" smtClean="0"/>
              <a:t> </a:t>
            </a:r>
            <a:r>
              <a:rPr lang="fr-CH" sz="1400" dirty="0" err="1" smtClean="0"/>
              <a:t>immersed</a:t>
            </a:r>
            <a:r>
              <a:rPr lang="fr-CH" sz="1400" dirty="0" smtClean="0"/>
              <a:t> in the </a:t>
            </a:r>
            <a:r>
              <a:rPr lang="fr-CH" sz="1400" dirty="0" err="1" smtClean="0"/>
              <a:t>liquid</a:t>
            </a:r>
            <a:r>
              <a:rPr lang="fr-CH" sz="1400" dirty="0" smtClean="0"/>
              <a:t> bath. </a:t>
            </a:r>
            <a:r>
              <a:rPr lang="fr-CH" sz="1400" dirty="0" err="1" smtClean="0"/>
              <a:t>Its</a:t>
            </a:r>
            <a:r>
              <a:rPr lang="fr-CH" sz="1400" dirty="0" smtClean="0"/>
              <a:t> </a:t>
            </a:r>
            <a:r>
              <a:rPr lang="fr-CH" sz="1400" dirty="0" err="1" smtClean="0"/>
              <a:t>functionality</a:t>
            </a:r>
            <a:r>
              <a:rPr lang="fr-CH" sz="1400" dirty="0" smtClean="0"/>
              <a:t> </a:t>
            </a:r>
            <a:r>
              <a:rPr lang="fr-CH" sz="1400" dirty="0" err="1" smtClean="0"/>
              <a:t>is</a:t>
            </a:r>
            <a:r>
              <a:rPr lang="fr-CH" sz="1400" dirty="0" smtClean="0"/>
              <a:t> to </a:t>
            </a:r>
            <a:r>
              <a:rPr lang="fr-CH" sz="1400" dirty="0" err="1" smtClean="0"/>
              <a:t>generate</a:t>
            </a:r>
            <a:r>
              <a:rPr lang="fr-CH" sz="1400" dirty="0" smtClean="0"/>
              <a:t> </a:t>
            </a:r>
            <a:r>
              <a:rPr lang="fr-CH" sz="1400" dirty="0" err="1" smtClean="0"/>
              <a:t>gaseous</a:t>
            </a:r>
            <a:r>
              <a:rPr lang="fr-CH" sz="1400" dirty="0" smtClean="0"/>
              <a:t> </a:t>
            </a:r>
            <a:r>
              <a:rPr lang="fr-CH" sz="1400" dirty="0" err="1" smtClean="0"/>
              <a:t>helium</a:t>
            </a:r>
            <a:r>
              <a:rPr lang="fr-CH" sz="1400" dirty="0" smtClean="0"/>
              <a:t> to the SC </a:t>
            </a:r>
            <a:r>
              <a:rPr lang="fr-CH" sz="1400" dirty="0" err="1" smtClean="0"/>
              <a:t>link</a:t>
            </a:r>
            <a:r>
              <a:rPr lang="fr-CH" sz="1400" dirty="0" smtClean="0"/>
              <a:t>, </a:t>
            </a:r>
            <a:r>
              <a:rPr lang="fr-CH" sz="1400" dirty="0" err="1" smtClean="0"/>
              <a:t>acts</a:t>
            </a:r>
            <a:r>
              <a:rPr lang="fr-CH" sz="1400" dirty="0" smtClean="0"/>
              <a:t> as a back-up of the </a:t>
            </a:r>
            <a:r>
              <a:rPr lang="fr-CH" sz="1400" dirty="0" err="1" smtClean="0"/>
              <a:t>immersed</a:t>
            </a:r>
            <a:r>
              <a:rPr lang="fr-CH" sz="1400" dirty="0" smtClean="0"/>
              <a:t> </a:t>
            </a:r>
            <a:r>
              <a:rPr lang="fr-CH" sz="1400" dirty="0" err="1" smtClean="0"/>
              <a:t>electrical</a:t>
            </a:r>
            <a:r>
              <a:rPr lang="fr-CH" sz="1400" dirty="0" smtClean="0"/>
              <a:t> </a:t>
            </a:r>
            <a:r>
              <a:rPr lang="fr-CH" sz="1400" dirty="0" err="1" smtClean="0"/>
              <a:t>heater</a:t>
            </a:r>
            <a:r>
              <a:rPr lang="fr-CH" sz="1400" dirty="0" smtClean="0"/>
              <a:t> (and vice-versa). </a:t>
            </a:r>
            <a:r>
              <a:rPr lang="fr-CH" sz="1400" dirty="0" err="1" smtClean="0"/>
              <a:t>Heat</a:t>
            </a:r>
            <a:r>
              <a:rPr lang="fr-CH" sz="1400" dirty="0" smtClean="0"/>
              <a:t> </a:t>
            </a:r>
            <a:r>
              <a:rPr lang="fr-CH" sz="1400" dirty="0" err="1" smtClean="0"/>
              <a:t>transfer</a:t>
            </a:r>
            <a:r>
              <a:rPr lang="fr-CH" sz="1400" dirty="0" smtClean="0"/>
              <a:t> </a:t>
            </a:r>
            <a:r>
              <a:rPr lang="fr-CH" sz="1400" dirty="0" err="1" smtClean="0"/>
              <a:t>mostly</a:t>
            </a:r>
            <a:r>
              <a:rPr lang="fr-CH" sz="1400" dirty="0" smtClean="0"/>
              <a:t> by film </a:t>
            </a:r>
            <a:r>
              <a:rPr lang="fr-CH" sz="1400" dirty="0" err="1" smtClean="0"/>
              <a:t>boiling</a:t>
            </a:r>
            <a:r>
              <a:rPr lang="fr-CH" sz="1400" dirty="0" smtClean="0"/>
              <a:t>.</a:t>
            </a:r>
            <a:endParaRPr lang="en-GB" sz="2800" dirty="0" smtClean="0"/>
          </a:p>
          <a:p>
            <a:pPr lvl="1" algn="just"/>
            <a:r>
              <a:rPr lang="en-GB" sz="1400" b="1" dirty="0" smtClean="0">
                <a:solidFill>
                  <a:srgbClr val="FF0000"/>
                </a:solidFill>
              </a:rPr>
              <a:t>CS</a:t>
            </a:r>
            <a:r>
              <a:rPr lang="en-GB" sz="1400" dirty="0" smtClean="0"/>
              <a:t> line (4.6K to 5.3 K, 2.3 to 4 bar) feed the DFM in liquid helium</a:t>
            </a:r>
          </a:p>
          <a:p>
            <a:pPr lvl="1" algn="just"/>
            <a:r>
              <a:rPr lang="en-GB" sz="1400" b="1" dirty="0" smtClean="0">
                <a:solidFill>
                  <a:schemeClr val="tx1"/>
                </a:solidFill>
              </a:rPr>
              <a:t>SD</a:t>
            </a:r>
            <a:r>
              <a:rPr lang="en-GB" sz="1400" dirty="0" smtClean="0"/>
              <a:t> line relieves any overpressure from the DFM to the line D.</a:t>
            </a:r>
          </a:p>
          <a:p>
            <a:pPr lvl="1" algn="just"/>
            <a:endParaRPr lang="fr-CH" sz="1400" dirty="0" smtClean="0"/>
          </a:p>
        </p:txBody>
      </p:sp>
      <p:sp>
        <p:nvSpPr>
          <p:cNvPr id="14" name="Oval 13"/>
          <p:cNvSpPr/>
          <p:nvPr/>
        </p:nvSpPr>
        <p:spPr>
          <a:xfrm>
            <a:off x="2215162" y="4924426"/>
            <a:ext cx="135131" cy="13096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191949" y="4313555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891254" y="6082031"/>
            <a:ext cx="5254149" cy="525771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fr-CH" sz="1800" b="1" dirty="0" smtClean="0"/>
              <a:t>All </a:t>
            </a:r>
            <a:r>
              <a:rPr lang="fr-CH" sz="1800" b="1" dirty="0" err="1" smtClean="0"/>
              <a:t>hydraulic</a:t>
            </a:r>
            <a:r>
              <a:rPr lang="fr-CH" sz="1800" b="1" dirty="0" smtClean="0"/>
              <a:t> </a:t>
            </a:r>
            <a:r>
              <a:rPr lang="fr-CH" sz="1800" b="1" dirty="0" err="1" smtClean="0"/>
              <a:t>diameters</a:t>
            </a:r>
            <a:r>
              <a:rPr lang="fr-CH" sz="1800" b="1" dirty="0" smtClean="0"/>
              <a:t> </a:t>
            </a:r>
            <a:r>
              <a:rPr lang="fr-CH" sz="1800" b="1" dirty="0" err="1" smtClean="0"/>
              <a:t>were</a:t>
            </a:r>
            <a:r>
              <a:rPr lang="fr-CH" sz="1800" b="1" dirty="0" smtClean="0"/>
              <a:t> </a:t>
            </a:r>
            <a:r>
              <a:rPr lang="fr-CH" sz="1800" b="1" dirty="0" err="1" smtClean="0"/>
              <a:t>confirmed</a:t>
            </a:r>
            <a:r>
              <a:rPr lang="fr-CH" sz="1800" b="1" dirty="0" smtClean="0"/>
              <a:t> in EDMS </a:t>
            </a:r>
            <a:r>
              <a:rPr lang="en-GB" sz="1800" b="1" dirty="0" smtClean="0"/>
              <a:t>2364324</a:t>
            </a:r>
          </a:p>
          <a:p>
            <a:pPr marL="0" indent="0" algn="just">
              <a:buNone/>
            </a:pPr>
            <a:r>
              <a:rPr lang="en-GB" sz="1800" dirty="0" smtClean="0"/>
              <a:t>Diameters standardised with Triplet Cold Powering system</a:t>
            </a:r>
            <a:endParaRPr lang="en-GB" sz="1400" dirty="0" smtClean="0"/>
          </a:p>
          <a:p>
            <a:pPr lvl="1" algn="r"/>
            <a:endParaRPr lang="fr-CH" sz="1400" dirty="0" smtClean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7602" y="3110865"/>
            <a:ext cx="3532046" cy="1467111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>
            <a:off x="4415884" y="3623640"/>
            <a:ext cx="0" cy="917958"/>
          </a:xfrm>
          <a:prstGeom prst="line">
            <a:avLst/>
          </a:prstGeom>
          <a:ln>
            <a:solidFill>
              <a:srgbClr val="42EB35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6937265" y="4665895"/>
            <a:ext cx="8426" cy="1336907"/>
          </a:xfrm>
          <a:prstGeom prst="line">
            <a:avLst/>
          </a:prstGeom>
          <a:ln>
            <a:solidFill>
              <a:srgbClr val="42EB35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633617" y="4215359"/>
            <a:ext cx="19095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>
                <a:solidFill>
                  <a:schemeClr val="accent6">
                    <a:lumMod val="75000"/>
                  </a:schemeClr>
                </a:solidFill>
              </a:rPr>
              <a:t>Flexible ~2 m</a:t>
            </a:r>
            <a:endParaRPr lang="en-US" sz="11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874580" y="3534580"/>
            <a:ext cx="608234" cy="37514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125468" y="3982022"/>
            <a:ext cx="608234" cy="375142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786813" y="3963162"/>
            <a:ext cx="608234" cy="375142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821351" y="5469061"/>
            <a:ext cx="608234" cy="37514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4157602" y="3623640"/>
            <a:ext cx="476015" cy="91795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59219" y="3232298"/>
            <a:ext cx="3280651" cy="270558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3939870" y="4215359"/>
            <a:ext cx="217732" cy="1818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326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9219" y="2110635"/>
            <a:ext cx="5804234" cy="37799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4087" y="923633"/>
            <a:ext cx="6713951" cy="2107665"/>
          </a:xfrm>
          <a:solidFill>
            <a:schemeClr val="bg1"/>
          </a:solidFill>
        </p:spPr>
        <p:txBody>
          <a:bodyPr>
            <a:normAutofit fontScale="40000" lnSpcReduction="20000"/>
          </a:bodyPr>
          <a:lstStyle/>
          <a:p>
            <a:r>
              <a:rPr lang="en-GB" sz="4000" dirty="0" smtClean="0">
                <a:sym typeface="Wingdings" panose="05000000000000000000" pitchFamily="2" charset="2"/>
              </a:rPr>
              <a:t>Two helium vessels communicating by gravity :</a:t>
            </a:r>
          </a:p>
          <a:p>
            <a:pPr lvl="1" algn="just"/>
            <a:r>
              <a:rPr lang="en-GB" sz="3500" dirty="0" smtClean="0">
                <a:sym typeface="Wingdings" panose="05000000000000000000" pitchFamily="2" charset="2"/>
              </a:rPr>
              <a:t>One vessel where liquid helium is injecting and where the splices are kept immersed. Electrical heaters are present at the bottom for emptying.</a:t>
            </a:r>
          </a:p>
          <a:p>
            <a:pPr lvl="1" algn="just"/>
            <a:r>
              <a:rPr lang="en-GB" sz="3500" dirty="0" smtClean="0">
                <a:sym typeface="Wingdings" panose="05000000000000000000" pitchFamily="2" charset="2"/>
              </a:rPr>
              <a:t>One vessel where the gaseous helium is generated via heating system (coil or electrical heater)</a:t>
            </a:r>
          </a:p>
          <a:p>
            <a:pPr algn="just"/>
            <a:endParaRPr lang="en-GB" sz="4000" dirty="0">
              <a:sym typeface="Wingdings" panose="05000000000000000000" pitchFamily="2" charset="2"/>
            </a:endParaRPr>
          </a:p>
          <a:p>
            <a:pPr algn="just"/>
            <a:r>
              <a:rPr lang="en-GB" sz="4000" dirty="0" smtClean="0">
                <a:sym typeface="Wingdings" panose="05000000000000000000" pitchFamily="2" charset="2"/>
              </a:rPr>
              <a:t>Similar concept retained and successfully proven on Demo 2.</a:t>
            </a:r>
          </a:p>
          <a:p>
            <a:pPr algn="just"/>
            <a:endParaRPr lang="en-GB" sz="4000" dirty="0">
              <a:sym typeface="Wingdings" panose="05000000000000000000" pitchFamily="2" charset="2"/>
            </a:endParaRPr>
          </a:p>
          <a:p>
            <a:pPr algn="just"/>
            <a:r>
              <a:rPr lang="en-GB" sz="4000" dirty="0" smtClean="0">
                <a:sym typeface="Wingdings" panose="05000000000000000000" pitchFamily="2" charset="2"/>
              </a:rPr>
              <a:t>Static heat loads should be lower than 25 W.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2302" y="100209"/>
            <a:ext cx="6960096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 smtClean="0"/>
              <a:t>DFM concept</a:t>
            </a:r>
            <a:endParaRPr lang="en-GB" sz="3467" dirty="0"/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468" y="3885657"/>
            <a:ext cx="3529409" cy="11945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561047" y="2910303"/>
                <a:ext cx="27939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𝐿𝐻𝑒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+∆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𝐺𝐻𝑒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𝐻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1047" y="2910303"/>
                <a:ext cx="2793905" cy="369332"/>
              </a:xfrm>
              <a:prstGeom prst="rect">
                <a:avLst/>
              </a:prstGeom>
              <a:blipFill>
                <a:blip r:embed="rId14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8" name="Table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087849"/>
              </p:ext>
            </p:extLst>
          </p:nvPr>
        </p:nvGraphicFramePr>
        <p:xfrm>
          <a:off x="9075717" y="4183512"/>
          <a:ext cx="2654300" cy="1707023"/>
        </p:xfrm>
        <a:graphic>
          <a:graphicData uri="http://schemas.openxmlformats.org/drawingml/2006/table">
            <a:tbl>
              <a:tblPr/>
              <a:tblGrid>
                <a:gridCol w="907045">
                  <a:extLst>
                    <a:ext uri="{9D8B030D-6E8A-4147-A177-3AD203B41FA5}">
                      <a16:colId xmlns:a16="http://schemas.microsoft.com/office/drawing/2014/main" val="3544479285"/>
                    </a:ext>
                  </a:extLst>
                </a:gridCol>
                <a:gridCol w="591966">
                  <a:extLst>
                    <a:ext uri="{9D8B030D-6E8A-4147-A177-3AD203B41FA5}">
                      <a16:colId xmlns:a16="http://schemas.microsoft.com/office/drawing/2014/main" val="2147303694"/>
                    </a:ext>
                  </a:extLst>
                </a:gridCol>
                <a:gridCol w="544227">
                  <a:extLst>
                    <a:ext uri="{9D8B030D-6E8A-4147-A177-3AD203B41FA5}">
                      <a16:colId xmlns:a16="http://schemas.microsoft.com/office/drawing/2014/main" val="273950612"/>
                    </a:ext>
                  </a:extLst>
                </a:gridCol>
                <a:gridCol w="611062">
                  <a:extLst>
                    <a:ext uri="{9D8B030D-6E8A-4147-A177-3AD203B41FA5}">
                      <a16:colId xmlns:a16="http://schemas.microsoft.com/office/drawing/2014/main" val="3376389396"/>
                    </a:ext>
                  </a:extLst>
                </a:gridCol>
              </a:tblGrid>
              <a:tr h="18302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Height table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23227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Height name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Value [m]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[-]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 [mbar]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0607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H_0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5572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H_1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1118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H_2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40630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H_3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42451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H_4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69310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H_5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6674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H_6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009002"/>
                  </a:ext>
                </a:extLst>
              </a:tr>
            </a:tbl>
          </a:graphicData>
        </a:graphic>
      </p:graphicFrame>
      <p:sp>
        <p:nvSpPr>
          <p:cNvPr id="9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pPr>
              <a:tabLst>
                <a:tab pos="2600325" algn="l"/>
                <a:tab pos="5381625" algn="l"/>
              </a:tabLst>
            </a:pPr>
            <a:r>
              <a:rPr lang="nl-NL" sz="1100" dirty="0"/>
              <a:t>V. Gahier – </a:t>
            </a:r>
            <a:r>
              <a:rPr lang="en-GB" sz="1100" dirty="0"/>
              <a:t>DFM DDR :  Cryogenic flow scheme &amp; cool down – Jan 2022</a:t>
            </a:r>
            <a:r>
              <a:rPr lang="nl-NL" sz="1100" dirty="0"/>
              <a:t> 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527561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fr-CH" dirty="0" smtClean="0"/>
              <a:t>Operating modes and </a:t>
            </a:r>
            <a:r>
              <a:rPr lang="fr-CH" dirty="0" err="1" smtClean="0"/>
              <a:t>helium</a:t>
            </a:r>
            <a:r>
              <a:rPr lang="fr-CH" dirty="0" smtClean="0"/>
              <a:t> flow </a:t>
            </a:r>
            <a:r>
              <a:rPr lang="fr-CH" dirty="0" err="1" smtClean="0"/>
              <a:t>requirement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tabLst>
                <a:tab pos="2600325" algn="l"/>
                <a:tab pos="5381625" algn="l"/>
              </a:tabLst>
            </a:pPr>
            <a:r>
              <a:rPr lang="nl-NL" sz="1100" dirty="0"/>
              <a:t>V. Gahier – </a:t>
            </a:r>
            <a:r>
              <a:rPr lang="en-GB" sz="1100" dirty="0"/>
              <a:t>DFM DDR :  Cryogenic flow scheme &amp; cool down – Jan 2022</a:t>
            </a:r>
            <a:r>
              <a:rPr lang="nl-NL" sz="1100" dirty="0"/>
              <a:t> </a:t>
            </a:r>
            <a:endParaRPr lang="en-GB" sz="11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854578821"/>
              </p:ext>
            </p:extLst>
          </p:nvPr>
        </p:nvGraphicFramePr>
        <p:xfrm>
          <a:off x="1786201" y="2568959"/>
          <a:ext cx="438442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1810080" y="5981120"/>
            <a:ext cx="9669120" cy="4757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GB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41714" y="2804937"/>
            <a:ext cx="3666651" cy="3063449"/>
          </a:xfrm>
          <a:prstGeom prst="rect">
            <a:avLst/>
          </a:prstGeom>
        </p:spPr>
      </p:pic>
      <p:sp>
        <p:nvSpPr>
          <p:cNvPr id="12" name="Rectangle : coins arrondis 26">
            <a:extLst>
              <a:ext uri="{FF2B5EF4-FFF2-40B4-BE49-F238E27FC236}">
                <a16:creationId xmlns:a16="http://schemas.microsoft.com/office/drawing/2014/main" id="{87A7689E-5C90-8C47-AC85-F92AAD1C9F49}"/>
              </a:ext>
            </a:extLst>
          </p:cNvPr>
          <p:cNvSpPr/>
          <p:nvPr/>
        </p:nvSpPr>
        <p:spPr>
          <a:xfrm>
            <a:off x="9848185" y="4474647"/>
            <a:ext cx="797105" cy="1090245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: Rounded Corners 19">
            <a:extLst>
              <a:ext uri="{FF2B5EF4-FFF2-40B4-BE49-F238E27FC236}">
                <a16:creationId xmlns:a16="http://schemas.microsoft.com/office/drawing/2014/main" id="{3C11C529-A4B6-4ED3-92C1-9C07402E91F4}"/>
              </a:ext>
            </a:extLst>
          </p:cNvPr>
          <p:cNvSpPr/>
          <p:nvPr/>
        </p:nvSpPr>
        <p:spPr>
          <a:xfrm>
            <a:off x="9989318" y="4488225"/>
            <a:ext cx="565855" cy="197558"/>
          </a:xfrm>
          <a:prstGeom prst="roundRect">
            <a:avLst>
              <a:gd name="adj" fmla="val 13185"/>
            </a:avLst>
          </a:prstGeom>
          <a:solidFill>
            <a:srgbClr val="FFFFCD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4.5 g/s</a:t>
            </a:r>
            <a:endParaRPr lang="en-GB" sz="11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: Rounded Corners 19">
            <a:extLst>
              <a:ext uri="{FF2B5EF4-FFF2-40B4-BE49-F238E27FC236}">
                <a16:creationId xmlns:a16="http://schemas.microsoft.com/office/drawing/2014/main" id="{3C11C529-A4B6-4ED3-92C1-9C07402E91F4}"/>
              </a:ext>
            </a:extLst>
          </p:cNvPr>
          <p:cNvSpPr/>
          <p:nvPr/>
        </p:nvSpPr>
        <p:spPr>
          <a:xfrm>
            <a:off x="8993786" y="4707454"/>
            <a:ext cx="565855" cy="197558"/>
          </a:xfrm>
          <a:prstGeom prst="roundRect">
            <a:avLst>
              <a:gd name="adj" fmla="val 13185"/>
            </a:avLst>
          </a:prstGeom>
          <a:solidFill>
            <a:srgbClr val="FFFFCD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3.4 g/s</a:t>
            </a:r>
            <a:endParaRPr lang="en-GB" sz="11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: Rounded Corners 19">
            <a:extLst>
              <a:ext uri="{FF2B5EF4-FFF2-40B4-BE49-F238E27FC236}">
                <a16:creationId xmlns:a16="http://schemas.microsoft.com/office/drawing/2014/main" id="{3C11C529-A4B6-4ED3-92C1-9C07402E91F4}"/>
              </a:ext>
            </a:extLst>
          </p:cNvPr>
          <p:cNvSpPr/>
          <p:nvPr/>
        </p:nvSpPr>
        <p:spPr>
          <a:xfrm>
            <a:off x="8031347" y="4885255"/>
            <a:ext cx="565855" cy="197558"/>
          </a:xfrm>
          <a:prstGeom prst="roundRect">
            <a:avLst>
              <a:gd name="adj" fmla="val 13185"/>
            </a:avLst>
          </a:prstGeom>
          <a:solidFill>
            <a:srgbClr val="FFFFCD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2.6 g/s</a:t>
            </a:r>
            <a:endParaRPr lang="en-GB" sz="11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7843600" y="4338663"/>
            <a:ext cx="2866228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11E715A-7D84-48EF-BE37-0B75E8F9AFBE}"/>
              </a:ext>
            </a:extLst>
          </p:cNvPr>
          <p:cNvSpPr txBox="1"/>
          <p:nvPr/>
        </p:nvSpPr>
        <p:spPr>
          <a:xfrm>
            <a:off x="7843600" y="4097958"/>
            <a:ext cx="2592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 err="1" smtClean="0"/>
              <a:t>Installed</a:t>
            </a:r>
            <a:r>
              <a:rPr lang="fr-CH" sz="1100" b="1" dirty="0" smtClean="0"/>
              <a:t> local </a:t>
            </a:r>
            <a:r>
              <a:rPr lang="fr-CH" sz="1100" b="1" dirty="0" err="1" smtClean="0"/>
              <a:t>capacity</a:t>
            </a:r>
            <a:endParaRPr lang="en-GB" sz="1100" b="1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15111" y="1087615"/>
            <a:ext cx="11040566" cy="23177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CH" sz="1600" dirty="0" err="1" smtClean="0"/>
              <a:t>Helium</a:t>
            </a:r>
            <a:r>
              <a:rPr lang="fr-CH" sz="1600" dirty="0" smtClean="0"/>
              <a:t> flow for the </a:t>
            </a:r>
            <a:r>
              <a:rPr lang="fr-CH" sz="1600" b="1" dirty="0" smtClean="0"/>
              <a:t>DFM system </a:t>
            </a:r>
            <a:r>
              <a:rPr lang="fr-CH" sz="1600" b="1" dirty="0" err="1" smtClean="0"/>
              <a:t>is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governed</a:t>
            </a:r>
            <a:r>
              <a:rPr lang="fr-CH" sz="1600" b="1" dirty="0" smtClean="0"/>
              <a:t> by the SC </a:t>
            </a:r>
            <a:r>
              <a:rPr lang="fr-CH" sz="1600" b="1" dirty="0" err="1" smtClean="0"/>
              <a:t>link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requirement</a:t>
            </a:r>
            <a:r>
              <a:rPr lang="fr-CH" sz="1600" dirty="0"/>
              <a:t> </a:t>
            </a:r>
            <a:r>
              <a:rPr lang="fr-CH" sz="1600" dirty="0" smtClean="0"/>
              <a:t>(117 m at </a:t>
            </a:r>
            <a:r>
              <a:rPr lang="fr-CH" sz="1600" dirty="0"/>
              <a:t>1 </a:t>
            </a:r>
            <a:r>
              <a:rPr lang="fr-CH" sz="1600" dirty="0" smtClean="0"/>
              <a:t>W/m) </a:t>
            </a:r>
            <a:r>
              <a:rPr lang="fr-CH" sz="1600" dirty="0" err="1" smtClean="0"/>
              <a:t>leading</a:t>
            </a:r>
            <a:r>
              <a:rPr lang="fr-CH" sz="1600" dirty="0" smtClean="0"/>
              <a:t> to the </a:t>
            </a:r>
            <a:r>
              <a:rPr lang="fr-CH" sz="1600" b="1" dirty="0" err="1" smtClean="0"/>
              <a:t>same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required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helium</a:t>
            </a:r>
            <a:r>
              <a:rPr lang="fr-CH" sz="1600" b="1" dirty="0" smtClean="0"/>
              <a:t> flow </a:t>
            </a:r>
            <a:r>
              <a:rPr lang="fr-CH" sz="1600" b="1" dirty="0" err="1" smtClean="0"/>
              <a:t>when</a:t>
            </a:r>
            <a:r>
              <a:rPr lang="fr-CH" sz="1600" b="1" dirty="0" smtClean="0"/>
              <a:t> the system </a:t>
            </a:r>
            <a:r>
              <a:rPr lang="fr-CH" sz="1600" b="1" dirty="0" err="1" smtClean="0"/>
              <a:t>is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powered</a:t>
            </a:r>
            <a:r>
              <a:rPr lang="fr-CH" sz="1600" b="1" dirty="0" smtClean="0"/>
              <a:t> or not</a:t>
            </a:r>
            <a:r>
              <a:rPr lang="fr-CH" sz="1600" dirty="0" smtClean="0"/>
              <a:t>.</a:t>
            </a:r>
          </a:p>
          <a:p>
            <a:pPr algn="just"/>
            <a:r>
              <a:rPr lang="fr-CH" sz="1600" dirty="0" smtClean="0"/>
              <a:t>For the Cold </a:t>
            </a:r>
            <a:r>
              <a:rPr lang="fr-CH" sz="1600" dirty="0" err="1" smtClean="0"/>
              <a:t>Powering</a:t>
            </a:r>
            <a:r>
              <a:rPr lang="fr-CH" sz="1600" dirty="0" smtClean="0"/>
              <a:t> for the Triplets, the </a:t>
            </a:r>
            <a:r>
              <a:rPr lang="fr-CH" sz="1600" dirty="0" err="1" smtClean="0"/>
              <a:t>helium</a:t>
            </a:r>
            <a:r>
              <a:rPr lang="fr-CH" sz="1600" dirty="0" smtClean="0"/>
              <a:t> flow </a:t>
            </a:r>
            <a:r>
              <a:rPr lang="fr-CH" sz="1600" dirty="0" err="1" smtClean="0"/>
              <a:t>is</a:t>
            </a:r>
            <a:r>
              <a:rPr lang="fr-CH" sz="1600" dirty="0" smtClean="0"/>
              <a:t> </a:t>
            </a:r>
            <a:r>
              <a:rPr lang="fr-CH" sz="1600" dirty="0" err="1" smtClean="0"/>
              <a:t>determined</a:t>
            </a:r>
            <a:r>
              <a:rPr lang="fr-CH" sz="1600" dirty="0" smtClean="0"/>
              <a:t> by the </a:t>
            </a:r>
            <a:r>
              <a:rPr lang="fr-CH" sz="1600" dirty="0" err="1" smtClean="0"/>
              <a:t>current</a:t>
            </a:r>
            <a:r>
              <a:rPr lang="fr-CH" sz="1600" dirty="0" smtClean="0"/>
              <a:t> leads </a:t>
            </a:r>
            <a:r>
              <a:rPr lang="fr-CH" sz="1600" dirty="0" err="1" smtClean="0"/>
              <a:t>requirements</a:t>
            </a:r>
            <a:r>
              <a:rPr lang="fr-CH" sz="1600" dirty="0" smtClean="0"/>
              <a:t>.</a:t>
            </a:r>
            <a:endParaRPr lang="fr-CH" sz="1600" dirty="0"/>
          </a:p>
          <a:p>
            <a:pPr algn="just"/>
            <a:r>
              <a:rPr lang="fr-CH" sz="1600" dirty="0" err="1" smtClean="0"/>
              <a:t>After</a:t>
            </a:r>
            <a:r>
              <a:rPr lang="fr-CH" sz="1600" dirty="0" smtClean="0"/>
              <a:t> </a:t>
            </a:r>
            <a:r>
              <a:rPr lang="fr-CH" sz="1600" b="1" dirty="0" err="1" smtClean="0"/>
              <a:t>recommendations</a:t>
            </a:r>
            <a:r>
              <a:rPr lang="fr-CH" sz="1600" b="1" dirty="0" smtClean="0"/>
              <a:t> of the </a:t>
            </a:r>
            <a:r>
              <a:rPr lang="fr-CH" sz="1600" b="1" dirty="0" err="1" smtClean="0"/>
              <a:t>heat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load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review</a:t>
            </a:r>
            <a:r>
              <a:rPr lang="fr-CH" sz="1600" b="1" dirty="0" smtClean="0"/>
              <a:t> panel </a:t>
            </a:r>
            <a:r>
              <a:rPr lang="fr-CH" sz="1600" dirty="0" smtClean="0"/>
              <a:t>(</a:t>
            </a:r>
            <a:r>
              <a:rPr lang="fr-CH" sz="1600" dirty="0" err="1" smtClean="0"/>
              <a:t>refer</a:t>
            </a:r>
            <a:r>
              <a:rPr lang="fr-CH" sz="1600" dirty="0" smtClean="0"/>
              <a:t> to EDMS 2588891) , the </a:t>
            </a:r>
            <a:r>
              <a:rPr lang="fr-CH" sz="1600" dirty="0" err="1" smtClean="0"/>
              <a:t>helium</a:t>
            </a:r>
            <a:r>
              <a:rPr lang="fr-CH" sz="1600" dirty="0" smtClean="0"/>
              <a:t> </a:t>
            </a:r>
            <a:r>
              <a:rPr lang="fr-CH" sz="1600" dirty="0" err="1" smtClean="0"/>
              <a:t>installed</a:t>
            </a:r>
            <a:r>
              <a:rPr lang="fr-CH" sz="1600" dirty="0" smtClean="0"/>
              <a:t> local </a:t>
            </a:r>
            <a:r>
              <a:rPr lang="fr-CH" sz="1600" dirty="0" err="1" smtClean="0"/>
              <a:t>capacity</a:t>
            </a:r>
            <a:r>
              <a:rPr lang="fr-CH" sz="1600" dirty="0" smtClean="0"/>
              <a:t> for </a:t>
            </a:r>
            <a:r>
              <a:rPr lang="fr-CH" sz="1600" dirty="0" err="1" smtClean="0"/>
              <a:t>Matching</a:t>
            </a:r>
            <a:r>
              <a:rPr lang="fr-CH" sz="1600" dirty="0" smtClean="0"/>
              <a:t> section Cold </a:t>
            </a:r>
            <a:r>
              <a:rPr lang="fr-CH" sz="1600" dirty="0" err="1" smtClean="0"/>
              <a:t>Powering</a:t>
            </a:r>
            <a:r>
              <a:rPr lang="fr-CH" sz="1600" dirty="0" smtClean="0"/>
              <a:t> to </a:t>
            </a:r>
            <a:r>
              <a:rPr lang="fr-CH" sz="1600" b="1" dirty="0" smtClean="0"/>
              <a:t>6.5 g/s</a:t>
            </a:r>
            <a:r>
              <a:rPr lang="fr-CH" sz="1600" dirty="0" smtClean="0"/>
              <a:t>.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170624" y="3964488"/>
            <a:ext cx="1071090" cy="62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877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dirty="0" err="1" smtClean="0"/>
              <a:t>Controlled</a:t>
            </a:r>
            <a:r>
              <a:rPr lang="fr-CH" sz="3200" dirty="0" smtClean="0"/>
              <a:t> Cool-down / Warm-up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1838" y="980750"/>
            <a:ext cx="7335001" cy="2728499"/>
          </a:xfrm>
        </p:spPr>
        <p:txBody>
          <a:bodyPr>
            <a:normAutofit fontScale="32500" lnSpcReduction="20000"/>
          </a:bodyPr>
          <a:lstStyle/>
          <a:p>
            <a:pPr algn="just"/>
            <a:r>
              <a:rPr lang="en-US" sz="4300" dirty="0"/>
              <a:t>MgB2 conductor is sensitive to strain, and excessive stress would lead to degradation of its critical </a:t>
            </a:r>
            <a:r>
              <a:rPr lang="en-US" sz="4300" dirty="0" smtClean="0"/>
              <a:t>current : </a:t>
            </a:r>
            <a:r>
              <a:rPr lang="fr-CH" sz="4300" dirty="0" err="1" smtClean="0"/>
              <a:t>Requirement</a:t>
            </a:r>
            <a:r>
              <a:rPr lang="fr-CH" sz="4300" dirty="0" smtClean="0"/>
              <a:t> of a </a:t>
            </a:r>
            <a:r>
              <a:rPr lang="fr-CH" sz="4300" dirty="0" err="1" smtClean="0"/>
              <a:t>controlled</a:t>
            </a:r>
            <a:r>
              <a:rPr lang="fr-CH" sz="4300" dirty="0" smtClean="0"/>
              <a:t> </a:t>
            </a:r>
            <a:r>
              <a:rPr lang="fr-CH" sz="4300" dirty="0" err="1" smtClean="0"/>
              <a:t>cooldown</a:t>
            </a:r>
            <a:r>
              <a:rPr lang="fr-CH" sz="4300" dirty="0" smtClean="0"/>
              <a:t> for the SC </a:t>
            </a:r>
            <a:r>
              <a:rPr lang="fr-CH" sz="4300" dirty="0" err="1" smtClean="0"/>
              <a:t>link</a:t>
            </a:r>
            <a:r>
              <a:rPr lang="fr-CH" sz="4300" dirty="0" smtClean="0"/>
              <a:t>. </a:t>
            </a:r>
          </a:p>
          <a:p>
            <a:pPr algn="just"/>
            <a:endParaRPr lang="fr-CH" sz="4300" dirty="0"/>
          </a:p>
          <a:p>
            <a:pPr algn="just"/>
            <a:r>
              <a:rPr lang="fr-CH" sz="4300" dirty="0" smtClean="0"/>
              <a:t>A </a:t>
            </a:r>
            <a:r>
              <a:rPr lang="fr-CH" sz="4300" dirty="0" err="1" smtClean="0"/>
              <a:t>serie</a:t>
            </a:r>
            <a:r>
              <a:rPr lang="fr-CH" sz="4300" dirty="0" smtClean="0"/>
              <a:t> of meetings </a:t>
            </a:r>
            <a:r>
              <a:rPr lang="fr-CH" sz="4300" dirty="0" err="1" smtClean="0"/>
              <a:t>were</a:t>
            </a:r>
            <a:r>
              <a:rPr lang="fr-CH" sz="4300" dirty="0" smtClean="0"/>
              <a:t> </a:t>
            </a:r>
            <a:r>
              <a:rPr lang="fr-CH" sz="4300" dirty="0" err="1" smtClean="0"/>
              <a:t>held</a:t>
            </a:r>
            <a:r>
              <a:rPr lang="fr-CH" sz="4300" dirty="0" smtClean="0"/>
              <a:t> to </a:t>
            </a:r>
            <a:r>
              <a:rPr lang="fr-CH" sz="4300" dirty="0" err="1" smtClean="0"/>
              <a:t>define</a:t>
            </a:r>
            <a:r>
              <a:rPr lang="fr-CH" sz="4300" dirty="0" smtClean="0"/>
              <a:t> the optimum solution </a:t>
            </a:r>
            <a:r>
              <a:rPr lang="fr-CH" sz="4300" dirty="0" err="1" smtClean="0"/>
              <a:t>according</a:t>
            </a:r>
            <a:r>
              <a:rPr lang="fr-CH" sz="4300" dirty="0" smtClean="0"/>
              <a:t> to </a:t>
            </a:r>
            <a:r>
              <a:rPr lang="fr-CH" sz="4300" dirty="0"/>
              <a:t>WP6A </a:t>
            </a:r>
            <a:r>
              <a:rPr lang="fr-CH" sz="4300" dirty="0" smtClean="0"/>
              <a:t>contraints : a </a:t>
            </a:r>
            <a:r>
              <a:rPr lang="fr-CH" sz="4300" dirty="0" err="1"/>
              <a:t>heater</a:t>
            </a:r>
            <a:r>
              <a:rPr lang="fr-CH" sz="4300" dirty="0"/>
              <a:t> </a:t>
            </a:r>
            <a:r>
              <a:rPr lang="fr-CH" sz="4300" dirty="0" err="1"/>
              <a:t>installed</a:t>
            </a:r>
            <a:r>
              <a:rPr lang="fr-CH" sz="4300" dirty="0"/>
              <a:t> in </a:t>
            </a:r>
            <a:r>
              <a:rPr lang="fr-CH" sz="4300" dirty="0" err="1"/>
              <a:t>parallel</a:t>
            </a:r>
            <a:r>
              <a:rPr lang="fr-CH" sz="4300" dirty="0"/>
              <a:t> of the nominal </a:t>
            </a:r>
            <a:r>
              <a:rPr lang="fr-CH" sz="4300" dirty="0" err="1"/>
              <a:t>feeding</a:t>
            </a:r>
            <a:r>
              <a:rPr lang="fr-CH" sz="4300" dirty="0"/>
              <a:t> line</a:t>
            </a:r>
            <a:r>
              <a:rPr lang="fr-CH" sz="4300" dirty="0" smtClean="0"/>
              <a:t>. Solution </a:t>
            </a:r>
            <a:r>
              <a:rPr lang="fr-CH" sz="4300" dirty="0" err="1" smtClean="0"/>
              <a:t>validated</a:t>
            </a:r>
            <a:r>
              <a:rPr lang="fr-CH" sz="4300" dirty="0" smtClean="0"/>
              <a:t> by an </a:t>
            </a:r>
            <a:r>
              <a:rPr lang="fr-CH" sz="4300" dirty="0" err="1" smtClean="0"/>
              <a:t>approved</a:t>
            </a:r>
            <a:r>
              <a:rPr lang="fr-CH" sz="4300" dirty="0" smtClean="0"/>
              <a:t> ECR. (</a:t>
            </a:r>
            <a:r>
              <a:rPr lang="fr-CH" sz="4300" dirty="0" err="1" smtClean="0"/>
              <a:t>Refer</a:t>
            </a:r>
            <a:r>
              <a:rPr lang="fr-CH" sz="4300" dirty="0" smtClean="0"/>
              <a:t> to </a:t>
            </a:r>
            <a:r>
              <a:rPr lang="en-GB" sz="4300" u="sng" dirty="0">
                <a:hlinkClick r:id="rId2"/>
              </a:rPr>
              <a:t>https://indico.cern.ch/category/13546</a:t>
            </a:r>
            <a:r>
              <a:rPr lang="en-GB" sz="4300" u="sng" dirty="0" smtClean="0">
                <a:hlinkClick r:id="rId2"/>
              </a:rPr>
              <a:t>/</a:t>
            </a:r>
            <a:r>
              <a:rPr lang="en-GB" sz="4300" u="sng" dirty="0" smtClean="0"/>
              <a:t>)</a:t>
            </a:r>
            <a:endParaRPr lang="fr-CH" sz="4300" dirty="0" smtClean="0"/>
          </a:p>
          <a:p>
            <a:pPr algn="just"/>
            <a:endParaRPr lang="fr-CH" sz="4300" dirty="0" smtClean="0"/>
          </a:p>
          <a:p>
            <a:pPr algn="just"/>
            <a:r>
              <a:rPr lang="fr-CH" sz="4300" dirty="0" smtClean="0"/>
              <a:t>The </a:t>
            </a:r>
            <a:r>
              <a:rPr lang="fr-CH" sz="4300" dirty="0" err="1" smtClean="0"/>
              <a:t>constraints</a:t>
            </a:r>
            <a:r>
              <a:rPr lang="fr-CH" sz="4300" dirty="0" smtClean="0"/>
              <a:t> are :</a:t>
            </a:r>
          </a:p>
          <a:p>
            <a:pPr lvl="1" algn="just"/>
            <a:r>
              <a:rPr lang="fr-CH" sz="3400" dirty="0"/>
              <a:t>30K maximum DT on the SC </a:t>
            </a:r>
            <a:r>
              <a:rPr lang="fr-CH" sz="3400" dirty="0" err="1"/>
              <a:t>link</a:t>
            </a:r>
            <a:endParaRPr lang="fr-CH" sz="3400" dirty="0"/>
          </a:p>
          <a:p>
            <a:pPr lvl="1" algn="just"/>
            <a:r>
              <a:rPr lang="fr-CH" sz="3400" dirty="0" err="1"/>
              <a:t>Controlled</a:t>
            </a:r>
            <a:r>
              <a:rPr lang="fr-CH" sz="3400" dirty="0"/>
              <a:t> </a:t>
            </a:r>
            <a:r>
              <a:rPr lang="fr-CH" sz="3400" dirty="0" err="1"/>
              <a:t>cooldown</a:t>
            </a:r>
            <a:r>
              <a:rPr lang="fr-CH" sz="3400" dirty="0"/>
              <a:t> down to 80 K</a:t>
            </a:r>
          </a:p>
          <a:p>
            <a:pPr lvl="1" algn="just"/>
            <a:r>
              <a:rPr lang="fr-CH" sz="3400" dirty="0" smtClean="0"/>
              <a:t>3 to 4 g/s </a:t>
            </a:r>
            <a:r>
              <a:rPr lang="fr-CH" sz="3400" dirty="0" err="1" smtClean="0"/>
              <a:t>cooldown</a:t>
            </a:r>
            <a:r>
              <a:rPr lang="fr-CH" sz="3400" dirty="0"/>
              <a:t> </a:t>
            </a:r>
            <a:r>
              <a:rPr lang="fr-CH" sz="3400" dirty="0" smtClean="0"/>
              <a:t>/warm-up flow rate </a:t>
            </a:r>
            <a:r>
              <a:rPr lang="fr-CH" sz="3400" dirty="0" err="1" smtClean="0"/>
              <a:t>through</a:t>
            </a:r>
            <a:r>
              <a:rPr lang="fr-CH" sz="3400" dirty="0" smtClean="0"/>
              <a:t> the </a:t>
            </a:r>
            <a:r>
              <a:rPr lang="fr-CH" sz="3400" dirty="0" err="1" smtClean="0"/>
              <a:t>link</a:t>
            </a:r>
            <a:endParaRPr lang="fr-CH" sz="3400" dirty="0" smtClean="0"/>
          </a:p>
          <a:p>
            <a:pPr algn="just"/>
            <a:endParaRPr lang="fr-CH" sz="4300" dirty="0"/>
          </a:p>
          <a:p>
            <a:pPr algn="just"/>
            <a:r>
              <a:rPr lang="fr-CH" sz="4300" dirty="0" err="1" smtClean="0"/>
              <a:t>Current</a:t>
            </a:r>
            <a:r>
              <a:rPr lang="fr-CH" sz="4300" dirty="0" smtClean="0"/>
              <a:t> </a:t>
            </a:r>
            <a:r>
              <a:rPr lang="fr-CH" sz="4300" dirty="0" err="1" smtClean="0"/>
              <a:t>hydraulic</a:t>
            </a:r>
            <a:r>
              <a:rPr lang="fr-CH" sz="4300" dirty="0" smtClean="0"/>
              <a:t> design and </a:t>
            </a:r>
            <a:r>
              <a:rPr lang="fr-CH" sz="4300" dirty="0" err="1" smtClean="0"/>
              <a:t>safety</a:t>
            </a:r>
            <a:r>
              <a:rPr lang="fr-CH" sz="4300" dirty="0" smtClean="0"/>
              <a:t> aspects </a:t>
            </a:r>
            <a:r>
              <a:rPr lang="fr-CH" sz="4300" dirty="0" err="1" smtClean="0"/>
              <a:t>were</a:t>
            </a:r>
            <a:r>
              <a:rPr lang="fr-CH" sz="4300" dirty="0" smtClean="0"/>
              <a:t> </a:t>
            </a:r>
            <a:r>
              <a:rPr lang="fr-CH" sz="4300" dirty="0" err="1" smtClean="0"/>
              <a:t>also</a:t>
            </a:r>
            <a:r>
              <a:rPr lang="fr-CH" sz="4300" dirty="0" smtClean="0"/>
              <a:t> </a:t>
            </a:r>
            <a:r>
              <a:rPr lang="fr-CH" sz="4300" dirty="0" err="1" smtClean="0"/>
              <a:t>considered</a:t>
            </a:r>
            <a:r>
              <a:rPr lang="fr-CH" sz="4300" dirty="0" smtClean="0"/>
              <a:t> for the </a:t>
            </a:r>
            <a:r>
              <a:rPr lang="fr-CH" sz="4300" dirty="0" err="1" smtClean="0"/>
              <a:t>controlled</a:t>
            </a:r>
            <a:r>
              <a:rPr lang="fr-CH" sz="4300" dirty="0" smtClean="0"/>
              <a:t> cool-down / warm-up design</a:t>
            </a:r>
          </a:p>
          <a:p>
            <a:pPr algn="just"/>
            <a:endParaRPr lang="fr-CH" dirty="0" smtClean="0"/>
          </a:p>
          <a:p>
            <a:pPr marL="609585" lvl="1" indent="0" algn="just">
              <a:buNone/>
            </a:pPr>
            <a:endParaRPr lang="fr-CH" dirty="0" smtClean="0"/>
          </a:p>
          <a:p>
            <a:pPr algn="just"/>
            <a:endParaRPr lang="fr-CH" dirty="0"/>
          </a:p>
          <a:p>
            <a:endParaRPr lang="fr-CH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nl-NL" sz="1100" dirty="0"/>
              <a:t>V. Gahier – </a:t>
            </a:r>
            <a:r>
              <a:rPr lang="en-GB" sz="1100" dirty="0"/>
              <a:t>DFM DDR :  Cryogenic flow scheme &amp; cool down – Jan 2022</a:t>
            </a:r>
            <a:r>
              <a:rPr lang="nl-NL" sz="1100" dirty="0"/>
              <a:t> </a:t>
            </a:r>
            <a:endParaRPr lang="en-GB" sz="11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3508" y="3705589"/>
            <a:ext cx="3470030" cy="214165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655" y="3705589"/>
            <a:ext cx="4951229" cy="20565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03309" y="5563177"/>
            <a:ext cx="3985382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bg1"/>
                </a:solidFill>
              </a:rPr>
              <a:t>Line SD @ 29.6 (</a:t>
            </a:r>
            <a:r>
              <a:rPr lang="fr-CH" sz="1400" dirty="0" err="1">
                <a:solidFill>
                  <a:schemeClr val="bg1"/>
                </a:solidFill>
              </a:rPr>
              <a:t>rigid</a:t>
            </a:r>
            <a:r>
              <a:rPr lang="fr-CH" sz="1400" dirty="0">
                <a:solidFill>
                  <a:schemeClr val="bg1"/>
                </a:solidFill>
              </a:rPr>
              <a:t>) / </a:t>
            </a:r>
            <a:r>
              <a:rPr lang="fr-CH" sz="1400" dirty="0" smtClean="0">
                <a:solidFill>
                  <a:schemeClr val="bg1"/>
                </a:solidFill>
              </a:rPr>
              <a:t>34.2(flexible</a:t>
            </a:r>
            <a:r>
              <a:rPr lang="fr-CH" sz="1400" dirty="0">
                <a:solidFill>
                  <a:schemeClr val="bg1"/>
                </a:solidFill>
              </a:rPr>
              <a:t>) mm ID</a:t>
            </a:r>
          </a:p>
          <a:p>
            <a:r>
              <a:rPr lang="fr-CH" sz="1400" dirty="0">
                <a:solidFill>
                  <a:schemeClr val="bg1"/>
                </a:solidFill>
              </a:rPr>
              <a:t>Line </a:t>
            </a:r>
            <a:r>
              <a:rPr lang="fr-CH" sz="1400" dirty="0" smtClean="0">
                <a:solidFill>
                  <a:schemeClr val="bg1"/>
                </a:solidFill>
              </a:rPr>
              <a:t>CS  </a:t>
            </a:r>
            <a:r>
              <a:rPr lang="fr-CH" sz="1400" dirty="0">
                <a:solidFill>
                  <a:schemeClr val="bg1"/>
                </a:solidFill>
              </a:rPr>
              <a:t>@ 23.7 (</a:t>
            </a:r>
            <a:r>
              <a:rPr lang="fr-CH" sz="1400" dirty="0" err="1">
                <a:solidFill>
                  <a:schemeClr val="bg1"/>
                </a:solidFill>
              </a:rPr>
              <a:t>rigid</a:t>
            </a:r>
            <a:r>
              <a:rPr lang="fr-CH" sz="1400" dirty="0">
                <a:solidFill>
                  <a:schemeClr val="bg1"/>
                </a:solidFill>
              </a:rPr>
              <a:t>) / </a:t>
            </a:r>
            <a:r>
              <a:rPr lang="fr-CH" sz="1400" dirty="0" smtClean="0">
                <a:solidFill>
                  <a:schemeClr val="bg1"/>
                </a:solidFill>
              </a:rPr>
              <a:t>25.5 </a:t>
            </a:r>
            <a:r>
              <a:rPr lang="fr-CH" sz="1400" dirty="0">
                <a:solidFill>
                  <a:schemeClr val="bg1"/>
                </a:solidFill>
              </a:rPr>
              <a:t>(flexible) mm </a:t>
            </a:r>
            <a:r>
              <a:rPr lang="fr-CH" sz="1400" dirty="0" smtClean="0">
                <a:solidFill>
                  <a:schemeClr val="bg1"/>
                </a:solidFill>
              </a:rPr>
              <a:t>ID</a:t>
            </a:r>
            <a:endParaRPr lang="fr-CH" sz="1400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H="1" flipV="1">
            <a:off x="2576147" y="5138736"/>
            <a:ext cx="307730" cy="237391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416492" y="5376127"/>
            <a:ext cx="19095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>
                <a:solidFill>
                  <a:schemeClr val="accent6">
                    <a:lumMod val="75000"/>
                  </a:schemeClr>
                </a:solidFill>
              </a:rPr>
              <a:t>Flexible ~2 m</a:t>
            </a:r>
            <a:endParaRPr lang="en-US" sz="11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 flipV="1">
            <a:off x="8710411" y="5325054"/>
            <a:ext cx="307730" cy="237391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523985" y="5540685"/>
            <a:ext cx="19095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err="1" smtClean="0">
                <a:solidFill>
                  <a:schemeClr val="accent6">
                    <a:lumMod val="75000"/>
                  </a:schemeClr>
                </a:solidFill>
              </a:rPr>
              <a:t>Rigid</a:t>
            </a:r>
            <a:r>
              <a:rPr lang="fr-CH" sz="11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CH" sz="1100" dirty="0" err="1" smtClean="0">
                <a:solidFill>
                  <a:schemeClr val="accent6">
                    <a:lumMod val="75000"/>
                  </a:schemeClr>
                </a:solidFill>
              </a:rPr>
              <a:t>lines</a:t>
            </a:r>
            <a:endParaRPr lang="en-US" sz="11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083762" y="5182139"/>
            <a:ext cx="13497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>
                <a:solidFill>
                  <a:srgbClr val="FFFF00"/>
                </a:solidFill>
              </a:rPr>
              <a:t>CS line </a:t>
            </a:r>
          </a:p>
          <a:p>
            <a:r>
              <a:rPr lang="fr-CH" sz="1100" dirty="0" smtClean="0">
                <a:solidFill>
                  <a:srgbClr val="FFFF00"/>
                </a:solidFill>
              </a:rPr>
              <a:t>(He </a:t>
            </a:r>
            <a:r>
              <a:rPr lang="fr-CH" sz="1100" dirty="0" err="1" smtClean="0">
                <a:solidFill>
                  <a:srgbClr val="FFFF00"/>
                </a:solidFill>
              </a:rPr>
              <a:t>feeding</a:t>
            </a:r>
            <a:r>
              <a:rPr lang="fr-CH" sz="1100" dirty="0" smtClean="0">
                <a:solidFill>
                  <a:srgbClr val="FFFF00"/>
                </a:solidFill>
              </a:rPr>
              <a:t> line)</a:t>
            </a:r>
            <a:endParaRPr lang="en-US" sz="1100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35942" y="5031944"/>
            <a:ext cx="7828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>
                <a:solidFill>
                  <a:srgbClr val="8D42C6"/>
                </a:solidFill>
              </a:rPr>
              <a:t>SD line </a:t>
            </a:r>
            <a:endParaRPr lang="en-US" sz="1100" dirty="0">
              <a:solidFill>
                <a:srgbClr val="8D42C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03309" y="6155838"/>
            <a:ext cx="7479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Hydraulic</a:t>
            </a:r>
            <a:r>
              <a:rPr lang="fr-CH" sz="1600" dirty="0" smtClean="0"/>
              <a:t> </a:t>
            </a:r>
            <a:r>
              <a:rPr lang="fr-CH" sz="1600" dirty="0" err="1" smtClean="0"/>
              <a:t>diameter</a:t>
            </a:r>
            <a:r>
              <a:rPr lang="fr-CH" sz="1600" dirty="0" smtClean="0"/>
              <a:t> are </a:t>
            </a:r>
            <a:r>
              <a:rPr lang="fr-CH" sz="1600" dirty="0" err="1" smtClean="0"/>
              <a:t>sufficient</a:t>
            </a:r>
            <a:r>
              <a:rPr lang="fr-CH" sz="1600" dirty="0" smtClean="0"/>
              <a:t> for DFM cool-down </a:t>
            </a:r>
            <a:endParaRPr lang="en-GB" sz="1600" dirty="0"/>
          </a:p>
        </p:txBody>
      </p:sp>
      <p:sp>
        <p:nvSpPr>
          <p:cNvPr id="20" name="Striped Right Arrow 19"/>
          <p:cNvSpPr/>
          <p:nvPr/>
        </p:nvSpPr>
        <p:spPr>
          <a:xfrm>
            <a:off x="3371268" y="6121385"/>
            <a:ext cx="643466" cy="411164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/>
          <p:cNvPicPr/>
          <p:nvPr/>
        </p:nvPicPr>
        <p:blipFill>
          <a:blip r:embed="rId5"/>
          <a:stretch>
            <a:fillRect/>
          </a:stretch>
        </p:blipFill>
        <p:spPr>
          <a:xfrm>
            <a:off x="8444071" y="1364130"/>
            <a:ext cx="3503590" cy="88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81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DFM Instrumentation requirement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2857768" y="773758"/>
            <a:ext cx="1152128" cy="3509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1193708" y="5239608"/>
            <a:ext cx="10388692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chemeClr val="accent5"/>
                </a:solidFill>
              </a:rPr>
              <a:t>On </a:t>
            </a:r>
            <a:r>
              <a:rPr lang="fr-CH" sz="1600" dirty="0" err="1">
                <a:solidFill>
                  <a:schemeClr val="accent5"/>
                </a:solidFill>
              </a:rPr>
              <a:t>contrary</a:t>
            </a:r>
            <a:r>
              <a:rPr lang="fr-CH" sz="1600" dirty="0">
                <a:solidFill>
                  <a:schemeClr val="accent5"/>
                </a:solidFill>
              </a:rPr>
              <a:t> of DFX, no </a:t>
            </a:r>
            <a:r>
              <a:rPr lang="fr-CH" sz="1600" dirty="0" err="1" smtClean="0">
                <a:solidFill>
                  <a:schemeClr val="accent5"/>
                </a:solidFill>
              </a:rPr>
              <a:t>Differential</a:t>
            </a:r>
            <a:r>
              <a:rPr lang="fr-CH" sz="1600" dirty="0" smtClean="0">
                <a:solidFill>
                  <a:schemeClr val="accent5"/>
                </a:solidFill>
              </a:rPr>
              <a:t> Pressure </a:t>
            </a:r>
            <a:r>
              <a:rPr lang="fr-CH" sz="1600" dirty="0" err="1" smtClean="0">
                <a:solidFill>
                  <a:schemeClr val="accent5"/>
                </a:solidFill>
              </a:rPr>
              <a:t>measurement</a:t>
            </a:r>
            <a:r>
              <a:rPr lang="fr-CH" sz="1600" dirty="0" smtClean="0">
                <a:solidFill>
                  <a:schemeClr val="accent5"/>
                </a:solidFill>
              </a:rPr>
              <a:t> </a:t>
            </a:r>
            <a:r>
              <a:rPr lang="fr-CH" sz="1600" dirty="0">
                <a:solidFill>
                  <a:schemeClr val="accent5"/>
                </a:solidFill>
              </a:rPr>
              <a:t>due to the </a:t>
            </a:r>
            <a:r>
              <a:rPr lang="fr-CH" sz="1600" dirty="0" err="1">
                <a:solidFill>
                  <a:schemeClr val="accent5"/>
                </a:solidFill>
              </a:rPr>
              <a:t>reduced</a:t>
            </a:r>
            <a:r>
              <a:rPr lang="fr-CH" sz="1600" dirty="0">
                <a:solidFill>
                  <a:schemeClr val="accent5"/>
                </a:solidFill>
              </a:rPr>
              <a:t> </a:t>
            </a:r>
            <a:r>
              <a:rPr lang="fr-CH" sz="1600" dirty="0" err="1">
                <a:solidFill>
                  <a:schemeClr val="accent5"/>
                </a:solidFill>
              </a:rPr>
              <a:t>height</a:t>
            </a:r>
            <a:r>
              <a:rPr lang="fr-CH" sz="1600" dirty="0">
                <a:solidFill>
                  <a:schemeClr val="accent5"/>
                </a:solidFill>
              </a:rPr>
              <a:t> in the main </a:t>
            </a:r>
            <a:r>
              <a:rPr lang="fr-CH" sz="1600" dirty="0" err="1">
                <a:solidFill>
                  <a:schemeClr val="accent5"/>
                </a:solidFill>
              </a:rPr>
              <a:t>helium</a:t>
            </a:r>
            <a:r>
              <a:rPr lang="fr-CH" sz="1600" dirty="0">
                <a:solidFill>
                  <a:schemeClr val="accent5"/>
                </a:solidFill>
              </a:rPr>
              <a:t> bath. This DPT </a:t>
            </a:r>
            <a:r>
              <a:rPr lang="fr-CH" sz="1600" dirty="0" err="1">
                <a:solidFill>
                  <a:schemeClr val="accent5"/>
                </a:solidFill>
              </a:rPr>
              <a:t>was</a:t>
            </a:r>
            <a:r>
              <a:rPr lang="fr-CH" sz="1600" dirty="0">
                <a:solidFill>
                  <a:schemeClr val="accent5"/>
                </a:solidFill>
              </a:rPr>
              <a:t> </a:t>
            </a:r>
            <a:r>
              <a:rPr lang="fr-CH" sz="1600" dirty="0" err="1">
                <a:solidFill>
                  <a:schemeClr val="accent5"/>
                </a:solidFill>
              </a:rPr>
              <a:t>forecast</a:t>
            </a:r>
            <a:r>
              <a:rPr lang="fr-CH" sz="1600" dirty="0">
                <a:solidFill>
                  <a:schemeClr val="accent5"/>
                </a:solidFill>
              </a:rPr>
              <a:t> to </a:t>
            </a:r>
            <a:r>
              <a:rPr lang="fr-CH" sz="1600" dirty="0" err="1">
                <a:solidFill>
                  <a:schemeClr val="accent5"/>
                </a:solidFill>
              </a:rPr>
              <a:t>follow</a:t>
            </a:r>
            <a:r>
              <a:rPr lang="fr-CH" sz="1600" dirty="0">
                <a:solidFill>
                  <a:schemeClr val="accent5"/>
                </a:solidFill>
              </a:rPr>
              <a:t> the </a:t>
            </a:r>
            <a:r>
              <a:rPr lang="fr-CH" sz="1600" dirty="0" err="1">
                <a:solidFill>
                  <a:schemeClr val="accent5"/>
                </a:solidFill>
              </a:rPr>
              <a:t>liquid</a:t>
            </a:r>
            <a:r>
              <a:rPr lang="fr-CH" sz="1600" dirty="0">
                <a:solidFill>
                  <a:schemeClr val="accent5"/>
                </a:solidFill>
              </a:rPr>
              <a:t> </a:t>
            </a:r>
            <a:r>
              <a:rPr lang="fr-CH" sz="1600" dirty="0" err="1">
                <a:solidFill>
                  <a:schemeClr val="accent5"/>
                </a:solidFill>
              </a:rPr>
              <a:t>filling</a:t>
            </a:r>
            <a:r>
              <a:rPr lang="fr-CH" sz="1600" dirty="0">
                <a:solidFill>
                  <a:schemeClr val="accent5"/>
                </a:solidFill>
              </a:rPr>
              <a:t> phase. </a:t>
            </a:r>
            <a:r>
              <a:rPr lang="fr-CH" sz="1600" dirty="0" err="1">
                <a:solidFill>
                  <a:schemeClr val="accent5"/>
                </a:solidFill>
              </a:rPr>
              <a:t>Instead</a:t>
            </a:r>
            <a:r>
              <a:rPr lang="fr-CH" sz="1600" dirty="0">
                <a:solidFill>
                  <a:schemeClr val="accent5"/>
                </a:solidFill>
              </a:rPr>
              <a:t>, </a:t>
            </a:r>
            <a:r>
              <a:rPr lang="fr-CH" sz="1600" dirty="0" err="1">
                <a:solidFill>
                  <a:schemeClr val="accent5"/>
                </a:solidFill>
              </a:rPr>
              <a:t>temperature</a:t>
            </a:r>
            <a:r>
              <a:rPr lang="fr-CH" sz="1600" dirty="0">
                <a:solidFill>
                  <a:schemeClr val="accent5"/>
                </a:solidFill>
              </a:rPr>
              <a:t> probes </a:t>
            </a:r>
            <a:r>
              <a:rPr lang="fr-CH" sz="1600" dirty="0" err="1">
                <a:solidFill>
                  <a:schemeClr val="accent5"/>
                </a:solidFill>
              </a:rPr>
              <a:t>can</a:t>
            </a:r>
            <a:r>
              <a:rPr lang="fr-CH" sz="1600" dirty="0">
                <a:solidFill>
                  <a:schemeClr val="accent5"/>
                </a:solidFill>
              </a:rPr>
              <a:t> </a:t>
            </a:r>
            <a:r>
              <a:rPr lang="fr-CH" sz="1600" dirty="0" err="1">
                <a:solidFill>
                  <a:schemeClr val="accent5"/>
                </a:solidFill>
              </a:rPr>
              <a:t>be</a:t>
            </a:r>
            <a:r>
              <a:rPr lang="fr-CH" sz="1600" dirty="0">
                <a:solidFill>
                  <a:schemeClr val="accent5"/>
                </a:solidFill>
              </a:rPr>
              <a:t> </a:t>
            </a:r>
            <a:r>
              <a:rPr lang="fr-CH" sz="1600" dirty="0" err="1">
                <a:solidFill>
                  <a:schemeClr val="accent5"/>
                </a:solidFill>
              </a:rPr>
              <a:t>installed</a:t>
            </a:r>
            <a:r>
              <a:rPr lang="fr-CH" sz="1600" dirty="0">
                <a:solidFill>
                  <a:schemeClr val="accent5"/>
                </a:solidFill>
              </a:rPr>
              <a:t> in the </a:t>
            </a:r>
            <a:r>
              <a:rPr lang="fr-CH" sz="1600" dirty="0" err="1">
                <a:solidFill>
                  <a:schemeClr val="accent5"/>
                </a:solidFill>
              </a:rPr>
              <a:t>vessel</a:t>
            </a:r>
            <a:r>
              <a:rPr lang="fr-CH" sz="1600" dirty="0">
                <a:solidFill>
                  <a:schemeClr val="accent5"/>
                </a:solidFill>
              </a:rPr>
              <a:t> vacuum.  </a:t>
            </a:r>
          </a:p>
        </p:txBody>
      </p:sp>
      <p:sp>
        <p:nvSpPr>
          <p:cNvPr id="3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519936" y="6499296"/>
            <a:ext cx="5857237" cy="217055"/>
          </a:xfrm>
        </p:spPr>
        <p:txBody>
          <a:bodyPr/>
          <a:lstStyle/>
          <a:p>
            <a:pPr algn="r">
              <a:tabLst>
                <a:tab pos="2600325" algn="l"/>
                <a:tab pos="5381625" algn="l"/>
              </a:tabLst>
            </a:pPr>
            <a:r>
              <a:rPr lang="nl-NL" sz="1100" dirty="0">
                <a:solidFill>
                  <a:schemeClr val="accent1"/>
                </a:solidFill>
              </a:rPr>
              <a:t>V. Gahier – </a:t>
            </a:r>
            <a:r>
              <a:rPr lang="en-GB" sz="1100" dirty="0">
                <a:solidFill>
                  <a:schemeClr val="accent1"/>
                </a:solidFill>
              </a:rPr>
              <a:t>DFM DDR :  Cryogenic flow scheme &amp; cool down – Jan 2022</a:t>
            </a:r>
            <a:r>
              <a:rPr lang="nl-NL" sz="1100" dirty="0">
                <a:solidFill>
                  <a:schemeClr val="accent1"/>
                </a:solidFill>
              </a:rPr>
              <a:t> </a:t>
            </a:r>
            <a:endParaRPr lang="en-GB" sz="1100" dirty="0">
              <a:solidFill>
                <a:schemeClr val="accent1"/>
              </a:solidFill>
            </a:endParaRPr>
          </a:p>
          <a:p>
            <a:pPr algn="l">
              <a:tabLst>
                <a:tab pos="2600325" algn="l"/>
                <a:tab pos="5381625" algn="l"/>
              </a:tabLst>
            </a:pP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91443" y="1328161"/>
            <a:ext cx="5067348" cy="3746798"/>
          </a:xfrm>
          <a:prstGeom prst="rect">
            <a:avLst/>
          </a:prstGeom>
          <a:ln>
            <a:noFill/>
          </a:ln>
        </p:spPr>
      </p:pic>
      <p:sp>
        <p:nvSpPr>
          <p:cNvPr id="12" name="Rectangle 11"/>
          <p:cNvSpPr/>
          <p:nvPr/>
        </p:nvSpPr>
        <p:spPr>
          <a:xfrm>
            <a:off x="1345942" y="3020656"/>
            <a:ext cx="218865" cy="106172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741659" y="3314873"/>
            <a:ext cx="627567" cy="106172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1574073" y="3915227"/>
            <a:ext cx="997419" cy="16714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2319304" y="3845733"/>
            <a:ext cx="473465" cy="10329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3935555" y="5023424"/>
            <a:ext cx="473465" cy="10329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571492" y="3809433"/>
            <a:ext cx="154868" cy="175579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337787"/>
              </p:ext>
            </p:extLst>
          </p:nvPr>
        </p:nvGraphicFramePr>
        <p:xfrm>
          <a:off x="5848295" y="1117112"/>
          <a:ext cx="5995699" cy="40521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2790">
                  <a:extLst>
                    <a:ext uri="{9D8B030D-6E8A-4147-A177-3AD203B41FA5}">
                      <a16:colId xmlns:a16="http://schemas.microsoft.com/office/drawing/2014/main" val="3635266101"/>
                    </a:ext>
                  </a:extLst>
                </a:gridCol>
                <a:gridCol w="800418">
                  <a:extLst>
                    <a:ext uri="{9D8B030D-6E8A-4147-A177-3AD203B41FA5}">
                      <a16:colId xmlns:a16="http://schemas.microsoft.com/office/drawing/2014/main" val="2342239488"/>
                    </a:ext>
                  </a:extLst>
                </a:gridCol>
                <a:gridCol w="3412491">
                  <a:extLst>
                    <a:ext uri="{9D8B030D-6E8A-4147-A177-3AD203B41FA5}">
                      <a16:colId xmlns:a16="http://schemas.microsoft.com/office/drawing/2014/main" val="3129380451"/>
                    </a:ext>
                  </a:extLst>
                </a:gridCol>
              </a:tblGrid>
              <a:tr h="298026">
                <a:tc>
                  <a:txBody>
                    <a:bodyPr/>
                    <a:lstStyle/>
                    <a:p>
                      <a:r>
                        <a:rPr lang="fr-CH" sz="1200" b="1" dirty="0" smtClean="0"/>
                        <a:t>Instrument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609585" rtl="0" eaLnBrk="1" latinLnBrk="0" hangingPunct="1"/>
                      <a:r>
                        <a:rPr lang="fr-CH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609585" rtl="0" eaLnBrk="1" latinLnBrk="0" hangingPunct="1"/>
                      <a:r>
                        <a:rPr lang="fr-CH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Comment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436064"/>
                  </a:ext>
                </a:extLst>
              </a:tr>
              <a:tr h="125308"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 err="1" smtClean="0"/>
                        <a:t>Thermometer</a:t>
                      </a:r>
                      <a:endParaRPr lang="en-US" sz="1100" dirty="0" smtClean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09585" rtl="0" eaLnBrk="1" latinLnBrk="0" hangingPunct="1"/>
                      <a:r>
                        <a:rPr lang="fr-CH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2+2S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609585" rtl="0" eaLnBrk="1" latinLnBrk="0" hangingPunct="1"/>
                      <a:r>
                        <a:rPr lang="fr-CH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Temperature</a:t>
                      </a:r>
                      <a:r>
                        <a:rPr lang="fr-CH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2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measurement</a:t>
                      </a:r>
                      <a:r>
                        <a:rPr lang="fr-CH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on the 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MgB2-Nb-Ti splices</a:t>
                      </a:r>
                      <a:r>
                        <a:rPr lang="en-GB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Short block  - </a:t>
                      </a:r>
                      <a:r>
                        <a:rPr lang="en-GB" sz="12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Cernox</a:t>
                      </a:r>
                      <a:r>
                        <a:rPr lang="en-GB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3 points. No HV potential.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244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 err="1" smtClean="0"/>
                        <a:t>Thermometer</a:t>
                      </a:r>
                      <a:endParaRPr lang="en-US" sz="1100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09585" rtl="0" eaLnBrk="1" latinLnBrk="0" hangingPunct="1"/>
                      <a:r>
                        <a:rPr lang="fr-CH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609585" rtl="0" eaLnBrk="1" latinLnBrk="0" hangingPunct="1"/>
                      <a:r>
                        <a:rPr lang="fr-CH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Temperature</a:t>
                      </a:r>
                      <a:r>
                        <a:rPr lang="fr-CH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2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measurement</a:t>
                      </a:r>
                      <a:r>
                        <a:rPr lang="fr-CH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for cool-down / warm-up – Long block – </a:t>
                      </a:r>
                      <a:r>
                        <a:rPr lang="en-GB" sz="12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Cernox</a:t>
                      </a:r>
                      <a:r>
                        <a:rPr lang="en-GB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3 points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2756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 err="1" smtClean="0"/>
                        <a:t>Thermometer</a:t>
                      </a:r>
                      <a:r>
                        <a:rPr lang="fr-CH" sz="1100" baseline="0" dirty="0" smtClean="0"/>
                        <a:t> </a:t>
                      </a:r>
                      <a:endParaRPr lang="en-US" sz="1100" dirty="0" smtClean="0"/>
                    </a:p>
                  </a:txBody>
                  <a:tcPr>
                    <a:solidFill>
                      <a:srgbClr val="C39B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09585" rtl="0" eaLnBrk="1" latinLnBrk="0" hangingPunct="1"/>
                      <a:r>
                        <a:rPr lang="fr-CH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39BE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609585" rtl="0" eaLnBrk="1" latinLnBrk="0" hangingPunct="1"/>
                      <a:r>
                        <a:rPr lang="fr-CH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PT-100</a:t>
                      </a:r>
                      <a:r>
                        <a:rPr lang="fr-CH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fr-CH" sz="12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</a:t>
                      </a:r>
                      <a:r>
                        <a:rPr lang="fr-CH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2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installed</a:t>
                      </a:r>
                      <a:r>
                        <a:rPr lang="fr-CH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on a </a:t>
                      </a:r>
                      <a:r>
                        <a:rPr lang="fr-CH" sz="12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copper</a:t>
                      </a:r>
                      <a:r>
                        <a:rPr lang="fr-CH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block for </a:t>
                      </a:r>
                      <a:r>
                        <a:rPr lang="fr-CH" sz="12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heater</a:t>
                      </a:r>
                      <a:r>
                        <a:rPr lang="fr-CH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protection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39B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5658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 err="1" smtClean="0"/>
                        <a:t>Level</a:t>
                      </a:r>
                      <a:r>
                        <a:rPr lang="fr-CH" sz="1100" baseline="0" dirty="0" smtClean="0"/>
                        <a:t> gauge</a:t>
                      </a:r>
                      <a:endParaRPr lang="en-US" sz="1100" dirty="0" smtClean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09585" rtl="0" eaLnBrk="1" latinLnBrk="0" hangingPunct="1"/>
                      <a:r>
                        <a:rPr lang="fr-CH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1+1S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609585" rtl="0" eaLnBrk="1" latinLnBrk="0" hangingPunct="1"/>
                      <a:r>
                        <a:rPr lang="fr-CH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Superconductin</a:t>
                      </a:r>
                      <a:r>
                        <a:rPr lang="fr-CH" sz="12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  <a:r>
                        <a:rPr lang="fr-CH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gauge for </a:t>
                      </a:r>
                      <a:r>
                        <a:rPr lang="fr-CH" sz="12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liquid</a:t>
                      </a:r>
                      <a:r>
                        <a:rPr lang="fr-CH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fr-CH" sz="12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gas</a:t>
                      </a:r>
                      <a:r>
                        <a:rPr lang="fr-CH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2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level</a:t>
                      </a:r>
                      <a:r>
                        <a:rPr lang="fr-CH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control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753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 smtClean="0"/>
                        <a:t>Pressure </a:t>
                      </a:r>
                      <a:r>
                        <a:rPr lang="fr-CH" sz="1100" dirty="0" err="1" smtClean="0"/>
                        <a:t>transducer</a:t>
                      </a:r>
                      <a:endParaRPr lang="en-US" sz="1100" dirty="0" smtClean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09585" rtl="0" eaLnBrk="1" latinLnBrk="0" hangingPunct="1"/>
                      <a:r>
                        <a:rPr lang="fr-CH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609585" rtl="0" eaLnBrk="1" latinLnBrk="0" hangingPunct="1"/>
                      <a:r>
                        <a:rPr lang="fr-CH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 monitor DFM pressure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4331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dirty="0" err="1" smtClean="0"/>
                        <a:t>Electrical</a:t>
                      </a:r>
                      <a:r>
                        <a:rPr lang="fr-CH" sz="1100" baseline="0" dirty="0" smtClean="0"/>
                        <a:t> </a:t>
                      </a:r>
                      <a:r>
                        <a:rPr lang="fr-CH" sz="1100" baseline="0" dirty="0" err="1" smtClean="0"/>
                        <a:t>heater</a:t>
                      </a:r>
                      <a:endParaRPr lang="en-US" sz="1100" dirty="0" smtClean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609585" rtl="0" eaLnBrk="1" latinLnBrk="0" hangingPunct="1"/>
                      <a:r>
                        <a:rPr lang="fr-CH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2+2S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Two 100 W electrical heaters in liquid helium for mass flow production;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Two 100W electrical heaters at the lowest immersed position for liquid vaporisation during WU.</a:t>
                      </a:r>
                    </a:p>
                    <a:p>
                      <a:pPr marL="0" lvl="0" indent="0" algn="just">
                        <a:buFont typeface="Arial" panose="020B0604020202020204" pitchFamily="34" charset="0"/>
                        <a:buNone/>
                      </a:pP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Electrical</a:t>
                      </a:r>
                      <a:r>
                        <a:rPr lang="en-GB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heaters to be installed on a copper plate to increase global heat exchange area.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379808"/>
                  </a:ext>
                </a:extLst>
              </a:tr>
            </a:tbl>
          </a:graphicData>
        </a:graphic>
      </p:graphicFrame>
      <p:sp>
        <p:nvSpPr>
          <p:cNvPr id="45" name="Oval 44"/>
          <p:cNvSpPr/>
          <p:nvPr/>
        </p:nvSpPr>
        <p:spPr>
          <a:xfrm>
            <a:off x="2137706" y="3762762"/>
            <a:ext cx="172332" cy="143928"/>
          </a:xfrm>
          <a:prstGeom prst="ellipse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Oval 45"/>
          <p:cNvSpPr/>
          <p:nvPr/>
        </p:nvSpPr>
        <p:spPr>
          <a:xfrm>
            <a:off x="2123725" y="3610297"/>
            <a:ext cx="172332" cy="143928"/>
          </a:xfrm>
          <a:prstGeom prst="ellipse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Oval 46"/>
          <p:cNvSpPr/>
          <p:nvPr/>
        </p:nvSpPr>
        <p:spPr>
          <a:xfrm>
            <a:off x="1887343" y="3380139"/>
            <a:ext cx="172332" cy="143928"/>
          </a:xfrm>
          <a:prstGeom prst="ellipse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Oval 47"/>
          <p:cNvSpPr/>
          <p:nvPr/>
        </p:nvSpPr>
        <p:spPr>
          <a:xfrm>
            <a:off x="1887343" y="3549264"/>
            <a:ext cx="172332" cy="143928"/>
          </a:xfrm>
          <a:prstGeom prst="ellipse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Oval 48"/>
          <p:cNvSpPr/>
          <p:nvPr/>
        </p:nvSpPr>
        <p:spPr>
          <a:xfrm>
            <a:off x="4172287" y="2370777"/>
            <a:ext cx="172332" cy="143928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Oval 49"/>
          <p:cNvSpPr/>
          <p:nvPr/>
        </p:nvSpPr>
        <p:spPr>
          <a:xfrm>
            <a:off x="2719001" y="4072216"/>
            <a:ext cx="172332" cy="143928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1" name="Oval 50"/>
          <p:cNvSpPr/>
          <p:nvPr/>
        </p:nvSpPr>
        <p:spPr>
          <a:xfrm>
            <a:off x="3563514" y="4060118"/>
            <a:ext cx="172332" cy="143928"/>
          </a:xfrm>
          <a:prstGeom prst="ellipse">
            <a:avLst/>
          </a:prstGeom>
          <a:solidFill>
            <a:srgbClr val="8D42C6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Oval 51"/>
          <p:cNvSpPr/>
          <p:nvPr/>
        </p:nvSpPr>
        <p:spPr>
          <a:xfrm>
            <a:off x="3525633" y="3045277"/>
            <a:ext cx="172332" cy="143928"/>
          </a:xfrm>
          <a:prstGeom prst="ellipse">
            <a:avLst/>
          </a:prstGeom>
          <a:solidFill>
            <a:srgbClr val="8D42C6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Oval 52"/>
          <p:cNvSpPr/>
          <p:nvPr/>
        </p:nvSpPr>
        <p:spPr>
          <a:xfrm>
            <a:off x="4599834" y="1845238"/>
            <a:ext cx="172332" cy="143928"/>
          </a:xfrm>
          <a:prstGeom prst="ellipse">
            <a:avLst/>
          </a:prstGeom>
          <a:solidFill>
            <a:srgbClr val="92D05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Oval 53"/>
          <p:cNvSpPr/>
          <p:nvPr/>
        </p:nvSpPr>
        <p:spPr>
          <a:xfrm>
            <a:off x="4599834" y="2028118"/>
            <a:ext cx="172332" cy="143928"/>
          </a:xfrm>
          <a:prstGeom prst="ellipse">
            <a:avLst/>
          </a:prstGeom>
          <a:solidFill>
            <a:srgbClr val="92D05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5" name="Oval 54"/>
          <p:cNvSpPr/>
          <p:nvPr/>
        </p:nvSpPr>
        <p:spPr>
          <a:xfrm>
            <a:off x="773043" y="2951873"/>
            <a:ext cx="172332" cy="143928"/>
          </a:xfrm>
          <a:prstGeom prst="ellipse">
            <a:avLst/>
          </a:prstGeom>
          <a:solidFill>
            <a:srgbClr val="00B0F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6" name="Oval 55"/>
          <p:cNvSpPr/>
          <p:nvPr/>
        </p:nvSpPr>
        <p:spPr>
          <a:xfrm>
            <a:off x="3410470" y="2901349"/>
            <a:ext cx="172332" cy="143928"/>
          </a:xfrm>
          <a:prstGeom prst="ellipse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8" name="Oval 57"/>
          <p:cNvSpPr/>
          <p:nvPr/>
        </p:nvSpPr>
        <p:spPr>
          <a:xfrm>
            <a:off x="3617488" y="2905300"/>
            <a:ext cx="172332" cy="143928"/>
          </a:xfrm>
          <a:prstGeom prst="ellipse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Oval 58"/>
          <p:cNvSpPr/>
          <p:nvPr/>
        </p:nvSpPr>
        <p:spPr>
          <a:xfrm>
            <a:off x="3324304" y="4082376"/>
            <a:ext cx="172332" cy="143928"/>
          </a:xfrm>
          <a:prstGeom prst="ellipse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Oval 59"/>
          <p:cNvSpPr/>
          <p:nvPr/>
        </p:nvSpPr>
        <p:spPr>
          <a:xfrm>
            <a:off x="3791242" y="4072216"/>
            <a:ext cx="172332" cy="143928"/>
          </a:xfrm>
          <a:prstGeom prst="ellipse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49C15FE-7BD1-4DA1-8F81-8CE03949A621}"/>
              </a:ext>
            </a:extLst>
          </p:cNvPr>
          <p:cNvSpPr txBox="1"/>
          <p:nvPr/>
        </p:nvSpPr>
        <p:spPr>
          <a:xfrm>
            <a:off x="1564807" y="4463251"/>
            <a:ext cx="3600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i="1" dirty="0" err="1" smtClean="0"/>
              <a:t>Extract</a:t>
            </a:r>
            <a:r>
              <a:rPr lang="fr-CH" sz="900" i="1" dirty="0" smtClean="0"/>
              <a:t> of PID lhclsqrg0042-v0 – DPT </a:t>
            </a:r>
            <a:r>
              <a:rPr lang="fr-CH" sz="900" i="1" dirty="0" err="1" smtClean="0"/>
              <a:t>removed</a:t>
            </a:r>
            <a:endParaRPr lang="fr-CH" sz="900" i="1" dirty="0"/>
          </a:p>
        </p:txBody>
      </p:sp>
    </p:spTree>
    <p:extLst>
      <p:ext uri="{BB962C8B-B14F-4D97-AF65-F5344CB8AC3E}">
        <p14:creationId xmlns:p14="http://schemas.microsoft.com/office/powerpoint/2010/main" val="298956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41489</TotalTime>
  <Words>1734</Words>
  <Application>Microsoft Office PowerPoint</Application>
  <PresentationFormat>Widescreen</PresentationFormat>
  <Paragraphs>289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Cambria Math</vt:lpstr>
      <vt:lpstr>Wingdings</vt:lpstr>
      <vt:lpstr>Thème Office</vt:lpstr>
      <vt:lpstr>DFM Engineering Detailed Design : Cryogenic flow scheme &amp; Cool down  </vt:lpstr>
      <vt:lpstr>Outline</vt:lpstr>
      <vt:lpstr>Zoom on Cold Powering for Matching Section cooling architecture</vt:lpstr>
      <vt:lpstr>Cryogenic safety </vt:lpstr>
      <vt:lpstr>Cryogenic interface and functionality</vt:lpstr>
      <vt:lpstr>DFM concept</vt:lpstr>
      <vt:lpstr>Operating modes and helium flow requirement</vt:lpstr>
      <vt:lpstr>Controlled Cool-down / Warm-up</vt:lpstr>
      <vt:lpstr>DFM Instrumentation requirement</vt:lpstr>
      <vt:lpstr>Conclusions</vt:lpstr>
      <vt:lpstr>Spare slides</vt:lpstr>
      <vt:lpstr>Dynamic simulation of controlled cool-down (Bonus)</vt:lpstr>
      <vt:lpstr>Controlled Cool-down / Warm-up (Bonus)</vt:lpstr>
      <vt:lpstr>Helium flow requirement and thermal design DFHM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Yann Leclercq</dc:creator>
  <cp:lastModifiedBy>Vanessa Gahier</cp:lastModifiedBy>
  <cp:revision>766</cp:revision>
  <cp:lastPrinted>2018-12-14T09:39:17Z</cp:lastPrinted>
  <dcterms:created xsi:type="dcterms:W3CDTF">2018-10-26T08:59:02Z</dcterms:created>
  <dcterms:modified xsi:type="dcterms:W3CDTF">2022-01-17T16:27:27Z</dcterms:modified>
</cp:coreProperties>
</file>