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8"/>
  </p:notesMasterIdLst>
  <p:handoutMasterIdLst>
    <p:handoutMasterId r:id="rId29"/>
  </p:handoutMasterIdLst>
  <p:sldIdLst>
    <p:sldId id="490" r:id="rId5"/>
    <p:sldId id="462" r:id="rId6"/>
    <p:sldId id="491" r:id="rId7"/>
    <p:sldId id="342" r:id="rId8"/>
    <p:sldId id="520" r:id="rId9"/>
    <p:sldId id="521" r:id="rId10"/>
    <p:sldId id="522" r:id="rId11"/>
    <p:sldId id="371" r:id="rId12"/>
    <p:sldId id="496" r:id="rId13"/>
    <p:sldId id="497" r:id="rId14"/>
    <p:sldId id="498" r:id="rId15"/>
    <p:sldId id="500" r:id="rId16"/>
    <p:sldId id="501" r:id="rId17"/>
    <p:sldId id="502" r:id="rId18"/>
    <p:sldId id="526" r:id="rId19"/>
    <p:sldId id="523" r:id="rId20"/>
    <p:sldId id="499" r:id="rId21"/>
    <p:sldId id="503" r:id="rId22"/>
    <p:sldId id="517" r:id="rId23"/>
    <p:sldId id="524" r:id="rId24"/>
    <p:sldId id="525" r:id="rId25"/>
    <p:sldId id="505" r:id="rId26"/>
    <p:sldId id="527" r:id="rId27"/>
  </p:sldIdLst>
  <p:sldSz cx="22320250" cy="14400213"/>
  <p:notesSz cx="9926638" cy="14301788"/>
  <p:defaultTex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36" userDrawn="1">
          <p15:clr>
            <a:srgbClr val="A4A3A4"/>
          </p15:clr>
        </p15:guide>
        <p15:guide id="2" pos="703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Amparo Gonzalez De La Aleja Cabana" initials="MAGDLAC" lastIdx="1" clrIdx="0">
    <p:extLst>
      <p:ext uri="{19B8F6BF-5375-455C-9EA6-DF929625EA0E}">
        <p15:presenceInfo xmlns:p15="http://schemas.microsoft.com/office/powerpoint/2012/main" userId="S::maria.gcabana@cern.ch::5a594720-2b81-4436-99c7-3fedce27b8a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729"/>
    <a:srgbClr val="98DC88"/>
    <a:srgbClr val="DDEFD9"/>
    <a:srgbClr val="0FB202"/>
    <a:srgbClr val="4426FA"/>
    <a:srgbClr val="6A4DD3"/>
    <a:srgbClr val="7372E7"/>
    <a:srgbClr val="C07D3A"/>
    <a:srgbClr val="E100E0"/>
    <a:srgbClr val="512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43" autoAdjust="0"/>
    <p:restoredTop sz="96395" autoAdjust="0"/>
  </p:normalViewPr>
  <p:slideViewPr>
    <p:cSldViewPr snapToObjects="1" showGuides="1">
      <p:cViewPr varScale="1">
        <p:scale>
          <a:sx n="75" d="100"/>
          <a:sy n="75" d="100"/>
        </p:scale>
        <p:origin x="1908" y="102"/>
      </p:cViewPr>
      <p:guideLst>
        <p:guide orient="horz" pos="4536"/>
        <p:guide pos="7031"/>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150" d="100"/>
        <a:sy n="150" d="100"/>
      </p:scale>
      <p:origin x="0" y="0"/>
    </p:cViewPr>
  </p:sorter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715090"/>
          </a:xfrm>
          <a:prstGeom prst="rect">
            <a:avLst/>
          </a:prstGeom>
        </p:spPr>
        <p:txBody>
          <a:bodyPr vert="horz" lIns="133493" tIns="66747" rIns="133493" bIns="66747" rtlCol="0"/>
          <a:lstStyle>
            <a:lvl1pPr algn="l">
              <a:defRPr sz="1800"/>
            </a:lvl1pPr>
          </a:lstStyle>
          <a:p>
            <a:endParaRPr lang="fr-FR"/>
          </a:p>
        </p:txBody>
      </p:sp>
      <p:sp>
        <p:nvSpPr>
          <p:cNvPr id="3" name="Espace réservé de la date 2"/>
          <p:cNvSpPr>
            <a:spLocks noGrp="1"/>
          </p:cNvSpPr>
          <p:nvPr>
            <p:ph type="dt" sz="quarter" idx="1"/>
          </p:nvPr>
        </p:nvSpPr>
        <p:spPr>
          <a:xfrm>
            <a:off x="5622798" y="0"/>
            <a:ext cx="4301543" cy="715090"/>
          </a:xfrm>
          <a:prstGeom prst="rect">
            <a:avLst/>
          </a:prstGeom>
        </p:spPr>
        <p:txBody>
          <a:bodyPr vert="horz" lIns="133493" tIns="66747" rIns="133493" bIns="66747" rtlCol="0"/>
          <a:lstStyle>
            <a:lvl1pPr algn="r">
              <a:defRPr sz="1800"/>
            </a:lvl1pPr>
          </a:lstStyle>
          <a:p>
            <a:fld id="{B3F5CDDF-3246-6843-A314-FDDEB3F3DF8E}" type="datetimeFigureOut">
              <a:rPr lang="fr-FR" smtClean="0"/>
              <a:pPr/>
              <a:t>17/01/2022</a:t>
            </a:fld>
            <a:endParaRPr lang="fr-FR"/>
          </a:p>
        </p:txBody>
      </p:sp>
      <p:sp>
        <p:nvSpPr>
          <p:cNvPr id="4" name="Espace réservé du pied de page 3"/>
          <p:cNvSpPr>
            <a:spLocks noGrp="1"/>
          </p:cNvSpPr>
          <p:nvPr>
            <p:ph type="ftr" sz="quarter" idx="2"/>
          </p:nvPr>
        </p:nvSpPr>
        <p:spPr>
          <a:xfrm>
            <a:off x="0" y="13584216"/>
            <a:ext cx="4301543" cy="715090"/>
          </a:xfrm>
          <a:prstGeom prst="rect">
            <a:avLst/>
          </a:prstGeom>
        </p:spPr>
        <p:txBody>
          <a:bodyPr vert="horz" lIns="133493" tIns="66747" rIns="133493" bIns="66747" rtlCol="0" anchor="b"/>
          <a:lstStyle>
            <a:lvl1pPr algn="l">
              <a:defRPr sz="1800"/>
            </a:lvl1pPr>
          </a:lstStyle>
          <a:p>
            <a:endParaRPr lang="fr-FR"/>
          </a:p>
        </p:txBody>
      </p:sp>
      <p:sp>
        <p:nvSpPr>
          <p:cNvPr id="5" name="Espace réservé du numéro de diapositive 4"/>
          <p:cNvSpPr>
            <a:spLocks noGrp="1"/>
          </p:cNvSpPr>
          <p:nvPr>
            <p:ph type="sldNum" sz="quarter" idx="3"/>
          </p:nvPr>
        </p:nvSpPr>
        <p:spPr>
          <a:xfrm>
            <a:off x="5622798" y="13584216"/>
            <a:ext cx="4301543" cy="715090"/>
          </a:xfrm>
          <a:prstGeom prst="rect">
            <a:avLst/>
          </a:prstGeom>
        </p:spPr>
        <p:txBody>
          <a:bodyPr vert="horz" lIns="133493" tIns="66747" rIns="133493" bIns="66747" rtlCol="0" anchor="b"/>
          <a:lstStyle>
            <a:lvl1pPr algn="r">
              <a:defRPr sz="18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715090"/>
          </a:xfrm>
          <a:prstGeom prst="rect">
            <a:avLst/>
          </a:prstGeom>
        </p:spPr>
        <p:txBody>
          <a:bodyPr vert="horz" lIns="133493" tIns="66747" rIns="133493" bIns="66747" rtlCol="0"/>
          <a:lstStyle>
            <a:lvl1pPr algn="l">
              <a:defRPr sz="1800"/>
            </a:lvl1pPr>
          </a:lstStyle>
          <a:p>
            <a:endParaRPr lang="fr-FR"/>
          </a:p>
        </p:txBody>
      </p:sp>
      <p:sp>
        <p:nvSpPr>
          <p:cNvPr id="3" name="Espace réservé de la date 2"/>
          <p:cNvSpPr>
            <a:spLocks noGrp="1"/>
          </p:cNvSpPr>
          <p:nvPr>
            <p:ph type="dt" idx="1"/>
          </p:nvPr>
        </p:nvSpPr>
        <p:spPr>
          <a:xfrm>
            <a:off x="5622798" y="0"/>
            <a:ext cx="4301543" cy="715090"/>
          </a:xfrm>
          <a:prstGeom prst="rect">
            <a:avLst/>
          </a:prstGeom>
        </p:spPr>
        <p:txBody>
          <a:bodyPr vert="horz" lIns="133493" tIns="66747" rIns="133493" bIns="66747" rtlCol="0"/>
          <a:lstStyle>
            <a:lvl1pPr algn="r">
              <a:defRPr sz="1800"/>
            </a:lvl1pPr>
          </a:lstStyle>
          <a:p>
            <a:fld id="{781D8F6D-3354-BF4D-834B-467E3215D30A}" type="datetimeFigureOut">
              <a:rPr lang="fr-FR" smtClean="0"/>
              <a:pPr/>
              <a:t>17/01/2022</a:t>
            </a:fld>
            <a:endParaRPr lang="fr-FR"/>
          </a:p>
        </p:txBody>
      </p:sp>
      <p:sp>
        <p:nvSpPr>
          <p:cNvPr id="4" name="Espace réservé de l'image des diapositives 3"/>
          <p:cNvSpPr>
            <a:spLocks noGrp="1" noRot="1" noChangeAspect="1"/>
          </p:cNvSpPr>
          <p:nvPr>
            <p:ph type="sldImg" idx="2"/>
          </p:nvPr>
        </p:nvSpPr>
        <p:spPr>
          <a:xfrm>
            <a:off x="808038" y="1073150"/>
            <a:ext cx="8310562" cy="5362575"/>
          </a:xfrm>
          <a:prstGeom prst="rect">
            <a:avLst/>
          </a:prstGeom>
          <a:noFill/>
          <a:ln w="12700">
            <a:solidFill>
              <a:prstClr val="black"/>
            </a:solidFill>
          </a:ln>
        </p:spPr>
        <p:txBody>
          <a:bodyPr vert="horz" lIns="133493" tIns="66747" rIns="133493" bIns="66747" rtlCol="0" anchor="ctr"/>
          <a:lstStyle/>
          <a:p>
            <a:endParaRPr lang="fr-FR"/>
          </a:p>
        </p:txBody>
      </p:sp>
      <p:sp>
        <p:nvSpPr>
          <p:cNvPr id="5" name="Espace réservé des commentaires 4"/>
          <p:cNvSpPr>
            <a:spLocks noGrp="1"/>
          </p:cNvSpPr>
          <p:nvPr>
            <p:ph type="body" sz="quarter" idx="3"/>
          </p:nvPr>
        </p:nvSpPr>
        <p:spPr>
          <a:xfrm>
            <a:off x="992664" y="6793350"/>
            <a:ext cx="7941310" cy="6435804"/>
          </a:xfrm>
          <a:prstGeom prst="rect">
            <a:avLst/>
          </a:prstGeom>
        </p:spPr>
        <p:txBody>
          <a:bodyPr vert="horz" lIns="133493" tIns="66747" rIns="133493" bIns="66747"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13584216"/>
            <a:ext cx="4301543" cy="715090"/>
          </a:xfrm>
          <a:prstGeom prst="rect">
            <a:avLst/>
          </a:prstGeom>
        </p:spPr>
        <p:txBody>
          <a:bodyPr vert="horz" lIns="133493" tIns="66747" rIns="133493" bIns="66747" rtlCol="0" anchor="b"/>
          <a:lstStyle>
            <a:lvl1pPr algn="l">
              <a:defRPr sz="1800"/>
            </a:lvl1pPr>
          </a:lstStyle>
          <a:p>
            <a:endParaRPr lang="fr-FR"/>
          </a:p>
        </p:txBody>
      </p:sp>
      <p:sp>
        <p:nvSpPr>
          <p:cNvPr id="7" name="Espace réservé du numéro de diapositive 6"/>
          <p:cNvSpPr>
            <a:spLocks noGrp="1"/>
          </p:cNvSpPr>
          <p:nvPr>
            <p:ph type="sldNum" sz="quarter" idx="5"/>
          </p:nvPr>
        </p:nvSpPr>
        <p:spPr>
          <a:xfrm>
            <a:off x="5622798" y="13584216"/>
            <a:ext cx="4301543" cy="715090"/>
          </a:xfrm>
          <a:prstGeom prst="rect">
            <a:avLst/>
          </a:prstGeom>
        </p:spPr>
        <p:txBody>
          <a:bodyPr vert="horz" lIns="133493" tIns="66747" rIns="133493" bIns="66747" rtlCol="0" anchor="b"/>
          <a:lstStyle>
            <a:lvl1pPr algn="r">
              <a:defRPr sz="18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1175050" rtl="0" eaLnBrk="1" latinLnBrk="0" hangingPunct="1">
      <a:defRPr sz="3084" kern="1200">
        <a:solidFill>
          <a:schemeClr val="tx1"/>
        </a:solidFill>
        <a:latin typeface="+mn-lt"/>
        <a:ea typeface="+mn-ea"/>
        <a:cs typeface="+mn-cs"/>
      </a:defRPr>
    </a:lvl1pPr>
    <a:lvl2pPr marL="1175050" algn="l" defTabSz="1175050" rtl="0" eaLnBrk="1" latinLnBrk="0" hangingPunct="1">
      <a:defRPr sz="3084" kern="1200">
        <a:solidFill>
          <a:schemeClr val="tx1"/>
        </a:solidFill>
        <a:latin typeface="+mn-lt"/>
        <a:ea typeface="+mn-ea"/>
        <a:cs typeface="+mn-cs"/>
      </a:defRPr>
    </a:lvl2pPr>
    <a:lvl3pPr marL="2350099" algn="l" defTabSz="1175050" rtl="0" eaLnBrk="1" latinLnBrk="0" hangingPunct="1">
      <a:defRPr sz="3084" kern="1200">
        <a:solidFill>
          <a:schemeClr val="tx1"/>
        </a:solidFill>
        <a:latin typeface="+mn-lt"/>
        <a:ea typeface="+mn-ea"/>
        <a:cs typeface="+mn-cs"/>
      </a:defRPr>
    </a:lvl3pPr>
    <a:lvl4pPr marL="3525149" algn="l" defTabSz="1175050" rtl="0" eaLnBrk="1" latinLnBrk="0" hangingPunct="1">
      <a:defRPr sz="3084" kern="1200">
        <a:solidFill>
          <a:schemeClr val="tx1"/>
        </a:solidFill>
        <a:latin typeface="+mn-lt"/>
        <a:ea typeface="+mn-ea"/>
        <a:cs typeface="+mn-cs"/>
      </a:defRPr>
    </a:lvl4pPr>
    <a:lvl5pPr marL="4700199" algn="l" defTabSz="1175050" rtl="0" eaLnBrk="1" latinLnBrk="0" hangingPunct="1">
      <a:defRPr sz="3084" kern="1200">
        <a:solidFill>
          <a:schemeClr val="tx1"/>
        </a:solidFill>
        <a:latin typeface="+mn-lt"/>
        <a:ea typeface="+mn-ea"/>
        <a:cs typeface="+mn-cs"/>
      </a:defRPr>
    </a:lvl5pPr>
    <a:lvl6pPr marL="5875249" algn="l" defTabSz="1175050" rtl="0" eaLnBrk="1" latinLnBrk="0" hangingPunct="1">
      <a:defRPr sz="3084" kern="1200">
        <a:solidFill>
          <a:schemeClr val="tx1"/>
        </a:solidFill>
        <a:latin typeface="+mn-lt"/>
        <a:ea typeface="+mn-ea"/>
        <a:cs typeface="+mn-cs"/>
      </a:defRPr>
    </a:lvl6pPr>
    <a:lvl7pPr marL="7050298" algn="l" defTabSz="1175050" rtl="0" eaLnBrk="1" latinLnBrk="0" hangingPunct="1">
      <a:defRPr sz="3084" kern="1200">
        <a:solidFill>
          <a:schemeClr val="tx1"/>
        </a:solidFill>
        <a:latin typeface="+mn-lt"/>
        <a:ea typeface="+mn-ea"/>
        <a:cs typeface="+mn-cs"/>
      </a:defRPr>
    </a:lvl7pPr>
    <a:lvl8pPr marL="8225348" algn="l" defTabSz="1175050" rtl="0" eaLnBrk="1" latinLnBrk="0" hangingPunct="1">
      <a:defRPr sz="3084" kern="1200">
        <a:solidFill>
          <a:schemeClr val="tx1"/>
        </a:solidFill>
        <a:latin typeface="+mn-lt"/>
        <a:ea typeface="+mn-ea"/>
        <a:cs typeface="+mn-cs"/>
      </a:defRPr>
    </a:lvl8pPr>
    <a:lvl9pPr marL="9400398" algn="l" defTabSz="1175050" rtl="0" eaLnBrk="1" latinLnBrk="0" hangingPunct="1">
      <a:defRPr sz="30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686317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348038" y="4913879"/>
            <a:ext cx="17575000" cy="2487828"/>
          </a:xfrm>
        </p:spPr>
        <p:txBody>
          <a:bodyPr lIns="0" tIns="0" rIns="0" bIns="0" anchor="t" anchorCtr="0">
            <a:noAutofit/>
          </a:bodyPr>
          <a:lstStyle>
            <a:lvl1pPr algn="l">
              <a:defRPr sz="6834"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3348040" y="7690988"/>
            <a:ext cx="15817500" cy="920320"/>
          </a:xfrm>
        </p:spPr>
        <p:txBody>
          <a:bodyPr lIns="0" tIns="0" rIns="0" bIns="0">
            <a:normAutofit/>
          </a:bodyPr>
          <a:lstStyle>
            <a:lvl1pPr marL="0" indent="0" algn="l">
              <a:buNone/>
              <a:defRPr sz="4882" b="0" baseline="0">
                <a:solidFill>
                  <a:schemeClr val="accent5"/>
                </a:solidFill>
              </a:defRPr>
            </a:lvl1pPr>
            <a:lvl2pPr marL="1115885" indent="0" algn="ctr">
              <a:buNone/>
              <a:defRPr>
                <a:solidFill>
                  <a:schemeClr val="tx1">
                    <a:tint val="75000"/>
                  </a:schemeClr>
                </a:solidFill>
              </a:defRPr>
            </a:lvl2pPr>
            <a:lvl3pPr marL="2231771" indent="0" algn="ctr">
              <a:buNone/>
              <a:defRPr>
                <a:solidFill>
                  <a:schemeClr val="tx1">
                    <a:tint val="75000"/>
                  </a:schemeClr>
                </a:solidFill>
              </a:defRPr>
            </a:lvl3pPr>
            <a:lvl4pPr marL="3347657" indent="0" algn="ctr">
              <a:buNone/>
              <a:defRPr>
                <a:solidFill>
                  <a:schemeClr val="tx1">
                    <a:tint val="75000"/>
                  </a:schemeClr>
                </a:solidFill>
              </a:defRPr>
            </a:lvl4pPr>
            <a:lvl5pPr marL="4463543" indent="0" algn="ctr">
              <a:buNone/>
              <a:defRPr>
                <a:solidFill>
                  <a:schemeClr val="tx1">
                    <a:tint val="75000"/>
                  </a:schemeClr>
                </a:solidFill>
              </a:defRPr>
            </a:lvl5pPr>
            <a:lvl6pPr marL="5579428" indent="0" algn="ctr">
              <a:buNone/>
              <a:defRPr>
                <a:solidFill>
                  <a:schemeClr val="tx1">
                    <a:tint val="75000"/>
                  </a:schemeClr>
                </a:solidFill>
              </a:defRPr>
            </a:lvl6pPr>
            <a:lvl7pPr marL="6695312" indent="0" algn="ctr">
              <a:buNone/>
              <a:defRPr>
                <a:solidFill>
                  <a:schemeClr val="tx1">
                    <a:tint val="75000"/>
                  </a:schemeClr>
                </a:solidFill>
              </a:defRPr>
            </a:lvl7pPr>
            <a:lvl8pPr marL="7811199" indent="0" algn="ctr">
              <a:buNone/>
              <a:defRPr>
                <a:solidFill>
                  <a:schemeClr val="tx1">
                    <a:tint val="75000"/>
                  </a:schemeClr>
                </a:solidFill>
              </a:defRPr>
            </a:lvl8pPr>
            <a:lvl9pPr marL="8927084"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21204238" y="13346876"/>
            <a:ext cx="878751" cy="755917"/>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3348043" y="800013"/>
            <a:ext cx="7651616" cy="3557364"/>
          </a:xfrm>
          <a:prstGeom prst="rect">
            <a:avLst/>
          </a:prstGeom>
        </p:spPr>
      </p:pic>
      <p:sp>
        <p:nvSpPr>
          <p:cNvPr id="27" name="Text Placeholder 26"/>
          <p:cNvSpPr>
            <a:spLocks noGrp="1"/>
          </p:cNvSpPr>
          <p:nvPr>
            <p:ph type="body" sz="quarter" idx="17" hasCustomPrompt="1"/>
          </p:nvPr>
        </p:nvSpPr>
        <p:spPr>
          <a:xfrm>
            <a:off x="3348043" y="9013478"/>
            <a:ext cx="15817927" cy="3026713"/>
          </a:xfrm>
        </p:spPr>
        <p:txBody>
          <a:bodyPr/>
          <a:lstStyle>
            <a:lvl1pPr marL="0" indent="0">
              <a:buFontTx/>
              <a:buNone/>
              <a:defRPr sz="3906"/>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fr-FR" dirty="0"/>
              <a:t>To </a:t>
            </a:r>
            <a:r>
              <a:rPr lang="fr-FR" dirty="0" err="1"/>
              <a:t>edit</a:t>
            </a:r>
            <a:r>
              <a:rPr lang="fr-FR" dirty="0"/>
              <a:t> speaker </a:t>
            </a:r>
            <a:r>
              <a:rPr lang="fr-FR" dirty="0" err="1"/>
              <a:t>name</a:t>
            </a:r>
            <a:r>
              <a:rPr lang="fr-FR" dirty="0"/>
              <a:t> go to Insert &gt; Header &amp; </a:t>
            </a:r>
            <a:r>
              <a:rPr lang="fr-FR" dirty="0" err="1"/>
              <a:t>Footer</a:t>
            </a:r>
            <a:r>
              <a:rPr lang="fr-FR" dirty="0"/>
              <a:t> and </a:t>
            </a:r>
            <a:r>
              <a:rPr lang="fr-FR" dirty="0" err="1"/>
              <a:t>apply</a:t>
            </a:r>
            <a:r>
              <a:rPr lang="fr-FR" dirty="0"/>
              <a:t> to all slides </a:t>
            </a:r>
            <a:r>
              <a:rPr lang="fr-FR" dirty="0" err="1"/>
              <a:t>except</a:t>
            </a:r>
            <a:r>
              <a:rPr lang="fr-FR" dirty="0"/>
              <a:t> </a:t>
            </a:r>
            <a:r>
              <a:rPr lang="fr-FR" dirty="0" err="1"/>
              <a:t>title</a:t>
            </a:r>
            <a:r>
              <a:rPr lang="fr-FR" dirty="0"/>
              <a:t> page</a:t>
            </a:r>
            <a:endParaRPr lang="en-GB" dirty="0"/>
          </a:p>
        </p:txBody>
      </p:sp>
      <p:sp>
        <p:nvSpPr>
          <p:cNvPr id="31" name="Text Placeholder 30"/>
          <p:cNvSpPr>
            <a:spLocks noGrp="1"/>
          </p:cNvSpPr>
          <p:nvPr>
            <p:ph type="body" sz="quarter" idx="19" hasCustomPrompt="1"/>
          </p:nvPr>
        </p:nvSpPr>
        <p:spPr>
          <a:xfrm>
            <a:off x="7917173" y="13346878"/>
            <a:ext cx="6679241" cy="755567"/>
          </a:xfrm>
        </p:spPr>
        <p:txBody>
          <a:bodyPr anchor="b">
            <a:normAutofit/>
          </a:bodyPr>
          <a:lstStyle>
            <a:lvl1pPr marL="0" indent="0" algn="ctr">
              <a:buFontTx/>
              <a:buNone/>
              <a:defRPr sz="2685" baseline="0">
                <a:solidFill>
                  <a:schemeClr val="bg2"/>
                </a:solidFill>
              </a:defRPr>
            </a:lvl1pPr>
          </a:lstStyle>
          <a:p>
            <a:pPr lvl="0"/>
            <a:r>
              <a:rPr lang="en-GB" sz="2563"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1493882" y="2560042"/>
            <a:ext cx="19332499" cy="10303486"/>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4650055" y="13346876"/>
            <a:ext cx="16176323" cy="755917"/>
          </a:xfrm>
        </p:spPr>
        <p:txBody>
          <a:bodyPr/>
          <a:lstStyle/>
          <a:p>
            <a:r>
              <a:rPr lang="fr-FR" noProof="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1116013" y="2551706"/>
            <a:ext cx="9861987" cy="1343354"/>
          </a:xfrm>
        </p:spPr>
        <p:txBody>
          <a:bodyPr anchor="t">
            <a:normAutofit/>
          </a:bodyPr>
          <a:lstStyle>
            <a:lvl1pPr marL="0" indent="0">
              <a:buNone/>
              <a:defRPr sz="4882" b="1" baseline="0"/>
            </a:lvl1pPr>
            <a:lvl2pPr marL="1115885" indent="0">
              <a:buNone/>
              <a:defRPr sz="4882" b="1"/>
            </a:lvl2pPr>
            <a:lvl3pPr marL="2231771" indent="0">
              <a:buNone/>
              <a:defRPr sz="4393" b="1"/>
            </a:lvl3pPr>
            <a:lvl4pPr marL="3347657" indent="0">
              <a:buNone/>
              <a:defRPr sz="3906" b="1"/>
            </a:lvl4pPr>
            <a:lvl5pPr marL="4463543" indent="0">
              <a:buNone/>
              <a:defRPr sz="3906" b="1"/>
            </a:lvl5pPr>
            <a:lvl6pPr marL="5579428" indent="0">
              <a:buNone/>
              <a:defRPr sz="3906" b="1"/>
            </a:lvl6pPr>
            <a:lvl7pPr marL="6695312" indent="0">
              <a:buNone/>
              <a:defRPr sz="3906" b="1"/>
            </a:lvl7pPr>
            <a:lvl8pPr marL="7811199" indent="0">
              <a:buNone/>
              <a:defRPr sz="3906" b="1"/>
            </a:lvl8pPr>
            <a:lvl9pPr marL="8927084" indent="0">
              <a:buNone/>
              <a:defRPr sz="3906"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1116013" y="4320064"/>
            <a:ext cx="9861987" cy="8296790"/>
          </a:xfrm>
        </p:spPr>
        <p:txBody>
          <a:bodyPr/>
          <a:lstStyle>
            <a:lvl1pPr>
              <a:defRPr sz="5857"/>
            </a:lvl1pPr>
            <a:lvl2pPr>
              <a:defRPr sz="4882"/>
            </a:lvl2pPr>
            <a:lvl3pPr>
              <a:defRPr sz="4393"/>
            </a:lvl3pPr>
            <a:lvl4pPr>
              <a:defRPr sz="3906"/>
            </a:lvl4pPr>
            <a:lvl5pPr>
              <a:defRPr sz="3906"/>
            </a:lvl5pPr>
            <a:lvl6pPr>
              <a:defRPr sz="3906"/>
            </a:lvl6pPr>
            <a:lvl7pPr>
              <a:defRPr sz="3906"/>
            </a:lvl7pPr>
            <a:lvl8pPr>
              <a:defRPr sz="3906"/>
            </a:lvl8pPr>
            <a:lvl9pPr>
              <a:defRPr sz="3906"/>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11338383" y="2551706"/>
            <a:ext cx="9865860" cy="1343354"/>
          </a:xfrm>
        </p:spPr>
        <p:txBody>
          <a:bodyPr anchor="t">
            <a:normAutofit/>
          </a:bodyPr>
          <a:lstStyle>
            <a:lvl1pPr marL="0" indent="0">
              <a:buNone/>
              <a:defRPr sz="4882" b="1" baseline="0"/>
            </a:lvl1pPr>
            <a:lvl2pPr marL="1115885" indent="0">
              <a:buNone/>
              <a:defRPr sz="4882" b="1"/>
            </a:lvl2pPr>
            <a:lvl3pPr marL="2231771" indent="0">
              <a:buNone/>
              <a:defRPr sz="4393" b="1"/>
            </a:lvl3pPr>
            <a:lvl4pPr marL="3347657" indent="0">
              <a:buNone/>
              <a:defRPr sz="3906" b="1"/>
            </a:lvl4pPr>
            <a:lvl5pPr marL="4463543" indent="0">
              <a:buNone/>
              <a:defRPr sz="3906" b="1"/>
            </a:lvl5pPr>
            <a:lvl6pPr marL="5579428" indent="0">
              <a:buNone/>
              <a:defRPr sz="3906" b="1"/>
            </a:lvl6pPr>
            <a:lvl7pPr marL="6695312" indent="0">
              <a:buNone/>
              <a:defRPr sz="3906" b="1"/>
            </a:lvl7pPr>
            <a:lvl8pPr marL="7811199" indent="0">
              <a:buNone/>
              <a:defRPr sz="3906" b="1"/>
            </a:lvl8pPr>
            <a:lvl9pPr marL="8927084" indent="0">
              <a:buNone/>
              <a:defRPr sz="3906"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11338383" y="4320064"/>
            <a:ext cx="9865860" cy="8296790"/>
          </a:xfrm>
        </p:spPr>
        <p:txBody>
          <a:bodyPr/>
          <a:lstStyle>
            <a:lvl1pPr>
              <a:defRPr sz="5857"/>
            </a:lvl1pPr>
            <a:lvl2pPr>
              <a:defRPr sz="4882"/>
            </a:lvl2pPr>
            <a:lvl3pPr>
              <a:defRPr sz="4393"/>
            </a:lvl3pPr>
            <a:lvl4pPr>
              <a:defRPr sz="3906"/>
            </a:lvl4pPr>
            <a:lvl5pPr>
              <a:defRPr sz="3906"/>
            </a:lvl5pPr>
            <a:lvl6pPr>
              <a:defRPr sz="3906"/>
            </a:lvl6pPr>
            <a:lvl7pPr>
              <a:defRPr sz="3906"/>
            </a:lvl7pPr>
            <a:lvl8pPr>
              <a:defRPr sz="3906"/>
            </a:lvl8pPr>
            <a:lvl9pPr>
              <a:defRPr sz="3906"/>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4650055" y="13346876"/>
            <a:ext cx="16176323" cy="755917"/>
          </a:xfrm>
        </p:spPr>
        <p:txBody>
          <a:bodyPr/>
          <a:lstStyle/>
          <a:p>
            <a:r>
              <a:rPr lang="fr-FR" noProof="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4650055" y="13346876"/>
            <a:ext cx="16176323" cy="755917"/>
          </a:xfrm>
        </p:spPr>
        <p:txBody>
          <a:bodyPr/>
          <a:lstStyle/>
          <a:p>
            <a:r>
              <a:rPr lang="fr-FR" noProof="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4836060" y="13346876"/>
            <a:ext cx="15996180" cy="755917"/>
          </a:xfrm>
        </p:spPr>
        <p:txBody>
          <a:bodyPr/>
          <a:lstStyle/>
          <a:p>
            <a:r>
              <a:rPr lang="fr-FR" noProof="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493882" y="960014"/>
            <a:ext cx="19332499" cy="8640128"/>
          </a:xfrm>
        </p:spPr>
        <p:txBody>
          <a:bodyPr/>
          <a:lstStyle>
            <a:lvl1pPr marL="0" indent="0">
              <a:buNone/>
              <a:defRPr sz="7811"/>
            </a:lvl1pPr>
            <a:lvl2pPr marL="1115885" indent="0">
              <a:buNone/>
              <a:defRPr sz="6834"/>
            </a:lvl2pPr>
            <a:lvl3pPr marL="2231771" indent="0">
              <a:buNone/>
              <a:defRPr sz="5857"/>
            </a:lvl3pPr>
            <a:lvl4pPr marL="3347657" indent="0">
              <a:buNone/>
              <a:defRPr sz="4882"/>
            </a:lvl4pPr>
            <a:lvl5pPr marL="4463543" indent="0">
              <a:buNone/>
              <a:defRPr sz="4882"/>
            </a:lvl5pPr>
            <a:lvl6pPr marL="5579428" indent="0">
              <a:buNone/>
              <a:defRPr sz="4882"/>
            </a:lvl6pPr>
            <a:lvl7pPr marL="6695312" indent="0">
              <a:buNone/>
              <a:defRPr sz="4882"/>
            </a:lvl7pPr>
            <a:lvl8pPr marL="7811199" indent="0">
              <a:buNone/>
              <a:defRPr sz="4882"/>
            </a:lvl8pPr>
            <a:lvl9pPr marL="8927084" indent="0">
              <a:buNone/>
              <a:defRPr sz="4882"/>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1493882" y="10720168"/>
            <a:ext cx="19332499" cy="2080031"/>
          </a:xfrm>
        </p:spPr>
        <p:txBody>
          <a:bodyPr/>
          <a:lstStyle>
            <a:lvl1pPr marL="0" indent="0">
              <a:buNone/>
              <a:defRPr sz="3417"/>
            </a:lvl1pPr>
            <a:lvl2pPr marL="1115885" indent="0">
              <a:buNone/>
              <a:defRPr sz="2929"/>
            </a:lvl2pPr>
            <a:lvl3pPr marL="2231771" indent="0">
              <a:buNone/>
              <a:defRPr sz="2441"/>
            </a:lvl3pPr>
            <a:lvl4pPr marL="3347657" indent="0">
              <a:buNone/>
              <a:defRPr sz="2197"/>
            </a:lvl4pPr>
            <a:lvl5pPr marL="4463543" indent="0">
              <a:buNone/>
              <a:defRPr sz="2197"/>
            </a:lvl5pPr>
            <a:lvl6pPr marL="5579428" indent="0">
              <a:buNone/>
              <a:defRPr sz="2197"/>
            </a:lvl6pPr>
            <a:lvl7pPr marL="6695312" indent="0">
              <a:buNone/>
              <a:defRPr sz="2197"/>
            </a:lvl7pPr>
            <a:lvl8pPr marL="7811199" indent="0">
              <a:buNone/>
              <a:defRPr sz="2197"/>
            </a:lvl8pPr>
            <a:lvl9pPr marL="8927084" indent="0">
              <a:buNone/>
              <a:defRPr sz="2197"/>
            </a:lvl9pPr>
          </a:lstStyle>
          <a:p>
            <a:pPr lvl="0"/>
            <a:r>
              <a:rPr lang="en-GB" noProof="0"/>
              <a:t>Text – image caption – comments ....</a:t>
            </a:r>
          </a:p>
        </p:txBody>
      </p:sp>
      <p:sp>
        <p:nvSpPr>
          <p:cNvPr id="6" name="Espace réservé du pied de page 5"/>
          <p:cNvSpPr>
            <a:spLocks noGrp="1"/>
          </p:cNvSpPr>
          <p:nvPr>
            <p:ph type="ftr" sz="quarter" idx="11"/>
          </p:nvPr>
        </p:nvSpPr>
        <p:spPr>
          <a:xfrm>
            <a:off x="4836060" y="13346876"/>
            <a:ext cx="15990321" cy="755917"/>
          </a:xfrm>
        </p:spPr>
        <p:txBody>
          <a:bodyPr/>
          <a:lstStyle/>
          <a:p>
            <a:r>
              <a:rPr lang="fr-FR" noProof="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1497660" y="9760144"/>
            <a:ext cx="19328716" cy="800012"/>
          </a:xfrm>
        </p:spPr>
        <p:txBody>
          <a:bodyPr/>
          <a:lstStyle>
            <a:lvl1pPr>
              <a:buFontTx/>
              <a:buNone/>
              <a:defRPr sz="4393">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299711" y="5688273"/>
            <a:ext cx="15720838" cy="3431862"/>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2976038" y="13346876"/>
            <a:ext cx="16044510" cy="755917"/>
          </a:xfrm>
        </p:spPr>
        <p:txBody>
          <a:bodyPr/>
          <a:lstStyle/>
          <a:p>
            <a:r>
              <a:rPr lang="fr-FR" noProof="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3299711" y="10400155"/>
            <a:ext cx="15720838" cy="2560038"/>
          </a:xfrm>
        </p:spPr>
        <p:txBody>
          <a:bodyPr anchor="b">
            <a:noAutofit/>
          </a:bodyPr>
          <a:lstStyle>
            <a:lvl1pPr>
              <a:buFontTx/>
              <a:buNone/>
              <a:defRPr sz="2929" baseline="0">
                <a:solidFill>
                  <a:schemeClr val="tx2"/>
                </a:solidFill>
              </a:defRPr>
            </a:lvl1pPr>
            <a:lvl2pPr>
              <a:buFontTx/>
              <a:buNone/>
              <a:defRPr sz="3417"/>
            </a:lvl2pPr>
            <a:lvl3pPr>
              <a:buFontTx/>
              <a:buNone/>
              <a:defRPr sz="3417"/>
            </a:lvl3pPr>
            <a:lvl4pPr>
              <a:buFontTx/>
              <a:buNone/>
              <a:defRPr sz="3417"/>
            </a:lvl4pPr>
            <a:lvl5pPr>
              <a:buFontTx/>
              <a:buNone/>
              <a:defRPr sz="341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3348043" y="800013"/>
            <a:ext cx="7651616" cy="355736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93882" y="377970"/>
            <a:ext cx="19332499" cy="1511833"/>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1493882" y="2880051"/>
            <a:ext cx="19332499" cy="9983481"/>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4836060" y="13346876"/>
            <a:ext cx="15990321" cy="755917"/>
          </a:xfrm>
          <a:prstGeom prst="rect">
            <a:avLst/>
          </a:prstGeom>
        </p:spPr>
        <p:txBody>
          <a:bodyPr vert="horz" lIns="0" tIns="0" rIns="0" bIns="0" rtlCol="0" anchor="b"/>
          <a:lstStyle>
            <a:lvl1pPr algn="r">
              <a:defRPr sz="2685">
                <a:solidFill>
                  <a:schemeClr val="accent1"/>
                </a:solidFill>
              </a:defRPr>
            </a:lvl1pPr>
          </a:lstStyle>
          <a:p>
            <a:r>
              <a:rPr lang="fr-FR"/>
              <a:t>To edit speaker name go to Insert &gt; Header &amp; Footer and apply to all slides except title page</a:t>
            </a:r>
            <a:endParaRPr lang="en-GB" dirty="0"/>
          </a:p>
        </p:txBody>
      </p:sp>
      <p:sp>
        <p:nvSpPr>
          <p:cNvPr id="6" name="Espace réservé du numéro de diapositive 5"/>
          <p:cNvSpPr>
            <a:spLocks noGrp="1"/>
          </p:cNvSpPr>
          <p:nvPr>
            <p:ph type="sldNum" sz="quarter" idx="4"/>
          </p:nvPr>
        </p:nvSpPr>
        <p:spPr>
          <a:xfrm>
            <a:off x="21204238" y="13346876"/>
            <a:ext cx="878751" cy="755917"/>
          </a:xfrm>
          <a:prstGeom prst="rect">
            <a:avLst/>
          </a:prstGeom>
        </p:spPr>
        <p:txBody>
          <a:bodyPr vert="horz" lIns="0" tIns="0" rIns="0" bIns="0" rtlCol="0" anchor="b"/>
          <a:lstStyle>
            <a:lvl1pPr algn="r">
              <a:defRPr sz="2929">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1115885" rtl="0" eaLnBrk="1" latinLnBrk="0" hangingPunct="1">
        <a:spcBef>
          <a:spcPct val="0"/>
        </a:spcBef>
        <a:buNone/>
        <a:defRPr sz="6834" b="1" kern="1200">
          <a:solidFill>
            <a:schemeClr val="bg2"/>
          </a:solidFill>
          <a:latin typeface="+mj-lt"/>
          <a:ea typeface="+mj-ea"/>
          <a:cs typeface="+mj-cs"/>
        </a:defRPr>
      </a:lvl1pPr>
    </p:titleStyle>
    <p:bodyStyle>
      <a:lvl1pPr marL="836914" indent="-836914" algn="l" defTabSz="1115885" rtl="0" eaLnBrk="1" latinLnBrk="0" hangingPunct="1">
        <a:spcBef>
          <a:spcPct val="20000"/>
        </a:spcBef>
        <a:buClr>
          <a:schemeClr val="accent6"/>
        </a:buClr>
        <a:buFont typeface="Wingdings" charset="2"/>
        <a:buChar char="§"/>
        <a:defRPr sz="6834" kern="1200">
          <a:solidFill>
            <a:schemeClr val="accent5"/>
          </a:solidFill>
          <a:latin typeface="+mn-lt"/>
          <a:ea typeface="+mn-ea"/>
          <a:cs typeface="+mn-cs"/>
        </a:defRPr>
      </a:lvl1pPr>
      <a:lvl2pPr marL="1813315" indent="-697427" algn="l" defTabSz="1115885" rtl="0" eaLnBrk="1" latinLnBrk="0" hangingPunct="1">
        <a:spcBef>
          <a:spcPct val="20000"/>
        </a:spcBef>
        <a:buClr>
          <a:schemeClr val="accent6"/>
        </a:buClr>
        <a:buFont typeface="Wingdings" charset="2"/>
        <a:buChar char="§"/>
        <a:defRPr sz="5857" kern="1200">
          <a:solidFill>
            <a:schemeClr val="accent5"/>
          </a:solidFill>
          <a:latin typeface="+mn-lt"/>
          <a:ea typeface="+mn-ea"/>
          <a:cs typeface="+mn-cs"/>
        </a:defRPr>
      </a:lvl2pPr>
      <a:lvl3pPr marL="2789714" indent="-557943" algn="l" defTabSz="1115885" rtl="0" eaLnBrk="1" latinLnBrk="0" hangingPunct="1">
        <a:spcBef>
          <a:spcPct val="20000"/>
        </a:spcBef>
        <a:buClr>
          <a:schemeClr val="accent6"/>
        </a:buClr>
        <a:buFont typeface="Wingdings" charset="2"/>
        <a:buChar char="§"/>
        <a:defRPr sz="4882" kern="1200">
          <a:solidFill>
            <a:schemeClr val="accent5"/>
          </a:solidFill>
          <a:latin typeface="+mn-lt"/>
          <a:ea typeface="+mn-ea"/>
          <a:cs typeface="+mn-cs"/>
        </a:defRPr>
      </a:lvl3pPr>
      <a:lvl4pPr marL="3905598" indent="-557943" algn="l" defTabSz="1115885" rtl="0" eaLnBrk="1" latinLnBrk="0" hangingPunct="1">
        <a:spcBef>
          <a:spcPct val="20000"/>
        </a:spcBef>
        <a:buClr>
          <a:schemeClr val="accent6"/>
        </a:buClr>
        <a:buFont typeface="Wingdings" charset="2"/>
        <a:buChar char="§"/>
        <a:defRPr sz="4393" kern="1200">
          <a:solidFill>
            <a:schemeClr val="accent5"/>
          </a:solidFill>
          <a:latin typeface="+mn-lt"/>
          <a:ea typeface="+mn-ea"/>
          <a:cs typeface="+mn-cs"/>
        </a:defRPr>
      </a:lvl4pPr>
      <a:lvl5pPr marL="5021483" indent="-557943" algn="l" defTabSz="1115885" rtl="0" eaLnBrk="1" latinLnBrk="0" hangingPunct="1">
        <a:spcBef>
          <a:spcPct val="20000"/>
        </a:spcBef>
        <a:buClr>
          <a:schemeClr val="accent6"/>
        </a:buClr>
        <a:buFont typeface="Wingdings" charset="2"/>
        <a:buChar char="§"/>
        <a:defRPr sz="3906" kern="1200">
          <a:solidFill>
            <a:schemeClr val="accent5"/>
          </a:solidFill>
          <a:latin typeface="+mn-lt"/>
          <a:ea typeface="+mn-ea"/>
          <a:cs typeface="+mn-cs"/>
        </a:defRPr>
      </a:lvl5pPr>
      <a:lvl6pPr marL="6137371" indent="-557943" algn="l" defTabSz="1115885" rtl="0" eaLnBrk="1" latinLnBrk="0" hangingPunct="1">
        <a:spcBef>
          <a:spcPct val="20000"/>
        </a:spcBef>
        <a:buFont typeface="Arial"/>
        <a:buChar char="•"/>
        <a:defRPr sz="4882" kern="1200">
          <a:solidFill>
            <a:schemeClr val="tx1"/>
          </a:solidFill>
          <a:latin typeface="+mn-lt"/>
          <a:ea typeface="+mn-ea"/>
          <a:cs typeface="+mn-cs"/>
        </a:defRPr>
      </a:lvl6pPr>
      <a:lvl7pPr marL="7253256" indent="-557943" algn="l" defTabSz="1115885" rtl="0" eaLnBrk="1" latinLnBrk="0" hangingPunct="1">
        <a:spcBef>
          <a:spcPct val="20000"/>
        </a:spcBef>
        <a:buFont typeface="Arial"/>
        <a:buChar char="•"/>
        <a:defRPr sz="4882" kern="1200">
          <a:solidFill>
            <a:schemeClr val="tx1"/>
          </a:solidFill>
          <a:latin typeface="+mn-lt"/>
          <a:ea typeface="+mn-ea"/>
          <a:cs typeface="+mn-cs"/>
        </a:defRPr>
      </a:lvl7pPr>
      <a:lvl8pPr marL="8369141" indent="-557943" algn="l" defTabSz="1115885" rtl="0" eaLnBrk="1" latinLnBrk="0" hangingPunct="1">
        <a:spcBef>
          <a:spcPct val="20000"/>
        </a:spcBef>
        <a:buFont typeface="Arial"/>
        <a:buChar char="•"/>
        <a:defRPr sz="4882" kern="1200">
          <a:solidFill>
            <a:schemeClr val="tx1"/>
          </a:solidFill>
          <a:latin typeface="+mn-lt"/>
          <a:ea typeface="+mn-ea"/>
          <a:cs typeface="+mn-cs"/>
        </a:defRPr>
      </a:lvl8pPr>
      <a:lvl9pPr marL="9485026" indent="-557943" algn="l" defTabSz="1115885" rtl="0" eaLnBrk="1" latinLnBrk="0" hangingPunct="1">
        <a:spcBef>
          <a:spcPct val="20000"/>
        </a:spcBef>
        <a:buFont typeface="Arial"/>
        <a:buChar char="•"/>
        <a:defRPr sz="4882" kern="1200">
          <a:solidFill>
            <a:schemeClr val="tx1"/>
          </a:solidFill>
          <a:latin typeface="+mn-lt"/>
          <a:ea typeface="+mn-ea"/>
          <a:cs typeface="+mn-cs"/>
        </a:defRPr>
      </a:lvl9pPr>
    </p:bodyStyle>
    <p:otherStyle>
      <a:defPPr>
        <a:defRPr lang="fr-FR"/>
      </a:defPPr>
      <a:lvl1pPr marL="0" algn="l" defTabSz="1115885" rtl="0" eaLnBrk="1" latinLnBrk="0" hangingPunct="1">
        <a:defRPr sz="4393" kern="1200">
          <a:solidFill>
            <a:schemeClr val="tx1"/>
          </a:solidFill>
          <a:latin typeface="+mn-lt"/>
          <a:ea typeface="+mn-ea"/>
          <a:cs typeface="+mn-cs"/>
        </a:defRPr>
      </a:lvl1pPr>
      <a:lvl2pPr marL="1115885" algn="l" defTabSz="1115885" rtl="0" eaLnBrk="1" latinLnBrk="0" hangingPunct="1">
        <a:defRPr sz="4393" kern="1200">
          <a:solidFill>
            <a:schemeClr val="tx1"/>
          </a:solidFill>
          <a:latin typeface="+mn-lt"/>
          <a:ea typeface="+mn-ea"/>
          <a:cs typeface="+mn-cs"/>
        </a:defRPr>
      </a:lvl2pPr>
      <a:lvl3pPr marL="2231771" algn="l" defTabSz="1115885" rtl="0" eaLnBrk="1" latinLnBrk="0" hangingPunct="1">
        <a:defRPr sz="4393" kern="1200">
          <a:solidFill>
            <a:schemeClr val="tx1"/>
          </a:solidFill>
          <a:latin typeface="+mn-lt"/>
          <a:ea typeface="+mn-ea"/>
          <a:cs typeface="+mn-cs"/>
        </a:defRPr>
      </a:lvl3pPr>
      <a:lvl4pPr marL="3347657" algn="l" defTabSz="1115885" rtl="0" eaLnBrk="1" latinLnBrk="0" hangingPunct="1">
        <a:defRPr sz="4393" kern="1200">
          <a:solidFill>
            <a:schemeClr val="tx1"/>
          </a:solidFill>
          <a:latin typeface="+mn-lt"/>
          <a:ea typeface="+mn-ea"/>
          <a:cs typeface="+mn-cs"/>
        </a:defRPr>
      </a:lvl4pPr>
      <a:lvl5pPr marL="4463543" algn="l" defTabSz="1115885" rtl="0" eaLnBrk="1" latinLnBrk="0" hangingPunct="1">
        <a:defRPr sz="4393" kern="1200">
          <a:solidFill>
            <a:schemeClr val="tx1"/>
          </a:solidFill>
          <a:latin typeface="+mn-lt"/>
          <a:ea typeface="+mn-ea"/>
          <a:cs typeface="+mn-cs"/>
        </a:defRPr>
      </a:lvl5pPr>
      <a:lvl6pPr marL="5579428" algn="l" defTabSz="1115885" rtl="0" eaLnBrk="1" latinLnBrk="0" hangingPunct="1">
        <a:defRPr sz="4393" kern="1200">
          <a:solidFill>
            <a:schemeClr val="tx1"/>
          </a:solidFill>
          <a:latin typeface="+mn-lt"/>
          <a:ea typeface="+mn-ea"/>
          <a:cs typeface="+mn-cs"/>
        </a:defRPr>
      </a:lvl6pPr>
      <a:lvl7pPr marL="6695312" algn="l" defTabSz="1115885" rtl="0" eaLnBrk="1" latinLnBrk="0" hangingPunct="1">
        <a:defRPr sz="4393" kern="1200">
          <a:solidFill>
            <a:schemeClr val="tx1"/>
          </a:solidFill>
          <a:latin typeface="+mn-lt"/>
          <a:ea typeface="+mn-ea"/>
          <a:cs typeface="+mn-cs"/>
        </a:defRPr>
      </a:lvl7pPr>
      <a:lvl8pPr marL="7811199" algn="l" defTabSz="1115885" rtl="0" eaLnBrk="1" latinLnBrk="0" hangingPunct="1">
        <a:defRPr sz="4393" kern="1200">
          <a:solidFill>
            <a:schemeClr val="tx1"/>
          </a:solidFill>
          <a:latin typeface="+mn-lt"/>
          <a:ea typeface="+mn-ea"/>
          <a:cs typeface="+mn-cs"/>
        </a:defRPr>
      </a:lvl8pPr>
      <a:lvl9pPr marL="8927084" algn="l" defTabSz="1115885" rtl="0" eaLnBrk="1" latinLnBrk="0" hangingPunct="1">
        <a:defRPr sz="43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8EB5D-B12A-451C-BEC0-E6744C135DA3}"/>
              </a:ext>
            </a:extLst>
          </p:cNvPr>
          <p:cNvSpPr>
            <a:spLocks noGrp="1"/>
          </p:cNvSpPr>
          <p:nvPr>
            <p:ph type="ctrTitle"/>
          </p:nvPr>
        </p:nvSpPr>
        <p:spPr>
          <a:xfrm>
            <a:off x="2771193" y="5039866"/>
            <a:ext cx="18614068" cy="2487828"/>
          </a:xfrm>
        </p:spPr>
        <p:txBody>
          <a:bodyPr/>
          <a:lstStyle/>
          <a:p>
            <a:br>
              <a:rPr lang="en-US" sz="5400" dirty="0"/>
            </a:br>
            <a:r>
              <a:rPr lang="en-US" sz="5400" dirty="0"/>
              <a:t>Recap on DFM Integration in the LHC tunnel</a:t>
            </a:r>
            <a:br>
              <a:rPr lang="en-US" sz="6000" dirty="0"/>
            </a:br>
            <a:r>
              <a:rPr lang="en-US" sz="1800" dirty="0"/>
              <a:t> </a:t>
            </a:r>
            <a:br>
              <a:rPr lang="en-US" sz="6000" dirty="0"/>
            </a:br>
            <a:r>
              <a:rPr lang="en-US" sz="4800" dirty="0"/>
              <a:t>  -  Activities completed, </a:t>
            </a:r>
            <a:br>
              <a:rPr lang="en-US" sz="4800" dirty="0"/>
            </a:br>
            <a:r>
              <a:rPr lang="en-US" sz="4800" dirty="0"/>
              <a:t>  -  On-going studies,</a:t>
            </a:r>
            <a:br>
              <a:rPr lang="en-US" sz="4800" dirty="0"/>
            </a:br>
            <a:r>
              <a:rPr lang="en-US" sz="4800" dirty="0"/>
              <a:t>  -  Next steps</a:t>
            </a:r>
            <a:br>
              <a:rPr lang="en-US" sz="4800" dirty="0"/>
            </a:br>
            <a:br>
              <a:rPr lang="en-US" sz="6000" dirty="0"/>
            </a:br>
            <a:br>
              <a:rPr lang="en-US" sz="2800" dirty="0"/>
            </a:br>
            <a:endParaRPr lang="en-US" sz="7200" dirty="0"/>
          </a:p>
        </p:txBody>
      </p:sp>
      <p:sp>
        <p:nvSpPr>
          <p:cNvPr id="3" name="Subtitle 2">
            <a:extLst>
              <a:ext uri="{FF2B5EF4-FFF2-40B4-BE49-F238E27FC236}">
                <a16:creationId xmlns:a16="http://schemas.microsoft.com/office/drawing/2014/main" id="{3EAF5448-C2F7-4D77-A43B-C6F388769C65}"/>
              </a:ext>
            </a:extLst>
          </p:cNvPr>
          <p:cNvSpPr>
            <a:spLocks noGrp="1"/>
          </p:cNvSpPr>
          <p:nvPr>
            <p:ph type="subTitle" idx="1"/>
          </p:nvPr>
        </p:nvSpPr>
        <p:spPr>
          <a:xfrm>
            <a:off x="3348043" y="12268778"/>
            <a:ext cx="15817500" cy="920320"/>
          </a:xfrm>
        </p:spPr>
        <p:txBody>
          <a:bodyPr>
            <a:normAutofit/>
          </a:bodyPr>
          <a:lstStyle/>
          <a:p>
            <a:r>
              <a:rPr lang="fr-CH" sz="4000" dirty="0"/>
              <a:t>M. Gonzalez, G. Aparicio</a:t>
            </a:r>
            <a:endParaRPr lang="en-GB" sz="4000" dirty="0"/>
          </a:p>
        </p:txBody>
      </p:sp>
      <p:sp>
        <p:nvSpPr>
          <p:cNvPr id="5" name="Text Placeholder 4">
            <a:extLst>
              <a:ext uri="{FF2B5EF4-FFF2-40B4-BE49-F238E27FC236}">
                <a16:creationId xmlns:a16="http://schemas.microsoft.com/office/drawing/2014/main" id="{5E8A711B-F6D5-4330-8024-45426A5F751D}"/>
              </a:ext>
            </a:extLst>
          </p:cNvPr>
          <p:cNvSpPr>
            <a:spLocks noGrp="1"/>
          </p:cNvSpPr>
          <p:nvPr>
            <p:ph type="body" sz="quarter" idx="19"/>
          </p:nvPr>
        </p:nvSpPr>
        <p:spPr/>
        <p:txBody>
          <a:bodyPr/>
          <a:lstStyle/>
          <a:p>
            <a:r>
              <a:rPr lang="fr-CH" dirty="0"/>
              <a:t>18/01/2021</a:t>
            </a:r>
            <a:endParaRPr lang="en-GB" dirty="0"/>
          </a:p>
        </p:txBody>
      </p:sp>
    </p:spTree>
    <p:extLst>
      <p:ext uri="{BB962C8B-B14F-4D97-AF65-F5344CB8AC3E}">
        <p14:creationId xmlns:p14="http://schemas.microsoft.com/office/powerpoint/2010/main" val="2122204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2">
            <a:extLst>
              <a:ext uri="{FF2B5EF4-FFF2-40B4-BE49-F238E27FC236}">
                <a16:creationId xmlns:a16="http://schemas.microsoft.com/office/drawing/2014/main" id="{37922B91-BCBE-4687-9272-8B663CC67259}"/>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pic>
        <p:nvPicPr>
          <p:cNvPr id="25" name="Picture 40">
            <a:extLst>
              <a:ext uri="{FF2B5EF4-FFF2-40B4-BE49-F238E27FC236}">
                <a16:creationId xmlns:a16="http://schemas.microsoft.com/office/drawing/2014/main" id="{013D3DA3-E8BB-4BC5-BA0F-E2F4F9FF2A5E}"/>
              </a:ext>
            </a:extLst>
          </p:cNvPr>
          <p:cNvPicPr>
            <a:picLocks noChangeAspect="1"/>
          </p:cNvPicPr>
          <p:nvPr/>
        </p:nvPicPr>
        <p:blipFill rotWithShape="1">
          <a:blip r:embed="rId2"/>
          <a:srcRect t="5647" b="9698"/>
          <a:stretch/>
        </p:blipFill>
        <p:spPr>
          <a:xfrm>
            <a:off x="896640" y="8548547"/>
            <a:ext cx="20297775" cy="5636335"/>
          </a:xfrm>
          <a:prstGeom prst="rect">
            <a:avLst/>
          </a:prstGeom>
        </p:spPr>
      </p:pic>
      <p:sp>
        <p:nvSpPr>
          <p:cNvPr id="28" name="Rectangle 43">
            <a:extLst>
              <a:ext uri="{FF2B5EF4-FFF2-40B4-BE49-F238E27FC236}">
                <a16:creationId xmlns:a16="http://schemas.microsoft.com/office/drawing/2014/main" id="{F7C7AE08-8694-4D51-A4C4-7274E378A9C4}"/>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 name="Straight Connector 44">
            <a:extLst>
              <a:ext uri="{FF2B5EF4-FFF2-40B4-BE49-F238E27FC236}">
                <a16:creationId xmlns:a16="http://schemas.microsoft.com/office/drawing/2014/main" id="{41EA4A84-19B4-4643-BDF1-F99CF1FD4985}"/>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pic>
        <p:nvPicPr>
          <p:cNvPr id="39" name="Picture 38">
            <a:extLst>
              <a:ext uri="{FF2B5EF4-FFF2-40B4-BE49-F238E27FC236}">
                <a16:creationId xmlns:a16="http://schemas.microsoft.com/office/drawing/2014/main" id="{8F5A7F5E-043A-49F1-8F70-64DF7DC71E49}"/>
              </a:ext>
            </a:extLst>
          </p:cNvPr>
          <p:cNvPicPr>
            <a:picLocks noChangeAspect="1"/>
          </p:cNvPicPr>
          <p:nvPr/>
        </p:nvPicPr>
        <p:blipFill>
          <a:blip r:embed="rId3"/>
          <a:stretch>
            <a:fillRect/>
          </a:stretch>
        </p:blipFill>
        <p:spPr>
          <a:xfrm>
            <a:off x="10129661" y="1261242"/>
            <a:ext cx="11953328" cy="6430317"/>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cxnSp>
        <p:nvCxnSpPr>
          <p:cNvPr id="36" name="Straight Connector 44">
            <a:extLst>
              <a:ext uri="{FF2B5EF4-FFF2-40B4-BE49-F238E27FC236}">
                <a16:creationId xmlns:a16="http://schemas.microsoft.com/office/drawing/2014/main" id="{2052BC1A-4FFF-460C-BABE-6B76AF8AADC7}"/>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40" name="TextBox 42">
            <a:extLst>
              <a:ext uri="{FF2B5EF4-FFF2-40B4-BE49-F238E27FC236}">
                <a16:creationId xmlns:a16="http://schemas.microsoft.com/office/drawing/2014/main" id="{B0CA4DC2-899F-425E-B068-B53779F74133}"/>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t>Completed</a:t>
            </a:r>
            <a:r>
              <a:rPr lang="fr-CH" i="0" u="sng" dirty="0"/>
              <a:t> </a:t>
            </a:r>
            <a:r>
              <a:rPr lang="fr-CH" i="0" u="sng" dirty="0" err="1"/>
              <a:t>activities</a:t>
            </a:r>
            <a:endParaRPr lang="fr-CH" i="0" u="sng" dirty="0"/>
          </a:p>
          <a:p>
            <a:pPr marL="1632250" lvl="1" indent="-457200">
              <a:buFont typeface="Arial" panose="020B0604020202020204" pitchFamily="34" charset="0"/>
              <a:buChar char="•"/>
            </a:pPr>
            <a:r>
              <a:rPr lang="fr-CH" sz="2400" dirty="0"/>
              <a:t>3D </a:t>
            </a:r>
            <a:r>
              <a:rPr lang="fr-CH" sz="2400" dirty="0" err="1"/>
              <a:t>Simplified</a:t>
            </a:r>
            <a:r>
              <a:rPr lang="fr-CH" sz="2400" dirty="0"/>
              <a:t> </a:t>
            </a:r>
            <a:r>
              <a:rPr lang="fr-CH" sz="2400" dirty="0" err="1"/>
              <a:t>models</a:t>
            </a:r>
            <a:r>
              <a:rPr lang="fr-CH" sz="2400" dirty="0"/>
              <a:t>: </a:t>
            </a:r>
            <a:r>
              <a:rPr lang="fr-CH" sz="2400" dirty="0" err="1"/>
              <a:t>only</a:t>
            </a:r>
            <a:r>
              <a:rPr lang="fr-CH" sz="2400" dirty="0"/>
              <a:t> </a:t>
            </a:r>
            <a:r>
              <a:rPr lang="fr-CH" sz="2400" dirty="0" err="1"/>
              <a:t>provided</a:t>
            </a:r>
            <a:r>
              <a:rPr lang="fr-CH" sz="2400" dirty="0"/>
              <a:t> for </a:t>
            </a:r>
            <a:r>
              <a:rPr lang="fr-CH" sz="2400" b="1" dirty="0">
                <a:solidFill>
                  <a:srgbClr val="00B050"/>
                </a:solidFill>
              </a:rPr>
              <a:t>5R</a:t>
            </a:r>
            <a:r>
              <a:rPr lang="fr-CH" sz="2400" dirty="0"/>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41" name="Straight Connector 44">
            <a:extLst>
              <a:ext uri="{FF2B5EF4-FFF2-40B4-BE49-F238E27FC236}">
                <a16:creationId xmlns:a16="http://schemas.microsoft.com/office/drawing/2014/main" id="{C4266FED-80F0-4278-A6BE-AA7718F35580}"/>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42" name="Rectangle 45">
            <a:extLst>
              <a:ext uri="{FF2B5EF4-FFF2-40B4-BE49-F238E27FC236}">
                <a16:creationId xmlns:a16="http://schemas.microsoft.com/office/drawing/2014/main" id="{A665C702-306A-49DD-9D82-6DEE386FFB1F}"/>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3" name="Rectangle 46">
            <a:extLst>
              <a:ext uri="{FF2B5EF4-FFF2-40B4-BE49-F238E27FC236}">
                <a16:creationId xmlns:a16="http://schemas.microsoft.com/office/drawing/2014/main" id="{223B6095-9056-456F-B343-8DED014FAF06}"/>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45" name="Rectangle 47">
            <a:extLst>
              <a:ext uri="{FF2B5EF4-FFF2-40B4-BE49-F238E27FC236}">
                <a16:creationId xmlns:a16="http://schemas.microsoft.com/office/drawing/2014/main" id="{F81025DB-CCBD-48D5-A25F-042ED377A26F}"/>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6" name="Rectangle 48">
            <a:extLst>
              <a:ext uri="{FF2B5EF4-FFF2-40B4-BE49-F238E27FC236}">
                <a16:creationId xmlns:a16="http://schemas.microsoft.com/office/drawing/2014/main" id="{2A038563-B2E3-45AC-B5E0-14A546FF1986}"/>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7" name="Rectangle 49">
            <a:extLst>
              <a:ext uri="{FF2B5EF4-FFF2-40B4-BE49-F238E27FC236}">
                <a16:creationId xmlns:a16="http://schemas.microsoft.com/office/drawing/2014/main" id="{6DD56835-22AA-4C62-B0FF-A0BF3043F229}"/>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8" name="Rectangle 50">
            <a:extLst>
              <a:ext uri="{FF2B5EF4-FFF2-40B4-BE49-F238E27FC236}">
                <a16:creationId xmlns:a16="http://schemas.microsoft.com/office/drawing/2014/main" id="{776ECF0E-1BFE-4CBF-8FDB-BBBBA029A105}"/>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9" name="Rectangle 51">
            <a:extLst>
              <a:ext uri="{FF2B5EF4-FFF2-40B4-BE49-F238E27FC236}">
                <a16:creationId xmlns:a16="http://schemas.microsoft.com/office/drawing/2014/main" id="{33C2C94B-5A53-4680-AE85-C3FE331D3466}"/>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0" name="Rectangle 52">
            <a:extLst>
              <a:ext uri="{FF2B5EF4-FFF2-40B4-BE49-F238E27FC236}">
                <a16:creationId xmlns:a16="http://schemas.microsoft.com/office/drawing/2014/main" id="{A15A01AA-2877-4CF5-9C11-0E1BEE3C6016}"/>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1" name="Rectangle 50">
            <a:extLst>
              <a:ext uri="{FF2B5EF4-FFF2-40B4-BE49-F238E27FC236}">
                <a16:creationId xmlns:a16="http://schemas.microsoft.com/office/drawing/2014/main" id="{668AEB54-9AF3-4F20-AD00-C695E8793027}"/>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2" name="Rectangle 38">
            <a:extLst>
              <a:ext uri="{FF2B5EF4-FFF2-40B4-BE49-F238E27FC236}">
                <a16:creationId xmlns:a16="http://schemas.microsoft.com/office/drawing/2014/main" id="{190D2AF1-6A24-44E9-A9DC-A73109EECB1A}"/>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0" name="Rectangle 29">
            <a:extLst>
              <a:ext uri="{FF2B5EF4-FFF2-40B4-BE49-F238E27FC236}">
                <a16:creationId xmlns:a16="http://schemas.microsoft.com/office/drawing/2014/main" id="{14360B79-82D5-42FD-8850-92C072405E8E}"/>
              </a:ext>
            </a:extLst>
          </p:cNvPr>
          <p:cNvSpPr/>
          <p:nvPr/>
        </p:nvSpPr>
        <p:spPr>
          <a:xfrm>
            <a:off x="14564949" y="7780972"/>
            <a:ext cx="6935270" cy="193899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From </a:t>
            </a:r>
            <a:r>
              <a:rPr lang="en-GB" sz="2000" b="1" dirty="0">
                <a:solidFill>
                  <a:srgbClr val="00B050"/>
                </a:solidFill>
              </a:rPr>
              <a:t>Integration point of view</a:t>
            </a:r>
            <a:r>
              <a:rPr lang="en-GB" sz="2000" dirty="0"/>
              <a:t>:</a:t>
            </a:r>
          </a:p>
          <a:p>
            <a:pPr algn="ctr"/>
            <a:endParaRPr lang="en-GB" sz="2000" dirty="0"/>
          </a:p>
          <a:p>
            <a:pPr algn="ctr"/>
            <a:r>
              <a:rPr lang="en-GB" sz="2000" dirty="0"/>
              <a:t>Reserved space </a:t>
            </a:r>
            <a:r>
              <a:rPr lang="en-GB" sz="2000" dirty="0">
                <a:sym typeface="Wingdings" panose="05000000000000000000" pitchFamily="2" charset="2"/>
              </a:rPr>
              <a:t> </a:t>
            </a:r>
            <a:r>
              <a:rPr lang="en-GB" sz="2000" b="1" dirty="0">
                <a:solidFill>
                  <a:srgbClr val="00B050"/>
                </a:solidFill>
                <a:sym typeface="Wingdings" panose="05000000000000000000" pitchFamily="2" charset="2"/>
              </a:rPr>
              <a:t>envelope of the 3 different positions:</a:t>
            </a:r>
          </a:p>
          <a:p>
            <a:pPr marL="457200" indent="-457200" algn="ctr">
              <a:buAutoNum type="arabicPeriod"/>
            </a:pPr>
            <a:r>
              <a:rPr lang="en-GB" sz="2000" dirty="0">
                <a:sym typeface="Wingdings" panose="05000000000000000000" pitchFamily="2" charset="2"/>
              </a:rPr>
              <a:t>First insertion </a:t>
            </a:r>
          </a:p>
          <a:p>
            <a:pPr marL="457200" indent="-457200" algn="ctr">
              <a:buAutoNum type="arabicPeriod"/>
            </a:pPr>
            <a:r>
              <a:rPr lang="en-GB" sz="2000" dirty="0">
                <a:sym typeface="Wingdings" panose="05000000000000000000" pitchFamily="2" charset="2"/>
              </a:rPr>
              <a:t>Approximation to operation’s position</a:t>
            </a:r>
          </a:p>
          <a:p>
            <a:pPr marL="457200" indent="-457200" algn="ctr">
              <a:buAutoNum type="arabicPeriod"/>
            </a:pPr>
            <a:r>
              <a:rPr lang="en-GB" sz="2000" dirty="0">
                <a:sym typeface="Wingdings" panose="05000000000000000000" pitchFamily="2" charset="2"/>
              </a:rPr>
              <a:t>Operation’s position</a:t>
            </a:r>
            <a:endParaRPr lang="en-GB" sz="2000" dirty="0"/>
          </a:p>
        </p:txBody>
      </p:sp>
      <p:sp>
        <p:nvSpPr>
          <p:cNvPr id="31" name="Rectangle 30">
            <a:extLst>
              <a:ext uri="{FF2B5EF4-FFF2-40B4-BE49-F238E27FC236}">
                <a16:creationId xmlns:a16="http://schemas.microsoft.com/office/drawing/2014/main" id="{BF00AA63-D842-4C1F-9DC3-E0C45CF61958}"/>
              </a:ext>
            </a:extLst>
          </p:cNvPr>
          <p:cNvSpPr/>
          <p:nvPr/>
        </p:nvSpPr>
        <p:spPr>
          <a:xfrm>
            <a:off x="14688517" y="13394907"/>
            <a:ext cx="3312368" cy="707886"/>
          </a:xfrm>
          <a:prstGeom prst="rect">
            <a:avLst/>
          </a:prstGeom>
          <a:solidFill>
            <a:schemeClr val="bg1"/>
          </a:solidFill>
          <a:ln w="28575">
            <a:solidFill>
              <a:srgbClr val="639729"/>
            </a:solidFill>
          </a:ln>
        </p:spPr>
        <p:txBody>
          <a:bodyPr wrap="square">
            <a:spAutoFit/>
          </a:bodyPr>
          <a:lstStyle/>
          <a:p>
            <a:pPr algn="r"/>
            <a:r>
              <a:rPr lang="en-GB" sz="2000" b="1" dirty="0"/>
              <a:t>ST1426476_02</a:t>
            </a:r>
          </a:p>
          <a:p>
            <a:pPr algn="r"/>
            <a:r>
              <a:rPr lang="en-GB" sz="2000" dirty="0"/>
              <a:t>Courtesy of Paul Schneider</a:t>
            </a:r>
          </a:p>
        </p:txBody>
      </p:sp>
      <p:cxnSp>
        <p:nvCxnSpPr>
          <p:cNvPr id="32" name="Straight Arrow Connector 31">
            <a:extLst>
              <a:ext uri="{FF2B5EF4-FFF2-40B4-BE49-F238E27FC236}">
                <a16:creationId xmlns:a16="http://schemas.microsoft.com/office/drawing/2014/main" id="{DC39758D-A1D6-4B29-AF38-0FA5D6FBA69E}"/>
              </a:ext>
            </a:extLst>
          </p:cNvPr>
          <p:cNvCxnSpPr>
            <a:cxnSpLocks/>
            <a:stCxn id="33" idx="0"/>
          </p:cNvCxnSpPr>
          <p:nvPr/>
        </p:nvCxnSpPr>
        <p:spPr>
          <a:xfrm flipV="1">
            <a:off x="4252936" y="10417294"/>
            <a:ext cx="731331" cy="1965978"/>
          </a:xfrm>
          <a:prstGeom prst="straightConnector1">
            <a:avLst/>
          </a:prstGeom>
          <a:ln>
            <a:solidFill>
              <a:srgbClr val="00B050"/>
            </a:solidFill>
            <a:tailEnd type="triangle"/>
          </a:ln>
        </p:spPr>
        <p:style>
          <a:lnRef idx="2">
            <a:schemeClr val="accent3"/>
          </a:lnRef>
          <a:fillRef idx="0">
            <a:schemeClr val="accent3"/>
          </a:fillRef>
          <a:effectRef idx="1">
            <a:schemeClr val="accent3"/>
          </a:effectRef>
          <a:fontRef idx="minor">
            <a:schemeClr val="tx1"/>
          </a:fontRef>
        </p:style>
      </p:cxnSp>
      <p:sp>
        <p:nvSpPr>
          <p:cNvPr id="33" name="Rectangle 32">
            <a:extLst>
              <a:ext uri="{FF2B5EF4-FFF2-40B4-BE49-F238E27FC236}">
                <a16:creationId xmlns:a16="http://schemas.microsoft.com/office/drawing/2014/main" id="{DD01DED8-DB64-4F98-B658-A142140E1FC6}"/>
              </a:ext>
            </a:extLst>
          </p:cNvPr>
          <p:cNvSpPr/>
          <p:nvPr/>
        </p:nvSpPr>
        <p:spPr>
          <a:xfrm>
            <a:off x="785301" y="12383272"/>
            <a:ext cx="6935270" cy="163121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Latest version of the </a:t>
            </a:r>
            <a:r>
              <a:rPr lang="en-GB" sz="2000" b="1" dirty="0">
                <a:solidFill>
                  <a:srgbClr val="00B050"/>
                </a:solidFill>
              </a:rPr>
              <a:t>DFM Simplified model </a:t>
            </a:r>
            <a:r>
              <a:rPr lang="en-GB" sz="2000" dirty="0"/>
              <a:t>included in the main Integration Assembly of 5R. </a:t>
            </a:r>
          </a:p>
          <a:p>
            <a:pPr algn="ctr"/>
            <a:r>
              <a:rPr lang="en-GB" sz="2000" dirty="0"/>
              <a:t>--</a:t>
            </a:r>
          </a:p>
          <a:p>
            <a:pPr algn="ctr"/>
            <a:r>
              <a:rPr lang="en-GB" sz="2000" dirty="0"/>
              <a:t>Including options under study for the installation of the link in the LHC tunnel</a:t>
            </a:r>
          </a:p>
        </p:txBody>
      </p:sp>
    </p:spTree>
    <p:extLst>
      <p:ext uri="{BB962C8B-B14F-4D97-AF65-F5344CB8AC3E}">
        <p14:creationId xmlns:p14="http://schemas.microsoft.com/office/powerpoint/2010/main" val="1633952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2">
            <a:extLst>
              <a:ext uri="{FF2B5EF4-FFF2-40B4-BE49-F238E27FC236}">
                <a16:creationId xmlns:a16="http://schemas.microsoft.com/office/drawing/2014/main" id="{8E3E736D-87F6-42DE-9F7C-C99D0B37DE55}"/>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pic>
        <p:nvPicPr>
          <p:cNvPr id="29" name="Picture 40">
            <a:extLst>
              <a:ext uri="{FF2B5EF4-FFF2-40B4-BE49-F238E27FC236}">
                <a16:creationId xmlns:a16="http://schemas.microsoft.com/office/drawing/2014/main" id="{572BA762-80D3-4AC3-88A5-BC3B18399228}"/>
              </a:ext>
            </a:extLst>
          </p:cNvPr>
          <p:cNvPicPr>
            <a:picLocks noChangeAspect="1"/>
          </p:cNvPicPr>
          <p:nvPr/>
        </p:nvPicPr>
        <p:blipFill rotWithShape="1">
          <a:blip r:embed="rId2"/>
          <a:srcRect t="5647" b="9698"/>
          <a:stretch/>
        </p:blipFill>
        <p:spPr>
          <a:xfrm>
            <a:off x="896640" y="8548547"/>
            <a:ext cx="20297775" cy="5636335"/>
          </a:xfrm>
          <a:prstGeom prst="rect">
            <a:avLst/>
          </a:prstGeom>
        </p:spPr>
      </p:pic>
      <p:sp>
        <p:nvSpPr>
          <p:cNvPr id="32" name="Rectangle 43">
            <a:extLst>
              <a:ext uri="{FF2B5EF4-FFF2-40B4-BE49-F238E27FC236}">
                <a16:creationId xmlns:a16="http://schemas.microsoft.com/office/drawing/2014/main" id="{4519B9D4-AAF5-4945-8951-261F4E1FE3D2}"/>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pic>
        <p:nvPicPr>
          <p:cNvPr id="3" name="Picture 2">
            <a:extLst>
              <a:ext uri="{FF2B5EF4-FFF2-40B4-BE49-F238E27FC236}">
                <a16:creationId xmlns:a16="http://schemas.microsoft.com/office/drawing/2014/main" id="{C998605C-BE43-4F35-A3B9-FA22F3198F3E}"/>
              </a:ext>
            </a:extLst>
          </p:cNvPr>
          <p:cNvPicPr>
            <a:picLocks noChangeAspect="1"/>
          </p:cNvPicPr>
          <p:nvPr/>
        </p:nvPicPr>
        <p:blipFill rotWithShape="1">
          <a:blip r:embed="rId3"/>
          <a:srcRect r="5432"/>
          <a:stretch/>
        </p:blipFill>
        <p:spPr>
          <a:xfrm>
            <a:off x="12722704" y="935410"/>
            <a:ext cx="9598661" cy="6523214"/>
          </a:xfrm>
          <a:prstGeom prst="rect">
            <a:avLst/>
          </a:prstGeom>
        </p:spPr>
      </p:pic>
      <p:sp>
        <p:nvSpPr>
          <p:cNvPr id="36" name="Rectangle 35">
            <a:extLst>
              <a:ext uri="{FF2B5EF4-FFF2-40B4-BE49-F238E27FC236}">
                <a16:creationId xmlns:a16="http://schemas.microsoft.com/office/drawing/2014/main" id="{BDDE634D-F7A1-4F5D-AE39-70E8AFD8F575}"/>
              </a:ext>
            </a:extLst>
          </p:cNvPr>
          <p:cNvSpPr/>
          <p:nvPr/>
        </p:nvSpPr>
        <p:spPr>
          <a:xfrm>
            <a:off x="18817678" y="1125931"/>
            <a:ext cx="2952328" cy="830997"/>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1600" b="1" dirty="0">
                <a:solidFill>
                  <a:srgbClr val="00B050"/>
                </a:solidFill>
              </a:rPr>
              <a:t>DFM Simplified model for Left side </a:t>
            </a:r>
            <a:r>
              <a:rPr lang="en-GB" sz="1600" dirty="0"/>
              <a:t>(Mirrored solution).</a:t>
            </a:r>
          </a:p>
          <a:p>
            <a:pPr algn="ctr"/>
            <a:r>
              <a:rPr lang="en-GB" sz="1600" b="1" dirty="0"/>
              <a:t>ST1426476_03</a:t>
            </a:r>
          </a:p>
        </p:txBody>
      </p:sp>
      <p:cxnSp>
        <p:nvCxnSpPr>
          <p:cNvPr id="37" name="Straight Arrow Connector 36">
            <a:extLst>
              <a:ext uri="{FF2B5EF4-FFF2-40B4-BE49-F238E27FC236}">
                <a16:creationId xmlns:a16="http://schemas.microsoft.com/office/drawing/2014/main" id="{C7B6A326-1626-4FB7-B69F-0F56965FCFF2}"/>
              </a:ext>
            </a:extLst>
          </p:cNvPr>
          <p:cNvCxnSpPr>
            <a:cxnSpLocks/>
          </p:cNvCxnSpPr>
          <p:nvPr/>
        </p:nvCxnSpPr>
        <p:spPr>
          <a:xfrm flipH="1">
            <a:off x="19585061" y="1959195"/>
            <a:ext cx="301684" cy="1250601"/>
          </a:xfrm>
          <a:prstGeom prst="straightConnector1">
            <a:avLst/>
          </a:prstGeom>
          <a:ln>
            <a:solidFill>
              <a:srgbClr val="00B050"/>
            </a:solidFill>
            <a:tailEnd type="triangle"/>
          </a:ln>
        </p:spPr>
        <p:style>
          <a:lnRef idx="2">
            <a:schemeClr val="accent3"/>
          </a:lnRef>
          <a:fillRef idx="0">
            <a:schemeClr val="accent3"/>
          </a:fillRef>
          <a:effectRef idx="1">
            <a:schemeClr val="accent3"/>
          </a:effectRef>
          <a:fontRef idx="minor">
            <a:schemeClr val="tx1"/>
          </a:fontRef>
        </p:style>
      </p:cxnSp>
      <p:pic>
        <p:nvPicPr>
          <p:cNvPr id="38" name="Picture 37">
            <a:extLst>
              <a:ext uri="{FF2B5EF4-FFF2-40B4-BE49-F238E27FC236}">
                <a16:creationId xmlns:a16="http://schemas.microsoft.com/office/drawing/2014/main" id="{99016242-45D7-472A-9BF4-867F28C7EF62}"/>
              </a:ext>
            </a:extLst>
          </p:cNvPr>
          <p:cNvPicPr>
            <a:picLocks noChangeAspect="1"/>
          </p:cNvPicPr>
          <p:nvPr/>
        </p:nvPicPr>
        <p:blipFill rotWithShape="1">
          <a:blip r:embed="rId4"/>
          <a:srcRect l="8465"/>
          <a:stretch/>
        </p:blipFill>
        <p:spPr>
          <a:xfrm>
            <a:off x="10503249" y="4415059"/>
            <a:ext cx="6253609" cy="2763407"/>
          </a:xfrm>
          <a:prstGeom prst="rect">
            <a:avLst/>
          </a:prstGeom>
        </p:spPr>
      </p:pic>
      <p:sp>
        <p:nvSpPr>
          <p:cNvPr id="40" name="Rectangle 39">
            <a:extLst>
              <a:ext uri="{FF2B5EF4-FFF2-40B4-BE49-F238E27FC236}">
                <a16:creationId xmlns:a16="http://schemas.microsoft.com/office/drawing/2014/main" id="{5336A8B7-FE35-4F13-B2DF-13FBCC9C0870}"/>
              </a:ext>
            </a:extLst>
          </p:cNvPr>
          <p:cNvSpPr/>
          <p:nvPr/>
        </p:nvSpPr>
        <p:spPr>
          <a:xfrm>
            <a:off x="10368037" y="4031754"/>
            <a:ext cx="2448272" cy="338554"/>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fr-CH" sz="1600" b="1" dirty="0" err="1">
                <a:solidFill>
                  <a:srgbClr val="00B050"/>
                </a:solidFill>
              </a:rPr>
              <a:t>Boundary</a:t>
            </a:r>
            <a:r>
              <a:rPr lang="fr-CH" sz="1600" b="1" dirty="0">
                <a:solidFill>
                  <a:srgbClr val="00B050"/>
                </a:solidFill>
              </a:rPr>
              <a:t> Conditions</a:t>
            </a:r>
            <a:endParaRPr lang="fr-CH" sz="1600" dirty="0"/>
          </a:p>
        </p:txBody>
      </p:sp>
      <p:sp>
        <p:nvSpPr>
          <p:cNvPr id="42" name="Rectangle 41">
            <a:extLst>
              <a:ext uri="{FF2B5EF4-FFF2-40B4-BE49-F238E27FC236}">
                <a16:creationId xmlns:a16="http://schemas.microsoft.com/office/drawing/2014/main" id="{278B2CA2-A7EC-482A-B2C6-AF7176CB882C}"/>
              </a:ext>
            </a:extLst>
          </p:cNvPr>
          <p:cNvSpPr/>
          <p:nvPr/>
        </p:nvSpPr>
        <p:spPr>
          <a:xfrm>
            <a:off x="10368037" y="4372119"/>
            <a:ext cx="6417087" cy="2878955"/>
          </a:xfrm>
          <a:prstGeom prst="rect">
            <a:avLst/>
          </a:prstGeom>
          <a:noFill/>
          <a:ln w="25400">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endParaRPr lang="en-GB" sz="1600" b="1">
              <a:solidFill>
                <a:srgbClr val="00B050"/>
              </a:solidFill>
            </a:endParaRPr>
          </a:p>
        </p:txBody>
      </p:sp>
      <p:cxnSp>
        <p:nvCxnSpPr>
          <p:cNvPr id="41" name="Straight Connector 44">
            <a:extLst>
              <a:ext uri="{FF2B5EF4-FFF2-40B4-BE49-F238E27FC236}">
                <a16:creationId xmlns:a16="http://schemas.microsoft.com/office/drawing/2014/main" id="{7A767C85-392F-48D2-862C-5B4A22EBCC93}"/>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43" name="TextBox 42">
            <a:extLst>
              <a:ext uri="{FF2B5EF4-FFF2-40B4-BE49-F238E27FC236}">
                <a16:creationId xmlns:a16="http://schemas.microsoft.com/office/drawing/2014/main" id="{61CE305A-9357-4F20-99DF-132D45C88B63}"/>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t>Completed</a:t>
            </a:r>
            <a:r>
              <a:rPr lang="fr-CH" i="0" u="sng" dirty="0"/>
              <a:t> </a:t>
            </a:r>
            <a:r>
              <a:rPr lang="fr-CH" i="0" u="sng" dirty="0" err="1"/>
              <a:t>activities</a:t>
            </a:r>
            <a:endParaRPr lang="fr-CH" i="0" u="sng" dirty="0"/>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t>Temporary solution for </a:t>
            </a:r>
            <a:r>
              <a:rPr lang="en-GB" sz="2400" dirty="0">
                <a:solidFill>
                  <a:srgbClr val="00B050"/>
                </a:solidFill>
              </a:rPr>
              <a:t>5L</a:t>
            </a:r>
            <a:r>
              <a:rPr lang="en-GB" sz="2400" dirty="0"/>
              <a:t>, </a:t>
            </a:r>
            <a:r>
              <a:rPr lang="en-GB" sz="2400" dirty="0">
                <a:solidFill>
                  <a:srgbClr val="00B050"/>
                </a:solidFill>
              </a:rPr>
              <a:t>1R</a:t>
            </a:r>
            <a:r>
              <a:rPr lang="en-GB" sz="2400" dirty="0"/>
              <a:t> and </a:t>
            </a:r>
            <a:r>
              <a:rPr lang="en-GB" sz="2400" dirty="0">
                <a:solidFill>
                  <a:srgbClr val="00B050"/>
                </a:solidFill>
              </a:rPr>
              <a:t>1L</a:t>
            </a:r>
            <a:endParaRPr lang="fr-CH" sz="2400" dirty="0">
              <a:solidFill>
                <a:srgbClr val="00B050"/>
              </a:solidFill>
            </a:endParaRPr>
          </a:p>
          <a:p>
            <a:pPr marL="1632250" lvl="1" indent="-457200">
              <a:buFont typeface="Arial" panose="020B0604020202020204" pitchFamily="34" charset="0"/>
              <a:buChar char="•"/>
            </a:pPr>
            <a:r>
              <a:rPr lang="fr-CH" sz="2400" dirty="0" err="1"/>
              <a:t>Study</a:t>
            </a:r>
            <a:r>
              <a:rPr lang="fr-CH" sz="2400" dirty="0"/>
              <a:t> of </a:t>
            </a:r>
            <a:r>
              <a:rPr lang="fr-CH" sz="2400" b="1" dirty="0" err="1">
                <a:solidFill>
                  <a:srgbClr val="00B050"/>
                </a:solidFill>
              </a:rPr>
              <a:t>boundary</a:t>
            </a:r>
            <a:r>
              <a:rPr lang="fr-CH" sz="2400" b="1" dirty="0">
                <a:solidFill>
                  <a:srgbClr val="00B050"/>
                </a:solidFill>
              </a:rPr>
              <a:t> conditions</a:t>
            </a:r>
            <a:r>
              <a:rPr lang="fr-CH" sz="2400" dirty="0">
                <a:solidFill>
                  <a:srgbClr val="00B050"/>
                </a:solidFill>
              </a:rPr>
              <a:t> </a:t>
            </a:r>
            <a:r>
              <a:rPr lang="fr-CH" sz="2400" dirty="0"/>
              <a:t>in the LHC tunnel</a:t>
            </a:r>
            <a:endParaRPr lang="fr-CH" sz="2400" b="0" i="0" dirty="0"/>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solidFill>
                <a:schemeClr val="bg1">
                  <a:lumMod val="75000"/>
                </a:schemeClr>
              </a:solidFill>
            </a:endParaRPr>
          </a:p>
          <a:p>
            <a:pPr marL="457200" indent="-457200" algn="l">
              <a:buFont typeface="Wingdings" panose="05000000000000000000" pitchFamily="2" charset="2"/>
              <a:buChar char="Ø"/>
            </a:pPr>
            <a:endParaRPr lang="en-GB" i="0" dirty="0"/>
          </a:p>
        </p:txBody>
      </p:sp>
      <p:cxnSp>
        <p:nvCxnSpPr>
          <p:cNvPr id="45" name="Straight Connector 44">
            <a:extLst>
              <a:ext uri="{FF2B5EF4-FFF2-40B4-BE49-F238E27FC236}">
                <a16:creationId xmlns:a16="http://schemas.microsoft.com/office/drawing/2014/main" id="{CFFF3AEE-9434-4235-AC88-BB6F854C6FCD}"/>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46" name="Rectangle 45">
            <a:extLst>
              <a:ext uri="{FF2B5EF4-FFF2-40B4-BE49-F238E27FC236}">
                <a16:creationId xmlns:a16="http://schemas.microsoft.com/office/drawing/2014/main" id="{DE0A08FA-F104-4227-BF14-A02887D1B355}"/>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7" name="Rectangle 46">
            <a:extLst>
              <a:ext uri="{FF2B5EF4-FFF2-40B4-BE49-F238E27FC236}">
                <a16:creationId xmlns:a16="http://schemas.microsoft.com/office/drawing/2014/main" id="{39BA581C-2453-4705-9F73-EE6EEC9277B3}"/>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48" name="Rectangle 47">
            <a:extLst>
              <a:ext uri="{FF2B5EF4-FFF2-40B4-BE49-F238E27FC236}">
                <a16:creationId xmlns:a16="http://schemas.microsoft.com/office/drawing/2014/main" id="{DA66620C-B63B-40E5-A9AE-32F9E3A148D0}"/>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9" name="Rectangle 48">
            <a:extLst>
              <a:ext uri="{FF2B5EF4-FFF2-40B4-BE49-F238E27FC236}">
                <a16:creationId xmlns:a16="http://schemas.microsoft.com/office/drawing/2014/main" id="{0097E8C7-16D9-479B-98E4-01824455EED0}"/>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0" name="Rectangle 49">
            <a:extLst>
              <a:ext uri="{FF2B5EF4-FFF2-40B4-BE49-F238E27FC236}">
                <a16:creationId xmlns:a16="http://schemas.microsoft.com/office/drawing/2014/main" id="{9DE38F36-2B82-4AC4-AC25-891D7D91CA20}"/>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1" name="Rectangle 50">
            <a:extLst>
              <a:ext uri="{FF2B5EF4-FFF2-40B4-BE49-F238E27FC236}">
                <a16:creationId xmlns:a16="http://schemas.microsoft.com/office/drawing/2014/main" id="{3662D499-1AB6-4114-BDE2-28C9F0BB577E}"/>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2" name="Rectangle 51">
            <a:extLst>
              <a:ext uri="{FF2B5EF4-FFF2-40B4-BE49-F238E27FC236}">
                <a16:creationId xmlns:a16="http://schemas.microsoft.com/office/drawing/2014/main" id="{912430E8-BDB7-494B-8CFD-97CE86722DCF}"/>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3" name="Rectangle 52">
            <a:extLst>
              <a:ext uri="{FF2B5EF4-FFF2-40B4-BE49-F238E27FC236}">
                <a16:creationId xmlns:a16="http://schemas.microsoft.com/office/drawing/2014/main" id="{6148AF59-44E5-4FE4-9FC5-B296E431267C}"/>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4" name="Rectangle 53">
            <a:extLst>
              <a:ext uri="{FF2B5EF4-FFF2-40B4-BE49-F238E27FC236}">
                <a16:creationId xmlns:a16="http://schemas.microsoft.com/office/drawing/2014/main" id="{3E746005-D768-4D7D-BF9E-3F539FCAEF36}"/>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5" name="Rectangle 38">
            <a:extLst>
              <a:ext uri="{FF2B5EF4-FFF2-40B4-BE49-F238E27FC236}">
                <a16:creationId xmlns:a16="http://schemas.microsoft.com/office/drawing/2014/main" id="{2634D792-B512-4710-8672-1F5C0132EF75}"/>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38">
            <a:extLst>
              <a:ext uri="{FF2B5EF4-FFF2-40B4-BE49-F238E27FC236}">
                <a16:creationId xmlns:a16="http://schemas.microsoft.com/office/drawing/2014/main" id="{B06EC554-975B-495E-9B2D-61CFB20C6806}"/>
              </a:ext>
            </a:extLst>
          </p:cNvPr>
          <p:cNvSpPr/>
          <p:nvPr/>
        </p:nvSpPr>
        <p:spPr>
          <a:xfrm>
            <a:off x="14688517" y="13394907"/>
            <a:ext cx="3312368" cy="707886"/>
          </a:xfrm>
          <a:prstGeom prst="rect">
            <a:avLst/>
          </a:prstGeom>
          <a:solidFill>
            <a:schemeClr val="bg1"/>
          </a:solidFill>
          <a:ln w="28575">
            <a:solidFill>
              <a:srgbClr val="639729"/>
            </a:solidFill>
          </a:ln>
        </p:spPr>
        <p:txBody>
          <a:bodyPr wrap="square">
            <a:spAutoFit/>
          </a:bodyPr>
          <a:lstStyle/>
          <a:p>
            <a:pPr algn="r"/>
            <a:r>
              <a:rPr lang="en-GB" sz="2000" b="1" dirty="0"/>
              <a:t>ST1426476_02</a:t>
            </a:r>
          </a:p>
          <a:p>
            <a:pPr algn="r"/>
            <a:r>
              <a:rPr lang="en-GB" sz="2000" dirty="0"/>
              <a:t>Courtesy of Paul Schneider</a:t>
            </a:r>
          </a:p>
        </p:txBody>
      </p:sp>
      <p:cxnSp>
        <p:nvCxnSpPr>
          <p:cNvPr id="57" name="Straight Arrow Connector 56">
            <a:extLst>
              <a:ext uri="{FF2B5EF4-FFF2-40B4-BE49-F238E27FC236}">
                <a16:creationId xmlns:a16="http://schemas.microsoft.com/office/drawing/2014/main" id="{CABBEC4C-EF92-4AD2-B60A-572869DFE77F}"/>
              </a:ext>
            </a:extLst>
          </p:cNvPr>
          <p:cNvCxnSpPr>
            <a:cxnSpLocks/>
            <a:stCxn id="58" idx="0"/>
          </p:cNvCxnSpPr>
          <p:nvPr/>
        </p:nvCxnSpPr>
        <p:spPr>
          <a:xfrm flipV="1">
            <a:off x="4252936" y="10417294"/>
            <a:ext cx="731331" cy="1965978"/>
          </a:xfrm>
          <a:prstGeom prst="straightConnector1">
            <a:avLst/>
          </a:prstGeom>
          <a:ln>
            <a:solidFill>
              <a:srgbClr val="00B050"/>
            </a:solidFill>
            <a:tailEnd type="triangle"/>
          </a:ln>
        </p:spPr>
        <p:style>
          <a:lnRef idx="2">
            <a:schemeClr val="accent3"/>
          </a:lnRef>
          <a:fillRef idx="0">
            <a:schemeClr val="accent3"/>
          </a:fillRef>
          <a:effectRef idx="1">
            <a:schemeClr val="accent3"/>
          </a:effectRef>
          <a:fontRef idx="minor">
            <a:schemeClr val="tx1"/>
          </a:fontRef>
        </p:style>
      </p:cxnSp>
      <p:sp>
        <p:nvSpPr>
          <p:cNvPr id="58" name="Rectangle 57">
            <a:extLst>
              <a:ext uri="{FF2B5EF4-FFF2-40B4-BE49-F238E27FC236}">
                <a16:creationId xmlns:a16="http://schemas.microsoft.com/office/drawing/2014/main" id="{D08C5E9C-D4CD-4C1A-BF33-2C6F7A9DA7F1}"/>
              </a:ext>
            </a:extLst>
          </p:cNvPr>
          <p:cNvSpPr/>
          <p:nvPr/>
        </p:nvSpPr>
        <p:spPr>
          <a:xfrm>
            <a:off x="785301" y="12383272"/>
            <a:ext cx="6935270" cy="163121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Latest version of the </a:t>
            </a:r>
            <a:r>
              <a:rPr lang="en-GB" sz="2000" b="1" dirty="0">
                <a:solidFill>
                  <a:srgbClr val="00B050"/>
                </a:solidFill>
              </a:rPr>
              <a:t>DFM Simplified model </a:t>
            </a:r>
            <a:r>
              <a:rPr lang="en-GB" sz="2000" dirty="0"/>
              <a:t>included in the main Integration Assembly of 5R. </a:t>
            </a:r>
          </a:p>
          <a:p>
            <a:pPr algn="ctr"/>
            <a:r>
              <a:rPr lang="en-GB" sz="2000" dirty="0"/>
              <a:t>--</a:t>
            </a:r>
          </a:p>
          <a:p>
            <a:pPr algn="ctr"/>
            <a:r>
              <a:rPr lang="en-GB" sz="2000" dirty="0"/>
              <a:t>Including options under study for the installation of the link in the LHC tunnel</a:t>
            </a:r>
          </a:p>
        </p:txBody>
      </p:sp>
    </p:spTree>
    <p:extLst>
      <p:ext uri="{BB962C8B-B14F-4D97-AF65-F5344CB8AC3E}">
        <p14:creationId xmlns:p14="http://schemas.microsoft.com/office/powerpoint/2010/main" val="3347605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149BE44-A74D-485F-AD8D-4D3A499ADB11}"/>
              </a:ext>
            </a:extLst>
          </p:cNvPr>
          <p:cNvPicPr>
            <a:picLocks noChangeAspect="1"/>
          </p:cNvPicPr>
          <p:nvPr/>
        </p:nvPicPr>
        <p:blipFill rotWithShape="1">
          <a:blip r:embed="rId2"/>
          <a:srcRect t="4215" r="50664" b="2004"/>
          <a:stretch/>
        </p:blipFill>
        <p:spPr>
          <a:xfrm>
            <a:off x="10324808" y="2079725"/>
            <a:ext cx="11996557" cy="11241061"/>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19" name="TextBox 18">
            <a:extLst>
              <a:ext uri="{FF2B5EF4-FFF2-40B4-BE49-F238E27FC236}">
                <a16:creationId xmlns:a16="http://schemas.microsoft.com/office/drawing/2014/main" id="{8977680F-3AFA-4B0B-9D95-2ED4A12BA429}"/>
              </a:ext>
            </a:extLst>
          </p:cNvPr>
          <p:cNvSpPr txBox="1"/>
          <p:nvPr/>
        </p:nvSpPr>
        <p:spPr>
          <a:xfrm>
            <a:off x="14040445" y="1444057"/>
            <a:ext cx="4784560" cy="523220"/>
          </a:xfrm>
          <a:prstGeom prst="rect">
            <a:avLst/>
          </a:prstGeom>
          <a:noFill/>
        </p:spPr>
        <p:txBody>
          <a:bodyPr wrap="square" rtlCol="0">
            <a:spAutoFit/>
          </a:bodyPr>
          <a:lstStyle>
            <a:defPPr>
              <a:defRPr lang="en-US"/>
            </a:defPPr>
            <a:lvl1pPr algn="ctr">
              <a:defRPr sz="2400" b="1" i="1"/>
            </a:lvl1pPr>
          </a:lstStyle>
          <a:p>
            <a:r>
              <a:rPr lang="fr-CH" sz="2800" i="0" dirty="0" err="1"/>
              <a:t>Existing</a:t>
            </a:r>
            <a:r>
              <a:rPr lang="fr-CH" sz="2800" i="0" dirty="0"/>
              <a:t> LHC Services</a:t>
            </a:r>
            <a:endParaRPr lang="fr-CH" sz="2800" dirty="0"/>
          </a:p>
        </p:txBody>
      </p:sp>
      <p:sp>
        <p:nvSpPr>
          <p:cNvPr id="21" name="TextBox 22">
            <a:extLst>
              <a:ext uri="{FF2B5EF4-FFF2-40B4-BE49-F238E27FC236}">
                <a16:creationId xmlns:a16="http://schemas.microsoft.com/office/drawing/2014/main" id="{DE93EF0F-EDF6-4917-8726-8DA8A8E1B660}"/>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22" name="Rectangle 43">
            <a:extLst>
              <a:ext uri="{FF2B5EF4-FFF2-40B4-BE49-F238E27FC236}">
                <a16:creationId xmlns:a16="http://schemas.microsoft.com/office/drawing/2014/main" id="{1471E4B7-4FCD-4719-94E0-BF65765ECC0F}"/>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3" name="Straight Connector 44">
            <a:extLst>
              <a:ext uri="{FF2B5EF4-FFF2-40B4-BE49-F238E27FC236}">
                <a16:creationId xmlns:a16="http://schemas.microsoft.com/office/drawing/2014/main" id="{9E87BB17-1B30-409F-B100-BD42777C1B33}"/>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29" name="Straight Connector 44">
            <a:extLst>
              <a:ext uri="{FF2B5EF4-FFF2-40B4-BE49-F238E27FC236}">
                <a16:creationId xmlns:a16="http://schemas.microsoft.com/office/drawing/2014/main" id="{4BA77FD2-2E7A-4EF6-B485-3787B6CF5B2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0" name="TextBox 42">
            <a:extLst>
              <a:ext uri="{FF2B5EF4-FFF2-40B4-BE49-F238E27FC236}">
                <a16:creationId xmlns:a16="http://schemas.microsoft.com/office/drawing/2014/main" id="{50462B28-ACE4-42EF-AC8D-97413977C994}"/>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31" name="Straight Connector 44">
            <a:extLst>
              <a:ext uri="{FF2B5EF4-FFF2-40B4-BE49-F238E27FC236}">
                <a16:creationId xmlns:a16="http://schemas.microsoft.com/office/drawing/2014/main" id="{C02F954D-7BCD-44DF-B079-121880DFFBB9}"/>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Rectangle 45">
            <a:extLst>
              <a:ext uri="{FF2B5EF4-FFF2-40B4-BE49-F238E27FC236}">
                <a16:creationId xmlns:a16="http://schemas.microsoft.com/office/drawing/2014/main" id="{DD1BADAF-4AF1-44DA-8800-C005465D2BBB}"/>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3" name="Rectangle 46">
            <a:extLst>
              <a:ext uri="{FF2B5EF4-FFF2-40B4-BE49-F238E27FC236}">
                <a16:creationId xmlns:a16="http://schemas.microsoft.com/office/drawing/2014/main" id="{E08F18C9-266D-4053-B9B5-B28FCCF22B3F}"/>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4" name="Rectangle 47">
            <a:extLst>
              <a:ext uri="{FF2B5EF4-FFF2-40B4-BE49-F238E27FC236}">
                <a16:creationId xmlns:a16="http://schemas.microsoft.com/office/drawing/2014/main" id="{BC576BB5-09D7-457F-A858-0CF51DF3D732}"/>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8">
            <a:extLst>
              <a:ext uri="{FF2B5EF4-FFF2-40B4-BE49-F238E27FC236}">
                <a16:creationId xmlns:a16="http://schemas.microsoft.com/office/drawing/2014/main" id="{F1E2F806-D3B0-48BE-849C-9FCC5188F8D2}"/>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49">
            <a:extLst>
              <a:ext uri="{FF2B5EF4-FFF2-40B4-BE49-F238E27FC236}">
                <a16:creationId xmlns:a16="http://schemas.microsoft.com/office/drawing/2014/main" id="{C99C0F14-054E-477B-B4F5-A0BDC3E58096}"/>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7" name="Rectangle 50">
            <a:extLst>
              <a:ext uri="{FF2B5EF4-FFF2-40B4-BE49-F238E27FC236}">
                <a16:creationId xmlns:a16="http://schemas.microsoft.com/office/drawing/2014/main" id="{8E330955-5998-40A5-9EEF-F5D7EDB95E35}"/>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51">
            <a:extLst>
              <a:ext uri="{FF2B5EF4-FFF2-40B4-BE49-F238E27FC236}">
                <a16:creationId xmlns:a16="http://schemas.microsoft.com/office/drawing/2014/main" id="{AA5D908F-7482-46F2-ABBA-E1CEFF650003}"/>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2">
            <a:extLst>
              <a:ext uri="{FF2B5EF4-FFF2-40B4-BE49-F238E27FC236}">
                <a16:creationId xmlns:a16="http://schemas.microsoft.com/office/drawing/2014/main" id="{BE7151A1-3D2A-4FFD-B0DF-9719A1A13090}"/>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0" name="Rectangle 39">
            <a:extLst>
              <a:ext uri="{FF2B5EF4-FFF2-40B4-BE49-F238E27FC236}">
                <a16:creationId xmlns:a16="http://schemas.microsoft.com/office/drawing/2014/main" id="{FE19016C-7F41-4C25-8357-ACAD3E09EAF4}"/>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8" name="Rectangle 38">
            <a:extLst>
              <a:ext uri="{FF2B5EF4-FFF2-40B4-BE49-F238E27FC236}">
                <a16:creationId xmlns:a16="http://schemas.microsoft.com/office/drawing/2014/main" id="{3A763E55-DB3D-4863-9AED-2B6E2238944E}"/>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Tree>
    <p:extLst>
      <p:ext uri="{BB962C8B-B14F-4D97-AF65-F5344CB8AC3E}">
        <p14:creationId xmlns:p14="http://schemas.microsoft.com/office/powerpoint/2010/main" val="3114939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EA0C02-EFC4-4934-B357-FE6689AD2A9C}"/>
              </a:ext>
            </a:extLst>
          </p:cNvPr>
          <p:cNvPicPr>
            <a:picLocks noChangeAspect="1"/>
          </p:cNvPicPr>
          <p:nvPr/>
        </p:nvPicPr>
        <p:blipFill>
          <a:blip r:embed="rId2"/>
          <a:stretch>
            <a:fillRect/>
          </a:stretch>
        </p:blipFill>
        <p:spPr>
          <a:xfrm>
            <a:off x="10038846" y="2660912"/>
            <a:ext cx="12310037" cy="10241723"/>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19" name="TextBox 18">
            <a:extLst>
              <a:ext uri="{FF2B5EF4-FFF2-40B4-BE49-F238E27FC236}">
                <a16:creationId xmlns:a16="http://schemas.microsoft.com/office/drawing/2014/main" id="{01C104E8-00DE-4701-B817-08F990B74E2F}"/>
              </a:ext>
            </a:extLst>
          </p:cNvPr>
          <p:cNvSpPr txBox="1"/>
          <p:nvPr/>
        </p:nvSpPr>
        <p:spPr>
          <a:xfrm>
            <a:off x="12600286" y="1444057"/>
            <a:ext cx="8603952" cy="523220"/>
          </a:xfrm>
          <a:prstGeom prst="rect">
            <a:avLst/>
          </a:prstGeom>
          <a:noFill/>
        </p:spPr>
        <p:txBody>
          <a:bodyPr wrap="square" rtlCol="0">
            <a:spAutoFit/>
          </a:bodyPr>
          <a:lstStyle>
            <a:defPPr>
              <a:defRPr lang="en-US"/>
            </a:defPPr>
            <a:lvl1pPr algn="ctr">
              <a:defRPr sz="2400" b="1" i="1"/>
            </a:lvl1pPr>
          </a:lstStyle>
          <a:p>
            <a:r>
              <a:rPr lang="fr-CH" sz="2800" i="0" dirty="0" err="1"/>
              <a:t>Proposed</a:t>
            </a:r>
            <a:r>
              <a:rPr lang="fr-CH" sz="2800" i="0" dirty="0"/>
              <a:t> HL-LHC Services </a:t>
            </a:r>
            <a:r>
              <a:rPr lang="fr-CH" sz="2000" i="0" dirty="0"/>
              <a:t>(at the </a:t>
            </a:r>
            <a:r>
              <a:rPr lang="fr-CH" sz="2000" i="0" dirty="0" err="1"/>
              <a:t>present</a:t>
            </a:r>
            <a:r>
              <a:rPr lang="fr-CH" sz="2000" i="0" dirty="0"/>
              <a:t> moment)</a:t>
            </a:r>
            <a:endParaRPr lang="fr-CH" sz="2800" dirty="0"/>
          </a:p>
        </p:txBody>
      </p:sp>
      <p:sp>
        <p:nvSpPr>
          <p:cNvPr id="43" name="TextBox 22">
            <a:extLst>
              <a:ext uri="{FF2B5EF4-FFF2-40B4-BE49-F238E27FC236}">
                <a16:creationId xmlns:a16="http://schemas.microsoft.com/office/drawing/2014/main" id="{9D44807E-B3B9-479C-A1CB-682B6367637E}"/>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44" name="Rectangle 43">
            <a:extLst>
              <a:ext uri="{FF2B5EF4-FFF2-40B4-BE49-F238E27FC236}">
                <a16:creationId xmlns:a16="http://schemas.microsoft.com/office/drawing/2014/main" id="{0CFB6362-7EF5-482E-91D8-6C5C140129F1}"/>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170F159F-AD34-48E2-81A8-C83192446DE9}"/>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29" name="Straight Connector 44">
            <a:extLst>
              <a:ext uri="{FF2B5EF4-FFF2-40B4-BE49-F238E27FC236}">
                <a16:creationId xmlns:a16="http://schemas.microsoft.com/office/drawing/2014/main" id="{A413433D-A9C9-4C5F-8C25-ED1BBE9A7FE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0" name="TextBox 42">
            <a:extLst>
              <a:ext uri="{FF2B5EF4-FFF2-40B4-BE49-F238E27FC236}">
                <a16:creationId xmlns:a16="http://schemas.microsoft.com/office/drawing/2014/main" id="{B03EE85B-8850-4D69-8538-9BD29B92DD1C}"/>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31" name="Straight Connector 44">
            <a:extLst>
              <a:ext uri="{FF2B5EF4-FFF2-40B4-BE49-F238E27FC236}">
                <a16:creationId xmlns:a16="http://schemas.microsoft.com/office/drawing/2014/main" id="{BB9A2026-2288-4261-8575-92480B8BF215}"/>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Rectangle 45">
            <a:extLst>
              <a:ext uri="{FF2B5EF4-FFF2-40B4-BE49-F238E27FC236}">
                <a16:creationId xmlns:a16="http://schemas.microsoft.com/office/drawing/2014/main" id="{A45F3A85-8E85-4422-97F4-4216B9EAAB00}"/>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3" name="Rectangle 46">
            <a:extLst>
              <a:ext uri="{FF2B5EF4-FFF2-40B4-BE49-F238E27FC236}">
                <a16:creationId xmlns:a16="http://schemas.microsoft.com/office/drawing/2014/main" id="{5D7B4360-7B79-4BAC-A24D-4082C2A0628E}"/>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4" name="Rectangle 47">
            <a:extLst>
              <a:ext uri="{FF2B5EF4-FFF2-40B4-BE49-F238E27FC236}">
                <a16:creationId xmlns:a16="http://schemas.microsoft.com/office/drawing/2014/main" id="{9E359E0F-E124-4F37-BF72-729502C4CCC5}"/>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8">
            <a:extLst>
              <a:ext uri="{FF2B5EF4-FFF2-40B4-BE49-F238E27FC236}">
                <a16:creationId xmlns:a16="http://schemas.microsoft.com/office/drawing/2014/main" id="{F699F2D9-04EA-4717-9FAD-C0D5BB36F077}"/>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49">
            <a:extLst>
              <a:ext uri="{FF2B5EF4-FFF2-40B4-BE49-F238E27FC236}">
                <a16:creationId xmlns:a16="http://schemas.microsoft.com/office/drawing/2014/main" id="{29B7BE55-0388-486B-B76B-4FC43A23DDA9}"/>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7" name="Rectangle 50">
            <a:extLst>
              <a:ext uri="{FF2B5EF4-FFF2-40B4-BE49-F238E27FC236}">
                <a16:creationId xmlns:a16="http://schemas.microsoft.com/office/drawing/2014/main" id="{257045ED-A460-48CF-BDB0-27C43ED958A5}"/>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51">
            <a:extLst>
              <a:ext uri="{FF2B5EF4-FFF2-40B4-BE49-F238E27FC236}">
                <a16:creationId xmlns:a16="http://schemas.microsoft.com/office/drawing/2014/main" id="{70AB6CD0-2E7E-41CC-A39A-6655C2539AA7}"/>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2">
            <a:extLst>
              <a:ext uri="{FF2B5EF4-FFF2-40B4-BE49-F238E27FC236}">
                <a16:creationId xmlns:a16="http://schemas.microsoft.com/office/drawing/2014/main" id="{F02DAB64-3FE3-4FA2-8BE7-9946761BFB55}"/>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0" name="Rectangle 39">
            <a:extLst>
              <a:ext uri="{FF2B5EF4-FFF2-40B4-BE49-F238E27FC236}">
                <a16:creationId xmlns:a16="http://schemas.microsoft.com/office/drawing/2014/main" id="{4BCC6679-4A78-4E56-B358-5599F9A0911E}"/>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8" name="Rectangle 38">
            <a:extLst>
              <a:ext uri="{FF2B5EF4-FFF2-40B4-BE49-F238E27FC236}">
                <a16:creationId xmlns:a16="http://schemas.microsoft.com/office/drawing/2014/main" id="{81F16429-5FDC-4DFD-8F09-887F65526BC2}"/>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pic>
        <p:nvPicPr>
          <p:cNvPr id="9" name="Picture 8">
            <a:extLst>
              <a:ext uri="{FF2B5EF4-FFF2-40B4-BE49-F238E27FC236}">
                <a16:creationId xmlns:a16="http://schemas.microsoft.com/office/drawing/2014/main" id="{9BC31673-BD56-4979-AE7C-7398C0631336}"/>
              </a:ext>
            </a:extLst>
          </p:cNvPr>
          <p:cNvPicPr>
            <a:picLocks noChangeAspect="1"/>
          </p:cNvPicPr>
          <p:nvPr/>
        </p:nvPicPr>
        <p:blipFill rotWithShape="1">
          <a:blip r:embed="rId3"/>
          <a:srcRect l="16456" t="11395"/>
          <a:stretch/>
        </p:blipFill>
        <p:spPr>
          <a:xfrm>
            <a:off x="16992773" y="8974434"/>
            <a:ext cx="5327477" cy="3911186"/>
          </a:xfrm>
          <a:prstGeom prst="rect">
            <a:avLst/>
          </a:prstGeom>
          <a:ln w="57150">
            <a:solidFill>
              <a:srgbClr val="FFFF00"/>
            </a:solidFill>
          </a:ln>
        </p:spPr>
      </p:pic>
      <p:sp>
        <p:nvSpPr>
          <p:cNvPr id="28" name="Forma libre: forma 27">
            <a:extLst>
              <a:ext uri="{FF2B5EF4-FFF2-40B4-BE49-F238E27FC236}">
                <a16:creationId xmlns:a16="http://schemas.microsoft.com/office/drawing/2014/main" id="{FE16FB22-EB69-42A3-A51B-FAB73C760688}"/>
              </a:ext>
            </a:extLst>
          </p:cNvPr>
          <p:cNvSpPr/>
          <p:nvPr/>
        </p:nvSpPr>
        <p:spPr>
          <a:xfrm>
            <a:off x="18214670" y="9887150"/>
            <a:ext cx="1127806" cy="824427"/>
          </a:xfrm>
          <a:custGeom>
            <a:avLst/>
            <a:gdLst>
              <a:gd name="connsiteX0" fmla="*/ 0 w 2101174"/>
              <a:gd name="connsiteY0" fmla="*/ 58366 h 1381328"/>
              <a:gd name="connsiteX1" fmla="*/ 1984442 w 2101174"/>
              <a:gd name="connsiteY1" fmla="*/ 0 h 1381328"/>
              <a:gd name="connsiteX2" fmla="*/ 2101174 w 2101174"/>
              <a:gd name="connsiteY2" fmla="*/ 1361872 h 1381328"/>
              <a:gd name="connsiteX3" fmla="*/ 953311 w 2101174"/>
              <a:gd name="connsiteY3" fmla="*/ 1381328 h 1381328"/>
              <a:gd name="connsiteX4" fmla="*/ 0 w 2101174"/>
              <a:gd name="connsiteY4" fmla="*/ 58366 h 1381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1174" h="1381328">
                <a:moveTo>
                  <a:pt x="0" y="58366"/>
                </a:moveTo>
                <a:lnTo>
                  <a:pt x="1984442" y="0"/>
                </a:lnTo>
                <a:lnTo>
                  <a:pt x="2101174" y="1361872"/>
                </a:lnTo>
                <a:lnTo>
                  <a:pt x="953311" y="1381328"/>
                </a:lnTo>
                <a:lnTo>
                  <a:pt x="0" y="58366"/>
                </a:lnTo>
                <a:close/>
              </a:path>
            </a:pathLst>
          </a:custGeom>
          <a:solidFill>
            <a:srgbClr val="00B050">
              <a:alpha val="53000"/>
            </a:srgbClr>
          </a:solidFill>
          <a:ln>
            <a:solidFill>
              <a:srgbClr val="00B050">
                <a:alpha val="0"/>
              </a:srgbClr>
            </a:solidFill>
          </a:ln>
          <a:effectLst>
            <a:outerShdw blurRad="40000" dist="23000" dir="5400000" rotWithShape="0">
              <a:srgbClr val="000000">
                <a:alpha val="11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TextBox 18">
            <a:extLst>
              <a:ext uri="{FF2B5EF4-FFF2-40B4-BE49-F238E27FC236}">
                <a16:creationId xmlns:a16="http://schemas.microsoft.com/office/drawing/2014/main" id="{7850DEC5-69BC-4FED-AB1E-6420EF659085}"/>
              </a:ext>
            </a:extLst>
          </p:cNvPr>
          <p:cNvSpPr txBox="1"/>
          <p:nvPr/>
        </p:nvSpPr>
        <p:spPr>
          <a:xfrm>
            <a:off x="17214560" y="9936094"/>
            <a:ext cx="2101174" cy="954107"/>
          </a:xfrm>
          <a:prstGeom prst="rect">
            <a:avLst/>
          </a:prstGeom>
          <a:noFill/>
        </p:spPr>
        <p:txBody>
          <a:bodyPr wrap="square" rtlCol="0">
            <a:spAutoFit/>
          </a:bodyPr>
          <a:lstStyle>
            <a:defPPr>
              <a:defRPr lang="en-US"/>
            </a:defPPr>
            <a:lvl1pPr algn="ctr">
              <a:defRPr sz="2400" b="1" i="1"/>
            </a:lvl1pPr>
          </a:lstStyle>
          <a:p>
            <a:r>
              <a:rPr lang="fr-CH" sz="2800" i="0" dirty="0"/>
              <a:t>Solid support</a:t>
            </a:r>
            <a:endParaRPr lang="fr-CH" sz="2800" dirty="0"/>
          </a:p>
        </p:txBody>
      </p:sp>
      <p:sp>
        <p:nvSpPr>
          <p:cNvPr id="42" name="Rectangle 26">
            <a:extLst>
              <a:ext uri="{FF2B5EF4-FFF2-40B4-BE49-F238E27FC236}">
                <a16:creationId xmlns:a16="http://schemas.microsoft.com/office/drawing/2014/main" id="{B9F28A48-3F10-491C-B93B-6E94BA55F426}"/>
              </a:ext>
            </a:extLst>
          </p:cNvPr>
          <p:cNvSpPr/>
          <p:nvPr/>
        </p:nvSpPr>
        <p:spPr>
          <a:xfrm>
            <a:off x="1051604" y="8898347"/>
            <a:ext cx="8863806" cy="3785652"/>
          </a:xfrm>
          <a:prstGeom prst="rect">
            <a:avLst/>
          </a:prstGeom>
          <a:ln>
            <a:solidFill>
              <a:schemeClr val="tx1"/>
            </a:solidFill>
          </a:ln>
        </p:spPr>
        <p:txBody>
          <a:bodyPr wrap="square">
            <a:spAutoFit/>
          </a:bodyPr>
          <a:ls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a:lstStyle>
          <a:p>
            <a:pPr algn="ctr"/>
            <a:r>
              <a:rPr lang="es-ES" sz="3600" dirty="0"/>
              <a:t>Cable </a:t>
            </a:r>
            <a:r>
              <a:rPr lang="es-ES" sz="3600" dirty="0" err="1"/>
              <a:t>tray</a:t>
            </a:r>
            <a:r>
              <a:rPr lang="es-ES" sz="3600" dirty="0"/>
              <a:t> </a:t>
            </a:r>
            <a:r>
              <a:rPr lang="es-ES" sz="3600" dirty="0" err="1"/>
              <a:t>strategy</a:t>
            </a:r>
            <a:r>
              <a:rPr lang="es-ES" sz="3600" dirty="0"/>
              <a:t> </a:t>
            </a:r>
            <a:r>
              <a:rPr lang="es-ES" sz="3600" dirty="0">
                <a:sym typeface="Wingdings" panose="05000000000000000000" pitchFamily="2" charset="2"/>
              </a:rPr>
              <a:t> </a:t>
            </a:r>
            <a:r>
              <a:rPr lang="es-ES" sz="4000" b="1" dirty="0">
                <a:solidFill>
                  <a:schemeClr val="accent3"/>
                </a:solidFill>
                <a:sym typeface="Wingdings" panose="05000000000000000000" pitchFamily="2" charset="2"/>
              </a:rPr>
              <a:t>ONGOING</a:t>
            </a:r>
          </a:p>
          <a:p>
            <a:pPr algn="ctr"/>
            <a:endParaRPr lang="es-ES" sz="3200" b="1" dirty="0">
              <a:solidFill>
                <a:schemeClr val="accent3"/>
              </a:solidFill>
              <a:sym typeface="Wingdings" panose="05000000000000000000" pitchFamily="2" charset="2"/>
            </a:endParaRPr>
          </a:p>
          <a:p>
            <a:pPr algn="ctr"/>
            <a:r>
              <a:rPr lang="en-GB" sz="2800" b="1" dirty="0">
                <a:solidFill>
                  <a:schemeClr val="accent3"/>
                </a:solidFill>
              </a:rPr>
              <a:t>Cable tray strategy is being reviewed by EN/EL and could change in the next couple of months</a:t>
            </a:r>
          </a:p>
          <a:p>
            <a:pPr algn="ctr"/>
            <a:endParaRPr lang="en-GB" sz="2800" b="1" dirty="0">
              <a:solidFill>
                <a:schemeClr val="accent3"/>
              </a:solidFill>
            </a:endParaRPr>
          </a:p>
          <a:p>
            <a:pPr algn="ctr"/>
            <a:r>
              <a:rPr lang="en-GB" sz="2800" dirty="0">
                <a:effectLst/>
                <a:latin typeface="Calibri" panose="020F0502020204030204" pitchFamily="34" charset="0"/>
                <a:ea typeface="Calibri" panose="020F0502020204030204" pitchFamily="34" charset="0"/>
                <a:cs typeface="Times New Roman" panose="02020603050405020304" pitchFamily="18" charset="0"/>
              </a:rPr>
              <a:t>Volume required for handling and installation has been counted in integration and it is being taken into account for the optimisation of all the services</a:t>
            </a:r>
            <a:endParaRPr lang="en-US" sz="2800" dirty="0"/>
          </a:p>
        </p:txBody>
      </p:sp>
      <p:sp>
        <p:nvSpPr>
          <p:cNvPr id="3" name="Rectangle 2">
            <a:extLst>
              <a:ext uri="{FF2B5EF4-FFF2-40B4-BE49-F238E27FC236}">
                <a16:creationId xmlns:a16="http://schemas.microsoft.com/office/drawing/2014/main" id="{13F98FF3-7730-4758-B23E-A5B869978B5D}"/>
              </a:ext>
            </a:extLst>
          </p:cNvPr>
          <p:cNvSpPr/>
          <p:nvPr/>
        </p:nvSpPr>
        <p:spPr>
          <a:xfrm>
            <a:off x="876588" y="11165086"/>
            <a:ext cx="9146193" cy="149285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AE94EFDB-C015-4886-883E-06BEE1610835}"/>
              </a:ext>
            </a:extLst>
          </p:cNvPr>
          <p:cNvCxnSpPr>
            <a:cxnSpLocks/>
            <a:stCxn id="3" idx="3"/>
            <a:endCxn id="47" idx="1"/>
          </p:cNvCxnSpPr>
          <p:nvPr/>
        </p:nvCxnSpPr>
        <p:spPr>
          <a:xfrm flipV="1">
            <a:off x="10022781" y="4358885"/>
            <a:ext cx="6602401" cy="7552629"/>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47" name="Rectangle 46">
            <a:extLst>
              <a:ext uri="{FF2B5EF4-FFF2-40B4-BE49-F238E27FC236}">
                <a16:creationId xmlns:a16="http://schemas.microsoft.com/office/drawing/2014/main" id="{A396C92D-173C-4F84-828F-A36DFBFF3DDB}"/>
              </a:ext>
            </a:extLst>
          </p:cNvPr>
          <p:cNvSpPr/>
          <p:nvPr/>
        </p:nvSpPr>
        <p:spPr>
          <a:xfrm>
            <a:off x="16625182" y="3243400"/>
            <a:ext cx="2288757" cy="2230970"/>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714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CB5CF7BA-3ADE-4A12-9AEC-98F8C72C4FF2}"/>
              </a:ext>
            </a:extLst>
          </p:cNvPr>
          <p:cNvPicPr>
            <a:picLocks noChangeAspect="1"/>
          </p:cNvPicPr>
          <p:nvPr/>
        </p:nvPicPr>
        <p:blipFill rotWithShape="1">
          <a:blip r:embed="rId2"/>
          <a:srcRect t="21255" r="14511" b="6715"/>
          <a:stretch/>
        </p:blipFill>
        <p:spPr>
          <a:xfrm>
            <a:off x="-1115" y="8431728"/>
            <a:ext cx="11902577" cy="5033074"/>
          </a:xfrm>
          <a:prstGeom prst="rect">
            <a:avLst/>
          </a:prstGeom>
        </p:spPr>
      </p:pic>
      <p:sp>
        <p:nvSpPr>
          <p:cNvPr id="44" name="Rectangle 43">
            <a:extLst>
              <a:ext uri="{FF2B5EF4-FFF2-40B4-BE49-F238E27FC236}">
                <a16:creationId xmlns:a16="http://schemas.microsoft.com/office/drawing/2014/main" id="{65F34D5F-045C-403D-830D-32E57226942A}"/>
              </a:ext>
            </a:extLst>
          </p:cNvPr>
          <p:cNvSpPr/>
          <p:nvPr/>
        </p:nvSpPr>
        <p:spPr>
          <a:xfrm>
            <a:off x="590836" y="1294722"/>
            <a:ext cx="9483524" cy="730068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pic>
        <p:nvPicPr>
          <p:cNvPr id="2" name="Picture 1">
            <a:extLst>
              <a:ext uri="{FF2B5EF4-FFF2-40B4-BE49-F238E27FC236}">
                <a16:creationId xmlns:a16="http://schemas.microsoft.com/office/drawing/2014/main" id="{C888ADD6-BB25-4A8E-95C8-A58335A87284}"/>
              </a:ext>
            </a:extLst>
          </p:cNvPr>
          <p:cNvPicPr>
            <a:picLocks noChangeAspect="1"/>
          </p:cNvPicPr>
          <p:nvPr/>
        </p:nvPicPr>
        <p:blipFill rotWithShape="1">
          <a:blip r:embed="rId3"/>
          <a:srcRect b="18482"/>
          <a:stretch/>
        </p:blipFill>
        <p:spPr>
          <a:xfrm>
            <a:off x="14015850" y="1006522"/>
            <a:ext cx="8198943" cy="7255701"/>
          </a:xfrm>
          <a:prstGeom prst="rect">
            <a:avLst/>
          </a:prstGeom>
        </p:spPr>
      </p:pic>
      <p:sp>
        <p:nvSpPr>
          <p:cNvPr id="19" name="Rectangle 18">
            <a:extLst>
              <a:ext uri="{FF2B5EF4-FFF2-40B4-BE49-F238E27FC236}">
                <a16:creationId xmlns:a16="http://schemas.microsoft.com/office/drawing/2014/main" id="{6DD4D38F-2F83-411C-AB1C-0F3B84DF3DA7}"/>
              </a:ext>
            </a:extLst>
          </p:cNvPr>
          <p:cNvSpPr/>
          <p:nvPr/>
        </p:nvSpPr>
        <p:spPr>
          <a:xfrm>
            <a:off x="10188769" y="2549688"/>
            <a:ext cx="3667781" cy="70788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b="1" dirty="0">
                <a:solidFill>
                  <a:schemeClr val="accent3"/>
                </a:solidFill>
              </a:rPr>
              <a:t>Old picture</a:t>
            </a:r>
            <a:r>
              <a:rPr lang="en-GB" sz="2000" dirty="0"/>
              <a:t>: several problems have been sorted out</a:t>
            </a:r>
          </a:p>
        </p:txBody>
      </p:sp>
      <p:cxnSp>
        <p:nvCxnSpPr>
          <p:cNvPr id="20" name="Straight Arrow Connector 19">
            <a:extLst>
              <a:ext uri="{FF2B5EF4-FFF2-40B4-BE49-F238E27FC236}">
                <a16:creationId xmlns:a16="http://schemas.microsoft.com/office/drawing/2014/main" id="{91E5CC72-9B51-42D0-9A2F-D02B49C21680}"/>
              </a:ext>
            </a:extLst>
          </p:cNvPr>
          <p:cNvCxnSpPr>
            <a:cxnSpLocks/>
          </p:cNvCxnSpPr>
          <p:nvPr/>
        </p:nvCxnSpPr>
        <p:spPr>
          <a:xfrm>
            <a:off x="12422890" y="3289025"/>
            <a:ext cx="3417755" cy="1057316"/>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3" name="Straight Arrow Connector 24">
            <a:extLst>
              <a:ext uri="{FF2B5EF4-FFF2-40B4-BE49-F238E27FC236}">
                <a16:creationId xmlns:a16="http://schemas.microsoft.com/office/drawing/2014/main" id="{EBD213CD-6D2D-4F4C-BE24-1857494F4F47}"/>
              </a:ext>
            </a:extLst>
          </p:cNvPr>
          <p:cNvCxnSpPr>
            <a:cxnSpLocks/>
          </p:cNvCxnSpPr>
          <p:nvPr/>
        </p:nvCxnSpPr>
        <p:spPr>
          <a:xfrm>
            <a:off x="14832533" y="8902888"/>
            <a:ext cx="2736304" cy="1035453"/>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43" name="TextBox 22">
            <a:extLst>
              <a:ext uri="{FF2B5EF4-FFF2-40B4-BE49-F238E27FC236}">
                <a16:creationId xmlns:a16="http://schemas.microsoft.com/office/drawing/2014/main" id="{BFE0C43D-8235-4ADB-8FF5-BB89BE5D86B0}"/>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cxnSp>
        <p:nvCxnSpPr>
          <p:cNvPr id="45" name="Straight Connector 44">
            <a:extLst>
              <a:ext uri="{FF2B5EF4-FFF2-40B4-BE49-F238E27FC236}">
                <a16:creationId xmlns:a16="http://schemas.microsoft.com/office/drawing/2014/main" id="{4928074D-4567-452A-985E-44487D2B208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31" name="Straight Connector 44">
            <a:extLst>
              <a:ext uri="{FF2B5EF4-FFF2-40B4-BE49-F238E27FC236}">
                <a16:creationId xmlns:a16="http://schemas.microsoft.com/office/drawing/2014/main" id="{9902B109-B75C-461F-8C47-E6DA89929715}"/>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TextBox 42">
            <a:extLst>
              <a:ext uri="{FF2B5EF4-FFF2-40B4-BE49-F238E27FC236}">
                <a16:creationId xmlns:a16="http://schemas.microsoft.com/office/drawing/2014/main" id="{0FE8DC41-DB8F-426A-9EB3-916044C9B6CF}"/>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chemeClr val="accent6">
                    <a:lumMod val="75000"/>
                  </a:schemeClr>
                </a:solidFill>
              </a:rPr>
              <a:t>cryo</a:t>
            </a:r>
            <a:r>
              <a:rPr lang="fr-CH" sz="2400" b="1" dirty="0">
                <a:solidFill>
                  <a:schemeClr val="accent6">
                    <a:lumMod val="75000"/>
                  </a:schemeClr>
                </a:solidFill>
              </a:rPr>
              <a:t>-line flexible extension design </a:t>
            </a:r>
            <a:r>
              <a:rPr lang="fr-CH" sz="2400" dirty="0"/>
              <a:t>/ </a:t>
            </a:r>
            <a:r>
              <a:rPr lang="fr-CH" sz="2400" b="1" dirty="0">
                <a:solidFill>
                  <a:schemeClr val="accent6">
                    <a:lumMod val="75000"/>
                  </a:schemeClr>
                </a:solidFill>
              </a:rPr>
              <a:t>DFM </a:t>
            </a:r>
            <a:r>
              <a:rPr lang="fr-CH" sz="2400" b="1" dirty="0" err="1">
                <a:solidFill>
                  <a:schemeClr val="accent6">
                    <a:lumMod val="75000"/>
                  </a:schemeClr>
                </a:solidFill>
              </a:rPr>
              <a:t>integration</a:t>
            </a:r>
            <a:r>
              <a:rPr lang="fr-CH" sz="2400" b="1" dirty="0">
                <a:solidFill>
                  <a:schemeClr val="accent6">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solidFill>
                <a:schemeClr val="bg1">
                  <a:lumMod val="75000"/>
                </a:schemeClr>
              </a:solidFill>
            </a:endParaRPr>
          </a:p>
          <a:p>
            <a:pPr marL="457200" indent="-457200" algn="l">
              <a:buFont typeface="Wingdings" panose="05000000000000000000" pitchFamily="2" charset="2"/>
              <a:buChar char="Ø"/>
            </a:pPr>
            <a:endParaRPr lang="en-GB" i="0" dirty="0"/>
          </a:p>
        </p:txBody>
      </p:sp>
      <p:cxnSp>
        <p:nvCxnSpPr>
          <p:cNvPr id="33" name="Straight Connector 44">
            <a:extLst>
              <a:ext uri="{FF2B5EF4-FFF2-40B4-BE49-F238E27FC236}">
                <a16:creationId xmlns:a16="http://schemas.microsoft.com/office/drawing/2014/main" id="{7488FA6A-3B83-4347-9BF6-B855E350FF8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4" name="Rectangle 45">
            <a:extLst>
              <a:ext uri="{FF2B5EF4-FFF2-40B4-BE49-F238E27FC236}">
                <a16:creationId xmlns:a16="http://schemas.microsoft.com/office/drawing/2014/main" id="{CBA0D4EE-A495-4351-8F0E-5C92F3A16457}"/>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6">
            <a:extLst>
              <a:ext uri="{FF2B5EF4-FFF2-40B4-BE49-F238E27FC236}">
                <a16:creationId xmlns:a16="http://schemas.microsoft.com/office/drawing/2014/main" id="{5641C615-EA4F-4034-98C8-A0E071F5FA79}"/>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6" name="Rectangle 47">
            <a:extLst>
              <a:ext uri="{FF2B5EF4-FFF2-40B4-BE49-F238E27FC236}">
                <a16:creationId xmlns:a16="http://schemas.microsoft.com/office/drawing/2014/main" id="{5B35579A-9178-47B4-A367-418A76745412}"/>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7" name="Rectangle 48">
            <a:extLst>
              <a:ext uri="{FF2B5EF4-FFF2-40B4-BE49-F238E27FC236}">
                <a16:creationId xmlns:a16="http://schemas.microsoft.com/office/drawing/2014/main" id="{CF6D6455-A83D-46B3-A8A6-5A497F1364C1}"/>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49">
            <a:extLst>
              <a:ext uri="{FF2B5EF4-FFF2-40B4-BE49-F238E27FC236}">
                <a16:creationId xmlns:a16="http://schemas.microsoft.com/office/drawing/2014/main" id="{5AECBDF0-C07A-455A-8A5B-80403A0F802D}"/>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0">
            <a:extLst>
              <a:ext uri="{FF2B5EF4-FFF2-40B4-BE49-F238E27FC236}">
                <a16:creationId xmlns:a16="http://schemas.microsoft.com/office/drawing/2014/main" id="{E799C245-CF87-43D4-AAEE-EAD70F9BD884}"/>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0" name="Rectangle 51">
            <a:extLst>
              <a:ext uri="{FF2B5EF4-FFF2-40B4-BE49-F238E27FC236}">
                <a16:creationId xmlns:a16="http://schemas.microsoft.com/office/drawing/2014/main" id="{C021AE56-5E60-4A6F-9A51-61009A92B652}"/>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8" name="Rectangle 52">
            <a:extLst>
              <a:ext uri="{FF2B5EF4-FFF2-40B4-BE49-F238E27FC236}">
                <a16:creationId xmlns:a16="http://schemas.microsoft.com/office/drawing/2014/main" id="{EE699DF1-8BD9-4272-9B57-3B98EBC7F1D9}"/>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9" name="Rectangle 58">
            <a:extLst>
              <a:ext uri="{FF2B5EF4-FFF2-40B4-BE49-F238E27FC236}">
                <a16:creationId xmlns:a16="http://schemas.microsoft.com/office/drawing/2014/main" id="{D826DADD-BAD1-47F5-9C8B-20B8CBDB90B9}"/>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0" name="Rectangle 38">
            <a:extLst>
              <a:ext uri="{FF2B5EF4-FFF2-40B4-BE49-F238E27FC236}">
                <a16:creationId xmlns:a16="http://schemas.microsoft.com/office/drawing/2014/main" id="{D2D8E47A-F649-4910-AF7D-354630CBDB99}"/>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pic>
        <p:nvPicPr>
          <p:cNvPr id="42" name="Picture 41">
            <a:extLst>
              <a:ext uri="{FF2B5EF4-FFF2-40B4-BE49-F238E27FC236}">
                <a16:creationId xmlns:a16="http://schemas.microsoft.com/office/drawing/2014/main" id="{088F6A1D-01D0-4C79-9C6E-5FC7157F9E91}"/>
              </a:ext>
            </a:extLst>
          </p:cNvPr>
          <p:cNvPicPr>
            <a:picLocks noChangeAspect="1"/>
          </p:cNvPicPr>
          <p:nvPr/>
        </p:nvPicPr>
        <p:blipFill>
          <a:blip r:embed="rId4"/>
          <a:stretch>
            <a:fillRect/>
          </a:stretch>
        </p:blipFill>
        <p:spPr>
          <a:xfrm>
            <a:off x="12422890" y="8293674"/>
            <a:ext cx="9772650" cy="5210175"/>
          </a:xfrm>
          <a:prstGeom prst="rect">
            <a:avLst/>
          </a:prstGeom>
        </p:spPr>
      </p:pic>
      <p:sp>
        <p:nvSpPr>
          <p:cNvPr id="47" name="Rectangle 46">
            <a:extLst>
              <a:ext uri="{FF2B5EF4-FFF2-40B4-BE49-F238E27FC236}">
                <a16:creationId xmlns:a16="http://schemas.microsoft.com/office/drawing/2014/main" id="{FBFC57A4-E2F9-4828-8BAB-4513CC269A4D}"/>
              </a:ext>
            </a:extLst>
          </p:cNvPr>
          <p:cNvSpPr/>
          <p:nvPr/>
        </p:nvSpPr>
        <p:spPr>
          <a:xfrm>
            <a:off x="590835" y="8919466"/>
            <a:ext cx="5456721" cy="1015663"/>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Design of </a:t>
            </a:r>
            <a:r>
              <a:rPr lang="en-GB" sz="2000" b="1" dirty="0">
                <a:solidFill>
                  <a:schemeClr val="accent6">
                    <a:lumMod val="75000"/>
                  </a:schemeClr>
                </a:solidFill>
              </a:rPr>
              <a:t>new HL-LHC services </a:t>
            </a:r>
            <a:r>
              <a:rPr lang="en-GB" sz="2000" dirty="0"/>
              <a:t>in the tunnel is currently under development: </a:t>
            </a:r>
            <a:r>
              <a:rPr lang="en-GB" sz="2000" dirty="0">
                <a:solidFill>
                  <a:schemeClr val="accent6">
                    <a:lumMod val="75000"/>
                  </a:schemeClr>
                </a:solidFill>
              </a:rPr>
              <a:t>cables trays </a:t>
            </a:r>
            <a:r>
              <a:rPr lang="en-GB" sz="2000" dirty="0"/>
              <a:t>routing, </a:t>
            </a:r>
            <a:r>
              <a:rPr lang="en-GB" sz="2000" dirty="0">
                <a:solidFill>
                  <a:schemeClr val="accent6">
                    <a:lumMod val="75000"/>
                  </a:schemeClr>
                </a:solidFill>
              </a:rPr>
              <a:t>piping </a:t>
            </a:r>
            <a:r>
              <a:rPr lang="en-GB" sz="2000" dirty="0"/>
              <a:t>routing…</a:t>
            </a:r>
          </a:p>
        </p:txBody>
      </p:sp>
      <p:sp>
        <p:nvSpPr>
          <p:cNvPr id="48" name="Rectangle 47">
            <a:extLst>
              <a:ext uri="{FF2B5EF4-FFF2-40B4-BE49-F238E27FC236}">
                <a16:creationId xmlns:a16="http://schemas.microsoft.com/office/drawing/2014/main" id="{CD34591B-410A-47F8-8471-FF435A44BB63}"/>
              </a:ext>
            </a:extLst>
          </p:cNvPr>
          <p:cNvSpPr/>
          <p:nvPr/>
        </p:nvSpPr>
        <p:spPr>
          <a:xfrm>
            <a:off x="12733583" y="8500456"/>
            <a:ext cx="6228665" cy="70788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b="1" dirty="0">
                <a:solidFill>
                  <a:schemeClr val="accent6">
                    <a:lumMod val="75000"/>
                  </a:schemeClr>
                </a:solidFill>
              </a:rPr>
              <a:t>Current situation:   final number </a:t>
            </a:r>
            <a:r>
              <a:rPr lang="en-GB" sz="2000" dirty="0"/>
              <a:t>of bypass, gauges and pumping groups </a:t>
            </a:r>
            <a:r>
              <a:rPr lang="en-GB" sz="2000" b="1" dirty="0">
                <a:solidFill>
                  <a:schemeClr val="accent6">
                    <a:lumMod val="75000"/>
                  </a:schemeClr>
                </a:solidFill>
              </a:rPr>
              <a:t>to be confirmed</a:t>
            </a:r>
          </a:p>
        </p:txBody>
      </p:sp>
      <p:sp>
        <p:nvSpPr>
          <p:cNvPr id="29" name="TextBox 28">
            <a:extLst>
              <a:ext uri="{FF2B5EF4-FFF2-40B4-BE49-F238E27FC236}">
                <a16:creationId xmlns:a16="http://schemas.microsoft.com/office/drawing/2014/main" id="{4AF1679F-F83F-4C0C-A5C2-5C4D451A708C}"/>
              </a:ext>
            </a:extLst>
          </p:cNvPr>
          <p:cNvSpPr txBox="1"/>
          <p:nvPr/>
        </p:nvSpPr>
        <p:spPr>
          <a:xfrm>
            <a:off x="3535002" y="12687230"/>
            <a:ext cx="13922868" cy="1569660"/>
          </a:xfrm>
          <a:prstGeom prst="rect">
            <a:avLst/>
          </a:prstGeom>
          <a:solidFill>
            <a:schemeClr val="accent4">
              <a:lumMod val="20000"/>
              <a:lumOff val="80000"/>
              <a:alpha val="66000"/>
            </a:schemeClr>
          </a:solidFill>
          <a:ln>
            <a:solidFill>
              <a:schemeClr val="accent2">
                <a:lumMod val="75000"/>
              </a:schemeClr>
            </a:solidFill>
          </a:ln>
        </p:spPr>
        <p:txBody>
          <a:bodyPr wrap="square">
            <a:spAutoFit/>
          </a:bodyPr>
          <a:lstStyle/>
          <a:p>
            <a:pPr algn="ctr"/>
            <a:r>
              <a:rPr lang="en-GB" sz="4800" b="1" dirty="0">
                <a:ln w="22225">
                  <a:solidFill>
                    <a:schemeClr val="accent2"/>
                  </a:solidFill>
                  <a:prstDash val="solid"/>
                </a:ln>
                <a:solidFill>
                  <a:schemeClr val="accent2">
                    <a:lumMod val="40000"/>
                    <a:lumOff val="60000"/>
                  </a:schemeClr>
                </a:solidFill>
              </a:rPr>
              <a:t>NO POSSIBILITY TO FURTHER RESTRICT THE RELOCATION OF THE NEW HL-LHC SERVICES</a:t>
            </a:r>
            <a:endParaRPr lang="fr-CH" sz="4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224802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075DF31-E2D7-444F-A84E-6396B0FA22E8}"/>
              </a:ext>
            </a:extLst>
          </p:cNvPr>
          <p:cNvPicPr>
            <a:picLocks noChangeAspect="1"/>
          </p:cNvPicPr>
          <p:nvPr/>
        </p:nvPicPr>
        <p:blipFill rotWithShape="1">
          <a:blip r:embed="rId2"/>
          <a:srcRect t="21255" b="6715"/>
          <a:stretch/>
        </p:blipFill>
        <p:spPr>
          <a:xfrm>
            <a:off x="-1115" y="8431728"/>
            <a:ext cx="13922868" cy="5033074"/>
          </a:xfrm>
          <a:prstGeom prst="rect">
            <a:avLst/>
          </a:prstGeom>
        </p:spPr>
      </p:pic>
      <p:sp>
        <p:nvSpPr>
          <p:cNvPr id="44" name="Rectangle 43">
            <a:extLst>
              <a:ext uri="{FF2B5EF4-FFF2-40B4-BE49-F238E27FC236}">
                <a16:creationId xmlns:a16="http://schemas.microsoft.com/office/drawing/2014/main" id="{65F34D5F-045C-403D-830D-32E57226942A}"/>
              </a:ext>
            </a:extLst>
          </p:cNvPr>
          <p:cNvSpPr/>
          <p:nvPr/>
        </p:nvSpPr>
        <p:spPr>
          <a:xfrm>
            <a:off x="590836" y="1294722"/>
            <a:ext cx="9483524" cy="730068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43" name="TextBox 22">
            <a:extLst>
              <a:ext uri="{FF2B5EF4-FFF2-40B4-BE49-F238E27FC236}">
                <a16:creationId xmlns:a16="http://schemas.microsoft.com/office/drawing/2014/main" id="{BFE0C43D-8235-4ADB-8FF5-BB89BE5D86B0}"/>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cxnSp>
        <p:nvCxnSpPr>
          <p:cNvPr id="45" name="Straight Connector 44">
            <a:extLst>
              <a:ext uri="{FF2B5EF4-FFF2-40B4-BE49-F238E27FC236}">
                <a16:creationId xmlns:a16="http://schemas.microsoft.com/office/drawing/2014/main" id="{4928074D-4567-452A-985E-44487D2B208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31" name="Straight Connector 44">
            <a:extLst>
              <a:ext uri="{FF2B5EF4-FFF2-40B4-BE49-F238E27FC236}">
                <a16:creationId xmlns:a16="http://schemas.microsoft.com/office/drawing/2014/main" id="{9902B109-B75C-461F-8C47-E6DA89929715}"/>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TextBox 42">
            <a:extLst>
              <a:ext uri="{FF2B5EF4-FFF2-40B4-BE49-F238E27FC236}">
                <a16:creationId xmlns:a16="http://schemas.microsoft.com/office/drawing/2014/main" id="{0FE8DC41-DB8F-426A-9EB3-916044C9B6CF}"/>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chemeClr val="accent6">
                    <a:lumMod val="75000"/>
                  </a:schemeClr>
                </a:solidFill>
              </a:rPr>
              <a:t>cryo</a:t>
            </a:r>
            <a:r>
              <a:rPr lang="fr-CH" sz="2400" b="1" dirty="0">
                <a:solidFill>
                  <a:schemeClr val="accent6">
                    <a:lumMod val="75000"/>
                  </a:schemeClr>
                </a:solidFill>
              </a:rPr>
              <a:t>-line flexible extension design </a:t>
            </a:r>
            <a:r>
              <a:rPr lang="fr-CH" sz="2400" dirty="0"/>
              <a:t>/ </a:t>
            </a:r>
            <a:r>
              <a:rPr lang="fr-CH" sz="2400" b="1" dirty="0">
                <a:solidFill>
                  <a:schemeClr val="accent6">
                    <a:lumMod val="75000"/>
                  </a:schemeClr>
                </a:solidFill>
              </a:rPr>
              <a:t>DFM </a:t>
            </a:r>
            <a:r>
              <a:rPr lang="fr-CH" sz="2400" b="1" dirty="0" err="1">
                <a:solidFill>
                  <a:schemeClr val="accent6">
                    <a:lumMod val="75000"/>
                  </a:schemeClr>
                </a:solidFill>
              </a:rPr>
              <a:t>integration</a:t>
            </a:r>
            <a:r>
              <a:rPr lang="fr-CH" sz="2400" b="1" dirty="0">
                <a:solidFill>
                  <a:schemeClr val="accent6">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solidFill>
                <a:schemeClr val="bg1">
                  <a:lumMod val="75000"/>
                </a:schemeClr>
              </a:solidFill>
            </a:endParaRPr>
          </a:p>
          <a:p>
            <a:pPr marL="457200" indent="-457200" algn="l">
              <a:buFont typeface="Wingdings" panose="05000000000000000000" pitchFamily="2" charset="2"/>
              <a:buChar char="Ø"/>
            </a:pPr>
            <a:endParaRPr lang="en-GB" i="0" dirty="0"/>
          </a:p>
        </p:txBody>
      </p:sp>
      <p:cxnSp>
        <p:nvCxnSpPr>
          <p:cNvPr id="33" name="Straight Connector 44">
            <a:extLst>
              <a:ext uri="{FF2B5EF4-FFF2-40B4-BE49-F238E27FC236}">
                <a16:creationId xmlns:a16="http://schemas.microsoft.com/office/drawing/2014/main" id="{7488FA6A-3B83-4347-9BF6-B855E350FF8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4" name="Rectangle 45">
            <a:extLst>
              <a:ext uri="{FF2B5EF4-FFF2-40B4-BE49-F238E27FC236}">
                <a16:creationId xmlns:a16="http://schemas.microsoft.com/office/drawing/2014/main" id="{CBA0D4EE-A495-4351-8F0E-5C92F3A16457}"/>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6">
            <a:extLst>
              <a:ext uri="{FF2B5EF4-FFF2-40B4-BE49-F238E27FC236}">
                <a16:creationId xmlns:a16="http://schemas.microsoft.com/office/drawing/2014/main" id="{5641C615-EA4F-4034-98C8-A0E071F5FA79}"/>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6" name="Rectangle 47">
            <a:extLst>
              <a:ext uri="{FF2B5EF4-FFF2-40B4-BE49-F238E27FC236}">
                <a16:creationId xmlns:a16="http://schemas.microsoft.com/office/drawing/2014/main" id="{5B35579A-9178-47B4-A367-418A76745412}"/>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7" name="Rectangle 48">
            <a:extLst>
              <a:ext uri="{FF2B5EF4-FFF2-40B4-BE49-F238E27FC236}">
                <a16:creationId xmlns:a16="http://schemas.microsoft.com/office/drawing/2014/main" id="{CF6D6455-A83D-46B3-A8A6-5A497F1364C1}"/>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49">
            <a:extLst>
              <a:ext uri="{FF2B5EF4-FFF2-40B4-BE49-F238E27FC236}">
                <a16:creationId xmlns:a16="http://schemas.microsoft.com/office/drawing/2014/main" id="{5AECBDF0-C07A-455A-8A5B-80403A0F802D}"/>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0">
            <a:extLst>
              <a:ext uri="{FF2B5EF4-FFF2-40B4-BE49-F238E27FC236}">
                <a16:creationId xmlns:a16="http://schemas.microsoft.com/office/drawing/2014/main" id="{E799C245-CF87-43D4-AAEE-EAD70F9BD884}"/>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0" name="Rectangle 51">
            <a:extLst>
              <a:ext uri="{FF2B5EF4-FFF2-40B4-BE49-F238E27FC236}">
                <a16:creationId xmlns:a16="http://schemas.microsoft.com/office/drawing/2014/main" id="{C021AE56-5E60-4A6F-9A51-61009A92B652}"/>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8" name="Rectangle 52">
            <a:extLst>
              <a:ext uri="{FF2B5EF4-FFF2-40B4-BE49-F238E27FC236}">
                <a16:creationId xmlns:a16="http://schemas.microsoft.com/office/drawing/2014/main" id="{EE699DF1-8BD9-4272-9B57-3B98EBC7F1D9}"/>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9" name="Rectangle 58">
            <a:extLst>
              <a:ext uri="{FF2B5EF4-FFF2-40B4-BE49-F238E27FC236}">
                <a16:creationId xmlns:a16="http://schemas.microsoft.com/office/drawing/2014/main" id="{D826DADD-BAD1-47F5-9C8B-20B8CBDB90B9}"/>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0" name="Rectangle 38">
            <a:extLst>
              <a:ext uri="{FF2B5EF4-FFF2-40B4-BE49-F238E27FC236}">
                <a16:creationId xmlns:a16="http://schemas.microsoft.com/office/drawing/2014/main" id="{D2D8E47A-F649-4910-AF7D-354630CBDB99}"/>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pic>
        <p:nvPicPr>
          <p:cNvPr id="10" name="Picture 9">
            <a:extLst>
              <a:ext uri="{FF2B5EF4-FFF2-40B4-BE49-F238E27FC236}">
                <a16:creationId xmlns:a16="http://schemas.microsoft.com/office/drawing/2014/main" id="{80FB9F8D-2BE7-4C60-B74B-A571A9A008F6}"/>
              </a:ext>
            </a:extLst>
          </p:cNvPr>
          <p:cNvPicPr>
            <a:picLocks noChangeAspect="1"/>
          </p:cNvPicPr>
          <p:nvPr/>
        </p:nvPicPr>
        <p:blipFill rotWithShape="1">
          <a:blip r:embed="rId3"/>
          <a:srcRect l="2561" t="-1114" r="8607" b="17734"/>
          <a:stretch/>
        </p:blipFill>
        <p:spPr>
          <a:xfrm>
            <a:off x="10601124" y="1945794"/>
            <a:ext cx="11481865" cy="6165945"/>
          </a:xfrm>
          <a:prstGeom prst="rect">
            <a:avLst/>
          </a:prstGeom>
        </p:spPr>
      </p:pic>
      <p:pic>
        <p:nvPicPr>
          <p:cNvPr id="30" name="Picture 27">
            <a:extLst>
              <a:ext uri="{FF2B5EF4-FFF2-40B4-BE49-F238E27FC236}">
                <a16:creationId xmlns:a16="http://schemas.microsoft.com/office/drawing/2014/main" id="{4E61053C-6348-4D87-B78D-3BA4A5D460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75000" y="6676187"/>
            <a:ext cx="1444878" cy="1270044"/>
          </a:xfrm>
          <a:prstGeom prst="rect">
            <a:avLst/>
          </a:prstGeom>
        </p:spPr>
      </p:pic>
      <p:sp>
        <p:nvSpPr>
          <p:cNvPr id="29" name="TextBox 28">
            <a:extLst>
              <a:ext uri="{FF2B5EF4-FFF2-40B4-BE49-F238E27FC236}">
                <a16:creationId xmlns:a16="http://schemas.microsoft.com/office/drawing/2014/main" id="{4AF1679F-F83F-4C0C-A5C2-5C4D451A708C}"/>
              </a:ext>
            </a:extLst>
          </p:cNvPr>
          <p:cNvSpPr txBox="1"/>
          <p:nvPr/>
        </p:nvSpPr>
        <p:spPr>
          <a:xfrm>
            <a:off x="3535002" y="12687230"/>
            <a:ext cx="13922868" cy="1569660"/>
          </a:xfrm>
          <a:prstGeom prst="rect">
            <a:avLst/>
          </a:prstGeom>
          <a:solidFill>
            <a:schemeClr val="accent4">
              <a:lumMod val="20000"/>
              <a:lumOff val="80000"/>
              <a:alpha val="66000"/>
            </a:schemeClr>
          </a:solidFill>
          <a:ln>
            <a:solidFill>
              <a:schemeClr val="accent2">
                <a:lumMod val="75000"/>
              </a:schemeClr>
            </a:solidFill>
          </a:ln>
        </p:spPr>
        <p:txBody>
          <a:bodyPr wrap="square">
            <a:spAutoFit/>
          </a:bodyPr>
          <a:lstStyle/>
          <a:p>
            <a:pPr algn="ctr"/>
            <a:r>
              <a:rPr lang="en-GB" sz="4800" b="1" dirty="0">
                <a:ln w="22225">
                  <a:solidFill>
                    <a:schemeClr val="accent2"/>
                  </a:solidFill>
                  <a:prstDash val="solid"/>
                </a:ln>
                <a:solidFill>
                  <a:schemeClr val="accent2">
                    <a:lumMod val="40000"/>
                    <a:lumOff val="60000"/>
                  </a:schemeClr>
                </a:solidFill>
              </a:rPr>
              <a:t>NO POSSIBILITY TO FURTHER RESTRICT THE RELOCATION OF THE NEW HL-LHC SERVICES</a:t>
            </a:r>
            <a:endParaRPr lang="fr-CH" sz="4800" b="1" dirty="0">
              <a:ln w="22225">
                <a:solidFill>
                  <a:schemeClr val="accent2"/>
                </a:solidFill>
                <a:prstDash val="solid"/>
              </a:ln>
              <a:solidFill>
                <a:schemeClr val="accent2">
                  <a:lumMod val="40000"/>
                  <a:lumOff val="60000"/>
                </a:schemeClr>
              </a:solidFill>
            </a:endParaRPr>
          </a:p>
        </p:txBody>
      </p:sp>
      <p:sp>
        <p:nvSpPr>
          <p:cNvPr id="42" name="Rectangle 41">
            <a:extLst>
              <a:ext uri="{FF2B5EF4-FFF2-40B4-BE49-F238E27FC236}">
                <a16:creationId xmlns:a16="http://schemas.microsoft.com/office/drawing/2014/main" id="{478A618F-53C6-490A-B232-49C9F5277B01}"/>
              </a:ext>
            </a:extLst>
          </p:cNvPr>
          <p:cNvSpPr/>
          <p:nvPr/>
        </p:nvSpPr>
        <p:spPr>
          <a:xfrm>
            <a:off x="10993943" y="2146743"/>
            <a:ext cx="5134734" cy="1015663"/>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Interference with current </a:t>
            </a:r>
            <a:r>
              <a:rPr lang="en-GB" sz="2000" b="1" dirty="0">
                <a:solidFill>
                  <a:schemeClr val="accent6">
                    <a:lumMod val="75000"/>
                  </a:schemeClr>
                </a:solidFill>
              </a:rPr>
              <a:t>General Services cable tray </a:t>
            </a:r>
            <a:r>
              <a:rPr lang="en-GB" sz="2000" dirty="0"/>
              <a:t>adaptation (5 mm</a:t>
            </a:r>
            <a:r>
              <a:rPr lang="en-GB" sz="1600" dirty="0"/>
              <a:t>) </a:t>
            </a:r>
            <a:r>
              <a:rPr lang="en-GB" sz="2000" dirty="0">
                <a:sym typeface="Wingdings" panose="05000000000000000000" pitchFamily="2" charset="2"/>
              </a:rPr>
              <a:t>is being taken into account by EN/EL  </a:t>
            </a:r>
            <a:r>
              <a:rPr lang="en-GB" sz="2000" b="1" dirty="0">
                <a:solidFill>
                  <a:schemeClr val="accent6">
                    <a:lumMod val="75000"/>
                  </a:schemeClr>
                </a:solidFill>
                <a:sym typeface="Wingdings" panose="05000000000000000000" pitchFamily="2" charset="2"/>
              </a:rPr>
              <a:t>ongoing</a:t>
            </a:r>
            <a:r>
              <a:rPr lang="en-GB" sz="2000" dirty="0">
                <a:sym typeface="Wingdings" panose="05000000000000000000" pitchFamily="2" charset="2"/>
              </a:rPr>
              <a:t> </a:t>
            </a:r>
            <a:endParaRPr lang="en-GB" sz="2000" dirty="0"/>
          </a:p>
        </p:txBody>
      </p:sp>
      <p:sp>
        <p:nvSpPr>
          <p:cNvPr id="24" name="Rectangle 23">
            <a:extLst>
              <a:ext uri="{FF2B5EF4-FFF2-40B4-BE49-F238E27FC236}">
                <a16:creationId xmlns:a16="http://schemas.microsoft.com/office/drawing/2014/main" id="{96A6570C-3695-487A-B5E8-D6C78135F0A8}"/>
              </a:ext>
            </a:extLst>
          </p:cNvPr>
          <p:cNvSpPr/>
          <p:nvPr/>
        </p:nvSpPr>
        <p:spPr>
          <a:xfrm>
            <a:off x="590835" y="8919466"/>
            <a:ext cx="5456721" cy="1015663"/>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Design of </a:t>
            </a:r>
            <a:r>
              <a:rPr lang="en-GB" sz="2000" b="1" dirty="0">
                <a:solidFill>
                  <a:schemeClr val="accent6">
                    <a:lumMod val="75000"/>
                  </a:schemeClr>
                </a:solidFill>
              </a:rPr>
              <a:t>new HL-LHC services </a:t>
            </a:r>
            <a:r>
              <a:rPr lang="en-GB" sz="2000" dirty="0"/>
              <a:t>in the tunnel is currently under development: </a:t>
            </a:r>
            <a:r>
              <a:rPr lang="en-GB" sz="2000" dirty="0">
                <a:solidFill>
                  <a:schemeClr val="accent6">
                    <a:lumMod val="75000"/>
                  </a:schemeClr>
                </a:solidFill>
              </a:rPr>
              <a:t>cables trays </a:t>
            </a:r>
            <a:r>
              <a:rPr lang="en-GB" sz="2000" dirty="0"/>
              <a:t>routing, </a:t>
            </a:r>
            <a:r>
              <a:rPr lang="en-GB" sz="2000" dirty="0">
                <a:solidFill>
                  <a:schemeClr val="accent6">
                    <a:lumMod val="75000"/>
                  </a:schemeClr>
                </a:solidFill>
              </a:rPr>
              <a:t>piping </a:t>
            </a:r>
            <a:r>
              <a:rPr lang="en-GB" sz="2000" dirty="0"/>
              <a:t>routing…</a:t>
            </a:r>
          </a:p>
        </p:txBody>
      </p:sp>
    </p:spTree>
    <p:extLst>
      <p:ext uri="{BB962C8B-B14F-4D97-AF65-F5344CB8AC3E}">
        <p14:creationId xmlns:p14="http://schemas.microsoft.com/office/powerpoint/2010/main" val="3046328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D3C193-8914-4F3D-B383-BC17739112CF}"/>
              </a:ext>
            </a:extLst>
          </p:cNvPr>
          <p:cNvPicPr>
            <a:picLocks noChangeAspect="1"/>
          </p:cNvPicPr>
          <p:nvPr/>
        </p:nvPicPr>
        <p:blipFill rotWithShape="1">
          <a:blip r:embed="rId2"/>
          <a:srcRect r="2124"/>
          <a:stretch/>
        </p:blipFill>
        <p:spPr>
          <a:xfrm>
            <a:off x="10188420" y="1308869"/>
            <a:ext cx="11894570" cy="8470105"/>
          </a:xfrm>
          <a:prstGeom prst="rect">
            <a:avLst/>
          </a:prstGeom>
        </p:spPr>
      </p:pic>
      <p:pic>
        <p:nvPicPr>
          <p:cNvPr id="41" name="Picture 3">
            <a:extLst>
              <a:ext uri="{FF2B5EF4-FFF2-40B4-BE49-F238E27FC236}">
                <a16:creationId xmlns:a16="http://schemas.microsoft.com/office/drawing/2014/main" id="{9CA12FD1-16CC-48D7-9B7E-F22651B188D3}"/>
              </a:ext>
            </a:extLst>
          </p:cNvPr>
          <p:cNvPicPr>
            <a:picLocks noChangeAspect="1"/>
          </p:cNvPicPr>
          <p:nvPr/>
        </p:nvPicPr>
        <p:blipFill rotWithShape="1">
          <a:blip r:embed="rId3"/>
          <a:srcRect l="7833" r="17145"/>
          <a:stretch/>
        </p:blipFill>
        <p:spPr>
          <a:xfrm>
            <a:off x="1039875" y="8714668"/>
            <a:ext cx="7381938" cy="5591695"/>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16</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24" name="Rectangle 23">
            <a:extLst>
              <a:ext uri="{FF2B5EF4-FFF2-40B4-BE49-F238E27FC236}">
                <a16:creationId xmlns:a16="http://schemas.microsoft.com/office/drawing/2014/main" id="{96A6570C-3695-487A-B5E8-D6C78135F0A8}"/>
              </a:ext>
            </a:extLst>
          </p:cNvPr>
          <p:cNvSpPr/>
          <p:nvPr/>
        </p:nvSpPr>
        <p:spPr>
          <a:xfrm>
            <a:off x="10296029" y="1399645"/>
            <a:ext cx="5472608" cy="2246769"/>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Design of </a:t>
            </a:r>
            <a:r>
              <a:rPr lang="en-GB" sz="2000" b="1" dirty="0">
                <a:solidFill>
                  <a:schemeClr val="accent6">
                    <a:lumMod val="75000"/>
                  </a:schemeClr>
                </a:solidFill>
              </a:rPr>
              <a:t>new HL-LHC services </a:t>
            </a:r>
            <a:r>
              <a:rPr lang="en-GB" sz="2000" dirty="0"/>
              <a:t>in the tunnel is currently under development: </a:t>
            </a:r>
            <a:r>
              <a:rPr lang="en-GB" sz="2000" dirty="0">
                <a:solidFill>
                  <a:schemeClr val="accent6">
                    <a:lumMod val="75000"/>
                  </a:schemeClr>
                </a:solidFill>
              </a:rPr>
              <a:t>cables trays </a:t>
            </a:r>
            <a:r>
              <a:rPr lang="en-GB" sz="2000" dirty="0"/>
              <a:t>routing, </a:t>
            </a:r>
            <a:r>
              <a:rPr lang="en-GB" sz="2000" dirty="0">
                <a:solidFill>
                  <a:schemeClr val="accent6">
                    <a:lumMod val="75000"/>
                  </a:schemeClr>
                </a:solidFill>
              </a:rPr>
              <a:t>piping </a:t>
            </a:r>
            <a:r>
              <a:rPr lang="en-GB" sz="2000" dirty="0"/>
              <a:t>routing…</a:t>
            </a:r>
          </a:p>
          <a:p>
            <a:pPr algn="ctr"/>
            <a:endParaRPr lang="en-GB" sz="2000" dirty="0"/>
          </a:p>
          <a:p>
            <a:pPr algn="ctr"/>
            <a:r>
              <a:rPr lang="en-GB" sz="2000" dirty="0">
                <a:solidFill>
                  <a:schemeClr val="accent6">
                    <a:lumMod val="75000"/>
                  </a:schemeClr>
                </a:solidFill>
              </a:rPr>
              <a:t>NO POSSIBILITY TO FURTHER RESTRICT THE RELOCATION OF THE NEW HL-LHC SERVICES</a:t>
            </a:r>
            <a:endParaRPr lang="fr-CH" sz="2000" dirty="0">
              <a:solidFill>
                <a:schemeClr val="accent6">
                  <a:lumMod val="75000"/>
                </a:schemeClr>
              </a:solidFill>
            </a:endParaRPr>
          </a:p>
        </p:txBody>
      </p:sp>
      <p:sp>
        <p:nvSpPr>
          <p:cNvPr id="26" name="Rectangle 23">
            <a:extLst>
              <a:ext uri="{FF2B5EF4-FFF2-40B4-BE49-F238E27FC236}">
                <a16:creationId xmlns:a16="http://schemas.microsoft.com/office/drawing/2014/main" id="{19F9BDB8-4860-4326-B537-4B0832FDB620}"/>
              </a:ext>
            </a:extLst>
          </p:cNvPr>
          <p:cNvSpPr/>
          <p:nvPr/>
        </p:nvSpPr>
        <p:spPr>
          <a:xfrm>
            <a:off x="12120150" y="9893419"/>
            <a:ext cx="8350716" cy="2739211"/>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400" dirty="0"/>
              <a:t>Problem: Interference between </a:t>
            </a:r>
            <a:r>
              <a:rPr lang="en-GB" sz="2400" b="1" dirty="0">
                <a:solidFill>
                  <a:schemeClr val="accent6">
                    <a:lumMod val="75000"/>
                  </a:schemeClr>
                </a:solidFill>
              </a:rPr>
              <a:t>flexible extension for the connection to the cryo-line </a:t>
            </a:r>
            <a:r>
              <a:rPr lang="en-GB" sz="2400" dirty="0"/>
              <a:t>and </a:t>
            </a:r>
            <a:r>
              <a:rPr lang="en-GB" sz="2400" b="1" dirty="0">
                <a:solidFill>
                  <a:schemeClr val="accent6">
                    <a:lumMod val="75000"/>
                  </a:schemeClr>
                </a:solidFill>
              </a:rPr>
              <a:t>water piping</a:t>
            </a:r>
          </a:p>
          <a:p>
            <a:pPr algn="ctr"/>
            <a:endParaRPr lang="en-GB" sz="2400" b="1" dirty="0">
              <a:solidFill>
                <a:schemeClr val="accent6">
                  <a:lumMod val="75000"/>
                </a:schemeClr>
              </a:solidFill>
            </a:endParaRPr>
          </a:p>
          <a:p>
            <a:pPr algn="ctr"/>
            <a:r>
              <a:rPr lang="en-GB" sz="2400" dirty="0"/>
              <a:t>Possible solution on-going:</a:t>
            </a:r>
          </a:p>
          <a:p>
            <a:pPr algn="ctr"/>
            <a:endParaRPr lang="en-GB" sz="2000" dirty="0"/>
          </a:p>
          <a:p>
            <a:pPr algn="ctr"/>
            <a:r>
              <a:rPr lang="en-GB" sz="2800" dirty="0"/>
              <a:t>Increase the </a:t>
            </a:r>
            <a:r>
              <a:rPr lang="en-GB" sz="2800" b="1" dirty="0">
                <a:solidFill>
                  <a:schemeClr val="accent6">
                    <a:lumMod val="75000"/>
                  </a:schemeClr>
                </a:solidFill>
              </a:rPr>
              <a:t>flexibility of the extension</a:t>
            </a:r>
            <a:r>
              <a:rPr lang="en-GB" sz="2400" b="1" dirty="0">
                <a:solidFill>
                  <a:schemeClr val="accent6">
                    <a:lumMod val="75000"/>
                  </a:schemeClr>
                </a:solidFill>
              </a:rPr>
              <a:t> </a:t>
            </a:r>
            <a:r>
              <a:rPr lang="en-GB" sz="2800" dirty="0">
                <a:sym typeface="Wingdings" panose="05000000000000000000" pitchFamily="2" charset="2"/>
              </a:rPr>
              <a:t> extension below piping </a:t>
            </a:r>
            <a:r>
              <a:rPr lang="en-GB" sz="2800" dirty="0"/>
              <a:t> </a:t>
            </a:r>
          </a:p>
        </p:txBody>
      </p:sp>
      <p:sp>
        <p:nvSpPr>
          <p:cNvPr id="28" name="Rectangle 43">
            <a:extLst>
              <a:ext uri="{FF2B5EF4-FFF2-40B4-BE49-F238E27FC236}">
                <a16:creationId xmlns:a16="http://schemas.microsoft.com/office/drawing/2014/main" id="{22EB3C83-785D-4044-8564-0FFEF404D6D2}"/>
              </a:ext>
            </a:extLst>
          </p:cNvPr>
          <p:cNvSpPr/>
          <p:nvPr/>
        </p:nvSpPr>
        <p:spPr>
          <a:xfrm>
            <a:off x="590836" y="1294722"/>
            <a:ext cx="9483524" cy="730068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2" name="Straight Arrow Connector 24">
            <a:extLst>
              <a:ext uri="{FF2B5EF4-FFF2-40B4-BE49-F238E27FC236}">
                <a16:creationId xmlns:a16="http://schemas.microsoft.com/office/drawing/2014/main" id="{D38951BC-B8C9-4D0C-86C9-168B2072E7E4}"/>
              </a:ext>
            </a:extLst>
          </p:cNvPr>
          <p:cNvCxnSpPr>
            <a:cxnSpLocks/>
            <a:stCxn id="26" idx="0"/>
          </p:cNvCxnSpPr>
          <p:nvPr/>
        </p:nvCxnSpPr>
        <p:spPr>
          <a:xfrm flipV="1">
            <a:off x="16295508" y="5039866"/>
            <a:ext cx="1268611" cy="4853553"/>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44" name="TextBox 22">
            <a:extLst>
              <a:ext uri="{FF2B5EF4-FFF2-40B4-BE49-F238E27FC236}">
                <a16:creationId xmlns:a16="http://schemas.microsoft.com/office/drawing/2014/main" id="{73D1462E-B696-4F03-8F37-616E3F9378C5}"/>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29" name="TextBox 28">
            <a:extLst>
              <a:ext uri="{FF2B5EF4-FFF2-40B4-BE49-F238E27FC236}">
                <a16:creationId xmlns:a16="http://schemas.microsoft.com/office/drawing/2014/main" id="{D7C62C38-B416-4A0C-AEDB-FBC426E33592}"/>
              </a:ext>
            </a:extLst>
          </p:cNvPr>
          <p:cNvSpPr txBox="1"/>
          <p:nvPr/>
        </p:nvSpPr>
        <p:spPr>
          <a:xfrm>
            <a:off x="3535002" y="12687230"/>
            <a:ext cx="13922868" cy="1569660"/>
          </a:xfrm>
          <a:prstGeom prst="rect">
            <a:avLst/>
          </a:prstGeom>
          <a:solidFill>
            <a:schemeClr val="accent4">
              <a:lumMod val="20000"/>
              <a:lumOff val="80000"/>
              <a:alpha val="66000"/>
            </a:schemeClr>
          </a:solidFill>
          <a:ln>
            <a:solidFill>
              <a:schemeClr val="accent2">
                <a:lumMod val="75000"/>
              </a:schemeClr>
            </a:solidFill>
          </a:ln>
        </p:spPr>
        <p:txBody>
          <a:bodyPr wrap="square">
            <a:spAutoFit/>
          </a:bodyPr>
          <a:lstStyle/>
          <a:p>
            <a:pPr algn="ctr"/>
            <a:r>
              <a:rPr lang="en-GB" sz="4800" b="1" dirty="0">
                <a:ln w="22225">
                  <a:solidFill>
                    <a:schemeClr val="accent2"/>
                  </a:solidFill>
                  <a:prstDash val="solid"/>
                </a:ln>
                <a:solidFill>
                  <a:schemeClr val="accent2">
                    <a:lumMod val="40000"/>
                    <a:lumOff val="60000"/>
                  </a:schemeClr>
                </a:solidFill>
              </a:rPr>
              <a:t>NO POSSIBILITY TO FURTHER RESTRICT THE RELOCATION OF THE NEW HL-LHC SERVICES</a:t>
            </a:r>
            <a:endParaRPr lang="fr-CH" sz="4800" b="1" dirty="0">
              <a:ln w="22225">
                <a:solidFill>
                  <a:schemeClr val="accent2"/>
                </a:solidFill>
                <a:prstDash val="solid"/>
              </a:ln>
              <a:solidFill>
                <a:schemeClr val="accent2">
                  <a:lumMod val="40000"/>
                  <a:lumOff val="60000"/>
                </a:schemeClr>
              </a:solidFill>
            </a:endParaRPr>
          </a:p>
        </p:txBody>
      </p:sp>
      <p:pic>
        <p:nvPicPr>
          <p:cNvPr id="30" name="Picture 27">
            <a:extLst>
              <a:ext uri="{FF2B5EF4-FFF2-40B4-BE49-F238E27FC236}">
                <a16:creationId xmlns:a16="http://schemas.microsoft.com/office/drawing/2014/main" id="{83BD132F-CEC3-488A-B81A-C4DBF8A409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564119" y="12832749"/>
            <a:ext cx="1444878" cy="1270044"/>
          </a:xfrm>
          <a:prstGeom prst="rect">
            <a:avLst/>
          </a:prstGeom>
        </p:spPr>
      </p:pic>
      <p:cxnSp>
        <p:nvCxnSpPr>
          <p:cNvPr id="31" name="Straight Connector 44">
            <a:extLst>
              <a:ext uri="{FF2B5EF4-FFF2-40B4-BE49-F238E27FC236}">
                <a16:creationId xmlns:a16="http://schemas.microsoft.com/office/drawing/2014/main" id="{9E086D03-1B0E-4C89-B092-F91D26DD25E0}"/>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TextBox 42">
            <a:extLst>
              <a:ext uri="{FF2B5EF4-FFF2-40B4-BE49-F238E27FC236}">
                <a16:creationId xmlns:a16="http://schemas.microsoft.com/office/drawing/2014/main" id="{C3C8D68A-2EE0-4681-B178-17251295355E}"/>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chemeClr val="accent6">
                    <a:lumMod val="75000"/>
                  </a:schemeClr>
                </a:solidFill>
              </a:rPr>
              <a:t>cryo</a:t>
            </a:r>
            <a:r>
              <a:rPr lang="fr-CH" sz="2400" b="1" dirty="0">
                <a:solidFill>
                  <a:schemeClr val="accent6">
                    <a:lumMod val="75000"/>
                  </a:schemeClr>
                </a:solidFill>
              </a:rPr>
              <a:t>-line flexible extension design </a:t>
            </a:r>
            <a:r>
              <a:rPr lang="fr-CH" sz="2400" dirty="0"/>
              <a:t>/ </a:t>
            </a:r>
            <a:r>
              <a:rPr lang="fr-CH" sz="2400" b="1" dirty="0">
                <a:solidFill>
                  <a:schemeClr val="accent6">
                    <a:lumMod val="75000"/>
                  </a:schemeClr>
                </a:solidFill>
              </a:rPr>
              <a:t>DFM </a:t>
            </a:r>
            <a:r>
              <a:rPr lang="fr-CH" sz="2400" b="1" dirty="0" err="1">
                <a:solidFill>
                  <a:schemeClr val="accent6">
                    <a:lumMod val="75000"/>
                  </a:schemeClr>
                </a:solidFill>
              </a:rPr>
              <a:t>integration</a:t>
            </a:r>
            <a:r>
              <a:rPr lang="fr-CH" sz="2400" b="1" dirty="0">
                <a:solidFill>
                  <a:schemeClr val="accent6">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33" name="Straight Connector 44">
            <a:extLst>
              <a:ext uri="{FF2B5EF4-FFF2-40B4-BE49-F238E27FC236}">
                <a16:creationId xmlns:a16="http://schemas.microsoft.com/office/drawing/2014/main" id="{C3BE7700-8390-4B8B-A2D2-78A3ABF3BC36}"/>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4" name="Rectangle 45">
            <a:extLst>
              <a:ext uri="{FF2B5EF4-FFF2-40B4-BE49-F238E27FC236}">
                <a16:creationId xmlns:a16="http://schemas.microsoft.com/office/drawing/2014/main" id="{84811E83-9ECB-455B-9FE6-516159864015}"/>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6">
            <a:extLst>
              <a:ext uri="{FF2B5EF4-FFF2-40B4-BE49-F238E27FC236}">
                <a16:creationId xmlns:a16="http://schemas.microsoft.com/office/drawing/2014/main" id="{7EAE7FB7-CF20-4FF5-8B2E-D264342FA8D9}"/>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6" name="Rectangle 47">
            <a:extLst>
              <a:ext uri="{FF2B5EF4-FFF2-40B4-BE49-F238E27FC236}">
                <a16:creationId xmlns:a16="http://schemas.microsoft.com/office/drawing/2014/main" id="{A2DB10DA-18FF-46A3-93F8-5D200214509B}"/>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7" name="Rectangle 48">
            <a:extLst>
              <a:ext uri="{FF2B5EF4-FFF2-40B4-BE49-F238E27FC236}">
                <a16:creationId xmlns:a16="http://schemas.microsoft.com/office/drawing/2014/main" id="{28754A2B-E677-477F-BCEC-DA7EEC604BD9}"/>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49">
            <a:extLst>
              <a:ext uri="{FF2B5EF4-FFF2-40B4-BE49-F238E27FC236}">
                <a16:creationId xmlns:a16="http://schemas.microsoft.com/office/drawing/2014/main" id="{C05541AE-B7F2-4E7C-A9D2-A34B8DE10AC3}"/>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0">
            <a:extLst>
              <a:ext uri="{FF2B5EF4-FFF2-40B4-BE49-F238E27FC236}">
                <a16:creationId xmlns:a16="http://schemas.microsoft.com/office/drawing/2014/main" id="{FB0DD1A9-33BC-4522-887B-D61FDF95D3CD}"/>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0" name="Rectangle 51">
            <a:extLst>
              <a:ext uri="{FF2B5EF4-FFF2-40B4-BE49-F238E27FC236}">
                <a16:creationId xmlns:a16="http://schemas.microsoft.com/office/drawing/2014/main" id="{765AD693-1F5B-4F8E-A14A-869B7DC3DF59}"/>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8" name="Rectangle 52">
            <a:extLst>
              <a:ext uri="{FF2B5EF4-FFF2-40B4-BE49-F238E27FC236}">
                <a16:creationId xmlns:a16="http://schemas.microsoft.com/office/drawing/2014/main" id="{3037802C-86C9-4A61-AC9D-F554DD8C25A5}"/>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9" name="Rectangle 58">
            <a:extLst>
              <a:ext uri="{FF2B5EF4-FFF2-40B4-BE49-F238E27FC236}">
                <a16:creationId xmlns:a16="http://schemas.microsoft.com/office/drawing/2014/main" id="{CF405BA4-0331-42E0-968D-90943E1494E2}"/>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0" name="Rectangle 38">
            <a:extLst>
              <a:ext uri="{FF2B5EF4-FFF2-40B4-BE49-F238E27FC236}">
                <a16:creationId xmlns:a16="http://schemas.microsoft.com/office/drawing/2014/main" id="{997A63D7-0A94-4832-9A9D-83D4DADABF4B}"/>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3" name="Rectangle 42">
            <a:extLst>
              <a:ext uri="{FF2B5EF4-FFF2-40B4-BE49-F238E27FC236}">
                <a16:creationId xmlns:a16="http://schemas.microsoft.com/office/drawing/2014/main" id="{FD11BCD7-F25A-45FF-9F1A-6524CC4321C1}"/>
              </a:ext>
            </a:extLst>
          </p:cNvPr>
          <p:cNvSpPr/>
          <p:nvPr/>
        </p:nvSpPr>
        <p:spPr>
          <a:xfrm>
            <a:off x="1085600" y="8832299"/>
            <a:ext cx="2713597" cy="70788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b="1" dirty="0">
                <a:solidFill>
                  <a:schemeClr val="accent3"/>
                </a:solidFill>
              </a:rPr>
              <a:t>Old picture: </a:t>
            </a:r>
            <a:r>
              <a:rPr lang="en-GB" sz="2000" dirty="0"/>
              <a:t>clash with both water pipes</a:t>
            </a:r>
            <a:endParaRPr lang="en-GB" sz="2000" dirty="0">
              <a:solidFill>
                <a:schemeClr val="accent6">
                  <a:lumMod val="75000"/>
                </a:schemeClr>
              </a:solidFill>
            </a:endParaRPr>
          </a:p>
        </p:txBody>
      </p:sp>
    </p:spTree>
    <p:extLst>
      <p:ext uri="{BB962C8B-B14F-4D97-AF65-F5344CB8AC3E}">
        <p14:creationId xmlns:p14="http://schemas.microsoft.com/office/powerpoint/2010/main" val="3646408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F2D06E7-8B90-41EE-B16B-C632956184CE}"/>
              </a:ext>
            </a:extLst>
          </p:cNvPr>
          <p:cNvPicPr>
            <a:picLocks noChangeAspect="1"/>
          </p:cNvPicPr>
          <p:nvPr/>
        </p:nvPicPr>
        <p:blipFill>
          <a:blip r:embed="rId2"/>
          <a:stretch>
            <a:fillRect/>
          </a:stretch>
        </p:blipFill>
        <p:spPr>
          <a:xfrm>
            <a:off x="1056660" y="8657571"/>
            <a:ext cx="6131731" cy="5772155"/>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cxnSp>
        <p:nvCxnSpPr>
          <p:cNvPr id="20" name="Straight Arrow Connector 19">
            <a:extLst>
              <a:ext uri="{FF2B5EF4-FFF2-40B4-BE49-F238E27FC236}">
                <a16:creationId xmlns:a16="http://schemas.microsoft.com/office/drawing/2014/main" id="{A2419530-4F6F-4E89-AC23-CFD8A57551B5}"/>
              </a:ext>
            </a:extLst>
          </p:cNvPr>
          <p:cNvCxnSpPr>
            <a:cxnSpLocks/>
          </p:cNvCxnSpPr>
          <p:nvPr/>
        </p:nvCxnSpPr>
        <p:spPr>
          <a:xfrm flipH="1">
            <a:off x="6616796" y="9654925"/>
            <a:ext cx="1793937" cy="3014354"/>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pic>
        <p:nvPicPr>
          <p:cNvPr id="4" name="Picture 3">
            <a:extLst>
              <a:ext uri="{FF2B5EF4-FFF2-40B4-BE49-F238E27FC236}">
                <a16:creationId xmlns:a16="http://schemas.microsoft.com/office/drawing/2014/main" id="{6E59069F-AB4A-4EA6-8F00-5097FB7C7A74}"/>
              </a:ext>
            </a:extLst>
          </p:cNvPr>
          <p:cNvPicPr>
            <a:picLocks noChangeAspect="1"/>
          </p:cNvPicPr>
          <p:nvPr/>
        </p:nvPicPr>
        <p:blipFill rotWithShape="1">
          <a:blip r:embed="rId3"/>
          <a:srcRect l="50000"/>
          <a:stretch/>
        </p:blipFill>
        <p:spPr>
          <a:xfrm>
            <a:off x="16416709" y="967290"/>
            <a:ext cx="5597416" cy="6470614"/>
          </a:xfrm>
          <a:prstGeom prst="rect">
            <a:avLst/>
          </a:prstGeom>
        </p:spPr>
      </p:pic>
      <p:pic>
        <p:nvPicPr>
          <p:cNvPr id="6" name="Picture 5">
            <a:extLst>
              <a:ext uri="{FF2B5EF4-FFF2-40B4-BE49-F238E27FC236}">
                <a16:creationId xmlns:a16="http://schemas.microsoft.com/office/drawing/2014/main" id="{BE9AFC1F-ADA4-4BB0-825F-9D44C9169182}"/>
              </a:ext>
            </a:extLst>
          </p:cNvPr>
          <p:cNvPicPr>
            <a:picLocks noChangeAspect="1"/>
          </p:cNvPicPr>
          <p:nvPr/>
        </p:nvPicPr>
        <p:blipFill rotWithShape="1">
          <a:blip r:embed="rId4"/>
          <a:srcRect l="49404" t="2175" r="596"/>
          <a:stretch/>
        </p:blipFill>
        <p:spPr>
          <a:xfrm>
            <a:off x="10576467" y="1223724"/>
            <a:ext cx="5597417" cy="6264186"/>
          </a:xfrm>
          <a:prstGeom prst="rect">
            <a:avLst/>
          </a:prstGeom>
        </p:spPr>
      </p:pic>
      <p:pic>
        <p:nvPicPr>
          <p:cNvPr id="7" name="Picture 6">
            <a:extLst>
              <a:ext uri="{FF2B5EF4-FFF2-40B4-BE49-F238E27FC236}">
                <a16:creationId xmlns:a16="http://schemas.microsoft.com/office/drawing/2014/main" id="{D974A4CC-B226-474C-B7B7-BFD8471B43F1}"/>
              </a:ext>
            </a:extLst>
          </p:cNvPr>
          <p:cNvPicPr>
            <a:picLocks noChangeAspect="1"/>
          </p:cNvPicPr>
          <p:nvPr/>
        </p:nvPicPr>
        <p:blipFill rotWithShape="1">
          <a:blip r:embed="rId5"/>
          <a:srcRect l="45662" r="-1"/>
          <a:stretch/>
        </p:blipFill>
        <p:spPr>
          <a:xfrm>
            <a:off x="16238298" y="7421532"/>
            <a:ext cx="6083068" cy="6341873"/>
          </a:xfrm>
          <a:prstGeom prst="rect">
            <a:avLst/>
          </a:prstGeom>
        </p:spPr>
      </p:pic>
      <p:pic>
        <p:nvPicPr>
          <p:cNvPr id="8" name="Picture 7">
            <a:extLst>
              <a:ext uri="{FF2B5EF4-FFF2-40B4-BE49-F238E27FC236}">
                <a16:creationId xmlns:a16="http://schemas.microsoft.com/office/drawing/2014/main" id="{37633A7B-9295-4495-98BA-0B70A5FDFB15}"/>
              </a:ext>
            </a:extLst>
          </p:cNvPr>
          <p:cNvPicPr>
            <a:picLocks noChangeAspect="1"/>
          </p:cNvPicPr>
          <p:nvPr/>
        </p:nvPicPr>
        <p:blipFill rotWithShape="1">
          <a:blip r:embed="rId6"/>
          <a:srcRect l="50471"/>
          <a:stretch/>
        </p:blipFill>
        <p:spPr>
          <a:xfrm>
            <a:off x="10545475" y="7585703"/>
            <a:ext cx="5544616" cy="6280302"/>
          </a:xfrm>
          <a:prstGeom prst="rect">
            <a:avLst/>
          </a:prstGeom>
        </p:spPr>
      </p:pic>
      <p:cxnSp>
        <p:nvCxnSpPr>
          <p:cNvPr id="24" name="Straight Arrow Connector 23">
            <a:extLst>
              <a:ext uri="{FF2B5EF4-FFF2-40B4-BE49-F238E27FC236}">
                <a16:creationId xmlns:a16="http://schemas.microsoft.com/office/drawing/2014/main" id="{F00514CC-31F6-40BF-BCD8-9FD3A7458E93}"/>
              </a:ext>
            </a:extLst>
          </p:cNvPr>
          <p:cNvCxnSpPr>
            <a:cxnSpLocks/>
          </p:cNvCxnSpPr>
          <p:nvPr/>
        </p:nvCxnSpPr>
        <p:spPr>
          <a:xfrm flipV="1">
            <a:off x="10096882" y="7650711"/>
            <a:ext cx="631195" cy="1293159"/>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5725F9BD-023D-4A00-B2B3-CEB690C27017}"/>
              </a:ext>
            </a:extLst>
          </p:cNvPr>
          <p:cNvCxnSpPr>
            <a:cxnSpLocks/>
          </p:cNvCxnSpPr>
          <p:nvPr/>
        </p:nvCxnSpPr>
        <p:spPr>
          <a:xfrm flipV="1">
            <a:off x="10074360" y="8352234"/>
            <a:ext cx="502107" cy="548916"/>
          </a:xfrm>
          <a:prstGeom prst="straightConnector1">
            <a:avLst/>
          </a:prstGeom>
          <a:ln>
            <a:solidFill>
              <a:schemeClr val="accent6">
                <a:lumMod val="75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41" name="Rectangle 40">
            <a:extLst>
              <a:ext uri="{FF2B5EF4-FFF2-40B4-BE49-F238E27FC236}">
                <a16:creationId xmlns:a16="http://schemas.microsoft.com/office/drawing/2014/main" id="{CCF3E1B2-DDBB-45BC-9E3A-045878680622}"/>
              </a:ext>
            </a:extLst>
          </p:cNvPr>
          <p:cNvSpPr/>
          <p:nvPr/>
        </p:nvSpPr>
        <p:spPr>
          <a:xfrm>
            <a:off x="7227375" y="8850392"/>
            <a:ext cx="3274124" cy="193899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b="1" dirty="0">
                <a:solidFill>
                  <a:schemeClr val="accent6">
                    <a:lumMod val="75000"/>
                  </a:schemeClr>
                </a:solidFill>
              </a:rPr>
              <a:t>Reference points </a:t>
            </a:r>
            <a:r>
              <a:rPr lang="en-GB" sz="2000" dirty="0"/>
              <a:t>provided in the reference system requested by WP6a were taken from the four Integration Assemblies</a:t>
            </a:r>
          </a:p>
          <a:p>
            <a:pPr algn="ctr"/>
            <a:r>
              <a:rPr lang="en-GB" sz="2000" dirty="0"/>
              <a:t>(5R, 5L, 1R, 1L).</a:t>
            </a:r>
          </a:p>
        </p:txBody>
      </p:sp>
      <p:sp>
        <p:nvSpPr>
          <p:cNvPr id="27" name="TextBox 22">
            <a:extLst>
              <a:ext uri="{FF2B5EF4-FFF2-40B4-BE49-F238E27FC236}">
                <a16:creationId xmlns:a16="http://schemas.microsoft.com/office/drawing/2014/main" id="{7D4E8F78-6099-4AE7-9035-486B2926A286}"/>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28" name="Rectangle 43">
            <a:extLst>
              <a:ext uri="{FF2B5EF4-FFF2-40B4-BE49-F238E27FC236}">
                <a16:creationId xmlns:a16="http://schemas.microsoft.com/office/drawing/2014/main" id="{35513131-3909-4180-8252-FB4F8DC95E1F}"/>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46">
            <a:extLst>
              <a:ext uri="{FF2B5EF4-FFF2-40B4-BE49-F238E27FC236}">
                <a16:creationId xmlns:a16="http://schemas.microsoft.com/office/drawing/2014/main" id="{464ACAED-93E8-4B18-81FE-9235860AD23F}"/>
              </a:ext>
            </a:extLst>
          </p:cNvPr>
          <p:cNvSpPr/>
          <p:nvPr/>
        </p:nvSpPr>
        <p:spPr>
          <a:xfrm>
            <a:off x="498876" y="8901150"/>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cxnSp>
        <p:nvCxnSpPr>
          <p:cNvPr id="30" name="Straight Connector 44">
            <a:extLst>
              <a:ext uri="{FF2B5EF4-FFF2-40B4-BE49-F238E27FC236}">
                <a16:creationId xmlns:a16="http://schemas.microsoft.com/office/drawing/2014/main" id="{4BA0E701-88D6-492D-B69C-CF886A1C340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1" name="TextBox 42">
            <a:extLst>
              <a:ext uri="{FF2B5EF4-FFF2-40B4-BE49-F238E27FC236}">
                <a16:creationId xmlns:a16="http://schemas.microsoft.com/office/drawing/2014/main" id="{2096A66B-BBFA-4887-B005-9E1AD2DE420D}"/>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rgbClr val="00B050"/>
                </a:solidFill>
              </a:rPr>
              <a:t>reference</a:t>
            </a:r>
            <a:r>
              <a:rPr lang="fr-CH" sz="2400" b="1" dirty="0">
                <a:solidFill>
                  <a:srgbClr val="00B050"/>
                </a:solidFill>
              </a:rPr>
              <a:t> points </a:t>
            </a:r>
            <a:r>
              <a:rPr lang="fr-CH" sz="2400" dirty="0"/>
              <a:t>in the LHC tunnel</a:t>
            </a:r>
            <a:endParaRPr lang="fr-CH" sz="2400" b="1" dirty="0">
              <a:solidFill>
                <a:schemeClr val="accent6">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solidFill>
                <a:schemeClr val="bg1">
                  <a:lumMod val="75000"/>
                </a:schemeClr>
              </a:solidFill>
            </a:endParaRPr>
          </a:p>
          <a:p>
            <a:pPr marL="457200" indent="-457200" algn="l">
              <a:buFont typeface="Wingdings" panose="05000000000000000000" pitchFamily="2" charset="2"/>
              <a:buChar char="Ø"/>
            </a:pPr>
            <a:endParaRPr lang="en-GB" i="0" dirty="0"/>
          </a:p>
        </p:txBody>
      </p:sp>
      <p:cxnSp>
        <p:nvCxnSpPr>
          <p:cNvPr id="32" name="Straight Connector 44">
            <a:extLst>
              <a:ext uri="{FF2B5EF4-FFF2-40B4-BE49-F238E27FC236}">
                <a16:creationId xmlns:a16="http://schemas.microsoft.com/office/drawing/2014/main" id="{6E6C4EF2-006F-4EB1-81FC-967221CFE88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3" name="Rectangle 45">
            <a:extLst>
              <a:ext uri="{FF2B5EF4-FFF2-40B4-BE49-F238E27FC236}">
                <a16:creationId xmlns:a16="http://schemas.microsoft.com/office/drawing/2014/main" id="{0E505966-4279-440A-B919-69B61C93F5F0}"/>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4" name="Rectangle 46">
            <a:extLst>
              <a:ext uri="{FF2B5EF4-FFF2-40B4-BE49-F238E27FC236}">
                <a16:creationId xmlns:a16="http://schemas.microsoft.com/office/drawing/2014/main" id="{52BEC611-7EE7-4986-AB19-B403CB58A7FA}"/>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7" name="Rectangle 49">
            <a:extLst>
              <a:ext uri="{FF2B5EF4-FFF2-40B4-BE49-F238E27FC236}">
                <a16:creationId xmlns:a16="http://schemas.microsoft.com/office/drawing/2014/main" id="{5D52B989-2EB3-41DF-A9B1-26F645D0C704}"/>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50">
            <a:extLst>
              <a:ext uri="{FF2B5EF4-FFF2-40B4-BE49-F238E27FC236}">
                <a16:creationId xmlns:a16="http://schemas.microsoft.com/office/drawing/2014/main" id="{D1E66C65-F916-468F-B336-17F715E21F35}"/>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1">
            <a:extLst>
              <a:ext uri="{FF2B5EF4-FFF2-40B4-BE49-F238E27FC236}">
                <a16:creationId xmlns:a16="http://schemas.microsoft.com/office/drawing/2014/main" id="{389904BC-CD47-4643-8640-8BB237149C86}"/>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0" name="Rectangle 52">
            <a:extLst>
              <a:ext uri="{FF2B5EF4-FFF2-40B4-BE49-F238E27FC236}">
                <a16:creationId xmlns:a16="http://schemas.microsoft.com/office/drawing/2014/main" id="{F8E831CC-7C6B-4BF9-8833-D79892977136}"/>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5" name="Rectangle 54">
            <a:extLst>
              <a:ext uri="{FF2B5EF4-FFF2-40B4-BE49-F238E27FC236}">
                <a16:creationId xmlns:a16="http://schemas.microsoft.com/office/drawing/2014/main" id="{E99BEF63-30A3-4FAE-A025-AB00CF0B4CFC}"/>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6" name="Rectangle 38">
            <a:extLst>
              <a:ext uri="{FF2B5EF4-FFF2-40B4-BE49-F238E27FC236}">
                <a16:creationId xmlns:a16="http://schemas.microsoft.com/office/drawing/2014/main" id="{99E4690E-1E2D-4E59-8A27-9D34806816BB}"/>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5" name="Rectangle 47">
            <a:extLst>
              <a:ext uri="{FF2B5EF4-FFF2-40B4-BE49-F238E27FC236}">
                <a16:creationId xmlns:a16="http://schemas.microsoft.com/office/drawing/2014/main" id="{34B2F073-E584-4709-A477-F44607B4D5CD}"/>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2" name="Rectangle 48">
            <a:extLst>
              <a:ext uri="{FF2B5EF4-FFF2-40B4-BE49-F238E27FC236}">
                <a16:creationId xmlns:a16="http://schemas.microsoft.com/office/drawing/2014/main" id="{D45F6A14-E1EA-4CE8-8702-6BF8DDBDCE0A}"/>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Tree>
    <p:extLst>
      <p:ext uri="{BB962C8B-B14F-4D97-AF65-F5344CB8AC3E}">
        <p14:creationId xmlns:p14="http://schemas.microsoft.com/office/powerpoint/2010/main" val="309639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24E55A7-7CCC-4E86-A4FD-3E63AE8C0DF7}"/>
              </a:ext>
            </a:extLst>
          </p:cNvPr>
          <p:cNvPicPr>
            <a:picLocks noChangeAspect="1"/>
          </p:cNvPicPr>
          <p:nvPr/>
        </p:nvPicPr>
        <p:blipFill rotWithShape="1">
          <a:blip r:embed="rId2"/>
          <a:srcRect b="17044"/>
          <a:stretch/>
        </p:blipFill>
        <p:spPr>
          <a:xfrm>
            <a:off x="-1277" y="8208218"/>
            <a:ext cx="19332500" cy="6191995"/>
          </a:xfrm>
          <a:prstGeom prst="rect">
            <a:avLst/>
          </a:prstGeom>
        </p:spPr>
      </p:pic>
      <p:sp>
        <p:nvSpPr>
          <p:cNvPr id="45" name="Rectangle 43">
            <a:extLst>
              <a:ext uri="{FF2B5EF4-FFF2-40B4-BE49-F238E27FC236}">
                <a16:creationId xmlns:a16="http://schemas.microsoft.com/office/drawing/2014/main" id="{900EFCBA-7EDA-4A54-B00E-CD0EABBA7059}"/>
              </a:ext>
            </a:extLst>
          </p:cNvPr>
          <p:cNvSpPr/>
          <p:nvPr/>
        </p:nvSpPr>
        <p:spPr>
          <a:xfrm>
            <a:off x="590836" y="1294722"/>
            <a:ext cx="9483524" cy="730068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F075DF31-E2D7-444F-A84E-6396B0FA22E8}"/>
              </a:ext>
            </a:extLst>
          </p:cNvPr>
          <p:cNvPicPr>
            <a:picLocks noChangeAspect="1"/>
          </p:cNvPicPr>
          <p:nvPr/>
        </p:nvPicPr>
        <p:blipFill rotWithShape="1">
          <a:blip r:embed="rId3"/>
          <a:srcRect l="905" r="13793"/>
          <a:stretch/>
        </p:blipFill>
        <p:spPr>
          <a:xfrm>
            <a:off x="10300689" y="280154"/>
            <a:ext cx="11876659" cy="6987441"/>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18</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24" name="Rectangle 23">
            <a:extLst>
              <a:ext uri="{FF2B5EF4-FFF2-40B4-BE49-F238E27FC236}">
                <a16:creationId xmlns:a16="http://schemas.microsoft.com/office/drawing/2014/main" id="{96A6570C-3695-487A-B5E8-D6C78135F0A8}"/>
              </a:ext>
            </a:extLst>
          </p:cNvPr>
          <p:cNvSpPr/>
          <p:nvPr/>
        </p:nvSpPr>
        <p:spPr>
          <a:xfrm>
            <a:off x="10691273" y="7082526"/>
            <a:ext cx="8965796" cy="1323439"/>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In </a:t>
            </a:r>
            <a:r>
              <a:rPr lang="en-GB" sz="2000" b="1" dirty="0">
                <a:solidFill>
                  <a:srgbClr val="C00000"/>
                </a:solidFill>
              </a:rPr>
              <a:t>the DFM design there are still points that have to be finalised and optimised </a:t>
            </a:r>
            <a:r>
              <a:rPr lang="en-GB" sz="2000" dirty="0"/>
              <a:t>as: </a:t>
            </a:r>
            <a:r>
              <a:rPr lang="en-GB" sz="2000" dirty="0">
                <a:solidFill>
                  <a:schemeClr val="accent3"/>
                </a:solidFill>
              </a:rPr>
              <a:t>inclination</a:t>
            </a:r>
            <a:r>
              <a:rPr lang="en-GB" sz="2000" dirty="0"/>
              <a:t> of the cryostat, </a:t>
            </a:r>
            <a:r>
              <a:rPr lang="en-GB" sz="2000" dirty="0">
                <a:solidFill>
                  <a:schemeClr val="accent3"/>
                </a:solidFill>
              </a:rPr>
              <a:t>shorten</a:t>
            </a:r>
            <a:r>
              <a:rPr lang="en-GB" sz="2000" dirty="0"/>
              <a:t> the length of the </a:t>
            </a:r>
            <a:r>
              <a:rPr lang="en-GB" sz="2000" dirty="0">
                <a:solidFill>
                  <a:schemeClr val="accent3"/>
                </a:solidFill>
              </a:rPr>
              <a:t>supporting beam, possible final reduction </a:t>
            </a:r>
            <a:r>
              <a:rPr lang="en-GB" sz="2000" dirty="0"/>
              <a:t>in the number of </a:t>
            </a:r>
            <a:r>
              <a:rPr lang="en-GB" sz="2000" dirty="0">
                <a:solidFill>
                  <a:schemeClr val="accent3"/>
                </a:solidFill>
              </a:rPr>
              <a:t>pumping ports (worst-case scenario considered)… </a:t>
            </a:r>
            <a:endParaRPr lang="fr-CH" sz="2000" dirty="0">
              <a:solidFill>
                <a:schemeClr val="accent3"/>
              </a:solidFill>
            </a:endParaRPr>
          </a:p>
        </p:txBody>
      </p:sp>
      <p:cxnSp>
        <p:nvCxnSpPr>
          <p:cNvPr id="25" name="Straight Arrow Connector 24">
            <a:extLst>
              <a:ext uri="{FF2B5EF4-FFF2-40B4-BE49-F238E27FC236}">
                <a16:creationId xmlns:a16="http://schemas.microsoft.com/office/drawing/2014/main" id="{D0F417E8-3811-44DB-B1F2-AE1CEA9F3713}"/>
              </a:ext>
            </a:extLst>
          </p:cNvPr>
          <p:cNvCxnSpPr>
            <a:cxnSpLocks/>
          </p:cNvCxnSpPr>
          <p:nvPr/>
        </p:nvCxnSpPr>
        <p:spPr>
          <a:xfrm>
            <a:off x="12096229" y="8496250"/>
            <a:ext cx="432048" cy="958549"/>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56DB8439-9DCA-4174-AA36-9E3301B6B5C8}"/>
              </a:ext>
            </a:extLst>
          </p:cNvPr>
          <p:cNvCxnSpPr>
            <a:cxnSpLocks/>
          </p:cNvCxnSpPr>
          <p:nvPr/>
        </p:nvCxnSpPr>
        <p:spPr>
          <a:xfrm flipH="1">
            <a:off x="4391373" y="8297370"/>
            <a:ext cx="6192688" cy="1222741"/>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sp>
        <p:nvSpPr>
          <p:cNvPr id="43" name="TextBox 42">
            <a:extLst>
              <a:ext uri="{FF2B5EF4-FFF2-40B4-BE49-F238E27FC236}">
                <a16:creationId xmlns:a16="http://schemas.microsoft.com/office/drawing/2014/main" id="{25646F7B-61A6-4610-8FDC-FC4986E70B45}"/>
              </a:ext>
            </a:extLst>
          </p:cNvPr>
          <p:cNvSpPr txBox="1"/>
          <p:nvPr/>
        </p:nvSpPr>
        <p:spPr>
          <a:xfrm rot="539648">
            <a:off x="17963543" y="8435196"/>
            <a:ext cx="1804383" cy="523220"/>
          </a:xfrm>
          <a:prstGeom prst="rect">
            <a:avLst/>
          </a:prstGeom>
          <a:noFill/>
        </p:spPr>
        <p:txBody>
          <a:bodyPr wrap="square" rtlCol="0">
            <a:spAutoFit/>
          </a:bodyPr>
          <a:lstStyle>
            <a:defPPr>
              <a:defRPr lang="en-US"/>
            </a:defPPr>
            <a:lvl1pPr algn="ctr">
              <a:defRPr sz="2400" b="1" i="1"/>
            </a:lvl1pPr>
          </a:lstStyle>
          <a:p>
            <a:r>
              <a:rPr lang="fr-CH" sz="2800" i="0" dirty="0"/>
              <a:t>R571</a:t>
            </a:r>
            <a:endParaRPr lang="fr-CH" sz="2800" dirty="0"/>
          </a:p>
        </p:txBody>
      </p:sp>
      <p:sp>
        <p:nvSpPr>
          <p:cNvPr id="44" name="TextBox 22">
            <a:extLst>
              <a:ext uri="{FF2B5EF4-FFF2-40B4-BE49-F238E27FC236}">
                <a16:creationId xmlns:a16="http://schemas.microsoft.com/office/drawing/2014/main" id="{F3072706-94C2-4548-8FBC-C6292EFB8556}"/>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cxnSp>
        <p:nvCxnSpPr>
          <p:cNvPr id="29" name="Straight Connector 44">
            <a:extLst>
              <a:ext uri="{FF2B5EF4-FFF2-40B4-BE49-F238E27FC236}">
                <a16:creationId xmlns:a16="http://schemas.microsoft.com/office/drawing/2014/main" id="{8ABA00BF-E912-474D-BE78-079E838C90ED}"/>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0" name="TextBox 42">
            <a:extLst>
              <a:ext uri="{FF2B5EF4-FFF2-40B4-BE49-F238E27FC236}">
                <a16:creationId xmlns:a16="http://schemas.microsoft.com/office/drawing/2014/main" id="{CE25638E-7180-442C-AB47-92A260D3D40C}"/>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t>Pending</a:t>
            </a:r>
            <a:r>
              <a:rPr lang="fr-CH" i="0" u="sng" dirty="0"/>
              <a:t> points/ Next </a:t>
            </a:r>
            <a:r>
              <a:rPr lang="fr-CH" i="0" u="sng" dirty="0" err="1"/>
              <a:t>Steps</a:t>
            </a:r>
            <a:endParaRPr lang="fr-CH" i="0" u="sng" dirty="0"/>
          </a:p>
          <a:p>
            <a:pPr marL="1632250" lvl="1" indent="-457200">
              <a:buFont typeface="Arial" panose="020B0604020202020204" pitchFamily="34" charset="0"/>
              <a:buChar char="•"/>
            </a:pPr>
            <a:r>
              <a:rPr lang="en-GB" sz="2400" b="1" dirty="0">
                <a:solidFill>
                  <a:schemeClr val="accent3"/>
                </a:solidFill>
              </a:rPr>
              <a:t>Finalise DFM design </a:t>
            </a:r>
            <a:r>
              <a:rPr lang="en-GB" sz="2400" dirty="0"/>
              <a:t>(including expected </a:t>
            </a:r>
            <a:r>
              <a:rPr lang="en-GB" sz="2400" dirty="0">
                <a:solidFill>
                  <a:schemeClr val="accent3"/>
                </a:solidFill>
              </a:rPr>
              <a:t>inclination</a:t>
            </a:r>
            <a:r>
              <a:rPr lang="en-GB" sz="2400" dirty="0"/>
              <a:t> of the cryostat, </a:t>
            </a:r>
            <a:r>
              <a:rPr lang="en-GB" sz="2400" dirty="0">
                <a:solidFill>
                  <a:schemeClr val="accent3"/>
                </a:solidFill>
              </a:rPr>
              <a:t>shorten the beam </a:t>
            </a:r>
            <a:r>
              <a:rPr lang="en-GB" sz="2400" dirty="0"/>
              <a:t>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31" name="Straight Connector 44">
            <a:extLst>
              <a:ext uri="{FF2B5EF4-FFF2-40B4-BE49-F238E27FC236}">
                <a16:creationId xmlns:a16="http://schemas.microsoft.com/office/drawing/2014/main" id="{C8660433-5965-4345-8E91-32649C5F2976}"/>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Rectangle 45">
            <a:extLst>
              <a:ext uri="{FF2B5EF4-FFF2-40B4-BE49-F238E27FC236}">
                <a16:creationId xmlns:a16="http://schemas.microsoft.com/office/drawing/2014/main" id="{8357D71E-FDD7-4518-8E2B-E3F5F9B1CB7C}"/>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3" name="Rectangle 46">
            <a:extLst>
              <a:ext uri="{FF2B5EF4-FFF2-40B4-BE49-F238E27FC236}">
                <a16:creationId xmlns:a16="http://schemas.microsoft.com/office/drawing/2014/main" id="{F2DAFD05-6E6D-4D1B-9040-843E5ECB3DA2}"/>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4" name="Rectangle 47">
            <a:extLst>
              <a:ext uri="{FF2B5EF4-FFF2-40B4-BE49-F238E27FC236}">
                <a16:creationId xmlns:a16="http://schemas.microsoft.com/office/drawing/2014/main" id="{07CC0B44-EAD9-458F-8050-651556F88E7C}"/>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8">
            <a:extLst>
              <a:ext uri="{FF2B5EF4-FFF2-40B4-BE49-F238E27FC236}">
                <a16:creationId xmlns:a16="http://schemas.microsoft.com/office/drawing/2014/main" id="{3E5A94C4-3AAE-44CB-B259-BAE478D045AF}"/>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49">
            <a:extLst>
              <a:ext uri="{FF2B5EF4-FFF2-40B4-BE49-F238E27FC236}">
                <a16:creationId xmlns:a16="http://schemas.microsoft.com/office/drawing/2014/main" id="{0B8A5D9B-17D7-4140-AA8F-9AAE13463169}"/>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7" name="Rectangle 50">
            <a:extLst>
              <a:ext uri="{FF2B5EF4-FFF2-40B4-BE49-F238E27FC236}">
                <a16:creationId xmlns:a16="http://schemas.microsoft.com/office/drawing/2014/main" id="{929B121C-7110-4A25-B94D-1B0B3B9D801A}"/>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51">
            <a:extLst>
              <a:ext uri="{FF2B5EF4-FFF2-40B4-BE49-F238E27FC236}">
                <a16:creationId xmlns:a16="http://schemas.microsoft.com/office/drawing/2014/main" id="{50AD19BB-DE89-495B-872B-F3D5ADE84459}"/>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2">
            <a:extLst>
              <a:ext uri="{FF2B5EF4-FFF2-40B4-BE49-F238E27FC236}">
                <a16:creationId xmlns:a16="http://schemas.microsoft.com/office/drawing/2014/main" id="{F019B30C-1951-4F7B-B501-F2C22FAFFA66}"/>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0" name="Rectangle 39">
            <a:extLst>
              <a:ext uri="{FF2B5EF4-FFF2-40B4-BE49-F238E27FC236}">
                <a16:creationId xmlns:a16="http://schemas.microsoft.com/office/drawing/2014/main" id="{664B06D6-4938-4469-A873-6709A460F54F}"/>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9" name="Rectangle 38">
            <a:extLst>
              <a:ext uri="{FF2B5EF4-FFF2-40B4-BE49-F238E27FC236}">
                <a16:creationId xmlns:a16="http://schemas.microsoft.com/office/drawing/2014/main" id="{01E78B4C-E99C-4DAA-A3F4-1CA95AA2BB46}"/>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Tree>
    <p:extLst>
      <p:ext uri="{BB962C8B-B14F-4D97-AF65-F5344CB8AC3E}">
        <p14:creationId xmlns:p14="http://schemas.microsoft.com/office/powerpoint/2010/main" val="1914819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91A80D-83C9-4C40-B179-A55BC0720D10}"/>
              </a:ext>
            </a:extLst>
          </p:cNvPr>
          <p:cNvPicPr>
            <a:picLocks noChangeAspect="1"/>
          </p:cNvPicPr>
          <p:nvPr/>
        </p:nvPicPr>
        <p:blipFill>
          <a:blip r:embed="rId2"/>
          <a:stretch>
            <a:fillRect/>
          </a:stretch>
        </p:blipFill>
        <p:spPr>
          <a:xfrm>
            <a:off x="-21183" y="7162825"/>
            <a:ext cx="15286037" cy="7261208"/>
          </a:xfrm>
          <a:prstGeom prst="rect">
            <a:avLst/>
          </a:prstGeom>
        </p:spPr>
      </p:pic>
      <p:sp>
        <p:nvSpPr>
          <p:cNvPr id="25" name="Rectangle 43">
            <a:extLst>
              <a:ext uri="{FF2B5EF4-FFF2-40B4-BE49-F238E27FC236}">
                <a16:creationId xmlns:a16="http://schemas.microsoft.com/office/drawing/2014/main" id="{C047A884-6C56-4916-BDAB-6C965C1BE866}"/>
              </a:ext>
            </a:extLst>
          </p:cNvPr>
          <p:cNvSpPr/>
          <p:nvPr/>
        </p:nvSpPr>
        <p:spPr>
          <a:xfrm>
            <a:off x="590836" y="1294722"/>
            <a:ext cx="9483524" cy="730068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B1E37C11-0EFF-4A8A-A607-FD14CDC06EED}"/>
              </a:ext>
            </a:extLst>
          </p:cNvPr>
          <p:cNvPicPr>
            <a:picLocks noChangeAspect="1"/>
          </p:cNvPicPr>
          <p:nvPr/>
        </p:nvPicPr>
        <p:blipFill rotWithShape="1">
          <a:blip r:embed="rId3"/>
          <a:srcRect t="4573" b="3611"/>
          <a:stretch/>
        </p:blipFill>
        <p:spPr>
          <a:xfrm>
            <a:off x="13793417" y="960252"/>
            <a:ext cx="8439302" cy="8195229"/>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24" name="Rectangle 23">
            <a:extLst>
              <a:ext uri="{FF2B5EF4-FFF2-40B4-BE49-F238E27FC236}">
                <a16:creationId xmlns:a16="http://schemas.microsoft.com/office/drawing/2014/main" id="{96A6570C-3695-487A-B5E8-D6C78135F0A8}"/>
              </a:ext>
            </a:extLst>
          </p:cNvPr>
          <p:cNvSpPr/>
          <p:nvPr/>
        </p:nvSpPr>
        <p:spPr>
          <a:xfrm>
            <a:off x="11160125" y="6162356"/>
            <a:ext cx="4044503" cy="70788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b="1" dirty="0">
                <a:solidFill>
                  <a:schemeClr val="accent3"/>
                </a:solidFill>
              </a:rPr>
              <a:t>Support frame </a:t>
            </a:r>
            <a:r>
              <a:rPr lang="en-GB" sz="2000" dirty="0"/>
              <a:t>solutions for the other IP sides.</a:t>
            </a:r>
            <a:endParaRPr lang="fr-CH" sz="2000" dirty="0">
              <a:solidFill>
                <a:schemeClr val="accent3"/>
              </a:solidFill>
            </a:endParaRPr>
          </a:p>
        </p:txBody>
      </p:sp>
      <p:cxnSp>
        <p:nvCxnSpPr>
          <p:cNvPr id="27" name="Straight Arrow Connector 26">
            <a:extLst>
              <a:ext uri="{FF2B5EF4-FFF2-40B4-BE49-F238E27FC236}">
                <a16:creationId xmlns:a16="http://schemas.microsoft.com/office/drawing/2014/main" id="{56DB8439-9DCA-4174-AA36-9E3301B6B5C8}"/>
              </a:ext>
            </a:extLst>
          </p:cNvPr>
          <p:cNvCxnSpPr>
            <a:cxnSpLocks/>
            <a:stCxn id="24" idx="2"/>
          </p:cNvCxnSpPr>
          <p:nvPr/>
        </p:nvCxnSpPr>
        <p:spPr>
          <a:xfrm flipH="1">
            <a:off x="6877115" y="6870242"/>
            <a:ext cx="6305262" cy="3528606"/>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sp>
        <p:nvSpPr>
          <p:cNvPr id="28" name="TextBox 27">
            <a:extLst>
              <a:ext uri="{FF2B5EF4-FFF2-40B4-BE49-F238E27FC236}">
                <a16:creationId xmlns:a16="http://schemas.microsoft.com/office/drawing/2014/main" id="{4B58EE40-BA03-44BB-886B-074D77969E93}"/>
              </a:ext>
            </a:extLst>
          </p:cNvPr>
          <p:cNvSpPr txBox="1"/>
          <p:nvPr/>
        </p:nvSpPr>
        <p:spPr>
          <a:xfrm rot="20047298">
            <a:off x="2183440" y="8927882"/>
            <a:ext cx="1804383" cy="523220"/>
          </a:xfrm>
          <a:prstGeom prst="rect">
            <a:avLst/>
          </a:prstGeom>
          <a:noFill/>
        </p:spPr>
        <p:txBody>
          <a:bodyPr wrap="square" rtlCol="0">
            <a:spAutoFit/>
          </a:bodyPr>
          <a:lstStyle>
            <a:defPPr>
              <a:defRPr lang="en-US"/>
            </a:defPPr>
            <a:lvl1pPr algn="ctr">
              <a:defRPr sz="2400" b="1" i="1"/>
            </a:lvl1pPr>
          </a:lstStyle>
          <a:p>
            <a:r>
              <a:rPr lang="fr-CH" sz="2800" i="0" dirty="0"/>
              <a:t>UJ53</a:t>
            </a:r>
            <a:endParaRPr lang="fr-CH" sz="2800" dirty="0"/>
          </a:p>
        </p:txBody>
      </p:sp>
      <p:cxnSp>
        <p:nvCxnSpPr>
          <p:cNvPr id="43" name="Straight Arrow Connector 42">
            <a:extLst>
              <a:ext uri="{FF2B5EF4-FFF2-40B4-BE49-F238E27FC236}">
                <a16:creationId xmlns:a16="http://schemas.microsoft.com/office/drawing/2014/main" id="{530A370A-E9BC-4A61-9327-B554729F1076}"/>
              </a:ext>
            </a:extLst>
          </p:cNvPr>
          <p:cNvCxnSpPr>
            <a:cxnSpLocks/>
          </p:cNvCxnSpPr>
          <p:nvPr/>
        </p:nvCxnSpPr>
        <p:spPr>
          <a:xfrm flipV="1">
            <a:off x="14461370" y="3209796"/>
            <a:ext cx="2388846" cy="2952560"/>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sp>
        <p:nvSpPr>
          <p:cNvPr id="23" name="TextBox 22">
            <a:extLst>
              <a:ext uri="{FF2B5EF4-FFF2-40B4-BE49-F238E27FC236}">
                <a16:creationId xmlns:a16="http://schemas.microsoft.com/office/drawing/2014/main" id="{21AF80E8-18FA-41CD-8AD0-14A65408497C}"/>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cxnSp>
        <p:nvCxnSpPr>
          <p:cNvPr id="29" name="Straight Connector 44">
            <a:extLst>
              <a:ext uri="{FF2B5EF4-FFF2-40B4-BE49-F238E27FC236}">
                <a16:creationId xmlns:a16="http://schemas.microsoft.com/office/drawing/2014/main" id="{DEA8B732-CB3F-4799-AB6D-D16CA34D9A64}"/>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0" name="TextBox 42">
            <a:extLst>
              <a:ext uri="{FF2B5EF4-FFF2-40B4-BE49-F238E27FC236}">
                <a16:creationId xmlns:a16="http://schemas.microsoft.com/office/drawing/2014/main" id="{EDFF0B5B-7DD0-476B-B2A2-BAC262EFD920}"/>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t>Pending</a:t>
            </a:r>
            <a:r>
              <a:rPr lang="fr-CH" i="0" u="sng" dirty="0"/>
              <a:t> points/ Next </a:t>
            </a:r>
            <a:r>
              <a:rPr lang="fr-CH" i="0" u="sng" dirty="0" err="1"/>
              <a:t>Steps</a:t>
            </a:r>
            <a:endParaRPr lang="fr-CH" i="0" u="sng" dirty="0"/>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t>Provide 3D simplified models for </a:t>
            </a:r>
            <a:r>
              <a:rPr lang="en-GB" sz="2400" b="1" dirty="0">
                <a:solidFill>
                  <a:schemeClr val="accent3"/>
                </a:solidFill>
              </a:rPr>
              <a:t>5L</a:t>
            </a:r>
            <a:r>
              <a:rPr lang="en-GB" sz="2400" dirty="0"/>
              <a:t>, </a:t>
            </a:r>
            <a:r>
              <a:rPr lang="en-GB" sz="2400" b="1" dirty="0">
                <a:solidFill>
                  <a:schemeClr val="accent3"/>
                </a:solidFill>
              </a:rPr>
              <a:t>1R</a:t>
            </a:r>
            <a:r>
              <a:rPr lang="en-GB" sz="2400" dirty="0">
                <a:solidFill>
                  <a:schemeClr val="accent3"/>
                </a:solidFill>
              </a:rPr>
              <a:t> </a:t>
            </a:r>
            <a:r>
              <a:rPr lang="en-GB" sz="2400" dirty="0"/>
              <a:t>and </a:t>
            </a:r>
            <a:r>
              <a:rPr lang="en-GB" sz="2400" b="1" dirty="0">
                <a:solidFill>
                  <a:schemeClr val="accent3"/>
                </a:solidFill>
              </a:rPr>
              <a:t>1L</a:t>
            </a:r>
            <a:r>
              <a:rPr lang="en-GB" sz="2400" dirty="0"/>
              <a:t>, and corresponding</a:t>
            </a:r>
            <a:r>
              <a:rPr lang="en-GB" sz="2400" b="1" dirty="0">
                <a:solidFill>
                  <a:schemeClr val="accent3"/>
                </a:solidFill>
              </a:rPr>
              <a:t> </a:t>
            </a:r>
            <a:r>
              <a:rPr lang="en-GB" sz="2400" dirty="0">
                <a:solidFill>
                  <a:schemeClr val="accent3"/>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solidFill>
                <a:schemeClr val="bg1">
                  <a:lumMod val="75000"/>
                </a:schemeClr>
              </a:solidFill>
            </a:endParaRPr>
          </a:p>
          <a:p>
            <a:pPr marL="457200" indent="-457200" algn="l">
              <a:buFont typeface="Wingdings" panose="05000000000000000000" pitchFamily="2" charset="2"/>
              <a:buChar char="Ø"/>
            </a:pPr>
            <a:endParaRPr lang="en-GB" i="0" dirty="0"/>
          </a:p>
        </p:txBody>
      </p:sp>
      <p:cxnSp>
        <p:nvCxnSpPr>
          <p:cNvPr id="31" name="Straight Connector 44">
            <a:extLst>
              <a:ext uri="{FF2B5EF4-FFF2-40B4-BE49-F238E27FC236}">
                <a16:creationId xmlns:a16="http://schemas.microsoft.com/office/drawing/2014/main" id="{3AC553DA-705E-4F36-A4AB-4B0D3F071D8B}"/>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2" name="Rectangle 45">
            <a:extLst>
              <a:ext uri="{FF2B5EF4-FFF2-40B4-BE49-F238E27FC236}">
                <a16:creationId xmlns:a16="http://schemas.microsoft.com/office/drawing/2014/main" id="{CBF8DB0C-014F-4B0C-889A-5B2B4CCB3BA5}"/>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3" name="Rectangle 46">
            <a:extLst>
              <a:ext uri="{FF2B5EF4-FFF2-40B4-BE49-F238E27FC236}">
                <a16:creationId xmlns:a16="http://schemas.microsoft.com/office/drawing/2014/main" id="{ED86CEB8-F536-4FB2-A927-4F7919E2BE8E}"/>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4" name="Rectangle 47">
            <a:extLst>
              <a:ext uri="{FF2B5EF4-FFF2-40B4-BE49-F238E27FC236}">
                <a16:creationId xmlns:a16="http://schemas.microsoft.com/office/drawing/2014/main" id="{550F3BD3-3AB2-441F-8B81-C53A80989F8A}"/>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5" name="Rectangle 48">
            <a:extLst>
              <a:ext uri="{FF2B5EF4-FFF2-40B4-BE49-F238E27FC236}">
                <a16:creationId xmlns:a16="http://schemas.microsoft.com/office/drawing/2014/main" id="{933BBC58-5E1F-4BBE-B6B5-29F0297451FB}"/>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49">
            <a:extLst>
              <a:ext uri="{FF2B5EF4-FFF2-40B4-BE49-F238E27FC236}">
                <a16:creationId xmlns:a16="http://schemas.microsoft.com/office/drawing/2014/main" id="{729D1E0C-E88D-4CE3-9E9A-8C360F518E00}"/>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7" name="Rectangle 50">
            <a:extLst>
              <a:ext uri="{FF2B5EF4-FFF2-40B4-BE49-F238E27FC236}">
                <a16:creationId xmlns:a16="http://schemas.microsoft.com/office/drawing/2014/main" id="{A1577E0E-177C-436E-B49C-1E0E7869080F}"/>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51">
            <a:extLst>
              <a:ext uri="{FF2B5EF4-FFF2-40B4-BE49-F238E27FC236}">
                <a16:creationId xmlns:a16="http://schemas.microsoft.com/office/drawing/2014/main" id="{56AE8F98-6EB5-4A3C-9A9D-D9481312380C}"/>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52">
            <a:extLst>
              <a:ext uri="{FF2B5EF4-FFF2-40B4-BE49-F238E27FC236}">
                <a16:creationId xmlns:a16="http://schemas.microsoft.com/office/drawing/2014/main" id="{C5EEC8BE-B2A7-4AB5-B796-4210B5892DC3}"/>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0" name="Rectangle 39">
            <a:extLst>
              <a:ext uri="{FF2B5EF4-FFF2-40B4-BE49-F238E27FC236}">
                <a16:creationId xmlns:a16="http://schemas.microsoft.com/office/drawing/2014/main" id="{DDBDDE0A-F9B1-464A-88EB-0C71A20898C0}"/>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54" name="Rectangle 38">
            <a:extLst>
              <a:ext uri="{FF2B5EF4-FFF2-40B4-BE49-F238E27FC236}">
                <a16:creationId xmlns:a16="http://schemas.microsoft.com/office/drawing/2014/main" id="{FB6A6BA7-AEC1-42DE-A266-DA58CCD09721}"/>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1" name="Rectangle 40">
            <a:extLst>
              <a:ext uri="{FF2B5EF4-FFF2-40B4-BE49-F238E27FC236}">
                <a16:creationId xmlns:a16="http://schemas.microsoft.com/office/drawing/2014/main" id="{C143E794-F169-401A-A992-484ABF17B480}"/>
              </a:ext>
            </a:extLst>
          </p:cNvPr>
          <p:cNvSpPr/>
          <p:nvPr/>
        </p:nvSpPr>
        <p:spPr>
          <a:xfrm>
            <a:off x="16488717" y="10398848"/>
            <a:ext cx="4556312" cy="181588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800" dirty="0"/>
              <a:t>It is</a:t>
            </a:r>
            <a:r>
              <a:rPr lang="en-GB" sz="2800" b="1" dirty="0">
                <a:solidFill>
                  <a:srgbClr val="00B050"/>
                </a:solidFill>
              </a:rPr>
              <a:t> </a:t>
            </a:r>
            <a:r>
              <a:rPr lang="en-GB" sz="2800" b="1" dirty="0"/>
              <a:t>NOT FORESEEN </a:t>
            </a:r>
          </a:p>
          <a:p>
            <a:pPr algn="ctr"/>
            <a:r>
              <a:rPr lang="en-GB" sz="2800" b="1" dirty="0"/>
              <a:t>to MODIFY </a:t>
            </a:r>
            <a:r>
              <a:rPr lang="en-GB" sz="2800" dirty="0"/>
              <a:t>the </a:t>
            </a:r>
          </a:p>
          <a:p>
            <a:pPr algn="ctr"/>
            <a:r>
              <a:rPr lang="en-GB" sz="2800" b="1" dirty="0">
                <a:solidFill>
                  <a:srgbClr val="00B050"/>
                </a:solidFill>
              </a:rPr>
              <a:t>GREEN STRUCTURE</a:t>
            </a:r>
          </a:p>
          <a:p>
            <a:pPr algn="ctr"/>
            <a:r>
              <a:rPr lang="en-GB" sz="2800" b="1" dirty="0">
                <a:solidFill>
                  <a:srgbClr val="00B050"/>
                </a:solidFill>
              </a:rPr>
              <a:t> </a:t>
            </a:r>
            <a:r>
              <a:rPr lang="en-GB" sz="2800" dirty="0"/>
              <a:t>in</a:t>
            </a:r>
            <a:r>
              <a:rPr lang="en-GB" sz="2800" b="1" dirty="0">
                <a:solidFill>
                  <a:srgbClr val="00B050"/>
                </a:solidFill>
              </a:rPr>
              <a:t> UJ53 </a:t>
            </a:r>
          </a:p>
        </p:txBody>
      </p:sp>
      <p:pic>
        <p:nvPicPr>
          <p:cNvPr id="44" name="Picture 27">
            <a:extLst>
              <a:ext uri="{FF2B5EF4-FFF2-40B4-BE49-F238E27FC236}">
                <a16:creationId xmlns:a16="http://schemas.microsoft.com/office/drawing/2014/main" id="{100F0F0F-A7CC-4DCC-9831-4427DB1B06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31164" y="11489751"/>
            <a:ext cx="1444878" cy="1270044"/>
          </a:xfrm>
          <a:prstGeom prst="rect">
            <a:avLst/>
          </a:prstGeom>
        </p:spPr>
      </p:pic>
      <p:sp>
        <p:nvSpPr>
          <p:cNvPr id="42" name="Rectangle 41">
            <a:extLst>
              <a:ext uri="{FF2B5EF4-FFF2-40B4-BE49-F238E27FC236}">
                <a16:creationId xmlns:a16="http://schemas.microsoft.com/office/drawing/2014/main" id="{AA6855B4-A2A8-479D-BF18-0BF59B44A146}"/>
              </a:ext>
            </a:extLst>
          </p:cNvPr>
          <p:cNvSpPr/>
          <p:nvPr/>
        </p:nvSpPr>
        <p:spPr>
          <a:xfrm>
            <a:off x="540996" y="13085266"/>
            <a:ext cx="3706361" cy="1077218"/>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800" b="1" dirty="0"/>
              <a:t>LHC Services</a:t>
            </a:r>
          </a:p>
          <a:p>
            <a:pPr algn="ctr"/>
            <a:r>
              <a:rPr lang="en-US" sz="1800" dirty="0">
                <a:effectLst/>
                <a:latin typeface="Calibri" panose="020F0502020204030204" pitchFamily="34" charset="0"/>
                <a:ea typeface="Times New Roman" panose="02020603050405020304" pitchFamily="18" charset="0"/>
              </a:rPr>
              <a:t>Interference between the </a:t>
            </a:r>
            <a:r>
              <a:rPr lang="en-US" sz="1800" dirty="0" err="1">
                <a:effectLst/>
                <a:latin typeface="Calibri" panose="020F0502020204030204" pitchFamily="34" charset="0"/>
                <a:ea typeface="Times New Roman" panose="02020603050405020304" pitchFamily="18" charset="0"/>
              </a:rPr>
              <a:t>SCLink</a:t>
            </a:r>
            <a:r>
              <a:rPr lang="en-US" sz="1800" dirty="0">
                <a:effectLst/>
                <a:latin typeface="Calibri" panose="020F0502020204030204" pitchFamily="34" charset="0"/>
                <a:ea typeface="Times New Roman" panose="02020603050405020304" pitchFamily="18" charset="0"/>
              </a:rPr>
              <a:t> and </a:t>
            </a:r>
            <a:r>
              <a:rPr lang="en-US" sz="1800" dirty="0">
                <a:latin typeface="Calibri" panose="020F0502020204030204" pitchFamily="34" charset="0"/>
                <a:ea typeface="Times New Roman" panose="02020603050405020304" pitchFamily="18" charset="0"/>
              </a:rPr>
              <a:t>green </a:t>
            </a:r>
            <a:r>
              <a:rPr lang="en-US" sz="1800" dirty="0">
                <a:effectLst/>
                <a:latin typeface="Calibri" panose="020F0502020204030204" pitchFamily="34" charset="0"/>
                <a:ea typeface="Times New Roman" panose="02020603050405020304" pitchFamily="18" charset="0"/>
              </a:rPr>
              <a:t>cable tray </a:t>
            </a:r>
            <a:r>
              <a:rPr lang="en-US" sz="1800" b="1" dirty="0">
                <a:solidFill>
                  <a:srgbClr val="FF0000"/>
                </a:solidFill>
                <a:effectLst/>
                <a:latin typeface="Calibri" panose="020F0502020204030204" pitchFamily="34" charset="0"/>
                <a:ea typeface="Times New Roman" panose="02020603050405020304" pitchFamily="18" charset="0"/>
              </a:rPr>
              <a:t>is not representative</a:t>
            </a:r>
            <a:endParaRPr lang="fr-CH" sz="2800" b="1" dirty="0">
              <a:solidFill>
                <a:srgbClr val="FF0000"/>
              </a:solidFill>
            </a:endParaRPr>
          </a:p>
        </p:txBody>
      </p:sp>
      <p:sp>
        <p:nvSpPr>
          <p:cNvPr id="45" name="Rectangle 44">
            <a:extLst>
              <a:ext uri="{FF2B5EF4-FFF2-40B4-BE49-F238E27FC236}">
                <a16:creationId xmlns:a16="http://schemas.microsoft.com/office/drawing/2014/main" id="{4E048052-8AF0-407F-9311-3B518FF694A9}"/>
              </a:ext>
            </a:extLst>
          </p:cNvPr>
          <p:cNvSpPr/>
          <p:nvPr/>
        </p:nvSpPr>
        <p:spPr>
          <a:xfrm>
            <a:off x="14245155" y="7984611"/>
            <a:ext cx="2656279" cy="523220"/>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800" b="1" dirty="0"/>
              <a:t>LHC Services</a:t>
            </a:r>
            <a:endParaRPr lang="fr-CH" sz="2800" dirty="0"/>
          </a:p>
        </p:txBody>
      </p:sp>
      <p:cxnSp>
        <p:nvCxnSpPr>
          <p:cNvPr id="46" name="Straight Arrow Connector 45">
            <a:extLst>
              <a:ext uri="{FF2B5EF4-FFF2-40B4-BE49-F238E27FC236}">
                <a16:creationId xmlns:a16="http://schemas.microsoft.com/office/drawing/2014/main" id="{DAA8E4DB-1466-4C5E-9E45-98A9DF5C484D}"/>
              </a:ext>
            </a:extLst>
          </p:cNvPr>
          <p:cNvCxnSpPr>
            <a:cxnSpLocks/>
          </p:cNvCxnSpPr>
          <p:nvPr/>
        </p:nvCxnSpPr>
        <p:spPr>
          <a:xfrm flipV="1">
            <a:off x="4319365" y="9818641"/>
            <a:ext cx="5040560" cy="3528235"/>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051906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41342B3-B862-4236-B5CA-66C7A21DA4C5}"/>
              </a:ext>
            </a:extLst>
          </p:cNvPr>
          <p:cNvSpPr>
            <a:spLocks noGrp="1"/>
          </p:cNvSpPr>
          <p:nvPr>
            <p:ph type="sldNum" sz="quarter" idx="12"/>
          </p:nvPr>
        </p:nvSpPr>
        <p:spPr/>
        <p:txBody>
          <a:bodyPr/>
          <a:lstStyle/>
          <a:p>
            <a:fld id="{BFDCA1C4-9514-7B4F-976F-D92F7E296653}" type="slidenum">
              <a:rPr lang="fr-FR" smtClean="0"/>
              <a:pPr/>
              <a:t>2</a:t>
            </a:fld>
            <a:endParaRPr lang="fr-FR" dirty="0"/>
          </a:p>
        </p:txBody>
      </p:sp>
      <p:sp>
        <p:nvSpPr>
          <p:cNvPr id="6" name="Titre 7">
            <a:extLst>
              <a:ext uri="{FF2B5EF4-FFF2-40B4-BE49-F238E27FC236}">
                <a16:creationId xmlns:a16="http://schemas.microsoft.com/office/drawing/2014/main" id="{7AB0906C-7DDA-47C1-BD55-24389163B7A5}"/>
              </a:ext>
            </a:extLst>
          </p:cNvPr>
          <p:cNvSpPr>
            <a:spLocks noGrp="1"/>
          </p:cNvSpPr>
          <p:nvPr>
            <p:ph type="title"/>
          </p:nvPr>
        </p:nvSpPr>
        <p:spPr>
          <a:xfrm>
            <a:off x="1493876" y="71314"/>
            <a:ext cx="19332500" cy="1054617"/>
          </a:xfrm>
        </p:spPr>
        <p:txBody>
          <a:bodyPr/>
          <a:lstStyle/>
          <a:p>
            <a:r>
              <a:rPr lang="en-GB" sz="4882" dirty="0"/>
              <a:t>Outline</a:t>
            </a:r>
            <a:endParaRPr lang="fr-FR" sz="4882" dirty="0"/>
          </a:p>
        </p:txBody>
      </p:sp>
      <p:sp>
        <p:nvSpPr>
          <p:cNvPr id="13" name="TextBox 12">
            <a:extLst>
              <a:ext uri="{FF2B5EF4-FFF2-40B4-BE49-F238E27FC236}">
                <a16:creationId xmlns:a16="http://schemas.microsoft.com/office/drawing/2014/main" id="{5B6187C7-E15B-48B0-AD63-90B3378D5C14}"/>
              </a:ext>
            </a:extLst>
          </p:cNvPr>
          <p:cNvSpPr txBox="1"/>
          <p:nvPr/>
        </p:nvSpPr>
        <p:spPr>
          <a:xfrm>
            <a:off x="2249848" y="1583482"/>
            <a:ext cx="17820977" cy="7602081"/>
          </a:xfrm>
          <a:prstGeom prst="rect">
            <a:avLst/>
          </a:prstGeom>
          <a:noFill/>
        </p:spPr>
        <p:txBody>
          <a:bodyPr wrap="square" rtlCol="0">
            <a:spAutoFit/>
          </a:bodyPr>
          <a:lstStyle>
            <a:defPPr>
              <a:defRPr lang="en-US"/>
            </a:defPPr>
            <a:lvl1pPr algn="ctr">
              <a:defRPr sz="2400" b="1" i="1"/>
            </a:lvl1pPr>
          </a:lstStyle>
          <a:p>
            <a:pPr algn="l"/>
            <a:endParaRPr lang="en-US" sz="3600" dirty="0">
              <a:solidFill>
                <a:schemeClr val="bg2"/>
              </a:solidFill>
            </a:endParaRPr>
          </a:p>
          <a:p>
            <a:pPr marL="571500" indent="-571500" algn="l">
              <a:buFont typeface="Arial" panose="020B0604020202020204" pitchFamily="34" charset="0"/>
              <a:buChar char="•"/>
            </a:pPr>
            <a:r>
              <a:rPr lang="en-US" sz="3600" i="0" dirty="0">
                <a:solidFill>
                  <a:schemeClr val="bg2"/>
                </a:solidFill>
              </a:rPr>
              <a:t>Recall on the </a:t>
            </a:r>
            <a:r>
              <a:rPr lang="en-GB" sz="3600" i="0" dirty="0">
                <a:solidFill>
                  <a:schemeClr val="bg2"/>
                </a:solidFill>
              </a:rPr>
              <a:t>boundary conditions in the existing LHC tunnels for P1 and P5</a:t>
            </a:r>
            <a:endParaRPr lang="en-GB" sz="5826" i="0" dirty="0">
              <a:solidFill>
                <a:schemeClr val="bg2"/>
              </a:solidFill>
            </a:endParaRPr>
          </a:p>
          <a:p>
            <a:pPr marL="571500" indent="-571500" algn="l">
              <a:buFont typeface="Arial" panose="020B0604020202020204" pitchFamily="34" charset="0"/>
              <a:buChar char="•"/>
            </a:pPr>
            <a:endParaRPr lang="en-US" sz="3600" i="0" dirty="0">
              <a:solidFill>
                <a:schemeClr val="bg2"/>
              </a:solidFill>
            </a:endParaRPr>
          </a:p>
          <a:p>
            <a:pPr marL="571500" indent="-571500" algn="l">
              <a:buFont typeface="Arial" panose="020B0604020202020204" pitchFamily="34" charset="0"/>
              <a:buChar char="•"/>
            </a:pPr>
            <a:r>
              <a:rPr lang="en-US" sz="3600" i="0" dirty="0">
                <a:solidFill>
                  <a:schemeClr val="bg2"/>
                </a:solidFill>
              </a:rPr>
              <a:t>Follow-up on the DFM and cryo-line Integration in the LHC tunnel </a:t>
            </a:r>
            <a:br>
              <a:rPr lang="en-US" sz="3200" dirty="0"/>
            </a:br>
            <a:endParaRPr lang="fr-CH" sz="2800" i="0" dirty="0"/>
          </a:p>
          <a:p>
            <a:pPr marL="1632250" lvl="1" indent="-457200">
              <a:buFont typeface="Wingdings" panose="05000000000000000000" pitchFamily="2" charset="2"/>
              <a:buChar char="Ø"/>
            </a:pPr>
            <a:r>
              <a:rPr lang="fr-CH" sz="3600" i="0" dirty="0" err="1"/>
              <a:t>Completed</a:t>
            </a:r>
            <a:r>
              <a:rPr lang="fr-CH" sz="3600" i="0" dirty="0"/>
              <a:t> </a:t>
            </a:r>
            <a:r>
              <a:rPr lang="fr-CH" sz="3600" i="0" dirty="0" err="1"/>
              <a:t>activities</a:t>
            </a:r>
            <a:endParaRPr lang="fr-CH" sz="3600" i="0" dirty="0"/>
          </a:p>
          <a:p>
            <a:pPr algn="l"/>
            <a:endParaRPr lang="fr-CH" sz="3600" i="0" dirty="0"/>
          </a:p>
          <a:p>
            <a:pPr marL="1632250" lvl="1" indent="-457200">
              <a:buFont typeface="Wingdings" panose="05000000000000000000" pitchFamily="2" charset="2"/>
              <a:buChar char="Ø"/>
            </a:pPr>
            <a:r>
              <a:rPr lang="fr-CH" sz="3600" i="0" dirty="0"/>
              <a:t>On </a:t>
            </a:r>
            <a:r>
              <a:rPr lang="fr-CH" sz="3600" i="0" dirty="0" err="1"/>
              <a:t>going</a:t>
            </a:r>
            <a:r>
              <a:rPr lang="fr-CH" sz="3600" i="0" dirty="0"/>
              <a:t> </a:t>
            </a:r>
            <a:r>
              <a:rPr lang="fr-CH" sz="3600" i="0" dirty="0" err="1"/>
              <a:t>studies</a:t>
            </a:r>
            <a:endParaRPr lang="fr-CH" sz="3600" i="0" dirty="0"/>
          </a:p>
          <a:p>
            <a:pPr marL="457200" indent="-457200" algn="l">
              <a:buFont typeface="Wingdings" panose="05000000000000000000" pitchFamily="2" charset="2"/>
              <a:buChar char="Ø"/>
            </a:pPr>
            <a:endParaRPr lang="fr-CH" sz="3600" i="0" dirty="0"/>
          </a:p>
          <a:p>
            <a:pPr marL="1632250" lvl="1" indent="-457200">
              <a:buFont typeface="Wingdings" panose="05000000000000000000" pitchFamily="2" charset="2"/>
              <a:buChar char="Ø"/>
            </a:pPr>
            <a:r>
              <a:rPr lang="fr-CH" sz="3600" i="0" dirty="0" err="1"/>
              <a:t>Pending</a:t>
            </a:r>
            <a:r>
              <a:rPr lang="fr-CH" sz="3600" i="0" dirty="0"/>
              <a:t> points/ Next </a:t>
            </a:r>
            <a:r>
              <a:rPr lang="fr-CH" sz="3600" i="0" dirty="0" err="1"/>
              <a:t>Steps</a:t>
            </a:r>
            <a:endParaRPr lang="fr-CH" sz="3600" i="0" dirty="0"/>
          </a:p>
          <a:p>
            <a:pPr algn="l"/>
            <a:endParaRPr lang="en-GB" sz="2800" i="0" dirty="0"/>
          </a:p>
          <a:p>
            <a:pPr marL="571500" indent="-571500" algn="l">
              <a:buFont typeface="Arial" panose="020B0604020202020204" pitchFamily="34" charset="0"/>
              <a:buChar char="•"/>
            </a:pPr>
            <a:r>
              <a:rPr lang="en-GB" sz="3600" i="0" dirty="0">
                <a:solidFill>
                  <a:schemeClr val="bg2"/>
                </a:solidFill>
              </a:rPr>
              <a:t>Summary table</a:t>
            </a:r>
          </a:p>
          <a:p>
            <a:pPr marL="571500" indent="-571500" algn="l">
              <a:buFont typeface="Arial" panose="020B0604020202020204" pitchFamily="34" charset="0"/>
              <a:buChar char="•"/>
            </a:pPr>
            <a:endParaRPr lang="en-GB" sz="3600" i="0" dirty="0">
              <a:solidFill>
                <a:schemeClr val="bg2"/>
              </a:solidFill>
            </a:endParaRPr>
          </a:p>
          <a:p>
            <a:pPr marL="571500" indent="-571500" algn="l">
              <a:buFont typeface="Arial" panose="020B0604020202020204" pitchFamily="34" charset="0"/>
              <a:buChar char="•"/>
            </a:pPr>
            <a:r>
              <a:rPr lang="en-GB" sz="3600" i="0" dirty="0">
                <a:solidFill>
                  <a:schemeClr val="bg2"/>
                </a:solidFill>
              </a:rPr>
              <a:t>Conclusions</a:t>
            </a:r>
          </a:p>
        </p:txBody>
      </p:sp>
    </p:spTree>
    <p:extLst>
      <p:ext uri="{BB962C8B-B14F-4D97-AF65-F5344CB8AC3E}">
        <p14:creationId xmlns:p14="http://schemas.microsoft.com/office/powerpoint/2010/main" val="2254749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3">
            <a:extLst>
              <a:ext uri="{FF2B5EF4-FFF2-40B4-BE49-F238E27FC236}">
                <a16:creationId xmlns:a16="http://schemas.microsoft.com/office/drawing/2014/main" id="{6C48DA2E-F040-422B-89E0-3AC4757F9AA4}"/>
              </a:ext>
            </a:extLst>
          </p:cNvPr>
          <p:cNvPicPr>
            <a:picLocks noChangeAspect="1"/>
          </p:cNvPicPr>
          <p:nvPr/>
        </p:nvPicPr>
        <p:blipFill>
          <a:blip r:embed="rId2"/>
          <a:stretch>
            <a:fillRect/>
          </a:stretch>
        </p:blipFill>
        <p:spPr>
          <a:xfrm>
            <a:off x="0" y="8472775"/>
            <a:ext cx="22320250" cy="5298382"/>
          </a:xfrm>
          <a:prstGeom prst="rect">
            <a:avLst/>
          </a:prstGeom>
        </p:spPr>
      </p:pic>
      <p:sp>
        <p:nvSpPr>
          <p:cNvPr id="25" name="Rectangle: Rounded Corners 19">
            <a:extLst>
              <a:ext uri="{FF2B5EF4-FFF2-40B4-BE49-F238E27FC236}">
                <a16:creationId xmlns:a16="http://schemas.microsoft.com/office/drawing/2014/main" id="{BFD01EAB-0E88-4AED-A5B6-118895882E1D}"/>
              </a:ext>
            </a:extLst>
          </p:cNvPr>
          <p:cNvSpPr/>
          <p:nvPr/>
        </p:nvSpPr>
        <p:spPr>
          <a:xfrm>
            <a:off x="7631733" y="12038472"/>
            <a:ext cx="5040560" cy="1143410"/>
          </a:xfrm>
          <a:prstGeom prst="roundRect">
            <a:avLst>
              <a:gd name="adj" fmla="val 9821"/>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1175050" rtl="0" eaLnBrk="1" latinLnBrk="0" hangingPunct="1">
              <a:defRPr sz="4626" kern="1200">
                <a:solidFill>
                  <a:schemeClr val="lt1"/>
                </a:solidFill>
                <a:latin typeface="+mn-lt"/>
                <a:ea typeface="+mn-ea"/>
                <a:cs typeface="+mn-cs"/>
              </a:defRPr>
            </a:lvl1pPr>
            <a:lvl2pPr marL="1175050" algn="l" defTabSz="1175050" rtl="0" eaLnBrk="1" latinLnBrk="0" hangingPunct="1">
              <a:defRPr sz="4626" kern="1200">
                <a:solidFill>
                  <a:schemeClr val="lt1"/>
                </a:solidFill>
                <a:latin typeface="+mn-lt"/>
                <a:ea typeface="+mn-ea"/>
                <a:cs typeface="+mn-cs"/>
              </a:defRPr>
            </a:lvl2pPr>
            <a:lvl3pPr marL="2350099" algn="l" defTabSz="1175050" rtl="0" eaLnBrk="1" latinLnBrk="0" hangingPunct="1">
              <a:defRPr sz="4626" kern="1200">
                <a:solidFill>
                  <a:schemeClr val="lt1"/>
                </a:solidFill>
                <a:latin typeface="+mn-lt"/>
                <a:ea typeface="+mn-ea"/>
                <a:cs typeface="+mn-cs"/>
              </a:defRPr>
            </a:lvl3pPr>
            <a:lvl4pPr marL="3525149" algn="l" defTabSz="1175050" rtl="0" eaLnBrk="1" latinLnBrk="0" hangingPunct="1">
              <a:defRPr sz="4626" kern="1200">
                <a:solidFill>
                  <a:schemeClr val="lt1"/>
                </a:solidFill>
                <a:latin typeface="+mn-lt"/>
                <a:ea typeface="+mn-ea"/>
                <a:cs typeface="+mn-cs"/>
              </a:defRPr>
            </a:lvl4pPr>
            <a:lvl5pPr marL="4700199" algn="l" defTabSz="1175050" rtl="0" eaLnBrk="1" latinLnBrk="0" hangingPunct="1">
              <a:defRPr sz="4626" kern="1200">
                <a:solidFill>
                  <a:schemeClr val="lt1"/>
                </a:solidFill>
                <a:latin typeface="+mn-lt"/>
                <a:ea typeface="+mn-ea"/>
                <a:cs typeface="+mn-cs"/>
              </a:defRPr>
            </a:lvl5pPr>
            <a:lvl6pPr marL="5875249" algn="l" defTabSz="1175050" rtl="0" eaLnBrk="1" latinLnBrk="0" hangingPunct="1">
              <a:defRPr sz="4626" kern="1200">
                <a:solidFill>
                  <a:schemeClr val="lt1"/>
                </a:solidFill>
                <a:latin typeface="+mn-lt"/>
                <a:ea typeface="+mn-ea"/>
                <a:cs typeface="+mn-cs"/>
              </a:defRPr>
            </a:lvl6pPr>
            <a:lvl7pPr marL="7050298" algn="l" defTabSz="1175050" rtl="0" eaLnBrk="1" latinLnBrk="0" hangingPunct="1">
              <a:defRPr sz="4626" kern="1200">
                <a:solidFill>
                  <a:schemeClr val="lt1"/>
                </a:solidFill>
                <a:latin typeface="+mn-lt"/>
                <a:ea typeface="+mn-ea"/>
                <a:cs typeface="+mn-cs"/>
              </a:defRPr>
            </a:lvl7pPr>
            <a:lvl8pPr marL="8225348" algn="l" defTabSz="1175050" rtl="0" eaLnBrk="1" latinLnBrk="0" hangingPunct="1">
              <a:defRPr sz="4626" kern="1200">
                <a:solidFill>
                  <a:schemeClr val="lt1"/>
                </a:solidFill>
                <a:latin typeface="+mn-lt"/>
                <a:ea typeface="+mn-ea"/>
                <a:cs typeface="+mn-cs"/>
              </a:defRPr>
            </a:lvl8pPr>
            <a:lvl9pPr marL="9400398" algn="l" defTabSz="1175050" rtl="0" eaLnBrk="1" latinLnBrk="0" hangingPunct="1">
              <a:defRPr sz="4626" kern="1200">
                <a:solidFill>
                  <a:schemeClr val="lt1"/>
                </a:solidFill>
                <a:latin typeface="+mn-lt"/>
                <a:ea typeface="+mn-ea"/>
                <a:cs typeface="+mn-cs"/>
              </a:defRPr>
            </a:lvl9pPr>
          </a:lstStyle>
          <a:p>
            <a:pPr algn="ctr"/>
            <a:endParaRPr lang="en-GB"/>
          </a:p>
        </p:txBody>
      </p:sp>
      <p:sp>
        <p:nvSpPr>
          <p:cNvPr id="41" name="Rectangle: Rounded Corners 19">
            <a:extLst>
              <a:ext uri="{FF2B5EF4-FFF2-40B4-BE49-F238E27FC236}">
                <a16:creationId xmlns:a16="http://schemas.microsoft.com/office/drawing/2014/main" id="{3506F46F-0CBA-4940-8250-3DB9B57F77AC}"/>
              </a:ext>
            </a:extLst>
          </p:cNvPr>
          <p:cNvSpPr/>
          <p:nvPr/>
        </p:nvSpPr>
        <p:spPr>
          <a:xfrm>
            <a:off x="13447960" y="11942266"/>
            <a:ext cx="4032448" cy="1143410"/>
          </a:xfrm>
          <a:prstGeom prst="roundRect">
            <a:avLst>
              <a:gd name="adj" fmla="val 9821"/>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1175050" rtl="0" eaLnBrk="1" latinLnBrk="0" hangingPunct="1">
              <a:defRPr sz="4626" kern="1200">
                <a:solidFill>
                  <a:schemeClr val="lt1"/>
                </a:solidFill>
                <a:latin typeface="+mn-lt"/>
                <a:ea typeface="+mn-ea"/>
                <a:cs typeface="+mn-cs"/>
              </a:defRPr>
            </a:lvl1pPr>
            <a:lvl2pPr marL="1175050" algn="l" defTabSz="1175050" rtl="0" eaLnBrk="1" latinLnBrk="0" hangingPunct="1">
              <a:defRPr sz="4626" kern="1200">
                <a:solidFill>
                  <a:schemeClr val="lt1"/>
                </a:solidFill>
                <a:latin typeface="+mn-lt"/>
                <a:ea typeface="+mn-ea"/>
                <a:cs typeface="+mn-cs"/>
              </a:defRPr>
            </a:lvl2pPr>
            <a:lvl3pPr marL="2350099" algn="l" defTabSz="1175050" rtl="0" eaLnBrk="1" latinLnBrk="0" hangingPunct="1">
              <a:defRPr sz="4626" kern="1200">
                <a:solidFill>
                  <a:schemeClr val="lt1"/>
                </a:solidFill>
                <a:latin typeface="+mn-lt"/>
                <a:ea typeface="+mn-ea"/>
                <a:cs typeface="+mn-cs"/>
              </a:defRPr>
            </a:lvl3pPr>
            <a:lvl4pPr marL="3525149" algn="l" defTabSz="1175050" rtl="0" eaLnBrk="1" latinLnBrk="0" hangingPunct="1">
              <a:defRPr sz="4626" kern="1200">
                <a:solidFill>
                  <a:schemeClr val="lt1"/>
                </a:solidFill>
                <a:latin typeface="+mn-lt"/>
                <a:ea typeface="+mn-ea"/>
                <a:cs typeface="+mn-cs"/>
              </a:defRPr>
            </a:lvl4pPr>
            <a:lvl5pPr marL="4700199" algn="l" defTabSz="1175050" rtl="0" eaLnBrk="1" latinLnBrk="0" hangingPunct="1">
              <a:defRPr sz="4626" kern="1200">
                <a:solidFill>
                  <a:schemeClr val="lt1"/>
                </a:solidFill>
                <a:latin typeface="+mn-lt"/>
                <a:ea typeface="+mn-ea"/>
                <a:cs typeface="+mn-cs"/>
              </a:defRPr>
            </a:lvl5pPr>
            <a:lvl6pPr marL="5875249" algn="l" defTabSz="1175050" rtl="0" eaLnBrk="1" latinLnBrk="0" hangingPunct="1">
              <a:defRPr sz="4626" kern="1200">
                <a:solidFill>
                  <a:schemeClr val="lt1"/>
                </a:solidFill>
                <a:latin typeface="+mn-lt"/>
                <a:ea typeface="+mn-ea"/>
                <a:cs typeface="+mn-cs"/>
              </a:defRPr>
            </a:lvl6pPr>
            <a:lvl7pPr marL="7050298" algn="l" defTabSz="1175050" rtl="0" eaLnBrk="1" latinLnBrk="0" hangingPunct="1">
              <a:defRPr sz="4626" kern="1200">
                <a:solidFill>
                  <a:schemeClr val="lt1"/>
                </a:solidFill>
                <a:latin typeface="+mn-lt"/>
                <a:ea typeface="+mn-ea"/>
                <a:cs typeface="+mn-cs"/>
              </a:defRPr>
            </a:lvl7pPr>
            <a:lvl8pPr marL="8225348" algn="l" defTabSz="1175050" rtl="0" eaLnBrk="1" latinLnBrk="0" hangingPunct="1">
              <a:defRPr sz="4626" kern="1200">
                <a:solidFill>
                  <a:schemeClr val="lt1"/>
                </a:solidFill>
                <a:latin typeface="+mn-lt"/>
                <a:ea typeface="+mn-ea"/>
                <a:cs typeface="+mn-cs"/>
              </a:defRPr>
            </a:lvl8pPr>
            <a:lvl9pPr marL="9400398" algn="l" defTabSz="1175050" rtl="0" eaLnBrk="1" latinLnBrk="0" hangingPunct="1">
              <a:defRPr sz="4626" kern="1200">
                <a:solidFill>
                  <a:schemeClr val="lt1"/>
                </a:solidFill>
                <a:latin typeface="+mn-lt"/>
                <a:ea typeface="+mn-ea"/>
                <a:cs typeface="+mn-cs"/>
              </a:defRPr>
            </a:lvl9pPr>
          </a:lstStyle>
          <a:p>
            <a:pPr algn="ctr"/>
            <a:endParaRPr lang="en-GB"/>
          </a:p>
        </p:txBody>
      </p:sp>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42" name="Rectangle 26">
            <a:extLst>
              <a:ext uri="{FF2B5EF4-FFF2-40B4-BE49-F238E27FC236}">
                <a16:creationId xmlns:a16="http://schemas.microsoft.com/office/drawing/2014/main" id="{A7124D5F-7C2A-4EC8-AA3C-4BB26AE7EFF7}"/>
              </a:ext>
            </a:extLst>
          </p:cNvPr>
          <p:cNvSpPr/>
          <p:nvPr/>
        </p:nvSpPr>
        <p:spPr>
          <a:xfrm>
            <a:off x="10801492" y="3143767"/>
            <a:ext cx="5598005" cy="3123932"/>
          </a:xfrm>
          <a:prstGeom prst="rect">
            <a:avLst/>
          </a:prstGeom>
          <a:ln>
            <a:solidFill>
              <a:schemeClr val="tx1"/>
            </a:solidFill>
          </a:ln>
        </p:spPr>
        <p:txBody>
          <a:bodyPr wrap="square">
            <a:spAutoFit/>
          </a:bodyPr>
          <a:ls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a:lstStyle>
          <a:p>
            <a:pPr algn="just">
              <a:spcAft>
                <a:spcPts val="600"/>
              </a:spcAft>
            </a:pPr>
            <a:r>
              <a:rPr lang="fr-CH" sz="2400" b="1" dirty="0">
                <a:sym typeface="Wingdings" panose="05000000000000000000" pitchFamily="2" charset="2"/>
              </a:rPr>
              <a:t> D2 </a:t>
            </a:r>
            <a:r>
              <a:rPr lang="fr-CH" sz="2400" b="1" dirty="0" err="1">
                <a:sym typeface="Wingdings" panose="05000000000000000000" pitchFamily="2" charset="2"/>
              </a:rPr>
              <a:t>ancilliaries</a:t>
            </a:r>
            <a:r>
              <a:rPr lang="fr-CH" sz="2400" b="1" dirty="0">
                <a:sym typeface="Wingdings" panose="05000000000000000000" pitchFamily="2" charset="2"/>
              </a:rPr>
              <a:t>:</a:t>
            </a:r>
          </a:p>
          <a:p>
            <a:pPr marL="457200" indent="-457200" algn="just">
              <a:buFont typeface="Arial" panose="020B0604020202020204" pitchFamily="34" charset="0"/>
              <a:buChar char="•"/>
            </a:pPr>
            <a:r>
              <a:rPr lang="fr-CH" sz="2400" i="1" dirty="0">
                <a:sym typeface="Wingdings" panose="05000000000000000000" pitchFamily="2" charset="2"/>
              </a:rPr>
              <a:t>Jacks + </a:t>
            </a:r>
            <a:r>
              <a:rPr lang="fr-CH" sz="2400" i="1" dirty="0" err="1">
                <a:sym typeface="Wingdings" panose="05000000000000000000" pitchFamily="2" charset="2"/>
              </a:rPr>
              <a:t>reserved</a:t>
            </a:r>
            <a:r>
              <a:rPr lang="fr-CH" sz="2400" i="1" dirty="0">
                <a:sym typeface="Wingdings" panose="05000000000000000000" pitchFamily="2" charset="2"/>
              </a:rPr>
              <a:t> </a:t>
            </a:r>
            <a:r>
              <a:rPr lang="fr-CH" sz="2400" i="1" dirty="0" err="1">
                <a:sym typeface="Wingdings" panose="05000000000000000000" pitchFamily="2" charset="2"/>
              </a:rPr>
              <a:t>space</a:t>
            </a:r>
            <a:endParaRPr lang="fr-CH" sz="2400" i="1" dirty="0">
              <a:sym typeface="Wingdings" panose="05000000000000000000" pitchFamily="2" charset="2"/>
            </a:endParaRPr>
          </a:p>
          <a:p>
            <a:pPr marL="457200" indent="-457200" algn="just">
              <a:buFont typeface="Arial" panose="020B0604020202020204" pitchFamily="34" charset="0"/>
              <a:buChar char="•"/>
            </a:pPr>
            <a:r>
              <a:rPr lang="fr-CH" sz="2400" i="1" dirty="0">
                <a:sym typeface="Wingdings" panose="05000000000000000000" pitchFamily="2" charset="2"/>
              </a:rPr>
              <a:t>Motors Patch panel + </a:t>
            </a:r>
            <a:r>
              <a:rPr lang="fr-CH" sz="2400" i="1" dirty="0" err="1">
                <a:sym typeface="Wingdings" panose="05000000000000000000" pitchFamily="2" charset="2"/>
              </a:rPr>
              <a:t>Fiber</a:t>
            </a:r>
            <a:r>
              <a:rPr lang="fr-CH" sz="2400" i="1" dirty="0">
                <a:sym typeface="Wingdings" panose="05000000000000000000" pitchFamily="2" charset="2"/>
              </a:rPr>
              <a:t> terminal box + </a:t>
            </a:r>
            <a:r>
              <a:rPr lang="fr-CH" sz="2400" i="1" dirty="0" err="1">
                <a:sym typeface="Wingdings" panose="05000000000000000000" pitchFamily="2" charset="2"/>
              </a:rPr>
              <a:t>Inclinometer</a:t>
            </a:r>
            <a:endParaRPr lang="fr-CH" sz="2400" i="1" dirty="0">
              <a:sym typeface="Wingdings" panose="05000000000000000000" pitchFamily="2" charset="2"/>
            </a:endParaRPr>
          </a:p>
          <a:p>
            <a:pPr marL="457200" indent="-457200" algn="just">
              <a:buFont typeface="Arial" panose="020B0604020202020204" pitchFamily="34" charset="0"/>
              <a:buChar char="•"/>
            </a:pPr>
            <a:r>
              <a:rPr lang="fr-CH" sz="2400" i="1" dirty="0" err="1">
                <a:sym typeface="Wingdings" panose="05000000000000000000" pitchFamily="2" charset="2"/>
              </a:rPr>
              <a:t>Primary</a:t>
            </a:r>
            <a:r>
              <a:rPr lang="fr-CH" sz="2400" i="1" dirty="0">
                <a:sym typeface="Wingdings" panose="05000000000000000000" pitchFamily="2" charset="2"/>
              </a:rPr>
              <a:t> </a:t>
            </a:r>
            <a:r>
              <a:rPr lang="fr-CH" sz="2400" i="1" dirty="0" err="1">
                <a:sym typeface="Wingdings" panose="05000000000000000000" pitchFamily="2" charset="2"/>
              </a:rPr>
              <a:t>pump</a:t>
            </a:r>
            <a:r>
              <a:rPr lang="fr-CH" sz="2400" i="1" dirty="0">
                <a:sym typeface="Wingdings" panose="05000000000000000000" pitchFamily="2" charset="2"/>
              </a:rPr>
              <a:t> + Vacuum </a:t>
            </a:r>
            <a:r>
              <a:rPr lang="fr-CH" sz="2400" i="1" dirty="0" err="1">
                <a:sym typeface="Wingdings" panose="05000000000000000000" pitchFamily="2" charset="2"/>
              </a:rPr>
              <a:t>minirack</a:t>
            </a:r>
            <a:endParaRPr lang="fr-CH" sz="2400" i="1" dirty="0">
              <a:sym typeface="Wingdings" panose="05000000000000000000" pitchFamily="2" charset="2"/>
            </a:endParaRPr>
          </a:p>
          <a:p>
            <a:pPr marL="457200" indent="-457200" algn="just">
              <a:buFont typeface="Arial" panose="020B0604020202020204" pitchFamily="34" charset="0"/>
              <a:buChar char="•"/>
            </a:pPr>
            <a:r>
              <a:rPr lang="fr-CH" sz="2400" i="1" dirty="0">
                <a:sym typeface="Wingdings" panose="05000000000000000000" pitchFamily="2" charset="2"/>
              </a:rPr>
              <a:t>Mobile </a:t>
            </a:r>
            <a:r>
              <a:rPr lang="fr-CH" sz="2400" i="1" dirty="0" err="1">
                <a:sym typeface="Wingdings" panose="05000000000000000000" pitchFamily="2" charset="2"/>
              </a:rPr>
              <a:t>pumping</a:t>
            </a:r>
            <a:r>
              <a:rPr lang="fr-CH" sz="2400" i="1" dirty="0">
                <a:sym typeface="Wingdings" panose="05000000000000000000" pitchFamily="2" charset="2"/>
              </a:rPr>
              <a:t> group (trolley)</a:t>
            </a:r>
          </a:p>
          <a:p>
            <a:pPr marL="457200" indent="-457200" algn="just">
              <a:buFont typeface="Arial" panose="020B0604020202020204" pitchFamily="34" charset="0"/>
              <a:buChar char="•"/>
            </a:pPr>
            <a:r>
              <a:rPr lang="fr-CH" sz="2400" i="1" dirty="0">
                <a:sym typeface="Wingdings" panose="05000000000000000000" pitchFamily="2" charset="2"/>
              </a:rPr>
              <a:t>Survey </a:t>
            </a:r>
            <a:r>
              <a:rPr lang="fr-CH" sz="2400" i="1" dirty="0" err="1">
                <a:sym typeface="Wingdings" panose="05000000000000000000" pitchFamily="2" charset="2"/>
              </a:rPr>
              <a:t>electrical</a:t>
            </a:r>
            <a:r>
              <a:rPr lang="fr-CH" sz="2400" i="1" dirty="0">
                <a:sym typeface="Wingdings" panose="05000000000000000000" pitchFamily="2" charset="2"/>
              </a:rPr>
              <a:t> boxes</a:t>
            </a:r>
          </a:p>
          <a:p>
            <a:pPr marL="457200" indent="-457200" algn="just">
              <a:buFont typeface="Arial" panose="020B0604020202020204" pitchFamily="34" charset="0"/>
              <a:buChar char="•"/>
            </a:pPr>
            <a:r>
              <a:rPr lang="fr-CH" sz="2400" i="1" dirty="0" err="1">
                <a:sym typeface="Wingdings" panose="05000000000000000000" pitchFamily="2" charset="2"/>
              </a:rPr>
              <a:t>Electrical</a:t>
            </a:r>
            <a:r>
              <a:rPr lang="fr-CH" sz="2400" i="1" dirty="0">
                <a:sym typeface="Wingdings" panose="05000000000000000000" pitchFamily="2" charset="2"/>
              </a:rPr>
              <a:t> plugs</a:t>
            </a:r>
          </a:p>
        </p:txBody>
      </p:sp>
      <p:pic>
        <p:nvPicPr>
          <p:cNvPr id="44" name="Picture 27">
            <a:extLst>
              <a:ext uri="{FF2B5EF4-FFF2-40B4-BE49-F238E27FC236}">
                <a16:creationId xmlns:a16="http://schemas.microsoft.com/office/drawing/2014/main" id="{09CB853A-9FC4-47A7-AA61-7E28D53D5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84297" y="5912844"/>
            <a:ext cx="1130932" cy="994086"/>
          </a:xfrm>
          <a:prstGeom prst="rect">
            <a:avLst/>
          </a:prstGeom>
        </p:spPr>
      </p:pic>
      <p:sp>
        <p:nvSpPr>
          <p:cNvPr id="46" name="TextBox 22">
            <a:extLst>
              <a:ext uri="{FF2B5EF4-FFF2-40B4-BE49-F238E27FC236}">
                <a16:creationId xmlns:a16="http://schemas.microsoft.com/office/drawing/2014/main" id="{F4FA379A-3E27-4E25-83B9-36A4190C7F83}"/>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47" name="Rectangle 43">
            <a:extLst>
              <a:ext uri="{FF2B5EF4-FFF2-40B4-BE49-F238E27FC236}">
                <a16:creationId xmlns:a16="http://schemas.microsoft.com/office/drawing/2014/main" id="{D9B5EB30-51A5-4CAE-BB32-34DD5A6690DB}"/>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6" name="Straight Connector 44">
            <a:extLst>
              <a:ext uri="{FF2B5EF4-FFF2-40B4-BE49-F238E27FC236}">
                <a16:creationId xmlns:a16="http://schemas.microsoft.com/office/drawing/2014/main" id="{48F763ED-AA8F-4F69-A733-A959714CBE9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27" name="TextBox 42">
            <a:extLst>
              <a:ext uri="{FF2B5EF4-FFF2-40B4-BE49-F238E27FC236}">
                <a16:creationId xmlns:a16="http://schemas.microsoft.com/office/drawing/2014/main" id="{F4C91CE3-D1A0-4254-B755-ADADC882CF8F}"/>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t>Pending</a:t>
            </a:r>
            <a:r>
              <a:rPr lang="fr-CH" i="0" u="sng" dirty="0"/>
              <a:t> points/ Next </a:t>
            </a:r>
            <a:r>
              <a:rPr lang="fr-CH" i="0" u="sng" dirty="0" err="1"/>
              <a:t>Steps</a:t>
            </a:r>
            <a:endParaRPr lang="fr-CH" i="0" u="sng" dirty="0"/>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28" name="Straight Connector 44">
            <a:extLst>
              <a:ext uri="{FF2B5EF4-FFF2-40B4-BE49-F238E27FC236}">
                <a16:creationId xmlns:a16="http://schemas.microsoft.com/office/drawing/2014/main" id="{6CB595E8-D379-44B8-B61F-1448563BB430}"/>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29" name="Rectangle 45">
            <a:extLst>
              <a:ext uri="{FF2B5EF4-FFF2-40B4-BE49-F238E27FC236}">
                <a16:creationId xmlns:a16="http://schemas.microsoft.com/office/drawing/2014/main" id="{2C04C0A5-0E6B-4C9B-BAE2-A920A0DC3149}"/>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0" name="Rectangle 46">
            <a:extLst>
              <a:ext uri="{FF2B5EF4-FFF2-40B4-BE49-F238E27FC236}">
                <a16:creationId xmlns:a16="http://schemas.microsoft.com/office/drawing/2014/main" id="{4B4AE80D-B687-4EA7-9497-5163D667185A}"/>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1" name="Rectangle 47">
            <a:extLst>
              <a:ext uri="{FF2B5EF4-FFF2-40B4-BE49-F238E27FC236}">
                <a16:creationId xmlns:a16="http://schemas.microsoft.com/office/drawing/2014/main" id="{8B874F08-7BB3-4455-BE4E-A0D779320D32}"/>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2" name="Rectangle 48">
            <a:extLst>
              <a:ext uri="{FF2B5EF4-FFF2-40B4-BE49-F238E27FC236}">
                <a16:creationId xmlns:a16="http://schemas.microsoft.com/office/drawing/2014/main" id="{20EFA866-2301-4CB2-986C-948B0C89CBE6}"/>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3" name="Rectangle 49">
            <a:extLst>
              <a:ext uri="{FF2B5EF4-FFF2-40B4-BE49-F238E27FC236}">
                <a16:creationId xmlns:a16="http://schemas.microsoft.com/office/drawing/2014/main" id="{9E660D5D-6D05-405F-9921-FF36D0396877}"/>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4" name="Rectangle 50">
            <a:extLst>
              <a:ext uri="{FF2B5EF4-FFF2-40B4-BE49-F238E27FC236}">
                <a16:creationId xmlns:a16="http://schemas.microsoft.com/office/drawing/2014/main" id="{8A36A946-11C3-498E-8793-F7DE1D010B98}"/>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5" name="Rectangle 51">
            <a:extLst>
              <a:ext uri="{FF2B5EF4-FFF2-40B4-BE49-F238E27FC236}">
                <a16:creationId xmlns:a16="http://schemas.microsoft.com/office/drawing/2014/main" id="{8FFD3EA7-36FF-4375-A186-5154A84B9F4D}"/>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52">
            <a:extLst>
              <a:ext uri="{FF2B5EF4-FFF2-40B4-BE49-F238E27FC236}">
                <a16:creationId xmlns:a16="http://schemas.microsoft.com/office/drawing/2014/main" id="{683E1D9A-15A3-4EED-A76F-52EAB0A61910}"/>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7" name="Rectangle 36">
            <a:extLst>
              <a:ext uri="{FF2B5EF4-FFF2-40B4-BE49-F238E27FC236}">
                <a16:creationId xmlns:a16="http://schemas.microsoft.com/office/drawing/2014/main" id="{01145F38-D9AC-44B6-8473-D9280B81E148}"/>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8" name="Rectangle 38">
            <a:extLst>
              <a:ext uri="{FF2B5EF4-FFF2-40B4-BE49-F238E27FC236}">
                <a16:creationId xmlns:a16="http://schemas.microsoft.com/office/drawing/2014/main" id="{D793DA72-D18D-433C-94D8-A2A0BC0D0C0D}"/>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3" name="TextBox 42">
            <a:extLst>
              <a:ext uri="{FF2B5EF4-FFF2-40B4-BE49-F238E27FC236}">
                <a16:creationId xmlns:a16="http://schemas.microsoft.com/office/drawing/2014/main" id="{46896558-DBA5-4934-AE68-4B3BDACCAE96}"/>
              </a:ext>
            </a:extLst>
          </p:cNvPr>
          <p:cNvSpPr txBox="1"/>
          <p:nvPr/>
        </p:nvSpPr>
        <p:spPr>
          <a:xfrm>
            <a:off x="10877009" y="1406857"/>
            <a:ext cx="13231086" cy="707886"/>
          </a:xfrm>
          <a:prstGeom prst="rect">
            <a:avLst/>
          </a:prstGeom>
          <a:noFill/>
        </p:spPr>
        <p:txBody>
          <a:bodyPr wrap="square">
            <a:spAutoFit/>
          </a:bodyPr>
          <a:lstStyle/>
          <a:p>
            <a:pPr algn="just"/>
            <a:r>
              <a:rPr lang="fr-CH" sz="4000" b="1" i="1" dirty="0">
                <a:solidFill>
                  <a:schemeClr val="accent3"/>
                </a:solidFill>
                <a:sym typeface="Wingdings" panose="05000000000000000000" pitchFamily="2" charset="2"/>
              </a:rPr>
              <a:t>Ancillaires distribution </a:t>
            </a:r>
            <a:r>
              <a:rPr lang="fr-CH" sz="4000" b="1" i="1" dirty="0" err="1">
                <a:solidFill>
                  <a:schemeClr val="accent3"/>
                </a:solidFill>
                <a:sym typeface="Wingdings" panose="05000000000000000000" pitchFamily="2" charset="2"/>
              </a:rPr>
              <a:t>currently</a:t>
            </a:r>
            <a:r>
              <a:rPr lang="fr-CH" sz="4000" b="1" i="1" dirty="0">
                <a:solidFill>
                  <a:schemeClr val="accent3"/>
                </a:solidFill>
                <a:sym typeface="Wingdings" panose="05000000000000000000" pitchFamily="2" charset="2"/>
              </a:rPr>
              <a:t> </a:t>
            </a:r>
            <a:r>
              <a:rPr lang="fr-CH" sz="4000" b="1" i="1" dirty="0" err="1">
                <a:solidFill>
                  <a:schemeClr val="accent3"/>
                </a:solidFill>
                <a:sym typeface="Wingdings" panose="05000000000000000000" pitchFamily="2" charset="2"/>
              </a:rPr>
              <a:t>under</a:t>
            </a:r>
            <a:r>
              <a:rPr lang="fr-CH" sz="4000" b="1" i="1" dirty="0">
                <a:solidFill>
                  <a:schemeClr val="accent3"/>
                </a:solidFill>
                <a:sym typeface="Wingdings" panose="05000000000000000000" pitchFamily="2" charset="2"/>
              </a:rPr>
              <a:t> </a:t>
            </a:r>
            <a:r>
              <a:rPr lang="fr-CH" sz="4000" b="1" i="1" dirty="0" err="1">
                <a:solidFill>
                  <a:schemeClr val="accent3"/>
                </a:solidFill>
                <a:sym typeface="Wingdings" panose="05000000000000000000" pitchFamily="2" charset="2"/>
              </a:rPr>
              <a:t>study</a:t>
            </a:r>
            <a:r>
              <a:rPr lang="fr-CH" sz="4000" b="1" i="1" dirty="0">
                <a:solidFill>
                  <a:schemeClr val="accent3"/>
                </a:solidFill>
                <a:sym typeface="Wingdings" panose="05000000000000000000" pitchFamily="2" charset="2"/>
              </a:rPr>
              <a:t>! </a:t>
            </a:r>
          </a:p>
        </p:txBody>
      </p:sp>
      <p:sp>
        <p:nvSpPr>
          <p:cNvPr id="61" name="Rectangle 26">
            <a:extLst>
              <a:ext uri="{FF2B5EF4-FFF2-40B4-BE49-F238E27FC236}">
                <a16:creationId xmlns:a16="http://schemas.microsoft.com/office/drawing/2014/main" id="{7F7646DB-BD78-4CE7-9C5E-B2CC1B427355}"/>
              </a:ext>
            </a:extLst>
          </p:cNvPr>
          <p:cNvSpPr/>
          <p:nvPr/>
        </p:nvSpPr>
        <p:spPr>
          <a:xfrm>
            <a:off x="10801492" y="6454939"/>
            <a:ext cx="5615217" cy="1938992"/>
          </a:xfrm>
          <a:prstGeom prst="rect">
            <a:avLst/>
          </a:prstGeom>
          <a:solidFill>
            <a:schemeClr val="bg1"/>
          </a:solidFill>
          <a:ln>
            <a:solidFill>
              <a:schemeClr val="tx1"/>
            </a:solidFill>
          </a:ln>
        </p:spPr>
        <p:txBody>
          <a:bodyPr wrap="square">
            <a:spAutoFit/>
          </a:bodyPr>
          <a:ls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a:lstStyle>
          <a:p>
            <a:r>
              <a:rPr lang="fr-CH" sz="2400" b="1" dirty="0">
                <a:solidFill>
                  <a:schemeClr val="accent3"/>
                </a:solidFill>
                <a:sym typeface="Wingdings" panose="05000000000000000000" pitchFamily="2" charset="2"/>
              </a:rPr>
              <a:t>DFM </a:t>
            </a:r>
            <a:r>
              <a:rPr lang="fr-CH" sz="2400" b="1" dirty="0" err="1">
                <a:solidFill>
                  <a:schemeClr val="accent3"/>
                </a:solidFill>
                <a:sym typeface="Wingdings" panose="05000000000000000000" pitchFamily="2" charset="2"/>
              </a:rPr>
              <a:t>equipment</a:t>
            </a:r>
            <a:r>
              <a:rPr lang="fr-CH" sz="2400" b="1" dirty="0">
                <a:solidFill>
                  <a:schemeClr val="accent3"/>
                </a:solidFill>
                <a:sym typeface="Wingdings" panose="05000000000000000000" pitchFamily="2" charset="2"/>
              </a:rPr>
              <a:t> (</a:t>
            </a:r>
            <a:r>
              <a:rPr lang="fr-CH" sz="2400" b="1" dirty="0" err="1">
                <a:solidFill>
                  <a:schemeClr val="accent3"/>
                </a:solidFill>
                <a:sym typeface="Wingdings" panose="05000000000000000000" pitchFamily="2" charset="2"/>
              </a:rPr>
              <a:t>redundant</a:t>
            </a:r>
            <a:r>
              <a:rPr lang="en-GB" sz="2400" b="1" dirty="0">
                <a:solidFill>
                  <a:schemeClr val="accent3"/>
                </a:solidFill>
                <a:sym typeface="Wingdings" panose="05000000000000000000" pitchFamily="2" charset="2"/>
              </a:rPr>
              <a:t>, simplification would be important to ease installation and integration</a:t>
            </a:r>
            <a:r>
              <a:rPr lang="fr-CH" sz="2400" b="1" dirty="0">
                <a:solidFill>
                  <a:schemeClr val="accent3"/>
                </a:solidFill>
                <a:sym typeface="Wingdings" panose="05000000000000000000" pitchFamily="2" charset="2"/>
              </a:rPr>
              <a:t>):</a:t>
            </a:r>
          </a:p>
          <a:p>
            <a:pPr marL="457200" indent="-457200" algn="just">
              <a:buFont typeface="Arial" panose="020B0604020202020204" pitchFamily="34" charset="0"/>
              <a:buChar char="•"/>
            </a:pPr>
            <a:r>
              <a:rPr lang="fr-CH" sz="2400" dirty="0">
                <a:solidFill>
                  <a:schemeClr val="accent3"/>
                </a:solidFill>
                <a:sym typeface="Wingdings" panose="05000000000000000000" pitchFamily="2" charset="2"/>
              </a:rPr>
              <a:t>2 bypass at QXL </a:t>
            </a:r>
            <a:r>
              <a:rPr lang="fr-CH" sz="2400" dirty="0" err="1">
                <a:solidFill>
                  <a:schemeClr val="accent3"/>
                </a:solidFill>
                <a:sym typeface="Wingdings" panose="05000000000000000000" pitchFamily="2" charset="2"/>
              </a:rPr>
              <a:t>side</a:t>
            </a:r>
            <a:endParaRPr lang="fr-CH" sz="2400" dirty="0">
              <a:solidFill>
                <a:schemeClr val="accent3"/>
              </a:solidFill>
              <a:sym typeface="Wingdings" panose="05000000000000000000" pitchFamily="2" charset="2"/>
            </a:endParaRPr>
          </a:p>
          <a:p>
            <a:pPr marL="457200" indent="-457200" algn="just">
              <a:buFont typeface="Arial" panose="020B0604020202020204" pitchFamily="34" charset="0"/>
              <a:buChar char="•"/>
            </a:pPr>
            <a:r>
              <a:rPr lang="fr-CH" sz="2400" dirty="0">
                <a:solidFill>
                  <a:schemeClr val="accent3"/>
                </a:solidFill>
                <a:sym typeface="Wingdings" panose="05000000000000000000" pitchFamily="2" charset="2"/>
              </a:rPr>
              <a:t>2 gauges at the </a:t>
            </a:r>
            <a:r>
              <a:rPr lang="fr-CH" sz="2400" dirty="0" err="1">
                <a:solidFill>
                  <a:schemeClr val="accent3"/>
                </a:solidFill>
                <a:sym typeface="Wingdings" panose="05000000000000000000" pitchFamily="2" charset="2"/>
              </a:rPr>
              <a:t>bottom</a:t>
            </a:r>
            <a:endParaRPr lang="fr-CH" sz="2400" dirty="0">
              <a:solidFill>
                <a:schemeClr val="accent3"/>
              </a:solidFill>
              <a:sym typeface="Wingdings" panose="05000000000000000000" pitchFamily="2" charset="2"/>
            </a:endParaRPr>
          </a:p>
        </p:txBody>
      </p:sp>
      <p:sp>
        <p:nvSpPr>
          <p:cNvPr id="45" name="Rectangle 26">
            <a:extLst>
              <a:ext uri="{FF2B5EF4-FFF2-40B4-BE49-F238E27FC236}">
                <a16:creationId xmlns:a16="http://schemas.microsoft.com/office/drawing/2014/main" id="{762160CF-85EE-473D-958D-5A22BBC57154}"/>
              </a:ext>
            </a:extLst>
          </p:cNvPr>
          <p:cNvSpPr/>
          <p:nvPr/>
        </p:nvSpPr>
        <p:spPr>
          <a:xfrm>
            <a:off x="16920765" y="3122263"/>
            <a:ext cx="5090216" cy="1569660"/>
          </a:xfrm>
          <a:prstGeom prst="rect">
            <a:avLst/>
          </a:prstGeom>
          <a:ln>
            <a:solidFill>
              <a:schemeClr val="tx1"/>
            </a:solidFill>
          </a:ln>
        </p:spPr>
        <p:txBody>
          <a:bodyPr wrap="square">
            <a:spAutoFit/>
          </a:bodyPr>
          <a:ls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a:lstStyle>
          <a:p>
            <a:pPr algn="just"/>
            <a:r>
              <a:rPr lang="fr-CH" sz="2400" b="1" dirty="0">
                <a:solidFill>
                  <a:schemeClr val="accent3"/>
                </a:solidFill>
                <a:sym typeface="Wingdings" panose="05000000000000000000" pitchFamily="2" charset="2"/>
              </a:rPr>
              <a:t>DFM </a:t>
            </a:r>
            <a:r>
              <a:rPr lang="fr-CH" sz="2400" b="1" dirty="0" err="1">
                <a:solidFill>
                  <a:schemeClr val="accent3"/>
                </a:solidFill>
                <a:sym typeface="Wingdings" panose="05000000000000000000" pitchFamily="2" charset="2"/>
              </a:rPr>
              <a:t>ancilliaries</a:t>
            </a:r>
            <a:r>
              <a:rPr lang="fr-CH" sz="2400" b="1" dirty="0">
                <a:solidFill>
                  <a:schemeClr val="accent3"/>
                </a:solidFill>
                <a:sym typeface="Wingdings" panose="05000000000000000000" pitchFamily="2" charset="2"/>
              </a:rPr>
              <a:t>:</a:t>
            </a:r>
          </a:p>
          <a:p>
            <a:pPr marL="457200" indent="-457200" algn="just">
              <a:buFont typeface="Arial" panose="020B0604020202020204" pitchFamily="34" charset="0"/>
              <a:buChar char="•"/>
            </a:pPr>
            <a:r>
              <a:rPr lang="fr-CH" sz="2400" dirty="0">
                <a:solidFill>
                  <a:schemeClr val="accent3"/>
                </a:solidFill>
                <a:sym typeface="Wingdings" panose="05000000000000000000" pitchFamily="2" charset="2"/>
              </a:rPr>
              <a:t>2 mobile </a:t>
            </a:r>
            <a:r>
              <a:rPr lang="fr-CH" sz="2400" dirty="0" err="1">
                <a:solidFill>
                  <a:schemeClr val="accent3"/>
                </a:solidFill>
                <a:sym typeface="Wingdings" panose="05000000000000000000" pitchFamily="2" charset="2"/>
              </a:rPr>
              <a:t>pumping</a:t>
            </a:r>
            <a:r>
              <a:rPr lang="fr-CH" sz="2400" dirty="0">
                <a:solidFill>
                  <a:schemeClr val="accent3"/>
                </a:solidFill>
                <a:sym typeface="Wingdings" panose="05000000000000000000" pitchFamily="2" charset="2"/>
              </a:rPr>
              <a:t> groups at transport </a:t>
            </a:r>
            <a:r>
              <a:rPr lang="fr-CH" sz="2400" dirty="0" err="1">
                <a:solidFill>
                  <a:schemeClr val="accent3"/>
                </a:solidFill>
                <a:sym typeface="Wingdings" panose="05000000000000000000" pitchFamily="2" charset="2"/>
              </a:rPr>
              <a:t>side</a:t>
            </a:r>
            <a:r>
              <a:rPr lang="en-GB" sz="2400" dirty="0">
                <a:solidFill>
                  <a:schemeClr val="accent3"/>
                </a:solidFill>
                <a:sym typeface="Wingdings" panose="05000000000000000000" pitchFamily="2" charset="2"/>
              </a:rPr>
              <a:t> </a:t>
            </a:r>
            <a:r>
              <a:rPr lang="fr-CH" sz="2400" dirty="0">
                <a:solidFill>
                  <a:schemeClr val="accent3"/>
                </a:solidFill>
                <a:sym typeface="Wingdings" panose="05000000000000000000" pitchFamily="2" charset="2"/>
              </a:rPr>
              <a:t> </a:t>
            </a:r>
            <a:r>
              <a:rPr lang="fr-CH" sz="2400" i="1" dirty="0">
                <a:solidFill>
                  <a:schemeClr val="accent3"/>
                </a:solidFill>
                <a:sym typeface="Wingdings" panose="05000000000000000000" pitchFamily="2" charset="2"/>
              </a:rPr>
              <a:t>1 extra Trolley </a:t>
            </a:r>
            <a:r>
              <a:rPr lang="fr-CH" sz="2400" dirty="0" err="1">
                <a:solidFill>
                  <a:schemeClr val="accent3"/>
                </a:solidFill>
                <a:sym typeface="Wingdings" panose="05000000000000000000" pitchFamily="2" charset="2"/>
              </a:rPr>
              <a:t>needed</a:t>
            </a:r>
            <a:endParaRPr lang="fr-CH" sz="2400" dirty="0">
              <a:solidFill>
                <a:schemeClr val="accent3"/>
              </a:solidFill>
              <a:sym typeface="Wingdings" panose="05000000000000000000" pitchFamily="2" charset="2"/>
            </a:endParaRPr>
          </a:p>
        </p:txBody>
      </p:sp>
      <p:sp>
        <p:nvSpPr>
          <p:cNvPr id="3" name="TextBox 2">
            <a:extLst>
              <a:ext uri="{FF2B5EF4-FFF2-40B4-BE49-F238E27FC236}">
                <a16:creationId xmlns:a16="http://schemas.microsoft.com/office/drawing/2014/main" id="{1E558BCC-1B01-4B54-B4C5-CDA5C3D538B8}"/>
              </a:ext>
            </a:extLst>
          </p:cNvPr>
          <p:cNvSpPr txBox="1"/>
          <p:nvPr/>
        </p:nvSpPr>
        <p:spPr>
          <a:xfrm>
            <a:off x="10784281" y="2558207"/>
            <a:ext cx="5615217" cy="400110"/>
          </a:xfrm>
          <a:prstGeom prst="rect">
            <a:avLst/>
          </a:prstGeom>
          <a:noFill/>
        </p:spPr>
        <p:txBody>
          <a:bodyPr wrap="square" rtlCol="0">
            <a:spAutoFit/>
          </a:bodyPr>
          <a:lstStyle/>
          <a:p>
            <a:r>
              <a:rPr lang="fr-CH" sz="2000" b="1" dirty="0" err="1">
                <a:solidFill>
                  <a:srgbClr val="00B050"/>
                </a:solidFill>
              </a:rPr>
              <a:t>Already</a:t>
            </a:r>
            <a:r>
              <a:rPr lang="fr-CH" sz="2000" b="1" dirty="0">
                <a:solidFill>
                  <a:srgbClr val="00B050"/>
                </a:solidFill>
              </a:rPr>
              <a:t> </a:t>
            </a:r>
            <a:r>
              <a:rPr lang="fr-CH" sz="2000" b="1" dirty="0" err="1">
                <a:solidFill>
                  <a:srgbClr val="00B050"/>
                </a:solidFill>
              </a:rPr>
              <a:t>integrated</a:t>
            </a:r>
            <a:r>
              <a:rPr lang="fr-CH" sz="2000" b="1" dirty="0">
                <a:solidFill>
                  <a:srgbClr val="00B050"/>
                </a:solidFill>
              </a:rPr>
              <a:t> </a:t>
            </a:r>
            <a:r>
              <a:rPr lang="fr-CH" sz="2000" dirty="0"/>
              <a:t>in 3D </a:t>
            </a:r>
            <a:r>
              <a:rPr lang="fr-CH" sz="2000" dirty="0" err="1"/>
              <a:t>integration</a:t>
            </a:r>
            <a:r>
              <a:rPr lang="fr-CH" sz="2000" dirty="0"/>
              <a:t> </a:t>
            </a:r>
            <a:r>
              <a:rPr lang="fr-CH" sz="2000" dirty="0" err="1"/>
              <a:t>models</a:t>
            </a:r>
            <a:r>
              <a:rPr lang="fr-CH" sz="2000" dirty="0"/>
              <a:t>:</a:t>
            </a:r>
            <a:endParaRPr lang="en-US" sz="2000" dirty="0"/>
          </a:p>
        </p:txBody>
      </p:sp>
      <p:sp>
        <p:nvSpPr>
          <p:cNvPr id="49" name="TextBox 48">
            <a:extLst>
              <a:ext uri="{FF2B5EF4-FFF2-40B4-BE49-F238E27FC236}">
                <a16:creationId xmlns:a16="http://schemas.microsoft.com/office/drawing/2014/main" id="{CF37F3BE-A2EF-49DE-B760-A781AE128D97}"/>
              </a:ext>
            </a:extLst>
          </p:cNvPr>
          <p:cNvSpPr txBox="1"/>
          <p:nvPr/>
        </p:nvSpPr>
        <p:spPr>
          <a:xfrm>
            <a:off x="16939970" y="2549998"/>
            <a:ext cx="5615217" cy="400110"/>
          </a:xfrm>
          <a:prstGeom prst="rect">
            <a:avLst/>
          </a:prstGeom>
          <a:noFill/>
        </p:spPr>
        <p:txBody>
          <a:bodyPr wrap="square" rtlCol="0">
            <a:spAutoFit/>
          </a:bodyPr>
          <a:lstStyle/>
          <a:p>
            <a:r>
              <a:rPr lang="fr-CH" sz="2000" b="1" dirty="0">
                <a:solidFill>
                  <a:srgbClr val="C00000"/>
                </a:solidFill>
              </a:rPr>
              <a:t>To </a:t>
            </a:r>
            <a:r>
              <a:rPr lang="fr-CH" sz="2000" b="1" dirty="0" err="1">
                <a:solidFill>
                  <a:srgbClr val="C00000"/>
                </a:solidFill>
              </a:rPr>
              <a:t>be</a:t>
            </a:r>
            <a:r>
              <a:rPr lang="fr-CH" sz="2000" b="1" dirty="0">
                <a:solidFill>
                  <a:srgbClr val="C00000"/>
                </a:solidFill>
              </a:rPr>
              <a:t> </a:t>
            </a:r>
            <a:r>
              <a:rPr lang="fr-CH" sz="2000" b="1" dirty="0" err="1">
                <a:solidFill>
                  <a:srgbClr val="C00000"/>
                </a:solidFill>
              </a:rPr>
              <a:t>integrated</a:t>
            </a:r>
            <a:r>
              <a:rPr lang="fr-CH" sz="2000" b="1" dirty="0">
                <a:solidFill>
                  <a:srgbClr val="C00000"/>
                </a:solidFill>
              </a:rPr>
              <a:t> </a:t>
            </a:r>
            <a:r>
              <a:rPr lang="fr-CH" sz="2000" dirty="0"/>
              <a:t>in 3D </a:t>
            </a:r>
            <a:r>
              <a:rPr lang="fr-CH" sz="2000" dirty="0" err="1"/>
              <a:t>integration</a:t>
            </a:r>
            <a:r>
              <a:rPr lang="fr-CH" sz="2000" dirty="0"/>
              <a:t> </a:t>
            </a:r>
            <a:r>
              <a:rPr lang="fr-CH" sz="2000" dirty="0" err="1"/>
              <a:t>models</a:t>
            </a:r>
            <a:r>
              <a:rPr lang="fr-CH" sz="2000" dirty="0"/>
              <a:t>:</a:t>
            </a:r>
            <a:endParaRPr lang="en-US" sz="2000" dirty="0"/>
          </a:p>
        </p:txBody>
      </p:sp>
    </p:spTree>
    <p:extLst>
      <p:ext uri="{BB962C8B-B14F-4D97-AF65-F5344CB8AC3E}">
        <p14:creationId xmlns:p14="http://schemas.microsoft.com/office/powerpoint/2010/main" val="908819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grpSp>
        <p:nvGrpSpPr>
          <p:cNvPr id="4" name="Grupo 3">
            <a:extLst>
              <a:ext uri="{FF2B5EF4-FFF2-40B4-BE49-F238E27FC236}">
                <a16:creationId xmlns:a16="http://schemas.microsoft.com/office/drawing/2014/main" id="{D231ADC0-5D2A-4A72-ABFF-B5918C233307}"/>
              </a:ext>
            </a:extLst>
          </p:cNvPr>
          <p:cNvGrpSpPr/>
          <p:nvPr/>
        </p:nvGrpSpPr>
        <p:grpSpPr>
          <a:xfrm>
            <a:off x="10761001" y="1258233"/>
            <a:ext cx="10974600" cy="10906329"/>
            <a:chOff x="9647957" y="5348756"/>
            <a:chExt cx="10974600" cy="10906329"/>
          </a:xfrm>
        </p:grpSpPr>
        <p:pic>
          <p:nvPicPr>
            <p:cNvPr id="3" name="Imagen 2">
              <a:extLst>
                <a:ext uri="{FF2B5EF4-FFF2-40B4-BE49-F238E27FC236}">
                  <a16:creationId xmlns:a16="http://schemas.microsoft.com/office/drawing/2014/main" id="{673BDB93-D40E-4906-B091-3F1D69BDB28D}"/>
                </a:ext>
              </a:extLst>
            </p:cNvPr>
            <p:cNvPicPr>
              <a:picLocks noChangeAspect="1"/>
            </p:cNvPicPr>
            <p:nvPr/>
          </p:nvPicPr>
          <p:blipFill>
            <a:blip r:embed="rId2"/>
            <a:stretch>
              <a:fillRect/>
            </a:stretch>
          </p:blipFill>
          <p:spPr>
            <a:xfrm>
              <a:off x="9647957" y="5348756"/>
              <a:ext cx="10974600" cy="10906329"/>
            </a:xfrm>
            <a:prstGeom prst="rect">
              <a:avLst/>
            </a:prstGeom>
          </p:spPr>
        </p:pic>
        <p:pic>
          <p:nvPicPr>
            <p:cNvPr id="44" name="Picture 27">
              <a:extLst>
                <a:ext uri="{FF2B5EF4-FFF2-40B4-BE49-F238E27FC236}">
                  <a16:creationId xmlns:a16="http://schemas.microsoft.com/office/drawing/2014/main" id="{09CB853A-9FC4-47A7-AA61-7E28D53D5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67094" y="14242957"/>
              <a:ext cx="1444878" cy="1270044"/>
            </a:xfrm>
            <a:prstGeom prst="rect">
              <a:avLst/>
            </a:prstGeom>
          </p:spPr>
        </p:pic>
      </p:grpSp>
      <p:sp>
        <p:nvSpPr>
          <p:cNvPr id="46" name="TextBox 22">
            <a:extLst>
              <a:ext uri="{FF2B5EF4-FFF2-40B4-BE49-F238E27FC236}">
                <a16:creationId xmlns:a16="http://schemas.microsoft.com/office/drawing/2014/main" id="{F4FA379A-3E27-4E25-83B9-36A4190C7F83}"/>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47" name="Rectangle 43">
            <a:extLst>
              <a:ext uri="{FF2B5EF4-FFF2-40B4-BE49-F238E27FC236}">
                <a16:creationId xmlns:a16="http://schemas.microsoft.com/office/drawing/2014/main" id="{D9B5EB30-51A5-4CAE-BB32-34DD5A6690DB}"/>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6">
            <a:extLst>
              <a:ext uri="{FF2B5EF4-FFF2-40B4-BE49-F238E27FC236}">
                <a16:creationId xmlns:a16="http://schemas.microsoft.com/office/drawing/2014/main" id="{E1E15098-B10E-490B-9A3B-BED636A4E56B}"/>
              </a:ext>
            </a:extLst>
          </p:cNvPr>
          <p:cNvSpPr/>
          <p:nvPr/>
        </p:nvSpPr>
        <p:spPr>
          <a:xfrm>
            <a:off x="2528903" y="11855929"/>
            <a:ext cx="6379921" cy="1077218"/>
          </a:xfrm>
          <a:prstGeom prst="rect">
            <a:avLst/>
          </a:prstGeom>
          <a:ln>
            <a:solidFill>
              <a:schemeClr val="tx1"/>
            </a:solidFill>
          </a:ln>
        </p:spPr>
        <p:txBody>
          <a:bodyPr wrap="square">
            <a:spAutoFit/>
          </a:bodyPr>
          <a:ls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a:lstStyle>
          <a:p>
            <a:pPr algn="ctr"/>
            <a:r>
              <a:rPr lang="es-ES" sz="2800" dirty="0"/>
              <a:t>Final QXL</a:t>
            </a:r>
            <a:r>
              <a:rPr lang="es-ES" sz="2800" dirty="0">
                <a:sym typeface="Wingdings" panose="05000000000000000000" pitchFamily="2" charset="2"/>
              </a:rPr>
              <a:t> </a:t>
            </a:r>
            <a:r>
              <a:rPr lang="es-ES" sz="2800" dirty="0" err="1">
                <a:solidFill>
                  <a:srgbClr val="C00000"/>
                </a:solidFill>
                <a:sym typeface="Wingdings" panose="05000000000000000000" pitchFamily="2" charset="2"/>
              </a:rPr>
              <a:t>waiting</a:t>
            </a:r>
            <a:r>
              <a:rPr lang="es-ES" sz="2800" dirty="0">
                <a:sym typeface="Wingdings" panose="05000000000000000000" pitchFamily="2" charset="2"/>
              </a:rPr>
              <a:t> </a:t>
            </a:r>
            <a:r>
              <a:rPr lang="es-ES" sz="3200" b="1" dirty="0">
                <a:solidFill>
                  <a:schemeClr val="accent3"/>
                </a:solidFill>
                <a:sym typeface="Wingdings" panose="05000000000000000000" pitchFamily="2" charset="2"/>
              </a:rPr>
              <a:t>SUPPLIER DESIGN</a:t>
            </a:r>
            <a:endParaRPr lang="en-GB" sz="2400" b="1" dirty="0">
              <a:solidFill>
                <a:schemeClr val="accent3"/>
              </a:solidFill>
            </a:endParaRPr>
          </a:p>
        </p:txBody>
      </p:sp>
      <p:sp>
        <p:nvSpPr>
          <p:cNvPr id="25" name="Rectangle 24">
            <a:extLst>
              <a:ext uri="{FF2B5EF4-FFF2-40B4-BE49-F238E27FC236}">
                <a16:creationId xmlns:a16="http://schemas.microsoft.com/office/drawing/2014/main" id="{20824640-4E96-4BB6-B908-FA5BA9B98D54}"/>
              </a:ext>
            </a:extLst>
          </p:cNvPr>
          <p:cNvSpPr/>
          <p:nvPr/>
        </p:nvSpPr>
        <p:spPr>
          <a:xfrm>
            <a:off x="1145768" y="9432250"/>
            <a:ext cx="9146193" cy="181588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800" dirty="0"/>
              <a:t>The </a:t>
            </a:r>
            <a:r>
              <a:rPr lang="en-GB" sz="2800" dirty="0">
                <a:solidFill>
                  <a:srgbClr val="00B050"/>
                </a:solidFill>
              </a:rPr>
              <a:t>position of the DFM jumper </a:t>
            </a:r>
            <a:r>
              <a:rPr lang="en-GB" sz="2800" dirty="0"/>
              <a:t>on the QXL has been slightly </a:t>
            </a:r>
            <a:r>
              <a:rPr lang="en-GB" sz="2800" b="1" dirty="0">
                <a:solidFill>
                  <a:srgbClr val="00B050"/>
                </a:solidFill>
              </a:rPr>
              <a:t>shifted towards the IP</a:t>
            </a:r>
            <a:r>
              <a:rPr lang="en-GB" sz="2800" dirty="0"/>
              <a:t>, according to the latest version recently provided TE-CRG </a:t>
            </a:r>
          </a:p>
          <a:p>
            <a:pPr algn="ctr"/>
            <a:r>
              <a:rPr lang="en-GB" sz="2800" dirty="0"/>
              <a:t>(which incorporates 1 extra valve in the service module)</a:t>
            </a:r>
          </a:p>
        </p:txBody>
      </p:sp>
      <p:cxnSp>
        <p:nvCxnSpPr>
          <p:cNvPr id="26" name="Straight Connector 44">
            <a:extLst>
              <a:ext uri="{FF2B5EF4-FFF2-40B4-BE49-F238E27FC236}">
                <a16:creationId xmlns:a16="http://schemas.microsoft.com/office/drawing/2014/main" id="{27928A11-B0C2-4690-BE40-935491FAEB49}"/>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27" name="TextBox 42">
            <a:extLst>
              <a:ext uri="{FF2B5EF4-FFF2-40B4-BE49-F238E27FC236}">
                <a16:creationId xmlns:a16="http://schemas.microsoft.com/office/drawing/2014/main" id="{86F2D370-2925-4E2B-8B93-89C9D139FF89}"/>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solidFill>
                  <a:schemeClr val="bg1">
                    <a:lumMod val="75000"/>
                  </a:schemeClr>
                </a:solidFill>
              </a:rPr>
              <a:t>Completed</a:t>
            </a:r>
            <a:r>
              <a:rPr lang="fr-CH" i="0" u="sng" dirty="0">
                <a:solidFill>
                  <a:schemeClr val="bg1">
                    <a:lumMod val="75000"/>
                  </a:schemeClr>
                </a:solidFill>
              </a:rPr>
              <a:t> </a:t>
            </a:r>
            <a:r>
              <a:rPr lang="fr-CH" i="0" u="sng" dirty="0" err="1">
                <a:solidFill>
                  <a:schemeClr val="bg1">
                    <a:lumMod val="75000"/>
                  </a:schemeClr>
                </a:solidFill>
              </a:rPr>
              <a:t>activities</a:t>
            </a:r>
            <a:endParaRPr lang="fr-CH" i="0"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3D </a:t>
            </a:r>
            <a:r>
              <a:rPr lang="fr-CH" sz="2400" dirty="0" err="1">
                <a:solidFill>
                  <a:schemeClr val="bg1">
                    <a:lumMod val="75000"/>
                  </a:schemeClr>
                </a:solidFill>
              </a:rPr>
              <a:t>Simplified</a:t>
            </a:r>
            <a:r>
              <a:rPr lang="fr-CH" sz="2400" dirty="0">
                <a:solidFill>
                  <a:schemeClr val="bg1">
                    <a:lumMod val="75000"/>
                  </a:schemeClr>
                </a:solidFill>
              </a:rPr>
              <a:t> </a:t>
            </a:r>
            <a:r>
              <a:rPr lang="fr-CH" sz="2400" dirty="0" err="1">
                <a:solidFill>
                  <a:schemeClr val="bg1">
                    <a:lumMod val="75000"/>
                  </a:schemeClr>
                </a:solidFill>
              </a:rPr>
              <a:t>models</a:t>
            </a:r>
            <a:r>
              <a:rPr lang="fr-CH" sz="2400" dirty="0">
                <a:solidFill>
                  <a:schemeClr val="bg1">
                    <a:lumMod val="75000"/>
                  </a:schemeClr>
                </a:solidFill>
              </a:rPr>
              <a:t>: </a:t>
            </a:r>
            <a:r>
              <a:rPr lang="fr-CH" sz="2400" dirty="0" err="1">
                <a:solidFill>
                  <a:schemeClr val="bg1">
                    <a:lumMod val="75000"/>
                  </a:schemeClr>
                </a:solidFill>
              </a:rPr>
              <a:t>only</a:t>
            </a:r>
            <a:r>
              <a:rPr lang="fr-CH" sz="2400" dirty="0">
                <a:solidFill>
                  <a:schemeClr val="bg1">
                    <a:lumMod val="75000"/>
                  </a:schemeClr>
                </a:solidFill>
              </a:rPr>
              <a:t> </a:t>
            </a:r>
            <a:r>
              <a:rPr lang="fr-CH" sz="2400" dirty="0" err="1">
                <a:solidFill>
                  <a:schemeClr val="bg1">
                    <a:lumMod val="75000"/>
                  </a:schemeClr>
                </a:solidFill>
              </a:rPr>
              <a:t>provided</a:t>
            </a:r>
            <a:r>
              <a:rPr lang="fr-CH" sz="2400" dirty="0">
                <a:solidFill>
                  <a:schemeClr val="bg1">
                    <a:lumMod val="75000"/>
                  </a:schemeClr>
                </a:solidFill>
              </a:rPr>
              <a:t> for </a:t>
            </a:r>
            <a:r>
              <a:rPr lang="fr-CH" sz="2400" b="1" dirty="0">
                <a:solidFill>
                  <a:schemeClr val="bg1">
                    <a:lumMod val="75000"/>
                  </a:schemeClr>
                </a:solidFill>
              </a:rPr>
              <a:t>5R</a:t>
            </a:r>
            <a:r>
              <a:rPr lang="fr-CH" sz="2400" dirty="0">
                <a:solidFill>
                  <a:schemeClr val="bg1">
                    <a:lumMod val="75000"/>
                  </a:schemeClr>
                </a:solidFill>
              </a:rPr>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t>Pending</a:t>
            </a:r>
            <a:r>
              <a:rPr lang="fr-CH" i="0" u="sng" dirty="0"/>
              <a:t> points/ Next </a:t>
            </a:r>
            <a:r>
              <a:rPr lang="fr-CH" i="0" u="sng" dirty="0" err="1"/>
              <a:t>Steps</a:t>
            </a:r>
            <a:endParaRPr lang="fr-CH" i="0" u="sng" dirty="0"/>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t>Consider </a:t>
            </a:r>
            <a:r>
              <a:rPr lang="en-GB" sz="2400" dirty="0">
                <a:solidFill>
                  <a:schemeClr val="accent3"/>
                </a:solidFill>
              </a:rPr>
              <a:t>QXL current design </a:t>
            </a:r>
            <a:r>
              <a:rPr lang="en-GB" sz="2400" dirty="0"/>
              <a:t>is </a:t>
            </a:r>
            <a:r>
              <a:rPr lang="en-GB" sz="2400" b="1" dirty="0">
                <a:solidFill>
                  <a:schemeClr val="accent3"/>
                </a:solidFill>
              </a:rPr>
              <a:t>NOT</a:t>
            </a:r>
            <a:r>
              <a:rPr lang="en-GB" sz="2400" dirty="0">
                <a:solidFill>
                  <a:schemeClr val="accent3"/>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29" name="Straight Connector 44">
            <a:extLst>
              <a:ext uri="{FF2B5EF4-FFF2-40B4-BE49-F238E27FC236}">
                <a16:creationId xmlns:a16="http://schemas.microsoft.com/office/drawing/2014/main" id="{BB4D3920-04DA-4586-9F74-EE79ECF2BFC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0" name="Rectangle 45">
            <a:extLst>
              <a:ext uri="{FF2B5EF4-FFF2-40B4-BE49-F238E27FC236}">
                <a16:creationId xmlns:a16="http://schemas.microsoft.com/office/drawing/2014/main" id="{541E66CC-318E-45A4-99DF-A112DD4100A6}"/>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1" name="Rectangle 46">
            <a:extLst>
              <a:ext uri="{FF2B5EF4-FFF2-40B4-BE49-F238E27FC236}">
                <a16:creationId xmlns:a16="http://schemas.microsoft.com/office/drawing/2014/main" id="{063843D8-5909-4874-8593-5E078EBF848C}"/>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2" name="Rectangle 47">
            <a:extLst>
              <a:ext uri="{FF2B5EF4-FFF2-40B4-BE49-F238E27FC236}">
                <a16:creationId xmlns:a16="http://schemas.microsoft.com/office/drawing/2014/main" id="{134E4A06-A081-4D44-A36C-3C939CEF9FFF}"/>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3" name="Rectangle 48">
            <a:extLst>
              <a:ext uri="{FF2B5EF4-FFF2-40B4-BE49-F238E27FC236}">
                <a16:creationId xmlns:a16="http://schemas.microsoft.com/office/drawing/2014/main" id="{60789EC4-C614-493B-B317-17D1995F5DE4}"/>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4" name="Rectangle 49">
            <a:extLst>
              <a:ext uri="{FF2B5EF4-FFF2-40B4-BE49-F238E27FC236}">
                <a16:creationId xmlns:a16="http://schemas.microsoft.com/office/drawing/2014/main" id="{FC91FB04-C7AC-43AD-BB65-00B6405A1276}"/>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5" name="Rectangle 50">
            <a:extLst>
              <a:ext uri="{FF2B5EF4-FFF2-40B4-BE49-F238E27FC236}">
                <a16:creationId xmlns:a16="http://schemas.microsoft.com/office/drawing/2014/main" id="{E1E64CE7-7B10-4FA7-8334-058AFE43D348}"/>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51">
            <a:extLst>
              <a:ext uri="{FF2B5EF4-FFF2-40B4-BE49-F238E27FC236}">
                <a16:creationId xmlns:a16="http://schemas.microsoft.com/office/drawing/2014/main" id="{8AF293B3-B800-4ABF-9614-8A2909345753}"/>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7" name="Rectangle 52">
            <a:extLst>
              <a:ext uri="{FF2B5EF4-FFF2-40B4-BE49-F238E27FC236}">
                <a16:creationId xmlns:a16="http://schemas.microsoft.com/office/drawing/2014/main" id="{1DE7B2E9-AAF2-46E9-B05F-AB1838C6F642}"/>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8" name="Rectangle 37">
            <a:extLst>
              <a:ext uri="{FF2B5EF4-FFF2-40B4-BE49-F238E27FC236}">
                <a16:creationId xmlns:a16="http://schemas.microsoft.com/office/drawing/2014/main" id="{39A0531A-8204-4E72-9618-4D0F325CC690}"/>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38">
            <a:extLst>
              <a:ext uri="{FF2B5EF4-FFF2-40B4-BE49-F238E27FC236}">
                <a16:creationId xmlns:a16="http://schemas.microsoft.com/office/drawing/2014/main" id="{498C5A2F-6574-4F47-9EAF-02E67737C9CA}"/>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cxnSp>
        <p:nvCxnSpPr>
          <p:cNvPr id="42" name="Straight Arrow Connector 41">
            <a:extLst>
              <a:ext uri="{FF2B5EF4-FFF2-40B4-BE49-F238E27FC236}">
                <a16:creationId xmlns:a16="http://schemas.microsoft.com/office/drawing/2014/main" id="{28F1C4E1-967E-4C2F-A16F-C79F1CBEEC45}"/>
              </a:ext>
            </a:extLst>
          </p:cNvPr>
          <p:cNvCxnSpPr>
            <a:cxnSpLocks/>
            <a:stCxn id="25" idx="2"/>
            <a:endCxn id="28" idx="0"/>
          </p:cNvCxnSpPr>
          <p:nvPr/>
        </p:nvCxnSpPr>
        <p:spPr>
          <a:xfrm flipH="1">
            <a:off x="5718864" y="11248132"/>
            <a:ext cx="1" cy="607797"/>
          </a:xfrm>
          <a:prstGeom prst="straightConnector1">
            <a:avLst/>
          </a:prstGeom>
          <a:ln>
            <a:solidFill>
              <a:schemeClr val="accent3"/>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4272570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5172"/>
            <a:ext cx="19332500" cy="1054617"/>
          </a:xfrm>
        </p:spPr>
        <p:txBody>
          <a:bodyPr/>
          <a:lstStyle/>
          <a:p>
            <a:pPr algn="l"/>
            <a:r>
              <a:rPr lang="fr-CH" sz="5400" dirty="0" err="1"/>
              <a:t>Summary</a:t>
            </a:r>
            <a:r>
              <a:rPr lang="fr-CH" sz="5400" dirty="0"/>
              <a:t> table</a:t>
            </a:r>
            <a:endParaRPr lang="en-GB" sz="5400" dirty="0"/>
          </a:p>
        </p:txBody>
      </p:sp>
      <p:sp>
        <p:nvSpPr>
          <p:cNvPr id="42" name="TextBox 41">
            <a:extLst>
              <a:ext uri="{FF2B5EF4-FFF2-40B4-BE49-F238E27FC236}">
                <a16:creationId xmlns:a16="http://schemas.microsoft.com/office/drawing/2014/main" id="{4E02ABB7-3644-4168-8184-FFDF205AD560}"/>
              </a:ext>
            </a:extLst>
          </p:cNvPr>
          <p:cNvSpPr txBox="1"/>
          <p:nvPr/>
        </p:nvSpPr>
        <p:spPr>
          <a:xfrm>
            <a:off x="3052584" y="3506027"/>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44" name="Rectangle 43">
            <a:extLst>
              <a:ext uri="{FF2B5EF4-FFF2-40B4-BE49-F238E27FC236}">
                <a16:creationId xmlns:a16="http://schemas.microsoft.com/office/drawing/2014/main" id="{F7C1FAB1-2A96-41DC-80BB-4456DF3A3799}"/>
              </a:ext>
            </a:extLst>
          </p:cNvPr>
          <p:cNvSpPr/>
          <p:nvPr/>
        </p:nvSpPr>
        <p:spPr>
          <a:xfrm>
            <a:off x="1972464" y="3336424"/>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21F0EE4B-012A-4103-8303-A658C0859041}"/>
              </a:ext>
            </a:extLst>
          </p:cNvPr>
          <p:cNvCxnSpPr>
            <a:cxnSpLocks/>
          </p:cNvCxnSpPr>
          <p:nvPr/>
        </p:nvCxnSpPr>
        <p:spPr>
          <a:xfrm>
            <a:off x="1972464" y="4293598"/>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59" name="Slide Number Placeholder 4">
            <a:extLst>
              <a:ext uri="{FF2B5EF4-FFF2-40B4-BE49-F238E27FC236}">
                <a16:creationId xmlns:a16="http://schemas.microsoft.com/office/drawing/2014/main" id="{0507124D-3E29-439F-8C49-BB75963D3680}"/>
              </a:ext>
            </a:extLst>
          </p:cNvPr>
          <p:cNvSpPr>
            <a:spLocks noGrp="1"/>
          </p:cNvSpPr>
          <p:nvPr>
            <p:ph type="sldNum" sz="quarter" idx="12"/>
          </p:nvPr>
        </p:nvSpPr>
        <p:spPr>
          <a:xfrm>
            <a:off x="21204238" y="13346876"/>
            <a:ext cx="878751" cy="755917"/>
          </a:xfrm>
        </p:spPr>
        <p:txBody>
          <a:bodyPr/>
          <a:lstStyle/>
          <a:p>
            <a:fld id="{BFDCA1C4-9514-7B4F-976F-D92F7E296653}" type="slidenum">
              <a:rPr lang="fr-FR" smtClean="0"/>
              <a:pPr/>
              <a:t>22</a:t>
            </a:fld>
            <a:endParaRPr lang="fr-FR"/>
          </a:p>
        </p:txBody>
      </p:sp>
      <p:sp>
        <p:nvSpPr>
          <p:cNvPr id="60" name="TextBox 41">
            <a:extLst>
              <a:ext uri="{FF2B5EF4-FFF2-40B4-BE49-F238E27FC236}">
                <a16:creationId xmlns:a16="http://schemas.microsoft.com/office/drawing/2014/main" id="{7687165F-6949-457F-A00D-7005C878B5BC}"/>
              </a:ext>
            </a:extLst>
          </p:cNvPr>
          <p:cNvSpPr txBox="1"/>
          <p:nvPr/>
        </p:nvSpPr>
        <p:spPr>
          <a:xfrm>
            <a:off x="12895021" y="3506027"/>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ST 3D </a:t>
            </a:r>
            <a:r>
              <a:rPr lang="fr-CH" sz="3600" i="0" u="sng" dirty="0" err="1">
                <a:solidFill>
                  <a:schemeClr val="accent1">
                    <a:lumMod val="75000"/>
                  </a:schemeClr>
                </a:solidFill>
              </a:rPr>
              <a:t>models</a:t>
            </a:r>
            <a:endParaRPr lang="en-GB" sz="3600" i="0" u="sng" dirty="0">
              <a:solidFill>
                <a:schemeClr val="accent1">
                  <a:lumMod val="75000"/>
                </a:schemeClr>
              </a:solidFill>
            </a:endParaRPr>
          </a:p>
        </p:txBody>
      </p:sp>
      <p:sp>
        <p:nvSpPr>
          <p:cNvPr id="62" name="Rectangle 43">
            <a:extLst>
              <a:ext uri="{FF2B5EF4-FFF2-40B4-BE49-F238E27FC236}">
                <a16:creationId xmlns:a16="http://schemas.microsoft.com/office/drawing/2014/main" id="{4F892B23-88D3-420A-96DB-287E0099605C}"/>
              </a:ext>
            </a:extLst>
          </p:cNvPr>
          <p:cNvSpPr/>
          <p:nvPr/>
        </p:nvSpPr>
        <p:spPr>
          <a:xfrm>
            <a:off x="11814901" y="3336424"/>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3" name="Straight Connector 44">
            <a:extLst>
              <a:ext uri="{FF2B5EF4-FFF2-40B4-BE49-F238E27FC236}">
                <a16:creationId xmlns:a16="http://schemas.microsoft.com/office/drawing/2014/main" id="{F6059E7E-4DA7-4B66-B608-DED414835A47}"/>
              </a:ext>
            </a:extLst>
          </p:cNvPr>
          <p:cNvCxnSpPr>
            <a:cxnSpLocks/>
          </p:cNvCxnSpPr>
          <p:nvPr/>
        </p:nvCxnSpPr>
        <p:spPr>
          <a:xfrm>
            <a:off x="11814901" y="4293598"/>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36" name="Straight Connector 44">
            <a:extLst>
              <a:ext uri="{FF2B5EF4-FFF2-40B4-BE49-F238E27FC236}">
                <a16:creationId xmlns:a16="http://schemas.microsoft.com/office/drawing/2014/main" id="{FFEBA0F2-B35B-4010-8069-0567E877FE9D}"/>
              </a:ext>
            </a:extLst>
          </p:cNvPr>
          <p:cNvCxnSpPr>
            <a:cxnSpLocks/>
          </p:cNvCxnSpPr>
          <p:nvPr/>
        </p:nvCxnSpPr>
        <p:spPr>
          <a:xfrm>
            <a:off x="1962962" y="4293598"/>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37" name="TextBox 42">
            <a:extLst>
              <a:ext uri="{FF2B5EF4-FFF2-40B4-BE49-F238E27FC236}">
                <a16:creationId xmlns:a16="http://schemas.microsoft.com/office/drawing/2014/main" id="{30841D6E-1DB1-4022-A7BC-8E08D05B461B}"/>
              </a:ext>
            </a:extLst>
          </p:cNvPr>
          <p:cNvSpPr txBox="1"/>
          <p:nvPr/>
        </p:nvSpPr>
        <p:spPr>
          <a:xfrm>
            <a:off x="2300293" y="4428897"/>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t>Completed</a:t>
            </a:r>
            <a:r>
              <a:rPr lang="fr-CH" i="0" u="sng" dirty="0"/>
              <a:t> </a:t>
            </a:r>
            <a:r>
              <a:rPr lang="fr-CH" i="0" u="sng" dirty="0" err="1"/>
              <a:t>activities</a:t>
            </a:r>
            <a:endParaRPr lang="fr-CH" i="0" u="sng" dirty="0"/>
          </a:p>
          <a:p>
            <a:pPr marL="1632250" lvl="1" indent="-457200">
              <a:buFont typeface="Arial" panose="020B0604020202020204" pitchFamily="34" charset="0"/>
              <a:buChar char="•"/>
            </a:pPr>
            <a:r>
              <a:rPr lang="fr-CH" sz="2400" dirty="0"/>
              <a:t>3D </a:t>
            </a:r>
            <a:r>
              <a:rPr lang="fr-CH" sz="2400" dirty="0" err="1"/>
              <a:t>Simplified</a:t>
            </a:r>
            <a:r>
              <a:rPr lang="fr-CH" sz="2400" dirty="0"/>
              <a:t> </a:t>
            </a:r>
            <a:r>
              <a:rPr lang="fr-CH" sz="2400" dirty="0" err="1"/>
              <a:t>models</a:t>
            </a:r>
            <a:r>
              <a:rPr lang="fr-CH" sz="2400" dirty="0"/>
              <a:t>: </a:t>
            </a:r>
            <a:r>
              <a:rPr lang="fr-CH" sz="2400" dirty="0" err="1"/>
              <a:t>only</a:t>
            </a:r>
            <a:r>
              <a:rPr lang="fr-CH" sz="2400" dirty="0"/>
              <a:t> </a:t>
            </a:r>
            <a:r>
              <a:rPr lang="fr-CH" sz="2400" dirty="0" err="1"/>
              <a:t>provided</a:t>
            </a:r>
            <a:r>
              <a:rPr lang="fr-CH" sz="2400" dirty="0"/>
              <a:t> for </a:t>
            </a:r>
            <a:r>
              <a:rPr lang="fr-CH" sz="2400" b="1" dirty="0">
                <a:solidFill>
                  <a:srgbClr val="00B050"/>
                </a:solidFill>
              </a:rPr>
              <a:t>5R</a:t>
            </a:r>
            <a:r>
              <a:rPr lang="fr-CH" sz="2400" dirty="0"/>
              <a:t>.</a:t>
            </a:r>
          </a:p>
          <a:p>
            <a:pPr marL="1632250" lvl="1" indent="-457200">
              <a:buFont typeface="Arial" panose="020B0604020202020204" pitchFamily="34" charset="0"/>
              <a:buChar char="•"/>
            </a:pPr>
            <a:r>
              <a:rPr lang="en-GB" sz="2400" dirty="0"/>
              <a:t>Temporary solution for </a:t>
            </a:r>
            <a:r>
              <a:rPr lang="en-GB" sz="2400" dirty="0">
                <a:solidFill>
                  <a:srgbClr val="00B050"/>
                </a:solidFill>
              </a:rPr>
              <a:t>5L</a:t>
            </a:r>
            <a:r>
              <a:rPr lang="en-GB" sz="2400" dirty="0"/>
              <a:t>, </a:t>
            </a:r>
            <a:r>
              <a:rPr lang="en-GB" sz="2400" dirty="0">
                <a:solidFill>
                  <a:srgbClr val="00B050"/>
                </a:solidFill>
              </a:rPr>
              <a:t>1R</a:t>
            </a:r>
            <a:r>
              <a:rPr lang="en-GB" sz="2400" dirty="0"/>
              <a:t> and </a:t>
            </a:r>
            <a:r>
              <a:rPr lang="en-GB" sz="2400" dirty="0">
                <a:solidFill>
                  <a:srgbClr val="00B050"/>
                </a:solidFill>
              </a:rPr>
              <a:t>1L</a:t>
            </a:r>
            <a:endParaRPr lang="fr-CH" sz="2400" dirty="0">
              <a:solidFill>
                <a:srgbClr val="00B050"/>
              </a:solidFill>
            </a:endParaRPr>
          </a:p>
          <a:p>
            <a:pPr marL="1632250" lvl="1" indent="-457200">
              <a:buFont typeface="Arial" panose="020B0604020202020204" pitchFamily="34" charset="0"/>
              <a:buChar char="•"/>
            </a:pPr>
            <a:r>
              <a:rPr lang="fr-CH" sz="2400" dirty="0" err="1"/>
              <a:t>Study</a:t>
            </a:r>
            <a:r>
              <a:rPr lang="fr-CH" sz="2400" dirty="0"/>
              <a:t> of </a:t>
            </a:r>
            <a:r>
              <a:rPr lang="fr-CH" sz="2400" b="1" dirty="0" err="1">
                <a:solidFill>
                  <a:srgbClr val="00B050"/>
                </a:solidFill>
              </a:rPr>
              <a:t>boundary</a:t>
            </a:r>
            <a:r>
              <a:rPr lang="fr-CH" sz="2400" b="1" dirty="0">
                <a:solidFill>
                  <a:srgbClr val="00B050"/>
                </a:solidFill>
              </a:rPr>
              <a:t> conditions</a:t>
            </a:r>
            <a:r>
              <a:rPr lang="fr-CH" sz="2400" dirty="0">
                <a:solidFill>
                  <a:srgbClr val="00B050"/>
                </a:solidFill>
              </a:rPr>
              <a:t> </a:t>
            </a:r>
            <a:r>
              <a:rPr lang="fr-CH" sz="2400" dirty="0"/>
              <a:t>in the LHC tunnel</a:t>
            </a:r>
            <a:endParaRPr lang="fr-CH" sz="2400" b="0" i="0" dirty="0"/>
          </a:p>
          <a:p>
            <a:pPr marL="457200" indent="-457200" algn="l">
              <a:buFont typeface="Wingdings" panose="05000000000000000000" pitchFamily="2" charset="2"/>
              <a:buChar char="Ø"/>
            </a:pPr>
            <a:r>
              <a:rPr lang="fr-CH" i="0" u="sng" dirty="0"/>
              <a:t>On </a:t>
            </a:r>
            <a:r>
              <a:rPr lang="fr-CH" i="0" u="sng" dirty="0" err="1"/>
              <a:t>going</a:t>
            </a:r>
            <a:r>
              <a:rPr lang="fr-CH" i="0" u="sng" dirty="0"/>
              <a:t> </a:t>
            </a:r>
            <a:r>
              <a:rPr lang="fr-CH" i="0" u="sng" dirty="0" err="1"/>
              <a:t>studies</a:t>
            </a:r>
            <a:endParaRPr lang="fr-CH" u="sng" dirty="0"/>
          </a:p>
          <a:p>
            <a:pPr marL="1632250" lvl="1" indent="-457200">
              <a:buFont typeface="Arial" panose="020B0604020202020204" pitchFamily="34" charset="0"/>
              <a:buChar char="•"/>
            </a:pPr>
            <a:r>
              <a:rPr lang="fr-CH" sz="2400" dirty="0"/>
              <a:t>Design of </a:t>
            </a:r>
            <a:r>
              <a:rPr lang="fr-CH" sz="2400" b="1" dirty="0">
                <a:solidFill>
                  <a:schemeClr val="accent6">
                    <a:lumMod val="75000"/>
                  </a:schemeClr>
                </a:solidFill>
              </a:rPr>
              <a:t>new HL-LHC services </a:t>
            </a:r>
            <a:r>
              <a:rPr lang="fr-CH" sz="2400" dirty="0"/>
              <a:t>in the tunnel (5R)</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chemeClr val="accent6">
                    <a:lumMod val="75000"/>
                  </a:schemeClr>
                </a:solidFill>
              </a:rPr>
              <a:t>cryo</a:t>
            </a:r>
            <a:r>
              <a:rPr lang="fr-CH" sz="2400" b="1" dirty="0">
                <a:solidFill>
                  <a:schemeClr val="accent6">
                    <a:lumMod val="75000"/>
                  </a:schemeClr>
                </a:solidFill>
              </a:rPr>
              <a:t>-line flexible extension design </a:t>
            </a:r>
            <a:r>
              <a:rPr lang="fr-CH" sz="2400" dirty="0"/>
              <a:t>/ </a:t>
            </a:r>
            <a:r>
              <a:rPr lang="fr-CH" sz="2400" b="1" dirty="0">
                <a:solidFill>
                  <a:schemeClr val="accent6">
                    <a:lumMod val="75000"/>
                  </a:schemeClr>
                </a:solidFill>
              </a:rPr>
              <a:t>DFM </a:t>
            </a:r>
            <a:r>
              <a:rPr lang="fr-CH" sz="2400" b="1" dirty="0" err="1">
                <a:solidFill>
                  <a:schemeClr val="accent6">
                    <a:lumMod val="75000"/>
                  </a:schemeClr>
                </a:solidFill>
              </a:rPr>
              <a:t>integration</a:t>
            </a:r>
            <a:r>
              <a:rPr lang="fr-CH" sz="2400" b="1" dirty="0">
                <a:solidFill>
                  <a:schemeClr val="accent6">
                    <a:lumMod val="75000"/>
                  </a:schemeClr>
                </a:solidFill>
              </a:rPr>
              <a:t> solution</a:t>
            </a:r>
          </a:p>
          <a:p>
            <a:pPr marL="1632250" lvl="1" indent="-457200">
              <a:buFont typeface="Arial" panose="020B0604020202020204" pitchFamily="34" charset="0"/>
              <a:buChar char="•"/>
            </a:pPr>
            <a:r>
              <a:rPr lang="fr-CH" sz="2400" dirty="0" err="1"/>
              <a:t>Definition</a:t>
            </a:r>
            <a:r>
              <a:rPr lang="fr-CH" sz="2400" dirty="0"/>
              <a:t> of </a:t>
            </a:r>
            <a:r>
              <a:rPr lang="fr-CH" sz="2400" b="1" dirty="0" err="1">
                <a:solidFill>
                  <a:srgbClr val="00B050"/>
                </a:solidFill>
              </a:rPr>
              <a:t>reference</a:t>
            </a:r>
            <a:r>
              <a:rPr lang="fr-CH" sz="2400" b="1" dirty="0">
                <a:solidFill>
                  <a:srgbClr val="00B050"/>
                </a:solidFill>
              </a:rPr>
              <a:t> points </a:t>
            </a:r>
            <a:r>
              <a:rPr lang="fr-CH" sz="2400" dirty="0"/>
              <a:t>in the LHC tunnel</a:t>
            </a:r>
            <a:endParaRPr lang="fr-CH" sz="2400" b="1" dirty="0">
              <a:solidFill>
                <a:schemeClr val="accent6">
                  <a:lumMod val="75000"/>
                </a:schemeClr>
              </a:solidFill>
            </a:endParaRPr>
          </a:p>
          <a:p>
            <a:pPr marL="457200" indent="-457200" algn="l">
              <a:buFont typeface="Wingdings" panose="05000000000000000000" pitchFamily="2" charset="2"/>
              <a:buChar char="Ø"/>
            </a:pPr>
            <a:r>
              <a:rPr lang="fr-CH" i="0" u="sng" dirty="0" err="1"/>
              <a:t>Pending</a:t>
            </a:r>
            <a:r>
              <a:rPr lang="fr-CH" i="0" u="sng" dirty="0"/>
              <a:t> points/ Next </a:t>
            </a:r>
            <a:r>
              <a:rPr lang="fr-CH" i="0" u="sng" dirty="0" err="1"/>
              <a:t>Steps</a:t>
            </a:r>
            <a:endParaRPr lang="fr-CH" i="0" u="sng" dirty="0"/>
          </a:p>
          <a:p>
            <a:pPr marL="1632250" lvl="1" indent="-457200">
              <a:buFont typeface="Arial" panose="020B0604020202020204" pitchFamily="34" charset="0"/>
              <a:buChar char="•"/>
            </a:pPr>
            <a:r>
              <a:rPr lang="en-GB" sz="2400" b="1" dirty="0">
                <a:solidFill>
                  <a:schemeClr val="accent3"/>
                </a:solidFill>
              </a:rPr>
              <a:t>Finalise DFM design </a:t>
            </a:r>
            <a:r>
              <a:rPr lang="en-GB" sz="2400" dirty="0"/>
              <a:t>(including expected </a:t>
            </a:r>
            <a:r>
              <a:rPr lang="en-GB" sz="2400" dirty="0">
                <a:solidFill>
                  <a:schemeClr val="accent3"/>
                </a:solidFill>
              </a:rPr>
              <a:t>inclination</a:t>
            </a:r>
            <a:r>
              <a:rPr lang="en-GB" sz="2400" dirty="0"/>
              <a:t> of the cryostat, </a:t>
            </a:r>
            <a:r>
              <a:rPr lang="en-GB" sz="2400" dirty="0">
                <a:solidFill>
                  <a:schemeClr val="accent3"/>
                </a:solidFill>
              </a:rPr>
              <a:t>shorten the beam </a:t>
            </a:r>
            <a:r>
              <a:rPr lang="en-GB" sz="2400" dirty="0"/>
              <a:t>by 20cm)</a:t>
            </a:r>
          </a:p>
          <a:p>
            <a:pPr marL="1632250" lvl="1" indent="-457200">
              <a:buFont typeface="Arial" panose="020B0604020202020204" pitchFamily="34" charset="0"/>
              <a:buChar char="•"/>
            </a:pPr>
            <a:r>
              <a:rPr lang="en-GB" sz="2400" dirty="0"/>
              <a:t>Provide 3D simplified models for </a:t>
            </a:r>
            <a:r>
              <a:rPr lang="en-GB" sz="2400" b="1" dirty="0">
                <a:solidFill>
                  <a:schemeClr val="accent3"/>
                </a:solidFill>
              </a:rPr>
              <a:t>5L</a:t>
            </a:r>
            <a:r>
              <a:rPr lang="en-GB" sz="2400" dirty="0"/>
              <a:t>, </a:t>
            </a:r>
            <a:r>
              <a:rPr lang="en-GB" sz="2400" b="1" dirty="0">
                <a:solidFill>
                  <a:schemeClr val="accent3"/>
                </a:solidFill>
              </a:rPr>
              <a:t>1R</a:t>
            </a:r>
            <a:r>
              <a:rPr lang="en-GB" sz="2400" dirty="0">
                <a:solidFill>
                  <a:schemeClr val="accent3"/>
                </a:solidFill>
              </a:rPr>
              <a:t> </a:t>
            </a:r>
            <a:r>
              <a:rPr lang="en-GB" sz="2400" dirty="0"/>
              <a:t>and </a:t>
            </a:r>
            <a:r>
              <a:rPr lang="en-GB" sz="2400" b="1" dirty="0">
                <a:solidFill>
                  <a:schemeClr val="accent3"/>
                </a:solidFill>
              </a:rPr>
              <a:t>1L</a:t>
            </a:r>
            <a:r>
              <a:rPr lang="en-GB" sz="2400" dirty="0"/>
              <a:t>, and corresponding</a:t>
            </a:r>
            <a:r>
              <a:rPr lang="en-GB" sz="2400" b="1" dirty="0">
                <a:solidFill>
                  <a:schemeClr val="accent3"/>
                </a:solidFill>
              </a:rPr>
              <a:t> </a:t>
            </a:r>
            <a:r>
              <a:rPr lang="en-GB" sz="2400" dirty="0">
                <a:solidFill>
                  <a:schemeClr val="accent3"/>
                </a:solidFill>
              </a:rPr>
              <a:t>supporting solutions.</a:t>
            </a:r>
          </a:p>
          <a:p>
            <a:pPr marL="1632250" lvl="1" indent="-457200">
              <a:buFont typeface="Arial" panose="020B0604020202020204" pitchFamily="34" charset="0"/>
              <a:buChar char="•"/>
            </a:pPr>
            <a:r>
              <a:rPr lang="en-GB" sz="2400" dirty="0"/>
              <a:t>Consider ancillaries below D2</a:t>
            </a:r>
          </a:p>
          <a:p>
            <a:pPr marL="1632250" lvl="1" indent="-457200">
              <a:buFont typeface="Arial" panose="020B0604020202020204" pitchFamily="34" charset="0"/>
              <a:buChar char="•"/>
            </a:pPr>
            <a:r>
              <a:rPr lang="en-GB" sz="2400" dirty="0"/>
              <a:t>Consider </a:t>
            </a:r>
            <a:r>
              <a:rPr lang="en-GB" sz="2400" dirty="0">
                <a:solidFill>
                  <a:schemeClr val="accent3"/>
                </a:solidFill>
              </a:rPr>
              <a:t>QXL current design </a:t>
            </a:r>
            <a:r>
              <a:rPr lang="en-GB" sz="2400" dirty="0"/>
              <a:t>is </a:t>
            </a:r>
            <a:r>
              <a:rPr lang="en-GB" sz="2400" b="1" dirty="0">
                <a:solidFill>
                  <a:schemeClr val="accent3"/>
                </a:solidFill>
              </a:rPr>
              <a:t>NOT</a:t>
            </a:r>
            <a:r>
              <a:rPr lang="en-GB" sz="2400" dirty="0">
                <a:solidFill>
                  <a:schemeClr val="accent3"/>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sp>
        <p:nvSpPr>
          <p:cNvPr id="39" name="Rectangle 45">
            <a:extLst>
              <a:ext uri="{FF2B5EF4-FFF2-40B4-BE49-F238E27FC236}">
                <a16:creationId xmlns:a16="http://schemas.microsoft.com/office/drawing/2014/main" id="{E6EDBFFA-AB43-4A84-97A4-169E4381BD2A}"/>
              </a:ext>
            </a:extLst>
          </p:cNvPr>
          <p:cNvSpPr/>
          <p:nvPr/>
        </p:nvSpPr>
        <p:spPr>
          <a:xfrm>
            <a:off x="2776581" y="525077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40" name="Rectangle 46">
            <a:extLst>
              <a:ext uri="{FF2B5EF4-FFF2-40B4-BE49-F238E27FC236}">
                <a16:creationId xmlns:a16="http://schemas.microsoft.com/office/drawing/2014/main" id="{FA26FDB9-5D51-4F7A-B473-71D35997E2C9}"/>
              </a:ext>
            </a:extLst>
          </p:cNvPr>
          <p:cNvSpPr/>
          <p:nvPr/>
        </p:nvSpPr>
        <p:spPr>
          <a:xfrm>
            <a:off x="2776581" y="638804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41" name="Rectangle 47">
            <a:extLst>
              <a:ext uri="{FF2B5EF4-FFF2-40B4-BE49-F238E27FC236}">
                <a16:creationId xmlns:a16="http://schemas.microsoft.com/office/drawing/2014/main" id="{98854C35-24F4-4109-AD78-A6586E3D0874}"/>
              </a:ext>
            </a:extLst>
          </p:cNvPr>
          <p:cNvSpPr/>
          <p:nvPr/>
        </p:nvSpPr>
        <p:spPr>
          <a:xfrm>
            <a:off x="2835406" y="7441608"/>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55" name="Rectangle 48">
            <a:extLst>
              <a:ext uri="{FF2B5EF4-FFF2-40B4-BE49-F238E27FC236}">
                <a16:creationId xmlns:a16="http://schemas.microsoft.com/office/drawing/2014/main" id="{96374D52-0755-484C-8BC1-057C305EA0F2}"/>
              </a:ext>
            </a:extLst>
          </p:cNvPr>
          <p:cNvSpPr/>
          <p:nvPr/>
        </p:nvSpPr>
        <p:spPr>
          <a:xfrm>
            <a:off x="2593190" y="7441608"/>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76" name="Rectangle 49">
            <a:extLst>
              <a:ext uri="{FF2B5EF4-FFF2-40B4-BE49-F238E27FC236}">
                <a16:creationId xmlns:a16="http://schemas.microsoft.com/office/drawing/2014/main" id="{00E4ABDE-5D85-4467-9FD8-2178679EEE62}"/>
              </a:ext>
            </a:extLst>
          </p:cNvPr>
          <p:cNvSpPr/>
          <p:nvPr/>
        </p:nvSpPr>
        <p:spPr>
          <a:xfrm>
            <a:off x="2827058" y="4912095"/>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77" name="Rectangle 50">
            <a:extLst>
              <a:ext uri="{FF2B5EF4-FFF2-40B4-BE49-F238E27FC236}">
                <a16:creationId xmlns:a16="http://schemas.microsoft.com/office/drawing/2014/main" id="{AB12593F-B8F6-475B-A9BB-344EF00B5E5F}"/>
              </a:ext>
            </a:extLst>
          </p:cNvPr>
          <p:cNvSpPr/>
          <p:nvPr/>
        </p:nvSpPr>
        <p:spPr>
          <a:xfrm>
            <a:off x="2827058" y="679353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78" name="Rectangle 51">
            <a:extLst>
              <a:ext uri="{FF2B5EF4-FFF2-40B4-BE49-F238E27FC236}">
                <a16:creationId xmlns:a16="http://schemas.microsoft.com/office/drawing/2014/main" id="{91CCE225-50AD-474C-9053-3A7CBDE4099E}"/>
              </a:ext>
            </a:extLst>
          </p:cNvPr>
          <p:cNvSpPr/>
          <p:nvPr/>
        </p:nvSpPr>
        <p:spPr>
          <a:xfrm>
            <a:off x="2835406" y="8208609"/>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79" name="Rectangle 52">
            <a:extLst>
              <a:ext uri="{FF2B5EF4-FFF2-40B4-BE49-F238E27FC236}">
                <a16:creationId xmlns:a16="http://schemas.microsoft.com/office/drawing/2014/main" id="{4488CC1E-4D55-4EF9-9FDC-D4C48CFC610C}"/>
              </a:ext>
            </a:extLst>
          </p:cNvPr>
          <p:cNvSpPr/>
          <p:nvPr/>
        </p:nvSpPr>
        <p:spPr>
          <a:xfrm>
            <a:off x="2776580" y="5642655"/>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80" name="Rectangle 79">
            <a:extLst>
              <a:ext uri="{FF2B5EF4-FFF2-40B4-BE49-F238E27FC236}">
                <a16:creationId xmlns:a16="http://schemas.microsoft.com/office/drawing/2014/main" id="{0E9F0F72-018D-4E2E-A94F-3283E45C6C68}"/>
              </a:ext>
            </a:extLst>
          </p:cNvPr>
          <p:cNvSpPr/>
          <p:nvPr/>
        </p:nvSpPr>
        <p:spPr>
          <a:xfrm>
            <a:off x="2835406" y="8918435"/>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81" name="Rectangle 38">
            <a:extLst>
              <a:ext uri="{FF2B5EF4-FFF2-40B4-BE49-F238E27FC236}">
                <a16:creationId xmlns:a16="http://schemas.microsoft.com/office/drawing/2014/main" id="{ED8FA641-EAA7-4899-9621-70A8E3D1B0B0}"/>
              </a:ext>
            </a:extLst>
          </p:cNvPr>
          <p:cNvSpPr/>
          <p:nvPr/>
        </p:nvSpPr>
        <p:spPr>
          <a:xfrm>
            <a:off x="2827057" y="96068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pic>
        <p:nvPicPr>
          <p:cNvPr id="84" name="Picture 83">
            <a:extLst>
              <a:ext uri="{FF2B5EF4-FFF2-40B4-BE49-F238E27FC236}">
                <a16:creationId xmlns:a16="http://schemas.microsoft.com/office/drawing/2014/main" id="{DC13DD8C-AED4-4026-AC22-EE4493AEFF86}"/>
              </a:ext>
            </a:extLst>
          </p:cNvPr>
          <p:cNvPicPr>
            <a:picLocks noChangeAspect="1"/>
          </p:cNvPicPr>
          <p:nvPr/>
        </p:nvPicPr>
        <p:blipFill rotWithShape="1">
          <a:blip r:embed="rId2"/>
          <a:srcRect l="8465"/>
          <a:stretch/>
        </p:blipFill>
        <p:spPr>
          <a:xfrm>
            <a:off x="11808197" y="4321961"/>
            <a:ext cx="9153656" cy="4044908"/>
          </a:xfrm>
          <a:prstGeom prst="rect">
            <a:avLst/>
          </a:prstGeom>
        </p:spPr>
      </p:pic>
      <p:sp>
        <p:nvSpPr>
          <p:cNvPr id="85" name="Rectangle 84">
            <a:extLst>
              <a:ext uri="{FF2B5EF4-FFF2-40B4-BE49-F238E27FC236}">
                <a16:creationId xmlns:a16="http://schemas.microsoft.com/office/drawing/2014/main" id="{C6CC1DEE-1227-4F18-B76F-113B086E6C00}"/>
              </a:ext>
            </a:extLst>
          </p:cNvPr>
          <p:cNvSpPr/>
          <p:nvPr/>
        </p:nvSpPr>
        <p:spPr>
          <a:xfrm>
            <a:off x="13104340" y="8813471"/>
            <a:ext cx="8099897" cy="1678469"/>
          </a:xfrm>
          <a:prstGeom prst="rect">
            <a:avLst/>
          </a:prstGeom>
          <a:noFill/>
          <a:ln w="38100">
            <a:solidFill>
              <a:schemeClr val="tx1">
                <a:lumMod val="75000"/>
                <a:lumOff val="25000"/>
              </a:schemeClr>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endParaRPr lang="en-GB" sz="1600" b="1">
              <a:solidFill>
                <a:srgbClr val="00B050"/>
              </a:solidFill>
            </a:endParaRPr>
          </a:p>
        </p:txBody>
      </p:sp>
      <p:sp>
        <p:nvSpPr>
          <p:cNvPr id="88" name="TextBox 42">
            <a:extLst>
              <a:ext uri="{FF2B5EF4-FFF2-40B4-BE49-F238E27FC236}">
                <a16:creationId xmlns:a16="http://schemas.microsoft.com/office/drawing/2014/main" id="{2B6A1A2D-57E9-44AD-824D-005C35D4E6C7}"/>
              </a:ext>
            </a:extLst>
          </p:cNvPr>
          <p:cNvSpPr txBox="1"/>
          <p:nvPr/>
        </p:nvSpPr>
        <p:spPr>
          <a:xfrm>
            <a:off x="11880206" y="8322116"/>
            <a:ext cx="9483524" cy="2169825"/>
          </a:xfrm>
          <a:prstGeom prst="rect">
            <a:avLst/>
          </a:prstGeom>
          <a:noFill/>
        </p:spPr>
        <p:txBody>
          <a:bodyPr wrap="square" rtlCol="0">
            <a:spAutoFit/>
          </a:bodyPr>
          <a:lstStyle>
            <a:defPPr>
              <a:defRPr lang="en-US"/>
            </a:defPPr>
            <a:lvl1pPr algn="ctr">
              <a:defRPr sz="2400" b="1" i="1"/>
            </a:lvl1pPr>
          </a:lstStyle>
          <a:p>
            <a:pPr algn="l">
              <a:spcAft>
                <a:spcPts val="1800"/>
              </a:spcAft>
            </a:pPr>
            <a:r>
              <a:rPr lang="fr-CH" i="0" u="sng" dirty="0"/>
              <a:t>DFM </a:t>
            </a:r>
            <a:r>
              <a:rPr lang="fr-CH" i="0" u="sng" dirty="0" err="1"/>
              <a:t>simplified</a:t>
            </a:r>
            <a:r>
              <a:rPr lang="fr-CH" i="0" u="sng" dirty="0"/>
              <a:t> design:</a:t>
            </a:r>
          </a:p>
          <a:p>
            <a:pPr lvl="1"/>
            <a:r>
              <a:rPr lang="en-US" sz="2400" b="1" dirty="0"/>
              <a:t> IP5 Right:</a:t>
            </a:r>
            <a:r>
              <a:rPr lang="en-US" sz="2400" dirty="0">
                <a:sym typeface="Wingdings" panose="05000000000000000000" pitchFamily="2" charset="2"/>
              </a:rPr>
              <a:t> </a:t>
            </a:r>
            <a:r>
              <a:rPr lang="en-GB" sz="2400" i="1" dirty="0"/>
              <a:t>ST1426476_02</a:t>
            </a:r>
          </a:p>
          <a:p>
            <a:pPr lvl="1"/>
            <a:r>
              <a:rPr lang="en-GB" sz="2400" b="1" dirty="0">
                <a:solidFill>
                  <a:schemeClr val="accent3"/>
                </a:solidFill>
              </a:rPr>
              <a:t> IP5 Left:</a:t>
            </a:r>
            <a:r>
              <a:rPr lang="en-GB" sz="2400" dirty="0">
                <a:solidFill>
                  <a:schemeClr val="accent3"/>
                </a:solidFill>
                <a:sym typeface="Wingdings" panose="05000000000000000000" pitchFamily="2" charset="2"/>
              </a:rPr>
              <a:t> </a:t>
            </a:r>
            <a:r>
              <a:rPr lang="en-GB" sz="2400" i="1" dirty="0">
                <a:solidFill>
                  <a:schemeClr val="accent3"/>
                </a:solidFill>
                <a:sym typeface="Wingdings" panose="05000000000000000000" pitchFamily="2" charset="2"/>
              </a:rPr>
              <a:t>(temporary 5R mirrored solution) </a:t>
            </a:r>
            <a:r>
              <a:rPr lang="en-GB" sz="2400" i="1" dirty="0">
                <a:solidFill>
                  <a:schemeClr val="accent3"/>
                </a:solidFill>
              </a:rPr>
              <a:t>ST1426476_03</a:t>
            </a:r>
            <a:endParaRPr lang="en-GB" sz="2400" i="1" dirty="0"/>
          </a:p>
          <a:p>
            <a:pPr lvl="1"/>
            <a:r>
              <a:rPr lang="en-GB" sz="2400" b="1" dirty="0">
                <a:solidFill>
                  <a:schemeClr val="accent3"/>
                </a:solidFill>
              </a:rPr>
              <a:t> IP1 Right:</a:t>
            </a:r>
            <a:r>
              <a:rPr lang="en-GB" sz="2400" dirty="0">
                <a:solidFill>
                  <a:schemeClr val="accent3"/>
                </a:solidFill>
                <a:sym typeface="Wingdings" panose="05000000000000000000" pitchFamily="2" charset="2"/>
              </a:rPr>
              <a:t> </a:t>
            </a:r>
            <a:r>
              <a:rPr lang="en-GB" sz="2400" i="1" dirty="0">
                <a:solidFill>
                  <a:schemeClr val="accent3"/>
                </a:solidFill>
                <a:sym typeface="Wingdings" panose="05000000000000000000" pitchFamily="2" charset="2"/>
              </a:rPr>
              <a:t>(temporary 5R solution) </a:t>
            </a:r>
            <a:r>
              <a:rPr lang="en-GB" sz="2400" i="1" dirty="0">
                <a:solidFill>
                  <a:schemeClr val="accent3"/>
                </a:solidFill>
              </a:rPr>
              <a:t>ST1426476_02</a:t>
            </a:r>
            <a:endParaRPr lang="en-GB" sz="2400" i="1" dirty="0"/>
          </a:p>
          <a:p>
            <a:pPr lvl="1"/>
            <a:r>
              <a:rPr lang="en-GB" sz="2400" b="1" dirty="0">
                <a:solidFill>
                  <a:schemeClr val="accent3"/>
                </a:solidFill>
              </a:rPr>
              <a:t> IP1 Left: </a:t>
            </a:r>
            <a:r>
              <a:rPr lang="en-GB" sz="2400" i="1" dirty="0">
                <a:solidFill>
                  <a:schemeClr val="accent3"/>
                </a:solidFill>
                <a:sym typeface="Wingdings" panose="05000000000000000000" pitchFamily="2" charset="2"/>
              </a:rPr>
              <a:t>(temporary 5R mirrored solution) </a:t>
            </a:r>
            <a:r>
              <a:rPr lang="en-GB" sz="2400" i="1" dirty="0">
                <a:solidFill>
                  <a:schemeClr val="accent3"/>
                </a:solidFill>
              </a:rPr>
              <a:t>ST1426476_03</a:t>
            </a:r>
          </a:p>
        </p:txBody>
      </p:sp>
    </p:spTree>
    <p:extLst>
      <p:ext uri="{BB962C8B-B14F-4D97-AF65-F5344CB8AC3E}">
        <p14:creationId xmlns:p14="http://schemas.microsoft.com/office/powerpoint/2010/main" val="3388380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C0A58-76BB-452F-B47A-A17C170662BF}"/>
              </a:ext>
            </a:extLst>
          </p:cNvPr>
          <p:cNvSpPr>
            <a:spLocks noGrp="1"/>
          </p:cNvSpPr>
          <p:nvPr>
            <p:ph type="title"/>
          </p:nvPr>
        </p:nvSpPr>
        <p:spPr/>
        <p:txBody>
          <a:bodyPr/>
          <a:lstStyle/>
          <a:p>
            <a:r>
              <a:rPr lang="fr-CH" dirty="0"/>
              <a:t>Conclusions</a:t>
            </a:r>
            <a:endParaRPr lang="en-US" dirty="0"/>
          </a:p>
        </p:txBody>
      </p:sp>
      <p:sp>
        <p:nvSpPr>
          <p:cNvPr id="3" name="Content Placeholder 2">
            <a:extLst>
              <a:ext uri="{FF2B5EF4-FFF2-40B4-BE49-F238E27FC236}">
                <a16:creationId xmlns:a16="http://schemas.microsoft.com/office/drawing/2014/main" id="{CCB0458A-189D-4712-A7E8-EC864386108E}"/>
              </a:ext>
            </a:extLst>
          </p:cNvPr>
          <p:cNvSpPr>
            <a:spLocks noGrp="1"/>
          </p:cNvSpPr>
          <p:nvPr>
            <p:ph idx="1"/>
          </p:nvPr>
        </p:nvSpPr>
        <p:spPr/>
        <p:txBody>
          <a:bodyPr>
            <a:normAutofit fontScale="92500" lnSpcReduction="20000"/>
          </a:bodyPr>
          <a:lstStyle/>
          <a:p>
            <a:pPr algn="just"/>
            <a:r>
              <a:rPr lang="en-GB" sz="4000" dirty="0"/>
              <a:t>The DFM integration is one of the most challenging, if not the most challenging, of HL-LHC. The adopted assembly solution requires to take into account the envelope of the system in 3 different positions creating more constraints to the systems around. At the moment the major issues seems to be tackled but the installation and handling gaps are very limited leading to two considerations.</a:t>
            </a:r>
          </a:p>
          <a:p>
            <a:pPr lvl="1" algn="just"/>
            <a:r>
              <a:rPr lang="en-GB" sz="3023" dirty="0"/>
              <a:t>Minor changes in the surrounding system, or the DFM itself,  (that cannot be excluded) could lead to create interferences.</a:t>
            </a:r>
          </a:p>
          <a:p>
            <a:pPr lvl="1" algn="just"/>
            <a:r>
              <a:rPr lang="en-GB" sz="3023" dirty="0"/>
              <a:t>On site alignment of the supporting system and its adjustment capabilities are important in order to make possible the assembly.</a:t>
            </a:r>
          </a:p>
          <a:p>
            <a:pPr algn="just"/>
            <a:endParaRPr lang="fr-CH" sz="4000" dirty="0"/>
          </a:p>
          <a:p>
            <a:pPr algn="just"/>
            <a:r>
              <a:rPr lang="fr-CH" sz="4000" dirty="0"/>
              <a:t>DFM final design </a:t>
            </a:r>
            <a:r>
              <a:rPr lang="fr-CH" sz="4000" dirty="0" err="1"/>
              <a:t>is</a:t>
            </a:r>
            <a:r>
              <a:rPr lang="fr-CH" sz="4000" dirty="0"/>
              <a:t> </a:t>
            </a:r>
            <a:r>
              <a:rPr lang="fr-CH" sz="4000" dirty="0" err="1"/>
              <a:t>almost</a:t>
            </a:r>
            <a:r>
              <a:rPr lang="fr-CH" sz="4000" dirty="0"/>
              <a:t> </a:t>
            </a:r>
            <a:r>
              <a:rPr lang="fr-CH" sz="4000" dirty="0" err="1"/>
              <a:t>finalised</a:t>
            </a:r>
            <a:r>
              <a:rPr lang="fr-CH" sz="4000" dirty="0"/>
              <a:t> </a:t>
            </a:r>
            <a:r>
              <a:rPr lang="fr-CH" sz="4000" dirty="0" err="1"/>
              <a:t>with</a:t>
            </a:r>
            <a:r>
              <a:rPr lang="fr-CH" sz="4000" dirty="0"/>
              <a:t> no major changes </a:t>
            </a:r>
            <a:r>
              <a:rPr lang="fr-CH" sz="4000" dirty="0" err="1"/>
              <a:t>foreseen</a:t>
            </a:r>
            <a:r>
              <a:rPr lang="fr-CH" sz="4000" dirty="0"/>
              <a:t> </a:t>
            </a:r>
            <a:r>
              <a:rPr lang="fr-CH" sz="4000" dirty="0">
                <a:sym typeface="Wingdings" panose="05000000000000000000" pitchFamily="2" charset="2"/>
              </a:rPr>
              <a:t></a:t>
            </a:r>
            <a:r>
              <a:rPr lang="fr-CH" sz="4000" dirty="0"/>
              <a:t> possible final  </a:t>
            </a:r>
            <a:r>
              <a:rPr lang="fr-CH" sz="4000" dirty="0" err="1"/>
              <a:t>reduction</a:t>
            </a:r>
            <a:r>
              <a:rPr lang="fr-CH" sz="4000" dirty="0"/>
              <a:t> in the </a:t>
            </a:r>
            <a:r>
              <a:rPr lang="fr-CH" sz="4000" dirty="0" err="1"/>
              <a:t>number</a:t>
            </a:r>
            <a:r>
              <a:rPr lang="fr-CH" sz="4000" dirty="0"/>
              <a:t> of bypass, gauges and </a:t>
            </a:r>
            <a:r>
              <a:rPr lang="fr-CH" sz="4000" dirty="0" err="1"/>
              <a:t>pumping</a:t>
            </a:r>
            <a:r>
              <a:rPr lang="fr-CH" sz="4000" dirty="0"/>
              <a:t> ports to </a:t>
            </a:r>
            <a:r>
              <a:rPr lang="fr-CH" sz="4000" dirty="0" err="1"/>
              <a:t>be</a:t>
            </a:r>
            <a:r>
              <a:rPr lang="fr-CH" sz="4000" dirty="0"/>
              <a:t> </a:t>
            </a:r>
            <a:r>
              <a:rPr lang="fr-CH" sz="4000" dirty="0" err="1"/>
              <a:t>confirmed</a:t>
            </a:r>
            <a:r>
              <a:rPr lang="fr-CH" sz="4000" dirty="0"/>
              <a:t>.</a:t>
            </a:r>
          </a:p>
          <a:p>
            <a:pPr algn="just"/>
            <a:endParaRPr lang="fr-CH" sz="4000" dirty="0"/>
          </a:p>
          <a:p>
            <a:pPr algn="just"/>
            <a:r>
              <a:rPr lang="en-GB" sz="4000" dirty="0"/>
              <a:t>Supporting structure to be shortened by 20 cm and more generally optimised DFM supporting structure designs to be provided at points IP5L, IP1R and IP1L.</a:t>
            </a:r>
          </a:p>
          <a:p>
            <a:pPr algn="just"/>
            <a:endParaRPr lang="fr-CH" sz="4000" dirty="0"/>
          </a:p>
          <a:p>
            <a:pPr algn="just"/>
            <a:r>
              <a:rPr lang="fr-CH" sz="4000" dirty="0"/>
              <a:t>WP15 </a:t>
            </a:r>
            <a:r>
              <a:rPr lang="fr-CH" sz="4000" dirty="0" err="1"/>
              <a:t>cannot</a:t>
            </a:r>
            <a:r>
              <a:rPr lang="fr-CH" sz="4000" dirty="0"/>
              <a:t> </a:t>
            </a:r>
            <a:r>
              <a:rPr lang="fr-CH" sz="4000" dirty="0" err="1"/>
              <a:t>provide</a:t>
            </a:r>
            <a:r>
              <a:rPr lang="fr-CH" sz="4000" dirty="0"/>
              <a:t> more </a:t>
            </a:r>
            <a:r>
              <a:rPr lang="fr-CH" sz="4000" dirty="0" err="1"/>
              <a:t>space</a:t>
            </a:r>
            <a:r>
              <a:rPr lang="fr-CH" sz="4000" dirty="0"/>
              <a:t> </a:t>
            </a:r>
            <a:r>
              <a:rPr lang="fr-CH" sz="4000" dirty="0" err="1"/>
              <a:t>around</a:t>
            </a:r>
            <a:r>
              <a:rPr lang="fr-CH" sz="4000" dirty="0"/>
              <a:t> DFM </a:t>
            </a:r>
            <a:r>
              <a:rPr lang="fr-CH" sz="4000" dirty="0">
                <a:sym typeface="Wingdings" panose="05000000000000000000" pitchFamily="2" charset="2"/>
              </a:rPr>
              <a:t> services </a:t>
            </a:r>
            <a:r>
              <a:rPr lang="fr-CH" sz="4000" dirty="0" err="1">
                <a:sym typeface="Wingdings" panose="05000000000000000000" pitchFamily="2" charset="2"/>
              </a:rPr>
              <a:t>still</a:t>
            </a:r>
            <a:r>
              <a:rPr lang="fr-CH" sz="4000" dirty="0">
                <a:sym typeface="Wingdings" panose="05000000000000000000" pitchFamily="2" charset="2"/>
              </a:rPr>
              <a:t> </a:t>
            </a:r>
            <a:r>
              <a:rPr lang="fr-CH" sz="4000" dirty="0" err="1">
                <a:sym typeface="Wingdings" panose="05000000000000000000" pitchFamily="2" charset="2"/>
              </a:rPr>
              <a:t>under</a:t>
            </a:r>
            <a:r>
              <a:rPr lang="fr-CH" sz="4000" dirty="0">
                <a:sym typeface="Wingdings" panose="05000000000000000000" pitchFamily="2" charset="2"/>
              </a:rPr>
              <a:t> design.</a:t>
            </a:r>
          </a:p>
          <a:p>
            <a:pPr algn="just"/>
            <a:endParaRPr lang="fr-CH" sz="4000" dirty="0">
              <a:sym typeface="Wingdings" panose="05000000000000000000" pitchFamily="2" charset="2"/>
            </a:endParaRPr>
          </a:p>
          <a:p>
            <a:pPr algn="just"/>
            <a:r>
              <a:rPr lang="fr-CH" sz="4000" dirty="0" err="1">
                <a:sym typeface="Wingdings" panose="05000000000000000000" pitchFamily="2" charset="2"/>
              </a:rPr>
              <a:t>Keep</a:t>
            </a:r>
            <a:r>
              <a:rPr lang="fr-CH" sz="4000" dirty="0">
                <a:sym typeface="Wingdings" panose="05000000000000000000" pitchFamily="2" charset="2"/>
              </a:rPr>
              <a:t> in </a:t>
            </a:r>
            <a:r>
              <a:rPr lang="fr-CH" sz="4000" dirty="0" err="1">
                <a:sym typeface="Wingdings" panose="05000000000000000000" pitchFamily="2" charset="2"/>
              </a:rPr>
              <a:t>mind</a:t>
            </a:r>
            <a:r>
              <a:rPr lang="fr-CH" sz="4000" dirty="0">
                <a:sym typeface="Wingdings" panose="05000000000000000000" pitchFamily="2" charset="2"/>
              </a:rPr>
              <a:t> QXL design </a:t>
            </a:r>
            <a:r>
              <a:rPr lang="fr-CH" sz="4000" dirty="0" err="1">
                <a:sym typeface="Wingdings" panose="05000000000000000000" pitchFamily="2" charset="2"/>
              </a:rPr>
              <a:t>is</a:t>
            </a:r>
            <a:r>
              <a:rPr lang="fr-CH" sz="4000" dirty="0">
                <a:sym typeface="Wingdings" panose="05000000000000000000" pitchFamily="2" charset="2"/>
              </a:rPr>
              <a:t> not </a:t>
            </a:r>
            <a:r>
              <a:rPr lang="fr-CH" sz="4000" dirty="0" err="1">
                <a:sym typeface="Wingdings" panose="05000000000000000000" pitchFamily="2" charset="2"/>
              </a:rPr>
              <a:t>definitive</a:t>
            </a:r>
            <a:r>
              <a:rPr lang="fr-CH" sz="4000" dirty="0">
                <a:sym typeface="Wingdings" panose="05000000000000000000" pitchFamily="2" charset="2"/>
              </a:rPr>
              <a:t>  </a:t>
            </a:r>
            <a:r>
              <a:rPr lang="fr-CH" sz="4000" dirty="0" err="1">
                <a:sym typeface="Wingdings" panose="05000000000000000000" pitchFamily="2" charset="2"/>
              </a:rPr>
              <a:t>waiting</a:t>
            </a:r>
            <a:r>
              <a:rPr lang="fr-CH" sz="4000" dirty="0">
                <a:sym typeface="Wingdings" panose="05000000000000000000" pitchFamily="2" charset="2"/>
              </a:rPr>
              <a:t> for the </a:t>
            </a:r>
            <a:r>
              <a:rPr lang="fr-CH" sz="4000" dirty="0" err="1">
                <a:sym typeface="Wingdings" panose="05000000000000000000" pitchFamily="2" charset="2"/>
              </a:rPr>
              <a:t>supplier’s</a:t>
            </a:r>
            <a:r>
              <a:rPr lang="fr-CH" sz="4000" dirty="0">
                <a:sym typeface="Wingdings" panose="05000000000000000000" pitchFamily="2" charset="2"/>
              </a:rPr>
              <a:t> final design (</a:t>
            </a:r>
            <a:r>
              <a:rPr lang="en-GB" sz="4000" dirty="0">
                <a:sym typeface="Wingdings" panose="05000000000000000000" pitchFamily="2" charset="2"/>
              </a:rPr>
              <a:t>interfaces and max. envelope are part of the tech specification being issued by WP9</a:t>
            </a:r>
            <a:r>
              <a:rPr lang="fr-CH" sz="4000" dirty="0">
                <a:sym typeface="Wingdings" panose="05000000000000000000" pitchFamily="2" charset="2"/>
              </a:rPr>
              <a:t>). </a:t>
            </a:r>
            <a:endParaRPr lang="fr-CH" sz="4000" dirty="0"/>
          </a:p>
          <a:p>
            <a:pPr marL="0" indent="0" algn="just">
              <a:buNone/>
            </a:pPr>
            <a:endParaRPr lang="fr-CH" sz="4000" dirty="0"/>
          </a:p>
          <a:p>
            <a:pPr algn="just"/>
            <a:endParaRPr lang="fr-CH" sz="4000" dirty="0"/>
          </a:p>
        </p:txBody>
      </p:sp>
      <p:sp>
        <p:nvSpPr>
          <p:cNvPr id="5" name="Slide Number Placeholder 4">
            <a:extLst>
              <a:ext uri="{FF2B5EF4-FFF2-40B4-BE49-F238E27FC236}">
                <a16:creationId xmlns:a16="http://schemas.microsoft.com/office/drawing/2014/main" id="{665F486F-9F3D-441E-A012-F6766DD77089}"/>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3696443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41342B3-B862-4236-B5CA-66C7A21DA4C5}"/>
              </a:ext>
            </a:extLst>
          </p:cNvPr>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3" name="Picture 2">
            <a:extLst>
              <a:ext uri="{FF2B5EF4-FFF2-40B4-BE49-F238E27FC236}">
                <a16:creationId xmlns:a16="http://schemas.microsoft.com/office/drawing/2014/main" id="{E73C2FC6-7365-43F3-AB45-A6F3BC1BCD9C}"/>
              </a:ext>
            </a:extLst>
          </p:cNvPr>
          <p:cNvPicPr>
            <a:picLocks noChangeAspect="1"/>
          </p:cNvPicPr>
          <p:nvPr/>
        </p:nvPicPr>
        <p:blipFill>
          <a:blip r:embed="rId2"/>
          <a:stretch>
            <a:fillRect/>
          </a:stretch>
        </p:blipFill>
        <p:spPr>
          <a:xfrm>
            <a:off x="376642" y="73969"/>
            <a:ext cx="21566967" cy="12253867"/>
          </a:xfrm>
          <a:prstGeom prst="rect">
            <a:avLst/>
          </a:prstGeom>
        </p:spPr>
      </p:pic>
      <p:sp>
        <p:nvSpPr>
          <p:cNvPr id="2" name="Rectángulo 1">
            <a:extLst>
              <a:ext uri="{FF2B5EF4-FFF2-40B4-BE49-F238E27FC236}">
                <a16:creationId xmlns:a16="http://schemas.microsoft.com/office/drawing/2014/main" id="{1676CF05-4DEB-4654-8158-1AD0742DE26B}"/>
              </a:ext>
            </a:extLst>
          </p:cNvPr>
          <p:cNvSpPr/>
          <p:nvPr/>
        </p:nvSpPr>
        <p:spPr>
          <a:xfrm>
            <a:off x="12028857" y="6696050"/>
            <a:ext cx="9914752" cy="3240360"/>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75FC252-179E-44CE-8EEC-5DEAE8EE4639}"/>
              </a:ext>
            </a:extLst>
          </p:cNvPr>
          <p:cNvSpPr txBox="1"/>
          <p:nvPr/>
        </p:nvSpPr>
        <p:spPr>
          <a:xfrm>
            <a:off x="3887317" y="12354609"/>
            <a:ext cx="17137904" cy="1892826"/>
          </a:xfrm>
          <a:prstGeom prst="rect">
            <a:avLst/>
          </a:prstGeom>
          <a:solidFill>
            <a:schemeClr val="bg1"/>
          </a:solidFill>
          <a:ln w="28575">
            <a:solidFill>
              <a:schemeClr val="tx1"/>
            </a:solidFill>
          </a:ln>
        </p:spPr>
        <p:txBody>
          <a:bodyPr wrap="square">
            <a:spAutoFit/>
          </a:bodyPr>
          <a:lstStyle/>
          <a:p>
            <a:pPr marL="457200" marR="0" lvl="1" algn="just">
              <a:spcBef>
                <a:spcPts val="0"/>
              </a:spcBef>
              <a:spcAft>
                <a:spcPts val="600"/>
              </a:spcAft>
            </a:pPr>
            <a:r>
              <a:rPr lang="en-GB" sz="2800" dirty="0">
                <a:solidFill>
                  <a:srgbClr val="C00000"/>
                </a:solidFill>
                <a:ea typeface="Times New Roman" panose="02020603050405020304" pitchFamily="18" charset="0"/>
                <a:sym typeface="Wingdings" panose="05000000000000000000" pitchFamily="2" charset="2"/>
              </a:rPr>
              <a:t> </a:t>
            </a:r>
            <a:r>
              <a:rPr lang="en-GB" sz="2800" dirty="0">
                <a:effectLst/>
                <a:ea typeface="Times New Roman" panose="02020603050405020304" pitchFamily="18" charset="0"/>
              </a:rPr>
              <a:t>Detailed integration has been performed in</a:t>
            </a:r>
            <a:r>
              <a:rPr lang="en-GB" sz="2800" b="1" dirty="0">
                <a:effectLst/>
                <a:ea typeface="Times New Roman" panose="02020603050405020304" pitchFamily="18" charset="0"/>
              </a:rPr>
              <a:t> 5R </a:t>
            </a:r>
            <a:r>
              <a:rPr lang="en-GB" sz="2800" dirty="0">
                <a:effectLst/>
                <a:ea typeface="Times New Roman" panose="02020603050405020304" pitchFamily="18" charset="0"/>
                <a:sym typeface="Wingdings" panose="05000000000000000000" pitchFamily="2" charset="2"/>
              </a:rPr>
              <a:t> </a:t>
            </a:r>
            <a:r>
              <a:rPr lang="en-GB" sz="2800" dirty="0">
                <a:effectLst/>
                <a:ea typeface="Times New Roman" panose="02020603050405020304" pitchFamily="18" charset="0"/>
              </a:rPr>
              <a:t>considered the </a:t>
            </a:r>
            <a:r>
              <a:rPr lang="en-GB" sz="2800" dirty="0">
                <a:solidFill>
                  <a:srgbClr val="C00000"/>
                </a:solidFill>
                <a:effectLst/>
                <a:ea typeface="Times New Roman" panose="02020603050405020304" pitchFamily="18" charset="0"/>
              </a:rPr>
              <a:t>worst-case scenario</a:t>
            </a:r>
            <a:r>
              <a:rPr lang="en-GB" sz="2800" dirty="0">
                <a:effectLst/>
                <a:ea typeface="Times New Roman" panose="02020603050405020304" pitchFamily="18" charset="0"/>
              </a:rPr>
              <a:t>. </a:t>
            </a:r>
            <a:r>
              <a:rPr lang="en-GB" sz="2800" u="sng" dirty="0">
                <a:effectLst/>
                <a:ea typeface="Times New Roman" panose="02020603050405020304" pitchFamily="18" charset="0"/>
              </a:rPr>
              <a:t>The other 3 locations have been analysed copying and mirroring the provided models. </a:t>
            </a:r>
            <a:endParaRPr lang="en-GB" sz="2800" dirty="0">
              <a:solidFill>
                <a:srgbClr val="C00000"/>
              </a:solidFill>
              <a:effectLst/>
              <a:ea typeface="Times New Roman" panose="02020603050405020304" pitchFamily="18" charset="0"/>
            </a:endParaRPr>
          </a:p>
          <a:p>
            <a:pPr marL="457200" marR="0" lvl="1" algn="just">
              <a:spcBef>
                <a:spcPts val="0"/>
              </a:spcBef>
              <a:spcAft>
                <a:spcPts val="0"/>
              </a:spcAft>
            </a:pPr>
            <a:r>
              <a:rPr lang="en-GB" sz="2800" dirty="0">
                <a:solidFill>
                  <a:srgbClr val="C00000"/>
                </a:solidFill>
                <a:ea typeface="Times New Roman" panose="02020603050405020304" pitchFamily="18" charset="0"/>
                <a:sym typeface="Wingdings" panose="05000000000000000000" pitchFamily="2" charset="2"/>
              </a:rPr>
              <a:t> </a:t>
            </a:r>
            <a:r>
              <a:rPr lang="en-GB" sz="2800" dirty="0">
                <a:effectLst/>
                <a:ea typeface="Times New Roman" panose="02020603050405020304" pitchFamily="18" charset="0"/>
              </a:rPr>
              <a:t>While we are confident that the main issues have been identified and dealt, </a:t>
            </a:r>
            <a:r>
              <a:rPr lang="en-GB" sz="2800" u="sng" dirty="0">
                <a:effectLst/>
                <a:ea typeface="Times New Roman" panose="02020603050405020304" pitchFamily="18" charset="0"/>
              </a:rPr>
              <a:t>the 4 specific integration studies could not be carried out at this point </a:t>
            </a:r>
            <a:r>
              <a:rPr lang="en-GB" sz="2800" dirty="0">
                <a:effectLst/>
                <a:ea typeface="Times New Roman" panose="02020603050405020304" pitchFamily="18" charset="0"/>
                <a:sym typeface="Wingdings" panose="05000000000000000000" pitchFamily="2" charset="2"/>
              </a:rPr>
              <a:t> </a:t>
            </a:r>
            <a:r>
              <a:rPr lang="en-GB" sz="2800" dirty="0">
                <a:effectLst/>
                <a:ea typeface="Times New Roman" panose="02020603050405020304" pitchFamily="18" charset="0"/>
              </a:rPr>
              <a:t>it is a possible source of uncertainties. </a:t>
            </a:r>
            <a:endParaRPr lang="en-US" sz="2800" dirty="0">
              <a:effectLst/>
              <a:ea typeface="Calibri" panose="020F0502020204030204" pitchFamily="34" charset="0"/>
            </a:endParaRPr>
          </a:p>
        </p:txBody>
      </p:sp>
      <p:sp>
        <p:nvSpPr>
          <p:cNvPr id="12" name="TextBox 11">
            <a:extLst>
              <a:ext uri="{FF2B5EF4-FFF2-40B4-BE49-F238E27FC236}">
                <a16:creationId xmlns:a16="http://schemas.microsoft.com/office/drawing/2014/main" id="{4701EE8A-31A9-4A44-AB16-5ADD14D0CCF6}"/>
              </a:ext>
            </a:extLst>
          </p:cNvPr>
          <p:cNvSpPr txBox="1"/>
          <p:nvPr/>
        </p:nvSpPr>
        <p:spPr>
          <a:xfrm>
            <a:off x="1871093" y="12252580"/>
            <a:ext cx="2448272" cy="584775"/>
          </a:xfrm>
          <a:prstGeom prst="rect">
            <a:avLst/>
          </a:prstGeom>
          <a:solidFill>
            <a:schemeClr val="bg1"/>
          </a:solidFill>
          <a:ln w="38100">
            <a:solidFill>
              <a:schemeClr val="tx1"/>
            </a:solidFill>
          </a:ln>
        </p:spPr>
        <p:txBody>
          <a:bodyPr wrap="square" rtlCol="0">
            <a:spAutoFit/>
          </a:bodyPr>
          <a:lstStyle/>
          <a:p>
            <a:pPr algn="ctr"/>
            <a:r>
              <a:rPr lang="fr-CH" sz="3200" b="1" dirty="0">
                <a:solidFill>
                  <a:srgbClr val="C00000"/>
                </a:solidFill>
              </a:rPr>
              <a:t>WARNING!</a:t>
            </a:r>
            <a:endParaRPr lang="en-US" sz="3200" dirty="0"/>
          </a:p>
        </p:txBody>
      </p:sp>
    </p:spTree>
    <p:extLst>
      <p:ext uri="{BB962C8B-B14F-4D97-AF65-F5344CB8AC3E}">
        <p14:creationId xmlns:p14="http://schemas.microsoft.com/office/powerpoint/2010/main" val="2962091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37418" t="41652" b="28295"/>
          <a:stretch/>
        </p:blipFill>
        <p:spPr>
          <a:xfrm>
            <a:off x="542508" y="2015530"/>
            <a:ext cx="21235234" cy="4809782"/>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6" name="Titre 7"/>
          <p:cNvSpPr>
            <a:spLocks noGrp="1"/>
          </p:cNvSpPr>
          <p:nvPr>
            <p:ph type="title"/>
          </p:nvPr>
        </p:nvSpPr>
        <p:spPr>
          <a:xfrm>
            <a:off x="1493875" y="522041"/>
            <a:ext cx="19332500" cy="1054617"/>
          </a:xfrm>
        </p:spPr>
        <p:txBody>
          <a:bodyPr/>
          <a:lstStyle/>
          <a:p>
            <a:r>
              <a:rPr lang="en-GB" sz="4882" dirty="0"/>
              <a:t>MACHINE LAYOUT:  IP5 RIGHT ZONE</a:t>
            </a:r>
            <a:endParaRPr lang="fr-FR" sz="4882" dirty="0"/>
          </a:p>
        </p:txBody>
      </p:sp>
      <p:sp>
        <p:nvSpPr>
          <p:cNvPr id="3" name="Rectangle 2"/>
          <p:cNvSpPr/>
          <p:nvPr/>
        </p:nvSpPr>
        <p:spPr>
          <a:xfrm>
            <a:off x="86645" y="7665121"/>
            <a:ext cx="3849662" cy="543097"/>
          </a:xfrm>
          <a:prstGeom prst="rect">
            <a:avLst/>
          </a:prstGeom>
          <a:noFill/>
        </p:spPr>
        <p:txBody>
          <a:bodyPr wrap="square">
            <a:spAutoFit/>
          </a:bodyPr>
          <a:lstStyle/>
          <a:p>
            <a:r>
              <a:rPr lang="en-GB" sz="2929" b="1" dirty="0">
                <a:solidFill>
                  <a:schemeClr val="bg2"/>
                </a:solidFill>
                <a:latin typeface="+mj-lt"/>
                <a:ea typeface="+mj-ea"/>
                <a:cs typeface="+mj-cs"/>
              </a:rPr>
              <a:t>HL_LHC</a:t>
            </a:r>
            <a:r>
              <a:rPr lang="en-GB" sz="2929" b="1" dirty="0">
                <a:solidFill>
                  <a:schemeClr val="bg2"/>
                </a:solidFill>
              </a:rPr>
              <a:t> v.1.5</a:t>
            </a:r>
            <a:endParaRPr lang="en-GB" sz="2929" b="1" dirty="0">
              <a:solidFill>
                <a:schemeClr val="bg2"/>
              </a:solidFill>
              <a:latin typeface="+mj-lt"/>
              <a:ea typeface="+mj-ea"/>
              <a:cs typeface="+mj-cs"/>
            </a:endParaRPr>
          </a:p>
        </p:txBody>
      </p:sp>
      <p:cxnSp>
        <p:nvCxnSpPr>
          <p:cNvPr id="14" name="Straight Connector 13"/>
          <p:cNvCxnSpPr/>
          <p:nvPr/>
        </p:nvCxnSpPr>
        <p:spPr>
          <a:xfrm flipH="1">
            <a:off x="90408" y="6016010"/>
            <a:ext cx="2214319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501380" y="1727498"/>
            <a:ext cx="1059906" cy="543097"/>
          </a:xfrm>
          <a:prstGeom prst="rect">
            <a:avLst/>
          </a:prstGeom>
          <a:noFill/>
        </p:spPr>
        <p:txBody>
          <a:bodyPr wrap="none">
            <a:spAutoFit/>
          </a:bodyPr>
          <a:lstStyle/>
          <a:p>
            <a:r>
              <a:rPr lang="en-GB" sz="2929" b="1" dirty="0">
                <a:solidFill>
                  <a:srgbClr val="C00000"/>
                </a:solidFill>
                <a:latin typeface="+mj-lt"/>
                <a:ea typeface="+mj-ea"/>
                <a:cs typeface="+mj-cs"/>
              </a:rPr>
              <a:t>LHC </a:t>
            </a:r>
          </a:p>
        </p:txBody>
      </p:sp>
      <p:sp>
        <p:nvSpPr>
          <p:cNvPr id="17" name="Rectangle 16"/>
          <p:cNvSpPr/>
          <p:nvPr/>
        </p:nvSpPr>
        <p:spPr>
          <a:xfrm>
            <a:off x="17203768" y="9762940"/>
            <a:ext cx="585417" cy="467949"/>
          </a:xfrm>
          <a:prstGeom prst="rect">
            <a:avLst/>
          </a:prstGeom>
          <a:noFill/>
        </p:spPr>
        <p:txBody>
          <a:bodyPr wrap="none">
            <a:spAutoFit/>
          </a:bodyPr>
          <a:lstStyle/>
          <a:p>
            <a:r>
              <a:rPr lang="en-GB" sz="2441" b="1" dirty="0">
                <a:solidFill>
                  <a:schemeClr val="bg1"/>
                </a:solidFill>
                <a:latin typeface="+mj-lt"/>
                <a:ea typeface="+mj-ea"/>
                <a:cs typeface="+mj-cs"/>
              </a:rPr>
              <a:t>D2</a:t>
            </a:r>
          </a:p>
        </p:txBody>
      </p:sp>
      <p:sp>
        <p:nvSpPr>
          <p:cNvPr id="19" name="Rectangle 18"/>
          <p:cNvSpPr/>
          <p:nvPr/>
        </p:nvSpPr>
        <p:spPr>
          <a:xfrm>
            <a:off x="6868268" y="9836650"/>
            <a:ext cx="1012650" cy="467949"/>
          </a:xfrm>
          <a:prstGeom prst="rect">
            <a:avLst/>
          </a:prstGeom>
          <a:noFill/>
        </p:spPr>
        <p:txBody>
          <a:bodyPr wrap="none">
            <a:spAutoFit/>
          </a:bodyPr>
          <a:lstStyle/>
          <a:p>
            <a:r>
              <a:rPr lang="fr-CH" sz="2441" b="1" dirty="0">
                <a:solidFill>
                  <a:schemeClr val="bg1"/>
                </a:solidFill>
                <a:latin typeface="+mj-lt"/>
                <a:ea typeface="+mj-ea"/>
                <a:cs typeface="+mj-cs"/>
              </a:rPr>
              <a:t>TAXN</a:t>
            </a:r>
            <a:endParaRPr lang="en-GB" sz="2441" b="1" dirty="0">
              <a:solidFill>
                <a:schemeClr val="bg1"/>
              </a:solidFill>
              <a:latin typeface="+mj-lt"/>
              <a:ea typeface="+mj-ea"/>
              <a:cs typeface="+mj-cs"/>
            </a:endParaRPr>
          </a:p>
        </p:txBody>
      </p:sp>
      <p:sp>
        <p:nvSpPr>
          <p:cNvPr id="20" name="Rectangle 19"/>
          <p:cNvSpPr/>
          <p:nvPr/>
        </p:nvSpPr>
        <p:spPr>
          <a:xfrm>
            <a:off x="9578200" y="10754477"/>
            <a:ext cx="904415" cy="355354"/>
          </a:xfrm>
          <a:prstGeom prst="rect">
            <a:avLst/>
          </a:prstGeom>
          <a:noFill/>
        </p:spPr>
        <p:txBody>
          <a:bodyPr wrap="none">
            <a:spAutoFit/>
          </a:bodyPr>
          <a:lstStyle/>
          <a:p>
            <a:r>
              <a:rPr lang="fr-CH" sz="1709" b="1" dirty="0">
                <a:solidFill>
                  <a:schemeClr val="bg1"/>
                </a:solidFill>
                <a:latin typeface="+mj-lt"/>
                <a:ea typeface="+mj-ea"/>
                <a:cs typeface="+mj-cs"/>
              </a:rPr>
              <a:t>TCTPV</a:t>
            </a:r>
            <a:endParaRPr lang="en-GB" sz="1709" b="1" dirty="0">
              <a:solidFill>
                <a:schemeClr val="bg1"/>
              </a:solidFill>
              <a:latin typeface="+mj-lt"/>
              <a:ea typeface="+mj-ea"/>
              <a:cs typeface="+mj-cs"/>
            </a:endParaRPr>
          </a:p>
        </p:txBody>
      </p:sp>
      <p:sp>
        <p:nvSpPr>
          <p:cNvPr id="21" name="Rectangle 20"/>
          <p:cNvSpPr/>
          <p:nvPr/>
        </p:nvSpPr>
        <p:spPr>
          <a:xfrm>
            <a:off x="10512785" y="10754477"/>
            <a:ext cx="917239" cy="355354"/>
          </a:xfrm>
          <a:prstGeom prst="rect">
            <a:avLst/>
          </a:prstGeom>
          <a:noFill/>
        </p:spPr>
        <p:txBody>
          <a:bodyPr wrap="none">
            <a:spAutoFit/>
          </a:bodyPr>
          <a:lstStyle/>
          <a:p>
            <a:r>
              <a:rPr lang="fr-CH" sz="1709" b="1" dirty="0">
                <a:solidFill>
                  <a:schemeClr val="bg1"/>
                </a:solidFill>
                <a:latin typeface="+mj-lt"/>
                <a:ea typeface="+mj-ea"/>
                <a:cs typeface="+mj-cs"/>
              </a:rPr>
              <a:t>TCTPH</a:t>
            </a:r>
            <a:endParaRPr lang="en-GB" sz="1709" b="1" dirty="0">
              <a:solidFill>
                <a:schemeClr val="bg1"/>
              </a:solidFill>
              <a:latin typeface="+mj-lt"/>
              <a:ea typeface="+mj-ea"/>
              <a:cs typeface="+mj-cs"/>
            </a:endParaRPr>
          </a:p>
        </p:txBody>
      </p:sp>
      <p:sp>
        <p:nvSpPr>
          <p:cNvPr id="22" name="Rectangle 21"/>
          <p:cNvSpPr/>
          <p:nvPr/>
        </p:nvSpPr>
        <p:spPr>
          <a:xfrm>
            <a:off x="11548148" y="10754477"/>
            <a:ext cx="758541" cy="355354"/>
          </a:xfrm>
          <a:prstGeom prst="rect">
            <a:avLst/>
          </a:prstGeom>
          <a:noFill/>
        </p:spPr>
        <p:txBody>
          <a:bodyPr wrap="none">
            <a:spAutoFit/>
          </a:bodyPr>
          <a:lstStyle/>
          <a:p>
            <a:r>
              <a:rPr lang="fr-CH" sz="1709" b="1" dirty="0">
                <a:solidFill>
                  <a:schemeClr val="bg1"/>
                </a:solidFill>
                <a:latin typeface="+mj-lt"/>
                <a:ea typeface="+mj-ea"/>
                <a:cs typeface="+mj-cs"/>
              </a:rPr>
              <a:t>TCLX</a:t>
            </a:r>
            <a:endParaRPr lang="en-GB" sz="1709" b="1" dirty="0">
              <a:solidFill>
                <a:schemeClr val="bg1"/>
              </a:solidFill>
              <a:latin typeface="+mj-lt"/>
              <a:ea typeface="+mj-ea"/>
              <a:cs typeface="+mj-cs"/>
            </a:endParaRPr>
          </a:p>
        </p:txBody>
      </p:sp>
      <p:sp>
        <p:nvSpPr>
          <p:cNvPr id="29" name="Rectangle 28"/>
          <p:cNvSpPr/>
          <p:nvPr/>
        </p:nvSpPr>
        <p:spPr>
          <a:xfrm>
            <a:off x="11664181" y="4487616"/>
            <a:ext cx="804259" cy="467949"/>
          </a:xfrm>
          <a:prstGeom prst="rect">
            <a:avLst/>
          </a:prstGeom>
          <a:noFill/>
        </p:spPr>
        <p:txBody>
          <a:bodyPr wrap="none">
            <a:spAutoFit/>
          </a:bodyPr>
          <a:lstStyle/>
          <a:p>
            <a:r>
              <a:rPr lang="fr-CH" sz="2441" b="1" dirty="0">
                <a:solidFill>
                  <a:schemeClr val="bg1"/>
                </a:solidFill>
                <a:latin typeface="+mj-lt"/>
                <a:ea typeface="+mj-ea"/>
                <a:cs typeface="+mj-cs"/>
              </a:rPr>
              <a:t>TAN</a:t>
            </a:r>
            <a:endParaRPr lang="en-GB" sz="2441" b="1" dirty="0">
              <a:solidFill>
                <a:schemeClr val="bg1"/>
              </a:solidFill>
              <a:latin typeface="+mj-lt"/>
              <a:ea typeface="+mj-ea"/>
              <a:cs typeface="+mj-cs"/>
            </a:endParaRPr>
          </a:p>
        </p:txBody>
      </p:sp>
      <p:pic>
        <p:nvPicPr>
          <p:cNvPr id="31" name="Picture 30"/>
          <p:cNvPicPr>
            <a:picLocks noChangeAspect="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40321" t="78383" b="14102"/>
          <a:stretch/>
        </p:blipFill>
        <p:spPr>
          <a:xfrm>
            <a:off x="500366" y="6552034"/>
            <a:ext cx="21319517" cy="1266271"/>
          </a:xfrm>
          <a:prstGeom prst="rect">
            <a:avLst/>
          </a:prstGeom>
        </p:spPr>
      </p:pic>
      <p:sp>
        <p:nvSpPr>
          <p:cNvPr id="36" name="Rectangle 35"/>
          <p:cNvSpPr/>
          <p:nvPr/>
        </p:nvSpPr>
        <p:spPr>
          <a:xfrm>
            <a:off x="16676460" y="9250492"/>
            <a:ext cx="949299" cy="467949"/>
          </a:xfrm>
          <a:prstGeom prst="rect">
            <a:avLst/>
          </a:prstGeom>
          <a:noFill/>
        </p:spPr>
        <p:txBody>
          <a:bodyPr wrap="none">
            <a:spAutoFit/>
          </a:bodyPr>
          <a:lstStyle/>
          <a:p>
            <a:r>
              <a:rPr lang="en-GB" sz="2441" b="1" dirty="0">
                <a:solidFill>
                  <a:schemeClr val="bg1"/>
                </a:solidFill>
                <a:latin typeface="+mj-lt"/>
                <a:ea typeface="+mj-ea"/>
                <a:cs typeface="+mj-cs"/>
              </a:rPr>
              <a:t>DFM </a:t>
            </a:r>
          </a:p>
        </p:txBody>
      </p:sp>
      <p:pic>
        <p:nvPicPr>
          <p:cNvPr id="39" name="Imagen 38">
            <a:extLst>
              <a:ext uri="{FF2B5EF4-FFF2-40B4-BE49-F238E27FC236}">
                <a16:creationId xmlns:a16="http://schemas.microsoft.com/office/drawing/2014/main" id="{33442FAB-77CE-405B-84BF-95D81B8620E6}"/>
              </a:ext>
            </a:extLst>
          </p:cNvPr>
          <p:cNvPicPr>
            <a:picLocks noChangeAspect="1"/>
          </p:cNvPicPr>
          <p:nvPr/>
        </p:nvPicPr>
        <p:blipFill rotWithShape="1">
          <a:blip r:embed="rId4"/>
          <a:srcRect r="7385"/>
          <a:stretch/>
        </p:blipFill>
        <p:spPr>
          <a:xfrm>
            <a:off x="542508" y="8293136"/>
            <a:ext cx="21333922" cy="5585035"/>
          </a:xfrm>
          <a:prstGeom prst="rect">
            <a:avLst/>
          </a:prstGeom>
        </p:spPr>
      </p:pic>
      <p:sp>
        <p:nvSpPr>
          <p:cNvPr id="42" name="Rectangle 23">
            <a:extLst>
              <a:ext uri="{FF2B5EF4-FFF2-40B4-BE49-F238E27FC236}">
                <a16:creationId xmlns:a16="http://schemas.microsoft.com/office/drawing/2014/main" id="{2B0ECD34-A749-420D-B3B3-EC56EB1EE273}"/>
              </a:ext>
            </a:extLst>
          </p:cNvPr>
          <p:cNvSpPr/>
          <p:nvPr/>
        </p:nvSpPr>
        <p:spPr>
          <a:xfrm rot="21177733">
            <a:off x="709534" y="2497524"/>
            <a:ext cx="5572680" cy="1456488"/>
          </a:xfrm>
          <a:prstGeom prst="rect">
            <a:avLst/>
          </a:prstGeom>
          <a:solidFill>
            <a:schemeClr val="accent4">
              <a:lumMod val="20000"/>
              <a:lumOff val="80000"/>
            </a:schemeClr>
          </a:solidFill>
          <a:ln>
            <a:solidFill>
              <a:schemeClr val="tx1"/>
            </a:solidFill>
          </a:ln>
        </p:spPr>
        <p:txBody>
          <a:bodyPr wrap="none" lIns="223203" tIns="111601" rIns="223203" bIns="111601">
            <a:spAutoFit/>
          </a:bodyPr>
          <a:lstStyle/>
          <a:p>
            <a:pPr algn="ctr"/>
            <a:r>
              <a:rPr lang="en-US" sz="4000" b="1" dirty="0">
                <a:ln w="12700" cmpd="sng">
                  <a:solidFill>
                    <a:schemeClr val="accent4"/>
                  </a:solidFill>
                  <a:prstDash val="solid"/>
                </a:ln>
                <a:solidFill>
                  <a:srgbClr val="FF0000"/>
                </a:solidFill>
              </a:rPr>
              <a:t>Worst Case Scenario</a:t>
            </a:r>
          </a:p>
          <a:p>
            <a:pPr algn="ctr"/>
            <a:r>
              <a:rPr lang="en-US" sz="4000" b="1" dirty="0">
                <a:ln w="12700" cmpd="sng">
                  <a:solidFill>
                    <a:schemeClr val="accent4"/>
                  </a:solidFill>
                  <a:prstDash val="solid"/>
                </a:ln>
                <a:solidFill>
                  <a:srgbClr val="FF0000"/>
                </a:solidFill>
              </a:rPr>
              <a:t>R571 – Ø 3800 mm </a:t>
            </a:r>
          </a:p>
        </p:txBody>
      </p:sp>
      <p:sp>
        <p:nvSpPr>
          <p:cNvPr id="10" name="CuadroTexto 9">
            <a:extLst>
              <a:ext uri="{FF2B5EF4-FFF2-40B4-BE49-F238E27FC236}">
                <a16:creationId xmlns:a16="http://schemas.microsoft.com/office/drawing/2014/main" id="{7B3D59FE-3392-4E3A-A3D8-3C50010131D5}"/>
              </a:ext>
            </a:extLst>
          </p:cNvPr>
          <p:cNvSpPr txBox="1"/>
          <p:nvPr/>
        </p:nvSpPr>
        <p:spPr>
          <a:xfrm>
            <a:off x="16848757" y="18848"/>
            <a:ext cx="2514716" cy="2215991"/>
          </a:xfrm>
          <a:prstGeom prst="rect">
            <a:avLst/>
          </a:prstGeom>
          <a:noFill/>
        </p:spPr>
        <p:txBody>
          <a:bodyPr wrap="square" rtlCol="0">
            <a:spAutoFit/>
          </a:bodyPr>
          <a:lstStyle/>
          <a:p>
            <a:r>
              <a:rPr lang="es-ES" sz="13800" b="1" dirty="0">
                <a:ln w="22225">
                  <a:solidFill>
                    <a:schemeClr val="accent2"/>
                  </a:solidFill>
                  <a:prstDash val="solid"/>
                </a:ln>
                <a:solidFill>
                  <a:schemeClr val="accent2">
                    <a:lumMod val="40000"/>
                    <a:lumOff val="60000"/>
                  </a:schemeClr>
                </a:solidFill>
                <a:latin typeface="Berlin Sans FB Demi" panose="020E0802020502020306" pitchFamily="34" charset="0"/>
              </a:rPr>
              <a:t>!!</a:t>
            </a:r>
            <a:endParaRPr lang="en-GB" sz="13800" b="1" dirty="0">
              <a:ln w="22225">
                <a:solidFill>
                  <a:schemeClr val="accent2"/>
                </a:solidFill>
                <a:prstDash val="solid"/>
              </a:ln>
              <a:solidFill>
                <a:schemeClr val="accent2">
                  <a:lumMod val="40000"/>
                  <a:lumOff val="60000"/>
                </a:schemeClr>
              </a:solidFill>
              <a:latin typeface="Berlin Sans FB Demi" panose="020E0802020502020306" pitchFamily="34" charset="0"/>
            </a:endParaRPr>
          </a:p>
        </p:txBody>
      </p:sp>
      <p:sp>
        <p:nvSpPr>
          <p:cNvPr id="23" name="TextBox 22">
            <a:extLst>
              <a:ext uri="{FF2B5EF4-FFF2-40B4-BE49-F238E27FC236}">
                <a16:creationId xmlns:a16="http://schemas.microsoft.com/office/drawing/2014/main" id="{3B872ADE-C961-415F-B987-B383269F9507}"/>
              </a:ext>
            </a:extLst>
          </p:cNvPr>
          <p:cNvSpPr txBox="1"/>
          <p:nvPr/>
        </p:nvSpPr>
        <p:spPr>
          <a:xfrm>
            <a:off x="10883201" y="7439889"/>
            <a:ext cx="10952672" cy="830997"/>
          </a:xfrm>
          <a:prstGeom prst="rect">
            <a:avLst/>
          </a:prstGeom>
          <a:solidFill>
            <a:srgbClr val="DDEFD9">
              <a:alpha val="66000"/>
            </a:srgbClr>
          </a:solidFill>
          <a:ln>
            <a:solidFill>
              <a:schemeClr val="accent2">
                <a:lumMod val="75000"/>
              </a:schemeClr>
            </a:solidFill>
          </a:ln>
        </p:spPr>
        <p:txBody>
          <a:bodyPr wrap="square">
            <a:spAutoFit/>
          </a:bodyPr>
          <a:lstStyle/>
          <a:p>
            <a:pPr algn="ctr"/>
            <a:r>
              <a:rPr lang="en-GB" sz="4800" b="1" dirty="0">
                <a:ln w="22225">
                  <a:solidFill>
                    <a:srgbClr val="639729"/>
                  </a:solidFill>
                  <a:prstDash val="solid"/>
                </a:ln>
                <a:solidFill>
                  <a:srgbClr val="98DC88"/>
                </a:solidFill>
              </a:rPr>
              <a:t>No major changes for HL-LHC v.1.6 </a:t>
            </a:r>
            <a:endParaRPr lang="fr-CH" sz="4800" b="1" dirty="0">
              <a:ln w="22225">
                <a:solidFill>
                  <a:srgbClr val="639729"/>
                </a:solidFill>
                <a:prstDash val="solid"/>
              </a:ln>
              <a:solidFill>
                <a:srgbClr val="98DC88"/>
              </a:solidFill>
            </a:endParaRPr>
          </a:p>
        </p:txBody>
      </p:sp>
    </p:spTree>
    <p:extLst>
      <p:ext uri="{BB962C8B-B14F-4D97-AF65-F5344CB8AC3E}">
        <p14:creationId xmlns:p14="http://schemas.microsoft.com/office/powerpoint/2010/main" val="2499413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t="67960" r="36136" b="23954"/>
          <a:stretch/>
        </p:blipFill>
        <p:spPr>
          <a:xfrm>
            <a:off x="369537" y="6332884"/>
            <a:ext cx="21675141" cy="1203454"/>
          </a:xfrm>
          <a:prstGeom prst="rect">
            <a:avLst/>
          </a:prstGeom>
        </p:spPr>
      </p:pic>
      <p:pic>
        <p:nvPicPr>
          <p:cNvPr id="7" name="Picture 6"/>
          <p:cNvPicPr>
            <a:picLocks noChangeAspect="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t="26655" r="36128" b="39425"/>
          <a:stretch/>
        </p:blipFill>
        <p:spPr>
          <a:xfrm>
            <a:off x="369537" y="1347725"/>
            <a:ext cx="21677663" cy="5048117"/>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3" name="Rectangle 2"/>
          <p:cNvSpPr/>
          <p:nvPr/>
        </p:nvSpPr>
        <p:spPr>
          <a:xfrm>
            <a:off x="469995" y="7225871"/>
            <a:ext cx="3849662" cy="543097"/>
          </a:xfrm>
          <a:prstGeom prst="rect">
            <a:avLst/>
          </a:prstGeom>
          <a:noFill/>
        </p:spPr>
        <p:txBody>
          <a:bodyPr wrap="square">
            <a:spAutoFit/>
          </a:bodyPr>
          <a:lstStyle/>
          <a:p>
            <a:r>
              <a:rPr lang="en-GB" sz="2929" b="1" dirty="0">
                <a:solidFill>
                  <a:schemeClr val="bg2"/>
                </a:solidFill>
                <a:latin typeface="+mj-lt"/>
                <a:ea typeface="+mj-ea"/>
                <a:cs typeface="+mj-cs"/>
              </a:rPr>
              <a:t>HL_LHC </a:t>
            </a:r>
            <a:r>
              <a:rPr lang="en-GB" sz="2929" b="1" dirty="0">
                <a:solidFill>
                  <a:schemeClr val="bg2"/>
                </a:solidFill>
              </a:rPr>
              <a:t>v.1.5</a:t>
            </a:r>
            <a:r>
              <a:rPr lang="en-GB" sz="2929" b="1" dirty="0">
                <a:solidFill>
                  <a:schemeClr val="bg2"/>
                </a:solidFill>
                <a:latin typeface="+mj-lt"/>
                <a:ea typeface="+mj-ea"/>
                <a:cs typeface="+mj-cs"/>
              </a:rPr>
              <a:t> </a:t>
            </a:r>
          </a:p>
        </p:txBody>
      </p:sp>
      <p:sp>
        <p:nvSpPr>
          <p:cNvPr id="15" name="Rectangle 14"/>
          <p:cNvSpPr/>
          <p:nvPr/>
        </p:nvSpPr>
        <p:spPr>
          <a:xfrm>
            <a:off x="1193828" y="1559908"/>
            <a:ext cx="1059906" cy="543097"/>
          </a:xfrm>
          <a:prstGeom prst="rect">
            <a:avLst/>
          </a:prstGeom>
          <a:noFill/>
        </p:spPr>
        <p:txBody>
          <a:bodyPr wrap="none">
            <a:spAutoFit/>
          </a:bodyPr>
          <a:lstStyle/>
          <a:p>
            <a:r>
              <a:rPr lang="en-GB" sz="2929" b="1" dirty="0">
                <a:solidFill>
                  <a:srgbClr val="C00000"/>
                </a:solidFill>
                <a:latin typeface="+mj-lt"/>
                <a:ea typeface="+mj-ea"/>
                <a:cs typeface="+mj-cs"/>
              </a:rPr>
              <a:t>LHC </a:t>
            </a:r>
          </a:p>
        </p:txBody>
      </p:sp>
      <p:sp>
        <p:nvSpPr>
          <p:cNvPr id="29" name="Rectangle 28"/>
          <p:cNvSpPr/>
          <p:nvPr/>
        </p:nvSpPr>
        <p:spPr>
          <a:xfrm>
            <a:off x="10355865" y="4192626"/>
            <a:ext cx="804259" cy="467949"/>
          </a:xfrm>
          <a:prstGeom prst="rect">
            <a:avLst/>
          </a:prstGeom>
          <a:noFill/>
        </p:spPr>
        <p:txBody>
          <a:bodyPr wrap="none">
            <a:spAutoFit/>
          </a:bodyPr>
          <a:lstStyle/>
          <a:p>
            <a:r>
              <a:rPr lang="fr-CH" sz="2441" b="1" dirty="0">
                <a:solidFill>
                  <a:schemeClr val="bg1"/>
                </a:solidFill>
                <a:latin typeface="+mj-lt"/>
                <a:ea typeface="+mj-ea"/>
                <a:cs typeface="+mj-cs"/>
              </a:rPr>
              <a:t>TAN</a:t>
            </a:r>
            <a:endParaRPr lang="en-GB" sz="2441" b="1" dirty="0">
              <a:solidFill>
                <a:schemeClr val="bg1"/>
              </a:solidFill>
              <a:latin typeface="+mj-lt"/>
              <a:ea typeface="+mj-ea"/>
              <a:cs typeface="+mj-cs"/>
            </a:endParaRPr>
          </a:p>
        </p:txBody>
      </p:sp>
      <p:sp>
        <p:nvSpPr>
          <p:cNvPr id="39" name="Titre 7"/>
          <p:cNvSpPr>
            <a:spLocks noGrp="1"/>
          </p:cNvSpPr>
          <p:nvPr>
            <p:ph type="title"/>
          </p:nvPr>
        </p:nvSpPr>
        <p:spPr>
          <a:xfrm>
            <a:off x="1493875" y="464402"/>
            <a:ext cx="19332500" cy="1054617"/>
          </a:xfrm>
        </p:spPr>
        <p:txBody>
          <a:bodyPr/>
          <a:lstStyle/>
          <a:p>
            <a:r>
              <a:rPr lang="en-GB" sz="4882" dirty="0"/>
              <a:t>MACHINE LAYOUT:  IP5 LEFT ZONE</a:t>
            </a:r>
            <a:endParaRPr lang="fr-FR" sz="4882" dirty="0"/>
          </a:p>
        </p:txBody>
      </p:sp>
      <p:pic>
        <p:nvPicPr>
          <p:cNvPr id="47" name="Imagen 46">
            <a:extLst>
              <a:ext uri="{FF2B5EF4-FFF2-40B4-BE49-F238E27FC236}">
                <a16:creationId xmlns:a16="http://schemas.microsoft.com/office/drawing/2014/main" id="{112E9182-C28F-4E3A-9E09-74A75184A714}"/>
              </a:ext>
            </a:extLst>
          </p:cNvPr>
          <p:cNvPicPr>
            <a:picLocks noChangeAspect="1"/>
          </p:cNvPicPr>
          <p:nvPr/>
        </p:nvPicPr>
        <p:blipFill rotWithShape="1">
          <a:blip r:embed="rId4"/>
          <a:srcRect l="2545"/>
          <a:stretch/>
        </p:blipFill>
        <p:spPr>
          <a:xfrm>
            <a:off x="709300" y="7984670"/>
            <a:ext cx="20995613" cy="6302735"/>
          </a:xfrm>
          <a:prstGeom prst="rect">
            <a:avLst/>
          </a:prstGeom>
        </p:spPr>
      </p:pic>
      <p:sp>
        <p:nvSpPr>
          <p:cNvPr id="48" name="Rectangle 23">
            <a:extLst>
              <a:ext uri="{FF2B5EF4-FFF2-40B4-BE49-F238E27FC236}">
                <a16:creationId xmlns:a16="http://schemas.microsoft.com/office/drawing/2014/main" id="{46947492-C391-4B76-A669-387D3C7B915D}"/>
              </a:ext>
            </a:extLst>
          </p:cNvPr>
          <p:cNvSpPr/>
          <p:nvPr/>
        </p:nvSpPr>
        <p:spPr>
          <a:xfrm rot="21177733">
            <a:off x="8036972" y="1668798"/>
            <a:ext cx="1677062" cy="840935"/>
          </a:xfrm>
          <a:prstGeom prst="rect">
            <a:avLst/>
          </a:prstGeom>
          <a:solidFill>
            <a:srgbClr val="DDEFD9"/>
          </a:solidFill>
          <a:ln>
            <a:solidFill>
              <a:schemeClr val="tx1"/>
            </a:solidFill>
          </a:ln>
        </p:spPr>
        <p:txBody>
          <a:bodyPr wrap="none" lIns="223203" tIns="111601" rIns="223203" bIns="111601">
            <a:spAutoFit/>
          </a:bodyPr>
          <a:lstStyle/>
          <a:p>
            <a:pPr algn="ctr"/>
            <a:r>
              <a:rPr lang="en-US" sz="4000" b="1" dirty="0">
                <a:ln w="12700" cmpd="sng">
                  <a:solidFill>
                    <a:srgbClr val="0FB202"/>
                  </a:solidFill>
                  <a:prstDash val="solid"/>
                </a:ln>
                <a:solidFill>
                  <a:srgbClr val="0FB202"/>
                </a:solidFill>
              </a:rPr>
              <a:t>UJ53</a:t>
            </a:r>
          </a:p>
        </p:txBody>
      </p:sp>
      <p:sp>
        <p:nvSpPr>
          <p:cNvPr id="12" name="Rectangle 23">
            <a:extLst>
              <a:ext uri="{FF2B5EF4-FFF2-40B4-BE49-F238E27FC236}">
                <a16:creationId xmlns:a16="http://schemas.microsoft.com/office/drawing/2014/main" id="{613D07CB-6A38-418F-B4D9-ED78FCAF4B11}"/>
              </a:ext>
            </a:extLst>
          </p:cNvPr>
          <p:cNvSpPr/>
          <p:nvPr/>
        </p:nvSpPr>
        <p:spPr>
          <a:xfrm rot="21177733">
            <a:off x="652542" y="2491738"/>
            <a:ext cx="1677063" cy="840935"/>
          </a:xfrm>
          <a:prstGeom prst="rect">
            <a:avLst/>
          </a:prstGeom>
          <a:solidFill>
            <a:schemeClr val="bg1">
              <a:lumMod val="75000"/>
            </a:schemeClr>
          </a:solidFill>
          <a:ln>
            <a:solidFill>
              <a:schemeClr val="tx1"/>
            </a:solidFill>
          </a:ln>
        </p:spPr>
        <p:txBody>
          <a:bodyPr wrap="none" lIns="223203" tIns="111601" rIns="223203" bIns="111601">
            <a:spAutoFit/>
          </a:bodyPr>
          <a:lstStyle/>
          <a:p>
            <a:pPr algn="ctr"/>
            <a:r>
              <a:rPr lang="en-US" sz="4000" b="1" dirty="0">
                <a:ln w="12700" cmpd="sng">
                  <a:solidFill>
                    <a:schemeClr val="tx1"/>
                  </a:solidFill>
                  <a:prstDash val="solid"/>
                </a:ln>
                <a:solidFill>
                  <a:sysClr val="windowText" lastClr="000000"/>
                </a:solidFill>
              </a:rPr>
              <a:t>R532</a:t>
            </a:r>
          </a:p>
        </p:txBody>
      </p:sp>
      <p:sp>
        <p:nvSpPr>
          <p:cNvPr id="13" name="TextBox 12">
            <a:extLst>
              <a:ext uri="{FF2B5EF4-FFF2-40B4-BE49-F238E27FC236}">
                <a16:creationId xmlns:a16="http://schemas.microsoft.com/office/drawing/2014/main" id="{487FC436-408C-4415-8C18-D28941C5B1D3}"/>
              </a:ext>
            </a:extLst>
          </p:cNvPr>
          <p:cNvSpPr txBox="1"/>
          <p:nvPr/>
        </p:nvSpPr>
        <p:spPr>
          <a:xfrm>
            <a:off x="11102123" y="7161197"/>
            <a:ext cx="10952672" cy="830997"/>
          </a:xfrm>
          <a:prstGeom prst="rect">
            <a:avLst/>
          </a:prstGeom>
          <a:solidFill>
            <a:srgbClr val="DDEFD9">
              <a:alpha val="66000"/>
            </a:srgbClr>
          </a:solidFill>
          <a:ln>
            <a:solidFill>
              <a:schemeClr val="accent2">
                <a:lumMod val="75000"/>
              </a:schemeClr>
            </a:solidFill>
          </a:ln>
        </p:spPr>
        <p:txBody>
          <a:bodyPr wrap="square">
            <a:spAutoFit/>
          </a:bodyPr>
          <a:lstStyle/>
          <a:p>
            <a:pPr algn="ctr"/>
            <a:r>
              <a:rPr lang="en-GB" sz="4800" b="1" dirty="0">
                <a:ln w="22225">
                  <a:solidFill>
                    <a:srgbClr val="639729"/>
                  </a:solidFill>
                  <a:prstDash val="solid"/>
                </a:ln>
                <a:solidFill>
                  <a:srgbClr val="98DC88"/>
                </a:solidFill>
              </a:rPr>
              <a:t>No major changes for HL-LHC v.1.6 </a:t>
            </a:r>
            <a:endParaRPr lang="fr-CH" sz="4800" b="1" dirty="0">
              <a:ln w="22225">
                <a:solidFill>
                  <a:srgbClr val="639729"/>
                </a:solidFill>
                <a:prstDash val="solid"/>
              </a:ln>
              <a:solidFill>
                <a:srgbClr val="98DC88"/>
              </a:solidFill>
            </a:endParaRPr>
          </a:p>
        </p:txBody>
      </p:sp>
    </p:spTree>
    <p:extLst>
      <p:ext uri="{BB962C8B-B14F-4D97-AF65-F5344CB8AC3E}">
        <p14:creationId xmlns:p14="http://schemas.microsoft.com/office/powerpoint/2010/main" val="2136008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34561" t="83832" b="10826"/>
          <a:stretch/>
        </p:blipFill>
        <p:spPr>
          <a:xfrm>
            <a:off x="623841" y="6234088"/>
            <a:ext cx="21246228" cy="767033"/>
          </a:xfrm>
          <a:prstGeom prst="rect">
            <a:avLst/>
          </a:prstGeom>
        </p:spPr>
      </p:pic>
      <p:pic>
        <p:nvPicPr>
          <p:cNvPr id="7" name="Picture 6"/>
          <p:cNvPicPr>
            <a:picLocks noChangeAspect="1"/>
          </p:cNvPicPr>
          <p:nvPr/>
        </p:nvPicPr>
        <p:blipFill rotWithShape="1">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l="34515" t="37535" b="26852"/>
          <a:stretch/>
        </p:blipFill>
        <p:spPr>
          <a:xfrm>
            <a:off x="564198" y="1446383"/>
            <a:ext cx="21261341" cy="5113531"/>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6" name="Titre 7"/>
          <p:cNvSpPr>
            <a:spLocks noGrp="1"/>
          </p:cNvSpPr>
          <p:nvPr>
            <p:ph type="title"/>
          </p:nvPr>
        </p:nvSpPr>
        <p:spPr>
          <a:xfrm>
            <a:off x="1493875" y="234009"/>
            <a:ext cx="19332500" cy="1054617"/>
          </a:xfrm>
        </p:spPr>
        <p:txBody>
          <a:bodyPr/>
          <a:lstStyle/>
          <a:p>
            <a:r>
              <a:rPr lang="en-GB" sz="4882" dirty="0"/>
              <a:t>MACHINE LAYOUT:  IP1 RIGHT ZONE</a:t>
            </a:r>
            <a:endParaRPr lang="fr-FR" sz="4882" dirty="0"/>
          </a:p>
        </p:txBody>
      </p:sp>
      <p:sp>
        <p:nvSpPr>
          <p:cNvPr id="3" name="Rectangle 2"/>
          <p:cNvSpPr/>
          <p:nvPr/>
        </p:nvSpPr>
        <p:spPr>
          <a:xfrm>
            <a:off x="237261" y="7046190"/>
            <a:ext cx="3849662" cy="543097"/>
          </a:xfrm>
          <a:prstGeom prst="rect">
            <a:avLst/>
          </a:prstGeom>
          <a:noFill/>
        </p:spPr>
        <p:txBody>
          <a:bodyPr wrap="square">
            <a:spAutoFit/>
          </a:bodyPr>
          <a:lstStyle/>
          <a:p>
            <a:r>
              <a:rPr lang="en-GB" sz="2929" b="1" dirty="0">
                <a:solidFill>
                  <a:schemeClr val="bg2"/>
                </a:solidFill>
              </a:rPr>
              <a:t>HL_LHC v.1.5</a:t>
            </a:r>
          </a:p>
        </p:txBody>
      </p:sp>
      <p:sp>
        <p:nvSpPr>
          <p:cNvPr id="15" name="Rectangle 14"/>
          <p:cNvSpPr/>
          <p:nvPr/>
        </p:nvSpPr>
        <p:spPr>
          <a:xfrm>
            <a:off x="519668" y="1268304"/>
            <a:ext cx="1059906" cy="543097"/>
          </a:xfrm>
          <a:prstGeom prst="rect">
            <a:avLst/>
          </a:prstGeom>
          <a:noFill/>
        </p:spPr>
        <p:txBody>
          <a:bodyPr wrap="none">
            <a:spAutoFit/>
          </a:bodyPr>
          <a:lstStyle/>
          <a:p>
            <a:r>
              <a:rPr lang="en-GB" sz="2929" b="1" dirty="0">
                <a:solidFill>
                  <a:srgbClr val="C00000"/>
                </a:solidFill>
                <a:latin typeface="+mj-lt"/>
                <a:ea typeface="+mj-ea"/>
                <a:cs typeface="+mj-cs"/>
              </a:rPr>
              <a:t>LHC </a:t>
            </a:r>
          </a:p>
        </p:txBody>
      </p:sp>
      <p:sp>
        <p:nvSpPr>
          <p:cNvPr id="29" name="Rectangle 28"/>
          <p:cNvSpPr/>
          <p:nvPr/>
        </p:nvSpPr>
        <p:spPr>
          <a:xfrm>
            <a:off x="11952213" y="3993554"/>
            <a:ext cx="804259" cy="467949"/>
          </a:xfrm>
          <a:prstGeom prst="rect">
            <a:avLst/>
          </a:prstGeom>
          <a:noFill/>
        </p:spPr>
        <p:txBody>
          <a:bodyPr wrap="none">
            <a:spAutoFit/>
          </a:bodyPr>
          <a:lstStyle/>
          <a:p>
            <a:r>
              <a:rPr lang="fr-CH" sz="2441" b="1" dirty="0">
                <a:solidFill>
                  <a:schemeClr val="bg1"/>
                </a:solidFill>
                <a:latin typeface="+mj-lt"/>
                <a:ea typeface="+mj-ea"/>
                <a:cs typeface="+mj-cs"/>
              </a:rPr>
              <a:t>TAN</a:t>
            </a:r>
            <a:endParaRPr lang="en-GB" sz="2441" b="1" dirty="0">
              <a:solidFill>
                <a:schemeClr val="bg1"/>
              </a:solidFill>
              <a:latin typeface="+mj-lt"/>
              <a:ea typeface="+mj-ea"/>
              <a:cs typeface="+mj-cs"/>
            </a:endParaRPr>
          </a:p>
        </p:txBody>
      </p:sp>
      <p:pic>
        <p:nvPicPr>
          <p:cNvPr id="8" name="Imagen 7">
            <a:extLst>
              <a:ext uri="{FF2B5EF4-FFF2-40B4-BE49-F238E27FC236}">
                <a16:creationId xmlns:a16="http://schemas.microsoft.com/office/drawing/2014/main" id="{4FFAC3E0-9F9E-4A72-A94A-D2977C1A439B}"/>
              </a:ext>
            </a:extLst>
          </p:cNvPr>
          <p:cNvPicPr>
            <a:picLocks noChangeAspect="1"/>
          </p:cNvPicPr>
          <p:nvPr/>
        </p:nvPicPr>
        <p:blipFill rotWithShape="1">
          <a:blip r:embed="rId5"/>
          <a:srcRect r="4323"/>
          <a:stretch/>
        </p:blipFill>
        <p:spPr>
          <a:xfrm>
            <a:off x="237261" y="7792900"/>
            <a:ext cx="21588278" cy="6103950"/>
          </a:xfrm>
          <a:prstGeom prst="rect">
            <a:avLst/>
          </a:prstGeom>
        </p:spPr>
      </p:pic>
      <p:sp>
        <p:nvSpPr>
          <p:cNvPr id="30" name="Rectangle 23">
            <a:extLst>
              <a:ext uri="{FF2B5EF4-FFF2-40B4-BE49-F238E27FC236}">
                <a16:creationId xmlns:a16="http://schemas.microsoft.com/office/drawing/2014/main" id="{EE1ADDB6-49EE-4827-A87A-9DE4765CBBDC}"/>
              </a:ext>
            </a:extLst>
          </p:cNvPr>
          <p:cNvSpPr/>
          <p:nvPr/>
        </p:nvSpPr>
        <p:spPr>
          <a:xfrm rot="21177733">
            <a:off x="241403" y="2282673"/>
            <a:ext cx="5415266" cy="840935"/>
          </a:xfrm>
          <a:prstGeom prst="rect">
            <a:avLst/>
          </a:prstGeom>
          <a:solidFill>
            <a:schemeClr val="accent6">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wrap="none" lIns="223203" tIns="111601" rIns="223203" bIns="111601">
            <a:spAutoFit/>
          </a:bodyPr>
          <a:lstStyle/>
          <a:p>
            <a:pPr algn="ctr"/>
            <a:r>
              <a:rPr lang="en-US" sz="4000" b="1" dirty="0">
                <a:ln w="12700" cmpd="sng">
                  <a:solidFill>
                    <a:schemeClr val="accent6"/>
                  </a:solidFill>
                  <a:prstDash val="solid"/>
                </a:ln>
                <a:solidFill>
                  <a:schemeClr val="accent6"/>
                </a:solidFill>
              </a:rPr>
              <a:t>RI171 – Ø 4400 mm </a:t>
            </a:r>
          </a:p>
        </p:txBody>
      </p:sp>
      <p:sp>
        <p:nvSpPr>
          <p:cNvPr id="12" name="TextBox 11">
            <a:extLst>
              <a:ext uri="{FF2B5EF4-FFF2-40B4-BE49-F238E27FC236}">
                <a16:creationId xmlns:a16="http://schemas.microsoft.com/office/drawing/2014/main" id="{27DE4056-E0E9-4D36-A93A-21EDD1A34D2A}"/>
              </a:ext>
            </a:extLst>
          </p:cNvPr>
          <p:cNvSpPr txBox="1"/>
          <p:nvPr/>
        </p:nvSpPr>
        <p:spPr>
          <a:xfrm>
            <a:off x="10872867" y="6961903"/>
            <a:ext cx="10952672" cy="830997"/>
          </a:xfrm>
          <a:prstGeom prst="rect">
            <a:avLst/>
          </a:prstGeom>
          <a:solidFill>
            <a:srgbClr val="DDEFD9">
              <a:alpha val="66000"/>
            </a:srgbClr>
          </a:solidFill>
          <a:ln>
            <a:solidFill>
              <a:schemeClr val="accent2">
                <a:lumMod val="75000"/>
              </a:schemeClr>
            </a:solidFill>
          </a:ln>
        </p:spPr>
        <p:txBody>
          <a:bodyPr wrap="square">
            <a:spAutoFit/>
          </a:bodyPr>
          <a:lstStyle/>
          <a:p>
            <a:pPr algn="ctr"/>
            <a:r>
              <a:rPr lang="en-GB" sz="4800" b="1" dirty="0">
                <a:ln w="22225">
                  <a:solidFill>
                    <a:srgbClr val="639729"/>
                  </a:solidFill>
                  <a:prstDash val="solid"/>
                </a:ln>
                <a:solidFill>
                  <a:srgbClr val="98DC88"/>
                </a:solidFill>
              </a:rPr>
              <a:t>No major changes for HL-LHC v.1.6 </a:t>
            </a:r>
            <a:endParaRPr lang="fr-CH" sz="4800" b="1" dirty="0">
              <a:ln w="22225">
                <a:solidFill>
                  <a:srgbClr val="639729"/>
                </a:solidFill>
                <a:prstDash val="solid"/>
              </a:ln>
              <a:solidFill>
                <a:srgbClr val="98DC88"/>
              </a:solidFill>
            </a:endParaRPr>
          </a:p>
        </p:txBody>
      </p:sp>
    </p:spTree>
    <p:extLst>
      <p:ext uri="{BB962C8B-B14F-4D97-AF65-F5344CB8AC3E}">
        <p14:creationId xmlns:p14="http://schemas.microsoft.com/office/powerpoint/2010/main" val="1932667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160" t="20667" r="35207" b="35699"/>
          <a:stretch/>
        </p:blipFill>
        <p:spPr>
          <a:xfrm>
            <a:off x="279194" y="1439466"/>
            <a:ext cx="21803795" cy="5087133"/>
          </a:xfrm>
          <a:prstGeom prst="rect">
            <a:avLst/>
          </a:prstGeom>
        </p:spPr>
      </p:pic>
      <p:pic>
        <p:nvPicPr>
          <p:cNvPr id="36" name="Picture 35"/>
          <p:cNvPicPr>
            <a:picLocks noChangeAspect="1"/>
          </p:cNvPicPr>
          <p:nvPr/>
        </p:nvPicPr>
        <p:blipFill rotWithShape="1">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t="67959" r="35490" b="25963"/>
          <a:stretch/>
        </p:blipFill>
        <p:spPr>
          <a:xfrm>
            <a:off x="193553" y="6191994"/>
            <a:ext cx="21933241" cy="906101"/>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3" name="Rectangle 2"/>
          <p:cNvSpPr/>
          <p:nvPr/>
        </p:nvSpPr>
        <p:spPr>
          <a:xfrm>
            <a:off x="86645" y="7128098"/>
            <a:ext cx="3849662" cy="543097"/>
          </a:xfrm>
          <a:prstGeom prst="rect">
            <a:avLst/>
          </a:prstGeom>
          <a:noFill/>
        </p:spPr>
        <p:txBody>
          <a:bodyPr wrap="square">
            <a:spAutoFit/>
          </a:bodyPr>
          <a:lstStyle/>
          <a:p>
            <a:r>
              <a:rPr lang="en-GB" sz="2929" b="1" dirty="0">
                <a:solidFill>
                  <a:schemeClr val="bg2"/>
                </a:solidFill>
                <a:latin typeface="+mj-lt"/>
                <a:ea typeface="+mj-ea"/>
                <a:cs typeface="+mj-cs"/>
              </a:rPr>
              <a:t>HL_LHC </a:t>
            </a:r>
            <a:r>
              <a:rPr lang="en-GB" sz="2929" b="1" dirty="0">
                <a:solidFill>
                  <a:schemeClr val="bg2"/>
                </a:solidFill>
              </a:rPr>
              <a:t>v.1.5</a:t>
            </a:r>
            <a:r>
              <a:rPr lang="en-GB" sz="2929" b="1" dirty="0">
                <a:solidFill>
                  <a:schemeClr val="bg2"/>
                </a:solidFill>
                <a:latin typeface="+mj-lt"/>
                <a:ea typeface="+mj-ea"/>
                <a:cs typeface="+mj-cs"/>
              </a:rPr>
              <a:t> </a:t>
            </a:r>
          </a:p>
        </p:txBody>
      </p:sp>
      <p:sp>
        <p:nvSpPr>
          <p:cNvPr id="15" name="Rectangle 14"/>
          <p:cNvSpPr/>
          <p:nvPr/>
        </p:nvSpPr>
        <p:spPr>
          <a:xfrm>
            <a:off x="483092" y="935410"/>
            <a:ext cx="1059906" cy="543097"/>
          </a:xfrm>
          <a:prstGeom prst="rect">
            <a:avLst/>
          </a:prstGeom>
          <a:noFill/>
        </p:spPr>
        <p:txBody>
          <a:bodyPr wrap="none">
            <a:spAutoFit/>
          </a:bodyPr>
          <a:lstStyle/>
          <a:p>
            <a:r>
              <a:rPr lang="en-GB" sz="2929" b="1" dirty="0">
                <a:solidFill>
                  <a:srgbClr val="C00000"/>
                </a:solidFill>
                <a:latin typeface="+mj-lt"/>
                <a:ea typeface="+mj-ea"/>
                <a:cs typeface="+mj-cs"/>
              </a:rPr>
              <a:t>LHC </a:t>
            </a:r>
          </a:p>
        </p:txBody>
      </p:sp>
      <p:sp>
        <p:nvSpPr>
          <p:cNvPr id="25" name="Rectangle 24"/>
          <p:cNvSpPr/>
          <p:nvPr/>
        </p:nvSpPr>
        <p:spPr>
          <a:xfrm>
            <a:off x="1674062" y="5618180"/>
            <a:ext cx="612668" cy="355354"/>
          </a:xfrm>
          <a:prstGeom prst="rect">
            <a:avLst/>
          </a:prstGeom>
          <a:noFill/>
        </p:spPr>
        <p:txBody>
          <a:bodyPr wrap="none">
            <a:spAutoFit/>
          </a:bodyPr>
          <a:lstStyle/>
          <a:p>
            <a:r>
              <a:rPr lang="fr-CH" sz="1709" b="1" dirty="0">
                <a:latin typeface="+mj-lt"/>
                <a:ea typeface="+mj-ea"/>
                <a:cs typeface="+mj-cs"/>
              </a:rPr>
              <a:t>TCL</a:t>
            </a:r>
            <a:endParaRPr lang="en-GB" sz="1709" b="1" dirty="0">
              <a:latin typeface="+mj-lt"/>
              <a:ea typeface="+mj-ea"/>
              <a:cs typeface="+mj-cs"/>
            </a:endParaRPr>
          </a:p>
        </p:txBody>
      </p:sp>
      <p:sp>
        <p:nvSpPr>
          <p:cNvPr id="26" name="Rectangle 25"/>
          <p:cNvSpPr/>
          <p:nvPr/>
        </p:nvSpPr>
        <p:spPr>
          <a:xfrm>
            <a:off x="2724858" y="5618180"/>
            <a:ext cx="917239" cy="355354"/>
          </a:xfrm>
          <a:prstGeom prst="rect">
            <a:avLst/>
          </a:prstGeom>
          <a:noFill/>
        </p:spPr>
        <p:txBody>
          <a:bodyPr wrap="none">
            <a:spAutoFit/>
          </a:bodyPr>
          <a:lstStyle/>
          <a:p>
            <a:r>
              <a:rPr lang="fr-CH" sz="1709" b="1" dirty="0">
                <a:latin typeface="+mj-lt"/>
                <a:ea typeface="+mj-ea"/>
                <a:cs typeface="+mj-cs"/>
              </a:rPr>
              <a:t>TCTPH</a:t>
            </a:r>
            <a:endParaRPr lang="en-GB" sz="1709" b="1" dirty="0">
              <a:latin typeface="+mj-lt"/>
              <a:ea typeface="+mj-ea"/>
              <a:cs typeface="+mj-cs"/>
            </a:endParaRPr>
          </a:p>
        </p:txBody>
      </p:sp>
      <p:sp>
        <p:nvSpPr>
          <p:cNvPr id="27" name="Rectangle 26"/>
          <p:cNvSpPr/>
          <p:nvPr/>
        </p:nvSpPr>
        <p:spPr>
          <a:xfrm>
            <a:off x="3953576" y="5618180"/>
            <a:ext cx="904415" cy="355354"/>
          </a:xfrm>
          <a:prstGeom prst="rect">
            <a:avLst/>
          </a:prstGeom>
          <a:noFill/>
        </p:spPr>
        <p:txBody>
          <a:bodyPr wrap="none">
            <a:spAutoFit/>
          </a:bodyPr>
          <a:lstStyle/>
          <a:p>
            <a:r>
              <a:rPr lang="fr-CH" sz="1709" b="1" dirty="0">
                <a:latin typeface="+mj-lt"/>
                <a:ea typeface="+mj-ea"/>
                <a:cs typeface="+mj-cs"/>
              </a:rPr>
              <a:t>TC</a:t>
            </a:r>
            <a:r>
              <a:rPr lang="fr-CH" sz="1709" b="1" dirty="0"/>
              <a:t>TPV</a:t>
            </a:r>
            <a:endParaRPr lang="en-GB" sz="1709" b="1" dirty="0"/>
          </a:p>
        </p:txBody>
      </p:sp>
      <p:sp>
        <p:nvSpPr>
          <p:cNvPr id="29" name="Rectangle 28"/>
          <p:cNvSpPr/>
          <p:nvPr/>
        </p:nvSpPr>
        <p:spPr>
          <a:xfrm>
            <a:off x="10164648" y="3983032"/>
            <a:ext cx="995477" cy="467949"/>
          </a:xfrm>
          <a:prstGeom prst="rect">
            <a:avLst/>
          </a:prstGeom>
          <a:noFill/>
        </p:spPr>
        <p:txBody>
          <a:bodyPr wrap="square">
            <a:spAutoFit/>
          </a:bodyPr>
          <a:lstStyle/>
          <a:p>
            <a:r>
              <a:rPr lang="fr-CH" sz="2441" b="1" dirty="0">
                <a:solidFill>
                  <a:schemeClr val="bg1"/>
                </a:solidFill>
                <a:latin typeface="+mj-lt"/>
                <a:ea typeface="+mj-ea"/>
                <a:cs typeface="+mj-cs"/>
              </a:rPr>
              <a:t>TAN</a:t>
            </a:r>
            <a:endParaRPr lang="en-GB" sz="2441" b="1" dirty="0">
              <a:solidFill>
                <a:schemeClr val="bg1"/>
              </a:solidFill>
              <a:latin typeface="+mj-lt"/>
              <a:ea typeface="+mj-ea"/>
              <a:cs typeface="+mj-cs"/>
            </a:endParaRPr>
          </a:p>
        </p:txBody>
      </p:sp>
      <p:sp>
        <p:nvSpPr>
          <p:cNvPr id="39" name="Titre 7"/>
          <p:cNvSpPr>
            <a:spLocks noGrp="1"/>
          </p:cNvSpPr>
          <p:nvPr>
            <p:ph type="title"/>
          </p:nvPr>
        </p:nvSpPr>
        <p:spPr>
          <a:xfrm>
            <a:off x="1493875" y="248378"/>
            <a:ext cx="19332500" cy="1054617"/>
          </a:xfrm>
        </p:spPr>
        <p:txBody>
          <a:bodyPr/>
          <a:lstStyle/>
          <a:p>
            <a:r>
              <a:rPr lang="en-GB" sz="4882" dirty="0"/>
              <a:t>MACHINE LAYOUT:  IP1 LEFT ZONE</a:t>
            </a:r>
            <a:endParaRPr lang="fr-FR" sz="4882" dirty="0"/>
          </a:p>
        </p:txBody>
      </p:sp>
      <p:sp>
        <p:nvSpPr>
          <p:cNvPr id="30" name="Rectangle 29"/>
          <p:cNvSpPr/>
          <p:nvPr/>
        </p:nvSpPr>
        <p:spPr>
          <a:xfrm>
            <a:off x="720249" y="5618180"/>
            <a:ext cx="1037463" cy="355354"/>
          </a:xfrm>
          <a:prstGeom prst="rect">
            <a:avLst/>
          </a:prstGeom>
          <a:noFill/>
        </p:spPr>
        <p:txBody>
          <a:bodyPr wrap="none">
            <a:spAutoFit/>
          </a:bodyPr>
          <a:lstStyle/>
          <a:p>
            <a:r>
              <a:rPr lang="fr-CH" sz="1709" b="1" dirty="0">
                <a:latin typeface="+mj-lt"/>
                <a:ea typeface="+mj-ea"/>
                <a:cs typeface="+mj-cs"/>
              </a:rPr>
              <a:t>BPMWB</a:t>
            </a:r>
            <a:endParaRPr lang="en-GB" sz="1709" b="1" dirty="0">
              <a:latin typeface="+mj-lt"/>
              <a:ea typeface="+mj-ea"/>
              <a:cs typeface="+mj-cs"/>
            </a:endParaRPr>
          </a:p>
        </p:txBody>
      </p:sp>
      <p:pic>
        <p:nvPicPr>
          <p:cNvPr id="7" name="Imagen 6">
            <a:extLst>
              <a:ext uri="{FF2B5EF4-FFF2-40B4-BE49-F238E27FC236}">
                <a16:creationId xmlns:a16="http://schemas.microsoft.com/office/drawing/2014/main" id="{870C51D3-922F-41C9-A23D-EF2C2B448FC3}"/>
              </a:ext>
            </a:extLst>
          </p:cNvPr>
          <p:cNvPicPr>
            <a:picLocks noChangeAspect="1"/>
          </p:cNvPicPr>
          <p:nvPr/>
        </p:nvPicPr>
        <p:blipFill>
          <a:blip r:embed="rId4"/>
          <a:stretch>
            <a:fillRect/>
          </a:stretch>
        </p:blipFill>
        <p:spPr>
          <a:xfrm>
            <a:off x="193553" y="7794840"/>
            <a:ext cx="22013561" cy="5669962"/>
          </a:xfrm>
          <a:prstGeom prst="rect">
            <a:avLst/>
          </a:prstGeom>
        </p:spPr>
      </p:pic>
      <p:sp>
        <p:nvSpPr>
          <p:cNvPr id="16" name="Rectangle 23">
            <a:extLst>
              <a:ext uri="{FF2B5EF4-FFF2-40B4-BE49-F238E27FC236}">
                <a16:creationId xmlns:a16="http://schemas.microsoft.com/office/drawing/2014/main" id="{97D91E2B-E4DE-46C5-A8DB-2DB89D0CCAED}"/>
              </a:ext>
            </a:extLst>
          </p:cNvPr>
          <p:cNvSpPr/>
          <p:nvPr/>
        </p:nvSpPr>
        <p:spPr>
          <a:xfrm rot="21177733">
            <a:off x="312737" y="2282673"/>
            <a:ext cx="5272598" cy="840935"/>
          </a:xfrm>
          <a:prstGeom prst="rect">
            <a:avLst/>
          </a:prstGeom>
          <a:solidFill>
            <a:schemeClr val="accent6">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wrap="none" lIns="223203" tIns="111601" rIns="223203" bIns="111601">
            <a:spAutoFit/>
          </a:bodyPr>
          <a:lstStyle/>
          <a:p>
            <a:pPr algn="ctr"/>
            <a:r>
              <a:rPr lang="en-US" sz="4000" b="1" dirty="0">
                <a:ln w="12700" cmpd="sng">
                  <a:solidFill>
                    <a:schemeClr val="accent6"/>
                  </a:solidFill>
                  <a:prstDash val="solid"/>
                </a:ln>
                <a:solidFill>
                  <a:schemeClr val="accent6"/>
                </a:solidFill>
              </a:rPr>
              <a:t>RI132 – Ø 4400 mm </a:t>
            </a:r>
          </a:p>
        </p:txBody>
      </p:sp>
      <p:sp>
        <p:nvSpPr>
          <p:cNvPr id="17" name="TextBox 16">
            <a:extLst>
              <a:ext uri="{FF2B5EF4-FFF2-40B4-BE49-F238E27FC236}">
                <a16:creationId xmlns:a16="http://schemas.microsoft.com/office/drawing/2014/main" id="{5A90471A-3963-43A4-837A-5A24BF14ABDD}"/>
              </a:ext>
            </a:extLst>
          </p:cNvPr>
          <p:cNvSpPr txBox="1"/>
          <p:nvPr/>
        </p:nvSpPr>
        <p:spPr>
          <a:xfrm>
            <a:off x="11239359" y="6945173"/>
            <a:ext cx="10952672" cy="830997"/>
          </a:xfrm>
          <a:prstGeom prst="rect">
            <a:avLst/>
          </a:prstGeom>
          <a:solidFill>
            <a:srgbClr val="DDEFD9">
              <a:alpha val="66000"/>
            </a:srgbClr>
          </a:solidFill>
          <a:ln>
            <a:solidFill>
              <a:schemeClr val="accent2">
                <a:lumMod val="75000"/>
              </a:schemeClr>
            </a:solidFill>
          </a:ln>
        </p:spPr>
        <p:txBody>
          <a:bodyPr wrap="square">
            <a:spAutoFit/>
          </a:bodyPr>
          <a:lstStyle/>
          <a:p>
            <a:pPr algn="ctr"/>
            <a:r>
              <a:rPr lang="en-GB" sz="4800" b="1" dirty="0">
                <a:ln w="22225">
                  <a:solidFill>
                    <a:srgbClr val="639729"/>
                  </a:solidFill>
                  <a:prstDash val="solid"/>
                </a:ln>
                <a:solidFill>
                  <a:srgbClr val="98DC88"/>
                </a:solidFill>
              </a:rPr>
              <a:t>No major changes for HL-LHC v.1.6 </a:t>
            </a:r>
            <a:endParaRPr lang="fr-CH" sz="4800" b="1" dirty="0">
              <a:ln w="22225">
                <a:solidFill>
                  <a:srgbClr val="639729"/>
                </a:solidFill>
                <a:prstDash val="solid"/>
              </a:ln>
              <a:solidFill>
                <a:srgbClr val="98DC88"/>
              </a:solidFill>
            </a:endParaRPr>
          </a:p>
        </p:txBody>
      </p:sp>
    </p:spTree>
    <p:extLst>
      <p:ext uri="{BB962C8B-B14F-4D97-AF65-F5344CB8AC3E}">
        <p14:creationId xmlns:p14="http://schemas.microsoft.com/office/powerpoint/2010/main" val="2182180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23" name="TextBox 22">
            <a:extLst>
              <a:ext uri="{FF2B5EF4-FFF2-40B4-BE49-F238E27FC236}">
                <a16:creationId xmlns:a16="http://schemas.microsoft.com/office/drawing/2014/main" id="{42108286-C394-48C7-9FD0-FF591E8C82B3}"/>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pic>
        <p:nvPicPr>
          <p:cNvPr id="37" name="Picture 36">
            <a:extLst>
              <a:ext uri="{FF2B5EF4-FFF2-40B4-BE49-F238E27FC236}">
                <a16:creationId xmlns:a16="http://schemas.microsoft.com/office/drawing/2014/main" id="{1BB3CF39-0A32-42FE-99B5-40F75F95B10A}"/>
              </a:ext>
            </a:extLst>
          </p:cNvPr>
          <p:cNvPicPr>
            <a:picLocks noChangeAspect="1"/>
          </p:cNvPicPr>
          <p:nvPr/>
        </p:nvPicPr>
        <p:blipFill>
          <a:blip r:embed="rId2"/>
          <a:stretch>
            <a:fillRect/>
          </a:stretch>
        </p:blipFill>
        <p:spPr>
          <a:xfrm>
            <a:off x="10126259" y="1245520"/>
            <a:ext cx="12006117" cy="6403922"/>
          </a:xfrm>
          <a:prstGeom prst="rect">
            <a:avLst/>
          </a:prstGeom>
        </p:spPr>
      </p:pic>
      <p:pic>
        <p:nvPicPr>
          <p:cNvPr id="41" name="Picture 40">
            <a:extLst>
              <a:ext uri="{FF2B5EF4-FFF2-40B4-BE49-F238E27FC236}">
                <a16:creationId xmlns:a16="http://schemas.microsoft.com/office/drawing/2014/main" id="{99BF8236-7925-48EC-ACD9-CB8D122BA57B}"/>
              </a:ext>
            </a:extLst>
          </p:cNvPr>
          <p:cNvPicPr>
            <a:picLocks noChangeAspect="1"/>
          </p:cNvPicPr>
          <p:nvPr/>
        </p:nvPicPr>
        <p:blipFill rotWithShape="1">
          <a:blip r:embed="rId3"/>
          <a:srcRect t="5647" b="9698"/>
          <a:stretch/>
        </p:blipFill>
        <p:spPr>
          <a:xfrm>
            <a:off x="896640" y="8548547"/>
            <a:ext cx="20297775" cy="5636335"/>
          </a:xfrm>
          <a:prstGeom prst="rect">
            <a:avLst/>
          </a:prstGeom>
        </p:spPr>
      </p:pic>
      <p:sp>
        <p:nvSpPr>
          <p:cNvPr id="44" name="Rectangle 43">
            <a:extLst>
              <a:ext uri="{FF2B5EF4-FFF2-40B4-BE49-F238E27FC236}">
                <a16:creationId xmlns:a16="http://schemas.microsoft.com/office/drawing/2014/main" id="{E4DE0388-A1A5-4C5F-B535-8644A373BACF}"/>
              </a:ext>
            </a:extLst>
          </p:cNvPr>
          <p:cNvSpPr/>
          <p:nvPr/>
        </p:nvSpPr>
        <p:spPr>
          <a:xfrm>
            <a:off x="14688517" y="13394907"/>
            <a:ext cx="3312368" cy="707886"/>
          </a:xfrm>
          <a:prstGeom prst="rect">
            <a:avLst/>
          </a:prstGeom>
          <a:solidFill>
            <a:schemeClr val="bg1"/>
          </a:solidFill>
          <a:ln w="28575">
            <a:solidFill>
              <a:srgbClr val="639729"/>
            </a:solidFill>
          </a:ln>
        </p:spPr>
        <p:txBody>
          <a:bodyPr wrap="square">
            <a:spAutoFit/>
          </a:bodyPr>
          <a:lstStyle/>
          <a:p>
            <a:pPr algn="r"/>
            <a:r>
              <a:rPr lang="en-GB" sz="2000" b="1" dirty="0"/>
              <a:t>ST1426476_02</a:t>
            </a:r>
          </a:p>
          <a:p>
            <a:pPr algn="r"/>
            <a:r>
              <a:rPr lang="en-GB" sz="2000" dirty="0"/>
              <a:t>Courtesy of Paul Schneider</a:t>
            </a:r>
          </a:p>
        </p:txBody>
      </p:sp>
      <p:cxnSp>
        <p:nvCxnSpPr>
          <p:cNvPr id="47" name="Straight Arrow Connector 46">
            <a:extLst>
              <a:ext uri="{FF2B5EF4-FFF2-40B4-BE49-F238E27FC236}">
                <a16:creationId xmlns:a16="http://schemas.microsoft.com/office/drawing/2014/main" id="{A38EB6C2-F05B-4797-BEEE-EF549A9A3390}"/>
              </a:ext>
            </a:extLst>
          </p:cNvPr>
          <p:cNvCxnSpPr>
            <a:cxnSpLocks/>
            <a:stCxn id="48" idx="0"/>
          </p:cNvCxnSpPr>
          <p:nvPr/>
        </p:nvCxnSpPr>
        <p:spPr>
          <a:xfrm flipV="1">
            <a:off x="4252936" y="10417294"/>
            <a:ext cx="731331" cy="1965978"/>
          </a:xfrm>
          <a:prstGeom prst="straightConnector1">
            <a:avLst/>
          </a:prstGeom>
          <a:ln>
            <a:solidFill>
              <a:srgbClr val="00B050"/>
            </a:solidFill>
            <a:tailEnd type="triangle"/>
          </a:ln>
        </p:spPr>
        <p:style>
          <a:lnRef idx="2">
            <a:schemeClr val="accent3"/>
          </a:lnRef>
          <a:fillRef idx="0">
            <a:schemeClr val="accent3"/>
          </a:fillRef>
          <a:effectRef idx="1">
            <a:schemeClr val="accent3"/>
          </a:effectRef>
          <a:fontRef idx="minor">
            <a:schemeClr val="tx1"/>
          </a:fontRef>
        </p:style>
      </p:cxnSp>
      <p:sp>
        <p:nvSpPr>
          <p:cNvPr id="48" name="Rectangle 47">
            <a:extLst>
              <a:ext uri="{FF2B5EF4-FFF2-40B4-BE49-F238E27FC236}">
                <a16:creationId xmlns:a16="http://schemas.microsoft.com/office/drawing/2014/main" id="{98643E2F-24B8-4518-B3C9-1E5074BED58A}"/>
              </a:ext>
            </a:extLst>
          </p:cNvPr>
          <p:cNvSpPr/>
          <p:nvPr/>
        </p:nvSpPr>
        <p:spPr>
          <a:xfrm>
            <a:off x="785301" y="12383272"/>
            <a:ext cx="6935270" cy="163121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Latest version of the </a:t>
            </a:r>
            <a:r>
              <a:rPr lang="en-GB" sz="2000" b="1" dirty="0">
                <a:solidFill>
                  <a:srgbClr val="00B050"/>
                </a:solidFill>
              </a:rPr>
              <a:t>DFM Simplified model </a:t>
            </a:r>
            <a:r>
              <a:rPr lang="en-GB" sz="2000" dirty="0"/>
              <a:t>included in the main Integration Assembly of 5R. </a:t>
            </a:r>
          </a:p>
          <a:p>
            <a:pPr algn="ctr"/>
            <a:r>
              <a:rPr lang="en-GB" sz="2000" dirty="0"/>
              <a:t>--</a:t>
            </a:r>
          </a:p>
          <a:p>
            <a:pPr algn="ctr"/>
            <a:r>
              <a:rPr lang="en-GB" sz="2000" dirty="0"/>
              <a:t>Including options under study for the installation of the link in the LHC tunnel</a:t>
            </a:r>
          </a:p>
        </p:txBody>
      </p:sp>
      <p:sp>
        <p:nvSpPr>
          <p:cNvPr id="36" name="Rectangle 43">
            <a:extLst>
              <a:ext uri="{FF2B5EF4-FFF2-40B4-BE49-F238E27FC236}">
                <a16:creationId xmlns:a16="http://schemas.microsoft.com/office/drawing/2014/main" id="{4F5A2569-A8F5-4241-98A6-5424D4B84080}"/>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8" name="Straight Connector 44">
            <a:extLst>
              <a:ext uri="{FF2B5EF4-FFF2-40B4-BE49-F238E27FC236}">
                <a16:creationId xmlns:a16="http://schemas.microsoft.com/office/drawing/2014/main" id="{195DF819-5AA4-4038-A1C1-FE7C69CA1D67}"/>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60" name="TextBox 42">
            <a:extLst>
              <a:ext uri="{FF2B5EF4-FFF2-40B4-BE49-F238E27FC236}">
                <a16:creationId xmlns:a16="http://schemas.microsoft.com/office/drawing/2014/main" id="{C5D875AC-CC0E-4C5B-BFE6-76E0E17BCB72}"/>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t>Completed</a:t>
            </a:r>
            <a:r>
              <a:rPr lang="fr-CH" i="0" u="sng" dirty="0"/>
              <a:t> </a:t>
            </a:r>
            <a:r>
              <a:rPr lang="fr-CH" i="0" u="sng" dirty="0" err="1"/>
              <a:t>activities</a:t>
            </a:r>
            <a:endParaRPr lang="fr-CH" i="0" u="sng" dirty="0"/>
          </a:p>
          <a:p>
            <a:pPr marL="1632250" lvl="1" indent="-457200">
              <a:buFont typeface="Arial" panose="020B0604020202020204" pitchFamily="34" charset="0"/>
              <a:buChar char="•"/>
            </a:pPr>
            <a:r>
              <a:rPr lang="fr-CH" sz="2400" dirty="0"/>
              <a:t>3D </a:t>
            </a:r>
            <a:r>
              <a:rPr lang="fr-CH" sz="2400" dirty="0" err="1"/>
              <a:t>Simplified</a:t>
            </a:r>
            <a:r>
              <a:rPr lang="fr-CH" sz="2400" dirty="0"/>
              <a:t> </a:t>
            </a:r>
            <a:r>
              <a:rPr lang="fr-CH" sz="2400" dirty="0" err="1"/>
              <a:t>models</a:t>
            </a:r>
            <a:r>
              <a:rPr lang="fr-CH" sz="2400" dirty="0"/>
              <a:t>: </a:t>
            </a:r>
            <a:r>
              <a:rPr lang="fr-CH" sz="2400" dirty="0" err="1"/>
              <a:t>only</a:t>
            </a:r>
            <a:r>
              <a:rPr lang="fr-CH" sz="2400" dirty="0"/>
              <a:t> </a:t>
            </a:r>
            <a:r>
              <a:rPr lang="fr-CH" sz="2400" dirty="0" err="1"/>
              <a:t>provided</a:t>
            </a:r>
            <a:r>
              <a:rPr lang="fr-CH" sz="2400" dirty="0"/>
              <a:t> for </a:t>
            </a:r>
            <a:r>
              <a:rPr lang="fr-CH" sz="2400" b="1" dirty="0">
                <a:solidFill>
                  <a:srgbClr val="00B050"/>
                </a:solidFill>
              </a:rPr>
              <a:t>5R</a:t>
            </a:r>
            <a:r>
              <a:rPr lang="fr-CH" sz="2400" dirty="0"/>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61" name="Straight Connector 44">
            <a:extLst>
              <a:ext uri="{FF2B5EF4-FFF2-40B4-BE49-F238E27FC236}">
                <a16:creationId xmlns:a16="http://schemas.microsoft.com/office/drawing/2014/main" id="{C5D7646C-684C-4690-A2CA-0AAC025BC9AE}"/>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62" name="Rectangle 45">
            <a:extLst>
              <a:ext uri="{FF2B5EF4-FFF2-40B4-BE49-F238E27FC236}">
                <a16:creationId xmlns:a16="http://schemas.microsoft.com/office/drawing/2014/main" id="{61344D7E-8680-4F8E-8932-1C41A2E1B6B4}"/>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63" name="Rectangle 46">
            <a:extLst>
              <a:ext uri="{FF2B5EF4-FFF2-40B4-BE49-F238E27FC236}">
                <a16:creationId xmlns:a16="http://schemas.microsoft.com/office/drawing/2014/main" id="{BD0E939E-141F-45F5-873D-D94FA6448396}"/>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64" name="Rectangle 47">
            <a:extLst>
              <a:ext uri="{FF2B5EF4-FFF2-40B4-BE49-F238E27FC236}">
                <a16:creationId xmlns:a16="http://schemas.microsoft.com/office/drawing/2014/main" id="{B56575CB-3D44-4C63-B74E-E097D471C7FD}"/>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65" name="Rectangle 48">
            <a:extLst>
              <a:ext uri="{FF2B5EF4-FFF2-40B4-BE49-F238E27FC236}">
                <a16:creationId xmlns:a16="http://schemas.microsoft.com/office/drawing/2014/main" id="{3814F396-DE6B-473E-9CF2-C9C0C9095676}"/>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6" name="Rectangle 49">
            <a:extLst>
              <a:ext uri="{FF2B5EF4-FFF2-40B4-BE49-F238E27FC236}">
                <a16:creationId xmlns:a16="http://schemas.microsoft.com/office/drawing/2014/main" id="{F1AD3D1F-6E20-4D5A-9675-21BAECB6243C}"/>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7" name="Rectangle 50">
            <a:extLst>
              <a:ext uri="{FF2B5EF4-FFF2-40B4-BE49-F238E27FC236}">
                <a16:creationId xmlns:a16="http://schemas.microsoft.com/office/drawing/2014/main" id="{126C1379-CC76-4769-809A-245A5B1A97F4}"/>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8" name="Rectangle 51">
            <a:extLst>
              <a:ext uri="{FF2B5EF4-FFF2-40B4-BE49-F238E27FC236}">
                <a16:creationId xmlns:a16="http://schemas.microsoft.com/office/drawing/2014/main" id="{27A0A015-95CE-44CD-9C09-6807A07E7B78}"/>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69" name="Rectangle 52">
            <a:extLst>
              <a:ext uri="{FF2B5EF4-FFF2-40B4-BE49-F238E27FC236}">
                <a16:creationId xmlns:a16="http://schemas.microsoft.com/office/drawing/2014/main" id="{1A2A2381-F5AA-4285-A7FC-2ADD58CBABF8}"/>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70" name="Rectangle 69">
            <a:extLst>
              <a:ext uri="{FF2B5EF4-FFF2-40B4-BE49-F238E27FC236}">
                <a16:creationId xmlns:a16="http://schemas.microsoft.com/office/drawing/2014/main" id="{BC6AA022-F90A-427D-826A-E6F1A99025E7}"/>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71" name="Rectangle 38">
            <a:extLst>
              <a:ext uri="{FF2B5EF4-FFF2-40B4-BE49-F238E27FC236}">
                <a16:creationId xmlns:a16="http://schemas.microsoft.com/office/drawing/2014/main" id="{086409C3-0A69-4401-845D-62DFEB85B20B}"/>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29" name="Rectangle 28">
            <a:extLst>
              <a:ext uri="{FF2B5EF4-FFF2-40B4-BE49-F238E27FC236}">
                <a16:creationId xmlns:a16="http://schemas.microsoft.com/office/drawing/2014/main" id="{732C8B91-C70A-4541-A46F-CE385E5E0CDF}"/>
              </a:ext>
            </a:extLst>
          </p:cNvPr>
          <p:cNvSpPr/>
          <p:nvPr/>
        </p:nvSpPr>
        <p:spPr>
          <a:xfrm>
            <a:off x="14564949" y="7780972"/>
            <a:ext cx="6935270" cy="193899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From </a:t>
            </a:r>
            <a:r>
              <a:rPr lang="en-GB" sz="2000" b="1" dirty="0">
                <a:solidFill>
                  <a:srgbClr val="00B050"/>
                </a:solidFill>
              </a:rPr>
              <a:t>Integration point of view</a:t>
            </a:r>
            <a:r>
              <a:rPr lang="en-GB" sz="2000" dirty="0"/>
              <a:t>:</a:t>
            </a:r>
          </a:p>
          <a:p>
            <a:pPr algn="ctr"/>
            <a:endParaRPr lang="en-GB" sz="2000" dirty="0"/>
          </a:p>
          <a:p>
            <a:pPr algn="ctr"/>
            <a:r>
              <a:rPr lang="en-GB" sz="2000" dirty="0"/>
              <a:t>Reserved space </a:t>
            </a:r>
            <a:r>
              <a:rPr lang="en-GB" sz="2000" dirty="0">
                <a:sym typeface="Wingdings" panose="05000000000000000000" pitchFamily="2" charset="2"/>
              </a:rPr>
              <a:t> </a:t>
            </a:r>
            <a:r>
              <a:rPr lang="en-GB" sz="2000" b="1" dirty="0">
                <a:solidFill>
                  <a:srgbClr val="00B050"/>
                </a:solidFill>
                <a:sym typeface="Wingdings" panose="05000000000000000000" pitchFamily="2" charset="2"/>
              </a:rPr>
              <a:t>envelope of the 3 different positions:</a:t>
            </a:r>
          </a:p>
          <a:p>
            <a:pPr marL="457200" indent="-457200" algn="ctr">
              <a:buAutoNum type="arabicPeriod"/>
            </a:pPr>
            <a:r>
              <a:rPr lang="en-GB" sz="2000" dirty="0">
                <a:sym typeface="Wingdings" panose="05000000000000000000" pitchFamily="2" charset="2"/>
              </a:rPr>
              <a:t>First insertion </a:t>
            </a:r>
          </a:p>
          <a:p>
            <a:pPr marL="457200" indent="-457200" algn="ctr">
              <a:buAutoNum type="arabicPeriod"/>
            </a:pPr>
            <a:r>
              <a:rPr lang="en-GB" sz="2000" dirty="0">
                <a:sym typeface="Wingdings" panose="05000000000000000000" pitchFamily="2" charset="2"/>
              </a:rPr>
              <a:t>Approximation to operation’s position</a:t>
            </a:r>
          </a:p>
          <a:p>
            <a:pPr marL="457200" indent="-457200" algn="ctr">
              <a:buAutoNum type="arabicPeriod"/>
            </a:pPr>
            <a:r>
              <a:rPr lang="en-GB" sz="2000" dirty="0">
                <a:sym typeface="Wingdings" panose="05000000000000000000" pitchFamily="2" charset="2"/>
              </a:rPr>
              <a:t>Operation’s position</a:t>
            </a:r>
            <a:endParaRPr lang="en-GB" sz="2000" dirty="0"/>
          </a:p>
        </p:txBody>
      </p:sp>
    </p:spTree>
    <p:extLst>
      <p:ext uri="{BB962C8B-B14F-4D97-AF65-F5344CB8AC3E}">
        <p14:creationId xmlns:p14="http://schemas.microsoft.com/office/powerpoint/2010/main" val="2868889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40">
            <a:extLst>
              <a:ext uri="{FF2B5EF4-FFF2-40B4-BE49-F238E27FC236}">
                <a16:creationId xmlns:a16="http://schemas.microsoft.com/office/drawing/2014/main" id="{932EFC83-4ACF-4A10-BBEC-34F3D3A99ED6}"/>
              </a:ext>
            </a:extLst>
          </p:cNvPr>
          <p:cNvPicPr>
            <a:picLocks noChangeAspect="1"/>
          </p:cNvPicPr>
          <p:nvPr/>
        </p:nvPicPr>
        <p:blipFill rotWithShape="1">
          <a:blip r:embed="rId2"/>
          <a:srcRect t="5647" b="9698"/>
          <a:stretch/>
        </p:blipFill>
        <p:spPr>
          <a:xfrm>
            <a:off x="896640" y="8548547"/>
            <a:ext cx="20297775" cy="5636335"/>
          </a:xfrm>
          <a:prstGeom prst="rect">
            <a:avLst/>
          </a:prstGeom>
        </p:spPr>
      </p:pic>
      <p:pic>
        <p:nvPicPr>
          <p:cNvPr id="38" name="Picture 37">
            <a:extLst>
              <a:ext uri="{FF2B5EF4-FFF2-40B4-BE49-F238E27FC236}">
                <a16:creationId xmlns:a16="http://schemas.microsoft.com/office/drawing/2014/main" id="{D8DF5A73-4D24-4273-A864-2D500A2FF487}"/>
              </a:ext>
            </a:extLst>
          </p:cNvPr>
          <p:cNvPicPr>
            <a:picLocks noChangeAspect="1"/>
          </p:cNvPicPr>
          <p:nvPr/>
        </p:nvPicPr>
        <p:blipFill>
          <a:blip r:embed="rId3"/>
          <a:stretch>
            <a:fillRect/>
          </a:stretch>
        </p:blipFill>
        <p:spPr>
          <a:xfrm>
            <a:off x="10124008" y="1261325"/>
            <a:ext cx="11966525" cy="6473207"/>
          </a:xfrm>
          <a:prstGeom prst="rect">
            <a:avLst/>
          </a:prstGeom>
        </p:spPr>
      </p:pic>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18" name="Titre 7">
            <a:extLst>
              <a:ext uri="{FF2B5EF4-FFF2-40B4-BE49-F238E27FC236}">
                <a16:creationId xmlns:a16="http://schemas.microsoft.com/office/drawing/2014/main" id="{C300CCFD-4CC2-4065-B6AA-2FA6AB756B45}"/>
              </a:ext>
            </a:extLst>
          </p:cNvPr>
          <p:cNvSpPr>
            <a:spLocks noGrp="1"/>
          </p:cNvSpPr>
          <p:nvPr>
            <p:ph type="title"/>
          </p:nvPr>
        </p:nvSpPr>
        <p:spPr>
          <a:xfrm>
            <a:off x="1493876" y="71314"/>
            <a:ext cx="19332500" cy="1054617"/>
          </a:xfrm>
        </p:spPr>
        <p:txBody>
          <a:bodyPr/>
          <a:lstStyle/>
          <a:p>
            <a:pPr algn="l"/>
            <a:r>
              <a:rPr lang="fr-CH" sz="5400" dirty="0"/>
              <a:t>DFM </a:t>
            </a:r>
            <a:r>
              <a:rPr lang="fr-CH" sz="5400" dirty="0" err="1"/>
              <a:t>Integration</a:t>
            </a:r>
            <a:endParaRPr lang="en-GB" sz="5400" dirty="0"/>
          </a:p>
        </p:txBody>
      </p:sp>
      <p:sp>
        <p:nvSpPr>
          <p:cNvPr id="57" name="TextBox 22">
            <a:extLst>
              <a:ext uri="{FF2B5EF4-FFF2-40B4-BE49-F238E27FC236}">
                <a16:creationId xmlns:a16="http://schemas.microsoft.com/office/drawing/2014/main" id="{D338174A-3C35-4E40-9E7E-A7A0F2137ED4}"/>
              </a:ext>
            </a:extLst>
          </p:cNvPr>
          <p:cNvSpPr txBox="1"/>
          <p:nvPr/>
        </p:nvSpPr>
        <p:spPr>
          <a:xfrm>
            <a:off x="1655069" y="1465052"/>
            <a:ext cx="8403404" cy="646331"/>
          </a:xfrm>
          <a:prstGeom prst="rect">
            <a:avLst/>
          </a:prstGeom>
          <a:noFill/>
        </p:spPr>
        <p:txBody>
          <a:bodyPr wrap="square" rtlCol="0">
            <a:spAutoFit/>
          </a:bodyPr>
          <a:lstStyle>
            <a:defPPr>
              <a:defRPr lang="en-US"/>
            </a:defPPr>
            <a:lvl1pPr algn="ctr">
              <a:defRPr sz="2400" b="1" i="1"/>
            </a:lvl1pPr>
          </a:lstStyle>
          <a:p>
            <a:r>
              <a:rPr lang="fr-CH" sz="3600" i="0" u="sng" dirty="0">
                <a:solidFill>
                  <a:schemeClr val="accent1">
                    <a:lumMod val="75000"/>
                  </a:schemeClr>
                </a:solidFill>
              </a:rPr>
              <a:t>DFM </a:t>
            </a:r>
            <a:r>
              <a:rPr lang="fr-CH" sz="3600" i="0" u="sng" dirty="0" err="1">
                <a:solidFill>
                  <a:schemeClr val="accent1">
                    <a:lumMod val="75000"/>
                  </a:schemeClr>
                </a:solidFill>
              </a:rPr>
              <a:t>Integration</a:t>
            </a:r>
            <a:endParaRPr lang="en-GB" sz="3600" i="0" u="sng" dirty="0">
              <a:solidFill>
                <a:schemeClr val="accent1">
                  <a:lumMod val="75000"/>
                </a:schemeClr>
              </a:solidFill>
            </a:endParaRPr>
          </a:p>
        </p:txBody>
      </p:sp>
      <p:sp>
        <p:nvSpPr>
          <p:cNvPr id="61" name="Rectangle 43">
            <a:extLst>
              <a:ext uri="{FF2B5EF4-FFF2-40B4-BE49-F238E27FC236}">
                <a16:creationId xmlns:a16="http://schemas.microsoft.com/office/drawing/2014/main" id="{3286971B-E20D-45B1-AF79-29A3FA6F25E9}"/>
              </a:ext>
            </a:extLst>
          </p:cNvPr>
          <p:cNvSpPr/>
          <p:nvPr/>
        </p:nvSpPr>
        <p:spPr>
          <a:xfrm>
            <a:off x="590836" y="1294722"/>
            <a:ext cx="9483524" cy="730068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2" name="Straight Connector 44">
            <a:extLst>
              <a:ext uri="{FF2B5EF4-FFF2-40B4-BE49-F238E27FC236}">
                <a16:creationId xmlns:a16="http://schemas.microsoft.com/office/drawing/2014/main" id="{5DCB8171-7370-4E20-9266-0F384C0818BE}"/>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cxnSp>
        <p:nvCxnSpPr>
          <p:cNvPr id="26" name="Straight Connector 44">
            <a:extLst>
              <a:ext uri="{FF2B5EF4-FFF2-40B4-BE49-F238E27FC236}">
                <a16:creationId xmlns:a16="http://schemas.microsoft.com/office/drawing/2014/main" id="{2F271A5B-C4A8-44F4-9F3E-F67F553FEDFF}"/>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27" name="TextBox 42">
            <a:extLst>
              <a:ext uri="{FF2B5EF4-FFF2-40B4-BE49-F238E27FC236}">
                <a16:creationId xmlns:a16="http://schemas.microsoft.com/office/drawing/2014/main" id="{CFD212A5-5366-4AFD-BB20-3B03796BFEB0}"/>
              </a:ext>
            </a:extLst>
          </p:cNvPr>
          <p:cNvSpPr txBox="1"/>
          <p:nvPr/>
        </p:nvSpPr>
        <p:spPr>
          <a:xfrm>
            <a:off x="928167" y="2387195"/>
            <a:ext cx="9146193" cy="6740307"/>
          </a:xfrm>
          <a:prstGeom prst="rect">
            <a:avLst/>
          </a:prstGeom>
          <a:noFill/>
        </p:spPr>
        <p:txBody>
          <a:bodyPr wrap="square" rtlCol="0">
            <a:spAutoFit/>
          </a:bodyPr>
          <a:lstStyle>
            <a:defPPr>
              <a:defRPr lang="en-US"/>
            </a:defPPr>
            <a:lvl1pPr algn="ctr">
              <a:defRPr sz="2400" b="1" i="1"/>
            </a:lvl1pPr>
          </a:lstStyle>
          <a:p>
            <a:pPr marL="457200" indent="-457200" algn="l">
              <a:buFont typeface="Wingdings" panose="05000000000000000000" pitchFamily="2" charset="2"/>
              <a:buChar char="Ø"/>
            </a:pPr>
            <a:r>
              <a:rPr lang="fr-CH" i="0" u="sng" dirty="0" err="1"/>
              <a:t>Completed</a:t>
            </a:r>
            <a:r>
              <a:rPr lang="fr-CH" i="0" u="sng" dirty="0"/>
              <a:t> </a:t>
            </a:r>
            <a:r>
              <a:rPr lang="fr-CH" i="0" u="sng" dirty="0" err="1"/>
              <a:t>activities</a:t>
            </a:r>
            <a:endParaRPr lang="fr-CH" i="0" u="sng" dirty="0"/>
          </a:p>
          <a:p>
            <a:pPr marL="1632250" lvl="1" indent="-457200">
              <a:buFont typeface="Arial" panose="020B0604020202020204" pitchFamily="34" charset="0"/>
              <a:buChar char="•"/>
            </a:pPr>
            <a:r>
              <a:rPr lang="fr-CH" sz="2400" dirty="0"/>
              <a:t>3D </a:t>
            </a:r>
            <a:r>
              <a:rPr lang="fr-CH" sz="2400" dirty="0" err="1"/>
              <a:t>Simplified</a:t>
            </a:r>
            <a:r>
              <a:rPr lang="fr-CH" sz="2400" dirty="0"/>
              <a:t> </a:t>
            </a:r>
            <a:r>
              <a:rPr lang="fr-CH" sz="2400" dirty="0" err="1"/>
              <a:t>models</a:t>
            </a:r>
            <a:r>
              <a:rPr lang="fr-CH" sz="2400" dirty="0"/>
              <a:t>: </a:t>
            </a:r>
            <a:r>
              <a:rPr lang="fr-CH" sz="2400" dirty="0" err="1"/>
              <a:t>only</a:t>
            </a:r>
            <a:r>
              <a:rPr lang="fr-CH" sz="2400" dirty="0"/>
              <a:t> </a:t>
            </a:r>
            <a:r>
              <a:rPr lang="fr-CH" sz="2400" dirty="0" err="1"/>
              <a:t>provided</a:t>
            </a:r>
            <a:r>
              <a:rPr lang="fr-CH" sz="2400" dirty="0"/>
              <a:t> for </a:t>
            </a:r>
            <a:r>
              <a:rPr lang="fr-CH" sz="2400" b="1" dirty="0">
                <a:solidFill>
                  <a:srgbClr val="00B050"/>
                </a:solidFill>
              </a:rPr>
              <a:t>5R</a:t>
            </a:r>
            <a:r>
              <a:rPr lang="fr-CH" sz="2400" dirty="0"/>
              <a:t>.</a:t>
            </a:r>
          </a:p>
          <a:p>
            <a:pPr marL="1632250" lvl="1" indent="-457200">
              <a:buFont typeface="Arial" panose="020B0604020202020204" pitchFamily="34" charset="0"/>
              <a:buChar char="•"/>
            </a:pPr>
            <a:r>
              <a:rPr lang="en-GB" sz="2400" dirty="0">
                <a:solidFill>
                  <a:schemeClr val="bg1">
                    <a:lumMod val="75000"/>
                  </a:schemeClr>
                </a:solidFill>
              </a:rPr>
              <a:t>Temporary solution for 5L, 1R and 1L</a:t>
            </a:r>
            <a:endParaRPr lang="fr-CH" sz="2400" dirty="0">
              <a:solidFill>
                <a:schemeClr val="bg1">
                  <a:lumMod val="75000"/>
                </a:schemeClr>
              </a:solidFill>
            </a:endParaRPr>
          </a:p>
          <a:p>
            <a:pPr marL="1632250" lvl="1" indent="-457200">
              <a:buFont typeface="Arial" panose="020B0604020202020204" pitchFamily="34" charset="0"/>
              <a:buChar char="•"/>
            </a:pPr>
            <a:r>
              <a:rPr lang="fr-CH" sz="2400" dirty="0" err="1">
                <a:solidFill>
                  <a:schemeClr val="bg1">
                    <a:lumMod val="75000"/>
                  </a:schemeClr>
                </a:solidFill>
              </a:rPr>
              <a:t>Study</a:t>
            </a:r>
            <a:r>
              <a:rPr lang="fr-CH" sz="2400" dirty="0">
                <a:solidFill>
                  <a:schemeClr val="bg1">
                    <a:lumMod val="75000"/>
                  </a:schemeClr>
                </a:solidFill>
              </a:rPr>
              <a:t> of </a:t>
            </a:r>
            <a:r>
              <a:rPr lang="fr-CH" sz="2400" b="1" dirty="0" err="1">
                <a:solidFill>
                  <a:schemeClr val="bg1">
                    <a:lumMod val="75000"/>
                  </a:schemeClr>
                </a:solidFill>
              </a:rPr>
              <a:t>boundary</a:t>
            </a:r>
            <a:r>
              <a:rPr lang="fr-CH" sz="2400" b="1" dirty="0">
                <a:solidFill>
                  <a:schemeClr val="bg1">
                    <a:lumMod val="75000"/>
                  </a:schemeClr>
                </a:solidFill>
              </a:rPr>
              <a:t> conditions</a:t>
            </a:r>
            <a:r>
              <a:rPr lang="fr-CH" sz="2400" dirty="0">
                <a:solidFill>
                  <a:schemeClr val="bg1">
                    <a:lumMod val="75000"/>
                  </a:schemeClr>
                </a:solidFill>
              </a:rPr>
              <a:t> in the LHC tunnel</a:t>
            </a:r>
            <a:endParaRPr lang="fr-CH" sz="2400" b="0" i="0" dirty="0">
              <a:solidFill>
                <a:schemeClr val="bg1">
                  <a:lumMod val="75000"/>
                </a:schemeClr>
              </a:solidFill>
            </a:endParaRPr>
          </a:p>
          <a:p>
            <a:pPr marL="457200" indent="-457200" algn="l">
              <a:buFont typeface="Wingdings" panose="05000000000000000000" pitchFamily="2" charset="2"/>
              <a:buChar char="Ø"/>
            </a:pPr>
            <a:r>
              <a:rPr lang="fr-CH" i="0" u="sng" dirty="0">
                <a:solidFill>
                  <a:schemeClr val="bg1">
                    <a:lumMod val="75000"/>
                  </a:schemeClr>
                </a:solidFill>
              </a:rPr>
              <a:t>On </a:t>
            </a:r>
            <a:r>
              <a:rPr lang="fr-CH" i="0" u="sng" dirty="0" err="1">
                <a:solidFill>
                  <a:schemeClr val="bg1">
                    <a:lumMod val="75000"/>
                  </a:schemeClr>
                </a:solidFill>
              </a:rPr>
              <a:t>going</a:t>
            </a:r>
            <a:r>
              <a:rPr lang="fr-CH" i="0" u="sng" dirty="0">
                <a:solidFill>
                  <a:schemeClr val="bg1">
                    <a:lumMod val="75000"/>
                  </a:schemeClr>
                </a:solidFill>
              </a:rPr>
              <a:t> </a:t>
            </a:r>
            <a:r>
              <a:rPr lang="fr-CH" i="0" u="sng" dirty="0" err="1">
                <a:solidFill>
                  <a:schemeClr val="bg1">
                    <a:lumMod val="75000"/>
                  </a:schemeClr>
                </a:solidFill>
              </a:rPr>
              <a:t>studies</a:t>
            </a:r>
            <a:endParaRPr lang="fr-CH" u="sng" dirty="0">
              <a:solidFill>
                <a:schemeClr val="bg1">
                  <a:lumMod val="75000"/>
                </a:schemeClr>
              </a:solidFill>
            </a:endParaRPr>
          </a:p>
          <a:p>
            <a:pPr marL="1632250" lvl="1" indent="-457200">
              <a:buFont typeface="Arial" panose="020B0604020202020204" pitchFamily="34" charset="0"/>
              <a:buChar char="•"/>
            </a:pPr>
            <a:r>
              <a:rPr lang="fr-CH" sz="2400" dirty="0">
                <a:solidFill>
                  <a:schemeClr val="bg1">
                    <a:lumMod val="75000"/>
                  </a:schemeClr>
                </a:solidFill>
              </a:rPr>
              <a:t>Design of </a:t>
            </a:r>
            <a:r>
              <a:rPr lang="fr-CH" sz="2400" b="1" dirty="0">
                <a:solidFill>
                  <a:schemeClr val="bg1">
                    <a:lumMod val="75000"/>
                  </a:schemeClr>
                </a:solidFill>
              </a:rPr>
              <a:t>new HL-LHC services </a:t>
            </a:r>
            <a:r>
              <a:rPr lang="fr-CH" sz="2400" dirty="0">
                <a:solidFill>
                  <a:schemeClr val="bg1">
                    <a:lumMod val="75000"/>
                  </a:schemeClr>
                </a:solidFill>
              </a:rPr>
              <a:t>in the tunnel (5R)</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cryo</a:t>
            </a:r>
            <a:r>
              <a:rPr lang="fr-CH" sz="2400" b="1" dirty="0">
                <a:solidFill>
                  <a:schemeClr val="bg1">
                    <a:lumMod val="75000"/>
                  </a:schemeClr>
                </a:solidFill>
              </a:rPr>
              <a:t>-line flexible extension design </a:t>
            </a:r>
            <a:r>
              <a:rPr lang="fr-CH" sz="2400" dirty="0">
                <a:solidFill>
                  <a:schemeClr val="bg1">
                    <a:lumMod val="75000"/>
                  </a:schemeClr>
                </a:solidFill>
              </a:rPr>
              <a:t>/ </a:t>
            </a:r>
            <a:r>
              <a:rPr lang="fr-CH" sz="2400" b="1" dirty="0">
                <a:solidFill>
                  <a:schemeClr val="bg1">
                    <a:lumMod val="75000"/>
                  </a:schemeClr>
                </a:solidFill>
              </a:rPr>
              <a:t>DFM </a:t>
            </a:r>
            <a:r>
              <a:rPr lang="fr-CH" sz="2400" b="1" dirty="0" err="1">
                <a:solidFill>
                  <a:schemeClr val="bg1">
                    <a:lumMod val="75000"/>
                  </a:schemeClr>
                </a:solidFill>
              </a:rPr>
              <a:t>integration</a:t>
            </a:r>
            <a:r>
              <a:rPr lang="fr-CH" sz="2400" b="1" dirty="0">
                <a:solidFill>
                  <a:schemeClr val="bg1">
                    <a:lumMod val="75000"/>
                  </a:schemeClr>
                </a:solidFill>
              </a:rPr>
              <a:t> solution</a:t>
            </a:r>
          </a:p>
          <a:p>
            <a:pPr marL="1632250" lvl="1" indent="-457200">
              <a:buFont typeface="Arial" panose="020B0604020202020204" pitchFamily="34" charset="0"/>
              <a:buChar char="•"/>
            </a:pPr>
            <a:r>
              <a:rPr lang="fr-CH" sz="2400" dirty="0" err="1">
                <a:solidFill>
                  <a:schemeClr val="bg1">
                    <a:lumMod val="75000"/>
                  </a:schemeClr>
                </a:solidFill>
              </a:rPr>
              <a:t>Definition</a:t>
            </a:r>
            <a:r>
              <a:rPr lang="fr-CH" sz="2400" dirty="0">
                <a:solidFill>
                  <a:schemeClr val="bg1">
                    <a:lumMod val="75000"/>
                  </a:schemeClr>
                </a:solidFill>
              </a:rPr>
              <a:t> of </a:t>
            </a:r>
            <a:r>
              <a:rPr lang="fr-CH" sz="2400" b="1" dirty="0" err="1">
                <a:solidFill>
                  <a:schemeClr val="bg1">
                    <a:lumMod val="75000"/>
                  </a:schemeClr>
                </a:solidFill>
              </a:rPr>
              <a:t>reference</a:t>
            </a:r>
            <a:r>
              <a:rPr lang="fr-CH" sz="2400" b="1" dirty="0">
                <a:solidFill>
                  <a:schemeClr val="bg1">
                    <a:lumMod val="75000"/>
                  </a:schemeClr>
                </a:solidFill>
              </a:rPr>
              <a:t> points </a:t>
            </a:r>
            <a:r>
              <a:rPr lang="fr-CH" sz="2400" dirty="0">
                <a:solidFill>
                  <a:schemeClr val="bg1">
                    <a:lumMod val="75000"/>
                  </a:schemeClr>
                </a:solidFill>
              </a:rPr>
              <a:t>in the LHC tunnel</a:t>
            </a:r>
            <a:endParaRPr lang="fr-CH" sz="2400" b="1" dirty="0">
              <a:solidFill>
                <a:schemeClr val="bg1">
                  <a:lumMod val="75000"/>
                </a:schemeClr>
              </a:solidFill>
            </a:endParaRPr>
          </a:p>
          <a:p>
            <a:pPr marL="457200" indent="-457200" algn="l">
              <a:buFont typeface="Wingdings" panose="05000000000000000000" pitchFamily="2" charset="2"/>
              <a:buChar char="Ø"/>
            </a:pPr>
            <a:r>
              <a:rPr lang="fr-CH" i="0" u="sng" dirty="0" err="1">
                <a:solidFill>
                  <a:schemeClr val="bg1">
                    <a:lumMod val="75000"/>
                  </a:schemeClr>
                </a:solidFill>
              </a:rPr>
              <a:t>Pending</a:t>
            </a:r>
            <a:r>
              <a:rPr lang="fr-CH" i="0" u="sng" dirty="0">
                <a:solidFill>
                  <a:schemeClr val="bg1">
                    <a:lumMod val="75000"/>
                  </a:schemeClr>
                </a:solidFill>
              </a:rPr>
              <a:t> points/ Next </a:t>
            </a:r>
            <a:r>
              <a:rPr lang="fr-CH" i="0" u="sng" dirty="0" err="1">
                <a:solidFill>
                  <a:schemeClr val="bg1">
                    <a:lumMod val="75000"/>
                  </a:schemeClr>
                </a:solidFill>
              </a:rPr>
              <a:t>Steps</a:t>
            </a:r>
            <a:endParaRPr lang="fr-CH" i="0" u="sng" dirty="0">
              <a:solidFill>
                <a:schemeClr val="bg1">
                  <a:lumMod val="75000"/>
                </a:schemeClr>
              </a:solidFill>
            </a:endParaRPr>
          </a:p>
          <a:p>
            <a:pPr marL="1632250" lvl="1" indent="-457200">
              <a:buFont typeface="Arial" panose="020B0604020202020204" pitchFamily="34" charset="0"/>
              <a:buChar char="•"/>
            </a:pPr>
            <a:r>
              <a:rPr lang="en-GB" sz="2400" b="1" dirty="0">
                <a:solidFill>
                  <a:schemeClr val="bg1">
                    <a:lumMod val="75000"/>
                  </a:schemeClr>
                </a:solidFill>
              </a:rPr>
              <a:t>Finalise DFM design </a:t>
            </a:r>
            <a:r>
              <a:rPr lang="en-GB" sz="2400" dirty="0">
                <a:solidFill>
                  <a:schemeClr val="bg1">
                    <a:lumMod val="75000"/>
                  </a:schemeClr>
                </a:solidFill>
              </a:rPr>
              <a:t>(including expected inclination of the cryostat, shorten the beam by 20cm)</a:t>
            </a:r>
          </a:p>
          <a:p>
            <a:pPr marL="1632250" lvl="1" indent="-457200">
              <a:buFont typeface="Arial" panose="020B0604020202020204" pitchFamily="34" charset="0"/>
              <a:buChar char="•"/>
            </a:pPr>
            <a:r>
              <a:rPr lang="en-GB" sz="2400" dirty="0">
                <a:solidFill>
                  <a:schemeClr val="bg1">
                    <a:lumMod val="75000"/>
                  </a:schemeClr>
                </a:solidFill>
              </a:rPr>
              <a:t>Provide 3D simplified models for </a:t>
            </a:r>
            <a:r>
              <a:rPr lang="en-GB" sz="2400" b="1" dirty="0">
                <a:solidFill>
                  <a:schemeClr val="bg1">
                    <a:lumMod val="75000"/>
                  </a:schemeClr>
                </a:solidFill>
              </a:rPr>
              <a:t>5L</a:t>
            </a:r>
            <a:r>
              <a:rPr lang="en-GB" sz="2400" dirty="0">
                <a:solidFill>
                  <a:schemeClr val="bg1">
                    <a:lumMod val="75000"/>
                  </a:schemeClr>
                </a:solidFill>
              </a:rPr>
              <a:t>, </a:t>
            </a:r>
            <a:r>
              <a:rPr lang="en-GB" sz="2400" b="1" dirty="0">
                <a:solidFill>
                  <a:schemeClr val="bg1">
                    <a:lumMod val="75000"/>
                  </a:schemeClr>
                </a:solidFill>
              </a:rPr>
              <a:t>1R</a:t>
            </a:r>
            <a:r>
              <a:rPr lang="en-GB" sz="2400" dirty="0">
                <a:solidFill>
                  <a:schemeClr val="bg1">
                    <a:lumMod val="75000"/>
                  </a:schemeClr>
                </a:solidFill>
              </a:rPr>
              <a:t> and </a:t>
            </a:r>
            <a:r>
              <a:rPr lang="en-GB" sz="2400" b="1" dirty="0">
                <a:solidFill>
                  <a:schemeClr val="bg1">
                    <a:lumMod val="75000"/>
                  </a:schemeClr>
                </a:solidFill>
              </a:rPr>
              <a:t>1L</a:t>
            </a:r>
            <a:r>
              <a:rPr lang="en-GB" sz="2400" dirty="0">
                <a:solidFill>
                  <a:schemeClr val="bg1">
                    <a:lumMod val="75000"/>
                  </a:schemeClr>
                </a:solidFill>
              </a:rPr>
              <a:t>, and corresponding</a:t>
            </a:r>
            <a:r>
              <a:rPr lang="en-GB" sz="2400" b="1" dirty="0">
                <a:solidFill>
                  <a:schemeClr val="bg1">
                    <a:lumMod val="75000"/>
                  </a:schemeClr>
                </a:solidFill>
              </a:rPr>
              <a:t> </a:t>
            </a:r>
            <a:r>
              <a:rPr lang="en-GB" sz="2400" dirty="0">
                <a:solidFill>
                  <a:schemeClr val="bg1">
                    <a:lumMod val="75000"/>
                  </a:schemeClr>
                </a:solidFill>
              </a:rPr>
              <a:t>supporting solutions.</a:t>
            </a:r>
          </a:p>
          <a:p>
            <a:pPr marL="1632250" lvl="1" indent="-457200">
              <a:buFont typeface="Arial" panose="020B0604020202020204" pitchFamily="34" charset="0"/>
              <a:buChar char="•"/>
            </a:pPr>
            <a:r>
              <a:rPr lang="en-GB" sz="2400" dirty="0">
                <a:solidFill>
                  <a:schemeClr val="bg1">
                    <a:lumMod val="75000"/>
                  </a:schemeClr>
                </a:solidFill>
              </a:rPr>
              <a:t>Consider ancillaries below D2</a:t>
            </a:r>
          </a:p>
          <a:p>
            <a:pPr marL="1632250" lvl="1" indent="-457200">
              <a:buFont typeface="Arial" panose="020B0604020202020204" pitchFamily="34" charset="0"/>
              <a:buChar char="•"/>
            </a:pPr>
            <a:r>
              <a:rPr lang="en-GB" sz="2400" dirty="0">
                <a:solidFill>
                  <a:schemeClr val="bg1">
                    <a:lumMod val="75000"/>
                  </a:schemeClr>
                </a:solidFill>
              </a:rPr>
              <a:t>Consider QXL current design is </a:t>
            </a:r>
            <a:r>
              <a:rPr lang="en-GB" sz="2400" b="1" dirty="0">
                <a:solidFill>
                  <a:schemeClr val="bg1">
                    <a:lumMod val="75000"/>
                  </a:schemeClr>
                </a:solidFill>
              </a:rPr>
              <a:t>NOT</a:t>
            </a:r>
            <a:r>
              <a:rPr lang="en-GB" sz="2400" dirty="0">
                <a:solidFill>
                  <a:schemeClr val="bg1">
                    <a:lumMod val="75000"/>
                  </a:schemeClr>
                </a:solidFill>
              </a:rPr>
              <a:t> the final design</a:t>
            </a:r>
          </a:p>
          <a:p>
            <a:pPr marL="1632250" lvl="1" indent="-457200">
              <a:buFont typeface="Arial" panose="020B0604020202020204" pitchFamily="34" charset="0"/>
              <a:buChar char="•"/>
            </a:pPr>
            <a:endParaRPr lang="fr-CH" sz="2400" dirty="0"/>
          </a:p>
          <a:p>
            <a:pPr marL="457200" indent="-457200" algn="l">
              <a:buFont typeface="Wingdings" panose="05000000000000000000" pitchFamily="2" charset="2"/>
              <a:buChar char="Ø"/>
            </a:pPr>
            <a:endParaRPr lang="en-GB" i="0" dirty="0"/>
          </a:p>
        </p:txBody>
      </p:sp>
      <p:cxnSp>
        <p:nvCxnSpPr>
          <p:cNvPr id="28" name="Straight Connector 44">
            <a:extLst>
              <a:ext uri="{FF2B5EF4-FFF2-40B4-BE49-F238E27FC236}">
                <a16:creationId xmlns:a16="http://schemas.microsoft.com/office/drawing/2014/main" id="{9A4C997F-58EA-4CA7-B269-99DDF5CECB30}"/>
              </a:ext>
            </a:extLst>
          </p:cNvPr>
          <p:cNvCxnSpPr>
            <a:cxnSpLocks/>
          </p:cNvCxnSpPr>
          <p:nvPr/>
        </p:nvCxnSpPr>
        <p:spPr>
          <a:xfrm>
            <a:off x="590836" y="2251896"/>
            <a:ext cx="9483524"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29" name="Rectangle 45">
            <a:extLst>
              <a:ext uri="{FF2B5EF4-FFF2-40B4-BE49-F238E27FC236}">
                <a16:creationId xmlns:a16="http://schemas.microsoft.com/office/drawing/2014/main" id="{B256ACA5-F89B-4A55-BBCD-87DE2EA85DD2}"/>
              </a:ext>
            </a:extLst>
          </p:cNvPr>
          <p:cNvSpPr/>
          <p:nvPr/>
        </p:nvSpPr>
        <p:spPr>
          <a:xfrm>
            <a:off x="1404455" y="3209069"/>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0" name="Rectangle 46">
            <a:extLst>
              <a:ext uri="{FF2B5EF4-FFF2-40B4-BE49-F238E27FC236}">
                <a16:creationId xmlns:a16="http://schemas.microsoft.com/office/drawing/2014/main" id="{191A6EFF-531A-4D2C-966E-963394C52946}"/>
              </a:ext>
            </a:extLst>
          </p:cNvPr>
          <p:cNvSpPr/>
          <p:nvPr/>
        </p:nvSpPr>
        <p:spPr>
          <a:xfrm>
            <a:off x="1404455" y="4346341"/>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All WP</a:t>
            </a:r>
            <a:endParaRPr lang="en-GB" sz="1600" dirty="0">
              <a:solidFill>
                <a:schemeClr val="tx1"/>
              </a:solidFill>
            </a:endParaRPr>
          </a:p>
        </p:txBody>
      </p:sp>
      <p:sp>
        <p:nvSpPr>
          <p:cNvPr id="31" name="Rectangle 47">
            <a:extLst>
              <a:ext uri="{FF2B5EF4-FFF2-40B4-BE49-F238E27FC236}">
                <a16:creationId xmlns:a16="http://schemas.microsoft.com/office/drawing/2014/main" id="{1EF2F2F5-D0E5-435D-ADA7-5FC109809995}"/>
              </a:ext>
            </a:extLst>
          </p:cNvPr>
          <p:cNvSpPr/>
          <p:nvPr/>
        </p:nvSpPr>
        <p:spPr>
          <a:xfrm>
            <a:off x="1463280" y="5399906"/>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2" name="Rectangle 48">
            <a:extLst>
              <a:ext uri="{FF2B5EF4-FFF2-40B4-BE49-F238E27FC236}">
                <a16:creationId xmlns:a16="http://schemas.microsoft.com/office/drawing/2014/main" id="{E1874D36-8D28-4964-9632-B848BF3CCD38}"/>
              </a:ext>
            </a:extLst>
          </p:cNvPr>
          <p:cNvSpPr/>
          <p:nvPr/>
        </p:nvSpPr>
        <p:spPr>
          <a:xfrm>
            <a:off x="1221064" y="5399906"/>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3" name="Rectangle 49">
            <a:extLst>
              <a:ext uri="{FF2B5EF4-FFF2-40B4-BE49-F238E27FC236}">
                <a16:creationId xmlns:a16="http://schemas.microsoft.com/office/drawing/2014/main" id="{A7E5A8EE-AB7A-4F64-886C-40E875194029}"/>
              </a:ext>
            </a:extLst>
          </p:cNvPr>
          <p:cNvSpPr/>
          <p:nvPr/>
        </p:nvSpPr>
        <p:spPr>
          <a:xfrm>
            <a:off x="1454932" y="287039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4" name="Rectangle 50">
            <a:extLst>
              <a:ext uri="{FF2B5EF4-FFF2-40B4-BE49-F238E27FC236}">
                <a16:creationId xmlns:a16="http://schemas.microsoft.com/office/drawing/2014/main" id="{E6EDDE32-38D5-468F-8E06-950AFE5C042C}"/>
              </a:ext>
            </a:extLst>
          </p:cNvPr>
          <p:cNvSpPr/>
          <p:nvPr/>
        </p:nvSpPr>
        <p:spPr>
          <a:xfrm>
            <a:off x="1454932" y="475183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5" name="Rectangle 51">
            <a:extLst>
              <a:ext uri="{FF2B5EF4-FFF2-40B4-BE49-F238E27FC236}">
                <a16:creationId xmlns:a16="http://schemas.microsoft.com/office/drawing/2014/main" id="{524380EB-3FCC-4BB8-8B1E-AB402F129A5A}"/>
              </a:ext>
            </a:extLst>
          </p:cNvPr>
          <p:cNvSpPr/>
          <p:nvPr/>
        </p:nvSpPr>
        <p:spPr>
          <a:xfrm>
            <a:off x="1463280" y="6166907"/>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6" name="Rectangle 52">
            <a:extLst>
              <a:ext uri="{FF2B5EF4-FFF2-40B4-BE49-F238E27FC236}">
                <a16:creationId xmlns:a16="http://schemas.microsoft.com/office/drawing/2014/main" id="{771D1446-1E24-43DE-A494-CA4AD3574276}"/>
              </a:ext>
            </a:extLst>
          </p:cNvPr>
          <p:cNvSpPr/>
          <p:nvPr/>
        </p:nvSpPr>
        <p:spPr>
          <a:xfrm>
            <a:off x="1404454" y="3600953"/>
            <a:ext cx="698549"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WP15</a:t>
            </a:r>
            <a:endParaRPr lang="en-GB" sz="1600" dirty="0">
              <a:solidFill>
                <a:schemeClr val="tx1"/>
              </a:solidFill>
            </a:endParaRPr>
          </a:p>
        </p:txBody>
      </p:sp>
      <p:sp>
        <p:nvSpPr>
          <p:cNvPr id="37" name="Rectangle 36">
            <a:extLst>
              <a:ext uri="{FF2B5EF4-FFF2-40B4-BE49-F238E27FC236}">
                <a16:creationId xmlns:a16="http://schemas.microsoft.com/office/drawing/2014/main" id="{D5C73223-A109-4758-A990-2051A271BAF4}"/>
              </a:ext>
            </a:extLst>
          </p:cNvPr>
          <p:cNvSpPr/>
          <p:nvPr/>
        </p:nvSpPr>
        <p:spPr>
          <a:xfrm>
            <a:off x="1463280" y="6876733"/>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39" name="Rectangle 38">
            <a:extLst>
              <a:ext uri="{FF2B5EF4-FFF2-40B4-BE49-F238E27FC236}">
                <a16:creationId xmlns:a16="http://schemas.microsoft.com/office/drawing/2014/main" id="{0080322D-87C6-4FF9-9D64-C01619D47AF7}"/>
              </a:ext>
            </a:extLst>
          </p:cNvPr>
          <p:cNvSpPr/>
          <p:nvPr/>
        </p:nvSpPr>
        <p:spPr>
          <a:xfrm>
            <a:off x="1454931" y="7565104"/>
            <a:ext cx="648072" cy="2880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600" dirty="0">
                <a:solidFill>
                  <a:schemeClr val="tx1"/>
                </a:solidFill>
              </a:rPr>
              <a:t>WP6a</a:t>
            </a:r>
            <a:endParaRPr lang="en-GB" sz="1600" dirty="0">
              <a:solidFill>
                <a:schemeClr val="tx1"/>
              </a:solidFill>
            </a:endParaRPr>
          </a:p>
        </p:txBody>
      </p:sp>
      <p:sp>
        <p:nvSpPr>
          <p:cNvPr id="43" name="Rectangle 42">
            <a:extLst>
              <a:ext uri="{FF2B5EF4-FFF2-40B4-BE49-F238E27FC236}">
                <a16:creationId xmlns:a16="http://schemas.microsoft.com/office/drawing/2014/main" id="{E90CC7C6-8AD6-475C-B269-6D2A6205F549}"/>
              </a:ext>
            </a:extLst>
          </p:cNvPr>
          <p:cNvSpPr/>
          <p:nvPr/>
        </p:nvSpPr>
        <p:spPr>
          <a:xfrm>
            <a:off x="14564949" y="7780972"/>
            <a:ext cx="6935270" cy="1938992"/>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From </a:t>
            </a:r>
            <a:r>
              <a:rPr lang="en-GB" sz="2000" b="1" dirty="0">
                <a:solidFill>
                  <a:srgbClr val="00B050"/>
                </a:solidFill>
              </a:rPr>
              <a:t>Integration point of view</a:t>
            </a:r>
            <a:r>
              <a:rPr lang="en-GB" sz="2000" dirty="0"/>
              <a:t>:</a:t>
            </a:r>
          </a:p>
          <a:p>
            <a:pPr algn="ctr"/>
            <a:endParaRPr lang="en-GB" sz="2000" dirty="0"/>
          </a:p>
          <a:p>
            <a:pPr algn="ctr"/>
            <a:r>
              <a:rPr lang="en-GB" sz="2000" dirty="0"/>
              <a:t>Reserved space </a:t>
            </a:r>
            <a:r>
              <a:rPr lang="en-GB" sz="2000" dirty="0">
                <a:sym typeface="Wingdings" panose="05000000000000000000" pitchFamily="2" charset="2"/>
              </a:rPr>
              <a:t> </a:t>
            </a:r>
            <a:r>
              <a:rPr lang="en-GB" sz="2000" b="1" dirty="0">
                <a:solidFill>
                  <a:srgbClr val="00B050"/>
                </a:solidFill>
                <a:sym typeface="Wingdings" panose="05000000000000000000" pitchFamily="2" charset="2"/>
              </a:rPr>
              <a:t>envelope of the 3 different positions:</a:t>
            </a:r>
          </a:p>
          <a:p>
            <a:pPr marL="457200" indent="-457200" algn="ctr">
              <a:buAutoNum type="arabicPeriod"/>
            </a:pPr>
            <a:r>
              <a:rPr lang="en-GB" sz="2000" dirty="0">
                <a:sym typeface="Wingdings" panose="05000000000000000000" pitchFamily="2" charset="2"/>
              </a:rPr>
              <a:t>First insertion </a:t>
            </a:r>
          </a:p>
          <a:p>
            <a:pPr marL="457200" indent="-457200" algn="ctr">
              <a:buAutoNum type="arabicPeriod"/>
            </a:pPr>
            <a:r>
              <a:rPr lang="en-GB" sz="2000" dirty="0">
                <a:sym typeface="Wingdings" panose="05000000000000000000" pitchFamily="2" charset="2"/>
              </a:rPr>
              <a:t>Approximation to operation’s position</a:t>
            </a:r>
          </a:p>
          <a:p>
            <a:pPr marL="457200" indent="-457200" algn="ctr">
              <a:buAutoNum type="arabicPeriod"/>
            </a:pPr>
            <a:r>
              <a:rPr lang="en-GB" sz="2000" dirty="0">
                <a:sym typeface="Wingdings" panose="05000000000000000000" pitchFamily="2" charset="2"/>
              </a:rPr>
              <a:t>Operation’s position</a:t>
            </a:r>
            <a:endParaRPr lang="en-GB" sz="2000" dirty="0"/>
          </a:p>
        </p:txBody>
      </p:sp>
      <p:sp>
        <p:nvSpPr>
          <p:cNvPr id="45" name="Rectangle 44">
            <a:extLst>
              <a:ext uri="{FF2B5EF4-FFF2-40B4-BE49-F238E27FC236}">
                <a16:creationId xmlns:a16="http://schemas.microsoft.com/office/drawing/2014/main" id="{D65BA0D6-C572-4C67-A903-471CA6897878}"/>
              </a:ext>
            </a:extLst>
          </p:cNvPr>
          <p:cNvSpPr/>
          <p:nvPr/>
        </p:nvSpPr>
        <p:spPr>
          <a:xfrm>
            <a:off x="14688517" y="13394907"/>
            <a:ext cx="3312368" cy="707886"/>
          </a:xfrm>
          <a:prstGeom prst="rect">
            <a:avLst/>
          </a:prstGeom>
          <a:solidFill>
            <a:schemeClr val="bg1"/>
          </a:solidFill>
          <a:ln w="28575">
            <a:solidFill>
              <a:srgbClr val="639729"/>
            </a:solidFill>
          </a:ln>
        </p:spPr>
        <p:txBody>
          <a:bodyPr wrap="square">
            <a:spAutoFit/>
          </a:bodyPr>
          <a:lstStyle/>
          <a:p>
            <a:pPr algn="r"/>
            <a:r>
              <a:rPr lang="en-GB" sz="2000" b="1" dirty="0"/>
              <a:t>ST1426476_02</a:t>
            </a:r>
          </a:p>
          <a:p>
            <a:pPr algn="r"/>
            <a:r>
              <a:rPr lang="en-GB" sz="2000" dirty="0"/>
              <a:t>Courtesy of Paul Schneider</a:t>
            </a:r>
          </a:p>
        </p:txBody>
      </p:sp>
      <p:cxnSp>
        <p:nvCxnSpPr>
          <p:cNvPr id="46" name="Straight Arrow Connector 45">
            <a:extLst>
              <a:ext uri="{FF2B5EF4-FFF2-40B4-BE49-F238E27FC236}">
                <a16:creationId xmlns:a16="http://schemas.microsoft.com/office/drawing/2014/main" id="{29352B1F-D1D3-4430-980D-ACEBAB12305F}"/>
              </a:ext>
            </a:extLst>
          </p:cNvPr>
          <p:cNvCxnSpPr>
            <a:cxnSpLocks/>
            <a:stCxn id="47" idx="0"/>
          </p:cNvCxnSpPr>
          <p:nvPr/>
        </p:nvCxnSpPr>
        <p:spPr>
          <a:xfrm flipV="1">
            <a:off x="4252936" y="10417294"/>
            <a:ext cx="731331" cy="1965978"/>
          </a:xfrm>
          <a:prstGeom prst="straightConnector1">
            <a:avLst/>
          </a:prstGeom>
          <a:ln>
            <a:solidFill>
              <a:srgbClr val="00B050"/>
            </a:solidFill>
            <a:tailEnd type="triangle"/>
          </a:ln>
        </p:spPr>
        <p:style>
          <a:lnRef idx="2">
            <a:schemeClr val="accent3"/>
          </a:lnRef>
          <a:fillRef idx="0">
            <a:schemeClr val="accent3"/>
          </a:fillRef>
          <a:effectRef idx="1">
            <a:schemeClr val="accent3"/>
          </a:effectRef>
          <a:fontRef idx="minor">
            <a:schemeClr val="tx1"/>
          </a:fontRef>
        </p:style>
      </p:cxnSp>
      <p:sp>
        <p:nvSpPr>
          <p:cNvPr id="47" name="Rectangle 46">
            <a:extLst>
              <a:ext uri="{FF2B5EF4-FFF2-40B4-BE49-F238E27FC236}">
                <a16:creationId xmlns:a16="http://schemas.microsoft.com/office/drawing/2014/main" id="{593B1D84-D117-4F6C-BCD2-BAB51B59874B}"/>
              </a:ext>
            </a:extLst>
          </p:cNvPr>
          <p:cNvSpPr/>
          <p:nvPr/>
        </p:nvSpPr>
        <p:spPr>
          <a:xfrm>
            <a:off x="785301" y="12383272"/>
            <a:ext cx="6935270" cy="1631216"/>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2000" dirty="0"/>
              <a:t>Latest version of the </a:t>
            </a:r>
            <a:r>
              <a:rPr lang="en-GB" sz="2000" b="1" dirty="0">
                <a:solidFill>
                  <a:srgbClr val="00B050"/>
                </a:solidFill>
              </a:rPr>
              <a:t>DFM Simplified model </a:t>
            </a:r>
            <a:r>
              <a:rPr lang="en-GB" sz="2000" dirty="0"/>
              <a:t>included in the main Integration Assembly of 5R. </a:t>
            </a:r>
          </a:p>
          <a:p>
            <a:pPr algn="ctr"/>
            <a:r>
              <a:rPr lang="en-GB" sz="2000" dirty="0"/>
              <a:t>--</a:t>
            </a:r>
          </a:p>
          <a:p>
            <a:pPr algn="ctr"/>
            <a:r>
              <a:rPr lang="en-GB" sz="2000" dirty="0"/>
              <a:t>Including options under study for the installation of the link in the LHC tunnel</a:t>
            </a:r>
          </a:p>
        </p:txBody>
      </p:sp>
    </p:spTree>
    <p:extLst>
      <p:ext uri="{BB962C8B-B14F-4D97-AF65-F5344CB8AC3E}">
        <p14:creationId xmlns:p14="http://schemas.microsoft.com/office/powerpoint/2010/main" val="247032474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EFC234-6D02-476D-A9EA-17EF77BB67B6}">
  <ds:schemaRefs>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purl.org/dc/term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50A9B3E9-643C-4BFB-92EB-A10FBEB5BEE1}">
  <ds:schemaRefs>
    <ds:schemaRef ds:uri="http://schemas.microsoft.com/sharepoint/v3/contenttype/forms"/>
  </ds:schemaRefs>
</ds:datastoreItem>
</file>

<file path=customXml/itemProps3.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29809</TotalTime>
  <Words>3153</Words>
  <Application>Microsoft Office PowerPoint</Application>
  <PresentationFormat>Custom</PresentationFormat>
  <Paragraphs>571</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Berlin Sans FB Demi</vt:lpstr>
      <vt:lpstr>Calibri</vt:lpstr>
      <vt:lpstr>Wingdings</vt:lpstr>
      <vt:lpstr>Thème Office</vt:lpstr>
      <vt:lpstr> Recap on DFM Integration in the LHC tunnel     -  Activities completed,    -  On-going studies,   -  Next steps   </vt:lpstr>
      <vt:lpstr>Outline</vt:lpstr>
      <vt:lpstr>PowerPoint Presentation</vt:lpstr>
      <vt:lpstr>MACHINE LAYOUT:  IP5 RIGHT ZONE</vt:lpstr>
      <vt:lpstr>MACHINE LAYOUT:  IP5 LEFT ZONE</vt:lpstr>
      <vt:lpstr>MACHINE LAYOUT:  IP1 RIGHT ZONE</vt:lpstr>
      <vt:lpstr>MACHINE LAYOUT:  IP1 LEFT ZONE</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DFM Integration</vt:lpstr>
      <vt:lpstr>Summary table</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Integration Meeting WXX 11T+TCLD Integration P7</dc:title>
  <dc:creator>Maria Amparo Gonzalez De La Aleja Cabana</dc:creator>
  <cp:lastModifiedBy>Gema Aparicio Cantalapiedra</cp:lastModifiedBy>
  <cp:revision>1158</cp:revision>
  <cp:lastPrinted>2018-06-06T15:42:18Z</cp:lastPrinted>
  <dcterms:created xsi:type="dcterms:W3CDTF">2017-08-01T14:41:34Z</dcterms:created>
  <dcterms:modified xsi:type="dcterms:W3CDTF">2022-01-17T10:24:17Z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