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2" r:id="rId3"/>
    <p:sldId id="361" r:id="rId4"/>
    <p:sldId id="360" r:id="rId5"/>
    <p:sldId id="369" r:id="rId6"/>
    <p:sldId id="368" r:id="rId7"/>
    <p:sldId id="371" r:id="rId8"/>
    <p:sldId id="370" r:id="rId9"/>
    <p:sldId id="357" r:id="rId10"/>
    <p:sldId id="362" r:id="rId11"/>
    <p:sldId id="272" r:id="rId12"/>
    <p:sldId id="348" r:id="rId13"/>
    <p:sldId id="366" r:id="rId1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98" autoAdjust="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772" y="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DDR DFM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DDR DFM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B8BF-C2F8-4FB9-97F7-61BB6C5E3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88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DDR DFM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26428" y="2125484"/>
            <a:ext cx="7754180" cy="528568"/>
          </a:xfrm>
        </p:spPr>
        <p:txBody>
          <a:bodyPr/>
          <a:lstStyle/>
          <a:p>
            <a:r>
              <a:rPr lang="en-GB" dirty="0"/>
              <a:t>Cable splices and instrumentation for DFM system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5077" y="3482802"/>
            <a:ext cx="6480000" cy="742950"/>
          </a:xfrm>
        </p:spPr>
        <p:txBody>
          <a:bodyPr/>
          <a:lstStyle/>
          <a:p>
            <a:r>
              <a:rPr lang="en-US" dirty="0"/>
              <a:t>J. Fleiter and A. Ballarino with contributions from WP6a members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97194" y="4432953"/>
            <a:ext cx="6728792" cy="261938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DDR DFM meeting 18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of  January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652" y="1213148"/>
            <a:ext cx="4987230" cy="3687559"/>
          </a:xfrm>
          <a:prstGeom prst="rect">
            <a:avLst/>
          </a:prstGeom>
          <a:ln>
            <a:noFill/>
          </a:ln>
        </p:spPr>
      </p:pic>
      <p:pic>
        <p:nvPicPr>
          <p:cNvPr id="16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770" y="1160030"/>
            <a:ext cx="4987230" cy="3687559"/>
          </a:xfrm>
          <a:prstGeom prst="rect">
            <a:avLst/>
          </a:prstGeom>
          <a:ln>
            <a:noFill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45660" y="48196"/>
            <a:ext cx="7920000" cy="540000"/>
          </a:xfrm>
        </p:spPr>
        <p:txBody>
          <a:bodyPr/>
          <a:lstStyle/>
          <a:p>
            <a:r>
              <a:rPr lang="en-US" dirty="0"/>
              <a:t>Cryogenic instrumentation of DFM 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8047" y="1051862"/>
            <a:ext cx="4215335" cy="4091638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6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endParaRPr lang="en-US" sz="2900" b="1" dirty="0"/>
          </a:p>
          <a:p>
            <a:pPr marL="0" indent="0" algn="l">
              <a:buNone/>
            </a:pPr>
            <a:r>
              <a:rPr lang="en-US" sz="2900" b="1" dirty="0"/>
              <a:t>Cryogenic instrumentation of DFM :</a:t>
            </a:r>
          </a:p>
          <a:p>
            <a:pPr algn="l"/>
            <a:r>
              <a:rPr lang="en-US" sz="2600" b="1" dirty="0"/>
              <a:t>8 Thermal transducers (TT)</a:t>
            </a:r>
            <a:r>
              <a:rPr lang="en-US" sz="2600" dirty="0"/>
              <a:t> </a:t>
            </a:r>
          </a:p>
          <a:p>
            <a:pPr lvl="1" algn="l"/>
            <a:r>
              <a:rPr lang="en-US" sz="2200" dirty="0"/>
              <a:t>Two in vacuum attached to He vessel (</a:t>
            </a:r>
            <a:r>
              <a:rPr lang="en-US" sz="2200" dirty="0" err="1"/>
              <a:t>Cernox</a:t>
            </a:r>
            <a:r>
              <a:rPr lang="en-US" sz="2200" dirty="0"/>
              <a:t>)</a:t>
            </a:r>
          </a:p>
          <a:p>
            <a:pPr lvl="1" algn="l"/>
            <a:r>
              <a:rPr lang="en-US" sz="2200" dirty="0"/>
              <a:t>4 in the splice box (He vessel) (</a:t>
            </a:r>
            <a:r>
              <a:rPr lang="en-US" sz="2200" dirty="0" err="1"/>
              <a:t>Cernox</a:t>
            </a:r>
            <a:r>
              <a:rPr lang="en-US" sz="2200" dirty="0"/>
              <a:t>)</a:t>
            </a:r>
          </a:p>
          <a:p>
            <a:pPr lvl="1" algn="l"/>
            <a:r>
              <a:rPr lang="en-US" sz="2200" dirty="0"/>
              <a:t>2 temperature sensors attached to the resistive </a:t>
            </a:r>
            <a:r>
              <a:rPr lang="en-US" sz="2200" dirty="0" smtClean="0"/>
              <a:t>heaters (PT100) </a:t>
            </a:r>
            <a:endParaRPr lang="en-US" sz="2200" dirty="0"/>
          </a:p>
          <a:p>
            <a:pPr algn="l"/>
            <a:r>
              <a:rPr lang="en-US" sz="2600" b="1" dirty="0"/>
              <a:t>5 Heaters</a:t>
            </a:r>
          </a:p>
          <a:p>
            <a:pPr lvl="1" algn="l"/>
            <a:r>
              <a:rPr lang="en-US" sz="2200" dirty="0"/>
              <a:t>1 </a:t>
            </a:r>
            <a:r>
              <a:rPr lang="en-US" sz="2200" dirty="0" err="1"/>
              <a:t>GHe</a:t>
            </a:r>
            <a:r>
              <a:rPr lang="en-US" sz="2200" dirty="0"/>
              <a:t>/</a:t>
            </a:r>
            <a:r>
              <a:rPr lang="en-US" sz="2200" dirty="0" err="1"/>
              <a:t>LHe</a:t>
            </a:r>
            <a:r>
              <a:rPr lang="en-US" sz="2200" dirty="0"/>
              <a:t> Heat exchanger</a:t>
            </a:r>
          </a:p>
          <a:p>
            <a:pPr lvl="1" algn="l"/>
            <a:r>
              <a:rPr lang="en-US" sz="2200" dirty="0" smtClean="0"/>
              <a:t>2x100 W resistive </a:t>
            </a:r>
            <a:r>
              <a:rPr lang="en-US" sz="2200" dirty="0"/>
              <a:t>Heaters in external bath (includes 1 spare)</a:t>
            </a:r>
          </a:p>
          <a:p>
            <a:pPr lvl="1" algn="l"/>
            <a:r>
              <a:rPr lang="en-US" sz="2200" dirty="0" smtClean="0"/>
              <a:t>2x100W  </a:t>
            </a:r>
            <a:r>
              <a:rPr lang="en-US" sz="2200" dirty="0"/>
              <a:t>resistive heater in the lower bath (includes 1 spare)</a:t>
            </a:r>
          </a:p>
          <a:p>
            <a:pPr algn="l"/>
            <a:r>
              <a:rPr lang="en-US" sz="2600" b="1" dirty="0"/>
              <a:t>1 He pressure gage</a:t>
            </a:r>
            <a:endParaRPr lang="en-US" sz="2600" dirty="0"/>
          </a:p>
          <a:p>
            <a:pPr algn="l"/>
            <a:r>
              <a:rPr lang="en-US" sz="2600" b="1" dirty="0"/>
              <a:t>Two </a:t>
            </a:r>
            <a:r>
              <a:rPr lang="en-US" sz="2600" b="1" dirty="0" err="1"/>
              <a:t>LHe</a:t>
            </a:r>
            <a:r>
              <a:rPr lang="en-US" sz="2600" b="1" dirty="0"/>
              <a:t> level </a:t>
            </a:r>
            <a:r>
              <a:rPr lang="en-US" sz="2600" dirty="0"/>
              <a:t>transducers</a:t>
            </a:r>
          </a:p>
          <a:p>
            <a:pPr algn="l"/>
            <a:r>
              <a:rPr lang="en-US" sz="2600" b="1" dirty="0" err="1"/>
              <a:t>Cryo</a:t>
            </a:r>
            <a:r>
              <a:rPr lang="en-US" sz="2600" b="1" dirty="0"/>
              <a:t> control valves </a:t>
            </a:r>
            <a:r>
              <a:rPr lang="en-US" sz="2600" dirty="0"/>
              <a:t>are part of </a:t>
            </a:r>
            <a:r>
              <a:rPr lang="en-US" sz="2600" dirty="0" err="1"/>
              <a:t>cryo</a:t>
            </a:r>
            <a:r>
              <a:rPr lang="en-US" sz="2600" dirty="0"/>
              <a:t> jumper</a:t>
            </a:r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US" sz="2600" dirty="0"/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62B1E-425C-45E5-B883-B05218A57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7FF764-B983-4C7C-BE29-8BC59A4381A2}"/>
              </a:ext>
            </a:extLst>
          </p:cNvPr>
          <p:cNvSpPr txBox="1"/>
          <p:nvPr/>
        </p:nvSpPr>
        <p:spPr>
          <a:xfrm>
            <a:off x="417632" y="593672"/>
            <a:ext cx="8855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For a safe operation of SC Link system, during nominal operation but also during transients, dedicated </a:t>
            </a:r>
            <a:r>
              <a:rPr lang="en-US" sz="1800" dirty="0" err="1" smtClean="0"/>
              <a:t>cryo</a:t>
            </a:r>
            <a:r>
              <a:rPr lang="en-US" sz="1800" dirty="0" smtClean="0"/>
              <a:t> instrumentation </a:t>
            </a:r>
            <a:r>
              <a:rPr lang="en-US" sz="1800" dirty="0"/>
              <a:t>is required.</a:t>
            </a:r>
          </a:p>
        </p:txBody>
      </p:sp>
      <p:sp>
        <p:nvSpPr>
          <p:cNvPr id="2" name="Rectangle 1"/>
          <p:cNvSpPr/>
          <p:nvPr/>
        </p:nvSpPr>
        <p:spPr>
          <a:xfrm>
            <a:off x="5118071" y="4305641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PID LHCLSQRG0042-V0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0B16E9-A6B4-4362-928B-C20F8DCAE506}"/>
              </a:ext>
            </a:extLst>
          </p:cNvPr>
          <p:cNvSpPr txBox="1"/>
          <p:nvPr/>
        </p:nvSpPr>
        <p:spPr>
          <a:xfrm>
            <a:off x="4427984" y="4606376"/>
            <a:ext cx="43204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/>
              <a:t>Engineering Specification: Instrumentation of the Cold Powering System EDMS </a:t>
            </a:r>
            <a:r>
              <a:rPr lang="en-US" sz="1100" b="1" dirty="0"/>
              <a:t>2512704 and 2591698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18071" y="3737408"/>
            <a:ext cx="997419" cy="16714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11960" y="2759808"/>
            <a:ext cx="906111" cy="132411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100878" y="2778177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68144" y="3631171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868145" y="3641307"/>
            <a:ext cx="72008" cy="11896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34649" y="3754493"/>
            <a:ext cx="997419" cy="16714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17456" y="2795262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884722" y="3648256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163878" y="2791346"/>
            <a:ext cx="906111" cy="132411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128039" y="3757231"/>
            <a:ext cx="997419" cy="16714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110846" y="2798000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878112" y="3650994"/>
            <a:ext cx="407225" cy="457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4219625" y="2754332"/>
            <a:ext cx="768351" cy="1329314"/>
            <a:chOff x="4224048" y="2759808"/>
            <a:chExt cx="2089144" cy="1324110"/>
          </a:xfrm>
        </p:grpSpPr>
        <p:sp>
          <p:nvSpPr>
            <p:cNvPr id="30" name="Rectangle 29"/>
            <p:cNvSpPr/>
            <p:nvPr/>
          </p:nvSpPr>
          <p:spPr>
            <a:xfrm>
              <a:off x="4224048" y="2759808"/>
              <a:ext cx="906111" cy="13241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46737" y="3797218"/>
              <a:ext cx="997419" cy="1671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100878" y="2817081"/>
              <a:ext cx="407225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905967" y="3665069"/>
              <a:ext cx="407225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444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instrumentation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185291" y="728700"/>
            <a:ext cx="4026669" cy="38352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/>
              <a:t>E</a:t>
            </a:r>
            <a:r>
              <a:rPr lang="en-US" sz="2200" dirty="0" smtClean="0"/>
              <a:t>ach </a:t>
            </a:r>
            <a:r>
              <a:rPr lang="en-US" sz="2200" dirty="0"/>
              <a:t>SC Link system </a:t>
            </a:r>
            <a:r>
              <a:rPr lang="en-US" sz="2200" dirty="0" smtClean="0"/>
              <a:t>made </a:t>
            </a:r>
            <a:r>
              <a:rPr lang="en-US" sz="2200" dirty="0"/>
              <a:t>of three vacuum volumes </a:t>
            </a:r>
            <a:r>
              <a:rPr lang="en-US" sz="2200" b="1" dirty="0" smtClean="0"/>
              <a:t>DFM</a:t>
            </a:r>
            <a:r>
              <a:rPr lang="en-US" sz="2200" dirty="0"/>
              <a:t>, </a:t>
            </a:r>
            <a:r>
              <a:rPr lang="en-US" sz="2200" b="1" dirty="0"/>
              <a:t>DSHM</a:t>
            </a:r>
            <a:r>
              <a:rPr lang="en-US" sz="2200" dirty="0"/>
              <a:t> and </a:t>
            </a:r>
            <a:r>
              <a:rPr lang="en-US" sz="2200" b="1" dirty="0"/>
              <a:t>DFHM</a:t>
            </a:r>
            <a:r>
              <a:rPr lang="en-US" sz="2200" dirty="0"/>
              <a:t> (</a:t>
            </a:r>
            <a:r>
              <a:rPr lang="en-US" sz="2200" dirty="0" smtClean="0">
                <a:solidFill>
                  <a:srgbClr val="0093BE"/>
                </a:solidFill>
              </a:rPr>
              <a:t>EDMS1824906</a:t>
            </a:r>
            <a:r>
              <a:rPr lang="en-US" sz="2200" dirty="0"/>
              <a:t>)</a:t>
            </a:r>
          </a:p>
          <a:p>
            <a:pPr algn="l"/>
            <a:r>
              <a:rPr lang="en-GB" sz="2200" dirty="0" smtClean="0"/>
              <a:t>DFM equipped </a:t>
            </a:r>
            <a:r>
              <a:rPr lang="en-GB" sz="2200" dirty="0"/>
              <a:t>with vacuum ports </a:t>
            </a:r>
            <a:r>
              <a:rPr lang="en-GB" sz="2200" dirty="0" smtClean="0"/>
              <a:t>to </a:t>
            </a:r>
            <a:r>
              <a:rPr lang="en-GB" sz="2200" dirty="0"/>
              <a:t>plug pumping units and/or vacuum instrumentation </a:t>
            </a:r>
          </a:p>
          <a:p>
            <a:pPr algn="l"/>
            <a:r>
              <a:rPr lang="en-US" sz="2200" dirty="0" smtClean="0"/>
              <a:t>=&gt; </a:t>
            </a:r>
            <a:r>
              <a:rPr lang="en-US" sz="2200" b="1" dirty="0"/>
              <a:t>no  wiring in the </a:t>
            </a:r>
            <a:r>
              <a:rPr lang="en-US" sz="2200" b="1" dirty="0" smtClean="0"/>
              <a:t>vacuum vessel</a:t>
            </a:r>
            <a:endParaRPr lang="en-GB" sz="2600" dirty="0"/>
          </a:p>
          <a:p>
            <a:pPr lvl="1" algn="l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183566" y="458259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EDMS 1824906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351A7-891F-4D42-ABF1-36926B2CF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t="-110" r="41107"/>
          <a:stretch/>
        </p:blipFill>
        <p:spPr>
          <a:xfrm>
            <a:off x="4110754" y="1442334"/>
            <a:ext cx="4862722" cy="318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1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8C3EF807-1590-4CB7-87FF-A8D75A8559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52" t="31120" r="74453" b="43935"/>
          <a:stretch/>
        </p:blipFill>
        <p:spPr bwMode="auto">
          <a:xfrm>
            <a:off x="6477936" y="4040389"/>
            <a:ext cx="944261" cy="1183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34DFF6E-0F64-437A-A81B-A30ED6FE1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443" y="1979057"/>
            <a:ext cx="1765179" cy="18218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CA2F94-F535-45E0-BD3C-EF259C5B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Feedthrough for instrumentation of SC-Link</a:t>
            </a:r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B65CB774-1B99-4A44-9A40-D8A5B2501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1681" y="753239"/>
            <a:ext cx="8651264" cy="3679200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DFM </a:t>
            </a:r>
            <a:r>
              <a:rPr lang="en-US" sz="2800" dirty="0" smtClean="0"/>
              <a:t>equipped </a:t>
            </a:r>
            <a:r>
              <a:rPr lang="en-US" sz="2800" dirty="0"/>
              <a:t>with four feedthroughs:</a:t>
            </a:r>
          </a:p>
          <a:p>
            <a:pPr lvl="1" algn="l"/>
            <a:r>
              <a:rPr lang="en-US" sz="1800" b="1" dirty="0"/>
              <a:t>Type 1 		vac. temp probes </a:t>
            </a:r>
            <a:r>
              <a:rPr lang="en-US" sz="1800" dirty="0"/>
              <a:t>	DN ISO-K-</a:t>
            </a:r>
            <a:r>
              <a:rPr lang="en-GB" sz="1800" dirty="0" err="1"/>
              <a:t>SubD</a:t>
            </a:r>
            <a:r>
              <a:rPr lang="en-GB" sz="1800" dirty="0"/>
              <a:t> connector </a:t>
            </a:r>
            <a:endParaRPr lang="en-US" sz="1800" dirty="0"/>
          </a:p>
          <a:p>
            <a:pPr lvl="1" algn="l"/>
            <a:r>
              <a:rPr lang="en-GB" sz="1800" b="1" dirty="0"/>
              <a:t>Type 2 		</a:t>
            </a:r>
            <a:r>
              <a:rPr lang="en-GB" sz="1800" b="1" dirty="0" err="1"/>
              <a:t>LHe</a:t>
            </a:r>
            <a:r>
              <a:rPr lang="en-GB" sz="1800" b="1" dirty="0"/>
              <a:t> level gage </a:t>
            </a:r>
            <a:r>
              <a:rPr lang="en-GB" sz="1800" dirty="0"/>
              <a:t>		</a:t>
            </a:r>
            <a:r>
              <a:rPr lang="en-US" sz="1800" dirty="0" smtClean="0"/>
              <a:t>DN </a:t>
            </a:r>
            <a:r>
              <a:rPr lang="en-US" sz="1800" dirty="0"/>
              <a:t>ISO-K-</a:t>
            </a:r>
            <a:r>
              <a:rPr lang="en-GB" sz="1800" dirty="0" err="1"/>
              <a:t>SubD</a:t>
            </a:r>
            <a:r>
              <a:rPr lang="en-GB" sz="1800" dirty="0"/>
              <a:t> connector </a:t>
            </a:r>
          </a:p>
          <a:p>
            <a:pPr lvl="1" algn="l"/>
            <a:r>
              <a:rPr lang="en-GB" sz="1800" b="1" dirty="0"/>
              <a:t>Type 3 </a:t>
            </a:r>
            <a:r>
              <a:rPr lang="en-GB" sz="1800" dirty="0"/>
              <a:t>		</a:t>
            </a:r>
            <a:r>
              <a:rPr lang="en-GB" sz="1800" b="1" dirty="0"/>
              <a:t>40 Vtaps 			</a:t>
            </a:r>
            <a:r>
              <a:rPr lang="en-GB" sz="1800" dirty="0"/>
              <a:t>IFS </a:t>
            </a:r>
            <a:r>
              <a:rPr lang="en-GB" sz="1800" dirty="0" smtClean="0"/>
              <a:t>L-Type</a:t>
            </a:r>
            <a:endParaRPr lang="en-GB" sz="1800" dirty="0"/>
          </a:p>
          <a:p>
            <a:pPr lvl="1" algn="l"/>
            <a:r>
              <a:rPr lang="en-GB" sz="1800" b="1" dirty="0"/>
              <a:t>Type 4 		Heaters and TT</a:t>
            </a:r>
            <a:r>
              <a:rPr lang="en-GB" sz="1800" dirty="0"/>
              <a:t>		</a:t>
            </a:r>
            <a:r>
              <a:rPr lang="en-US" sz="1800" dirty="0" smtClean="0"/>
              <a:t>DN </a:t>
            </a:r>
            <a:r>
              <a:rPr lang="en-US" sz="1800" dirty="0"/>
              <a:t>ISO-K-</a:t>
            </a:r>
            <a:r>
              <a:rPr lang="en-GB" sz="1800" dirty="0" err="1"/>
              <a:t>SubD</a:t>
            </a:r>
            <a:r>
              <a:rPr lang="en-GB" sz="1800" dirty="0"/>
              <a:t> connector </a:t>
            </a:r>
          </a:p>
          <a:p>
            <a:pPr lvl="1" algn="l"/>
            <a:endParaRPr lang="en-US" dirty="0"/>
          </a:p>
          <a:p>
            <a:pPr marL="457200" lvl="1" indent="0" algn="l">
              <a:buNone/>
            </a:pPr>
            <a:endParaRPr lang="en-US" dirty="0"/>
          </a:p>
          <a:p>
            <a:pPr lvl="1" algn="l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E0A1B7-52C7-4C38-8A2E-6A7B59F6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3810" y="4780485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  <a:endParaRPr lang="en-GB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4CC7E4E1-9115-469D-BAF1-801C6610C8FB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 descr="A close-up of a cigarette&#10;&#10;Description automatically generated with low confidence">
            <a:extLst>
              <a:ext uri="{FF2B5EF4-FFF2-40B4-BE49-F238E27FC236}">
                <a16:creationId xmlns:a16="http://schemas.microsoft.com/office/drawing/2014/main" id="{5E923BFB-F4F3-4935-AC76-257373F65E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2" t="16354" r="43177" b="28768"/>
          <a:stretch/>
        </p:blipFill>
        <p:spPr>
          <a:xfrm>
            <a:off x="2227304" y="2906578"/>
            <a:ext cx="4111930" cy="17886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057106-E3E6-4DB7-AF13-11890CC0F543}"/>
              </a:ext>
            </a:extLst>
          </p:cNvPr>
          <p:cNvSpPr txBox="1"/>
          <p:nvPr/>
        </p:nvSpPr>
        <p:spPr>
          <a:xfrm>
            <a:off x="3539184" y="2706057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Type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13ADFA-08B4-479D-9D2E-5E415490E706}"/>
              </a:ext>
            </a:extLst>
          </p:cNvPr>
          <p:cNvSpPr txBox="1"/>
          <p:nvPr/>
        </p:nvSpPr>
        <p:spPr>
          <a:xfrm>
            <a:off x="844030" y="2887976"/>
            <a:ext cx="818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Type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A7E675-4E20-4F7E-8F0A-5DE1E6582BD1}"/>
              </a:ext>
            </a:extLst>
          </p:cNvPr>
          <p:cNvSpPr txBox="1"/>
          <p:nvPr/>
        </p:nvSpPr>
        <p:spPr>
          <a:xfrm>
            <a:off x="5680323" y="4666282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Type 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75457E-EB9B-495A-8D83-D5D50FC6E5CC}"/>
              </a:ext>
            </a:extLst>
          </p:cNvPr>
          <p:cNvCxnSpPr>
            <a:cxnSpLocks/>
          </p:cNvCxnSpPr>
          <p:nvPr/>
        </p:nvCxnSpPr>
        <p:spPr>
          <a:xfrm flipH="1">
            <a:off x="5173786" y="2906578"/>
            <a:ext cx="1889370" cy="4784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178661F-FED7-4212-831D-6D1AF0DDB636}"/>
              </a:ext>
            </a:extLst>
          </p:cNvPr>
          <p:cNvCxnSpPr>
            <a:cxnSpLocks/>
          </p:cNvCxnSpPr>
          <p:nvPr/>
        </p:nvCxnSpPr>
        <p:spPr>
          <a:xfrm>
            <a:off x="1670171" y="3872028"/>
            <a:ext cx="2171315" cy="1144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AE0C71D-57C3-44F8-9102-9C2EFB65D9BE}"/>
              </a:ext>
            </a:extLst>
          </p:cNvPr>
          <p:cNvCxnSpPr>
            <a:cxnSpLocks/>
          </p:cNvCxnSpPr>
          <p:nvPr/>
        </p:nvCxnSpPr>
        <p:spPr>
          <a:xfrm>
            <a:off x="3938668" y="3057253"/>
            <a:ext cx="116457" cy="49443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0FA6BE7-5798-4551-A785-0BFF9B64DC41}"/>
              </a:ext>
            </a:extLst>
          </p:cNvPr>
          <p:cNvCxnSpPr>
            <a:cxnSpLocks/>
          </p:cNvCxnSpPr>
          <p:nvPr/>
        </p:nvCxnSpPr>
        <p:spPr>
          <a:xfrm flipH="1" flipV="1">
            <a:off x="5051489" y="3488712"/>
            <a:ext cx="1569597" cy="86853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06FCA68C-BCA3-49BB-9D73-C71665DF7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431" y="3196640"/>
            <a:ext cx="898516" cy="13178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31D3AA3-4CF3-457B-A697-96940DCEAC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52" t="31120" r="74453" b="43935"/>
          <a:stretch/>
        </p:blipFill>
        <p:spPr bwMode="auto">
          <a:xfrm>
            <a:off x="7585207" y="3972176"/>
            <a:ext cx="944261" cy="1183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DA97AF3-E164-4324-80F9-D47C2FEBC11B}"/>
              </a:ext>
            </a:extLst>
          </p:cNvPr>
          <p:cNvCxnSpPr>
            <a:cxnSpLocks/>
          </p:cNvCxnSpPr>
          <p:nvPr/>
        </p:nvCxnSpPr>
        <p:spPr>
          <a:xfrm flipH="1" flipV="1">
            <a:off x="5117829" y="3424154"/>
            <a:ext cx="2621301" cy="80830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19A5E38-8716-4952-BEFB-0042A18BC00B}"/>
              </a:ext>
            </a:extLst>
          </p:cNvPr>
          <p:cNvSpPr txBox="1"/>
          <p:nvPr/>
        </p:nvSpPr>
        <p:spPr>
          <a:xfrm>
            <a:off x="7717958" y="3790274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Type 4</a:t>
            </a:r>
          </a:p>
        </p:txBody>
      </p:sp>
    </p:spTree>
    <p:extLst>
      <p:ext uri="{BB962C8B-B14F-4D97-AF65-F5344CB8AC3E}">
        <p14:creationId xmlns:p14="http://schemas.microsoft.com/office/powerpoint/2010/main" val="225713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-12357"/>
            <a:ext cx="9144000" cy="486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Conclusions</a:t>
            </a:r>
            <a:endParaRPr lang="en-GB" sz="27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21366" y="763841"/>
            <a:ext cx="5535014" cy="2542152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endParaRPr lang="en-US" sz="1700" dirty="0"/>
          </a:p>
        </p:txBody>
      </p:sp>
      <p:sp>
        <p:nvSpPr>
          <p:cNvPr id="23" name="Espace réservé du contenu 3">
            <a:extLst>
              <a:ext uri="{FF2B5EF4-FFF2-40B4-BE49-F238E27FC236}">
                <a16:creationId xmlns:a16="http://schemas.microsoft.com/office/drawing/2014/main" id="{7D29DDB9-04A9-42D2-AC87-098F481DA24F}"/>
              </a:ext>
            </a:extLst>
          </p:cNvPr>
          <p:cNvSpPr txBox="1">
            <a:spLocks/>
          </p:cNvSpPr>
          <p:nvPr/>
        </p:nvSpPr>
        <p:spPr>
          <a:xfrm>
            <a:off x="107504" y="843558"/>
            <a:ext cx="8269663" cy="41901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50000"/>
              </a:lnSpc>
            </a:pPr>
            <a:r>
              <a:rPr lang="en-US" sz="2000" b="1" dirty="0" smtClean="0"/>
              <a:t>Geometry of splices (including insulation) finalized</a:t>
            </a:r>
          </a:p>
          <a:p>
            <a:pPr lvl="1" algn="l">
              <a:lnSpc>
                <a:spcPct val="150000"/>
              </a:lnSpc>
            </a:pPr>
            <a:r>
              <a:rPr lang="en-US" sz="2000" b="1" dirty="0" smtClean="0"/>
              <a:t>Splices arranged in assemblies per type (</a:t>
            </a:r>
            <a:r>
              <a:rPr lang="en-US" sz="2000" b="1" dirty="0" err="1" smtClean="0"/>
              <a:t>NbTi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NbTi</a:t>
            </a:r>
            <a:r>
              <a:rPr lang="en-US" sz="2000" b="1" dirty="0" smtClean="0"/>
              <a:t> and </a:t>
            </a:r>
            <a:r>
              <a:rPr lang="en-US" sz="2000" b="1" dirty="0" err="1" smtClean="0"/>
              <a:t>NbTi</a:t>
            </a:r>
            <a:r>
              <a:rPr lang="en-US" sz="2000" b="1" dirty="0" smtClean="0"/>
              <a:t>/MgB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) </a:t>
            </a:r>
          </a:p>
          <a:p>
            <a:pPr lvl="1" algn="l">
              <a:lnSpc>
                <a:spcPct val="150000"/>
              </a:lnSpc>
            </a:pPr>
            <a:r>
              <a:rPr lang="en-US" sz="2000" b="1" dirty="0" smtClean="0"/>
              <a:t>List </a:t>
            </a:r>
            <a:r>
              <a:rPr lang="en-US" sz="2000" b="1" dirty="0"/>
              <a:t>of </a:t>
            </a:r>
            <a:r>
              <a:rPr lang="en-US" sz="2000" b="1" dirty="0" smtClean="0"/>
              <a:t>instrumentation for </a:t>
            </a:r>
            <a:r>
              <a:rPr lang="en-US" sz="2000" b="1" dirty="0" err="1" smtClean="0"/>
              <a:t>cryo</a:t>
            </a:r>
            <a:r>
              <a:rPr lang="en-US" sz="2000" b="1" dirty="0" smtClean="0"/>
              <a:t> and electric protection defined </a:t>
            </a:r>
            <a:endParaRPr lang="en-US" sz="2000" b="1" dirty="0"/>
          </a:p>
          <a:p>
            <a:pPr lvl="1" algn="l">
              <a:lnSpc>
                <a:spcPct val="150000"/>
              </a:lnSpc>
            </a:pPr>
            <a:r>
              <a:rPr lang="en-US" sz="2000" b="1" dirty="0"/>
              <a:t>Feedthroughs </a:t>
            </a:r>
            <a:r>
              <a:rPr lang="en-US" sz="2000" b="1" dirty="0" smtClean="0"/>
              <a:t>of instrumentation defined, type of connector to be confirmed together with CRG and MPE</a:t>
            </a:r>
            <a:endParaRPr lang="en-US" sz="20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579CB2-EDFD-4E82-8F94-FF0A98871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DDR DFM</a:t>
            </a:r>
          </a:p>
        </p:txBody>
      </p:sp>
    </p:spTree>
    <p:extLst>
      <p:ext uri="{BB962C8B-B14F-4D97-AF65-F5344CB8AC3E}">
        <p14:creationId xmlns:p14="http://schemas.microsoft.com/office/powerpoint/2010/main" val="318110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03568" y="894261"/>
            <a:ext cx="8363232" cy="368022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Cable splices of DFM</a:t>
            </a:r>
          </a:p>
          <a:p>
            <a:pPr algn="l"/>
            <a:r>
              <a:rPr lang="en-US" sz="2400" b="1" dirty="0"/>
              <a:t>List of Instrumentation of DFM</a:t>
            </a:r>
          </a:p>
          <a:p>
            <a:pPr lvl="2" algn="l"/>
            <a:r>
              <a:rPr lang="en-US" dirty="0"/>
              <a:t>Electrical Protection</a:t>
            </a:r>
          </a:p>
          <a:p>
            <a:pPr lvl="2" algn="l"/>
            <a:r>
              <a:rPr lang="en-US" dirty="0"/>
              <a:t>Cryogenic operation</a:t>
            </a:r>
          </a:p>
          <a:p>
            <a:pPr lvl="2" algn="l"/>
            <a:r>
              <a:rPr lang="en-US" dirty="0"/>
              <a:t>Vacuum instrumentation</a:t>
            </a:r>
          </a:p>
          <a:p>
            <a:pPr algn="l"/>
            <a:r>
              <a:rPr lang="en-US" sz="2400" b="1" dirty="0"/>
              <a:t>Instrumentation </a:t>
            </a:r>
            <a:r>
              <a:rPr lang="en-US" sz="2400" b="1" dirty="0" smtClean="0"/>
              <a:t>feedthroughs </a:t>
            </a:r>
            <a:r>
              <a:rPr lang="en-US" sz="2400" b="1" dirty="0"/>
              <a:t>of DFM</a:t>
            </a:r>
          </a:p>
          <a:p>
            <a:pPr algn="l"/>
            <a:endParaRPr lang="en-US" b="1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F10E46-A3A7-4FA7-A445-2A211D99B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electrical circuits of MS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79020" y="735878"/>
            <a:ext cx="6065207" cy="3828062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/>
              <a:t>5 circuits per </a:t>
            </a:r>
            <a:r>
              <a:rPr lang="en-US" sz="3000" b="1" dirty="0"/>
              <a:t>MS SC Link</a:t>
            </a:r>
          </a:p>
          <a:p>
            <a:pPr lvl="2" algn="l">
              <a:lnSpc>
                <a:spcPct val="140000"/>
              </a:lnSpc>
            </a:pPr>
            <a:r>
              <a:rPr lang="en-GB" sz="2000" b="1" dirty="0"/>
              <a:t>D2</a:t>
            </a:r>
            <a:r>
              <a:rPr lang="en-GB" sz="2000" dirty="0"/>
              <a:t>: 2 cables rated for 18 kA  </a:t>
            </a:r>
          </a:p>
          <a:p>
            <a:pPr lvl="2" algn="l">
              <a:lnSpc>
                <a:spcPct val="140000"/>
              </a:lnSpc>
            </a:pPr>
            <a:r>
              <a:rPr lang="en-GB" sz="2000" b="1" dirty="0"/>
              <a:t>MCBRD</a:t>
            </a:r>
            <a:r>
              <a:rPr lang="en-GB" sz="2000" dirty="0"/>
              <a:t> : 8 cables rated for 0.6 kA</a:t>
            </a:r>
            <a:endParaRPr lang="en-GB" sz="2000" b="1" dirty="0"/>
          </a:p>
          <a:p>
            <a:pPr algn="l"/>
            <a:r>
              <a:rPr lang="en-GB" sz="2800" dirty="0"/>
              <a:t>Current rating, Circuit Time Constants, Protection	and electric insulation tests levels defined in </a:t>
            </a:r>
            <a:r>
              <a:rPr lang="en-US" sz="2800" dirty="0"/>
              <a:t>EDMS 2659857</a:t>
            </a:r>
            <a:endParaRPr lang="en-GB" sz="1800" dirty="0"/>
          </a:p>
          <a:p>
            <a:pPr algn="l"/>
            <a:endParaRPr lang="en-US" b="1" dirty="0"/>
          </a:p>
          <a:p>
            <a:pPr algn="l"/>
            <a:endParaRPr lang="en-US" b="1" dirty="0"/>
          </a:p>
          <a:p>
            <a:pPr algn="l"/>
            <a:endParaRPr lang="en-US" b="1" dirty="0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1FF697-968A-46F7-9DF3-E824EC84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7432" y="4740907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755D3A0-4767-412C-A594-C9EF11093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756324"/>
            <a:ext cx="1336675" cy="20269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CC323D8-AEF6-4A75-AA3C-7F7C8C933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2720" y="2934220"/>
            <a:ext cx="1695714" cy="20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63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6370" y="807260"/>
            <a:ext cx="8925323" cy="2687838"/>
          </a:xfrm>
        </p:spPr>
        <p:txBody>
          <a:bodyPr>
            <a:normAutofit/>
          </a:bodyPr>
          <a:lstStyle/>
          <a:p>
            <a:pPr algn="l"/>
            <a:r>
              <a:rPr lang="en-US" sz="2900" dirty="0"/>
              <a:t>Each branch of circuit of SC Link in DFM consists of:</a:t>
            </a:r>
            <a:endParaRPr lang="en-US" sz="2300" b="1" dirty="0"/>
          </a:p>
          <a:p>
            <a:pPr lvl="1" algn="l"/>
            <a:endParaRPr lang="en-US" sz="2500" baseline="-25000" dirty="0"/>
          </a:p>
        </p:txBody>
      </p:sp>
      <p:pic>
        <p:nvPicPr>
          <p:cNvPr id="22" name="Picture 21" descr="A picture containing indoor&#10;&#10;Description automatically generated">
            <a:extLst>
              <a:ext uri="{FF2B5EF4-FFF2-40B4-BE49-F238E27FC236}">
                <a16:creationId xmlns:a16="http://schemas.microsoft.com/office/drawing/2014/main" id="{0FE6BDFF-B5D7-4040-A301-5EE1CC345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165"/>
          <a:stretch/>
        </p:blipFill>
        <p:spPr>
          <a:xfrm>
            <a:off x="1400840" y="2543754"/>
            <a:ext cx="6111404" cy="406254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branch of circuit of SC Link</a:t>
            </a:r>
            <a:endParaRPr lang="en-GB" dirty="0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601539" y="3312536"/>
            <a:ext cx="951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accent5"/>
                </a:solidFill>
              </a:rPr>
              <a:t>NbTi</a:t>
            </a:r>
            <a:r>
              <a:rPr lang="en-US" sz="1200" b="1" dirty="0" smtClean="0">
                <a:solidFill>
                  <a:schemeClr val="accent5"/>
                </a:solidFill>
              </a:rPr>
              <a:t>/</a:t>
            </a:r>
            <a:r>
              <a:rPr lang="en-US" sz="1200" b="1" dirty="0" err="1" smtClean="0">
                <a:solidFill>
                  <a:schemeClr val="accent5"/>
                </a:solidFill>
              </a:rPr>
              <a:t>NbTi</a:t>
            </a:r>
            <a:r>
              <a:rPr lang="en-US" sz="1200" b="1" dirty="0" smtClean="0">
                <a:solidFill>
                  <a:schemeClr val="accent5"/>
                </a:solidFill>
              </a:rPr>
              <a:t> </a:t>
            </a:r>
            <a:endParaRPr lang="en-US" sz="1200" b="1" dirty="0">
              <a:solidFill>
                <a:schemeClr val="accent5"/>
              </a:solidFill>
            </a:endParaRPr>
          </a:p>
          <a:p>
            <a:pPr algn="ctr"/>
            <a:r>
              <a:rPr lang="en-US" sz="1200" b="1" dirty="0">
                <a:solidFill>
                  <a:schemeClr val="accent5"/>
                </a:solidFill>
              </a:rPr>
              <a:t>Splice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03599" y="2962127"/>
            <a:ext cx="1010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accent5"/>
                </a:solidFill>
              </a:rPr>
              <a:t>MgB</a:t>
            </a:r>
            <a:r>
              <a:rPr lang="en-US" sz="1200" b="1" baseline="-25000" dirty="0">
                <a:solidFill>
                  <a:schemeClr val="accent5"/>
                </a:solidFill>
              </a:rPr>
              <a:t>2</a:t>
            </a:r>
            <a:r>
              <a:rPr lang="en-US" sz="1200" b="1" dirty="0">
                <a:solidFill>
                  <a:schemeClr val="accent5"/>
                </a:solidFill>
              </a:rPr>
              <a:t>/</a:t>
            </a:r>
            <a:r>
              <a:rPr lang="en-US" sz="1200" b="1" dirty="0" err="1">
                <a:solidFill>
                  <a:schemeClr val="accent5"/>
                </a:solidFill>
              </a:rPr>
              <a:t>Nb-Ti</a:t>
            </a:r>
            <a:endParaRPr lang="en-US" sz="1200" b="1" dirty="0">
              <a:solidFill>
                <a:schemeClr val="accent5"/>
              </a:solidFill>
            </a:endParaRPr>
          </a:p>
          <a:p>
            <a:pPr algn="ctr"/>
            <a:r>
              <a:rPr lang="en-US" sz="1200" b="1" dirty="0">
                <a:solidFill>
                  <a:schemeClr val="accent5"/>
                </a:solidFill>
              </a:rPr>
              <a:t>Splice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D80C4D-B791-4A35-BDD7-9F9980F957FE}"/>
              </a:ext>
            </a:extLst>
          </p:cNvPr>
          <p:cNvCxnSpPr>
            <a:cxnSpLocks/>
          </p:cNvCxnSpPr>
          <p:nvPr/>
        </p:nvCxnSpPr>
        <p:spPr>
          <a:xfrm>
            <a:off x="4599032" y="3490510"/>
            <a:ext cx="0" cy="590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04E3233-4299-46E1-A0BE-C1E839203F77}"/>
              </a:ext>
            </a:extLst>
          </p:cNvPr>
          <p:cNvCxnSpPr>
            <a:cxnSpLocks/>
          </p:cNvCxnSpPr>
          <p:nvPr/>
        </p:nvCxnSpPr>
        <p:spPr>
          <a:xfrm>
            <a:off x="5973503" y="3785654"/>
            <a:ext cx="0" cy="5902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1A4319-B048-4A85-B369-41B4D623E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CBED5D-F3D9-46C4-BFAA-E726DBBF575E}"/>
              </a:ext>
            </a:extLst>
          </p:cNvPr>
          <p:cNvSpPr/>
          <p:nvPr/>
        </p:nvSpPr>
        <p:spPr>
          <a:xfrm>
            <a:off x="6405201" y="3473162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5"/>
                </a:solidFill>
              </a:rPr>
              <a:t>NbTi</a:t>
            </a:r>
            <a:r>
              <a:rPr lang="en-US" sz="1200" b="1" dirty="0">
                <a:solidFill>
                  <a:schemeClr val="accent5"/>
                </a:solidFill>
              </a:rPr>
              <a:t> </a:t>
            </a:r>
          </a:p>
          <a:p>
            <a:pPr algn="ctr"/>
            <a:r>
              <a:rPr lang="en-US" sz="1200" b="1" dirty="0">
                <a:solidFill>
                  <a:schemeClr val="accent5"/>
                </a:solidFill>
              </a:rPr>
              <a:t>cables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2EFB4BE-E887-4E30-AE9E-357B0BBE813C}"/>
              </a:ext>
            </a:extLst>
          </p:cNvPr>
          <p:cNvCxnSpPr>
            <a:cxnSpLocks/>
          </p:cNvCxnSpPr>
          <p:nvPr/>
        </p:nvCxnSpPr>
        <p:spPr>
          <a:xfrm flipH="1">
            <a:off x="7076651" y="3712646"/>
            <a:ext cx="117476" cy="7680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C47AEA1-F4A2-4B86-BA3A-47AC13553D51}"/>
              </a:ext>
            </a:extLst>
          </p:cNvPr>
          <p:cNvCxnSpPr>
            <a:cxnSpLocks/>
          </p:cNvCxnSpPr>
          <p:nvPr/>
        </p:nvCxnSpPr>
        <p:spPr>
          <a:xfrm>
            <a:off x="6693583" y="3890428"/>
            <a:ext cx="0" cy="5902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ED59D2B-99BA-4DA2-AA67-E0AF66749268}"/>
              </a:ext>
            </a:extLst>
          </p:cNvPr>
          <p:cNvSpPr/>
          <p:nvPr/>
        </p:nvSpPr>
        <p:spPr>
          <a:xfrm>
            <a:off x="6934281" y="3467686"/>
            <a:ext cx="5196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accent5"/>
                </a:solidFill>
              </a:rPr>
              <a:t>Plug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A80067B-556C-4DBF-9AB4-FCCDFC22FAAF}"/>
              </a:ext>
            </a:extLst>
          </p:cNvPr>
          <p:cNvCxnSpPr>
            <a:cxnSpLocks/>
          </p:cNvCxnSpPr>
          <p:nvPr/>
        </p:nvCxnSpPr>
        <p:spPr>
          <a:xfrm>
            <a:off x="4577274" y="3490510"/>
            <a:ext cx="0" cy="8854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81B9017-4894-484A-BC3E-D135CDFDF912}"/>
              </a:ext>
            </a:extLst>
          </p:cNvPr>
          <p:cNvSpPr/>
          <p:nvPr/>
        </p:nvSpPr>
        <p:spPr>
          <a:xfrm>
            <a:off x="4205598" y="3083827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5"/>
                </a:solidFill>
              </a:rPr>
              <a:t>NbTi</a:t>
            </a:r>
            <a:r>
              <a:rPr lang="en-US" sz="1200" b="1" dirty="0">
                <a:solidFill>
                  <a:schemeClr val="accent5"/>
                </a:solidFill>
              </a:rPr>
              <a:t> </a:t>
            </a:r>
          </a:p>
          <a:p>
            <a:pPr algn="ctr"/>
            <a:r>
              <a:rPr lang="en-US" sz="1200" b="1" dirty="0">
                <a:solidFill>
                  <a:schemeClr val="accent5"/>
                </a:solidFill>
              </a:rPr>
              <a:t>cables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419D028-89FD-40D0-A288-F1BC1EB13B96}"/>
              </a:ext>
            </a:extLst>
          </p:cNvPr>
          <p:cNvCxnSpPr>
            <a:cxnSpLocks/>
          </p:cNvCxnSpPr>
          <p:nvPr/>
        </p:nvCxnSpPr>
        <p:spPr>
          <a:xfrm flipH="1">
            <a:off x="3606367" y="3467686"/>
            <a:ext cx="62880" cy="5334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7CCDBE8-F858-4CA6-94D6-55C1B5830AFB}"/>
              </a:ext>
            </a:extLst>
          </p:cNvPr>
          <p:cNvCxnSpPr>
            <a:cxnSpLocks/>
          </p:cNvCxnSpPr>
          <p:nvPr/>
        </p:nvCxnSpPr>
        <p:spPr>
          <a:xfrm>
            <a:off x="2260511" y="3047401"/>
            <a:ext cx="0" cy="5104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96BB82A-CE4E-48B1-9BA6-A7F70FA63654}"/>
              </a:ext>
            </a:extLst>
          </p:cNvPr>
          <p:cNvSpPr/>
          <p:nvPr/>
        </p:nvSpPr>
        <p:spPr>
          <a:xfrm>
            <a:off x="1977342" y="2724217"/>
            <a:ext cx="6335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accent5"/>
                </a:solidFill>
              </a:rPr>
              <a:t>MgB</a:t>
            </a:r>
            <a:r>
              <a:rPr lang="en-US" sz="1200" b="1" baseline="-25000" dirty="0">
                <a:solidFill>
                  <a:schemeClr val="accent5"/>
                </a:solidFill>
              </a:rPr>
              <a:t>2  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F4F76E53-CC71-4C9C-B79D-85EAF5F4095E}"/>
              </a:ext>
            </a:extLst>
          </p:cNvPr>
          <p:cNvSpPr txBox="1">
            <a:spLocks/>
          </p:cNvSpPr>
          <p:nvPr/>
        </p:nvSpPr>
        <p:spPr>
          <a:xfrm>
            <a:off x="483459" y="1376238"/>
            <a:ext cx="4040188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500" b="1" u="sng" dirty="0" err="1" smtClean="0"/>
              <a:t>Sc</a:t>
            </a:r>
            <a:r>
              <a:rPr lang="en-US" sz="2500" b="1" u="sng" dirty="0" smtClean="0"/>
              <a:t> </a:t>
            </a:r>
            <a:r>
              <a:rPr lang="en-US" sz="2500" b="1" u="sng" dirty="0"/>
              <a:t>cables</a:t>
            </a:r>
          </a:p>
          <a:p>
            <a:pPr lvl="2" algn="l"/>
            <a:r>
              <a:rPr lang="en-US" sz="2300" b="1" dirty="0"/>
              <a:t>Nb-</a:t>
            </a:r>
            <a:r>
              <a:rPr lang="en-US" sz="2300" b="1" dirty="0" err="1"/>
              <a:t>Ti</a:t>
            </a:r>
            <a:r>
              <a:rPr lang="en-US" sz="2300" b="1" dirty="0"/>
              <a:t> bus bars</a:t>
            </a:r>
          </a:p>
          <a:p>
            <a:pPr lvl="2" algn="l"/>
            <a:r>
              <a:rPr lang="en-US" sz="2300" b="1" dirty="0"/>
              <a:t> MgB</a:t>
            </a:r>
            <a:r>
              <a:rPr lang="en-US" sz="2300" b="1" baseline="-25000" dirty="0"/>
              <a:t>2</a:t>
            </a:r>
            <a:r>
              <a:rPr lang="en-US" sz="2300" b="1" dirty="0"/>
              <a:t> cable </a:t>
            </a:r>
          </a:p>
          <a:p>
            <a:pPr lvl="1" algn="l"/>
            <a:endParaRPr lang="en-US" sz="1400" dirty="0"/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A9CB8189-4C8A-498D-9D0C-8ED70AB29289}"/>
              </a:ext>
            </a:extLst>
          </p:cNvPr>
          <p:cNvSpPr txBox="1">
            <a:spLocks/>
          </p:cNvSpPr>
          <p:nvPr/>
        </p:nvSpPr>
        <p:spPr>
          <a:xfrm>
            <a:off x="4410631" y="1366691"/>
            <a:ext cx="4040188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700" b="1" u="sng" dirty="0"/>
              <a:t>Splices</a:t>
            </a:r>
          </a:p>
          <a:p>
            <a:pPr lvl="2" algn="l"/>
            <a:r>
              <a:rPr lang="en-US" sz="2300" b="1" dirty="0"/>
              <a:t>Nb-</a:t>
            </a:r>
            <a:r>
              <a:rPr lang="en-US" sz="2300" b="1" dirty="0" err="1"/>
              <a:t>Ti</a:t>
            </a:r>
            <a:r>
              <a:rPr lang="en-US" sz="2300" b="1" dirty="0"/>
              <a:t>/Nb-</a:t>
            </a:r>
            <a:r>
              <a:rPr lang="en-US" sz="2300" b="1" dirty="0" err="1"/>
              <a:t>Ti</a:t>
            </a:r>
            <a:endParaRPr lang="en-US" sz="2300" b="1" dirty="0"/>
          </a:p>
          <a:p>
            <a:pPr lvl="2" algn="l"/>
            <a:r>
              <a:rPr lang="en-US" sz="2300" b="1" dirty="0"/>
              <a:t>MgB</a:t>
            </a:r>
            <a:r>
              <a:rPr lang="en-US" sz="2300" b="1" baseline="-25000" dirty="0"/>
              <a:t>2</a:t>
            </a:r>
            <a:r>
              <a:rPr lang="en-US" sz="2300" b="1" dirty="0"/>
              <a:t>/Nb-</a:t>
            </a:r>
            <a:r>
              <a:rPr lang="en-US" sz="2300" b="1" dirty="0" err="1"/>
              <a:t>Ti</a:t>
            </a:r>
            <a:endParaRPr lang="en-US" sz="2300" b="1" dirty="0"/>
          </a:p>
          <a:p>
            <a:pPr lvl="1" algn="l"/>
            <a:endParaRPr lang="en-US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2EFB4BE-E887-4E30-AE9E-357B0BBE813C}"/>
              </a:ext>
            </a:extLst>
          </p:cNvPr>
          <p:cNvCxnSpPr>
            <a:cxnSpLocks/>
          </p:cNvCxnSpPr>
          <p:nvPr/>
        </p:nvCxnSpPr>
        <p:spPr>
          <a:xfrm flipH="1">
            <a:off x="7360635" y="3897531"/>
            <a:ext cx="117476" cy="7680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ED59D2B-99BA-4DA2-AA67-E0AF66749268}"/>
              </a:ext>
            </a:extLst>
          </p:cNvPr>
          <p:cNvSpPr/>
          <p:nvPr/>
        </p:nvSpPr>
        <p:spPr>
          <a:xfrm>
            <a:off x="7316024" y="3657828"/>
            <a:ext cx="5180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5"/>
                </a:solidFill>
              </a:rPr>
              <a:t>WP3</a:t>
            </a:r>
            <a:endParaRPr lang="en-GB" sz="1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4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DB844-D985-4B25-8620-B06F83BA9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Cables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54E6B-35CC-47F0-BE42-EC945346E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MgB</a:t>
            </a:r>
            <a:r>
              <a:rPr lang="en-US" baseline="-25000" dirty="0"/>
              <a:t>2 </a:t>
            </a:r>
            <a:r>
              <a:rPr lang="en-US" dirty="0"/>
              <a:t>cable</a:t>
            </a:r>
            <a:endParaRPr lang="en-US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73B223-CBAC-4E11-8DA9-6CD96879D5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9EBFE4-ED68-4852-99B6-C278791D7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58278" y="846462"/>
            <a:ext cx="4041775" cy="479822"/>
          </a:xfrm>
        </p:spPr>
        <p:txBody>
          <a:bodyPr/>
          <a:lstStyle/>
          <a:p>
            <a:r>
              <a:rPr lang="en-US" dirty="0"/>
              <a:t>Nb-</a:t>
            </a:r>
            <a:r>
              <a:rPr lang="en-US" dirty="0" err="1"/>
              <a:t>Ti</a:t>
            </a:r>
            <a:r>
              <a:rPr lang="en-US" dirty="0"/>
              <a:t> cable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30CC3-D718-4F10-A3BE-997217A521C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148B08-0EAE-464F-895E-ED97D5A6F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DDR DFM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87FF6E-7BCB-45ED-AD1B-3ED8F6AC6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3" y="1391246"/>
            <a:ext cx="3092673" cy="31531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E2A91D-1761-434A-9AB2-B333854D780E}"/>
              </a:ext>
            </a:extLst>
          </p:cNvPr>
          <p:cNvSpPr txBox="1"/>
          <p:nvPr/>
        </p:nvSpPr>
        <p:spPr>
          <a:xfrm>
            <a:off x="3851920" y="4886099"/>
            <a:ext cx="58879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Bus bar review April 2021 </a:t>
            </a:r>
            <a:r>
              <a:rPr lang="en-US" sz="1600" dirty="0" err="1"/>
              <a:t>indico</a:t>
            </a:r>
            <a:r>
              <a:rPr lang="en-US" sz="1600" dirty="0"/>
              <a:t> </a:t>
            </a:r>
            <a:r>
              <a:rPr lang="en-US" sz="1600" dirty="0" smtClean="0"/>
              <a:t>1021628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8F5583-914C-4221-B3E9-FD38F12D3A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8405" r="33314" b="1"/>
          <a:stretch/>
        </p:blipFill>
        <p:spPr>
          <a:xfrm>
            <a:off x="4734556" y="1279961"/>
            <a:ext cx="3924367" cy="79294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9071285-C299-4ABA-BADE-03B2F8FD2901}"/>
              </a:ext>
            </a:extLst>
          </p:cNvPr>
          <p:cNvGrpSpPr/>
          <p:nvPr/>
        </p:nvGrpSpPr>
        <p:grpSpPr>
          <a:xfrm>
            <a:off x="4553914" y="2097900"/>
            <a:ext cx="2054438" cy="2745431"/>
            <a:chOff x="-614230" y="-324129"/>
            <a:chExt cx="2930010" cy="4260444"/>
          </a:xfrm>
        </p:grpSpPr>
        <p:pic>
          <p:nvPicPr>
            <p:cNvPr id="13" name="Picture 12" descr="A close up of a logo&#10;&#10;Description automatically generated">
              <a:extLst>
                <a:ext uri="{FF2B5EF4-FFF2-40B4-BE49-F238E27FC236}">
                  <a16:creationId xmlns:a16="http://schemas.microsoft.com/office/drawing/2014/main" id="{717A4EE9-3725-4F2E-B9BE-926648FC9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763395" cy="1763395"/>
            </a:xfrm>
            <a:prstGeom prst="rect">
              <a:avLst/>
            </a:prstGeom>
          </p:spPr>
        </p:pic>
        <p:pic>
          <p:nvPicPr>
            <p:cNvPr id="14" name="Picture 13" descr="A picture containing building&#10;&#10;Description automatically generated">
              <a:extLst>
                <a:ext uri="{FF2B5EF4-FFF2-40B4-BE49-F238E27FC236}">
                  <a16:creationId xmlns:a16="http://schemas.microsoft.com/office/drawing/2014/main" id="{BA365F81-2D07-4004-9F0F-94B0D164E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7109" y="2662225"/>
              <a:ext cx="946785" cy="949961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8A3B631-0182-443C-BBEE-84770A141235}"/>
                </a:ext>
              </a:extLst>
            </p:cNvPr>
            <p:cNvGrpSpPr/>
            <p:nvPr/>
          </p:nvGrpSpPr>
          <p:grpSpPr>
            <a:xfrm>
              <a:off x="-614230" y="1114427"/>
              <a:ext cx="1490531" cy="581153"/>
              <a:chOff x="-1490530" y="76202"/>
              <a:chExt cx="1490531" cy="581153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174815FA-1B81-423B-B747-3D5F6DB5F684}"/>
                  </a:ext>
                </a:extLst>
              </p:cNvPr>
              <p:cNvCxnSpPr>
                <a:cxnSpLocks noChangeShapeType="1"/>
                <a:stCxn id="25" idx="3"/>
              </p:cNvCxnSpPr>
              <p:nvPr/>
            </p:nvCxnSpPr>
            <p:spPr bwMode="auto">
              <a:xfrm flipV="1">
                <a:off x="-746359" y="76202"/>
                <a:ext cx="746360" cy="492638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" name="Text Box 505">
                <a:extLst>
                  <a:ext uri="{FF2B5EF4-FFF2-40B4-BE49-F238E27FC236}">
                    <a16:creationId xmlns:a16="http://schemas.microsoft.com/office/drawing/2014/main" id="{93E456F7-5127-4885-BE59-DC86976879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490530" y="480325"/>
                <a:ext cx="744171" cy="177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 upright="1">
                <a:spAutoFit/>
              </a:bodyPr>
              <a:lstStyle/>
              <a:p>
                <a:r>
                  <a:rPr lang="en-GB" sz="1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Copper core</a:t>
                </a:r>
                <a:endParaRPr lang="en-US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9426CED-40DE-4524-9F3D-F6D483657479}"/>
                </a:ext>
              </a:extLst>
            </p:cNvPr>
            <p:cNvGrpSpPr/>
            <p:nvPr/>
          </p:nvGrpSpPr>
          <p:grpSpPr>
            <a:xfrm>
              <a:off x="-253885" y="-324129"/>
              <a:ext cx="2569665" cy="444893"/>
              <a:chOff x="-1139710" y="-371754"/>
              <a:chExt cx="2569665" cy="444893"/>
            </a:xfrm>
          </p:grpSpPr>
          <p:sp>
            <p:nvSpPr>
              <p:cNvPr id="22" name="Text Box 505">
                <a:extLst>
                  <a:ext uri="{FF2B5EF4-FFF2-40B4-BE49-F238E27FC236}">
                    <a16:creationId xmlns:a16="http://schemas.microsoft.com/office/drawing/2014/main" id="{4B8672A0-2C12-43FF-A6D7-588109E47F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139710" y="-371754"/>
                <a:ext cx="2569665" cy="238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 upright="1">
                <a:spAutoFit/>
              </a:bodyPr>
              <a:lstStyle/>
              <a:p>
                <a:r>
                  <a:rPr lang="en-GB" sz="1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Nb-Ti wire, Type </a:t>
                </a:r>
                <a:r>
                  <a:rPr lang="en-GB" sz="1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01, 1.07 mm OD</a:t>
                </a:r>
                <a:endParaRPr lang="en-US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11CCC13-3CFD-4DE3-BEAF-3DCD27CDF534}"/>
                  </a:ext>
                </a:extLst>
              </p:cNvPr>
              <p:cNvCxnSpPr>
                <a:cxnSpLocks noChangeShapeType="1"/>
                <a:stCxn id="22" idx="2"/>
              </p:cNvCxnSpPr>
              <p:nvPr/>
            </p:nvCxnSpPr>
            <p:spPr bwMode="auto">
              <a:xfrm flipH="1">
                <a:off x="-129720" y="-132946"/>
                <a:ext cx="274843" cy="206085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6EEA760-1FCE-48D9-9374-C496998A12C7}"/>
                </a:ext>
              </a:extLst>
            </p:cNvPr>
            <p:cNvGrpSpPr/>
            <p:nvPr/>
          </p:nvGrpSpPr>
          <p:grpSpPr>
            <a:xfrm>
              <a:off x="-484288" y="2251603"/>
              <a:ext cx="2661112" cy="575192"/>
              <a:chOff x="-2494063" y="1394353"/>
              <a:chExt cx="2661112" cy="575192"/>
            </a:xfrm>
          </p:grpSpPr>
          <p:sp>
            <p:nvSpPr>
              <p:cNvPr id="20" name="Text Box 505">
                <a:extLst>
                  <a:ext uri="{FF2B5EF4-FFF2-40B4-BE49-F238E27FC236}">
                    <a16:creationId xmlns:a16="http://schemas.microsoft.com/office/drawing/2014/main" id="{9DFAD9D1-1652-4E5A-92C0-55192ADBDD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494063" y="1394353"/>
                <a:ext cx="2661112" cy="238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 upright="1">
                <a:spAutoFit/>
              </a:bodyPr>
              <a:lstStyle/>
              <a:p>
                <a:r>
                  <a:rPr lang="en-GB" sz="1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Nb-Ti wire, Type </a:t>
                </a:r>
                <a:r>
                  <a:rPr lang="en-GB" sz="10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02, 0.825 mm OD</a:t>
                </a:r>
                <a:endParaRPr lang="en-US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85EC289-CA69-478D-B99B-A7CF6DF16CA7}"/>
                  </a:ext>
                </a:extLst>
              </p:cNvPr>
              <p:cNvCxnSpPr>
                <a:cxnSpLocks noChangeShapeType="1"/>
                <a:stCxn id="20" idx="2"/>
              </p:cNvCxnSpPr>
              <p:nvPr/>
            </p:nvCxnSpPr>
            <p:spPr bwMode="auto">
              <a:xfrm>
                <a:off x="-1163506" y="1633161"/>
                <a:ext cx="0" cy="336384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8" name="Text Box 505">
              <a:extLst>
                <a:ext uri="{FF2B5EF4-FFF2-40B4-BE49-F238E27FC236}">
                  <a16:creationId xmlns:a16="http://schemas.microsoft.com/office/drawing/2014/main" id="{D31B5AC6-FD08-4D0A-9621-82BAFA1B02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775" y="1838325"/>
              <a:ext cx="753591" cy="17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 upright="1">
              <a:spAutoFit/>
            </a:bodyPr>
            <a:lstStyle/>
            <a:p>
              <a:r>
                <a:rPr lang="en-GB" sz="10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18 kA cable</a:t>
              </a:r>
              <a:endParaRPr lang="en-US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 Box 505">
              <a:extLst>
                <a:ext uri="{FF2B5EF4-FFF2-40B4-BE49-F238E27FC236}">
                  <a16:creationId xmlns:a16="http://schemas.microsoft.com/office/drawing/2014/main" id="{E263C898-250F-41DA-B058-AC4230EEC8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386" y="3697507"/>
              <a:ext cx="960196" cy="238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 upright="1">
              <a:spAutoFit/>
            </a:bodyPr>
            <a:lstStyle/>
            <a:p>
              <a:r>
                <a:rPr lang="en-GB" sz="1000" b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0.6</a:t>
              </a:r>
              <a:r>
                <a:rPr lang="en-GB" sz="10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kA cable</a:t>
              </a:r>
              <a:endParaRPr lang="en-US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CD0F5229-45C8-4587-8C7F-19CEE1512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681" y="2207531"/>
            <a:ext cx="1738081" cy="1303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19FE417-CC55-415A-9D68-11B8A3C0E26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3" t="32119" r="39869"/>
          <a:stretch/>
        </p:blipFill>
        <p:spPr>
          <a:xfrm rot="5400000">
            <a:off x="7066884" y="3302149"/>
            <a:ext cx="925875" cy="200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01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65727-4C84-4F6D-994A-E97FB3341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</a:t>
            </a:r>
            <a:r>
              <a:rPr lang="en-US" dirty="0" err="1"/>
              <a:t>Ti</a:t>
            </a:r>
            <a:r>
              <a:rPr lang="en-US" dirty="0"/>
              <a:t>/Nb-</a:t>
            </a:r>
            <a:r>
              <a:rPr lang="en-US" dirty="0" err="1"/>
              <a:t>Ti</a:t>
            </a:r>
            <a:r>
              <a:rPr lang="en-US" dirty="0"/>
              <a:t> cables splices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E4FF6-984B-4BCA-8321-9169EDF0C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8686800" cy="79623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Geometry of </a:t>
            </a:r>
            <a:r>
              <a:rPr lang="en-US" dirty="0" smtClean="0"/>
              <a:t>splices </a:t>
            </a:r>
            <a:r>
              <a:rPr lang="en-US" dirty="0"/>
              <a:t>identical to the one  defined in</a:t>
            </a:r>
            <a:r>
              <a:rPr lang="en-US" sz="2000" dirty="0"/>
              <a:t> </a:t>
            </a:r>
            <a:r>
              <a:rPr lang="en-GB" dirty="0"/>
              <a:t>Internal review of </a:t>
            </a:r>
            <a:r>
              <a:rPr lang="en-GB" dirty="0" err="1"/>
              <a:t>busbars</a:t>
            </a:r>
            <a:r>
              <a:rPr lang="en-GB" dirty="0"/>
              <a:t> and </a:t>
            </a:r>
            <a:r>
              <a:rPr lang="en-GB" dirty="0" smtClean="0"/>
              <a:t>splices </a:t>
            </a:r>
            <a:r>
              <a:rPr lang="en-US" sz="2000" dirty="0" smtClean="0"/>
              <a:t>Apr-14</a:t>
            </a:r>
            <a:r>
              <a:rPr lang="en-US" sz="2000" dirty="0"/>
              <a:t>..16, </a:t>
            </a:r>
            <a:r>
              <a:rPr lang="en-US" sz="2000" dirty="0" smtClean="0"/>
              <a:t>2021 EDMS@2544721</a:t>
            </a:r>
            <a:endParaRPr lang="en-US" sz="2000" dirty="0"/>
          </a:p>
          <a:p>
            <a:pPr algn="l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1F15-BCBD-4444-88FA-914C387122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b="1" dirty="0"/>
              <a:t>18 kA splice</a:t>
            </a:r>
          </a:p>
          <a:p>
            <a:pPr lvl="1" algn="l"/>
            <a:r>
              <a:rPr lang="en-US" sz="1400" dirty="0"/>
              <a:t>Sn96Ag4 with Pre-tinning  (221°C)</a:t>
            </a:r>
          </a:p>
          <a:p>
            <a:pPr lvl="1" algn="l"/>
            <a:r>
              <a:rPr lang="en-US" sz="1400" dirty="0"/>
              <a:t>Soldering </a:t>
            </a:r>
            <a:r>
              <a:rPr lang="en-US" sz="1400" dirty="0" smtClean="0"/>
              <a:t>length </a:t>
            </a:r>
            <a:r>
              <a:rPr lang="en-US" sz="1400" dirty="0"/>
              <a:t>150 mm</a:t>
            </a:r>
          </a:p>
          <a:p>
            <a:pPr lvl="1" algn="l"/>
            <a:r>
              <a:rPr lang="en-US" sz="1400" dirty="0"/>
              <a:t>Cu OFE</a:t>
            </a:r>
          </a:p>
          <a:p>
            <a:pPr lvl="1" algn="l"/>
            <a:r>
              <a:rPr lang="en-US" sz="1400" dirty="0"/>
              <a:t>Flux MOB39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E51B25-617F-4F87-815B-E82F6D9B114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en-US" b="1" dirty="0"/>
              <a:t>0.6 kA splice</a:t>
            </a:r>
          </a:p>
          <a:p>
            <a:pPr lvl="1" algn="l"/>
            <a:r>
              <a:rPr lang="en-US" sz="1400" dirty="0"/>
              <a:t>Sn96Ag4 with Pre-tinning  (221°C)</a:t>
            </a:r>
          </a:p>
          <a:p>
            <a:pPr lvl="1" algn="l"/>
            <a:r>
              <a:rPr lang="en-US" sz="1400" dirty="0"/>
              <a:t>Soldering </a:t>
            </a:r>
            <a:r>
              <a:rPr lang="en-US" sz="1400" dirty="0" smtClean="0"/>
              <a:t>length </a:t>
            </a:r>
            <a:r>
              <a:rPr lang="en-US" sz="1400" dirty="0"/>
              <a:t>100 mm</a:t>
            </a:r>
          </a:p>
          <a:p>
            <a:pPr lvl="1" algn="l"/>
            <a:r>
              <a:rPr lang="en-US" sz="1400" dirty="0"/>
              <a:t>Cu OFE</a:t>
            </a:r>
          </a:p>
          <a:p>
            <a:pPr lvl="1" algn="l"/>
            <a:r>
              <a:rPr lang="en-US" sz="1400" dirty="0"/>
              <a:t>Flux MOB39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915A5-C703-427C-9F79-FE86CF88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7E9C7349-6EF1-4E58-B0DB-3D282E45B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30" y="3084436"/>
            <a:ext cx="3341876" cy="196708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4725BDB-2A61-460D-87B2-ED9A6A8D0F57}"/>
              </a:ext>
            </a:extLst>
          </p:cNvPr>
          <p:cNvGrpSpPr/>
          <p:nvPr/>
        </p:nvGrpSpPr>
        <p:grpSpPr>
          <a:xfrm>
            <a:off x="5134236" y="2906080"/>
            <a:ext cx="3096345" cy="2133280"/>
            <a:chOff x="2452002" y="95092"/>
            <a:chExt cx="2520281" cy="176764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76632E-16EB-4FB7-8A3D-D7DF6FEC8DC0}"/>
                </a:ext>
              </a:extLst>
            </p:cNvPr>
            <p:cNvSpPr/>
            <p:nvPr/>
          </p:nvSpPr>
          <p:spPr>
            <a:xfrm>
              <a:off x="2589310" y="95092"/>
              <a:ext cx="2333763" cy="17676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12B0198-545E-4B68-94BC-F78FBEC1C2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5857" t="17549" r="23865" b="5655"/>
            <a:stretch/>
          </p:blipFill>
          <p:spPr>
            <a:xfrm>
              <a:off x="2452002" y="161456"/>
              <a:ext cx="2520281" cy="1701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89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46C68-0F4A-4E9F-9CD4-329789CF6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MgB</a:t>
            </a:r>
            <a:r>
              <a:rPr lang="en-US" baseline="-25000" dirty="0"/>
              <a:t>2</a:t>
            </a:r>
            <a:r>
              <a:rPr lang="en-US" dirty="0"/>
              <a:t>/Nb-</a:t>
            </a:r>
            <a:r>
              <a:rPr lang="en-US" dirty="0" err="1"/>
              <a:t>Ti</a:t>
            </a:r>
            <a:r>
              <a:rPr lang="en-US" dirty="0"/>
              <a:t> cables splices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B0CE7-CBA4-48AB-9CA2-FADEA9A62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026" y="735478"/>
            <a:ext cx="7919999" cy="47982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/Nb-Ti </a:t>
            </a:r>
            <a:r>
              <a:rPr lang="en-US" dirty="0"/>
              <a:t>splices </a:t>
            </a:r>
            <a:r>
              <a:rPr lang="en-US" dirty="0" smtClean="0"/>
              <a:t>of DFM with same geometry as the one of DFX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684838-FD63-4933-B0EB-A3BAD3E13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134" y="1279770"/>
            <a:ext cx="4040188" cy="2963466"/>
          </a:xfrm>
        </p:spPr>
        <p:txBody>
          <a:bodyPr/>
          <a:lstStyle/>
          <a:p>
            <a:pPr algn="l"/>
            <a:r>
              <a:rPr lang="en-US" b="1" dirty="0"/>
              <a:t>18 kA splice</a:t>
            </a:r>
          </a:p>
          <a:p>
            <a:pPr lvl="1" algn="l"/>
            <a:r>
              <a:rPr lang="en-US" sz="1400" dirty="0" smtClean="0"/>
              <a:t>Sn-</a:t>
            </a:r>
            <a:r>
              <a:rPr lang="en-US" sz="1400" dirty="0" err="1" smtClean="0"/>
              <a:t>Pb</a:t>
            </a:r>
            <a:r>
              <a:rPr lang="en-US" sz="1400" dirty="0" smtClean="0"/>
              <a:t> </a:t>
            </a:r>
            <a:r>
              <a:rPr lang="en-US" sz="1400" dirty="0"/>
              <a:t>(183°C)</a:t>
            </a:r>
          </a:p>
          <a:p>
            <a:pPr lvl="1" algn="l"/>
            <a:r>
              <a:rPr lang="en-US" sz="1400" dirty="0"/>
              <a:t>Soldering </a:t>
            </a:r>
            <a:r>
              <a:rPr lang="en-US" sz="1400" dirty="0" smtClean="0"/>
              <a:t>length </a:t>
            </a:r>
            <a:r>
              <a:rPr lang="en-US" sz="1400" dirty="0"/>
              <a:t>200 mm</a:t>
            </a:r>
          </a:p>
          <a:p>
            <a:pPr lvl="1" algn="l"/>
            <a:r>
              <a:rPr lang="en-US" sz="1400" dirty="0"/>
              <a:t>Cu OFE</a:t>
            </a:r>
          </a:p>
          <a:p>
            <a:pPr lvl="1" algn="l"/>
            <a:r>
              <a:rPr lang="en-US" sz="1400" dirty="0"/>
              <a:t>Flux MOB39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97D33-648D-420B-ABCE-B89905D7C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63250" y="1344240"/>
            <a:ext cx="4041775" cy="2963466"/>
          </a:xfrm>
        </p:spPr>
        <p:txBody>
          <a:bodyPr/>
          <a:lstStyle/>
          <a:p>
            <a:pPr algn="l"/>
            <a:r>
              <a:rPr lang="en-US" b="1" dirty="0"/>
              <a:t>0.6 kA splice</a:t>
            </a:r>
          </a:p>
          <a:p>
            <a:pPr lvl="1" algn="l"/>
            <a:r>
              <a:rPr lang="en-US" sz="1400" dirty="0" smtClean="0"/>
              <a:t>Sn-</a:t>
            </a:r>
            <a:r>
              <a:rPr lang="en-US" sz="1400" dirty="0" err="1" smtClean="0"/>
              <a:t>Pb</a:t>
            </a:r>
            <a:r>
              <a:rPr lang="en-US" sz="1400" dirty="0" smtClean="0"/>
              <a:t> </a:t>
            </a:r>
            <a:r>
              <a:rPr lang="en-US" sz="1400" dirty="0"/>
              <a:t>(183°C)</a:t>
            </a:r>
          </a:p>
          <a:p>
            <a:pPr lvl="1" algn="l"/>
            <a:r>
              <a:rPr lang="en-US" sz="1400" dirty="0"/>
              <a:t>Soldering </a:t>
            </a:r>
            <a:r>
              <a:rPr lang="en-US" sz="1400" dirty="0" smtClean="0"/>
              <a:t>length </a:t>
            </a:r>
            <a:r>
              <a:rPr lang="en-US" sz="1400" dirty="0"/>
              <a:t>200 mm</a:t>
            </a:r>
          </a:p>
          <a:p>
            <a:pPr lvl="1" algn="l"/>
            <a:r>
              <a:rPr lang="en-US" sz="1400" dirty="0"/>
              <a:t>Cu OFE</a:t>
            </a:r>
          </a:p>
          <a:p>
            <a:pPr lvl="1" algn="l"/>
            <a:r>
              <a:rPr lang="en-US" sz="1400" dirty="0"/>
              <a:t>Flux MOB39</a:t>
            </a:r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16A5D4-64B8-474A-B6DF-67E215E4B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DDR DFM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AB2EE7-122D-421E-BBA9-F6B631F9F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158" y="3291830"/>
            <a:ext cx="4762118" cy="1159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2430">
            <a:off x="259042" y="2744829"/>
            <a:ext cx="2939345" cy="1370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4" y="3863264"/>
            <a:ext cx="2842602" cy="12770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62332" y="281804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MgB</a:t>
            </a:r>
            <a:r>
              <a:rPr lang="en-GB" b="1" baseline="-25000" dirty="0" smtClean="0"/>
              <a:t>2</a:t>
            </a:r>
            <a:endParaRPr lang="en-GB" b="1" baseline="-25000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3006008" y="3187380"/>
            <a:ext cx="441206" cy="104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3083119" y="3187380"/>
            <a:ext cx="364095" cy="5175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47215" y="3234025"/>
            <a:ext cx="731154" cy="477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6252" y="2629073"/>
            <a:ext cx="693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NbTi</a:t>
            </a:r>
            <a:endParaRPr lang="en-GB" b="1" baseline="-25000" dirty="0"/>
          </a:p>
        </p:txBody>
      </p:sp>
      <p:sp>
        <p:nvSpPr>
          <p:cNvPr id="18" name="Rectangle 17"/>
          <p:cNvSpPr/>
          <p:nvPr/>
        </p:nvSpPr>
        <p:spPr>
          <a:xfrm>
            <a:off x="7956376" y="2996016"/>
            <a:ext cx="693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NbTi</a:t>
            </a:r>
            <a:endParaRPr lang="en-GB" b="1" baseline="-25000" dirty="0"/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>
            <a:off x="8303106" y="3365348"/>
            <a:ext cx="103722" cy="4984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26832" y="2931790"/>
            <a:ext cx="88109" cy="302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995582" y="4415816"/>
            <a:ext cx="1343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Insulation of splice</a:t>
            </a:r>
            <a:endParaRPr lang="en-GB" b="1" baseline="-250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2376298" y="4365780"/>
            <a:ext cx="788075" cy="2225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339754" y="4918011"/>
            <a:ext cx="743365" cy="205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062332" y="3943393"/>
            <a:ext cx="1343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Cu OFE</a:t>
            </a:r>
            <a:endParaRPr lang="en-GB" b="1" baseline="-250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991199" y="3838515"/>
            <a:ext cx="574371" cy="289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417360" y="3946175"/>
            <a:ext cx="797372" cy="3342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009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C7212-F012-4F5C-94B7-33610BFA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plices assemblies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77142E1-07AF-4F8B-BC74-6AD3053C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DDR DFM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2AC6DE7-78C8-4C27-B1A4-51A7AE73EA87}"/>
              </a:ext>
            </a:extLst>
          </p:cNvPr>
          <p:cNvGrpSpPr/>
          <p:nvPr/>
        </p:nvGrpSpPr>
        <p:grpSpPr>
          <a:xfrm>
            <a:off x="6752693" y="3240671"/>
            <a:ext cx="1737159" cy="1796592"/>
            <a:chOff x="5004048" y="1828120"/>
            <a:chExt cx="2250182" cy="22503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54CDDA9-7D1A-4F76-BAF4-3BBB9BBC873E}"/>
                </a:ext>
              </a:extLst>
            </p:cNvPr>
            <p:cNvSpPr/>
            <p:nvPr/>
          </p:nvSpPr>
          <p:spPr>
            <a:xfrm>
              <a:off x="5004048" y="1828120"/>
              <a:ext cx="2250182" cy="22503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Content Placeholder 8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0179397E-F3CE-4F90-BC4D-34A713BFE7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792" t="17542" r="28006" b="66269"/>
            <a:stretch/>
          </p:blipFill>
          <p:spPr>
            <a:xfrm>
              <a:off x="5517071" y="2473448"/>
              <a:ext cx="1224136" cy="479822"/>
            </a:xfrm>
            <a:prstGeom prst="rect">
              <a:avLst/>
            </a:prstGeom>
          </p:spPr>
        </p:pic>
        <p:pic>
          <p:nvPicPr>
            <p:cNvPr id="11" name="Content Placeholder 8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BA93C5BD-B717-4391-85FF-710E53D5B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792" t="52622" r="30430" b="31410"/>
            <a:stretch/>
          </p:blipFill>
          <p:spPr>
            <a:xfrm>
              <a:off x="5553075" y="2992945"/>
              <a:ext cx="1152128" cy="473286"/>
            </a:xfrm>
            <a:prstGeom prst="rect">
              <a:avLst/>
            </a:prstGeom>
          </p:spPr>
        </p:pic>
      </p:grpSp>
      <p:pic>
        <p:nvPicPr>
          <p:cNvPr id="17" name="Picture 16" descr="A picture containing indoor&#10;&#10;Description automatically generated">
            <a:extLst>
              <a:ext uri="{FF2B5EF4-FFF2-40B4-BE49-F238E27FC236}">
                <a16:creationId xmlns:a16="http://schemas.microsoft.com/office/drawing/2014/main" id="{C2160192-712D-4005-817A-8713EFC732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81" t="14438" r="44962" b="35585"/>
          <a:stretch/>
        </p:blipFill>
        <p:spPr>
          <a:xfrm>
            <a:off x="2214126" y="2732875"/>
            <a:ext cx="4355988" cy="209535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7C684838-FD63-4933-B0EB-A3BAD3E13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28906" y="944502"/>
            <a:ext cx="4040188" cy="2963466"/>
          </a:xfrm>
        </p:spPr>
        <p:txBody>
          <a:bodyPr/>
          <a:lstStyle/>
          <a:p>
            <a:pPr algn="l"/>
            <a:r>
              <a:rPr lang="en-US" b="1" dirty="0" smtClean="0"/>
              <a:t>Nb-Ti/Nb-Ti splices</a:t>
            </a:r>
            <a:endParaRPr lang="en-US" b="1" dirty="0"/>
          </a:p>
          <a:p>
            <a:pPr lvl="1" algn="l"/>
            <a:r>
              <a:rPr lang="en-US" sz="1600" dirty="0"/>
              <a:t>splices maintained together via insulating structure </a:t>
            </a:r>
            <a:endParaRPr lang="en-US" sz="1600" dirty="0" smtClean="0"/>
          </a:p>
          <a:p>
            <a:pPr lvl="1" algn="l"/>
            <a:r>
              <a:rPr lang="en-US" sz="1600" dirty="0" smtClean="0"/>
              <a:t>Splice assembly is a fix point vs cryostat</a:t>
            </a:r>
            <a:endParaRPr lang="en-US" sz="1600" dirty="0"/>
          </a:p>
          <a:p>
            <a:pPr marL="457200" lvl="1" indent="0" algn="l">
              <a:buNone/>
            </a:pPr>
            <a:endParaRPr lang="en-US" dirty="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C684838-FD63-4933-B0EB-A3BAD3E13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3798" y="957610"/>
            <a:ext cx="4040188" cy="2963466"/>
          </a:xfrm>
        </p:spPr>
        <p:txBody>
          <a:bodyPr/>
          <a:lstStyle/>
          <a:p>
            <a:pPr algn="l"/>
            <a:r>
              <a:rPr lang="en-US" b="1" dirty="0" smtClean="0"/>
              <a:t>MgB</a:t>
            </a:r>
            <a:r>
              <a:rPr lang="en-US" b="1" baseline="-25000" dirty="0" smtClean="0"/>
              <a:t>2</a:t>
            </a:r>
            <a:r>
              <a:rPr lang="en-US" b="1" dirty="0" smtClean="0"/>
              <a:t>/Nb-Ti splices</a:t>
            </a:r>
            <a:endParaRPr lang="en-US" b="1" dirty="0"/>
          </a:p>
          <a:p>
            <a:pPr lvl="1" algn="l"/>
            <a:r>
              <a:rPr lang="en-US" sz="1600" dirty="0"/>
              <a:t>splices maintained together via insulating structure </a:t>
            </a:r>
            <a:endParaRPr lang="en-US" sz="1600" dirty="0" smtClean="0"/>
          </a:p>
          <a:p>
            <a:pPr lvl="1" algn="l"/>
            <a:r>
              <a:rPr lang="en-US" sz="1600" dirty="0" smtClean="0"/>
              <a:t>Splice assembly is a sliding point vs cryostat (free to rotate and to slide with amplitude of +/-20 mm)</a:t>
            </a:r>
            <a:endParaRPr lang="en-US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76" y="2988630"/>
            <a:ext cx="1892610" cy="1753091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cxnSpLocks/>
          </p:cNvCxnSpPr>
          <p:nvPr/>
        </p:nvCxnSpPr>
        <p:spPr>
          <a:xfrm flipH="1">
            <a:off x="6150487" y="4023334"/>
            <a:ext cx="964531" cy="21857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1573922" y="3646598"/>
            <a:ext cx="1911132" cy="21857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53798" y="4339583"/>
            <a:ext cx="20139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insulating </a:t>
            </a:r>
            <a:r>
              <a:rPr lang="en-US" sz="1400" dirty="0" smtClean="0"/>
              <a:t>structure not shown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6570114" y="2640507"/>
            <a:ext cx="22615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Assembly of splice inspired from the DFX, exact arrangement under finalization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97841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89B7-B197-45A0-81D4-863DC5A0C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Link electrical 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02D73-17B2-4697-933B-DBA2C463D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82" y="784817"/>
            <a:ext cx="4176464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800" b="1" dirty="0"/>
              <a:t>Each branch of circuits </a:t>
            </a:r>
            <a:r>
              <a:rPr lang="en-GB" sz="1800" dirty="0"/>
              <a:t>equipped with </a:t>
            </a:r>
            <a:r>
              <a:rPr lang="en-GB" sz="1800" b="1" dirty="0"/>
              <a:t>14 </a:t>
            </a:r>
            <a:r>
              <a:rPr lang="en-GB" sz="1800" b="1" dirty="0" err="1"/>
              <a:t>Vtaps</a:t>
            </a:r>
            <a:r>
              <a:rPr lang="en-GB" sz="1800" b="1" dirty="0"/>
              <a:t> </a:t>
            </a:r>
            <a:r>
              <a:rPr lang="en-GB" sz="1800" dirty="0"/>
              <a:t>for the </a:t>
            </a:r>
            <a:r>
              <a:rPr lang="en-GB" sz="1800" b="1" dirty="0"/>
              <a:t>protection</a:t>
            </a:r>
            <a:r>
              <a:rPr lang="en-GB" sz="1800" dirty="0"/>
              <a:t> of:</a:t>
            </a:r>
          </a:p>
          <a:p>
            <a:pPr lvl="1" algn="l"/>
            <a:r>
              <a:rPr lang="en-GB" sz="1400" b="1" dirty="0"/>
              <a:t>Current lead </a:t>
            </a:r>
            <a:r>
              <a:rPr lang="en-GB" sz="1400" dirty="0"/>
              <a:t>heat exchanger</a:t>
            </a:r>
          </a:p>
          <a:p>
            <a:pPr lvl="1" algn="l"/>
            <a:r>
              <a:rPr lang="en-GB" sz="1400" b="1" dirty="0"/>
              <a:t>SC cables </a:t>
            </a:r>
            <a:r>
              <a:rPr lang="en-GB" sz="1400" dirty="0"/>
              <a:t>(HTS, MgB</a:t>
            </a:r>
            <a:r>
              <a:rPr lang="en-GB" sz="1400" baseline="-25000" dirty="0"/>
              <a:t>2</a:t>
            </a:r>
            <a:r>
              <a:rPr lang="en-GB" sz="1400" dirty="0"/>
              <a:t>, </a:t>
            </a:r>
            <a:r>
              <a:rPr lang="en-GB" sz="1400" dirty="0" err="1"/>
              <a:t>NbTi</a:t>
            </a:r>
            <a:r>
              <a:rPr lang="en-GB" sz="1400" dirty="0"/>
              <a:t>)</a:t>
            </a:r>
          </a:p>
          <a:p>
            <a:pPr lvl="1" algn="l"/>
            <a:r>
              <a:rPr lang="en-GB" sz="1400" b="1" dirty="0"/>
              <a:t>Splices</a:t>
            </a:r>
            <a:r>
              <a:rPr lang="en-GB" sz="1400" dirty="0"/>
              <a:t> (HTS/MgB</a:t>
            </a:r>
            <a:r>
              <a:rPr lang="en-GB" sz="1400" baseline="-25000" dirty="0"/>
              <a:t>2</a:t>
            </a:r>
            <a:r>
              <a:rPr lang="en-GB" sz="1400" dirty="0"/>
              <a:t>, MgB</a:t>
            </a:r>
            <a:r>
              <a:rPr lang="en-GB" sz="1400" baseline="-25000" dirty="0"/>
              <a:t>2</a:t>
            </a:r>
            <a:r>
              <a:rPr lang="en-GB" sz="1400" dirty="0"/>
              <a:t>/</a:t>
            </a:r>
            <a:r>
              <a:rPr lang="en-GB" sz="1400" dirty="0" err="1"/>
              <a:t>NbTi</a:t>
            </a:r>
            <a:r>
              <a:rPr lang="en-GB" sz="1400" dirty="0"/>
              <a:t> and </a:t>
            </a:r>
            <a:r>
              <a:rPr lang="en-GB" sz="1400" dirty="0" err="1"/>
              <a:t>NbTi</a:t>
            </a:r>
            <a:r>
              <a:rPr lang="en-GB" sz="1400" dirty="0"/>
              <a:t>/</a:t>
            </a:r>
            <a:r>
              <a:rPr lang="en-GB" sz="1400" dirty="0" err="1"/>
              <a:t>NbTi</a:t>
            </a:r>
            <a:r>
              <a:rPr lang="en-GB" sz="1400" dirty="0"/>
              <a:t>)</a:t>
            </a:r>
          </a:p>
          <a:p>
            <a:pPr algn="l"/>
            <a:r>
              <a:rPr lang="en-GB" sz="1800" dirty="0"/>
              <a:t>Same layout for all branches of circuits (0.6-18 kA</a:t>
            </a:r>
            <a:r>
              <a:rPr lang="en-GB" sz="1800" dirty="0" smtClean="0"/>
              <a:t>) IT and MS</a:t>
            </a:r>
            <a:endParaRPr lang="en-US" sz="1600" dirty="0"/>
          </a:p>
          <a:p>
            <a:pPr algn="l"/>
            <a:r>
              <a:rPr lang="en-GB" sz="1800" b="1" dirty="0"/>
              <a:t>Requirements for the protection </a:t>
            </a:r>
            <a:r>
              <a:rPr lang="en-GB" sz="1800" dirty="0"/>
              <a:t>of the SC-Links components presented by A. Ballarino in cold powering review July 2017 (Indico/</a:t>
            </a:r>
            <a:r>
              <a:rPr lang="en-GB" sz="1600" dirty="0"/>
              <a:t>643197)</a:t>
            </a:r>
          </a:p>
          <a:p>
            <a:pPr algn="l"/>
            <a:r>
              <a:rPr lang="en-GB" sz="1800" b="1" dirty="0"/>
              <a:t>4 </a:t>
            </a:r>
            <a:r>
              <a:rPr lang="en-GB" sz="1800" b="1" dirty="0" err="1"/>
              <a:t>Vtaps</a:t>
            </a:r>
            <a:r>
              <a:rPr lang="en-GB" sz="1800" b="1" dirty="0"/>
              <a:t> placed in the DFM will be routed out at the level of DFM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75989-C05C-40C1-B943-16E3734A56EA}"/>
              </a:ext>
            </a:extLst>
          </p:cNvPr>
          <p:cNvSpPr txBox="1"/>
          <p:nvPr/>
        </p:nvSpPr>
        <p:spPr>
          <a:xfrm>
            <a:off x="4499992" y="3875453"/>
            <a:ext cx="4752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/>
              <a:t>  </a:t>
            </a:r>
          </a:p>
          <a:p>
            <a:pPr algn="l"/>
            <a:r>
              <a:rPr lang="en-GB" sz="1200" dirty="0"/>
              <a:t>HL-LHC Circuit Voltage Taps Layout of SC Link (EDMS 2411822 )</a:t>
            </a:r>
            <a:endParaRPr lang="en-GB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9A77-5362-4666-BB03-5D5894716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3208" y="4769423"/>
            <a:ext cx="6627000" cy="270000"/>
          </a:xfrm>
        </p:spPr>
        <p:txBody>
          <a:bodyPr/>
          <a:lstStyle/>
          <a:p>
            <a:r>
              <a:rPr lang="en-GB" noProof="0"/>
              <a:t>DDR DFM</a:t>
            </a:r>
            <a:endParaRPr lang="en-GB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0B16E9-A6B4-4362-928B-C20F8DCAE506}"/>
              </a:ext>
            </a:extLst>
          </p:cNvPr>
          <p:cNvSpPr txBox="1"/>
          <p:nvPr/>
        </p:nvSpPr>
        <p:spPr>
          <a:xfrm>
            <a:off x="1979712" y="4487613"/>
            <a:ext cx="70567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/>
              <a:t>Engineering Specification: Instrumentation of the Cold Powering System EDMS </a:t>
            </a:r>
            <a:r>
              <a:rPr lang="en-US" sz="1100" b="1" dirty="0"/>
              <a:t>2512704 and 2591698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744" t="23881" r="38975" b="18802"/>
          <a:stretch/>
        </p:blipFill>
        <p:spPr>
          <a:xfrm>
            <a:off x="4488102" y="875055"/>
            <a:ext cx="4458999" cy="30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281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776</Words>
  <Application>Microsoft Office PowerPoint</Application>
  <PresentationFormat>On-screen Show (16:9)</PresentationFormat>
  <Paragraphs>151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Thème Office</vt:lpstr>
      <vt:lpstr>Cable splices and instrumentation for DFM system</vt:lpstr>
      <vt:lpstr>Outline</vt:lpstr>
      <vt:lpstr>Overview of electrical circuits of MS</vt:lpstr>
      <vt:lpstr>Description of branch of circuit of SC Link</vt:lpstr>
      <vt:lpstr>Sc Cables </vt:lpstr>
      <vt:lpstr>Nb-Ti/Nb-Ti cables splices</vt:lpstr>
      <vt:lpstr>MgB2/Nb-Ti cables splices</vt:lpstr>
      <vt:lpstr>Splices assemblies</vt:lpstr>
      <vt:lpstr>SC Link electrical instrumentation</vt:lpstr>
      <vt:lpstr>Cryogenic instrumentation of DFM </vt:lpstr>
      <vt:lpstr>Vacuum instrumentation</vt:lpstr>
      <vt:lpstr>Feedthrough for instrumentation of SC-Link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2019-06-14T11:33:03Z</dcterms:created>
  <dcterms:modified xsi:type="dcterms:W3CDTF">2022-01-18T07:26:37Z</dcterms:modified>
</cp:coreProperties>
</file>