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354" r:id="rId5"/>
    <p:sldId id="518" r:id="rId6"/>
    <p:sldId id="523" r:id="rId7"/>
    <p:sldId id="296" r:id="rId8"/>
    <p:sldId id="521" r:id="rId9"/>
    <p:sldId id="519" r:id="rId10"/>
    <p:sldId id="520" r:id="rId11"/>
    <p:sldId id="524" r:id="rId12"/>
    <p:sldId id="522" r:id="rId13"/>
    <p:sldId id="516" r:id="rId14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co Di Ciocchis" initials="FDC" lastIdx="1" clrIdx="0">
    <p:extLst>
      <p:ext uri="{19B8F6BF-5375-455C-9EA6-DF929625EA0E}">
        <p15:presenceInfo xmlns:p15="http://schemas.microsoft.com/office/powerpoint/2012/main" userId="S::franco.di.ciocchis@cern.ch::67755fe1-9f0c-4474-a03b-8de6427563d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FF7D"/>
    <a:srgbClr val="C1C1C1"/>
    <a:srgbClr val="FFFFFF"/>
    <a:srgbClr val="FF01FF"/>
    <a:srgbClr val="D9D934"/>
    <a:srgbClr val="F4F4F9"/>
    <a:srgbClr val="C0C0C0"/>
    <a:srgbClr val="23A5FE"/>
    <a:srgbClr val="A6A6A6"/>
    <a:srgbClr val="23A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82482" autoAdjust="0"/>
  </p:normalViewPr>
  <p:slideViewPr>
    <p:cSldViewPr snapToObjects="1" showGuides="1">
      <p:cViewPr varScale="1">
        <p:scale>
          <a:sx n="180" d="100"/>
          <a:sy n="180" d="100"/>
        </p:scale>
        <p:origin x="1184" y="9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78" d="100"/>
          <a:sy n="78" d="100"/>
        </p:scale>
        <p:origin x="406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7965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4285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32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556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15526"/>
            <a:ext cx="7920000" cy="540000"/>
          </a:xfrm>
        </p:spPr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13859" y="619720"/>
            <a:ext cx="7920000" cy="3680222"/>
          </a:xfrm>
        </p:spPr>
        <p:txBody>
          <a:bodyPr lIns="0" tIns="0" rIns="0" bIns="0"/>
          <a:lstStyle>
            <a:lvl1pPr marL="91440" indent="-137160">
              <a:spcBef>
                <a:spcPts val="300"/>
              </a:spcBef>
              <a:spcAft>
                <a:spcPts val="0"/>
              </a:spcAft>
              <a:defRPr sz="2800"/>
            </a:lvl1pPr>
            <a:lvl2pPr marL="228600" indent="-137160">
              <a:spcBef>
                <a:spcPts val="200"/>
              </a:spcBef>
              <a:spcAft>
                <a:spcPts val="0"/>
              </a:spcAft>
              <a:defRPr sz="2400"/>
            </a:lvl2pPr>
            <a:lvl3pPr marL="338328" indent="-137160">
              <a:spcBef>
                <a:spcPts val="200"/>
              </a:spcBef>
              <a:spcAft>
                <a:spcPts val="0"/>
              </a:spcAft>
              <a:defRPr sz="2000"/>
            </a:lvl3pPr>
            <a:lvl4pPr marL="411480" indent="-137160">
              <a:spcBef>
                <a:spcPts val="200"/>
              </a:spcBef>
              <a:spcAft>
                <a:spcPts val="0"/>
              </a:spcAft>
              <a:defRPr sz="1800"/>
            </a:lvl4pPr>
            <a:lvl5pPr marL="457200" marR="0" indent="-137160" algn="l" defTabSz="4572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charset="2"/>
              <a:buChar char="§"/>
              <a:tabLst/>
              <a:defRPr sz="1600"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marL="457200" marR="0" lvl="4" indent="-137160" algn="l" defTabSz="4572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charset="2"/>
              <a:buChar char="§"/>
              <a:tabLst/>
              <a:defRPr/>
            </a:pPr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869748"/>
            <a:ext cx="6627000" cy="270000"/>
          </a:xfrm>
        </p:spPr>
        <p:txBody>
          <a:bodyPr/>
          <a:lstStyle/>
          <a:p>
            <a:r>
              <a:rPr lang="en-GB" dirty="0" err="1"/>
              <a:t>DFM</a:t>
            </a:r>
            <a:r>
              <a:rPr lang="en-GB" dirty="0"/>
              <a:t> - DDR Review 26 October 2021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748504" y="4822030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- CPS review 3 July 2017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- CPS review 3 July 2017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DFX - CPS review 3 July 2017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DFX - CPS review 3 July 2017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DFX - CPS review 3 July 2017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45720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914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3716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8288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8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mp"/><Relationship Id="rId3" Type="http://schemas.openxmlformats.org/officeDocument/2006/relationships/hyperlink" Target="https://edms.cern.ch/document/2382265/1.0" TargetMode="External"/><Relationship Id="rId7" Type="http://schemas.openxmlformats.org/officeDocument/2006/relationships/image" Target="../media/image10.tmp"/><Relationship Id="rId2" Type="http://schemas.openxmlformats.org/officeDocument/2006/relationships/hyperlink" Target="https://edms.cern.ch/document/2303664/0.12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mp"/><Relationship Id="rId5" Type="http://schemas.openxmlformats.org/officeDocument/2006/relationships/image" Target="../media/image8.png"/><Relationship Id="rId4" Type="http://schemas.openxmlformats.org/officeDocument/2006/relationships/hyperlink" Target="https://edms.cern.ch/document/2610846/0.4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Equipment safety &amp; safety aspects in the LHC tunnel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39902"/>
            <a:ext cx="6296744" cy="403498"/>
          </a:xfrm>
        </p:spPr>
        <p:txBody>
          <a:bodyPr lIns="18000" tIns="18000" rIns="18000" bIns="18000">
            <a:normAutofit/>
          </a:bodyPr>
          <a:lstStyle/>
          <a:p>
            <a:r>
              <a:rPr lang="en-GB" sz="1400" dirty="0" err="1"/>
              <a:t>N.Grada</a:t>
            </a:r>
            <a:r>
              <a:rPr lang="en-GB" sz="1400" dirty="0"/>
              <a:t> for the HL-LHC PSO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403498"/>
          </a:xfrm>
        </p:spPr>
        <p:txBody>
          <a:bodyPr>
            <a:normAutofit/>
          </a:bodyPr>
          <a:lstStyle/>
          <a:p>
            <a:r>
              <a:rPr lang="en-GB" dirty="0"/>
              <a:t>Engineering Design Review of </a:t>
            </a:r>
            <a:r>
              <a:rPr lang="en-GB" dirty="0" err="1"/>
              <a:t>DFM</a:t>
            </a:r>
            <a:r>
              <a:rPr lang="en-GB" dirty="0"/>
              <a:t> 18.01.2022</a:t>
            </a:r>
          </a:p>
        </p:txBody>
      </p:sp>
    </p:spTree>
    <p:extLst>
      <p:ext uri="{BB962C8B-B14F-4D97-AF65-F5344CB8AC3E}">
        <p14:creationId xmlns:p14="http://schemas.microsoft.com/office/powerpoint/2010/main" val="3694845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000" y="2547238"/>
            <a:ext cx="7200000" cy="528568"/>
          </a:xfrm>
        </p:spPr>
        <p:txBody>
          <a:bodyPr/>
          <a:lstStyle/>
          <a:p>
            <a:pPr algn="ctr"/>
            <a:r>
              <a:rPr lang="en-GB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861795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8EAF7-7D97-4A25-BB20-917CA900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BCBD9-608D-46D0-9C65-D926ACAB4D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000" noProof="0" dirty="0"/>
              <a:t> Review of CDR close-out recommendations</a:t>
            </a:r>
          </a:p>
          <a:p>
            <a:pPr marL="0" indent="0">
              <a:buNone/>
            </a:pPr>
            <a:endParaRPr lang="en-GB" sz="2000" noProof="0" dirty="0"/>
          </a:p>
          <a:p>
            <a:r>
              <a:rPr lang="en-GB" sz="2000" dirty="0"/>
              <a:t> Conformity compliance strategy</a:t>
            </a:r>
          </a:p>
          <a:p>
            <a:pPr marL="91440" lvl="1" indent="0">
              <a:buNone/>
            </a:pPr>
            <a:endParaRPr lang="en-GB" sz="2000" dirty="0"/>
          </a:p>
          <a:p>
            <a:r>
              <a:rPr lang="en-GB" sz="2000" dirty="0"/>
              <a:t> Radiation protection aspects</a:t>
            </a:r>
          </a:p>
          <a:p>
            <a:pPr marL="91440" lvl="1" indent="0">
              <a:buNone/>
            </a:pPr>
            <a:endParaRPr lang="en-GB" sz="2000" dirty="0"/>
          </a:p>
          <a:p>
            <a:r>
              <a:rPr lang="en-GB" sz="2000" dirty="0"/>
              <a:t> Cryogenic safety aspects</a:t>
            </a:r>
          </a:p>
          <a:p>
            <a:pPr marL="91440" lvl="1" indent="0">
              <a:buNone/>
            </a:pPr>
            <a:endParaRPr lang="en-GB" sz="2000" dirty="0"/>
          </a:p>
          <a:p>
            <a:r>
              <a:rPr lang="en-GB" sz="2000" dirty="0"/>
              <a:t> Electrical safety aspects</a:t>
            </a:r>
          </a:p>
          <a:p>
            <a:pPr lvl="1"/>
            <a:endParaRPr lang="en-GB" sz="2000" dirty="0"/>
          </a:p>
          <a:p>
            <a:r>
              <a:rPr lang="en-GB" sz="2000" dirty="0"/>
              <a:t> Next steps</a:t>
            </a:r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DD7775-CA5B-4690-8507-6FA68D1AD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DFM - DDR Review 26 October 2021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076392-402B-4AB2-9255-BCFEFAE20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9076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6D20C-4995-4775-BF2C-2E1C47943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Recommendations from the DFM CDR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2D5206-C0F3-47E4-906F-7158944B1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 Recommendation #3</a:t>
            </a:r>
            <a:endParaRPr lang="en-US" dirty="0"/>
          </a:p>
          <a:p>
            <a:pPr lvl="1"/>
            <a:r>
              <a:rPr lang="en-US" sz="1400" dirty="0"/>
              <a:t> </a:t>
            </a:r>
            <a:r>
              <a:rPr lang="en-GB" sz="1400" dirty="0"/>
              <a:t>[…] the radioprotection aspects make any intervention (apart from the first installation) critical for ALARA considerations.</a:t>
            </a:r>
          </a:p>
          <a:p>
            <a:pPr lvl="1"/>
            <a:r>
              <a:rPr lang="en-GB" sz="1400" dirty="0"/>
              <a:t>The plan for maintenance and reparation must be developed taking into account this aspects.</a:t>
            </a:r>
          </a:p>
          <a:p>
            <a:pPr lvl="1"/>
            <a:r>
              <a:rPr lang="en-GB" sz="1400" dirty="0"/>
              <a:t>More detailed sequence for all these operations are expected at the DDR review.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000" dirty="0">
                <a:solidFill>
                  <a:schemeClr val="accent6"/>
                </a:solidFill>
              </a:rPr>
              <a:t>Detailed sequence for maintenance &amp; repair will follow F2 test bench to include empirical knowledge (c.f. </a:t>
            </a:r>
            <a:r>
              <a:rPr lang="en-GB" sz="1000" dirty="0" err="1">
                <a:solidFill>
                  <a:schemeClr val="accent6"/>
                </a:solidFill>
              </a:rPr>
              <a:t>P.Cruikshank’s</a:t>
            </a:r>
            <a:r>
              <a:rPr lang="en-GB" sz="1000" dirty="0">
                <a:solidFill>
                  <a:schemeClr val="accent6"/>
                </a:solidFill>
              </a:rPr>
              <a:t> talk #1)</a:t>
            </a:r>
          </a:p>
          <a:p>
            <a:pPr marL="201168" lvl="2" indent="0">
              <a:buNone/>
            </a:pPr>
            <a:endParaRPr lang="en-US" dirty="0"/>
          </a:p>
          <a:p>
            <a:r>
              <a:rPr lang="en-US" sz="1600" dirty="0"/>
              <a:t> Recommendation #4</a:t>
            </a:r>
          </a:p>
          <a:p>
            <a:pPr lvl="1"/>
            <a:r>
              <a:rPr lang="en-GB" sz="1600" dirty="0"/>
              <a:t> </a:t>
            </a:r>
            <a:r>
              <a:rPr lang="en-GB" sz="1400" dirty="0"/>
              <a:t>The DFM design and its technical documentation has to coherently address the point of the design standard applied (PED) and consequent requirements all along the procurement, assembly and testing phases.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000" dirty="0">
                <a:solidFill>
                  <a:srgbClr val="00B050"/>
                </a:solidFill>
              </a:rPr>
              <a:t>Design standard will be presented and justified. Requirements will be addressed. </a:t>
            </a:r>
          </a:p>
          <a:p>
            <a:pPr lvl="1"/>
            <a:r>
              <a:rPr lang="en-GB" sz="1400" dirty="0"/>
              <a:t>The exact role of HSE should be identified and clarified.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000" dirty="0">
                <a:solidFill>
                  <a:srgbClr val="00B050"/>
                </a:solidFill>
              </a:rPr>
              <a:t>HSE guidance used for the conformity compliance strategy. HSE’s role is clear.</a:t>
            </a:r>
          </a:p>
          <a:p>
            <a:pPr lvl="1"/>
            <a:r>
              <a:rPr lang="en-GB" sz="1400" dirty="0"/>
              <a:t>The integration of burst disk, rated valve and relief plates must be done together WP15 and HSE.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GB" sz="1000" dirty="0">
                <a:solidFill>
                  <a:srgbClr val="00B050"/>
                </a:solidFill>
              </a:rPr>
              <a:t>Final integration of pressure safety devices made considering best safety practices. 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02CFB8-FBEF-42A0-98EC-9AEC7DCA2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DFM - DDR Review 26 October 2021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902E29-12D1-44B6-A109-7FC987FEF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144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B70229-FDFA-46AC-8207-E39148B35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DFM PED category &amp; requirements</a:t>
            </a:r>
            <a:endParaRPr lang="en-GB" sz="3000" dirty="0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54B4787F-6265-4F0F-B15F-F804CA35DF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63638"/>
            <a:ext cx="2666978" cy="212093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CF5F2-CB3E-4A7E-A8CD-9D6712B383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6E0FC0-A2A6-4EC1-B1E6-F1DAA06A678B}" type="datetime1">
              <a:rPr lang="en-US" smtClean="0"/>
              <a:pPr/>
              <a:t>1/18/2022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AED6E-653A-4410-ABC9-46212D3D25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DFHx DDR Review - Safety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F1113B-EF79-478E-9269-C21285320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9E70C6-4665-420C-A403-0572833B990F}"/>
              </a:ext>
            </a:extLst>
          </p:cNvPr>
          <p:cNvSpPr txBox="1"/>
          <p:nvPr/>
        </p:nvSpPr>
        <p:spPr>
          <a:xfrm>
            <a:off x="499764" y="2836585"/>
            <a:ext cx="5708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2.5</a:t>
            </a:r>
            <a:endParaRPr lang="en-GB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B0F544-2F85-4A1B-AB4D-5703202738F7}"/>
              </a:ext>
            </a:extLst>
          </p:cNvPr>
          <p:cNvSpPr txBox="1"/>
          <p:nvPr/>
        </p:nvSpPr>
        <p:spPr>
          <a:xfrm>
            <a:off x="2178179" y="3795886"/>
            <a:ext cx="5216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360</a:t>
            </a:r>
            <a:endParaRPr lang="en-GB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D2EA7A0-C4C9-4D0E-BA55-965DD1C3745E}"/>
              </a:ext>
            </a:extLst>
          </p:cNvPr>
          <p:cNvSpPr txBox="1"/>
          <p:nvPr/>
        </p:nvSpPr>
        <p:spPr>
          <a:xfrm>
            <a:off x="2267744" y="1883503"/>
            <a:ext cx="1647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Ps x V = 900 </a:t>
            </a:r>
            <a:r>
              <a:rPr lang="en-US" sz="12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bar.L</a:t>
            </a:r>
            <a:endParaRPr lang="en-GB" sz="1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8" name="Table 24">
            <a:extLst>
              <a:ext uri="{FF2B5EF4-FFF2-40B4-BE49-F238E27FC236}">
                <a16:creationId xmlns:a16="http://schemas.microsoft.com/office/drawing/2014/main" id="{C5F99352-A8A2-4706-8BBE-E925DF1726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193934"/>
              </p:ext>
            </p:extLst>
          </p:nvPr>
        </p:nvGraphicFramePr>
        <p:xfrm>
          <a:off x="4448781" y="1141373"/>
          <a:ext cx="4066864" cy="1371600"/>
        </p:xfrm>
        <a:graphic>
          <a:graphicData uri="http://schemas.openxmlformats.org/drawingml/2006/table">
            <a:tbl>
              <a:tblPr firstRow="1" bandRow="1"/>
              <a:tblGrid>
                <a:gridCol w="1149456">
                  <a:extLst>
                    <a:ext uri="{9D8B030D-6E8A-4147-A177-3AD203B41FA5}">
                      <a16:colId xmlns:a16="http://schemas.microsoft.com/office/drawing/2014/main" val="1735933722"/>
                    </a:ext>
                  </a:extLst>
                </a:gridCol>
                <a:gridCol w="1070679">
                  <a:extLst>
                    <a:ext uri="{9D8B030D-6E8A-4147-A177-3AD203B41FA5}">
                      <a16:colId xmlns:a16="http://schemas.microsoft.com/office/drawing/2014/main" val="2156204725"/>
                    </a:ext>
                  </a:extLst>
                </a:gridCol>
                <a:gridCol w="1846729">
                  <a:extLst>
                    <a:ext uri="{9D8B030D-6E8A-4147-A177-3AD203B41FA5}">
                      <a16:colId xmlns:a16="http://schemas.microsoft.com/office/drawing/2014/main" val="918430502"/>
                    </a:ext>
                  </a:extLst>
                </a:gridCol>
              </a:tblGrid>
              <a:tr h="30285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PED Category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Conformity</a:t>
                      </a:r>
                      <a:r>
                        <a:rPr lang="en-US" sz="800" dirty="0"/>
                        <a:t> </a:t>
                      </a:r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Assessment Module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Comment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0340506"/>
                  </a:ext>
                </a:extLst>
              </a:tr>
              <a:tr h="30285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SEP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N/A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Equipment must be designed and manufactured following sound engineering practice. No involvement of notified body.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0297475"/>
                  </a:ext>
                </a:extLst>
              </a:tr>
              <a:tr h="30285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Category I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Module A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CE marking with no notified body involvement, self-certifying. 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0234424"/>
                  </a:ext>
                </a:extLst>
              </a:tr>
            </a:tbl>
          </a:graphicData>
        </a:graphic>
      </p:graphicFrame>
      <p:graphicFrame>
        <p:nvGraphicFramePr>
          <p:cNvPr id="19" name="Table 30">
            <a:extLst>
              <a:ext uri="{FF2B5EF4-FFF2-40B4-BE49-F238E27FC236}">
                <a16:creationId xmlns:a16="http://schemas.microsoft.com/office/drawing/2014/main" id="{56935B32-CFCD-411F-8981-14B15F4529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339555"/>
              </p:ext>
            </p:extLst>
          </p:nvPr>
        </p:nvGraphicFramePr>
        <p:xfrm>
          <a:off x="4448781" y="3884573"/>
          <a:ext cx="4066865" cy="741680"/>
        </p:xfrm>
        <a:graphic>
          <a:graphicData uri="http://schemas.openxmlformats.org/drawingml/2006/table">
            <a:tbl>
              <a:tblPr firstRow="1" bandRow="1"/>
              <a:tblGrid>
                <a:gridCol w="1162300">
                  <a:extLst>
                    <a:ext uri="{9D8B030D-6E8A-4147-A177-3AD203B41FA5}">
                      <a16:colId xmlns:a16="http://schemas.microsoft.com/office/drawing/2014/main" val="1551653050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3704925031"/>
                    </a:ext>
                  </a:extLst>
                </a:gridCol>
                <a:gridCol w="1837765">
                  <a:extLst>
                    <a:ext uri="{9D8B030D-6E8A-4147-A177-3AD203B41FA5}">
                      <a16:colId xmlns:a16="http://schemas.microsoft.com/office/drawing/2014/main" val="1807325743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Category III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B1+F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Notified body approves  the design, examines and tests the vessel.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5610277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Category IV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G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Further involvement of the notified body.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762931"/>
                  </a:ext>
                </a:extLst>
              </a:tr>
            </a:tbl>
          </a:graphicData>
        </a:graphic>
      </p:graphicFrame>
      <p:graphicFrame>
        <p:nvGraphicFramePr>
          <p:cNvPr id="26" name="Table 29">
            <a:extLst>
              <a:ext uri="{FF2B5EF4-FFF2-40B4-BE49-F238E27FC236}">
                <a16:creationId xmlns:a16="http://schemas.microsoft.com/office/drawing/2014/main" id="{439F1E31-13BA-42A8-A938-303FD230B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018121"/>
              </p:ext>
            </p:extLst>
          </p:nvPr>
        </p:nvGraphicFramePr>
        <p:xfrm>
          <a:off x="4448781" y="2512973"/>
          <a:ext cx="4066865" cy="1371600"/>
        </p:xfrm>
        <a:graphic>
          <a:graphicData uri="http://schemas.openxmlformats.org/drawingml/2006/table">
            <a:tbl>
              <a:tblPr firstRow="1" bandRow="1"/>
              <a:tblGrid>
                <a:gridCol w="1153335">
                  <a:extLst>
                    <a:ext uri="{9D8B030D-6E8A-4147-A177-3AD203B41FA5}">
                      <a16:colId xmlns:a16="http://schemas.microsoft.com/office/drawing/2014/main" val="3774875422"/>
                    </a:ext>
                  </a:extLst>
                </a:gridCol>
                <a:gridCol w="1075765">
                  <a:extLst>
                    <a:ext uri="{9D8B030D-6E8A-4147-A177-3AD203B41FA5}">
                      <a16:colId xmlns:a16="http://schemas.microsoft.com/office/drawing/2014/main" val="2293338984"/>
                    </a:ext>
                  </a:extLst>
                </a:gridCol>
                <a:gridCol w="1837765">
                  <a:extLst>
                    <a:ext uri="{9D8B030D-6E8A-4147-A177-3AD203B41FA5}">
                      <a16:colId xmlns:a16="http://schemas.microsoft.com/office/drawing/2014/main" val="3953513731"/>
                    </a:ext>
                  </a:extLst>
                </a:gridCol>
              </a:tblGrid>
              <a:tr h="370840"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Category II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Module A2</a:t>
                      </a:r>
                      <a:endParaRPr kumimoji="0" lang="en-US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Notified body performs unexpected checks and monitors final assessment.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619231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Module D1</a:t>
                      </a:r>
                      <a:endParaRPr kumimoji="0" lang="en-US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B2B2B2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Notified body performs unexpected checks and assesses production QA. 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B2B2B2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40809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Module E1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B2B2B2"/>
                      </a:solidFill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Notified body performs unexpected checks and </a:t>
                      </a:r>
                      <a:r>
                        <a:rPr kumimoji="0" lang="en-US" sz="800" b="0" kern="1200" dirty="0" err="1">
                          <a:solidFill>
                            <a:srgbClr val="002060"/>
                          </a:solidFill>
                        </a:rPr>
                        <a:t>asseses</a:t>
                      </a:r>
                      <a:r>
                        <a:rPr kumimoji="0" lang="en-US" sz="800" b="0" kern="1200" dirty="0">
                          <a:solidFill>
                            <a:srgbClr val="002060"/>
                          </a:solidFill>
                        </a:rPr>
                        <a:t> final testing QA.</a:t>
                      </a:r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solidFill>
                        <a:srgbClr val="B2B2B2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3528398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887ED9A6-9C1A-4244-AB1E-8C2D4B9DF0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596587"/>
              </p:ext>
            </p:extLst>
          </p:nvPr>
        </p:nvGraphicFramePr>
        <p:xfrm>
          <a:off x="4438443" y="2517644"/>
          <a:ext cx="4066864" cy="1381760"/>
        </p:xfrm>
        <a:graphic>
          <a:graphicData uri="http://schemas.openxmlformats.org/drawingml/2006/table">
            <a:tbl>
              <a:tblPr firstRow="1" bandRow="1"/>
              <a:tblGrid>
                <a:gridCol w="1149456">
                  <a:extLst>
                    <a:ext uri="{9D8B030D-6E8A-4147-A177-3AD203B41FA5}">
                      <a16:colId xmlns:a16="http://schemas.microsoft.com/office/drawing/2014/main" val="1263112913"/>
                    </a:ext>
                  </a:extLst>
                </a:gridCol>
                <a:gridCol w="1070679">
                  <a:extLst>
                    <a:ext uri="{9D8B030D-6E8A-4147-A177-3AD203B41FA5}">
                      <a16:colId xmlns:a16="http://schemas.microsoft.com/office/drawing/2014/main" val="1884934962"/>
                    </a:ext>
                  </a:extLst>
                </a:gridCol>
                <a:gridCol w="1846729">
                  <a:extLst>
                    <a:ext uri="{9D8B030D-6E8A-4147-A177-3AD203B41FA5}">
                      <a16:colId xmlns:a16="http://schemas.microsoft.com/office/drawing/2014/main" val="1990188001"/>
                    </a:ext>
                  </a:extLst>
                </a:gridCol>
              </a:tblGrid>
              <a:tr h="267896">
                <a:tc rowSpan="3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Category II</a:t>
                      </a:r>
                      <a:endParaRPr kumimoji="0" lang="en-GB" sz="8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en-GB" sz="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Module A2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1" kern="1200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Notified body performs unexpected checks and monitors final assessment.</a:t>
                      </a:r>
                      <a:endParaRPr kumimoji="0" lang="en-GB" sz="8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126698"/>
                  </a:ext>
                </a:extLst>
              </a:tr>
              <a:tr h="24204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Module D1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Notified body performs unexpected checks and assesses production QA. </a:t>
                      </a:r>
                      <a:endParaRPr kumimoji="0" lang="en-GB" sz="8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960944"/>
                  </a:ext>
                </a:extLst>
              </a:tr>
              <a:tr h="4673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Module E1</a:t>
                      </a:r>
                      <a:endParaRPr kumimoji="0" lang="en-GB" sz="8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US" sz="8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Notified body performs unexpected checks and </a:t>
                      </a:r>
                      <a:r>
                        <a:rPr kumimoji="0" lang="en-US" sz="800" b="0" kern="12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asseses</a:t>
                      </a:r>
                      <a:r>
                        <a:rPr kumimoji="0" lang="en-US" sz="800" b="0" kern="12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final testing QA.</a:t>
                      </a:r>
                      <a:endParaRPr kumimoji="0" lang="en-GB" sz="800" b="0" kern="1200" dirty="0">
                        <a:solidFill>
                          <a:schemeClr val="bg1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973107"/>
                  </a:ext>
                </a:extLst>
              </a:tr>
            </a:tbl>
          </a:graphicData>
        </a:graphic>
      </p:graphicFrame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FD3E54A-91D4-4E41-AE30-6975E5125B4C}"/>
              </a:ext>
            </a:extLst>
          </p:cNvPr>
          <p:cNvSpPr/>
          <p:nvPr/>
        </p:nvSpPr>
        <p:spPr>
          <a:xfrm>
            <a:off x="4304396" y="2510913"/>
            <a:ext cx="4334957" cy="1395222"/>
          </a:xfrm>
          <a:prstGeom prst="roundRect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A97CBC7-05E1-4938-8EF7-50FBD28403B7}"/>
              </a:ext>
            </a:extLst>
          </p:cNvPr>
          <p:cNvGrpSpPr/>
          <p:nvPr/>
        </p:nvGrpSpPr>
        <p:grpSpPr>
          <a:xfrm>
            <a:off x="827583" y="2931790"/>
            <a:ext cx="1548161" cy="864097"/>
            <a:chOff x="827583" y="2931790"/>
            <a:chExt cx="1548161" cy="86409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2FA5D3F-C8C5-4A71-A00B-CE7A7A5BE61A}"/>
                </a:ext>
              </a:extLst>
            </p:cNvPr>
            <p:cNvGrpSpPr/>
            <p:nvPr/>
          </p:nvGrpSpPr>
          <p:grpSpPr>
            <a:xfrm>
              <a:off x="827583" y="2952001"/>
              <a:ext cx="1512169" cy="843886"/>
              <a:chOff x="1541928" y="4143377"/>
              <a:chExt cx="1735033" cy="720881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25F88E5F-80C2-43C4-BE96-D09B12DA45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41928" y="4143377"/>
                <a:ext cx="1707291" cy="0"/>
              </a:xfrm>
              <a:prstGeom prst="line">
                <a:avLst/>
              </a:prstGeom>
              <a:ln w="15875" cap="flat" cmpd="sng" algn="ctr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9BCB8CC9-D432-4DC4-ADBE-DD318AD2AA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76961" y="4143377"/>
                <a:ext cx="0" cy="720881"/>
              </a:xfrm>
              <a:prstGeom prst="line">
                <a:avLst/>
              </a:prstGeom>
              <a:ln w="15875" cap="flat" cmpd="sng" algn="ctr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81433CB-91B7-43C4-88C3-816FEE8EDFEE}"/>
                </a:ext>
              </a:extLst>
            </p:cNvPr>
            <p:cNvSpPr/>
            <p:nvPr/>
          </p:nvSpPr>
          <p:spPr>
            <a:xfrm>
              <a:off x="2267744" y="2931790"/>
              <a:ext cx="108000" cy="108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698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759B1-A681-491C-B03A-68937DA29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Conformity compliance strategy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2EC89-B389-40CE-AC42-0BD27471F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800" i="1" dirty="0"/>
              <a:t> </a:t>
            </a:r>
          </a:p>
          <a:p>
            <a:r>
              <a:rPr lang="en-GB" sz="1800" dirty="0"/>
              <a:t> Design made by CERN acc. to EN13445-3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 Manufacturing by SOTON via UK industrial partner (UK2 agreement)</a:t>
            </a:r>
          </a:p>
          <a:p>
            <a:endParaRPr lang="en-GB" sz="1800" dirty="0"/>
          </a:p>
          <a:p>
            <a:r>
              <a:rPr lang="en-GB" sz="1800" dirty="0"/>
              <a:t> Manufacturer choses the notified body as per Module A2 </a:t>
            </a:r>
          </a:p>
          <a:p>
            <a:pPr marL="0" indent="0">
              <a:buNone/>
            </a:pPr>
            <a:endParaRPr lang="en-GB" sz="1800" dirty="0"/>
          </a:p>
          <a:p>
            <a:r>
              <a:rPr lang="en-GB" sz="1800" dirty="0"/>
              <a:t> Manufacturer responsible for the technical documentation, the final assessment and for drawing up the EU declaration of conformity for CE certification</a:t>
            </a:r>
          </a:p>
          <a:p>
            <a:pPr marL="0" indent="0">
              <a:buNone/>
            </a:pPr>
            <a:r>
              <a:rPr lang="en-GB" sz="1800" dirty="0"/>
              <a:t> </a:t>
            </a:r>
          </a:p>
          <a:p>
            <a:r>
              <a:rPr lang="en-GB" sz="1800" dirty="0"/>
              <a:t> Notified body will confirm that the final inspection, the proof test and the safety devices are in line with Sec. 3.2 of the ESR (Annex I of the PED)  </a:t>
            </a:r>
          </a:p>
          <a:p>
            <a:endParaRPr lang="en-GB" sz="1800" dirty="0"/>
          </a:p>
          <a:p>
            <a:r>
              <a:rPr lang="en-GB" sz="1800" dirty="0"/>
              <a:t> No involvement of HSE before reception at CERN. Connection to the interfacing equipment in the LHC tunnel (DSHM, QXL, D2) under HSE supervision.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6B8EC8-445C-4A60-9BB1-7352FF87C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DFM - DDR Review 26 October 2021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25791E-73DD-4C69-8E19-3E18376A1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45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8EAF7-7D97-4A25-BB20-917CA900D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protection safety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DD7775-CA5B-4690-8507-6FA68D1AD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DFM - DDR Review 26 October 2021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076392-402B-4AB2-9255-BCFEFAE20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3AE644-DD14-4D69-B3E0-E17E662D6373}"/>
              </a:ext>
            </a:extLst>
          </p:cNvPr>
          <p:cNvSpPr txBox="1"/>
          <p:nvPr/>
        </p:nvSpPr>
        <p:spPr>
          <a:xfrm>
            <a:off x="3527238" y="4299942"/>
            <a:ext cx="5328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Residual dose rate in the D2 area (P1R) at different cooling times during LS6</a:t>
            </a:r>
            <a:endParaRPr lang="en-GB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E9BF14-54B5-49A5-A1B2-9478AEFA4492}"/>
              </a:ext>
            </a:extLst>
          </p:cNvPr>
          <p:cNvSpPr txBox="1"/>
          <p:nvPr/>
        </p:nvSpPr>
        <p:spPr>
          <a:xfrm>
            <a:off x="395536" y="669920"/>
            <a:ext cx="338437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5"/>
                </a:solidFill>
              </a:rPr>
              <a:t>Manufacturing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050" dirty="0">
                <a:solidFill>
                  <a:schemeClr val="accent5"/>
                </a:solidFill>
              </a:rPr>
              <a:t>Stainless steel cobalt content &lt; 0.1 </a:t>
            </a:r>
            <a:r>
              <a:rPr lang="en-US" sz="1050" dirty="0" err="1">
                <a:solidFill>
                  <a:schemeClr val="accent5"/>
                </a:solidFill>
              </a:rPr>
              <a:t>wt</a:t>
            </a:r>
            <a:r>
              <a:rPr lang="en-US" sz="1050" dirty="0">
                <a:solidFill>
                  <a:schemeClr val="accent5"/>
                </a:solidFill>
              </a:rPr>
              <a:t>% where possible. Any deviation will be the subject of a derogation request.</a:t>
            </a:r>
          </a:p>
          <a:p>
            <a:pPr lvl="1">
              <a:buClr>
                <a:schemeClr val="accent6"/>
              </a:buClr>
            </a:pPr>
            <a:endParaRPr lang="en-US" sz="105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5"/>
                </a:solidFill>
              </a:rPr>
              <a:t>Assembly &amp; integration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Highly integrated zone of the tunnel with no margin to locate DFM elsewhere.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Assembly procedures will be developed following ALARA recommendations.</a:t>
            </a:r>
            <a:endParaRPr lang="en-US" sz="1200" dirty="0">
              <a:solidFill>
                <a:schemeClr val="accent5"/>
              </a:solidFill>
            </a:endParaRP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12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5"/>
                </a:solidFill>
              </a:rPr>
              <a:t>Maintenance &amp; repair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Only very urgent interventions after 1 week cooldown.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Complex environment above D2 will anyway require a mock-up where intervention procedures (including ALARA) can be optimised.</a:t>
            </a:r>
          </a:p>
          <a:p>
            <a:pPr>
              <a:buClr>
                <a:schemeClr val="accent6"/>
              </a:buClr>
            </a:pPr>
            <a:endParaRPr lang="en-US" sz="1200" dirty="0">
              <a:solidFill>
                <a:schemeClr val="accent5"/>
              </a:solidFill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accent5"/>
                </a:solidFill>
              </a:rPr>
              <a:t>Dismantling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Disassembly procedure will be developed following ALARA.</a:t>
            </a: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Collimators removed first, D2 removal prior to DFM dismantling preferred.</a:t>
            </a:r>
            <a:endParaRPr lang="en-GB" sz="1200" dirty="0">
              <a:solidFill>
                <a:schemeClr val="accent5"/>
              </a:solidFill>
            </a:endParaRPr>
          </a:p>
          <a:p>
            <a:pPr marL="742950" lvl="1" indent="-285750"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050" dirty="0">
                <a:solidFill>
                  <a:schemeClr val="accent5"/>
                </a:solidFill>
              </a:rPr>
              <a:t>Not very time-critical</a:t>
            </a:r>
          </a:p>
        </p:txBody>
      </p:sp>
      <p:pic>
        <p:nvPicPr>
          <p:cNvPr id="8" name="Picture 7" descr="Chart, table&#10;&#10;Description automatically generated with medium confidence">
            <a:extLst>
              <a:ext uri="{FF2B5EF4-FFF2-40B4-BE49-F238E27FC236}">
                <a16:creationId xmlns:a16="http://schemas.microsoft.com/office/drawing/2014/main" id="{EA5B61DE-9CA9-4BC3-90DA-D6366A8506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90" t="10913"/>
          <a:stretch/>
        </p:blipFill>
        <p:spPr>
          <a:xfrm>
            <a:off x="3779912" y="1491630"/>
            <a:ext cx="5107041" cy="2795481"/>
          </a:xfrm>
          <a:prstGeom prst="rect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654819-0E88-4861-8753-95EB92793FDD}"/>
              </a:ext>
            </a:extLst>
          </p:cNvPr>
          <p:cNvSpPr txBox="1"/>
          <p:nvPr/>
        </p:nvSpPr>
        <p:spPr>
          <a:xfrm rot="20686404">
            <a:off x="5310527" y="4523732"/>
            <a:ext cx="22282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Courtesy </a:t>
            </a:r>
            <a:r>
              <a:rPr lang="en-US" sz="800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A.Infantino</a:t>
            </a:r>
            <a:endParaRPr lang="en-GB" sz="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F7024E2A-DA39-49B3-BA1E-2EA5C74FFD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9" t="1827"/>
          <a:stretch/>
        </p:blipFill>
        <p:spPr>
          <a:xfrm>
            <a:off x="7057988" y="387492"/>
            <a:ext cx="1896375" cy="108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4942CCA-7437-4F74-A10F-63AA7A5759F1}"/>
              </a:ext>
            </a:extLst>
          </p:cNvPr>
          <p:cNvSpPr/>
          <p:nvPr/>
        </p:nvSpPr>
        <p:spPr>
          <a:xfrm>
            <a:off x="5652120" y="1635646"/>
            <a:ext cx="288032" cy="7200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201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896C9-9B78-44F3-A3AF-1BDF7E069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safety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996B7C-5CA6-4FD3-A6AE-B4DA8C829D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59" y="835744"/>
            <a:ext cx="4878221" cy="3680222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 Position of safety devices approved by HSE</a:t>
            </a:r>
          </a:p>
          <a:p>
            <a:pPr lvl="1"/>
            <a:r>
              <a:rPr lang="en-US" dirty="0"/>
              <a:t> </a:t>
            </a:r>
            <a:r>
              <a:rPr lang="en-GB" dirty="0"/>
              <a:t>Height of pressure relief devices </a:t>
            </a:r>
            <a:r>
              <a:rPr lang="en-GB" dirty="0" err="1"/>
              <a:t>wrt</a:t>
            </a:r>
            <a:r>
              <a:rPr lang="en-GB" dirty="0"/>
              <a:t> tunnel’s floor between 2300 mm and</a:t>
            </a:r>
          </a:p>
          <a:p>
            <a:pPr marL="91440" lvl="1" indent="0">
              <a:buNone/>
            </a:pPr>
            <a:r>
              <a:rPr lang="en-GB" dirty="0"/>
              <a:t> 2600 mm: no risk of direct projection of cold helium gas on transport side.</a:t>
            </a:r>
          </a:p>
          <a:p>
            <a:pPr marL="91440" lvl="1" indent="0">
              <a:buNone/>
            </a:pPr>
            <a:r>
              <a:rPr lang="en-GB" dirty="0">
                <a:solidFill>
                  <a:schemeClr val="accent4"/>
                </a:solidFill>
              </a:rPr>
              <a:t> </a:t>
            </a:r>
            <a:endParaRPr lang="en-US" dirty="0">
              <a:solidFill>
                <a:schemeClr val="accent4"/>
              </a:solidFill>
            </a:endParaRPr>
          </a:p>
          <a:p>
            <a:r>
              <a:rPr lang="en-US" dirty="0"/>
              <a:t> Safety relief device sizing (by </a:t>
            </a:r>
            <a:r>
              <a:rPr lang="en-US" dirty="0" err="1"/>
              <a:t>Y.Leclercq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Data</a:t>
            </a:r>
          </a:p>
          <a:p>
            <a:pPr lvl="2"/>
            <a:r>
              <a:rPr lang="en-US" dirty="0"/>
              <a:t>Cold surfaces exposed to Vacuum : 3.5 m2 (2.2 m</a:t>
            </a:r>
            <a:r>
              <a:rPr lang="en-US" baseline="30000" dirty="0"/>
              <a:t>2</a:t>
            </a:r>
            <a:r>
              <a:rPr lang="en-US" dirty="0"/>
              <a:t> wet surface)</a:t>
            </a:r>
          </a:p>
          <a:p>
            <a:pPr lvl="2"/>
            <a:r>
              <a:rPr lang="en-US" dirty="0"/>
              <a:t>30 layers MLI on helium vessel</a:t>
            </a:r>
          </a:p>
          <a:p>
            <a:pPr lvl="2"/>
            <a:r>
              <a:rPr lang="en-US" dirty="0"/>
              <a:t>Helium volumes in nominal operation : 210 liters liquid + 150 liters gaseous</a:t>
            </a:r>
          </a:p>
          <a:p>
            <a:pPr marL="201168" lvl="2" indent="0">
              <a:buNone/>
            </a:pPr>
            <a:endParaRPr lang="en-US" dirty="0"/>
          </a:p>
          <a:p>
            <a:pPr lvl="1"/>
            <a:r>
              <a:rPr lang="en-US" dirty="0"/>
              <a:t>Input</a:t>
            </a:r>
          </a:p>
          <a:p>
            <a:pPr lvl="2"/>
            <a:r>
              <a:rPr lang="en-US" dirty="0"/>
              <a:t>Vacuum break on 30 MLI layers : 0.2 W/cm2 </a:t>
            </a:r>
          </a:p>
          <a:p>
            <a:pPr lvl="2"/>
            <a:r>
              <a:rPr lang="en-US" dirty="0"/>
              <a:t>Power dissipated in liquid : 7 kW</a:t>
            </a:r>
          </a:p>
          <a:p>
            <a:pPr marL="201168" lvl="2" indent="0">
              <a:buNone/>
            </a:pPr>
            <a:endParaRPr lang="en-US" dirty="0"/>
          </a:p>
          <a:p>
            <a:pPr lvl="1"/>
            <a:r>
              <a:rPr lang="en-US" dirty="0"/>
              <a:t>Relief device sizing according to ISO21013-3</a:t>
            </a:r>
          </a:p>
          <a:p>
            <a:pPr lvl="2"/>
            <a:r>
              <a:rPr lang="en-US" dirty="0" err="1"/>
              <a:t>Qm</a:t>
            </a:r>
            <a:r>
              <a:rPr lang="en-US" dirty="0"/>
              <a:t> = 0.5 kg/s (1.4 kg/s for 10 layers)</a:t>
            </a:r>
          </a:p>
          <a:p>
            <a:pPr lvl="2"/>
            <a:r>
              <a:rPr lang="en-US" dirty="0" err="1"/>
              <a:t>Drelief</a:t>
            </a:r>
            <a:r>
              <a:rPr lang="en-US" dirty="0"/>
              <a:t> &gt; 17 mm (28 mm for 10 layers)</a:t>
            </a:r>
          </a:p>
          <a:p>
            <a:pPr marL="201168" lvl="2" indent="0">
              <a:buClr>
                <a:srgbClr val="00B050"/>
              </a:buClr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Sizing of DFM burst disk covers the dimensioning scenario with margin. </a:t>
            </a:r>
          </a:p>
          <a:p>
            <a:pPr lvl="2">
              <a:buClr>
                <a:srgbClr val="00B050"/>
              </a:buClr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Relief plates sizing checked at CDR: 2 DN100 on either side of the VB.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endParaRPr lang="en-US" dirty="0">
              <a:solidFill>
                <a:schemeClr val="accent4"/>
              </a:solidFill>
            </a:endParaRPr>
          </a:p>
          <a:p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Staggering protection concept (</a:t>
            </a:r>
            <a:r>
              <a:rPr lang="en-US" dirty="0" err="1"/>
              <a:t>c.f</a:t>
            </a:r>
            <a:r>
              <a:rPr lang="en-US" dirty="0"/>
              <a:t> talk of </a:t>
            </a:r>
            <a:r>
              <a:rPr lang="en-US" dirty="0" err="1"/>
              <a:t>V.Gahier</a:t>
            </a:r>
            <a:r>
              <a:rPr lang="en-US" dirty="0"/>
              <a:t>) </a:t>
            </a:r>
          </a:p>
          <a:p>
            <a:pPr lvl="1"/>
            <a:endParaRPr lang="en-US" dirty="0">
              <a:solidFill>
                <a:schemeClr val="accent4"/>
              </a:solidFill>
            </a:endParaRPr>
          </a:p>
          <a:p>
            <a:pPr marL="91440" lvl="1" indent="0">
              <a:buNone/>
            </a:pPr>
            <a:endParaRPr lang="en-US" dirty="0">
              <a:solidFill>
                <a:schemeClr val="accent4"/>
              </a:solidFill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A93FF-FF3B-47A4-A99C-EB9E08F48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DFM - DDR Review 26 October 2021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E86EF1-D85A-4CE9-8D3C-FF7BC5D3B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5B8D8C-FE8D-402A-B157-A8D61B19D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880379"/>
            <a:ext cx="3168000" cy="3446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813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AC6BA-1676-42B3-B8FC-AB197E767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safety aspects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27C0BE-9758-4549-B57A-C31ABE9A1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DFM - DDR Review 26 October 2021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005F83-DA7C-4048-912D-07E2D68E3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72B501-6751-47DF-ADA3-463260E91807}"/>
              </a:ext>
            </a:extLst>
          </p:cNvPr>
          <p:cNvSpPr txBox="1">
            <a:spLocks/>
          </p:cNvSpPr>
          <p:nvPr/>
        </p:nvSpPr>
        <p:spPr>
          <a:xfrm>
            <a:off x="539552" y="771550"/>
            <a:ext cx="4356448" cy="185706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91440" indent="-137160" algn="l" defTabSz="457200" rtl="0" eaLnBrk="1" latinLnBrk="0" hangingPunct="1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22860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338328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411480" indent="-137160" algn="l" defTabSz="457200" rtl="0" eaLnBrk="1" latinLnBrk="0" hangingPunct="1"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457200" marR="0" indent="-137160" algn="l" defTabSz="4572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6"/>
              </a:buClr>
              <a:buSzTx/>
              <a:buFont typeface="Wingdings" charset="2"/>
              <a:buChar char="§"/>
              <a:tabLst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 All failure modes identified &amp; described in </a:t>
            </a:r>
            <a:r>
              <a:rPr lang="en-US" sz="1200" dirty="0" err="1"/>
              <a:t>edms</a:t>
            </a:r>
            <a:r>
              <a:rPr lang="en-US" sz="1200" dirty="0"/>
              <a:t> </a:t>
            </a:r>
            <a:r>
              <a:rPr lang="en-US" sz="1200" dirty="0">
                <a:hlinkClick r:id="rId2"/>
              </a:rPr>
              <a:t>2303664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 All electrical failure modes quantified in </a:t>
            </a:r>
            <a:r>
              <a:rPr lang="en-US" sz="1200" dirty="0" err="1"/>
              <a:t>edms</a:t>
            </a:r>
            <a:r>
              <a:rPr lang="en-US" sz="1200" dirty="0"/>
              <a:t> </a:t>
            </a:r>
            <a:r>
              <a:rPr lang="en-US" sz="1200" dirty="0">
                <a:hlinkClick r:id="rId3"/>
              </a:rPr>
              <a:t>2382265</a:t>
            </a:r>
            <a:r>
              <a:rPr lang="en-US" sz="1200" dirty="0"/>
              <a:t> (</a:t>
            </a:r>
            <a:r>
              <a:rPr lang="en-GB" sz="1200" dirty="0"/>
              <a:t>risk assessment for DFX conservatively cover those for DFM</a:t>
            </a:r>
            <a:r>
              <a:rPr lang="en-US" sz="1200" dirty="0"/>
              <a:t>)</a:t>
            </a:r>
          </a:p>
          <a:p>
            <a:endParaRPr lang="en-US" sz="1200" dirty="0"/>
          </a:p>
          <a:p>
            <a:r>
              <a:rPr lang="en-US" sz="1200" dirty="0"/>
              <a:t> All electrical failure modes mitigated in </a:t>
            </a:r>
            <a:r>
              <a:rPr lang="en-US" sz="1200" dirty="0" err="1"/>
              <a:t>edms</a:t>
            </a:r>
            <a:r>
              <a:rPr lang="en-US" sz="1200" dirty="0"/>
              <a:t> </a:t>
            </a:r>
            <a:r>
              <a:rPr lang="en-US" sz="1200" dirty="0">
                <a:hlinkClick r:id="rId4"/>
              </a:rPr>
              <a:t>2610846</a:t>
            </a:r>
            <a:r>
              <a:rPr lang="en-US" sz="1200" dirty="0"/>
              <a:t> (mitigations for DFX conservatively cover those for DFM)</a:t>
            </a:r>
          </a:p>
          <a:p>
            <a:endParaRPr lang="en-GB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E7CD38-6C29-4C2E-9E50-1308E2632C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992" y="2355726"/>
            <a:ext cx="3924000" cy="2176732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EF0DB125-63D4-48D4-951B-4C7C58F075CC}"/>
              </a:ext>
            </a:extLst>
          </p:cNvPr>
          <p:cNvGrpSpPr/>
          <p:nvPr/>
        </p:nvGrpSpPr>
        <p:grpSpPr>
          <a:xfrm>
            <a:off x="4714200" y="510944"/>
            <a:ext cx="4394304" cy="3824822"/>
            <a:chOff x="4714200" y="510944"/>
            <a:chExt cx="4394304" cy="3824822"/>
          </a:xfrm>
        </p:grpSpPr>
        <p:pic>
          <p:nvPicPr>
            <p:cNvPr id="7" name="Picture 6" descr="Graphical user interface, application, Word&#10;&#10;Description automatically generated">
              <a:extLst>
                <a:ext uri="{FF2B5EF4-FFF2-40B4-BE49-F238E27FC236}">
                  <a16:creationId xmlns:a16="http://schemas.microsoft.com/office/drawing/2014/main" id="{DC462550-B885-44DB-BCA0-9C9D41A69B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3462" t="14171" r="34250" b="39967"/>
            <a:stretch/>
          </p:blipFill>
          <p:spPr>
            <a:xfrm>
              <a:off x="5794142" y="510944"/>
              <a:ext cx="2306250" cy="1800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Picture 10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20A50BE4-318B-4A31-AED9-BF177807E8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4250" t="13840" r="35038" b="42835"/>
            <a:stretch/>
          </p:blipFill>
          <p:spPr>
            <a:xfrm>
              <a:off x="4714200" y="2715130"/>
              <a:ext cx="2090048" cy="1620000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2" descr="Graphical user interface, text, application, Word&#10;&#10;Description automatically generated">
              <a:extLst>
                <a:ext uri="{FF2B5EF4-FFF2-40B4-BE49-F238E27FC236}">
                  <a16:creationId xmlns:a16="http://schemas.microsoft.com/office/drawing/2014/main" id="{D5162C4B-9415-4890-8FC8-BF5F15F72D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8739" t="13841" r="42130" b="42834"/>
            <a:stretch/>
          </p:blipFill>
          <p:spPr>
            <a:xfrm>
              <a:off x="7126004" y="2715766"/>
              <a:ext cx="1982500" cy="1620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5EABB8D-09E2-471C-9DF6-91644DA01666}"/>
                </a:ext>
              </a:extLst>
            </p:cNvPr>
            <p:cNvCxnSpPr/>
            <p:nvPr/>
          </p:nvCxnSpPr>
          <p:spPr>
            <a:xfrm flipH="1">
              <a:off x="6588224" y="2370867"/>
              <a:ext cx="216024" cy="27289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427563E-06B4-4C21-89DF-EFEDBC34AC18}"/>
                </a:ext>
              </a:extLst>
            </p:cNvPr>
            <p:cNvCxnSpPr>
              <a:cxnSpLocks/>
            </p:cNvCxnSpPr>
            <p:nvPr/>
          </p:nvCxnSpPr>
          <p:spPr>
            <a:xfrm>
              <a:off x="7020272" y="2361820"/>
              <a:ext cx="216024" cy="28193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2051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D1EA7-6F0C-45E2-9059-E0F912027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3B59AF-0947-46F6-8AA4-3344766828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859" y="835744"/>
            <a:ext cx="7920000" cy="3680222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 Submit technical report with safety device calculation to HSE for approval.  </a:t>
            </a:r>
          </a:p>
          <a:p>
            <a:pPr marL="0" indent="0" algn="ctr">
              <a:buNone/>
            </a:pPr>
            <a:endParaRPr lang="en-US" sz="2400" dirty="0"/>
          </a:p>
          <a:p>
            <a:pPr algn="ctr"/>
            <a:r>
              <a:rPr lang="en-US" sz="2400" dirty="0"/>
              <a:t> </a:t>
            </a:r>
            <a:r>
              <a:rPr lang="en-GB" sz="2400" dirty="0"/>
              <a:t>Discuss and agree in advance who will be the designated notified body (</a:t>
            </a:r>
            <a:r>
              <a:rPr lang="en-GB" sz="2400" dirty="0" err="1"/>
              <a:t>e.g</a:t>
            </a:r>
            <a:r>
              <a:rPr lang="en-GB" sz="2400" dirty="0"/>
              <a:t> SOTON / External contractor).</a:t>
            </a:r>
            <a:endParaRPr lang="en-US" sz="2400" dirty="0"/>
          </a:p>
          <a:p>
            <a:pPr marL="91440" lvl="1" indent="0" algn="ctr">
              <a:buNone/>
            </a:pPr>
            <a:endParaRPr lang="en-GB" sz="2000" dirty="0"/>
          </a:p>
          <a:p>
            <a:pPr lvl="1" algn="ctr"/>
            <a:r>
              <a:rPr lang="en-GB" sz="2000" dirty="0"/>
              <a:t> </a:t>
            </a:r>
            <a:r>
              <a:rPr lang="en-GB" dirty="0"/>
              <a:t>Detailed sequence for maintenance &amp; repair to be finalised following F2 test bench. </a:t>
            </a:r>
          </a:p>
          <a:p>
            <a:pPr lvl="1" algn="ctr"/>
            <a:endParaRPr lang="en-GB" sz="2000" dirty="0">
              <a:solidFill>
                <a:schemeClr val="accent4"/>
              </a:solidFill>
            </a:endParaRPr>
          </a:p>
          <a:p>
            <a:pPr marL="91440" lvl="1" indent="0" algn="ctr">
              <a:buNone/>
            </a:pPr>
            <a:endParaRPr lang="en-GB" sz="2000" dirty="0"/>
          </a:p>
          <a:p>
            <a:pPr lvl="1" algn="ctr"/>
            <a:endParaRPr lang="en-GB" sz="2000" dirty="0"/>
          </a:p>
          <a:p>
            <a:pPr lvl="1" algn="ctr"/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372EB3-A519-4170-8DB0-CD7E7AAD5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DFM - DDR Review 26 October 2021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29506-D6D6-4D3C-AA85-2B8D5CECC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14924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purl.org/dc/terms/"/>
    <ds:schemaRef ds:uri="http://www.w3.org/XML/1998/namespace"/>
    <ds:schemaRef ds:uri="http://schemas.microsoft.com/office/2006/documentManagement/types"/>
    <ds:schemaRef ds:uri="8946e33d-fd2f-4ae4-8ee9-d90c129cdf9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73158</TotalTime>
  <Words>1009</Words>
  <Application>Microsoft Office PowerPoint</Application>
  <PresentationFormat>On-screen Show (16:9)</PresentationFormat>
  <Paragraphs>155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Equipment safety &amp; safety aspects in the LHC tunnel</vt:lpstr>
      <vt:lpstr>Agenda</vt:lpstr>
      <vt:lpstr>Recommendations from the DFM CDR</vt:lpstr>
      <vt:lpstr>DFM PED category &amp; requirements</vt:lpstr>
      <vt:lpstr>Conformity compliance strategy</vt:lpstr>
      <vt:lpstr>Radiation protection safety</vt:lpstr>
      <vt:lpstr>Cryogenic safety</vt:lpstr>
      <vt:lpstr>Electrical safety aspects</vt:lpstr>
      <vt:lpstr>Next steps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Nora Grada</cp:lastModifiedBy>
  <cp:revision>1838</cp:revision>
  <cp:lastPrinted>2019-01-22T10:03:07Z</cp:lastPrinted>
  <dcterms:created xsi:type="dcterms:W3CDTF">2016-02-11T10:47:23Z</dcterms:created>
  <dcterms:modified xsi:type="dcterms:W3CDTF">2022-01-18T09:57:11Z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