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9" r:id="rId5"/>
  </p:sldMasterIdLst>
  <p:notesMasterIdLst>
    <p:notesMasterId r:id="rId31"/>
  </p:notesMasterIdLst>
  <p:handoutMasterIdLst>
    <p:handoutMasterId r:id="rId32"/>
  </p:handoutMasterIdLst>
  <p:sldIdLst>
    <p:sldId id="263" r:id="rId6"/>
    <p:sldId id="292" r:id="rId7"/>
    <p:sldId id="298" r:id="rId8"/>
    <p:sldId id="582" r:id="rId9"/>
    <p:sldId id="274" r:id="rId10"/>
    <p:sldId id="560" r:id="rId11"/>
    <p:sldId id="296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72" r:id="rId23"/>
    <p:sldId id="273" r:id="rId24"/>
    <p:sldId id="294" r:id="rId25"/>
    <p:sldId id="583" r:id="rId26"/>
    <p:sldId id="297" r:id="rId27"/>
    <p:sldId id="266" r:id="rId28"/>
    <p:sldId id="558" r:id="rId29"/>
    <p:sldId id="519" r:id="rId3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9290025-36A1-04DA-8526-D0EC28A9F1F8}" name="Yann Leclercq" initials="YL" userId="S::yann.leclercq@cern.ch::9d9c1369-b4d3-48cb-a513-b6c7f7e2d65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D900"/>
    <a:srgbClr val="D2CD00"/>
    <a:srgbClr val="F8F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69" autoAdjust="0"/>
    <p:restoredTop sz="94757" autoAdjust="0"/>
  </p:normalViewPr>
  <p:slideViewPr>
    <p:cSldViewPr snapToObjects="1" showGuides="1">
      <p:cViewPr varScale="1">
        <p:scale>
          <a:sx n="106" d="100"/>
          <a:sy n="106" d="100"/>
        </p:scale>
        <p:origin x="196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37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17/01/2022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17/01/2022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7347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2805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5572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7163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585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042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984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DFM detailed design review – 18.01.2022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215232"/>
            <a:ext cx="4041775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4456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0204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1"/>
            <a:ext cx="6553200" cy="360000"/>
          </a:xfrm>
        </p:spPr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4014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1"/>
            <a:ext cx="6550800" cy="360000"/>
          </a:xfrm>
        </p:spPr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1937785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1"/>
            <a:ext cx="6573000" cy="360000"/>
          </a:xfrm>
        </p:spPr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3" y="381001"/>
            <a:ext cx="3134659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292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2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3402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1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DFM detailed design review – 18.01.2022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3" y="381001"/>
            <a:ext cx="3134659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49"/>
            <a:ext cx="6480000" cy="349251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3154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2000" y="20701"/>
            <a:ext cx="7920000" cy="720000"/>
          </a:xfrm>
        </p:spPr>
        <p:txBody>
          <a:bodyPr anchor="ctr" anchorCtr="1"/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13859" y="826293"/>
            <a:ext cx="7920000" cy="4906963"/>
          </a:xfrm>
        </p:spPr>
        <p:txBody>
          <a:bodyPr lIns="0" tIns="0" rIns="0" bIns="0"/>
          <a:lstStyle>
            <a:lvl1pPr marL="91440" indent="-137160">
              <a:spcBef>
                <a:spcPts val="300"/>
              </a:spcBef>
              <a:spcAft>
                <a:spcPts val="0"/>
              </a:spcAft>
              <a:defRPr sz="1400"/>
            </a:lvl1pPr>
            <a:lvl2pPr marL="228600" indent="-137160">
              <a:spcBef>
                <a:spcPts val="200"/>
              </a:spcBef>
              <a:spcAft>
                <a:spcPts val="0"/>
              </a:spcAft>
              <a:defRPr sz="1000"/>
            </a:lvl2pPr>
            <a:lvl3pPr marL="338328" indent="-137160">
              <a:spcBef>
                <a:spcPts val="200"/>
              </a:spcBef>
              <a:spcAft>
                <a:spcPts val="0"/>
              </a:spcAft>
              <a:defRPr sz="800"/>
            </a:lvl3pPr>
            <a:lvl4pPr marL="411480" indent="-137160">
              <a:spcBef>
                <a:spcPts val="200"/>
              </a:spcBef>
              <a:spcAft>
                <a:spcPts val="0"/>
              </a:spcAft>
              <a:defRPr sz="600"/>
            </a:lvl4pPr>
            <a:lvl5pPr marL="457200" indent="-137160">
              <a:spcBef>
                <a:spcPts val="200"/>
              </a:spcBef>
              <a:spcAft>
                <a:spcPts val="0"/>
              </a:spcAft>
              <a:defRPr sz="400"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492997"/>
            <a:ext cx="6627000" cy="360000"/>
          </a:xfrm>
        </p:spPr>
        <p:txBody>
          <a:bodyPr/>
          <a:lstStyle/>
          <a:p>
            <a:r>
              <a:rPr lang="en-GB"/>
              <a:t>DFM detailed design review – 18.01.2022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748504" y="6429373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5042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DFM detailed design review – 18.01.2022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1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DFM detailed design review – 18.01.2022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1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7991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45720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914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3716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8288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8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png"/><Relationship Id="rId5" Type="http://schemas.openxmlformats.org/officeDocument/2006/relationships/image" Target="../media/image57.jpg"/><Relationship Id="rId4" Type="http://schemas.openxmlformats.org/officeDocument/2006/relationships/image" Target="../media/image5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7" Type="http://schemas.openxmlformats.org/officeDocument/2006/relationships/image" Target="../media/image68.jp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g"/><Relationship Id="rId5" Type="http://schemas.openxmlformats.org/officeDocument/2006/relationships/image" Target="../media/image66.jpg"/><Relationship Id="rId4" Type="http://schemas.openxmlformats.org/officeDocument/2006/relationships/image" Target="../media/image6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g"/><Relationship Id="rId5" Type="http://schemas.microsoft.com/office/2007/relationships/hdphoto" Target="../media/hdphoto1.wdp"/><Relationship Id="rId4" Type="http://schemas.openxmlformats.org/officeDocument/2006/relationships/image" Target="../media/image7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6.jp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hyperlink" Target="https://edms.cern.ch/document/2682158/1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3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43608" y="2745024"/>
            <a:ext cx="7520880" cy="2268152"/>
          </a:xfrm>
        </p:spPr>
        <p:txBody>
          <a:bodyPr/>
          <a:lstStyle/>
          <a:p>
            <a:r>
              <a:rPr lang="en-US" dirty="0"/>
              <a:t>DFM engineering detailed design:</a:t>
            </a:r>
            <a:br>
              <a:rPr lang="en-US" dirty="0"/>
            </a:br>
            <a:r>
              <a:rPr lang="en-US" sz="2400" dirty="0"/>
              <a:t>- interfaces</a:t>
            </a:r>
            <a:br>
              <a:rPr lang="en-US" sz="2400" dirty="0"/>
            </a:br>
            <a:r>
              <a:rPr lang="en-US" sz="2400" dirty="0"/>
              <a:t>- assembly</a:t>
            </a:r>
            <a:br>
              <a:rPr lang="en-US" sz="2400" dirty="0"/>
            </a:br>
            <a:r>
              <a:rPr lang="en-US" sz="2400" dirty="0"/>
              <a:t>- installation </a:t>
            </a:r>
            <a:r>
              <a:rPr lang="en-US" sz="1800" dirty="0"/>
              <a:t>(DSHM handling and connection to DFM)</a:t>
            </a:r>
            <a:br>
              <a:rPr lang="en-US" sz="2400" dirty="0"/>
            </a:br>
            <a:r>
              <a:rPr lang="en-US" sz="2400" dirty="0"/>
              <a:t>- maintenance</a:t>
            </a:r>
            <a:endParaRPr lang="en-GB" sz="2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43608" y="5232648"/>
            <a:ext cx="6480000" cy="500608"/>
          </a:xfrm>
        </p:spPr>
        <p:txBody>
          <a:bodyPr/>
          <a:lstStyle/>
          <a:p>
            <a:r>
              <a:rPr lang="en-US" dirty="0"/>
              <a:t>P. Schneider*, R. Betemps for WP6a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043608" y="5899150"/>
            <a:ext cx="6480000" cy="349250"/>
          </a:xfrm>
        </p:spPr>
        <p:txBody>
          <a:bodyPr/>
          <a:lstStyle/>
          <a:p>
            <a:r>
              <a:rPr lang="en-US" dirty="0"/>
              <a:t>DFM detailed design review – 18.01.2022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95129DF3-4193-4CA4-930C-69DFD1CA9C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68" t="34630" b="28017"/>
          <a:stretch/>
        </p:blipFill>
        <p:spPr>
          <a:xfrm>
            <a:off x="468002" y="4575600"/>
            <a:ext cx="6143359" cy="1346754"/>
          </a:xfrm>
          <a:prstGeom prst="rect">
            <a:avLst/>
          </a:prstGeom>
        </p:spPr>
      </p:pic>
      <p:pic>
        <p:nvPicPr>
          <p:cNvPr id="5" name="Picture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11F208D6-BFBF-4084-BB16-93791447CC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68" t="34630" b="28017"/>
          <a:stretch/>
        </p:blipFill>
        <p:spPr>
          <a:xfrm>
            <a:off x="468000" y="1585236"/>
            <a:ext cx="6143360" cy="1346753"/>
          </a:xfrm>
          <a:prstGeom prst="rect">
            <a:avLst/>
          </a:prstGeom>
        </p:spPr>
      </p:pic>
      <p:pic>
        <p:nvPicPr>
          <p:cNvPr id="9" name="Picture 8" descr="A picture containing device&#10;&#10;Description automatically generated">
            <a:extLst>
              <a:ext uri="{FF2B5EF4-FFF2-40B4-BE49-F238E27FC236}">
                <a16:creationId xmlns:a16="http://schemas.microsoft.com/office/drawing/2014/main" id="{D0C14B86-8D4A-4E85-9AE8-F1F39126A6D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640" t="42505" b="34294"/>
          <a:stretch/>
        </p:blipFill>
        <p:spPr>
          <a:xfrm>
            <a:off x="470745" y="3524413"/>
            <a:ext cx="6178978" cy="717388"/>
          </a:xfrm>
          <a:prstGeom prst="rect">
            <a:avLst/>
          </a:prstGeom>
        </p:spPr>
      </p:pic>
      <p:sp>
        <p:nvSpPr>
          <p:cNvPr id="157" name="Rectangle 156">
            <a:extLst>
              <a:ext uri="{FF2B5EF4-FFF2-40B4-BE49-F238E27FC236}">
                <a16:creationId xmlns:a16="http://schemas.microsoft.com/office/drawing/2014/main" id="{11CE776C-3504-4289-BA6E-997083593AA2}"/>
              </a:ext>
            </a:extLst>
          </p:cNvPr>
          <p:cNvSpPr/>
          <p:nvPr/>
        </p:nvSpPr>
        <p:spPr>
          <a:xfrm>
            <a:off x="449317" y="1268760"/>
            <a:ext cx="6277634" cy="496855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3313"/>
            <a:ext cx="7920000" cy="468809"/>
          </a:xfrm>
          <a:ln>
            <a:noFill/>
          </a:ln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US" dirty="0"/>
              <a:t>#2 : Lift DSHM to intermediate position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DFM detailed design review – 18.01.2022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E8AC82-6A28-4C58-9C04-85EAE77E9FDB}"/>
              </a:ext>
            </a:extLst>
          </p:cNvPr>
          <p:cNvSpPr txBox="1"/>
          <p:nvPr/>
        </p:nvSpPr>
        <p:spPr>
          <a:xfrm>
            <a:off x="6760058" y="1524576"/>
            <a:ext cx="238394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DFM</a:t>
            </a:r>
            <a:r>
              <a:rPr lang="en-US" sz="1000" dirty="0"/>
              <a:t>: No action</a:t>
            </a:r>
          </a:p>
          <a:p>
            <a:endParaRPr lang="en-US" sz="1000" b="1" dirty="0"/>
          </a:p>
          <a:p>
            <a:r>
              <a:rPr lang="en-US" sz="1000" b="1" dirty="0"/>
              <a:t>DSHM</a:t>
            </a:r>
            <a:r>
              <a:rPr lang="en-US" sz="1000" dirty="0"/>
              <a:t>: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Rise simultaneously the 4 yellow supports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Monitor:</a:t>
            </a:r>
          </a:p>
          <a:p>
            <a:pPr marL="360000" lvl="1" indent="-171450">
              <a:buFontTx/>
              <a:buChar char="-"/>
            </a:pPr>
            <a:r>
              <a:rPr lang="en-US" sz="1000" dirty="0"/>
              <a:t>Head displacement</a:t>
            </a:r>
          </a:p>
          <a:p>
            <a:pPr marL="360000" lvl="1" indent="-171450">
              <a:buFontTx/>
              <a:buChar char="-"/>
            </a:pPr>
            <a:r>
              <a:rPr lang="en-US" sz="1000" dirty="0"/>
              <a:t>Relative displacement tray/yellow support</a:t>
            </a:r>
          </a:p>
          <a:p>
            <a:pPr marL="360000" lvl="1" indent="-171450">
              <a:buFontTx/>
              <a:buChar char="-"/>
            </a:pPr>
            <a:r>
              <a:rPr lang="en-US" sz="1000" dirty="0"/>
              <a:t>Slope extension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Slope extension of 82 mm for vertical translation of the top trays</a:t>
            </a:r>
            <a:endParaRPr lang="en-GB" sz="1000" dirty="0"/>
          </a:p>
          <a:p>
            <a:pPr marL="742950" lvl="1" indent="-285750">
              <a:buFontTx/>
              <a:buChar char="-"/>
            </a:pPr>
            <a:endParaRPr lang="en-GB" sz="1000" dirty="0"/>
          </a:p>
        </p:txBody>
      </p:sp>
      <p:sp>
        <p:nvSpPr>
          <p:cNvPr id="70" name="Arc 69">
            <a:extLst>
              <a:ext uri="{FF2B5EF4-FFF2-40B4-BE49-F238E27FC236}">
                <a16:creationId xmlns:a16="http://schemas.microsoft.com/office/drawing/2014/main" id="{737F7043-3B7E-435C-B861-1057B6654F21}"/>
              </a:ext>
            </a:extLst>
          </p:cNvPr>
          <p:cNvSpPr/>
          <p:nvPr/>
        </p:nvSpPr>
        <p:spPr>
          <a:xfrm>
            <a:off x="1145269" y="4993497"/>
            <a:ext cx="761020" cy="838171"/>
          </a:xfrm>
          <a:prstGeom prst="arc">
            <a:avLst>
              <a:gd name="adj1" fmla="val 18979201"/>
              <a:gd name="adj2" fmla="val 0"/>
            </a:avLst>
          </a:prstGeom>
          <a:ln w="3175">
            <a:solidFill>
              <a:schemeClr val="tx1"/>
            </a:solidFill>
            <a:headEnd type="triangl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A52F68D-B0A5-4367-AD9C-9B5C581EC8DE}"/>
              </a:ext>
            </a:extLst>
          </p:cNvPr>
          <p:cNvSpPr txBox="1"/>
          <p:nvPr/>
        </p:nvSpPr>
        <p:spPr>
          <a:xfrm>
            <a:off x="1835099" y="5175386"/>
            <a:ext cx="5458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16.5°</a:t>
            </a:r>
          </a:p>
        </p:txBody>
      </p: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EADB8BC3-C139-431A-AB81-6EEEE12D188F}"/>
              </a:ext>
            </a:extLst>
          </p:cNvPr>
          <p:cNvCxnSpPr>
            <a:cxnSpLocks/>
          </p:cNvCxnSpPr>
          <p:nvPr/>
        </p:nvCxnSpPr>
        <p:spPr>
          <a:xfrm>
            <a:off x="4479821" y="1340768"/>
            <a:ext cx="0" cy="4680520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triangl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C4A132EC-2296-4F79-B33D-9EC8A0F16CAD}"/>
              </a:ext>
            </a:extLst>
          </p:cNvPr>
          <p:cNvCxnSpPr>
            <a:cxnSpLocks/>
          </p:cNvCxnSpPr>
          <p:nvPr/>
        </p:nvCxnSpPr>
        <p:spPr>
          <a:xfrm>
            <a:off x="467798" y="1416464"/>
            <a:ext cx="0" cy="4538805"/>
          </a:xfrm>
          <a:prstGeom prst="line">
            <a:avLst/>
          </a:prstGeom>
          <a:ln w="3175">
            <a:solidFill>
              <a:srgbClr val="0070C0"/>
            </a:solidFill>
            <a:prstDash val="solid"/>
            <a:headEnd type="non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B11D2CEF-D141-4B93-B4A7-C731D293590B}"/>
              </a:ext>
            </a:extLst>
          </p:cNvPr>
          <p:cNvCxnSpPr>
            <a:cxnSpLocks/>
          </p:cNvCxnSpPr>
          <p:nvPr/>
        </p:nvCxnSpPr>
        <p:spPr>
          <a:xfrm flipH="1">
            <a:off x="468002" y="4908952"/>
            <a:ext cx="6258951" cy="0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triangl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4BF8DADE-AB10-4CE3-8B45-A5A39788EA9B}"/>
              </a:ext>
            </a:extLst>
          </p:cNvPr>
          <p:cNvCxnSpPr>
            <a:cxnSpLocks/>
          </p:cNvCxnSpPr>
          <p:nvPr/>
        </p:nvCxnSpPr>
        <p:spPr>
          <a:xfrm>
            <a:off x="5387758" y="1586409"/>
            <a:ext cx="0" cy="436886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TextBox 162">
            <a:extLst>
              <a:ext uri="{FF2B5EF4-FFF2-40B4-BE49-F238E27FC236}">
                <a16:creationId xmlns:a16="http://schemas.microsoft.com/office/drawing/2014/main" id="{C4298B20-52C9-4F95-83DA-A8EDC5AD1BBB}"/>
              </a:ext>
            </a:extLst>
          </p:cNvPr>
          <p:cNvSpPr txBox="1"/>
          <p:nvPr/>
        </p:nvSpPr>
        <p:spPr>
          <a:xfrm>
            <a:off x="4664182" y="1385372"/>
            <a:ext cx="14492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Rotation point position</a:t>
            </a:r>
            <a:endParaRPr lang="en-GB" sz="900" dirty="0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3BD662DE-527C-49DB-BED2-53B2F3506433}"/>
              </a:ext>
            </a:extLst>
          </p:cNvPr>
          <p:cNvSpPr txBox="1"/>
          <p:nvPr/>
        </p:nvSpPr>
        <p:spPr>
          <a:xfrm>
            <a:off x="429472" y="1289922"/>
            <a:ext cx="1366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DSHM fixed position </a:t>
            </a:r>
          </a:p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cable tray</a:t>
            </a:r>
            <a:endParaRPr lang="en-GB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0F8E8009-A811-48ED-AC53-546CCCA81128}"/>
              </a:ext>
            </a:extLst>
          </p:cNvPr>
          <p:cNvCxnSpPr>
            <a:cxnSpLocks/>
          </p:cNvCxnSpPr>
          <p:nvPr/>
        </p:nvCxnSpPr>
        <p:spPr>
          <a:xfrm>
            <a:off x="4173431" y="1613840"/>
            <a:ext cx="0" cy="4368861"/>
          </a:xfrm>
          <a:prstGeom prst="line">
            <a:avLst/>
          </a:prstGeom>
          <a:ln w="9525">
            <a:solidFill>
              <a:srgbClr val="00B05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7" name="TextBox 166">
            <a:extLst>
              <a:ext uri="{FF2B5EF4-FFF2-40B4-BE49-F238E27FC236}">
                <a16:creationId xmlns:a16="http://schemas.microsoft.com/office/drawing/2014/main" id="{BF0F325B-C002-49E2-AD5A-2FADE3E84A2E}"/>
              </a:ext>
            </a:extLst>
          </p:cNvPr>
          <p:cNvSpPr txBox="1"/>
          <p:nvPr/>
        </p:nvSpPr>
        <p:spPr>
          <a:xfrm>
            <a:off x="4126943" y="2832430"/>
            <a:ext cx="8808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-741</a:t>
            </a:r>
            <a:endParaRPr lang="en-GB" sz="800" dirty="0"/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C1A395BE-66DC-46F4-A5C5-34DDAA5E4615}"/>
              </a:ext>
            </a:extLst>
          </p:cNvPr>
          <p:cNvSpPr txBox="1"/>
          <p:nvPr/>
        </p:nvSpPr>
        <p:spPr>
          <a:xfrm>
            <a:off x="5347347" y="2824797"/>
            <a:ext cx="8808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2250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6A663B21-B678-41DE-B732-6EA39CF2447C}"/>
              </a:ext>
            </a:extLst>
          </p:cNvPr>
          <p:cNvCxnSpPr>
            <a:cxnSpLocks/>
          </p:cNvCxnSpPr>
          <p:nvPr/>
        </p:nvCxnSpPr>
        <p:spPr>
          <a:xfrm>
            <a:off x="2260574" y="1601647"/>
            <a:ext cx="0" cy="4368861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TextBox 174">
            <a:extLst>
              <a:ext uri="{FF2B5EF4-FFF2-40B4-BE49-F238E27FC236}">
                <a16:creationId xmlns:a16="http://schemas.microsoft.com/office/drawing/2014/main" id="{84247F82-8C73-47AE-8D33-E485BAA89F56}"/>
              </a:ext>
            </a:extLst>
          </p:cNvPr>
          <p:cNvSpPr txBox="1"/>
          <p:nvPr/>
        </p:nvSpPr>
        <p:spPr>
          <a:xfrm>
            <a:off x="145890" y="4984392"/>
            <a:ext cx="753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-391</a:t>
            </a:r>
            <a:endParaRPr lang="en-GB" sz="800" b="1" dirty="0">
              <a:solidFill>
                <a:srgbClr val="FFC000"/>
              </a:solidFill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5BB1144B-EAAB-4F2B-9736-B20A55A8B434}"/>
              </a:ext>
            </a:extLst>
          </p:cNvPr>
          <p:cNvSpPr txBox="1"/>
          <p:nvPr/>
        </p:nvSpPr>
        <p:spPr>
          <a:xfrm>
            <a:off x="2267746" y="2833478"/>
            <a:ext cx="8808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-5374</a:t>
            </a:r>
            <a:endParaRPr lang="en-GB" sz="800" dirty="0">
              <a:highlight>
                <a:srgbClr val="FFFFFF"/>
              </a:highlight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F757208A-FE0C-4343-A8BC-F730D51ECEAD}"/>
              </a:ext>
            </a:extLst>
          </p:cNvPr>
          <p:cNvSpPr txBox="1"/>
          <p:nvPr/>
        </p:nvSpPr>
        <p:spPr>
          <a:xfrm>
            <a:off x="2843810" y="1400654"/>
            <a:ext cx="14492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DSHM Head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8AC21A6B-58F8-4988-B7EC-9E15BB5FFDC2}"/>
              </a:ext>
            </a:extLst>
          </p:cNvPr>
          <p:cNvSpPr txBox="1"/>
          <p:nvPr/>
        </p:nvSpPr>
        <p:spPr>
          <a:xfrm>
            <a:off x="291285" y="4793752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8385795F-36E4-4D26-A4D2-56DABE612347}"/>
              </a:ext>
            </a:extLst>
          </p:cNvPr>
          <p:cNvCxnSpPr>
            <a:cxnSpLocks/>
          </p:cNvCxnSpPr>
          <p:nvPr/>
        </p:nvCxnSpPr>
        <p:spPr>
          <a:xfrm flipV="1">
            <a:off x="468000" y="5085184"/>
            <a:ext cx="4196180" cy="6930"/>
          </a:xfrm>
          <a:prstGeom prst="straightConnector1">
            <a:avLst/>
          </a:prstGeom>
          <a:ln w="9525">
            <a:solidFill>
              <a:srgbClr val="FFC00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E886F0-F45E-476E-8993-A6845371B185}"/>
              </a:ext>
            </a:extLst>
          </p:cNvPr>
          <p:cNvCxnSpPr/>
          <p:nvPr/>
        </p:nvCxnSpPr>
        <p:spPr>
          <a:xfrm flipV="1">
            <a:off x="762172" y="3313080"/>
            <a:ext cx="114406" cy="342954"/>
          </a:xfrm>
          <a:prstGeom prst="line">
            <a:avLst/>
          </a:prstGeom>
          <a:ln w="3175">
            <a:solidFill>
              <a:schemeClr val="bg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FEF9FA66-1F25-4960-90C0-9A1DC0044515}"/>
              </a:ext>
            </a:extLst>
          </p:cNvPr>
          <p:cNvCxnSpPr/>
          <p:nvPr/>
        </p:nvCxnSpPr>
        <p:spPr>
          <a:xfrm flipV="1">
            <a:off x="2146168" y="3655424"/>
            <a:ext cx="114406" cy="342954"/>
          </a:xfrm>
          <a:prstGeom prst="line">
            <a:avLst/>
          </a:prstGeom>
          <a:ln w="3175">
            <a:solidFill>
              <a:schemeClr val="bg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709033FB-5B41-4DD8-AC2B-89C4D607B11A}"/>
              </a:ext>
            </a:extLst>
          </p:cNvPr>
          <p:cNvCxnSpPr>
            <a:cxnSpLocks/>
          </p:cNvCxnSpPr>
          <p:nvPr/>
        </p:nvCxnSpPr>
        <p:spPr>
          <a:xfrm flipH="1">
            <a:off x="848584" y="5013178"/>
            <a:ext cx="1411990" cy="399405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8" name="Arc 187">
            <a:extLst>
              <a:ext uri="{FF2B5EF4-FFF2-40B4-BE49-F238E27FC236}">
                <a16:creationId xmlns:a16="http://schemas.microsoft.com/office/drawing/2014/main" id="{21EA16CF-0A95-4504-BD34-7C8282ACB9C6}"/>
              </a:ext>
            </a:extLst>
          </p:cNvPr>
          <p:cNvSpPr/>
          <p:nvPr/>
        </p:nvSpPr>
        <p:spPr>
          <a:xfrm rot="12844698">
            <a:off x="992743" y="3535372"/>
            <a:ext cx="761020" cy="838171"/>
          </a:xfrm>
          <a:prstGeom prst="arc">
            <a:avLst>
              <a:gd name="adj1" fmla="val 18979201"/>
              <a:gd name="adj2" fmla="val 0"/>
            </a:avLst>
          </a:prstGeom>
          <a:ln w="3175">
            <a:solidFill>
              <a:schemeClr val="bg1">
                <a:lumMod val="50000"/>
              </a:schemeClr>
            </a:solidFill>
            <a:headEnd type="triangl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3F63D091-C48B-486F-8DCE-BB68C85A1537}"/>
              </a:ext>
            </a:extLst>
          </p:cNvPr>
          <p:cNvSpPr txBox="1"/>
          <p:nvPr/>
        </p:nvSpPr>
        <p:spPr>
          <a:xfrm>
            <a:off x="529678" y="3763783"/>
            <a:ext cx="437511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65000"/>
                  </a:schemeClr>
                </a:solidFill>
                <a:highlight>
                  <a:srgbClr val="FFFFFF"/>
                </a:highlight>
              </a:rPr>
              <a:t>14°</a:t>
            </a:r>
          </a:p>
        </p:txBody>
      </p: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0B034DE8-074B-4DE8-9C55-57D052A2B915}"/>
              </a:ext>
            </a:extLst>
          </p:cNvPr>
          <p:cNvCxnSpPr>
            <a:cxnSpLocks/>
          </p:cNvCxnSpPr>
          <p:nvPr/>
        </p:nvCxnSpPr>
        <p:spPr>
          <a:xfrm flipH="1" flipV="1">
            <a:off x="644312" y="3619898"/>
            <a:ext cx="1501856" cy="38785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566AD10-55E6-4A57-BE0D-6CC76E0D0243}"/>
              </a:ext>
            </a:extLst>
          </p:cNvPr>
          <p:cNvCxnSpPr>
            <a:cxnSpLocks/>
          </p:cNvCxnSpPr>
          <p:nvPr/>
        </p:nvCxnSpPr>
        <p:spPr>
          <a:xfrm>
            <a:off x="468002" y="3998378"/>
            <a:ext cx="6258951" cy="10462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5CDEB2C-937D-41F9-9642-0E096D999436}"/>
              </a:ext>
            </a:extLst>
          </p:cNvPr>
          <p:cNvSpPr txBox="1"/>
          <p:nvPr/>
        </p:nvSpPr>
        <p:spPr>
          <a:xfrm>
            <a:off x="300310" y="1809110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1A68B40-5006-4B9D-B2AC-974DA5C2D629}"/>
              </a:ext>
            </a:extLst>
          </p:cNvPr>
          <p:cNvSpPr txBox="1"/>
          <p:nvPr/>
        </p:nvSpPr>
        <p:spPr>
          <a:xfrm>
            <a:off x="300310" y="3880350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266ACC6-0C2F-485B-AB80-897104C846A3}"/>
              </a:ext>
            </a:extLst>
          </p:cNvPr>
          <p:cNvSpPr txBox="1"/>
          <p:nvPr/>
        </p:nvSpPr>
        <p:spPr>
          <a:xfrm rot="16200000">
            <a:off x="3123" y="3709726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solidFill>
                  <a:schemeClr val="bg1">
                    <a:lumMod val="65000"/>
                  </a:schemeClr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← 990 →</a:t>
            </a:r>
            <a:endParaRPr lang="en-GB" sz="800" dirty="0">
              <a:solidFill>
                <a:schemeClr val="bg1">
                  <a:lumMod val="65000"/>
                </a:schemeClr>
              </a:solidFill>
              <a:highlight>
                <a:srgbClr val="FFFFFF"/>
              </a:highlight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F38D94C-EA85-412F-83ED-E29E1D38DFCF}"/>
              </a:ext>
            </a:extLst>
          </p:cNvPr>
          <p:cNvCxnSpPr>
            <a:cxnSpLocks/>
          </p:cNvCxnSpPr>
          <p:nvPr/>
        </p:nvCxnSpPr>
        <p:spPr>
          <a:xfrm flipV="1">
            <a:off x="466912" y="1916832"/>
            <a:ext cx="6265328" cy="10464"/>
          </a:xfrm>
          <a:prstGeom prst="straightConnector1">
            <a:avLst/>
          </a:prstGeom>
          <a:ln w="3175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85EFAFA8-739E-4919-88F4-98018FDFDBED}"/>
              </a:ext>
            </a:extLst>
          </p:cNvPr>
          <p:cNvSpPr txBox="1"/>
          <p:nvPr/>
        </p:nvSpPr>
        <p:spPr>
          <a:xfrm>
            <a:off x="400611" y="2844178"/>
            <a:ext cx="422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-9824</a:t>
            </a:r>
            <a:endParaRPr lang="en-GB" sz="800" dirty="0">
              <a:solidFill>
                <a:srgbClr val="0070C0"/>
              </a:solidFill>
              <a:highlight>
                <a:srgbClr val="FFFF00"/>
              </a:highlight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C405B3D-F5C9-4212-845C-735297065E46}"/>
              </a:ext>
            </a:extLst>
          </p:cNvPr>
          <p:cNvSpPr txBox="1"/>
          <p:nvPr/>
        </p:nvSpPr>
        <p:spPr>
          <a:xfrm>
            <a:off x="2267746" y="3501008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>
                    <a:lumMod val="65000"/>
                  </a:schemeClr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4633</a:t>
            </a:r>
            <a:endParaRPr lang="en-GB" sz="900" dirty="0">
              <a:solidFill>
                <a:schemeClr val="bg1">
                  <a:lumMod val="65000"/>
                </a:schemeClr>
              </a:solidFill>
              <a:highlight>
                <a:srgbClr val="FFFFFF"/>
              </a:highlight>
            </a:endParaRPr>
          </a:p>
          <a:p>
            <a:pPr algn="ctr"/>
            <a:r>
              <a:rPr lang="en-US" sz="900" dirty="0">
                <a:solidFill>
                  <a:schemeClr val="bg1">
                    <a:lumMod val="65000"/>
                  </a:schemeClr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←   DSHM straight // to beam axis   →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0F94065-8BED-4194-9DB2-50A0822279CF}"/>
              </a:ext>
            </a:extLst>
          </p:cNvPr>
          <p:cNvSpPr txBox="1"/>
          <p:nvPr/>
        </p:nvSpPr>
        <p:spPr>
          <a:xfrm rot="900000">
            <a:off x="788345" y="3432067"/>
            <a:ext cx="149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3591</a:t>
            </a:r>
            <a:endParaRPr lang="en-GB" sz="900" dirty="0"/>
          </a:p>
          <a:p>
            <a:pPr algn="ctr"/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←          Slope length          →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35DB90C-D317-48EA-9700-66637FEDFDE1}"/>
              </a:ext>
            </a:extLst>
          </p:cNvPr>
          <p:cNvSpPr txBox="1"/>
          <p:nvPr/>
        </p:nvSpPr>
        <p:spPr>
          <a:xfrm>
            <a:off x="2598558" y="4540973"/>
            <a:ext cx="5458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ighlight>
                  <a:srgbClr val="FFFFFF"/>
                </a:highlight>
              </a:rPr>
              <a:t>+759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84FCF5BA-E0AC-45A0-9A7C-2BC76769A990}"/>
              </a:ext>
            </a:extLst>
          </p:cNvPr>
          <p:cNvSpPr/>
          <p:nvPr/>
        </p:nvSpPr>
        <p:spPr>
          <a:xfrm>
            <a:off x="2628902" y="4745356"/>
            <a:ext cx="379979" cy="346759"/>
          </a:xfrm>
          <a:custGeom>
            <a:avLst/>
            <a:gdLst>
              <a:gd name="connsiteX0" fmla="*/ 0 w 291465"/>
              <a:gd name="connsiteY0" fmla="*/ 152400 h 152400"/>
              <a:gd name="connsiteX1" fmla="*/ 0 w 291465"/>
              <a:gd name="connsiteY1" fmla="*/ 0 h 152400"/>
              <a:gd name="connsiteX2" fmla="*/ 291465 w 291465"/>
              <a:gd name="connsiteY2" fmla="*/ 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1465" h="152400">
                <a:moveTo>
                  <a:pt x="0" y="152400"/>
                </a:moveTo>
                <a:lnTo>
                  <a:pt x="0" y="0"/>
                </a:lnTo>
                <a:lnTo>
                  <a:pt x="291465" y="0"/>
                </a:lnTo>
              </a:path>
            </a:pathLst>
          </a:custGeom>
          <a:noFill/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135B3F9-E6B9-4781-9D60-616FBA228CC1}"/>
              </a:ext>
            </a:extLst>
          </p:cNvPr>
          <p:cNvCxnSpPr>
            <a:cxnSpLocks/>
          </p:cNvCxnSpPr>
          <p:nvPr/>
        </p:nvCxnSpPr>
        <p:spPr>
          <a:xfrm flipV="1">
            <a:off x="468000" y="5382634"/>
            <a:ext cx="4196180" cy="6930"/>
          </a:xfrm>
          <a:prstGeom prst="straightConnector1">
            <a:avLst/>
          </a:prstGeom>
          <a:ln w="9525">
            <a:solidFill>
              <a:srgbClr val="FFC00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8D64BCB-DB88-43A7-B8F6-2CB937D05FED}"/>
              </a:ext>
            </a:extLst>
          </p:cNvPr>
          <p:cNvCxnSpPr>
            <a:cxnSpLocks/>
          </p:cNvCxnSpPr>
          <p:nvPr/>
        </p:nvCxnSpPr>
        <p:spPr>
          <a:xfrm>
            <a:off x="2628900" y="5085184"/>
            <a:ext cx="0" cy="304380"/>
          </a:xfrm>
          <a:prstGeom prst="straightConnector1">
            <a:avLst/>
          </a:prstGeom>
          <a:ln w="3175">
            <a:solidFill>
              <a:schemeClr val="tx1"/>
            </a:solidFill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3744C09-94E3-4105-97B1-5FD7CFD7BAF0}"/>
              </a:ext>
            </a:extLst>
          </p:cNvPr>
          <p:cNvCxnSpPr>
            <a:cxnSpLocks/>
          </p:cNvCxnSpPr>
          <p:nvPr/>
        </p:nvCxnSpPr>
        <p:spPr>
          <a:xfrm>
            <a:off x="357662" y="3614567"/>
            <a:ext cx="28665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2D2027B0-3568-4A2C-8BD0-583C61D2CE4C}"/>
              </a:ext>
            </a:extLst>
          </p:cNvPr>
          <p:cNvSpPr txBox="1"/>
          <p:nvPr/>
        </p:nvSpPr>
        <p:spPr>
          <a:xfrm>
            <a:off x="107506" y="5265500"/>
            <a:ext cx="5118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-1150</a:t>
            </a:r>
            <a:endParaRPr lang="en-GB" sz="800" b="1" dirty="0">
              <a:solidFill>
                <a:srgbClr val="FFC000"/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DCFE45A-6D0C-44D8-8492-EA6FFA0B4013}"/>
              </a:ext>
            </a:extLst>
          </p:cNvPr>
          <p:cNvCxnSpPr>
            <a:cxnSpLocks/>
          </p:cNvCxnSpPr>
          <p:nvPr/>
        </p:nvCxnSpPr>
        <p:spPr>
          <a:xfrm>
            <a:off x="4556234" y="5137315"/>
            <a:ext cx="451548" cy="0"/>
          </a:xfrm>
          <a:prstGeom prst="line">
            <a:avLst/>
          </a:prstGeom>
          <a:ln w="50800">
            <a:solidFill>
              <a:srgbClr val="DED900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8476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A048D754-FADE-4917-A85C-AAA2E17BA6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26" t="35024" r="13" b="27638"/>
          <a:stretch/>
        </p:blipFill>
        <p:spPr>
          <a:xfrm>
            <a:off x="468000" y="4586402"/>
            <a:ext cx="6145200" cy="1346251"/>
          </a:xfrm>
          <a:prstGeom prst="rect">
            <a:avLst/>
          </a:prstGeom>
        </p:spPr>
      </p:pic>
      <p:pic>
        <p:nvPicPr>
          <p:cNvPr id="14" name="Picture 13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4DC2D7D6-E1CC-4989-AA19-1697F283C6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40" t="44615" r="1" b="32180"/>
          <a:stretch/>
        </p:blipFill>
        <p:spPr>
          <a:xfrm>
            <a:off x="468000" y="3459261"/>
            <a:ext cx="6145200" cy="836653"/>
          </a:xfrm>
          <a:prstGeom prst="rect">
            <a:avLst/>
          </a:prstGeom>
        </p:spPr>
      </p:pic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E7F78021-7116-442B-B96C-037D909658B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68" t="34630" b="27638"/>
          <a:stretch/>
        </p:blipFill>
        <p:spPr>
          <a:xfrm>
            <a:off x="468002" y="1585236"/>
            <a:ext cx="6143361" cy="1360419"/>
          </a:xfrm>
          <a:prstGeom prst="rect">
            <a:avLst/>
          </a:prstGeom>
        </p:spPr>
      </p:pic>
      <p:sp>
        <p:nvSpPr>
          <p:cNvPr id="94" name="Rectangle 93">
            <a:extLst>
              <a:ext uri="{FF2B5EF4-FFF2-40B4-BE49-F238E27FC236}">
                <a16:creationId xmlns:a16="http://schemas.microsoft.com/office/drawing/2014/main" id="{36D4AF07-1EF2-4161-9D2B-5206F076BA62}"/>
              </a:ext>
            </a:extLst>
          </p:cNvPr>
          <p:cNvSpPr/>
          <p:nvPr/>
        </p:nvSpPr>
        <p:spPr>
          <a:xfrm>
            <a:off x="282528" y="1268760"/>
            <a:ext cx="6444425" cy="4749856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92" name="Arc 91">
            <a:extLst>
              <a:ext uri="{FF2B5EF4-FFF2-40B4-BE49-F238E27FC236}">
                <a16:creationId xmlns:a16="http://schemas.microsoft.com/office/drawing/2014/main" id="{A989EF42-0F5B-41C9-9131-BEE60EFB1713}"/>
              </a:ext>
            </a:extLst>
          </p:cNvPr>
          <p:cNvSpPr/>
          <p:nvPr/>
        </p:nvSpPr>
        <p:spPr>
          <a:xfrm>
            <a:off x="827896" y="4986540"/>
            <a:ext cx="761020" cy="838171"/>
          </a:xfrm>
          <a:prstGeom prst="arc">
            <a:avLst>
              <a:gd name="adj1" fmla="val 17829608"/>
              <a:gd name="adj2" fmla="val 0"/>
            </a:avLst>
          </a:prstGeom>
          <a:ln w="3175">
            <a:solidFill>
              <a:schemeClr val="tx1"/>
            </a:solidFill>
            <a:headEnd type="triangl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D112D27-7E7B-410C-B71F-C10438A012AB}"/>
              </a:ext>
            </a:extLst>
          </p:cNvPr>
          <p:cNvSpPr txBox="1"/>
          <p:nvPr/>
        </p:nvSpPr>
        <p:spPr>
          <a:xfrm>
            <a:off x="1522737" y="5113113"/>
            <a:ext cx="5458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ighlight>
                  <a:srgbClr val="FFFFFF"/>
                </a:highlight>
              </a:rPr>
              <a:t>40°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24407BA3-D2EB-4032-9D7A-E11881BA1B13}"/>
              </a:ext>
            </a:extLst>
          </p:cNvPr>
          <p:cNvCxnSpPr>
            <a:cxnSpLocks/>
          </p:cNvCxnSpPr>
          <p:nvPr/>
        </p:nvCxnSpPr>
        <p:spPr>
          <a:xfrm>
            <a:off x="4479821" y="1340768"/>
            <a:ext cx="0" cy="3668428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triangl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5175A844-D491-4D9E-AADF-2B19811C9C28}"/>
              </a:ext>
            </a:extLst>
          </p:cNvPr>
          <p:cNvCxnSpPr>
            <a:cxnSpLocks/>
          </p:cNvCxnSpPr>
          <p:nvPr/>
        </p:nvCxnSpPr>
        <p:spPr>
          <a:xfrm>
            <a:off x="467798" y="1416464"/>
            <a:ext cx="0" cy="4538805"/>
          </a:xfrm>
          <a:prstGeom prst="line">
            <a:avLst/>
          </a:prstGeom>
          <a:ln w="3175">
            <a:solidFill>
              <a:srgbClr val="0070C0"/>
            </a:solidFill>
            <a:prstDash val="solid"/>
            <a:headEnd type="non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6D6A27F6-8D17-439E-B132-4F1B1C726F97}"/>
              </a:ext>
            </a:extLst>
          </p:cNvPr>
          <p:cNvCxnSpPr>
            <a:cxnSpLocks/>
          </p:cNvCxnSpPr>
          <p:nvPr/>
        </p:nvCxnSpPr>
        <p:spPr>
          <a:xfrm flipH="1">
            <a:off x="4344914" y="4908952"/>
            <a:ext cx="2387326" cy="0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triangl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891297F1-18BF-4D56-A9F3-DBB3FEBE5C15}"/>
              </a:ext>
            </a:extLst>
          </p:cNvPr>
          <p:cNvCxnSpPr>
            <a:cxnSpLocks/>
          </p:cNvCxnSpPr>
          <p:nvPr/>
        </p:nvCxnSpPr>
        <p:spPr>
          <a:xfrm>
            <a:off x="5387758" y="1586409"/>
            <a:ext cx="0" cy="436886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1B04919E-A435-4234-9C80-EF0159EF0F42}"/>
              </a:ext>
            </a:extLst>
          </p:cNvPr>
          <p:cNvSpPr txBox="1"/>
          <p:nvPr/>
        </p:nvSpPr>
        <p:spPr>
          <a:xfrm>
            <a:off x="4664182" y="1385372"/>
            <a:ext cx="14492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Rotation point position</a:t>
            </a:r>
            <a:endParaRPr lang="en-GB" sz="9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89C7D72-5703-43A6-AE3B-79E1B256F7A0}"/>
              </a:ext>
            </a:extLst>
          </p:cNvPr>
          <p:cNvSpPr txBox="1"/>
          <p:nvPr/>
        </p:nvSpPr>
        <p:spPr>
          <a:xfrm>
            <a:off x="429472" y="1289922"/>
            <a:ext cx="1366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DSHM fixed position </a:t>
            </a:r>
          </a:p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cable tray</a:t>
            </a:r>
            <a:endParaRPr lang="en-GB" sz="9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4C3A7AC8-A2A0-43E3-9DDE-31119759417E}"/>
              </a:ext>
            </a:extLst>
          </p:cNvPr>
          <p:cNvCxnSpPr>
            <a:cxnSpLocks/>
          </p:cNvCxnSpPr>
          <p:nvPr/>
        </p:nvCxnSpPr>
        <p:spPr>
          <a:xfrm>
            <a:off x="4028188" y="1660222"/>
            <a:ext cx="0" cy="4368861"/>
          </a:xfrm>
          <a:prstGeom prst="line">
            <a:avLst/>
          </a:prstGeom>
          <a:ln w="9525">
            <a:solidFill>
              <a:srgbClr val="00B05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8941887B-994C-4522-970D-7056C1E5072C}"/>
              </a:ext>
            </a:extLst>
          </p:cNvPr>
          <p:cNvSpPr txBox="1"/>
          <p:nvPr/>
        </p:nvSpPr>
        <p:spPr>
          <a:xfrm>
            <a:off x="3962456" y="2844990"/>
            <a:ext cx="4842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-1120</a:t>
            </a:r>
            <a:endParaRPr lang="en-GB" sz="800" dirty="0">
              <a:highlight>
                <a:srgbClr val="FFFFFF"/>
              </a:highlight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C2B663C-253F-44C7-8CB3-E554E14265E3}"/>
              </a:ext>
            </a:extLst>
          </p:cNvPr>
          <p:cNvSpPr txBox="1"/>
          <p:nvPr/>
        </p:nvSpPr>
        <p:spPr>
          <a:xfrm>
            <a:off x="5347347" y="2824797"/>
            <a:ext cx="8808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2250</a:t>
            </a:r>
            <a:endParaRPr lang="en-GB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EEB04F6C-5E8D-496B-8DFE-F973507307D4}"/>
              </a:ext>
            </a:extLst>
          </p:cNvPr>
          <p:cNvCxnSpPr>
            <a:cxnSpLocks/>
          </p:cNvCxnSpPr>
          <p:nvPr/>
        </p:nvCxnSpPr>
        <p:spPr>
          <a:xfrm flipV="1">
            <a:off x="4344916" y="4008840"/>
            <a:ext cx="2382037" cy="3934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53CA59C-60B6-45F1-BF77-20BE4AA0D618}"/>
              </a:ext>
            </a:extLst>
          </p:cNvPr>
          <p:cNvCxnSpPr>
            <a:cxnSpLocks/>
          </p:cNvCxnSpPr>
          <p:nvPr/>
        </p:nvCxnSpPr>
        <p:spPr>
          <a:xfrm>
            <a:off x="2195736" y="1601647"/>
            <a:ext cx="0" cy="4368861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885F25F1-F06E-486E-8E2B-CD42E0004F66}"/>
              </a:ext>
            </a:extLst>
          </p:cNvPr>
          <p:cNvSpPr txBox="1"/>
          <p:nvPr/>
        </p:nvSpPr>
        <p:spPr>
          <a:xfrm>
            <a:off x="2195736" y="2833478"/>
            <a:ext cx="4441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-5753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2AABA8D-183C-4F1D-924C-BA8FE0CD6519}"/>
              </a:ext>
            </a:extLst>
          </p:cNvPr>
          <p:cNvSpPr txBox="1"/>
          <p:nvPr/>
        </p:nvSpPr>
        <p:spPr>
          <a:xfrm>
            <a:off x="2771802" y="1400654"/>
            <a:ext cx="14492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DSHM Head</a:t>
            </a:r>
            <a:endParaRPr lang="en-GB" sz="900" b="1" dirty="0">
              <a:solidFill>
                <a:srgbClr val="00B050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4A05F67-DD40-49FC-BE08-8DB564E3DF01}"/>
              </a:ext>
            </a:extLst>
          </p:cNvPr>
          <p:cNvSpPr txBox="1"/>
          <p:nvPr/>
        </p:nvSpPr>
        <p:spPr>
          <a:xfrm>
            <a:off x="291285" y="4793752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F7364CB0-22FC-4A41-A383-F808E102204D}"/>
              </a:ext>
            </a:extLst>
          </p:cNvPr>
          <p:cNvCxnSpPr/>
          <p:nvPr/>
        </p:nvCxnSpPr>
        <p:spPr>
          <a:xfrm flipV="1">
            <a:off x="762172" y="3313080"/>
            <a:ext cx="114406" cy="342954"/>
          </a:xfrm>
          <a:prstGeom prst="line">
            <a:avLst/>
          </a:prstGeom>
          <a:ln w="3175">
            <a:solidFill>
              <a:schemeClr val="bg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5096D455-A51E-49A5-AB32-03DD6E9D5000}"/>
              </a:ext>
            </a:extLst>
          </p:cNvPr>
          <p:cNvCxnSpPr/>
          <p:nvPr/>
        </p:nvCxnSpPr>
        <p:spPr>
          <a:xfrm flipV="1">
            <a:off x="2146168" y="3655424"/>
            <a:ext cx="114406" cy="342954"/>
          </a:xfrm>
          <a:prstGeom prst="line">
            <a:avLst/>
          </a:prstGeom>
          <a:ln w="3175">
            <a:solidFill>
              <a:schemeClr val="bg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D4CC852F-0B27-4974-A977-9E07E24B1530}"/>
              </a:ext>
            </a:extLst>
          </p:cNvPr>
          <p:cNvCxnSpPr>
            <a:cxnSpLocks/>
          </p:cNvCxnSpPr>
          <p:nvPr/>
        </p:nvCxnSpPr>
        <p:spPr>
          <a:xfrm flipH="1">
            <a:off x="455808" y="5390536"/>
            <a:ext cx="1690360" cy="0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586B8A9C-5384-4B00-ABB6-E6B5B63AC369}"/>
              </a:ext>
            </a:extLst>
          </p:cNvPr>
          <p:cNvCxnSpPr>
            <a:cxnSpLocks/>
          </p:cNvCxnSpPr>
          <p:nvPr/>
        </p:nvCxnSpPr>
        <p:spPr>
          <a:xfrm flipH="1">
            <a:off x="967188" y="4745357"/>
            <a:ext cx="828736" cy="645181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C0AAD1A3-C276-47AD-B2B6-21B97C40F55B}"/>
              </a:ext>
            </a:extLst>
          </p:cNvPr>
          <p:cNvCxnSpPr>
            <a:cxnSpLocks/>
          </p:cNvCxnSpPr>
          <p:nvPr/>
        </p:nvCxnSpPr>
        <p:spPr>
          <a:xfrm flipH="1">
            <a:off x="467546" y="4797152"/>
            <a:ext cx="6145654" cy="0"/>
          </a:xfrm>
          <a:prstGeom prst="line">
            <a:avLst/>
          </a:prstGeom>
          <a:ln w="6350">
            <a:solidFill>
              <a:srgbClr val="FFC000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Arc 122">
            <a:extLst>
              <a:ext uri="{FF2B5EF4-FFF2-40B4-BE49-F238E27FC236}">
                <a16:creationId xmlns:a16="http://schemas.microsoft.com/office/drawing/2014/main" id="{B959ECA0-F340-4605-97F4-26C248DD5EAB}"/>
              </a:ext>
            </a:extLst>
          </p:cNvPr>
          <p:cNvSpPr/>
          <p:nvPr/>
        </p:nvSpPr>
        <p:spPr>
          <a:xfrm rot="12844698">
            <a:off x="992743" y="3535372"/>
            <a:ext cx="761020" cy="838171"/>
          </a:xfrm>
          <a:prstGeom prst="arc">
            <a:avLst>
              <a:gd name="adj1" fmla="val 18979201"/>
              <a:gd name="adj2" fmla="val 0"/>
            </a:avLst>
          </a:prstGeom>
          <a:ln w="3175">
            <a:solidFill>
              <a:schemeClr val="bg1">
                <a:lumMod val="50000"/>
              </a:schemeClr>
            </a:solidFill>
            <a:headEnd type="triangl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717BFA9F-F298-4215-A219-BE56E42A864B}"/>
              </a:ext>
            </a:extLst>
          </p:cNvPr>
          <p:cNvSpPr txBox="1"/>
          <p:nvPr/>
        </p:nvSpPr>
        <p:spPr>
          <a:xfrm>
            <a:off x="529678" y="3763783"/>
            <a:ext cx="437511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14°</a:t>
            </a:r>
          </a:p>
        </p:txBody>
      </p: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394BCD63-E54E-4C8B-95C9-693B27989120}"/>
              </a:ext>
            </a:extLst>
          </p:cNvPr>
          <p:cNvCxnSpPr>
            <a:cxnSpLocks/>
          </p:cNvCxnSpPr>
          <p:nvPr/>
        </p:nvCxnSpPr>
        <p:spPr>
          <a:xfrm flipH="1" flipV="1">
            <a:off x="644312" y="3619898"/>
            <a:ext cx="1501856" cy="38785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Arc 126">
            <a:extLst>
              <a:ext uri="{FF2B5EF4-FFF2-40B4-BE49-F238E27FC236}">
                <a16:creationId xmlns:a16="http://schemas.microsoft.com/office/drawing/2014/main" id="{D54119AE-A00A-4F0A-AB42-0B9F9290D9B6}"/>
              </a:ext>
            </a:extLst>
          </p:cNvPr>
          <p:cNvSpPr/>
          <p:nvPr/>
        </p:nvSpPr>
        <p:spPr>
          <a:xfrm rot="12844698">
            <a:off x="2302738" y="4704762"/>
            <a:ext cx="767447" cy="695366"/>
          </a:xfrm>
          <a:prstGeom prst="arc">
            <a:avLst>
              <a:gd name="adj1" fmla="val 19127776"/>
              <a:gd name="adj2" fmla="val 0"/>
            </a:avLst>
          </a:prstGeom>
          <a:ln w="3175">
            <a:solidFill>
              <a:schemeClr val="tx1"/>
            </a:solidFill>
            <a:headEnd type="triangl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015DE138-7654-45BA-992F-9C889A728E76}"/>
              </a:ext>
            </a:extLst>
          </p:cNvPr>
          <p:cNvSpPr txBox="1"/>
          <p:nvPr/>
        </p:nvSpPr>
        <p:spPr>
          <a:xfrm>
            <a:off x="1972239" y="4847395"/>
            <a:ext cx="437511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highlight>
                  <a:srgbClr val="FFFFFF"/>
                </a:highlight>
              </a:rPr>
              <a:t>10°</a:t>
            </a:r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5BA9FD4C-449E-4AFE-B335-EE3D588CDA5D}"/>
              </a:ext>
            </a:extLst>
          </p:cNvPr>
          <p:cNvCxnSpPr>
            <a:cxnSpLocks/>
          </p:cNvCxnSpPr>
          <p:nvPr/>
        </p:nvCxnSpPr>
        <p:spPr>
          <a:xfrm flipH="1" flipV="1">
            <a:off x="2133382" y="4802152"/>
            <a:ext cx="1561319" cy="277923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BF017C3-B524-427F-84FF-F727B4672A24}"/>
              </a:ext>
            </a:extLst>
          </p:cNvPr>
          <p:cNvCxnSpPr/>
          <p:nvPr/>
        </p:nvCxnSpPr>
        <p:spPr>
          <a:xfrm>
            <a:off x="2631738" y="4896321"/>
            <a:ext cx="0" cy="197295"/>
          </a:xfrm>
          <a:prstGeom prst="straightConnector1">
            <a:avLst/>
          </a:prstGeom>
          <a:ln w="3175">
            <a:solidFill>
              <a:schemeClr val="tx1"/>
            </a:solidFill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TextBox 129">
            <a:extLst>
              <a:ext uri="{FF2B5EF4-FFF2-40B4-BE49-F238E27FC236}">
                <a16:creationId xmlns:a16="http://schemas.microsoft.com/office/drawing/2014/main" id="{947297D9-8FCF-4BCE-AF47-1ABC63356800}"/>
              </a:ext>
            </a:extLst>
          </p:cNvPr>
          <p:cNvSpPr txBox="1"/>
          <p:nvPr/>
        </p:nvSpPr>
        <p:spPr>
          <a:xfrm>
            <a:off x="2598558" y="4540973"/>
            <a:ext cx="5458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ighlight>
                  <a:srgbClr val="FFFFFF"/>
                </a:highlight>
              </a:rPr>
              <a:t>+433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D53E887-E4D8-49AB-8E81-3FD00CBD7A18}"/>
              </a:ext>
            </a:extLst>
          </p:cNvPr>
          <p:cNvSpPr/>
          <p:nvPr/>
        </p:nvSpPr>
        <p:spPr>
          <a:xfrm>
            <a:off x="2628900" y="4745355"/>
            <a:ext cx="365746" cy="152400"/>
          </a:xfrm>
          <a:custGeom>
            <a:avLst/>
            <a:gdLst>
              <a:gd name="connsiteX0" fmla="*/ 0 w 291465"/>
              <a:gd name="connsiteY0" fmla="*/ 152400 h 152400"/>
              <a:gd name="connsiteX1" fmla="*/ 0 w 291465"/>
              <a:gd name="connsiteY1" fmla="*/ 0 h 152400"/>
              <a:gd name="connsiteX2" fmla="*/ 291465 w 291465"/>
              <a:gd name="connsiteY2" fmla="*/ 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1465" h="152400">
                <a:moveTo>
                  <a:pt x="0" y="152400"/>
                </a:moveTo>
                <a:lnTo>
                  <a:pt x="0" y="0"/>
                </a:lnTo>
                <a:lnTo>
                  <a:pt x="291465" y="0"/>
                </a:lnTo>
              </a:path>
            </a:pathLst>
          </a:custGeom>
          <a:noFill/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E2453B2C-224A-4F61-9E68-7585D44BDC3C}"/>
              </a:ext>
            </a:extLst>
          </p:cNvPr>
          <p:cNvCxnSpPr>
            <a:cxnSpLocks/>
          </p:cNvCxnSpPr>
          <p:nvPr/>
        </p:nvCxnSpPr>
        <p:spPr>
          <a:xfrm>
            <a:off x="3661911" y="4962527"/>
            <a:ext cx="0" cy="122659"/>
          </a:xfrm>
          <a:prstGeom prst="straightConnector1">
            <a:avLst/>
          </a:prstGeom>
          <a:ln w="3175">
            <a:solidFill>
              <a:schemeClr val="tx1"/>
            </a:solidFill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130220C0-A575-4203-94C5-4820DFF6ED0E}"/>
              </a:ext>
            </a:extLst>
          </p:cNvPr>
          <p:cNvSpPr txBox="1"/>
          <p:nvPr/>
        </p:nvSpPr>
        <p:spPr>
          <a:xfrm>
            <a:off x="3628467" y="4601221"/>
            <a:ext cx="5458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ighlight>
                  <a:srgbClr val="FFFFFF"/>
                </a:highlight>
              </a:rPr>
              <a:t>+109</a:t>
            </a:r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5C2854C5-E87F-4DCE-B1B9-679C66221430}"/>
              </a:ext>
            </a:extLst>
          </p:cNvPr>
          <p:cNvSpPr/>
          <p:nvPr/>
        </p:nvSpPr>
        <p:spPr>
          <a:xfrm>
            <a:off x="3658811" y="4805603"/>
            <a:ext cx="352615" cy="152400"/>
          </a:xfrm>
          <a:custGeom>
            <a:avLst/>
            <a:gdLst>
              <a:gd name="connsiteX0" fmla="*/ 0 w 291465"/>
              <a:gd name="connsiteY0" fmla="*/ 152400 h 152400"/>
              <a:gd name="connsiteX1" fmla="*/ 0 w 291465"/>
              <a:gd name="connsiteY1" fmla="*/ 0 h 152400"/>
              <a:gd name="connsiteX2" fmla="*/ 291465 w 291465"/>
              <a:gd name="connsiteY2" fmla="*/ 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1465" h="152400">
                <a:moveTo>
                  <a:pt x="0" y="152400"/>
                </a:moveTo>
                <a:lnTo>
                  <a:pt x="0" y="0"/>
                </a:lnTo>
                <a:lnTo>
                  <a:pt x="291465" y="0"/>
                </a:lnTo>
              </a:path>
            </a:pathLst>
          </a:custGeom>
          <a:noFill/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F0C7DB8-2825-42E0-9BF9-F64EC5203D3B}"/>
              </a:ext>
            </a:extLst>
          </p:cNvPr>
          <p:cNvSpPr/>
          <p:nvPr/>
        </p:nvSpPr>
        <p:spPr>
          <a:xfrm>
            <a:off x="3383282" y="4962525"/>
            <a:ext cx="340995" cy="60960"/>
          </a:xfrm>
          <a:custGeom>
            <a:avLst/>
            <a:gdLst>
              <a:gd name="connsiteX0" fmla="*/ 0 w 340995"/>
              <a:gd name="connsiteY0" fmla="*/ 60960 h 60960"/>
              <a:gd name="connsiteX1" fmla="*/ 150495 w 340995"/>
              <a:gd name="connsiteY1" fmla="*/ 60960 h 60960"/>
              <a:gd name="connsiteX2" fmla="*/ 211455 w 340995"/>
              <a:gd name="connsiteY2" fmla="*/ 0 h 60960"/>
              <a:gd name="connsiteX3" fmla="*/ 340995 w 340995"/>
              <a:gd name="connsiteY3" fmla="*/ 0 h 60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95" h="60960">
                <a:moveTo>
                  <a:pt x="0" y="60960"/>
                </a:moveTo>
                <a:lnTo>
                  <a:pt x="150495" y="60960"/>
                </a:lnTo>
                <a:lnTo>
                  <a:pt x="211455" y="0"/>
                </a:lnTo>
                <a:lnTo>
                  <a:pt x="340995" y="0"/>
                </a:lnTo>
              </a:path>
            </a:pathLst>
          </a:custGeom>
          <a:noFill/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D370E28-A597-4ADE-8B98-BFBABDE933E7}"/>
              </a:ext>
            </a:extLst>
          </p:cNvPr>
          <p:cNvCxnSpPr/>
          <p:nvPr/>
        </p:nvCxnSpPr>
        <p:spPr>
          <a:xfrm flipH="1">
            <a:off x="467544" y="4908952"/>
            <a:ext cx="3877370" cy="0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FD143D9C-E259-4C05-BDC0-CF23752CD61F}"/>
              </a:ext>
            </a:extLst>
          </p:cNvPr>
          <p:cNvCxnSpPr>
            <a:cxnSpLocks/>
          </p:cNvCxnSpPr>
          <p:nvPr/>
        </p:nvCxnSpPr>
        <p:spPr>
          <a:xfrm>
            <a:off x="4479026" y="5000392"/>
            <a:ext cx="0" cy="1103952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27A5B02D-94DF-42E4-92D7-A677632A489B}"/>
              </a:ext>
            </a:extLst>
          </p:cNvPr>
          <p:cNvCxnSpPr/>
          <p:nvPr/>
        </p:nvCxnSpPr>
        <p:spPr>
          <a:xfrm flipH="1">
            <a:off x="467544" y="4018936"/>
            <a:ext cx="3877370" cy="0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F016835F-204B-4F48-A8C4-8D2EC813A153}"/>
              </a:ext>
            </a:extLst>
          </p:cNvPr>
          <p:cNvSpPr txBox="1"/>
          <p:nvPr/>
        </p:nvSpPr>
        <p:spPr>
          <a:xfrm>
            <a:off x="179512" y="4675457"/>
            <a:ext cx="3803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264 </a:t>
            </a:r>
            <a:endParaRPr lang="en-GB" sz="800" dirty="0">
              <a:solidFill>
                <a:srgbClr val="FFC000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5F452C2-C391-43EB-9D56-5D58EEF361FB}"/>
              </a:ext>
            </a:extLst>
          </p:cNvPr>
          <p:cNvSpPr txBox="1"/>
          <p:nvPr/>
        </p:nvSpPr>
        <p:spPr>
          <a:xfrm>
            <a:off x="300310" y="1809110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594DDA2-78B9-48A1-B164-12E4C0CF2A4B}"/>
              </a:ext>
            </a:extLst>
          </p:cNvPr>
          <p:cNvSpPr txBox="1"/>
          <p:nvPr/>
        </p:nvSpPr>
        <p:spPr>
          <a:xfrm>
            <a:off x="300310" y="3880350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0C7AD6F-2A1F-4CE5-8CFE-361456FB3A09}"/>
              </a:ext>
            </a:extLst>
          </p:cNvPr>
          <p:cNvSpPr txBox="1"/>
          <p:nvPr/>
        </p:nvSpPr>
        <p:spPr>
          <a:xfrm rot="16200000">
            <a:off x="3123" y="3709726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← 990 →</a:t>
            </a:r>
            <a:endParaRPr lang="en-GB" sz="800" dirty="0">
              <a:solidFill>
                <a:schemeClr val="bg1">
                  <a:lumMod val="50000"/>
                </a:schemeClr>
              </a:solidFill>
              <a:highlight>
                <a:srgbClr val="FFFFFF"/>
              </a:highlight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130F869-50B7-4EF7-AD6D-521CD9EAF5A9}"/>
              </a:ext>
            </a:extLst>
          </p:cNvPr>
          <p:cNvSpPr txBox="1"/>
          <p:nvPr/>
        </p:nvSpPr>
        <p:spPr>
          <a:xfrm>
            <a:off x="6760058" y="1524576"/>
            <a:ext cx="238394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DFM</a:t>
            </a:r>
            <a:r>
              <a:rPr lang="en-US" sz="1000" dirty="0"/>
              <a:t>: No action</a:t>
            </a:r>
          </a:p>
          <a:p>
            <a:endParaRPr lang="en-US" sz="1000" b="1" dirty="0"/>
          </a:p>
          <a:p>
            <a:r>
              <a:rPr lang="en-US" sz="1000" b="1" dirty="0"/>
              <a:t>DSHM</a:t>
            </a:r>
            <a:r>
              <a:rPr lang="en-US" sz="1000" dirty="0"/>
              <a:t>: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Rise simultaneously the 3 first yellow supports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Monitor:</a:t>
            </a:r>
          </a:p>
          <a:p>
            <a:pPr marL="360000" lvl="1" indent="-171450">
              <a:buFontTx/>
              <a:buChar char="-"/>
            </a:pPr>
            <a:r>
              <a:rPr lang="en-US" sz="1000" dirty="0"/>
              <a:t>Head displacement</a:t>
            </a:r>
          </a:p>
          <a:p>
            <a:pPr marL="360000" lvl="1" indent="-171450">
              <a:buFontTx/>
              <a:buChar char="-"/>
            </a:pPr>
            <a:r>
              <a:rPr lang="en-US" sz="1000" dirty="0"/>
              <a:t>Relative displacement tray/yellow support</a:t>
            </a:r>
          </a:p>
          <a:p>
            <a:pPr marL="360000" lvl="1" indent="-171450">
              <a:buFontTx/>
              <a:buChar char="-"/>
            </a:pPr>
            <a:r>
              <a:rPr lang="en-US" sz="1000" dirty="0"/>
              <a:t>Slope extension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Slope extension of 305 mm</a:t>
            </a:r>
          </a:p>
          <a:p>
            <a:endParaRPr lang="en-GB" sz="1000" dirty="0"/>
          </a:p>
          <a:p>
            <a:endParaRPr lang="en-GB" sz="1000" dirty="0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D028393F-3C2E-41F6-9A6E-173E68366460}"/>
              </a:ext>
            </a:extLst>
          </p:cNvPr>
          <p:cNvCxnSpPr>
            <a:cxnSpLocks/>
          </p:cNvCxnSpPr>
          <p:nvPr/>
        </p:nvCxnSpPr>
        <p:spPr>
          <a:xfrm flipV="1">
            <a:off x="466912" y="1916832"/>
            <a:ext cx="6265328" cy="10464"/>
          </a:xfrm>
          <a:prstGeom prst="straightConnector1">
            <a:avLst/>
          </a:prstGeom>
          <a:ln w="3175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CFFD5BD6-814F-4768-AC6F-F93172F9F2A7}"/>
              </a:ext>
            </a:extLst>
          </p:cNvPr>
          <p:cNvCxnSpPr>
            <a:cxnSpLocks/>
          </p:cNvCxnSpPr>
          <p:nvPr/>
        </p:nvCxnSpPr>
        <p:spPr>
          <a:xfrm flipV="1">
            <a:off x="468000" y="5085184"/>
            <a:ext cx="4196180" cy="6930"/>
          </a:xfrm>
          <a:prstGeom prst="straightConnector1">
            <a:avLst/>
          </a:prstGeom>
          <a:ln w="9525">
            <a:solidFill>
              <a:srgbClr val="FFC00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0AF9B96F-720C-42F4-818F-6F9442377AC5}"/>
              </a:ext>
            </a:extLst>
          </p:cNvPr>
          <p:cNvSpPr txBox="1"/>
          <p:nvPr/>
        </p:nvSpPr>
        <p:spPr>
          <a:xfrm>
            <a:off x="145890" y="4984392"/>
            <a:ext cx="753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-391</a:t>
            </a:r>
            <a:endParaRPr lang="en-GB" sz="800" dirty="0">
              <a:solidFill>
                <a:srgbClr val="FFC000"/>
              </a:solidFill>
            </a:endParaRPr>
          </a:p>
        </p:txBody>
      </p:sp>
      <p:sp>
        <p:nvSpPr>
          <p:cNvPr id="66" name="Titre 1">
            <a:extLst>
              <a:ext uri="{FF2B5EF4-FFF2-40B4-BE49-F238E27FC236}">
                <a16:creationId xmlns:a16="http://schemas.microsoft.com/office/drawing/2014/main" id="{B20EAC19-AEC0-42E1-9DEC-2D8D8BF0B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313"/>
            <a:ext cx="7920000" cy="468809"/>
          </a:xfrm>
          <a:ln>
            <a:noFill/>
          </a:ln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US" dirty="0"/>
              <a:t>#3 : Lift DSHM to insertion position</a:t>
            </a:r>
            <a:endParaRPr lang="en-GB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1DBF894-45D6-4000-B16A-AB1764C5BD2B}"/>
              </a:ext>
            </a:extLst>
          </p:cNvPr>
          <p:cNvSpPr txBox="1"/>
          <p:nvPr/>
        </p:nvSpPr>
        <p:spPr>
          <a:xfrm>
            <a:off x="400611" y="2844178"/>
            <a:ext cx="422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-9824</a:t>
            </a:r>
            <a:endParaRPr lang="en-GB" sz="800" dirty="0">
              <a:solidFill>
                <a:srgbClr val="0070C0"/>
              </a:solidFill>
              <a:highlight>
                <a:srgbClr val="FFFF00"/>
              </a:highlight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E2D9230-3BD0-4765-BB99-0A6B5620464B}"/>
              </a:ext>
            </a:extLst>
          </p:cNvPr>
          <p:cNvSpPr txBox="1"/>
          <p:nvPr/>
        </p:nvSpPr>
        <p:spPr>
          <a:xfrm rot="900000">
            <a:off x="788345" y="3432067"/>
            <a:ext cx="149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3896</a:t>
            </a:r>
            <a:endParaRPr lang="en-GB" sz="900" dirty="0"/>
          </a:p>
          <a:p>
            <a:pPr algn="ctr"/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←          Slope length          →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B47A134-8637-4CB7-8A37-AB1A8CF75F2C}"/>
              </a:ext>
            </a:extLst>
          </p:cNvPr>
          <p:cNvSpPr txBox="1"/>
          <p:nvPr/>
        </p:nvSpPr>
        <p:spPr>
          <a:xfrm>
            <a:off x="2123730" y="3501008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4633</a:t>
            </a:r>
            <a:endParaRPr lang="en-GB" sz="900" dirty="0">
              <a:solidFill>
                <a:schemeClr val="bg1">
                  <a:lumMod val="50000"/>
                </a:schemeClr>
              </a:solidFill>
              <a:highlight>
                <a:srgbClr val="FFFFFF"/>
              </a:highlight>
            </a:endParaRPr>
          </a:p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←   DSHM straight // to beam axis   →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9CC82812-2208-48AA-AEF6-9EDCBCB5408E}"/>
              </a:ext>
            </a:extLst>
          </p:cNvPr>
          <p:cNvCxnSpPr>
            <a:cxnSpLocks/>
          </p:cNvCxnSpPr>
          <p:nvPr/>
        </p:nvCxnSpPr>
        <p:spPr>
          <a:xfrm>
            <a:off x="357662" y="3614567"/>
            <a:ext cx="28665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3933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934F3CB-E182-43E9-AB2B-7209D67AB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16" t="34630" r="24" b="28503"/>
          <a:stretch/>
        </p:blipFill>
        <p:spPr>
          <a:xfrm>
            <a:off x="468000" y="4572001"/>
            <a:ext cx="6145200" cy="1329225"/>
          </a:xfrm>
          <a:prstGeom prst="rect">
            <a:avLst/>
          </a:prstGeom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D1A18227-2DDB-455A-A927-6FC0A84B43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39" t="45914" r="1" b="32433"/>
          <a:stretch/>
        </p:blipFill>
        <p:spPr>
          <a:xfrm>
            <a:off x="468000" y="3507200"/>
            <a:ext cx="6145200" cy="780717"/>
          </a:xfrm>
          <a:prstGeom prst="rect">
            <a:avLst/>
          </a:prstGeom>
        </p:spPr>
      </p:pic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3E91C49A-9A34-424F-86EC-5EB0938CCB8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64" t="34630" r="-24" b="27232"/>
          <a:stretch/>
        </p:blipFill>
        <p:spPr>
          <a:xfrm>
            <a:off x="468000" y="1584002"/>
            <a:ext cx="6145200" cy="1375035"/>
          </a:xfrm>
          <a:prstGeom prst="rect">
            <a:avLst/>
          </a:prstGeom>
        </p:spPr>
      </p:pic>
      <p:sp>
        <p:nvSpPr>
          <p:cNvPr id="55" name="Rectangle 54">
            <a:extLst>
              <a:ext uri="{FF2B5EF4-FFF2-40B4-BE49-F238E27FC236}">
                <a16:creationId xmlns:a16="http://schemas.microsoft.com/office/drawing/2014/main" id="{77A0475E-7E35-438B-8DE3-081141B29162}"/>
              </a:ext>
            </a:extLst>
          </p:cNvPr>
          <p:cNvSpPr/>
          <p:nvPr/>
        </p:nvSpPr>
        <p:spPr>
          <a:xfrm>
            <a:off x="282528" y="1268760"/>
            <a:ext cx="6444425" cy="4749856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DDA6FDE-AC3D-4288-B8F4-4A287BD390DF}"/>
              </a:ext>
            </a:extLst>
          </p:cNvPr>
          <p:cNvSpPr txBox="1"/>
          <p:nvPr/>
        </p:nvSpPr>
        <p:spPr>
          <a:xfrm>
            <a:off x="4565463" y="3262801"/>
            <a:ext cx="14702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90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>
                <a:highlight>
                  <a:srgbClr val="FFFFFF"/>
                </a:highlight>
              </a:rPr>
              <a:t>DSHM connection chamber</a:t>
            </a:r>
            <a:endParaRPr lang="en-GB" dirty="0">
              <a:highlight>
                <a:srgbClr val="FFFFFF"/>
              </a:highlight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943D15E-9E74-46EB-A952-750922E90A47}"/>
              </a:ext>
            </a:extLst>
          </p:cNvPr>
          <p:cNvCxnSpPr>
            <a:cxnSpLocks/>
            <a:stCxn id="38" idx="1"/>
          </p:cNvCxnSpPr>
          <p:nvPr/>
        </p:nvCxnSpPr>
        <p:spPr>
          <a:xfrm flipH="1">
            <a:off x="3942358" y="3378217"/>
            <a:ext cx="623107" cy="553038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7B03B6F-D5BB-4270-9CED-540816E905D6}"/>
              </a:ext>
            </a:extLst>
          </p:cNvPr>
          <p:cNvCxnSpPr>
            <a:cxnSpLocks/>
          </p:cNvCxnSpPr>
          <p:nvPr/>
        </p:nvCxnSpPr>
        <p:spPr>
          <a:xfrm flipH="1">
            <a:off x="4344914" y="4908952"/>
            <a:ext cx="2382038" cy="0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triangl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9D8A981-CD8F-4E2C-9451-18465E349297}"/>
              </a:ext>
            </a:extLst>
          </p:cNvPr>
          <p:cNvCxnSpPr>
            <a:cxnSpLocks/>
          </p:cNvCxnSpPr>
          <p:nvPr/>
        </p:nvCxnSpPr>
        <p:spPr>
          <a:xfrm>
            <a:off x="4028188" y="1660222"/>
            <a:ext cx="0" cy="4368861"/>
          </a:xfrm>
          <a:prstGeom prst="line">
            <a:avLst/>
          </a:prstGeom>
          <a:ln w="9525">
            <a:solidFill>
              <a:srgbClr val="00B05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CD9718E-56C3-4E51-9955-2EDDCD6DD62A}"/>
              </a:ext>
            </a:extLst>
          </p:cNvPr>
          <p:cNvCxnSpPr>
            <a:cxnSpLocks/>
          </p:cNvCxnSpPr>
          <p:nvPr/>
        </p:nvCxnSpPr>
        <p:spPr>
          <a:xfrm flipV="1">
            <a:off x="4344916" y="4008840"/>
            <a:ext cx="2382037" cy="3934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8416E0F-0737-4FFA-9882-1F1F8A26D5CD}"/>
              </a:ext>
            </a:extLst>
          </p:cNvPr>
          <p:cNvCxnSpPr>
            <a:cxnSpLocks/>
          </p:cNvCxnSpPr>
          <p:nvPr/>
        </p:nvCxnSpPr>
        <p:spPr>
          <a:xfrm>
            <a:off x="2195736" y="1601647"/>
            <a:ext cx="0" cy="4368861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661C029-E0C9-451C-BA5E-A019757D1848}"/>
              </a:ext>
            </a:extLst>
          </p:cNvPr>
          <p:cNvCxnSpPr/>
          <p:nvPr/>
        </p:nvCxnSpPr>
        <p:spPr>
          <a:xfrm flipH="1">
            <a:off x="467544" y="4018936"/>
            <a:ext cx="3877370" cy="0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F3667DA-4A80-4134-AC1B-F142EE0E236F}"/>
              </a:ext>
            </a:extLst>
          </p:cNvPr>
          <p:cNvCxnSpPr>
            <a:cxnSpLocks/>
          </p:cNvCxnSpPr>
          <p:nvPr/>
        </p:nvCxnSpPr>
        <p:spPr>
          <a:xfrm>
            <a:off x="4479821" y="1340768"/>
            <a:ext cx="0" cy="3668428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triangl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A89B045-D10F-45AA-BD0A-6D08A13428DE}"/>
              </a:ext>
            </a:extLst>
          </p:cNvPr>
          <p:cNvCxnSpPr>
            <a:cxnSpLocks/>
          </p:cNvCxnSpPr>
          <p:nvPr/>
        </p:nvCxnSpPr>
        <p:spPr>
          <a:xfrm>
            <a:off x="467798" y="1416464"/>
            <a:ext cx="0" cy="4538805"/>
          </a:xfrm>
          <a:prstGeom prst="line">
            <a:avLst/>
          </a:prstGeom>
          <a:ln w="3175">
            <a:solidFill>
              <a:srgbClr val="0070C0"/>
            </a:solidFill>
            <a:prstDash val="solid"/>
            <a:headEnd type="non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91C8B3F0-3980-4B78-8A1B-723B03D17E15}"/>
              </a:ext>
            </a:extLst>
          </p:cNvPr>
          <p:cNvSpPr txBox="1"/>
          <p:nvPr/>
        </p:nvSpPr>
        <p:spPr>
          <a:xfrm>
            <a:off x="4418859" y="1385372"/>
            <a:ext cx="14492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Rotation point position</a:t>
            </a:r>
            <a:endParaRPr lang="en-GB" sz="9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66FB5F5-5CE5-47B2-A941-B49DE2B1679A}"/>
              </a:ext>
            </a:extLst>
          </p:cNvPr>
          <p:cNvSpPr txBox="1"/>
          <p:nvPr/>
        </p:nvSpPr>
        <p:spPr>
          <a:xfrm>
            <a:off x="429472" y="1289922"/>
            <a:ext cx="1366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DSHM fixed position </a:t>
            </a:r>
          </a:p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in cable tray</a:t>
            </a:r>
            <a:endParaRPr lang="en-GB" sz="9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422D1E9-9143-4142-88D2-EE72328819BD}"/>
              </a:ext>
            </a:extLst>
          </p:cNvPr>
          <p:cNvSpPr txBox="1"/>
          <p:nvPr/>
        </p:nvSpPr>
        <p:spPr>
          <a:xfrm>
            <a:off x="2771802" y="1400654"/>
            <a:ext cx="14492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DSHM Head</a:t>
            </a:r>
            <a:endParaRPr lang="en-GB" sz="900" dirty="0">
              <a:solidFill>
                <a:srgbClr val="00B050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3EF1E88-8CB2-4BFB-B430-19AD95CE55AE}"/>
              </a:ext>
            </a:extLst>
          </p:cNvPr>
          <p:cNvSpPr txBox="1"/>
          <p:nvPr/>
        </p:nvSpPr>
        <p:spPr>
          <a:xfrm>
            <a:off x="4427985" y="2853516"/>
            <a:ext cx="4649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8081139-947C-486B-BAD2-6A3E3A9001CE}"/>
              </a:ext>
            </a:extLst>
          </p:cNvPr>
          <p:cNvSpPr txBox="1"/>
          <p:nvPr/>
        </p:nvSpPr>
        <p:spPr>
          <a:xfrm>
            <a:off x="3962456" y="2844990"/>
            <a:ext cx="4842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-1120</a:t>
            </a:r>
            <a:endParaRPr lang="en-GB" sz="800" dirty="0">
              <a:highlight>
                <a:srgbClr val="FFFFFF"/>
              </a:highlight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0A6505B-D134-4824-B4E9-32504872451F}"/>
              </a:ext>
            </a:extLst>
          </p:cNvPr>
          <p:cNvCxnSpPr>
            <a:cxnSpLocks/>
          </p:cNvCxnSpPr>
          <p:nvPr/>
        </p:nvCxnSpPr>
        <p:spPr>
          <a:xfrm>
            <a:off x="4479026" y="5000392"/>
            <a:ext cx="0" cy="1103952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C177F67-08C6-47EE-A535-12591844625B}"/>
              </a:ext>
            </a:extLst>
          </p:cNvPr>
          <p:cNvCxnSpPr>
            <a:cxnSpLocks/>
          </p:cNvCxnSpPr>
          <p:nvPr/>
        </p:nvCxnSpPr>
        <p:spPr>
          <a:xfrm flipH="1">
            <a:off x="467546" y="4797152"/>
            <a:ext cx="6145654" cy="0"/>
          </a:xfrm>
          <a:prstGeom prst="line">
            <a:avLst/>
          </a:prstGeom>
          <a:ln w="6350">
            <a:solidFill>
              <a:srgbClr val="FFC000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0C65B514-48D7-417A-AED2-92798F86B349}"/>
              </a:ext>
            </a:extLst>
          </p:cNvPr>
          <p:cNvSpPr txBox="1"/>
          <p:nvPr/>
        </p:nvSpPr>
        <p:spPr>
          <a:xfrm>
            <a:off x="1522737" y="5113113"/>
            <a:ext cx="3822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40°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AB3A62D-8858-4772-9135-D8E67DE7B65B}"/>
              </a:ext>
            </a:extLst>
          </p:cNvPr>
          <p:cNvCxnSpPr>
            <a:cxnSpLocks/>
          </p:cNvCxnSpPr>
          <p:nvPr/>
        </p:nvCxnSpPr>
        <p:spPr>
          <a:xfrm flipH="1">
            <a:off x="455808" y="5390536"/>
            <a:ext cx="169036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Arc 68">
            <a:extLst>
              <a:ext uri="{FF2B5EF4-FFF2-40B4-BE49-F238E27FC236}">
                <a16:creationId xmlns:a16="http://schemas.microsoft.com/office/drawing/2014/main" id="{AE13561A-B61E-45E4-A9FE-9BBE6A68F814}"/>
              </a:ext>
            </a:extLst>
          </p:cNvPr>
          <p:cNvSpPr/>
          <p:nvPr/>
        </p:nvSpPr>
        <p:spPr>
          <a:xfrm>
            <a:off x="827896" y="4986540"/>
            <a:ext cx="761020" cy="838171"/>
          </a:xfrm>
          <a:prstGeom prst="arc">
            <a:avLst>
              <a:gd name="adj1" fmla="val 17829608"/>
              <a:gd name="adj2" fmla="val 0"/>
            </a:avLst>
          </a:prstGeom>
          <a:ln w="3175">
            <a:solidFill>
              <a:schemeClr val="bg1">
                <a:lumMod val="50000"/>
              </a:schemeClr>
            </a:solidFill>
            <a:headEnd type="triangl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Arc 69">
            <a:extLst>
              <a:ext uri="{FF2B5EF4-FFF2-40B4-BE49-F238E27FC236}">
                <a16:creationId xmlns:a16="http://schemas.microsoft.com/office/drawing/2014/main" id="{5E17F8F9-7456-4275-BA2F-ECE562DCC9A4}"/>
              </a:ext>
            </a:extLst>
          </p:cNvPr>
          <p:cNvSpPr/>
          <p:nvPr/>
        </p:nvSpPr>
        <p:spPr>
          <a:xfrm rot="12844698">
            <a:off x="2302738" y="4704762"/>
            <a:ext cx="767447" cy="695366"/>
          </a:xfrm>
          <a:prstGeom prst="arc">
            <a:avLst>
              <a:gd name="adj1" fmla="val 19127776"/>
              <a:gd name="adj2" fmla="val 0"/>
            </a:avLst>
          </a:prstGeom>
          <a:ln w="3175">
            <a:solidFill>
              <a:schemeClr val="bg1">
                <a:lumMod val="50000"/>
              </a:schemeClr>
            </a:solidFill>
            <a:headEnd type="triangl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4CD3E6E3-ED30-44B6-A128-B56431326D9F}"/>
              </a:ext>
            </a:extLst>
          </p:cNvPr>
          <p:cNvCxnSpPr>
            <a:cxnSpLocks/>
          </p:cNvCxnSpPr>
          <p:nvPr/>
        </p:nvCxnSpPr>
        <p:spPr>
          <a:xfrm flipH="1" flipV="1">
            <a:off x="2133382" y="4802152"/>
            <a:ext cx="1561319" cy="27792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03C40422-0106-41DB-9C1B-E8CBE465FDF3}"/>
              </a:ext>
            </a:extLst>
          </p:cNvPr>
          <p:cNvCxnSpPr/>
          <p:nvPr/>
        </p:nvCxnSpPr>
        <p:spPr>
          <a:xfrm>
            <a:off x="2631738" y="4896321"/>
            <a:ext cx="0" cy="197295"/>
          </a:xfrm>
          <a:prstGeom prst="straightConnector1">
            <a:avLst/>
          </a:prstGeom>
          <a:ln w="3175">
            <a:solidFill>
              <a:schemeClr val="bg1">
                <a:lumMod val="50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6E93FF1D-93C7-4078-A8B8-DF5F92A942A5}"/>
              </a:ext>
            </a:extLst>
          </p:cNvPr>
          <p:cNvSpPr/>
          <p:nvPr/>
        </p:nvSpPr>
        <p:spPr>
          <a:xfrm>
            <a:off x="2628900" y="4745355"/>
            <a:ext cx="358924" cy="152400"/>
          </a:xfrm>
          <a:custGeom>
            <a:avLst/>
            <a:gdLst>
              <a:gd name="connsiteX0" fmla="*/ 0 w 291465"/>
              <a:gd name="connsiteY0" fmla="*/ 152400 h 152400"/>
              <a:gd name="connsiteX1" fmla="*/ 0 w 291465"/>
              <a:gd name="connsiteY1" fmla="*/ 0 h 152400"/>
              <a:gd name="connsiteX2" fmla="*/ 291465 w 291465"/>
              <a:gd name="connsiteY2" fmla="*/ 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1465" h="152400">
                <a:moveTo>
                  <a:pt x="0" y="152400"/>
                </a:moveTo>
                <a:lnTo>
                  <a:pt x="0" y="0"/>
                </a:lnTo>
                <a:lnTo>
                  <a:pt x="291465" y="0"/>
                </a:lnTo>
              </a:path>
            </a:pathLst>
          </a:custGeom>
          <a:noFill/>
          <a:ln w="317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5A43C97F-7251-41FA-BFA0-2E8643DD93B7}"/>
              </a:ext>
            </a:extLst>
          </p:cNvPr>
          <p:cNvCxnSpPr>
            <a:cxnSpLocks/>
          </p:cNvCxnSpPr>
          <p:nvPr/>
        </p:nvCxnSpPr>
        <p:spPr>
          <a:xfrm>
            <a:off x="3661911" y="4962527"/>
            <a:ext cx="0" cy="122659"/>
          </a:xfrm>
          <a:prstGeom prst="straightConnector1">
            <a:avLst/>
          </a:prstGeom>
          <a:ln w="3175">
            <a:solidFill>
              <a:schemeClr val="bg1">
                <a:lumMod val="50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3F696307-07BB-45FC-B680-CF9C58331F4D}"/>
              </a:ext>
            </a:extLst>
          </p:cNvPr>
          <p:cNvSpPr/>
          <p:nvPr/>
        </p:nvSpPr>
        <p:spPr>
          <a:xfrm>
            <a:off x="3383282" y="4962525"/>
            <a:ext cx="340995" cy="60960"/>
          </a:xfrm>
          <a:custGeom>
            <a:avLst/>
            <a:gdLst>
              <a:gd name="connsiteX0" fmla="*/ 0 w 340995"/>
              <a:gd name="connsiteY0" fmla="*/ 60960 h 60960"/>
              <a:gd name="connsiteX1" fmla="*/ 150495 w 340995"/>
              <a:gd name="connsiteY1" fmla="*/ 60960 h 60960"/>
              <a:gd name="connsiteX2" fmla="*/ 211455 w 340995"/>
              <a:gd name="connsiteY2" fmla="*/ 0 h 60960"/>
              <a:gd name="connsiteX3" fmla="*/ 340995 w 340995"/>
              <a:gd name="connsiteY3" fmla="*/ 0 h 60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95" h="60960">
                <a:moveTo>
                  <a:pt x="0" y="60960"/>
                </a:moveTo>
                <a:lnTo>
                  <a:pt x="150495" y="60960"/>
                </a:lnTo>
                <a:lnTo>
                  <a:pt x="211455" y="0"/>
                </a:lnTo>
                <a:lnTo>
                  <a:pt x="340995" y="0"/>
                </a:lnTo>
              </a:path>
            </a:pathLst>
          </a:custGeom>
          <a:noFill/>
          <a:ln w="317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22913F97-03D6-4EEC-8AA7-207358D0171F}"/>
              </a:ext>
            </a:extLst>
          </p:cNvPr>
          <p:cNvSpPr/>
          <p:nvPr/>
        </p:nvSpPr>
        <p:spPr>
          <a:xfrm>
            <a:off x="3658811" y="4805603"/>
            <a:ext cx="352615" cy="152400"/>
          </a:xfrm>
          <a:custGeom>
            <a:avLst/>
            <a:gdLst>
              <a:gd name="connsiteX0" fmla="*/ 0 w 291465"/>
              <a:gd name="connsiteY0" fmla="*/ 152400 h 152400"/>
              <a:gd name="connsiteX1" fmla="*/ 0 w 291465"/>
              <a:gd name="connsiteY1" fmla="*/ 0 h 152400"/>
              <a:gd name="connsiteX2" fmla="*/ 291465 w 291465"/>
              <a:gd name="connsiteY2" fmla="*/ 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1465" h="152400">
                <a:moveTo>
                  <a:pt x="0" y="152400"/>
                </a:moveTo>
                <a:lnTo>
                  <a:pt x="0" y="0"/>
                </a:lnTo>
                <a:lnTo>
                  <a:pt x="291465" y="0"/>
                </a:lnTo>
              </a:path>
            </a:pathLst>
          </a:custGeom>
          <a:noFill/>
          <a:ln w="317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1978E087-577C-48DD-AE9D-9F96C7B372C1}"/>
              </a:ext>
            </a:extLst>
          </p:cNvPr>
          <p:cNvCxnSpPr/>
          <p:nvPr/>
        </p:nvCxnSpPr>
        <p:spPr>
          <a:xfrm flipV="1">
            <a:off x="762172" y="3313080"/>
            <a:ext cx="114406" cy="342954"/>
          </a:xfrm>
          <a:prstGeom prst="line">
            <a:avLst/>
          </a:prstGeom>
          <a:ln w="3175">
            <a:solidFill>
              <a:schemeClr val="bg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705D6AE2-49BC-483A-96EE-3703291EB488}"/>
              </a:ext>
            </a:extLst>
          </p:cNvPr>
          <p:cNvCxnSpPr/>
          <p:nvPr/>
        </p:nvCxnSpPr>
        <p:spPr>
          <a:xfrm flipV="1">
            <a:off x="2146168" y="3655424"/>
            <a:ext cx="114406" cy="342954"/>
          </a:xfrm>
          <a:prstGeom prst="line">
            <a:avLst/>
          </a:prstGeom>
          <a:ln w="3175">
            <a:solidFill>
              <a:schemeClr val="bg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Arc 85">
            <a:extLst>
              <a:ext uri="{FF2B5EF4-FFF2-40B4-BE49-F238E27FC236}">
                <a16:creationId xmlns:a16="http://schemas.microsoft.com/office/drawing/2014/main" id="{EED8B53B-F5AB-435F-A506-E9D950FA8EE3}"/>
              </a:ext>
            </a:extLst>
          </p:cNvPr>
          <p:cNvSpPr/>
          <p:nvPr/>
        </p:nvSpPr>
        <p:spPr>
          <a:xfrm rot="12844698">
            <a:off x="992743" y="3535372"/>
            <a:ext cx="761020" cy="838171"/>
          </a:xfrm>
          <a:prstGeom prst="arc">
            <a:avLst>
              <a:gd name="adj1" fmla="val 18979201"/>
              <a:gd name="adj2" fmla="val 0"/>
            </a:avLst>
          </a:prstGeom>
          <a:ln w="3175">
            <a:solidFill>
              <a:schemeClr val="bg1">
                <a:lumMod val="50000"/>
              </a:schemeClr>
            </a:solidFill>
            <a:headEnd type="triangl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5BF88EA-0B17-4861-9A2A-0062DD74A4C9}"/>
              </a:ext>
            </a:extLst>
          </p:cNvPr>
          <p:cNvSpPr txBox="1"/>
          <p:nvPr/>
        </p:nvSpPr>
        <p:spPr>
          <a:xfrm>
            <a:off x="529678" y="3763783"/>
            <a:ext cx="437511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14°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5CF9F47-6608-40F9-9523-A3913D8AFEC6}"/>
              </a:ext>
            </a:extLst>
          </p:cNvPr>
          <p:cNvSpPr txBox="1"/>
          <p:nvPr/>
        </p:nvSpPr>
        <p:spPr>
          <a:xfrm rot="16200000">
            <a:off x="3123" y="3709726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← 990 →</a:t>
            </a:r>
            <a:endParaRPr lang="en-GB" sz="800" dirty="0">
              <a:solidFill>
                <a:schemeClr val="bg1">
                  <a:lumMod val="50000"/>
                </a:schemeClr>
              </a:solidFill>
              <a:highlight>
                <a:srgbClr val="FFFFFF"/>
              </a:highlight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C100825-69D8-4C3C-8C79-57E02721E8C2}"/>
              </a:ext>
            </a:extLst>
          </p:cNvPr>
          <p:cNvSpPr txBox="1"/>
          <p:nvPr/>
        </p:nvSpPr>
        <p:spPr>
          <a:xfrm>
            <a:off x="6760058" y="1524574"/>
            <a:ext cx="23839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DFM</a:t>
            </a:r>
            <a:r>
              <a:rPr lang="en-US" sz="1000" dirty="0"/>
              <a:t>: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Install the connection chamber over link head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Slide into connection position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Lock in position</a:t>
            </a:r>
          </a:p>
          <a:p>
            <a:endParaRPr lang="en-US" sz="1000" b="1" dirty="0"/>
          </a:p>
          <a:p>
            <a:r>
              <a:rPr lang="en-US" sz="1000" b="1" dirty="0"/>
              <a:t>DSHM</a:t>
            </a:r>
            <a:r>
              <a:rPr lang="en-US" sz="1000" dirty="0"/>
              <a:t>: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Monitor and adjust splice protection sleeve during insertion into DFM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B4799FF-8C1F-4584-829C-E64E3AD3D025}"/>
              </a:ext>
            </a:extLst>
          </p:cNvPr>
          <p:cNvSpPr txBox="1"/>
          <p:nvPr/>
        </p:nvSpPr>
        <p:spPr>
          <a:xfrm>
            <a:off x="300310" y="1809110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6F93697-FDF8-4B75-B127-8874EF384CB1}"/>
              </a:ext>
            </a:extLst>
          </p:cNvPr>
          <p:cNvSpPr txBox="1"/>
          <p:nvPr/>
        </p:nvSpPr>
        <p:spPr>
          <a:xfrm>
            <a:off x="300310" y="3880350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F242FB10-45BE-418C-82D4-C44AD565FF1A}"/>
              </a:ext>
            </a:extLst>
          </p:cNvPr>
          <p:cNvCxnSpPr>
            <a:cxnSpLocks/>
          </p:cNvCxnSpPr>
          <p:nvPr/>
        </p:nvCxnSpPr>
        <p:spPr>
          <a:xfrm flipV="1">
            <a:off x="466912" y="1916832"/>
            <a:ext cx="6265328" cy="10464"/>
          </a:xfrm>
          <a:prstGeom prst="straightConnector1">
            <a:avLst/>
          </a:prstGeom>
          <a:ln w="3175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B6A3C3E3-F009-49C8-8B4A-D473C9D627B5}"/>
              </a:ext>
            </a:extLst>
          </p:cNvPr>
          <p:cNvSpPr txBox="1"/>
          <p:nvPr/>
        </p:nvSpPr>
        <p:spPr>
          <a:xfrm>
            <a:off x="291285" y="4793752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E4C3C1CE-6475-4C96-AF03-79FBB85C7019}"/>
              </a:ext>
            </a:extLst>
          </p:cNvPr>
          <p:cNvCxnSpPr>
            <a:cxnSpLocks/>
          </p:cNvCxnSpPr>
          <p:nvPr/>
        </p:nvCxnSpPr>
        <p:spPr>
          <a:xfrm flipV="1">
            <a:off x="468000" y="5085184"/>
            <a:ext cx="4196180" cy="6930"/>
          </a:xfrm>
          <a:prstGeom prst="straightConnector1">
            <a:avLst/>
          </a:prstGeom>
          <a:ln w="9525">
            <a:solidFill>
              <a:srgbClr val="FFC00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A69BAF92-2CB0-4D12-A76F-530AA36EF889}"/>
              </a:ext>
            </a:extLst>
          </p:cNvPr>
          <p:cNvSpPr txBox="1"/>
          <p:nvPr/>
        </p:nvSpPr>
        <p:spPr>
          <a:xfrm>
            <a:off x="145890" y="4984392"/>
            <a:ext cx="753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-391</a:t>
            </a:r>
            <a:endParaRPr lang="en-GB" sz="800" dirty="0">
              <a:solidFill>
                <a:srgbClr val="FFC000"/>
              </a:solidFill>
            </a:endParaRPr>
          </a:p>
        </p:txBody>
      </p:sp>
      <p:sp>
        <p:nvSpPr>
          <p:cNvPr id="58" name="Titre 1">
            <a:extLst>
              <a:ext uri="{FF2B5EF4-FFF2-40B4-BE49-F238E27FC236}">
                <a16:creationId xmlns:a16="http://schemas.microsoft.com/office/drawing/2014/main" id="{532B8C54-F5B9-4408-AFD0-573656E0B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313"/>
            <a:ext cx="7920000" cy="468809"/>
          </a:xfrm>
          <a:ln>
            <a:noFill/>
          </a:ln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US" dirty="0"/>
              <a:t>#3 : Slide DFM to connection position</a:t>
            </a:r>
            <a:endParaRPr lang="en-GB" dirty="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5BADFE40-8782-41A3-96B7-1DC9CA94E614}"/>
              </a:ext>
            </a:extLst>
          </p:cNvPr>
          <p:cNvCxnSpPr>
            <a:cxnSpLocks/>
          </p:cNvCxnSpPr>
          <p:nvPr/>
        </p:nvCxnSpPr>
        <p:spPr>
          <a:xfrm flipH="1" flipV="1">
            <a:off x="644312" y="3619898"/>
            <a:ext cx="1501856" cy="387857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A381BB45-A9C2-455B-B66B-68F954FEBDB6}"/>
              </a:ext>
            </a:extLst>
          </p:cNvPr>
          <p:cNvSpPr txBox="1"/>
          <p:nvPr/>
        </p:nvSpPr>
        <p:spPr>
          <a:xfrm>
            <a:off x="400611" y="2844178"/>
            <a:ext cx="422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-9824</a:t>
            </a:r>
            <a:endParaRPr lang="en-GB" sz="800" dirty="0">
              <a:solidFill>
                <a:srgbClr val="0070C0"/>
              </a:solidFill>
              <a:highlight>
                <a:srgbClr val="FFFF00"/>
              </a:highlight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C9E95A5-F338-4A42-B1DA-4D99F7C9A482}"/>
              </a:ext>
            </a:extLst>
          </p:cNvPr>
          <p:cNvSpPr txBox="1"/>
          <p:nvPr/>
        </p:nvSpPr>
        <p:spPr>
          <a:xfrm>
            <a:off x="2195736" y="2833478"/>
            <a:ext cx="4441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-5753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1880875-F15B-4C0E-8518-CC256A19DC1D}"/>
              </a:ext>
            </a:extLst>
          </p:cNvPr>
          <p:cNvSpPr txBox="1"/>
          <p:nvPr/>
        </p:nvSpPr>
        <p:spPr>
          <a:xfrm>
            <a:off x="1972238" y="4847395"/>
            <a:ext cx="390741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10°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FE75F7E-89AD-4676-83C2-4BFFEB7B21A0}"/>
              </a:ext>
            </a:extLst>
          </p:cNvPr>
          <p:cNvSpPr txBox="1"/>
          <p:nvPr/>
        </p:nvSpPr>
        <p:spPr>
          <a:xfrm>
            <a:off x="2598558" y="4540973"/>
            <a:ext cx="5458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+433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0D7BA85-66B7-42F5-909B-B4B384F9CADD}"/>
              </a:ext>
            </a:extLst>
          </p:cNvPr>
          <p:cNvSpPr txBox="1"/>
          <p:nvPr/>
        </p:nvSpPr>
        <p:spPr>
          <a:xfrm>
            <a:off x="3628467" y="4601221"/>
            <a:ext cx="5458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+109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C073C68-5055-4E52-A5EA-9F0540AFE468}"/>
              </a:ext>
            </a:extLst>
          </p:cNvPr>
          <p:cNvSpPr txBox="1"/>
          <p:nvPr/>
        </p:nvSpPr>
        <p:spPr>
          <a:xfrm rot="900000">
            <a:off x="788345" y="3432067"/>
            <a:ext cx="149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3896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←          Slope length          →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B4957321-C134-45E3-945E-88930A79BEA5}"/>
              </a:ext>
            </a:extLst>
          </p:cNvPr>
          <p:cNvSpPr txBox="1"/>
          <p:nvPr/>
        </p:nvSpPr>
        <p:spPr>
          <a:xfrm>
            <a:off x="2123730" y="3501008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4633</a:t>
            </a:r>
            <a:endParaRPr lang="en-GB" sz="900" dirty="0">
              <a:solidFill>
                <a:schemeClr val="bg1">
                  <a:lumMod val="50000"/>
                </a:schemeClr>
              </a:solidFill>
              <a:highlight>
                <a:srgbClr val="FFFFFF"/>
              </a:highlight>
            </a:endParaRPr>
          </a:p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←   DSHM straight // to beam axis   →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74484F6-E282-42C3-BD26-7983307CA363}"/>
              </a:ext>
            </a:extLst>
          </p:cNvPr>
          <p:cNvCxnSpPr/>
          <p:nvPr/>
        </p:nvCxnSpPr>
        <p:spPr>
          <a:xfrm flipH="1">
            <a:off x="467544" y="4908952"/>
            <a:ext cx="3877370" cy="0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E86DEFA9-FC78-4C2F-B7A6-1D9CE47C3714}"/>
              </a:ext>
            </a:extLst>
          </p:cNvPr>
          <p:cNvSpPr txBox="1"/>
          <p:nvPr/>
        </p:nvSpPr>
        <p:spPr>
          <a:xfrm>
            <a:off x="179512" y="4675457"/>
            <a:ext cx="3803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264 </a:t>
            </a:r>
            <a:endParaRPr lang="en-GB" sz="800" dirty="0">
              <a:solidFill>
                <a:srgbClr val="FFC000"/>
              </a:solidFill>
            </a:endParaRP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D7580E3F-2B9B-4A57-8063-36EC9564DAD9}"/>
              </a:ext>
            </a:extLst>
          </p:cNvPr>
          <p:cNvCxnSpPr>
            <a:cxnSpLocks/>
          </p:cNvCxnSpPr>
          <p:nvPr/>
        </p:nvCxnSpPr>
        <p:spPr>
          <a:xfrm>
            <a:off x="357662" y="3614567"/>
            <a:ext cx="28665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A371D595-6166-40AB-BC51-B615344E2384}"/>
              </a:ext>
            </a:extLst>
          </p:cNvPr>
          <p:cNvCxnSpPr>
            <a:cxnSpLocks/>
          </p:cNvCxnSpPr>
          <p:nvPr/>
        </p:nvCxnSpPr>
        <p:spPr>
          <a:xfrm flipH="1">
            <a:off x="967188" y="4745357"/>
            <a:ext cx="828736" cy="645181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1402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98E98D85-B449-47DD-B2C6-9E657560F3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5890" y="1277042"/>
            <a:ext cx="5940910" cy="3348363"/>
          </a:xfrm>
          <a:prstGeom prst="rect">
            <a:avLst/>
          </a:prstGeom>
        </p:spPr>
      </p:pic>
      <p:pic>
        <p:nvPicPr>
          <p:cNvPr id="6" name="Picture 5" descr="Engineering drawing&#10;&#10;Description automatically generated">
            <a:extLst>
              <a:ext uri="{FF2B5EF4-FFF2-40B4-BE49-F238E27FC236}">
                <a16:creationId xmlns:a16="http://schemas.microsoft.com/office/drawing/2014/main" id="{1FF001DF-4EC4-46F6-8474-EF291BD172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840" b="35151"/>
          <a:stretch/>
        </p:blipFill>
        <p:spPr>
          <a:xfrm>
            <a:off x="374423" y="4399617"/>
            <a:ext cx="7201020" cy="1907897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F92D0B-C8F4-47DE-A468-126CFDC8305F}"/>
              </a:ext>
            </a:extLst>
          </p:cNvPr>
          <p:cNvSpPr txBox="1"/>
          <p:nvPr/>
        </p:nvSpPr>
        <p:spPr>
          <a:xfrm>
            <a:off x="6446508" y="4440737"/>
            <a:ext cx="2085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00B0F0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3-point adjustment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FBE73D4-86F3-4F86-80AB-67AB3FAE7780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6446508" y="2996955"/>
            <a:ext cx="1042746" cy="144378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D537CAE-D290-4922-B3C8-7B4B7F8C682C}"/>
              </a:ext>
            </a:extLst>
          </p:cNvPr>
          <p:cNvSpPr txBox="1"/>
          <p:nvPr/>
        </p:nvSpPr>
        <p:spPr>
          <a:xfrm>
            <a:off x="3563888" y="1403056"/>
            <a:ext cx="1581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00B0F0"/>
                </a:solidFill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2 mm lip weld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7F8C5AF-2455-455D-BE90-76093FD7CAEB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5145324" y="1587722"/>
            <a:ext cx="1301184" cy="68915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re 1">
            <a:extLst>
              <a:ext uri="{FF2B5EF4-FFF2-40B4-BE49-F238E27FC236}">
                <a16:creationId xmlns:a16="http://schemas.microsoft.com/office/drawing/2014/main" id="{16327C0A-2924-4B29-A761-6A50615E7D6A}"/>
              </a:ext>
            </a:extLst>
          </p:cNvPr>
          <p:cNvSpPr txBox="1">
            <a:spLocks/>
          </p:cNvSpPr>
          <p:nvPr/>
        </p:nvSpPr>
        <p:spPr>
          <a:xfrm>
            <a:off x="612000" y="3313"/>
            <a:ext cx="7920000" cy="46880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#4 : Connect DFM and DSHM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24650D-55B0-4673-B789-B746B6D4F38C}"/>
              </a:ext>
            </a:extLst>
          </p:cNvPr>
          <p:cNvSpPr txBox="1"/>
          <p:nvPr/>
        </p:nvSpPr>
        <p:spPr>
          <a:xfrm>
            <a:off x="417786" y="1138150"/>
            <a:ext cx="2383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DFM</a:t>
            </a:r>
            <a:r>
              <a:rPr lang="en-US" sz="1000" dirty="0"/>
              <a:t>: No action</a:t>
            </a:r>
          </a:p>
          <a:p>
            <a:endParaRPr lang="en-US" sz="1000" b="1" dirty="0"/>
          </a:p>
          <a:p>
            <a:r>
              <a:rPr lang="en-US" sz="1000" b="1" dirty="0"/>
              <a:t>DSHM</a:t>
            </a:r>
            <a:r>
              <a:rPr lang="en-US" sz="1000" dirty="0"/>
              <a:t>: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Adjust final position between the two flanges with the installed tooling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Remove adjusting tool</a:t>
            </a:r>
          </a:p>
        </p:txBody>
      </p:sp>
    </p:spTree>
    <p:extLst>
      <p:ext uri="{BB962C8B-B14F-4D97-AF65-F5344CB8AC3E}">
        <p14:creationId xmlns:p14="http://schemas.microsoft.com/office/powerpoint/2010/main" val="3235783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CDAC04E3-34F2-438E-BD02-9A90854F24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18" t="34630" r="22" b="28876"/>
          <a:stretch/>
        </p:blipFill>
        <p:spPr>
          <a:xfrm>
            <a:off x="468000" y="4572299"/>
            <a:ext cx="6145200" cy="1315789"/>
          </a:xfrm>
          <a:prstGeom prst="rect">
            <a:avLst/>
          </a:prstGeom>
        </p:spPr>
      </p:pic>
      <p:pic>
        <p:nvPicPr>
          <p:cNvPr id="9" name="Picture 8" descr="A picture containing device&#10;&#10;Description automatically generated">
            <a:extLst>
              <a:ext uri="{FF2B5EF4-FFF2-40B4-BE49-F238E27FC236}">
                <a16:creationId xmlns:a16="http://schemas.microsoft.com/office/drawing/2014/main" id="{5034AC14-58D3-4568-B593-B8D41309CC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46" t="45808" r="-6" b="32445"/>
          <a:stretch/>
        </p:blipFill>
        <p:spPr>
          <a:xfrm>
            <a:off x="468000" y="3501896"/>
            <a:ext cx="6145200" cy="784099"/>
          </a:xfrm>
          <a:prstGeom prst="rect">
            <a:avLst/>
          </a:prstGeom>
        </p:spPr>
      </p:pic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60C770C3-BEE2-4C3B-9418-8148E5C643A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46" t="34630" r="-6" b="27297"/>
          <a:stretch/>
        </p:blipFill>
        <p:spPr>
          <a:xfrm>
            <a:off x="468000" y="1583979"/>
            <a:ext cx="6145200" cy="1372719"/>
          </a:xfrm>
          <a:prstGeom prst="rect">
            <a:avLst/>
          </a:prstGeom>
        </p:spPr>
      </p:pic>
      <p:sp>
        <p:nvSpPr>
          <p:cNvPr id="106" name="Rectangle 105">
            <a:extLst>
              <a:ext uri="{FF2B5EF4-FFF2-40B4-BE49-F238E27FC236}">
                <a16:creationId xmlns:a16="http://schemas.microsoft.com/office/drawing/2014/main" id="{A81B3D34-62F8-42C8-957D-F4DD28F88F99}"/>
              </a:ext>
            </a:extLst>
          </p:cNvPr>
          <p:cNvSpPr/>
          <p:nvPr/>
        </p:nvSpPr>
        <p:spPr>
          <a:xfrm>
            <a:off x="282528" y="1268760"/>
            <a:ext cx="6444425" cy="4749856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FCC99D8-C3F9-43C0-8C7D-DF017185B630}"/>
              </a:ext>
            </a:extLst>
          </p:cNvPr>
          <p:cNvSpPr txBox="1"/>
          <p:nvPr/>
        </p:nvSpPr>
        <p:spPr>
          <a:xfrm>
            <a:off x="2390373" y="3126160"/>
            <a:ext cx="11977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90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Elevator tool removal</a:t>
            </a:r>
            <a:endParaRPr lang="en-GB" dirty="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5F93145-CF60-4F09-8DAA-C0E495FA0F4D}"/>
              </a:ext>
            </a:extLst>
          </p:cNvPr>
          <p:cNvCxnSpPr>
            <a:cxnSpLocks/>
            <a:stCxn id="40" idx="3"/>
          </p:cNvCxnSpPr>
          <p:nvPr/>
        </p:nvCxnSpPr>
        <p:spPr>
          <a:xfrm flipV="1">
            <a:off x="3588139" y="2636912"/>
            <a:ext cx="202497" cy="604664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E695600-D03E-4D50-91C4-34D8F30F5F74}"/>
              </a:ext>
            </a:extLst>
          </p:cNvPr>
          <p:cNvCxnSpPr>
            <a:cxnSpLocks/>
          </p:cNvCxnSpPr>
          <p:nvPr/>
        </p:nvCxnSpPr>
        <p:spPr>
          <a:xfrm flipH="1">
            <a:off x="4344914" y="4908952"/>
            <a:ext cx="2382038" cy="0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triangl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975E9B1-B4DD-47AE-93C6-DE7AF14E6477}"/>
              </a:ext>
            </a:extLst>
          </p:cNvPr>
          <p:cNvCxnSpPr>
            <a:cxnSpLocks/>
          </p:cNvCxnSpPr>
          <p:nvPr/>
        </p:nvCxnSpPr>
        <p:spPr>
          <a:xfrm>
            <a:off x="4028188" y="1660222"/>
            <a:ext cx="0" cy="4368861"/>
          </a:xfrm>
          <a:prstGeom prst="line">
            <a:avLst/>
          </a:prstGeom>
          <a:ln w="9525">
            <a:solidFill>
              <a:srgbClr val="00B05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C18D1C0-C0EB-4658-ADDD-D041CBFD42F3}"/>
              </a:ext>
            </a:extLst>
          </p:cNvPr>
          <p:cNvCxnSpPr>
            <a:cxnSpLocks/>
          </p:cNvCxnSpPr>
          <p:nvPr/>
        </p:nvCxnSpPr>
        <p:spPr>
          <a:xfrm flipV="1">
            <a:off x="4344916" y="4008840"/>
            <a:ext cx="2382037" cy="3934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C97B4D1-CD84-4D91-B5BB-367E8B87A7E3}"/>
              </a:ext>
            </a:extLst>
          </p:cNvPr>
          <p:cNvCxnSpPr>
            <a:cxnSpLocks/>
          </p:cNvCxnSpPr>
          <p:nvPr/>
        </p:nvCxnSpPr>
        <p:spPr>
          <a:xfrm>
            <a:off x="2195736" y="1601647"/>
            <a:ext cx="0" cy="4368861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BA6DCBE-0C81-45C1-9474-66C6971FA7A6}"/>
              </a:ext>
            </a:extLst>
          </p:cNvPr>
          <p:cNvCxnSpPr>
            <a:cxnSpLocks/>
          </p:cNvCxnSpPr>
          <p:nvPr/>
        </p:nvCxnSpPr>
        <p:spPr>
          <a:xfrm>
            <a:off x="467798" y="1416464"/>
            <a:ext cx="0" cy="4538805"/>
          </a:xfrm>
          <a:prstGeom prst="line">
            <a:avLst/>
          </a:prstGeom>
          <a:ln w="3175">
            <a:solidFill>
              <a:srgbClr val="0070C0"/>
            </a:solidFill>
            <a:prstDash val="solid"/>
            <a:headEnd type="non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A0A37E27-D425-47F9-BCC2-1CC7275E1020}"/>
              </a:ext>
            </a:extLst>
          </p:cNvPr>
          <p:cNvSpPr txBox="1"/>
          <p:nvPr/>
        </p:nvSpPr>
        <p:spPr>
          <a:xfrm>
            <a:off x="4418859" y="1385372"/>
            <a:ext cx="14492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Rotation point position</a:t>
            </a:r>
            <a:endParaRPr lang="en-GB" sz="9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337C833-A661-42D4-AF61-DC130615565B}"/>
              </a:ext>
            </a:extLst>
          </p:cNvPr>
          <p:cNvSpPr txBox="1"/>
          <p:nvPr/>
        </p:nvSpPr>
        <p:spPr>
          <a:xfrm>
            <a:off x="429472" y="1289922"/>
            <a:ext cx="1366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DSHM fixed position </a:t>
            </a:r>
          </a:p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in cable tray</a:t>
            </a:r>
            <a:endParaRPr lang="en-GB" sz="9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F35CBFF-0221-470C-8ABF-47EA3E98C6BE}"/>
              </a:ext>
            </a:extLst>
          </p:cNvPr>
          <p:cNvSpPr txBox="1"/>
          <p:nvPr/>
        </p:nvSpPr>
        <p:spPr>
          <a:xfrm>
            <a:off x="2771802" y="1400654"/>
            <a:ext cx="14492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DSHM Head</a:t>
            </a:r>
            <a:endParaRPr lang="en-GB" sz="900" dirty="0">
              <a:solidFill>
                <a:srgbClr val="00B05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3A857F1-ECD5-4F20-9BF9-EC073B07E2F2}"/>
              </a:ext>
            </a:extLst>
          </p:cNvPr>
          <p:cNvSpPr txBox="1"/>
          <p:nvPr/>
        </p:nvSpPr>
        <p:spPr>
          <a:xfrm>
            <a:off x="3962456" y="2844990"/>
            <a:ext cx="4842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-1120</a:t>
            </a:r>
            <a:endParaRPr lang="en-GB" sz="800" dirty="0">
              <a:highlight>
                <a:srgbClr val="FFFFFF"/>
              </a:highlight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654A530-52BC-4658-82A5-D4B0256419FB}"/>
              </a:ext>
            </a:extLst>
          </p:cNvPr>
          <p:cNvCxnSpPr>
            <a:cxnSpLocks/>
          </p:cNvCxnSpPr>
          <p:nvPr/>
        </p:nvCxnSpPr>
        <p:spPr>
          <a:xfrm flipH="1">
            <a:off x="467546" y="4797152"/>
            <a:ext cx="6145654" cy="0"/>
          </a:xfrm>
          <a:prstGeom prst="line">
            <a:avLst/>
          </a:prstGeom>
          <a:ln w="6350">
            <a:solidFill>
              <a:srgbClr val="FFC000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E6A74673-F594-48DB-A240-3503B70F442C}"/>
              </a:ext>
            </a:extLst>
          </p:cNvPr>
          <p:cNvSpPr txBox="1"/>
          <p:nvPr/>
        </p:nvSpPr>
        <p:spPr>
          <a:xfrm>
            <a:off x="300310" y="1809110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918DC6A-C096-42E9-B6C8-31EC440EBA79}"/>
              </a:ext>
            </a:extLst>
          </p:cNvPr>
          <p:cNvSpPr txBox="1"/>
          <p:nvPr/>
        </p:nvSpPr>
        <p:spPr>
          <a:xfrm>
            <a:off x="300310" y="3880350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F184BFE4-8065-4319-B493-A2E8DE35B65A}"/>
              </a:ext>
            </a:extLst>
          </p:cNvPr>
          <p:cNvCxnSpPr>
            <a:cxnSpLocks/>
          </p:cNvCxnSpPr>
          <p:nvPr/>
        </p:nvCxnSpPr>
        <p:spPr>
          <a:xfrm flipV="1">
            <a:off x="466912" y="1916832"/>
            <a:ext cx="6265328" cy="10464"/>
          </a:xfrm>
          <a:prstGeom prst="straightConnector1">
            <a:avLst/>
          </a:prstGeom>
          <a:ln w="3175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D31F0A91-43C5-4F00-8982-60728A27422D}"/>
              </a:ext>
            </a:extLst>
          </p:cNvPr>
          <p:cNvSpPr txBox="1"/>
          <p:nvPr/>
        </p:nvSpPr>
        <p:spPr>
          <a:xfrm>
            <a:off x="291285" y="4793752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AB87C0D6-73A1-4FFC-BCF2-7CBBBB027D7B}"/>
              </a:ext>
            </a:extLst>
          </p:cNvPr>
          <p:cNvCxnSpPr>
            <a:cxnSpLocks/>
          </p:cNvCxnSpPr>
          <p:nvPr/>
        </p:nvCxnSpPr>
        <p:spPr>
          <a:xfrm>
            <a:off x="4479821" y="1340768"/>
            <a:ext cx="0" cy="3668428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triangl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A9FA6797-C3BF-40D0-84B4-F25864C334A0}"/>
              </a:ext>
            </a:extLst>
          </p:cNvPr>
          <p:cNvCxnSpPr/>
          <p:nvPr/>
        </p:nvCxnSpPr>
        <p:spPr>
          <a:xfrm flipH="1">
            <a:off x="467544" y="4018936"/>
            <a:ext cx="3877370" cy="0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4DB5B77-2065-4035-BD89-797F7319807C}"/>
              </a:ext>
            </a:extLst>
          </p:cNvPr>
          <p:cNvCxnSpPr>
            <a:cxnSpLocks/>
          </p:cNvCxnSpPr>
          <p:nvPr/>
        </p:nvCxnSpPr>
        <p:spPr>
          <a:xfrm>
            <a:off x="4479026" y="5000392"/>
            <a:ext cx="0" cy="1103952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99AE5228-F3B0-419F-A2B5-F772BCA60A76}"/>
              </a:ext>
            </a:extLst>
          </p:cNvPr>
          <p:cNvSpPr txBox="1"/>
          <p:nvPr/>
        </p:nvSpPr>
        <p:spPr>
          <a:xfrm>
            <a:off x="1522737" y="5113113"/>
            <a:ext cx="5458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40°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4935CE05-3B65-4468-95DD-D1C7A65DBB53}"/>
              </a:ext>
            </a:extLst>
          </p:cNvPr>
          <p:cNvCxnSpPr>
            <a:cxnSpLocks/>
          </p:cNvCxnSpPr>
          <p:nvPr/>
        </p:nvCxnSpPr>
        <p:spPr>
          <a:xfrm flipH="1">
            <a:off x="455808" y="5390536"/>
            <a:ext cx="169036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Arc 84">
            <a:extLst>
              <a:ext uri="{FF2B5EF4-FFF2-40B4-BE49-F238E27FC236}">
                <a16:creationId xmlns:a16="http://schemas.microsoft.com/office/drawing/2014/main" id="{DF65B7C4-F450-4A68-95C2-39BF86BBB7C2}"/>
              </a:ext>
            </a:extLst>
          </p:cNvPr>
          <p:cNvSpPr/>
          <p:nvPr/>
        </p:nvSpPr>
        <p:spPr>
          <a:xfrm>
            <a:off x="827896" y="4986540"/>
            <a:ext cx="761020" cy="838171"/>
          </a:xfrm>
          <a:prstGeom prst="arc">
            <a:avLst>
              <a:gd name="adj1" fmla="val 17829608"/>
              <a:gd name="adj2" fmla="val 0"/>
            </a:avLst>
          </a:prstGeom>
          <a:ln w="3175">
            <a:solidFill>
              <a:schemeClr val="bg1">
                <a:lumMod val="50000"/>
              </a:schemeClr>
            </a:solidFill>
            <a:headEnd type="triangl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92A12C54-1385-45D0-87BD-0DB25BF7448F}"/>
              </a:ext>
            </a:extLst>
          </p:cNvPr>
          <p:cNvCxnSpPr/>
          <p:nvPr/>
        </p:nvCxnSpPr>
        <p:spPr>
          <a:xfrm>
            <a:off x="2631738" y="4896321"/>
            <a:ext cx="0" cy="197295"/>
          </a:xfrm>
          <a:prstGeom prst="straightConnector1">
            <a:avLst/>
          </a:prstGeom>
          <a:ln w="3175">
            <a:solidFill>
              <a:schemeClr val="bg1">
                <a:lumMod val="50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DEED4CF6-1B1F-4A59-8EF4-7CA2B3D46958}"/>
              </a:ext>
            </a:extLst>
          </p:cNvPr>
          <p:cNvSpPr/>
          <p:nvPr/>
        </p:nvSpPr>
        <p:spPr>
          <a:xfrm>
            <a:off x="2628900" y="4745355"/>
            <a:ext cx="358922" cy="152400"/>
          </a:xfrm>
          <a:custGeom>
            <a:avLst/>
            <a:gdLst>
              <a:gd name="connsiteX0" fmla="*/ 0 w 291465"/>
              <a:gd name="connsiteY0" fmla="*/ 152400 h 152400"/>
              <a:gd name="connsiteX1" fmla="*/ 0 w 291465"/>
              <a:gd name="connsiteY1" fmla="*/ 0 h 152400"/>
              <a:gd name="connsiteX2" fmla="*/ 291465 w 291465"/>
              <a:gd name="connsiteY2" fmla="*/ 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1465" h="152400">
                <a:moveTo>
                  <a:pt x="0" y="152400"/>
                </a:moveTo>
                <a:lnTo>
                  <a:pt x="0" y="0"/>
                </a:lnTo>
                <a:lnTo>
                  <a:pt x="291465" y="0"/>
                </a:lnTo>
              </a:path>
            </a:pathLst>
          </a:custGeom>
          <a:noFill/>
          <a:ln w="317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0076B269-EA5A-46C6-9ADD-7C945ACA530E}"/>
              </a:ext>
            </a:extLst>
          </p:cNvPr>
          <p:cNvSpPr/>
          <p:nvPr/>
        </p:nvSpPr>
        <p:spPr>
          <a:xfrm>
            <a:off x="3658809" y="4805603"/>
            <a:ext cx="352614" cy="152400"/>
          </a:xfrm>
          <a:custGeom>
            <a:avLst/>
            <a:gdLst>
              <a:gd name="connsiteX0" fmla="*/ 0 w 291465"/>
              <a:gd name="connsiteY0" fmla="*/ 152400 h 152400"/>
              <a:gd name="connsiteX1" fmla="*/ 0 w 291465"/>
              <a:gd name="connsiteY1" fmla="*/ 0 h 152400"/>
              <a:gd name="connsiteX2" fmla="*/ 291465 w 291465"/>
              <a:gd name="connsiteY2" fmla="*/ 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1465" h="152400">
                <a:moveTo>
                  <a:pt x="0" y="152400"/>
                </a:moveTo>
                <a:lnTo>
                  <a:pt x="0" y="0"/>
                </a:lnTo>
                <a:lnTo>
                  <a:pt x="291465" y="0"/>
                </a:lnTo>
              </a:path>
            </a:pathLst>
          </a:custGeom>
          <a:noFill/>
          <a:ln w="317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6087BCE1-2BD4-45D1-AB13-B4B692F41965}"/>
              </a:ext>
            </a:extLst>
          </p:cNvPr>
          <p:cNvCxnSpPr/>
          <p:nvPr/>
        </p:nvCxnSpPr>
        <p:spPr>
          <a:xfrm flipV="1">
            <a:off x="762172" y="3313080"/>
            <a:ext cx="114406" cy="342954"/>
          </a:xfrm>
          <a:prstGeom prst="line">
            <a:avLst/>
          </a:prstGeom>
          <a:ln w="3175">
            <a:solidFill>
              <a:schemeClr val="bg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Arc 94">
            <a:extLst>
              <a:ext uri="{FF2B5EF4-FFF2-40B4-BE49-F238E27FC236}">
                <a16:creationId xmlns:a16="http://schemas.microsoft.com/office/drawing/2014/main" id="{96F8458C-6FB2-4159-8916-E34367E5A832}"/>
              </a:ext>
            </a:extLst>
          </p:cNvPr>
          <p:cNvSpPr/>
          <p:nvPr/>
        </p:nvSpPr>
        <p:spPr>
          <a:xfrm rot="12844698">
            <a:off x="992743" y="3535372"/>
            <a:ext cx="761020" cy="838171"/>
          </a:xfrm>
          <a:prstGeom prst="arc">
            <a:avLst>
              <a:gd name="adj1" fmla="val 18979201"/>
              <a:gd name="adj2" fmla="val 0"/>
            </a:avLst>
          </a:prstGeom>
          <a:ln w="3175">
            <a:solidFill>
              <a:schemeClr val="bg1">
                <a:lumMod val="50000"/>
              </a:schemeClr>
            </a:solidFill>
            <a:headEnd type="triangl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6A2FC331-89CA-4476-A09B-216AA0AB579D}"/>
              </a:ext>
            </a:extLst>
          </p:cNvPr>
          <p:cNvSpPr txBox="1"/>
          <p:nvPr/>
        </p:nvSpPr>
        <p:spPr>
          <a:xfrm>
            <a:off x="529678" y="3763783"/>
            <a:ext cx="437511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14°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B46A060-648D-45A3-8D66-51614B773336}"/>
              </a:ext>
            </a:extLst>
          </p:cNvPr>
          <p:cNvSpPr txBox="1"/>
          <p:nvPr/>
        </p:nvSpPr>
        <p:spPr>
          <a:xfrm rot="16200000">
            <a:off x="3123" y="3709726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← 990 →</a:t>
            </a:r>
            <a:endParaRPr lang="en-GB" sz="800" dirty="0">
              <a:solidFill>
                <a:schemeClr val="bg1">
                  <a:lumMod val="50000"/>
                </a:schemeClr>
              </a:solidFill>
              <a:highlight>
                <a:srgbClr val="FFFFFF"/>
              </a:highlight>
            </a:endParaRP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83901144-DBD2-402B-AA14-43C2A47E5ABE}"/>
              </a:ext>
            </a:extLst>
          </p:cNvPr>
          <p:cNvCxnSpPr>
            <a:cxnSpLocks/>
          </p:cNvCxnSpPr>
          <p:nvPr/>
        </p:nvCxnSpPr>
        <p:spPr>
          <a:xfrm flipH="1" flipV="1">
            <a:off x="2133382" y="4802152"/>
            <a:ext cx="1561319" cy="27792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C15465B8-6567-4A3C-8FEB-2EB7CEDCAF4E}"/>
              </a:ext>
            </a:extLst>
          </p:cNvPr>
          <p:cNvSpPr/>
          <p:nvPr/>
        </p:nvSpPr>
        <p:spPr>
          <a:xfrm>
            <a:off x="3383282" y="4962525"/>
            <a:ext cx="340995" cy="60960"/>
          </a:xfrm>
          <a:custGeom>
            <a:avLst/>
            <a:gdLst>
              <a:gd name="connsiteX0" fmla="*/ 0 w 340995"/>
              <a:gd name="connsiteY0" fmla="*/ 60960 h 60960"/>
              <a:gd name="connsiteX1" fmla="*/ 150495 w 340995"/>
              <a:gd name="connsiteY1" fmla="*/ 60960 h 60960"/>
              <a:gd name="connsiteX2" fmla="*/ 211455 w 340995"/>
              <a:gd name="connsiteY2" fmla="*/ 0 h 60960"/>
              <a:gd name="connsiteX3" fmla="*/ 340995 w 340995"/>
              <a:gd name="connsiteY3" fmla="*/ 0 h 60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995" h="60960">
                <a:moveTo>
                  <a:pt x="0" y="60960"/>
                </a:moveTo>
                <a:lnTo>
                  <a:pt x="150495" y="60960"/>
                </a:lnTo>
                <a:lnTo>
                  <a:pt x="211455" y="0"/>
                </a:lnTo>
                <a:lnTo>
                  <a:pt x="340995" y="0"/>
                </a:lnTo>
              </a:path>
            </a:pathLst>
          </a:custGeom>
          <a:noFill/>
          <a:ln w="317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A701EF22-DB16-4F4D-8DF3-A1F6CBF1E38F}"/>
              </a:ext>
            </a:extLst>
          </p:cNvPr>
          <p:cNvCxnSpPr>
            <a:cxnSpLocks/>
          </p:cNvCxnSpPr>
          <p:nvPr/>
        </p:nvCxnSpPr>
        <p:spPr>
          <a:xfrm>
            <a:off x="3661911" y="4962527"/>
            <a:ext cx="0" cy="122659"/>
          </a:xfrm>
          <a:prstGeom prst="straightConnector1">
            <a:avLst/>
          </a:prstGeom>
          <a:ln w="3175">
            <a:solidFill>
              <a:schemeClr val="bg1">
                <a:lumMod val="50000"/>
              </a:schemeClr>
            </a:solidFill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Arc 100">
            <a:extLst>
              <a:ext uri="{FF2B5EF4-FFF2-40B4-BE49-F238E27FC236}">
                <a16:creationId xmlns:a16="http://schemas.microsoft.com/office/drawing/2014/main" id="{B3C379CE-6631-43C7-8C21-CAABBE3A5290}"/>
              </a:ext>
            </a:extLst>
          </p:cNvPr>
          <p:cNvSpPr/>
          <p:nvPr/>
        </p:nvSpPr>
        <p:spPr>
          <a:xfrm rot="12844698">
            <a:off x="2302738" y="4704762"/>
            <a:ext cx="767447" cy="695366"/>
          </a:xfrm>
          <a:prstGeom prst="arc">
            <a:avLst>
              <a:gd name="adj1" fmla="val 19127776"/>
              <a:gd name="adj2" fmla="val 0"/>
            </a:avLst>
          </a:prstGeom>
          <a:ln w="3175">
            <a:solidFill>
              <a:schemeClr val="bg1">
                <a:lumMod val="50000"/>
              </a:schemeClr>
            </a:solidFill>
            <a:headEnd type="triangl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7BE177B7-95E6-4ECE-B971-9BEAA2D4F280}"/>
              </a:ext>
            </a:extLst>
          </p:cNvPr>
          <p:cNvCxnSpPr>
            <a:cxnSpLocks/>
          </p:cNvCxnSpPr>
          <p:nvPr/>
        </p:nvCxnSpPr>
        <p:spPr>
          <a:xfrm flipV="1">
            <a:off x="468000" y="5085184"/>
            <a:ext cx="4196180" cy="6930"/>
          </a:xfrm>
          <a:prstGeom prst="straightConnector1">
            <a:avLst/>
          </a:prstGeom>
          <a:ln w="9525">
            <a:solidFill>
              <a:srgbClr val="FFC00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654FC705-6DA6-4680-A581-C13F72802DC4}"/>
              </a:ext>
            </a:extLst>
          </p:cNvPr>
          <p:cNvSpPr txBox="1"/>
          <p:nvPr/>
        </p:nvSpPr>
        <p:spPr>
          <a:xfrm>
            <a:off x="145890" y="4984392"/>
            <a:ext cx="753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-391</a:t>
            </a:r>
            <a:endParaRPr lang="en-GB" sz="800" dirty="0">
              <a:solidFill>
                <a:srgbClr val="FFC000"/>
              </a:solidFill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5E27467-64EC-4057-AFE6-CCEC118B4254}"/>
              </a:ext>
            </a:extLst>
          </p:cNvPr>
          <p:cNvCxnSpPr/>
          <p:nvPr/>
        </p:nvCxnSpPr>
        <p:spPr>
          <a:xfrm flipV="1">
            <a:off x="2146168" y="3655424"/>
            <a:ext cx="114406" cy="342954"/>
          </a:xfrm>
          <a:prstGeom prst="line">
            <a:avLst/>
          </a:prstGeom>
          <a:ln w="3175">
            <a:solidFill>
              <a:schemeClr val="bg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itre 1">
            <a:extLst>
              <a:ext uri="{FF2B5EF4-FFF2-40B4-BE49-F238E27FC236}">
                <a16:creationId xmlns:a16="http://schemas.microsoft.com/office/drawing/2014/main" id="{FD9C7E1D-CEAC-4FBE-BDA6-50C30B91E213}"/>
              </a:ext>
            </a:extLst>
          </p:cNvPr>
          <p:cNvSpPr txBox="1">
            <a:spLocks/>
          </p:cNvSpPr>
          <p:nvPr/>
        </p:nvSpPr>
        <p:spPr>
          <a:xfrm>
            <a:off x="612000" y="3313"/>
            <a:ext cx="7920000" cy="46880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#5 : Support tool removal</a:t>
            </a:r>
            <a:endParaRPr lang="en-GB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E55199B-CEA5-43DE-824E-D5A5E2C379A4}"/>
              </a:ext>
            </a:extLst>
          </p:cNvPr>
          <p:cNvSpPr txBox="1"/>
          <p:nvPr/>
        </p:nvSpPr>
        <p:spPr>
          <a:xfrm>
            <a:off x="6760058" y="1524576"/>
            <a:ext cx="2383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DFM</a:t>
            </a:r>
            <a:r>
              <a:rPr lang="en-US" sz="1000" dirty="0"/>
              <a:t>: No action</a:t>
            </a:r>
          </a:p>
          <a:p>
            <a:endParaRPr lang="en-US" sz="1000" b="1" dirty="0"/>
          </a:p>
          <a:p>
            <a:r>
              <a:rPr lang="en-US" sz="1000" b="1" dirty="0"/>
              <a:t>DSHM</a:t>
            </a:r>
            <a:r>
              <a:rPr lang="en-US" sz="1000" dirty="0"/>
              <a:t>: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Remove head support tool</a:t>
            </a:r>
          </a:p>
          <a:p>
            <a:pPr marL="171450" indent="-171450">
              <a:buFontTx/>
              <a:buChar char="-"/>
            </a:pPr>
            <a:endParaRPr lang="en-US" sz="1000" dirty="0"/>
          </a:p>
          <a:p>
            <a:r>
              <a:rPr lang="en-US" sz="1000" dirty="0"/>
              <a:t>Remove front elevator tool.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A68050E-0528-4A2C-B0E8-7DB3B34E6187}"/>
              </a:ext>
            </a:extLst>
          </p:cNvPr>
          <p:cNvCxnSpPr>
            <a:cxnSpLocks/>
          </p:cNvCxnSpPr>
          <p:nvPr/>
        </p:nvCxnSpPr>
        <p:spPr>
          <a:xfrm flipH="1" flipV="1">
            <a:off x="644312" y="3619898"/>
            <a:ext cx="1501856" cy="387857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D9A6D441-B286-41B0-9776-21E7B1604CC9}"/>
              </a:ext>
            </a:extLst>
          </p:cNvPr>
          <p:cNvSpPr txBox="1"/>
          <p:nvPr/>
        </p:nvSpPr>
        <p:spPr>
          <a:xfrm>
            <a:off x="400611" y="2844178"/>
            <a:ext cx="422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-9824</a:t>
            </a:r>
            <a:endParaRPr lang="en-GB" sz="800" dirty="0">
              <a:solidFill>
                <a:srgbClr val="0070C0"/>
              </a:solidFill>
              <a:highlight>
                <a:srgbClr val="FFFF00"/>
              </a:highlight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6754463-0EF6-4561-A447-B4336EAAEC3C}"/>
              </a:ext>
            </a:extLst>
          </p:cNvPr>
          <p:cNvSpPr txBox="1"/>
          <p:nvPr/>
        </p:nvSpPr>
        <p:spPr>
          <a:xfrm>
            <a:off x="179512" y="4675457"/>
            <a:ext cx="3803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264 </a:t>
            </a:r>
            <a:endParaRPr lang="en-GB" sz="800" dirty="0">
              <a:solidFill>
                <a:srgbClr val="FFC000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F26C742-C800-458B-9EC7-5890FF69C50E}"/>
              </a:ext>
            </a:extLst>
          </p:cNvPr>
          <p:cNvSpPr txBox="1"/>
          <p:nvPr/>
        </p:nvSpPr>
        <p:spPr>
          <a:xfrm>
            <a:off x="2195736" y="2833478"/>
            <a:ext cx="4441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-5753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C743BC8-D8CB-445D-9759-9298289A290F}"/>
              </a:ext>
            </a:extLst>
          </p:cNvPr>
          <p:cNvSpPr txBox="1"/>
          <p:nvPr/>
        </p:nvSpPr>
        <p:spPr>
          <a:xfrm>
            <a:off x="2598558" y="4540973"/>
            <a:ext cx="5458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+433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4814662-774A-4C3A-8063-00349361C8FA}"/>
              </a:ext>
            </a:extLst>
          </p:cNvPr>
          <p:cNvSpPr txBox="1"/>
          <p:nvPr/>
        </p:nvSpPr>
        <p:spPr>
          <a:xfrm>
            <a:off x="3628467" y="4601221"/>
            <a:ext cx="5458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+109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81511F7-88B0-4949-80EC-2E67E3896909}"/>
              </a:ext>
            </a:extLst>
          </p:cNvPr>
          <p:cNvSpPr txBox="1"/>
          <p:nvPr/>
        </p:nvSpPr>
        <p:spPr>
          <a:xfrm rot="900000">
            <a:off x="788345" y="3432067"/>
            <a:ext cx="149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3896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←          Slope length          →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0A2B32F-C179-43FE-8F1C-C69BFD01F36B}"/>
              </a:ext>
            </a:extLst>
          </p:cNvPr>
          <p:cNvSpPr txBox="1"/>
          <p:nvPr/>
        </p:nvSpPr>
        <p:spPr>
          <a:xfrm>
            <a:off x="2123730" y="3501008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4633</a:t>
            </a:r>
            <a:endParaRPr lang="en-GB" sz="900" dirty="0">
              <a:solidFill>
                <a:schemeClr val="bg1">
                  <a:lumMod val="50000"/>
                </a:schemeClr>
              </a:solidFill>
              <a:highlight>
                <a:srgbClr val="FFFFFF"/>
              </a:highlight>
            </a:endParaRPr>
          </a:p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←   DSHM straight // to beam axis   →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AB40E98-9644-441B-8E33-8B7C30954136}"/>
              </a:ext>
            </a:extLst>
          </p:cNvPr>
          <p:cNvSpPr txBox="1"/>
          <p:nvPr/>
        </p:nvSpPr>
        <p:spPr>
          <a:xfrm>
            <a:off x="1972237" y="4847395"/>
            <a:ext cx="379232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10°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5A823E4A-D550-4A91-98AB-93EC1F79D297}"/>
              </a:ext>
            </a:extLst>
          </p:cNvPr>
          <p:cNvCxnSpPr/>
          <p:nvPr/>
        </p:nvCxnSpPr>
        <p:spPr>
          <a:xfrm flipH="1">
            <a:off x="467544" y="4908952"/>
            <a:ext cx="3877370" cy="0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B5789B96-33EE-4563-B349-1BA36E8B7529}"/>
              </a:ext>
            </a:extLst>
          </p:cNvPr>
          <p:cNvCxnSpPr>
            <a:cxnSpLocks/>
          </p:cNvCxnSpPr>
          <p:nvPr/>
        </p:nvCxnSpPr>
        <p:spPr>
          <a:xfrm>
            <a:off x="357662" y="3614567"/>
            <a:ext cx="28665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59A68A72-1B4C-4041-8F6C-DC54DF864911}"/>
              </a:ext>
            </a:extLst>
          </p:cNvPr>
          <p:cNvCxnSpPr>
            <a:cxnSpLocks/>
          </p:cNvCxnSpPr>
          <p:nvPr/>
        </p:nvCxnSpPr>
        <p:spPr>
          <a:xfrm flipH="1">
            <a:off x="967188" y="4745357"/>
            <a:ext cx="828736" cy="645181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D5D2C5B7-E893-48D2-B417-0063AE49799D}"/>
              </a:ext>
            </a:extLst>
          </p:cNvPr>
          <p:cNvSpPr txBox="1"/>
          <p:nvPr/>
        </p:nvSpPr>
        <p:spPr>
          <a:xfrm>
            <a:off x="4427985" y="2853516"/>
            <a:ext cx="4649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7720597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7E6F8A11-A8F8-4618-B80C-3DF2A7954F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45" t="34630" r="-5" b="28861"/>
          <a:stretch/>
        </p:blipFill>
        <p:spPr>
          <a:xfrm>
            <a:off x="468000" y="4570956"/>
            <a:ext cx="6145200" cy="1316309"/>
          </a:xfrm>
          <a:prstGeom prst="rect">
            <a:avLst/>
          </a:prstGeom>
        </p:spPr>
      </p:pic>
      <p:pic>
        <p:nvPicPr>
          <p:cNvPr id="6" name="Picture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87AE51E2-B9CE-4108-900A-C07E884996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27" t="46829" r="12" b="32067"/>
          <a:stretch/>
        </p:blipFill>
        <p:spPr>
          <a:xfrm>
            <a:off x="468000" y="3509953"/>
            <a:ext cx="6145200" cy="760922"/>
          </a:xfrm>
          <a:prstGeom prst="rect">
            <a:avLst/>
          </a:prstGeom>
        </p:spPr>
      </p:pic>
      <p:pic>
        <p:nvPicPr>
          <p:cNvPr id="3" name="Picture 2" descr="A picture containing bar chart&#10;&#10;Description automatically generated">
            <a:extLst>
              <a:ext uri="{FF2B5EF4-FFF2-40B4-BE49-F238E27FC236}">
                <a16:creationId xmlns:a16="http://schemas.microsoft.com/office/drawing/2014/main" id="{30AC1AF3-D5CB-4700-B89F-916957A0321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50" t="34630" r="-11" b="27816"/>
          <a:stretch/>
        </p:blipFill>
        <p:spPr>
          <a:xfrm>
            <a:off x="468000" y="1582877"/>
            <a:ext cx="6145200" cy="1354008"/>
          </a:xfrm>
          <a:prstGeom prst="rect">
            <a:avLst/>
          </a:prstGeom>
        </p:spPr>
      </p:pic>
      <p:sp>
        <p:nvSpPr>
          <p:cNvPr id="135" name="Rectangle 134">
            <a:extLst>
              <a:ext uri="{FF2B5EF4-FFF2-40B4-BE49-F238E27FC236}">
                <a16:creationId xmlns:a16="http://schemas.microsoft.com/office/drawing/2014/main" id="{FE35D196-BC0A-4435-90A5-FEF755F44D2B}"/>
              </a:ext>
            </a:extLst>
          </p:cNvPr>
          <p:cNvSpPr/>
          <p:nvPr/>
        </p:nvSpPr>
        <p:spPr>
          <a:xfrm>
            <a:off x="282528" y="1268760"/>
            <a:ext cx="6444425" cy="4749856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14FE8C1-C2DF-47ED-9782-7EA90E81992E}"/>
              </a:ext>
            </a:extLst>
          </p:cNvPr>
          <p:cNvSpPr txBox="1"/>
          <p:nvPr/>
        </p:nvSpPr>
        <p:spPr>
          <a:xfrm>
            <a:off x="1905000" y="4149151"/>
            <a:ext cx="11570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90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Link remains straight</a:t>
            </a:r>
            <a:endParaRPr lang="en-GB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6C96E87-C695-410C-9FE9-42F36AAD8E0C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3062058" y="3998379"/>
            <a:ext cx="261940" cy="266188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Arrow: Left-Right 37">
            <a:extLst>
              <a:ext uri="{FF2B5EF4-FFF2-40B4-BE49-F238E27FC236}">
                <a16:creationId xmlns:a16="http://schemas.microsoft.com/office/drawing/2014/main" id="{02BF6965-906A-4AFD-A0A6-0C78A5A9B8C8}"/>
              </a:ext>
            </a:extLst>
          </p:cNvPr>
          <p:cNvSpPr/>
          <p:nvPr/>
        </p:nvSpPr>
        <p:spPr>
          <a:xfrm>
            <a:off x="5884655" y="5065553"/>
            <a:ext cx="907694" cy="106607"/>
          </a:xfrm>
          <a:prstGeom prst="leftRightArrow">
            <a:avLst>
              <a:gd name="adj1" fmla="val 20937"/>
              <a:gd name="adj2" fmla="val 103763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3C103B4-61F1-46D5-9DF7-3603306E30C5}"/>
              </a:ext>
            </a:extLst>
          </p:cNvPr>
          <p:cNvSpPr txBox="1"/>
          <p:nvPr/>
        </p:nvSpPr>
        <p:spPr>
          <a:xfrm>
            <a:off x="5724128" y="5187546"/>
            <a:ext cx="12715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90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DFM free in translation</a:t>
            </a:r>
            <a:endParaRPr lang="en-GB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269B88F-8679-421D-A241-7AAA9B0C8749}"/>
              </a:ext>
            </a:extLst>
          </p:cNvPr>
          <p:cNvSpPr txBox="1"/>
          <p:nvPr/>
        </p:nvSpPr>
        <p:spPr>
          <a:xfrm>
            <a:off x="4473689" y="2069963"/>
            <a:ext cx="2139510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18.5° </a:t>
            </a:r>
            <a:r>
              <a:rPr lang="en-US" sz="22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rotation</a:t>
            </a:r>
            <a:endParaRPr lang="en-GB" sz="22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Arrow: Circular 39">
            <a:extLst>
              <a:ext uri="{FF2B5EF4-FFF2-40B4-BE49-F238E27FC236}">
                <a16:creationId xmlns:a16="http://schemas.microsoft.com/office/drawing/2014/main" id="{92D38ABA-9FB3-451A-85C7-80275638324A}"/>
              </a:ext>
            </a:extLst>
          </p:cNvPr>
          <p:cNvSpPr/>
          <p:nvPr/>
        </p:nvSpPr>
        <p:spPr>
          <a:xfrm rot="12231496">
            <a:off x="3981692" y="1717003"/>
            <a:ext cx="1039642" cy="1003871"/>
          </a:xfrm>
          <a:prstGeom prst="circularArrow">
            <a:avLst>
              <a:gd name="adj1" fmla="val 4910"/>
              <a:gd name="adj2" fmla="val 947500"/>
              <a:gd name="adj3" fmla="val 20355812"/>
              <a:gd name="adj4" fmla="val 15292241"/>
              <a:gd name="adj5" fmla="val 8163"/>
            </a:avLst>
          </a:prstGeom>
          <a:effectLst>
            <a:outerShdw blurRad="40000" dist="23000" dir="5400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8" name="Titre 1">
            <a:extLst>
              <a:ext uri="{FF2B5EF4-FFF2-40B4-BE49-F238E27FC236}">
                <a16:creationId xmlns:a16="http://schemas.microsoft.com/office/drawing/2014/main" id="{A12BE240-A131-4C0F-85F9-1B13562E2D65}"/>
              </a:ext>
            </a:extLst>
          </p:cNvPr>
          <p:cNvSpPr txBox="1">
            <a:spLocks/>
          </p:cNvSpPr>
          <p:nvPr/>
        </p:nvSpPr>
        <p:spPr>
          <a:xfrm>
            <a:off x="612000" y="3313"/>
            <a:ext cx="7920000" cy="46880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#6 : Tilting of DFM and link</a:t>
            </a:r>
            <a:endParaRPr lang="en-GB" dirty="0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D72FA8E1-9A7D-4595-9842-D889BF9EA1AE}"/>
              </a:ext>
            </a:extLst>
          </p:cNvPr>
          <p:cNvCxnSpPr>
            <a:cxnSpLocks/>
          </p:cNvCxnSpPr>
          <p:nvPr/>
        </p:nvCxnSpPr>
        <p:spPr>
          <a:xfrm flipH="1">
            <a:off x="4344914" y="4908952"/>
            <a:ext cx="2382038" cy="0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triangl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B267C2B-EC8E-4569-A452-902CE3745B91}"/>
              </a:ext>
            </a:extLst>
          </p:cNvPr>
          <p:cNvCxnSpPr>
            <a:cxnSpLocks/>
          </p:cNvCxnSpPr>
          <p:nvPr/>
        </p:nvCxnSpPr>
        <p:spPr>
          <a:xfrm>
            <a:off x="4028188" y="1660222"/>
            <a:ext cx="0" cy="4368861"/>
          </a:xfrm>
          <a:prstGeom prst="line">
            <a:avLst/>
          </a:prstGeom>
          <a:ln w="9525">
            <a:solidFill>
              <a:srgbClr val="00B05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1F72F54-A361-4D8D-A400-CD467092B066}"/>
              </a:ext>
            </a:extLst>
          </p:cNvPr>
          <p:cNvCxnSpPr>
            <a:cxnSpLocks/>
          </p:cNvCxnSpPr>
          <p:nvPr/>
        </p:nvCxnSpPr>
        <p:spPr>
          <a:xfrm flipV="1">
            <a:off x="4344916" y="4008840"/>
            <a:ext cx="2382037" cy="3934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C0A3065-CC9F-4322-BA2C-3D156745B9A3}"/>
              </a:ext>
            </a:extLst>
          </p:cNvPr>
          <p:cNvCxnSpPr>
            <a:cxnSpLocks/>
          </p:cNvCxnSpPr>
          <p:nvPr/>
        </p:nvCxnSpPr>
        <p:spPr>
          <a:xfrm>
            <a:off x="2195736" y="1601647"/>
            <a:ext cx="0" cy="4368861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F33989AB-6EE7-4CE8-A41D-F9BA3765F03F}"/>
              </a:ext>
            </a:extLst>
          </p:cNvPr>
          <p:cNvCxnSpPr>
            <a:cxnSpLocks/>
          </p:cNvCxnSpPr>
          <p:nvPr/>
        </p:nvCxnSpPr>
        <p:spPr>
          <a:xfrm>
            <a:off x="467798" y="1416464"/>
            <a:ext cx="0" cy="4538805"/>
          </a:xfrm>
          <a:prstGeom prst="line">
            <a:avLst/>
          </a:prstGeom>
          <a:ln w="3175">
            <a:solidFill>
              <a:srgbClr val="0070C0"/>
            </a:solidFill>
            <a:prstDash val="solid"/>
            <a:headEnd type="non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4E99D469-F5EF-4D99-9C0C-4379F029A3C9}"/>
              </a:ext>
            </a:extLst>
          </p:cNvPr>
          <p:cNvSpPr txBox="1"/>
          <p:nvPr/>
        </p:nvSpPr>
        <p:spPr>
          <a:xfrm>
            <a:off x="4418859" y="1385372"/>
            <a:ext cx="14492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Rotation point position</a:t>
            </a:r>
            <a:endParaRPr lang="en-GB" sz="900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5AD0958-4A3D-4B21-9C4F-8ACAAC12A396}"/>
              </a:ext>
            </a:extLst>
          </p:cNvPr>
          <p:cNvSpPr txBox="1"/>
          <p:nvPr/>
        </p:nvSpPr>
        <p:spPr>
          <a:xfrm>
            <a:off x="429472" y="1289922"/>
            <a:ext cx="1366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DSHM fixed position </a:t>
            </a:r>
          </a:p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in cable tray</a:t>
            </a:r>
            <a:endParaRPr lang="en-GB" sz="90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738C4B6-5AD7-4E05-84DE-751D87A4B2D7}"/>
              </a:ext>
            </a:extLst>
          </p:cNvPr>
          <p:cNvSpPr txBox="1"/>
          <p:nvPr/>
        </p:nvSpPr>
        <p:spPr>
          <a:xfrm>
            <a:off x="2771802" y="1400654"/>
            <a:ext cx="14492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DSHM Head</a:t>
            </a:r>
            <a:endParaRPr lang="en-GB" sz="900" dirty="0">
              <a:solidFill>
                <a:srgbClr val="00B050"/>
              </a:solidFill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D29B7968-B362-4DD7-809A-8BB7215B9D5D}"/>
              </a:ext>
            </a:extLst>
          </p:cNvPr>
          <p:cNvCxnSpPr>
            <a:cxnSpLocks/>
          </p:cNvCxnSpPr>
          <p:nvPr/>
        </p:nvCxnSpPr>
        <p:spPr>
          <a:xfrm flipH="1">
            <a:off x="467546" y="4797152"/>
            <a:ext cx="6145654" cy="0"/>
          </a:xfrm>
          <a:prstGeom prst="line">
            <a:avLst/>
          </a:prstGeom>
          <a:ln w="6350">
            <a:solidFill>
              <a:srgbClr val="FFC000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1DD36E3B-FB51-4A3C-8BCF-06401FA18802}"/>
              </a:ext>
            </a:extLst>
          </p:cNvPr>
          <p:cNvSpPr txBox="1"/>
          <p:nvPr/>
        </p:nvSpPr>
        <p:spPr>
          <a:xfrm>
            <a:off x="300310" y="1809110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EDFECD1-2BC7-4828-9449-A6FF1B26EF1E}"/>
              </a:ext>
            </a:extLst>
          </p:cNvPr>
          <p:cNvSpPr txBox="1"/>
          <p:nvPr/>
        </p:nvSpPr>
        <p:spPr>
          <a:xfrm>
            <a:off x="300310" y="3880350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0B35620A-C91C-4A23-9B5B-11E215650EAC}"/>
              </a:ext>
            </a:extLst>
          </p:cNvPr>
          <p:cNvCxnSpPr>
            <a:cxnSpLocks/>
          </p:cNvCxnSpPr>
          <p:nvPr/>
        </p:nvCxnSpPr>
        <p:spPr>
          <a:xfrm flipV="1">
            <a:off x="466912" y="1916832"/>
            <a:ext cx="6265328" cy="10464"/>
          </a:xfrm>
          <a:prstGeom prst="straightConnector1">
            <a:avLst/>
          </a:prstGeom>
          <a:ln w="3175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0084E4A5-0F7F-4654-A546-932CFCC88831}"/>
              </a:ext>
            </a:extLst>
          </p:cNvPr>
          <p:cNvCxnSpPr>
            <a:cxnSpLocks/>
          </p:cNvCxnSpPr>
          <p:nvPr/>
        </p:nvCxnSpPr>
        <p:spPr>
          <a:xfrm>
            <a:off x="4479821" y="1340768"/>
            <a:ext cx="0" cy="3668428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triangl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A7309DFA-F18A-43BB-8A63-C9E6CBF2B8B2}"/>
              </a:ext>
            </a:extLst>
          </p:cNvPr>
          <p:cNvCxnSpPr/>
          <p:nvPr/>
        </p:nvCxnSpPr>
        <p:spPr>
          <a:xfrm flipH="1">
            <a:off x="467544" y="4018936"/>
            <a:ext cx="3877370" cy="0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0745679A-1B53-4013-8E50-132E6A093A4A}"/>
              </a:ext>
            </a:extLst>
          </p:cNvPr>
          <p:cNvCxnSpPr>
            <a:cxnSpLocks/>
          </p:cNvCxnSpPr>
          <p:nvPr/>
        </p:nvCxnSpPr>
        <p:spPr>
          <a:xfrm>
            <a:off x="4479026" y="5000392"/>
            <a:ext cx="0" cy="1103952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90578BB3-2106-41B4-B651-0D17589A594E}"/>
              </a:ext>
            </a:extLst>
          </p:cNvPr>
          <p:cNvSpPr txBox="1"/>
          <p:nvPr/>
        </p:nvSpPr>
        <p:spPr>
          <a:xfrm>
            <a:off x="179512" y="4675457"/>
            <a:ext cx="3803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264</a:t>
            </a:r>
            <a:endParaRPr lang="en-GB" sz="800" dirty="0">
              <a:solidFill>
                <a:srgbClr val="FFC000"/>
              </a:solidFill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C8D052D8-BAA1-499F-A788-D54258F3CC79}"/>
              </a:ext>
            </a:extLst>
          </p:cNvPr>
          <p:cNvCxnSpPr>
            <a:cxnSpLocks/>
          </p:cNvCxnSpPr>
          <p:nvPr/>
        </p:nvCxnSpPr>
        <p:spPr>
          <a:xfrm flipH="1">
            <a:off x="455808" y="5390536"/>
            <a:ext cx="169036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29F8409B-C7D3-43D3-9945-3220CC2DFEA9}"/>
              </a:ext>
            </a:extLst>
          </p:cNvPr>
          <p:cNvSpPr txBox="1"/>
          <p:nvPr/>
        </p:nvSpPr>
        <p:spPr>
          <a:xfrm rot="16200000">
            <a:off x="3123" y="3709726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← 990 →</a:t>
            </a:r>
            <a:endParaRPr lang="en-GB" sz="800" dirty="0">
              <a:solidFill>
                <a:schemeClr val="bg1">
                  <a:lumMod val="50000"/>
                </a:schemeClr>
              </a:solidFill>
              <a:highlight>
                <a:srgbClr val="FFFFFF"/>
              </a:highlight>
            </a:endParaRPr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56CDFD6E-A36F-437A-9C3E-8B0490FF838D}"/>
              </a:ext>
            </a:extLst>
          </p:cNvPr>
          <p:cNvCxnSpPr>
            <a:cxnSpLocks/>
          </p:cNvCxnSpPr>
          <p:nvPr/>
        </p:nvCxnSpPr>
        <p:spPr>
          <a:xfrm flipV="1">
            <a:off x="468000" y="5085184"/>
            <a:ext cx="4196180" cy="6930"/>
          </a:xfrm>
          <a:prstGeom prst="straightConnector1">
            <a:avLst/>
          </a:prstGeom>
          <a:ln w="9525">
            <a:solidFill>
              <a:srgbClr val="FFC00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9BE1A6FC-9426-4518-BE5D-B3DA83F7CAC7}"/>
              </a:ext>
            </a:extLst>
          </p:cNvPr>
          <p:cNvSpPr txBox="1"/>
          <p:nvPr/>
        </p:nvSpPr>
        <p:spPr>
          <a:xfrm>
            <a:off x="145890" y="4984392"/>
            <a:ext cx="7537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-391</a:t>
            </a:r>
            <a:endParaRPr lang="en-GB" sz="800" dirty="0">
              <a:solidFill>
                <a:srgbClr val="FFC000"/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859056F-5F24-4CB2-A12E-BFB57383252F}"/>
              </a:ext>
            </a:extLst>
          </p:cNvPr>
          <p:cNvSpPr txBox="1"/>
          <p:nvPr/>
        </p:nvSpPr>
        <p:spPr>
          <a:xfrm>
            <a:off x="291285" y="4793752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D445120-2C85-4B8D-8DB9-F4C2B2B50020}"/>
              </a:ext>
            </a:extLst>
          </p:cNvPr>
          <p:cNvSpPr txBox="1"/>
          <p:nvPr/>
        </p:nvSpPr>
        <p:spPr>
          <a:xfrm>
            <a:off x="6760058" y="1524576"/>
            <a:ext cx="238394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DFM</a:t>
            </a:r>
            <a:r>
              <a:rPr lang="en-US" sz="1000" dirty="0"/>
              <a:t>: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Unlock the DFM support in translation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Rotate the DFM 18.5° with dedicated tool</a:t>
            </a:r>
          </a:p>
          <a:p>
            <a:endParaRPr lang="en-US" sz="1000" b="1" dirty="0"/>
          </a:p>
          <a:p>
            <a:r>
              <a:rPr lang="en-US" sz="1000" b="1" dirty="0"/>
              <a:t>DSHM</a:t>
            </a:r>
            <a:r>
              <a:rPr lang="en-US" sz="1000" dirty="0"/>
              <a:t>: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Rise simultaneously the 2 center yellow supports to top position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Monitor:</a:t>
            </a:r>
          </a:p>
          <a:p>
            <a:pPr marL="742950" lvl="1" indent="-285750">
              <a:buFontTx/>
              <a:buChar char="-"/>
            </a:pPr>
            <a:r>
              <a:rPr lang="en-US" sz="1000" dirty="0"/>
              <a:t>Head displacement</a:t>
            </a:r>
          </a:p>
          <a:p>
            <a:pPr marL="742950" lvl="1" indent="-285750">
              <a:buFontTx/>
              <a:buChar char="-"/>
            </a:pPr>
            <a:r>
              <a:rPr lang="en-US" sz="1000" dirty="0"/>
              <a:t>Relative displacement tray/yellow support</a:t>
            </a:r>
          </a:p>
          <a:p>
            <a:pPr marL="742950" lvl="1" indent="-285750">
              <a:buFontTx/>
              <a:buChar char="-"/>
            </a:pPr>
            <a:r>
              <a:rPr lang="en-US" sz="1000" dirty="0"/>
              <a:t>Slope extension</a:t>
            </a:r>
          </a:p>
          <a:p>
            <a:pPr marL="285750" indent="-285750">
              <a:buFontTx/>
              <a:buChar char="-"/>
            </a:pPr>
            <a:r>
              <a:rPr lang="en-GB" sz="1000" dirty="0"/>
              <a:t>Link remains straight in upper tray</a:t>
            </a:r>
          </a:p>
          <a:p>
            <a:endParaRPr lang="en-US" sz="1000" dirty="0"/>
          </a:p>
          <a:p>
            <a:r>
              <a:rPr lang="en-US" sz="1000" dirty="0"/>
              <a:t>During rotation, to avoid any constraint on the link and splices, the DFM is free in translation and will move backwards by approx. 92 mm </a:t>
            </a:r>
          </a:p>
          <a:p>
            <a:endParaRPr lang="en-US" sz="100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3E29BC43-1AD7-4931-8B52-EC986149C41A}"/>
              </a:ext>
            </a:extLst>
          </p:cNvPr>
          <p:cNvSpPr txBox="1"/>
          <p:nvPr/>
        </p:nvSpPr>
        <p:spPr>
          <a:xfrm>
            <a:off x="3962456" y="2844990"/>
            <a:ext cx="4842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-1104</a:t>
            </a:r>
            <a:endParaRPr lang="en-GB" sz="800" dirty="0">
              <a:highlight>
                <a:srgbClr val="FFFFFF"/>
              </a:highlight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4ECC5281-D4DB-4E86-B90F-B4F2133E8963}"/>
              </a:ext>
            </a:extLst>
          </p:cNvPr>
          <p:cNvSpPr txBox="1"/>
          <p:nvPr/>
        </p:nvSpPr>
        <p:spPr>
          <a:xfrm>
            <a:off x="1522737" y="5113113"/>
            <a:ext cx="5458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40°</a:t>
            </a:r>
          </a:p>
        </p:txBody>
      </p:sp>
      <p:sp>
        <p:nvSpPr>
          <p:cNvPr id="114" name="Arc 113">
            <a:extLst>
              <a:ext uri="{FF2B5EF4-FFF2-40B4-BE49-F238E27FC236}">
                <a16:creationId xmlns:a16="http://schemas.microsoft.com/office/drawing/2014/main" id="{773D5E35-FA77-449B-8E9B-37A2A1F5D260}"/>
              </a:ext>
            </a:extLst>
          </p:cNvPr>
          <p:cNvSpPr/>
          <p:nvPr/>
        </p:nvSpPr>
        <p:spPr>
          <a:xfrm>
            <a:off x="827896" y="4986540"/>
            <a:ext cx="761020" cy="838171"/>
          </a:xfrm>
          <a:prstGeom prst="arc">
            <a:avLst>
              <a:gd name="adj1" fmla="val 17829608"/>
              <a:gd name="adj2" fmla="val 0"/>
            </a:avLst>
          </a:prstGeom>
          <a:ln w="3175">
            <a:solidFill>
              <a:schemeClr val="bg1">
                <a:lumMod val="50000"/>
              </a:schemeClr>
            </a:solidFill>
            <a:headEnd type="triangl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2AC29AEC-A58E-4450-9888-C75052514D9B}"/>
              </a:ext>
            </a:extLst>
          </p:cNvPr>
          <p:cNvCxnSpPr>
            <a:cxnSpLocks/>
          </p:cNvCxnSpPr>
          <p:nvPr/>
        </p:nvCxnSpPr>
        <p:spPr>
          <a:xfrm>
            <a:off x="4515593" y="1578050"/>
            <a:ext cx="4049" cy="4526294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299FD8DD-C11A-4D19-8856-664B68EB1A16}"/>
              </a:ext>
            </a:extLst>
          </p:cNvPr>
          <p:cNvSpPr txBox="1"/>
          <p:nvPr/>
        </p:nvSpPr>
        <p:spPr>
          <a:xfrm>
            <a:off x="4501514" y="2852936"/>
            <a:ext cx="4842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≈ </a:t>
            </a:r>
            <a:r>
              <a:rPr lang="en-US" sz="8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92</a:t>
            </a:r>
            <a:endParaRPr lang="en-GB" sz="800" dirty="0">
              <a:highlight>
                <a:srgbClr val="FFFFFF"/>
              </a:highlight>
            </a:endParaRP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61B7E6D6-746D-4910-87AB-062A3A67C308}"/>
              </a:ext>
            </a:extLst>
          </p:cNvPr>
          <p:cNvCxnSpPr/>
          <p:nvPr/>
        </p:nvCxnSpPr>
        <p:spPr>
          <a:xfrm flipH="1">
            <a:off x="467544" y="4908952"/>
            <a:ext cx="3877370" cy="0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02E21038-9FED-4CE7-B760-859C0E794BC4}"/>
              </a:ext>
            </a:extLst>
          </p:cNvPr>
          <p:cNvCxnSpPr/>
          <p:nvPr/>
        </p:nvCxnSpPr>
        <p:spPr>
          <a:xfrm flipV="1">
            <a:off x="762172" y="3313080"/>
            <a:ext cx="114406" cy="342954"/>
          </a:xfrm>
          <a:prstGeom prst="line">
            <a:avLst/>
          </a:prstGeom>
          <a:ln w="3175">
            <a:solidFill>
              <a:schemeClr val="bg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Arc 122">
            <a:extLst>
              <a:ext uri="{FF2B5EF4-FFF2-40B4-BE49-F238E27FC236}">
                <a16:creationId xmlns:a16="http://schemas.microsoft.com/office/drawing/2014/main" id="{15573408-A450-4335-A0C3-C6425883A63B}"/>
              </a:ext>
            </a:extLst>
          </p:cNvPr>
          <p:cNvSpPr/>
          <p:nvPr/>
        </p:nvSpPr>
        <p:spPr>
          <a:xfrm rot="12844698">
            <a:off x="992743" y="3535372"/>
            <a:ext cx="761020" cy="838171"/>
          </a:xfrm>
          <a:prstGeom prst="arc">
            <a:avLst>
              <a:gd name="adj1" fmla="val 18979201"/>
              <a:gd name="adj2" fmla="val 0"/>
            </a:avLst>
          </a:prstGeom>
          <a:ln w="3175">
            <a:solidFill>
              <a:schemeClr val="bg1">
                <a:lumMod val="50000"/>
              </a:schemeClr>
            </a:solidFill>
            <a:headEnd type="triangl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96705B34-BFA9-4129-93EA-D57202BE0E7F}"/>
              </a:ext>
            </a:extLst>
          </p:cNvPr>
          <p:cNvSpPr txBox="1"/>
          <p:nvPr/>
        </p:nvSpPr>
        <p:spPr>
          <a:xfrm>
            <a:off x="529678" y="3763783"/>
            <a:ext cx="437511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14°</a:t>
            </a:r>
          </a:p>
        </p:txBody>
      </p: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7CB923C9-D1F6-45F0-8CB1-3AF5EB42B96A}"/>
              </a:ext>
            </a:extLst>
          </p:cNvPr>
          <p:cNvCxnSpPr/>
          <p:nvPr/>
        </p:nvCxnSpPr>
        <p:spPr>
          <a:xfrm flipV="1">
            <a:off x="2146168" y="3655424"/>
            <a:ext cx="114406" cy="342954"/>
          </a:xfrm>
          <a:prstGeom prst="line">
            <a:avLst/>
          </a:prstGeom>
          <a:ln w="3175">
            <a:solidFill>
              <a:schemeClr val="bg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C8136317-2830-449E-9BF1-BC3355479D82}"/>
              </a:ext>
            </a:extLst>
          </p:cNvPr>
          <p:cNvCxnSpPr>
            <a:cxnSpLocks/>
          </p:cNvCxnSpPr>
          <p:nvPr/>
        </p:nvCxnSpPr>
        <p:spPr>
          <a:xfrm flipH="1" flipV="1">
            <a:off x="644312" y="3619898"/>
            <a:ext cx="1501856" cy="387857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48BC27E5-D97A-47FB-BCE1-2D2D57D32582}"/>
              </a:ext>
            </a:extLst>
          </p:cNvPr>
          <p:cNvCxnSpPr>
            <a:cxnSpLocks/>
          </p:cNvCxnSpPr>
          <p:nvPr/>
        </p:nvCxnSpPr>
        <p:spPr>
          <a:xfrm flipH="1" flipV="1">
            <a:off x="2206957" y="4852076"/>
            <a:ext cx="1193727" cy="212842"/>
          </a:xfrm>
          <a:prstGeom prst="line">
            <a:avLst/>
          </a:prstGeom>
          <a:ln w="9525">
            <a:solidFill>
              <a:srgbClr val="FFC00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2A09B0C3-9FB7-4FBF-98FC-D2B6085E5519}"/>
              </a:ext>
            </a:extLst>
          </p:cNvPr>
          <p:cNvCxnSpPr>
            <a:cxnSpLocks/>
          </p:cNvCxnSpPr>
          <p:nvPr/>
        </p:nvCxnSpPr>
        <p:spPr>
          <a:xfrm>
            <a:off x="2600325" y="4793754"/>
            <a:ext cx="0" cy="130673"/>
          </a:xfrm>
          <a:prstGeom prst="straightConnector1">
            <a:avLst/>
          </a:prstGeom>
          <a:ln w="3175">
            <a:solidFill>
              <a:schemeClr val="tx1"/>
            </a:solidFill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TextBox 129">
            <a:extLst>
              <a:ext uri="{FF2B5EF4-FFF2-40B4-BE49-F238E27FC236}">
                <a16:creationId xmlns:a16="http://schemas.microsoft.com/office/drawing/2014/main" id="{59915087-C1AA-4D38-B4C1-B997A27C2438}"/>
              </a:ext>
            </a:extLst>
          </p:cNvPr>
          <p:cNvSpPr txBox="1"/>
          <p:nvPr/>
        </p:nvSpPr>
        <p:spPr>
          <a:xfrm>
            <a:off x="2566559" y="4391673"/>
            <a:ext cx="5458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ighlight>
                  <a:srgbClr val="FFFFFF"/>
                </a:highlight>
              </a:rPr>
              <a:t>+222</a:t>
            </a:r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FD4D32B6-DD06-4B89-BD61-65ADDB0972F4}"/>
              </a:ext>
            </a:extLst>
          </p:cNvPr>
          <p:cNvSpPr/>
          <p:nvPr/>
        </p:nvSpPr>
        <p:spPr>
          <a:xfrm>
            <a:off x="2596903" y="4596056"/>
            <a:ext cx="360065" cy="214951"/>
          </a:xfrm>
          <a:custGeom>
            <a:avLst/>
            <a:gdLst>
              <a:gd name="connsiteX0" fmla="*/ 0 w 291465"/>
              <a:gd name="connsiteY0" fmla="*/ 152400 h 152400"/>
              <a:gd name="connsiteX1" fmla="*/ 0 w 291465"/>
              <a:gd name="connsiteY1" fmla="*/ 0 h 152400"/>
              <a:gd name="connsiteX2" fmla="*/ 291465 w 291465"/>
              <a:gd name="connsiteY2" fmla="*/ 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1465" h="152400">
                <a:moveTo>
                  <a:pt x="0" y="152400"/>
                </a:moveTo>
                <a:lnTo>
                  <a:pt x="0" y="0"/>
                </a:lnTo>
                <a:lnTo>
                  <a:pt x="291465" y="0"/>
                </a:lnTo>
              </a:path>
            </a:pathLst>
          </a:custGeom>
          <a:noFill/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C1F88C9C-8AF5-4B00-A4A1-8E8D297094C9}"/>
              </a:ext>
            </a:extLst>
          </p:cNvPr>
          <p:cNvSpPr txBox="1"/>
          <p:nvPr/>
        </p:nvSpPr>
        <p:spPr>
          <a:xfrm>
            <a:off x="3345149" y="4391673"/>
            <a:ext cx="5458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ighlight>
                  <a:srgbClr val="FFFFFF"/>
                </a:highlight>
              </a:rPr>
              <a:t>+546</a:t>
            </a:r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3A807489-9173-4223-9D5A-696D688978D4}"/>
              </a:ext>
            </a:extLst>
          </p:cNvPr>
          <p:cNvSpPr/>
          <p:nvPr/>
        </p:nvSpPr>
        <p:spPr>
          <a:xfrm>
            <a:off x="3375491" y="4596056"/>
            <a:ext cx="381236" cy="218251"/>
          </a:xfrm>
          <a:custGeom>
            <a:avLst/>
            <a:gdLst>
              <a:gd name="connsiteX0" fmla="*/ 0 w 291465"/>
              <a:gd name="connsiteY0" fmla="*/ 152400 h 152400"/>
              <a:gd name="connsiteX1" fmla="*/ 0 w 291465"/>
              <a:gd name="connsiteY1" fmla="*/ 0 h 152400"/>
              <a:gd name="connsiteX2" fmla="*/ 291465 w 291465"/>
              <a:gd name="connsiteY2" fmla="*/ 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1465" h="152400">
                <a:moveTo>
                  <a:pt x="0" y="152400"/>
                </a:moveTo>
                <a:lnTo>
                  <a:pt x="0" y="0"/>
                </a:lnTo>
                <a:lnTo>
                  <a:pt x="291465" y="0"/>
                </a:lnTo>
              </a:path>
            </a:pathLst>
          </a:custGeom>
          <a:noFill/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E26940F7-F216-40C2-84DB-F3737DE9767B}"/>
              </a:ext>
            </a:extLst>
          </p:cNvPr>
          <p:cNvCxnSpPr>
            <a:cxnSpLocks/>
          </p:cNvCxnSpPr>
          <p:nvPr/>
        </p:nvCxnSpPr>
        <p:spPr>
          <a:xfrm flipH="1">
            <a:off x="3376613" y="4797154"/>
            <a:ext cx="138" cy="260623"/>
          </a:xfrm>
          <a:prstGeom prst="straightConnector1">
            <a:avLst/>
          </a:prstGeom>
          <a:ln w="3175">
            <a:solidFill>
              <a:schemeClr val="tx1"/>
            </a:solidFill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TextBox 135">
            <a:extLst>
              <a:ext uri="{FF2B5EF4-FFF2-40B4-BE49-F238E27FC236}">
                <a16:creationId xmlns:a16="http://schemas.microsoft.com/office/drawing/2014/main" id="{96B8B6FE-21E8-4C4A-BC5D-18A0144A4218}"/>
              </a:ext>
            </a:extLst>
          </p:cNvPr>
          <p:cNvSpPr txBox="1"/>
          <p:nvPr/>
        </p:nvSpPr>
        <p:spPr>
          <a:xfrm>
            <a:off x="400611" y="2844178"/>
            <a:ext cx="422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-9824</a:t>
            </a:r>
            <a:endParaRPr lang="en-GB" sz="800" dirty="0">
              <a:solidFill>
                <a:srgbClr val="0070C0"/>
              </a:solidFill>
              <a:highlight>
                <a:srgbClr val="FFFF00"/>
              </a:highlight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96A1A383-37BF-44B7-B6AB-146B5AEF55E7}"/>
              </a:ext>
            </a:extLst>
          </p:cNvPr>
          <p:cNvSpPr txBox="1"/>
          <p:nvPr/>
        </p:nvSpPr>
        <p:spPr>
          <a:xfrm>
            <a:off x="2195736" y="2833478"/>
            <a:ext cx="4441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-5753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83BCE8F4-3CA6-4E22-B85F-5D59662F4C86}"/>
              </a:ext>
            </a:extLst>
          </p:cNvPr>
          <p:cNvSpPr txBox="1"/>
          <p:nvPr/>
        </p:nvSpPr>
        <p:spPr>
          <a:xfrm rot="900000">
            <a:off x="788345" y="3432067"/>
            <a:ext cx="149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3896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←          Slope length          →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3F0590E0-B76D-4F52-896A-5406D17F912E}"/>
              </a:ext>
            </a:extLst>
          </p:cNvPr>
          <p:cNvSpPr txBox="1"/>
          <p:nvPr/>
        </p:nvSpPr>
        <p:spPr>
          <a:xfrm>
            <a:off x="2123730" y="3501008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4633</a:t>
            </a:r>
            <a:endParaRPr lang="en-GB" sz="900" dirty="0">
              <a:solidFill>
                <a:schemeClr val="bg1">
                  <a:lumMod val="50000"/>
                </a:schemeClr>
              </a:solidFill>
              <a:highlight>
                <a:srgbClr val="FFFFFF"/>
              </a:highlight>
            </a:endParaRPr>
          </a:p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←   DSHM straight // to beam axis   →</a:t>
            </a:r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987565ED-8EA1-4AA8-9F28-AC65388FD22B}"/>
              </a:ext>
            </a:extLst>
          </p:cNvPr>
          <p:cNvCxnSpPr>
            <a:cxnSpLocks/>
          </p:cNvCxnSpPr>
          <p:nvPr/>
        </p:nvCxnSpPr>
        <p:spPr>
          <a:xfrm>
            <a:off x="357662" y="3614567"/>
            <a:ext cx="28665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2C8AB787-2F70-4909-9C68-DF2B3061871A}"/>
              </a:ext>
            </a:extLst>
          </p:cNvPr>
          <p:cNvCxnSpPr>
            <a:cxnSpLocks/>
          </p:cNvCxnSpPr>
          <p:nvPr/>
        </p:nvCxnSpPr>
        <p:spPr>
          <a:xfrm flipH="1">
            <a:off x="967188" y="4745357"/>
            <a:ext cx="828736" cy="645181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9380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ar chart&#10;&#10;Description automatically generated">
            <a:extLst>
              <a:ext uri="{FF2B5EF4-FFF2-40B4-BE49-F238E27FC236}">
                <a16:creationId xmlns:a16="http://schemas.microsoft.com/office/drawing/2014/main" id="{0663B16B-6F28-42B1-B65C-0D8BBCC27C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30" t="34630" r="9" b="27311"/>
          <a:stretch/>
        </p:blipFill>
        <p:spPr>
          <a:xfrm>
            <a:off x="468000" y="1583621"/>
            <a:ext cx="6145200" cy="1372193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F6FB246F-4C51-499B-8D5A-0333FD7A80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40" t="34631" b="29217"/>
          <a:stretch/>
        </p:blipFill>
        <p:spPr>
          <a:xfrm>
            <a:off x="468000" y="4570234"/>
            <a:ext cx="6145200" cy="1303465"/>
          </a:xfrm>
          <a:prstGeom prst="rect">
            <a:avLst/>
          </a:prstGeom>
        </p:spPr>
      </p:pic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0F1C6006-8347-4B5C-AB19-6362627D326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940" t="45808" b="32585"/>
          <a:stretch/>
        </p:blipFill>
        <p:spPr>
          <a:xfrm>
            <a:off x="468000" y="3474916"/>
            <a:ext cx="6145200" cy="779051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DE8B6BD6-BCF2-429E-B1C3-2E6C2F0129E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1561"/>
          <a:stretch/>
        </p:blipFill>
        <p:spPr>
          <a:xfrm>
            <a:off x="516444" y="4117453"/>
            <a:ext cx="1592061" cy="562566"/>
          </a:xfrm>
          <a:prstGeom prst="rect">
            <a:avLst/>
          </a:prstGeom>
        </p:spPr>
      </p:pic>
      <p:sp>
        <p:nvSpPr>
          <p:cNvPr id="92" name="Rectangle 91">
            <a:extLst>
              <a:ext uri="{FF2B5EF4-FFF2-40B4-BE49-F238E27FC236}">
                <a16:creationId xmlns:a16="http://schemas.microsoft.com/office/drawing/2014/main" id="{BA3EBD50-3743-4E7B-AA36-63C91C88F161}"/>
              </a:ext>
            </a:extLst>
          </p:cNvPr>
          <p:cNvSpPr/>
          <p:nvPr/>
        </p:nvSpPr>
        <p:spPr>
          <a:xfrm>
            <a:off x="282528" y="1268760"/>
            <a:ext cx="6444425" cy="4749856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DFM detailed design review – 18.01.2022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E285CAE-9AAA-4402-80BB-6B7499AA5A9D}"/>
              </a:ext>
            </a:extLst>
          </p:cNvPr>
          <p:cNvSpPr txBox="1"/>
          <p:nvPr/>
        </p:nvSpPr>
        <p:spPr>
          <a:xfrm>
            <a:off x="5596421" y="5201112"/>
            <a:ext cx="14094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90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DFM follows link ≈ 92 mm</a:t>
            </a:r>
            <a:endParaRPr lang="en-GB" dirty="0"/>
          </a:p>
        </p:txBody>
      </p:sp>
      <p:sp>
        <p:nvSpPr>
          <p:cNvPr id="49" name="Arrow: Left 48">
            <a:extLst>
              <a:ext uri="{FF2B5EF4-FFF2-40B4-BE49-F238E27FC236}">
                <a16:creationId xmlns:a16="http://schemas.microsoft.com/office/drawing/2014/main" id="{A9563905-D92C-4755-AFFD-5D386F66A52E}"/>
              </a:ext>
            </a:extLst>
          </p:cNvPr>
          <p:cNvSpPr/>
          <p:nvPr/>
        </p:nvSpPr>
        <p:spPr>
          <a:xfrm>
            <a:off x="5847112" y="5047620"/>
            <a:ext cx="896992" cy="132076"/>
          </a:xfrm>
          <a:prstGeom prst="leftArrow">
            <a:avLst>
              <a:gd name="adj1" fmla="val 22097"/>
              <a:gd name="adj2" fmla="val 73563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F01A50EA-1F41-4FE5-92DC-D47802B3B044}"/>
              </a:ext>
            </a:extLst>
          </p:cNvPr>
          <p:cNvSpPr txBox="1">
            <a:spLocks/>
          </p:cNvSpPr>
          <p:nvPr/>
        </p:nvSpPr>
        <p:spPr>
          <a:xfrm>
            <a:off x="612000" y="3313"/>
            <a:ext cx="7920000" cy="46880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#7 : Forming of link wave</a:t>
            </a:r>
            <a:endParaRPr lang="en-GB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7D47547-0152-4285-81E3-8F7EC3DB82B2}"/>
              </a:ext>
            </a:extLst>
          </p:cNvPr>
          <p:cNvCxnSpPr>
            <a:cxnSpLocks/>
          </p:cNvCxnSpPr>
          <p:nvPr/>
        </p:nvCxnSpPr>
        <p:spPr>
          <a:xfrm>
            <a:off x="2195736" y="1601647"/>
            <a:ext cx="0" cy="4368861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51CF18A-32F1-417D-B868-3D1F8392A16C}"/>
              </a:ext>
            </a:extLst>
          </p:cNvPr>
          <p:cNvCxnSpPr>
            <a:cxnSpLocks/>
          </p:cNvCxnSpPr>
          <p:nvPr/>
        </p:nvCxnSpPr>
        <p:spPr>
          <a:xfrm>
            <a:off x="467798" y="1416464"/>
            <a:ext cx="0" cy="4538805"/>
          </a:xfrm>
          <a:prstGeom prst="line">
            <a:avLst/>
          </a:prstGeom>
          <a:ln w="3175">
            <a:solidFill>
              <a:srgbClr val="0070C0"/>
            </a:solidFill>
            <a:prstDash val="solid"/>
            <a:headEnd type="non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AAF4C10-3086-4E8D-91A1-6BF232D47C3C}"/>
              </a:ext>
            </a:extLst>
          </p:cNvPr>
          <p:cNvSpPr txBox="1"/>
          <p:nvPr/>
        </p:nvSpPr>
        <p:spPr>
          <a:xfrm>
            <a:off x="4418859" y="1385372"/>
            <a:ext cx="14492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Rotation point position</a:t>
            </a:r>
            <a:endParaRPr lang="en-GB" sz="9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CFCD6A5-FF59-40C5-B597-A52E317D70B0}"/>
              </a:ext>
            </a:extLst>
          </p:cNvPr>
          <p:cNvSpPr txBox="1"/>
          <p:nvPr/>
        </p:nvSpPr>
        <p:spPr>
          <a:xfrm>
            <a:off x="429472" y="1289922"/>
            <a:ext cx="1366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DSHM fixed position </a:t>
            </a:r>
          </a:p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in cable tray</a:t>
            </a:r>
            <a:endParaRPr lang="en-GB" sz="9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700F2D-4B97-4A61-91FF-C5B81F219E39}"/>
              </a:ext>
            </a:extLst>
          </p:cNvPr>
          <p:cNvSpPr txBox="1"/>
          <p:nvPr/>
        </p:nvSpPr>
        <p:spPr>
          <a:xfrm>
            <a:off x="2771802" y="1400654"/>
            <a:ext cx="14492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DSHM Head</a:t>
            </a:r>
            <a:endParaRPr lang="en-GB" sz="900" dirty="0">
              <a:solidFill>
                <a:srgbClr val="00B050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BFE71D5-A079-4A2A-9B04-A2B71C8EFD66}"/>
              </a:ext>
            </a:extLst>
          </p:cNvPr>
          <p:cNvCxnSpPr>
            <a:cxnSpLocks/>
          </p:cNvCxnSpPr>
          <p:nvPr/>
        </p:nvCxnSpPr>
        <p:spPr>
          <a:xfrm flipH="1">
            <a:off x="467546" y="4797152"/>
            <a:ext cx="6145654" cy="0"/>
          </a:xfrm>
          <a:prstGeom prst="line">
            <a:avLst/>
          </a:prstGeom>
          <a:ln w="6350">
            <a:solidFill>
              <a:srgbClr val="FFC000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F7F8359F-DDD3-4BE0-AC20-364A1155D859}"/>
              </a:ext>
            </a:extLst>
          </p:cNvPr>
          <p:cNvSpPr txBox="1"/>
          <p:nvPr/>
        </p:nvSpPr>
        <p:spPr>
          <a:xfrm>
            <a:off x="300310" y="1809110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E501957-D999-43A9-BB77-7A382671F791}"/>
              </a:ext>
            </a:extLst>
          </p:cNvPr>
          <p:cNvSpPr txBox="1"/>
          <p:nvPr/>
        </p:nvSpPr>
        <p:spPr>
          <a:xfrm>
            <a:off x="300310" y="3880350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4EF1E55-E17D-4BD5-B84E-84A2476733D0}"/>
              </a:ext>
            </a:extLst>
          </p:cNvPr>
          <p:cNvCxnSpPr>
            <a:cxnSpLocks/>
          </p:cNvCxnSpPr>
          <p:nvPr/>
        </p:nvCxnSpPr>
        <p:spPr>
          <a:xfrm>
            <a:off x="4479821" y="1340768"/>
            <a:ext cx="0" cy="3668428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triangl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47D4697-FEC3-4D10-B378-24CD879E3FEB}"/>
              </a:ext>
            </a:extLst>
          </p:cNvPr>
          <p:cNvCxnSpPr>
            <a:cxnSpLocks/>
          </p:cNvCxnSpPr>
          <p:nvPr/>
        </p:nvCxnSpPr>
        <p:spPr>
          <a:xfrm>
            <a:off x="4479026" y="5000392"/>
            <a:ext cx="0" cy="1103952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D8745DC-4529-4FCA-8C2E-CF1534E0329D}"/>
              </a:ext>
            </a:extLst>
          </p:cNvPr>
          <p:cNvCxnSpPr>
            <a:cxnSpLocks/>
          </p:cNvCxnSpPr>
          <p:nvPr/>
        </p:nvCxnSpPr>
        <p:spPr>
          <a:xfrm flipH="1">
            <a:off x="455808" y="5390536"/>
            <a:ext cx="169036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CF37C35C-EE12-4460-A0F6-D31FFE82B0EB}"/>
              </a:ext>
            </a:extLst>
          </p:cNvPr>
          <p:cNvSpPr txBox="1"/>
          <p:nvPr/>
        </p:nvSpPr>
        <p:spPr>
          <a:xfrm rot="16200000">
            <a:off x="3123" y="3709726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← 990 →</a:t>
            </a:r>
            <a:endParaRPr lang="en-GB" sz="800" dirty="0">
              <a:solidFill>
                <a:schemeClr val="bg1">
                  <a:lumMod val="50000"/>
                </a:schemeClr>
              </a:solidFill>
              <a:highlight>
                <a:srgbClr val="FFFFFF"/>
              </a:highlight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EE38284-1982-477B-9398-65EBD90368EE}"/>
              </a:ext>
            </a:extLst>
          </p:cNvPr>
          <p:cNvSpPr txBox="1"/>
          <p:nvPr/>
        </p:nvSpPr>
        <p:spPr>
          <a:xfrm>
            <a:off x="291285" y="4793752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E7EE32C-8BB0-4205-8246-6041EBA53CF6}"/>
              </a:ext>
            </a:extLst>
          </p:cNvPr>
          <p:cNvSpPr txBox="1"/>
          <p:nvPr/>
        </p:nvSpPr>
        <p:spPr>
          <a:xfrm>
            <a:off x="1522737" y="5113113"/>
            <a:ext cx="5458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40°</a:t>
            </a:r>
          </a:p>
        </p:txBody>
      </p:sp>
      <p:sp>
        <p:nvSpPr>
          <p:cNvPr id="69" name="Arc 68">
            <a:extLst>
              <a:ext uri="{FF2B5EF4-FFF2-40B4-BE49-F238E27FC236}">
                <a16:creationId xmlns:a16="http://schemas.microsoft.com/office/drawing/2014/main" id="{CC0F4E68-C5A2-452C-A28C-D43C2D77CDB9}"/>
              </a:ext>
            </a:extLst>
          </p:cNvPr>
          <p:cNvSpPr/>
          <p:nvPr/>
        </p:nvSpPr>
        <p:spPr>
          <a:xfrm>
            <a:off x="827896" y="4986540"/>
            <a:ext cx="761020" cy="838171"/>
          </a:xfrm>
          <a:prstGeom prst="arc">
            <a:avLst>
              <a:gd name="adj1" fmla="val 17829608"/>
              <a:gd name="adj2" fmla="val 0"/>
            </a:avLst>
          </a:prstGeom>
          <a:ln w="3175">
            <a:solidFill>
              <a:schemeClr val="bg1">
                <a:lumMod val="50000"/>
              </a:schemeClr>
            </a:solidFill>
            <a:headEnd type="triangl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AAD596B-5584-41CF-8232-77D4B51CE396}"/>
              </a:ext>
            </a:extLst>
          </p:cNvPr>
          <p:cNvSpPr txBox="1"/>
          <p:nvPr/>
        </p:nvSpPr>
        <p:spPr>
          <a:xfrm>
            <a:off x="3962456" y="2844990"/>
            <a:ext cx="4842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-1196</a:t>
            </a:r>
            <a:endParaRPr lang="en-GB" sz="800" dirty="0">
              <a:highlight>
                <a:srgbClr val="FFFFFF"/>
              </a:highlight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04FA3D31-7F8A-47FB-A2AC-5DB345E83C39}"/>
              </a:ext>
            </a:extLst>
          </p:cNvPr>
          <p:cNvCxnSpPr>
            <a:cxnSpLocks/>
          </p:cNvCxnSpPr>
          <p:nvPr/>
        </p:nvCxnSpPr>
        <p:spPr>
          <a:xfrm>
            <a:off x="3995936" y="1660222"/>
            <a:ext cx="0" cy="4368861"/>
          </a:xfrm>
          <a:prstGeom prst="line">
            <a:avLst/>
          </a:prstGeom>
          <a:ln w="9525">
            <a:solidFill>
              <a:srgbClr val="00B05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9A767BD1-9E76-4C04-98D6-583ECCD1CB0A}"/>
              </a:ext>
            </a:extLst>
          </p:cNvPr>
          <p:cNvCxnSpPr>
            <a:cxnSpLocks/>
          </p:cNvCxnSpPr>
          <p:nvPr/>
        </p:nvCxnSpPr>
        <p:spPr>
          <a:xfrm flipH="1">
            <a:off x="4344914" y="4908952"/>
            <a:ext cx="2382038" cy="0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triangl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C1044FE0-6564-477B-BDE2-CD80DFBAE596}"/>
              </a:ext>
            </a:extLst>
          </p:cNvPr>
          <p:cNvCxnSpPr>
            <a:cxnSpLocks/>
          </p:cNvCxnSpPr>
          <p:nvPr/>
        </p:nvCxnSpPr>
        <p:spPr>
          <a:xfrm flipV="1">
            <a:off x="4344916" y="4008840"/>
            <a:ext cx="2382037" cy="3934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5657F54-E0A6-45B4-B56C-5F9709B9727E}"/>
              </a:ext>
            </a:extLst>
          </p:cNvPr>
          <p:cNvCxnSpPr>
            <a:cxnSpLocks/>
          </p:cNvCxnSpPr>
          <p:nvPr/>
        </p:nvCxnSpPr>
        <p:spPr>
          <a:xfrm flipV="1">
            <a:off x="466912" y="1916832"/>
            <a:ext cx="6265328" cy="10464"/>
          </a:xfrm>
          <a:prstGeom prst="straightConnector1">
            <a:avLst/>
          </a:prstGeom>
          <a:ln w="3175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BBE8491-301F-4E37-A49B-969F0AA33B17}"/>
              </a:ext>
            </a:extLst>
          </p:cNvPr>
          <p:cNvCxnSpPr/>
          <p:nvPr/>
        </p:nvCxnSpPr>
        <p:spPr>
          <a:xfrm flipH="1">
            <a:off x="467544" y="4018936"/>
            <a:ext cx="3877370" cy="0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B3FEE086-AFE4-4EE0-970E-21282D56D513}"/>
              </a:ext>
            </a:extLst>
          </p:cNvPr>
          <p:cNvCxnSpPr/>
          <p:nvPr/>
        </p:nvCxnSpPr>
        <p:spPr>
          <a:xfrm flipH="1">
            <a:off x="467544" y="4908952"/>
            <a:ext cx="3877370" cy="0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Arc 80">
            <a:extLst>
              <a:ext uri="{FF2B5EF4-FFF2-40B4-BE49-F238E27FC236}">
                <a16:creationId xmlns:a16="http://schemas.microsoft.com/office/drawing/2014/main" id="{7CB37740-35FA-467E-B009-30D76DDDBB15}"/>
              </a:ext>
            </a:extLst>
          </p:cNvPr>
          <p:cNvSpPr/>
          <p:nvPr/>
        </p:nvSpPr>
        <p:spPr>
          <a:xfrm rot="12844698">
            <a:off x="992743" y="3535372"/>
            <a:ext cx="761020" cy="838171"/>
          </a:xfrm>
          <a:prstGeom prst="arc">
            <a:avLst>
              <a:gd name="adj1" fmla="val 18979201"/>
              <a:gd name="adj2" fmla="val 0"/>
            </a:avLst>
          </a:prstGeom>
          <a:ln w="3175">
            <a:solidFill>
              <a:schemeClr val="bg1">
                <a:lumMod val="50000"/>
              </a:schemeClr>
            </a:solidFill>
            <a:headEnd type="triangl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1D5F82D-F77F-4EC2-ABE9-7262543D5C1C}"/>
              </a:ext>
            </a:extLst>
          </p:cNvPr>
          <p:cNvSpPr txBox="1"/>
          <p:nvPr/>
        </p:nvSpPr>
        <p:spPr>
          <a:xfrm>
            <a:off x="529678" y="3763783"/>
            <a:ext cx="437511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</a:rPr>
              <a:t>14°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DA63A469-6C96-416C-ACDF-5A23DA1FA3DC}"/>
              </a:ext>
            </a:extLst>
          </p:cNvPr>
          <p:cNvCxnSpPr/>
          <p:nvPr/>
        </p:nvCxnSpPr>
        <p:spPr>
          <a:xfrm flipV="1">
            <a:off x="762172" y="3313080"/>
            <a:ext cx="114406" cy="342954"/>
          </a:xfrm>
          <a:prstGeom prst="line">
            <a:avLst/>
          </a:prstGeom>
          <a:ln w="3175">
            <a:solidFill>
              <a:schemeClr val="bg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7A829B1C-CCF1-45C4-8E9B-75F26FDE6B30}"/>
              </a:ext>
            </a:extLst>
          </p:cNvPr>
          <p:cNvSpPr txBox="1"/>
          <p:nvPr/>
        </p:nvSpPr>
        <p:spPr>
          <a:xfrm>
            <a:off x="2123730" y="3462919"/>
            <a:ext cx="19575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←                          4557                          →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589517D-6329-4F1F-AC0B-78ABC4EF1359}"/>
              </a:ext>
            </a:extLst>
          </p:cNvPr>
          <p:cNvCxnSpPr/>
          <p:nvPr/>
        </p:nvCxnSpPr>
        <p:spPr>
          <a:xfrm flipV="1">
            <a:off x="2146168" y="3655424"/>
            <a:ext cx="114406" cy="342954"/>
          </a:xfrm>
          <a:prstGeom prst="line">
            <a:avLst/>
          </a:prstGeom>
          <a:ln w="3175">
            <a:solidFill>
              <a:schemeClr val="bg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56C6AC2D-2553-4B4F-BBC9-463F920047C6}"/>
              </a:ext>
            </a:extLst>
          </p:cNvPr>
          <p:cNvSpPr txBox="1"/>
          <p:nvPr/>
        </p:nvSpPr>
        <p:spPr>
          <a:xfrm>
            <a:off x="6760058" y="1524576"/>
            <a:ext cx="238394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DFM</a:t>
            </a:r>
            <a:r>
              <a:rPr lang="en-US" sz="1000" dirty="0"/>
              <a:t>: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Free in translation, will follow the link displacement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Lock the DFM in its nominal position</a:t>
            </a:r>
          </a:p>
          <a:p>
            <a:endParaRPr lang="en-US" sz="1000" dirty="0"/>
          </a:p>
          <a:p>
            <a:r>
              <a:rPr lang="en-US" sz="1000" b="1" dirty="0"/>
              <a:t>DSHM</a:t>
            </a:r>
            <a:r>
              <a:rPr lang="en-US" sz="1000" dirty="0"/>
              <a:t>: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Forming of the final wave in the top tray until the DFM reaches its nominal position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Add the fix points</a:t>
            </a:r>
            <a:endParaRPr lang="en-US" sz="1000" dirty="0">
              <a:highlight>
                <a:srgbClr val="FFFFFF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Tx/>
              <a:buChar char="-"/>
            </a:pPr>
            <a:endParaRPr lang="en-US" sz="1000" dirty="0"/>
          </a:p>
          <a:p>
            <a:endParaRPr lang="en-US" sz="1000" dirty="0"/>
          </a:p>
          <a:p>
            <a:endParaRPr lang="en-US" sz="1000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8DCB710-3348-4A41-BEA4-B3D772169B8A}"/>
              </a:ext>
            </a:extLst>
          </p:cNvPr>
          <p:cNvSpPr txBox="1"/>
          <p:nvPr/>
        </p:nvSpPr>
        <p:spPr>
          <a:xfrm rot="16200000">
            <a:off x="3748" y="4292297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← 308 →</a:t>
            </a:r>
            <a:endParaRPr lang="en-GB" sz="800" dirty="0">
              <a:highlight>
                <a:srgbClr val="FFFFFF"/>
              </a:highlight>
            </a:endParaRP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0F16B9DC-BC39-4E9E-94A2-675DBC6385E4}"/>
              </a:ext>
            </a:extLst>
          </p:cNvPr>
          <p:cNvCxnSpPr>
            <a:cxnSpLocks/>
          </p:cNvCxnSpPr>
          <p:nvPr/>
        </p:nvCxnSpPr>
        <p:spPr>
          <a:xfrm flipV="1">
            <a:off x="429474" y="4244976"/>
            <a:ext cx="1573953" cy="9524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9003EF41-807B-4C27-B53E-31772CF382C8}"/>
              </a:ext>
            </a:extLst>
          </p:cNvPr>
          <p:cNvCxnSpPr>
            <a:cxnSpLocks/>
          </p:cNvCxnSpPr>
          <p:nvPr/>
        </p:nvCxnSpPr>
        <p:spPr>
          <a:xfrm flipV="1">
            <a:off x="429472" y="4543425"/>
            <a:ext cx="249978" cy="3266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993FCE7C-DCBB-4C3B-BADF-48D9F97DD320}"/>
              </a:ext>
            </a:extLst>
          </p:cNvPr>
          <p:cNvCxnSpPr>
            <a:cxnSpLocks/>
          </p:cNvCxnSpPr>
          <p:nvPr/>
        </p:nvCxnSpPr>
        <p:spPr>
          <a:xfrm>
            <a:off x="291287" y="4202495"/>
            <a:ext cx="78423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B11CCB10-0A6B-4E1A-84CF-25F0686F0755}"/>
              </a:ext>
            </a:extLst>
          </p:cNvPr>
          <p:cNvCxnSpPr>
            <a:cxnSpLocks/>
          </p:cNvCxnSpPr>
          <p:nvPr/>
        </p:nvCxnSpPr>
        <p:spPr>
          <a:xfrm>
            <a:off x="375460" y="4202497"/>
            <a:ext cx="54012" cy="52005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95FAC9A9-2D90-43B0-86F7-F8152A6EDA34}"/>
              </a:ext>
            </a:extLst>
          </p:cNvPr>
          <p:cNvCxnSpPr>
            <a:cxnSpLocks/>
          </p:cNvCxnSpPr>
          <p:nvPr/>
        </p:nvCxnSpPr>
        <p:spPr>
          <a:xfrm>
            <a:off x="291287" y="4588733"/>
            <a:ext cx="78423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ABA373A0-43E7-40B6-8EE0-C21E06CED8EA}"/>
              </a:ext>
            </a:extLst>
          </p:cNvPr>
          <p:cNvCxnSpPr>
            <a:cxnSpLocks/>
          </p:cNvCxnSpPr>
          <p:nvPr/>
        </p:nvCxnSpPr>
        <p:spPr>
          <a:xfrm flipV="1">
            <a:off x="375460" y="4549321"/>
            <a:ext cx="55212" cy="39412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BDA75A67-6CC9-4E22-A0B8-5AA6EEE07834}"/>
              </a:ext>
            </a:extLst>
          </p:cNvPr>
          <p:cNvSpPr txBox="1"/>
          <p:nvPr/>
        </p:nvSpPr>
        <p:spPr>
          <a:xfrm>
            <a:off x="2579530" y="4240647"/>
            <a:ext cx="9044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90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Link fixed point</a:t>
            </a:r>
            <a:endParaRPr lang="en-GB" dirty="0"/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566DB003-788B-4440-85DC-782F1DF85F92}"/>
              </a:ext>
            </a:extLst>
          </p:cNvPr>
          <p:cNvCxnSpPr>
            <a:cxnSpLocks/>
            <a:stCxn id="101" idx="0"/>
          </p:cNvCxnSpPr>
          <p:nvPr/>
        </p:nvCxnSpPr>
        <p:spPr>
          <a:xfrm flipH="1" flipV="1">
            <a:off x="2900836" y="3864439"/>
            <a:ext cx="130902" cy="376208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F671CF88-2450-48D3-814E-0E303E94679A}"/>
              </a:ext>
            </a:extLst>
          </p:cNvPr>
          <p:cNvSpPr txBox="1"/>
          <p:nvPr/>
        </p:nvSpPr>
        <p:spPr>
          <a:xfrm>
            <a:off x="400611" y="2844178"/>
            <a:ext cx="422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-9824</a:t>
            </a:r>
            <a:endParaRPr lang="en-GB" sz="800" dirty="0">
              <a:solidFill>
                <a:srgbClr val="0070C0"/>
              </a:solidFill>
              <a:highlight>
                <a:srgbClr val="FFFF00"/>
              </a:highlight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4B0ABCBB-06A0-4909-AB50-D903E11144F6}"/>
              </a:ext>
            </a:extLst>
          </p:cNvPr>
          <p:cNvSpPr txBox="1"/>
          <p:nvPr/>
        </p:nvSpPr>
        <p:spPr>
          <a:xfrm>
            <a:off x="179512" y="4675457"/>
            <a:ext cx="3803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264 </a:t>
            </a:r>
            <a:endParaRPr lang="en-GB" sz="800" dirty="0">
              <a:solidFill>
                <a:srgbClr val="FFC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61BDA16-A8AC-4F36-B93D-E996B91A4671}"/>
              </a:ext>
            </a:extLst>
          </p:cNvPr>
          <p:cNvSpPr txBox="1"/>
          <p:nvPr/>
        </p:nvSpPr>
        <p:spPr>
          <a:xfrm>
            <a:off x="2195736" y="2833478"/>
            <a:ext cx="4441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-5753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1A5BF9D-70F9-4728-92FF-3AB9DEE8AD1A}"/>
              </a:ext>
            </a:extLst>
          </p:cNvPr>
          <p:cNvSpPr txBox="1"/>
          <p:nvPr/>
        </p:nvSpPr>
        <p:spPr>
          <a:xfrm rot="900000">
            <a:off x="788345" y="3432067"/>
            <a:ext cx="149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3896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←          Slope length          →</a:t>
            </a: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8254FC0A-EB2C-4E49-A88F-B1BA14B08573}"/>
              </a:ext>
            </a:extLst>
          </p:cNvPr>
          <p:cNvCxnSpPr>
            <a:cxnSpLocks/>
          </p:cNvCxnSpPr>
          <p:nvPr/>
        </p:nvCxnSpPr>
        <p:spPr>
          <a:xfrm>
            <a:off x="357662" y="3614567"/>
            <a:ext cx="28665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7F1A6CB1-DBE7-4CE8-9743-F465663DEB90}"/>
              </a:ext>
            </a:extLst>
          </p:cNvPr>
          <p:cNvSpPr txBox="1"/>
          <p:nvPr/>
        </p:nvSpPr>
        <p:spPr>
          <a:xfrm>
            <a:off x="2208902" y="3624582"/>
            <a:ext cx="14013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←     Final wave 3097     →</a:t>
            </a:r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5FCC0EE7-C6AD-45CC-BF7D-FAD4ABB3432B}"/>
              </a:ext>
            </a:extLst>
          </p:cNvPr>
          <p:cNvCxnSpPr>
            <a:cxnSpLocks/>
          </p:cNvCxnSpPr>
          <p:nvPr/>
        </p:nvCxnSpPr>
        <p:spPr>
          <a:xfrm flipH="1">
            <a:off x="967188" y="4745357"/>
            <a:ext cx="828736" cy="645181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7D4DFA51-CDD3-487E-9101-ECA3C3AC26E4}"/>
              </a:ext>
            </a:extLst>
          </p:cNvPr>
          <p:cNvCxnSpPr>
            <a:cxnSpLocks/>
          </p:cNvCxnSpPr>
          <p:nvPr/>
        </p:nvCxnSpPr>
        <p:spPr>
          <a:xfrm flipH="1" flipV="1">
            <a:off x="644312" y="3619898"/>
            <a:ext cx="1501856" cy="387857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1972CE39-E5FC-4477-A220-B8F2E151B5EF}"/>
              </a:ext>
            </a:extLst>
          </p:cNvPr>
          <p:cNvSpPr txBox="1"/>
          <p:nvPr/>
        </p:nvSpPr>
        <p:spPr>
          <a:xfrm>
            <a:off x="4427985" y="2853516"/>
            <a:ext cx="4649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0735708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5A590E-C02A-480A-8483-CF6F49BD2D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40" t="34630" b="40662"/>
          <a:stretch/>
        </p:blipFill>
        <p:spPr>
          <a:xfrm>
            <a:off x="468000" y="4570439"/>
            <a:ext cx="6145200" cy="890838"/>
          </a:xfrm>
          <a:prstGeom prst="rect">
            <a:avLst/>
          </a:prstGeom>
        </p:spPr>
      </p:pic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0F1C6006-8347-4B5C-AB19-6362627D32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40" t="45808" b="32585"/>
          <a:stretch/>
        </p:blipFill>
        <p:spPr>
          <a:xfrm>
            <a:off x="468000" y="3474916"/>
            <a:ext cx="6145200" cy="779051"/>
          </a:xfrm>
          <a:prstGeom prst="rect">
            <a:avLst/>
          </a:prstGeom>
        </p:spPr>
      </p:pic>
      <p:pic>
        <p:nvPicPr>
          <p:cNvPr id="3" name="Picture 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019CB0AD-CAC8-4CA6-A465-B2BC9306500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40" t="34607" b="27258"/>
          <a:stretch/>
        </p:blipFill>
        <p:spPr>
          <a:xfrm>
            <a:off x="468000" y="1583211"/>
            <a:ext cx="6145200" cy="1374972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FCEC109F-96D9-4F3F-B034-271FB85D9582}"/>
              </a:ext>
            </a:extLst>
          </p:cNvPr>
          <p:cNvSpPr/>
          <p:nvPr/>
        </p:nvSpPr>
        <p:spPr>
          <a:xfrm>
            <a:off x="282528" y="1268760"/>
            <a:ext cx="6444425" cy="4749856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DFM detailed design review – 18.01.2022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33" name="Titre 1">
            <a:extLst>
              <a:ext uri="{FF2B5EF4-FFF2-40B4-BE49-F238E27FC236}">
                <a16:creationId xmlns:a16="http://schemas.microsoft.com/office/drawing/2014/main" id="{E7C41A0A-FF99-48D7-9966-9E384E880683}"/>
              </a:ext>
            </a:extLst>
          </p:cNvPr>
          <p:cNvSpPr txBox="1">
            <a:spLocks/>
          </p:cNvSpPr>
          <p:nvPr/>
        </p:nvSpPr>
        <p:spPr>
          <a:xfrm>
            <a:off x="612000" y="223889"/>
            <a:ext cx="7920000" cy="46880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#8 : Mounting to tunnel ceiling with lifting supports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ED99A68-F677-4F2C-9A19-9B4EC6DBBCCD}"/>
              </a:ext>
            </a:extLst>
          </p:cNvPr>
          <p:cNvSpPr txBox="1"/>
          <p:nvPr/>
        </p:nvSpPr>
        <p:spPr>
          <a:xfrm>
            <a:off x="429472" y="1289922"/>
            <a:ext cx="1366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DSHM fixed position </a:t>
            </a:r>
          </a:p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in cable tray</a:t>
            </a:r>
            <a:endParaRPr lang="en-GB" sz="9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B524CAC-7A5C-4052-A961-815B4560692D}"/>
              </a:ext>
            </a:extLst>
          </p:cNvPr>
          <p:cNvSpPr txBox="1"/>
          <p:nvPr/>
        </p:nvSpPr>
        <p:spPr>
          <a:xfrm>
            <a:off x="2771802" y="1400654"/>
            <a:ext cx="14492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DSHM Head</a:t>
            </a:r>
            <a:endParaRPr lang="en-GB" sz="900" dirty="0">
              <a:solidFill>
                <a:srgbClr val="00B05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94EAA3-067E-4D49-B494-71148D41ED5C}"/>
              </a:ext>
            </a:extLst>
          </p:cNvPr>
          <p:cNvSpPr txBox="1"/>
          <p:nvPr/>
        </p:nvSpPr>
        <p:spPr>
          <a:xfrm>
            <a:off x="300310" y="1809110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1ED71F0-1309-43A4-99CB-1F70D6EEBE38}"/>
              </a:ext>
            </a:extLst>
          </p:cNvPr>
          <p:cNvSpPr txBox="1"/>
          <p:nvPr/>
        </p:nvSpPr>
        <p:spPr>
          <a:xfrm>
            <a:off x="6760058" y="1524576"/>
            <a:ext cx="2383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DFM</a:t>
            </a:r>
            <a:r>
              <a:rPr lang="en-US" sz="1000" dirty="0"/>
              <a:t>: No action</a:t>
            </a:r>
          </a:p>
          <a:p>
            <a:endParaRPr lang="en-US" sz="1000" dirty="0"/>
          </a:p>
          <a:p>
            <a:r>
              <a:rPr lang="en-US" sz="1000" b="1" dirty="0"/>
              <a:t>DSHM</a:t>
            </a:r>
            <a:r>
              <a:rPr lang="en-US" sz="1000" dirty="0"/>
              <a:t>: No action</a:t>
            </a:r>
          </a:p>
          <a:p>
            <a:endParaRPr lang="en-US" sz="1000" dirty="0"/>
          </a:p>
          <a:p>
            <a:r>
              <a:rPr lang="en-US" sz="1000" dirty="0"/>
              <a:t>Fix the lifting support trays with pre-installed rods to the tunnel ceiling.</a:t>
            </a:r>
          </a:p>
          <a:p>
            <a:endParaRPr lang="en-US" sz="1000" dirty="0"/>
          </a:p>
          <a:p>
            <a:r>
              <a:rPr lang="en-US" sz="1000" dirty="0"/>
              <a:t>Detach and remove the elevator tools.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150A81A-3966-49D1-9662-047E6B3D2C62}"/>
              </a:ext>
            </a:extLst>
          </p:cNvPr>
          <p:cNvCxnSpPr>
            <a:cxnSpLocks/>
          </p:cNvCxnSpPr>
          <p:nvPr/>
        </p:nvCxnSpPr>
        <p:spPr>
          <a:xfrm>
            <a:off x="2195736" y="1601647"/>
            <a:ext cx="0" cy="4368861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FB26370-0CBA-43D6-AE07-285DF7D0222A}"/>
              </a:ext>
            </a:extLst>
          </p:cNvPr>
          <p:cNvCxnSpPr>
            <a:cxnSpLocks/>
          </p:cNvCxnSpPr>
          <p:nvPr/>
        </p:nvCxnSpPr>
        <p:spPr>
          <a:xfrm>
            <a:off x="4479821" y="1340768"/>
            <a:ext cx="0" cy="3668428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triangl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873CDB25-6CD0-4BC3-BA63-8F408A75F62E}"/>
              </a:ext>
            </a:extLst>
          </p:cNvPr>
          <p:cNvSpPr txBox="1"/>
          <p:nvPr/>
        </p:nvSpPr>
        <p:spPr>
          <a:xfrm>
            <a:off x="3962456" y="2844990"/>
            <a:ext cx="4842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-1196</a:t>
            </a:r>
            <a:endParaRPr lang="en-GB" sz="800" dirty="0">
              <a:highlight>
                <a:srgbClr val="FFFFFF"/>
              </a:highlight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81A1E1C-493C-4C75-8860-E16450B6E844}"/>
              </a:ext>
            </a:extLst>
          </p:cNvPr>
          <p:cNvCxnSpPr>
            <a:cxnSpLocks/>
          </p:cNvCxnSpPr>
          <p:nvPr/>
        </p:nvCxnSpPr>
        <p:spPr>
          <a:xfrm>
            <a:off x="3995936" y="1660222"/>
            <a:ext cx="0" cy="4368861"/>
          </a:xfrm>
          <a:prstGeom prst="line">
            <a:avLst/>
          </a:prstGeom>
          <a:ln w="9525">
            <a:solidFill>
              <a:srgbClr val="00B05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1E58AD71-4847-49E0-A0C1-2D88C70E7E5E}"/>
              </a:ext>
            </a:extLst>
          </p:cNvPr>
          <p:cNvCxnSpPr>
            <a:cxnSpLocks/>
          </p:cNvCxnSpPr>
          <p:nvPr/>
        </p:nvCxnSpPr>
        <p:spPr>
          <a:xfrm flipH="1">
            <a:off x="4344914" y="4908952"/>
            <a:ext cx="2382038" cy="0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triangl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CBFFAA9-ADA0-4184-8AF7-7036C4C88C4C}"/>
              </a:ext>
            </a:extLst>
          </p:cNvPr>
          <p:cNvCxnSpPr>
            <a:cxnSpLocks/>
          </p:cNvCxnSpPr>
          <p:nvPr/>
        </p:nvCxnSpPr>
        <p:spPr>
          <a:xfrm flipV="1">
            <a:off x="4344916" y="4008840"/>
            <a:ext cx="2382037" cy="3934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AFE7D0E4-6B32-4B32-BE67-87C5C8C90E8B}"/>
              </a:ext>
            </a:extLst>
          </p:cNvPr>
          <p:cNvCxnSpPr>
            <a:cxnSpLocks/>
          </p:cNvCxnSpPr>
          <p:nvPr/>
        </p:nvCxnSpPr>
        <p:spPr>
          <a:xfrm flipV="1">
            <a:off x="466912" y="1916832"/>
            <a:ext cx="6265328" cy="10464"/>
          </a:xfrm>
          <a:prstGeom prst="straightConnector1">
            <a:avLst/>
          </a:prstGeom>
          <a:ln w="3175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E3A1295-8EB3-49C2-8E3D-09A513BAEF11}"/>
              </a:ext>
            </a:extLst>
          </p:cNvPr>
          <p:cNvCxnSpPr/>
          <p:nvPr/>
        </p:nvCxnSpPr>
        <p:spPr>
          <a:xfrm flipH="1">
            <a:off x="467544" y="4018936"/>
            <a:ext cx="3877370" cy="0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63F82A5C-6F95-4ACB-B36C-B313BD538045}"/>
              </a:ext>
            </a:extLst>
          </p:cNvPr>
          <p:cNvCxnSpPr/>
          <p:nvPr/>
        </p:nvCxnSpPr>
        <p:spPr>
          <a:xfrm flipH="1">
            <a:off x="467544" y="4908952"/>
            <a:ext cx="3877370" cy="0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400FA494-DED6-44A8-AA4A-3FE1D5EEB7D6}"/>
              </a:ext>
            </a:extLst>
          </p:cNvPr>
          <p:cNvCxnSpPr>
            <a:cxnSpLocks/>
          </p:cNvCxnSpPr>
          <p:nvPr/>
        </p:nvCxnSpPr>
        <p:spPr>
          <a:xfrm>
            <a:off x="467798" y="1416464"/>
            <a:ext cx="0" cy="4538805"/>
          </a:xfrm>
          <a:prstGeom prst="line">
            <a:avLst/>
          </a:prstGeom>
          <a:ln w="3175">
            <a:solidFill>
              <a:srgbClr val="0070C0"/>
            </a:solidFill>
            <a:prstDash val="solid"/>
            <a:headEnd type="non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46931FC-602D-4B6B-8FE9-BA018B7B6F3F}"/>
              </a:ext>
            </a:extLst>
          </p:cNvPr>
          <p:cNvCxnSpPr>
            <a:cxnSpLocks/>
          </p:cNvCxnSpPr>
          <p:nvPr/>
        </p:nvCxnSpPr>
        <p:spPr>
          <a:xfrm flipH="1">
            <a:off x="467546" y="4797152"/>
            <a:ext cx="6145654" cy="0"/>
          </a:xfrm>
          <a:prstGeom prst="line">
            <a:avLst/>
          </a:prstGeom>
          <a:ln w="6350">
            <a:solidFill>
              <a:srgbClr val="FFC000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F2BC8E49-2AF9-4E42-9353-895E003EA68D}"/>
              </a:ext>
            </a:extLst>
          </p:cNvPr>
          <p:cNvSpPr txBox="1"/>
          <p:nvPr/>
        </p:nvSpPr>
        <p:spPr>
          <a:xfrm>
            <a:off x="300310" y="1809110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6A13D9E-5C6D-4DA8-B9AE-C00F9B7FF2C7}"/>
              </a:ext>
            </a:extLst>
          </p:cNvPr>
          <p:cNvSpPr txBox="1"/>
          <p:nvPr/>
        </p:nvSpPr>
        <p:spPr>
          <a:xfrm>
            <a:off x="300310" y="3880350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1BE464F-94F6-43E2-89ED-84AF59A47134}"/>
              </a:ext>
            </a:extLst>
          </p:cNvPr>
          <p:cNvSpPr txBox="1"/>
          <p:nvPr/>
        </p:nvSpPr>
        <p:spPr>
          <a:xfrm>
            <a:off x="291285" y="4793752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45503DD-5908-4F47-A5A4-FAB449630CF3}"/>
              </a:ext>
            </a:extLst>
          </p:cNvPr>
          <p:cNvCxnSpPr>
            <a:cxnSpLocks/>
          </p:cNvCxnSpPr>
          <p:nvPr/>
        </p:nvCxnSpPr>
        <p:spPr>
          <a:xfrm>
            <a:off x="4479026" y="5000392"/>
            <a:ext cx="0" cy="1103952"/>
          </a:xfrm>
          <a:prstGeom prst="line">
            <a:avLst/>
          </a:prstGeom>
          <a:ln w="3175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1F3D2C26-B295-4DD8-85C1-31A9FCD86FAE}"/>
              </a:ext>
            </a:extLst>
          </p:cNvPr>
          <p:cNvSpPr txBox="1"/>
          <p:nvPr/>
        </p:nvSpPr>
        <p:spPr>
          <a:xfrm>
            <a:off x="1266507" y="4248597"/>
            <a:ext cx="111921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90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Fixed rods to ceiling</a:t>
            </a:r>
            <a:endParaRPr lang="en-GB" dirty="0"/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2FFE9956-D4AD-44ED-9126-2A3E06F8837E}"/>
              </a:ext>
            </a:extLst>
          </p:cNvPr>
          <p:cNvCxnSpPr>
            <a:cxnSpLocks/>
            <a:stCxn id="80" idx="2"/>
          </p:cNvCxnSpPr>
          <p:nvPr/>
        </p:nvCxnSpPr>
        <p:spPr>
          <a:xfrm>
            <a:off x="1826114" y="4479431"/>
            <a:ext cx="810406" cy="176391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B4EED315-51F7-417F-8A37-B7570E1BBACC}"/>
              </a:ext>
            </a:extLst>
          </p:cNvPr>
          <p:cNvCxnSpPr>
            <a:cxnSpLocks/>
            <a:stCxn id="80" idx="2"/>
          </p:cNvCxnSpPr>
          <p:nvPr/>
        </p:nvCxnSpPr>
        <p:spPr>
          <a:xfrm flipH="1">
            <a:off x="1341120" y="4479431"/>
            <a:ext cx="484994" cy="130671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696D0327-E73E-4567-8C3B-7FB21F5990F9}"/>
              </a:ext>
            </a:extLst>
          </p:cNvPr>
          <p:cNvCxnSpPr>
            <a:cxnSpLocks/>
            <a:stCxn id="80" idx="2"/>
          </p:cNvCxnSpPr>
          <p:nvPr/>
        </p:nvCxnSpPr>
        <p:spPr>
          <a:xfrm>
            <a:off x="1826114" y="4479431"/>
            <a:ext cx="1521750" cy="130671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E5CFE9B9-E146-424B-9A0E-742E06C6F08D}"/>
              </a:ext>
            </a:extLst>
          </p:cNvPr>
          <p:cNvSpPr txBox="1"/>
          <p:nvPr/>
        </p:nvSpPr>
        <p:spPr>
          <a:xfrm>
            <a:off x="400611" y="2844178"/>
            <a:ext cx="422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-9824</a:t>
            </a:r>
            <a:endParaRPr lang="en-GB" sz="800" dirty="0">
              <a:solidFill>
                <a:srgbClr val="0070C0"/>
              </a:solidFill>
              <a:highlight>
                <a:srgbClr val="FFFF00"/>
              </a:highlight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80246FF-CB08-43A3-B335-8CC84A62DF5E}"/>
              </a:ext>
            </a:extLst>
          </p:cNvPr>
          <p:cNvSpPr txBox="1"/>
          <p:nvPr/>
        </p:nvSpPr>
        <p:spPr>
          <a:xfrm>
            <a:off x="179512" y="4675457"/>
            <a:ext cx="3803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264 </a:t>
            </a:r>
            <a:endParaRPr lang="en-GB" sz="800" dirty="0">
              <a:solidFill>
                <a:srgbClr val="FFC000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F91F64C-8700-4082-B914-14AA04E6038E}"/>
              </a:ext>
            </a:extLst>
          </p:cNvPr>
          <p:cNvSpPr txBox="1"/>
          <p:nvPr/>
        </p:nvSpPr>
        <p:spPr>
          <a:xfrm>
            <a:off x="2195736" y="2833478"/>
            <a:ext cx="4441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-5753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972FEFF-6886-46F0-B0F6-429D86969885}"/>
              </a:ext>
            </a:extLst>
          </p:cNvPr>
          <p:cNvSpPr txBox="1"/>
          <p:nvPr/>
        </p:nvSpPr>
        <p:spPr>
          <a:xfrm>
            <a:off x="4504273" y="1244461"/>
            <a:ext cx="1193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Final position of DFM rotation point</a:t>
            </a:r>
            <a:endParaRPr lang="en-GB" sz="900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621FEC7-437C-4844-84E0-5FF57AFB23C5}"/>
              </a:ext>
            </a:extLst>
          </p:cNvPr>
          <p:cNvSpPr txBox="1"/>
          <p:nvPr/>
        </p:nvSpPr>
        <p:spPr>
          <a:xfrm>
            <a:off x="4427985" y="2853516"/>
            <a:ext cx="4649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FAC64E4-C610-4E8B-B9B6-A8148E2CAB8C}"/>
              </a:ext>
            </a:extLst>
          </p:cNvPr>
          <p:cNvSpPr txBox="1"/>
          <p:nvPr/>
        </p:nvSpPr>
        <p:spPr>
          <a:xfrm>
            <a:off x="2390373" y="3126160"/>
            <a:ext cx="11977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algn="ctr">
              <a:defRPr sz="90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Elevator tool removal</a:t>
            </a:r>
            <a:endParaRPr lang="en-GB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3D39700-E46F-4C18-8316-68F9DBACEBE0}"/>
              </a:ext>
            </a:extLst>
          </p:cNvPr>
          <p:cNvCxnSpPr>
            <a:cxnSpLocks/>
            <a:stCxn id="38" idx="0"/>
          </p:cNvCxnSpPr>
          <p:nvPr/>
        </p:nvCxnSpPr>
        <p:spPr>
          <a:xfrm flipV="1">
            <a:off x="2989255" y="2353901"/>
            <a:ext cx="70816" cy="772259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6B38CD4-86AE-418C-BAE7-94F9A074805C}"/>
              </a:ext>
            </a:extLst>
          </p:cNvPr>
          <p:cNvCxnSpPr>
            <a:cxnSpLocks/>
            <a:stCxn id="38" idx="0"/>
          </p:cNvCxnSpPr>
          <p:nvPr/>
        </p:nvCxnSpPr>
        <p:spPr>
          <a:xfrm flipH="1" flipV="1">
            <a:off x="1547664" y="2420888"/>
            <a:ext cx="1441591" cy="705272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352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78173D60-DF74-4495-AA94-4FB056470B35}"/>
              </a:ext>
            </a:extLst>
          </p:cNvPr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 anchorCtr="1">
            <a:noAutofit/>
          </a:bodyPr>
          <a:lstStyle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DSHM and DFM installed</a:t>
            </a:r>
            <a:endParaRPr lang="en-GB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11B1519D-FE2B-45B2-8A3B-37DBFE047F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13" t="12275" r="11413" b="29221"/>
          <a:stretch/>
        </p:blipFill>
        <p:spPr>
          <a:xfrm>
            <a:off x="451913" y="981866"/>
            <a:ext cx="6264696" cy="2474614"/>
          </a:xfrm>
          <a:prstGeom prst="rect">
            <a:avLst/>
          </a:prstGeom>
        </p:spPr>
      </p:pic>
      <p:pic>
        <p:nvPicPr>
          <p:cNvPr id="10" name="Picture 9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BB0A0B02-079A-4AA0-B762-944997B602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13" t="3892" r="6692" b="26247"/>
          <a:stretch/>
        </p:blipFill>
        <p:spPr>
          <a:xfrm>
            <a:off x="2273896" y="3527310"/>
            <a:ext cx="6336704" cy="282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9095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78173D60-DF74-4495-AA94-4FB056470B35}"/>
              </a:ext>
            </a:extLst>
          </p:cNvPr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DSHM and DFM installed</a:t>
            </a:r>
            <a:endParaRPr lang="en-GB" dirty="0"/>
          </a:p>
        </p:txBody>
      </p:sp>
      <p:pic>
        <p:nvPicPr>
          <p:cNvPr id="6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A844504A-C4A3-4E6D-BD92-D9D121315F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982" y="1196754"/>
            <a:ext cx="4716016" cy="2657999"/>
          </a:xfrm>
          <a:prstGeom prst="rect">
            <a:avLst/>
          </a:prstGeom>
        </p:spPr>
      </p:pic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08CAD439-EFF7-4551-89EB-4178FE7479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6679" y="3428560"/>
            <a:ext cx="5050904" cy="2846746"/>
          </a:xfrm>
          <a:prstGeom prst="rect">
            <a:avLst/>
          </a:prstGeom>
          <a:ln w="63500">
            <a:solidFill>
              <a:schemeClr val="bg1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797237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1D49DA-2A15-4AC3-8B7E-9169F0398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DFM detailed design review – 18.01.2022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4147DA-0867-4983-A016-81B31F10F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8DA83A39-7A2F-45FF-913F-6A48BB451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ln>
            <a:noFill/>
          </a:ln>
        </p:spPr>
        <p:txBody>
          <a:bodyPr/>
          <a:lstStyle/>
          <a:p>
            <a:r>
              <a:rPr lang="en-US" dirty="0"/>
              <a:t>DFM external interfaces</a:t>
            </a:r>
            <a:endParaRPr lang="en-GB" dirty="0"/>
          </a:p>
        </p:txBody>
      </p:sp>
      <p:pic>
        <p:nvPicPr>
          <p:cNvPr id="11" name="Picture 10" descr="A picture containing telescope&#10;&#10;Description automatically generated">
            <a:extLst>
              <a:ext uri="{FF2B5EF4-FFF2-40B4-BE49-F238E27FC236}">
                <a16:creationId xmlns:a16="http://schemas.microsoft.com/office/drawing/2014/main" id="{CC5BD0BC-E9BE-4BCB-9EB4-783CFCA5E5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534" t="13573" r="18852" b="7238"/>
          <a:stretch/>
        </p:blipFill>
        <p:spPr>
          <a:xfrm>
            <a:off x="830146" y="2299438"/>
            <a:ext cx="5359503" cy="36004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A62FA25D-5224-4E92-BB1E-FEC887ED710D}"/>
              </a:ext>
            </a:extLst>
          </p:cNvPr>
          <p:cNvGrpSpPr>
            <a:grpSpLocks noChangeAspect="1"/>
          </p:cNvGrpSpPr>
          <p:nvPr/>
        </p:nvGrpSpPr>
        <p:grpSpPr>
          <a:xfrm>
            <a:off x="666875" y="1168813"/>
            <a:ext cx="1744886" cy="1122938"/>
            <a:chOff x="6745361" y="437539"/>
            <a:chExt cx="1828800" cy="117694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7EBFE79-D2A2-45DA-A562-7E91AD9B46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6802" y="1203597"/>
              <a:ext cx="1645920" cy="410883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564A490-BD18-4E43-B9EE-11FE620C42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27600"/>
            <a:stretch/>
          </p:blipFill>
          <p:spPr>
            <a:xfrm>
              <a:off x="6745361" y="437539"/>
              <a:ext cx="1828800" cy="754887"/>
            </a:xfrm>
            <a:prstGeom prst="rect">
              <a:avLst/>
            </a:prstGeom>
          </p:spPr>
        </p:pic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5479337-0595-48EC-A59E-2CBBFE814EBB}"/>
              </a:ext>
            </a:extLst>
          </p:cNvPr>
          <p:cNvCxnSpPr>
            <a:cxnSpLocks/>
          </p:cNvCxnSpPr>
          <p:nvPr/>
        </p:nvCxnSpPr>
        <p:spPr>
          <a:xfrm>
            <a:off x="2195736" y="2328601"/>
            <a:ext cx="128782" cy="132962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52E24D3-1AB7-4315-B9D2-A0866FD63599}"/>
              </a:ext>
            </a:extLst>
          </p:cNvPr>
          <p:cNvSpPr txBox="1"/>
          <p:nvPr/>
        </p:nvSpPr>
        <p:spPr>
          <a:xfrm>
            <a:off x="2540429" y="835467"/>
            <a:ext cx="16956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u="sng" kern="1400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LHCDSH_C0005</a:t>
            </a:r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B77F7C3-5BE5-4710-8EB2-2FE7857E100A}"/>
              </a:ext>
            </a:extLst>
          </p:cNvPr>
          <p:cNvGrpSpPr>
            <a:grpSpLocks noChangeAspect="1"/>
          </p:cNvGrpSpPr>
          <p:nvPr/>
        </p:nvGrpSpPr>
        <p:grpSpPr>
          <a:xfrm>
            <a:off x="4047659" y="4988821"/>
            <a:ext cx="1912499" cy="1394263"/>
            <a:chOff x="6878017" y="3314258"/>
            <a:chExt cx="1845919" cy="1345724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DAE0758-BC9E-444E-AE68-51F13B44EF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12134"/>
            <a:stretch/>
          </p:blipFill>
          <p:spPr>
            <a:xfrm>
              <a:off x="6978016" y="4253271"/>
              <a:ext cx="1645920" cy="406711"/>
            </a:xfrm>
            <a:prstGeom prst="rect">
              <a:avLst/>
            </a:prstGeom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EABB008-1DB8-4906-B15D-1F8E857E1EB7}"/>
                </a:ext>
              </a:extLst>
            </p:cNvPr>
            <p:cNvGrpSpPr/>
            <p:nvPr/>
          </p:nvGrpSpPr>
          <p:grpSpPr>
            <a:xfrm>
              <a:off x="6878017" y="3314258"/>
              <a:ext cx="1845919" cy="931593"/>
              <a:chOff x="6948264" y="3380883"/>
              <a:chExt cx="1845919" cy="931593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2CEB5F28-39EB-4343-BA19-F792711CCC8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948264" y="3380883"/>
                <a:ext cx="1828800" cy="931593"/>
                <a:chOff x="-639738" y="896489"/>
                <a:chExt cx="8282185" cy="4218954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9845486E-9FA4-4F59-A3EB-625181484EE3}"/>
                    </a:ext>
                  </a:extLst>
                </p:cNvPr>
                <p:cNvGrpSpPr/>
                <p:nvPr/>
              </p:nvGrpSpPr>
              <p:grpSpPr>
                <a:xfrm>
                  <a:off x="-639738" y="896554"/>
                  <a:ext cx="8282185" cy="4218889"/>
                  <a:chOff x="-639738" y="896554"/>
                  <a:chExt cx="8282185" cy="4218889"/>
                </a:xfrm>
              </p:grpSpPr>
              <p:pic>
                <p:nvPicPr>
                  <p:cNvPr id="26" name="Picture 25">
                    <a:extLst>
                      <a:ext uri="{FF2B5EF4-FFF2-40B4-BE49-F238E27FC236}">
                        <a16:creationId xmlns:a16="http://schemas.microsoft.com/office/drawing/2014/main" id="{23F089B3-981C-41BD-B176-6217319C2FE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7"/>
                  <a:srcRect r="9425"/>
                  <a:stretch/>
                </p:blipFill>
                <p:spPr>
                  <a:xfrm>
                    <a:off x="-639738" y="896554"/>
                    <a:ext cx="8282185" cy="4218889"/>
                  </a:xfrm>
                  <a:prstGeom prst="rect">
                    <a:avLst/>
                  </a:prstGeom>
                </p:spPr>
              </p:pic>
              <p:sp>
                <p:nvSpPr>
                  <p:cNvPr id="27" name="Rectangle 26">
                    <a:extLst>
                      <a:ext uri="{FF2B5EF4-FFF2-40B4-BE49-F238E27FC236}">
                        <a16:creationId xmlns:a16="http://schemas.microsoft.com/office/drawing/2014/main" id="{131F9A71-E1D2-42F7-A785-2CAD2CFE27D7}"/>
                      </a:ext>
                    </a:extLst>
                  </p:cNvPr>
                  <p:cNvSpPr/>
                  <p:nvPr/>
                </p:nvSpPr>
                <p:spPr>
                  <a:xfrm>
                    <a:off x="6012160" y="896554"/>
                    <a:ext cx="1630287" cy="21581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pic>
              <p:nvPicPr>
                <p:cNvPr id="25" name="Picture 24">
                  <a:extLst>
                    <a:ext uri="{FF2B5EF4-FFF2-40B4-BE49-F238E27FC236}">
                      <a16:creationId xmlns:a16="http://schemas.microsoft.com/office/drawing/2014/main" id="{F6F760EA-96E3-4B09-9782-2F5DDCF07A7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72746" r="-1" b="94606"/>
                <a:stretch/>
              </p:blipFill>
              <p:spPr>
                <a:xfrm>
                  <a:off x="5539327" y="896489"/>
                  <a:ext cx="2103120" cy="192044"/>
                </a:xfrm>
                <a:prstGeom prst="rect">
                  <a:avLst/>
                </a:prstGeom>
              </p:spPr>
            </p:pic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392235F-CE3D-47A3-B120-B62F2EA38C22}"/>
                  </a:ext>
                </a:extLst>
              </p:cNvPr>
              <p:cNvSpPr/>
              <p:nvPr/>
            </p:nvSpPr>
            <p:spPr>
              <a:xfrm>
                <a:off x="8686800" y="3661208"/>
                <a:ext cx="107383" cy="2880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366F91A-94B7-46BE-A9B3-D37AF6F9A7A0}"/>
              </a:ext>
            </a:extLst>
          </p:cNvPr>
          <p:cNvCxnSpPr>
            <a:cxnSpLocks/>
          </p:cNvCxnSpPr>
          <p:nvPr/>
        </p:nvCxnSpPr>
        <p:spPr>
          <a:xfrm flipH="1" flipV="1">
            <a:off x="4572001" y="3454878"/>
            <a:ext cx="608191" cy="1203792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A58554C6-CC77-4118-A6B5-25B6B7817588}"/>
              </a:ext>
            </a:extLst>
          </p:cNvPr>
          <p:cNvSpPr txBox="1"/>
          <p:nvPr/>
        </p:nvSpPr>
        <p:spPr>
          <a:xfrm>
            <a:off x="740668" y="835467"/>
            <a:ext cx="1981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DSHM interface</a:t>
            </a:r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794FDEC-122E-405D-8472-A6EC483F85F0}"/>
              </a:ext>
            </a:extLst>
          </p:cNvPr>
          <p:cNvSpPr txBox="1"/>
          <p:nvPr/>
        </p:nvSpPr>
        <p:spPr>
          <a:xfrm>
            <a:off x="3943999" y="4649711"/>
            <a:ext cx="2887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D2-DFM interlink interface</a:t>
            </a:r>
            <a:endParaRPr lang="en-GB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9664EBB-9E27-4069-A163-219367B8B6A1}"/>
              </a:ext>
            </a:extLst>
          </p:cNvPr>
          <p:cNvGrpSpPr/>
          <p:nvPr/>
        </p:nvGrpSpPr>
        <p:grpSpPr>
          <a:xfrm>
            <a:off x="6637722" y="1781979"/>
            <a:ext cx="1907192" cy="1291669"/>
            <a:chOff x="7173031" y="1612386"/>
            <a:chExt cx="1478255" cy="1040097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8B0764F3-ED6D-4D03-A0E1-0C5944D60AB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73031" y="1612386"/>
              <a:ext cx="1423025" cy="536991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68B018A2-2AD8-4BA6-B127-A3CC87057B7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249068" y="2238315"/>
              <a:ext cx="1402218" cy="414168"/>
            </a:xfrm>
            <a:prstGeom prst="rect">
              <a:avLst/>
            </a:prstGeom>
          </p:spPr>
        </p:pic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FF108551-9FF4-4241-A4ED-EC793688A5D7}"/>
              </a:ext>
            </a:extLst>
          </p:cNvPr>
          <p:cNvSpPr txBox="1"/>
          <p:nvPr/>
        </p:nvSpPr>
        <p:spPr>
          <a:xfrm>
            <a:off x="6764785" y="4658670"/>
            <a:ext cx="16956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u="sng" kern="1400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LHCDFM_0010</a:t>
            </a:r>
            <a:endParaRPr lang="en-US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823293F-11C0-4043-AB51-E8727E2D9EC9}"/>
              </a:ext>
            </a:extLst>
          </p:cNvPr>
          <p:cNvCxnSpPr>
            <a:cxnSpLocks/>
          </p:cNvCxnSpPr>
          <p:nvPr/>
        </p:nvCxnSpPr>
        <p:spPr>
          <a:xfrm flipH="1">
            <a:off x="5121219" y="2221821"/>
            <a:ext cx="1446615" cy="400745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C514648E-4065-4B33-932B-58D3912C77F0}"/>
              </a:ext>
            </a:extLst>
          </p:cNvPr>
          <p:cNvSpPr txBox="1"/>
          <p:nvPr/>
        </p:nvSpPr>
        <p:spPr>
          <a:xfrm>
            <a:off x="6553430" y="1257088"/>
            <a:ext cx="1869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Tunnel interface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CD1B03-B65B-4710-9359-6505D687623E}"/>
              </a:ext>
            </a:extLst>
          </p:cNvPr>
          <p:cNvSpPr txBox="1"/>
          <p:nvPr/>
        </p:nvSpPr>
        <p:spPr>
          <a:xfrm>
            <a:off x="2006003" y="1221132"/>
            <a:ext cx="27100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lvl="1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DSHM He vessel weldable extremity</a:t>
            </a:r>
          </a:p>
          <a:p>
            <a:pPr marL="628650" lvl="1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Vacuum interface with floating flange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8F5D68-1A00-4CCB-88C8-532D765E3A18}"/>
              </a:ext>
            </a:extLst>
          </p:cNvPr>
          <p:cNvSpPr/>
          <p:nvPr/>
        </p:nvSpPr>
        <p:spPr>
          <a:xfrm>
            <a:off x="612000" y="835467"/>
            <a:ext cx="3960001" cy="14854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6DCA669-BB3D-4F95-BD19-4017A4DB0089}"/>
              </a:ext>
            </a:extLst>
          </p:cNvPr>
          <p:cNvSpPr txBox="1"/>
          <p:nvPr/>
        </p:nvSpPr>
        <p:spPr>
          <a:xfrm>
            <a:off x="5942422" y="4999275"/>
            <a:ext cx="24617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Vacuum &amp; helium sleeves to access </a:t>
            </a:r>
            <a:r>
              <a:rPr lang="en-GB" sz="1200" dirty="0" err="1"/>
              <a:t>NbTi-NbTi</a:t>
            </a:r>
            <a:r>
              <a:rPr lang="en-GB" sz="1200" dirty="0"/>
              <a:t> splices</a:t>
            </a:r>
          </a:p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Temperature sensors installed on the D2 Helium tube</a:t>
            </a:r>
          </a:p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Heaters in the D2 Helium tube for WU</a:t>
            </a:r>
          </a:p>
          <a:p>
            <a:endParaRPr lang="en-GB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F8764A3-33F7-46E5-8B4D-1B8AF5C77BC8}"/>
              </a:ext>
            </a:extLst>
          </p:cNvPr>
          <p:cNvSpPr/>
          <p:nvPr/>
        </p:nvSpPr>
        <p:spPr>
          <a:xfrm>
            <a:off x="3944682" y="4669736"/>
            <a:ext cx="4405549" cy="17692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74BB7FC-CDBE-41FF-9E5A-51DB32AAAF5E}"/>
              </a:ext>
            </a:extLst>
          </p:cNvPr>
          <p:cNvSpPr txBox="1"/>
          <p:nvPr/>
        </p:nvSpPr>
        <p:spPr>
          <a:xfrm>
            <a:off x="6602034" y="3058355"/>
            <a:ext cx="2218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Different support frame for each of the four locations</a:t>
            </a:r>
          </a:p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Study for IP5R is well </a:t>
            </a:r>
            <a:r>
              <a:rPr lang="en-GB" sz="1200" dirty="0" err="1"/>
              <a:t>advenced</a:t>
            </a:r>
            <a:r>
              <a:rPr lang="en-GB" sz="1200" dirty="0"/>
              <a:t>, to be done for other locations</a:t>
            </a:r>
          </a:p>
          <a:p>
            <a:endParaRPr lang="en-GB" sz="12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1640A03-82F0-423A-83A3-E89B22B52DAD}"/>
              </a:ext>
            </a:extLst>
          </p:cNvPr>
          <p:cNvSpPr txBox="1"/>
          <p:nvPr/>
        </p:nvSpPr>
        <p:spPr>
          <a:xfrm>
            <a:off x="6570625" y="1463565"/>
            <a:ext cx="16956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u="sng" kern="1400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LHCDFM_XXXX</a:t>
            </a:r>
            <a:endParaRPr lang="en-US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0F5D42A-2C1E-47F7-BE98-FA0CB77FE559}"/>
              </a:ext>
            </a:extLst>
          </p:cNvPr>
          <p:cNvSpPr/>
          <p:nvPr/>
        </p:nvSpPr>
        <p:spPr>
          <a:xfrm>
            <a:off x="6567834" y="1257088"/>
            <a:ext cx="2157790" cy="28199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0167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1D49DA-2A15-4AC3-8B7E-9169F0398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DFM detailed design review – 18.01.2022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4147DA-0867-4983-A016-81B31F10F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3CB0C15-A595-44F4-90F9-64C339104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871" y="223200"/>
            <a:ext cx="7920000" cy="540000"/>
          </a:xfrm>
        </p:spPr>
        <p:txBody>
          <a:bodyPr/>
          <a:lstStyle/>
          <a:p>
            <a:r>
              <a:rPr lang="en-US" dirty="0"/>
              <a:t>Mock-up for the measurement of displacement of MgB</a:t>
            </a:r>
            <a:r>
              <a:rPr lang="en-US" baseline="-25000" dirty="0"/>
              <a:t>2</a:t>
            </a:r>
            <a:r>
              <a:rPr lang="en-US" dirty="0"/>
              <a:t> cable during tilting of DFM cryostat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E6C3E1B1-7F86-4C51-82AF-F428610B43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45" t="34630" r="24654" b="28861"/>
          <a:stretch/>
        </p:blipFill>
        <p:spPr>
          <a:xfrm>
            <a:off x="636643" y="4104832"/>
            <a:ext cx="3395405" cy="978482"/>
          </a:xfrm>
          <a:prstGeom prst="rect">
            <a:avLst/>
          </a:prstGeom>
        </p:spPr>
      </p:pic>
      <p:pic>
        <p:nvPicPr>
          <p:cNvPr id="15" name="Picture 1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3B3170E0-75D9-4DAD-B278-5409F9BDEB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18" t="34630" r="24681" b="28876"/>
          <a:stretch/>
        </p:blipFill>
        <p:spPr>
          <a:xfrm>
            <a:off x="683568" y="3059993"/>
            <a:ext cx="3395405" cy="97809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39457D8-1A18-42A6-8978-5848B4373B48}"/>
              </a:ext>
            </a:extLst>
          </p:cNvPr>
          <p:cNvSpPr txBox="1"/>
          <p:nvPr/>
        </p:nvSpPr>
        <p:spPr>
          <a:xfrm>
            <a:off x="2847433" y="4692851"/>
            <a:ext cx="2139510" cy="46166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18.5° </a:t>
            </a:r>
            <a:r>
              <a:rPr lang="en-US" sz="22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rotation</a:t>
            </a:r>
            <a:endParaRPr lang="en-GB" sz="22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Arrow: Circular 16">
            <a:extLst>
              <a:ext uri="{FF2B5EF4-FFF2-40B4-BE49-F238E27FC236}">
                <a16:creationId xmlns:a16="http://schemas.microsoft.com/office/drawing/2014/main" id="{C0948DC3-BE28-46B3-A29C-3DC66488AD11}"/>
              </a:ext>
            </a:extLst>
          </p:cNvPr>
          <p:cNvSpPr/>
          <p:nvPr/>
        </p:nvSpPr>
        <p:spPr>
          <a:xfrm rot="12231496">
            <a:off x="3241493" y="4141916"/>
            <a:ext cx="1039642" cy="1003871"/>
          </a:xfrm>
          <a:prstGeom prst="circularArrow">
            <a:avLst>
              <a:gd name="adj1" fmla="val 4910"/>
              <a:gd name="adj2" fmla="val 947500"/>
              <a:gd name="adj3" fmla="val 20355812"/>
              <a:gd name="adj4" fmla="val 18734692"/>
              <a:gd name="adj5" fmla="val 8163"/>
            </a:avLst>
          </a:prstGeom>
          <a:effectLst>
            <a:outerShdw blurRad="40000" dist="23000" dir="5400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70844FD-58C5-460F-875F-3AC33D5855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0816" y="997982"/>
            <a:ext cx="3011624" cy="2067724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3F419259-9F0A-43DA-B933-C57626F9E77A}"/>
              </a:ext>
            </a:extLst>
          </p:cNvPr>
          <p:cNvGrpSpPr/>
          <p:nvPr/>
        </p:nvGrpSpPr>
        <p:grpSpPr>
          <a:xfrm>
            <a:off x="5054843" y="5355567"/>
            <a:ext cx="3464489" cy="989448"/>
            <a:chOff x="4851815" y="5532085"/>
            <a:chExt cx="3464489" cy="989448"/>
          </a:xfrm>
        </p:grpSpPr>
        <p:pic>
          <p:nvPicPr>
            <p:cNvPr id="21" name="Picture 20" descr="A picture containing outdoor object&#10;&#10;Description automatically generated">
              <a:extLst>
                <a:ext uri="{FF2B5EF4-FFF2-40B4-BE49-F238E27FC236}">
                  <a16:creationId xmlns:a16="http://schemas.microsoft.com/office/drawing/2014/main" id="{3E1CD64B-819E-471A-B1B5-87FA9716D2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-2357" t="33975" r="-1" b="27047"/>
            <a:stretch/>
          </p:blipFill>
          <p:spPr>
            <a:xfrm>
              <a:off x="4851815" y="5532085"/>
              <a:ext cx="3464489" cy="989448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867AA43-E311-49C6-A061-3CC9BF3DE600}"/>
                </a:ext>
              </a:extLst>
            </p:cNvPr>
            <p:cNvSpPr txBox="1"/>
            <p:nvPr/>
          </p:nvSpPr>
          <p:spPr>
            <a:xfrm>
              <a:off x="6538253" y="5987018"/>
              <a:ext cx="1778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∆Z=25 cm ~</a:t>
              </a:r>
              <a:r>
                <a:rPr lang="en-US" dirty="0">
                  <a:solidFill>
                    <a:srgbClr val="FF0000"/>
                  </a:solidFill>
                </a:rPr>
                <a:t>28</a:t>
              </a:r>
              <a:r>
                <a:rPr lang="en-US" sz="1800" b="1" dirty="0">
                  <a:solidFill>
                    <a:srgbClr val="FF0000"/>
                  </a:solidFill>
                </a:rPr>
                <a:t>°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7B8E828-243D-40AF-A962-38777E8312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35736" y="6356350"/>
              <a:ext cx="2280568" cy="1872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1907272D-973B-40E6-9988-73FC01651FF0}"/>
                </a:ext>
              </a:extLst>
            </p:cNvPr>
            <p:cNvCxnSpPr>
              <a:cxnSpLocks/>
            </p:cNvCxnSpPr>
            <p:nvPr/>
          </p:nvCxnSpPr>
          <p:spPr>
            <a:xfrm>
              <a:off x="6228184" y="6079777"/>
              <a:ext cx="0" cy="306756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F5B3015-3CBC-4BCE-9EBE-964C4CE7D00A}"/>
              </a:ext>
            </a:extLst>
          </p:cNvPr>
          <p:cNvGrpSpPr/>
          <p:nvPr/>
        </p:nvGrpSpPr>
        <p:grpSpPr>
          <a:xfrm>
            <a:off x="5137036" y="4137322"/>
            <a:ext cx="3395404" cy="1171226"/>
            <a:chOff x="4875093" y="4184446"/>
            <a:chExt cx="3441211" cy="1124101"/>
          </a:xfrm>
        </p:grpSpPr>
        <p:pic>
          <p:nvPicPr>
            <p:cNvPr id="19" name="Picture 18" descr="A picture containing outdoor object&#10;&#10;Description automatically generated">
              <a:extLst>
                <a:ext uri="{FF2B5EF4-FFF2-40B4-BE49-F238E27FC236}">
                  <a16:creationId xmlns:a16="http://schemas.microsoft.com/office/drawing/2014/main" id="{82047314-E6EE-4C17-88CB-8105C071F9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31645" b="24800"/>
            <a:stretch/>
          </p:blipFill>
          <p:spPr>
            <a:xfrm>
              <a:off x="4875093" y="4184446"/>
              <a:ext cx="3441211" cy="1124101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722B561-7E71-4BD4-BFED-9C57B0132EB5}"/>
                </a:ext>
              </a:extLst>
            </p:cNvPr>
            <p:cNvSpPr txBox="1"/>
            <p:nvPr/>
          </p:nvSpPr>
          <p:spPr>
            <a:xfrm>
              <a:off x="6538253" y="4704392"/>
              <a:ext cx="1713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∆Z=15 cm~</a:t>
              </a:r>
              <a:r>
                <a:rPr lang="en-US" dirty="0">
                  <a:solidFill>
                    <a:srgbClr val="FF0000"/>
                  </a:solidFill>
                </a:rPr>
                <a:t>19</a:t>
              </a:r>
              <a:r>
                <a:rPr lang="en-US" sz="1800" b="1" dirty="0">
                  <a:solidFill>
                    <a:srgbClr val="FF0000"/>
                  </a:solidFill>
                </a:rPr>
                <a:t>°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CE2FCA8-7F14-45E6-8C8D-BD698DEC9D3B}"/>
                </a:ext>
              </a:extLst>
            </p:cNvPr>
            <p:cNvCxnSpPr>
              <a:cxnSpLocks/>
            </p:cNvCxnSpPr>
            <p:nvPr/>
          </p:nvCxnSpPr>
          <p:spPr>
            <a:xfrm>
              <a:off x="6159202" y="4900518"/>
              <a:ext cx="0" cy="184666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3B9F79E-55CD-4C90-B3DE-81CE8EC40AD5}"/>
                </a:ext>
              </a:extLst>
            </p:cNvPr>
            <p:cNvCxnSpPr>
              <a:cxnSpLocks/>
            </p:cNvCxnSpPr>
            <p:nvPr/>
          </p:nvCxnSpPr>
          <p:spPr>
            <a:xfrm>
              <a:off x="5987027" y="5085184"/>
              <a:ext cx="231599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F0346EA-27F7-4F59-8BE1-1DAFE22420DA}"/>
              </a:ext>
            </a:extLst>
          </p:cNvPr>
          <p:cNvGrpSpPr/>
          <p:nvPr/>
        </p:nvGrpSpPr>
        <p:grpSpPr>
          <a:xfrm>
            <a:off x="5137035" y="3085276"/>
            <a:ext cx="3395405" cy="989448"/>
            <a:chOff x="4875093" y="2997540"/>
            <a:chExt cx="3427926" cy="936929"/>
          </a:xfrm>
        </p:grpSpPr>
        <p:pic>
          <p:nvPicPr>
            <p:cNvPr id="20" name="Content Placeholder 8">
              <a:extLst>
                <a:ext uri="{FF2B5EF4-FFF2-40B4-BE49-F238E27FC236}">
                  <a16:creationId xmlns:a16="http://schemas.microsoft.com/office/drawing/2014/main" id="{98D9109F-A70F-4E99-BD34-AFEA79BACD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26299" b="37258"/>
            <a:stretch/>
          </p:blipFill>
          <p:spPr>
            <a:xfrm>
              <a:off x="4875093" y="2997540"/>
              <a:ext cx="3427926" cy="936929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234AF63-DA28-42BA-828F-CFFBFC3089B1}"/>
                </a:ext>
              </a:extLst>
            </p:cNvPr>
            <p:cNvSpPr txBox="1"/>
            <p:nvPr/>
          </p:nvSpPr>
          <p:spPr>
            <a:xfrm>
              <a:off x="6538253" y="3387196"/>
              <a:ext cx="11015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∆Z=0 cm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3E08FBD-DAF3-4929-9377-307324210F47}"/>
                </a:ext>
              </a:extLst>
            </p:cNvPr>
            <p:cNvCxnSpPr>
              <a:cxnSpLocks/>
            </p:cNvCxnSpPr>
            <p:nvPr/>
          </p:nvCxnSpPr>
          <p:spPr>
            <a:xfrm>
              <a:off x="5706038" y="3767988"/>
              <a:ext cx="259698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4BA19204-85DF-4132-AE30-F931F5570317}"/>
              </a:ext>
            </a:extLst>
          </p:cNvPr>
          <p:cNvSpPr txBox="1"/>
          <p:nvPr/>
        </p:nvSpPr>
        <p:spPr>
          <a:xfrm>
            <a:off x="335337" y="1001340"/>
            <a:ext cx="410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Courtesy of </a:t>
            </a:r>
            <a:r>
              <a:rPr lang="en-US" sz="1400" dirty="0">
                <a:solidFill>
                  <a:schemeClr val="tx1"/>
                </a:solidFill>
              </a:rPr>
              <a:t>M. </a:t>
            </a:r>
            <a:r>
              <a:rPr lang="en-US" sz="1400" dirty="0" err="1">
                <a:solidFill>
                  <a:schemeClr val="tx1"/>
                </a:solidFill>
              </a:rPr>
              <a:t>Careil</a:t>
            </a:r>
            <a:r>
              <a:rPr lang="en-US" sz="1400" dirty="0">
                <a:solidFill>
                  <a:schemeClr val="tx1"/>
                </a:solidFill>
              </a:rPr>
              <a:t>, M. Curylo and J. Fleiter</a:t>
            </a:r>
            <a:endParaRPr lang="en-GB" sz="14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1077FD9-1450-4B72-8DF6-66C817B72639}"/>
              </a:ext>
            </a:extLst>
          </p:cNvPr>
          <p:cNvSpPr txBox="1"/>
          <p:nvPr/>
        </p:nvSpPr>
        <p:spPr>
          <a:xfrm>
            <a:off x="293014" y="5229200"/>
            <a:ext cx="4248472" cy="101566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US" sz="1200" b="1" dirty="0"/>
              <a:t>Cable displacement was about 0.9 mm for 15 cm vertical shift of cryostat</a:t>
            </a:r>
          </a:p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chemeClr val="accent5"/>
                </a:solidFill>
              </a:rPr>
              <a:t>Advanced handling test with final tooling during DSHM / DFM prototype test in SM18</a:t>
            </a:r>
          </a:p>
          <a:p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7E8FA9D5-8D20-4F5D-8585-98622C3161E0}"/>
              </a:ext>
            </a:extLst>
          </p:cNvPr>
          <p:cNvSpPr txBox="1">
            <a:spLocks/>
          </p:cNvSpPr>
          <p:nvPr/>
        </p:nvSpPr>
        <p:spPr>
          <a:xfrm>
            <a:off x="363814" y="1346849"/>
            <a:ext cx="4928265" cy="179061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300" dirty="0"/>
              <a:t>A mock-up to measure the relative displacement of cable vs. cryostat built in 927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300" dirty="0"/>
              <a:t>Prototype cryostat of DEMO IT system 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300" dirty="0"/>
              <a:t>Prototype cable of IT </a:t>
            </a:r>
          </a:p>
          <a:p>
            <a:pPr>
              <a:spcBef>
                <a:spcPts val="0"/>
              </a:spcBef>
            </a:pPr>
            <a:r>
              <a:rPr lang="en-US" sz="1300" dirty="0"/>
              <a:t>Mock-up allow for bending in only one direction with the cable chain of F2 test bench (</a:t>
            </a:r>
            <a:r>
              <a:rPr lang="en-US" sz="1300" dirty="0" err="1"/>
              <a:t>Rmin</a:t>
            </a:r>
            <a:r>
              <a:rPr lang="en-US" sz="1300" dirty="0"/>
              <a:t>=1.6 m)</a:t>
            </a:r>
          </a:p>
          <a:p>
            <a:pPr>
              <a:spcBef>
                <a:spcPts val="0"/>
              </a:spcBef>
            </a:pPr>
            <a:r>
              <a:rPr lang="en-US" sz="1300" dirty="0"/>
              <a:t>Cable was bent upwards, in a second mock-up it will be downward in a similar way as for the DFM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820776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1D49DA-2A15-4AC3-8B7E-9169F0398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4147DA-0867-4983-A016-81B31F10F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8EC9AD6-32D6-4092-8FF5-147CA77A8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571" y="631818"/>
            <a:ext cx="4277827" cy="2488084"/>
          </a:xfrm>
        </p:spPr>
        <p:txBody>
          <a:bodyPr>
            <a:noAutofit/>
          </a:bodyPr>
          <a:lstStyle/>
          <a:p>
            <a:pPr marL="91440" indent="-137160">
              <a:spcBef>
                <a:spcPts val="300"/>
              </a:spcBef>
            </a:pPr>
            <a:r>
              <a:rPr lang="en-GB" sz="1400" b="1" dirty="0"/>
              <a:t>Preventive maintenance</a:t>
            </a:r>
          </a:p>
          <a:p>
            <a:pPr marL="338328" lvl="2" indent="-137160">
              <a:spcBef>
                <a:spcPts val="200"/>
              </a:spcBef>
            </a:pPr>
            <a:r>
              <a:rPr lang="en-GB" sz="1000" dirty="0"/>
              <a:t>IFS &amp; vacuum equipment &amp; safety devices accessible from transport area</a:t>
            </a:r>
          </a:p>
          <a:p>
            <a:pPr marL="91440" indent="-137160">
              <a:spcBef>
                <a:spcPts val="300"/>
              </a:spcBef>
            </a:pPr>
            <a:r>
              <a:rPr lang="en-GB" sz="1400" b="1" dirty="0"/>
              <a:t>Unscheduled medium repair</a:t>
            </a:r>
          </a:p>
          <a:p>
            <a:pPr marL="320040" lvl="1" indent="-228600">
              <a:buFont typeface="+mj-lt"/>
              <a:buAutoNum type="arabicPeriod"/>
            </a:pPr>
            <a:r>
              <a:rPr lang="en-GB" sz="1000" dirty="0"/>
              <a:t>LHC interconnection principle for repairing splices</a:t>
            </a:r>
          </a:p>
          <a:p>
            <a:pPr marL="338328" lvl="2" indent="-137160">
              <a:spcBef>
                <a:spcPts val="200"/>
              </a:spcBef>
            </a:pPr>
            <a:r>
              <a:rPr lang="en-GB" sz="1000" dirty="0"/>
              <a:t>Clamped vacuum bellow slid over vacuum vessel</a:t>
            </a:r>
          </a:p>
          <a:p>
            <a:pPr marL="338328" lvl="2" indent="-137160">
              <a:spcBef>
                <a:spcPts val="200"/>
              </a:spcBef>
            </a:pPr>
            <a:r>
              <a:rPr lang="en-GB" sz="1000" dirty="0"/>
              <a:t>Cut lip welds, slide He sleeve and access </a:t>
            </a:r>
            <a:r>
              <a:rPr lang="en-GB" sz="1000" dirty="0" err="1"/>
              <a:t>NbTi-NbTi</a:t>
            </a:r>
            <a:r>
              <a:rPr lang="en-GB" sz="1000" dirty="0"/>
              <a:t> splices</a:t>
            </a:r>
          </a:p>
          <a:p>
            <a:pPr marL="320040" lvl="1" indent="-228600">
              <a:buFont typeface="+mj-lt"/>
              <a:buAutoNum type="arabicPeriod"/>
            </a:pPr>
            <a:r>
              <a:rPr lang="en-GB" sz="1000" dirty="0"/>
              <a:t>Cryo-Instrumentations replacement (level gauges)</a:t>
            </a:r>
          </a:p>
          <a:p>
            <a:pPr marL="338328" lvl="2" indent="-137160">
              <a:spcBef>
                <a:spcPts val="200"/>
              </a:spcBef>
            </a:pPr>
            <a:r>
              <a:rPr lang="en-GB" sz="1000" dirty="0"/>
              <a:t>Cut lip weld, open Cryo-Instrumentation-Box and access wires</a:t>
            </a:r>
          </a:p>
          <a:p>
            <a:pPr marL="91440" indent="-137160">
              <a:spcBef>
                <a:spcPts val="300"/>
              </a:spcBef>
            </a:pPr>
            <a:r>
              <a:rPr lang="en-GB" sz="1400" b="1" dirty="0"/>
              <a:t>Unscheduled heavy repair</a:t>
            </a:r>
          </a:p>
          <a:p>
            <a:pPr marL="338328" lvl="2" indent="-137160">
              <a:spcBef>
                <a:spcPts val="200"/>
              </a:spcBef>
            </a:pPr>
            <a:r>
              <a:rPr lang="en-GB" sz="1000" dirty="0"/>
              <a:t>Repairing MgB2-NbTi splices is considered as exceptional maintenance. Requires to put DFM back in connection position.</a:t>
            </a:r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389444BD-932A-418C-89D9-4C23A65A3E20}"/>
              </a:ext>
            </a:extLst>
          </p:cNvPr>
          <p:cNvSpPr/>
          <p:nvPr/>
        </p:nvSpPr>
        <p:spPr>
          <a:xfrm>
            <a:off x="4364356" y="1777980"/>
            <a:ext cx="443457" cy="227247"/>
          </a:xfrm>
          <a:prstGeom prst="leftArrow">
            <a:avLst/>
          </a:prstGeom>
          <a:solidFill>
            <a:srgbClr val="2EF0F0"/>
          </a:solidFill>
          <a:ln w="15875" cap="rnd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Arial"/>
            </a:endParaRPr>
          </a:p>
        </p:txBody>
      </p:sp>
      <p:sp>
        <p:nvSpPr>
          <p:cNvPr id="10" name="Arrow: Bent-Up 9">
            <a:extLst>
              <a:ext uri="{FF2B5EF4-FFF2-40B4-BE49-F238E27FC236}">
                <a16:creationId xmlns:a16="http://schemas.microsoft.com/office/drawing/2014/main" id="{47CED1CA-8BF6-4300-8795-BA0E80CD93A4}"/>
              </a:ext>
            </a:extLst>
          </p:cNvPr>
          <p:cNvSpPr/>
          <p:nvPr/>
        </p:nvSpPr>
        <p:spPr>
          <a:xfrm rot="2929032">
            <a:off x="4581904" y="2106128"/>
            <a:ext cx="308379" cy="447377"/>
          </a:xfrm>
          <a:prstGeom prst="bentUpArrow">
            <a:avLst>
              <a:gd name="adj1" fmla="val 32984"/>
              <a:gd name="adj2" fmla="val 50000"/>
              <a:gd name="adj3" fmla="val 50000"/>
            </a:avLst>
          </a:prstGeom>
          <a:solidFill>
            <a:srgbClr val="2EF0F0"/>
          </a:solidFill>
          <a:ln w="15875" cap="rnd">
            <a:solidFill>
              <a:schemeClr val="tx1"/>
            </a:solidFill>
          </a:ln>
          <a:effectLst/>
          <a:scene3d>
            <a:camera prst="isometricOffAxis2Top">
              <a:rot lat="21000000" lon="3600000" rev="19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E7E1D63-0467-4EE2-9DB6-E1613F1194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725" r="7924" b="20916"/>
          <a:stretch/>
        </p:blipFill>
        <p:spPr>
          <a:xfrm>
            <a:off x="210533" y="3174732"/>
            <a:ext cx="5472608" cy="1224136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E1DF7AF-BAD2-4B17-AC33-427DA7B41E4C}"/>
              </a:ext>
            </a:extLst>
          </p:cNvPr>
          <p:cNvSpPr/>
          <p:nvPr/>
        </p:nvSpPr>
        <p:spPr>
          <a:xfrm>
            <a:off x="3133576" y="3912789"/>
            <a:ext cx="268921" cy="168504"/>
          </a:xfrm>
          <a:prstGeom prst="roundRect">
            <a:avLst>
              <a:gd name="adj" fmla="val 7715"/>
            </a:avLst>
          </a:prstGeom>
          <a:noFill/>
          <a:ln w="12700">
            <a:solidFill>
              <a:srgbClr val="FF0000"/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E66E82F-22D8-483C-A1FB-AADFE67E77B1}"/>
              </a:ext>
            </a:extLst>
          </p:cNvPr>
          <p:cNvSpPr/>
          <p:nvPr/>
        </p:nvSpPr>
        <p:spPr>
          <a:xfrm>
            <a:off x="2440077" y="3365645"/>
            <a:ext cx="434752" cy="320393"/>
          </a:xfrm>
          <a:prstGeom prst="roundRect">
            <a:avLst>
              <a:gd name="adj" fmla="val 11712"/>
            </a:avLst>
          </a:prstGeom>
          <a:noFill/>
          <a:ln w="12700">
            <a:solidFill>
              <a:srgbClr val="2CEAEA"/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2D038BA-8C37-47A5-A01B-1C7FCCCD6EDC}"/>
              </a:ext>
            </a:extLst>
          </p:cNvPr>
          <p:cNvSpPr/>
          <p:nvPr/>
        </p:nvSpPr>
        <p:spPr>
          <a:xfrm>
            <a:off x="1659231" y="3544099"/>
            <a:ext cx="412984" cy="745412"/>
          </a:xfrm>
          <a:prstGeom prst="roundRect">
            <a:avLst>
              <a:gd name="adj" fmla="val 10517"/>
            </a:avLst>
          </a:prstGeom>
          <a:noFill/>
          <a:ln w="12700">
            <a:solidFill>
              <a:srgbClr val="0196FF"/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5B72CAB-B6E0-4A01-A8A2-D0171A840339}"/>
              </a:ext>
            </a:extLst>
          </p:cNvPr>
          <p:cNvSpPr/>
          <p:nvPr/>
        </p:nvSpPr>
        <p:spPr>
          <a:xfrm rot="1173615">
            <a:off x="1018086" y="3276744"/>
            <a:ext cx="560727" cy="165821"/>
          </a:xfrm>
          <a:prstGeom prst="roundRect">
            <a:avLst/>
          </a:prstGeom>
          <a:noFill/>
          <a:ln w="12700">
            <a:solidFill>
              <a:srgbClr val="FF9BFF"/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056D59F-4C25-4FF8-AD69-68D35AFD98A6}"/>
              </a:ext>
            </a:extLst>
          </p:cNvPr>
          <p:cNvSpPr/>
          <p:nvPr/>
        </p:nvSpPr>
        <p:spPr>
          <a:xfrm rot="1154791">
            <a:off x="757397" y="3491822"/>
            <a:ext cx="809285" cy="531077"/>
          </a:xfrm>
          <a:prstGeom prst="roundRect">
            <a:avLst>
              <a:gd name="adj" fmla="val 12716"/>
            </a:avLst>
          </a:prstGeom>
          <a:noFill/>
          <a:ln w="12700">
            <a:solidFill>
              <a:srgbClr val="CFCF15"/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ECA3E7D-991B-4E4E-9582-87A24F0EE2FB}"/>
              </a:ext>
            </a:extLst>
          </p:cNvPr>
          <p:cNvGrpSpPr/>
          <p:nvPr/>
        </p:nvGrpSpPr>
        <p:grpSpPr>
          <a:xfrm>
            <a:off x="2793452" y="3345964"/>
            <a:ext cx="1314780" cy="324482"/>
            <a:chOff x="1566037" y="1397560"/>
            <a:chExt cx="1314780" cy="324482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3135110-907B-43E6-B770-0FA07A78840E}"/>
                </a:ext>
              </a:extLst>
            </p:cNvPr>
            <p:cNvCxnSpPr>
              <a:cxnSpLocks/>
              <a:stCxn id="22" idx="0"/>
              <a:endCxn id="21" idx="1"/>
            </p:cNvCxnSpPr>
            <p:nvPr/>
          </p:nvCxnSpPr>
          <p:spPr>
            <a:xfrm>
              <a:off x="1642025" y="1452171"/>
              <a:ext cx="158671" cy="197544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952DE2F-EE63-4435-85BE-E5DC8C5B5164}"/>
                </a:ext>
              </a:extLst>
            </p:cNvPr>
            <p:cNvSpPr txBox="1"/>
            <p:nvPr/>
          </p:nvSpPr>
          <p:spPr>
            <a:xfrm>
              <a:off x="1800696" y="1577387"/>
              <a:ext cx="1080121" cy="144655"/>
            </a:xfrm>
            <a:prstGeom prst="rect">
              <a:avLst/>
            </a:prstGeom>
            <a:ln w="9525" cap="rnd">
              <a:solidFill>
                <a:schemeClr val="tx1"/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dirty="0">
                  <a:solidFill>
                    <a:srgbClr val="2AE0E0"/>
                  </a:solidFill>
                  <a:latin typeface="Arial"/>
                </a:rPr>
                <a:t>Cryo-Instrumentation Box</a:t>
              </a: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4409FB9-7423-49D3-8F3E-D8018D6F3D1C}"/>
                </a:ext>
              </a:extLst>
            </p:cNvPr>
            <p:cNvSpPr/>
            <p:nvPr/>
          </p:nvSpPr>
          <p:spPr>
            <a:xfrm rot="10693917">
              <a:off x="1566037" y="1397560"/>
              <a:ext cx="150291" cy="54624"/>
            </a:xfrm>
            <a:prstGeom prst="roundRect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0574F88-05A1-4F44-9997-20CF36199525}"/>
              </a:ext>
            </a:extLst>
          </p:cNvPr>
          <p:cNvGrpSpPr/>
          <p:nvPr/>
        </p:nvGrpSpPr>
        <p:grpSpPr>
          <a:xfrm>
            <a:off x="808842" y="2992729"/>
            <a:ext cx="913758" cy="350374"/>
            <a:chOff x="2205025" y="1194408"/>
            <a:chExt cx="913758" cy="350374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E7F5B6A-2932-4367-AD9A-D6F4C31D590F}"/>
                </a:ext>
              </a:extLst>
            </p:cNvPr>
            <p:cNvCxnSpPr>
              <a:cxnSpLocks/>
              <a:stCxn id="26" idx="0"/>
              <a:endCxn id="25" idx="2"/>
            </p:cNvCxnSpPr>
            <p:nvPr/>
          </p:nvCxnSpPr>
          <p:spPr>
            <a:xfrm flipH="1" flipV="1">
              <a:off x="2661904" y="1339063"/>
              <a:ext cx="90171" cy="153100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12EAD61-EF33-488A-B417-DCFA41BD2ADD}"/>
                </a:ext>
              </a:extLst>
            </p:cNvPr>
            <p:cNvSpPr txBox="1"/>
            <p:nvPr/>
          </p:nvSpPr>
          <p:spPr>
            <a:xfrm>
              <a:off x="2205025" y="1194408"/>
              <a:ext cx="913758" cy="144655"/>
            </a:xfrm>
            <a:prstGeom prst="rect">
              <a:avLst/>
            </a:prstGeom>
            <a:ln w="9525" cap="rnd">
              <a:solidFill>
                <a:schemeClr val="tx1"/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dirty="0">
                  <a:solidFill>
                    <a:srgbClr val="B0B0B0"/>
                  </a:solidFill>
                  <a:latin typeface="Arial"/>
                </a:rPr>
                <a:t>Spring Loaded Valves</a:t>
              </a:r>
            </a:p>
          </p:txBody>
        </p: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4765371E-7C2E-4529-8A2E-A67EC0AE2059}"/>
                </a:ext>
              </a:extLst>
            </p:cNvPr>
            <p:cNvSpPr/>
            <p:nvPr/>
          </p:nvSpPr>
          <p:spPr>
            <a:xfrm rot="1325362">
              <a:off x="2666658" y="1490158"/>
              <a:ext cx="150291" cy="54624"/>
            </a:xfrm>
            <a:prstGeom prst="roundRect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40DBE5D-5565-40E3-9E22-7CC0F5FE7574}"/>
              </a:ext>
            </a:extLst>
          </p:cNvPr>
          <p:cNvGrpSpPr/>
          <p:nvPr/>
        </p:nvGrpSpPr>
        <p:grpSpPr>
          <a:xfrm>
            <a:off x="1288262" y="3894386"/>
            <a:ext cx="686637" cy="611846"/>
            <a:chOff x="2297328" y="793979"/>
            <a:chExt cx="686637" cy="611846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CD0C492-B44C-476B-B8D5-51AB5756D584}"/>
                </a:ext>
              </a:extLst>
            </p:cNvPr>
            <p:cNvCxnSpPr>
              <a:cxnSpLocks/>
              <a:stCxn id="30" idx="0"/>
              <a:endCxn id="29" idx="0"/>
            </p:cNvCxnSpPr>
            <p:nvPr/>
          </p:nvCxnSpPr>
          <p:spPr>
            <a:xfrm>
              <a:off x="2523890" y="877793"/>
              <a:ext cx="116757" cy="383377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76EF551-2312-44CD-BEEF-F527ABF92E5E}"/>
                </a:ext>
              </a:extLst>
            </p:cNvPr>
            <p:cNvSpPr txBox="1"/>
            <p:nvPr/>
          </p:nvSpPr>
          <p:spPr>
            <a:xfrm>
              <a:off x="2297328" y="1261170"/>
              <a:ext cx="686637" cy="144655"/>
            </a:xfrm>
            <a:prstGeom prst="rect">
              <a:avLst/>
            </a:prstGeom>
            <a:ln w="9525" cap="rnd">
              <a:solidFill>
                <a:schemeClr val="tx1"/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dirty="0">
                  <a:solidFill>
                    <a:srgbClr val="CACA13"/>
                  </a:solidFill>
                  <a:latin typeface="Arial"/>
                </a:rPr>
                <a:t>Pumping Group</a:t>
              </a: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08098CBC-7A2B-4FB5-8A21-A876DF5E7236}"/>
                </a:ext>
              </a:extLst>
            </p:cNvPr>
            <p:cNvSpPr/>
            <p:nvPr/>
          </p:nvSpPr>
          <p:spPr>
            <a:xfrm rot="6510232">
              <a:off x="2422845" y="841813"/>
              <a:ext cx="150291" cy="54624"/>
            </a:xfrm>
            <a:prstGeom prst="roundRect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FEDD2E6-3583-44B4-84F0-CDFC66343489}"/>
              </a:ext>
            </a:extLst>
          </p:cNvPr>
          <p:cNvGrpSpPr/>
          <p:nvPr/>
        </p:nvGrpSpPr>
        <p:grpSpPr>
          <a:xfrm>
            <a:off x="1965922" y="4232583"/>
            <a:ext cx="630363" cy="303561"/>
            <a:chOff x="1836508" y="942098"/>
            <a:chExt cx="630363" cy="303561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569A72B-AA79-4251-9E52-D01047C6FD40}"/>
                </a:ext>
              </a:extLst>
            </p:cNvPr>
            <p:cNvCxnSpPr>
              <a:cxnSpLocks/>
              <a:stCxn id="34" idx="0"/>
              <a:endCxn id="33" idx="1"/>
            </p:cNvCxnSpPr>
            <p:nvPr/>
          </p:nvCxnSpPr>
          <p:spPr>
            <a:xfrm>
              <a:off x="1912496" y="996709"/>
              <a:ext cx="120965" cy="174703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AFA481B-B398-4018-9A5F-C8B1606E04B6}"/>
                </a:ext>
              </a:extLst>
            </p:cNvPr>
            <p:cNvSpPr txBox="1"/>
            <p:nvPr/>
          </p:nvSpPr>
          <p:spPr>
            <a:xfrm>
              <a:off x="2033461" y="1097164"/>
              <a:ext cx="433410" cy="148495"/>
            </a:xfrm>
            <a:prstGeom prst="rect">
              <a:avLst/>
            </a:prstGeom>
            <a:ln w="9525" cap="rnd">
              <a:solidFill>
                <a:schemeClr val="tx1"/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dirty="0">
                  <a:solidFill>
                    <a:srgbClr val="0195FF"/>
                  </a:solidFill>
                  <a:latin typeface="Arial"/>
                </a:rPr>
                <a:t>IFS Panel</a:t>
              </a:r>
            </a:p>
          </p:txBody>
        </p:sp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63029ED4-416D-4215-898F-CD60D60E2591}"/>
                </a:ext>
              </a:extLst>
            </p:cNvPr>
            <p:cNvSpPr/>
            <p:nvPr/>
          </p:nvSpPr>
          <p:spPr>
            <a:xfrm rot="10693917">
              <a:off x="1836508" y="942098"/>
              <a:ext cx="150291" cy="54624"/>
            </a:xfrm>
            <a:prstGeom prst="roundRect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FDCCAD3-1449-4FF0-A80E-F0B342A29369}"/>
              </a:ext>
            </a:extLst>
          </p:cNvPr>
          <p:cNvGrpSpPr/>
          <p:nvPr/>
        </p:nvGrpSpPr>
        <p:grpSpPr>
          <a:xfrm>
            <a:off x="3195916" y="4037607"/>
            <a:ext cx="912316" cy="404866"/>
            <a:chOff x="1305135" y="1879202"/>
            <a:chExt cx="912316" cy="404866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EBBC411-A0EA-462A-8747-BD2FFB85A5E1}"/>
                </a:ext>
              </a:extLst>
            </p:cNvPr>
            <p:cNvCxnSpPr>
              <a:cxnSpLocks/>
              <a:stCxn id="38" idx="0"/>
              <a:endCxn id="37" idx="1"/>
            </p:cNvCxnSpPr>
            <p:nvPr/>
          </p:nvCxnSpPr>
          <p:spPr>
            <a:xfrm>
              <a:off x="1381525" y="1933798"/>
              <a:ext cx="61856" cy="277943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F880EA5-8B07-49E8-9001-00D85A542D87}"/>
                </a:ext>
              </a:extLst>
            </p:cNvPr>
            <p:cNvSpPr txBox="1"/>
            <p:nvPr/>
          </p:nvSpPr>
          <p:spPr>
            <a:xfrm>
              <a:off x="1443381" y="2139413"/>
              <a:ext cx="774070" cy="144655"/>
            </a:xfrm>
            <a:prstGeom prst="rect">
              <a:avLst/>
            </a:prstGeom>
            <a:ln w="9525" cap="rnd">
              <a:solidFill>
                <a:schemeClr val="tx1"/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dirty="0" err="1">
                  <a:solidFill>
                    <a:srgbClr val="FF0000"/>
                  </a:solidFill>
                  <a:latin typeface="Arial"/>
                </a:rPr>
                <a:t>NbTi-NbTi</a:t>
              </a:r>
              <a:r>
                <a:rPr lang="en-GB" sz="700" dirty="0">
                  <a:solidFill>
                    <a:srgbClr val="FF0000"/>
                  </a:solidFill>
                  <a:latin typeface="Arial"/>
                </a:rPr>
                <a:t> Splices</a:t>
              </a:r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5FD105BF-5A42-4D7F-B982-C8F0FE23F867}"/>
                </a:ext>
              </a:extLst>
            </p:cNvPr>
            <p:cNvSpPr/>
            <p:nvPr/>
          </p:nvSpPr>
          <p:spPr>
            <a:xfrm rot="10643232">
              <a:off x="1305135" y="1879202"/>
              <a:ext cx="150291" cy="54624"/>
            </a:xfrm>
            <a:prstGeom prst="roundRect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  <a:latin typeface="Arial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7A4933D-745A-4CFF-A292-C8646359E57B}"/>
              </a:ext>
            </a:extLst>
          </p:cNvPr>
          <p:cNvGrpSpPr/>
          <p:nvPr/>
        </p:nvGrpSpPr>
        <p:grpSpPr>
          <a:xfrm>
            <a:off x="236091" y="4122865"/>
            <a:ext cx="905735" cy="279689"/>
            <a:chOff x="1673431" y="1298263"/>
            <a:chExt cx="905735" cy="279689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05B28EC-CD47-4FDF-A3BF-86DB9480F8F0}"/>
                </a:ext>
              </a:extLst>
            </p:cNvPr>
            <p:cNvCxnSpPr>
              <a:cxnSpLocks/>
              <a:stCxn id="42" idx="0"/>
              <a:endCxn id="41" idx="3"/>
            </p:cNvCxnSpPr>
            <p:nvPr/>
          </p:nvCxnSpPr>
          <p:spPr>
            <a:xfrm flipH="1">
              <a:off x="2308231" y="1351244"/>
              <a:ext cx="186459" cy="100520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38E5A7D-00D8-439E-A091-D01D6B39F7E4}"/>
                </a:ext>
              </a:extLst>
            </p:cNvPr>
            <p:cNvSpPr txBox="1"/>
            <p:nvPr/>
          </p:nvSpPr>
          <p:spPr>
            <a:xfrm>
              <a:off x="1673431" y="1325575"/>
              <a:ext cx="634800" cy="252377"/>
            </a:xfrm>
            <a:prstGeom prst="rect">
              <a:avLst/>
            </a:prstGeom>
            <a:ln w="9525" cap="rnd">
              <a:solidFill>
                <a:schemeClr val="tx1"/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dirty="0">
                  <a:solidFill>
                    <a:srgbClr val="0195FF"/>
                  </a:solidFill>
                  <a:latin typeface="Arial"/>
                </a:rPr>
                <a:t>Vac. Valves &amp; Gauges</a:t>
              </a:r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770DA04E-92B4-4991-8D89-2B68E486161B}"/>
                </a:ext>
              </a:extLst>
            </p:cNvPr>
            <p:cNvSpPr/>
            <p:nvPr/>
          </p:nvSpPr>
          <p:spPr>
            <a:xfrm rot="11998540">
              <a:off x="2428875" y="1298263"/>
              <a:ext cx="150291" cy="54624"/>
            </a:xfrm>
            <a:prstGeom prst="roundRect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  <a:latin typeface="Arial"/>
              </a:endParaRPr>
            </a:p>
          </p:txBody>
        </p:sp>
      </p:grp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18DA5D40-6E23-4972-AA37-5DF741FFF971}"/>
              </a:ext>
            </a:extLst>
          </p:cNvPr>
          <p:cNvSpPr/>
          <p:nvPr/>
        </p:nvSpPr>
        <p:spPr>
          <a:xfrm rot="1183003">
            <a:off x="804515" y="3961764"/>
            <a:ext cx="693735" cy="224372"/>
          </a:xfrm>
          <a:prstGeom prst="roundRect">
            <a:avLst>
              <a:gd name="adj" fmla="val 10517"/>
            </a:avLst>
          </a:prstGeom>
          <a:noFill/>
          <a:ln w="12700">
            <a:solidFill>
              <a:srgbClr val="0196FF"/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56CD1F4-E169-4ACD-88DC-C76ED5D85461}"/>
              </a:ext>
            </a:extLst>
          </p:cNvPr>
          <p:cNvGrpSpPr/>
          <p:nvPr/>
        </p:nvGrpSpPr>
        <p:grpSpPr>
          <a:xfrm>
            <a:off x="5130795" y="847933"/>
            <a:ext cx="3960440" cy="1985350"/>
            <a:chOff x="5148064" y="539122"/>
            <a:chExt cx="3960440" cy="1985350"/>
          </a:xfrm>
        </p:grpSpPr>
        <p:sp>
          <p:nvSpPr>
            <p:cNvPr id="45" name="Arrow: Left 44">
              <a:extLst>
                <a:ext uri="{FF2B5EF4-FFF2-40B4-BE49-F238E27FC236}">
                  <a16:creationId xmlns:a16="http://schemas.microsoft.com/office/drawing/2014/main" id="{F9F176B4-B055-454C-B7CF-3B0516D58A49}"/>
                </a:ext>
              </a:extLst>
            </p:cNvPr>
            <p:cNvSpPr/>
            <p:nvPr/>
          </p:nvSpPr>
          <p:spPr>
            <a:xfrm>
              <a:off x="6162183" y="1469472"/>
              <a:ext cx="396364" cy="176162"/>
            </a:xfrm>
            <a:prstGeom prst="leftArrow">
              <a:avLst/>
            </a:prstGeom>
            <a:solidFill>
              <a:srgbClr val="E0E0E0"/>
            </a:solidFill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46" name="Arrow: Left 45">
              <a:extLst>
                <a:ext uri="{FF2B5EF4-FFF2-40B4-BE49-F238E27FC236}">
                  <a16:creationId xmlns:a16="http://schemas.microsoft.com/office/drawing/2014/main" id="{BF21B0E8-789F-41ED-AF69-8C4503F1FCC5}"/>
                </a:ext>
              </a:extLst>
            </p:cNvPr>
            <p:cNvSpPr/>
            <p:nvPr/>
          </p:nvSpPr>
          <p:spPr>
            <a:xfrm>
              <a:off x="7057580" y="1434670"/>
              <a:ext cx="396364" cy="176162"/>
            </a:xfrm>
            <a:prstGeom prst="leftArrow">
              <a:avLst/>
            </a:prstGeom>
            <a:solidFill>
              <a:srgbClr val="2EF0F0"/>
            </a:solidFill>
            <a:ln w="1587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Arial"/>
              </a:endParaRPr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A6058DF2-F62F-441D-BF49-B26EB018E2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73151" y="632475"/>
              <a:ext cx="3780000" cy="1679325"/>
            </a:xfrm>
            <a:prstGeom prst="roundRect">
              <a:avLst>
                <a:gd name="adj" fmla="val 7755"/>
              </a:avLst>
            </a:prstGeom>
            <a:ln>
              <a:noFill/>
              <a:prstDash val="lgDash"/>
            </a:ln>
          </p:spPr>
        </p:pic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927DD77F-2ADA-4EB9-9ACF-1322C617B9AF}"/>
                </a:ext>
              </a:extLst>
            </p:cNvPr>
            <p:cNvSpPr/>
            <p:nvPr/>
          </p:nvSpPr>
          <p:spPr>
            <a:xfrm>
              <a:off x="5217798" y="612224"/>
              <a:ext cx="203052" cy="183196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prstClr val="black"/>
                  </a:solidFill>
                  <a:latin typeface="Arial"/>
                </a:rPr>
                <a:t>1</a:t>
              </a: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E657361F-ACD5-4114-A14B-F2B4D8A1ABF2}"/>
                </a:ext>
              </a:extLst>
            </p:cNvPr>
            <p:cNvGrpSpPr/>
            <p:nvPr/>
          </p:nvGrpSpPr>
          <p:grpSpPr>
            <a:xfrm>
              <a:off x="5896665" y="1951214"/>
              <a:ext cx="1368151" cy="496807"/>
              <a:chOff x="1705817" y="822846"/>
              <a:chExt cx="1368151" cy="496807"/>
            </a:xfrm>
          </p:grpSpPr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0C79B6C0-D2F9-4F71-A621-9EE155E9D5E4}"/>
                  </a:ext>
                </a:extLst>
              </p:cNvPr>
              <p:cNvCxnSpPr>
                <a:cxnSpLocks/>
                <a:stCxn id="61" idx="0"/>
                <a:endCxn id="60" idx="0"/>
              </p:cNvCxnSpPr>
              <p:nvPr/>
            </p:nvCxnSpPr>
            <p:spPr>
              <a:xfrm>
                <a:off x="2208689" y="877451"/>
                <a:ext cx="181204" cy="297547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1C88D8EC-A51C-4EA6-BD28-783BA4966192}"/>
                  </a:ext>
                </a:extLst>
              </p:cNvPr>
              <p:cNvSpPr txBox="1"/>
              <p:nvPr/>
            </p:nvSpPr>
            <p:spPr>
              <a:xfrm>
                <a:off x="1705817" y="1174998"/>
                <a:ext cx="1368151" cy="144655"/>
              </a:xfrm>
              <a:prstGeom prst="rect">
                <a:avLst/>
              </a:prstGeom>
              <a:ln w="9525" cap="rnd">
                <a:solidFill>
                  <a:schemeClr val="tx1"/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700" dirty="0">
                    <a:solidFill>
                      <a:srgbClr val="B0B0B0"/>
                    </a:solidFill>
                    <a:latin typeface="Arial"/>
                  </a:rPr>
                  <a:t>Interconnection Vacuum Sleeve </a:t>
                </a:r>
              </a:p>
            </p:txBody>
          </p:sp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D2C35817-62BE-4A69-9311-1EC77B6E7B12}"/>
                  </a:ext>
                </a:extLst>
              </p:cNvPr>
              <p:cNvSpPr/>
              <p:nvPr/>
            </p:nvSpPr>
            <p:spPr>
              <a:xfrm rot="10672827">
                <a:off x="2132534" y="822846"/>
                <a:ext cx="150291" cy="54624"/>
              </a:xfrm>
              <a:prstGeom prst="roundRect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Arial"/>
                </a:endParaRP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24A47823-0C07-4438-95D6-F3869918D6C2}"/>
                </a:ext>
              </a:extLst>
            </p:cNvPr>
            <p:cNvGrpSpPr/>
            <p:nvPr/>
          </p:nvGrpSpPr>
          <p:grpSpPr>
            <a:xfrm>
              <a:off x="8007077" y="788751"/>
              <a:ext cx="783594" cy="704432"/>
              <a:chOff x="2442439" y="1330243"/>
              <a:chExt cx="783594" cy="704432"/>
            </a:xfrm>
          </p:grpSpPr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932CE676-E257-45A1-A719-EEC891E1EEEE}"/>
                  </a:ext>
                </a:extLst>
              </p:cNvPr>
              <p:cNvCxnSpPr>
                <a:cxnSpLocks/>
                <a:stCxn id="58" idx="0"/>
                <a:endCxn id="57" idx="2"/>
              </p:cNvCxnSpPr>
              <p:nvPr/>
            </p:nvCxnSpPr>
            <p:spPr>
              <a:xfrm flipV="1">
                <a:off x="2516692" y="1474898"/>
                <a:ext cx="329283" cy="559762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BE8AFD63-769C-4E12-B66C-6D2335A5FC77}"/>
                  </a:ext>
                </a:extLst>
              </p:cNvPr>
              <p:cNvSpPr txBox="1"/>
              <p:nvPr/>
            </p:nvSpPr>
            <p:spPr>
              <a:xfrm>
                <a:off x="2465917" y="1330243"/>
                <a:ext cx="760116" cy="144655"/>
              </a:xfrm>
              <a:prstGeom prst="rect">
                <a:avLst/>
              </a:prstGeom>
              <a:ln w="9525" cap="rnd">
                <a:solidFill>
                  <a:schemeClr val="tx1"/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700" dirty="0" err="1">
                    <a:solidFill>
                      <a:srgbClr val="FF0000"/>
                    </a:solidFill>
                    <a:latin typeface="Arial"/>
                  </a:rPr>
                  <a:t>NbTi-NbTi</a:t>
                </a:r>
                <a:r>
                  <a:rPr lang="en-GB" sz="700" dirty="0">
                    <a:solidFill>
                      <a:srgbClr val="FF0000"/>
                    </a:solidFill>
                    <a:latin typeface="Arial"/>
                  </a:rPr>
                  <a:t> Splices</a:t>
                </a:r>
              </a:p>
            </p:txBody>
          </p:sp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13D3A9DF-2098-4F90-BC76-56289C8A25F8}"/>
                  </a:ext>
                </a:extLst>
              </p:cNvPr>
              <p:cNvSpPr/>
              <p:nvPr/>
            </p:nvSpPr>
            <p:spPr>
              <a:xfrm rot="10912253">
                <a:off x="2442439" y="1980051"/>
                <a:ext cx="150291" cy="54624"/>
              </a:xfrm>
              <a:prstGeom prst="roundRect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Arial"/>
                </a:endParaRP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7D7D77EE-422A-4A01-B626-E0C204B34ACB}"/>
                </a:ext>
              </a:extLst>
            </p:cNvPr>
            <p:cNvGrpSpPr/>
            <p:nvPr/>
          </p:nvGrpSpPr>
          <p:grpSpPr>
            <a:xfrm>
              <a:off x="7378798" y="574381"/>
              <a:ext cx="757175" cy="737027"/>
              <a:chOff x="2269736" y="1145673"/>
              <a:chExt cx="757175" cy="737027"/>
            </a:xfrm>
          </p:grpSpPr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82C2DCD8-524A-48C0-A430-99DE980E6F6C}"/>
                  </a:ext>
                </a:extLst>
              </p:cNvPr>
              <p:cNvCxnSpPr>
                <a:cxnSpLocks/>
                <a:stCxn id="55" idx="0"/>
                <a:endCxn id="54" idx="2"/>
              </p:cNvCxnSpPr>
              <p:nvPr/>
            </p:nvCxnSpPr>
            <p:spPr>
              <a:xfrm flipV="1">
                <a:off x="2345724" y="1290328"/>
                <a:ext cx="352147" cy="592359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2592E8CC-7BEA-44A9-95FE-C2A6804650E9}"/>
                  </a:ext>
                </a:extLst>
              </p:cNvPr>
              <p:cNvSpPr txBox="1"/>
              <p:nvPr/>
            </p:nvSpPr>
            <p:spPr>
              <a:xfrm>
                <a:off x="2368831" y="1145673"/>
                <a:ext cx="658080" cy="144655"/>
              </a:xfrm>
              <a:prstGeom prst="rect">
                <a:avLst/>
              </a:prstGeom>
              <a:ln w="9525" cap="rnd">
                <a:solidFill>
                  <a:schemeClr val="tx1"/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700" dirty="0">
                    <a:solidFill>
                      <a:srgbClr val="35F5F6"/>
                    </a:solidFill>
                    <a:latin typeface="Arial"/>
                  </a:rPr>
                  <a:t>Helium Sleeve</a:t>
                </a:r>
              </a:p>
            </p:txBody>
          </p:sp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BB4533C0-C202-46AD-AF3D-CA686E647C24}"/>
                  </a:ext>
                </a:extLst>
              </p:cNvPr>
              <p:cNvSpPr/>
              <p:nvPr/>
            </p:nvSpPr>
            <p:spPr>
              <a:xfrm rot="10693917">
                <a:off x="2269736" y="1828076"/>
                <a:ext cx="150291" cy="54624"/>
              </a:xfrm>
              <a:prstGeom prst="roundRect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Arial"/>
                </a:endParaRPr>
              </a:p>
            </p:txBody>
          </p:sp>
        </p:grp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69D2D332-D5F0-40D5-91DF-4DDA21A87371}"/>
                </a:ext>
              </a:extLst>
            </p:cNvPr>
            <p:cNvSpPr/>
            <p:nvPr/>
          </p:nvSpPr>
          <p:spPr>
            <a:xfrm>
              <a:off x="5148064" y="539122"/>
              <a:ext cx="3960440" cy="1985350"/>
            </a:xfrm>
            <a:prstGeom prst="roundRect">
              <a:avLst>
                <a:gd name="adj" fmla="val 6993"/>
              </a:avLst>
            </a:prstGeom>
            <a:noFill/>
            <a:ln>
              <a:solidFill>
                <a:srgbClr val="FF0000"/>
              </a:solidFill>
              <a:prstDash val="lg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E695EC3D-0A1D-4B55-87F0-86EF593BC6F2}"/>
              </a:ext>
            </a:extLst>
          </p:cNvPr>
          <p:cNvGrpSpPr/>
          <p:nvPr/>
        </p:nvGrpSpPr>
        <p:grpSpPr>
          <a:xfrm>
            <a:off x="6343097" y="3009082"/>
            <a:ext cx="2343739" cy="1805435"/>
            <a:chOff x="6380693" y="2619029"/>
            <a:chExt cx="2343739" cy="1805435"/>
          </a:xfrm>
        </p:grpSpPr>
        <p:sp>
          <p:nvSpPr>
            <p:cNvPr id="63" name="Arrow: Bent-Up 62">
              <a:extLst>
                <a:ext uri="{FF2B5EF4-FFF2-40B4-BE49-F238E27FC236}">
                  <a16:creationId xmlns:a16="http://schemas.microsoft.com/office/drawing/2014/main" id="{7FBC45BA-5AC8-480D-97F7-2D299F9521A2}"/>
                </a:ext>
              </a:extLst>
            </p:cNvPr>
            <p:cNvSpPr/>
            <p:nvPr/>
          </p:nvSpPr>
          <p:spPr>
            <a:xfrm rot="2929032">
              <a:off x="7515013" y="3670990"/>
              <a:ext cx="212744" cy="295675"/>
            </a:xfrm>
            <a:prstGeom prst="bentUpArrow">
              <a:avLst>
                <a:gd name="adj1" fmla="val 32984"/>
                <a:gd name="adj2" fmla="val 35445"/>
                <a:gd name="adj3" fmla="val 50000"/>
              </a:avLst>
            </a:prstGeom>
            <a:solidFill>
              <a:srgbClr val="2EF0F0"/>
            </a:solidFill>
            <a:ln w="15875" cap="rnd">
              <a:solidFill>
                <a:schemeClr val="tx1"/>
              </a:solidFill>
            </a:ln>
            <a:effectLst/>
            <a:scene3d>
              <a:camera prst="isometricOffAxis2Top">
                <a:rot lat="21000000" lon="3600000" rev="192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7D75CE94-DD95-4CDC-9355-6C09AFBD2D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-2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9051" r="30422"/>
            <a:stretch/>
          </p:blipFill>
          <p:spPr>
            <a:xfrm>
              <a:off x="6503373" y="2801609"/>
              <a:ext cx="2160000" cy="1585444"/>
            </a:xfrm>
            <a:prstGeom prst="roundRect">
              <a:avLst>
                <a:gd name="adj" fmla="val 8631"/>
              </a:avLst>
            </a:prstGeom>
          </p:spPr>
        </p:pic>
        <p:sp>
          <p:nvSpPr>
            <p:cNvPr id="65" name="Rectangle: Rounded Corners 64">
              <a:extLst>
                <a:ext uri="{FF2B5EF4-FFF2-40B4-BE49-F238E27FC236}">
                  <a16:creationId xmlns:a16="http://schemas.microsoft.com/office/drawing/2014/main" id="{CD58C44C-2D1E-4A02-BA73-AEFF8FCCF1AA}"/>
                </a:ext>
              </a:extLst>
            </p:cNvPr>
            <p:cNvSpPr/>
            <p:nvPr/>
          </p:nvSpPr>
          <p:spPr>
            <a:xfrm>
              <a:off x="6458104" y="2677607"/>
              <a:ext cx="203052" cy="183196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prstClr val="black"/>
                  </a:solidFill>
                  <a:latin typeface="Arial"/>
                </a:rPr>
                <a:t>2</a:t>
              </a:r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511B1183-BF89-4D04-AB41-990CF92DE8FC}"/>
                </a:ext>
              </a:extLst>
            </p:cNvPr>
            <p:cNvGrpSpPr/>
            <p:nvPr/>
          </p:nvGrpSpPr>
          <p:grpSpPr>
            <a:xfrm>
              <a:off x="7012501" y="2664685"/>
              <a:ext cx="1080121" cy="673521"/>
              <a:chOff x="1433236" y="1339189"/>
              <a:chExt cx="1080121" cy="673521"/>
            </a:xfrm>
          </p:grpSpPr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0B3F91CE-424B-4F08-A112-0F0261BCCEC4}"/>
                  </a:ext>
                </a:extLst>
              </p:cNvPr>
              <p:cNvCxnSpPr>
                <a:cxnSpLocks/>
                <a:stCxn id="74" idx="0"/>
                <a:endCxn id="73" idx="2"/>
              </p:cNvCxnSpPr>
              <p:nvPr/>
            </p:nvCxnSpPr>
            <p:spPr>
              <a:xfrm flipV="1">
                <a:off x="1877404" y="1483844"/>
                <a:ext cx="95893" cy="525405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9CE3F997-8792-4424-8669-54E2B0DB9774}"/>
                  </a:ext>
                </a:extLst>
              </p:cNvPr>
              <p:cNvSpPr txBox="1"/>
              <p:nvPr/>
            </p:nvSpPr>
            <p:spPr>
              <a:xfrm>
                <a:off x="1433236" y="1339189"/>
                <a:ext cx="1080121" cy="144655"/>
              </a:xfrm>
              <a:prstGeom prst="rect">
                <a:avLst/>
              </a:prstGeom>
              <a:ln w="9525" cap="rnd">
                <a:solidFill>
                  <a:schemeClr val="tx1"/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700" dirty="0">
                    <a:solidFill>
                      <a:srgbClr val="2AE0E0"/>
                    </a:solidFill>
                    <a:latin typeface="Arial"/>
                  </a:rPr>
                  <a:t>Cryo-Instrumentation Box</a:t>
                </a:r>
              </a:p>
            </p:txBody>
          </p:sp>
          <p:sp>
            <p:nvSpPr>
              <p:cNvPr id="74" name="Rectangle: Rounded Corners 73">
                <a:extLst>
                  <a:ext uri="{FF2B5EF4-FFF2-40B4-BE49-F238E27FC236}">
                    <a16:creationId xmlns:a16="http://schemas.microsoft.com/office/drawing/2014/main" id="{5DEBC9A7-C5A0-4B03-BB64-B6B80FE98731}"/>
                  </a:ext>
                </a:extLst>
              </p:cNvPr>
              <p:cNvSpPr/>
              <p:nvPr/>
            </p:nvSpPr>
            <p:spPr>
              <a:xfrm rot="12549363">
                <a:off x="1815565" y="1958086"/>
                <a:ext cx="150291" cy="54624"/>
              </a:xfrm>
              <a:prstGeom prst="roundRect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Arial"/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E1D94A37-ADA7-4BE8-B248-9C450220AF55}"/>
                </a:ext>
              </a:extLst>
            </p:cNvPr>
            <p:cNvGrpSpPr/>
            <p:nvPr/>
          </p:nvGrpSpPr>
          <p:grpSpPr>
            <a:xfrm>
              <a:off x="8106959" y="2883706"/>
              <a:ext cx="564086" cy="777582"/>
              <a:chOff x="1863525" y="1321109"/>
              <a:chExt cx="564086" cy="777582"/>
            </a:xfrm>
          </p:grpSpPr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7BFAF8D2-892F-47A6-9DE2-38EA3EC664C1}"/>
                  </a:ext>
                </a:extLst>
              </p:cNvPr>
              <p:cNvCxnSpPr>
                <a:cxnSpLocks/>
                <a:stCxn id="71" idx="0"/>
                <a:endCxn id="70" idx="2"/>
              </p:cNvCxnSpPr>
              <p:nvPr/>
            </p:nvCxnSpPr>
            <p:spPr>
              <a:xfrm flipV="1">
                <a:off x="1863525" y="1465764"/>
                <a:ext cx="287330" cy="557736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AD82C516-8965-441D-967C-A80DA4216AE5}"/>
                  </a:ext>
                </a:extLst>
              </p:cNvPr>
              <p:cNvSpPr txBox="1"/>
              <p:nvPr/>
            </p:nvSpPr>
            <p:spPr>
              <a:xfrm>
                <a:off x="1874098" y="1321109"/>
                <a:ext cx="553513" cy="144655"/>
              </a:xfrm>
              <a:prstGeom prst="rect">
                <a:avLst/>
              </a:prstGeom>
              <a:ln w="9525" cap="rnd">
                <a:solidFill>
                  <a:schemeClr val="tx1"/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700" dirty="0">
                    <a:solidFill>
                      <a:srgbClr val="FF8AFF"/>
                    </a:solidFill>
                    <a:latin typeface="Arial"/>
                  </a:rPr>
                  <a:t>Rupture Disc</a:t>
                </a:r>
              </a:p>
            </p:txBody>
          </p:sp>
          <p:sp>
            <p:nvSpPr>
              <p:cNvPr id="71" name="Rectangle: Rounded Corners 70">
                <a:extLst>
                  <a:ext uri="{FF2B5EF4-FFF2-40B4-BE49-F238E27FC236}">
                    <a16:creationId xmlns:a16="http://schemas.microsoft.com/office/drawing/2014/main" id="{6D605922-D8D8-4037-A652-F96482B2B039}"/>
                  </a:ext>
                </a:extLst>
              </p:cNvPr>
              <p:cNvSpPr/>
              <p:nvPr/>
            </p:nvSpPr>
            <p:spPr>
              <a:xfrm rot="16205683">
                <a:off x="1815691" y="1996234"/>
                <a:ext cx="150291" cy="54624"/>
              </a:xfrm>
              <a:prstGeom prst="roundRect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black"/>
                  </a:solidFill>
                  <a:latin typeface="Arial"/>
                </a:endParaRPr>
              </a:p>
            </p:txBody>
          </p:sp>
        </p:grpSp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E532D9DF-513F-4C55-91E4-83A531EE4758}"/>
                </a:ext>
              </a:extLst>
            </p:cNvPr>
            <p:cNvSpPr/>
            <p:nvPr/>
          </p:nvSpPr>
          <p:spPr>
            <a:xfrm>
              <a:off x="6380693" y="2619029"/>
              <a:ext cx="2343739" cy="1805435"/>
            </a:xfrm>
            <a:prstGeom prst="roundRect">
              <a:avLst>
                <a:gd name="adj" fmla="val 6993"/>
              </a:avLst>
            </a:prstGeom>
            <a:noFill/>
            <a:ln>
              <a:solidFill>
                <a:srgbClr val="FF0000"/>
              </a:solidFill>
              <a:prstDash val="lg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75" name="Arrow: Left 74">
            <a:extLst>
              <a:ext uri="{FF2B5EF4-FFF2-40B4-BE49-F238E27FC236}">
                <a16:creationId xmlns:a16="http://schemas.microsoft.com/office/drawing/2014/main" id="{A74802B8-9338-42B4-9E94-5EF437807237}"/>
              </a:ext>
            </a:extLst>
          </p:cNvPr>
          <p:cNvSpPr/>
          <p:nvPr/>
        </p:nvSpPr>
        <p:spPr>
          <a:xfrm>
            <a:off x="3849585" y="1587710"/>
            <a:ext cx="443457" cy="227247"/>
          </a:xfrm>
          <a:prstGeom prst="leftArrow">
            <a:avLst/>
          </a:prstGeom>
          <a:solidFill>
            <a:srgbClr val="B0B0B0"/>
          </a:solidFill>
          <a:ln w="15875" cap="rnd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Arial"/>
            </a:endParaRPr>
          </a:p>
        </p:txBody>
      </p:sp>
      <p:sp>
        <p:nvSpPr>
          <p:cNvPr id="76" name="Arrow: Left 75">
            <a:extLst>
              <a:ext uri="{FF2B5EF4-FFF2-40B4-BE49-F238E27FC236}">
                <a16:creationId xmlns:a16="http://schemas.microsoft.com/office/drawing/2014/main" id="{F2CBEE95-EC37-4E59-984F-A6BDDBB53AA7}"/>
              </a:ext>
            </a:extLst>
          </p:cNvPr>
          <p:cNvSpPr/>
          <p:nvPr/>
        </p:nvSpPr>
        <p:spPr>
          <a:xfrm>
            <a:off x="6224018" y="1717211"/>
            <a:ext cx="443457" cy="227247"/>
          </a:xfrm>
          <a:prstGeom prst="leftArrow">
            <a:avLst/>
          </a:prstGeom>
          <a:solidFill>
            <a:srgbClr val="B0B0B0"/>
          </a:solidFill>
          <a:ln w="15875" cap="rnd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Arial"/>
            </a:endParaRPr>
          </a:p>
        </p:txBody>
      </p:sp>
      <p:sp>
        <p:nvSpPr>
          <p:cNvPr id="77" name="Arrow: Left 76">
            <a:extLst>
              <a:ext uri="{FF2B5EF4-FFF2-40B4-BE49-F238E27FC236}">
                <a16:creationId xmlns:a16="http://schemas.microsoft.com/office/drawing/2014/main" id="{6BF374BE-E268-42E9-85DC-87885AF1813A}"/>
              </a:ext>
            </a:extLst>
          </p:cNvPr>
          <p:cNvSpPr/>
          <p:nvPr/>
        </p:nvSpPr>
        <p:spPr>
          <a:xfrm>
            <a:off x="7004951" y="1692397"/>
            <a:ext cx="443457" cy="227247"/>
          </a:xfrm>
          <a:prstGeom prst="leftArrow">
            <a:avLst/>
          </a:prstGeom>
          <a:solidFill>
            <a:srgbClr val="2EF0F0"/>
          </a:solidFill>
          <a:ln w="15875" cap="rnd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Arial"/>
            </a:endParaRPr>
          </a:p>
        </p:txBody>
      </p:sp>
      <p:sp>
        <p:nvSpPr>
          <p:cNvPr id="78" name="Titre 1">
            <a:extLst>
              <a:ext uri="{FF2B5EF4-FFF2-40B4-BE49-F238E27FC236}">
                <a16:creationId xmlns:a16="http://schemas.microsoft.com/office/drawing/2014/main" id="{AC6E0A35-4E3F-49C3-98BF-DA54E4D0580B}"/>
              </a:ext>
            </a:extLst>
          </p:cNvPr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Maintenance</a:t>
            </a:r>
            <a:endParaRPr lang="en-GB" dirty="0"/>
          </a:p>
        </p:txBody>
      </p:sp>
      <p:pic>
        <p:nvPicPr>
          <p:cNvPr id="79" name="Picture 78" descr="Diagram&#10;&#10;Description automatically generated">
            <a:extLst>
              <a:ext uri="{FF2B5EF4-FFF2-40B4-BE49-F238E27FC236}">
                <a16:creationId xmlns:a16="http://schemas.microsoft.com/office/drawing/2014/main" id="{92C64736-3FA8-41F8-BEF2-437439FF41B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881" t="5751" r="19204" b="17293"/>
          <a:stretch/>
        </p:blipFill>
        <p:spPr>
          <a:xfrm>
            <a:off x="1595733" y="4610762"/>
            <a:ext cx="4063967" cy="2115196"/>
          </a:xfrm>
          <a:prstGeom prst="rect">
            <a:avLst/>
          </a:prstGeom>
        </p:spPr>
      </p:pic>
      <p:sp>
        <p:nvSpPr>
          <p:cNvPr id="80" name="Arrow: Bent-Up 79">
            <a:extLst>
              <a:ext uri="{FF2B5EF4-FFF2-40B4-BE49-F238E27FC236}">
                <a16:creationId xmlns:a16="http://schemas.microsoft.com/office/drawing/2014/main" id="{BC3603A8-69F9-46A4-A56B-FC114CBB3278}"/>
              </a:ext>
            </a:extLst>
          </p:cNvPr>
          <p:cNvSpPr/>
          <p:nvPr/>
        </p:nvSpPr>
        <p:spPr>
          <a:xfrm rot="2929032">
            <a:off x="7307876" y="4238208"/>
            <a:ext cx="308379" cy="447377"/>
          </a:xfrm>
          <a:prstGeom prst="bentUpArrow">
            <a:avLst>
              <a:gd name="adj1" fmla="val 32984"/>
              <a:gd name="adj2" fmla="val 50000"/>
              <a:gd name="adj3" fmla="val 50000"/>
            </a:avLst>
          </a:prstGeom>
          <a:solidFill>
            <a:srgbClr val="2EF0F0"/>
          </a:solidFill>
          <a:ln w="15875" cap="rnd">
            <a:solidFill>
              <a:schemeClr val="tx1"/>
            </a:solidFill>
          </a:ln>
          <a:effectLst/>
          <a:scene3d>
            <a:camera prst="isometricOffAxis2Top">
              <a:rot lat="21000000" lon="3600000" rev="19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43BE30D-1270-40E8-9B43-055AC0F2FD19}"/>
              </a:ext>
            </a:extLst>
          </p:cNvPr>
          <p:cNvGrpSpPr/>
          <p:nvPr/>
        </p:nvGrpSpPr>
        <p:grpSpPr>
          <a:xfrm>
            <a:off x="1835696" y="3030406"/>
            <a:ext cx="782051" cy="470602"/>
            <a:chOff x="1673431" y="1325575"/>
            <a:chExt cx="782051" cy="470602"/>
          </a:xfrm>
        </p:grpSpPr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246C9140-9FD7-4571-A034-A8492DBCC238}"/>
                </a:ext>
              </a:extLst>
            </p:cNvPr>
            <p:cNvCxnSpPr>
              <a:cxnSpLocks/>
              <a:stCxn id="84" idx="1"/>
              <a:endCxn id="83" idx="3"/>
            </p:cNvCxnSpPr>
            <p:nvPr/>
          </p:nvCxnSpPr>
          <p:spPr>
            <a:xfrm flipH="1" flipV="1">
              <a:off x="2308231" y="1451764"/>
              <a:ext cx="142730" cy="342772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0A85E28C-BB81-44D7-8F7D-548128237C9E}"/>
                </a:ext>
              </a:extLst>
            </p:cNvPr>
            <p:cNvSpPr txBox="1"/>
            <p:nvPr/>
          </p:nvSpPr>
          <p:spPr>
            <a:xfrm>
              <a:off x="1673431" y="1325575"/>
              <a:ext cx="634800" cy="252377"/>
            </a:xfrm>
            <a:prstGeom prst="rect">
              <a:avLst/>
            </a:prstGeom>
            <a:ln w="9525" cap="rnd">
              <a:solidFill>
                <a:schemeClr val="tx1"/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dirty="0" err="1">
                  <a:solidFill>
                    <a:srgbClr val="0195FF"/>
                  </a:solidFill>
                  <a:latin typeface="Arial"/>
                </a:rPr>
                <a:t>LHe</a:t>
              </a:r>
              <a:r>
                <a:rPr lang="en-GB" sz="700" dirty="0">
                  <a:solidFill>
                    <a:srgbClr val="0195FF"/>
                  </a:solidFill>
                  <a:latin typeface="Arial"/>
                </a:rPr>
                <a:t> Level Gauges</a:t>
              </a:r>
            </a:p>
          </p:txBody>
        </p:sp>
        <p:sp>
          <p:nvSpPr>
            <p:cNvPr id="84" name="Rectangle: Rounded Corners 83">
              <a:extLst>
                <a:ext uri="{FF2B5EF4-FFF2-40B4-BE49-F238E27FC236}">
                  <a16:creationId xmlns:a16="http://schemas.microsoft.com/office/drawing/2014/main" id="{07100F68-E6AD-4FAA-91D7-4605D0127773}"/>
                </a:ext>
              </a:extLst>
            </p:cNvPr>
            <p:cNvSpPr/>
            <p:nvPr/>
          </p:nvSpPr>
          <p:spPr>
            <a:xfrm rot="11998540">
              <a:off x="2305191" y="1741553"/>
              <a:ext cx="150291" cy="54624"/>
            </a:xfrm>
            <a:prstGeom prst="roundRect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  <a:latin typeface="Arial"/>
              </a:endParaRP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773363AE-C8DD-4BE7-A85D-8746F20DD348}"/>
              </a:ext>
            </a:extLst>
          </p:cNvPr>
          <p:cNvSpPr txBox="1"/>
          <p:nvPr/>
        </p:nvSpPr>
        <p:spPr>
          <a:xfrm>
            <a:off x="6247876" y="5199220"/>
            <a:ext cx="2309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Courtesy of </a:t>
            </a:r>
            <a:r>
              <a:rPr lang="en-US" sz="1400" dirty="0">
                <a:solidFill>
                  <a:schemeClr val="tx1"/>
                </a:solidFill>
              </a:rPr>
              <a:t>F. Di Ciocchis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591794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08BCC-3B59-4AF6-9E79-1B9185D96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803" y="889492"/>
            <a:ext cx="7920000" cy="527581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/>
              <a:t>Mechanical Interfaces 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Defined with QXL, D2, DSHM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Conceptual for support structure on tunnel vault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Electrical interfaces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Defined for instrumentation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Design for splices by TE-MSC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Assembly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All steps and welds defined in a detailed document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DSHM-DFM installation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Transport has been studied for all four location with a dedicated tool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Conceptual sequence is proposed, feasibility being verified with practical tests in 927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Detailed study of the tooling to be continued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Will be finalized and validated during qualification of DSHM in SM18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Maintenance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Preventive maintenance accessible from transport area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Repairing splices has been studied and is feasible in situ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1D49DA-2A15-4AC3-8B7E-9169F0398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4147DA-0867-4983-A016-81B31F10F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E61D2AE-4F6C-418D-991D-991CDAFCD142}"/>
              </a:ext>
            </a:extLst>
          </p:cNvPr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84525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Credits:</a:t>
            </a:r>
          </a:p>
          <a:p>
            <a:r>
              <a:rPr lang="en-US" dirty="0"/>
              <a:t>All integration environment 3D models from Maria Amparo Gonzalez (CERN) – ATS-DO</a:t>
            </a:r>
          </a:p>
          <a:p>
            <a:r>
              <a:rPr lang="en-US" dirty="0"/>
              <a:t>Transport view of the DFM from Erik Richards – EN-HE</a:t>
            </a:r>
          </a:p>
          <a:p>
            <a:r>
              <a:rPr lang="en-US" dirty="0"/>
              <a:t>Drag chain test slide from M. </a:t>
            </a:r>
            <a:r>
              <a:rPr lang="en-US" dirty="0" err="1"/>
              <a:t>Careil</a:t>
            </a:r>
            <a:r>
              <a:rPr lang="en-US" dirty="0"/>
              <a:t> (CERN), M. Curylo and J. Fleiter(CERN) – TE-MSC</a:t>
            </a:r>
          </a:p>
          <a:p>
            <a:r>
              <a:rPr lang="en-US" dirty="0"/>
              <a:t>Maintenance and assembly slides from Franco Di Ciocchis (CERN) – TE-MSC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083D6-B835-4C75-83AD-E5ADCEC01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SPARE SLIDES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9A9552-4BD5-4790-89A8-C127B3E12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8049E2-9598-4884-A817-0F7C3C8F4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F7BAFD-02D0-4B11-9A83-88F045A9736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1945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9AB32-D2C3-43DE-B5CC-4F1126B03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Extraordinary Maintenance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6DA9D-C601-477D-AF42-AC9B09103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64BCD9"/>
                </a:solidFill>
                <a:latin typeface="Arial"/>
              </a:rPr>
              <a:t>DFM detailed design review – 18.01.2022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2722A-A2D3-4050-8222-114BC9E93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/>
              <a:t>25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35" name="Picture 34" descr="Diagram&#10;&#10;Description automatically generated">
            <a:extLst>
              <a:ext uri="{FF2B5EF4-FFF2-40B4-BE49-F238E27FC236}">
                <a16:creationId xmlns:a16="http://schemas.microsoft.com/office/drawing/2014/main" id="{4F9D072E-6E97-4612-B715-C2A194C109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0863"/>
          <a:stretch/>
        </p:blipFill>
        <p:spPr>
          <a:xfrm>
            <a:off x="5796136" y="1494172"/>
            <a:ext cx="3017520" cy="1694074"/>
          </a:xfrm>
          <a:prstGeom prst="rect">
            <a:avLst/>
          </a:prstGeom>
        </p:spPr>
      </p:pic>
      <p:pic>
        <p:nvPicPr>
          <p:cNvPr id="36" name="Picture 35" descr="A picture containing toy&#10;&#10;Description automatically generated">
            <a:extLst>
              <a:ext uri="{FF2B5EF4-FFF2-40B4-BE49-F238E27FC236}">
                <a16:creationId xmlns:a16="http://schemas.microsoft.com/office/drawing/2014/main" id="{0A4F7EED-9CD6-416F-8A29-F419ED96B48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2" r="20741"/>
          <a:stretch>
            <a:fillRect/>
          </a:stretch>
        </p:blipFill>
        <p:spPr>
          <a:xfrm>
            <a:off x="5868144" y="3501008"/>
            <a:ext cx="3017520" cy="1694074"/>
          </a:xfrm>
          <a:custGeom>
            <a:avLst/>
            <a:gdLst>
              <a:gd name="connsiteX0" fmla="*/ 0 w 7236296"/>
              <a:gd name="connsiteY0" fmla="*/ 0 h 4062548"/>
              <a:gd name="connsiteX1" fmla="*/ 7236296 w 7236296"/>
              <a:gd name="connsiteY1" fmla="*/ 0 h 4062548"/>
              <a:gd name="connsiteX2" fmla="*/ 7236296 w 7236296"/>
              <a:gd name="connsiteY2" fmla="*/ 4062548 h 4062548"/>
              <a:gd name="connsiteX3" fmla="*/ 0 w 7236296"/>
              <a:gd name="connsiteY3" fmla="*/ 4062548 h 4062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36296" h="4062548">
                <a:moveTo>
                  <a:pt x="0" y="0"/>
                </a:moveTo>
                <a:lnTo>
                  <a:pt x="7236296" y="0"/>
                </a:lnTo>
                <a:lnTo>
                  <a:pt x="7236296" y="4062548"/>
                </a:lnTo>
                <a:lnTo>
                  <a:pt x="0" y="4062548"/>
                </a:lnTo>
                <a:close/>
              </a:path>
            </a:pathLst>
          </a:cu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680A0C8-3E36-416C-A6A4-D3260C55E1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336" y="2924945"/>
            <a:ext cx="5486400" cy="243752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C4CA812-5865-463E-BFCD-D179E4225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5" y="1438276"/>
            <a:ext cx="5494211" cy="3142853"/>
          </a:xfrm>
        </p:spPr>
        <p:txBody>
          <a:bodyPr>
            <a:normAutofit/>
          </a:bodyPr>
          <a:lstStyle/>
          <a:p>
            <a:pPr marL="285750" indent="-285750"/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Access to MgB2-NbTi splices for unlikely repair is feasible reversing the assembly sequence</a:t>
            </a:r>
            <a:r>
              <a:rPr lang="en-GB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65603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 descr="A picture containing telescope&#10;&#10;Description automatically generated">
            <a:extLst>
              <a:ext uri="{FF2B5EF4-FFF2-40B4-BE49-F238E27FC236}">
                <a16:creationId xmlns:a16="http://schemas.microsoft.com/office/drawing/2014/main" id="{A70E997B-FF75-4ABF-83D6-D8F7C8B74F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534" t="13573" r="18852" b="7238"/>
          <a:stretch/>
        </p:blipFill>
        <p:spPr>
          <a:xfrm>
            <a:off x="830146" y="2299438"/>
            <a:ext cx="5359503" cy="36004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1D49DA-2A15-4AC3-8B7E-9169F0398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DFM detailed design review – 18.01.2022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4147DA-0867-4983-A016-81B31F10F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8DA83A39-7A2F-45FF-913F-6A48BB451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ln>
            <a:noFill/>
          </a:ln>
        </p:spPr>
        <p:txBody>
          <a:bodyPr/>
          <a:lstStyle/>
          <a:p>
            <a:r>
              <a:rPr lang="en-US" dirty="0"/>
              <a:t>DFM external interfaces</a:t>
            </a:r>
            <a:endParaRPr lang="en-GB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762C005-08AE-446C-8169-7C19A0CB9973}"/>
              </a:ext>
            </a:extLst>
          </p:cNvPr>
          <p:cNvGrpSpPr>
            <a:grpSpLocks noChangeAspect="1"/>
          </p:cNvGrpSpPr>
          <p:nvPr/>
        </p:nvGrpSpPr>
        <p:grpSpPr>
          <a:xfrm>
            <a:off x="6578257" y="1504593"/>
            <a:ext cx="2170207" cy="1468175"/>
            <a:chOff x="7138980" y="1935108"/>
            <a:chExt cx="1828800" cy="1356722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991F6F38-AFCD-447D-8D90-EDE474BB55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38980" y="1935108"/>
              <a:ext cx="1828800" cy="924674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2AC19B8B-E94A-470C-8C01-83B85B163F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2207"/>
            <a:stretch/>
          </p:blipFill>
          <p:spPr>
            <a:xfrm>
              <a:off x="7230420" y="2883973"/>
              <a:ext cx="1645920" cy="407857"/>
            </a:xfrm>
            <a:prstGeom prst="rect">
              <a:avLst/>
            </a:prstGeom>
          </p:spPr>
        </p:pic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C6C7243-2615-4B71-BD47-D70D8D35154A}"/>
              </a:ext>
            </a:extLst>
          </p:cNvPr>
          <p:cNvCxnSpPr>
            <a:cxnSpLocks/>
          </p:cNvCxnSpPr>
          <p:nvPr/>
        </p:nvCxnSpPr>
        <p:spPr>
          <a:xfrm flipH="1">
            <a:off x="4572002" y="2153366"/>
            <a:ext cx="1956695" cy="909653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2079894-FD81-481D-827A-0DF495B25FF1}"/>
              </a:ext>
            </a:extLst>
          </p:cNvPr>
          <p:cNvSpPr txBox="1"/>
          <p:nvPr/>
        </p:nvSpPr>
        <p:spPr>
          <a:xfrm>
            <a:off x="6528697" y="918114"/>
            <a:ext cx="2415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QXL jumper interface</a:t>
            </a:r>
            <a:endParaRPr lang="en-GB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D510527-945E-419F-ACEC-5740E0F6ACF8}"/>
              </a:ext>
            </a:extLst>
          </p:cNvPr>
          <p:cNvSpPr txBox="1"/>
          <p:nvPr/>
        </p:nvSpPr>
        <p:spPr>
          <a:xfrm>
            <a:off x="6528697" y="1150729"/>
            <a:ext cx="16956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u="sng" kern="1400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LHCQXL__0021</a:t>
            </a:r>
            <a:endParaRPr 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C088833-8EE7-4150-A2A2-5B143282C7F5}"/>
              </a:ext>
            </a:extLst>
          </p:cNvPr>
          <p:cNvSpPr txBox="1"/>
          <p:nvPr/>
        </p:nvSpPr>
        <p:spPr>
          <a:xfrm>
            <a:off x="3944682" y="4699188"/>
            <a:ext cx="2067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NbTi-NbTi</a:t>
            </a:r>
            <a:r>
              <a:rPr lang="en-US" dirty="0"/>
              <a:t> Splices</a:t>
            </a:r>
            <a:endParaRPr lang="en-GB" dirty="0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EE92DF7D-CC9F-429A-8B21-722E17B40D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3535" y="5041116"/>
            <a:ext cx="1789595" cy="549188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21946A13-D0D0-409F-B6A8-5AC5EA1B997F}"/>
              </a:ext>
            </a:extLst>
          </p:cNvPr>
          <p:cNvSpPr txBox="1"/>
          <p:nvPr/>
        </p:nvSpPr>
        <p:spPr>
          <a:xfrm>
            <a:off x="5845327" y="4687718"/>
            <a:ext cx="16956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u="sng" kern="1400" dirty="0">
                <a:solidFill>
                  <a:srgbClr val="0000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EDMS 2492410</a:t>
            </a:r>
            <a:endParaRPr lang="en-US" dirty="0"/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8A7E9C2-D75D-4A9F-97EC-2B36660672D2}"/>
              </a:ext>
            </a:extLst>
          </p:cNvPr>
          <p:cNvCxnSpPr>
            <a:cxnSpLocks/>
          </p:cNvCxnSpPr>
          <p:nvPr/>
        </p:nvCxnSpPr>
        <p:spPr>
          <a:xfrm flipH="1" flipV="1">
            <a:off x="3719162" y="3628426"/>
            <a:ext cx="1356894" cy="103333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495BC55A-9AD3-4DD1-894D-90505E5B9974}"/>
              </a:ext>
            </a:extLst>
          </p:cNvPr>
          <p:cNvSpPr txBox="1"/>
          <p:nvPr/>
        </p:nvSpPr>
        <p:spPr>
          <a:xfrm>
            <a:off x="584469" y="861406"/>
            <a:ext cx="396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IFS box &amp; cryogenic instrumentation</a:t>
            </a:r>
          </a:p>
          <a:p>
            <a:r>
              <a:rPr lang="en-US" sz="1400" dirty="0"/>
              <a:t>See J. </a:t>
            </a:r>
            <a:r>
              <a:rPr lang="en-US" sz="1400" dirty="0" err="1"/>
              <a:t>Fleiters</a:t>
            </a:r>
            <a:r>
              <a:rPr lang="en-US" sz="1400" dirty="0"/>
              <a:t> presentation</a:t>
            </a:r>
            <a:endParaRPr lang="en-GB" sz="1400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ED604E72-2FEE-4494-A018-E65BE28E4988}"/>
              </a:ext>
            </a:extLst>
          </p:cNvPr>
          <p:cNvCxnSpPr>
            <a:cxnSpLocks/>
          </p:cNvCxnSpPr>
          <p:nvPr/>
        </p:nvCxnSpPr>
        <p:spPr>
          <a:xfrm>
            <a:off x="2367718" y="2320914"/>
            <a:ext cx="692114" cy="159978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7" name="Picture 66">
            <a:extLst>
              <a:ext uri="{FF2B5EF4-FFF2-40B4-BE49-F238E27FC236}">
                <a16:creationId xmlns:a16="http://schemas.microsoft.com/office/drawing/2014/main" id="{278F1B66-A2C0-494A-9447-22D6114FF2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011" y="2381769"/>
            <a:ext cx="1142371" cy="1179053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82FA4EC4-C875-46B5-8096-68541332D6BE}"/>
              </a:ext>
            </a:extLst>
          </p:cNvPr>
          <p:cNvSpPr/>
          <p:nvPr/>
        </p:nvSpPr>
        <p:spPr>
          <a:xfrm>
            <a:off x="6528697" y="908720"/>
            <a:ext cx="2421952" cy="3445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4F8492-368E-43FE-8E3F-F96B140B105E}"/>
              </a:ext>
            </a:extLst>
          </p:cNvPr>
          <p:cNvSpPr txBox="1"/>
          <p:nvPr/>
        </p:nvSpPr>
        <p:spPr>
          <a:xfrm>
            <a:off x="6586891" y="2998946"/>
            <a:ext cx="24699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Cryo-interconnections: He supply line, He discharge line, thermal shield line (heat exchanger in the boiler module) </a:t>
            </a:r>
          </a:p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Vacuum sleeve to access the cryo-interconnexions</a:t>
            </a:r>
          </a:p>
          <a:p>
            <a:endParaRPr lang="en-GB" sz="12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459684A5-07D4-40B5-946F-1C028A135F59}"/>
              </a:ext>
            </a:extLst>
          </p:cNvPr>
          <p:cNvSpPr/>
          <p:nvPr/>
        </p:nvSpPr>
        <p:spPr>
          <a:xfrm>
            <a:off x="3944683" y="4669736"/>
            <a:ext cx="4369172" cy="17692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3F5C930-F773-4FBE-A902-2D664FC6FF3C}"/>
              </a:ext>
            </a:extLst>
          </p:cNvPr>
          <p:cNvSpPr/>
          <p:nvPr/>
        </p:nvSpPr>
        <p:spPr>
          <a:xfrm>
            <a:off x="612000" y="835467"/>
            <a:ext cx="3960001" cy="14854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784F206-5F92-4F31-B9C4-93CFCB4CE618}"/>
              </a:ext>
            </a:extLst>
          </p:cNvPr>
          <p:cNvCxnSpPr>
            <a:cxnSpLocks/>
          </p:cNvCxnSpPr>
          <p:nvPr/>
        </p:nvCxnSpPr>
        <p:spPr>
          <a:xfrm flipH="1">
            <a:off x="1080949" y="2320914"/>
            <a:ext cx="1286770" cy="79989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1806AE8-D98A-4AEC-8A81-250A76992480}"/>
              </a:ext>
            </a:extLst>
          </p:cNvPr>
          <p:cNvSpPr txBox="1"/>
          <p:nvPr/>
        </p:nvSpPr>
        <p:spPr>
          <a:xfrm>
            <a:off x="1499928" y="1380166"/>
            <a:ext cx="2928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Standard HL-LHC L-size IFS box</a:t>
            </a:r>
          </a:p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 err="1"/>
              <a:t>Cryo</a:t>
            </a:r>
            <a:r>
              <a:rPr lang="en-GB" sz="1200" dirty="0"/>
              <a:t> instrumentation through boiler output</a:t>
            </a:r>
          </a:p>
        </p:txBody>
      </p:sp>
      <p:pic>
        <p:nvPicPr>
          <p:cNvPr id="65" name="Content Placeholder 6" descr="A picture containing text, building material&#10;&#10;Description automatically generated">
            <a:extLst>
              <a:ext uri="{FF2B5EF4-FFF2-40B4-BE49-F238E27FC236}">
                <a16:creationId xmlns:a16="http://schemas.microsoft.com/office/drawing/2014/main" id="{6309DBC8-13A3-4499-8ED7-FF974FC723D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7036"/>
          <a:stretch/>
        </p:blipFill>
        <p:spPr bwMode="auto">
          <a:xfrm>
            <a:off x="4002854" y="5646661"/>
            <a:ext cx="1830276" cy="7580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9F2BD36D-4233-4BAF-AD9D-F021C6BA6D5D}"/>
              </a:ext>
            </a:extLst>
          </p:cNvPr>
          <p:cNvSpPr txBox="1"/>
          <p:nvPr/>
        </p:nvSpPr>
        <p:spPr>
          <a:xfrm>
            <a:off x="5845327" y="5075032"/>
            <a:ext cx="25049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Splices developed by TE-MSC-LMF</a:t>
            </a:r>
          </a:p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Splices as fixed point</a:t>
            </a:r>
          </a:p>
          <a:p>
            <a:pPr marL="171450" indent="-1714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1200" dirty="0"/>
              <a:t>Access through vacuum bellows sleeve and welded He sleeve</a:t>
            </a:r>
          </a:p>
          <a:p>
            <a:endParaRPr lang="en-GB" sz="1200" dirty="0"/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3C177FAC-5A8C-43D9-A889-66F7FC44D00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9540" y="1420732"/>
            <a:ext cx="598203" cy="87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979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B8DC1-E717-4CB9-A63F-AA2EE485E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DFM assembly 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AFEE37-9AF9-41A1-9168-B6ADDC335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189"/>
            <a:r>
              <a:rPr lang="en-GB" dirty="0">
                <a:solidFill>
                  <a:srgbClr val="64BCD9"/>
                </a:solidFill>
                <a:latin typeface="Arial"/>
              </a:rPr>
              <a:t>DFM detailed design review – 18.01.2022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4D9DCA-9B64-47FF-98C6-5110E93D4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457189"/>
              <a:t>4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59" name="Picture 58" descr="picutre32">
            <a:extLst>
              <a:ext uri="{FF2B5EF4-FFF2-40B4-BE49-F238E27FC236}">
                <a16:creationId xmlns:a16="http://schemas.microsoft.com/office/drawing/2014/main" id="{9E6EE2CB-E288-41E9-AD87-EBFDCC1B250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97" t="6752" r="21664"/>
          <a:stretch>
            <a:fillRect/>
          </a:stretch>
        </p:blipFill>
        <p:spPr>
          <a:xfrm>
            <a:off x="-710464" y="1217483"/>
            <a:ext cx="2644927" cy="1980000"/>
          </a:xfrm>
          <a:prstGeom prst="rect">
            <a:avLst/>
          </a:prstGeom>
        </p:spPr>
      </p:pic>
      <p:pic>
        <p:nvPicPr>
          <p:cNvPr id="60" name="Picture 59" descr="picutre49">
            <a:extLst>
              <a:ext uri="{FF2B5EF4-FFF2-40B4-BE49-F238E27FC236}">
                <a16:creationId xmlns:a16="http://schemas.microsoft.com/office/drawing/2014/main" id="{024D54CF-4E4D-4BA8-BA9E-78C119F7772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32" r="15331" b="300"/>
          <a:stretch>
            <a:fillRect/>
          </a:stretch>
        </p:blipFill>
        <p:spPr>
          <a:xfrm>
            <a:off x="5840144" y="3047821"/>
            <a:ext cx="3255930" cy="1980000"/>
          </a:xfrm>
          <a:prstGeom prst="rect">
            <a:avLst/>
          </a:prstGeom>
        </p:spPr>
      </p:pic>
      <p:pic>
        <p:nvPicPr>
          <p:cNvPr id="61" name="Picture 60" descr="picutre74">
            <a:extLst>
              <a:ext uri="{FF2B5EF4-FFF2-40B4-BE49-F238E27FC236}">
                <a16:creationId xmlns:a16="http://schemas.microsoft.com/office/drawing/2014/main" id="{2FF7FA2B-AD98-4FC8-A59A-D232F9837AE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32" r="15331" b="300"/>
          <a:stretch>
            <a:fillRect/>
          </a:stretch>
        </p:blipFill>
        <p:spPr>
          <a:xfrm>
            <a:off x="4241939" y="3047821"/>
            <a:ext cx="3255930" cy="1980000"/>
          </a:xfrm>
          <a:prstGeom prst="rect">
            <a:avLst/>
          </a:prstGeom>
        </p:spPr>
      </p:pic>
      <p:pic>
        <p:nvPicPr>
          <p:cNvPr id="62" name="Picture 61" descr="picutre77">
            <a:extLst>
              <a:ext uri="{FF2B5EF4-FFF2-40B4-BE49-F238E27FC236}">
                <a16:creationId xmlns:a16="http://schemas.microsoft.com/office/drawing/2014/main" id="{B382A5BD-090F-4723-BCE3-EA32FD69BB0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5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32" r="15331" b="300"/>
          <a:stretch>
            <a:fillRect/>
          </a:stretch>
        </p:blipFill>
        <p:spPr>
          <a:xfrm>
            <a:off x="2643735" y="3047821"/>
            <a:ext cx="3255930" cy="1980000"/>
          </a:xfrm>
          <a:prstGeom prst="rect">
            <a:avLst/>
          </a:prstGeom>
        </p:spPr>
      </p:pic>
      <p:pic>
        <p:nvPicPr>
          <p:cNvPr id="63" name="Picture 62" descr="picutre82">
            <a:extLst>
              <a:ext uri="{FF2B5EF4-FFF2-40B4-BE49-F238E27FC236}">
                <a16:creationId xmlns:a16="http://schemas.microsoft.com/office/drawing/2014/main" id="{7725D630-741D-48D7-9EE2-48A328759EE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6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32" r="15331" b="300"/>
          <a:stretch>
            <a:fillRect/>
          </a:stretch>
        </p:blipFill>
        <p:spPr>
          <a:xfrm>
            <a:off x="1045531" y="3047821"/>
            <a:ext cx="3255930" cy="1980000"/>
          </a:xfrm>
          <a:prstGeom prst="rect">
            <a:avLst/>
          </a:prstGeom>
        </p:spPr>
      </p:pic>
      <p:pic>
        <p:nvPicPr>
          <p:cNvPr id="64" name="Picture 63" descr="picutre45">
            <a:extLst>
              <a:ext uri="{FF2B5EF4-FFF2-40B4-BE49-F238E27FC236}">
                <a16:creationId xmlns:a16="http://schemas.microsoft.com/office/drawing/2014/main" id="{3C94EFE9-15F3-4EC6-A77C-17C187FA521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7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97" t="6752" r="21664"/>
          <a:stretch>
            <a:fillRect/>
          </a:stretch>
        </p:blipFill>
        <p:spPr>
          <a:xfrm>
            <a:off x="1047924" y="1217483"/>
            <a:ext cx="2644925" cy="1980000"/>
          </a:xfrm>
          <a:prstGeom prst="rect">
            <a:avLst/>
          </a:prstGeom>
        </p:spPr>
      </p:pic>
      <p:pic>
        <p:nvPicPr>
          <p:cNvPr id="65" name="Picture 64" descr="picutre89">
            <a:extLst>
              <a:ext uri="{FF2B5EF4-FFF2-40B4-BE49-F238E27FC236}">
                <a16:creationId xmlns:a16="http://schemas.microsoft.com/office/drawing/2014/main" id="{85F6C41E-069B-4B6A-9FFA-6129E393568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8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32" r="15331" b="300"/>
          <a:stretch>
            <a:fillRect/>
          </a:stretch>
        </p:blipFill>
        <p:spPr>
          <a:xfrm>
            <a:off x="-552674" y="3047821"/>
            <a:ext cx="3255930" cy="1980000"/>
          </a:xfrm>
          <a:prstGeom prst="rect">
            <a:avLst/>
          </a:prstGeom>
        </p:spPr>
      </p:pic>
      <p:pic>
        <p:nvPicPr>
          <p:cNvPr id="66" name="Picture 65" descr="picutre94">
            <a:extLst>
              <a:ext uri="{FF2B5EF4-FFF2-40B4-BE49-F238E27FC236}">
                <a16:creationId xmlns:a16="http://schemas.microsoft.com/office/drawing/2014/main" id="{43816A71-E4A0-4101-93ED-02B630F7B98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9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97" t="6752" r="21664"/>
          <a:stretch>
            <a:fillRect/>
          </a:stretch>
        </p:blipFill>
        <p:spPr>
          <a:xfrm>
            <a:off x="2806308" y="1217483"/>
            <a:ext cx="2644925" cy="1980000"/>
          </a:xfrm>
          <a:prstGeom prst="rect">
            <a:avLst/>
          </a:prstGeom>
        </p:spPr>
      </p:pic>
      <p:pic>
        <p:nvPicPr>
          <p:cNvPr id="67" name="Picture 66" descr="picutre99">
            <a:extLst>
              <a:ext uri="{FF2B5EF4-FFF2-40B4-BE49-F238E27FC236}">
                <a16:creationId xmlns:a16="http://schemas.microsoft.com/office/drawing/2014/main" id="{B82DAF38-1F12-4666-AB3B-19756A84BED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10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997" t="6752" r="21664"/>
          <a:stretch>
            <a:fillRect/>
          </a:stretch>
        </p:blipFill>
        <p:spPr>
          <a:xfrm>
            <a:off x="4564692" y="1217483"/>
            <a:ext cx="2644925" cy="1980000"/>
          </a:xfrm>
          <a:prstGeom prst="rect">
            <a:avLst/>
          </a:prstGeom>
        </p:spPr>
      </p:pic>
      <p:pic>
        <p:nvPicPr>
          <p:cNvPr id="68" name="Picture 67" descr="picutre21">
            <a:extLst>
              <a:ext uri="{FF2B5EF4-FFF2-40B4-BE49-F238E27FC236}">
                <a16:creationId xmlns:a16="http://schemas.microsoft.com/office/drawing/2014/main" id="{7B31FC06-296A-4378-BBCC-CFBDF86ED33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11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32" r="15331" b="300"/>
          <a:stretch>
            <a:fillRect/>
          </a:stretch>
        </p:blipFill>
        <p:spPr>
          <a:xfrm>
            <a:off x="6323076" y="1217483"/>
            <a:ext cx="3255930" cy="1980000"/>
          </a:xfrm>
          <a:prstGeom prst="rect">
            <a:avLst/>
          </a:prstGeom>
        </p:spPr>
      </p:pic>
      <p:grpSp>
        <p:nvGrpSpPr>
          <p:cNvPr id="69" name="Group 68">
            <a:extLst>
              <a:ext uri="{FF2B5EF4-FFF2-40B4-BE49-F238E27FC236}">
                <a16:creationId xmlns:a16="http://schemas.microsoft.com/office/drawing/2014/main" id="{D675DC28-D3FB-409B-8FD4-A7765327E792}"/>
              </a:ext>
            </a:extLst>
          </p:cNvPr>
          <p:cNvGrpSpPr/>
          <p:nvPr/>
        </p:nvGrpSpPr>
        <p:grpSpPr>
          <a:xfrm>
            <a:off x="1214026" y="1714718"/>
            <a:ext cx="6232568" cy="216000"/>
            <a:chOff x="2065020" y="700755"/>
            <a:chExt cx="6232568" cy="216000"/>
          </a:xfrm>
        </p:grpSpPr>
        <p:sp>
          <p:nvSpPr>
            <p:cNvPr id="70" name="Arrow: Right 69">
              <a:extLst>
                <a:ext uri="{FF2B5EF4-FFF2-40B4-BE49-F238E27FC236}">
                  <a16:creationId xmlns:a16="http://schemas.microsoft.com/office/drawing/2014/main" id="{D05AC684-A73C-489C-BDD8-DD1292B91F27}"/>
                </a:ext>
              </a:extLst>
            </p:cNvPr>
            <p:cNvSpPr/>
            <p:nvPr/>
          </p:nvSpPr>
          <p:spPr>
            <a:xfrm>
              <a:off x="2065020" y="700755"/>
              <a:ext cx="360000" cy="216000"/>
            </a:xfrm>
            <a:prstGeom prst="rightArrow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US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71" name="Arrow: Right 70">
              <a:extLst>
                <a:ext uri="{FF2B5EF4-FFF2-40B4-BE49-F238E27FC236}">
                  <a16:creationId xmlns:a16="http://schemas.microsoft.com/office/drawing/2014/main" id="{7690748B-7369-4DEE-97A0-757CED791453}"/>
                </a:ext>
              </a:extLst>
            </p:cNvPr>
            <p:cNvSpPr/>
            <p:nvPr/>
          </p:nvSpPr>
          <p:spPr>
            <a:xfrm>
              <a:off x="4022543" y="700755"/>
              <a:ext cx="360000" cy="216000"/>
            </a:xfrm>
            <a:prstGeom prst="rightArrow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US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72" name="Arrow: Right 71">
              <a:extLst>
                <a:ext uri="{FF2B5EF4-FFF2-40B4-BE49-F238E27FC236}">
                  <a16:creationId xmlns:a16="http://schemas.microsoft.com/office/drawing/2014/main" id="{5F330994-21F2-484C-B8D3-E42E97347B04}"/>
                </a:ext>
              </a:extLst>
            </p:cNvPr>
            <p:cNvSpPr/>
            <p:nvPr/>
          </p:nvSpPr>
          <p:spPr>
            <a:xfrm>
              <a:off x="5980066" y="700755"/>
              <a:ext cx="360000" cy="216000"/>
            </a:xfrm>
            <a:prstGeom prst="rightArrow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US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73" name="Arrow: Right 72">
              <a:extLst>
                <a:ext uri="{FF2B5EF4-FFF2-40B4-BE49-F238E27FC236}">
                  <a16:creationId xmlns:a16="http://schemas.microsoft.com/office/drawing/2014/main" id="{AD733D87-D6AF-4E30-AB6E-1596586E4A29}"/>
                </a:ext>
              </a:extLst>
            </p:cNvPr>
            <p:cNvSpPr/>
            <p:nvPr/>
          </p:nvSpPr>
          <p:spPr>
            <a:xfrm>
              <a:off x="7937588" y="700755"/>
              <a:ext cx="360000" cy="216000"/>
            </a:xfrm>
            <a:prstGeom prst="rightArrow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US" dirty="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74" name="Arrow: Right 73">
            <a:extLst>
              <a:ext uri="{FF2B5EF4-FFF2-40B4-BE49-F238E27FC236}">
                <a16:creationId xmlns:a16="http://schemas.microsoft.com/office/drawing/2014/main" id="{97333A4A-20CF-4792-9F8C-01AD4E56DA71}"/>
              </a:ext>
            </a:extLst>
          </p:cNvPr>
          <p:cNvSpPr/>
          <p:nvPr/>
        </p:nvSpPr>
        <p:spPr>
          <a:xfrm rot="5400000">
            <a:off x="7867807" y="2833649"/>
            <a:ext cx="360000" cy="216000"/>
          </a:xfrm>
          <a:prstGeom prst="rightArrow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75" name="Arrow: Right 74">
            <a:extLst>
              <a:ext uri="{FF2B5EF4-FFF2-40B4-BE49-F238E27FC236}">
                <a16:creationId xmlns:a16="http://schemas.microsoft.com/office/drawing/2014/main" id="{BBB392B0-5178-44FB-8595-F5C90F545CC6}"/>
              </a:ext>
            </a:extLst>
          </p:cNvPr>
          <p:cNvSpPr/>
          <p:nvPr/>
        </p:nvSpPr>
        <p:spPr>
          <a:xfrm rot="19768376">
            <a:off x="1941734" y="2170246"/>
            <a:ext cx="180000" cy="108000"/>
          </a:xfrm>
          <a:prstGeom prst="rightArrow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7C44748F-E744-4D99-B729-3058833F5222}"/>
              </a:ext>
            </a:extLst>
          </p:cNvPr>
          <p:cNvGrpSpPr/>
          <p:nvPr/>
        </p:nvGrpSpPr>
        <p:grpSpPr>
          <a:xfrm rot="10800000">
            <a:off x="2341812" y="3320771"/>
            <a:ext cx="5290604" cy="216000"/>
            <a:chOff x="2754098" y="700755"/>
            <a:chExt cx="5290604" cy="216000"/>
          </a:xfrm>
        </p:grpSpPr>
        <p:sp>
          <p:nvSpPr>
            <p:cNvPr id="77" name="Arrow: Right 76">
              <a:extLst>
                <a:ext uri="{FF2B5EF4-FFF2-40B4-BE49-F238E27FC236}">
                  <a16:creationId xmlns:a16="http://schemas.microsoft.com/office/drawing/2014/main" id="{74039ECD-6ECE-4778-923E-60E8F72A538D}"/>
                </a:ext>
              </a:extLst>
            </p:cNvPr>
            <p:cNvSpPr/>
            <p:nvPr/>
          </p:nvSpPr>
          <p:spPr>
            <a:xfrm>
              <a:off x="2754098" y="700755"/>
              <a:ext cx="360000" cy="216000"/>
            </a:xfrm>
            <a:prstGeom prst="rightArrow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US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78" name="Arrow: Right 77">
              <a:extLst>
                <a:ext uri="{FF2B5EF4-FFF2-40B4-BE49-F238E27FC236}">
                  <a16:creationId xmlns:a16="http://schemas.microsoft.com/office/drawing/2014/main" id="{06A3598F-3856-4F8E-AA7B-CA8C72F9A0BB}"/>
                </a:ext>
              </a:extLst>
            </p:cNvPr>
            <p:cNvSpPr/>
            <p:nvPr/>
          </p:nvSpPr>
          <p:spPr>
            <a:xfrm>
              <a:off x="4397632" y="700755"/>
              <a:ext cx="360000" cy="216000"/>
            </a:xfrm>
            <a:prstGeom prst="rightArrow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US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79" name="Arrow: Right 78">
              <a:extLst>
                <a:ext uri="{FF2B5EF4-FFF2-40B4-BE49-F238E27FC236}">
                  <a16:creationId xmlns:a16="http://schemas.microsoft.com/office/drawing/2014/main" id="{E5D6593C-28F2-4B0E-812D-0CEE8A3AC20B}"/>
                </a:ext>
              </a:extLst>
            </p:cNvPr>
            <p:cNvSpPr/>
            <p:nvPr/>
          </p:nvSpPr>
          <p:spPr>
            <a:xfrm>
              <a:off x="6041167" y="700755"/>
              <a:ext cx="360000" cy="216000"/>
            </a:xfrm>
            <a:prstGeom prst="rightArrow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US" dirty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80" name="Arrow: Right 79">
              <a:extLst>
                <a:ext uri="{FF2B5EF4-FFF2-40B4-BE49-F238E27FC236}">
                  <a16:creationId xmlns:a16="http://schemas.microsoft.com/office/drawing/2014/main" id="{21B4CDBC-3DE6-46AA-8F07-E2B5217355BC}"/>
                </a:ext>
              </a:extLst>
            </p:cNvPr>
            <p:cNvSpPr/>
            <p:nvPr/>
          </p:nvSpPr>
          <p:spPr>
            <a:xfrm>
              <a:off x="7684702" y="700755"/>
              <a:ext cx="360000" cy="216000"/>
            </a:xfrm>
            <a:prstGeom prst="rightArrow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US" dirty="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81" name="Arrow: Right 80">
            <a:extLst>
              <a:ext uri="{FF2B5EF4-FFF2-40B4-BE49-F238E27FC236}">
                <a16:creationId xmlns:a16="http://schemas.microsoft.com/office/drawing/2014/main" id="{CDECA751-4DDC-47B7-B3B3-DC2C318C97A5}"/>
              </a:ext>
            </a:extLst>
          </p:cNvPr>
          <p:cNvSpPr/>
          <p:nvPr/>
        </p:nvSpPr>
        <p:spPr>
          <a:xfrm rot="19768376">
            <a:off x="4061442" y="2033279"/>
            <a:ext cx="180000" cy="108000"/>
          </a:xfrm>
          <a:prstGeom prst="rightArrow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82" name="Arrow: Right 81">
            <a:extLst>
              <a:ext uri="{FF2B5EF4-FFF2-40B4-BE49-F238E27FC236}">
                <a16:creationId xmlns:a16="http://schemas.microsoft.com/office/drawing/2014/main" id="{945224FD-6D08-4EAC-92DB-6BC47D1A3145}"/>
              </a:ext>
            </a:extLst>
          </p:cNvPr>
          <p:cNvSpPr/>
          <p:nvPr/>
        </p:nvSpPr>
        <p:spPr>
          <a:xfrm rot="9126874">
            <a:off x="6632835" y="1660717"/>
            <a:ext cx="180000" cy="108000"/>
          </a:xfrm>
          <a:prstGeom prst="rightArrow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83" name="Arrow: Right 82">
            <a:extLst>
              <a:ext uri="{FF2B5EF4-FFF2-40B4-BE49-F238E27FC236}">
                <a16:creationId xmlns:a16="http://schemas.microsoft.com/office/drawing/2014/main" id="{55D49112-4E9A-4BAF-8912-34E3C5D68151}"/>
              </a:ext>
            </a:extLst>
          </p:cNvPr>
          <p:cNvSpPr/>
          <p:nvPr/>
        </p:nvSpPr>
        <p:spPr>
          <a:xfrm rot="19768376">
            <a:off x="2060640" y="4515035"/>
            <a:ext cx="216000" cy="108000"/>
          </a:xfrm>
          <a:prstGeom prst="rightArrow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84" name="Arrow: Right 83">
            <a:extLst>
              <a:ext uri="{FF2B5EF4-FFF2-40B4-BE49-F238E27FC236}">
                <a16:creationId xmlns:a16="http://schemas.microsoft.com/office/drawing/2014/main" id="{138D104D-4323-4CDA-964E-D9A0530AD278}"/>
              </a:ext>
            </a:extLst>
          </p:cNvPr>
          <p:cNvSpPr/>
          <p:nvPr/>
        </p:nvSpPr>
        <p:spPr>
          <a:xfrm rot="19768376">
            <a:off x="7902763" y="3762758"/>
            <a:ext cx="180000" cy="108000"/>
          </a:xfrm>
          <a:prstGeom prst="rightArrow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85" name="Arrow: Right 84">
            <a:extLst>
              <a:ext uri="{FF2B5EF4-FFF2-40B4-BE49-F238E27FC236}">
                <a16:creationId xmlns:a16="http://schemas.microsoft.com/office/drawing/2014/main" id="{7A4A22B1-32B8-4C99-B039-05CB83EC52EC}"/>
              </a:ext>
            </a:extLst>
          </p:cNvPr>
          <p:cNvSpPr/>
          <p:nvPr/>
        </p:nvSpPr>
        <p:spPr>
          <a:xfrm rot="5400000">
            <a:off x="6240624" y="3564674"/>
            <a:ext cx="180000" cy="108000"/>
          </a:xfrm>
          <a:prstGeom prst="rightArrow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86" name="Arrow: Right 85">
            <a:extLst>
              <a:ext uri="{FF2B5EF4-FFF2-40B4-BE49-F238E27FC236}">
                <a16:creationId xmlns:a16="http://schemas.microsoft.com/office/drawing/2014/main" id="{7BE02D8E-40E8-4D29-BEFF-C32399A7C174}"/>
              </a:ext>
            </a:extLst>
          </p:cNvPr>
          <p:cNvSpPr/>
          <p:nvPr/>
        </p:nvSpPr>
        <p:spPr>
          <a:xfrm rot="5400000">
            <a:off x="4654373" y="3558556"/>
            <a:ext cx="180000" cy="108000"/>
          </a:xfrm>
          <a:prstGeom prst="rightArrow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87" name="Arrow: Bent-Up 86">
            <a:extLst>
              <a:ext uri="{FF2B5EF4-FFF2-40B4-BE49-F238E27FC236}">
                <a16:creationId xmlns:a16="http://schemas.microsoft.com/office/drawing/2014/main" id="{C293ECCC-E385-4DCB-A7FE-5D3E24BDAAF3}"/>
              </a:ext>
            </a:extLst>
          </p:cNvPr>
          <p:cNvSpPr/>
          <p:nvPr/>
        </p:nvSpPr>
        <p:spPr>
          <a:xfrm rot="21190088">
            <a:off x="8411072" y="2325172"/>
            <a:ext cx="160272" cy="236030"/>
          </a:xfrm>
          <a:prstGeom prst="bentUpArrow">
            <a:avLst>
              <a:gd name="adj1" fmla="val 32877"/>
              <a:gd name="adj2" fmla="val 32989"/>
              <a:gd name="adj3" fmla="val 47244"/>
            </a:avLst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0017CC-1DAF-4FC6-A52C-EAEE9924D1D0}"/>
              </a:ext>
            </a:extLst>
          </p:cNvPr>
          <p:cNvSpPr txBox="1"/>
          <p:nvPr/>
        </p:nvSpPr>
        <p:spPr>
          <a:xfrm>
            <a:off x="323528" y="785435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Assemble upper cold mass</a:t>
            </a:r>
            <a:endParaRPr lang="en-GB" sz="12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C58DBB-6B4E-46FA-982A-B415AE214476}"/>
              </a:ext>
            </a:extLst>
          </p:cNvPr>
          <p:cNvSpPr txBox="1"/>
          <p:nvPr/>
        </p:nvSpPr>
        <p:spPr>
          <a:xfrm>
            <a:off x="1691680" y="785435"/>
            <a:ext cx="1434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Add upper vacuum vessel</a:t>
            </a:r>
            <a:endParaRPr lang="en-GB" sz="12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2BCB6F8-DC38-47A3-9B9F-802C5EB60371}"/>
              </a:ext>
            </a:extLst>
          </p:cNvPr>
          <p:cNvSpPr txBox="1"/>
          <p:nvPr/>
        </p:nvSpPr>
        <p:spPr>
          <a:xfrm>
            <a:off x="3563888" y="785435"/>
            <a:ext cx="1302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Vacuum barrier assembly</a:t>
            </a:r>
            <a:endParaRPr lang="en-GB" sz="1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9D6D7ED-2F2A-49FB-8DB1-4CF08AD81837}"/>
              </a:ext>
            </a:extLst>
          </p:cNvPr>
          <p:cNvSpPr txBox="1"/>
          <p:nvPr/>
        </p:nvSpPr>
        <p:spPr>
          <a:xfrm>
            <a:off x="5364089" y="785435"/>
            <a:ext cx="1302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Closing upper vacuum vessel</a:t>
            </a:r>
            <a:endParaRPr lang="en-GB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E9E7DE7-91BD-4372-8BB6-47E830EFB625}"/>
              </a:ext>
            </a:extLst>
          </p:cNvPr>
          <p:cNvSpPr txBox="1"/>
          <p:nvPr/>
        </p:nvSpPr>
        <p:spPr>
          <a:xfrm>
            <a:off x="6827641" y="785435"/>
            <a:ext cx="2460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Add T-connection</a:t>
            </a:r>
          </a:p>
          <a:p>
            <a:r>
              <a:rPr lang="en-US" sz="1000" dirty="0"/>
              <a:t>Note: the IFS flange will be assembled at a later stage at CERN</a:t>
            </a:r>
            <a:endParaRPr lang="en-GB" sz="10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557466C-A05D-4E4A-A70A-9003D7CB5394}"/>
              </a:ext>
            </a:extLst>
          </p:cNvPr>
          <p:cNvSpPr txBox="1"/>
          <p:nvPr/>
        </p:nvSpPr>
        <p:spPr>
          <a:xfrm>
            <a:off x="35496" y="4931606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Close cryostat vacuum vessel</a:t>
            </a:r>
            <a:endParaRPr lang="en-GB" sz="12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1102BEA-3E62-4846-AA58-A91471053014}"/>
              </a:ext>
            </a:extLst>
          </p:cNvPr>
          <p:cNvSpPr txBox="1"/>
          <p:nvPr/>
        </p:nvSpPr>
        <p:spPr>
          <a:xfrm>
            <a:off x="1264626" y="4938038"/>
            <a:ext cx="1727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Add external flexible and close vac. vessel</a:t>
            </a:r>
            <a:endParaRPr lang="en-GB" sz="12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0E42C15-C13E-4F1F-B9A4-3C81A560B85B}"/>
              </a:ext>
            </a:extLst>
          </p:cNvPr>
          <p:cNvSpPr txBox="1"/>
          <p:nvPr/>
        </p:nvSpPr>
        <p:spPr>
          <a:xfrm>
            <a:off x="3057891" y="4929941"/>
            <a:ext cx="1792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Close boiler vac. vessel with output flange</a:t>
            </a:r>
            <a:endParaRPr lang="en-GB" sz="12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B3CBA54-2E04-40E8-B2CB-CE88C2DA054A}"/>
              </a:ext>
            </a:extLst>
          </p:cNvPr>
          <p:cNvSpPr txBox="1"/>
          <p:nvPr/>
        </p:nvSpPr>
        <p:spPr>
          <a:xfrm>
            <a:off x="5023691" y="4927668"/>
            <a:ext cx="2015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Assemble with main cryostat (</a:t>
            </a:r>
            <a:r>
              <a:rPr lang="en-US" sz="1200" dirty="0" err="1"/>
              <a:t>cryo</a:t>
            </a:r>
            <a:r>
              <a:rPr lang="en-US" sz="1200" dirty="0"/>
              <a:t> lines).</a:t>
            </a:r>
          </a:p>
          <a:p>
            <a:pPr algn="ctr"/>
            <a:r>
              <a:rPr lang="en-US" sz="1200" dirty="0"/>
              <a:t>Add boiler fixed point</a:t>
            </a:r>
            <a:endParaRPr lang="en-GB" sz="12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A16F448-AED8-4570-9BAF-EAEC5D9354E9}"/>
              </a:ext>
            </a:extLst>
          </p:cNvPr>
          <p:cNvSpPr txBox="1"/>
          <p:nvPr/>
        </p:nvSpPr>
        <p:spPr>
          <a:xfrm>
            <a:off x="6932018" y="4942909"/>
            <a:ext cx="2015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Preassemble boiler vac. vessel and cold mass with </a:t>
            </a:r>
            <a:r>
              <a:rPr lang="en-US" sz="1200" dirty="0" err="1"/>
              <a:t>cryo</a:t>
            </a:r>
            <a:r>
              <a:rPr lang="en-US" sz="1200" dirty="0"/>
              <a:t> flexibles</a:t>
            </a:r>
            <a:endParaRPr lang="en-GB" sz="1200" dirty="0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0B248F4D-C336-4CC0-9D48-13A0B0A89616}"/>
              </a:ext>
            </a:extLst>
          </p:cNvPr>
          <p:cNvSpPr/>
          <p:nvPr/>
        </p:nvSpPr>
        <p:spPr>
          <a:xfrm rot="19768376">
            <a:off x="1125569" y="3738100"/>
            <a:ext cx="216000" cy="108000"/>
          </a:xfrm>
          <a:prstGeom prst="rightArrow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11BF73-0C26-495E-8C57-6B8D50A4CFEA}"/>
              </a:ext>
            </a:extLst>
          </p:cNvPr>
          <p:cNvSpPr txBox="1"/>
          <p:nvPr/>
        </p:nvSpPr>
        <p:spPr>
          <a:xfrm>
            <a:off x="283044" y="5596641"/>
            <a:ext cx="8537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Detailed assembly presentation with step-by-step sequence and welds available here: </a:t>
            </a:r>
            <a:r>
              <a:rPr lang="en-US" sz="1400" dirty="0">
                <a:solidFill>
                  <a:schemeClr val="accent5"/>
                </a:solidFill>
                <a:hlinkClick r:id="rId12"/>
              </a:rPr>
              <a:t>EDMS 2682158</a:t>
            </a:r>
            <a:endParaRPr lang="en-US" sz="1400" dirty="0">
              <a:solidFill>
                <a:schemeClr val="accent5"/>
              </a:solidFill>
              <a:highlight>
                <a:srgbClr val="FFFF00"/>
              </a:highlight>
            </a:endParaRP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Special thank to Thibault Coiffet for his help with the optimization of this assembly sequence.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1CACAD3-44FD-46FF-89A4-FA8606438EBD}"/>
              </a:ext>
            </a:extLst>
          </p:cNvPr>
          <p:cNvSpPr txBox="1"/>
          <p:nvPr/>
        </p:nvSpPr>
        <p:spPr>
          <a:xfrm>
            <a:off x="1460639" y="6205260"/>
            <a:ext cx="2309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Courtesy of </a:t>
            </a:r>
            <a:r>
              <a:rPr lang="en-US" sz="1400" dirty="0">
                <a:solidFill>
                  <a:schemeClr val="tx1"/>
                </a:solidFill>
              </a:rPr>
              <a:t>F. Di Ciocchis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30405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DSHM-DFM installation Overview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CC578-B522-4D90-9BDD-24D7810FDB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3"/>
            <a:ext cx="7920000" cy="3289918"/>
          </a:xfrm>
        </p:spPr>
        <p:txBody>
          <a:bodyPr/>
          <a:lstStyle/>
          <a:p>
            <a:r>
              <a:rPr lang="en-US" sz="2400" dirty="0"/>
              <a:t>Tunnel configuration (preferred)</a:t>
            </a:r>
          </a:p>
          <a:p>
            <a:pPr lvl="1"/>
            <a:r>
              <a:rPr lang="en-US" sz="1800" dirty="0"/>
              <a:t>DSHM installed before TAXN (preferred)</a:t>
            </a:r>
          </a:p>
          <a:p>
            <a:pPr lvl="1"/>
            <a:r>
              <a:rPr lang="en-US" sz="1800" dirty="0"/>
              <a:t>Collimators not installed (required)</a:t>
            </a:r>
          </a:p>
          <a:p>
            <a:pPr lvl="1"/>
            <a:r>
              <a:rPr lang="en-US" sz="1800" dirty="0"/>
              <a:t>D2 not installed (preferred)</a:t>
            </a:r>
          </a:p>
          <a:p>
            <a:r>
              <a:rPr lang="en-US" sz="2400" dirty="0"/>
              <a:t>DSHM-DFM installation principle</a:t>
            </a:r>
          </a:p>
          <a:p>
            <a:pPr lvl="1"/>
            <a:r>
              <a:rPr lang="en-US" sz="1800" dirty="0"/>
              <a:t>DSHM located in cable chain final support</a:t>
            </a:r>
          </a:p>
          <a:p>
            <a:pPr lvl="1"/>
            <a:r>
              <a:rPr lang="en-US" sz="1800" dirty="0"/>
              <a:t>Cable chain support moved during operation</a:t>
            </a:r>
          </a:p>
          <a:p>
            <a:pPr lvl="1"/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DFM detailed design review – 18.01.2022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3BFAAB-2B23-4727-9588-37D9F8C125C6}"/>
              </a:ext>
            </a:extLst>
          </p:cNvPr>
          <p:cNvSpPr txBox="1"/>
          <p:nvPr/>
        </p:nvSpPr>
        <p:spPr>
          <a:xfrm>
            <a:off x="1053508" y="5740796"/>
            <a:ext cx="7262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Side view from transport side: preferred tunnel configuration before DSHM-DFM insertion</a:t>
            </a:r>
            <a:endParaRPr lang="en-GB" sz="1400" dirty="0"/>
          </a:p>
        </p:txBody>
      </p:sp>
      <p:pic>
        <p:nvPicPr>
          <p:cNvPr id="8" name="Picture 7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7831CD8B-848E-4F5A-8758-20F3A445CFAB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/>
          <a:srcRect l="3986" t="34631" b="27644"/>
          <a:stretch/>
        </p:blipFill>
        <p:spPr>
          <a:xfrm>
            <a:off x="395096" y="3980321"/>
            <a:ext cx="8136904" cy="1829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293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47D86E5C-8A81-4F37-B85C-A8CE44B10315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61" b="12826"/>
          <a:stretch/>
        </p:blipFill>
        <p:spPr>
          <a:xfrm>
            <a:off x="755576" y="1694555"/>
            <a:ext cx="6048672" cy="231923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08BCC-3B59-4AF6-9E79-1B9185D96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Transport of DFM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1D49DA-2A15-4AC3-8B7E-9169F0398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DFM detailed design review – 18.01.2022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4147DA-0867-4983-A016-81B31F10F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E61D2AE-4F6C-418D-991D-991CDAFCD142}"/>
              </a:ext>
            </a:extLst>
          </p:cNvPr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>
              <a:spcBef>
                <a:spcPct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DSHM-DFM installation Overview</a:t>
            </a:r>
            <a:endParaRPr lang="en-GB" dirty="0"/>
          </a:p>
        </p:txBody>
      </p:sp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51C14276-BEBE-42BC-945F-27F76C759B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073" y="3661372"/>
            <a:ext cx="2951899" cy="2756569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E328C6-B793-4E6A-8CD9-0B0C7257193A}"/>
              </a:ext>
            </a:extLst>
          </p:cNvPr>
          <p:cNvSpPr txBox="1">
            <a:spLocks/>
          </p:cNvSpPr>
          <p:nvPr/>
        </p:nvSpPr>
        <p:spPr>
          <a:xfrm>
            <a:off x="945358" y="4438082"/>
            <a:ext cx="4615315" cy="1439190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Dedicated transport side loader forklift for DFX, DCM and DFM</a:t>
            </a:r>
          </a:p>
          <a:p>
            <a:r>
              <a:rPr lang="en-US" sz="1800" dirty="0"/>
              <a:t>Transport up to rail support to fix the DFM in position</a:t>
            </a:r>
          </a:p>
          <a:p>
            <a:r>
              <a:rPr lang="en-US" sz="1800" dirty="0"/>
              <a:t>Most critical situation in location 5R, DFM will be transported on chariot, then lifted by crane to be </a:t>
            </a:r>
            <a:r>
              <a:rPr lang="en-GB" sz="1800" dirty="0"/>
              <a:t>set in position with the forklift.</a:t>
            </a:r>
            <a:endParaRPr lang="en-US"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442A32-E1E4-488D-9A5C-03702EE5AA6C}"/>
              </a:ext>
            </a:extLst>
          </p:cNvPr>
          <p:cNvSpPr txBox="1"/>
          <p:nvPr/>
        </p:nvSpPr>
        <p:spPr>
          <a:xfrm>
            <a:off x="6947824" y="2902013"/>
            <a:ext cx="29518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Courtesy of E. Richards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77055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weapon&#10;&#10;Description automatically generated">
            <a:extLst>
              <a:ext uri="{FF2B5EF4-FFF2-40B4-BE49-F238E27FC236}">
                <a16:creationId xmlns:a16="http://schemas.microsoft.com/office/drawing/2014/main" id="{27165625-581E-4FE4-B8A8-F5B1D59143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32" t="9058" r="9927" b="2809"/>
          <a:stretch/>
        </p:blipFill>
        <p:spPr>
          <a:xfrm>
            <a:off x="539552" y="890001"/>
            <a:ext cx="7848432" cy="470601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Key elements &amp; referential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DFM detailed design review – 18.01.2022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3D1E196-EFE5-4C87-9833-6F5F05BBC516}"/>
              </a:ext>
            </a:extLst>
          </p:cNvPr>
          <p:cNvCxnSpPr>
            <a:cxnSpLocks/>
          </p:cNvCxnSpPr>
          <p:nvPr/>
        </p:nvCxnSpPr>
        <p:spPr>
          <a:xfrm>
            <a:off x="2328952" y="2749257"/>
            <a:ext cx="0" cy="2539369"/>
          </a:xfrm>
          <a:prstGeom prst="line">
            <a:avLst/>
          </a:prstGeom>
          <a:ln w="12700">
            <a:solidFill>
              <a:srgbClr val="0070C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B0189CE-64BD-4DC1-AE0E-B3AF9D1D58A6}"/>
              </a:ext>
            </a:extLst>
          </p:cNvPr>
          <p:cNvCxnSpPr>
            <a:cxnSpLocks/>
          </p:cNvCxnSpPr>
          <p:nvPr/>
        </p:nvCxnSpPr>
        <p:spPr>
          <a:xfrm>
            <a:off x="5807192" y="2177556"/>
            <a:ext cx="0" cy="1508283"/>
          </a:xfrm>
          <a:prstGeom prst="line">
            <a:avLst/>
          </a:prstGeom>
          <a:ln w="12700">
            <a:solidFill>
              <a:srgbClr val="00B05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B46EF4A-A03D-40E7-882A-FF865C19BAAE}"/>
              </a:ext>
            </a:extLst>
          </p:cNvPr>
          <p:cNvSpPr txBox="1"/>
          <p:nvPr/>
        </p:nvSpPr>
        <p:spPr>
          <a:xfrm>
            <a:off x="378426" y="3181791"/>
            <a:ext cx="1760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Link fixed point</a:t>
            </a:r>
          </a:p>
        </p:txBody>
      </p:sp>
      <p:sp>
        <p:nvSpPr>
          <p:cNvPr id="21" name="Multiplication Sign 20">
            <a:extLst>
              <a:ext uri="{FF2B5EF4-FFF2-40B4-BE49-F238E27FC236}">
                <a16:creationId xmlns:a16="http://schemas.microsoft.com/office/drawing/2014/main" id="{1840F782-04FC-49BF-BCF3-716FDCB2FB90}"/>
              </a:ext>
            </a:extLst>
          </p:cNvPr>
          <p:cNvSpPr/>
          <p:nvPr/>
        </p:nvSpPr>
        <p:spPr>
          <a:xfrm>
            <a:off x="2076928" y="3741696"/>
            <a:ext cx="504053" cy="504056"/>
          </a:xfrm>
          <a:prstGeom prst="mathMultiply">
            <a:avLst>
              <a:gd name="adj1" fmla="val 7745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FAE9489-596B-4389-9BB6-73F698C4B847}"/>
              </a:ext>
            </a:extLst>
          </p:cNvPr>
          <p:cNvSpPr txBox="1"/>
          <p:nvPr/>
        </p:nvSpPr>
        <p:spPr>
          <a:xfrm>
            <a:off x="6194637" y="3316505"/>
            <a:ext cx="2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5A039B-6666-4B4C-9DE9-878F4DF8AC28}"/>
              </a:ext>
            </a:extLst>
          </p:cNvPr>
          <p:cNvSpPr txBox="1"/>
          <p:nvPr/>
        </p:nvSpPr>
        <p:spPr>
          <a:xfrm>
            <a:off x="4384890" y="1261987"/>
            <a:ext cx="717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DFM</a:t>
            </a:r>
            <a:endParaRPr lang="en-GB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A2FA2B3-8B53-41C7-B073-8E5CD79AEEE3}"/>
              </a:ext>
            </a:extLst>
          </p:cNvPr>
          <p:cNvCxnSpPr>
            <a:cxnSpLocks/>
            <a:stCxn id="25" idx="3"/>
          </p:cNvCxnSpPr>
          <p:nvPr/>
        </p:nvCxnSpPr>
        <p:spPr>
          <a:xfrm>
            <a:off x="5102808" y="1446655"/>
            <a:ext cx="837038" cy="616335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D5456F2-01F6-41A3-9A42-08F454B344BB}"/>
              </a:ext>
            </a:extLst>
          </p:cNvPr>
          <p:cNvSpPr txBox="1"/>
          <p:nvPr/>
        </p:nvSpPr>
        <p:spPr>
          <a:xfrm>
            <a:off x="8215909" y="2358738"/>
            <a:ext cx="484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D2</a:t>
            </a:r>
            <a:endParaRPr lang="en-GB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376BBA0-3CB0-4117-90ED-BA727BCC855F}"/>
              </a:ext>
            </a:extLst>
          </p:cNvPr>
          <p:cNvCxnSpPr>
            <a:cxnSpLocks/>
            <a:stCxn id="30" idx="0"/>
          </p:cNvCxnSpPr>
          <p:nvPr/>
        </p:nvCxnSpPr>
        <p:spPr>
          <a:xfrm flipH="1" flipV="1">
            <a:off x="7853812" y="1695572"/>
            <a:ext cx="604562" cy="663166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46E4652-DB69-43AD-BC52-47AEB0866273}"/>
              </a:ext>
            </a:extLst>
          </p:cNvPr>
          <p:cNvSpPr txBox="1"/>
          <p:nvPr/>
        </p:nvSpPr>
        <p:spPr>
          <a:xfrm>
            <a:off x="3621507" y="1522589"/>
            <a:ext cx="908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DSHM</a:t>
            </a:r>
            <a:endParaRPr lang="en-GB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5BCBB2A-5282-4ED5-8B93-44A80C58E771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4529521" y="1707257"/>
            <a:ext cx="825891" cy="587303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1EB06954-729D-4E53-85A3-6CE032CF3A6D}"/>
              </a:ext>
            </a:extLst>
          </p:cNvPr>
          <p:cNvSpPr txBox="1"/>
          <p:nvPr/>
        </p:nvSpPr>
        <p:spPr>
          <a:xfrm>
            <a:off x="2070686" y="1815555"/>
            <a:ext cx="1553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Link top trays</a:t>
            </a:r>
            <a:endParaRPr lang="en-GB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0259593-CDC0-4B58-83A6-A8ABF9467A4E}"/>
              </a:ext>
            </a:extLst>
          </p:cNvPr>
          <p:cNvCxnSpPr>
            <a:cxnSpLocks/>
            <a:stCxn id="39" idx="3"/>
          </p:cNvCxnSpPr>
          <p:nvPr/>
        </p:nvCxnSpPr>
        <p:spPr>
          <a:xfrm>
            <a:off x="3623991" y="2000223"/>
            <a:ext cx="879798" cy="587303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A769F8E-6292-4EDD-9469-7CAD97B6428F}"/>
              </a:ext>
            </a:extLst>
          </p:cNvPr>
          <p:cNvSpPr txBox="1"/>
          <p:nvPr/>
        </p:nvSpPr>
        <p:spPr>
          <a:xfrm>
            <a:off x="3915354" y="4592818"/>
            <a:ext cx="1365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Collimators</a:t>
            </a:r>
            <a:endParaRPr lang="en-GB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401DA87-3173-4CF5-B9D9-186DCB9D9E26}"/>
              </a:ext>
            </a:extLst>
          </p:cNvPr>
          <p:cNvCxnSpPr>
            <a:cxnSpLocks/>
            <a:stCxn id="42" idx="0"/>
          </p:cNvCxnSpPr>
          <p:nvPr/>
        </p:nvCxnSpPr>
        <p:spPr>
          <a:xfrm flipH="1" flipV="1">
            <a:off x="4162499" y="3652076"/>
            <a:ext cx="435442" cy="940742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74253F2-6F5B-47D3-B9B0-A488977268FF}"/>
              </a:ext>
            </a:extLst>
          </p:cNvPr>
          <p:cNvSpPr txBox="1"/>
          <p:nvPr/>
        </p:nvSpPr>
        <p:spPr>
          <a:xfrm>
            <a:off x="1844330" y="5576418"/>
            <a:ext cx="793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TAXN</a:t>
            </a:r>
            <a:endParaRPr lang="en-GB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F4C8EE8-0764-49E9-B81E-466677D8DE00}"/>
              </a:ext>
            </a:extLst>
          </p:cNvPr>
          <p:cNvCxnSpPr>
            <a:cxnSpLocks/>
            <a:stCxn id="45" idx="0"/>
          </p:cNvCxnSpPr>
          <p:nvPr/>
        </p:nvCxnSpPr>
        <p:spPr>
          <a:xfrm flipH="1" flipV="1">
            <a:off x="1970699" y="4860572"/>
            <a:ext cx="270378" cy="715846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6B7CE459-9578-4391-A752-0C85663D827B}"/>
              </a:ext>
            </a:extLst>
          </p:cNvPr>
          <p:cNvSpPr txBox="1"/>
          <p:nvPr/>
        </p:nvSpPr>
        <p:spPr>
          <a:xfrm>
            <a:off x="5231752" y="853059"/>
            <a:ext cx="1518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DFM support</a:t>
            </a:r>
          </a:p>
          <a:p>
            <a:r>
              <a:rPr lang="en-US" dirty="0"/>
              <a:t>rail</a:t>
            </a:r>
            <a:endParaRPr lang="en-GB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BAB91F6-4F13-4291-AB8F-1916EAE79BFF}"/>
              </a:ext>
            </a:extLst>
          </p:cNvPr>
          <p:cNvCxnSpPr>
            <a:cxnSpLocks/>
            <a:stCxn id="49" idx="3"/>
          </p:cNvCxnSpPr>
          <p:nvPr/>
        </p:nvCxnSpPr>
        <p:spPr>
          <a:xfrm>
            <a:off x="6750249" y="1176223"/>
            <a:ext cx="438858" cy="79378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034E0A09-9B8F-4C1B-8EA5-E649C9906D8C}"/>
              </a:ext>
            </a:extLst>
          </p:cNvPr>
          <p:cNvCxnSpPr>
            <a:cxnSpLocks/>
            <a:stCxn id="18" idx="2"/>
            <a:endCxn id="21" idx="0"/>
          </p:cNvCxnSpPr>
          <p:nvPr/>
        </p:nvCxnSpPr>
        <p:spPr>
          <a:xfrm>
            <a:off x="1258507" y="3551125"/>
            <a:ext cx="939480" cy="311635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94C71916-3640-45AF-B4D6-F682226200AF}"/>
              </a:ext>
            </a:extLst>
          </p:cNvPr>
          <p:cNvSpPr txBox="1"/>
          <p:nvPr/>
        </p:nvSpPr>
        <p:spPr>
          <a:xfrm>
            <a:off x="6508933" y="3709305"/>
            <a:ext cx="2614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Ref point: DFM rotation</a:t>
            </a:r>
          </a:p>
          <a:p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axis in its final position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142A62B5-F2CE-4AC2-9FAD-C9FF612D09F8}"/>
              </a:ext>
            </a:extLst>
          </p:cNvPr>
          <p:cNvCxnSpPr>
            <a:cxnSpLocks/>
            <a:stCxn id="76" idx="1"/>
          </p:cNvCxnSpPr>
          <p:nvPr/>
        </p:nvCxnSpPr>
        <p:spPr>
          <a:xfrm flipH="1" flipV="1">
            <a:off x="6370322" y="3633813"/>
            <a:ext cx="138611" cy="398656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3" name="Picture 82" descr="Diagram&#10;&#10;Description automatically generated">
            <a:extLst>
              <a:ext uri="{FF2B5EF4-FFF2-40B4-BE49-F238E27FC236}">
                <a16:creationId xmlns:a16="http://schemas.microsoft.com/office/drawing/2014/main" id="{0C0E707B-BABF-4683-875A-12FADE86FD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032" t="16228" r="24082" b="25703"/>
          <a:stretch/>
        </p:blipFill>
        <p:spPr>
          <a:xfrm>
            <a:off x="5974405" y="4580586"/>
            <a:ext cx="2386009" cy="1449199"/>
          </a:xfrm>
          <a:prstGeom prst="rect">
            <a:avLst/>
          </a:prstGeom>
        </p:spPr>
      </p:pic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C613532-7E26-45BB-8750-2EABCDCD02B2}"/>
              </a:ext>
            </a:extLst>
          </p:cNvPr>
          <p:cNvCxnSpPr>
            <a:cxnSpLocks/>
          </p:cNvCxnSpPr>
          <p:nvPr/>
        </p:nvCxnSpPr>
        <p:spPr>
          <a:xfrm flipH="1">
            <a:off x="7254502" y="4821263"/>
            <a:ext cx="673100" cy="488950"/>
          </a:xfrm>
          <a:prstGeom prst="line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prstDash val="sys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45357FE2-B556-42AA-9AC8-935720D9A4BA}"/>
              </a:ext>
            </a:extLst>
          </p:cNvPr>
          <p:cNvCxnSpPr>
            <a:cxnSpLocks/>
          </p:cNvCxnSpPr>
          <p:nvPr/>
        </p:nvCxnSpPr>
        <p:spPr>
          <a:xfrm flipH="1">
            <a:off x="6404472" y="5305183"/>
            <a:ext cx="864063" cy="634866"/>
          </a:xfrm>
          <a:prstGeom prst="line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21A64F8E-EA86-4DEA-92B2-7F7EAA20752E}"/>
              </a:ext>
            </a:extLst>
          </p:cNvPr>
          <p:cNvCxnSpPr>
            <a:cxnSpLocks/>
          </p:cNvCxnSpPr>
          <p:nvPr/>
        </p:nvCxnSpPr>
        <p:spPr>
          <a:xfrm flipH="1">
            <a:off x="7950697" y="4475190"/>
            <a:ext cx="469030" cy="334561"/>
          </a:xfrm>
          <a:prstGeom prst="line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Arrow: Circular 100">
            <a:extLst>
              <a:ext uri="{FF2B5EF4-FFF2-40B4-BE49-F238E27FC236}">
                <a16:creationId xmlns:a16="http://schemas.microsoft.com/office/drawing/2014/main" id="{8194A8C9-2DFB-4E46-964A-300D60AF4F9B}"/>
              </a:ext>
            </a:extLst>
          </p:cNvPr>
          <p:cNvSpPr/>
          <p:nvPr/>
        </p:nvSpPr>
        <p:spPr>
          <a:xfrm rot="14296683">
            <a:off x="5914443" y="5691414"/>
            <a:ext cx="913416" cy="583119"/>
          </a:xfrm>
          <a:prstGeom prst="circularArrow">
            <a:avLst>
              <a:gd name="adj1" fmla="val 8073"/>
              <a:gd name="adj2" fmla="val 947500"/>
              <a:gd name="adj3" fmla="val 20417102"/>
              <a:gd name="adj4" fmla="val 725952"/>
              <a:gd name="adj5" fmla="val 13726"/>
            </a:avLst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44ED231-27E0-4600-A470-6E8D074B8F49}"/>
              </a:ext>
            </a:extLst>
          </p:cNvPr>
          <p:cNvCxnSpPr>
            <a:cxnSpLocks/>
          </p:cNvCxnSpPr>
          <p:nvPr/>
        </p:nvCxnSpPr>
        <p:spPr>
          <a:xfrm>
            <a:off x="6340687" y="1471430"/>
            <a:ext cx="0" cy="1904317"/>
          </a:xfrm>
          <a:prstGeom prst="line">
            <a:avLst/>
          </a:prstGeom>
          <a:ln w="12700">
            <a:solidFill>
              <a:schemeClr val="tx1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C6E52912-4B77-4E6B-BD3F-6C905182AAED}"/>
              </a:ext>
            </a:extLst>
          </p:cNvPr>
          <p:cNvSpPr txBox="1"/>
          <p:nvPr/>
        </p:nvSpPr>
        <p:spPr>
          <a:xfrm rot="19927305">
            <a:off x="4611354" y="3791399"/>
            <a:ext cx="1747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DSHM-DFM interface</a:t>
            </a:r>
            <a:endParaRPr lang="en-GB" sz="1400" dirty="0">
              <a:solidFill>
                <a:srgbClr val="00B050"/>
              </a:solidFill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9DACAA4-388C-4CDE-8BF7-AB5F4B347EAA}"/>
              </a:ext>
            </a:extLst>
          </p:cNvPr>
          <p:cNvCxnSpPr>
            <a:cxnSpLocks/>
          </p:cNvCxnSpPr>
          <p:nvPr/>
        </p:nvCxnSpPr>
        <p:spPr>
          <a:xfrm flipV="1">
            <a:off x="2342614" y="878188"/>
            <a:ext cx="6140485" cy="318969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D786153E-021B-443C-9F40-5A4876BB8792}"/>
              </a:ext>
            </a:extLst>
          </p:cNvPr>
          <p:cNvSpPr txBox="1"/>
          <p:nvPr/>
        </p:nvSpPr>
        <p:spPr>
          <a:xfrm>
            <a:off x="8424059" y="627190"/>
            <a:ext cx="2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F8B8E43-3910-460A-97B7-9AC4A0454AC9}"/>
              </a:ext>
            </a:extLst>
          </p:cNvPr>
          <p:cNvSpPr txBox="1"/>
          <p:nvPr/>
        </p:nvSpPr>
        <p:spPr>
          <a:xfrm>
            <a:off x="925407" y="2257768"/>
            <a:ext cx="176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Link slope tray</a:t>
            </a:r>
            <a:endParaRPr lang="en-GB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C61E7E1B-3FCA-42A4-A7FD-B6E35D238B6A}"/>
              </a:ext>
            </a:extLst>
          </p:cNvPr>
          <p:cNvCxnSpPr>
            <a:cxnSpLocks/>
            <a:stCxn id="51" idx="3"/>
          </p:cNvCxnSpPr>
          <p:nvPr/>
        </p:nvCxnSpPr>
        <p:spPr>
          <a:xfrm>
            <a:off x="2685566" y="2442434"/>
            <a:ext cx="827562" cy="67387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025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picture containing device, screenshot&#10;&#10;Description automatically generated">
            <a:extLst>
              <a:ext uri="{FF2B5EF4-FFF2-40B4-BE49-F238E27FC236}">
                <a16:creationId xmlns:a16="http://schemas.microsoft.com/office/drawing/2014/main" id="{2B30CA8F-2F54-4293-BF9D-C673572824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5396" b="30885"/>
          <a:stretch/>
        </p:blipFill>
        <p:spPr>
          <a:xfrm>
            <a:off x="952497" y="3800536"/>
            <a:ext cx="7714434" cy="1031310"/>
          </a:xfrm>
          <a:prstGeom prst="rect">
            <a:avLst/>
          </a:prstGeom>
        </p:spPr>
      </p:pic>
      <p:pic>
        <p:nvPicPr>
          <p:cNvPr id="27" name="Picture 26" descr="A picture containing diagram&#10;&#10;Description automatically generated">
            <a:extLst>
              <a:ext uri="{FF2B5EF4-FFF2-40B4-BE49-F238E27FC236}">
                <a16:creationId xmlns:a16="http://schemas.microsoft.com/office/drawing/2014/main" id="{DAF1B883-83AE-4A73-BDFD-C8098C8EEF7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3830" b="34715"/>
          <a:stretch/>
        </p:blipFill>
        <p:spPr>
          <a:xfrm>
            <a:off x="949989" y="1465031"/>
            <a:ext cx="7693914" cy="136398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9516710-BCDF-4CEC-9ACC-AD66EE13CB51}"/>
              </a:ext>
            </a:extLst>
          </p:cNvPr>
          <p:cNvSpPr/>
          <p:nvPr/>
        </p:nvSpPr>
        <p:spPr>
          <a:xfrm>
            <a:off x="909539" y="1485182"/>
            <a:ext cx="7763094" cy="3292535"/>
          </a:xfrm>
          <a:prstGeom prst="rect">
            <a:avLst/>
          </a:prstGeom>
          <a:solidFill>
            <a:srgbClr val="FFFFFF">
              <a:alpha val="34902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74800" cy="720000"/>
          </a:xfrm>
          <a:ln>
            <a:noFill/>
          </a:ln>
        </p:spPr>
        <p:txBody>
          <a:bodyPr/>
          <a:lstStyle/>
          <a:p>
            <a:r>
              <a:rPr lang="en-US" dirty="0"/>
              <a:t>DSHM-DFM nominal configuration @ 5R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B97FB196-31DC-4315-BEA5-FAED9E6FEE23}"/>
              </a:ext>
            </a:extLst>
          </p:cNvPr>
          <p:cNvCxnSpPr>
            <a:cxnSpLocks/>
          </p:cNvCxnSpPr>
          <p:nvPr/>
        </p:nvCxnSpPr>
        <p:spPr>
          <a:xfrm>
            <a:off x="8130234" y="3904353"/>
            <a:ext cx="54916" cy="17869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434F103-C13A-4071-8F2C-24F16A99A66A}"/>
              </a:ext>
            </a:extLst>
          </p:cNvPr>
          <p:cNvCxnSpPr>
            <a:cxnSpLocks/>
            <a:stCxn id="33" idx="2"/>
          </p:cNvCxnSpPr>
          <p:nvPr/>
        </p:nvCxnSpPr>
        <p:spPr>
          <a:xfrm flipH="1">
            <a:off x="1577570" y="3917407"/>
            <a:ext cx="130247" cy="776723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EEA15F1B-06D8-4CEB-9193-2010A8159547}"/>
              </a:ext>
            </a:extLst>
          </p:cNvPr>
          <p:cNvCxnSpPr>
            <a:cxnSpLocks/>
            <a:stCxn id="33" idx="2"/>
          </p:cNvCxnSpPr>
          <p:nvPr/>
        </p:nvCxnSpPr>
        <p:spPr>
          <a:xfrm>
            <a:off x="1707815" y="3917407"/>
            <a:ext cx="291754" cy="27266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B0031DAF-7DB0-4455-8A9C-0D9A6228F01E}"/>
              </a:ext>
            </a:extLst>
          </p:cNvPr>
          <p:cNvCxnSpPr>
            <a:cxnSpLocks/>
          </p:cNvCxnSpPr>
          <p:nvPr/>
        </p:nvCxnSpPr>
        <p:spPr>
          <a:xfrm>
            <a:off x="6516216" y="1211546"/>
            <a:ext cx="0" cy="3560940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A1843054-73D6-43AB-ADB3-C3957049F074}"/>
              </a:ext>
            </a:extLst>
          </p:cNvPr>
          <p:cNvCxnSpPr>
            <a:cxnSpLocks/>
          </p:cNvCxnSpPr>
          <p:nvPr/>
        </p:nvCxnSpPr>
        <p:spPr>
          <a:xfrm flipV="1">
            <a:off x="113076" y="4507416"/>
            <a:ext cx="8747374" cy="1440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sm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15EAA88-5771-4AB4-B3F5-23F7DEF55BDA}"/>
              </a:ext>
            </a:extLst>
          </p:cNvPr>
          <p:cNvSpPr/>
          <p:nvPr/>
        </p:nvSpPr>
        <p:spPr>
          <a:xfrm>
            <a:off x="323528" y="2117518"/>
            <a:ext cx="639992" cy="150203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FBD2711-E1B4-475E-BFAB-8367F16FE23F}"/>
              </a:ext>
            </a:extLst>
          </p:cNvPr>
          <p:cNvSpPr/>
          <p:nvPr/>
        </p:nvSpPr>
        <p:spPr>
          <a:xfrm>
            <a:off x="2413401" y="2334735"/>
            <a:ext cx="325912" cy="199155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2BCA51-A8E5-415F-A7F6-DA420B3FF9F2}"/>
              </a:ext>
            </a:extLst>
          </p:cNvPr>
          <p:cNvCxnSpPr>
            <a:cxnSpLocks/>
          </p:cNvCxnSpPr>
          <p:nvPr/>
        </p:nvCxnSpPr>
        <p:spPr>
          <a:xfrm>
            <a:off x="5251138" y="2352915"/>
            <a:ext cx="0" cy="2413223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69B0D60-B97E-4793-B2B3-EC6A11A3C507}"/>
              </a:ext>
            </a:extLst>
          </p:cNvPr>
          <p:cNvCxnSpPr>
            <a:cxnSpLocks/>
          </p:cNvCxnSpPr>
          <p:nvPr/>
        </p:nvCxnSpPr>
        <p:spPr>
          <a:xfrm flipV="1">
            <a:off x="199832" y="1799345"/>
            <a:ext cx="8784976" cy="14465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sm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59871CA-DBB0-40BE-B84B-D60F0989D104}"/>
              </a:ext>
            </a:extLst>
          </p:cNvPr>
          <p:cNvCxnSpPr>
            <a:cxnSpLocks/>
          </p:cNvCxnSpPr>
          <p:nvPr/>
        </p:nvCxnSpPr>
        <p:spPr>
          <a:xfrm>
            <a:off x="4804098" y="2348692"/>
            <a:ext cx="0" cy="2417444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45C9438-9FB0-4A16-A468-9293FD8865F4}"/>
              </a:ext>
            </a:extLst>
          </p:cNvPr>
          <p:cNvCxnSpPr>
            <a:cxnSpLocks/>
          </p:cNvCxnSpPr>
          <p:nvPr/>
        </p:nvCxnSpPr>
        <p:spPr>
          <a:xfrm>
            <a:off x="2804438" y="2348692"/>
            <a:ext cx="0" cy="2417444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1BCFBE2-D030-4B71-9982-5CCEBA144A10}"/>
              </a:ext>
            </a:extLst>
          </p:cNvPr>
          <p:cNvCxnSpPr>
            <a:cxnSpLocks/>
          </p:cNvCxnSpPr>
          <p:nvPr/>
        </p:nvCxnSpPr>
        <p:spPr>
          <a:xfrm>
            <a:off x="2444398" y="2348692"/>
            <a:ext cx="0" cy="2417444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2AAEF2F-A162-4A69-8767-4EBDCC5AAD9C}"/>
              </a:ext>
            </a:extLst>
          </p:cNvPr>
          <p:cNvCxnSpPr>
            <a:cxnSpLocks/>
          </p:cNvCxnSpPr>
          <p:nvPr/>
        </p:nvCxnSpPr>
        <p:spPr>
          <a:xfrm>
            <a:off x="948909" y="1514447"/>
            <a:ext cx="0" cy="3255910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5E256A0-478F-4FAC-859A-F93163C0C3A7}"/>
              </a:ext>
            </a:extLst>
          </p:cNvPr>
          <p:cNvCxnSpPr>
            <a:cxnSpLocks/>
          </p:cNvCxnSpPr>
          <p:nvPr/>
        </p:nvCxnSpPr>
        <p:spPr>
          <a:xfrm flipH="1">
            <a:off x="300672" y="1700808"/>
            <a:ext cx="8343233" cy="0"/>
          </a:xfrm>
          <a:prstGeom prst="line">
            <a:avLst/>
          </a:prstGeom>
          <a:ln w="12700">
            <a:solidFill>
              <a:srgbClr val="FFC000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CE5921F-0D05-446E-AC3D-A63C300DBBF1}"/>
              </a:ext>
            </a:extLst>
          </p:cNvPr>
          <p:cNvCxnSpPr>
            <a:cxnSpLocks/>
          </p:cNvCxnSpPr>
          <p:nvPr/>
        </p:nvCxnSpPr>
        <p:spPr>
          <a:xfrm flipH="1">
            <a:off x="300671" y="1949077"/>
            <a:ext cx="8519803" cy="0"/>
          </a:xfrm>
          <a:prstGeom prst="line">
            <a:avLst/>
          </a:prstGeom>
          <a:ln w="9525">
            <a:solidFill>
              <a:srgbClr val="FFFF00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B2504A0C-943B-4B09-921F-8313D592B8DD}"/>
              </a:ext>
            </a:extLst>
          </p:cNvPr>
          <p:cNvSpPr txBox="1"/>
          <p:nvPr/>
        </p:nvSpPr>
        <p:spPr>
          <a:xfrm>
            <a:off x="8604450" y="2192619"/>
            <a:ext cx="9882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1292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F5753A3-3D35-4802-8FAF-BA61A1EB1BAD}"/>
              </a:ext>
            </a:extLst>
          </p:cNvPr>
          <p:cNvSpPr txBox="1"/>
          <p:nvPr/>
        </p:nvSpPr>
        <p:spPr>
          <a:xfrm>
            <a:off x="8610375" y="1805687"/>
            <a:ext cx="8808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364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87BC168-B945-479D-ABC1-965DA6EABC25}"/>
              </a:ext>
            </a:extLst>
          </p:cNvPr>
          <p:cNvSpPr txBox="1"/>
          <p:nvPr/>
        </p:nvSpPr>
        <p:spPr>
          <a:xfrm>
            <a:off x="8921241" y="1648175"/>
            <a:ext cx="296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12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F064C56-2836-4466-A202-1B7089735093}"/>
              </a:ext>
            </a:extLst>
          </p:cNvPr>
          <p:cNvSpPr txBox="1"/>
          <p:nvPr/>
        </p:nvSpPr>
        <p:spPr>
          <a:xfrm>
            <a:off x="6504167" y="2751313"/>
            <a:ext cx="335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65C69E2-AD36-4F13-B4A6-D3C34493B65C}"/>
              </a:ext>
            </a:extLst>
          </p:cNvPr>
          <p:cNvCxnSpPr>
            <a:cxnSpLocks/>
          </p:cNvCxnSpPr>
          <p:nvPr/>
        </p:nvCxnSpPr>
        <p:spPr>
          <a:xfrm flipH="1">
            <a:off x="2393820" y="1386840"/>
            <a:ext cx="6480" cy="3379296"/>
          </a:xfrm>
          <a:prstGeom prst="line">
            <a:avLst/>
          </a:prstGeom>
          <a:ln w="12700">
            <a:solidFill>
              <a:srgbClr val="0070C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98D19344-66DA-46C9-9DAE-CD40CC9031CE}"/>
              </a:ext>
            </a:extLst>
          </p:cNvPr>
          <p:cNvSpPr txBox="1"/>
          <p:nvPr/>
        </p:nvSpPr>
        <p:spPr>
          <a:xfrm>
            <a:off x="1803805" y="1059577"/>
            <a:ext cx="1180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DSHM fixed position </a:t>
            </a:r>
          </a:p>
          <a:p>
            <a:pPr algn="ctr"/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cable tray</a:t>
            </a:r>
            <a:endParaRPr lang="en-GB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57F655A9-D8C1-4E9A-A1CE-F5E920E7181C}"/>
              </a:ext>
            </a:extLst>
          </p:cNvPr>
          <p:cNvCxnSpPr>
            <a:cxnSpLocks/>
          </p:cNvCxnSpPr>
          <p:nvPr/>
        </p:nvCxnSpPr>
        <p:spPr>
          <a:xfrm>
            <a:off x="6023370" y="1381760"/>
            <a:ext cx="0" cy="3384376"/>
          </a:xfrm>
          <a:prstGeom prst="line">
            <a:avLst/>
          </a:prstGeom>
          <a:ln w="12700">
            <a:solidFill>
              <a:srgbClr val="00B05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C2C0487-95C4-4CCA-BC50-9C44658FC6E8}"/>
              </a:ext>
            </a:extLst>
          </p:cNvPr>
          <p:cNvSpPr txBox="1"/>
          <p:nvPr/>
        </p:nvSpPr>
        <p:spPr>
          <a:xfrm>
            <a:off x="1343997" y="3686573"/>
            <a:ext cx="7276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r">
              <a:defRPr sz="9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Cable trays</a:t>
            </a:r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E145E9D-D001-4B09-8CF3-370EB2C316E6}"/>
              </a:ext>
            </a:extLst>
          </p:cNvPr>
          <p:cNvSpPr txBox="1"/>
          <p:nvPr/>
        </p:nvSpPr>
        <p:spPr>
          <a:xfrm>
            <a:off x="7184708" y="3707773"/>
            <a:ext cx="11965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r">
              <a:defRPr sz="9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Water pipes</a:t>
            </a:r>
            <a:endParaRPr lang="en-GB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64639AD-472E-4A08-A184-2B2FB2FADF16}"/>
              </a:ext>
            </a:extLst>
          </p:cNvPr>
          <p:cNvSpPr txBox="1"/>
          <p:nvPr/>
        </p:nvSpPr>
        <p:spPr>
          <a:xfrm>
            <a:off x="8623093" y="2656834"/>
            <a:ext cx="725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00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highlight>
                  <a:srgbClr val="FFFFFF"/>
                </a:highlight>
              </a:rPr>
              <a:t>2311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highlight>
                <a:srgbClr val="FFFFFF"/>
              </a:highlight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6257E2C-3823-4B17-95C0-019CD034D278}"/>
              </a:ext>
            </a:extLst>
          </p:cNvPr>
          <p:cNvSpPr txBox="1"/>
          <p:nvPr/>
        </p:nvSpPr>
        <p:spPr>
          <a:xfrm>
            <a:off x="5205730" y="2781508"/>
            <a:ext cx="4777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-2995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839B4FD-3EDA-4CE2-9D8B-20C58AB7B27D}"/>
              </a:ext>
            </a:extLst>
          </p:cNvPr>
          <p:cNvSpPr txBox="1"/>
          <p:nvPr/>
        </p:nvSpPr>
        <p:spPr>
          <a:xfrm>
            <a:off x="5875823" y="870274"/>
            <a:ext cx="1193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Final position of DFM rotation point</a:t>
            </a:r>
            <a:endParaRPr lang="en-GB" sz="900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518460-7605-4D15-9EE5-86D511558B58}"/>
              </a:ext>
            </a:extLst>
          </p:cNvPr>
          <p:cNvSpPr/>
          <p:nvPr/>
        </p:nvSpPr>
        <p:spPr>
          <a:xfrm>
            <a:off x="0" y="1285933"/>
            <a:ext cx="945590" cy="354200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E80C14B-BC82-4397-BEDB-3A4AEB84AB36}"/>
              </a:ext>
            </a:extLst>
          </p:cNvPr>
          <p:cNvSpPr txBox="1"/>
          <p:nvPr/>
        </p:nvSpPr>
        <p:spPr>
          <a:xfrm>
            <a:off x="-180528" y="1828475"/>
            <a:ext cx="11537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Lambda Plate axis</a:t>
            </a:r>
            <a:endParaRPr lang="en-GB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AF62034-8249-45A6-BA1A-20DC5E08F2D2}"/>
              </a:ext>
            </a:extLst>
          </p:cNvPr>
          <p:cNvSpPr txBox="1"/>
          <p:nvPr/>
        </p:nvSpPr>
        <p:spPr>
          <a:xfrm>
            <a:off x="-180528" y="2237056"/>
            <a:ext cx="11537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axis</a:t>
            </a:r>
            <a:endParaRPr lang="en-GB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F68AC6A-C4D3-47B6-AC7E-FC962DEC2448}"/>
              </a:ext>
            </a:extLst>
          </p:cNvPr>
          <p:cNvSpPr txBox="1"/>
          <p:nvPr/>
        </p:nvSpPr>
        <p:spPr>
          <a:xfrm>
            <a:off x="4742992" y="2781508"/>
            <a:ext cx="4946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-4077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BD865EE-C216-4C70-8F57-F441EDAA1CE7}"/>
              </a:ext>
            </a:extLst>
          </p:cNvPr>
          <p:cNvSpPr txBox="1"/>
          <p:nvPr/>
        </p:nvSpPr>
        <p:spPr>
          <a:xfrm>
            <a:off x="2744961" y="2781508"/>
            <a:ext cx="4851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-8844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0A22967-9CA9-48C7-8C02-23F1E8482AC7}"/>
              </a:ext>
            </a:extLst>
          </p:cNvPr>
          <p:cNvSpPr txBox="1"/>
          <p:nvPr/>
        </p:nvSpPr>
        <p:spPr>
          <a:xfrm>
            <a:off x="2393822" y="2781508"/>
            <a:ext cx="4851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-9704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B51A0A-1003-4E84-A1DF-82E41C88D3FC}"/>
              </a:ext>
            </a:extLst>
          </p:cNvPr>
          <p:cNvSpPr txBox="1"/>
          <p:nvPr/>
        </p:nvSpPr>
        <p:spPr>
          <a:xfrm>
            <a:off x="1967829" y="2781508"/>
            <a:ext cx="43508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-9824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9B47E78-CFA5-47B7-A62C-95893BB6BCA3}"/>
              </a:ext>
            </a:extLst>
          </p:cNvPr>
          <p:cNvSpPr txBox="1"/>
          <p:nvPr/>
        </p:nvSpPr>
        <p:spPr>
          <a:xfrm>
            <a:off x="909538" y="2781508"/>
            <a:ext cx="5059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-13154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7BA1464-42CC-44A9-B352-FB99E0DEF82A}"/>
              </a:ext>
            </a:extLst>
          </p:cNvPr>
          <p:cNvSpPr txBox="1"/>
          <p:nvPr/>
        </p:nvSpPr>
        <p:spPr>
          <a:xfrm>
            <a:off x="5113503" y="1180300"/>
            <a:ext cx="13664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DSHM-DFM interface</a:t>
            </a:r>
            <a:endParaRPr lang="en-GB" sz="900" b="1" dirty="0">
              <a:solidFill>
                <a:srgbClr val="00B050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548BD9C-448B-4844-BE91-5C950A0B0E46}"/>
              </a:ext>
            </a:extLst>
          </p:cNvPr>
          <p:cNvSpPr txBox="1"/>
          <p:nvPr/>
        </p:nvSpPr>
        <p:spPr>
          <a:xfrm>
            <a:off x="976586" y="3198168"/>
            <a:ext cx="1435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TAXN</a:t>
            </a:r>
            <a:endParaRPr lang="en-GB" sz="900" b="1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44AB596-0021-4807-84D4-A2DDDF48BAC8}"/>
              </a:ext>
            </a:extLst>
          </p:cNvPr>
          <p:cNvSpPr txBox="1"/>
          <p:nvPr/>
        </p:nvSpPr>
        <p:spPr>
          <a:xfrm>
            <a:off x="2782175" y="3198168"/>
            <a:ext cx="19940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Collimators</a:t>
            </a:r>
            <a:endParaRPr lang="en-GB" sz="900" b="1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DBFFE9C-E3C8-42C0-A823-969C3D13CF97}"/>
              </a:ext>
            </a:extLst>
          </p:cNvPr>
          <p:cNvSpPr txBox="1"/>
          <p:nvPr/>
        </p:nvSpPr>
        <p:spPr>
          <a:xfrm>
            <a:off x="5609567" y="3191728"/>
            <a:ext cx="12666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D2</a:t>
            </a:r>
            <a:endParaRPr lang="en-GB" sz="900" b="1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624E12C-20C6-4AFB-A0C3-331DB054D619}"/>
              </a:ext>
            </a:extLst>
          </p:cNvPr>
          <p:cNvCxnSpPr/>
          <p:nvPr/>
        </p:nvCxnSpPr>
        <p:spPr>
          <a:xfrm flipH="1" flipV="1">
            <a:off x="3851920" y="1051917"/>
            <a:ext cx="2592288" cy="897160"/>
          </a:xfrm>
          <a:prstGeom prst="line">
            <a:avLst/>
          </a:prstGeom>
          <a:ln w="6350">
            <a:solidFill>
              <a:schemeClr val="tx1">
                <a:lumMod val="95000"/>
                <a:lumOff val="5000"/>
              </a:schemeClr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Arc 15">
            <a:extLst>
              <a:ext uri="{FF2B5EF4-FFF2-40B4-BE49-F238E27FC236}">
                <a16:creationId xmlns:a16="http://schemas.microsoft.com/office/drawing/2014/main" id="{3C8797C6-9B2D-4A1E-BCBA-0214413EAEAA}"/>
              </a:ext>
            </a:extLst>
          </p:cNvPr>
          <p:cNvSpPr/>
          <p:nvPr/>
        </p:nvSpPr>
        <p:spPr>
          <a:xfrm rot="14217603">
            <a:off x="4578269" y="991078"/>
            <a:ext cx="1556027" cy="1556027"/>
          </a:xfrm>
          <a:prstGeom prst="arc">
            <a:avLst>
              <a:gd name="adj1" fmla="val 17369365"/>
              <a:gd name="adj2" fmla="val 20044657"/>
            </a:avLst>
          </a:prstGeom>
          <a:ln w="6350"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7C810AF-B5D5-492C-8172-834789BC1132}"/>
              </a:ext>
            </a:extLst>
          </p:cNvPr>
          <p:cNvSpPr txBox="1"/>
          <p:nvPr/>
        </p:nvSpPr>
        <p:spPr>
          <a:xfrm>
            <a:off x="4163375" y="1299003"/>
            <a:ext cx="5444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18.5 deg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9583B806-2091-4637-8886-F72EF1243290}"/>
              </a:ext>
            </a:extLst>
          </p:cNvPr>
          <p:cNvCxnSpPr>
            <a:cxnSpLocks/>
            <a:stCxn id="87" idx="1"/>
            <a:endCxn id="85" idx="3"/>
          </p:cNvCxnSpPr>
          <p:nvPr/>
        </p:nvCxnSpPr>
        <p:spPr>
          <a:xfrm flipH="1" flipV="1">
            <a:off x="973234" y="4119190"/>
            <a:ext cx="7651073" cy="2903"/>
          </a:xfrm>
          <a:prstGeom prst="line">
            <a:avLst/>
          </a:prstGeom>
          <a:ln w="12700">
            <a:solidFill>
              <a:srgbClr val="FFFF00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B0C81B30-AF47-422A-B051-DBFDC70DB238}"/>
              </a:ext>
            </a:extLst>
          </p:cNvPr>
          <p:cNvSpPr txBox="1"/>
          <p:nvPr/>
        </p:nvSpPr>
        <p:spPr>
          <a:xfrm>
            <a:off x="-180528" y="4003772"/>
            <a:ext cx="11537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DSHM on QXL</a:t>
            </a:r>
            <a:endParaRPr lang="en-GB" sz="900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C4AD508-FEA6-40FE-825D-F785C3F664AE}"/>
              </a:ext>
            </a:extLst>
          </p:cNvPr>
          <p:cNvSpPr txBox="1"/>
          <p:nvPr/>
        </p:nvSpPr>
        <p:spPr>
          <a:xfrm>
            <a:off x="-180528" y="4406820"/>
            <a:ext cx="11537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Beam axis</a:t>
            </a:r>
            <a:endParaRPr lang="en-GB" sz="90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5FBB127-FF6B-41A1-B102-C134380502E4}"/>
              </a:ext>
            </a:extLst>
          </p:cNvPr>
          <p:cNvSpPr txBox="1"/>
          <p:nvPr/>
        </p:nvSpPr>
        <p:spPr>
          <a:xfrm>
            <a:off x="8624307" y="3998982"/>
            <a:ext cx="9882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1044</a:t>
            </a:r>
            <a:endParaRPr lang="en-GB" sz="1000" dirty="0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230A4295-91D5-43CA-A0D5-0E856DC4A71E}"/>
              </a:ext>
            </a:extLst>
          </p:cNvPr>
          <p:cNvCxnSpPr>
            <a:cxnSpLocks/>
            <a:stCxn id="63" idx="1"/>
            <a:endCxn id="59" idx="3"/>
          </p:cNvCxnSpPr>
          <p:nvPr/>
        </p:nvCxnSpPr>
        <p:spPr>
          <a:xfrm flipH="1">
            <a:off x="973232" y="2315728"/>
            <a:ext cx="7631216" cy="36744"/>
          </a:xfrm>
          <a:prstGeom prst="line">
            <a:avLst/>
          </a:prstGeom>
          <a:ln w="9525">
            <a:solidFill>
              <a:srgbClr val="FFFF00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0D2C5344-BC5B-4D86-BFAA-EB6BDE19E1E6}"/>
              </a:ext>
            </a:extLst>
          </p:cNvPr>
          <p:cNvSpPr txBox="1"/>
          <p:nvPr/>
        </p:nvSpPr>
        <p:spPr>
          <a:xfrm>
            <a:off x="-180528" y="1547500"/>
            <a:ext cx="1153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SC-Link height</a:t>
            </a:r>
          </a:p>
          <a:p>
            <a:pPr algn="r"/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DFM Rotation pt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5719789-083B-40B1-8D16-332E5DE2A914}"/>
              </a:ext>
            </a:extLst>
          </p:cNvPr>
          <p:cNvSpPr txBox="1"/>
          <p:nvPr/>
        </p:nvSpPr>
        <p:spPr>
          <a:xfrm>
            <a:off x="1" y="5079453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accent5"/>
                </a:solidFill>
              </a:rPr>
              <a:t>Referential</a:t>
            </a:r>
            <a:r>
              <a:rPr lang="en-US" dirty="0">
                <a:solidFill>
                  <a:schemeClr val="accent5"/>
                </a:solidFill>
              </a:rPr>
              <a:t> : Axis of rotation DFM frame / beam / Perpendicular to Beam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b="1" dirty="0" err="1">
                <a:solidFill>
                  <a:schemeClr val="accent5"/>
                </a:solidFill>
              </a:rPr>
              <a:t>DSHm</a:t>
            </a:r>
            <a:r>
              <a:rPr lang="en-US" b="1" dirty="0">
                <a:solidFill>
                  <a:schemeClr val="accent5"/>
                </a:solidFill>
              </a:rPr>
              <a:t> routing </a:t>
            </a:r>
            <a:r>
              <a:rPr lang="en-US" dirty="0">
                <a:solidFill>
                  <a:schemeClr val="accent5"/>
                </a:solidFill>
              </a:rPr>
              <a:t>: in tray over QXL, behind TAXN, ascending slope behind and over collimator reserved space, fixed on tunnel ceiling up to DFM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EB336CE-F96C-408B-8E52-AEA2BE29BBC2}"/>
              </a:ext>
            </a:extLst>
          </p:cNvPr>
          <p:cNvSpPr txBox="1"/>
          <p:nvPr/>
        </p:nvSpPr>
        <p:spPr>
          <a:xfrm>
            <a:off x="5963419" y="2781508"/>
            <a:ext cx="4960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-1196</a:t>
            </a:r>
            <a:endParaRPr lang="en-GB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511DB98-9BDC-4167-BDA4-0CC4F7682A2E}"/>
              </a:ext>
            </a:extLst>
          </p:cNvPr>
          <p:cNvSpPr txBox="1"/>
          <p:nvPr/>
        </p:nvSpPr>
        <p:spPr>
          <a:xfrm>
            <a:off x="8610373" y="1574132"/>
            <a:ext cx="3892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264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76B992D-4567-4F8E-8C5D-27547F29DDDD}"/>
              </a:ext>
            </a:extLst>
          </p:cNvPr>
          <p:cNvSpPr txBox="1"/>
          <p:nvPr/>
        </p:nvSpPr>
        <p:spPr>
          <a:xfrm>
            <a:off x="-180528" y="2636912"/>
            <a:ext cx="11537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Tunnel floor</a:t>
            </a:r>
            <a:endParaRPr lang="en-GB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08A316F0-F424-47BC-AF32-AF71A00AAAFC}"/>
              </a:ext>
            </a:extLst>
          </p:cNvPr>
          <p:cNvCxnSpPr>
            <a:cxnSpLocks/>
            <a:stCxn id="65" idx="3"/>
          </p:cNvCxnSpPr>
          <p:nvPr/>
        </p:nvCxnSpPr>
        <p:spPr>
          <a:xfrm flipH="1" flipV="1">
            <a:off x="2311125" y="2888456"/>
            <a:ext cx="91791" cy="774"/>
          </a:xfrm>
          <a:prstGeom prst="line">
            <a:avLst/>
          </a:prstGeom>
          <a:ln w="12700">
            <a:solidFill>
              <a:srgbClr val="0070C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45D275A8-6A54-46E1-BBB8-06D2533DD8E7}"/>
              </a:ext>
            </a:extLst>
          </p:cNvPr>
          <p:cNvSpPr txBox="1"/>
          <p:nvPr/>
        </p:nvSpPr>
        <p:spPr>
          <a:xfrm>
            <a:off x="6506552" y="2979063"/>
            <a:ext cx="1377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139308 ← To IP 5R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E3F883F-DBB1-42D9-A67C-5EECF5499F5B}"/>
              </a:ext>
            </a:extLst>
          </p:cNvPr>
          <p:cNvSpPr txBox="1"/>
          <p:nvPr/>
        </p:nvSpPr>
        <p:spPr>
          <a:xfrm>
            <a:off x="8805340" y="4368918"/>
            <a:ext cx="296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69F116-3584-41E9-87AE-3A0A56433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B953589-327C-467B-867D-B8C8D1D49870}"/>
              </a:ext>
            </a:extLst>
          </p:cNvPr>
          <p:cNvSpPr txBox="1"/>
          <p:nvPr/>
        </p:nvSpPr>
        <p:spPr>
          <a:xfrm>
            <a:off x="3030823" y="2788097"/>
            <a:ext cx="23578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(Side view transport side)</a:t>
            </a:r>
            <a:endParaRPr lang="en-GB" sz="11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357694C-4ACD-4F6B-A6A4-1AB7B4213F10}"/>
              </a:ext>
            </a:extLst>
          </p:cNvPr>
          <p:cNvSpPr txBox="1"/>
          <p:nvPr/>
        </p:nvSpPr>
        <p:spPr>
          <a:xfrm>
            <a:off x="3078241" y="4754213"/>
            <a:ext cx="8509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(Top view)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530453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chart&#10;&#10;Description automatically generated">
            <a:extLst>
              <a:ext uri="{FF2B5EF4-FFF2-40B4-BE49-F238E27FC236}">
                <a16:creationId xmlns:a16="http://schemas.microsoft.com/office/drawing/2014/main" id="{50F4C8EA-577B-4FC0-AE9F-73C98E04E5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12" t="34630" b="28743"/>
          <a:stretch/>
        </p:blipFill>
        <p:spPr>
          <a:xfrm>
            <a:off x="467999" y="4573356"/>
            <a:ext cx="6145200" cy="1322955"/>
          </a:xfrm>
          <a:prstGeom prst="rect">
            <a:avLst/>
          </a:prstGeom>
        </p:spPr>
      </p:pic>
      <p:pic>
        <p:nvPicPr>
          <p:cNvPr id="7" name="Picture 6" descr="A close-up of a syringe&#10;&#10;Description automatically generated with medium confidence">
            <a:extLst>
              <a:ext uri="{FF2B5EF4-FFF2-40B4-BE49-F238E27FC236}">
                <a16:creationId xmlns:a16="http://schemas.microsoft.com/office/drawing/2014/main" id="{59067C37-95B9-475B-B79A-EDE3E27D9E7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t="41847" b="33966"/>
          <a:stretch/>
        </p:blipFill>
        <p:spPr>
          <a:xfrm>
            <a:off x="468000" y="3507938"/>
            <a:ext cx="6129650" cy="737161"/>
          </a:xfrm>
          <a:prstGeom prst="rect">
            <a:avLst/>
          </a:prstGeom>
        </p:spPr>
      </p:pic>
      <p:pic>
        <p:nvPicPr>
          <p:cNvPr id="21" name="Picture 20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E900FB4E-7B2A-4FBF-9990-F61F7B2FCCB8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5"/>
          <a:srcRect l="3986" t="34631" b="27644"/>
          <a:stretch/>
        </p:blipFill>
        <p:spPr>
          <a:xfrm>
            <a:off x="468000" y="1591200"/>
            <a:ext cx="6145006" cy="1350000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0B2A75E1-D7C0-4A42-ABE7-CFD56C3A2CDA}"/>
              </a:ext>
            </a:extLst>
          </p:cNvPr>
          <p:cNvSpPr/>
          <p:nvPr/>
        </p:nvSpPr>
        <p:spPr>
          <a:xfrm>
            <a:off x="429474" y="1268760"/>
            <a:ext cx="6219727" cy="480042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9821" y="12408"/>
            <a:ext cx="7920000" cy="495606"/>
          </a:xfrm>
          <a:ln>
            <a:noFill/>
          </a:ln>
        </p:spPr>
        <p:txBody>
          <a:bodyPr/>
          <a:lstStyle/>
          <a:p>
            <a:r>
              <a:rPr lang="en-US" dirty="0"/>
              <a:t>#1 : initial positions of DSHM and DFM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DFM detailed design review – 18.01.2022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6BC8003-DFBE-4433-BA2F-E2326EEFBEC1}"/>
              </a:ext>
            </a:extLst>
          </p:cNvPr>
          <p:cNvCxnSpPr>
            <a:cxnSpLocks/>
          </p:cNvCxnSpPr>
          <p:nvPr/>
        </p:nvCxnSpPr>
        <p:spPr>
          <a:xfrm>
            <a:off x="4479821" y="1340768"/>
            <a:ext cx="0" cy="4778430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triangl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FF59CB9-B046-44C5-9616-042A993337D3}"/>
              </a:ext>
            </a:extLst>
          </p:cNvPr>
          <p:cNvCxnSpPr>
            <a:cxnSpLocks/>
          </p:cNvCxnSpPr>
          <p:nvPr/>
        </p:nvCxnSpPr>
        <p:spPr>
          <a:xfrm flipV="1">
            <a:off x="466912" y="1916832"/>
            <a:ext cx="6265328" cy="10464"/>
          </a:xfrm>
          <a:prstGeom prst="straightConnector1">
            <a:avLst/>
          </a:prstGeom>
          <a:ln w="3175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93999D2-DEAA-4B60-98F3-5E86FE194E1C}"/>
              </a:ext>
            </a:extLst>
          </p:cNvPr>
          <p:cNvCxnSpPr>
            <a:cxnSpLocks/>
          </p:cNvCxnSpPr>
          <p:nvPr/>
        </p:nvCxnSpPr>
        <p:spPr>
          <a:xfrm>
            <a:off x="467798" y="1416464"/>
            <a:ext cx="0" cy="4538805"/>
          </a:xfrm>
          <a:prstGeom prst="line">
            <a:avLst/>
          </a:prstGeom>
          <a:ln w="3175">
            <a:solidFill>
              <a:srgbClr val="0070C0"/>
            </a:solidFill>
            <a:prstDash val="solid"/>
            <a:headEnd type="non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5131150-0FE9-43D4-9115-0E45F61ED46C}"/>
              </a:ext>
            </a:extLst>
          </p:cNvPr>
          <p:cNvCxnSpPr>
            <a:cxnSpLocks/>
          </p:cNvCxnSpPr>
          <p:nvPr/>
        </p:nvCxnSpPr>
        <p:spPr>
          <a:xfrm>
            <a:off x="5387758" y="1586409"/>
            <a:ext cx="0" cy="4368861"/>
          </a:xfrm>
          <a:prstGeom prst="line">
            <a:avLst/>
          </a:prstGeom>
          <a:ln w="6350">
            <a:solidFill>
              <a:schemeClr val="tx1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80693A8E-CCD3-4EC6-80BB-3AD56D5081EF}"/>
              </a:ext>
            </a:extLst>
          </p:cNvPr>
          <p:cNvSpPr txBox="1"/>
          <p:nvPr/>
        </p:nvSpPr>
        <p:spPr>
          <a:xfrm>
            <a:off x="4664182" y="1385372"/>
            <a:ext cx="14492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latin typeface="Calibri" panose="020F0502020204030204" pitchFamily="34" charset="0"/>
                <a:cs typeface="Calibri" panose="020F0502020204030204" pitchFamily="34" charset="0"/>
              </a:rPr>
              <a:t>Rotation point position</a:t>
            </a:r>
            <a:endParaRPr lang="en-GB" sz="900" b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B6FDDBF-C146-4A38-A1A5-12C605E21C4C}"/>
              </a:ext>
            </a:extLst>
          </p:cNvPr>
          <p:cNvSpPr txBox="1"/>
          <p:nvPr/>
        </p:nvSpPr>
        <p:spPr>
          <a:xfrm>
            <a:off x="429472" y="1289922"/>
            <a:ext cx="1366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DSHM fixed position </a:t>
            </a:r>
          </a:p>
          <a:p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in cable tray</a:t>
            </a:r>
            <a:endParaRPr lang="en-GB" sz="900" dirty="0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4257940-D170-4E18-AE84-BDC0CE0F3CAF}"/>
              </a:ext>
            </a:extLst>
          </p:cNvPr>
          <p:cNvCxnSpPr>
            <a:cxnSpLocks/>
          </p:cNvCxnSpPr>
          <p:nvPr/>
        </p:nvCxnSpPr>
        <p:spPr>
          <a:xfrm flipH="1">
            <a:off x="466914" y="5063892"/>
            <a:ext cx="5401233" cy="0"/>
          </a:xfrm>
          <a:prstGeom prst="line">
            <a:avLst/>
          </a:prstGeom>
          <a:ln w="6350">
            <a:solidFill>
              <a:srgbClr val="0070C0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230922E-F09A-4B9E-AB3E-6D2F2A716B9C}"/>
              </a:ext>
            </a:extLst>
          </p:cNvPr>
          <p:cNvCxnSpPr>
            <a:cxnSpLocks/>
          </p:cNvCxnSpPr>
          <p:nvPr/>
        </p:nvCxnSpPr>
        <p:spPr>
          <a:xfrm>
            <a:off x="4210007" y="1601648"/>
            <a:ext cx="0" cy="4368861"/>
          </a:xfrm>
          <a:prstGeom prst="line">
            <a:avLst/>
          </a:prstGeom>
          <a:ln w="9525">
            <a:solidFill>
              <a:srgbClr val="00B05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78727200-751B-4EA5-9E8B-A16D936DDF36}"/>
              </a:ext>
            </a:extLst>
          </p:cNvPr>
          <p:cNvSpPr txBox="1"/>
          <p:nvPr/>
        </p:nvSpPr>
        <p:spPr>
          <a:xfrm>
            <a:off x="4155600" y="2832430"/>
            <a:ext cx="8808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-647</a:t>
            </a:r>
            <a:endParaRPr lang="en-GB" sz="8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9797278-1F7C-4254-AD84-2EC918A4B9FD}"/>
              </a:ext>
            </a:extLst>
          </p:cNvPr>
          <p:cNvSpPr txBox="1"/>
          <p:nvPr/>
        </p:nvSpPr>
        <p:spPr>
          <a:xfrm>
            <a:off x="5347347" y="2824797"/>
            <a:ext cx="8808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2250</a:t>
            </a:r>
            <a:endParaRPr lang="en-GB" sz="8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1E4350-A0B6-40A0-9766-5EC4D0D364AB}"/>
              </a:ext>
            </a:extLst>
          </p:cNvPr>
          <p:cNvSpPr txBox="1"/>
          <p:nvPr/>
        </p:nvSpPr>
        <p:spPr>
          <a:xfrm>
            <a:off x="6760800" y="1526402"/>
            <a:ext cx="240415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Tunnel configuration for </a:t>
            </a:r>
          </a:p>
          <a:p>
            <a:r>
              <a:rPr lang="en-US" sz="1000" b="1" dirty="0"/>
              <a:t>installation : 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DSHM in place up to the fixed position in cable tray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Collimators removed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Absence of D2 preferred but not necessary</a:t>
            </a:r>
            <a:endParaRPr lang="en-GB" sz="1000" dirty="0"/>
          </a:p>
          <a:p>
            <a:endParaRPr lang="en-US" sz="1000" b="1" dirty="0"/>
          </a:p>
          <a:p>
            <a:r>
              <a:rPr lang="en-US" sz="1000" b="1" dirty="0"/>
              <a:t>DFM: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Inclined parallel to beam axis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Slid 2.25m away from nominal position</a:t>
            </a:r>
          </a:p>
          <a:p>
            <a:endParaRPr lang="en-US" sz="1000" b="1" dirty="0"/>
          </a:p>
          <a:p>
            <a:r>
              <a:rPr lang="en-US" sz="1000" b="1" dirty="0"/>
              <a:t>DSHM: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Parallel to beam axis</a:t>
            </a:r>
          </a:p>
          <a:p>
            <a:pPr marL="171450" indent="-171450">
              <a:buFontTx/>
              <a:buChar char="-"/>
            </a:pPr>
            <a:r>
              <a:rPr lang="en-US" sz="1000" dirty="0">
                <a:highlight>
                  <a:srgbClr val="FFFFFF"/>
                </a:highlight>
              </a:rPr>
              <a:t>4.6</a:t>
            </a:r>
            <a:r>
              <a:rPr lang="en-US" sz="1000" dirty="0"/>
              <a:t> last meters in plane with beam axis &amp; straight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Equipped with head support tooling and alignment tool</a:t>
            </a:r>
          </a:p>
          <a:p>
            <a:pPr marL="285750" indent="-285750">
              <a:buFontTx/>
              <a:buChar char="-"/>
            </a:pPr>
            <a:endParaRPr lang="en-GB" sz="1000" dirty="0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CE637C33-89A1-491B-95B9-F0876AE1F2E1}"/>
              </a:ext>
            </a:extLst>
          </p:cNvPr>
          <p:cNvCxnSpPr>
            <a:cxnSpLocks/>
          </p:cNvCxnSpPr>
          <p:nvPr/>
        </p:nvCxnSpPr>
        <p:spPr>
          <a:xfrm>
            <a:off x="468002" y="3998378"/>
            <a:ext cx="6258951" cy="10462"/>
          </a:xfrm>
          <a:prstGeom prst="straightConnector1">
            <a:avLst/>
          </a:prstGeom>
          <a:ln w="6350">
            <a:solidFill>
              <a:schemeClr val="tx1"/>
            </a:solidFill>
            <a:prstDash val="solid"/>
            <a:headEnd type="non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18EB21A8-A917-485C-8796-CF1B5C8B6B33}"/>
              </a:ext>
            </a:extLst>
          </p:cNvPr>
          <p:cNvCxnSpPr>
            <a:cxnSpLocks/>
          </p:cNvCxnSpPr>
          <p:nvPr/>
        </p:nvCxnSpPr>
        <p:spPr>
          <a:xfrm flipV="1">
            <a:off x="468000" y="5382634"/>
            <a:ext cx="4196180" cy="6930"/>
          </a:xfrm>
          <a:prstGeom prst="straightConnector1">
            <a:avLst/>
          </a:prstGeom>
          <a:ln w="9525">
            <a:solidFill>
              <a:srgbClr val="FFC000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13FA2E9B-DA51-4441-830F-ED9CC5AB783E}"/>
              </a:ext>
            </a:extLst>
          </p:cNvPr>
          <p:cNvSpPr txBox="1"/>
          <p:nvPr/>
        </p:nvSpPr>
        <p:spPr>
          <a:xfrm>
            <a:off x="400611" y="2844178"/>
            <a:ext cx="4226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-9824</a:t>
            </a:r>
            <a:endParaRPr lang="en-GB" sz="800" dirty="0">
              <a:solidFill>
                <a:srgbClr val="0070C0"/>
              </a:solidFill>
              <a:highlight>
                <a:srgbClr val="FFFF00"/>
              </a:highlight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1AA67EA-3150-4C4A-A768-10B4C1D9C8E5}"/>
              </a:ext>
            </a:extLst>
          </p:cNvPr>
          <p:cNvCxnSpPr>
            <a:cxnSpLocks/>
          </p:cNvCxnSpPr>
          <p:nvPr/>
        </p:nvCxnSpPr>
        <p:spPr>
          <a:xfrm>
            <a:off x="2292279" y="1601648"/>
            <a:ext cx="0" cy="4368861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099DF0CC-FAC9-4252-8D01-1D39D1C63376}"/>
              </a:ext>
            </a:extLst>
          </p:cNvPr>
          <p:cNvSpPr txBox="1"/>
          <p:nvPr/>
        </p:nvSpPr>
        <p:spPr>
          <a:xfrm>
            <a:off x="2317652" y="3501008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4633</a:t>
            </a:r>
            <a:endParaRPr lang="en-GB" sz="900" dirty="0">
              <a:highlight>
                <a:srgbClr val="FFFFFF"/>
              </a:highlight>
            </a:endParaRPr>
          </a:p>
          <a:p>
            <a:pPr algn="ctr"/>
            <a:r>
              <a:rPr lang="en-US" sz="9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←   DSHM straight // to beam axis   →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67A56D9-71C6-4E75-B895-9CF76325E5BB}"/>
              </a:ext>
            </a:extLst>
          </p:cNvPr>
          <p:cNvSpPr txBox="1"/>
          <p:nvPr/>
        </p:nvSpPr>
        <p:spPr>
          <a:xfrm>
            <a:off x="107506" y="5265500"/>
            <a:ext cx="5118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-1150</a:t>
            </a:r>
            <a:endParaRPr lang="en-GB" sz="800" dirty="0">
              <a:solidFill>
                <a:srgbClr val="FFC000"/>
              </a:solidFill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96090EB-F8A9-44E4-9BF0-21375399D3D3}"/>
              </a:ext>
            </a:extLst>
          </p:cNvPr>
          <p:cNvCxnSpPr>
            <a:cxnSpLocks/>
          </p:cNvCxnSpPr>
          <p:nvPr/>
        </p:nvCxnSpPr>
        <p:spPr>
          <a:xfrm>
            <a:off x="357662" y="3614567"/>
            <a:ext cx="28665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0F94880A-A878-4F41-A497-5696D5D52DF4}"/>
              </a:ext>
            </a:extLst>
          </p:cNvPr>
          <p:cNvSpPr txBox="1"/>
          <p:nvPr/>
        </p:nvSpPr>
        <p:spPr>
          <a:xfrm rot="16200000">
            <a:off x="3123" y="3709726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← 990 →</a:t>
            </a:r>
            <a:endParaRPr lang="en-GB" sz="800" dirty="0">
              <a:highlight>
                <a:srgbClr val="FFFFFF"/>
              </a:highlight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B22B071-F58E-4E50-B4B3-BC5C94A17AE1}"/>
              </a:ext>
            </a:extLst>
          </p:cNvPr>
          <p:cNvSpPr txBox="1"/>
          <p:nvPr/>
        </p:nvSpPr>
        <p:spPr>
          <a:xfrm>
            <a:off x="2292281" y="2833478"/>
            <a:ext cx="8808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ighlight>
                  <a:srgbClr val="FFFFFF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-5280</a:t>
            </a:r>
            <a:endParaRPr lang="en-GB" sz="800" dirty="0">
              <a:highlight>
                <a:srgbClr val="FFFFFF"/>
              </a:highlight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2FFCB7D-A8D2-448C-BA7A-46501755B1BC}"/>
              </a:ext>
            </a:extLst>
          </p:cNvPr>
          <p:cNvSpPr txBox="1"/>
          <p:nvPr/>
        </p:nvSpPr>
        <p:spPr>
          <a:xfrm>
            <a:off x="2895629" y="1400654"/>
            <a:ext cx="14492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DSHM Head</a:t>
            </a:r>
            <a:endParaRPr lang="en-GB" sz="900" b="1" dirty="0">
              <a:solidFill>
                <a:srgbClr val="00B050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92275D3-A813-473D-9FAF-5B07B85300B9}"/>
              </a:ext>
            </a:extLst>
          </p:cNvPr>
          <p:cNvSpPr txBox="1"/>
          <p:nvPr/>
        </p:nvSpPr>
        <p:spPr>
          <a:xfrm>
            <a:off x="299107" y="4796800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DA0D657-5656-4A6E-9A86-AA50F81EB7E9}"/>
              </a:ext>
            </a:extLst>
          </p:cNvPr>
          <p:cNvSpPr txBox="1"/>
          <p:nvPr/>
        </p:nvSpPr>
        <p:spPr>
          <a:xfrm rot="900000">
            <a:off x="788345" y="3432067"/>
            <a:ext cx="149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3509</a:t>
            </a:r>
            <a:endParaRPr lang="en-GB" sz="900" dirty="0"/>
          </a:p>
          <a:p>
            <a:pPr algn="ctr"/>
            <a:r>
              <a:rPr lang="en-US" sz="900" dirty="0">
                <a:latin typeface="Calibri" panose="020F0502020204030204" pitchFamily="34" charset="0"/>
                <a:cs typeface="Calibri" panose="020F0502020204030204" pitchFamily="34" charset="0"/>
              </a:rPr>
              <a:t>←          Slope length          →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6F00FB33-35CD-4213-B066-4CCDF934F127}"/>
              </a:ext>
            </a:extLst>
          </p:cNvPr>
          <p:cNvCxnSpPr/>
          <p:nvPr/>
        </p:nvCxnSpPr>
        <p:spPr>
          <a:xfrm flipV="1">
            <a:off x="762172" y="3313080"/>
            <a:ext cx="114406" cy="342954"/>
          </a:xfrm>
          <a:prstGeom prst="line">
            <a:avLst/>
          </a:prstGeom>
          <a:ln w="3175">
            <a:solidFill>
              <a:schemeClr val="bg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6DF5B028-FC11-44A6-A3C9-8F98777F1B65}"/>
              </a:ext>
            </a:extLst>
          </p:cNvPr>
          <p:cNvCxnSpPr/>
          <p:nvPr/>
        </p:nvCxnSpPr>
        <p:spPr>
          <a:xfrm flipV="1">
            <a:off x="2146168" y="3655424"/>
            <a:ext cx="114406" cy="342954"/>
          </a:xfrm>
          <a:prstGeom prst="line">
            <a:avLst/>
          </a:prstGeom>
          <a:ln w="3175">
            <a:solidFill>
              <a:schemeClr val="bg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Arc 90">
            <a:extLst>
              <a:ext uri="{FF2B5EF4-FFF2-40B4-BE49-F238E27FC236}">
                <a16:creationId xmlns:a16="http://schemas.microsoft.com/office/drawing/2014/main" id="{BAF5EAD7-A7CC-44F2-9AEE-299EA2E55B53}"/>
              </a:ext>
            </a:extLst>
          </p:cNvPr>
          <p:cNvSpPr/>
          <p:nvPr/>
        </p:nvSpPr>
        <p:spPr>
          <a:xfrm rot="12844698">
            <a:off x="992743" y="3535372"/>
            <a:ext cx="761020" cy="838171"/>
          </a:xfrm>
          <a:prstGeom prst="arc">
            <a:avLst>
              <a:gd name="adj1" fmla="val 18979201"/>
              <a:gd name="adj2" fmla="val 0"/>
            </a:avLst>
          </a:prstGeom>
          <a:ln w="3175">
            <a:solidFill>
              <a:schemeClr val="tx1"/>
            </a:solidFill>
            <a:headEnd type="triangle" w="sm" len="med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32A29A8-6603-42B0-8E2D-DFFE49B53696}"/>
              </a:ext>
            </a:extLst>
          </p:cNvPr>
          <p:cNvSpPr txBox="1"/>
          <p:nvPr/>
        </p:nvSpPr>
        <p:spPr>
          <a:xfrm>
            <a:off x="529678" y="3763783"/>
            <a:ext cx="4375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ighlight>
                  <a:srgbClr val="FFFFFF"/>
                </a:highlight>
              </a:rPr>
              <a:t>14°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BF7B452D-D817-4EA6-8D60-B56D61AECAA0}"/>
              </a:ext>
            </a:extLst>
          </p:cNvPr>
          <p:cNvCxnSpPr>
            <a:cxnSpLocks/>
          </p:cNvCxnSpPr>
          <p:nvPr/>
        </p:nvCxnSpPr>
        <p:spPr>
          <a:xfrm flipH="1" flipV="1">
            <a:off x="644312" y="3619898"/>
            <a:ext cx="1501856" cy="387857"/>
          </a:xfrm>
          <a:prstGeom prst="line">
            <a:avLst/>
          </a:prstGeom>
          <a:ln w="6350"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82A677E-04BF-4A6E-ADED-5EC1D1AE18D4}"/>
              </a:ext>
            </a:extLst>
          </p:cNvPr>
          <p:cNvSpPr txBox="1"/>
          <p:nvPr/>
        </p:nvSpPr>
        <p:spPr>
          <a:xfrm>
            <a:off x="300310" y="1809110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0779F7B-B372-4FBA-BDD4-3A9A114E8D17}"/>
              </a:ext>
            </a:extLst>
          </p:cNvPr>
          <p:cNvSpPr txBox="1"/>
          <p:nvPr/>
        </p:nvSpPr>
        <p:spPr>
          <a:xfrm>
            <a:off x="300310" y="3880350"/>
            <a:ext cx="23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endParaRPr lang="en-GB" sz="800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EC06B92-2AE6-4957-9217-87FDC4D67C20}"/>
              </a:ext>
            </a:extLst>
          </p:cNvPr>
          <p:cNvCxnSpPr>
            <a:cxnSpLocks/>
          </p:cNvCxnSpPr>
          <p:nvPr/>
        </p:nvCxnSpPr>
        <p:spPr>
          <a:xfrm flipH="1">
            <a:off x="468002" y="4908952"/>
            <a:ext cx="6258951" cy="0"/>
          </a:xfrm>
          <a:prstGeom prst="line">
            <a:avLst/>
          </a:prstGeom>
          <a:ln w="6350">
            <a:solidFill>
              <a:schemeClr val="tx1"/>
            </a:solidFill>
            <a:prstDash val="solid"/>
            <a:headEnd type="triangle" w="sm" len="med"/>
            <a:tailEnd type="non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8C5E054-FB3E-44CD-875C-EF80438D77E9}"/>
              </a:ext>
            </a:extLst>
          </p:cNvPr>
          <p:cNvCxnSpPr/>
          <p:nvPr/>
        </p:nvCxnSpPr>
        <p:spPr>
          <a:xfrm>
            <a:off x="4595648" y="5428977"/>
            <a:ext cx="576064" cy="0"/>
          </a:xfrm>
          <a:prstGeom prst="line">
            <a:avLst/>
          </a:prstGeom>
          <a:ln w="50800">
            <a:solidFill>
              <a:srgbClr val="DED900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C1F63C6-69F0-412A-8A16-44A10229A988}"/>
              </a:ext>
            </a:extLst>
          </p:cNvPr>
          <p:cNvSpPr txBox="1"/>
          <p:nvPr/>
        </p:nvSpPr>
        <p:spPr>
          <a:xfrm>
            <a:off x="2411760" y="2988766"/>
            <a:ext cx="23578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(Side view transport side)</a:t>
            </a:r>
            <a:endParaRPr lang="en-GB" sz="11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49F118B-54D1-4DD1-AC6A-45BF583C5FEC}"/>
              </a:ext>
            </a:extLst>
          </p:cNvPr>
          <p:cNvSpPr txBox="1"/>
          <p:nvPr/>
        </p:nvSpPr>
        <p:spPr>
          <a:xfrm>
            <a:off x="2411760" y="4125974"/>
            <a:ext cx="8509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(Top view)</a:t>
            </a:r>
            <a:endParaRPr lang="en-GB" sz="11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491A284-6FE2-4E1E-A50F-B033686C3BE6}"/>
              </a:ext>
            </a:extLst>
          </p:cNvPr>
          <p:cNvSpPr txBox="1"/>
          <p:nvPr/>
        </p:nvSpPr>
        <p:spPr>
          <a:xfrm>
            <a:off x="2411760" y="5916160"/>
            <a:ext cx="19425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(Side view transport side without tunnel environment)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3646553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  <Note xmlns="8946e33d-fd2f-4ae4-8ee9-d90c129cdf9e">https://edms.cern.ch/document/1501701/</Note>
  </documentManagement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A084DA-9E04-4F41-8E4F-60AEAC39D8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8946e33d-fd2f-4ae4-8ee9-d90c129cdf9e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31667</TotalTime>
  <Words>2031</Words>
  <Application>Microsoft Office PowerPoint</Application>
  <PresentationFormat>On-screen Show (4:3)</PresentationFormat>
  <Paragraphs>502</Paragraphs>
  <Slides>25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Wingdings</vt:lpstr>
      <vt:lpstr>Thème Office</vt:lpstr>
      <vt:lpstr>1_Thème Office</vt:lpstr>
      <vt:lpstr>DFM engineering detailed design: - interfaces - assembly - installation (DSHM handling and connection to DFM) - maintenance</vt:lpstr>
      <vt:lpstr>DFM external interfaces</vt:lpstr>
      <vt:lpstr>DFM external interfaces</vt:lpstr>
      <vt:lpstr>DFM assembly summary</vt:lpstr>
      <vt:lpstr>DSHM-DFM installation Overview</vt:lpstr>
      <vt:lpstr>PowerPoint Presentation</vt:lpstr>
      <vt:lpstr>Key elements &amp; referential</vt:lpstr>
      <vt:lpstr>DSHM-DFM nominal configuration @ 5R</vt:lpstr>
      <vt:lpstr>#1 : initial positions of DSHM and DFM</vt:lpstr>
      <vt:lpstr>#2 : Lift DSHM to intermediate position</vt:lpstr>
      <vt:lpstr>#3 : Lift DSHM to insertion position</vt:lpstr>
      <vt:lpstr>#3 : Slide DFM to connection position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Mock-up for the measurement of displacement of MgB2 cable during tilting of DFM cryostat</vt:lpstr>
      <vt:lpstr>PowerPoint Presentation</vt:lpstr>
      <vt:lpstr>PowerPoint Presentation</vt:lpstr>
      <vt:lpstr>Thank you for your attention</vt:lpstr>
      <vt:lpstr>SPARE SLIDES</vt:lpstr>
      <vt:lpstr> Extraordinary Maintenance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Paul Schneider</cp:lastModifiedBy>
  <cp:revision>185</cp:revision>
  <dcterms:created xsi:type="dcterms:W3CDTF">2016-01-11T14:38:10Z</dcterms:created>
  <dcterms:modified xsi:type="dcterms:W3CDTF">2022-01-18T06:39:55Z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