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9.xml" ContentType="application/vnd.openxmlformats-officedocument.presentationml.slide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12192000" cy="6858000"/>
  <p:defaultTextStyle>
    <a:defPPr>
      <a:defRPr lang="en-GB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presProps" Target="presProps.xml" /><Relationship Id="rId24" Type="http://schemas.openxmlformats.org/officeDocument/2006/relationships/tableStyles" Target="tableStyles.xml" /><Relationship Id="rId2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Logo Slide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2 Pictures horizonta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11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4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 hidden="0"/>
          <p:cNvSpPr>
            <a:spLocks noGrp="1"/>
          </p:cNvSpPr>
          <p:nvPr isPhoto="0" userDrawn="0"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s and 2 Pictures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8" name="Picture Placeholder 7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3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 hidden="0"/>
          <p:cNvSpPr>
            <a:spLocks noGrp="1"/>
          </p:cNvSpPr>
          <p:nvPr isPhoto="0" userDrawn="0"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 lang="en-US"/>
          </a:p>
        </p:txBody>
      </p:sp>
      <p:sp>
        <p:nvSpPr>
          <p:cNvPr id="10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3 Pictures with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15" name="Text Placeholder 2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 hidden="0"/>
          <p:cNvSpPr>
            <a:spLocks noGrp="1"/>
          </p:cNvSpPr>
          <p:nvPr isPhoto="0" userDrawn="0"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 hidden="0"/>
          <p:cNvSpPr>
            <a:spLocks noGrp="1"/>
          </p:cNvSpPr>
          <p:nvPr isPhoto="0" userDrawn="0">
            <p:ph type="body" idx="22" hasCustomPrompt="0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 hidden="0"/>
          <p:cNvSpPr>
            <a:spLocks noGrp="1"/>
          </p:cNvSpPr>
          <p:nvPr isPhoto="0" userDrawn="0"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9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 in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9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Chapter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6" name="Date Placeholder 5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7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1_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Last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 hidden="0"/>
          <p:cNvSpPr txBox="1"/>
          <p:nvPr isPhoto="0" userDrawn="0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Slide with logo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ntent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ullete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0"/>
          <p:cNvSpPr>
            <a:spLocks noGrp="1"/>
          </p:cNvSpPr>
          <p:nvPr isPhoto="0" userDrawn="0"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ig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4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Full page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2 Conten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9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1" name="Footer Placeholder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2" name="Slide Number Placeholder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/>
            </a:fld>
            <a:endParaRPr lang="en-GB"/>
          </a:p>
        </p:txBody>
      </p:sp>
      <p:sp>
        <p:nvSpPr>
          <p:cNvPr id="7" name="Footer Placeholder 6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dt="1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google.com/url?sa=t&amp;rct=j&amp;q=&amp;esrc=s&amp;source=web&amp;cd=&amp;ved=2ahUKEwi249Kl_sf1AhVDrxoKHfArAZYQFnoECAgQAQ&amp;url=https%3A%2F%2Fados.web.psi.ch%2Fslsnotes%2Fsls1697.doc&amp;usg=AOvVaw1c8iT4mb5ZBVo8EhqfckYk" TargetMode="Externa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301238/contributions/691000/attachments/568287/782745/MKIHVBreakdownProductionQuestionsMKI.pdf" TargetMode="Externa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hyperlink" Target="https://cas.web.cern.ch/sites/default/files/lectures/budapest-2016/fraserkickers.pdf" TargetMode="External"/><Relationship Id="rId4" Type="http://schemas.openxmlformats.org/officeDocument/2006/relationships/hyperlink" Target="https://books.google.fr/books?id=58TnDwAAQBAJ&amp;printsec=frontcover#v=onepage&amp;q&amp;f=false" TargetMode="External"/><Relationship Id="rId5" Type="http://schemas.openxmlformats.org/officeDocument/2006/relationships/image" Target="../media/image7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hyperlink" Target="https://cds.cern.ch/record/2061516/files/POnote2002-015.pdf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hyperlink" Target="https://cds.cern.ch/record/2674119/files/496.pdf" TargetMode="Externa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spirehep.net/files/ac0260a13bd9e3508034ba60c3823ac1" TargetMode="External"/><Relationship Id="rId3" Type="http://schemas.openxmlformats.org/officeDocument/2006/relationships/hyperlink" Target="https://books.google.fr/books?id=58TnDwAAQBAJ&amp;printsec=frontcover#v=onepage&amp;q&amp;f=fal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407986" y="3276599"/>
            <a:ext cx="11376024" cy="2153264"/>
          </a:xfrm>
        </p:spPr>
        <p:txBody>
          <a:bodyPr/>
          <a:lstStyle/>
          <a:p>
            <a:pPr>
              <a:defRPr/>
            </a:pPr>
            <a:r>
              <a:rPr lang="en-GB" sz="4500">
                <a:latin typeface="Calibri"/>
                <a:cs typeface="Calibri"/>
              </a:rPr>
              <a:t>Kicker and preliminary machine protection studies</a:t>
            </a:r>
            <a:endParaRPr sz="4500"/>
          </a:p>
        </p:txBody>
      </p:sp>
      <p:sp>
        <p:nvSpPr>
          <p:cNvPr id="5" name="Subtitle 4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07987" y="4709586"/>
            <a:ext cx="11433692" cy="803787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GB">
                <a:latin typeface="Calibri"/>
                <a:cs typeface="Calibri"/>
              </a:rPr>
              <a:t>Rebecca Ramjiawan, Yann </a:t>
            </a:r>
            <a:r>
              <a:rPr lang="en-GB">
                <a:latin typeface="Calibri"/>
                <a:cs typeface="Calibri"/>
              </a:rPr>
              <a:t>Dutheil</a:t>
            </a:r>
            <a:endParaRPr lang="en-GB" b="1" i="1">
              <a:latin typeface="Calibri"/>
              <a:cs typeface="Calibri"/>
            </a:endParaRPr>
          </a:p>
          <a:p>
            <a:pPr>
              <a:spcBef>
                <a:spcPts val="599"/>
              </a:spcBef>
              <a:defRPr/>
            </a:pPr>
            <a:r>
              <a:rPr lang="en-GB" b="1" i="1">
                <a:latin typeface="Calibri"/>
                <a:cs typeface="Calibri"/>
              </a:rPr>
              <a:t>FCC-ee injection meeting, CERN</a:t>
            </a:r>
            <a:endParaRPr lang="en-GB">
              <a:latin typeface="Calibri"/>
              <a:cs typeface="Calibri"/>
            </a:endParaRPr>
          </a:p>
          <a:p>
            <a:pPr>
              <a:spcBef>
                <a:spcPts val="600"/>
              </a:spcBef>
              <a:defRPr/>
            </a:pPr>
            <a:r>
              <a:rPr lang="en-GB" sz="1800" i="1">
                <a:latin typeface="Calibri"/>
                <a:cs typeface="Calibri"/>
              </a:rPr>
              <a:t>Tuesday 25</a:t>
            </a:r>
            <a:r>
              <a:rPr lang="en-GB" sz="1800" i="1" baseline="30000">
                <a:latin typeface="Calibri"/>
                <a:cs typeface="Calibri"/>
              </a:rPr>
              <a:t>th</a:t>
            </a:r>
            <a:r>
              <a:rPr lang="en-GB" sz="1800" i="1">
                <a:latin typeface="Calibri"/>
                <a:cs typeface="Calibri"/>
              </a:rPr>
              <a:t> January 2022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0718632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Stability</a:t>
            </a:r>
            <a:endParaRPr/>
          </a:p>
        </p:txBody>
      </p:sp>
      <p:sp>
        <p:nvSpPr>
          <p:cNvPr id="161584557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854663905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352726920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3852D61-6858-E3C5-3F64-4323C1319721}" type="slidenum">
              <a:rPr lang="en-GB"/>
              <a:t/>
            </a:fld>
            <a:endParaRPr lang="en-GB"/>
          </a:p>
        </p:txBody>
      </p:sp>
      <p:sp>
        <p:nvSpPr>
          <p:cNvPr id="30044196" name="" hidden="0"/>
          <p:cNvSpPr/>
          <p:nvPr isPhoto="0" userDrawn="0"/>
        </p:nvSpPr>
        <p:spPr bwMode="auto">
          <a:xfrm flipH="0" flipV="0">
            <a:off x="6259596" y="2181837"/>
            <a:ext cx="165492" cy="22392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endParaRPr/>
          </a:p>
        </p:txBody>
      </p:sp>
      <p:sp>
        <p:nvSpPr>
          <p:cNvPr id="1690646820" name="" hidden="0"/>
          <p:cNvSpPr/>
          <p:nvPr isPhoto="0" userDrawn="0"/>
        </p:nvSpPr>
        <p:spPr bwMode="auto">
          <a:xfrm flipH="0" flipV="0">
            <a:off x="407987" y="1091097"/>
            <a:ext cx="11195411" cy="4547702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 marL="305908" marR="0" indent="-30590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Total injection error is the sum of the errors from transfer line, injection kicker and septum.</a:t>
            </a:r>
            <a:endParaRPr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05907" marR="0" indent="-305907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We benefit from radiation damping; compare amplitude of disturbance and damping time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p>
                        <m:sSupPr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Δxe</m:t>
                          </m:r>
                        </m:e>
                        <m:sup>
                          <m:r>
                            <m:rPr/>
                            <a:rPr lang="en-GB" sz="2100">
                              <a:latin typeface="Cambria Math"/>
                              <a:ea typeface="Cambria Math"/>
                              <a:cs typeface="Cambria Math"/>
                            </a:rPr>
                            <m:t>-t/</m:t>
                          </m:r>
                          <m:r>
                            <m:rPr/>
                            <a:rPr lang="en-GB" sz="2100">
                              <a:latin typeface="Cambria Math"/>
                              <a:ea typeface="Cambria Math"/>
                              <a:cs typeface="Cambria Math"/>
                            </a:rPr>
                            <m:t>τ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endParaRPr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Emittance increase</a:t>
            </a: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p>
                        <m:sSupPr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Δϵ</m:t>
                          </m:r>
                        </m:e>
                        <m:sup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2</m:t>
                          </m:r>
                        </m:sup>
                      </m:sSup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=</m:t>
                      </m:r>
                      <m:sSup>
                        <m:sSupPr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γ</m:t>
                          </m:r>
                          <m:d>
                            <m:dPr>
                              <m:begChr m:val="("/>
                              <m:endChr m:val=")"/>
                              <m:ctrlPr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r>
                                <m:rPr/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Δ</m:t>
                              </m:r>
                              <m:r>
                                <m:rPr/>
                                <a:rPr lang="en-GB"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x</m:t>
                              </m:r>
                            </m:e>
                          </m:d>
                        </m:e>
                        <m:sup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2</m:t>
                          </m:r>
                        </m:sup>
                      </m:sSup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+2</m:t>
                      </m:r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α</m:t>
                      </m:r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Δx</m:t>
                      </m:r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Δx'+</m:t>
                      </m:r>
                      <m:sSup>
                        <m:sSupPr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βΔ</m:t>
                          </m:r>
                          <m:r>
                            <m:rPr/>
                            <a:rPr lang="en-GB" sz="2100">
                              <a:latin typeface="Cambria Math"/>
                              <a:ea typeface="Cambria Math"/>
                              <a:cs typeface="Cambria Math"/>
                            </a:rPr>
                            <m:t>x</m:t>
                          </m:r>
                          <m:r>
                            <m:rPr/>
                            <a:rPr lang="en-GB" sz="2100">
                              <a:latin typeface="Cambria Math"/>
                              <a:ea typeface="Cambria Math"/>
                              <a:cs typeface="Cambria Math"/>
                            </a:rPr>
                            <m:t>'</m:t>
                          </m:r>
                        </m:e>
                        <m:sup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 with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100">
                          <a:latin typeface="Cambria Math"/>
                          <a:ea typeface="Cambria Math"/>
                          <a:cs typeface="Cambria Math"/>
                        </a:rPr>
                        <m:t>Δ</m:t>
                      </m:r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x, </m:t>
                      </m:r>
                    </m:oMath>
                  </m:oMathPara>
                </a14:m>
              </mc:Choice>
              <mc:Fallback/>
            </mc:AlternateContent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100">
                          <a:latin typeface="Cambria Math"/>
                          <a:ea typeface="Cambria Math"/>
                          <a:cs typeface="Cambria Math"/>
                        </a:rPr>
                        <m:t>Δ</m:t>
                      </m:r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x'</m:t>
                      </m:r>
                    </m:oMath>
                  </m:oMathPara>
                </a14:m>
              </mc:Choice>
              <mc:Fallback/>
            </mc:AlternateContent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the position, angle error at injection.</a:t>
            </a:r>
            <a:endParaRPr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Amplitude increase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at waist:</a:t>
            </a: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Δx</m:t>
                          </m:r>
                        </m:e>
                        <m:sub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>IP</m:t>
                          </m:r>
                        </m:sub>
                      </m:sSub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radPr>
                        <m:deg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/>
                          </m:r>
                        </m:deg>
                        <m:e>
                          <m:f>
                            <m:fPr>
                              <m:ctrlPr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sz="21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 sz="21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m:rPr/>
                                    <a:rPr sz="21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IP</m:t>
                                  </m:r>
                                </m:sub>
                              </m:sSub>
                            </m:num>
                            <m:den>
                              <m:r>
                                <m:rPr/>
                                <a:rPr lang="en-GB"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β</m:t>
                              </m:r>
                            </m:den>
                          </m:f>
                        </m:e>
                      </m:rad>
                      <m:rad>
                        <m:radPr>
                          <m:degHide m:val="on"/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radPr>
                        <m:deg>
                          <m:r>
                            <m:rPr/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  <m:t/>
                          </m:r>
                        </m:deg>
                        <m:e>
                          <m:sSup>
                            <m:sSupPr>
                              <m:ctrlPr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/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Δ</m:t>
                              </m:r>
                              <m:r>
                                <m:rPr/>
                                <a:rPr lang="en-GB"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x</m:t>
                              </m:r>
                            </m:e>
                            <m:sup>
                              <m:r>
                                <m:rPr/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/>
                            <a:rPr lang="en-GB" sz="2100">
                              <a:latin typeface="Cambria Math"/>
                              <a:ea typeface="Cambria Math"/>
                              <a:cs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m:rPr/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βΔ</m:t>
                              </m:r>
                              <m:r>
                                <m:rPr/>
                                <a:rPr lang="en-GB"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x</m:t>
                              </m:r>
                              <m:r>
                                <m:rPr/>
                                <a:rPr lang="en-GB"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'</m:t>
                              </m:r>
                            </m:e>
                            <m:sup>
                              <m:r>
                                <m:rPr/>
                                <a:rPr sz="21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m:rPr/>
                        <a:rPr lang="en-GB" sz="2100">
                          <a:latin typeface="Cambria Math"/>
                          <a:ea typeface="Cambria Math"/>
                          <a:cs typeface="Cambria Math"/>
                        </a:rPr>
                        <m:t>  </m:t>
                      </m:r>
                    </m:oMath>
                  </m:oMathPara>
                </a14:m>
              </mc:Choice>
              <mc:Fallback/>
            </mc:AlternateContent>
            <a:r>
              <a:rPr lang="en-GB" sz="2100" b="1" i="0" u="sng" strike="noStrike" cap="none" spc="0">
                <a:latin typeface="Calibri"/>
                <a:ea typeface="Calibri"/>
                <a:cs typeface="Calibri"/>
                <a:hlinkClick r:id="rId2" tooltip="https://www.google.com/url?sa=t&amp;rct=j&amp;q=&amp;esrc=s&amp;source=web&amp;cd=&amp;ved=2ahUKEwi249Kl_sf1AhVDrxoKHfArAZYQFnoECAgQAQ&amp;url=https%3A%2F%2Fados.web.psi.ch%2Fslsnotes%2Fsls1697.doc&amp;usg=AOvVaw1c8iT4mb5ZBVo8EhqfckYk"/>
              </a:rPr>
              <a:t>[6]</a:t>
            </a:r>
            <a:r>
              <a:rPr sz="2100">
                <a:latin typeface="Calibri"/>
                <a:ea typeface="Calibri"/>
                <a:cs typeface="Calibri"/>
              </a:rPr>
              <a:t>, 1% error on kicker 1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sz="2100">
                <a:latin typeface="Calibri"/>
                <a:ea typeface="Calibri"/>
                <a:cs typeface="Calibri"/>
              </a:rPr>
              <a:t>m offset at IP.</a:t>
            </a:r>
            <a:endParaRPr sz="21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Flat-top ripple and droop</a:t>
            </a:r>
            <a:endParaRPr sz="21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05908" marR="0" indent="-30590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Compare e.g. the angular errors introduced by the injection kicker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(deflection 12.5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rad)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to the beam angular divergence at that location (1.2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100">
                <a:latin typeface="Calibri"/>
                <a:ea typeface="Calibri"/>
                <a:cs typeface="Calibri"/>
              </a:rPr>
              <a:t>rad)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 E.g 0.5% ripple</a:t>
            </a:r>
            <a:r>
              <a:rPr lang="en-GB" sz="2100" b="0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1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⤏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5% of the beam angular divergence. </a:t>
            </a:r>
            <a:endParaRPr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05908" marR="0" indent="-30590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Constrained by the tolerable increase in emittance. Stability depends on the length of the pulse. </a:t>
            </a:r>
            <a:endParaRPr lang="en-GB"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05907" marR="0" indent="-305907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endParaRPr lang="en-GB"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Shot-to-shot stability</a:t>
            </a:r>
            <a:endParaRPr sz="21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05907" marR="0" indent="-305907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Constrained by the maximum tolerable beam oscillations</a:t>
            </a:r>
            <a:endParaRPr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05907" marR="0" indent="-305907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endParaRPr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921891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6" y="1191852"/>
            <a:ext cx="7932718" cy="52779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Injected beam kick angle:</a:t>
            </a:r>
            <a:r>
              <a:rPr lang="en-GB" sz="2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29 </a:t>
            </a:r>
            <a:r>
              <a:rPr lang="en-GB" sz="2200" b="0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μ</a:t>
            </a:r>
            <a:r>
              <a:rPr lang="en-GB" b="0">
                <a:solidFill>
                  <a:schemeClr val="tx1"/>
                </a:solidFill>
              </a:rPr>
              <a:t>rad</a:t>
            </a:r>
            <a:endParaRPr lang="en-GB" sz="22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Integrated fiel</a:t>
            </a: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d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(182.5 GeV):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0.035 T</a:t>
            </a:r>
            <a:endParaRPr lang="en-GB" sz="22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length: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0.5 m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Beam envelope (5 sigma)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1.176 mm x 0.0367 mm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Aperture: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20 mm x 15 mm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N 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=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(turns)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I[A]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=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418 A</a:t>
            </a:r>
            <a:endParaRPr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Switch voltage: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(16.67 </a:t>
            </a:r>
            <a:r>
              <a:rPr lang="en-GB" sz="2200" b="0" i="0" u="none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Ω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impedance):</a:t>
            </a:r>
            <a:r>
              <a:rPr lang="en-GB" sz="2200" b="1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13.9 kV</a:t>
            </a:r>
            <a:endParaRPr lang="en-GB"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19139879" name="Title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12774" y="373592"/>
            <a:ext cx="11376024" cy="1065741"/>
          </a:xfrm>
        </p:spPr>
        <p:txBody>
          <a:bodyPr/>
          <a:lstStyle/>
          <a:p>
            <a:pPr>
              <a:defRPr/>
            </a:pPr>
            <a:r>
              <a:rPr lang="en-GB"/>
              <a:t>MKI kicker parameters</a:t>
            </a:r>
            <a:endParaRPr/>
          </a:p>
        </p:txBody>
      </p:sp>
      <p:sp>
        <p:nvSpPr>
          <p:cNvPr id="86239856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2099546094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738814954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FA4BD19-4FB9-C911-79C1-94BEB08CDA66}" type="slidenum">
              <a:rPr lang="en-GB"/>
              <a:t/>
            </a:fld>
            <a:endParaRPr lang="en-GB"/>
          </a:p>
        </p:txBody>
      </p:sp>
      <p:sp>
        <p:nvSpPr>
          <p:cNvPr id="1931777958" name="" hidden="0"/>
          <p:cNvSpPr txBox="1"/>
          <p:nvPr isPhoto="0" userDrawn="0"/>
        </p:nvSpPr>
        <p:spPr bwMode="auto">
          <a:xfrm flipH="0" flipV="0">
            <a:off x="7577677" y="1358660"/>
            <a:ext cx="4311221" cy="308585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lang="en-GB" sz="22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lang="en-GB" sz="2200" i="1">
                              <a:latin typeface="Cambria Math"/>
                              <a:ea typeface="Cambria Math"/>
                              <a:cs typeface="Cambria Math"/>
                            </a:rPr>
                            <m:t>𝜃</m:t>
                          </m:r>
                        </m:e>
                        <m:sub>
                          <m:r>
                            <m:rPr/>
                            <a:rPr lang="en-GB" sz="2200" i="1">
                              <a:latin typeface="Cambria Math"/>
                              <a:ea typeface="Cambria Math"/>
                              <a:cs typeface="Cambria Math"/>
                            </a:rPr>
                            <m:t>𝐵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2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200">
                              <a:latin typeface="Cambria Math"/>
                              <a:ea typeface="Cambria Math"/>
                              <a:cs typeface="Cambria Math"/>
                            </a:rPr>
                            <m:t>rad</m:t>
                          </m:r>
                        </m:e>
                      </m:d>
                      <m:r>
                        <m:rPr/>
                        <a:rPr lang="en-GB" sz="2200" i="1">
                          <a:latin typeface="Cambria Math"/>
                          <a:ea typeface="Cambria Math"/>
                          <a:cs typeface="Cambria Math"/>
                        </a:rPr>
                        <m:t>≈</m:t>
                      </m:r>
                      <m:f>
                        <m:fPr>
                          <m:ctrlPr>
                            <a:rPr lang="en-GB" sz="22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/>
                            <a:rPr lang="en-GB" sz="2200" i="1">
                              <a:latin typeface="Cambria Math"/>
                              <a:ea typeface="Cambria Math"/>
                              <a:cs typeface="Cambria Math"/>
                            </a:rPr>
                            <m:t>0.2998×l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220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m</m:t>
                              </m:r>
                            </m:e>
                          </m:d>
                        </m:num>
                        <m:den>
                          <m:r>
                            <m:rPr/>
                            <a:rPr lang="en-GB" sz="2200" i="1">
                              <a:latin typeface="Cambria Math"/>
                              <a:ea typeface="Cambria Math"/>
                              <a:cs typeface="Cambria Math"/>
                            </a:rPr>
                            <m:t>𝑝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220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200" i="1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sz="22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GeV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GB" sz="22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c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m:rPr/>
                        <a:rPr lang="en-GB" sz="2200" i="1">
                          <a:latin typeface="Cambria Math"/>
                          <a:ea typeface="Cambria Math"/>
                          <a:cs typeface="Cambria Math"/>
                        </a:rPr>
                        <m:t>𝐵</m:t>
                      </m:r>
                      <m:r>
                        <m:rPr/>
                        <a:rPr lang="en-GB" sz="2200" i="1">
                          <a:latin typeface="Cambria Math"/>
                          <a:ea typeface="Cambria Math"/>
                          <a:cs typeface="Cambria Math"/>
                        </a:rPr>
                        <m:t>[</m:t>
                      </m:r>
                      <m:r>
                        <m:rPr/>
                        <a:rPr lang="en-GB" sz="2200" i="1">
                          <a:latin typeface="Cambria Math"/>
                          <a:ea typeface="Cambria Math"/>
                          <a:cs typeface="Cambria Math"/>
                        </a:rPr>
                        <m:t>𝑇</m:t>
                      </m:r>
                      <m:r>
                        <m:rPr/>
                        <a:rPr lang="en-GB" sz="2200" i="1">
                          <a:latin typeface="Cambria Math"/>
                          <a:ea typeface="Cambria Math"/>
                          <a:cs typeface="Cambria Math"/>
                        </a:rPr>
                        <m:t>]</m:t>
                      </m:r>
                    </m:oMath>
                  </m:oMathPara>
                </a14:m>
              </mc:Choice>
              <mc:Fallback/>
            </mc:AlternateContent>
            <a:endParaRPr sz="2200">
              <a:latin typeface="Calibri"/>
              <a:ea typeface="Calibri"/>
              <a:cs typeface="Calibri"/>
            </a:endParaRPr>
          </a:p>
        </p:txBody>
      </p:sp>
      <p:sp>
        <p:nvSpPr>
          <p:cNvPr id="2125115915" name="" hidden="0"/>
          <p:cNvSpPr txBox="1"/>
          <p:nvPr isPhoto="0" userDrawn="0"/>
        </p:nvSpPr>
        <p:spPr bwMode="auto">
          <a:xfrm flipH="0" flipV="0">
            <a:off x="7614261" y="2809706"/>
            <a:ext cx="4011076" cy="192445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en-GB" sz="2200" b="0" i="1">
                          <a:latin typeface="Cambria Math"/>
                          <a:ea typeface="Cambria Math"/>
                          <a:cs typeface="Cambria Math"/>
                        </a:rPr>
                        <m:t>𝐵</m:t>
                      </m:r>
                      <m:r>
                        <m:rPr/>
                        <a:rPr lang="en-GB" sz="2200" b="0" i="1">
                          <a:latin typeface="Cambria Math"/>
                          <a:ea typeface="Cambria Math"/>
                          <a:cs typeface="Cambria Math"/>
                        </a:rPr>
                        <m:t>[</m:t>
                      </m:r>
                      <m:r>
                        <m:rPr/>
                        <a:rPr lang="en-GB" sz="2200" b="0" i="1">
                          <a:latin typeface="Cambria Math"/>
                          <a:ea typeface="Cambria Math"/>
                          <a:cs typeface="Cambria Math"/>
                        </a:rPr>
                        <m:t>𝑇</m:t>
                      </m:r>
                      <m:r>
                        <m:rPr/>
                        <a:rPr lang="en-GB" sz="2200" b="0" i="1">
                          <a:latin typeface="Cambria Math"/>
                          <a:ea typeface="Cambria Math"/>
                          <a:cs typeface="Cambria Math"/>
                        </a:rPr>
                        <m:t>]≈</m:t>
                      </m:r>
                      <m:f>
                        <m:fPr>
                          <m:ctrlPr>
                            <a:rPr lang="en-GB" sz="2200" b="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200" b="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2200" b="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m:rPr/>
                                <a:rPr lang="en-GB" sz="2200" b="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GB" sz="2200" b="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200" b="0" i="1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/>
                                    <a:rPr lang="en-GB" sz="2200" b="0" i="1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𝐻</m:t>
                                  </m:r>
                                </m:num>
                                <m:den>
                                  <m:r>
                                    <m:rPr/>
                                    <a:rPr lang="en-GB" sz="2200" b="0" i="1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  <m:r>
                            <m:rPr/>
                            <a:rPr lang="en-GB" sz="2200" b="0" i="1">
                              <a:latin typeface="Cambria Math"/>
                              <a:ea typeface="Cambria Math"/>
                              <a:cs typeface="Cambria Math"/>
                            </a:rPr>
                            <m:t>𝑁𝐼</m:t>
                          </m:r>
                          <m:r>
                            <m:rPr/>
                            <a:rPr lang="en-GB" sz="2200" b="0" i="1">
                              <a:latin typeface="Cambria Math"/>
                              <a:ea typeface="Cambria Math"/>
                              <a:cs typeface="Cambria Math"/>
                            </a:rPr>
                            <m:t>[</m:t>
                          </m:r>
                          <m:r>
                            <m:rPr/>
                            <a:rPr lang="en-GB" sz="2200" b="0" i="1">
                              <a:latin typeface="Cambria Math"/>
                              <a:ea typeface="Cambria Math"/>
                              <a:cs typeface="Cambria Math"/>
                            </a:rPr>
                            <m:t>𝐴</m:t>
                          </m:r>
                          <m:r>
                            <m:rPr/>
                            <a:rPr lang="en-GB" sz="2200" b="0" i="1">
                              <a:latin typeface="Cambria Math"/>
                              <a:ea typeface="Cambria Math"/>
                              <a:cs typeface="Cambria Math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a</m:t>
                              </m:r>
                              <m:r>
                                <m:rPr>
                                  <m:sty m:val="p"/>
                                </m:rPr>
                                <a:rPr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p</m:t>
                              </m:r>
                              <m:r>
                                <m:rPr>
                                  <m:sty m:val="p"/>
                                </m:rPr>
                                <a:rPr lang="en-GB"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erture</m:t>
                              </m:r>
                            </m:sub>
                          </m:sSub>
                          <m:r>
                            <m:rPr/>
                            <a:rPr lang="en-GB" sz="2200" b="0" i="1">
                              <a:latin typeface="Cambria Math"/>
                              <a:ea typeface="Cambria Math"/>
                              <a:cs typeface="Cambria Math"/>
                            </a:rPr>
                            <m:t>[</m:t>
                          </m:r>
                          <m:r>
                            <m:rPr/>
                            <a:rPr lang="en-GB" sz="2200" b="0" i="1">
                              <a:latin typeface="Cambria Math"/>
                              <a:ea typeface="Cambria Math"/>
                              <a:cs typeface="Cambria Math"/>
                            </a:rPr>
                            <m:t>𝑚</m:t>
                          </m:r>
                          <m:r>
                            <m:rPr/>
                            <a:rPr lang="en-GB" sz="2200" b="0" i="1">
                              <a:latin typeface="Cambria Math"/>
                              <a:ea typeface="Cambria Math"/>
                              <a:cs typeface="Cambria Math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sz="2200">
              <a:latin typeface="Calibri"/>
              <a:ea typeface="Calibri"/>
              <a:cs typeface="Calibri"/>
            </a:endParaRPr>
          </a:p>
        </p:txBody>
      </p:sp>
      <p:sp>
        <p:nvSpPr>
          <p:cNvPr id="706776279" name="" hidden="0"/>
          <p:cNvSpPr/>
          <p:nvPr isPhoto="0" userDrawn="0"/>
        </p:nvSpPr>
        <p:spPr bwMode="auto">
          <a:xfrm>
            <a:off x="5968559" y="3291840"/>
            <a:ext cx="254916" cy="36579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2120817689" name="" hidden="0"/>
          <p:cNvSpPr txBox="1"/>
          <p:nvPr isPhoto="0" userDrawn="0"/>
        </p:nvSpPr>
        <p:spPr bwMode="auto">
          <a:xfrm flipH="0" flipV="0">
            <a:off x="7614261" y="4368318"/>
            <a:ext cx="4343527" cy="192445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2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L</m:t>
                              </m:r>
                            </m:e>
                            <m:sub>
                              <m:f>
                                <m:fPr>
                                  <m:ctrlPr>
                                    <a:rPr sz="22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/>
                                    <a:rPr sz="22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mag</m:t>
                                  </m:r>
                                </m:num>
                                <m:den>
                                  <m:r>
                                    <m:rPr/>
                                    <a:rPr sz="22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m</m:t>
                                  </m:r>
                                </m:den>
                              </m:f>
                            </m:sub>
                          </m:sSub>
                          <m:r>
                            <m:rPr/>
                            <a:rPr lang="en-GB" sz="2200">
                              <a:latin typeface="Cambria Math"/>
                              <a:ea typeface="Cambria Math"/>
                              <a:cs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sz="22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 sz="22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m:rPr/>
                                    <a:rPr sz="22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/>
                                <a:rPr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N</m:t>
                              </m:r>
                            </m:e>
                            <m:sup>
                              <m:r>
                                <m:rPr/>
                                <a:rPr sz="22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/>
                            <a:rPr sz="2200">
                              <a:latin typeface="Cambria Math"/>
                              <a:ea typeface="Cambria Math"/>
                              <a:cs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2200">
                              <a:latin typeface="Cambria Math"/>
                              <a:ea typeface="Cambria Math"/>
                              <a:cs typeface="Cambria Math"/>
                            </a:rPr>
                            <m:t>aperture</m:t>
                          </m:r>
                        </m:sub>
                      </m:sSub>
                      <m:r>
                        <m:rPr/>
                        <a:rPr lang="en-GB" sz="2200">
                          <a:latin typeface="Cambria Math"/>
                          <a:ea typeface="Cambria Math"/>
                          <a:cs typeface="Cambria Math"/>
                        </a:rPr>
                        <m:t>/</m:t>
                      </m:r>
                      <m:sSub>
                        <m:sSubPr>
                          <m:ctrlPr>
                            <a:rPr sz="22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sz="2200"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2200">
                              <a:latin typeface="Cambria Math"/>
                              <a:ea typeface="Cambria Math"/>
                              <a:cs typeface="Cambria Math"/>
                            </a:rPr>
                            <m:t>aperture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endParaRPr sz="2200"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5542446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407986" y="4005648"/>
            <a:ext cx="11376025" cy="2153264"/>
          </a:xfrm>
        </p:spPr>
        <p:txBody>
          <a:bodyPr/>
          <a:lstStyle/>
          <a:p>
            <a:pPr>
              <a:defRPr/>
            </a:pPr>
            <a:r>
              <a:rPr lang="en-GB">
                <a:latin typeface="Calibri"/>
                <a:cs typeface="Calibri"/>
              </a:rPr>
              <a:t>Machine Protection (Injection)</a:t>
            </a:r>
            <a:endParaRPr/>
          </a:p>
        </p:txBody>
      </p:sp>
      <p:cxnSp>
        <p:nvCxnSpPr>
          <p:cNvPr id="298081863" name="Straight Connector 4" hidden="0"/>
          <p:cNvCxnSpPr>
            <a:cxnSpLocks/>
          </p:cNvCxnSpPr>
          <p:nvPr isPhoto="0" userDrawn="0"/>
        </p:nvCxnSpPr>
        <p:spPr bwMode="auto">
          <a:xfrm flipV="1">
            <a:off x="407986" y="4810432"/>
            <a:ext cx="1128150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7483326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7" y="1192211"/>
            <a:ext cx="11091611" cy="460851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Septum failure is slower so would consider 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active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protection, kickers are faster so 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passive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protection (absorbers).</a:t>
            </a:r>
            <a:r>
              <a:rPr lang="en-GB"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Kickers are ultra-fast failures (3 turns or less) as occur on the timescale of the equipment e.g. 100s ns.</a:t>
            </a:r>
            <a:endParaRPr sz="2200" b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16922" indent="-316922">
              <a:buFont typeface="Arial"/>
              <a:buAutoNum type="alphaLcParenR"/>
              <a:defRPr/>
            </a:pPr>
            <a:r>
              <a:rPr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No </a:t>
            </a:r>
            <a:r>
              <a:rPr lang="en-GB"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kicker </a:t>
            </a:r>
            <a:r>
              <a:rPr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turn-on:</a:t>
            </a:r>
            <a:r>
              <a:rPr sz="2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injected </a:t>
            </a:r>
            <a:r>
              <a:rPr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beam steered onto absorber </a:t>
            </a:r>
            <a:r>
              <a:rPr lang="en-GB"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(MKI, conventional), stored beam orbit bump not closed (conventional)</a:t>
            </a:r>
            <a:endParaRPr sz="2200" b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16922" indent="-316922">
              <a:buFont typeface="Arial"/>
              <a:buAutoNum type="alphaLcParenR"/>
              <a:defRPr/>
            </a:pPr>
            <a:r>
              <a:rPr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Erratic turn-on: </a:t>
            </a:r>
            <a:r>
              <a:rPr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circulating beam deflection (conventional)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 emittance increase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(MKI)</a:t>
            </a:r>
            <a:endParaRPr sz="22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16922" indent="-316922">
              <a:buFont typeface="Arial"/>
              <a:buAutoNum type="alphaLcParenR"/>
              <a:defRPr/>
            </a:pPr>
            <a:r>
              <a:rPr lang="en-GB"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Vacuum</a:t>
            </a:r>
            <a:r>
              <a:rPr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f</a:t>
            </a:r>
            <a:r>
              <a:rPr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lash-over (short-circuit) in kicker</a:t>
            </a:r>
            <a:r>
              <a:rPr lang="en-GB" sz="2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u="sng">
                <a:latin typeface="Calibri"/>
                <a:ea typeface="Calibri"/>
                <a:cs typeface="Calibri"/>
                <a:hlinkClick r:id="rId2" tooltip="https://indico.cern.ch/event/301238/contributions/691000/attachments/568287/782745/MKIHVBreakdownProductionQuestionsMKI.pdf"/>
              </a:rPr>
              <a:t>[7]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discharge between 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kicker electrodes while the kicker has high field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resulting in short circuit, can result in r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educed or increased kick strength, owing to reflection</a:t>
            </a:r>
            <a:endParaRPr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In terms of the </a:t>
            </a:r>
            <a:r>
              <a:rPr lang="en-GB" sz="22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likelihood</a:t>
            </a:r>
            <a:r>
              <a:rPr lang="en-GB"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of these failures, we need to be more progressed with the design choices.  </a:t>
            </a:r>
            <a:endParaRPr sz="2200" b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91585662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Classification of machine failures</a:t>
            </a:r>
            <a:endParaRPr/>
          </a:p>
        </p:txBody>
      </p:sp>
      <p:sp>
        <p:nvSpPr>
          <p:cNvPr id="1587320138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6215677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234690119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EAF31B6-EBAD-3E95-53A2-6583C690659C}" type="slidenum">
              <a:rPr lang="en-GB"/>
              <a:t/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9613775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07988" y="1094281"/>
            <a:ext cx="11376023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27936" marR="0" indent="-327936" algn="l" defTabSz="914400">
              <a:lnSpc>
                <a:spcPct val="100000"/>
              </a:lnSpc>
              <a:spcBef>
                <a:spcPts val="1799"/>
              </a:spcBef>
              <a:spcAft>
                <a:spcPts val="399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Beam sizes and energies for each of the failures scenarios.</a:t>
            </a:r>
            <a:endParaRPr sz="22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100000"/>
              </a:lnSpc>
              <a:spcBef>
                <a:spcPts val="1799"/>
              </a:spcBef>
              <a:spcAft>
                <a:spcPts val="399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Septum at</a:t>
            </a:r>
            <a:r>
              <a:rPr lang="en-GB" sz="2200" b="0" strike="noStrike" cap="none" spc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risk</a:t>
            </a: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if the orbit bump amplitude increases, </a:t>
            </a:r>
            <a:r>
              <a:rPr lang="en-GB" sz="2200" b="1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requires study</a:t>
            </a: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endParaRPr sz="22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100000"/>
              </a:lnSpc>
              <a:spcBef>
                <a:spcPts val="1799"/>
              </a:spcBef>
              <a:spcAft>
                <a:spcPts val="399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Absorbers at 90 degree phase advance from kicke</a:t>
            </a: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r,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>
                              <a:solidFill>
                                <a:schemeClr val="tx1"/>
                              </a:solidFill>
                            </a:rPr>
                            <m:t>σ</m:t>
                          </m:r>
                        </m:e>
                        <m:sub>
                          <m:r>
                            <m:rPr/>
                            <a:rPr>
                              <a:solidFill>
                                <a:schemeClr val="tx1"/>
                              </a:solidFill>
                            </a:rPr>
                            <m:t>x</m:t>
                          </m:r>
                        </m:sub>
                      </m:sSub>
                      <m:r>
                        <m:rPr/>
                        <a:rPr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= 468 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chemeClr val="tx1"/>
                          </a:solidFill>
                        </a:rPr>
                        <m:t>μm, </m:t>
                      </m:r>
                      <m:sSub>
                        <m:sSubPr>
                          <m:ctrlPr>
                            <a:rPr sz="21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sz="2100">
                              <a:solidFill>
                                <a:schemeClr val="tx1"/>
                              </a:solidFill>
                            </a:rPr>
                            <m:t>σ</m:t>
                          </m:r>
                        </m:e>
                        <m:sub>
                          <m:r>
                            <m:rPr/>
                            <a:rPr sz="21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y</m:t>
                          </m:r>
                        </m:sub>
                      </m:sSub>
                      <m:r>
                        <m:rPr/>
                        <a:rPr sz="21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= 11 </m:t>
                      </m:r>
                      <m:r>
                        <m:rPr>
                          <m:sty m:val="p"/>
                        </m:rPr>
                        <a:rPr lang="en-GB" sz="2100">
                          <a:solidFill>
                            <a:schemeClr val="tx1"/>
                          </a:solidFill>
                        </a:rPr>
                        <m:t>μm</m:t>
                      </m:r>
                    </m:oMath>
                  </m:oMathPara>
                </a14:m>
              </mc:Choice>
              <mc:Fallback/>
            </mc:AlternateContent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(Z-mode).</a:t>
            </a:r>
            <a:endParaRPr sz="22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835928031" name="Title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12774" y="373592"/>
            <a:ext cx="11376024" cy="1065741"/>
          </a:xfrm>
        </p:spPr>
        <p:txBody>
          <a:bodyPr/>
          <a:lstStyle/>
          <a:p>
            <a:pPr>
              <a:defRPr/>
            </a:pPr>
            <a:r>
              <a:rPr lang="en-GB"/>
              <a:t>Kicker failure modes (conventional injection)</a:t>
            </a:r>
            <a:endParaRPr/>
          </a:p>
        </p:txBody>
      </p:sp>
      <p:sp>
        <p:nvSpPr>
          <p:cNvPr id="33295695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372225643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662163339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126F3A-5067-53AC-009C-E2E70126EC7E}" type="slidenum">
              <a:rPr lang="en-GB"/>
              <a:t/>
            </a:fld>
            <a:endParaRPr lang="en-GB"/>
          </a:p>
        </p:txBody>
      </p:sp>
      <p:sp>
        <p:nvSpPr>
          <p:cNvPr id="1524818606" name="" hidden="0"/>
          <p:cNvSpPr/>
          <p:nvPr isPhoto="0" userDrawn="0"/>
        </p:nvSpPr>
        <p:spPr bwMode="auto">
          <a:xfrm>
            <a:off x="5968558" y="3291840"/>
            <a:ext cx="25495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 i="1"/>
          </a:p>
        </p:txBody>
      </p:sp>
      <p:pic>
        <p:nvPicPr>
          <p:cNvPr id="163674088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059598" y="3189553"/>
            <a:ext cx="4032059" cy="3024045"/>
          </a:xfrm>
          <a:prstGeom prst="rect">
            <a:avLst/>
          </a:prstGeom>
        </p:spPr>
      </p:pic>
      <p:sp>
        <p:nvSpPr>
          <p:cNvPr id="2056212869" name="" hidden="0"/>
          <p:cNvSpPr/>
          <p:nvPr isPhoto="0" userDrawn="0"/>
        </p:nvSpPr>
        <p:spPr bwMode="auto">
          <a:xfrm flipH="0" flipV="0">
            <a:off x="6133804" y="4829175"/>
            <a:ext cx="165244" cy="13347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endParaRPr/>
          </a:p>
        </p:txBody>
      </p:sp>
      <p:sp>
        <p:nvSpPr>
          <p:cNvPr id="867257038" name="" hidden="0"/>
          <p:cNvSpPr/>
          <p:nvPr isPhoto="0" userDrawn="0"/>
        </p:nvSpPr>
        <p:spPr bwMode="auto">
          <a:xfrm>
            <a:off x="5968558" y="3291840"/>
            <a:ext cx="25495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 i="1"/>
          </a:p>
        </p:txBody>
      </p:sp>
      <p:pic>
        <p:nvPicPr>
          <p:cNvPr id="78010199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47636" y="3195364"/>
            <a:ext cx="3892911" cy="2919683"/>
          </a:xfrm>
          <a:prstGeom prst="rect">
            <a:avLst/>
          </a:prstGeom>
        </p:spPr>
      </p:pic>
      <p:sp>
        <p:nvSpPr>
          <p:cNvPr id="1454417560" name="" hidden="0"/>
          <p:cNvSpPr/>
          <p:nvPr isPhoto="0" userDrawn="0"/>
        </p:nvSpPr>
        <p:spPr bwMode="auto">
          <a:xfrm>
            <a:off x="5968558" y="3291840"/>
            <a:ext cx="25495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 i="1"/>
          </a:p>
        </p:txBody>
      </p:sp>
      <p:pic>
        <p:nvPicPr>
          <p:cNvPr id="689902697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8099086" y="3195364"/>
            <a:ext cx="3994511" cy="2995883"/>
          </a:xfrm>
          <a:prstGeom prst="rect">
            <a:avLst/>
          </a:prstGeom>
        </p:spPr>
      </p:pic>
      <p:sp>
        <p:nvSpPr>
          <p:cNvPr id="1345392991" name="" hidden="0"/>
          <p:cNvSpPr txBox="1"/>
          <p:nvPr isPhoto="0" userDrawn="0"/>
        </p:nvSpPr>
        <p:spPr bwMode="auto">
          <a:xfrm flipH="0" flipV="0">
            <a:off x="147636" y="2719080"/>
            <a:ext cx="4182450" cy="3962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lang="en-GB" sz="2000" b="1" i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Orbit bump not correctly closed</a:t>
            </a:r>
            <a:endParaRPr sz="2000" b="1" i="1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81059984" name="" hidden="0"/>
          <p:cNvSpPr txBox="1"/>
          <p:nvPr isPhoto="0" userDrawn="0"/>
        </p:nvSpPr>
        <p:spPr bwMode="auto">
          <a:xfrm flipH="0" flipV="0">
            <a:off x="8568016" y="2829569"/>
            <a:ext cx="3525760" cy="3962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 sz="2000" b="1" i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Injected beam, kicker not fired</a:t>
            </a:r>
            <a:endParaRPr sz="2000" b="1" i="1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6907922" name="" hidden="0"/>
          <p:cNvSpPr txBox="1"/>
          <p:nvPr isPhoto="0" userDrawn="0"/>
        </p:nvSpPr>
        <p:spPr bwMode="auto">
          <a:xfrm flipH="0" flipV="0">
            <a:off x="4207822" y="2719080"/>
            <a:ext cx="4182449" cy="3962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lang="en-GB" sz="2000" b="1" i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Erratic kick/no kick</a:t>
            </a:r>
            <a:endParaRPr sz="2000" b="1" i="1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1747292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Kicker</a:t>
            </a:r>
            <a:r>
              <a:rPr lang="en-GB"/>
              <a:t> failure modes (multipole kicker injection)</a:t>
            </a:r>
            <a:endParaRPr/>
          </a:p>
        </p:txBody>
      </p:sp>
      <p:sp>
        <p:nvSpPr>
          <p:cNvPr id="180264906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39768598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870263065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ECF272E-8B27-588C-6ABF-BDADB9ED5808}" type="slidenum">
              <a:rPr lang="en-GB"/>
              <a:t/>
            </a:fld>
            <a:endParaRPr lang="en-GB"/>
          </a:p>
        </p:txBody>
      </p:sp>
      <p:sp>
        <p:nvSpPr>
          <p:cNvPr id="2071037400" name="" hidden="0"/>
          <p:cNvSpPr/>
          <p:nvPr isPhoto="0" userDrawn="0"/>
        </p:nvSpPr>
        <p:spPr bwMode="auto">
          <a:xfrm>
            <a:off x="5968558" y="3387089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133132066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517399" y="3049344"/>
            <a:ext cx="4293158" cy="3206254"/>
          </a:xfrm>
          <a:prstGeom prst="rect">
            <a:avLst/>
          </a:prstGeom>
        </p:spPr>
      </p:pic>
      <p:sp>
        <p:nvSpPr>
          <p:cNvPr id="891094806" name="" hidden="0"/>
          <p:cNvSpPr txBox="1"/>
          <p:nvPr isPhoto="0" userDrawn="0"/>
        </p:nvSpPr>
        <p:spPr bwMode="auto">
          <a:xfrm flipH="0" flipV="0">
            <a:off x="431548" y="1056621"/>
            <a:ext cx="10858500" cy="201171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marL="327936" indent="-327936">
              <a:buFont typeface="Wingdings"/>
              <a:buChar char="§"/>
              <a:defRPr/>
            </a:pPr>
            <a:r>
              <a:rPr lang="en-GB" sz="22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MKI fail to fire: </a:t>
            </a:r>
            <a:r>
              <a:rPr lang="en-GB" sz="2200">
                <a:latin typeface="Calibri"/>
                <a:ea typeface="Calibri"/>
                <a:cs typeface="Calibri"/>
              </a:rPr>
              <a:t>p</a:t>
            </a:r>
            <a:r>
              <a:rPr lang="en-US" sz="2200">
                <a:latin typeface="Calibri"/>
                <a:ea typeface="Calibri"/>
                <a:cs typeface="Calibri"/>
              </a:rPr>
              <a:t>assive protection required, failure over very short timescale</a:t>
            </a:r>
            <a:r>
              <a:rPr lang="en-GB" sz="2200">
                <a:latin typeface="Calibri"/>
                <a:ea typeface="Calibri"/>
                <a:cs typeface="Calibri"/>
              </a:rPr>
              <a:t>.</a:t>
            </a:r>
            <a:endParaRPr lang="en-GB" sz="2200">
              <a:latin typeface="Calibri"/>
              <a:ea typeface="Calibri"/>
              <a:cs typeface="Calibri"/>
            </a:endParaRPr>
          </a:p>
          <a:p>
            <a:pPr marL="327935" indent="-327935">
              <a:buFont typeface="Wingdings"/>
              <a:buChar char="§"/>
              <a:defRPr/>
            </a:pPr>
            <a:r>
              <a:rPr lang="en-GB" sz="22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MKI erratic fire:</a:t>
            </a:r>
            <a:r>
              <a:rPr lang="en-GB" sz="2200">
                <a:latin typeface="Calibri"/>
                <a:ea typeface="Calibri"/>
                <a:cs typeface="Calibri"/>
              </a:rPr>
              <a:t> emittance increase of stored beam.</a:t>
            </a:r>
            <a:endParaRPr sz="2200" b="1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  <a:p>
            <a:pPr marL="327936" indent="-327936">
              <a:buFont typeface="Wingdings"/>
              <a:buChar char="§"/>
              <a:defRPr/>
            </a:pPr>
            <a:r>
              <a:rPr lang="en-US" sz="2200" b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Vacuum flashover</a:t>
            </a:r>
            <a:r>
              <a:rPr lang="en-US" sz="2200" b="1">
                <a:latin typeface="Calibri"/>
                <a:ea typeface="Calibri"/>
                <a:cs typeface="Calibri"/>
              </a:rPr>
              <a:t> </a:t>
            </a:r>
            <a:r>
              <a:rPr lang="en-GB" sz="2200">
                <a:latin typeface="Calibri"/>
                <a:ea typeface="Calibri"/>
                <a:cs typeface="Calibri"/>
              </a:rPr>
              <a:t>can</a:t>
            </a:r>
            <a:r>
              <a:rPr lang="en-US" sz="2200">
                <a:latin typeface="Calibri"/>
                <a:ea typeface="Calibri"/>
                <a:cs typeface="Calibri"/>
              </a:rPr>
              <a:t> cause incorrect kick</a:t>
            </a:r>
            <a:r>
              <a:rPr lang="en-GB" sz="2200">
                <a:latin typeface="Calibri"/>
                <a:ea typeface="Calibri"/>
                <a:cs typeface="Calibri"/>
              </a:rPr>
              <a:t>, range 0-2 times nominal</a:t>
            </a:r>
            <a:r>
              <a:rPr lang="en-US" sz="2200">
                <a:latin typeface="Calibri"/>
                <a:ea typeface="Calibri"/>
                <a:cs typeface="Calibri"/>
              </a:rPr>
              <a:t>. </a:t>
            </a:r>
            <a:endParaRPr sz="2200">
              <a:latin typeface="Calibri"/>
              <a:ea typeface="Calibri"/>
              <a:cs typeface="Calibri"/>
            </a:endParaRPr>
          </a:p>
          <a:p>
            <a:pPr marL="327936" indent="-327936">
              <a:buFont typeface="Wingdings"/>
              <a:buChar char="§"/>
              <a:defRPr/>
            </a:pPr>
            <a:r>
              <a:rPr lang="en-GB" sz="2200">
                <a:latin typeface="Calibri"/>
                <a:ea typeface="Calibri"/>
                <a:cs typeface="Calibri"/>
              </a:rPr>
              <a:t>Septum not at risk from these kicker failure modes.</a:t>
            </a:r>
            <a:endParaRPr sz="2200">
              <a:latin typeface="Calibri"/>
              <a:ea typeface="Calibri"/>
              <a:cs typeface="Calibri"/>
            </a:endParaRPr>
          </a:p>
        </p:txBody>
      </p:sp>
      <p:sp>
        <p:nvSpPr>
          <p:cNvPr id="1165807678" name="" hidden="0"/>
          <p:cNvSpPr/>
          <p:nvPr isPhoto="0" userDrawn="0"/>
        </p:nvSpPr>
        <p:spPr bwMode="auto">
          <a:xfrm>
            <a:off x="3568258" y="2885438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337528617" name="" hidden="0"/>
          <p:cNvSpPr/>
          <p:nvPr isPhoto="0" userDrawn="0"/>
        </p:nvSpPr>
        <p:spPr bwMode="auto">
          <a:xfrm>
            <a:off x="5968558" y="3387089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47154893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332896" y="3067909"/>
            <a:ext cx="4215253" cy="3161439"/>
          </a:xfrm>
          <a:prstGeom prst="rect">
            <a:avLst/>
          </a:prstGeom>
        </p:spPr>
      </p:pic>
      <p:sp>
        <p:nvSpPr>
          <p:cNvPr id="103752039" name="" hidden="0"/>
          <p:cNvSpPr txBox="1"/>
          <p:nvPr isPhoto="0" userDrawn="0"/>
        </p:nvSpPr>
        <p:spPr bwMode="auto">
          <a:xfrm flipH="0" flipV="0">
            <a:off x="2060294" y="2528543"/>
            <a:ext cx="3525796" cy="3962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 sz="2000" b="1" i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Injected beam, kicker not fired</a:t>
            </a:r>
            <a:endParaRPr sz="2000" b="1" i="1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22438866" name="" hidden="0"/>
          <p:cNvSpPr txBox="1"/>
          <p:nvPr isPhoto="0" userDrawn="0"/>
        </p:nvSpPr>
        <p:spPr bwMode="auto">
          <a:xfrm flipH="0" flipV="0">
            <a:off x="6860893" y="2528543"/>
            <a:ext cx="3526876" cy="3962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GB" sz="2000" b="1" i="1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Wrong kick, too high</a:t>
            </a:r>
            <a:endParaRPr sz="2000" b="1" i="1">
              <a:solidFill>
                <a:srgbClr val="E68937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1250704" name="" hidden="0"/>
          <p:cNvSpPr/>
          <p:nvPr isPhoto="0" userDrawn="0"/>
        </p:nvSpPr>
        <p:spPr bwMode="auto">
          <a:xfrm flipH="0" flipV="0">
            <a:off x="6832350" y="4829175"/>
            <a:ext cx="419099" cy="190499"/>
          </a:xfrm>
          <a:prstGeom prst="rect">
            <a:avLst/>
          </a:prstGeom>
          <a:solidFill>
            <a:srgbClr val="DEF7C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2337519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7" y="1143941"/>
            <a:ext cx="6195760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E.g 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fault in power supply, 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cooling system, o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perator error</a:t>
            </a:r>
            <a:endParaRPr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f>
                        <m:fPr>
                          <m:ctrl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/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ΔB</m:t>
                          </m:r>
                        </m:num>
                        <m:den>
                          <m:r>
                            <m:rPr/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B</m:t>
                          </m:r>
                        </m:den>
                      </m:f>
                      <m:r>
                        <m:rPr/>
                        <a:rPr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=1-</m:t>
                      </m:r>
                      <m:sSup>
                        <m:sSupPr>
                          <m:ctrlPr>
                            <a:rPr sz="2200" b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i"/>
                            </m:r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e</m:t>
                          </m:r>
                        </m:e>
                        <m:sup>
                          <m:r>
                            <m:rPr>
                              <m:sty m:val="i"/>
                            </m:r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-t/</m:t>
                          </m:r>
                          <m:r>
                            <m:rPr>
                              <m:sty m:val="i"/>
                            </m:r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τ</m:t>
                          </m:r>
                        </m:sup>
                      </m:sSup>
                    </m:oMath>
                  </m:oMathPara>
                </a14:m>
              </mc:Choice>
              <mc:Fallback/>
            </mc:AlternateContent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τ</m:t>
                      </m:r>
                      <m:r>
                        <m:rPr/>
                        <a:rPr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=</m:t>
                      </m:r>
                      <m:f>
                        <m:fPr>
                          <m:ctrl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/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L</m:t>
                          </m:r>
                        </m:num>
                        <m:den>
                          <m:r>
                            <m:rPr/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sz="22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Once we have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i"/>
                        </m:rPr>
                        <a:rPr sz="2200" strike="noStrike" cap="none" spc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τ</m:t>
                      </m:r>
                    </m:oMath>
                  </m:oMathPara>
                </a14:m>
              </mc:Choice>
              <mc:Fallback/>
            </mc:AlternateContent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we should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identify tolerable variation in septum strength to get limit on beam abort time.</a:t>
            </a:r>
            <a:endParaRPr sz="22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e.g if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2200" strike="noStrike" cap="none" spc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τ </m:t>
                      </m:r>
                    </m:oMath>
                  </m:oMathPara>
                </a14:m>
              </mc:Choice>
              <mc:Fallback/>
            </mc:AlternateContent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=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 sec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ond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and we can tolerate 2% change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we would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need to abort within 0.021 seconds (70 turns). </a:t>
            </a:r>
            <a:endParaRPr sz="220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18524703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</a:t>
            </a:r>
            <a:r>
              <a:rPr lang="en-GB"/>
              <a:t>eptum failure </a:t>
            </a:r>
            <a:endParaRPr/>
          </a:p>
        </p:txBody>
      </p:sp>
      <p:sp>
        <p:nvSpPr>
          <p:cNvPr id="64195919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909170439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259261" y="6350850"/>
            <a:ext cx="6572220" cy="365124"/>
          </a:xfrm>
        </p:spPr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617793643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055DA5-9207-9C14-FE37-0E5469ADAD9A}" type="slidenum">
              <a:rPr lang="en-GB"/>
              <a:t/>
            </a:fld>
            <a:endParaRPr lang="en-GB"/>
          </a:p>
        </p:txBody>
      </p:sp>
      <p:sp>
        <p:nvSpPr>
          <p:cNvPr id="1216696969" name="" hidden="0"/>
          <p:cNvSpPr txBox="1"/>
          <p:nvPr isPhoto="0" userDrawn="0"/>
        </p:nvSpPr>
        <p:spPr bwMode="auto">
          <a:xfrm flipH="0" flipV="0">
            <a:off x="7384798" y="266698"/>
            <a:ext cx="4001616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GB"/>
              <a:t>+/- 2% variation in septum</a:t>
            </a:r>
            <a:endParaRPr/>
          </a:p>
        </p:txBody>
      </p:sp>
      <p:pic>
        <p:nvPicPr>
          <p:cNvPr id="201740940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629400" y="822996"/>
            <a:ext cx="5024071" cy="3768053"/>
          </a:xfrm>
          <a:prstGeom prst="rect">
            <a:avLst/>
          </a:prstGeom>
        </p:spPr>
      </p:pic>
      <p:sp>
        <p:nvSpPr>
          <p:cNvPr id="2064947253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793568533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1378677135" name="" hidden="0"/>
          <p:cNvPicPr>
            <a:picLocks noChangeAspect="1"/>
          </p:cNvPicPr>
          <p:nvPr isPhoto="0" userDrawn="0"/>
        </p:nvPicPr>
        <p:blipFill>
          <a:blip r:embed="rId3"/>
          <a:srcRect l="36495" t="43055" r="39199" b="31480"/>
          <a:stretch/>
        </p:blipFill>
        <p:spPr bwMode="auto">
          <a:xfrm flipH="0" flipV="0">
            <a:off x="2180784" y="4091459"/>
            <a:ext cx="2650166" cy="1875479"/>
          </a:xfrm>
          <a:prstGeom prst="rect">
            <a:avLst/>
          </a:prstGeom>
        </p:spPr>
      </p:pic>
      <p:sp>
        <p:nvSpPr>
          <p:cNvPr id="2108942088" name="" hidden="0"/>
          <p:cNvSpPr/>
          <p:nvPr isPhoto="0" userDrawn="0"/>
        </p:nvSpPr>
        <p:spPr bwMode="auto">
          <a:xfrm flipH="0" flipV="0">
            <a:off x="6832350" y="5124450"/>
            <a:ext cx="419098" cy="190498"/>
          </a:xfrm>
          <a:prstGeom prst="rect">
            <a:avLst/>
          </a:prstGeom>
          <a:solidFill>
            <a:srgbClr val="9EC3E3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678013" name="" hidden="0"/>
          <p:cNvSpPr/>
          <p:nvPr isPhoto="0" userDrawn="0"/>
        </p:nvSpPr>
        <p:spPr bwMode="auto">
          <a:xfrm flipH="0" flipV="0">
            <a:off x="6832350" y="5448299"/>
            <a:ext cx="419098" cy="190498"/>
          </a:xfrm>
          <a:prstGeom prst="rect">
            <a:avLst/>
          </a:prstGeom>
          <a:solidFill>
            <a:srgbClr val="9EC3E3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036852" name="" hidden="0"/>
          <p:cNvSpPr txBox="1"/>
          <p:nvPr isPhoto="0" userDrawn="0"/>
        </p:nvSpPr>
        <p:spPr bwMode="auto">
          <a:xfrm flipH="0" flipV="0">
            <a:off x="6784724" y="4705349"/>
            <a:ext cx="5576400" cy="104774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a:r>
              <a:rPr lang="en-US" sz="2000" b="1" i="0" u="none" strike="noStrike" cap="none" spc="0">
                <a:solidFill>
                  <a:srgbClr val="00B050"/>
                </a:solidFill>
                <a:latin typeface="Calibri"/>
                <a:ea typeface="Calibri"/>
                <a:cs typeface="Calibri"/>
              </a:rPr>
              <a:t>- - -</a:t>
            </a:r>
            <a:r>
              <a:rPr sz="2000">
                <a:latin typeface="Calibri"/>
                <a:ea typeface="Calibri"/>
                <a:cs typeface="Calibri"/>
              </a:rPr>
              <a:t> Nominal: 29 </a:t>
            </a:r>
            <a:r>
              <a:rPr sz="2000">
                <a:latin typeface="Cambria Math"/>
                <a:ea typeface="Cambria Math"/>
                <a:cs typeface="Cambria Math"/>
              </a:rPr>
              <a:t>μ</a:t>
            </a:r>
            <a:r>
              <a:rPr sz="2000">
                <a:latin typeface="Calibri"/>
                <a:ea typeface="Calibri"/>
                <a:cs typeface="Calibri"/>
              </a:rPr>
              <a:t>rad,</a:t>
            </a:r>
            <a:r>
              <a:rPr sz="2000">
                <a:latin typeface="Calibri"/>
                <a:ea typeface="Calibri"/>
                <a:cs typeface="Calibri"/>
              </a:rPr>
              <a:t> 2.3 </a:t>
            </a:r>
            <a:r>
              <a:rPr sz="2000">
                <a:latin typeface="Calibri"/>
                <a:ea typeface="Calibri"/>
                <a:cs typeface="Calibri"/>
              </a:rPr>
              <a:t>mm offset </a:t>
            </a:r>
            <a:endParaRPr sz="2000"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r>
              <a:rPr lang="en-US" sz="2000" b="1" i="0" u="none" strike="noStrike" cap="none" spc="0">
                <a:solidFill>
                  <a:schemeClr val="accent1"/>
                </a:solidFill>
                <a:latin typeface="Calibri"/>
                <a:ea typeface="Calibri"/>
                <a:cs typeface="Calibri"/>
              </a:rPr>
              <a:t>- - -</a:t>
            </a:r>
            <a:r>
              <a:rPr sz="2000">
                <a:latin typeface="Calibri"/>
                <a:ea typeface="Calibri"/>
                <a:cs typeface="Calibri"/>
              </a:rPr>
              <a:t> Septum -2%: kicker: 27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μ</a:t>
            </a:r>
            <a:r>
              <a:rPr sz="2000">
                <a:latin typeface="Calibri"/>
                <a:ea typeface="Calibri"/>
                <a:cs typeface="Calibri"/>
              </a:rPr>
              <a:t>rad</a:t>
            </a:r>
            <a:r>
              <a:rPr sz="2000">
                <a:latin typeface="Calibri"/>
                <a:ea typeface="Calibri"/>
                <a:cs typeface="Calibri"/>
              </a:rPr>
              <a:t>,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1.3 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m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m offset</a:t>
            </a:r>
            <a:endParaRPr sz="2000"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r>
              <a:rPr lang="en-US" sz="2000" b="1" i="0" u="none" strike="noStrike" cap="none" spc="0">
                <a:solidFill>
                  <a:schemeClr val="accent1"/>
                </a:solidFill>
                <a:latin typeface="Calibri"/>
                <a:ea typeface="Calibri"/>
                <a:cs typeface="Calibri"/>
              </a:rPr>
              <a:t>- - -</a:t>
            </a:r>
            <a:r>
              <a:rPr sz="2000">
                <a:latin typeface="Calibri"/>
                <a:ea typeface="Calibri"/>
                <a:cs typeface="Calibri"/>
              </a:rPr>
              <a:t> Septum +2%: kicker: 28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μ</a:t>
            </a:r>
            <a:r>
              <a:rPr sz="2000">
                <a:latin typeface="Calibri"/>
                <a:ea typeface="Calibri"/>
                <a:cs typeface="Calibri"/>
              </a:rPr>
              <a:t>rad</a:t>
            </a:r>
            <a:endParaRPr sz="2000">
              <a:latin typeface="Calibri"/>
              <a:ea typeface="Calibri"/>
              <a:cs typeface="Calibri"/>
            </a:endParaRPr>
          </a:p>
        </p:txBody>
      </p:sp>
      <p:sp>
        <p:nvSpPr>
          <p:cNvPr id="1725561047" name="" hidden="0"/>
          <p:cNvSpPr txBox="1"/>
          <p:nvPr isPhoto="0" userDrawn="0"/>
        </p:nvSpPr>
        <p:spPr bwMode="auto">
          <a:xfrm flipH="0" flipV="0">
            <a:off x="2889000" y="5942953"/>
            <a:ext cx="1962617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offset [mm]</a:t>
            </a:r>
            <a:endParaRPr/>
          </a:p>
        </p:txBody>
      </p:sp>
      <p:sp>
        <p:nvSpPr>
          <p:cNvPr id="884607442" name="" hidden="0"/>
          <p:cNvSpPr txBox="1"/>
          <p:nvPr isPhoto="0" userDrawn="0"/>
        </p:nvSpPr>
        <p:spPr bwMode="auto">
          <a:xfrm rot="16199969" flipH="0" flipV="0">
            <a:off x="1069917" y="4665572"/>
            <a:ext cx="1962617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Deflection [</a:t>
            </a:r>
            <a:r>
              <a:rPr>
                <a:latin typeface="Cambria Math"/>
                <a:ea typeface="Cambria Math"/>
                <a:cs typeface="Cambria Math"/>
              </a:rPr>
              <a:t>μ</a:t>
            </a:r>
            <a:r>
              <a:rPr/>
              <a:t>rad]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60167127" name="Content Placeholder 2" hidden="0"/>
          <p:cNvSpPr>
            <a:spLocks noGrp="1"/>
          </p:cNvSpPr>
          <p:nvPr isPhoto="0" userDrawn="0"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49" indent="-261937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99" indent="-260349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4" indent="-269874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algn="l" defTabSz="914400">
              <a:lnSpc>
                <a:spcPct val="90000"/>
              </a:lnSpc>
              <a:spcBef>
                <a:spcPts val="1799"/>
              </a:spcBef>
              <a:spcAft>
                <a:spcPts val="398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Off-momentum injection studies, both kickers and septa studies. </a:t>
            </a:r>
            <a:endParaRPr lang="en-GB" sz="22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 defTabSz="914400">
              <a:lnSpc>
                <a:spcPct val="90000"/>
              </a:lnSpc>
              <a:spcBef>
                <a:spcPts val="1799"/>
              </a:spcBef>
              <a:spcAft>
                <a:spcPts val="398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More comprehensive comparison between each of the injection methods, evaluating strengths and weaknesses and well as any R&amp;D required. </a:t>
            </a:r>
            <a:endParaRPr lang="en-GB" sz="22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 defTabSz="914400">
              <a:lnSpc>
                <a:spcPct val="90000"/>
              </a:lnSpc>
              <a:spcBef>
                <a:spcPts val="1799"/>
              </a:spcBef>
              <a:spcAft>
                <a:spcPts val="398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Ideally, we would like estimates for the likelihood of different equipment failure scenarios but this is difficult without a more formal design of the systems. </a:t>
            </a:r>
            <a:endParaRPr lang="en-GB" sz="22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 defTabSz="914400">
              <a:lnSpc>
                <a:spcPct val="90000"/>
              </a:lnSpc>
              <a:spcBef>
                <a:spcPts val="1798"/>
              </a:spcBef>
              <a:spcAft>
                <a:spcPts val="398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b="0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Continue machine protection studies for equipment failure scenarios. </a:t>
            </a:r>
            <a:endParaRPr lang="en-GB" sz="2200" b="0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51403061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Next steps</a:t>
            </a:r>
            <a:endParaRPr/>
          </a:p>
        </p:txBody>
      </p:sp>
      <p:sp>
        <p:nvSpPr>
          <p:cNvPr id="18413664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540688129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556649719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EB17579-CE45-479E-E78E-B92094C68312}" type="slidenum">
              <a:rPr lang="en-GB"/>
              <a:t/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6664930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407986" y="4005648"/>
            <a:ext cx="11376025" cy="2153264"/>
          </a:xfrm>
        </p:spPr>
        <p:txBody>
          <a:bodyPr/>
          <a:lstStyle/>
          <a:p>
            <a:pPr>
              <a:defRPr/>
            </a:pPr>
            <a:r>
              <a:rPr lang="en-GB">
                <a:latin typeface="Calibri"/>
                <a:cs typeface="Calibri"/>
              </a:rPr>
              <a:t>Thank you for listening</a:t>
            </a:r>
            <a:endParaRPr/>
          </a:p>
        </p:txBody>
      </p:sp>
      <p:cxnSp>
        <p:nvCxnSpPr>
          <p:cNvPr id="1444714543" name="Straight Connector 4" hidden="0"/>
          <p:cNvCxnSpPr>
            <a:cxnSpLocks/>
          </p:cNvCxnSpPr>
          <p:nvPr isPhoto="0" userDrawn="0"/>
        </p:nvCxnSpPr>
        <p:spPr bwMode="auto">
          <a:xfrm flipV="1">
            <a:off x="407986" y="4810432"/>
            <a:ext cx="1128150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737268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Linac: 2 bunches (100 ns separation) at 100-200 Hz rep rate (5-10 ms train separation)</a:t>
            </a:r>
            <a:endParaRPr sz="2200" b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SPS: 1190 bunches, 3 pairs interleaved injectio so 17.5 ns bunch spacing in trainlets (15-20 ns trainlet separation). SPS is 6.9 km/23 </a:t>
            </a:r>
            <a:r>
              <a:rPr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s, </a:t>
            </a:r>
            <a:r>
              <a:rPr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9240 buckets at 200 MHz. 1190 bunch train (17.5 ns separation = 22.77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s).</a:t>
            </a:r>
            <a:r>
              <a:rPr sz="2200" b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Abort gap 230 ns.</a:t>
            </a:r>
            <a:endParaRPr lang="en-GB"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14 injections into booster (10 with 1188, 4 with 1190). Booster cycle 326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s. Fill with 14 SPS trains 317.8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μ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endParaRPr sz="2200" b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9008261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Injector complex timings</a:t>
            </a:r>
            <a:endParaRPr/>
          </a:p>
        </p:txBody>
      </p:sp>
      <p:sp>
        <p:nvSpPr>
          <p:cNvPr id="1823948854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2038208293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846356331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E4F1AEE-6BA6-4F7B-18B9-D841F852CE3C}" type="slidenum">
              <a:rPr lang="en-GB"/>
              <a:t/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0173176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Kicker parameters (recap from last time)</a:t>
            </a:r>
            <a:endParaRPr/>
          </a:p>
        </p:txBody>
      </p:sp>
      <p:sp>
        <p:nvSpPr>
          <p:cNvPr id="3265552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2574099" y="6356349"/>
            <a:ext cx="1542288" cy="365124"/>
          </a:xfrm>
        </p:spPr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07864897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209610671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A62DDA7-B606-9360-2470-47AEFEC55EA9}" type="slidenum">
              <a:rPr lang="en-GB"/>
              <a:t/>
            </a:fld>
            <a:endParaRPr lang="en-GB"/>
          </a:p>
        </p:txBody>
      </p:sp>
      <p:pic>
        <p:nvPicPr>
          <p:cNvPr id="1858710220" name="Picture 16" hidden="0"/>
          <p:cNvPicPr>
            <a:picLocks noChangeAspect="1"/>
          </p:cNvPicPr>
          <p:nvPr isPhoto="0" userDrawn="0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216" t="32218" r="10744" b="9938"/>
          <a:stretch/>
        </p:blipFill>
        <p:spPr bwMode="auto">
          <a:xfrm flipH="0" flipV="0">
            <a:off x="6153280" y="1527838"/>
            <a:ext cx="5509745" cy="3196561"/>
          </a:xfrm>
          <a:prstGeom prst="rect">
            <a:avLst/>
          </a:prstGeom>
        </p:spPr>
      </p:pic>
      <p:pic>
        <p:nvPicPr>
          <p:cNvPr id="1847639227" name="Picture 18" hidden="0"/>
          <p:cNvPicPr>
            <a:picLocks noChangeAspect="1"/>
          </p:cNvPicPr>
          <p:nvPr isPhoto="0" userDrawn="0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338" t="25358" r="13311" b="20510"/>
          <a:stretch/>
        </p:blipFill>
        <p:spPr bwMode="auto">
          <a:xfrm flipH="0" flipV="0">
            <a:off x="407987" y="1537711"/>
            <a:ext cx="5515721" cy="3186688"/>
          </a:xfrm>
          <a:prstGeom prst="rect">
            <a:avLst/>
          </a:prstGeom>
        </p:spPr>
      </p:pic>
      <p:sp>
        <p:nvSpPr>
          <p:cNvPr id="794520398" name="" hidden="0"/>
          <p:cNvSpPr txBox="1"/>
          <p:nvPr isPhoto="0" userDrawn="0"/>
        </p:nvSpPr>
        <p:spPr bwMode="auto">
          <a:xfrm flipH="0" flipV="0">
            <a:off x="920025" y="4857750"/>
            <a:ext cx="4783925" cy="14325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27936" marR="0" indent="-327936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strike="noStrike" cap="none" spc="0">
                <a:latin typeface="Calibri"/>
                <a:ea typeface="Calibri"/>
                <a:cs typeface="Calibri"/>
              </a:rPr>
              <a:t>Dipole kickers</a:t>
            </a:r>
            <a:endParaRPr sz="2200" strike="noStrike" cap="none" spc="0"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strike="noStrike" cap="none" spc="0">
                <a:latin typeface="Calibri"/>
                <a:ea typeface="Calibri"/>
                <a:cs typeface="Calibri"/>
              </a:rPr>
              <a:t>Kick 12.5 </a:t>
            </a:r>
            <a:r>
              <a:rPr lang="en-GB" sz="2200" strike="noStrike" cap="none" spc="0">
                <a:latin typeface="Calibri"/>
                <a:ea typeface="Calibri"/>
                <a:cs typeface="Calibri"/>
              </a:rPr>
              <a:t>μ</a:t>
            </a:r>
            <a:r>
              <a:rPr lang="en-GB" sz="2200" strike="noStrike" cap="none" spc="0">
                <a:latin typeface="Calibri"/>
                <a:ea typeface="Calibri"/>
                <a:cs typeface="Calibri"/>
              </a:rPr>
              <a:t>rad</a:t>
            </a:r>
            <a:endParaRPr sz="2200" strike="noStrike" cap="none" spc="0"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strike="noStrike" cap="none" spc="0">
                <a:latin typeface="Calibri"/>
                <a:ea typeface="Calibri"/>
                <a:cs typeface="Calibri"/>
              </a:rPr>
              <a:t>Length 0.5 m</a:t>
            </a:r>
            <a:endParaRPr sz="2200" strike="noStrike" cap="none" spc="0"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endParaRPr sz="2200" strike="noStrike" cap="none" spc="0">
              <a:latin typeface="Calibri"/>
              <a:ea typeface="Calibri"/>
              <a:cs typeface="Calibri"/>
            </a:endParaRPr>
          </a:p>
        </p:txBody>
      </p:sp>
      <p:sp>
        <p:nvSpPr>
          <p:cNvPr id="675817697" name="" hidden="0"/>
          <p:cNvSpPr txBox="1"/>
          <p:nvPr isPhoto="0" userDrawn="0"/>
        </p:nvSpPr>
        <p:spPr bwMode="auto">
          <a:xfrm flipH="0" flipV="0">
            <a:off x="6615973" y="4857747"/>
            <a:ext cx="4785580" cy="14325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27936" marR="0" indent="-327936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strike="noStrike" cap="none" spc="0">
                <a:latin typeface="Calibri"/>
                <a:ea typeface="Calibri"/>
                <a:cs typeface="Calibri"/>
              </a:rPr>
              <a:t>Multipole kickers</a:t>
            </a:r>
            <a:endParaRPr sz="2200" strike="noStrike" cap="none" spc="0"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strike="noStrike" cap="none" spc="0">
                <a:latin typeface="Calibri"/>
                <a:ea typeface="Calibri"/>
                <a:cs typeface="Calibri"/>
              </a:rPr>
              <a:t>Kick 29 </a:t>
            </a:r>
            <a:r>
              <a:rPr lang="en-GB" sz="2200" strike="noStrike" cap="none" spc="0">
                <a:latin typeface="Calibri"/>
                <a:ea typeface="Calibri"/>
                <a:cs typeface="Calibri"/>
              </a:rPr>
              <a:t>μ</a:t>
            </a:r>
            <a:r>
              <a:rPr lang="en-GB" sz="2200" strike="noStrike" cap="none" spc="0">
                <a:latin typeface="Calibri"/>
                <a:ea typeface="Calibri"/>
                <a:cs typeface="Calibri"/>
              </a:rPr>
              <a:t>rad for injected beam</a:t>
            </a:r>
            <a:endParaRPr sz="2200" strike="noStrike" cap="none" spc="0"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r>
              <a:rPr lang="en-GB" sz="2200" strike="noStrike" cap="none" spc="0">
                <a:latin typeface="Calibri"/>
                <a:ea typeface="Calibri"/>
                <a:cs typeface="Calibri"/>
              </a:rPr>
              <a:t>Length 0.5 m</a:t>
            </a:r>
            <a:endParaRPr sz="2200" strike="noStrike" cap="none" spc="0">
              <a:latin typeface="Calibri"/>
              <a:ea typeface="Calibri"/>
              <a:cs typeface="Calibri"/>
            </a:endParaRPr>
          </a:p>
          <a:p>
            <a:pPr marL="327936" marR="0" indent="-327936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8937"/>
              </a:buClr>
              <a:buFont typeface="Wingdings"/>
              <a:buChar char="§"/>
              <a:defRPr/>
            </a:pPr>
            <a:endParaRPr sz="2200" strike="noStrike" cap="none" spc="0">
              <a:latin typeface="Calibri"/>
              <a:ea typeface="Calibri"/>
              <a:cs typeface="Calibri"/>
            </a:endParaRPr>
          </a:p>
        </p:txBody>
      </p:sp>
      <p:sp>
        <p:nvSpPr>
          <p:cNvPr id="162651332" name="" hidden="0"/>
          <p:cNvSpPr txBox="1"/>
          <p:nvPr isPhoto="0" userDrawn="0"/>
        </p:nvSpPr>
        <p:spPr bwMode="auto">
          <a:xfrm flipH="0" flipV="0">
            <a:off x="1650749" y="1020763"/>
            <a:ext cx="3677621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lang="en-GB" sz="2200" i="1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Conventional bump injection</a:t>
            </a:r>
            <a:endParaRPr sz="2200" i="1">
              <a:solidFill>
                <a:srgbClr val="F0801D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76733312" name="" hidden="0"/>
          <p:cNvSpPr txBox="1"/>
          <p:nvPr isPhoto="0" userDrawn="0"/>
        </p:nvSpPr>
        <p:spPr bwMode="auto">
          <a:xfrm flipH="0" flipV="0">
            <a:off x="7429923" y="1020763"/>
            <a:ext cx="3677621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lang="en-GB" sz="2200" i="1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Multipole kicker injection</a:t>
            </a:r>
            <a:endParaRPr sz="2200" i="1">
              <a:solidFill>
                <a:srgbClr val="F0801D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582840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262291409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CDR</a:t>
            </a:r>
            <a:endParaRPr/>
          </a:p>
        </p:txBody>
      </p:sp>
      <p:sp>
        <p:nvSpPr>
          <p:cNvPr id="2095219195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2072277552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80951617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4DD1CD3-3C55-7730-DBD6-F4ABB1AA0BF0}" type="slidenum">
              <a:rPr lang="en-GB"/>
              <a:t/>
            </a:fld>
            <a:endParaRPr lang="en-GB"/>
          </a:p>
        </p:txBody>
      </p:sp>
      <p:pic>
        <p:nvPicPr>
          <p:cNvPr id="1966408052" name="" hidden="0"/>
          <p:cNvPicPr>
            <a:picLocks noChangeAspect="1"/>
          </p:cNvPicPr>
          <p:nvPr isPhoto="0" userDrawn="0"/>
        </p:nvPicPr>
        <p:blipFill>
          <a:blip r:embed="rId2"/>
          <a:srcRect l="19356" t="32756" r="19879" b="33176"/>
          <a:stretch/>
        </p:blipFill>
        <p:spPr bwMode="auto">
          <a:xfrm flipH="0" flipV="0">
            <a:off x="1645364" y="2209079"/>
            <a:ext cx="8489367" cy="2974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529156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Kicker system elements</a:t>
            </a:r>
            <a:endParaRPr/>
          </a:p>
        </p:txBody>
      </p:sp>
      <p:sp>
        <p:nvSpPr>
          <p:cNvPr id="1012868404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2004893728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2068192192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CA9CD4B-B30B-E0C2-3A50-A8A89D4549BD}" type="slidenum">
              <a:rPr lang="en-GB"/>
              <a:t/>
            </a:fld>
            <a:endParaRPr lang="en-GB"/>
          </a:p>
        </p:txBody>
      </p:sp>
      <p:sp>
        <p:nvSpPr>
          <p:cNvPr id="1738419119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1014706320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432088657" name="" hidden="0"/>
          <p:cNvPicPr>
            <a:picLocks noChangeAspect="1"/>
          </p:cNvPicPr>
          <p:nvPr isPhoto="0" userDrawn="0"/>
        </p:nvPicPr>
        <p:blipFill>
          <a:blip r:embed="rId2"/>
          <a:srcRect l="63219" t="26903" r="11155" b="47564"/>
          <a:stretch/>
        </p:blipFill>
        <p:spPr bwMode="auto">
          <a:xfrm flipH="0" flipV="0">
            <a:off x="6833152" y="603249"/>
            <a:ext cx="5159240" cy="1927678"/>
          </a:xfrm>
          <a:prstGeom prst="rect">
            <a:avLst/>
          </a:prstGeom>
        </p:spPr>
      </p:pic>
      <p:sp>
        <p:nvSpPr>
          <p:cNvPr id="896411624" name="" hidden="0"/>
          <p:cNvSpPr txBox="1"/>
          <p:nvPr isPhoto="0" userDrawn="0"/>
        </p:nvSpPr>
        <p:spPr bwMode="auto">
          <a:xfrm flipH="0" flipV="0">
            <a:off x="476266" y="2941302"/>
            <a:ext cx="11239499" cy="7010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a:r>
              <a:rPr lang="en-US" sz="21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Resonant Charging Power Supply (RCPS)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charges </a:t>
            </a:r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Pulse Forming Network/Line 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to a capacitor voltage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V</a:t>
            </a:r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 </a:t>
            </a:r>
            <a:r>
              <a:rPr lang="en-GB" sz="2100" b="1" i="0" u="none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Main Switch</a:t>
            </a:r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closes, sending a pulse with magnitude V/2 through the </a:t>
            </a:r>
            <a:r>
              <a:rPr lang="en-GB" sz="2100" b="1" i="0" u="none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Kicker Magnet</a:t>
            </a:r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sz="2100"/>
                            <m:t>τ</m:t>
                          </m:r>
                        </m:e>
                        <m:sub>
                          <m:r>
                            <m:rPr/>
                            <a:rPr sz="2100"/>
                            <m:t>fill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). </a:t>
            </a: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Pulse V/2 sent towards the open </a:t>
            </a:r>
            <a:r>
              <a:rPr lang="en-GB" sz="2100" b="1" i="0" u="none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Dump Switch </a:t>
            </a:r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and reflects back (pulse length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1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lang="en-GB" sz="2100"/>
                            <m:t>2</m:t>
                          </m:r>
                          <m:r>
                            <m:rPr/>
                            <a:rPr lang="en-GB" sz="2100"/>
                            <m:t>×</m:t>
                          </m:r>
                          <m:r>
                            <m:rPr/>
                            <a:rPr sz="2100"/>
                            <m:t>τ</m:t>
                          </m:r>
                        </m:e>
                        <m:sub>
                          <m:r>
                            <m:rPr/>
                            <a:rPr sz="2100"/>
                            <m:t>p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). Once this pulse reaches the kicker, the field starts to decay. </a:t>
            </a: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r>
              <a:rPr lang="en-US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Termination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matched impedance 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or short-circuited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(twice the kick, twice the fill-time)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r>
              <a:rPr sz="21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Kicker pulse length</a:t>
            </a:r>
            <a:r>
              <a:rPr sz="2100" b="1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can be changed by adjusting the relative timing of  dump and main switches</a:t>
            </a: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PF</a:t>
            </a:r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L/PFN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choice depends on length of pulse needed. Typically, for &gt;3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μ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 use PFN.</a:t>
            </a:r>
            <a:endParaRPr sz="2100" b="1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07490869" name="" hidden="0"/>
          <p:cNvSpPr txBox="1"/>
          <p:nvPr isPhoto="0" userDrawn="0"/>
        </p:nvSpPr>
        <p:spPr bwMode="auto">
          <a:xfrm flipH="0" flipV="0">
            <a:off x="11448172" y="2240244"/>
            <a:ext cx="857574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 u="sng">
                <a:solidFill>
                  <a:srgbClr val="F0801D"/>
                </a:solidFill>
                <a:hlinkClick r:id="rId3" tooltip="https://cas.web.cern.ch/sites/default/files/lectures/budapest-2016/fraserkickers.pdf"/>
              </a:rPr>
              <a:t>[1]</a:t>
            </a:r>
            <a:r>
              <a:rPr lang="en-GB" u="sng">
                <a:hlinkClick r:id="rId4" tooltip="https://books.google.fr/books?id=58TnDwAAQBAJ&amp;printsec=frontcover#v=onepage&amp;q&amp;f=false"/>
              </a:rPr>
              <a:t>[2]</a:t>
            </a:r>
            <a:endParaRPr>
              <a:solidFill>
                <a:srgbClr val="F0801D"/>
              </a:solidFill>
            </a:endParaRPr>
          </a:p>
        </p:txBody>
      </p:sp>
      <p:pic>
        <p:nvPicPr>
          <p:cNvPr id="944572684" name="" hidden="0"/>
          <p:cNvPicPr>
            <a:picLocks noChangeAspect="1"/>
          </p:cNvPicPr>
          <p:nvPr isPhoto="0" userDrawn="0"/>
        </p:nvPicPr>
        <p:blipFill>
          <a:blip r:embed="rId5"/>
          <a:srcRect l="34662" t="71342" r="4052" b="13935"/>
          <a:stretch/>
        </p:blipFill>
        <p:spPr bwMode="auto">
          <a:xfrm flipH="0" flipV="0">
            <a:off x="374399" y="1279071"/>
            <a:ext cx="6758235" cy="10146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3450323" name="Title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43957"/>
            <a:ext cx="11376024" cy="1065741"/>
          </a:xfrm>
        </p:spPr>
        <p:txBody>
          <a:bodyPr/>
          <a:lstStyle/>
          <a:p>
            <a:pPr>
              <a:defRPr/>
            </a:pPr>
            <a:r>
              <a:rPr lang="en-GB"/>
              <a:t>Kicker magnet technology</a:t>
            </a:r>
            <a:endParaRPr/>
          </a:p>
        </p:txBody>
      </p:sp>
      <p:sp>
        <p:nvSpPr>
          <p:cNvPr id="315206242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2056716405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57758654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117EE80-D26D-FECB-4E06-2D45A3BFC663}" type="slidenum">
              <a:rPr lang="en-GB"/>
              <a:t/>
            </a:fld>
            <a:endParaRPr lang="en-GB"/>
          </a:p>
        </p:txBody>
      </p:sp>
      <p:sp>
        <p:nvSpPr>
          <p:cNvPr id="1845922994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1900763177" name="" hidden="0"/>
          <p:cNvPicPr>
            <a:picLocks noChangeAspect="1"/>
          </p:cNvPicPr>
          <p:nvPr isPhoto="0" userDrawn="0"/>
        </p:nvPicPr>
        <p:blipFill>
          <a:blip r:embed="rId2"/>
          <a:srcRect l="40295" t="36666" r="7620" b="20555"/>
          <a:stretch/>
        </p:blipFill>
        <p:spPr bwMode="auto">
          <a:xfrm flipH="0" flipV="0">
            <a:off x="5968559" y="1523999"/>
            <a:ext cx="5863441" cy="3009899"/>
          </a:xfrm>
          <a:prstGeom prst="rect">
            <a:avLst/>
          </a:prstGeom>
        </p:spPr>
      </p:pic>
      <p:sp>
        <p:nvSpPr>
          <p:cNvPr id="720721440" name="" hidden="0"/>
          <p:cNvSpPr txBox="1"/>
          <p:nvPr isPhoto="0" userDrawn="0"/>
        </p:nvSpPr>
        <p:spPr bwMode="auto">
          <a:xfrm flipH="0" flipV="0">
            <a:off x="312736" y="1165858"/>
            <a:ext cx="5276849" cy="273557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For rise times of &lt; few 100 ns typically </a:t>
            </a:r>
            <a:r>
              <a:rPr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ferrite loaded </a:t>
            </a:r>
            <a:r>
              <a:rPr sz="21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transmission lines</a:t>
            </a:r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(distributed inductance)</a:t>
            </a:r>
            <a:r>
              <a:rPr lang="en-GB" sz="21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kickers. Usually between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5 and 30 cells.</a:t>
            </a:r>
            <a:endParaRPr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t CERN:  30ns-700ns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rise time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urrents up to 5 kA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 v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oltages up to 80 kV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E.g 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PS KFAs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96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ns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rise time, 23.6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Ω</a:t>
            </a:r>
            <a:r>
              <a:rPr sz="2100"/>
              <a:t> impedance </a:t>
            </a:r>
            <a:r>
              <a:rPr sz="2100" u="sng">
                <a:hlinkClick r:id="rId3" tooltip="https://cds.cern.ch/record/2061516/files/POnote2002-015.pdf"/>
              </a:rPr>
              <a:t>[3]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93911068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2008833490" name="" hidden="0"/>
          <p:cNvPicPr>
            <a:picLocks noChangeAspect="1"/>
          </p:cNvPicPr>
          <p:nvPr isPhoto="0" userDrawn="0"/>
        </p:nvPicPr>
        <p:blipFill>
          <a:blip r:embed="rId4"/>
          <a:srcRect l="43246" t="66666" r="15085" b="11388"/>
          <a:stretch/>
        </p:blipFill>
        <p:spPr bwMode="auto">
          <a:xfrm flipH="0" flipV="0">
            <a:off x="395404" y="4227193"/>
            <a:ext cx="5220182" cy="1718309"/>
          </a:xfrm>
          <a:prstGeom prst="rect">
            <a:avLst/>
          </a:prstGeom>
        </p:spPr>
      </p:pic>
      <p:sp>
        <p:nvSpPr>
          <p:cNvPr id="575894408" name="" hidden="0"/>
          <p:cNvSpPr txBox="1"/>
          <p:nvPr isPhoto="0" userDrawn="0"/>
        </p:nvSpPr>
        <p:spPr bwMode="auto">
          <a:xfrm flipH="0" flipV="0">
            <a:off x="6096000" y="4766309"/>
            <a:ext cx="6161892" cy="64007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a:r>
              <a:rPr sz="2000" b="0" i="1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Ferrite C-cores sandwiched between HV plates  </a:t>
            </a:r>
            <a:r>
              <a:rPr lang="en-GB" sz="2000" b="0" i="1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with interleaved </a:t>
            </a:r>
            <a:r>
              <a:rPr lang="en-GB" sz="2000" b="0" i="1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g</a:t>
            </a:r>
            <a:r>
              <a:rPr sz="2000" b="0" i="1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round plates </a:t>
            </a:r>
            <a:r>
              <a:rPr lang="en-GB" sz="2000" b="0" i="1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forming capacitor.</a:t>
            </a:r>
            <a:endParaRPr sz="2000" i="1">
              <a:latin typeface="Calibri"/>
              <a:ea typeface="Calibri"/>
              <a:cs typeface="Calibri"/>
            </a:endParaRPr>
          </a:p>
        </p:txBody>
      </p:sp>
      <p:pic>
        <p:nvPicPr>
          <p:cNvPr id="1246424967" name="" hidden="0"/>
          <p:cNvPicPr>
            <a:picLocks noChangeAspect="1"/>
          </p:cNvPicPr>
          <p:nvPr isPhoto="0" userDrawn="0"/>
        </p:nvPicPr>
        <p:blipFill>
          <a:blip r:embed="rId2"/>
          <a:srcRect l="53890" t="72029" r="34771" b="23262"/>
          <a:stretch/>
        </p:blipFill>
        <p:spPr bwMode="auto">
          <a:xfrm flipH="0" flipV="0">
            <a:off x="6051299" y="3921124"/>
            <a:ext cx="1485900" cy="460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966301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6" y="1191852"/>
            <a:ext cx="6714387" cy="527795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20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Dipole kicker angle:</a:t>
            </a:r>
            <a:r>
              <a:rPr lang="en-GB" sz="2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12.5 µrad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Integrated field (182.5 GeV):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0.015 T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length: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0.5 m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(assuming 10 cells, length 50 mm)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Beam envelope</a:t>
            </a:r>
            <a:r>
              <a:rPr lang="en-GB" sz="2200" b="0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(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5 sigma): 1.176 mm x 0.0367 mm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Aperture: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20 mm x 15 mm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For fast rise-times the inductance must be minimised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typically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coil 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turns </a:t>
            </a:r>
            <a:r>
              <a:rPr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N</a:t>
            </a:r>
            <a:r>
              <a:rPr sz="2200" b="1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= 1. </a:t>
            </a:r>
            <a:endParaRPr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I[A]:</a:t>
            </a:r>
            <a:r>
              <a:rPr lang="en-GB" sz="2200" b="0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179 A</a:t>
            </a:r>
            <a:endParaRPr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Magnetic inductance</a:t>
            </a:r>
            <a:r>
              <a:rPr lang="en-GB" sz="2200" b="1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(a middle cell): 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47.1 nH </a:t>
            </a:r>
            <a:endParaRPr lang="en-GB"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39306778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Dipole kicker parameters</a:t>
            </a:r>
            <a:endParaRPr/>
          </a:p>
        </p:txBody>
      </p:sp>
      <p:sp>
        <p:nvSpPr>
          <p:cNvPr id="1376457849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212579700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298313775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B4A1387-4A2D-3F84-9434-C64A115C1E06}" type="slidenum">
              <a:rPr lang="en-GB"/>
              <a:t/>
            </a:fld>
            <a:endParaRPr lang="en-GB"/>
          </a:p>
        </p:txBody>
      </p:sp>
      <p:sp>
        <p:nvSpPr>
          <p:cNvPr id="105091575" name="" hidden="0"/>
          <p:cNvSpPr txBox="1"/>
          <p:nvPr isPhoto="0" userDrawn="0"/>
        </p:nvSpPr>
        <p:spPr bwMode="auto">
          <a:xfrm flipH="0" flipV="0">
            <a:off x="7551000" y="3291840"/>
            <a:ext cx="4429125" cy="93816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"/>
                    </m:oMathParaPr>
                    <m:oMath>
                      <m:sSub>
                        <m:sSubPr>
                          <m:ctrlPr>
                            <a:rPr lang="en-GB" sz="20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lang="en-GB" sz="2000" i="1">
                              <a:latin typeface="Cambria Math"/>
                              <a:ea typeface="Cambria Math"/>
                              <a:cs typeface="Cambria Math"/>
                            </a:rPr>
                            <m:t>𝜃</m:t>
                          </m:r>
                        </m:e>
                        <m:sub>
                          <m:r>
                            <m:rPr/>
                            <a:rPr lang="en-GB" sz="2000" i="1">
                              <a:latin typeface="Cambria Math"/>
                              <a:ea typeface="Cambria Math"/>
                              <a:cs typeface="Cambria Math"/>
                            </a:rPr>
                            <m:t>𝐵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  <a:ea typeface="Cambria Math"/>
                              <a:cs typeface="Cambria Math"/>
                            </a:rPr>
                            <m:t>rad</m:t>
                          </m:r>
                        </m:e>
                      </m:d>
                      <m:r>
                        <m:rPr/>
                        <a:rPr lang="en-GB" sz="2000" i="1">
                          <a:latin typeface="Cambria Math"/>
                          <a:ea typeface="Cambria Math"/>
                          <a:cs typeface="Cambria Math"/>
                        </a:rPr>
                        <m:t>≈</m:t>
                      </m:r>
                      <m:f>
                        <m:fPr>
                          <m:ctrlPr>
                            <a:rPr lang="en-GB" sz="20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/>
                            <a:rPr lang="en-GB" sz="2000" i="1">
                              <a:latin typeface="Cambria Math"/>
                              <a:ea typeface="Cambria Math"/>
                              <a:cs typeface="Cambria Math"/>
                            </a:rPr>
                            <m:t>0.2998×l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200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m</m:t>
                              </m:r>
                            </m:e>
                          </m:d>
                        </m:num>
                        <m:den>
                          <m:r>
                            <m:rPr/>
                            <a:rPr lang="en-GB" sz="2000" i="1">
                              <a:latin typeface="Cambria Math"/>
                              <a:ea typeface="Cambria Math"/>
                              <a:cs typeface="Cambria Math"/>
                            </a:rPr>
                            <m:t>𝑝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200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000" i="1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sz="20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GeV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GB" sz="20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c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m:rPr/>
                        <a:rPr lang="en-GB" sz="2000" i="1">
                          <a:latin typeface="Cambria Math"/>
                          <a:ea typeface="Cambria Math"/>
                          <a:cs typeface="Cambria Math"/>
                        </a:rPr>
                        <m:t>𝐵</m:t>
                      </m:r>
                      <m:r>
                        <m:rPr/>
                        <a:rPr lang="en-GB" sz="2000" i="1">
                          <a:latin typeface="Cambria Math"/>
                          <a:ea typeface="Cambria Math"/>
                          <a:cs typeface="Cambria Math"/>
                        </a:rPr>
                        <m:t>[</m:t>
                      </m:r>
                      <m:r>
                        <m:rPr/>
                        <a:rPr lang="en-GB" sz="2000" i="1">
                          <a:latin typeface="Cambria Math"/>
                          <a:ea typeface="Cambria Math"/>
                          <a:cs typeface="Cambria Math"/>
                        </a:rPr>
                        <m:t>𝑇</m:t>
                      </m:r>
                      <m:r>
                        <m:rPr/>
                        <a:rPr lang="en-GB" sz="2000" i="1">
                          <a:latin typeface="Cambria Math"/>
                          <a:ea typeface="Cambria Math"/>
                          <a:cs typeface="Cambria Math"/>
                        </a:rPr>
                        <m:t>]</m:t>
                      </m:r>
                    </m:oMath>
                  </m:oMathPara>
                </a14:m>
              </mc:Choice>
              <mc:Fallback/>
            </mc:AlternateContent>
            <a:endParaRPr sz="2000">
              <a:latin typeface="Calibri"/>
              <a:ea typeface="Calibri"/>
              <a:cs typeface="Calibri"/>
            </a:endParaRPr>
          </a:p>
        </p:txBody>
      </p:sp>
      <p:sp>
        <p:nvSpPr>
          <p:cNvPr id="1107841594" name="" hidden="0"/>
          <p:cNvSpPr txBox="1"/>
          <p:nvPr isPhoto="0" userDrawn="0"/>
        </p:nvSpPr>
        <p:spPr bwMode="auto">
          <a:xfrm flipH="0" flipV="0">
            <a:off x="7590184" y="4383095"/>
            <a:ext cx="4120772" cy="5850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"/>
                    </m:oMathParaPr>
                    <m:oMath>
                      <m:r>
                        <m:rPr/>
                        <a:rPr lang="en-GB" sz="2000" b="0" i="1">
                          <a:latin typeface="Cambria Math"/>
                        </a:rPr>
                        <m:t>𝐵</m:t>
                      </m:r>
                      <m:r>
                        <m:rPr/>
                        <a:rPr lang="en-GB" sz="2000" b="0" i="1">
                          <a:latin typeface="Cambria Math"/>
                        </a:rPr>
                        <m:t>[</m:t>
                      </m:r>
                      <m:r>
                        <m:rPr/>
                        <a:rPr lang="en-GB" sz="2000" b="0" i="1">
                          <a:latin typeface="Cambria Math"/>
                        </a:rPr>
                        <m:t>𝑇</m:t>
                      </m:r>
                      <m:r>
                        <m:rPr/>
                        <a:rPr lang="en-GB" sz="2000" b="0" i="1">
                          <a:latin typeface="Cambria Math"/>
                        </a:rPr>
                        <m:t>]≈</m:t>
                      </m:r>
                      <m:f>
                        <m:fPr>
                          <m:ctrlPr>
                            <a:rPr lang="en-GB" sz="2000" b="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2000" b="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m:rPr/>
                                <a:rPr lang="en-GB" sz="2000" b="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GB" sz="2000" b="0" i="1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000" b="0" i="1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/>
                                    <a:rPr lang="en-GB" sz="2000" b="0" i="1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num>
                                <m:den>
                                  <m:r>
                                    <m:rPr/>
                                    <a:rPr lang="en-GB" sz="2000" b="0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  <m:r>
                            <m:rPr/>
                            <a:rPr lang="en-GB" sz="2000" b="0" i="1">
                              <a:latin typeface="Cambria Math"/>
                              <a:ea typeface="Cambria Math"/>
                            </a:rPr>
                            <m:t>𝑁𝐼</m:t>
                          </m:r>
                          <m:r>
                            <m:rPr/>
                            <a:rPr lang="en-GB" sz="2000" b="0" i="1">
                              <a:latin typeface="Cambria Math"/>
                              <a:ea typeface="Cambria Math"/>
                            </a:rPr>
                            <m:t>[</m:t>
                          </m:r>
                          <m:r>
                            <m:rPr/>
                            <a:rPr lang="en-GB" sz="2000" b="0" i="1"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m:rPr/>
                            <a:rPr lang="en-GB" sz="2000" b="0" i="1">
                              <a:latin typeface="Cambria Math"/>
                              <a:ea typeface="Cambria Math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sz="20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2000"/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/>
                                <m:t>a</m:t>
                              </m:r>
                              <m:r>
                                <m:rPr>
                                  <m:sty m:val="p"/>
                                </m:rPr>
                                <a:rPr sz="2000"/>
                                <m:t>p</m:t>
                              </m:r>
                              <m:r>
                                <m:rPr>
                                  <m:sty m:val="p"/>
                                </m:rPr>
                                <a:rPr lang="en-GB" sz="2000"/>
                                <m:t>erture</m:t>
                              </m:r>
                            </m:sub>
                          </m:sSub>
                          <m:r>
                            <m:rPr/>
                            <a:rPr lang="en-GB" sz="2000" b="0" i="1">
                              <a:latin typeface="Cambria Math"/>
                              <a:ea typeface="Cambria Math"/>
                            </a:rPr>
                            <m:t>[</m:t>
                          </m:r>
                          <m:r>
                            <m:rPr/>
                            <a:rPr lang="en-GB" sz="2000" b="0" i="1">
                              <a:latin typeface="Cambria Math"/>
                              <a:ea typeface="Cambria Math"/>
                            </a:rPr>
                            <m:t>𝑚</m:t>
                          </m:r>
                          <m:r>
                            <m:rPr/>
                            <a:rPr lang="en-GB" sz="2000" b="0" i="1">
                              <a:latin typeface="Cambria Math"/>
                              <a:ea typeface="Cambria Math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sz="2000"/>
          </a:p>
        </p:txBody>
      </p:sp>
      <p:sp>
        <p:nvSpPr>
          <p:cNvPr id="1851798834" name="" hidden="0"/>
          <p:cNvSpPr/>
          <p:nvPr isPhoto="0" userDrawn="0"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315518819" name="" hidden="0"/>
          <p:cNvPicPr>
            <a:picLocks noChangeAspect="1"/>
          </p:cNvPicPr>
          <p:nvPr isPhoto="0" userDrawn="0"/>
        </p:nvPicPr>
        <p:blipFill>
          <a:blip r:embed="rId2"/>
          <a:srcRect l="62452" t="17981" r="21842" b="55128"/>
          <a:stretch/>
        </p:blipFill>
        <p:spPr bwMode="auto">
          <a:xfrm flipH="0" flipV="0">
            <a:off x="7669250" y="332578"/>
            <a:ext cx="4061103" cy="2607560"/>
          </a:xfrm>
          <a:prstGeom prst="rect">
            <a:avLst/>
          </a:prstGeom>
        </p:spPr>
      </p:pic>
      <p:sp>
        <p:nvSpPr>
          <p:cNvPr id="741089275" name="" hidden="0"/>
          <p:cNvSpPr txBox="1"/>
          <p:nvPr isPhoto="0" userDrawn="0"/>
        </p:nvSpPr>
        <p:spPr bwMode="auto">
          <a:xfrm flipH="0" flipV="0">
            <a:off x="7634374" y="5587200"/>
            <a:ext cx="4462314" cy="5850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>
                      <m:jc m:val="center"/>
                    </m:oMathParaPr>
                    <m:oMath>
                      <m:sSub>
                        <m:sSubPr>
                          <m:ctrlPr>
                            <a:rPr sz="20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sz="20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sz="2000"/>
                                <m:t>L</m:t>
                              </m:r>
                            </m:e>
                            <m:sub>
                              <m:r>
                                <m:rPr/>
                                <a:rPr lang="en-GB" sz="2000"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cell</m:t>
                              </m:r>
                            </m:sub>
                          </m:sSub>
                          <m:sSub>
                            <m:sSubPr>
                              <m:ctrlPr>
                                <a:rPr sz="2000"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sz="2000"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 lang="en-GB" sz="2000"/>
                                    <m:t>= </m:t>
                                  </m:r>
                                  <m:r>
                                    <m:rPr/>
                                    <a:rPr sz="2000"/>
                                    <m:t>μ</m:t>
                                  </m:r>
                                </m:e>
                                <m:sub>
                                  <m:r>
                                    <m:rPr/>
                                    <a:rPr sz="2000"/>
                                    <m:t>0</m:t>
                                  </m:r>
                                </m:sub>
                              </m:sSub>
                              <m:r>
                                <m:rPr/>
                                <a:rPr sz="2000"/>
                                <m:t>l</m:t>
                              </m:r>
                            </m:e>
                            <m:sub>
                              <m:r>
                                <m:rPr/>
                                <a:rPr sz="2000"/>
                                <m:t>cell</m:t>
                              </m:r>
                            </m:sub>
                          </m:sSub>
                          <m:r>
                            <m:rPr/>
                            <a:rPr sz="2000"/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2000"/>
                            <m:t>aperture</m:t>
                          </m:r>
                        </m:sub>
                      </m:sSub>
                      <m:r>
                        <m:rPr/>
                        <a:rPr lang="en-GB" sz="2000">
                          <a:latin typeface="Cambria Math"/>
                          <a:ea typeface="Cambria Math"/>
                          <a:cs typeface="Cambria Math"/>
                        </a:rPr>
                        <m:t>/</m:t>
                      </m:r>
                      <m:sSub>
                        <m:sSubPr>
                          <m:ctrlPr>
                            <a:rPr sz="2000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sz="2000"/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2000"/>
                            <m:t>aperture</m:t>
                          </m:r>
                        </m:sub>
                      </m:sSub>
                      <m:r>
                        <m:rPr/>
                        <a:rPr lang="en-GB" sz="2000">
                          <a:latin typeface="Cambria Math"/>
                          <a:ea typeface="Cambria Math"/>
                          <a:cs typeface="Cambria Math"/>
                        </a:rPr>
                        <m:t> </m:t>
                      </m:r>
                    </m:oMath>
                  </m:oMathPara>
                </a14:m>
              </mc:Choice>
              <mc:Fallback/>
            </mc:AlternateContent>
            <a:endParaRPr sz="2000"/>
          </a:p>
        </p:txBody>
      </p:sp>
      <p:sp>
        <p:nvSpPr>
          <p:cNvPr id="831292526" name="" hidden="0"/>
          <p:cNvSpPr txBox="1"/>
          <p:nvPr isPhoto="0" userDrawn="0"/>
        </p:nvSpPr>
        <p:spPr bwMode="auto">
          <a:xfrm rot="16199934" flipH="0" flipV="0">
            <a:off x="10808394" y="1581584"/>
            <a:ext cx="2229388" cy="4877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GB" sz="2600" i="1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C-shaped</a:t>
            </a:r>
            <a:endParaRPr sz="2600" i="1">
              <a:solidFill>
                <a:srgbClr val="F0801D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7855149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07988" y="1249362"/>
            <a:ext cx="11376023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Rise time:</a:t>
            </a: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field rise time is current pulse rise time + magnet fill time </a:t>
            </a:r>
            <a:endParaRPr sz="21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Lumped inductance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kicker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typically &gt;1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mbria Math"/>
                <a:ea typeface="Cambria Math"/>
                <a:cs typeface="Cambria Math"/>
              </a:rPr>
              <a:t>μ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s. </a:t>
            </a:r>
            <a:endParaRPr lang="en-GB"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100" b="1" i="0" u="sng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Transmission line kickers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can achieve even &lt;100 ns, but are more complicated and expensive. Rise time proposed in FCC-ee CDR </a:t>
            </a:r>
            <a:r>
              <a:rPr lang="en-GB" sz="2100" b="1" i="0" u="none" strike="noStrike" cap="none" spc="0">
                <a:solidFill>
                  <a:srgbClr val="E68937"/>
                </a:solidFill>
                <a:latin typeface="Calibri"/>
                <a:ea typeface="Calibri"/>
                <a:cs typeface="Calibri"/>
              </a:rPr>
              <a:t>94 ns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 </a:t>
            </a:r>
            <a:endParaRPr lang="en-GB"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Characteristic impeda</a:t>
            </a: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nce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en-GB" sz="21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(Z=</m:t>
                      </m:r>
                      <m:rad>
                        <m:radPr>
                          <m:degHide m:val="on"/>
                          <m:ctrlPr>
                            <a:rPr sz="21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radPr>
                        <m:deg>
                          <m:r>
                            <m:rPr/>
                            <a:rPr sz="21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/>
                          </m:r>
                        </m:deg>
                        <m:e>
                          <m:f>
                            <m:fPr>
                              <m:ctrlPr>
                                <a:rPr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>
                                      <a:solidFill>
                                        <a:schemeClr val="tx1"/>
                                      </a:solidFill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/>
                                    <a:rPr>
                                      <a:solidFill>
                                        <a:schemeClr val="tx1"/>
                                      </a:solidFill>
                                    </a:rPr>
                                    <m:t>cell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>
                                      <a:solidFill>
                                        <a:schemeClr val="tx1"/>
                                      </a:solidFill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/>
                                    <a:rPr>
                                      <a:solidFill>
                                        <a:schemeClr val="tx1"/>
                                      </a:solidFill>
                                    </a:rPr>
                                    <m:t>cell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m:rPr/>
                        <a:rPr lang="en-GB" sz="21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)</m:t>
                      </m:r>
                    </m:oMath>
                  </m:oMathPara>
                </a14:m>
              </mc:Choice>
              <mc:Fallback/>
            </mc:AlternateContent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is chosen based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on the  required field rise/fall time and the available length for the magnet.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This should be coherent throughout the system to reduce reflections.</a:t>
            </a:r>
            <a:endParaRPr sz="21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l">
              <a:defRPr/>
            </a:pPr>
            <a:r>
              <a:rPr lang="en-GB" sz="21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Compromise: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T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he capacitance (area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of plates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) m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ust increase by a factor of 4 for a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factor of 2 reduction in impedance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 T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he minimum separation  of the capacitor plates is determined by 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e.g. </a:t>
            </a:r>
            <a:r>
              <a:rPr lang="en-US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voltage breakdown and cost</a:t>
            </a:r>
            <a:r>
              <a:rPr lang="en-GB" sz="21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endParaRPr lang="en-GB" sz="21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Magnet fill time then depends on this as: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i"/>
                        </m:rPr>
                        <a:rPr lang="en-GB"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 </m:t>
                      </m:r>
                      <m:sSub>
                        <m:sSubPr>
                          <m:ctrlPr>
                            <a:rPr sz="2200" b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i"/>
                            </m:r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i"/>
                            </m:r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m</m:t>
                          </m:r>
                        </m:sub>
                      </m:sSub>
                      <m:r>
                        <m:rPr>
                          <m:sty m:val="i"/>
                        </m:rPr>
                        <a:rPr lang="en-GB"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=n</m:t>
                      </m:r>
                      <m:rad>
                        <m:radPr>
                          <m:degHide m:val="on"/>
                          <m:ctrl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radPr>
                        <m:deg>
                          <m:r>
                            <m:rPr/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/>
                          </m:r>
                        </m:deg>
                        <m:e>
                          <m:sSub>
                            <m:sSubPr>
                              <m:ctrlPr>
                                <a:rPr sz="22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sz="2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 sz="2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/>
                                    <a:rPr sz="2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cell</m:t>
                                  </m:r>
                                </m:sub>
                              </m:sSub>
                              <m:r>
                                <m:rPr/>
                                <a:rPr sz="22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C</m:t>
                              </m:r>
                            </m:e>
                            <m:sub>
                              <m:r>
                                <m:rPr/>
                                <a:rPr sz="22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cell</m:t>
                              </m:r>
                            </m:sub>
                          </m:sSub>
                        </m:e>
                      </m:rad>
                      <m:r>
                        <m:rPr/>
                        <a:rPr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=</m:t>
                      </m:r>
                      <m:f>
                        <m:fPr>
                          <m:ctrlPr>
                            <a:rPr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>
                                  <a:solidFill>
                                    <a:schemeClr val="tx1"/>
                                  </a:solidFill>
                                </a:rPr>
                                <m:t>L</m:t>
                              </m:r>
                            </m:e>
                            <m:sub>
                              <m:r>
                                <m:rPr/>
                                <a:rPr>
                                  <a:solidFill>
                                    <a:schemeClr val="tx1"/>
                                  </a:solidFill>
                                </a:rPr>
                                <m:t>magnet</m:t>
                              </m:r>
                            </m:sub>
                          </m:sSub>
                        </m:num>
                        <m:den>
                          <m:r>
                            <m:rPr/>
                            <a:rPr>
                              <a:solidFill>
                                <a:schemeClr val="tx1"/>
                              </a:solidFill>
                            </a:rPr>
                            <m:t>Z</m:t>
                          </m:r>
                        </m:den>
                      </m:f>
                    </m:oMath>
                  </m:oMathPara>
                </a14:m>
              </mc:Choice>
              <mc:Fallback/>
            </mc:AlternateContent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78525110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Rise time</a:t>
            </a:r>
            <a:endParaRPr/>
          </a:p>
        </p:txBody>
      </p:sp>
      <p:sp>
        <p:nvSpPr>
          <p:cNvPr id="169021575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659014590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17620419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B4DB384-5950-4F1F-B192-A7EC0AD55909}" type="slidenum">
              <a:rPr lang="en-GB"/>
              <a:t/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542335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12776" y="1154112"/>
            <a:ext cx="11376023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algn="l">
              <a:defRPr/>
            </a:pPr>
            <a:r>
              <a:rPr lang="en-GB" sz="20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Termination</a:t>
            </a:r>
            <a:endParaRPr sz="20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0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Short-circuit: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a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way to double the current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(and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kick strength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)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but also the filling time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0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Useful if short on space. More complex, pulses with opposite polarity.</a:t>
            </a:r>
            <a:endParaRPr sz="20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000" b="1" i="0" u="sng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Matched impedance:</a:t>
            </a:r>
            <a:r>
              <a:rPr lang="en-GB" sz="20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we are not so short on space but want to reduce rise time so </a:t>
            </a:r>
            <a:r>
              <a:rPr lang="en-GB" sz="20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matched impedance</a:t>
            </a:r>
            <a:r>
              <a:rPr lang="en-GB" sz="20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seems a better option, also reduced complexity. </a:t>
            </a:r>
            <a:endParaRPr sz="20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0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Switch</a:t>
            </a:r>
            <a:endParaRPr sz="20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Switch voltage (based on 179 A</a:t>
            </a:r>
            <a:r>
              <a:rPr lang="en-GB" sz="20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(slide 4)</a:t>
            </a:r>
            <a:r>
              <a:rPr lang="en-GB" sz="20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is</a:t>
            </a:r>
            <a:r>
              <a:rPr lang="en-GB" sz="20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5.9 kV for 16.67 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Ω characteristic impedance (CDR)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endParaRPr sz="20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0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Thyratron</a:t>
            </a:r>
            <a:r>
              <a:rPr lang="en-GB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e.g.deuterium gas, insulating when neutral and conducting when ionised. Simple, fast rise-time, occasional self-trigger (depends on duration of high-voltage in thyratron). LHC injection saw 1 erratic trigger in 250,000.</a:t>
            </a:r>
            <a:endParaRPr sz="20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0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Semiconductor </a:t>
            </a:r>
            <a:r>
              <a:rPr lang="en-GB" sz="20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fewer erratic kicks, longer lifetime, less maintenance, more limited in voltage (LHC abort kicker switch up to 30 kV).</a:t>
            </a:r>
            <a:r>
              <a:rPr lang="en-GB" sz="20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0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Cost comparison, depends on initial cost and lifetime.</a:t>
            </a:r>
            <a:endParaRPr sz="20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2642999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Kicker system other elements</a:t>
            </a:r>
            <a:endParaRPr/>
          </a:p>
        </p:txBody>
      </p:sp>
      <p:sp>
        <p:nvSpPr>
          <p:cNvPr id="3947550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235316444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93235394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E684DB2-9A0E-52FF-DF40-D96A8FC2184E}" type="slidenum">
              <a:rPr lang="en-GB"/>
              <a:t/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5484808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6" y="1287461"/>
            <a:ext cx="6805362" cy="460851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4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Geometry of magnet core</a:t>
            </a:r>
            <a:endParaRPr sz="2400" b="1" i="0" u="none" strike="noStrike" cap="none" spc="0">
              <a:solidFill>
                <a:srgbClr val="F0801D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Window-frame: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educe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filling time by factor of two but requires tw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o generators (e.g FNAL or KEK). </a:t>
            </a:r>
            <a:endParaRPr lang="en-GB"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C-shaped: 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For our design, it doesn’t seem like we need such a low a filling time, this should be sufficient.</a:t>
            </a:r>
            <a:endParaRPr lang="en-GB"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4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In-vacuum vs. out-of-vacuum</a:t>
            </a:r>
            <a:endParaRPr lang="en-GB"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0" i="0" u="none" strike="noStrike" cap="none" spc="0">
                <a:solidFill>
                  <a:srgbClr val="00B050"/>
                </a:solidFill>
                <a:latin typeface="Calibri"/>
                <a:ea typeface="Calibri"/>
                <a:cs typeface="Calibri"/>
              </a:rPr>
              <a:t>Pros: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In-vacuum allows for a smaller aperture, and so higher fields. Permits magnets to be shorter. Less complicated vacuum chambers.</a:t>
            </a:r>
            <a:endParaRPr lang="en-GB"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0" i="0" u="none" strike="noStrike" cap="none" spc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Cons: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all materials must be vacuum compatible.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98536822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Other considerations</a:t>
            </a:r>
            <a:endParaRPr/>
          </a:p>
        </p:txBody>
      </p:sp>
      <p:sp>
        <p:nvSpPr>
          <p:cNvPr id="179302081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188388727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2673837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F351BE-26AD-BCCC-4E0F-DD993980B3D6}" type="slidenum">
              <a:rPr lang="en-GB"/>
              <a:t/>
            </a:fld>
            <a:endParaRPr lang="en-GB"/>
          </a:p>
        </p:txBody>
      </p:sp>
      <p:pic>
        <p:nvPicPr>
          <p:cNvPr id="1733103098" name="" hidden="0"/>
          <p:cNvPicPr>
            <a:picLocks noChangeAspect="1"/>
          </p:cNvPicPr>
          <p:nvPr isPhoto="0" userDrawn="0"/>
        </p:nvPicPr>
        <p:blipFill>
          <a:blip r:embed="rId2"/>
          <a:srcRect l="19355" t="35115" r="50395" b="26364"/>
          <a:stretch/>
        </p:blipFill>
        <p:spPr bwMode="auto">
          <a:xfrm flipH="0" flipV="0">
            <a:off x="7994398" y="87841"/>
            <a:ext cx="3619499" cy="2880730"/>
          </a:xfrm>
          <a:prstGeom prst="rect">
            <a:avLst/>
          </a:prstGeom>
        </p:spPr>
      </p:pic>
      <p:pic>
        <p:nvPicPr>
          <p:cNvPr id="1828017908" name="" hidden="0"/>
          <p:cNvPicPr>
            <a:picLocks noChangeAspect="1"/>
          </p:cNvPicPr>
          <p:nvPr isPhoto="0" userDrawn="0"/>
        </p:nvPicPr>
        <p:blipFill>
          <a:blip r:embed="rId2"/>
          <a:srcRect l="49211" t="35115" r="20370" b="26364"/>
          <a:stretch/>
        </p:blipFill>
        <p:spPr bwMode="auto">
          <a:xfrm flipH="0" flipV="0">
            <a:off x="8394448" y="2921613"/>
            <a:ext cx="3657600" cy="2894862"/>
          </a:xfrm>
          <a:prstGeom prst="rect">
            <a:avLst/>
          </a:prstGeom>
        </p:spPr>
      </p:pic>
      <p:sp>
        <p:nvSpPr>
          <p:cNvPr id="1632951411" name="" hidden="0"/>
          <p:cNvSpPr txBox="1"/>
          <p:nvPr isPhoto="0" userDrawn="0"/>
        </p:nvSpPr>
        <p:spPr bwMode="auto">
          <a:xfrm rot="16199969" flipH="0" flipV="0">
            <a:off x="7066429" y="1358181"/>
            <a:ext cx="2229353" cy="4877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GB" sz="2600" i="1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C-shaped</a:t>
            </a:r>
            <a:endParaRPr sz="2600" i="1">
              <a:solidFill>
                <a:srgbClr val="F0801D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51793537" name="" hidden="0"/>
          <p:cNvSpPr txBox="1"/>
          <p:nvPr isPhoto="0" userDrawn="0"/>
        </p:nvSpPr>
        <p:spPr bwMode="auto">
          <a:xfrm rot="16199969" flipH="0" flipV="0">
            <a:off x="7066428" y="4125403"/>
            <a:ext cx="2229820" cy="4877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GB" sz="2600" i="1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Window-frame</a:t>
            </a:r>
            <a:endParaRPr sz="2600" i="1">
              <a:solidFill>
                <a:srgbClr val="F0801D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3483949" name="" hidden="0"/>
          <p:cNvSpPr txBox="1"/>
          <p:nvPr isPhoto="0" userDrawn="0"/>
        </p:nvSpPr>
        <p:spPr bwMode="auto">
          <a:xfrm flipH="0" flipV="0">
            <a:off x="11690045" y="5351603"/>
            <a:ext cx="724007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lang="en-GB" u="sng">
                <a:hlinkClick r:id="rId3" tooltip="https://cds.cern.ch/record/2674119/files/496.pdf"/>
              </a:rPr>
              <a:t>[4]</a:t>
            </a:r>
            <a:endParaRPr/>
          </a:p>
        </p:txBody>
      </p:sp>
      <p:sp>
        <p:nvSpPr>
          <p:cNvPr id="333804378" name="" hidden="0"/>
          <p:cNvSpPr txBox="1"/>
          <p:nvPr isPhoto="0" userDrawn="0"/>
        </p:nvSpPr>
        <p:spPr bwMode="auto">
          <a:xfrm flipH="0" flipV="0">
            <a:off x="8057509" y="5816476"/>
            <a:ext cx="3918393" cy="7010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a:r>
              <a:rPr lang="en-GB" sz="2000" b="0" i="1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two C-shaped with opposite polarity</a:t>
            </a:r>
            <a:endParaRPr sz="2000" i="1"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9865309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7" y="1458175"/>
            <a:ext cx="11376023" cy="50752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lang="en-GB" sz="22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Cut-off frequency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lang="en-GB"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f</m:t>
                          </m:r>
                        </m:e>
                        <m:sub>
                          <m:r>
                            <m:rPr/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c</m:t>
                          </m:r>
                        </m:sub>
                      </m:sSub>
                      <m:r>
                        <m:rPr/>
                        <a:rPr lang="en-GB"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=</m:t>
                      </m:r>
                      <m:f>
                        <m:fPr>
                          <m:ctrlPr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/>
                            <a:rPr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1</m:t>
                          </m:r>
                        </m:num>
                        <m:den>
                          <m:r>
                            <m:rPr/>
                            <a:rPr lang="en-GB" sz="220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π</m:t>
                          </m:r>
                          <m:rad>
                            <m:radPr>
                              <m:degHide m:val="on"/>
                              <m:ctrlPr>
                                <a:rPr sz="22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radPr>
                            <m:deg>
                              <m:r>
                                <m:rPr/>
                                <a:rPr sz="22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/>
                              </m:r>
                            </m:deg>
                            <m:e>
                              <m:d>
                                <m:dPr>
                                  <m:begChr m:val="("/>
                                  <m:endChr m:val=")"/>
                                  <m:ctrlPr>
                                    <a:rPr sz="2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sz="22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/>
                                        <a:rPr sz="22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  <m:t>L</m:t>
                                      </m:r>
                                    </m:e>
                                    <m:sub>
                                      <m:r>
                                        <m:rPr/>
                                        <a:rPr sz="22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  <m:t>cell</m:t>
                                      </m:r>
                                    </m:sub>
                                  </m:sSub>
                                  <m:r>
                                    <m:rPr/>
                                    <a:rPr lang="en-GB" sz="2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sz="22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/>
                                        <a:rPr sz="22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  <m:t>4L</m:t>
                                      </m:r>
                                    </m:e>
                                    <m:sub>
                                      <m:r>
                                        <m:rPr/>
                                        <a:rPr sz="22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  <a:cs typeface="Cambria Math"/>
                                        </a:rPr>
                                        <m:t>stray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m:rPr/>
                                <a:rPr lang="en-GB" sz="22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sz="2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 sz="2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/>
                                    <a:rPr sz="22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cell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</mc:Choice>
              <mc:Fallback/>
            </mc:AlternateContent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for the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frequency modes which will propagate. </a:t>
            </a:r>
            <a:endParaRPr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Needs to be high enough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not to</a:t>
            </a:r>
            <a:r>
              <a:rPr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attenuate the rising edge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 if rising edge has frequency components above cut-off frequency will produce </a:t>
            </a:r>
            <a:r>
              <a:rPr lang="en-GB" sz="2200" b="1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flat-top ripple</a:t>
            </a:r>
            <a:r>
              <a:rPr lang="en-GB" sz="2200" b="0" i="0" u="none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en-GB"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∴</m:t>
                      </m:r>
                    </m:oMath>
                  </m:oMathPara>
                </a14:m>
              </mc:Choice>
              <mc:Fallback/>
            </mc:AlternateContent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a key parameter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for rise time &lt; 100 ns.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Small cell size, low stray inductance, high impedance Z</a:t>
            </a:r>
            <a:r>
              <a:rPr lang="en-GB" sz="2200" b="0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⤏</a:t>
            </a:r>
            <a:r>
              <a:rPr lang="en-GB" sz="2200" b="1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 high cut-off frequency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...</a:t>
            </a:r>
            <a:r>
              <a:rPr lang="en-GB" sz="2200" b="0" i="0" u="none" strike="noStrike" cap="none" spc="0">
                <a:solidFill>
                  <a:srgbClr val="F0801D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GB" sz="2200" b="1" i="0" u="none" strike="noStrike" cap="none" spc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BUT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not small enough to cause breakdown or cost excessive amounts.</a:t>
            </a:r>
            <a:endParaRPr sz="2200" b="0" i="0" u="none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en-GB"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∴</m:t>
                      </m:r>
                      <m:r>
                        <m:rPr/>
                        <a:rPr lang="en-GB" sz="220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 </m:t>
                      </m:r>
                    </m:oMath>
                  </m:oMathPara>
                </a14:m>
              </mc:Choice>
              <mc:Fallback/>
            </mc:AlternateContent>
            <a:r>
              <a:rPr lang="en-GB" sz="2200" b="0" i="0" u="none" strike="noStrike" cap="none" spc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Com</a:t>
            </a:r>
            <a:r>
              <a:rPr lang="en-GB" sz="2200" b="0" i="0" u="none" strike="noStrike" cap="none" spc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promise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between</a:t>
            </a:r>
            <a:r>
              <a:rPr lang="en-GB" sz="2200" b="1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cost, robustness and performance. </a:t>
            </a:r>
            <a:endParaRPr lang="en-GB" sz="2200" b="1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Example: rise time of 50 ns had cut-off frequency 39 MHz </a:t>
            </a:r>
            <a:r>
              <a:rPr lang="en-GB" sz="2200" b="0" i="0" u="sng" strike="noStrike" cap="none" spc="0">
                <a:latin typeface="Calibri"/>
                <a:ea typeface="Calibri"/>
                <a:cs typeface="Calibri"/>
                <a:hlinkClick r:id="rId2" tooltip="https://inspirehep.net/files/ac0260a13bd9e3508034ba60c3823ac1"/>
              </a:rPr>
              <a:t>[5]</a:t>
            </a:r>
            <a:r>
              <a:rPr lang="en-GB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.</a:t>
            </a:r>
            <a:endParaRPr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7772415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Cut-off frequency </a:t>
            </a:r>
            <a:r>
              <a:rPr lang="en-GB" u="sng">
                <a:hlinkClick r:id="rId3" tooltip="https://books.google.fr/books?id=58TnDwAAQBAJ&amp;printsec=frontcover#v=onepage&amp;q&amp;f=false"/>
              </a:rPr>
              <a:t>[2]</a:t>
            </a:r>
            <a:endParaRPr/>
          </a:p>
        </p:txBody>
      </p:sp>
      <p:sp>
        <p:nvSpPr>
          <p:cNvPr id="96381133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25/01/2022</a:t>
            </a:r>
            <a:endParaRPr/>
          </a:p>
        </p:txBody>
      </p:sp>
      <p:sp>
        <p:nvSpPr>
          <p:cNvPr id="24695666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716406404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1785A9A-CFE5-23A4-30AE-9D99B1068015}" type="slidenum">
              <a:rPr lang="en-GB"/>
              <a:t/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0</TotalTime>
  <Words>0</Words>
  <Application>ONLYOFFICE/6.4.2.6</Application>
  <DocSecurity>0</DocSecurity>
  <PresentationFormat>Widescreen</PresentationFormat>
  <Paragraphs>0</Paragraphs>
  <Slides>20</Slides>
  <Notes>20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dc:identifier/>
  <dc:language/>
  <cp:lastModifiedBy/>
  <cp:revision>19</cp:revision>
  <dcterms:created xsi:type="dcterms:W3CDTF">2021-11-15T09:32:25Z</dcterms:created>
  <dcterms:modified xsi:type="dcterms:W3CDTF">2022-01-25T14:51:39Z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