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28" r:id="rId1"/>
  </p:sldMasterIdLst>
  <p:sldIdLst>
    <p:sldId id="256" r:id="rId2"/>
    <p:sldId id="258" r:id="rId3"/>
    <p:sldId id="261" r:id="rId4"/>
    <p:sldId id="262" r:id="rId5"/>
    <p:sldId id="263" r:id="rId6"/>
    <p:sldId id="260" r:id="rId7"/>
    <p:sldId id="259" r:id="rId8"/>
    <p:sldId id="264" r:id="rId9"/>
    <p:sldId id="266" r:id="rId10"/>
    <p:sldId id="265" r:id="rId11"/>
    <p:sldId id="267" r:id="rId12"/>
    <p:sldId id="268" r:id="rId13"/>
    <p:sldId id="269" r:id="rId14"/>
    <p:sldId id="271" r:id="rId15"/>
    <p:sldId id="270" r:id="rId16"/>
    <p:sldId id="272" r:id="rId17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714">
          <p15:clr>
            <a:srgbClr val="A4A3A4"/>
          </p15:clr>
        </p15:guide>
        <p15:guide id="2" pos="657">
          <p15:clr>
            <a:srgbClr val="A4A3A4"/>
          </p15:clr>
        </p15:guide>
        <p15:guide id="3" pos="3152">
          <p15:clr>
            <a:srgbClr val="A4A3A4"/>
          </p15:clr>
        </p15:guide>
        <p15:guide id="4" orient="horz" pos="102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70" d="100"/>
          <a:sy n="70" d="100"/>
        </p:scale>
        <p:origin x="1204" y="60"/>
      </p:cViewPr>
      <p:guideLst>
        <p:guide orient="horz" pos="714"/>
        <p:guide pos="657"/>
        <p:guide pos="3152"/>
        <p:guide orient="horz" pos="102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4.png"/><Relationship Id="rId7" Type="http://schemas.openxmlformats.org/officeDocument/2006/relationships/image" Target="../media/image8.tiff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jpe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9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4.png"/><Relationship Id="rId7" Type="http://schemas.openxmlformats.org/officeDocument/2006/relationships/image" Target="../media/image8.tiff"/><Relationship Id="rId2" Type="http://schemas.openxmlformats.org/officeDocument/2006/relationships/image" Target="../media/image10.emf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jpe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elfolie">
    <p:bg>
      <p:bgPr>
        <a:blipFill dpi="0" rotWithShape="1">
          <a:blip r:embed="rId2" cstate="print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35696" y="1124744"/>
            <a:ext cx="5825202" cy="1646302"/>
          </a:xfrm>
          <a:prstGeom prst="rect">
            <a:avLst/>
          </a:prstGeom>
        </p:spPr>
        <p:txBody>
          <a:bodyPr anchor="b">
            <a:noAutofit/>
          </a:bodyPr>
          <a:lstStyle>
            <a:lvl1pPr algn="r">
              <a:defRPr sz="4800" b="0">
                <a:solidFill>
                  <a:srgbClr val="003477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11760" y="2780928"/>
            <a:ext cx="5256584" cy="1096899"/>
          </a:xfrm>
          <a:prstGeom prst="rect">
            <a:avLst/>
          </a:prstGeom>
        </p:spPr>
        <p:txBody>
          <a:bodyPr anchor="t"/>
          <a:lstStyle>
            <a:lvl1pPr marL="0" indent="0" algn="r">
              <a:buNone/>
              <a:defRPr b="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83258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_Inhal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71600" y="663276"/>
            <a:ext cx="7526660" cy="972000"/>
          </a:xfrm>
          <a:prstGeom prst="rect">
            <a:avLst/>
          </a:prstGeom>
        </p:spPr>
        <p:txBody>
          <a:bodyPr anchor="ctr"/>
          <a:lstStyle>
            <a:lvl1pPr>
              <a:defRPr sz="3200" b="1">
                <a:solidFill>
                  <a:srgbClr val="003477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18" name="Foliennummernplatzhalter 4">
            <a:extLst>
              <a:ext uri="{FF2B5EF4-FFF2-40B4-BE49-F238E27FC236}">
                <a16:creationId xmlns:a16="http://schemas.microsoft.com/office/drawing/2014/main" xmlns="" id="{5DDD1292-8154-47C4-89E3-4392BE4A63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956376" y="6392503"/>
            <a:ext cx="558974" cy="348865"/>
          </a:xfrm>
          <a:prstGeom prst="rect">
            <a:avLst/>
          </a:prstGeom>
        </p:spPr>
        <p:txBody>
          <a:bodyPr anchor="ctr"/>
          <a:lstStyle>
            <a:lvl1pPr algn="r">
              <a:defRPr sz="1200">
                <a:solidFill>
                  <a:schemeClr val="accent6">
                    <a:lumMod val="60000"/>
                    <a:lumOff val="40000"/>
                  </a:schemeClr>
                </a:solidFill>
                <a:latin typeface="Arial Narrow" panose="020B0606020202030204" pitchFamily="34" charset="0"/>
              </a:defRPr>
            </a:lvl1pPr>
          </a:lstStyle>
          <a:p>
            <a:fld id="{13EBA283-81CD-428D-9703-4AE41BDC50A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9" name="Date Placeholder 3">
            <a:extLst>
              <a:ext uri="{FF2B5EF4-FFF2-40B4-BE49-F238E27FC236}">
                <a16:creationId xmlns:a16="http://schemas.microsoft.com/office/drawing/2014/main" xmlns="" id="{FA030732-168F-43B2-B529-157CC630211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70622" y="6392503"/>
            <a:ext cx="865074" cy="365125"/>
          </a:xfrm>
          <a:prstGeom prst="rect">
            <a:avLst/>
          </a:prstGeom>
        </p:spPr>
        <p:txBody>
          <a:bodyPr anchor="ctr"/>
          <a:lstStyle>
            <a:lvl1pPr algn="l">
              <a:defRPr sz="12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de-DE"/>
              <a:t>04.09.2018</a:t>
            </a:r>
            <a:endParaRPr lang="de-DE" dirty="0"/>
          </a:p>
        </p:txBody>
      </p:sp>
      <p:sp>
        <p:nvSpPr>
          <p:cNvPr id="20" name="Footer Placeholder 4">
            <a:extLst>
              <a:ext uri="{FF2B5EF4-FFF2-40B4-BE49-F238E27FC236}">
                <a16:creationId xmlns:a16="http://schemas.microsoft.com/office/drawing/2014/main" xmlns="" id="{925E9A0A-06AF-4AAA-A623-82E84BDC21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79712" y="6392503"/>
            <a:ext cx="5904656" cy="348865"/>
          </a:xfrm>
          <a:prstGeom prst="rect">
            <a:avLst/>
          </a:prstGeom>
        </p:spPr>
        <p:txBody>
          <a:bodyPr anchor="ctr"/>
          <a:lstStyle>
            <a:lvl1pPr algn="r">
              <a:defRPr sz="1200">
                <a:solidFill>
                  <a:schemeClr val="accent6">
                    <a:lumMod val="60000"/>
                    <a:lumOff val="40000"/>
                  </a:schemeClr>
                </a:solidFill>
                <a:latin typeface="Arial Narrow" panose="020B0606020202030204" pitchFamily="34" charset="0"/>
              </a:defRPr>
            </a:lvl1pPr>
          </a:lstStyle>
          <a:p>
            <a:r>
              <a:rPr lang="de-DE"/>
              <a:t>FSP Pilotprojekt, Claudia Behnke</a:t>
            </a:r>
            <a:endParaRPr lang="de-DE" dirty="0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xmlns="" id="{9774C990-2472-4F49-9865-CD534DB49552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971600" y="1772816"/>
            <a:ext cx="7546684" cy="453548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</p:txBody>
      </p:sp>
    </p:spTree>
    <p:extLst>
      <p:ext uri="{BB962C8B-B14F-4D97-AF65-F5344CB8AC3E}">
        <p14:creationId xmlns:p14="http://schemas.microsoft.com/office/powerpoint/2010/main" val="36717263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Überschrif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70622" y="663276"/>
            <a:ext cx="7527638" cy="972000"/>
          </a:xfrm>
          <a:prstGeom prst="rect">
            <a:avLst/>
          </a:prstGeom>
        </p:spPr>
        <p:txBody>
          <a:bodyPr anchor="ctr"/>
          <a:lstStyle>
            <a:lvl1pPr>
              <a:defRPr sz="3200" b="1">
                <a:solidFill>
                  <a:srgbClr val="003477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6" name="Foliennummernplatzhalter 4">
            <a:extLst>
              <a:ext uri="{FF2B5EF4-FFF2-40B4-BE49-F238E27FC236}">
                <a16:creationId xmlns:a16="http://schemas.microsoft.com/office/drawing/2014/main" xmlns="" id="{E9AF7F3D-4FDD-49EE-B8B5-27D9318315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956376" y="6392503"/>
            <a:ext cx="558974" cy="348865"/>
          </a:xfrm>
          <a:prstGeom prst="rect">
            <a:avLst/>
          </a:prstGeom>
        </p:spPr>
        <p:txBody>
          <a:bodyPr anchor="ctr"/>
          <a:lstStyle>
            <a:lvl1pPr algn="r">
              <a:defRPr sz="1200">
                <a:solidFill>
                  <a:schemeClr val="accent6">
                    <a:lumMod val="60000"/>
                    <a:lumOff val="40000"/>
                  </a:schemeClr>
                </a:solidFill>
                <a:latin typeface="Arial Narrow" panose="020B0606020202030204" pitchFamily="34" charset="0"/>
              </a:defRPr>
            </a:lvl1pPr>
          </a:lstStyle>
          <a:p>
            <a:fld id="{13EBA283-81CD-428D-9703-4AE41BDC50A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xmlns="" id="{C6C3AE6C-2328-4618-AC3F-6F82BE4538D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70622" y="6392503"/>
            <a:ext cx="865074" cy="365125"/>
          </a:xfrm>
          <a:prstGeom prst="rect">
            <a:avLst/>
          </a:prstGeom>
        </p:spPr>
        <p:txBody>
          <a:bodyPr anchor="ctr"/>
          <a:lstStyle>
            <a:lvl1pPr algn="l">
              <a:defRPr sz="12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de-DE"/>
              <a:t>04.09.2018</a:t>
            </a:r>
            <a:endParaRPr lang="de-DE" dirty="0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xmlns="" id="{B22D1C1D-3181-4054-AD97-71BBB93F25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79712" y="6392503"/>
            <a:ext cx="5904656" cy="348865"/>
          </a:xfrm>
          <a:prstGeom prst="rect">
            <a:avLst/>
          </a:prstGeom>
        </p:spPr>
        <p:txBody>
          <a:bodyPr anchor="ctr"/>
          <a:lstStyle>
            <a:lvl1pPr algn="r">
              <a:defRPr sz="1200">
                <a:solidFill>
                  <a:schemeClr val="accent6">
                    <a:lumMod val="60000"/>
                    <a:lumOff val="40000"/>
                  </a:schemeClr>
                </a:solidFill>
                <a:latin typeface="Arial Narrow" panose="020B0606020202030204" pitchFamily="34" charset="0"/>
              </a:defRPr>
            </a:lvl1pPr>
          </a:lstStyle>
          <a:p>
            <a:r>
              <a:rPr lang="de-DE"/>
              <a:t>FSP Pilotprojekt, Claudia Behnke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1673196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liennummernplatzhalter 4">
            <a:extLst>
              <a:ext uri="{FF2B5EF4-FFF2-40B4-BE49-F238E27FC236}">
                <a16:creationId xmlns:a16="http://schemas.microsoft.com/office/drawing/2014/main" xmlns="" id="{AAD47575-8026-42E6-9FC2-098EB847C1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956376" y="6392503"/>
            <a:ext cx="558974" cy="348865"/>
          </a:xfrm>
          <a:prstGeom prst="rect">
            <a:avLst/>
          </a:prstGeom>
        </p:spPr>
        <p:txBody>
          <a:bodyPr anchor="ctr"/>
          <a:lstStyle>
            <a:lvl1pPr algn="r">
              <a:defRPr sz="1200">
                <a:solidFill>
                  <a:schemeClr val="accent6">
                    <a:lumMod val="60000"/>
                    <a:lumOff val="40000"/>
                  </a:schemeClr>
                </a:solidFill>
                <a:latin typeface="Arial Narrow" panose="020B0606020202030204" pitchFamily="34" charset="0"/>
              </a:defRPr>
            </a:lvl1pPr>
          </a:lstStyle>
          <a:p>
            <a:fld id="{13EBA283-81CD-428D-9703-4AE41BDC50A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9" name="Date Placeholder 3">
            <a:extLst>
              <a:ext uri="{FF2B5EF4-FFF2-40B4-BE49-F238E27FC236}">
                <a16:creationId xmlns:a16="http://schemas.microsoft.com/office/drawing/2014/main" xmlns="" id="{883EA1F1-69B6-44BC-A5CC-1015CB410F6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70622" y="6392503"/>
            <a:ext cx="865074" cy="365125"/>
          </a:xfrm>
          <a:prstGeom prst="rect">
            <a:avLst/>
          </a:prstGeom>
        </p:spPr>
        <p:txBody>
          <a:bodyPr anchor="ctr"/>
          <a:lstStyle>
            <a:lvl1pPr algn="l">
              <a:defRPr sz="12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de-DE"/>
              <a:t>04.09.2018</a:t>
            </a:r>
          </a:p>
        </p:txBody>
      </p:sp>
      <p:sp>
        <p:nvSpPr>
          <p:cNvPr id="10" name="Footer Placeholder 4">
            <a:extLst>
              <a:ext uri="{FF2B5EF4-FFF2-40B4-BE49-F238E27FC236}">
                <a16:creationId xmlns:a16="http://schemas.microsoft.com/office/drawing/2014/main" xmlns="" id="{503030FA-B9F0-426A-B653-EB60A2B912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79712" y="6392503"/>
            <a:ext cx="5904656" cy="348865"/>
          </a:xfrm>
          <a:prstGeom prst="rect">
            <a:avLst/>
          </a:prstGeom>
        </p:spPr>
        <p:txBody>
          <a:bodyPr anchor="ctr"/>
          <a:lstStyle>
            <a:lvl1pPr algn="r">
              <a:defRPr sz="1200">
                <a:solidFill>
                  <a:schemeClr val="accent6">
                    <a:lumMod val="60000"/>
                    <a:lumOff val="40000"/>
                  </a:schemeClr>
                </a:solidFill>
                <a:latin typeface="Arial Narrow" panose="020B0606020202030204" pitchFamily="34" charset="0"/>
              </a:defRPr>
            </a:lvl1pPr>
          </a:lstStyle>
          <a:p>
            <a:pPr algn="ctr"/>
            <a:r>
              <a:rPr lang="de-DE"/>
              <a:t>FSP Pilotprojekt, Claudia Behnke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71232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Ganz_Leer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330256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_Inhalt_2Bilder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71600" y="663276"/>
            <a:ext cx="7526660" cy="972000"/>
          </a:xfrm>
          <a:prstGeom prst="rect">
            <a:avLst/>
          </a:prstGeom>
        </p:spPr>
        <p:txBody>
          <a:bodyPr anchor="ctr"/>
          <a:lstStyle>
            <a:lvl1pPr>
              <a:defRPr sz="3200" b="1">
                <a:solidFill>
                  <a:srgbClr val="003477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18" name="Foliennummernplatzhalter 4">
            <a:extLst>
              <a:ext uri="{FF2B5EF4-FFF2-40B4-BE49-F238E27FC236}">
                <a16:creationId xmlns:a16="http://schemas.microsoft.com/office/drawing/2014/main" xmlns="" id="{5DDD1292-8154-47C4-89E3-4392BE4A63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956376" y="6392503"/>
            <a:ext cx="558974" cy="348865"/>
          </a:xfrm>
          <a:prstGeom prst="rect">
            <a:avLst/>
          </a:prstGeom>
        </p:spPr>
        <p:txBody>
          <a:bodyPr anchor="ctr"/>
          <a:lstStyle>
            <a:lvl1pPr algn="r">
              <a:defRPr sz="1200">
                <a:solidFill>
                  <a:schemeClr val="accent6">
                    <a:lumMod val="60000"/>
                    <a:lumOff val="40000"/>
                  </a:schemeClr>
                </a:solidFill>
                <a:latin typeface="Arial Narrow" panose="020B0606020202030204" pitchFamily="34" charset="0"/>
              </a:defRPr>
            </a:lvl1pPr>
          </a:lstStyle>
          <a:p>
            <a:fld id="{13EBA283-81CD-428D-9703-4AE41BDC50A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9" name="Date Placeholder 3">
            <a:extLst>
              <a:ext uri="{FF2B5EF4-FFF2-40B4-BE49-F238E27FC236}">
                <a16:creationId xmlns:a16="http://schemas.microsoft.com/office/drawing/2014/main" xmlns="" id="{FA030732-168F-43B2-B529-157CC630211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70622" y="6392503"/>
            <a:ext cx="865074" cy="365125"/>
          </a:xfrm>
          <a:prstGeom prst="rect">
            <a:avLst/>
          </a:prstGeom>
        </p:spPr>
        <p:txBody>
          <a:bodyPr anchor="ctr"/>
          <a:lstStyle>
            <a:lvl1pPr algn="l">
              <a:defRPr sz="12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de-DE"/>
              <a:t>04.09.2018</a:t>
            </a:r>
            <a:endParaRPr lang="de-DE" dirty="0"/>
          </a:p>
        </p:txBody>
      </p:sp>
      <p:sp>
        <p:nvSpPr>
          <p:cNvPr id="20" name="Footer Placeholder 4">
            <a:extLst>
              <a:ext uri="{FF2B5EF4-FFF2-40B4-BE49-F238E27FC236}">
                <a16:creationId xmlns:a16="http://schemas.microsoft.com/office/drawing/2014/main" xmlns="" id="{925E9A0A-06AF-4AAA-A623-82E84BDC21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79712" y="6392503"/>
            <a:ext cx="5904656" cy="348865"/>
          </a:xfrm>
          <a:prstGeom prst="rect">
            <a:avLst/>
          </a:prstGeom>
        </p:spPr>
        <p:txBody>
          <a:bodyPr anchor="ctr"/>
          <a:lstStyle>
            <a:lvl1pPr algn="r">
              <a:defRPr sz="1200">
                <a:solidFill>
                  <a:schemeClr val="accent6">
                    <a:lumMod val="60000"/>
                    <a:lumOff val="40000"/>
                  </a:schemeClr>
                </a:solidFill>
                <a:latin typeface="Arial Narrow" panose="020B0606020202030204" pitchFamily="34" charset="0"/>
              </a:defRPr>
            </a:lvl1pPr>
          </a:lstStyle>
          <a:p>
            <a:r>
              <a:rPr lang="de-DE"/>
              <a:t>FSP Pilotprojekt, Claudia Behnke</a:t>
            </a:r>
            <a:endParaRPr lang="de-DE" dirty="0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xmlns="" id="{9774C990-2472-4F49-9865-CD534DB49552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971600" y="1772816"/>
            <a:ext cx="4392488" cy="453548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</p:txBody>
      </p:sp>
      <p:sp>
        <p:nvSpPr>
          <p:cNvPr id="5" name="Bildplatzhalter 4">
            <a:extLst>
              <a:ext uri="{FF2B5EF4-FFF2-40B4-BE49-F238E27FC236}">
                <a16:creationId xmlns:a16="http://schemas.microsoft.com/office/drawing/2014/main" xmlns="" id="{CF19C38A-B708-41FE-8226-9488F93E26CD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5724128" y="1773237"/>
            <a:ext cx="2774132" cy="1789025"/>
          </a:xfrm>
        </p:spPr>
        <p:txBody>
          <a:bodyPr/>
          <a:lstStyle/>
          <a:p>
            <a:r>
              <a:rPr lang="de-DE" smtClean="0"/>
              <a:t>Bild durch Klicken auf Symbol hinzufügen</a:t>
            </a:r>
            <a:endParaRPr lang="de-DE"/>
          </a:p>
        </p:txBody>
      </p:sp>
      <p:sp>
        <p:nvSpPr>
          <p:cNvPr id="9" name="Bildplatzhalter 4">
            <a:extLst>
              <a:ext uri="{FF2B5EF4-FFF2-40B4-BE49-F238E27FC236}">
                <a16:creationId xmlns:a16="http://schemas.microsoft.com/office/drawing/2014/main" xmlns="" id="{2B0AF6C5-57B8-401F-9145-93CD131EDF2F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5724128" y="4016239"/>
            <a:ext cx="2774132" cy="1789025"/>
          </a:xfrm>
        </p:spPr>
        <p:txBody>
          <a:bodyPr/>
          <a:lstStyle/>
          <a:p>
            <a:r>
              <a:rPr lang="de-DE" smtClean="0"/>
              <a:t>Bild durch Klicken auf Symbol hinzufügen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100637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05000" y="4800600"/>
            <a:ext cx="5373688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905000" y="810000"/>
            <a:ext cx="6411416" cy="388843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 smtClean="0"/>
              <a:t>Bild durch Klicken auf Symbol hinzufügen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905000" y="5440362"/>
            <a:ext cx="5486400" cy="72494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11" name="Foliennummernplatzhalter 4">
            <a:extLst>
              <a:ext uri="{FF2B5EF4-FFF2-40B4-BE49-F238E27FC236}">
                <a16:creationId xmlns:a16="http://schemas.microsoft.com/office/drawing/2014/main" xmlns="" id="{355BAD82-CD39-4E37-A681-160A3CEC74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956376" y="6392503"/>
            <a:ext cx="558974" cy="348865"/>
          </a:xfrm>
          <a:prstGeom prst="rect">
            <a:avLst/>
          </a:prstGeom>
        </p:spPr>
        <p:txBody>
          <a:bodyPr anchor="ctr"/>
          <a:lstStyle>
            <a:lvl1pPr algn="r">
              <a:defRPr sz="1200">
                <a:solidFill>
                  <a:schemeClr val="accent6">
                    <a:lumMod val="60000"/>
                    <a:lumOff val="40000"/>
                  </a:schemeClr>
                </a:solidFill>
                <a:latin typeface="Arial Narrow" panose="020B0606020202030204" pitchFamily="34" charset="0"/>
              </a:defRPr>
            </a:lvl1pPr>
          </a:lstStyle>
          <a:p>
            <a:fld id="{13EBA283-81CD-428D-9703-4AE41BDC50A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2" name="Date Placeholder 3">
            <a:extLst>
              <a:ext uri="{FF2B5EF4-FFF2-40B4-BE49-F238E27FC236}">
                <a16:creationId xmlns:a16="http://schemas.microsoft.com/office/drawing/2014/main" xmlns="" id="{C18320E0-2DF9-4166-B479-52C4971B864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70622" y="6392503"/>
            <a:ext cx="865074" cy="365125"/>
          </a:xfrm>
          <a:prstGeom prst="rect">
            <a:avLst/>
          </a:prstGeom>
        </p:spPr>
        <p:txBody>
          <a:bodyPr anchor="ctr"/>
          <a:lstStyle>
            <a:lvl1pPr algn="l">
              <a:defRPr sz="12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de-DE"/>
              <a:t>04.09.2018</a:t>
            </a:r>
          </a:p>
        </p:txBody>
      </p:sp>
      <p:sp>
        <p:nvSpPr>
          <p:cNvPr id="13" name="Footer Placeholder 4">
            <a:extLst>
              <a:ext uri="{FF2B5EF4-FFF2-40B4-BE49-F238E27FC236}">
                <a16:creationId xmlns:a16="http://schemas.microsoft.com/office/drawing/2014/main" xmlns="" id="{25A36B48-9A65-4041-9B20-294F538222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79712" y="6392503"/>
            <a:ext cx="5904656" cy="348865"/>
          </a:xfrm>
          <a:prstGeom prst="rect">
            <a:avLst/>
          </a:prstGeom>
        </p:spPr>
        <p:txBody>
          <a:bodyPr anchor="ctr"/>
          <a:lstStyle>
            <a:lvl1pPr algn="r">
              <a:defRPr sz="1200">
                <a:solidFill>
                  <a:schemeClr val="accent6">
                    <a:lumMod val="60000"/>
                    <a:lumOff val="40000"/>
                  </a:schemeClr>
                </a:solidFill>
                <a:latin typeface="Arial Narrow" panose="020B0606020202030204" pitchFamily="34" charset="0"/>
              </a:defRPr>
            </a:lvl1pPr>
          </a:lstStyle>
          <a:p>
            <a:pPr algn="ctr"/>
            <a:r>
              <a:rPr lang="de-DE"/>
              <a:t>FSP Pilotprojekt, Claudia Behnke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76361268"/>
      </p:ext>
    </p:extLst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4_Letzte Folie">
    <p:bg>
      <p:bgPr>
        <a:blipFill dpi="0"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platzhalter 2"/>
          <p:cNvSpPr>
            <a:spLocks noGrp="1"/>
          </p:cNvSpPr>
          <p:nvPr>
            <p:ph type="body" idx="1"/>
          </p:nvPr>
        </p:nvSpPr>
        <p:spPr>
          <a:xfrm>
            <a:off x="2339752" y="836712"/>
            <a:ext cx="4680520" cy="3672407"/>
          </a:xfrm>
        </p:spPr>
        <p:txBody>
          <a:bodyPr>
            <a:noAutofit/>
          </a:bodyPr>
          <a:lstStyle>
            <a:lvl1pPr marL="0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683568" y="6356350"/>
            <a:ext cx="604867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C2C420"/>
                </a:solidFill>
                <a:latin typeface="Arial Narrow"/>
              </a:defRPr>
            </a:lvl1pPr>
          </a:lstStyle>
          <a:p>
            <a:r>
              <a:rPr lang="de-DE"/>
              <a:t>FSP Pilotprojekt, Claudia Behnke</a:t>
            </a:r>
            <a:endParaRPr lang="de-DE" dirty="0"/>
          </a:p>
        </p:txBody>
      </p:sp>
      <p:pic>
        <p:nvPicPr>
          <p:cNvPr id="18" name="Grafik 17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50343" y="1484784"/>
            <a:ext cx="540000" cy="540000"/>
          </a:xfrm>
          <a:prstGeom prst="rect">
            <a:avLst/>
          </a:prstGeom>
        </p:spPr>
      </p:pic>
      <p:sp>
        <p:nvSpPr>
          <p:cNvPr id="19" name="Textfeld 18"/>
          <p:cNvSpPr txBox="1"/>
          <p:nvPr/>
        </p:nvSpPr>
        <p:spPr>
          <a:xfrm>
            <a:off x="7271872" y="1196752"/>
            <a:ext cx="1872128" cy="189283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None/>
            </a:pPr>
            <a:r>
              <a:rPr lang="de-DE" sz="700" b="1" dirty="0">
                <a:solidFill>
                  <a:prstClr val="black"/>
                </a:solidFill>
                <a:latin typeface="Arial Narrow" panose="020B0606020202030204" pitchFamily="34" charset="0"/>
              </a:rPr>
              <a:t>PARTNER</a:t>
            </a:r>
          </a:p>
        </p:txBody>
      </p:sp>
      <p:sp>
        <p:nvSpPr>
          <p:cNvPr id="20" name="Textfeld 19"/>
          <p:cNvSpPr txBox="1"/>
          <p:nvPr/>
        </p:nvSpPr>
        <p:spPr>
          <a:xfrm>
            <a:off x="7271872" y="156744"/>
            <a:ext cx="1872128" cy="189283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None/>
            </a:pPr>
            <a:r>
              <a:rPr lang="de-DE" sz="700" b="1" dirty="0">
                <a:solidFill>
                  <a:prstClr val="black"/>
                </a:solidFill>
                <a:latin typeface="Arial Narrow" panose="020B0606020202030204" pitchFamily="34" charset="0"/>
              </a:rPr>
              <a:t>PROJEKTLEITUNG</a:t>
            </a:r>
          </a:p>
        </p:txBody>
      </p:sp>
      <p:pic>
        <p:nvPicPr>
          <p:cNvPr id="21" name="Grafik 20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95705" y="447668"/>
            <a:ext cx="1570964" cy="461052"/>
          </a:xfrm>
          <a:prstGeom prst="rect">
            <a:avLst/>
          </a:prstGeom>
        </p:spPr>
      </p:pic>
      <p:sp>
        <p:nvSpPr>
          <p:cNvPr id="22" name="Textfeld 21"/>
          <p:cNvSpPr txBox="1"/>
          <p:nvPr/>
        </p:nvSpPr>
        <p:spPr>
          <a:xfrm>
            <a:off x="7271872" y="2303613"/>
            <a:ext cx="1872128" cy="189283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None/>
            </a:pPr>
            <a:r>
              <a:rPr lang="de-DE" sz="700" b="1" dirty="0">
                <a:solidFill>
                  <a:prstClr val="black"/>
                </a:solidFill>
                <a:latin typeface="Arial Narrow" panose="020B0606020202030204" pitchFamily="34" charset="0"/>
              </a:rPr>
              <a:t>SCHIRMHERRSCHAFT</a:t>
            </a:r>
          </a:p>
        </p:txBody>
      </p:sp>
      <p:pic>
        <p:nvPicPr>
          <p:cNvPr id="23" name="Grafik 22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92216" y="2640110"/>
            <a:ext cx="1009505" cy="428850"/>
          </a:xfrm>
          <a:prstGeom prst="rect">
            <a:avLst/>
          </a:prstGeom>
        </p:spPr>
      </p:pic>
      <p:pic>
        <p:nvPicPr>
          <p:cNvPr id="25" name="Grafik 24"/>
          <p:cNvPicPr>
            <a:picLocks noChangeAspect="1"/>
          </p:cNvPicPr>
          <p:nvPr/>
        </p:nvPicPr>
        <p:blipFill>
          <a:blip r:embed="rId6" cstate="screen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90852" y="4848081"/>
            <a:ext cx="1575816" cy="597143"/>
          </a:xfrm>
          <a:prstGeom prst="rect">
            <a:avLst/>
          </a:prstGeom>
        </p:spPr>
      </p:pic>
      <p:pic>
        <p:nvPicPr>
          <p:cNvPr id="26" name="Grafik 25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90852" y="3627864"/>
            <a:ext cx="1575816" cy="1097280"/>
          </a:xfrm>
          <a:prstGeom prst="rect">
            <a:avLst/>
          </a:prstGeom>
        </p:spPr>
      </p:pic>
      <p:sp>
        <p:nvSpPr>
          <p:cNvPr id="13" name="Textfeld 12"/>
          <p:cNvSpPr txBox="1"/>
          <p:nvPr/>
        </p:nvSpPr>
        <p:spPr>
          <a:xfrm>
            <a:off x="7242696" y="3311725"/>
            <a:ext cx="1872128" cy="189283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None/>
            </a:pPr>
            <a:r>
              <a:rPr lang="de-DE" sz="700" b="1" dirty="0">
                <a:solidFill>
                  <a:prstClr val="black"/>
                </a:solidFill>
                <a:latin typeface="Arial Narrow" panose="020B0606020202030204" pitchFamily="34" charset="0"/>
              </a:rPr>
              <a:t>FÖRDERER</a:t>
            </a:r>
          </a:p>
        </p:txBody>
      </p:sp>
      <p:pic>
        <p:nvPicPr>
          <p:cNvPr id="14" name="Grafik 13">
            <a:extLst>
              <a:ext uri="{FF2B5EF4-FFF2-40B4-BE49-F238E27FC236}">
                <a16:creationId xmlns:a16="http://schemas.microsoft.com/office/drawing/2014/main" xmlns="" id="{ADB11F86-256A-4BFA-AD2F-072C052B672A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2000" y="1494000"/>
            <a:ext cx="675000" cy="67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17812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5_Letzte Folie">
    <p:bg>
      <p:bgPr>
        <a:blipFill dpi="0"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Bildplatzhalter 6"/>
          <p:cNvSpPr>
            <a:spLocks noGrp="1"/>
          </p:cNvSpPr>
          <p:nvPr>
            <p:ph type="pic" sz="quarter" idx="12" hasCustomPrompt="1"/>
          </p:nvPr>
        </p:nvSpPr>
        <p:spPr>
          <a:xfrm>
            <a:off x="4680012" y="6045211"/>
            <a:ext cx="1520825" cy="676275"/>
          </a:xfrm>
        </p:spPr>
        <p:txBody>
          <a:bodyPr/>
          <a:lstStyle>
            <a:lvl1pPr>
              <a:defRPr/>
            </a:lvl1pPr>
          </a:lstStyle>
          <a:p>
            <a:r>
              <a:rPr lang="de-DE" dirty="0"/>
              <a:t>Logo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61"/>
            <a:ext cx="1135414" cy="365125"/>
          </a:xfrm>
        </p:spPr>
        <p:txBody>
          <a:bodyPr/>
          <a:lstStyle/>
          <a:p>
            <a:r>
              <a:rPr lang="de-DE"/>
              <a:t>04.09.2018</a:t>
            </a:r>
          </a:p>
        </p:txBody>
      </p:sp>
      <p:sp>
        <p:nvSpPr>
          <p:cNvPr id="9" name="Textplatzhalter 2"/>
          <p:cNvSpPr>
            <a:spLocks noGrp="1"/>
          </p:cNvSpPr>
          <p:nvPr>
            <p:ph type="body" idx="1"/>
          </p:nvPr>
        </p:nvSpPr>
        <p:spPr>
          <a:xfrm>
            <a:off x="2339752" y="836712"/>
            <a:ext cx="4680520" cy="3672407"/>
          </a:xfrm>
        </p:spPr>
        <p:txBody>
          <a:bodyPr>
            <a:noAutofit/>
          </a:bodyPr>
          <a:lstStyle>
            <a:lvl1pPr marL="0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pic>
        <p:nvPicPr>
          <p:cNvPr id="14" name="Grafik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50343" y="1484784"/>
            <a:ext cx="540000" cy="540000"/>
          </a:xfrm>
          <a:prstGeom prst="rect">
            <a:avLst/>
          </a:prstGeom>
        </p:spPr>
      </p:pic>
      <p:sp>
        <p:nvSpPr>
          <p:cNvPr id="15" name="Textfeld 14"/>
          <p:cNvSpPr txBox="1"/>
          <p:nvPr/>
        </p:nvSpPr>
        <p:spPr>
          <a:xfrm>
            <a:off x="7271872" y="1196752"/>
            <a:ext cx="1872128" cy="189283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None/>
            </a:pPr>
            <a:r>
              <a:rPr lang="de-DE" sz="700" b="1" dirty="0">
                <a:solidFill>
                  <a:prstClr val="black"/>
                </a:solidFill>
                <a:latin typeface="Arial Narrow" panose="020B0606020202030204" pitchFamily="34" charset="0"/>
              </a:rPr>
              <a:t>PARTNER</a:t>
            </a:r>
          </a:p>
        </p:txBody>
      </p:sp>
      <p:sp>
        <p:nvSpPr>
          <p:cNvPr id="16" name="Textfeld 15"/>
          <p:cNvSpPr txBox="1"/>
          <p:nvPr/>
        </p:nvSpPr>
        <p:spPr>
          <a:xfrm>
            <a:off x="7271872" y="156744"/>
            <a:ext cx="1872128" cy="189283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None/>
            </a:pPr>
            <a:r>
              <a:rPr lang="de-DE" sz="700" b="1" dirty="0">
                <a:solidFill>
                  <a:prstClr val="black"/>
                </a:solidFill>
                <a:latin typeface="Arial Narrow" panose="020B0606020202030204" pitchFamily="34" charset="0"/>
              </a:rPr>
              <a:t>PROJEKTLEITUNG</a:t>
            </a:r>
          </a:p>
        </p:txBody>
      </p:sp>
      <p:pic>
        <p:nvPicPr>
          <p:cNvPr id="17" name="Grafik 1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95705" y="447668"/>
            <a:ext cx="1570964" cy="461052"/>
          </a:xfrm>
          <a:prstGeom prst="rect">
            <a:avLst/>
          </a:prstGeom>
        </p:spPr>
      </p:pic>
      <p:sp>
        <p:nvSpPr>
          <p:cNvPr id="18" name="Textfeld 17"/>
          <p:cNvSpPr txBox="1"/>
          <p:nvPr/>
        </p:nvSpPr>
        <p:spPr>
          <a:xfrm>
            <a:off x="7271872" y="2303613"/>
            <a:ext cx="1872128" cy="189283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None/>
            </a:pPr>
            <a:r>
              <a:rPr lang="de-DE" sz="700" b="1" dirty="0">
                <a:solidFill>
                  <a:prstClr val="black"/>
                </a:solidFill>
                <a:latin typeface="Arial Narrow" panose="020B0606020202030204" pitchFamily="34" charset="0"/>
              </a:rPr>
              <a:t>SCHIRMHERRSCHAFT</a:t>
            </a:r>
          </a:p>
        </p:txBody>
      </p:sp>
      <p:pic>
        <p:nvPicPr>
          <p:cNvPr id="19" name="Grafik 18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92216" y="2640110"/>
            <a:ext cx="1009505" cy="428850"/>
          </a:xfrm>
          <a:prstGeom prst="rect">
            <a:avLst/>
          </a:prstGeom>
        </p:spPr>
      </p:pic>
      <p:pic>
        <p:nvPicPr>
          <p:cNvPr id="21" name="Grafik 20"/>
          <p:cNvPicPr>
            <a:picLocks noChangeAspect="1"/>
          </p:cNvPicPr>
          <p:nvPr/>
        </p:nvPicPr>
        <p:blipFill>
          <a:blip r:embed="rId6" cstate="screen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90852" y="4848081"/>
            <a:ext cx="1575816" cy="597143"/>
          </a:xfrm>
          <a:prstGeom prst="rect">
            <a:avLst/>
          </a:prstGeom>
        </p:spPr>
      </p:pic>
      <p:pic>
        <p:nvPicPr>
          <p:cNvPr id="22" name="Grafik 21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90852" y="3627864"/>
            <a:ext cx="1575816" cy="1097280"/>
          </a:xfrm>
          <a:prstGeom prst="rect">
            <a:avLst/>
          </a:prstGeom>
        </p:spPr>
      </p:pic>
      <p:sp>
        <p:nvSpPr>
          <p:cNvPr id="23" name="Textfeld 22"/>
          <p:cNvSpPr txBox="1"/>
          <p:nvPr/>
        </p:nvSpPr>
        <p:spPr>
          <a:xfrm>
            <a:off x="7242696" y="3311725"/>
            <a:ext cx="1872128" cy="189283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None/>
            </a:pPr>
            <a:r>
              <a:rPr lang="de-DE" sz="700" b="1" dirty="0">
                <a:solidFill>
                  <a:prstClr val="black"/>
                </a:solidFill>
                <a:latin typeface="Arial Narrow" panose="020B0606020202030204" pitchFamily="34" charset="0"/>
              </a:rPr>
              <a:t>FÖRDERER</a:t>
            </a:r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xmlns="" id="{4184E6D1-E163-4704-B428-C25C082A8AA7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2000" y="1494000"/>
            <a:ext cx="675000" cy="67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88001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1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xmlns="" id="{9030F76F-83F8-4C1E-98AA-163A5A61B0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71600" y="681037"/>
            <a:ext cx="7543750" cy="100965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xmlns="" id="{2D69E9E8-5B88-444D-9ED6-01261C2C802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71600" y="1825625"/>
            <a:ext cx="7543749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Foliennummernplatzhalter 4">
            <a:extLst>
              <a:ext uri="{FF2B5EF4-FFF2-40B4-BE49-F238E27FC236}">
                <a16:creationId xmlns:a16="http://schemas.microsoft.com/office/drawing/2014/main" xmlns="" id="{6B2F4603-69F7-461D-A2D4-6780CECB3BC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956376" y="6392503"/>
            <a:ext cx="558974" cy="348865"/>
          </a:xfrm>
          <a:prstGeom prst="rect">
            <a:avLst/>
          </a:prstGeom>
        </p:spPr>
        <p:txBody>
          <a:bodyPr anchor="ctr"/>
          <a:lstStyle>
            <a:lvl1pPr algn="r">
              <a:defRPr sz="1200">
                <a:solidFill>
                  <a:schemeClr val="accent6">
                    <a:lumMod val="60000"/>
                    <a:lumOff val="40000"/>
                  </a:schemeClr>
                </a:solidFill>
                <a:latin typeface="Arial Narrow" panose="020B0606020202030204" pitchFamily="34" charset="0"/>
              </a:defRPr>
            </a:lvl1pPr>
          </a:lstStyle>
          <a:p>
            <a:fld id="{13EBA283-81CD-428D-9703-4AE41BDC50A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1" name="Date Placeholder 3">
            <a:extLst>
              <a:ext uri="{FF2B5EF4-FFF2-40B4-BE49-F238E27FC236}">
                <a16:creationId xmlns:a16="http://schemas.microsoft.com/office/drawing/2014/main" xmlns="" id="{0F603AA6-9256-4A84-89B6-90C78D8469C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970622" y="6392503"/>
            <a:ext cx="865074" cy="365125"/>
          </a:xfrm>
          <a:prstGeom prst="rect">
            <a:avLst/>
          </a:prstGeom>
        </p:spPr>
        <p:txBody>
          <a:bodyPr anchor="ctr"/>
          <a:lstStyle>
            <a:lvl1pPr algn="l">
              <a:defRPr sz="12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de-DE"/>
              <a:t>04.09.2018</a:t>
            </a:r>
            <a:endParaRPr lang="de-DE" dirty="0"/>
          </a:p>
        </p:txBody>
      </p:sp>
      <p:sp>
        <p:nvSpPr>
          <p:cNvPr id="12" name="Footer Placeholder 4">
            <a:extLst>
              <a:ext uri="{FF2B5EF4-FFF2-40B4-BE49-F238E27FC236}">
                <a16:creationId xmlns:a16="http://schemas.microsoft.com/office/drawing/2014/main" xmlns="" id="{B1B8A286-8147-4DF5-A81D-C5EA09CD56A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979712" y="6392503"/>
            <a:ext cx="5904656" cy="348865"/>
          </a:xfrm>
          <a:prstGeom prst="rect">
            <a:avLst/>
          </a:prstGeom>
        </p:spPr>
        <p:txBody>
          <a:bodyPr anchor="ctr"/>
          <a:lstStyle>
            <a:lvl1pPr algn="r">
              <a:defRPr sz="1200">
                <a:solidFill>
                  <a:schemeClr val="accent6">
                    <a:lumMod val="60000"/>
                    <a:lumOff val="40000"/>
                  </a:schemeClr>
                </a:solidFill>
                <a:latin typeface="Arial Narrow" panose="020B0606020202030204" pitchFamily="34" charset="0"/>
              </a:defRPr>
            </a:lvl1pPr>
          </a:lstStyle>
          <a:p>
            <a:r>
              <a:rPr lang="de-DE"/>
              <a:t>FSP Pilotprojekt, Claudia Behnke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963653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9" r:id="rId1"/>
    <p:sldLayoutId id="2147483730" r:id="rId2"/>
    <p:sldLayoutId id="2147483731" r:id="rId3"/>
    <p:sldLayoutId id="2147483732" r:id="rId4"/>
    <p:sldLayoutId id="2147483733" r:id="rId5"/>
    <p:sldLayoutId id="2147483734" r:id="rId6"/>
    <p:sldLayoutId id="2147483735" r:id="rId7"/>
    <p:sldLayoutId id="2147483723" r:id="rId8"/>
    <p:sldLayoutId id="2147483724" r:id="rId9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1" kern="1200">
          <a:solidFill>
            <a:srgbClr val="003477"/>
          </a:solidFill>
          <a:latin typeface="Arial Narrow" panose="020B0606020202030204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bg1"/>
        </a:buClr>
        <a:buFont typeface="Arial Narrow" panose="020B0606020202030204" pitchFamily="34" charset="0"/>
        <a:buChar char="►"/>
        <a:defRPr lang="de-DE" sz="2400" kern="1200" baseline="0" dirty="0" smtClean="0">
          <a:solidFill>
            <a:srgbClr val="013476"/>
          </a:solidFill>
          <a:latin typeface="Arial Narrow" panose="020B0606020202030204" pitchFamily="34" charset="0"/>
          <a:ea typeface="+mn-ea"/>
          <a:cs typeface="+mn-cs"/>
        </a:defRPr>
      </a:lvl1pPr>
      <a:lvl2pPr marL="698500" indent="-342900" algn="l" defTabSz="914400" rtl="0" eaLnBrk="1" latinLnBrk="0" hangingPunct="1">
        <a:lnSpc>
          <a:spcPct val="90000"/>
        </a:lnSpc>
        <a:spcBef>
          <a:spcPts val="500"/>
        </a:spcBef>
        <a:buClr>
          <a:srgbClr val="003477"/>
        </a:buClr>
        <a:buSzPct val="120000"/>
        <a:buFont typeface="Wingdings" panose="05000000000000000000" pitchFamily="2" charset="2"/>
        <a:buChar char="§"/>
        <a:defRPr lang="de-DE" sz="2000" kern="1200" dirty="0" smtClean="0">
          <a:solidFill>
            <a:srgbClr val="013476"/>
          </a:solidFill>
          <a:latin typeface="Arial Narrow" panose="020B0606020202030204" pitchFamily="34" charset="0"/>
          <a:ea typeface="+mn-ea"/>
          <a:cs typeface="+mn-cs"/>
        </a:defRPr>
      </a:lvl2pPr>
      <a:lvl3pPr marL="965200" indent="-342900" algn="l" defTabSz="914400" rtl="0" eaLnBrk="1" latinLnBrk="0" hangingPunct="1">
        <a:lnSpc>
          <a:spcPct val="90000"/>
        </a:lnSpc>
        <a:spcBef>
          <a:spcPts val="500"/>
        </a:spcBef>
        <a:buClr>
          <a:schemeClr val="bg1"/>
        </a:buClr>
        <a:buSzPct val="110000"/>
        <a:buFont typeface="Arial" panose="020B0604020202020204" pitchFamily="34" charset="0"/>
        <a:buChar char="•"/>
        <a:defRPr lang="de-DE" sz="1800" kern="1200" dirty="0" smtClean="0">
          <a:solidFill>
            <a:srgbClr val="013476"/>
          </a:solidFill>
          <a:latin typeface="Arial Narrow" panose="020B0606020202030204" pitchFamily="34" charset="0"/>
          <a:ea typeface="+mn-ea"/>
          <a:cs typeface="+mn-cs"/>
        </a:defRPr>
      </a:lvl3pPr>
      <a:lvl4pPr marL="1657350" indent="-285750" algn="l" defTabSz="914400" rtl="0" eaLnBrk="1" latinLnBrk="0" hangingPunct="1">
        <a:lnSpc>
          <a:spcPct val="90000"/>
        </a:lnSpc>
        <a:spcBef>
          <a:spcPts val="500"/>
        </a:spcBef>
        <a:buClr>
          <a:srgbClr val="003477"/>
        </a:buClr>
        <a:buFont typeface="Symbol" panose="05050102010706020507" pitchFamily="18" charset="2"/>
        <a:buChar char="-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114550" indent="-285750" algn="l" defTabSz="914400" rtl="0" eaLnBrk="1" latinLnBrk="0" hangingPunct="1">
        <a:lnSpc>
          <a:spcPct val="90000"/>
        </a:lnSpc>
        <a:spcBef>
          <a:spcPts val="500"/>
        </a:spcBef>
        <a:buClr>
          <a:srgbClr val="003477"/>
        </a:buClr>
        <a:buFont typeface="Symbol" panose="05050102010706020507" pitchFamily="18" charset="2"/>
        <a:buChar char="-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hyperlink" Target="https://wiki.teilchenwelt.de/index.php?title=Honorare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2411760" y="799892"/>
            <a:ext cx="5825202" cy="1646302"/>
          </a:xfrm>
        </p:spPr>
        <p:txBody>
          <a:bodyPr/>
          <a:lstStyle/>
          <a:p>
            <a:pPr algn="l"/>
            <a:r>
              <a:rPr lang="de-DE" dirty="0" smtClean="0"/>
              <a:t>Honorare im Netzwerk Teilchenwelt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 smtClean="0"/>
              <a:t>Informationen für </a:t>
            </a:r>
            <a:r>
              <a:rPr lang="de-DE" dirty="0" err="1" smtClean="0"/>
              <a:t>Vermittler:innen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28150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Der Antrag für ein Honorar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10</a:t>
            </a:fld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 smtClean="0"/>
              <a:t>07.03.2022</a:t>
            </a:r>
            <a:endParaRPr lang="de-DE" dirty="0"/>
          </a:p>
          <a:p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Inhaltsplatzhalter 5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de-DE" sz="3600" dirty="0" smtClean="0"/>
              <a:t>Wenn </a:t>
            </a:r>
            <a:r>
              <a:rPr lang="de-DE" sz="3600" dirty="0" err="1" smtClean="0"/>
              <a:t>Vermittler:innen</a:t>
            </a:r>
            <a:r>
              <a:rPr lang="de-DE" sz="3600" dirty="0" smtClean="0"/>
              <a:t> die Veranstaltungen selbst organisieren, bitte die Daten an die Standort-Kontaktperson übermitteln, damit die Veranstaltung in die Datenbank eingetragen werden kann und dort die Honorare beantragt werden können</a:t>
            </a:r>
            <a:endParaRPr lang="de-DE" sz="3600" dirty="0"/>
          </a:p>
        </p:txBody>
      </p:sp>
    </p:spTree>
    <p:extLst>
      <p:ext uri="{BB962C8B-B14F-4D97-AF65-F5344CB8AC3E}">
        <p14:creationId xmlns:p14="http://schemas.microsoft.com/office/powerpoint/2010/main" val="1125336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Der Antrag für ein Honorar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11</a:t>
            </a:fld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 smtClean="0"/>
              <a:t>07.03.2022</a:t>
            </a:r>
            <a:endParaRPr lang="de-DE" dirty="0"/>
          </a:p>
          <a:p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Inhaltsplatzhalter 5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de-DE" sz="3600" dirty="0" smtClean="0"/>
              <a:t>Fragt gerne nach, ob die Standort-Kontakte rechtzeitig die Honorare beantragen.</a:t>
            </a:r>
          </a:p>
          <a:p>
            <a:r>
              <a:rPr lang="de-DE" sz="3600" dirty="0" smtClean="0"/>
              <a:t>Je früher, umso schneller ist das Geld bei Euch!</a:t>
            </a:r>
          </a:p>
          <a:p>
            <a:r>
              <a:rPr lang="de-DE" sz="3600" dirty="0" smtClean="0"/>
              <a:t>Und immer: Antrag VOR der Veranstaltung stellen</a:t>
            </a:r>
            <a:endParaRPr lang="de-DE" sz="3600" dirty="0"/>
          </a:p>
        </p:txBody>
      </p:sp>
    </p:spTree>
    <p:extLst>
      <p:ext uri="{BB962C8B-B14F-4D97-AF65-F5344CB8AC3E}">
        <p14:creationId xmlns:p14="http://schemas.microsoft.com/office/powerpoint/2010/main" val="4093675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Der Antrag für ein Honorar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12</a:t>
            </a:fld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 smtClean="0"/>
              <a:t>07.03.2022</a:t>
            </a:r>
            <a:endParaRPr lang="de-DE" dirty="0"/>
          </a:p>
          <a:p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Inhaltsplatzhalter 5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de-DE" sz="3600" dirty="0" smtClean="0"/>
              <a:t>Reisekosten für Veranstaltungen (nicht vergessen!)</a:t>
            </a:r>
          </a:p>
          <a:p>
            <a:pPr lvl="1"/>
            <a:r>
              <a:rPr lang="de-DE" sz="3200" dirty="0" smtClean="0"/>
              <a:t>Fahrscheine für Bus und Bahn</a:t>
            </a:r>
          </a:p>
          <a:p>
            <a:pPr lvl="1"/>
            <a:r>
              <a:rPr lang="de-DE" sz="3200" dirty="0" smtClean="0"/>
              <a:t>Miete für Autos</a:t>
            </a:r>
          </a:p>
          <a:p>
            <a:pPr lvl="1"/>
            <a:r>
              <a:rPr lang="de-DE" sz="3200" dirty="0" smtClean="0"/>
              <a:t>Kilometergeld für private KFZ</a:t>
            </a:r>
          </a:p>
          <a:p>
            <a:pPr lvl="1"/>
            <a:r>
              <a:rPr lang="de-DE" sz="3200" dirty="0" smtClean="0"/>
              <a:t>Kosten müssen vorab geschätzt werden und </a:t>
            </a:r>
            <a:r>
              <a:rPr lang="de-DE" sz="3200" u="sng" dirty="0" smtClean="0"/>
              <a:t>mit dem </a:t>
            </a:r>
            <a:r>
              <a:rPr lang="de-DE" sz="3200" dirty="0" smtClean="0"/>
              <a:t>Honorar zusammen beantragt werden</a:t>
            </a:r>
          </a:p>
          <a:p>
            <a:pPr lvl="1"/>
            <a:r>
              <a:rPr lang="de-DE" sz="3200" dirty="0" smtClean="0"/>
              <a:t>Keine nachträgliche Abrechnung möglich!</a:t>
            </a:r>
            <a:endParaRPr lang="de-DE" sz="3200" dirty="0"/>
          </a:p>
        </p:txBody>
      </p:sp>
    </p:spTree>
    <p:extLst>
      <p:ext uri="{BB962C8B-B14F-4D97-AF65-F5344CB8AC3E}">
        <p14:creationId xmlns:p14="http://schemas.microsoft.com/office/powerpoint/2010/main" val="2695068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Der Weg zum Honorar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13</a:t>
            </a:fld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 smtClean="0"/>
              <a:t>07.03.2022</a:t>
            </a:r>
            <a:endParaRPr lang="de-DE" dirty="0"/>
          </a:p>
          <a:p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Inhaltsplatzhalter 5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92500" lnSpcReduction="10000"/>
          </a:bodyPr>
          <a:lstStyle/>
          <a:p>
            <a:r>
              <a:rPr lang="de-DE" sz="3600" dirty="0" smtClean="0"/>
              <a:t>Nach dem Antrag wird ein Vertrag an der TU Dresden erstellt.</a:t>
            </a:r>
          </a:p>
          <a:p>
            <a:r>
              <a:rPr lang="de-DE" sz="3600" dirty="0" smtClean="0"/>
              <a:t>Dieser kommt per Post zur Unterschrift an Eure Privatadresse.</a:t>
            </a:r>
          </a:p>
          <a:p>
            <a:r>
              <a:rPr lang="de-DE" sz="3200" dirty="0" smtClean="0"/>
              <a:t>Ihr unterschreibt und schickt ihn an uns zurück. (Original Unterschrift nötig und alle geforderten Ausführungen, Anhänge und Angaben, z. B. zuständiges Finanzamt und Bankverbindung!)</a:t>
            </a:r>
          </a:p>
          <a:p>
            <a:r>
              <a:rPr lang="de-DE" sz="3200" dirty="0" smtClean="0"/>
              <a:t>Das Geld wird von der TU Dresden ca. 2 Wochen nach Posteingang ausgezahlt. </a:t>
            </a:r>
            <a:endParaRPr lang="de-DE" sz="3200" dirty="0"/>
          </a:p>
        </p:txBody>
      </p:sp>
    </p:spTree>
    <p:extLst>
      <p:ext uri="{BB962C8B-B14F-4D97-AF65-F5344CB8AC3E}">
        <p14:creationId xmlns:p14="http://schemas.microsoft.com/office/powerpoint/2010/main" val="2043468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Hinweis zur Versteuerung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14</a:t>
            </a:fld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 smtClean="0"/>
              <a:t>07.03.2022</a:t>
            </a:r>
            <a:endParaRPr lang="de-DE" dirty="0"/>
          </a:p>
          <a:p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Inhaltsplatzhalter 5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de-DE" sz="3600" dirty="0" smtClean="0"/>
              <a:t>Das Honorar ist keine versicherungspflichtige Tätigkeit oder ein Angestellten-Verhältnis, wie z. B. SHK-Stellen.</a:t>
            </a:r>
          </a:p>
          <a:p>
            <a:r>
              <a:rPr lang="de-DE" sz="3600" dirty="0" smtClean="0"/>
              <a:t>Es werden keine Sozialabgaben und Steuern von Seiten der TU Dresden gezahlt. </a:t>
            </a:r>
          </a:p>
          <a:p>
            <a:endParaRPr lang="de-DE" sz="3600" dirty="0" smtClean="0"/>
          </a:p>
        </p:txBody>
      </p:sp>
    </p:spTree>
    <p:extLst>
      <p:ext uri="{BB962C8B-B14F-4D97-AF65-F5344CB8AC3E}">
        <p14:creationId xmlns:p14="http://schemas.microsoft.com/office/powerpoint/2010/main" val="4034098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Hinweis zur Versteuerung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15</a:t>
            </a:fld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 smtClean="0"/>
              <a:t>07.03.2022</a:t>
            </a:r>
            <a:endParaRPr lang="de-DE" dirty="0"/>
          </a:p>
          <a:p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Inhaltsplatzhalter 5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de-DE" sz="3600" dirty="0" smtClean="0"/>
              <a:t>Das Honorar ist ein Einkommen aus Selbstständiger Tätigkeit und muss in dieser Kategorie bei der Steuererklärung angegeben werden, wenn eine Steuererklärung gemacht wird.</a:t>
            </a:r>
          </a:p>
          <a:p>
            <a:r>
              <a:rPr lang="de-DE" sz="3600" dirty="0" smtClean="0"/>
              <a:t>Es zählt als Übungsleiterpauschale und ist seit 2021 bis 3000 Euro pro Jahr steuerfrei (vorher 2400 Euro/Jahr). </a:t>
            </a:r>
            <a:endParaRPr lang="de-DE" sz="3200" dirty="0"/>
          </a:p>
        </p:txBody>
      </p:sp>
    </p:spTree>
    <p:extLst>
      <p:ext uri="{BB962C8B-B14F-4D97-AF65-F5344CB8AC3E}">
        <p14:creationId xmlns:p14="http://schemas.microsoft.com/office/powerpoint/2010/main" val="3434298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Fragen?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16</a:t>
            </a:fld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 smtClean="0"/>
              <a:t>07.03.2022</a:t>
            </a:r>
            <a:endParaRPr lang="de-DE" dirty="0"/>
          </a:p>
          <a:p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Inhaltsplatzhalter 5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de-DE" sz="3600" dirty="0" smtClean="0"/>
              <a:t>Alle wichtigen Infos dazu im Wiki: </a:t>
            </a:r>
          </a:p>
          <a:p>
            <a:r>
              <a:rPr lang="de-DE" sz="3600" dirty="0">
                <a:hlinkClick r:id="rId2"/>
              </a:rPr>
              <a:t>https://</a:t>
            </a:r>
            <a:r>
              <a:rPr lang="de-DE" sz="3600" dirty="0" smtClean="0">
                <a:hlinkClick r:id="rId2"/>
              </a:rPr>
              <a:t>wiki.teilchenwelt.de/index.php?title=Honorare</a:t>
            </a:r>
            <a:r>
              <a:rPr lang="de-DE" sz="3600" dirty="0" smtClean="0"/>
              <a:t> </a:t>
            </a:r>
          </a:p>
          <a:p>
            <a:endParaRPr lang="de-DE" sz="3600" dirty="0"/>
          </a:p>
          <a:p>
            <a:r>
              <a:rPr lang="de-DE" sz="3600" dirty="0" smtClean="0"/>
              <a:t>Gibt es Fragen?</a:t>
            </a:r>
            <a:endParaRPr lang="de-DE" sz="3200" dirty="0"/>
          </a:p>
        </p:txBody>
      </p:sp>
    </p:spTree>
    <p:extLst>
      <p:ext uri="{BB962C8B-B14F-4D97-AF65-F5344CB8AC3E}">
        <p14:creationId xmlns:p14="http://schemas.microsoft.com/office/powerpoint/2010/main" val="2427940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1. Für welche Veranstaltungen gibt es ein Honorar?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2</a:t>
            </a:fld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 smtClean="0"/>
              <a:t>07.03.2022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Inhaltsplatzhalter 5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de-DE" b="1" dirty="0" err="1" smtClean="0"/>
              <a:t>Masterclass</a:t>
            </a:r>
            <a:r>
              <a:rPr lang="de-DE" b="1" dirty="0" smtClean="0"/>
              <a:t>, Nebelkammer-Workshop, Fortbildung für Lehrkräfte</a:t>
            </a:r>
            <a:endParaRPr lang="de-DE" b="1" dirty="0"/>
          </a:p>
          <a:p>
            <a:r>
              <a:rPr lang="de-DE" dirty="0" smtClean="0"/>
              <a:t>Eintägige Veranstaltung</a:t>
            </a:r>
            <a:r>
              <a:rPr lang="de-DE" dirty="0"/>
              <a:t>: 100 Euro zzgl. Fahrtkosten für </a:t>
            </a:r>
            <a:r>
              <a:rPr lang="de-DE" dirty="0" smtClean="0"/>
              <a:t>eine/n </a:t>
            </a:r>
            <a:r>
              <a:rPr lang="de-DE" dirty="0" err="1" smtClean="0"/>
              <a:t>Teilchenwelt-Vermittler:in</a:t>
            </a:r>
            <a:r>
              <a:rPr lang="de-DE" dirty="0" smtClean="0"/>
              <a:t> </a:t>
            </a:r>
            <a:r>
              <a:rPr lang="de-DE" dirty="0"/>
              <a:t>(bis 19 Teilnehmer) pro </a:t>
            </a:r>
            <a:r>
              <a:rPr lang="de-DE" dirty="0" err="1" smtClean="0"/>
              <a:t>Masterclass</a:t>
            </a:r>
            <a:r>
              <a:rPr lang="de-DE" dirty="0" smtClean="0"/>
              <a:t>, Workshop </a:t>
            </a:r>
            <a:r>
              <a:rPr lang="de-DE" dirty="0"/>
              <a:t>oder Fortbildung</a:t>
            </a:r>
          </a:p>
          <a:p>
            <a:r>
              <a:rPr lang="de-DE" dirty="0" smtClean="0"/>
              <a:t>Zweitägige </a:t>
            </a:r>
            <a:r>
              <a:rPr lang="de-DE" dirty="0"/>
              <a:t>Veranstaltung (auch online): 150 Euro zzgl. Fahrtkosten für </a:t>
            </a:r>
            <a:r>
              <a:rPr lang="de-DE" dirty="0" smtClean="0"/>
              <a:t>eine/n </a:t>
            </a:r>
            <a:r>
              <a:rPr lang="de-DE" dirty="0" err="1" smtClean="0"/>
              <a:t>Teilchenwelt-Vermittler:in</a:t>
            </a:r>
            <a:r>
              <a:rPr lang="de-DE" dirty="0" smtClean="0"/>
              <a:t> </a:t>
            </a:r>
            <a:r>
              <a:rPr lang="de-DE" dirty="0"/>
              <a:t>pro </a:t>
            </a:r>
            <a:r>
              <a:rPr lang="de-DE" dirty="0" err="1" smtClean="0"/>
              <a:t>Masterclass</a:t>
            </a:r>
            <a:r>
              <a:rPr lang="de-DE" dirty="0" smtClean="0"/>
              <a:t>, Workshop </a:t>
            </a:r>
            <a:r>
              <a:rPr lang="de-DE" dirty="0"/>
              <a:t>oder </a:t>
            </a:r>
            <a:r>
              <a:rPr lang="de-DE" dirty="0" smtClean="0"/>
              <a:t>Fortbildung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7297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1. Für welche Veranstaltungen gibt es ein Honorar?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3</a:t>
            </a:fld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/>
              <a:t>07.03.2022</a:t>
            </a:r>
          </a:p>
          <a:p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Inhaltsplatzhalter 5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Honorare </a:t>
            </a:r>
            <a:r>
              <a:rPr lang="de-DE" dirty="0"/>
              <a:t>für </a:t>
            </a:r>
            <a:r>
              <a:rPr lang="de-DE" b="1" dirty="0"/>
              <a:t>zwei Vermittler</a:t>
            </a:r>
            <a:r>
              <a:rPr lang="de-DE" dirty="0"/>
              <a:t> können in folgenden Ausnahmen gezahlt werden: </a:t>
            </a:r>
          </a:p>
          <a:p>
            <a:pPr lvl="1"/>
            <a:r>
              <a:rPr lang="de-DE" dirty="0"/>
              <a:t>Bei der ersten eigenen </a:t>
            </a:r>
            <a:r>
              <a:rPr lang="de-DE" dirty="0" err="1"/>
              <a:t>Masterclass</a:t>
            </a:r>
            <a:r>
              <a:rPr lang="de-DE" dirty="0"/>
              <a:t> eines neuen Vermittlers</a:t>
            </a:r>
          </a:p>
          <a:p>
            <a:pPr lvl="1"/>
            <a:r>
              <a:rPr lang="de-DE" dirty="0"/>
              <a:t>bei besonders großen Schülergruppen (20 und mehr</a:t>
            </a:r>
            <a:r>
              <a:rPr lang="de-DE" dirty="0" smtClean="0"/>
              <a:t>)</a:t>
            </a:r>
          </a:p>
          <a:p>
            <a:pPr lvl="1"/>
            <a:r>
              <a:rPr lang="de-DE" dirty="0" smtClean="0"/>
              <a:t>bei Online-Formaten mit hohem Betreuungsaufwand </a:t>
            </a:r>
            <a:endParaRPr lang="de-DE" dirty="0"/>
          </a:p>
          <a:p>
            <a:pPr lvl="1"/>
            <a:r>
              <a:rPr lang="de-DE" dirty="0"/>
              <a:t>bei der ersten </a:t>
            </a:r>
            <a:r>
              <a:rPr lang="de-DE" dirty="0" err="1"/>
              <a:t>Masterclass</a:t>
            </a:r>
            <a:r>
              <a:rPr lang="de-DE" dirty="0"/>
              <a:t> mit LHC-Daten </a:t>
            </a:r>
            <a:endParaRPr lang="de-DE" dirty="0" smtClean="0"/>
          </a:p>
          <a:p>
            <a:pPr lvl="1"/>
            <a:r>
              <a:rPr lang="de-DE" dirty="0"/>
              <a:t>b</a:t>
            </a:r>
            <a:r>
              <a:rPr lang="de-DE" dirty="0" smtClean="0"/>
              <a:t>ei der ersten Veranstaltung mit einem neuem Format an einem Standort</a:t>
            </a:r>
            <a:endParaRPr lang="de-DE" dirty="0"/>
          </a:p>
          <a:p>
            <a:pPr lvl="1"/>
            <a:r>
              <a:rPr lang="de-DE" dirty="0"/>
              <a:t>wenn die Vermittler sich das Honorar teilen </a:t>
            </a:r>
          </a:p>
          <a:p>
            <a:r>
              <a:rPr lang="de-DE" b="1" dirty="0"/>
              <a:t>Achtung: Leider können bei International </a:t>
            </a:r>
            <a:r>
              <a:rPr lang="de-DE" b="1" dirty="0" err="1"/>
              <a:t>Masterclasses</a:t>
            </a:r>
            <a:r>
              <a:rPr lang="de-DE" b="1" dirty="0"/>
              <a:t> keine Honorare gezahlt werden.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27882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1. Für welche Veranstaltungen gibt es ein Honorar?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4</a:t>
            </a:fld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/>
              <a:t>07.03.2022</a:t>
            </a:r>
          </a:p>
          <a:p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Inhaltsplatzhalter 5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de-DE" b="1" dirty="0" smtClean="0"/>
              <a:t>Astroteilchen-Forschungswochen</a:t>
            </a:r>
            <a:endParaRPr lang="de-DE" b="1" dirty="0"/>
          </a:p>
          <a:p>
            <a:r>
              <a:rPr lang="de-DE" dirty="0" smtClean="0"/>
              <a:t>Betreuung </a:t>
            </a:r>
            <a:r>
              <a:rPr lang="de-DE" dirty="0"/>
              <a:t>von Teilchenphysik- oder Astroteilchen-Forschungswochen mit Abschlusspräsentation an Forschungseinrichtungen/Schulen/etc.</a:t>
            </a:r>
          </a:p>
          <a:p>
            <a:r>
              <a:rPr lang="de-DE" dirty="0"/>
              <a:t>200 Euro zzgl. Fahrtkosten pro Woche </a:t>
            </a:r>
          </a:p>
          <a:p>
            <a:r>
              <a:rPr lang="de-DE" b="1" dirty="0" smtClean="0"/>
              <a:t>Astroteilchen-Projektwoche</a:t>
            </a:r>
          </a:p>
          <a:p>
            <a:r>
              <a:rPr lang="de-DE" dirty="0"/>
              <a:t>100 Euro für die Organisation und Vorbereitung einer Projektwoche an einer Schule, d.h. Experimente werden an Schulen ausgeliehen und der Lehrer betreut das Projekt</a:t>
            </a:r>
            <a:endParaRPr lang="de-DE" b="1" dirty="0"/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057404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1. Für welche Veranstaltungen gibt es ein Honorar?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5</a:t>
            </a:fld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 smtClean="0"/>
              <a:t>14.06.2021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Inhaltsplatzhalter 5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de-DE" b="1" dirty="0" smtClean="0"/>
              <a:t>Betreuung von </a:t>
            </a:r>
            <a:r>
              <a:rPr lang="de-DE" b="1" dirty="0" err="1" smtClean="0"/>
              <a:t>Schüler:innen</a:t>
            </a:r>
            <a:r>
              <a:rPr lang="de-DE" b="1" dirty="0" smtClean="0"/>
              <a:t> bei der Forschungsarbeit</a:t>
            </a:r>
            <a:endParaRPr lang="de-DE" b="1" dirty="0"/>
          </a:p>
          <a:p>
            <a:r>
              <a:rPr lang="de-DE" dirty="0" smtClean="0"/>
              <a:t>100 </a:t>
            </a:r>
            <a:r>
              <a:rPr lang="de-DE" dirty="0"/>
              <a:t>Euro/Monat </a:t>
            </a:r>
            <a:r>
              <a:rPr lang="de-DE" dirty="0" smtClean="0"/>
              <a:t>für die Betreuung </a:t>
            </a:r>
            <a:r>
              <a:rPr lang="de-DE" dirty="0"/>
              <a:t>von Schülerforschungsarbeiten </a:t>
            </a:r>
            <a:r>
              <a:rPr lang="de-DE" dirty="0" smtClean="0"/>
              <a:t>(Facharbeit, komplexe Leistung, BELL, 3. Prüfungskomponente etc.)</a:t>
            </a:r>
          </a:p>
          <a:p>
            <a:r>
              <a:rPr lang="de-DE" dirty="0" smtClean="0"/>
              <a:t>200 Euro für die Betreuung einer Forschungsarbeit bei den CERN-Projektwochen</a:t>
            </a:r>
            <a:endParaRPr lang="de-DE" dirty="0"/>
          </a:p>
          <a:p>
            <a:r>
              <a:rPr lang="de-DE" dirty="0"/>
              <a:t>Es wird ein Betreuungsaufwand von ca. 4h pro Woche veranschlagt</a:t>
            </a:r>
          </a:p>
          <a:p>
            <a:r>
              <a:rPr lang="de-DE" dirty="0"/>
              <a:t>Wird </a:t>
            </a:r>
            <a:r>
              <a:rPr lang="de-DE" dirty="0" err="1" smtClean="0"/>
              <a:t>ein:e</a:t>
            </a:r>
            <a:r>
              <a:rPr lang="de-DE" dirty="0" smtClean="0"/>
              <a:t> </a:t>
            </a:r>
            <a:r>
              <a:rPr lang="de-DE" dirty="0" err="1" smtClean="0"/>
              <a:t>Schüler:in</a:t>
            </a:r>
            <a:r>
              <a:rPr lang="de-DE" dirty="0" smtClean="0"/>
              <a:t> </a:t>
            </a:r>
            <a:r>
              <a:rPr lang="de-DE" dirty="0"/>
              <a:t>zunächst intensiver betreut, kann zusätzlich ein Honorar für eine Forschungswoche beantragt werden</a:t>
            </a:r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4142063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1. Wer bekommt ein Honorar?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6</a:t>
            </a:fld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 smtClean="0"/>
              <a:t>07.03.2022</a:t>
            </a:r>
            <a:endParaRPr lang="de-DE" dirty="0"/>
          </a:p>
          <a:p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Inhaltsplatzhalter 5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de-DE" sz="3200" dirty="0" err="1" smtClean="0"/>
              <a:t>Nachwuchswissenschaftler:innen</a:t>
            </a:r>
            <a:r>
              <a:rPr lang="de-DE" sz="3200" dirty="0" smtClean="0"/>
              <a:t>, </a:t>
            </a:r>
            <a:r>
              <a:rPr lang="de-DE" sz="3200" dirty="0"/>
              <a:t>d.h. </a:t>
            </a:r>
            <a:r>
              <a:rPr lang="de-DE" sz="3200" dirty="0" err="1" smtClean="0"/>
              <a:t>Doktorand:innen</a:t>
            </a:r>
            <a:r>
              <a:rPr lang="de-DE" sz="3200" dirty="0"/>
              <a:t>, erfahrene </a:t>
            </a:r>
            <a:r>
              <a:rPr lang="de-DE" sz="3200" dirty="0" err="1" smtClean="0"/>
              <a:t>Student:innen</a:t>
            </a:r>
            <a:r>
              <a:rPr lang="de-DE" sz="3200" dirty="0" smtClean="0"/>
              <a:t> </a:t>
            </a:r>
            <a:r>
              <a:rPr lang="de-DE" sz="3200" dirty="0"/>
              <a:t>mit Bezug zur </a:t>
            </a:r>
            <a:r>
              <a:rPr lang="de-DE" sz="3200" dirty="0" smtClean="0"/>
              <a:t>Astroteilchen-, Kern- </a:t>
            </a:r>
            <a:r>
              <a:rPr lang="de-DE" sz="3200" dirty="0"/>
              <a:t>und </a:t>
            </a:r>
            <a:r>
              <a:rPr lang="de-DE" sz="3200" dirty="0" smtClean="0"/>
              <a:t>Teilchenphysik </a:t>
            </a:r>
          </a:p>
          <a:p>
            <a:r>
              <a:rPr lang="de-DE" sz="3200" dirty="0"/>
              <a:t>Es können keine Honorare an Post-</a:t>
            </a:r>
            <a:r>
              <a:rPr lang="de-DE" sz="3200" dirty="0" err="1"/>
              <a:t>Docs</a:t>
            </a:r>
            <a:r>
              <a:rPr lang="de-DE" sz="3200" dirty="0"/>
              <a:t> gezahlt werden. </a:t>
            </a:r>
          </a:p>
        </p:txBody>
      </p:sp>
    </p:spTree>
    <p:extLst>
      <p:ext uri="{BB962C8B-B14F-4D97-AF65-F5344CB8AC3E}">
        <p14:creationId xmlns:p14="http://schemas.microsoft.com/office/powerpoint/2010/main" val="75142396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Wichtig!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7</a:t>
            </a:fld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 smtClean="0"/>
              <a:t>07.03.2022</a:t>
            </a:r>
            <a:endParaRPr lang="de-DE" dirty="0"/>
          </a:p>
          <a:p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Inhaltsplatzhalter 5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de-DE" sz="3600" dirty="0" smtClean="0"/>
              <a:t>Die Anträge für ein Honorar sollen </a:t>
            </a:r>
            <a:r>
              <a:rPr lang="de-DE" sz="3600" b="1" dirty="0"/>
              <a:t>mindestens zwei Wochen</a:t>
            </a:r>
            <a:r>
              <a:rPr lang="de-DE" sz="3600" dirty="0"/>
              <a:t> vor der </a:t>
            </a:r>
            <a:r>
              <a:rPr lang="de-DE" sz="3600" dirty="0" smtClean="0"/>
              <a:t>Veranstaltung gestellt werden.</a:t>
            </a:r>
          </a:p>
          <a:p>
            <a:r>
              <a:rPr lang="de-DE" sz="3600" dirty="0" smtClean="0"/>
              <a:t>Die </a:t>
            </a:r>
            <a:r>
              <a:rPr lang="de-DE" sz="3600" dirty="0"/>
              <a:t>Bearbeitung von nachträglichen </a:t>
            </a:r>
            <a:r>
              <a:rPr lang="de-DE" sz="3600" dirty="0" smtClean="0"/>
              <a:t>Anträgen </a:t>
            </a:r>
            <a:r>
              <a:rPr lang="de-DE" sz="3600" dirty="0"/>
              <a:t>verweigert die Verwaltung der TU Dresden. </a:t>
            </a:r>
          </a:p>
        </p:txBody>
      </p:sp>
    </p:spTree>
    <p:extLst>
      <p:ext uri="{BB962C8B-B14F-4D97-AF65-F5344CB8AC3E}">
        <p14:creationId xmlns:p14="http://schemas.microsoft.com/office/powerpoint/2010/main" val="3007044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Der Antrag für ein Honorar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8</a:t>
            </a:fld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 smtClean="0"/>
              <a:t>07.03.2022</a:t>
            </a:r>
            <a:endParaRPr lang="de-DE" dirty="0"/>
          </a:p>
          <a:p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Inhaltsplatzhalter 5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de-DE" sz="3600" dirty="0" smtClean="0"/>
              <a:t>Wird von den Standort-Kontakten gestellt über die Datenbank.  </a:t>
            </a:r>
          </a:p>
          <a:p>
            <a:r>
              <a:rPr lang="de-DE" sz="3600" dirty="0" smtClean="0"/>
              <a:t>Die Standort-Kontakte benötigen dafür die Daten der </a:t>
            </a:r>
            <a:r>
              <a:rPr lang="de-DE" sz="3600" dirty="0" err="1" smtClean="0"/>
              <a:t>Vermittler:innen</a:t>
            </a:r>
            <a:r>
              <a:rPr lang="de-DE" sz="3600" dirty="0" smtClean="0"/>
              <a:t> für die Datenbank und werden diese bei Euch abfragen. </a:t>
            </a:r>
          </a:p>
        </p:txBody>
      </p:sp>
    </p:spTree>
    <p:extLst>
      <p:ext uri="{BB962C8B-B14F-4D97-AF65-F5344CB8AC3E}">
        <p14:creationId xmlns:p14="http://schemas.microsoft.com/office/powerpoint/2010/main" val="710263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Der Antrag für ein Honorar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9</a:t>
            </a:fld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 smtClean="0"/>
              <a:t>07.03.2022</a:t>
            </a:r>
            <a:endParaRPr lang="de-DE" dirty="0"/>
          </a:p>
          <a:p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Inhaltsplatzhalter 5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marL="228600" lvl="2" indent="-228600">
              <a:spcBef>
                <a:spcPts val="1000"/>
              </a:spcBef>
              <a:buFont typeface="Arial Narrow" panose="020B0606020202030204" pitchFamily="34" charset="0"/>
              <a:buChar char="►"/>
            </a:pPr>
            <a:r>
              <a:rPr lang="de-DE" sz="3600" dirty="0" smtClean="0"/>
              <a:t>Benötigte Daten:  </a:t>
            </a:r>
            <a:endParaRPr lang="de-DE" sz="3600" dirty="0"/>
          </a:p>
          <a:p>
            <a:pPr lvl="1"/>
            <a:r>
              <a:rPr lang="de-DE" sz="3200" dirty="0" smtClean="0"/>
              <a:t>Geburtsdatum, private Adresse, akademischer Grad, Staatsangehörigkeit, Tätigkeit, Dienststelle</a:t>
            </a:r>
          </a:p>
          <a:p>
            <a:pPr lvl="1"/>
            <a:r>
              <a:rPr lang="de-DE" sz="3200" dirty="0" smtClean="0"/>
              <a:t>Wenn sich Eure Adresse oder der akademische Grad ändert, meldet das bitte dem Standortkontakt, damit die Daten in der Datenbank immer aktuell sind.</a:t>
            </a:r>
            <a:endParaRPr lang="de-DE" sz="3200" dirty="0"/>
          </a:p>
        </p:txBody>
      </p:sp>
    </p:spTree>
    <p:extLst>
      <p:ext uri="{BB962C8B-B14F-4D97-AF65-F5344CB8AC3E}">
        <p14:creationId xmlns:p14="http://schemas.microsoft.com/office/powerpoint/2010/main" val="2097075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NTW">
  <a:themeElements>
    <a:clrScheme name="NTW">
      <a:dk1>
        <a:srgbClr val="013476"/>
      </a:dk1>
      <a:lt1>
        <a:srgbClr val="CDC301"/>
      </a:lt1>
      <a:dk2>
        <a:srgbClr val="000000"/>
      </a:dk2>
      <a:lt2>
        <a:srgbClr val="F8F8F8"/>
      </a:lt2>
      <a:accent1>
        <a:srgbClr val="CDC301"/>
      </a:accent1>
      <a:accent2>
        <a:srgbClr val="013476"/>
      </a:accent2>
      <a:accent3>
        <a:srgbClr val="000000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NTW">
      <a:majorFont>
        <a:latin typeface="Arial Narrow"/>
        <a:ea typeface=""/>
        <a:cs typeface=""/>
      </a:majorFont>
      <a:minorFont>
        <a:latin typeface="Arial Narrow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marL="228600" indent="-228600">
          <a:lnSpc>
            <a:spcPct val="90000"/>
          </a:lnSpc>
          <a:spcBef>
            <a:spcPts val="1000"/>
          </a:spcBef>
          <a:buClr>
            <a:srgbClr val="CCCC00"/>
          </a:buClr>
          <a:buSzPct val="90000"/>
          <a:buFont typeface="Arial Narrow" panose="020B0606020202030204" pitchFamily="34" charset="0"/>
          <a:buChar char="►"/>
          <a:defRPr sz="2400" dirty="0">
            <a:solidFill>
              <a:srgbClr val="002060"/>
            </a:solidFill>
            <a:latin typeface="Arial Narrow" panose="020B0606020202030204" pitchFamily="34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NTW" id="{02B2339D-DB11-499A-A78A-F4BC14A81D37}" vid="{F3423333-CE18-4697-B016-31B770C8FF1F}"/>
    </a:ext>
  </a:extLst>
</a:theme>
</file>

<file path=ppt/theme/themeOverride1.xml><?xml version="1.0" encoding="utf-8"?>
<a:themeOverride xmlns:a="http://schemas.openxmlformats.org/drawingml/2006/main">
  <a:clrScheme name="NTW">
    <a:dk1>
      <a:srgbClr val="013476"/>
    </a:dk1>
    <a:lt1>
      <a:srgbClr val="CDC301"/>
    </a:lt1>
    <a:dk2>
      <a:srgbClr val="000000"/>
    </a:dk2>
    <a:lt2>
      <a:srgbClr val="F8F8F8"/>
    </a:lt2>
    <a:accent1>
      <a:srgbClr val="CDC301"/>
    </a:accent1>
    <a:accent2>
      <a:srgbClr val="013476"/>
    </a:accent2>
    <a:accent3>
      <a:srgbClr val="000000"/>
    </a:accent3>
    <a:accent4>
      <a:srgbClr val="808080"/>
    </a:accent4>
    <a:accent5>
      <a:srgbClr val="5F5F5F"/>
    </a:accent5>
    <a:accent6>
      <a:srgbClr val="4D4D4D"/>
    </a:accent6>
    <a:hlink>
      <a:srgbClr val="5F5F5F"/>
    </a:hlink>
    <a:folHlink>
      <a:srgbClr val="919191"/>
    </a:folHlink>
  </a:clrScheme>
</a:themeOverride>
</file>

<file path=ppt/theme/themeOverride2.xml><?xml version="1.0" encoding="utf-8"?>
<a:themeOverride xmlns:a="http://schemas.openxmlformats.org/drawingml/2006/main">
  <a:clrScheme name="NTW">
    <a:dk1>
      <a:srgbClr val="013476"/>
    </a:dk1>
    <a:lt1>
      <a:srgbClr val="CDC301"/>
    </a:lt1>
    <a:dk2>
      <a:srgbClr val="000000"/>
    </a:dk2>
    <a:lt2>
      <a:srgbClr val="F8F8F8"/>
    </a:lt2>
    <a:accent1>
      <a:srgbClr val="CDC301"/>
    </a:accent1>
    <a:accent2>
      <a:srgbClr val="013476"/>
    </a:accent2>
    <a:accent3>
      <a:srgbClr val="000000"/>
    </a:accent3>
    <a:accent4>
      <a:srgbClr val="808080"/>
    </a:accent4>
    <a:accent5>
      <a:srgbClr val="5F5F5F"/>
    </a:accent5>
    <a:accent6>
      <a:srgbClr val="4D4D4D"/>
    </a:accent6>
    <a:hlink>
      <a:srgbClr val="5F5F5F"/>
    </a:hlink>
    <a:folHlink>
      <a:srgbClr val="919191"/>
    </a:folHlink>
  </a:clrScheme>
</a:themeOverride>
</file>

<file path=ppt/theme/themeOverride3.xml><?xml version="1.0" encoding="utf-8"?>
<a:themeOverride xmlns:a="http://schemas.openxmlformats.org/drawingml/2006/main">
  <a:clrScheme name="NTW">
    <a:dk1>
      <a:srgbClr val="013476"/>
    </a:dk1>
    <a:lt1>
      <a:srgbClr val="CDC301"/>
    </a:lt1>
    <a:dk2>
      <a:srgbClr val="000000"/>
    </a:dk2>
    <a:lt2>
      <a:srgbClr val="F8F8F8"/>
    </a:lt2>
    <a:accent1>
      <a:srgbClr val="CDC301"/>
    </a:accent1>
    <a:accent2>
      <a:srgbClr val="013476"/>
    </a:accent2>
    <a:accent3>
      <a:srgbClr val="000000"/>
    </a:accent3>
    <a:accent4>
      <a:srgbClr val="808080"/>
    </a:accent4>
    <a:accent5>
      <a:srgbClr val="5F5F5F"/>
    </a:accent5>
    <a:accent6>
      <a:srgbClr val="4D4D4D"/>
    </a:accent6>
    <a:hlink>
      <a:srgbClr val="5F5F5F"/>
    </a:hlink>
    <a:folHlink>
      <a:srgbClr val="919191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724</Words>
  <Application>Microsoft Office PowerPoint</Application>
  <PresentationFormat>Bildschirmpräsentation (4:3)</PresentationFormat>
  <Paragraphs>99</Paragraphs>
  <Slides>16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16</vt:i4>
      </vt:variant>
    </vt:vector>
  </HeadingPairs>
  <TitlesOfParts>
    <vt:vector size="21" baseType="lpstr">
      <vt:lpstr>Arial</vt:lpstr>
      <vt:lpstr>Arial Narrow</vt:lpstr>
      <vt:lpstr>Symbol</vt:lpstr>
      <vt:lpstr>Wingdings</vt:lpstr>
      <vt:lpstr>NTW</vt:lpstr>
      <vt:lpstr>Honorare im Netzwerk Teilchenwelt</vt:lpstr>
      <vt:lpstr>1. Für welche Veranstaltungen gibt es ein Honorar?</vt:lpstr>
      <vt:lpstr>1. Für welche Veranstaltungen gibt es ein Honorar?</vt:lpstr>
      <vt:lpstr>1. Für welche Veranstaltungen gibt es ein Honorar?</vt:lpstr>
      <vt:lpstr>1. Für welche Veranstaltungen gibt es ein Honorar?</vt:lpstr>
      <vt:lpstr>1. Wer bekommt ein Honorar?</vt:lpstr>
      <vt:lpstr>Wichtig!</vt:lpstr>
      <vt:lpstr>Der Antrag für ein Honorar</vt:lpstr>
      <vt:lpstr>Der Antrag für ein Honorar</vt:lpstr>
      <vt:lpstr>Der Antrag für ein Honorar</vt:lpstr>
      <vt:lpstr>Der Antrag für ein Honorar</vt:lpstr>
      <vt:lpstr>Der Antrag für ein Honorar</vt:lpstr>
      <vt:lpstr>Der Weg zum Honorar</vt:lpstr>
      <vt:lpstr>Hinweis zur Versteuerung</vt:lpstr>
      <vt:lpstr>Hinweis zur Versteuerung</vt:lpstr>
      <vt:lpstr>Fragen?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Auftakt Meeting  NTW-Tyclypso</dc:title>
  <dc:creator>Carmen Leuschel</dc:creator>
  <cp:lastModifiedBy>Carmen Leuschel</cp:lastModifiedBy>
  <cp:revision>39</cp:revision>
  <dcterms:created xsi:type="dcterms:W3CDTF">2021-02-08T14:37:07Z</dcterms:created>
  <dcterms:modified xsi:type="dcterms:W3CDTF">2022-03-07T09:35:59Z</dcterms:modified>
</cp:coreProperties>
</file>