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Ex1.xml" ContentType="application/vnd.ms-office.chartex+xml"/>
  <Override PartName="/ppt/charts/style3.xml" ContentType="application/vnd.ms-office.chartstyle+xml"/>
  <Override PartName="/ppt/charts/colors3.xml" ContentType="application/vnd.ms-office.chartcolorstyl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0" r:id="rId1"/>
    <p:sldMasterId id="2147483693" r:id="rId2"/>
    <p:sldMasterId id="2147483721" r:id="rId3"/>
    <p:sldMasterId id="2147483745" r:id="rId4"/>
    <p:sldMasterId id="2147483759" r:id="rId5"/>
    <p:sldMasterId id="2147483789" r:id="rId6"/>
  </p:sldMasterIdLst>
  <p:notesMasterIdLst>
    <p:notesMasterId r:id="rId44"/>
  </p:notesMasterIdLst>
  <p:handoutMasterIdLst>
    <p:handoutMasterId r:id="rId45"/>
  </p:handoutMasterIdLst>
  <p:sldIdLst>
    <p:sldId id="331" r:id="rId7"/>
    <p:sldId id="298" r:id="rId8"/>
    <p:sldId id="368" r:id="rId9"/>
    <p:sldId id="387" r:id="rId10"/>
    <p:sldId id="416" r:id="rId11"/>
    <p:sldId id="396" r:id="rId12"/>
    <p:sldId id="397" r:id="rId13"/>
    <p:sldId id="422" r:id="rId14"/>
    <p:sldId id="393" r:id="rId15"/>
    <p:sldId id="418" r:id="rId16"/>
    <p:sldId id="417" r:id="rId17"/>
    <p:sldId id="398" r:id="rId18"/>
    <p:sldId id="420" r:id="rId19"/>
    <p:sldId id="304" r:id="rId20"/>
    <p:sldId id="305" r:id="rId21"/>
    <p:sldId id="423" r:id="rId22"/>
    <p:sldId id="424" r:id="rId23"/>
    <p:sldId id="425" r:id="rId24"/>
    <p:sldId id="427" r:id="rId25"/>
    <p:sldId id="426" r:id="rId26"/>
    <p:sldId id="428" r:id="rId27"/>
    <p:sldId id="429" r:id="rId28"/>
    <p:sldId id="430" r:id="rId29"/>
    <p:sldId id="431" r:id="rId30"/>
    <p:sldId id="433" r:id="rId31"/>
    <p:sldId id="432" r:id="rId32"/>
    <p:sldId id="386" r:id="rId33"/>
    <p:sldId id="401" r:id="rId34"/>
    <p:sldId id="402" r:id="rId35"/>
    <p:sldId id="403" r:id="rId36"/>
    <p:sldId id="404" r:id="rId37"/>
    <p:sldId id="405" r:id="rId38"/>
    <p:sldId id="408" r:id="rId39"/>
    <p:sldId id="407" r:id="rId40"/>
    <p:sldId id="409" r:id="rId41"/>
    <p:sldId id="410" r:id="rId42"/>
    <p:sldId id="411" r:id="rId4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7C0BA"/>
    <a:srgbClr val="C7C2BC"/>
    <a:srgbClr val="C8C3BF"/>
    <a:srgbClr val="D1CBC4"/>
    <a:srgbClr val="D5D0CC"/>
    <a:srgbClr val="FFFFFF"/>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4" autoAdjust="0"/>
    <p:restoredTop sz="82969" autoAdjust="0"/>
  </p:normalViewPr>
  <p:slideViewPr>
    <p:cSldViewPr>
      <p:cViewPr varScale="1">
        <p:scale>
          <a:sx n="69" d="100"/>
          <a:sy n="69" d="100"/>
        </p:scale>
        <p:origin x="1762"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2707"/>
    </p:cViewPr>
  </p:sorterViewPr>
  <p:notesViewPr>
    <p:cSldViewPr>
      <p:cViewPr varScale="1">
        <p:scale>
          <a:sx n="88" d="100"/>
          <a:sy n="88" d="100"/>
        </p:scale>
        <p:origin x="382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bilow\Desktop\Vortr&#228;ge\Fotos%20f&#252;r%20LHCP\Grafi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Arbeitsblatt.xlsx"/></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Microsoft_Excel-Arbeitsblat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9408662900188323E-2"/>
          <c:y val="0.17171296296296296"/>
          <c:w val="0.93059133709981168"/>
          <c:h val="0.69607074081226994"/>
        </c:manualLayout>
      </c:layout>
      <c:barChart>
        <c:barDir val="col"/>
        <c:grouping val="clustered"/>
        <c:varyColors val="0"/>
        <c:ser>
          <c:idx val="0"/>
          <c:order val="0"/>
          <c:spPr>
            <a:solidFill>
              <a:srgbClr val="013476"/>
            </a:solidFill>
            <a:ln>
              <a:noFill/>
            </a:ln>
            <a:effectLst/>
          </c:spPr>
          <c:invertIfNegative val="0"/>
          <c:dLbls>
            <c:dLbl>
              <c:idx val="0"/>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B23A-48A1-A7E4-7EF9417D73BE}"/>
                </c:ext>
              </c:extLst>
            </c:dLbl>
            <c:dLbl>
              <c:idx val="1"/>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B23A-48A1-A7E4-7EF9417D73BE}"/>
                </c:ext>
              </c:extLst>
            </c:dLbl>
            <c:dLbl>
              <c:idx val="2"/>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2-B23A-48A1-A7E4-7EF9417D73BE}"/>
                </c:ext>
              </c:extLst>
            </c:dLbl>
            <c:dLbl>
              <c:idx val="3"/>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3-B23A-48A1-A7E4-7EF9417D73BE}"/>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Tabelle1!$A$4:$A$7</c:f>
              <c:numCache>
                <c:formatCode>General</c:formatCode>
                <c:ptCount val="4"/>
                <c:pt idx="0">
                  <c:v>1</c:v>
                </c:pt>
                <c:pt idx="1">
                  <c:v>2</c:v>
                </c:pt>
                <c:pt idx="2">
                  <c:v>3</c:v>
                </c:pt>
                <c:pt idx="3">
                  <c:v>4</c:v>
                </c:pt>
              </c:numCache>
            </c:numRef>
          </c:cat>
          <c:val>
            <c:numRef>
              <c:f>Tabelle1!$B$4:$B$7</c:f>
              <c:numCache>
                <c:formatCode>General</c:formatCode>
                <c:ptCount val="4"/>
                <c:pt idx="0">
                  <c:v>3500</c:v>
                </c:pt>
                <c:pt idx="1">
                  <c:v>250</c:v>
                </c:pt>
                <c:pt idx="2">
                  <c:v>60</c:v>
                </c:pt>
                <c:pt idx="3">
                  <c:v>15</c:v>
                </c:pt>
              </c:numCache>
            </c:numRef>
          </c:val>
          <c:extLst>
            <c:ext xmlns:c16="http://schemas.microsoft.com/office/drawing/2014/chart" uri="{C3380CC4-5D6E-409C-BE32-E72D297353CC}">
              <c16:uniqueId val="{00000000-408C-4741-B15D-04479FF6D726}"/>
            </c:ext>
          </c:extLst>
        </c:ser>
        <c:dLbls>
          <c:dLblPos val="outEnd"/>
          <c:showLegendKey val="0"/>
          <c:showVal val="1"/>
          <c:showCatName val="0"/>
          <c:showSerName val="0"/>
          <c:showPercent val="0"/>
          <c:showBubbleSize val="0"/>
        </c:dLbls>
        <c:gapWidth val="444"/>
        <c:overlap val="-90"/>
        <c:axId val="448515264"/>
        <c:axId val="448516832"/>
      </c:barChart>
      <c:catAx>
        <c:axId val="448515264"/>
        <c:scaling>
          <c:orientation val="minMax"/>
        </c:scaling>
        <c:delete val="1"/>
        <c:axPos val="b"/>
        <c:numFmt formatCode="General" sourceLinked="1"/>
        <c:majorTickMark val="none"/>
        <c:minorTickMark val="none"/>
        <c:tickLblPos val="nextTo"/>
        <c:crossAx val="448516832"/>
        <c:crosses val="autoZero"/>
        <c:auto val="1"/>
        <c:lblAlgn val="ctr"/>
        <c:lblOffset val="100"/>
        <c:noMultiLvlLbl val="0"/>
      </c:catAx>
      <c:valAx>
        <c:axId val="448516832"/>
        <c:scaling>
          <c:logBase val="10"/>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de-DE" sz="1800" cap="none" dirty="0" smtClean="0">
                    <a:solidFill>
                      <a:srgbClr val="013476"/>
                    </a:solidFill>
                    <a:latin typeface="Arial Narrow" panose="020B0606020202030204" pitchFamily="34" charset="0"/>
                  </a:rPr>
                  <a:t>Anzahl Jugendliche/Jahr</a:t>
                </a:r>
                <a:endParaRPr lang="de-DE" sz="1800" cap="none" dirty="0">
                  <a:solidFill>
                    <a:srgbClr val="013476"/>
                  </a:solidFill>
                  <a:latin typeface="Arial Narrow" panose="020B0606020202030204" pitchFamily="34" charset="0"/>
                </a:endParaRPr>
              </a:p>
            </c:rich>
          </c:tx>
          <c:layout>
            <c:manualLayout>
              <c:xMode val="edge"/>
              <c:yMode val="edge"/>
              <c:x val="9.8831283925999783E-3"/>
              <c:y val="0.26073474818136949"/>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crossAx val="44851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rgbClr val="013476"/>
              </a:solidFill>
              <a:ln>
                <a:noFill/>
              </a:ln>
              <a:effectLst/>
            </c:spPr>
            <c:extLst>
              <c:ext xmlns:c16="http://schemas.microsoft.com/office/drawing/2014/chart" uri="{C3380CC4-5D6E-409C-BE32-E72D297353CC}">
                <c16:uniqueId val="{00000001-D899-4FF0-8F92-08A202591257}"/>
              </c:ext>
            </c:extLst>
          </c:dPt>
          <c:dPt>
            <c:idx val="1"/>
            <c:bubble3D val="0"/>
            <c:spPr>
              <a:solidFill>
                <a:schemeClr val="accent5">
                  <a:lumMod val="75000"/>
                </a:schemeClr>
              </a:solidFill>
              <a:ln>
                <a:noFill/>
              </a:ln>
              <a:effectLst/>
            </c:spPr>
            <c:extLst>
              <c:ext xmlns:c16="http://schemas.microsoft.com/office/drawing/2014/chart" uri="{C3380CC4-5D6E-409C-BE32-E72D297353CC}">
                <c16:uniqueId val="{00000003-D899-4FF0-8F92-08A202591257}"/>
              </c:ext>
            </c:extLst>
          </c:dPt>
          <c:dPt>
            <c:idx val="2"/>
            <c:bubble3D val="0"/>
            <c:spPr>
              <a:solidFill>
                <a:schemeClr val="accent1">
                  <a:lumMod val="60000"/>
                  <a:lumOff val="40000"/>
                </a:schemeClr>
              </a:solidFill>
              <a:ln>
                <a:noFill/>
              </a:ln>
              <a:effectLst/>
            </c:spPr>
            <c:extLst>
              <c:ext xmlns:c16="http://schemas.microsoft.com/office/drawing/2014/chart" uri="{C3380CC4-5D6E-409C-BE32-E72D297353CC}">
                <c16:uniqueId val="{00000005-D899-4FF0-8F92-08A202591257}"/>
              </c:ext>
            </c:extLst>
          </c:dPt>
          <c:dPt>
            <c:idx val="3"/>
            <c:bubble3D val="0"/>
            <c:spPr>
              <a:solidFill>
                <a:schemeClr val="accent6"/>
              </a:solidFill>
              <a:ln>
                <a:noFill/>
              </a:ln>
              <a:effectLst/>
            </c:spPr>
            <c:extLst>
              <c:ext xmlns:c16="http://schemas.microsoft.com/office/drawing/2014/chart" uri="{C3380CC4-5D6E-409C-BE32-E72D297353CC}">
                <c16:uniqueId val="{00000007-D899-4FF0-8F92-08A202591257}"/>
              </c:ext>
            </c:extLst>
          </c:dPt>
          <c:dPt>
            <c:idx val="4"/>
            <c:bubble3D val="0"/>
            <c:spPr>
              <a:solidFill>
                <a:schemeClr val="accent6">
                  <a:lumMod val="40000"/>
                  <a:lumOff val="60000"/>
                </a:schemeClr>
              </a:solidFill>
              <a:ln>
                <a:noFill/>
              </a:ln>
              <a:effectLst/>
            </c:spPr>
            <c:extLst>
              <c:ext xmlns:c16="http://schemas.microsoft.com/office/drawing/2014/chart" uri="{C3380CC4-5D6E-409C-BE32-E72D297353CC}">
                <c16:uniqueId val="{00000009-D899-4FF0-8F92-08A202591257}"/>
              </c:ext>
            </c:extLst>
          </c:dPt>
          <c:dPt>
            <c:idx val="5"/>
            <c:bubble3D val="0"/>
            <c:spPr>
              <a:solidFill>
                <a:schemeClr val="accent4"/>
              </a:solidFill>
              <a:ln>
                <a:noFill/>
              </a:ln>
              <a:effectLst/>
            </c:spPr>
            <c:extLst>
              <c:ext xmlns:c16="http://schemas.microsoft.com/office/drawing/2014/chart" uri="{C3380CC4-5D6E-409C-BE32-E72D297353CC}">
                <c16:uniqueId val="{0000000B-D899-4FF0-8F92-08A202591257}"/>
              </c:ext>
            </c:extLst>
          </c:dPt>
          <c:dLbls>
            <c:delete val="1"/>
          </c:dLbls>
          <c:cat>
            <c:strRef>
              <c:f>Tabelle2!$A$2:$A$7</c:f>
              <c:strCache>
                <c:ptCount val="6"/>
                <c:pt idx="0">
                  <c:v>Physics</c:v>
                </c:pt>
                <c:pt idx="1">
                  <c:v>Physics teacher</c:v>
                </c:pt>
                <c:pt idx="2">
                  <c:v>PhD</c:v>
                </c:pt>
                <c:pt idx="3">
                  <c:v>STEM</c:v>
                </c:pt>
                <c:pt idx="4">
                  <c:v>Medicine</c:v>
                </c:pt>
                <c:pt idx="5">
                  <c:v>High school</c:v>
                </c:pt>
              </c:strCache>
            </c:strRef>
          </c:cat>
          <c:val>
            <c:numRef>
              <c:f>Tabelle2!$B$2:$B$7</c:f>
              <c:numCache>
                <c:formatCode>General</c:formatCode>
                <c:ptCount val="6"/>
                <c:pt idx="0">
                  <c:v>21</c:v>
                </c:pt>
                <c:pt idx="1">
                  <c:v>2</c:v>
                </c:pt>
                <c:pt idx="2">
                  <c:v>2</c:v>
                </c:pt>
                <c:pt idx="3">
                  <c:v>7</c:v>
                </c:pt>
                <c:pt idx="4">
                  <c:v>2</c:v>
                </c:pt>
                <c:pt idx="5">
                  <c:v>14</c:v>
                </c:pt>
              </c:numCache>
            </c:numRef>
          </c:val>
          <c:extLst>
            <c:ext xmlns:c16="http://schemas.microsoft.com/office/drawing/2014/chart" uri="{C3380CC4-5D6E-409C-BE32-E72D297353CC}">
              <c16:uniqueId val="{0000000C-D899-4FF0-8F92-08A202591257}"/>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egendEntry>
        <c:idx val="0"/>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1"/>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2"/>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3"/>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4"/>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5"/>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Tabelle1!$A$2:$B$8</cx:f>
        <cx:lvl ptCount="7">
          <cx:pt idx="0"/>
          <cx:pt idx="1"/>
          <cx:pt idx="2">Biology</cx:pt>
          <cx:pt idx="3">Physics</cx:pt>
          <cx:pt idx="4">Chemistry</cx:pt>
          <cx:pt idx="5"/>
          <cx:pt idx="6"/>
        </cx:lvl>
        <cx:lvl ptCount="7">
          <cx:pt idx="0">non-STEM</cx:pt>
          <cx:pt idx="1">Maths</cx:pt>
          <cx:pt idx="2">Science</cx:pt>
          <cx:pt idx="3"/>
          <cx:pt idx="4"/>
          <cx:pt idx="5"/>
          <cx:pt idx="6"/>
        </cx:lvl>
        <cx:lvl ptCount="0"/>
      </cx:strDim>
      <cx:numDim type="size">
        <cx:f>Tabelle1!$C$2:$C$7</cx:f>
        <cx:lvl ptCount="6" formatCode="Standard">
          <cx:pt idx="0">85</cx:pt>
          <cx:pt idx="1">18</cx:pt>
          <cx:pt idx="2">9</cx:pt>
          <cx:pt idx="3">3.6000000000000001</cx:pt>
          <cx:pt idx="4">3</cx:pt>
        </cx:lvl>
      </cx:numDim>
    </cx:data>
  </cx:chartData>
  <cx:chart>
    <cx:title pos="t" align="ctr" overlay="0">
      <cx:tx>
        <cx:rich>
          <a:bodyPr spcFirstLastPara="1" vertOverflow="ellipsis" wrap="square" lIns="0" tIns="0" rIns="0" bIns="0" anchor="ctr" anchorCtr="1"/>
          <a:lstStyle/>
          <a:p>
            <a:pPr algn="ctr">
              <a:defRPr/>
            </a:pPr>
            <a:r>
              <a:rPr lang="de-DE" dirty="0" smtClean="0"/>
              <a:t>Choice of LK</a:t>
            </a:r>
            <a:endParaRPr lang="de-DE" dirty="0"/>
          </a:p>
        </cx:rich>
      </cx:tx>
    </cx:title>
    <cx:plotArea>
      <cx:plotAreaRegion>
        <cx:series layoutId="sunburst" uniqueId="{C9887E25-4374-470C-ADD7-9AA800D3CB1E}">
          <cx:tx>
            <cx:txData>
              <cx:f>Tabelle1!$C$1</cx:f>
              <cx:v>Datenreihe1</cx:v>
            </cx:txData>
          </cx:tx>
          <cx:dataPt idx="0">
            <cx:spPr>
              <a:solidFill>
                <a:schemeClr val="accent4"/>
              </a:solidFill>
            </cx:spPr>
          </cx:dataPt>
          <cx:dataPt idx="2">
            <cx:spPr>
              <a:solidFill>
                <a:schemeClr val="accent6"/>
              </a:solidFill>
            </cx:spPr>
          </cx:dataPt>
          <cx:dataLabels>
            <cx:visibility seriesName="0" categoryName="1" value="0"/>
            <cx:separator>, </cx:separator>
            <cx:dataLabel idx="1">
              <cx:visibility seriesName="0" categoryName="1" value="0"/>
              <cx:separator>, </cx:separator>
            </cx:dataLabel>
          </cx:dataLabels>
          <cx:dataId val="0"/>
        </cx:series>
      </cx:plotAreaRegion>
    </cx:plotArea>
    <cx:legend pos="t" align="ctr" overlay="0"/>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31" kern="1200"/>
    <cs:bodyPr wrap="square" lIns="38100" tIns="19050" rIns="38100" bIns="19050" anchor="ctr">
      <a:spAutoFit/>
    </cs:bodyPr>
  </cs:dataLabel>
  <cs:dataLabelCallout>
    <cs:lnRef idx="0"/>
    <cs:fillRef idx="0"/>
    <cs:effectRef idx="0"/>
    <cs:fontRef idx="minor">
      <a:schemeClr val="tx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9525">
        <a:solidFill>
          <a:schemeClr val="lt1"/>
        </a:solidFill>
      </a:ln>
    </cs:spPr>
  </cs:dataPoint>
  <cs:dataPoint3D>
    <cs:lnRef idx="0"/>
    <cs:fillRef idx="0">
      <cs:styleClr val="auto"/>
    </cs:fillRef>
    <cs:effectRef idx="0"/>
    <cs:fontRef idx="minor">
      <a:schemeClr val="tx1"/>
    </cs:fontRef>
    <cs:spPr>
      <a:solidFill>
        <a:schemeClr val="phClr"/>
      </a:solidFill>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defRPr sz="1197"/>
  </cs:dataTable>
  <cs:downBar>
    <cs:lnRef idx="0"/>
    <cs:fillRef idx="0"/>
    <cs:effectRef idx="0"/>
    <cs:fontRef idx="minor">
      <a:schemeClr val="tx1"/>
    </cs:fontRef>
    <cs:spPr>
      <a:solidFill>
        <a:schemeClr val="dk1"/>
      </a:solidFill>
    </cs:spPr>
  </cs:downBar>
  <cs:dropLine>
    <cs:lnRef idx="0"/>
    <cs:fillRef idx="0"/>
    <cs:effectRef idx="0"/>
    <cs:fontRef idx="minor">
      <a:schemeClr val="tx1"/>
    </cs:fontRef>
  </cs:dropLine>
  <cs:errorBar>
    <cs:lnRef idx="0"/>
    <cs:fillRef idx="0"/>
    <cs:effectRef idx="0"/>
    <cs:fontRef idx="minor">
      <a:schemeClr val="tx1"/>
    </cs:fontRef>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lumOff val="10000"/>
          </a:schemeClr>
        </a:solidFill>
        <a:round/>
      </a:ln>
    </cs:spPr>
  </cs:gridlineMinor>
  <cs:hiLoLine>
    <cs:lnRef idx="0"/>
    <cs:fillRef idx="0"/>
    <cs:effectRef idx="0"/>
    <cs:fontRef idx="minor">
      <a:schemeClr val="tx1"/>
    </cs:fontRef>
  </cs:hiLoLine>
  <cs:leaderLine>
    <cs:lnRef idx="0"/>
    <cs:fillRef idx="0"/>
    <cs:effectRef idx="0"/>
    <cs:fontRef idx="minor">
      <a:schemeClr val="tx1"/>
    </cs:fontRef>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b="0" kern="1200" spc="0" baseline="0"/>
    <cs:body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tx1"/>
    </cs:fontRef>
    <cs:spPr>
      <a:solidFill>
        <a:schemeClr val="lt1"/>
      </a:solidFill>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F058DE-CC89-43DB-85D3-4F8799DF6597}"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de-DE"/>
        </a:p>
      </dgm:t>
    </dgm:pt>
    <dgm:pt modelId="{DAFF7DEF-7A62-4563-B636-4A6012220C9A}">
      <dgm:prSet phldrT="[Text]" custT="1"/>
      <dgm:spPr>
        <a:noFill/>
        <a:ln w="38100">
          <a:solidFill>
            <a:schemeClr val="accent1"/>
          </a:solidFill>
        </a:ln>
      </dgm:spPr>
      <dgm:t>
        <a:bodyPr/>
        <a:lstStyle/>
        <a:p>
          <a:pPr algn="ctr"/>
          <a:r>
            <a:rPr lang="de-DE" sz="900" b="0" cap="none" spc="0" dirty="0">
              <a:ln w="0"/>
              <a:solidFill>
                <a:schemeClr val="tx1"/>
              </a:solidFill>
              <a:effectLst/>
            </a:rPr>
            <a:t>Spitzen-forschung</a:t>
          </a:r>
        </a:p>
      </dgm:t>
    </dgm:pt>
    <dgm:pt modelId="{2569C2B1-F69D-4E95-8287-8ECA7304B430}" type="parTrans" cxnId="{D99823FB-E424-4910-89F2-824131F664CB}">
      <dgm:prSet/>
      <dgm:spPr/>
      <dgm:t>
        <a:bodyPr/>
        <a:lstStyle/>
        <a:p>
          <a:pPr algn="ctr"/>
          <a:endParaRPr lang="de-DE"/>
        </a:p>
      </dgm:t>
    </dgm:pt>
    <dgm:pt modelId="{8474C29F-3158-4665-939A-FADB5266FEB7}" type="sibTrans" cxnId="{D99823FB-E424-4910-89F2-824131F664CB}">
      <dgm:prSet/>
      <dgm:spPr>
        <a:ln w="38100">
          <a:solidFill>
            <a:schemeClr val="accent1"/>
          </a:solidFill>
        </a:ln>
      </dgm:spPr>
      <dgm:t>
        <a:bodyPr/>
        <a:lstStyle/>
        <a:p>
          <a:pPr algn="ctr"/>
          <a:endParaRPr lang="de-DE"/>
        </a:p>
      </dgm:t>
    </dgm:pt>
    <dgm:pt modelId="{95257756-957E-41E5-B3DA-0E7F80AAE355}">
      <dgm:prSet phldrT="[Text]" custT="1"/>
      <dgm:spPr>
        <a:noFill/>
        <a:ln w="38100">
          <a:solidFill>
            <a:srgbClr val="CDC301"/>
          </a:solidFill>
        </a:ln>
      </dgm:spPr>
      <dgm:t>
        <a:bodyPr/>
        <a:lstStyle/>
        <a:p>
          <a:pPr algn="ctr"/>
          <a:r>
            <a:rPr lang="de-DE" sz="900" b="0" cap="none" spc="0" dirty="0">
              <a:ln w="0"/>
              <a:solidFill>
                <a:schemeClr val="tx1"/>
              </a:solidFill>
              <a:effectLst/>
            </a:rPr>
            <a:t>Erkenntnis-teilhabe und -vermittlung</a:t>
          </a:r>
        </a:p>
      </dgm:t>
    </dgm:pt>
    <dgm:pt modelId="{B37E2566-C7C2-4C1F-9EC1-D3046D7D7D36}" type="parTrans" cxnId="{514A2024-82D4-4DE0-AFA0-66E6D5B2C583}">
      <dgm:prSet/>
      <dgm:spPr/>
      <dgm:t>
        <a:bodyPr/>
        <a:lstStyle/>
        <a:p>
          <a:pPr algn="ctr"/>
          <a:endParaRPr lang="de-DE"/>
        </a:p>
      </dgm:t>
    </dgm:pt>
    <dgm:pt modelId="{9A7B55E1-F9F8-4A61-909F-B5C3F24A3777}" type="sibTrans" cxnId="{514A2024-82D4-4DE0-AFA0-66E6D5B2C583}">
      <dgm:prSet/>
      <dgm:spPr>
        <a:ln w="38100">
          <a:solidFill>
            <a:schemeClr val="accent1"/>
          </a:solidFill>
        </a:ln>
      </dgm:spPr>
      <dgm:t>
        <a:bodyPr/>
        <a:lstStyle/>
        <a:p>
          <a:pPr algn="ctr"/>
          <a:endParaRPr lang="de-DE"/>
        </a:p>
      </dgm:t>
    </dgm:pt>
    <dgm:pt modelId="{2CE06CE7-86C2-48D1-8666-5075D6D1FC55}">
      <dgm:prSet phldrT="[Text]" custT="1"/>
      <dgm:spPr>
        <a:noFill/>
        <a:ln w="38100">
          <a:solidFill>
            <a:schemeClr val="accent1"/>
          </a:solidFill>
        </a:ln>
      </dgm:spPr>
      <dgm:t>
        <a:bodyPr/>
        <a:lstStyle/>
        <a:p>
          <a:pPr algn="ctr"/>
          <a:r>
            <a:rPr lang="de-DE" sz="900" b="0" cap="none" spc="0" dirty="0">
              <a:ln w="0"/>
              <a:solidFill>
                <a:schemeClr val="tx1"/>
              </a:solidFill>
              <a:effectLst/>
            </a:rPr>
            <a:t>Nachwuchs-gewinnung</a:t>
          </a:r>
        </a:p>
      </dgm:t>
    </dgm:pt>
    <dgm:pt modelId="{B14B10DF-D0CD-49D8-8969-42547C5230B5}" type="parTrans" cxnId="{80090D66-5E64-4D44-A93D-209F0D9FB59A}">
      <dgm:prSet/>
      <dgm:spPr/>
      <dgm:t>
        <a:bodyPr/>
        <a:lstStyle/>
        <a:p>
          <a:pPr algn="ctr"/>
          <a:endParaRPr lang="de-DE"/>
        </a:p>
      </dgm:t>
    </dgm:pt>
    <dgm:pt modelId="{5BADF8E0-0B9F-4D14-B7CD-3A82E2DB318E}" type="sibTrans" cxnId="{80090D66-5E64-4D44-A93D-209F0D9FB59A}">
      <dgm:prSet/>
      <dgm:spPr>
        <a:ln w="38100">
          <a:solidFill>
            <a:schemeClr val="accent1"/>
          </a:solidFill>
        </a:ln>
      </dgm:spPr>
      <dgm:t>
        <a:bodyPr/>
        <a:lstStyle/>
        <a:p>
          <a:pPr algn="ctr"/>
          <a:endParaRPr lang="de-DE"/>
        </a:p>
      </dgm:t>
    </dgm:pt>
    <dgm:pt modelId="{DE200304-5E2A-45FC-81D5-33CD8A654F92}" type="pres">
      <dgm:prSet presAssocID="{76F058DE-CC89-43DB-85D3-4F8799DF6597}" presName="cycle" presStyleCnt="0">
        <dgm:presLayoutVars>
          <dgm:dir/>
          <dgm:resizeHandles val="exact"/>
        </dgm:presLayoutVars>
      </dgm:prSet>
      <dgm:spPr/>
      <dgm:t>
        <a:bodyPr/>
        <a:lstStyle/>
        <a:p>
          <a:endParaRPr lang="de-DE"/>
        </a:p>
      </dgm:t>
    </dgm:pt>
    <dgm:pt modelId="{9E4B8FE7-AB3A-4FC8-AB4A-13B3F766C748}" type="pres">
      <dgm:prSet presAssocID="{DAFF7DEF-7A62-4563-B636-4A6012220C9A}" presName="dummy" presStyleCnt="0"/>
      <dgm:spPr/>
    </dgm:pt>
    <dgm:pt modelId="{9CD778B3-41E6-46FD-9AAF-B32B776A307A}" type="pres">
      <dgm:prSet presAssocID="{DAFF7DEF-7A62-4563-B636-4A6012220C9A}" presName="node" presStyleLbl="revTx" presStyleIdx="0" presStyleCnt="3" custScaleX="67176" custScaleY="67176">
        <dgm:presLayoutVars>
          <dgm:bulletEnabled val="1"/>
        </dgm:presLayoutVars>
      </dgm:prSet>
      <dgm:spPr>
        <a:prstGeom prst="roundRect">
          <a:avLst/>
        </a:prstGeom>
      </dgm:spPr>
      <dgm:t>
        <a:bodyPr/>
        <a:lstStyle/>
        <a:p>
          <a:endParaRPr lang="de-DE"/>
        </a:p>
      </dgm:t>
    </dgm:pt>
    <dgm:pt modelId="{AE26B4EF-54F4-407C-94F4-D9CDE427EEE2}" type="pres">
      <dgm:prSet presAssocID="{8474C29F-3158-4665-939A-FADB5266FEB7}" presName="sibTrans" presStyleLbl="node1" presStyleIdx="0" presStyleCnt="3" custLinFactNeighborX="1804" custLinFactNeighborY="2128"/>
      <dgm:spPr/>
      <dgm:t>
        <a:bodyPr/>
        <a:lstStyle/>
        <a:p>
          <a:endParaRPr lang="de-DE"/>
        </a:p>
      </dgm:t>
    </dgm:pt>
    <dgm:pt modelId="{C2C451F7-20EA-4729-BAB6-68BAAD344262}" type="pres">
      <dgm:prSet presAssocID="{95257756-957E-41E5-B3DA-0E7F80AAE355}" presName="dummy" presStyleCnt="0"/>
      <dgm:spPr/>
    </dgm:pt>
    <dgm:pt modelId="{73FC0441-E713-4FA5-A7AE-1C58C0D7D170}" type="pres">
      <dgm:prSet presAssocID="{95257756-957E-41E5-B3DA-0E7F80AAE355}" presName="node" presStyleLbl="revTx" presStyleIdx="1" presStyleCnt="3" custScaleX="67176" custScaleY="67176" custRadScaleRad="100024" custRadScaleInc="-3147">
        <dgm:presLayoutVars>
          <dgm:bulletEnabled val="1"/>
        </dgm:presLayoutVars>
      </dgm:prSet>
      <dgm:spPr>
        <a:prstGeom prst="roundRect">
          <a:avLst/>
        </a:prstGeom>
      </dgm:spPr>
      <dgm:t>
        <a:bodyPr/>
        <a:lstStyle/>
        <a:p>
          <a:endParaRPr lang="de-DE"/>
        </a:p>
      </dgm:t>
    </dgm:pt>
    <dgm:pt modelId="{9FC357B4-15D5-4C21-AE6E-E41220D057F1}" type="pres">
      <dgm:prSet presAssocID="{9A7B55E1-F9F8-4A61-909F-B5C3F24A3777}" presName="sibTrans" presStyleLbl="node1" presStyleIdx="1" presStyleCnt="3" custLinFactNeighborX="-3909" custLinFactNeighborY="2128"/>
      <dgm:spPr/>
      <dgm:t>
        <a:bodyPr/>
        <a:lstStyle/>
        <a:p>
          <a:endParaRPr lang="de-DE"/>
        </a:p>
      </dgm:t>
    </dgm:pt>
    <dgm:pt modelId="{1551F8A3-26FD-471F-9B2F-1A76AED3E9DB}" type="pres">
      <dgm:prSet presAssocID="{2CE06CE7-86C2-48D1-8666-5075D6D1FC55}" presName="dummy" presStyleCnt="0"/>
      <dgm:spPr/>
    </dgm:pt>
    <dgm:pt modelId="{5AA79F42-C9B7-4DAD-B9B8-25108A42D030}" type="pres">
      <dgm:prSet presAssocID="{2CE06CE7-86C2-48D1-8666-5075D6D1FC55}" presName="node" presStyleLbl="revTx" presStyleIdx="2" presStyleCnt="3" custScaleX="67176" custScaleY="67176" custRadScaleRad="101908" custRadScaleInc="-1544">
        <dgm:presLayoutVars>
          <dgm:bulletEnabled val="1"/>
        </dgm:presLayoutVars>
      </dgm:prSet>
      <dgm:spPr>
        <a:prstGeom prst="roundRect">
          <a:avLst/>
        </a:prstGeom>
      </dgm:spPr>
      <dgm:t>
        <a:bodyPr/>
        <a:lstStyle/>
        <a:p>
          <a:endParaRPr lang="de-DE"/>
        </a:p>
      </dgm:t>
    </dgm:pt>
    <dgm:pt modelId="{1C735059-2806-40C0-BA51-91CBF224A623}" type="pres">
      <dgm:prSet presAssocID="{5BADF8E0-0B9F-4D14-B7CD-3A82E2DB318E}" presName="sibTrans" presStyleLbl="node1" presStyleIdx="2" presStyleCnt="3" custLinFactNeighborX="1203" custLinFactNeighborY="-2053"/>
      <dgm:spPr/>
      <dgm:t>
        <a:bodyPr/>
        <a:lstStyle/>
        <a:p>
          <a:endParaRPr lang="de-DE"/>
        </a:p>
      </dgm:t>
    </dgm:pt>
  </dgm:ptLst>
  <dgm:cxnLst>
    <dgm:cxn modelId="{021C29F6-E3B0-4E83-88C5-5D736C89A070}" type="presOf" srcId="{95257756-957E-41E5-B3DA-0E7F80AAE355}" destId="{73FC0441-E713-4FA5-A7AE-1C58C0D7D170}" srcOrd="0" destOrd="0" presId="urn:microsoft.com/office/officeart/2005/8/layout/cycle1"/>
    <dgm:cxn modelId="{726FDA30-E3E8-4F65-8460-B6BA66135A79}" type="presOf" srcId="{2CE06CE7-86C2-48D1-8666-5075D6D1FC55}" destId="{5AA79F42-C9B7-4DAD-B9B8-25108A42D030}" srcOrd="0" destOrd="0" presId="urn:microsoft.com/office/officeart/2005/8/layout/cycle1"/>
    <dgm:cxn modelId="{9CBFE27C-5FC2-4859-BD74-20166833A408}" type="presOf" srcId="{8474C29F-3158-4665-939A-FADB5266FEB7}" destId="{AE26B4EF-54F4-407C-94F4-D9CDE427EEE2}" srcOrd="0" destOrd="0" presId="urn:microsoft.com/office/officeart/2005/8/layout/cycle1"/>
    <dgm:cxn modelId="{514A2024-82D4-4DE0-AFA0-66E6D5B2C583}" srcId="{76F058DE-CC89-43DB-85D3-4F8799DF6597}" destId="{95257756-957E-41E5-B3DA-0E7F80AAE355}" srcOrd="1" destOrd="0" parTransId="{B37E2566-C7C2-4C1F-9EC1-D3046D7D7D36}" sibTransId="{9A7B55E1-F9F8-4A61-909F-B5C3F24A3777}"/>
    <dgm:cxn modelId="{F85CA899-A882-400F-819E-5C5199BBC447}" type="presOf" srcId="{76F058DE-CC89-43DB-85D3-4F8799DF6597}" destId="{DE200304-5E2A-45FC-81D5-33CD8A654F92}" srcOrd="0" destOrd="0" presId="urn:microsoft.com/office/officeart/2005/8/layout/cycle1"/>
    <dgm:cxn modelId="{E308EAA3-0E49-4A2D-AAEB-093F783727E3}" type="presOf" srcId="{9A7B55E1-F9F8-4A61-909F-B5C3F24A3777}" destId="{9FC357B4-15D5-4C21-AE6E-E41220D057F1}" srcOrd="0" destOrd="0" presId="urn:microsoft.com/office/officeart/2005/8/layout/cycle1"/>
    <dgm:cxn modelId="{8D2DBF94-C024-40D4-AB59-763CEE261008}" type="presOf" srcId="{DAFF7DEF-7A62-4563-B636-4A6012220C9A}" destId="{9CD778B3-41E6-46FD-9AAF-B32B776A307A}" srcOrd="0" destOrd="0" presId="urn:microsoft.com/office/officeart/2005/8/layout/cycle1"/>
    <dgm:cxn modelId="{80090D66-5E64-4D44-A93D-209F0D9FB59A}" srcId="{76F058DE-CC89-43DB-85D3-4F8799DF6597}" destId="{2CE06CE7-86C2-48D1-8666-5075D6D1FC55}" srcOrd="2" destOrd="0" parTransId="{B14B10DF-D0CD-49D8-8969-42547C5230B5}" sibTransId="{5BADF8E0-0B9F-4D14-B7CD-3A82E2DB318E}"/>
    <dgm:cxn modelId="{46F5A5D2-4D77-44D3-A977-309F98E72BEB}" type="presOf" srcId="{5BADF8E0-0B9F-4D14-B7CD-3A82E2DB318E}" destId="{1C735059-2806-40C0-BA51-91CBF224A623}" srcOrd="0" destOrd="0" presId="urn:microsoft.com/office/officeart/2005/8/layout/cycle1"/>
    <dgm:cxn modelId="{D99823FB-E424-4910-89F2-824131F664CB}" srcId="{76F058DE-CC89-43DB-85D3-4F8799DF6597}" destId="{DAFF7DEF-7A62-4563-B636-4A6012220C9A}" srcOrd="0" destOrd="0" parTransId="{2569C2B1-F69D-4E95-8287-8ECA7304B430}" sibTransId="{8474C29F-3158-4665-939A-FADB5266FEB7}"/>
    <dgm:cxn modelId="{424CD249-4349-4F76-A8C0-D23ABF664499}" type="presParOf" srcId="{DE200304-5E2A-45FC-81D5-33CD8A654F92}" destId="{9E4B8FE7-AB3A-4FC8-AB4A-13B3F766C748}" srcOrd="0" destOrd="0" presId="urn:microsoft.com/office/officeart/2005/8/layout/cycle1"/>
    <dgm:cxn modelId="{32A77633-2736-4078-BF46-1E13C4AF891B}" type="presParOf" srcId="{DE200304-5E2A-45FC-81D5-33CD8A654F92}" destId="{9CD778B3-41E6-46FD-9AAF-B32B776A307A}" srcOrd="1" destOrd="0" presId="urn:microsoft.com/office/officeart/2005/8/layout/cycle1"/>
    <dgm:cxn modelId="{AE644B4C-731A-4926-8AA7-578AEB5F48F2}" type="presParOf" srcId="{DE200304-5E2A-45FC-81D5-33CD8A654F92}" destId="{AE26B4EF-54F4-407C-94F4-D9CDE427EEE2}" srcOrd="2" destOrd="0" presId="urn:microsoft.com/office/officeart/2005/8/layout/cycle1"/>
    <dgm:cxn modelId="{38166438-614D-4EA9-A276-D3E2A846DC3B}" type="presParOf" srcId="{DE200304-5E2A-45FC-81D5-33CD8A654F92}" destId="{C2C451F7-20EA-4729-BAB6-68BAAD344262}" srcOrd="3" destOrd="0" presId="urn:microsoft.com/office/officeart/2005/8/layout/cycle1"/>
    <dgm:cxn modelId="{BBDC341F-3B24-4933-A409-BB0F619F8526}" type="presParOf" srcId="{DE200304-5E2A-45FC-81D5-33CD8A654F92}" destId="{73FC0441-E713-4FA5-A7AE-1C58C0D7D170}" srcOrd="4" destOrd="0" presId="urn:microsoft.com/office/officeart/2005/8/layout/cycle1"/>
    <dgm:cxn modelId="{4B9E074C-8BB5-47E5-9F97-473C635C1A90}" type="presParOf" srcId="{DE200304-5E2A-45FC-81D5-33CD8A654F92}" destId="{9FC357B4-15D5-4C21-AE6E-E41220D057F1}" srcOrd="5" destOrd="0" presId="urn:microsoft.com/office/officeart/2005/8/layout/cycle1"/>
    <dgm:cxn modelId="{E3F71544-34AD-45A3-A6BB-460448DCD884}" type="presParOf" srcId="{DE200304-5E2A-45FC-81D5-33CD8A654F92}" destId="{1551F8A3-26FD-471F-9B2F-1A76AED3E9DB}" srcOrd="6" destOrd="0" presId="urn:microsoft.com/office/officeart/2005/8/layout/cycle1"/>
    <dgm:cxn modelId="{59E39B93-D047-4594-9F68-E91E6B794FE8}" type="presParOf" srcId="{DE200304-5E2A-45FC-81D5-33CD8A654F92}" destId="{5AA79F42-C9B7-4DAD-B9B8-25108A42D030}" srcOrd="7" destOrd="0" presId="urn:microsoft.com/office/officeart/2005/8/layout/cycle1"/>
    <dgm:cxn modelId="{9AA22E54-A534-4F88-BA46-6B36E4D3BE92}" type="presParOf" srcId="{DE200304-5E2A-45FC-81D5-33CD8A654F92}" destId="{1C735059-2806-40C0-BA51-91CBF224A623}"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778B3-41E6-46FD-9AAF-B32B776A307A}">
      <dsp:nvSpPr>
        <dsp:cNvPr id="0" name=""/>
        <dsp:cNvSpPr/>
      </dsp:nvSpPr>
      <dsp:spPr>
        <a:xfrm>
          <a:off x="2553593" y="540187"/>
          <a:ext cx="820317" cy="820317"/>
        </a:xfrm>
        <a:prstGeom prst="roundRect">
          <a:avLst/>
        </a:prstGeom>
        <a:noFill/>
        <a:ln w="38100">
          <a:solidFill>
            <a:schemeClr val="accent1"/>
          </a:solid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de-DE" sz="900" b="0" kern="1200" cap="none" spc="0" dirty="0">
              <a:ln w="0"/>
              <a:solidFill>
                <a:schemeClr val="tx1"/>
              </a:solidFill>
              <a:effectLst/>
            </a:rPr>
            <a:t>Spitzen-forschung</a:t>
          </a:r>
        </a:p>
      </dsp:txBody>
      <dsp:txXfrm>
        <a:off x="2593638" y="580232"/>
        <a:ext cx="740227" cy="740227"/>
      </dsp:txXfrm>
    </dsp:sp>
    <dsp:sp modelId="{AE26B4EF-54F4-407C-94F4-D9CDE427EEE2}">
      <dsp:nvSpPr>
        <dsp:cNvPr id="0" name=""/>
        <dsp:cNvSpPr/>
      </dsp:nvSpPr>
      <dsp:spPr>
        <a:xfrm>
          <a:off x="544326" y="160999"/>
          <a:ext cx="2888477" cy="2888477"/>
        </a:xfrm>
        <a:prstGeom prst="circularArrow">
          <a:avLst>
            <a:gd name="adj1" fmla="val 8244"/>
            <a:gd name="adj2" fmla="val 575730"/>
            <a:gd name="adj3" fmla="val 3529874"/>
            <a:gd name="adj4" fmla="val 21066773"/>
            <a:gd name="adj5" fmla="val 9618"/>
          </a:avLst>
        </a:prstGeom>
        <a:solidFill>
          <a:schemeClr val="accen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FC0441-E713-4FA5-A7AE-1C58C0D7D170}">
      <dsp:nvSpPr>
        <dsp:cNvPr id="0" name=""/>
        <dsp:cNvSpPr/>
      </dsp:nvSpPr>
      <dsp:spPr>
        <a:xfrm>
          <a:off x="1552319" y="2319592"/>
          <a:ext cx="820317" cy="820317"/>
        </a:xfrm>
        <a:prstGeom prst="roundRect">
          <a:avLst/>
        </a:prstGeom>
        <a:noFill/>
        <a:ln w="38100">
          <a:solidFill>
            <a:srgbClr val="CDC301"/>
          </a:solid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de-DE" sz="900" b="0" kern="1200" cap="none" spc="0" dirty="0">
              <a:ln w="0"/>
              <a:solidFill>
                <a:schemeClr val="tx1"/>
              </a:solidFill>
              <a:effectLst/>
            </a:rPr>
            <a:t>Erkenntnis-teilhabe und -vermittlung</a:t>
          </a:r>
        </a:p>
      </dsp:txBody>
      <dsp:txXfrm>
        <a:off x="1592364" y="2359637"/>
        <a:ext cx="740227" cy="740227"/>
      </dsp:txXfrm>
    </dsp:sp>
    <dsp:sp modelId="{9FC357B4-15D5-4C21-AE6E-E41220D057F1}">
      <dsp:nvSpPr>
        <dsp:cNvPr id="0" name=""/>
        <dsp:cNvSpPr/>
      </dsp:nvSpPr>
      <dsp:spPr>
        <a:xfrm>
          <a:off x="357421" y="153773"/>
          <a:ext cx="2888477" cy="2888477"/>
        </a:xfrm>
        <a:prstGeom prst="circularArrow">
          <a:avLst>
            <a:gd name="adj1" fmla="val 8244"/>
            <a:gd name="adj2" fmla="val 575730"/>
            <a:gd name="adj3" fmla="val 10736303"/>
            <a:gd name="adj4" fmla="val 6466824"/>
            <a:gd name="adj5" fmla="val 9618"/>
          </a:avLst>
        </a:prstGeom>
        <a:solidFill>
          <a:schemeClr val="accen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A79F42-C9B7-4DAD-B9B8-25108A42D030}">
      <dsp:nvSpPr>
        <dsp:cNvPr id="0" name=""/>
        <dsp:cNvSpPr/>
      </dsp:nvSpPr>
      <dsp:spPr>
        <a:xfrm>
          <a:off x="472855" y="540190"/>
          <a:ext cx="820317" cy="820317"/>
        </a:xfrm>
        <a:prstGeom prst="roundRect">
          <a:avLst/>
        </a:prstGeom>
        <a:noFill/>
        <a:ln w="38100">
          <a:solidFill>
            <a:schemeClr val="accent1"/>
          </a:solid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de-DE" sz="900" b="0" kern="1200" cap="none" spc="0" dirty="0">
              <a:ln w="0"/>
              <a:solidFill>
                <a:schemeClr val="tx1"/>
              </a:solidFill>
              <a:effectLst/>
            </a:rPr>
            <a:t>Nachwuchs-gewinnung</a:t>
          </a:r>
        </a:p>
      </dsp:txBody>
      <dsp:txXfrm>
        <a:off x="512900" y="580235"/>
        <a:ext cx="740227" cy="740227"/>
      </dsp:txXfrm>
    </dsp:sp>
    <dsp:sp modelId="{1C735059-2806-40C0-BA51-91CBF224A623}">
      <dsp:nvSpPr>
        <dsp:cNvPr id="0" name=""/>
        <dsp:cNvSpPr/>
      </dsp:nvSpPr>
      <dsp:spPr>
        <a:xfrm>
          <a:off x="506188" y="26559"/>
          <a:ext cx="2888477" cy="2888477"/>
        </a:xfrm>
        <a:prstGeom prst="circularArrow">
          <a:avLst>
            <a:gd name="adj1" fmla="val 8244"/>
            <a:gd name="adj2" fmla="val 575730"/>
            <a:gd name="adj3" fmla="val 17630611"/>
            <a:gd name="adj4" fmla="val 14193643"/>
            <a:gd name="adj5" fmla="val 9618"/>
          </a:avLst>
        </a:prstGeom>
        <a:solidFill>
          <a:schemeClr val="accent1">
            <a:hueOff val="0"/>
            <a:satOff val="0"/>
            <a:lumOff val="0"/>
            <a:alphaOff val="0"/>
          </a:schemeClr>
        </a:solidFill>
        <a:ln w="381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t>07.03.2022</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07.03.2022</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7765483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176707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17</a:t>
            </a:fld>
            <a:endParaRPr lang="de-DE"/>
          </a:p>
        </p:txBody>
      </p:sp>
    </p:spTree>
    <p:extLst>
      <p:ext uri="{BB962C8B-B14F-4D97-AF65-F5344CB8AC3E}">
        <p14:creationId xmlns:p14="http://schemas.microsoft.com/office/powerpoint/2010/main" val="18045606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19</a:t>
            </a:fld>
            <a:endParaRPr lang="de-DE"/>
          </a:p>
        </p:txBody>
      </p:sp>
    </p:spTree>
    <p:extLst>
      <p:ext uri="{BB962C8B-B14F-4D97-AF65-F5344CB8AC3E}">
        <p14:creationId xmlns:p14="http://schemas.microsoft.com/office/powerpoint/2010/main" val="24711151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20</a:t>
            </a:fld>
            <a:endParaRPr lang="de-DE"/>
          </a:p>
        </p:txBody>
      </p:sp>
    </p:spTree>
    <p:extLst>
      <p:ext uri="{BB962C8B-B14F-4D97-AF65-F5344CB8AC3E}">
        <p14:creationId xmlns:p14="http://schemas.microsoft.com/office/powerpoint/2010/main" val="2186518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nSpc>
                <a:spcPct val="100000"/>
              </a:lnSpc>
            </a:pPr>
            <a:endParaRPr lang="de-DE" sz="1200" dirty="0" smtClean="0">
              <a:effectLst/>
            </a:endParaRPr>
          </a:p>
        </p:txBody>
      </p:sp>
      <p:sp>
        <p:nvSpPr>
          <p:cNvPr id="4" name="Foliennummernplatzhalter 3"/>
          <p:cNvSpPr>
            <a:spLocks noGrp="1"/>
          </p:cNvSpPr>
          <p:nvPr>
            <p:ph type="sldNum" sz="quarter" idx="10"/>
          </p:nvPr>
        </p:nvSpPr>
        <p:spPr/>
        <p:txBody>
          <a:bodyPr/>
          <a:lstStyle/>
          <a:p>
            <a:fld id="{C58334F4-BBE0-466D-8A8D-8869AE82A8CE}" type="slidenum">
              <a:rPr lang="de-DE" smtClean="0"/>
              <a:pPr/>
              <a:t>21</a:t>
            </a:fld>
            <a:endParaRPr lang="de-DE"/>
          </a:p>
        </p:txBody>
      </p:sp>
    </p:spTree>
    <p:extLst>
      <p:ext uri="{BB962C8B-B14F-4D97-AF65-F5344CB8AC3E}">
        <p14:creationId xmlns:p14="http://schemas.microsoft.com/office/powerpoint/2010/main" val="29030558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22</a:t>
            </a:fld>
            <a:endParaRPr lang="de-DE"/>
          </a:p>
        </p:txBody>
      </p:sp>
    </p:spTree>
    <p:extLst>
      <p:ext uri="{BB962C8B-B14F-4D97-AF65-F5344CB8AC3E}">
        <p14:creationId xmlns:p14="http://schemas.microsoft.com/office/powerpoint/2010/main" val="1425955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23</a:t>
            </a:fld>
            <a:endParaRPr lang="de-DE"/>
          </a:p>
        </p:txBody>
      </p:sp>
    </p:spTree>
    <p:extLst>
      <p:ext uri="{BB962C8B-B14F-4D97-AF65-F5344CB8AC3E}">
        <p14:creationId xmlns:p14="http://schemas.microsoft.com/office/powerpoint/2010/main" val="1507134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71600" y="1143000"/>
            <a:ext cx="41148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334F4-BBE0-466D-8A8D-8869AE82A8C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923651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65022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3576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79125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0240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0611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8376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10935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2794951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1843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84252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10</a:t>
            </a:fld>
            <a:endParaRPr lang="de-DE"/>
          </a:p>
        </p:txBody>
      </p:sp>
    </p:spTree>
    <p:extLst>
      <p:ext uri="{BB962C8B-B14F-4D97-AF65-F5344CB8AC3E}">
        <p14:creationId xmlns:p14="http://schemas.microsoft.com/office/powerpoint/2010/main" val="2693634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0890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CE2FA9-D227-4174-B6E7-0D26017353BE}"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6460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14</a:t>
            </a:fld>
            <a:endParaRPr lang="de-DE"/>
          </a:p>
        </p:txBody>
      </p:sp>
    </p:spTree>
    <p:extLst>
      <p:ext uri="{BB962C8B-B14F-4D97-AF65-F5344CB8AC3E}">
        <p14:creationId xmlns:p14="http://schemas.microsoft.com/office/powerpoint/2010/main" val="913634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1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14.png"/><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1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14.png"/><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13.jpeg"/><Relationship Id="rId1" Type="http://schemas.openxmlformats.org/officeDocument/2006/relationships/slideMaster" Target="../slideMasters/slideMaster4.xml"/><Relationship Id="rId6" Type="http://schemas.openxmlformats.org/officeDocument/2006/relationships/image" Target="../media/image7.jpeg"/><Relationship Id="rId5" Type="http://schemas.openxmlformats.org/officeDocument/2006/relationships/image" Target="../media/image14.png"/><Relationship Id="rId4" Type="http://schemas.openxmlformats.org/officeDocument/2006/relationships/image" Target="../media/image6.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13.jpeg"/><Relationship Id="rId1" Type="http://schemas.openxmlformats.org/officeDocument/2006/relationships/slideMaster" Target="../slideMasters/slideMaster4.xml"/><Relationship Id="rId6" Type="http://schemas.openxmlformats.org/officeDocument/2006/relationships/image" Target="../media/image7.jpeg"/><Relationship Id="rId5" Type="http://schemas.openxmlformats.org/officeDocument/2006/relationships/image" Target="../media/image14.png"/><Relationship Id="rId4" Type="http://schemas.openxmlformats.org/officeDocument/2006/relationships/image" Target="../media/image6.png"/></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13.jpeg"/><Relationship Id="rId7" Type="http://schemas.openxmlformats.org/officeDocument/2006/relationships/image" Target="../media/image7.jpeg"/><Relationship Id="rId2" Type="http://schemas.openxmlformats.org/officeDocument/2006/relationships/image" Target="../media/image10.emf"/><Relationship Id="rId1" Type="http://schemas.openxmlformats.org/officeDocument/2006/relationships/slideMaster" Target="../slideMasters/slideMaster5.xml"/><Relationship Id="rId6" Type="http://schemas.openxmlformats.org/officeDocument/2006/relationships/image" Target="../media/image14.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8.tiff"/><Relationship Id="rId3" Type="http://schemas.openxmlformats.org/officeDocument/2006/relationships/image" Target="../media/image13.jpeg"/><Relationship Id="rId7" Type="http://schemas.openxmlformats.org/officeDocument/2006/relationships/image" Target="../media/image7.jpeg"/><Relationship Id="rId2" Type="http://schemas.openxmlformats.org/officeDocument/2006/relationships/image" Target="../media/image16.emf"/><Relationship Id="rId1" Type="http://schemas.openxmlformats.org/officeDocument/2006/relationships/slideMaster" Target="../slideMasters/slideMaster5.xml"/><Relationship Id="rId6" Type="http://schemas.openxmlformats.org/officeDocument/2006/relationships/image" Target="../media/image14.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tiff"/><Relationship Id="rId2" Type="http://schemas.openxmlformats.org/officeDocument/2006/relationships/image" Target="../media/image3.emf"/><Relationship Id="rId1" Type="http://schemas.openxmlformats.org/officeDocument/2006/relationships/slideMaster" Target="../slideMasters/slideMaster6.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6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tiff"/><Relationship Id="rId2" Type="http://schemas.openxmlformats.org/officeDocument/2006/relationships/image" Target="../media/image10.emf"/><Relationship Id="rId1" Type="http://schemas.openxmlformats.org/officeDocument/2006/relationships/slideMaster" Target="../slideMasters/slideMaster6.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extLst>
              <a:ext uri="{28A0092B-C50C-407E-A947-70E740481C1C}">
                <a14:useLocalDpi xmlns:a14="http://schemas.microsoft.com/office/drawing/2010/main" val="0"/>
              </a:ext>
            </a:extLst>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Tree>
    <p:extLst>
      <p:ext uri="{BB962C8B-B14F-4D97-AF65-F5344CB8AC3E}">
        <p14:creationId xmlns:p14="http://schemas.microsoft.com/office/powerpoint/2010/main" val="6185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
        <p:nvSpPr>
          <p:cNvPr id="8" name="Date Placeholder 3"/>
          <p:cNvSpPr>
            <a:spLocks noGrp="1"/>
          </p:cNvSpPr>
          <p:nvPr>
            <p:ph type="dt" sz="half" idx="10"/>
          </p:nvPr>
        </p:nvSpPr>
        <p:spPr>
          <a:xfrm>
            <a:off x="628650" y="6356361"/>
            <a:ext cx="1135414" cy="365125"/>
          </a:xfrm>
        </p:spPr>
        <p:txBody>
          <a:bodyPr/>
          <a:lstStyle>
            <a:lvl1pPr>
              <a:defRPr/>
            </a:lvl1pPr>
          </a:lstStyle>
          <a:p>
            <a:fld id="{61E38404-93A7-4D53-A21C-7857030C2F26}" type="datetime1">
              <a:rPr lang="de-DE" smtClean="0"/>
              <a:t>07.03.2022</a:t>
            </a:fld>
            <a:endParaRPr lang="de-DE" dirty="0"/>
          </a:p>
        </p:txBody>
      </p:sp>
      <p:sp>
        <p:nvSpPr>
          <p:cNvPr id="14"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158407932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en-US" dirty="0" smtClean="0"/>
              <a:t>Click to edit Master title style</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lvl1pPr>
          </a:lstStyle>
          <a:p>
            <a:fld id="{58D66DD2-18A3-47F8-992F-24EA7312EB61}"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Uta Bilow</a:t>
            </a:r>
            <a:endParaRPr lang="de-DE" dirty="0"/>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4780585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8" name="Date Placeholder 3"/>
          <p:cNvSpPr>
            <a:spLocks noGrp="1"/>
          </p:cNvSpPr>
          <p:nvPr>
            <p:ph type="dt" sz="half" idx="10"/>
          </p:nvPr>
        </p:nvSpPr>
        <p:spPr>
          <a:xfrm>
            <a:off x="628650" y="6356361"/>
            <a:ext cx="1135414" cy="365125"/>
          </a:xfrm>
        </p:spPr>
        <p:txBody>
          <a:bodyPr/>
          <a:lstStyle>
            <a:lvl1pPr>
              <a:defRPr/>
            </a:lvl1pPr>
          </a:lstStyle>
          <a:p>
            <a:fld id="{C13D6DC1-888C-4F28-B67C-F0988C4A0925}" type="datetime1">
              <a:rPr lang="de-DE" smtClean="0"/>
              <a:t>07.03.2022</a:t>
            </a:fld>
            <a:endParaRPr lang="de-DE" dirty="0"/>
          </a:p>
        </p:txBody>
      </p:sp>
      <p:sp>
        <p:nvSpPr>
          <p:cNvPr id="14"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413798825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5227643" y="6045210"/>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p:spPr>
        <p:txBody>
          <a:bodyPr/>
          <a:lstStyle>
            <a:lvl1pPr algn="ctr">
              <a:defRPr>
                <a:solidFill>
                  <a:srgbClr val="013476"/>
                </a:solidFill>
              </a:defRPr>
            </a:lvl1pPr>
          </a:lstStyle>
          <a:p>
            <a:fld id="{07B62989-42C1-4839-A142-E8FA6F7EBB60}" type="datetime1">
              <a:rPr lang="de-DE" smtClean="0"/>
              <a:t>07.03.2022</a:t>
            </a:fld>
            <a:endParaRPr lang="de-DE" dirty="0"/>
          </a:p>
        </p:txBody>
      </p:sp>
      <p:pic>
        <p:nvPicPr>
          <p:cNvPr id="3" name="Grafik 2"/>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2071197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r">
              <a:defRPr sz="4800" b="0">
                <a:solidFill>
                  <a:srgbClr val="002060"/>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r">
              <a:buNone/>
              <a:defRPr b="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a:prstGeom prst="rect">
            <a:avLst/>
          </a:prstGeom>
        </p:spPr>
        <p:txBody>
          <a:bodyPr/>
          <a:lstStyle/>
          <a:p>
            <a:fld id="{19E4BC3C-0DF0-4EEF-AD68-3C5D91EA1291}" type="datetime1">
              <a:rPr lang="de-DE" smtClean="0"/>
              <a:t>07.03.2022</a:t>
            </a:fld>
            <a:endParaRPr lang="de-DE" dirty="0"/>
          </a:p>
        </p:txBody>
      </p:sp>
      <p:sp>
        <p:nvSpPr>
          <p:cNvPr id="5" name="Footer Placeholder 4"/>
          <p:cNvSpPr>
            <a:spLocks noGrp="1"/>
          </p:cNvSpPr>
          <p:nvPr>
            <p:ph type="ftr" sz="quarter" idx="11"/>
          </p:nvPr>
        </p:nvSpPr>
        <p:spPr>
          <a:xfrm>
            <a:off x="2017446" y="6356360"/>
            <a:ext cx="3086100" cy="365125"/>
          </a:xfrm>
        </p:spPr>
        <p:txBody>
          <a:bodyPr/>
          <a:lstStyle>
            <a:lvl1pPr>
              <a:defRPr>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24903376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6" name="Date Placeholder 3"/>
          <p:cNvSpPr>
            <a:spLocks noGrp="1"/>
          </p:cNvSpPr>
          <p:nvPr>
            <p:ph type="dt" sz="half" idx="10"/>
          </p:nvPr>
        </p:nvSpPr>
        <p:spPr>
          <a:xfrm>
            <a:off x="628650" y="6356361"/>
            <a:ext cx="1135414" cy="365125"/>
          </a:xfrm>
          <a:prstGeom prst="rect">
            <a:avLst/>
          </a:prstGeom>
        </p:spPr>
        <p:txBody>
          <a:bodyPr anchor="ctr"/>
          <a:lstStyle>
            <a:lvl1pPr>
              <a:defRPr sz="1200">
                <a:solidFill>
                  <a:srgbClr val="013476"/>
                </a:solidFill>
                <a:latin typeface="Arial Narrow" panose="020B0606020202030204" pitchFamily="34" charset="0"/>
              </a:defRPr>
            </a:lvl1pPr>
          </a:lstStyle>
          <a:p>
            <a:fld id="{B2D485ED-AF60-4930-BCEF-D615A8DD47A7}" type="datetime1">
              <a:rPr lang="de-DE" smtClean="0"/>
              <a:t>07.03.2022</a:t>
            </a:fld>
            <a:endParaRPr lang="de-DE" dirty="0"/>
          </a:p>
        </p:txBody>
      </p:sp>
    </p:spTree>
    <p:extLst>
      <p:ext uri="{BB962C8B-B14F-4D97-AF65-F5344CB8AC3E}">
        <p14:creationId xmlns:p14="http://schemas.microsoft.com/office/powerpoint/2010/main" val="344091359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dirty="0"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58B4B08D-667A-4EA0-A3EC-BF2B6D0604BD}"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vl1pPr>
          </a:lstStyle>
          <a:p>
            <a:pPr algn="ctr"/>
            <a:r>
              <a:rPr lang="de-DE" smtClean="0">
                <a:latin typeface="Arial Narrow" panose="020B0606020202030204" pitchFamily="34" charset="0"/>
              </a:rPr>
              <a:t>Uta Bilow</a:t>
            </a:r>
            <a:endParaRPr lang="de-DE" dirty="0">
              <a:latin typeface="Arial Narrow" panose="020B0606020202030204" pitchFamily="34" charset="0"/>
            </a:endParaRP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Tree>
    <p:extLst>
      <p:ext uri="{BB962C8B-B14F-4D97-AF65-F5344CB8AC3E}">
        <p14:creationId xmlns:p14="http://schemas.microsoft.com/office/powerpoint/2010/main" val="194290318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ext &amp; Bi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a:prstGeom prst="rect">
            <a:avLst/>
          </a:prstGeom>
        </p:spPr>
        <p:txBody>
          <a:bodyPr/>
          <a:lstStyle/>
          <a:p>
            <a:fld id="{1250C9C1-2089-4FD1-A8A5-75DD32FB5400}"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410295981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a:prstGeom prst="rect">
            <a:avLst/>
          </a:prstGeom>
        </p:spPr>
        <p:txBody>
          <a:bodyPr/>
          <a:lstStyle/>
          <a:p>
            <a:fld id="{8467EBDF-8456-4124-92EC-5B45D1E498C3}"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Tree>
    <p:extLst>
      <p:ext uri="{BB962C8B-B14F-4D97-AF65-F5344CB8AC3E}">
        <p14:creationId xmlns:p14="http://schemas.microsoft.com/office/powerpoint/2010/main" val="198224429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8"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p:cNvSpPr>
            <a:spLocks noGrp="1"/>
          </p:cNvSpPr>
          <p:nvPr>
            <p:ph type="dt" sz="half" idx="10"/>
          </p:nvPr>
        </p:nvSpPr>
        <p:spPr>
          <a:xfrm>
            <a:off x="628650" y="6356361"/>
            <a:ext cx="1135414" cy="365125"/>
          </a:xfrm>
          <a:prstGeom prst="rect">
            <a:avLst/>
          </a:prstGeom>
        </p:spPr>
        <p:txBody>
          <a:bodyPr/>
          <a:lstStyle/>
          <a:p>
            <a:fld id="{8B84B210-B35B-420B-8ACE-801E4E367287}" type="datetime1">
              <a:rPr lang="de-DE" smtClean="0"/>
              <a:t>07.03.2022</a:t>
            </a:fld>
            <a:endParaRPr lang="de-DE"/>
          </a:p>
        </p:txBody>
      </p:sp>
      <p:sp>
        <p:nvSpPr>
          <p:cNvPr id="10"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41336827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37A0674A-E72C-4D95-A263-CD6DBD5AB980}" type="datetime1">
              <a:rPr lang="de-DE" smtClean="0"/>
              <a:t>07.03.2022</a:t>
            </a:fld>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1114327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hasCustomPrompt="1"/>
          </p:nvPr>
        </p:nvSpPr>
        <p:spPr>
          <a:xfrm>
            <a:off x="1905000" y="1412776"/>
            <a:ext cx="6781800" cy="4813995"/>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a:lvl3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3"/>
          </p:nvPr>
        </p:nvSpPr>
        <p:spPr>
          <a:xfrm>
            <a:off x="628650" y="6356361"/>
            <a:ext cx="1135414" cy="365125"/>
          </a:xfrm>
          <a:prstGeom prst="rect">
            <a:avLst/>
          </a:prstGeom>
        </p:spPr>
        <p:txBody>
          <a:bodyPr/>
          <a:lstStyle/>
          <a:p>
            <a:fld id="{4C483A1E-94BD-4C81-9144-FACD127CCF31}"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867099678"/>
      </p:ext>
    </p:extLst>
  </p:cSld>
  <p:clrMapOvr>
    <a:masterClrMapping/>
  </p:clrMapOvr>
  <p:transition spd="med"/>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Titelmasterformat durch Klicken bearbeiten</a:t>
            </a:r>
            <a:endParaRPr lang="de-DE"/>
          </a:p>
        </p:txBody>
      </p:sp>
      <p:sp>
        <p:nvSpPr>
          <p:cNvPr id="3"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4" name="Date Placeholder 3"/>
          <p:cNvSpPr>
            <a:spLocks noGrp="1"/>
          </p:cNvSpPr>
          <p:nvPr>
            <p:ph type="dt" sz="half" idx="10"/>
          </p:nvPr>
        </p:nvSpPr>
        <p:spPr>
          <a:xfrm>
            <a:off x="628650" y="6356361"/>
            <a:ext cx="1135414" cy="365125"/>
          </a:xfrm>
          <a:prstGeom prst="rect">
            <a:avLst/>
          </a:prstGeom>
        </p:spPr>
        <p:txBody>
          <a:bodyPr/>
          <a:lstStyle/>
          <a:p>
            <a:fld id="{FB33391B-E3DA-4ECB-BC6B-3BC17613D822}" type="datetime1">
              <a:rPr lang="de-DE" smtClean="0"/>
              <a:t>07.03.2022</a:t>
            </a:fld>
            <a:endParaRPr lang="de-DE"/>
          </a:p>
        </p:txBody>
      </p:sp>
      <p:sp>
        <p:nvSpPr>
          <p:cNvPr id="5"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183763004"/>
      </p:ext>
    </p:extLst>
  </p:cSld>
  <p:clrMapOvr>
    <a:masterClrMapping/>
  </p:clrMapOvr>
  <p:transition spd="med"/>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smtClean="0"/>
              <a:t>Titelmasterformat durch Klicken bearbeiten</a:t>
            </a:r>
            <a:endParaRPr lang="de-DE" dirty="0"/>
          </a:p>
        </p:txBody>
      </p:sp>
      <p:sp>
        <p:nvSpPr>
          <p:cNvPr id="3" name="Inhaltsplatzhalter 2"/>
          <p:cNvSpPr>
            <a:spLocks noGrp="1"/>
          </p:cNvSpPr>
          <p:nvPr>
            <p:ph idx="1" hasCustomPrompt="1"/>
          </p:nvPr>
        </p:nvSpPr>
        <p:spPr>
          <a:xfrm>
            <a:off x="3575050" y="609600"/>
            <a:ext cx="5111750" cy="5516563"/>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3200"/>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800"/>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2400"/>
            </a:lvl3pPr>
            <a:lvl4pPr>
              <a:defRPr sz="2000"/>
            </a:lvl4pPr>
            <a:lvl5pPr>
              <a:defRPr sz="2000"/>
            </a:lvl5pPr>
            <a:lvl6pPr>
              <a:defRPr sz="2000"/>
            </a:lvl6pPr>
            <a:lvl7pPr>
              <a:defRPr sz="2000"/>
            </a:lvl7pPr>
            <a:lvl8pPr>
              <a:defRPr sz="2000"/>
            </a:lvl8pPr>
            <a:lvl9pPr>
              <a:defRPr sz="2000"/>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8E725B94-7653-4A7E-BBD0-13E62C9C52A1}"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1270720403"/>
      </p:ext>
    </p:extLst>
  </p:cSld>
  <p:clrMapOvr>
    <a:masterClrMapping/>
  </p:clrMapOvr>
  <p:transition spd="med"/>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367338"/>
            <a:ext cx="5486400" cy="7979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4C1A96B0-9C2B-4D3A-B767-41421D8D2E5F}"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1415656413"/>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6553200" cy="2990850"/>
          </a:xfrm>
        </p:spPr>
        <p:txBody>
          <a:bodyPr anchor="t" anchorCtr="0"/>
          <a:lstStyle/>
          <a:p>
            <a:r>
              <a:rPr lang="de-DE" smtClean="0"/>
              <a:t>Titelmasterformat durch Klicken bearbeiten</a:t>
            </a:r>
            <a:endParaRPr lang="de-DE" dirty="0"/>
          </a:p>
        </p:txBody>
      </p:sp>
      <p:sp>
        <p:nvSpPr>
          <p:cNvPr id="5"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spTree>
    <p:extLst>
      <p:ext uri="{BB962C8B-B14F-4D97-AF65-F5344CB8AC3E}">
        <p14:creationId xmlns:p14="http://schemas.microsoft.com/office/powerpoint/2010/main" val="1622549124"/>
      </p:ext>
    </p:extLst>
  </p:cSld>
  <p:clrMapOvr>
    <a:masterClrMapping/>
  </p:clrMapOvr>
  <p:transition spd="med"/>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etzte Folie">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8506482D-4106-429F-BF07-6E8F0D7024CA}" type="datetime1">
              <a:rPr lang="de-DE" smtClean="0"/>
              <a:t>07.03.2022</a:t>
            </a:fld>
            <a:endParaRPr lang="de-DE"/>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116700300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Letzte Folie">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pic>
        <p:nvPicPr>
          <p:cNvPr id="13" name="Grafik 12"/>
          <p:cNvPicPr>
            <a:picLocks noChangeAspect="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00519587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normAutofit/>
          </a:bodyPr>
          <a:lstStyle>
            <a:lvl1pPr algn="ctr">
              <a:defRPr sz="3300">
                <a:latin typeface="+mj-lt"/>
                <a:ea typeface="Verdana" panose="020B0604030504040204" pitchFamily="34" charset="0"/>
                <a:cs typeface="Verdana" panose="020B0604030504040204" pitchFamily="34" charset="0"/>
              </a:defRPr>
            </a:lvl1pPr>
          </a:lstStyle>
          <a:p>
            <a:r>
              <a:rPr lang="de-DE" dirty="0" smtClean="0"/>
              <a:t>Titelmasterformat durch Klicken bearbeiten</a:t>
            </a:r>
            <a:endParaRPr lang="de-DE" dirty="0"/>
          </a:p>
        </p:txBody>
      </p:sp>
      <p:sp>
        <p:nvSpPr>
          <p:cNvPr id="3" name="Untertitel 2"/>
          <p:cNvSpPr>
            <a:spLocks noGrp="1"/>
          </p:cNvSpPr>
          <p:nvPr>
            <p:ph type="subTitle" idx="1"/>
          </p:nvPr>
        </p:nvSpPr>
        <p:spPr>
          <a:xfrm>
            <a:off x="1143000" y="3602038"/>
            <a:ext cx="6858000" cy="1655762"/>
          </a:xfrm>
        </p:spPr>
        <p:txBody>
          <a:bodyPr/>
          <a:lstStyle>
            <a:lvl1pPr marL="0" indent="0" algn="ctr">
              <a:buNone/>
              <a:defRPr sz="1800">
                <a:latin typeface="+mn-lt"/>
                <a:ea typeface="Verdana" panose="020B0604030504040204" pitchFamily="34" charset="0"/>
                <a:cs typeface="Verdana" panose="020B060403050404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dirty="0" smtClean="0"/>
              <a:t>Formatvorlage des Untertitelmasters durch Klicken bearbeiten</a:t>
            </a:r>
            <a:endParaRPr lang="de-DE" dirty="0"/>
          </a:p>
        </p:txBody>
      </p:sp>
    </p:spTree>
    <p:extLst>
      <p:ext uri="{BB962C8B-B14F-4D97-AF65-F5344CB8AC3E}">
        <p14:creationId xmlns:p14="http://schemas.microsoft.com/office/powerpoint/2010/main" val="6047506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00883" y="979565"/>
            <a:ext cx="8351304"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platzhalter 1"/>
          <p:cNvSpPr>
            <a:spLocks noGrp="1"/>
          </p:cNvSpPr>
          <p:nvPr>
            <p:ph type="title"/>
          </p:nvPr>
        </p:nvSpPr>
        <p:spPr>
          <a:xfrm>
            <a:off x="392907" y="12701"/>
            <a:ext cx="8379619" cy="9588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8" name="Datumsplatzhalter 3"/>
          <p:cNvSpPr>
            <a:spLocks noGrp="1"/>
          </p:cNvSpPr>
          <p:nvPr>
            <p:ph type="dt" sz="half" idx="2"/>
          </p:nvPr>
        </p:nvSpPr>
        <p:spPr>
          <a:xfrm>
            <a:off x="385762" y="6356351"/>
            <a:ext cx="2300288" cy="365125"/>
          </a:xfrm>
          <a:prstGeom prst="rect">
            <a:avLst/>
          </a:prstGeom>
        </p:spPr>
        <p:txBody>
          <a:bodyPr vert="horz" lIns="91440" tIns="45720" rIns="91440" bIns="45720" rtlCol="0" anchor="ctr"/>
          <a:lstStyle>
            <a:lvl1pPr algn="l">
              <a:defRPr sz="750">
                <a:solidFill>
                  <a:schemeClr val="tx1">
                    <a:tint val="75000"/>
                  </a:schemeClr>
                </a:solidFill>
              </a:defRPr>
            </a:lvl1pPr>
          </a:lstStyle>
          <a:p>
            <a:fld id="{D0CAAAD3-D6B1-4882-BE1D-766EE07BC39E}" type="datetime1">
              <a:rPr lang="de-DE" smtClean="0">
                <a:solidFill>
                  <a:prstClr val="black">
                    <a:tint val="75000"/>
                  </a:prstClr>
                </a:solidFill>
              </a:rPr>
              <a:t>07.03.2022</a:t>
            </a:fld>
            <a:endParaRPr lang="de-DE" dirty="0">
              <a:solidFill>
                <a:prstClr val="black">
                  <a:tint val="75000"/>
                </a:prstClr>
              </a:solidFill>
            </a:endParaRPr>
          </a:p>
        </p:txBody>
      </p:sp>
      <p:sp>
        <p:nvSpPr>
          <p:cNvPr id="9"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pl-PL" smtClean="0">
                <a:solidFill>
                  <a:prstClr val="black">
                    <a:tint val="75000"/>
                  </a:prstClr>
                </a:solidFill>
              </a:rPr>
              <a:t>Uta Bilow</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6457950" y="6356351"/>
            <a:ext cx="2307431"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25975905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6" name="Datumsplatzhalter 3"/>
          <p:cNvSpPr>
            <a:spLocks noGrp="1"/>
          </p:cNvSpPr>
          <p:nvPr>
            <p:ph type="dt" sz="half" idx="2"/>
          </p:nvPr>
        </p:nvSpPr>
        <p:spPr>
          <a:xfrm>
            <a:off x="385762" y="6356351"/>
            <a:ext cx="2300288" cy="365125"/>
          </a:xfrm>
          <a:prstGeom prst="rect">
            <a:avLst/>
          </a:prstGeom>
        </p:spPr>
        <p:txBody>
          <a:bodyPr vert="horz" lIns="91440" tIns="45720" rIns="91440" bIns="45720" rtlCol="0" anchor="ctr"/>
          <a:lstStyle>
            <a:lvl1pPr algn="l">
              <a:defRPr sz="750">
                <a:solidFill>
                  <a:schemeClr val="tx1">
                    <a:tint val="75000"/>
                  </a:schemeClr>
                </a:solidFill>
              </a:defRPr>
            </a:lvl1pPr>
          </a:lstStyle>
          <a:p>
            <a:fld id="{13C7F90D-09F0-4F17-8F4C-2224BE042715}" type="datetime1">
              <a:rPr lang="de-DE" smtClean="0">
                <a:solidFill>
                  <a:prstClr val="black">
                    <a:tint val="75000"/>
                  </a:prstClr>
                </a:solidFill>
              </a:rPr>
              <a:t>07.03.2022</a:t>
            </a:fld>
            <a:endParaRPr lang="de-DE" dirty="0">
              <a:solidFill>
                <a:prstClr val="black">
                  <a:tint val="75000"/>
                </a:prstClr>
              </a:solidFill>
            </a:endParaRPr>
          </a:p>
        </p:txBody>
      </p:sp>
      <p:sp>
        <p:nvSpPr>
          <p:cNvPr id="7"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pl-PL" smtClean="0">
                <a:solidFill>
                  <a:prstClr val="black">
                    <a:tint val="75000"/>
                  </a:prstClr>
                </a:solidFill>
              </a:rPr>
              <a:t>Uta Bilow</a:t>
            </a:r>
            <a:endParaRPr lang="de-DE" dirty="0">
              <a:solidFill>
                <a:prstClr val="black">
                  <a:tint val="75000"/>
                </a:prstClr>
              </a:solidFill>
            </a:endParaRPr>
          </a:p>
        </p:txBody>
      </p:sp>
      <p:sp>
        <p:nvSpPr>
          <p:cNvPr id="8" name="Foliennummernplatzhalter 5"/>
          <p:cNvSpPr>
            <a:spLocks noGrp="1"/>
          </p:cNvSpPr>
          <p:nvPr>
            <p:ph type="sldNum" sz="quarter" idx="4"/>
          </p:nvPr>
        </p:nvSpPr>
        <p:spPr>
          <a:xfrm>
            <a:off x="6457950" y="6356351"/>
            <a:ext cx="2307431"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01685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22D046B1-FFEA-4FCA-A2C3-A1AF5E649331}" type="datetime1">
              <a:rPr lang="de-DE" smtClean="0"/>
              <a:t>07.03.2022</a:t>
            </a:fld>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7254183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rgbClr val="013476"/>
                </a:solidFill>
              </a:defRPr>
            </a:lvl1pPr>
          </a:lstStyle>
          <a:p>
            <a:fld id="{D7DC3F02-8799-47B9-B14C-4034A4E9C12E}"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solidFill>
                  <a:srgbClr val="013476"/>
                </a:solidFill>
                <a:latin typeface="Arial Narrow" panose="020B0606020202030204" pitchFamily="34" charset="0"/>
              </a:defRPr>
            </a:lvl1pPr>
          </a:lstStyle>
          <a:p>
            <a:pPr algn="ctr"/>
            <a:r>
              <a:rPr lang="pl-PL" smtClean="0"/>
              <a:t>Uta Bilow</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185125482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9594BD73-5E9C-497F-A2B3-B5D6F6E28465}" type="datetime1">
              <a:rPr lang="de-DE" smtClean="0"/>
              <a:t>07.03.2022</a:t>
            </a:fld>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pl-PL" smtClean="0"/>
              <a:t>Uta Bilow</a:t>
            </a:r>
            <a:endParaRPr lang="de-DE" dirty="0"/>
          </a:p>
        </p:txBody>
      </p:sp>
    </p:spTree>
    <p:extLst>
      <p:ext uri="{BB962C8B-B14F-4D97-AF65-F5344CB8AC3E}">
        <p14:creationId xmlns:p14="http://schemas.microsoft.com/office/powerpoint/2010/main" val="4023566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Leer">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EE1ABB6A-6C95-49C2-A063-D559F1E3CB25}" type="datetime1">
              <a:rPr lang="de-DE" smtClean="0"/>
              <a:t>07.03.2022</a:t>
            </a:fld>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pl-PL" smtClean="0"/>
              <a:t>Uta Bilow</a:t>
            </a:r>
            <a:endParaRPr lang="de-DE" dirty="0"/>
          </a:p>
        </p:txBody>
      </p:sp>
    </p:spTree>
    <p:extLst>
      <p:ext uri="{BB962C8B-B14F-4D97-AF65-F5344CB8AC3E}">
        <p14:creationId xmlns:p14="http://schemas.microsoft.com/office/powerpoint/2010/main" val="248174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1_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r">
              <a:defRPr sz="4800" b="0">
                <a:solidFill>
                  <a:srgbClr val="002060"/>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r">
              <a:buNone/>
              <a:defRPr b="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a:prstGeom prst="rect">
            <a:avLst/>
          </a:prstGeom>
        </p:spPr>
        <p:txBody>
          <a:bodyPr/>
          <a:lstStyle/>
          <a:p>
            <a:fld id="{69D7E70F-49F9-4E41-A027-BC49CD1897BF}" type="datetime1">
              <a:rPr lang="de-DE" smtClean="0"/>
              <a:t>07.03.2022</a:t>
            </a:fld>
            <a:endParaRPr lang="de-DE" dirty="0"/>
          </a:p>
        </p:txBody>
      </p:sp>
      <p:sp>
        <p:nvSpPr>
          <p:cNvPr id="5" name="Footer Placeholder 4"/>
          <p:cNvSpPr>
            <a:spLocks noGrp="1"/>
          </p:cNvSpPr>
          <p:nvPr>
            <p:ph type="ftr" sz="quarter" idx="11"/>
          </p:nvPr>
        </p:nvSpPr>
        <p:spPr>
          <a:xfrm>
            <a:off x="2017446" y="6356360"/>
            <a:ext cx="3086100" cy="365125"/>
          </a:xfrm>
        </p:spPr>
        <p:txBody>
          <a:bodyPr/>
          <a:lstStyle>
            <a:lvl1pPr>
              <a:defRPr>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328735943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6" name="Date Placeholder 3"/>
          <p:cNvSpPr>
            <a:spLocks noGrp="1"/>
          </p:cNvSpPr>
          <p:nvPr>
            <p:ph type="dt" sz="half" idx="10"/>
          </p:nvPr>
        </p:nvSpPr>
        <p:spPr>
          <a:xfrm>
            <a:off x="628650" y="6356361"/>
            <a:ext cx="1135414" cy="365125"/>
          </a:xfrm>
          <a:prstGeom prst="rect">
            <a:avLst/>
          </a:prstGeom>
        </p:spPr>
        <p:txBody>
          <a:bodyPr anchor="ctr"/>
          <a:lstStyle>
            <a:lvl1pPr>
              <a:defRPr sz="1200">
                <a:solidFill>
                  <a:srgbClr val="013476"/>
                </a:solidFill>
                <a:latin typeface="Arial Narrow" panose="020B0606020202030204" pitchFamily="34" charset="0"/>
              </a:defRPr>
            </a:lvl1pPr>
          </a:lstStyle>
          <a:p>
            <a:fld id="{757D6E19-5E2F-4601-A6FF-A18AACAB981E}" type="datetime1">
              <a:rPr lang="de-DE" smtClean="0"/>
              <a:t>07.03.2022</a:t>
            </a:fld>
            <a:endParaRPr lang="de-DE" dirty="0"/>
          </a:p>
        </p:txBody>
      </p:sp>
    </p:spTree>
    <p:extLst>
      <p:ext uri="{BB962C8B-B14F-4D97-AF65-F5344CB8AC3E}">
        <p14:creationId xmlns:p14="http://schemas.microsoft.com/office/powerpoint/2010/main" val="31915672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dirty="0"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89072CF7-FE89-4E54-BA38-1FD840873803}"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vl1pPr>
          </a:lstStyle>
          <a:p>
            <a:pPr algn="ctr"/>
            <a:r>
              <a:rPr lang="de-DE" smtClean="0">
                <a:latin typeface="Arial Narrow" panose="020B0606020202030204" pitchFamily="34" charset="0"/>
              </a:rPr>
              <a:t>Uta Bilow</a:t>
            </a:r>
            <a:endParaRPr lang="de-DE" dirty="0">
              <a:latin typeface="Arial Narrow" panose="020B0606020202030204" pitchFamily="34" charset="0"/>
            </a:endParaRP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Tree>
    <p:extLst>
      <p:ext uri="{BB962C8B-B14F-4D97-AF65-F5344CB8AC3E}">
        <p14:creationId xmlns:p14="http://schemas.microsoft.com/office/powerpoint/2010/main" val="45645522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ext &amp; Bi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a:prstGeom prst="rect">
            <a:avLst/>
          </a:prstGeom>
        </p:spPr>
        <p:txBody>
          <a:bodyPr/>
          <a:lstStyle/>
          <a:p>
            <a:fld id="{FDDB38E5-68D9-42AD-8C2B-ACBD828DDA2D}"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0581700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mp; Bi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a:prstGeom prst="rect">
            <a:avLst/>
          </a:prstGeom>
        </p:spPr>
        <p:txBody>
          <a:bodyPr/>
          <a:lstStyle/>
          <a:p>
            <a:fld id="{FBE7AE37-C935-43E6-98E6-812134F2E896}"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Tree>
    <p:extLst>
      <p:ext uri="{BB962C8B-B14F-4D97-AF65-F5344CB8AC3E}">
        <p14:creationId xmlns:p14="http://schemas.microsoft.com/office/powerpoint/2010/main" val="278068503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8"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p:cNvSpPr>
            <a:spLocks noGrp="1"/>
          </p:cNvSpPr>
          <p:nvPr>
            <p:ph type="dt" sz="half" idx="10"/>
          </p:nvPr>
        </p:nvSpPr>
        <p:spPr>
          <a:xfrm>
            <a:off x="628650" y="6356361"/>
            <a:ext cx="1135414" cy="365125"/>
          </a:xfrm>
          <a:prstGeom prst="rect">
            <a:avLst/>
          </a:prstGeom>
        </p:spPr>
        <p:txBody>
          <a:bodyPr/>
          <a:lstStyle/>
          <a:p>
            <a:fld id="{59087598-CB31-4FE3-AF63-3634EAE2C29A}" type="datetime1">
              <a:rPr lang="de-DE" smtClean="0"/>
              <a:t>07.03.2022</a:t>
            </a:fld>
            <a:endParaRPr lang="de-DE"/>
          </a:p>
        </p:txBody>
      </p:sp>
      <p:sp>
        <p:nvSpPr>
          <p:cNvPr id="10"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491419859"/>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hasCustomPrompt="1"/>
          </p:nvPr>
        </p:nvSpPr>
        <p:spPr>
          <a:xfrm>
            <a:off x="1905000" y="1412776"/>
            <a:ext cx="6781800" cy="4813995"/>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a:lvl3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3"/>
          </p:nvPr>
        </p:nvSpPr>
        <p:spPr>
          <a:xfrm>
            <a:off x="628650" y="6356361"/>
            <a:ext cx="1135414" cy="365125"/>
          </a:xfrm>
          <a:prstGeom prst="rect">
            <a:avLst/>
          </a:prstGeom>
        </p:spPr>
        <p:txBody>
          <a:bodyPr/>
          <a:lstStyle/>
          <a:p>
            <a:fld id="{A7305B53-E1F6-4C4D-A6E3-8A6FF8CBD16C}"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281587134"/>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8482FB9B-E6EB-4566-B787-80CF2FE4AC09}" type="datetime1">
              <a:rPr lang="de-DE" smtClean="0"/>
              <a:t>07.03.2022</a:t>
            </a:fld>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23171541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Titelmasterformat durch Klicken bearbeiten</a:t>
            </a:r>
            <a:endParaRPr lang="de-DE"/>
          </a:p>
        </p:txBody>
      </p:sp>
      <p:sp>
        <p:nvSpPr>
          <p:cNvPr id="3"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4" name="Date Placeholder 3"/>
          <p:cNvSpPr>
            <a:spLocks noGrp="1"/>
          </p:cNvSpPr>
          <p:nvPr>
            <p:ph type="dt" sz="half" idx="10"/>
          </p:nvPr>
        </p:nvSpPr>
        <p:spPr>
          <a:xfrm>
            <a:off x="628650" y="6356361"/>
            <a:ext cx="1135414" cy="365125"/>
          </a:xfrm>
          <a:prstGeom prst="rect">
            <a:avLst/>
          </a:prstGeom>
        </p:spPr>
        <p:txBody>
          <a:bodyPr/>
          <a:lstStyle/>
          <a:p>
            <a:fld id="{E006778A-2A2A-4088-BCF6-AC4EBF7391B0}" type="datetime1">
              <a:rPr lang="de-DE" smtClean="0"/>
              <a:t>07.03.2022</a:t>
            </a:fld>
            <a:endParaRPr lang="de-DE"/>
          </a:p>
        </p:txBody>
      </p:sp>
      <p:sp>
        <p:nvSpPr>
          <p:cNvPr id="5"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489823293"/>
      </p:ext>
    </p:extLst>
  </p:cSld>
  <p:clrMapOvr>
    <a:masterClrMapping/>
  </p:clrMapOvr>
  <p:transition spd="med"/>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smtClean="0"/>
              <a:t>Titelmasterformat durch Klicken bearbeiten</a:t>
            </a:r>
            <a:endParaRPr lang="de-DE" dirty="0"/>
          </a:p>
        </p:txBody>
      </p:sp>
      <p:sp>
        <p:nvSpPr>
          <p:cNvPr id="3" name="Inhaltsplatzhalter 2"/>
          <p:cNvSpPr>
            <a:spLocks noGrp="1"/>
          </p:cNvSpPr>
          <p:nvPr>
            <p:ph idx="1" hasCustomPrompt="1"/>
          </p:nvPr>
        </p:nvSpPr>
        <p:spPr>
          <a:xfrm>
            <a:off x="3575050" y="609600"/>
            <a:ext cx="5111750" cy="5516563"/>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3200"/>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800"/>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2400"/>
            </a:lvl3pPr>
            <a:lvl4pPr>
              <a:defRPr sz="2000"/>
            </a:lvl4pPr>
            <a:lvl5pPr>
              <a:defRPr sz="2000"/>
            </a:lvl5pPr>
            <a:lvl6pPr>
              <a:defRPr sz="2000"/>
            </a:lvl6pPr>
            <a:lvl7pPr>
              <a:defRPr sz="2000"/>
            </a:lvl7pPr>
            <a:lvl8pPr>
              <a:defRPr sz="2000"/>
            </a:lvl8pPr>
            <a:lvl9pPr>
              <a:defRPr sz="2000"/>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C7BB8C4C-C0E9-4411-9489-88626AEF6F60}"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517485110"/>
      </p:ext>
    </p:extLst>
  </p:cSld>
  <p:clrMapOvr>
    <a:masterClrMapping/>
  </p:clrMapOvr>
  <p:transition spd="med"/>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367338"/>
            <a:ext cx="5486400" cy="7979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39C7CE00-5928-4B37-8314-85951B6353ED}"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2876412650"/>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6553200" cy="2990850"/>
          </a:xfrm>
        </p:spPr>
        <p:txBody>
          <a:bodyPr anchor="t" anchorCtr="0"/>
          <a:lstStyle/>
          <a:p>
            <a:r>
              <a:rPr lang="de-DE" smtClean="0"/>
              <a:t>Titelmasterformat durch Klicken bearbeiten</a:t>
            </a:r>
            <a:endParaRPr lang="de-DE" dirty="0"/>
          </a:p>
        </p:txBody>
      </p:sp>
      <p:sp>
        <p:nvSpPr>
          <p:cNvPr id="5"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spTree>
    <p:extLst>
      <p:ext uri="{BB962C8B-B14F-4D97-AF65-F5344CB8AC3E}">
        <p14:creationId xmlns:p14="http://schemas.microsoft.com/office/powerpoint/2010/main" val="3416383685"/>
      </p:ext>
    </p:extLst>
  </p:cSld>
  <p:clrMapOvr>
    <a:masterClrMapping/>
  </p:clrMapOvr>
  <p:transition spd="med"/>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tzte Folie">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a:prstGeom prst="rect">
            <a:avLst/>
          </a:prstGeom>
        </p:spPr>
        <p:txBody>
          <a:bodyPr/>
          <a:lstStyle/>
          <a:p>
            <a:fld id="{6E918366-AB17-4074-9AA7-E29BDCC944B7}" type="datetime1">
              <a:rPr lang="de-DE" smtClean="0"/>
              <a:t>07.03.2022</a:t>
            </a:fld>
            <a:endParaRPr lang="de-DE"/>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427483719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Letzte Folie">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pic>
        <p:nvPicPr>
          <p:cNvPr id="13" name="Grafik 12"/>
          <p:cNvPicPr>
            <a:picLocks noChangeAspect="1"/>
          </p:cNvPicPr>
          <p:nvPr userDrawn="1"/>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28273619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1_Titelfolie">
    <p:bg>
      <p:bgPr>
        <a:blipFill dpi="0" rotWithShape="1">
          <a:blip r:embed="rId2" cstate="print">
            <a:lum/>
            <a:extLst>
              <a:ext uri="{28A0092B-C50C-407E-A947-70E740481C1C}">
                <a14:useLocalDpi xmlns:a14="http://schemas.microsoft.com/office/drawing/2010/main" val="0"/>
              </a:ext>
            </a:extLst>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r">
              <a:defRPr sz="4800" b="0">
                <a:solidFill>
                  <a:srgbClr val="002060"/>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r">
              <a:buNone/>
              <a:defRPr b="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p>
            <a:fld id="{A8CEF3C9-4EB3-4621-972F-244390D9EF29}" type="datetime1">
              <a:rPr lang="de-DE" smtClean="0"/>
              <a:t>07.03.2022</a:t>
            </a:fld>
            <a:endParaRPr lang="de-DE" dirty="0"/>
          </a:p>
        </p:txBody>
      </p:sp>
      <p:sp>
        <p:nvSpPr>
          <p:cNvPr id="5" name="Footer Placeholder 4"/>
          <p:cNvSpPr>
            <a:spLocks noGrp="1"/>
          </p:cNvSpPr>
          <p:nvPr>
            <p:ph type="ftr" sz="quarter" idx="11"/>
          </p:nvPr>
        </p:nvSpPr>
        <p:spPr>
          <a:xfrm>
            <a:off x="2017446" y="6356360"/>
            <a:ext cx="3086100" cy="365125"/>
          </a:xfrm>
        </p:spPr>
        <p:txBody>
          <a:bodyPr/>
          <a:lstStyle>
            <a:lvl1pPr>
              <a:defRPr>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245153123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rgbClr val="013476"/>
                </a:solidFill>
              </a:defRPr>
            </a:lvl1pPr>
          </a:lstStyle>
          <a:p>
            <a:fld id="{5985668B-331E-44CE-A918-B694A940C0B2}"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solidFill>
                  <a:srgbClr val="013476"/>
                </a:solidFill>
                <a:latin typeface="Arial Narrow" panose="020B0606020202030204" pitchFamily="34" charset="0"/>
              </a:defRPr>
            </a:lvl1pPr>
          </a:lstStyle>
          <a:p>
            <a:pPr algn="ctr"/>
            <a:r>
              <a:rPr lang="de-DE" smtClean="0"/>
              <a:t>Uta Bilow</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156239000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de-DE" dirty="0" smtClean="0"/>
              <a:t>Titelmasterformat durch Klicken bearbeiten</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C35AFC42-3CCC-4366-999C-3ACBF9AF67C2}" type="datetime1">
              <a:rPr lang="de-DE" smtClean="0"/>
              <a:t>07.03.2022</a:t>
            </a:fld>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vl1pPr>
          </a:lstStyle>
          <a:p>
            <a:pPr algn="ctr"/>
            <a:r>
              <a:rPr lang="de-DE" smtClean="0">
                <a:latin typeface="Arial Narrow" panose="020B0606020202030204" pitchFamily="34" charset="0"/>
              </a:rPr>
              <a:t>Uta Bilow</a:t>
            </a:r>
            <a:endParaRPr lang="de-DE" dirty="0">
              <a:latin typeface="Arial Narrow" panose="020B0606020202030204" pitchFamily="34" charset="0"/>
            </a:endParaRP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Tree>
    <p:extLst>
      <p:ext uri="{BB962C8B-B14F-4D97-AF65-F5344CB8AC3E}">
        <p14:creationId xmlns:p14="http://schemas.microsoft.com/office/powerpoint/2010/main" val="160869769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fld id="{F284884B-509B-422F-8263-EE6176E71D2D}"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378843577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61683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smtClean="0"/>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fld id="{EEC736FF-FA4B-4FB4-B359-93683D20C488}" type="datetime1">
              <a:rPr lang="de-DE" smtClean="0"/>
              <a:t>07.03.2022</a:t>
            </a:fld>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Tree>
    <p:extLst>
      <p:ext uri="{BB962C8B-B14F-4D97-AF65-F5344CB8AC3E}">
        <p14:creationId xmlns:p14="http://schemas.microsoft.com/office/powerpoint/2010/main" val="5699039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p:cNvSpPr>
            <a:spLocks noGrp="1"/>
          </p:cNvSpPr>
          <p:nvPr>
            <p:ph type="dt" sz="half" idx="10"/>
          </p:nvPr>
        </p:nvSpPr>
        <p:spPr>
          <a:xfrm>
            <a:off x="628650" y="6356361"/>
            <a:ext cx="1135414" cy="365125"/>
          </a:xfrm>
        </p:spPr>
        <p:txBody>
          <a:bodyPr/>
          <a:lstStyle/>
          <a:p>
            <a:fld id="{A083FF61-BF82-4680-A869-EB314AFD2E05}" type="datetime1">
              <a:rPr lang="de-DE" smtClean="0"/>
              <a:t>07.03.2022</a:t>
            </a:fld>
            <a:endParaRPr lang="de-DE"/>
          </a:p>
        </p:txBody>
      </p:sp>
      <p:sp>
        <p:nvSpPr>
          <p:cNvPr id="10"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49613164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smtClean="0"/>
              <a:t>Mastertitelformat bearbeiten</a:t>
            </a:r>
            <a:endParaRPr lang="de-DE" dirty="0"/>
          </a:p>
        </p:txBody>
      </p:sp>
      <p:sp>
        <p:nvSpPr>
          <p:cNvPr id="4" name="Inhaltsplatzhalter 2"/>
          <p:cNvSpPr>
            <a:spLocks noGrp="1"/>
          </p:cNvSpPr>
          <p:nvPr>
            <p:ph idx="10" hasCustomPrompt="1"/>
          </p:nvPr>
        </p:nvSpPr>
        <p:spPr>
          <a:xfrm>
            <a:off x="1905000" y="1412776"/>
            <a:ext cx="6781800" cy="4813995"/>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a:lvl3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3"/>
          </p:nvPr>
        </p:nvSpPr>
        <p:spPr>
          <a:xfrm>
            <a:off x="628650" y="6356361"/>
            <a:ext cx="1135414" cy="365125"/>
          </a:xfrm>
        </p:spPr>
        <p:txBody>
          <a:bodyPr/>
          <a:lstStyle/>
          <a:p>
            <a:fld id="{5A165012-2525-4167-8C95-0CF77E25822E}"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349824417"/>
      </p:ext>
    </p:extLst>
  </p:cSld>
  <p:clrMapOvr>
    <a:masterClrMapping/>
  </p:clrMapOvr>
  <p:transition spd="med"/>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smtClean="0"/>
              <a:t>Titelmasterformat durch Klicken bearbeiten</a:t>
            </a:r>
            <a:endParaRPr lang="de-DE"/>
          </a:p>
        </p:txBody>
      </p:sp>
      <p:sp>
        <p:nvSpPr>
          <p:cNvPr id="3"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4" name="Date Placeholder 3"/>
          <p:cNvSpPr>
            <a:spLocks noGrp="1"/>
          </p:cNvSpPr>
          <p:nvPr>
            <p:ph type="dt" sz="half" idx="10"/>
          </p:nvPr>
        </p:nvSpPr>
        <p:spPr>
          <a:xfrm>
            <a:off x="628650" y="6356361"/>
            <a:ext cx="1135414" cy="365125"/>
          </a:xfrm>
        </p:spPr>
        <p:txBody>
          <a:bodyPr/>
          <a:lstStyle/>
          <a:p>
            <a:fld id="{F7C5D600-3B8C-49E1-870B-F0BCDE33E719}" type="datetime1">
              <a:rPr lang="de-DE" smtClean="0"/>
              <a:t>07.03.2022</a:t>
            </a:fld>
            <a:endParaRPr lang="de-DE"/>
          </a:p>
        </p:txBody>
      </p:sp>
      <p:sp>
        <p:nvSpPr>
          <p:cNvPr id="5"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2932374998"/>
      </p:ext>
    </p:extLst>
  </p:cSld>
  <p:clrMapOvr>
    <a:masterClrMapping/>
  </p:clrMapOvr>
  <p:transition spd="med"/>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smtClean="0"/>
              <a:t>Titelmasterformat durch Klicken bearbeiten</a:t>
            </a:r>
            <a:endParaRPr lang="de-DE" dirty="0"/>
          </a:p>
        </p:txBody>
      </p:sp>
      <p:sp>
        <p:nvSpPr>
          <p:cNvPr id="3" name="Inhaltsplatzhalter 2"/>
          <p:cNvSpPr>
            <a:spLocks noGrp="1"/>
          </p:cNvSpPr>
          <p:nvPr>
            <p:ph idx="1" hasCustomPrompt="1"/>
          </p:nvPr>
        </p:nvSpPr>
        <p:spPr>
          <a:xfrm>
            <a:off x="3575050" y="609600"/>
            <a:ext cx="5111750" cy="5516563"/>
          </a:xfrm>
        </p:spPr>
        <p:txBody>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3200"/>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800"/>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2400"/>
            </a:lvl3pPr>
            <a:lvl4pPr>
              <a:defRPr sz="2000"/>
            </a:lvl4pPr>
            <a:lvl5pPr>
              <a:defRPr sz="2000"/>
            </a:lvl5pPr>
            <a:lvl6pPr>
              <a:defRPr sz="2000"/>
            </a:lvl6pPr>
            <a:lvl7pPr>
              <a:defRPr sz="2000"/>
            </a:lvl7pPr>
            <a:lvl8pPr>
              <a:defRPr sz="2000"/>
            </a:lvl8pPr>
            <a:lvl9pPr>
              <a:defRPr sz="2000"/>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73176606-F8C6-4301-9268-1F8A7A5743FA}"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1732449112"/>
      </p:ext>
    </p:extLst>
  </p:cSld>
  <p:clrMapOvr>
    <a:masterClrMapping/>
  </p:clrMapOvr>
  <p:transition spd="med"/>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367338"/>
            <a:ext cx="5486400" cy="7979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Foliennummernplatzhalter 4"/>
          <p:cNvSpPr>
            <a:spLocks noGrp="1"/>
          </p:cNvSpPr>
          <p:nvPr>
            <p:ph type="sldNum" sz="quarter" idx="12"/>
          </p:nvPr>
        </p:nvSpPr>
        <p:spPr>
          <a:xfrm>
            <a:off x="6457950" y="6356361"/>
            <a:ext cx="2057400" cy="365125"/>
          </a:xfrm>
          <a:prstGeom prst="rect">
            <a:avLst/>
          </a:prstGeom>
        </p:spPr>
        <p:txBody>
          <a:bodyPr anchor="ctr"/>
          <a:lstStyle>
            <a:lvl1pPr algn="r">
              <a:defRPr sz="1200">
                <a:solidFill>
                  <a:srgbClr val="013476"/>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fld id="{694C0ECC-BEDB-441A-871C-CFD595D863C7}" type="datetime1">
              <a:rPr lang="de-DE" smtClean="0"/>
              <a:t>07.03.2022</a:t>
            </a:fld>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pPr algn="ctr"/>
            <a:r>
              <a:rPr lang="de-DE" smtClean="0"/>
              <a:t>Uta Bilow</a:t>
            </a:r>
            <a:endParaRPr lang="de-DE" dirty="0"/>
          </a:p>
        </p:txBody>
      </p:sp>
    </p:spTree>
    <p:extLst>
      <p:ext uri="{BB962C8B-B14F-4D97-AF65-F5344CB8AC3E}">
        <p14:creationId xmlns:p14="http://schemas.microsoft.com/office/powerpoint/2010/main" val="3329620058"/>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533400"/>
            <a:ext cx="6553200" cy="2990850"/>
          </a:xfrm>
        </p:spPr>
        <p:txBody>
          <a:bodyPr anchor="t" anchorCtr="0"/>
          <a:lstStyle/>
          <a:p>
            <a:r>
              <a:rPr lang="de-DE" smtClean="0"/>
              <a:t>Titelmasterformat durch Klicken bearbeiten</a:t>
            </a:r>
            <a:endParaRPr lang="de-DE" dirty="0"/>
          </a:p>
        </p:txBody>
      </p:sp>
      <p:sp>
        <p:nvSpPr>
          <p:cNvPr id="5"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spTree>
    <p:extLst>
      <p:ext uri="{BB962C8B-B14F-4D97-AF65-F5344CB8AC3E}">
        <p14:creationId xmlns:p14="http://schemas.microsoft.com/office/powerpoint/2010/main" val="2895384639"/>
      </p:ext>
    </p:extLst>
  </p:cSld>
  <p:clrMapOvr>
    <a:masterClrMapping/>
  </p:clrMapOvr>
  <p:transition spd="med"/>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p:spPr>
        <p:txBody>
          <a:bodyPr/>
          <a:lstStyle/>
          <a:p>
            <a:fld id="{EB6FADFC-D2C8-4EE1-AEE7-EB11B4C719FB}" type="datetime1">
              <a:rPr lang="de-DE" smtClean="0"/>
              <a:t>07.03.2022</a:t>
            </a:fld>
            <a:endParaRPr lang="de-DE"/>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0424092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_Letzte Folie">
    <p:bg>
      <p:bgPr>
        <a:blipFill dpi="0" rotWithShape="1">
          <a:blip r:embed="rId2">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smtClean="0"/>
          </a:p>
        </p:txBody>
      </p:sp>
      <p:pic>
        <p:nvPicPr>
          <p:cNvPr id="13" name="Grafik 12"/>
          <p:cNvPicPr>
            <a:picLocks noChangeAspect="1"/>
          </p:cNvPicPr>
          <p:nvPr userDrawn="1"/>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4" name="Textfeld 13"/>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PARTNER</a:t>
            </a:r>
            <a:endParaRPr lang="de-DE" sz="700" b="1" dirty="0">
              <a:solidFill>
                <a:schemeClr val="tx1"/>
              </a:solidFill>
              <a:latin typeface="Arial Narrow" panose="020B0606020202030204" pitchFamily="34" charset="0"/>
            </a:endParaRP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PROJEKTLEITUNG</a:t>
            </a:r>
            <a:endParaRPr lang="de-DE" sz="700" b="1" dirty="0">
              <a:solidFill>
                <a:schemeClr val="tx1"/>
              </a:solidFill>
              <a:latin typeface="Arial Narrow" panose="020B0606020202030204" pitchFamily="34" charset="0"/>
            </a:endParaRPr>
          </a:p>
        </p:txBody>
      </p:sp>
      <p:pic>
        <p:nvPicPr>
          <p:cNvPr id="17" name="Grafik 16"/>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SCHIRMHERRSCHAFT</a:t>
            </a:r>
            <a:endParaRPr lang="de-DE" sz="700" b="1" dirty="0">
              <a:solidFill>
                <a:schemeClr val="tx1"/>
              </a:solidFill>
              <a:latin typeface="Arial Narrow" panose="020B0606020202030204" pitchFamily="34" charset="0"/>
            </a:endParaRPr>
          </a:p>
        </p:txBody>
      </p:sp>
      <p:pic>
        <p:nvPicPr>
          <p:cNvPr id="19" name="Grafik 18"/>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smtClean="0">
                <a:solidFill>
                  <a:schemeClr val="tx1"/>
                </a:solidFill>
                <a:latin typeface="Arial Narrow" panose="020B0606020202030204" pitchFamily="34" charset="0"/>
              </a:rPr>
              <a:t>FÖRDERER</a:t>
            </a:r>
            <a:endParaRPr lang="de-DE" sz="700" b="1"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402702313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email">
            <a:lum/>
            <a:extLst>
              <a:ext uri="{28A0092B-C50C-407E-A947-70E740481C1C}">
                <a14:useLocalDpi xmlns:a14="http://schemas.microsoft.com/office/drawing/2010/main" val="0"/>
              </a:ext>
            </a:extLst>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Tree>
    <p:extLst>
      <p:ext uri="{BB962C8B-B14F-4D97-AF65-F5344CB8AC3E}">
        <p14:creationId xmlns:p14="http://schemas.microsoft.com/office/powerpoint/2010/main" val="731425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0616B6D1-BE39-4A25-A37B-6DD1668603A6}" type="datetime1">
              <a:rPr lang="de-DE" smtClean="0"/>
              <a:t>07.03.2022</a:t>
            </a:fld>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smtClean="0"/>
              <a:t>Bild durch Klicken auf Symbol hinzufügen</a:t>
            </a:r>
            <a:endParaRPr lang="de-DE"/>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smtClean="0"/>
              <a:t>Bild durch Klicken auf Symbol hinzufügen</a:t>
            </a:r>
            <a:endParaRPr lang="de-DE"/>
          </a:p>
        </p:txBody>
      </p:sp>
    </p:spTree>
    <p:extLst>
      <p:ext uri="{BB962C8B-B14F-4D97-AF65-F5344CB8AC3E}">
        <p14:creationId xmlns:p14="http://schemas.microsoft.com/office/powerpoint/2010/main" val="406871101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281589836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159381112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18592520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6936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smtClean="0"/>
              <a:t>Textmasterformat bearbeiten</a:t>
            </a:r>
          </a:p>
          <a:p>
            <a:pPr lvl="1"/>
            <a:r>
              <a:rPr lang="de-DE" smtClean="0"/>
              <a:t>Zweite Ebene</a:t>
            </a:r>
          </a:p>
          <a:p>
            <a:pPr lvl="2"/>
            <a:r>
              <a:rPr lang="de-DE" smtClean="0"/>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smtClean="0"/>
              <a:t>Bild durch Klicken auf Symbol hinzufügen</a:t>
            </a:r>
            <a:endParaRPr lang="de-DE"/>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smtClean="0"/>
              <a:t>Bild durch Klicken auf Symbol hinzufügen</a:t>
            </a:r>
            <a:endParaRPr lang="de-DE"/>
          </a:p>
        </p:txBody>
      </p:sp>
    </p:spTree>
    <p:extLst>
      <p:ext uri="{BB962C8B-B14F-4D97-AF65-F5344CB8AC3E}">
        <p14:creationId xmlns:p14="http://schemas.microsoft.com/office/powerpoint/2010/main" val="4825188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3350477862"/>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4_Letzte Folie">
    <p:bg>
      <p:bgPr>
        <a:blipFill dpi="0" rotWithShape="1">
          <a:blip r:embed="rId2" cstate="email">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KONTAKT-Meeting</a:t>
            </a:r>
            <a:endParaRPr lang="de-DE" dirty="0"/>
          </a:p>
        </p:txBody>
      </p:sp>
      <p:pic>
        <p:nvPicPr>
          <p:cNvPr id="18" name="Grafik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5" name="Grafik 24"/>
          <p:cNvPicPr>
            <a:picLocks noChangeAspect="1"/>
          </p:cNvPicPr>
          <p:nvPr/>
        </p:nvPicPr>
        <p:blipFill>
          <a:blip r:embed="rId6" cstate="email">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14" name="Grafik 13">
            <a:extLst>
              <a:ext uri="{FF2B5EF4-FFF2-40B4-BE49-F238E27FC236}">
                <a16:creationId xmlns:a16="http://schemas.microsoft.com/office/drawing/2014/main" id="{ADB11F86-256A-4BFA-AD2F-072C052B672A}"/>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9954670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5_Letzte Folie">
    <p:bg>
      <p:bgPr>
        <a:blipFill dpi="0" rotWithShape="1">
          <a:blip r:embed="rId2" cstate="email">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r>
              <a:rPr lang="de-DE" smtClean="0"/>
              <a:t>22.04.2020</a:t>
            </a:r>
            <a:endParaRPr lang="de-DE" dirty="0"/>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1" name="Grafik 20"/>
          <p:cNvPicPr>
            <a:picLocks noChangeAspect="1"/>
          </p:cNvPicPr>
          <p:nvPr/>
        </p:nvPicPr>
        <p:blipFill>
          <a:blip r:embed="rId6" cstate="email">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id="{4184E6D1-E163-4704-B428-C25C082A8AA7}"/>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174616827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Text &amp; Bild">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
        <p:nvSpPr>
          <p:cNvPr id="8" name="Date Placeholder 3"/>
          <p:cNvSpPr>
            <a:spLocks noGrp="1"/>
          </p:cNvSpPr>
          <p:nvPr>
            <p:ph type="dt" sz="half" idx="10"/>
          </p:nvPr>
        </p:nvSpPr>
        <p:spPr>
          <a:xfrm>
            <a:off x="628650" y="6356361"/>
            <a:ext cx="1135414" cy="365125"/>
          </a:xfrm>
        </p:spPr>
        <p:txBody>
          <a:bodyPr/>
          <a:lstStyle>
            <a:lvl1pPr>
              <a:defRPr/>
            </a:lvl1pPr>
          </a:lstStyle>
          <a:p>
            <a:r>
              <a:rPr lang="de-DE" smtClean="0"/>
              <a:t>22.04.2020</a:t>
            </a:r>
            <a:endParaRPr lang="de-DE" dirty="0"/>
          </a:p>
        </p:txBody>
      </p:sp>
      <p:sp>
        <p:nvSpPr>
          <p:cNvPr id="14"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2178088297"/>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en-US" dirty="0" smtClean="0"/>
              <a:t>Click to edit Master title style</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lvl1pPr>
          </a:lstStyle>
          <a:p>
            <a:r>
              <a:rPr lang="de-DE" smtClean="0"/>
              <a:t>22.04.2020</a:t>
            </a:r>
            <a:endParaRPr lang="de-DE" dirty="0"/>
          </a:p>
        </p:txBody>
      </p:sp>
      <p:sp>
        <p:nvSpPr>
          <p:cNvPr id="7"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KONTAKT-Meeting</a:t>
            </a:r>
            <a:endParaRPr lang="de-DE" dirty="0"/>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15522083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1A8A90E2-041A-481B-BA78-56D16489D1B9}" type="datetime1">
              <a:rPr lang="de-DE" smtClean="0"/>
              <a:t>07.03.2022</a:t>
            </a:fld>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952296333"/>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8" name="Date Placeholder 3"/>
          <p:cNvSpPr>
            <a:spLocks noGrp="1"/>
          </p:cNvSpPr>
          <p:nvPr>
            <p:ph type="dt" sz="half" idx="10"/>
          </p:nvPr>
        </p:nvSpPr>
        <p:spPr>
          <a:xfrm>
            <a:off x="628650" y="6356361"/>
            <a:ext cx="1135414" cy="365125"/>
          </a:xfrm>
        </p:spPr>
        <p:txBody>
          <a:bodyPr/>
          <a:lstStyle>
            <a:lvl1pPr>
              <a:defRPr/>
            </a:lvl1pPr>
          </a:lstStyle>
          <a:p>
            <a:r>
              <a:rPr lang="de-DE" smtClean="0"/>
              <a:t>22.04.2020</a:t>
            </a:r>
            <a:endParaRPr lang="de-DE" dirty="0"/>
          </a:p>
        </p:txBody>
      </p:sp>
      <p:sp>
        <p:nvSpPr>
          <p:cNvPr id="14" name="Footer Placeholder 4"/>
          <p:cNvSpPr>
            <a:spLocks noGrp="1"/>
          </p:cNvSpPr>
          <p:nvPr>
            <p:ph type="ftr" sz="quarter" idx="11"/>
          </p:nvPr>
        </p:nvSpPr>
        <p:spPr>
          <a:xfrm>
            <a:off x="1907704" y="6356360"/>
            <a:ext cx="4104456" cy="365125"/>
          </a:xfrm>
        </p:spPr>
        <p:txBody>
          <a:bodyPr/>
          <a:lstStyle>
            <a:lvl1pPr algn="l">
              <a:defRPr>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3881039107"/>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5227643" y="6045210"/>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p:spPr>
        <p:txBody>
          <a:bodyPr/>
          <a:lstStyle>
            <a:lvl1pPr algn="ctr">
              <a:defRPr>
                <a:solidFill>
                  <a:srgbClr val="013476"/>
                </a:solidFill>
              </a:defRPr>
            </a:lvl1pPr>
          </a:lstStyle>
          <a:p>
            <a:r>
              <a:rPr lang="de-DE" smtClean="0"/>
              <a:t>22.04.2020</a:t>
            </a:r>
            <a:endParaRPr lang="de-DE" dirty="0"/>
          </a:p>
        </p:txBody>
      </p:sp>
      <p:pic>
        <p:nvPicPr>
          <p:cNvPr id="3" name="Grafik 2"/>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42450623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4_Letzte Folie">
    <p:bg>
      <p:bgPr>
        <a:blipFill dpi="0" rotWithShape="1">
          <a:blip r:embed="rId2">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8" name="Fußzeilenplatzhalter 4"/>
          <p:cNvSpPr>
            <a:spLocks noGrp="1"/>
          </p:cNvSpPr>
          <p:nvPr>
            <p:ph type="ftr" sz="quarter" idx="3"/>
          </p:nvPr>
        </p:nvSpPr>
        <p:spPr>
          <a:xfrm>
            <a:off x="683568" y="6356350"/>
            <a:ext cx="6048672" cy="365125"/>
          </a:xfrm>
          <a:prstGeom prst="rect">
            <a:avLst/>
          </a:prstGeom>
        </p:spPr>
        <p:txBody>
          <a:bodyPr vert="horz" lIns="91440" tIns="45720" rIns="91440" bIns="45720" rtlCol="0" anchor="ctr"/>
          <a:lstStyle>
            <a:lvl1pPr algn="l">
              <a:defRPr sz="1200">
                <a:solidFill>
                  <a:srgbClr val="C2C420"/>
                </a:solidFill>
                <a:latin typeface="Arial Narrow"/>
              </a:defRPr>
            </a:lvl1pPr>
          </a:lstStyle>
          <a:p>
            <a:r>
              <a:rPr lang="de-DE" smtClean="0"/>
              <a:t>Uta Bilow</a:t>
            </a:r>
            <a:endParaRPr lang="de-DE" dirty="0"/>
          </a:p>
        </p:txBody>
      </p:sp>
      <p:pic>
        <p:nvPicPr>
          <p:cNvPr id="18" name="Grafik 17"/>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5" name="Grafik 24"/>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14" name="Grafik 13">
            <a:extLst>
              <a:ext uri="{FF2B5EF4-FFF2-40B4-BE49-F238E27FC236}">
                <a16:creationId xmlns:a16="http://schemas.microsoft.com/office/drawing/2014/main" id="{ADB11F86-256A-4BFA-AD2F-072C052B672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3548609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5_Letzte Folie">
    <p:bg>
      <p:bgPr>
        <a:blipFill dpi="0" rotWithShape="1">
          <a:blip r:embed="rId2">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fld id="{CDDEE7E5-576B-4821-B0F2-6D2A02A75E09}" type="datetime1">
              <a:rPr lang="de-DE" smtClean="0"/>
              <a:t>07.03.2022</a:t>
            </a:fld>
            <a:endParaRPr lang="de-DE" dirty="0"/>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1" name="Grafik 20"/>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id="{4184E6D1-E163-4704-B428-C25C082A8AA7}"/>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7362000" y="1494000"/>
            <a:ext cx="675000" cy="675000"/>
          </a:xfrm>
          <a:prstGeom prst="rect">
            <a:avLst/>
          </a:prstGeom>
        </p:spPr>
      </p:pic>
    </p:spTree>
    <p:extLst>
      <p:ext uri="{BB962C8B-B14F-4D97-AF65-F5344CB8AC3E}">
        <p14:creationId xmlns:p14="http://schemas.microsoft.com/office/powerpoint/2010/main" val="279299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image" Target="../media/image1.png"/><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1.pn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15.pn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4686F1C7-449B-47C7-A7AE-F323ABFF705B}" type="datetime1">
              <a:rPr lang="de-DE" smtClean="0"/>
              <a:t>07.03.2022</a:t>
            </a:fld>
            <a:endParaRPr lang="de-DE" dirty="0" smtClean="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317102552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1" r:id="rId10"/>
    <p:sldLayoutId id="2147483675" r:id="rId11"/>
    <p:sldLayoutId id="2147483676" r:id="rId12"/>
    <p:sldLayoutId id="2147483671" r:id="rId13"/>
  </p:sldLayoutIdLst>
  <p:hf hdr="0" ft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alphaModFix amt="37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ußzeilenplatzhalter 4"/>
          <p:cNvSpPr>
            <a:spLocks noGrp="1"/>
          </p:cNvSpPr>
          <p:nvPr>
            <p:ph type="ftr" sz="quarter" idx="3"/>
          </p:nvPr>
        </p:nvSpPr>
        <p:spPr>
          <a:xfrm>
            <a:off x="342000" y="6354000"/>
            <a:ext cx="30861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315985280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541338" indent="-541338" algn="l" defTabSz="271463"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dirty="0" smtClean="0">
          <a:solidFill>
            <a:srgbClr val="002060"/>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000" kern="1200" dirty="0" smtClean="0">
          <a:solidFill>
            <a:srgbClr val="002060"/>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02060"/>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92907" y="12701"/>
            <a:ext cx="8379619" cy="9588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392907" y="968375"/>
            <a:ext cx="8379619" cy="4351338"/>
          </a:xfrm>
          <a:prstGeom prst="rect">
            <a:avLst/>
          </a:prstGeom>
        </p:spPr>
        <p:txBody>
          <a:bodyPr vert="horz" lIns="91440" tIns="45720" rIns="91440" bIns="45720" rtlCol="0">
            <a:noAutofit/>
          </a:bodyPr>
          <a:lstStyle/>
          <a:p>
            <a:pPr marL="171450" lvl="0" indent="-171450" algn="l" defTabSz="685800" rtl="0" eaLnBrk="1" latinLnBrk="0" hangingPunct="1">
              <a:lnSpc>
                <a:spcPct val="90000"/>
              </a:lnSpc>
              <a:spcBef>
                <a:spcPts val="750"/>
              </a:spcBef>
              <a:buFont typeface="Wingdings" panose="05000000000000000000" pitchFamily="2" charset="2"/>
              <a:buChar char="§"/>
            </a:pPr>
            <a:r>
              <a:rPr lang="de-DE" dirty="0" smtClean="0"/>
              <a:t>Textmasterformat bearbeiten</a:t>
            </a:r>
          </a:p>
          <a:p>
            <a:pPr marL="514350" lvl="1" indent="-171450" algn="l" defTabSz="685800" rtl="0" eaLnBrk="1" latinLnBrk="0" hangingPunct="1">
              <a:lnSpc>
                <a:spcPct val="90000"/>
              </a:lnSpc>
              <a:spcBef>
                <a:spcPts val="375"/>
              </a:spcBef>
              <a:buFont typeface="Arial" panose="020B0604020202020204" pitchFamily="34" charset="0"/>
              <a:buChar char="•"/>
            </a:pPr>
            <a:r>
              <a:rPr lang="de-DE" dirty="0" smtClean="0"/>
              <a:t>Zweite Ebene</a:t>
            </a:r>
          </a:p>
          <a:p>
            <a:pPr marL="857250" lvl="2" indent="-171450" algn="l" defTabSz="685800" rtl="0" eaLnBrk="1" latinLnBrk="0" hangingPunct="1">
              <a:lnSpc>
                <a:spcPct val="90000"/>
              </a:lnSpc>
              <a:spcBef>
                <a:spcPts val="375"/>
              </a:spcBef>
              <a:buFont typeface="Arial" panose="020B0604020202020204" pitchFamily="34" charset="0"/>
              <a:buChar char="•"/>
            </a:pPr>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2"/>
          </p:nvPr>
        </p:nvSpPr>
        <p:spPr>
          <a:xfrm>
            <a:off x="392113" y="6356351"/>
            <a:ext cx="2300288" cy="365125"/>
          </a:xfrm>
          <a:prstGeom prst="rect">
            <a:avLst/>
          </a:prstGeom>
        </p:spPr>
        <p:txBody>
          <a:bodyPr vert="horz" lIns="91440" tIns="45720" rIns="91440" bIns="45720" rtlCol="0" anchor="ctr"/>
          <a:lstStyle>
            <a:lvl1pPr algn="l">
              <a:defRPr sz="750">
                <a:solidFill>
                  <a:schemeClr val="tx1">
                    <a:tint val="75000"/>
                  </a:schemeClr>
                </a:solidFill>
              </a:defRPr>
            </a:lvl1pPr>
          </a:lstStyle>
          <a:p>
            <a:fld id="{91E32774-5B6F-44E3-93FE-9363003B5C28}" type="datetime1">
              <a:rPr lang="de-DE" smtClean="0">
                <a:solidFill>
                  <a:prstClr val="black">
                    <a:tint val="75000"/>
                  </a:prstClr>
                </a:solidFill>
              </a:rPr>
              <a:t>07.03.2022</a:t>
            </a:fld>
            <a:endParaRPr lang="de-DE" dirty="0">
              <a:solidFill>
                <a:prstClr val="black">
                  <a:tint val="75000"/>
                </a:prstClr>
              </a:solidFill>
            </a:endParaRPr>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pl-PL" smtClean="0">
                <a:solidFill>
                  <a:prstClr val="black">
                    <a:tint val="75000"/>
                  </a:prstClr>
                </a:solidFill>
              </a:rPr>
              <a:t>Uta Bilow</a:t>
            </a:r>
            <a:endParaRPr lang="de-DE" dirty="0">
              <a:solidFill>
                <a:prstClr val="black">
                  <a:tint val="75000"/>
                </a:prstClr>
              </a:solidFill>
            </a:endParaRPr>
          </a:p>
        </p:txBody>
      </p:sp>
      <p:sp>
        <p:nvSpPr>
          <p:cNvPr id="6" name="Foliennummernplatzhalter 5"/>
          <p:cNvSpPr>
            <a:spLocks noGrp="1"/>
          </p:cNvSpPr>
          <p:nvPr>
            <p:ph type="sldNum" sz="quarter" idx="4"/>
          </p:nvPr>
        </p:nvSpPr>
        <p:spPr>
          <a:xfrm>
            <a:off x="6457950" y="6356351"/>
            <a:ext cx="2307431"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2489560476"/>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8" r:id="rId6"/>
  </p:sldLayoutIdLst>
  <p:timing>
    <p:tnLst>
      <p:par>
        <p:cTn id="1" dur="indefinite" restart="never" nodeType="tmRoot"/>
      </p:par>
    </p:tnLst>
  </p:timing>
  <p:hf hdr="0" ftr="0"/>
  <p:txStyles>
    <p:titleStyle>
      <a:lvl1pPr algn="l" defTabSz="685800" rtl="0" eaLnBrk="1" latinLnBrk="0" hangingPunct="1">
        <a:lnSpc>
          <a:spcPct val="90000"/>
        </a:lnSpc>
        <a:spcBef>
          <a:spcPct val="0"/>
        </a:spcBef>
        <a:buNone/>
        <a:defRPr sz="2400" b="1" kern="1200">
          <a:solidFill>
            <a:srgbClr val="4F81BD"/>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lang="de-DE" sz="1800" kern="1200" dirty="0" smtClean="0">
          <a:solidFill>
            <a:srgbClr val="013476"/>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de-DE" sz="1500" kern="1200" dirty="0" smtClean="0">
          <a:solidFill>
            <a:srgbClr val="013476"/>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de-DE" sz="1200" kern="1200" dirty="0" smtClean="0">
          <a:solidFill>
            <a:srgbClr val="013476"/>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13476"/>
          </a:solidFill>
          <a:latin typeface="+mn-lt"/>
          <a:ea typeface="+mn-ea"/>
          <a:cs typeface="+mn-cs"/>
        </a:defRPr>
      </a:lvl4pPr>
      <a:lvl5pPr marL="1543050" indent="-171450" algn="l" defTabSz="685800" rtl="0" eaLnBrk="1" latinLnBrk="0" hangingPunct="1">
        <a:lnSpc>
          <a:spcPct val="90000"/>
        </a:lnSpc>
        <a:spcBef>
          <a:spcPts val="375"/>
        </a:spcBef>
        <a:buFont typeface="Courier New" panose="02070309020205020404" pitchFamily="49" charset="0"/>
        <a:buChar char="o"/>
        <a:defRPr sz="1350" kern="1200">
          <a:solidFill>
            <a:srgbClr val="013476"/>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alphaModFix amt="37000"/>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5" name="Fußzeilenplatzhalter 4"/>
          <p:cNvSpPr>
            <a:spLocks noGrp="1"/>
          </p:cNvSpPr>
          <p:nvPr>
            <p:ph type="ftr" sz="quarter" idx="3"/>
          </p:nvPr>
        </p:nvSpPr>
        <p:spPr>
          <a:xfrm>
            <a:off x="342000" y="6354000"/>
            <a:ext cx="30861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314896319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541338" indent="-541338" algn="l" defTabSz="271463"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dirty="0" smtClean="0">
          <a:solidFill>
            <a:srgbClr val="002060"/>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000" kern="1200" dirty="0" smtClean="0">
          <a:solidFill>
            <a:srgbClr val="002060"/>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02060"/>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fld id="{E04079B4-1363-4447-9C28-6AE1E6C82929}" type="datetime1">
              <a:rPr lang="de-DE" smtClean="0"/>
              <a:t>07.03.2022</a:t>
            </a:fld>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rgbClr val="013476"/>
                </a:solidFill>
                <a:latin typeface="Arial Narrow" panose="020B0606020202030204" pitchFamily="34" charset="0"/>
              </a:defRPr>
            </a:lvl1pPr>
          </a:lstStyle>
          <a:p>
            <a:r>
              <a:rPr lang="de-DE" smtClean="0"/>
              <a:t>Uta Bilow</a:t>
            </a:r>
            <a:endParaRPr lang="de-DE" dirty="0"/>
          </a:p>
        </p:txBody>
      </p:sp>
    </p:spTree>
    <p:extLst>
      <p:ext uri="{BB962C8B-B14F-4D97-AF65-F5344CB8AC3E}">
        <p14:creationId xmlns:p14="http://schemas.microsoft.com/office/powerpoint/2010/main" val="3282499286"/>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541338" indent="-541338" algn="l" defTabSz="271463"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dirty="0" smtClean="0">
          <a:solidFill>
            <a:srgbClr val="002060"/>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000" kern="1200" dirty="0" smtClean="0">
          <a:solidFill>
            <a:srgbClr val="002060"/>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02060"/>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email">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smtClean="0"/>
              <a:t>22.04.2020</a:t>
            </a:r>
            <a:endParaRPr lang="de-DE" dirty="0" smtClean="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KONTAKT-Meeting</a:t>
            </a:r>
            <a:endParaRPr lang="de-DE" dirty="0"/>
          </a:p>
        </p:txBody>
      </p:sp>
    </p:spTree>
    <p:extLst>
      <p:ext uri="{BB962C8B-B14F-4D97-AF65-F5344CB8AC3E}">
        <p14:creationId xmlns:p14="http://schemas.microsoft.com/office/powerpoint/2010/main" val="2985308677"/>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 id="2147483801" r:id="rId12"/>
    <p:sldLayoutId id="2147483802" r:id="rId13"/>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jpeg"/></Relationships>
</file>

<file path=ppt/slides/_rels/slide11.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1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eg"/></Relationships>
</file>

<file path=ppt/slides/_rels/slide13.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hyperlink" Target="https://www.teilchenwelt.de/mitmachen/anmelden/" TargetMode="External"/><Relationship Id="rId7" Type="http://schemas.openxmlformats.org/officeDocument/2006/relationships/image" Target="../media/image67.png"/><Relationship Id="rId2" Type="http://schemas.openxmlformats.org/officeDocument/2006/relationships/hyperlink" Target="https://www.teilchenwelt.de/" TargetMode="External"/><Relationship Id="rId1" Type="http://schemas.openxmlformats.org/officeDocument/2006/relationships/slideLayout" Target="../slideLayouts/slideLayout28.xml"/><Relationship Id="rId6" Type="http://schemas.openxmlformats.org/officeDocument/2006/relationships/hyperlink" Target="https://www.instagram.com/netzwerkteilchenwelt" TargetMode="External"/><Relationship Id="rId5" Type="http://schemas.openxmlformats.org/officeDocument/2006/relationships/hyperlink" Target="https://www.facebook.com/netzwerkteilchenwelt" TargetMode="External"/><Relationship Id="rId10" Type="http://schemas.openxmlformats.org/officeDocument/2006/relationships/image" Target="../media/image70.png"/><Relationship Id="rId4" Type="http://schemas.openxmlformats.org/officeDocument/2006/relationships/hyperlink" Target="https://www.youtube.com/playlist?list=PLTpAxtWovOXeCKzkMSkhRvSUtjeqlXxyf" TargetMode="External"/><Relationship Id="rId9" Type="http://schemas.openxmlformats.org/officeDocument/2006/relationships/image" Target="../media/image69.png"/></Relationships>
</file>

<file path=ppt/slides/_rels/slide1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jpeg"/></Relationships>
</file>

<file path=ppt/slides/_rels/slide15.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iki.teilchenwelt.de/index.php?title=Hauptseit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18.xml.rels><?xml version="1.0" encoding="UTF-8" standalone="yes"?>
<Relationships xmlns="http://schemas.openxmlformats.org/package/2006/relationships"><Relationship Id="rId3" Type="http://schemas.openxmlformats.org/officeDocument/2006/relationships/hyperlink" Target="https://physicsmasterclasses.org/index.php?cat=local_organisation&amp;page=measurements" TargetMode="External"/><Relationship Id="rId7" Type="http://schemas.openxmlformats.org/officeDocument/2006/relationships/hyperlink" Target="https://bildungsportal.sachsen.de/opal/auth/RepositoryEntry/17635573762/CourseNode/101092886994765" TargetMode="External"/><Relationship Id="rId2" Type="http://schemas.openxmlformats.org/officeDocument/2006/relationships/hyperlink" Target="https://wiki.teilchenwelt.de/index.php?title=Masterclasses" TargetMode="External"/><Relationship Id="rId1" Type="http://schemas.openxmlformats.org/officeDocument/2006/relationships/slideLayout" Target="../slideLayouts/slideLayout2.xml"/><Relationship Id="rId6" Type="http://schemas.openxmlformats.org/officeDocument/2006/relationships/hyperlink" Target="https://bildungsportal.sachsen.de/opal/auth/RepositoryEntry/17635573762?0" TargetMode="External"/><Relationship Id="rId5" Type="http://schemas.openxmlformats.org/officeDocument/2006/relationships/hyperlink" Target="https://wiki.teilchenwelt.de/images/8/89/Masterclass_Gestaltung_Interaktion.pdf" TargetMode="External"/><Relationship Id="rId4" Type="http://schemas.openxmlformats.org/officeDocument/2006/relationships/hyperlink" Target="https://wiki.teilchenwelt.de/index.php?title=Vortr%C3%A4ge_f%C3%BCr_Teilchenphysik-Masterclasse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teilchenwelt.de/material/materialien-fuer-lehrkraefte/teilchensteckbrief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hyperlink" Target="http://www.teilchenwelt.de/fileadmin/user_upload/Redaktion/Netzwerk_Teilchenwelt/Material_Lehrkraefte/Materialsammlung-NTW-_Teil1-20170503.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eilchenwelt.de/material/materialien-fuer-lehrkraefte/kontextmaterialien-fuer-lehrkraeft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2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hyperlink" Target="https://www.leifiphysik.de/kern-teilchenphysik/teilchenphysik" TargetMode="External"/><Relationship Id="rId7" Type="http://schemas.openxmlformats.org/officeDocument/2006/relationships/image" Target="../media/image8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4.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hyperlink" Target="https://wiki.teilchenwelt.de/index.php?title=Werbematerialien_%E2%80%93_Vorlagen#Werbematerialien_und_Corporate_Design_Produkte" TargetMode="External"/><Relationship Id="rId1" Type="http://schemas.openxmlformats.org/officeDocument/2006/relationships/slideLayout" Target="../slideLayouts/slideLayout2.xml"/><Relationship Id="rId4" Type="http://schemas.openxmlformats.org/officeDocument/2006/relationships/image" Target="../media/image90.JPG"/></Relationships>
</file>

<file path=ppt/slides/_rels/slide2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image" Target="../media/image95.tiff"/><Relationship Id="rId3" Type="http://schemas.openxmlformats.org/officeDocument/2006/relationships/hyperlink" Target="https://www.instagram.com/netzwerkteilchenwelt" TargetMode="External"/><Relationship Id="rId7" Type="http://schemas.openxmlformats.org/officeDocument/2006/relationships/image" Target="../media/image94.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hyperlink" Target="https://www.facebook.com/netzwerkteilchenwel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notesSlide" Target="../notesSlides/notesSlide18.xml"/><Relationship Id="rId1" Type="http://schemas.openxmlformats.org/officeDocument/2006/relationships/slideLayout" Target="../slideLayouts/slideLayout28.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s>
</file>

<file path=ppt/slides/_rels/slide2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19.xml"/><Relationship Id="rId1" Type="http://schemas.openxmlformats.org/officeDocument/2006/relationships/slideLayout" Target="../slideLayouts/slideLayout28.xml"/><Relationship Id="rId5" Type="http://schemas.openxmlformats.org/officeDocument/2006/relationships/image" Target="../media/image107.png"/><Relationship Id="rId4" Type="http://schemas.openxmlformats.org/officeDocument/2006/relationships/image" Target="../media/image106.pn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20.xml"/><Relationship Id="rId1" Type="http://schemas.openxmlformats.org/officeDocument/2006/relationships/slideLayout" Target="../slideLayouts/slideLayout28.xml"/><Relationship Id="rId5" Type="http://schemas.openxmlformats.org/officeDocument/2006/relationships/image" Target="../media/image110.jpeg"/><Relationship Id="rId4" Type="http://schemas.openxmlformats.org/officeDocument/2006/relationships/image" Target="../media/image109.jpg"/></Relationships>
</file>

<file path=ppt/slides/_rels/slide31.xml.rels><?xml version="1.0" encoding="UTF-8" standalone="yes"?>
<Relationships xmlns="http://schemas.openxmlformats.org/package/2006/relationships"><Relationship Id="rId3" Type="http://schemas.openxmlformats.org/officeDocument/2006/relationships/hyperlink" Target="https://www.koerber-stiftung.de/mint-nachwuchsbarometer" TargetMode="External"/><Relationship Id="rId2" Type="http://schemas.openxmlformats.org/officeDocument/2006/relationships/notesSlide" Target="../notesSlides/notesSlide21.xml"/><Relationship Id="rId1" Type="http://schemas.openxmlformats.org/officeDocument/2006/relationships/slideLayout" Target="../slideLayouts/slideLayout28.xml"/><Relationship Id="rId4" Type="http://schemas.openxmlformats.org/officeDocument/2006/relationships/image" Target="../media/image111.png"/></Relationships>
</file>

<file path=ppt/slides/_rels/slide32.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notesSlide" Target="../notesSlides/notesSlide22.xml"/><Relationship Id="rId1" Type="http://schemas.openxmlformats.org/officeDocument/2006/relationships/slideLayout" Target="../slideLayouts/slideLayout28.xml"/><Relationship Id="rId5" Type="http://schemas.openxmlformats.org/officeDocument/2006/relationships/image" Target="../media/image113.png"/><Relationship Id="rId4" Type="http://schemas.openxmlformats.org/officeDocument/2006/relationships/image" Target="../media/image112.png"/></Relationships>
</file>

<file path=ppt/slides/_rels/slide33.xml.rels><?xml version="1.0" encoding="UTF-8" standalone="yes"?>
<Relationships xmlns="http://schemas.openxmlformats.org/package/2006/relationships"><Relationship Id="rId3" Type="http://schemas.openxmlformats.org/officeDocument/2006/relationships/image" Target="../media/image115.jpeg"/><Relationship Id="rId2" Type="http://schemas.openxmlformats.org/officeDocument/2006/relationships/image" Target="../media/image114.jpeg"/><Relationship Id="rId1" Type="http://schemas.openxmlformats.org/officeDocument/2006/relationships/slideLayout" Target="../slideLayouts/slideLayout28.xml"/><Relationship Id="rId4" Type="http://schemas.openxmlformats.org/officeDocument/2006/relationships/image" Target="../media/image116.jpeg"/></Relationships>
</file>

<file path=ppt/slides/_rels/slide34.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28.xml"/><Relationship Id="rId4" Type="http://schemas.openxmlformats.org/officeDocument/2006/relationships/image" Target="../media/image119.jpeg"/></Relationships>
</file>

<file path=ppt/slides/_rels/slide35.xml.rels><?xml version="1.0" encoding="UTF-8" standalone="yes"?>
<Relationships xmlns="http://schemas.openxmlformats.org/package/2006/relationships"><Relationship Id="rId3" Type="http://schemas.openxmlformats.org/officeDocument/2006/relationships/hyperlink" Target="https://cerncourier.com/a/a-price-worth-paying/" TargetMode="External"/><Relationship Id="rId2" Type="http://schemas.openxmlformats.org/officeDocument/2006/relationships/notesSlide" Target="../notesSlides/notesSlide23.xml"/><Relationship Id="rId1" Type="http://schemas.openxmlformats.org/officeDocument/2006/relationships/slideLayout" Target="../slideLayouts/slideLayout28.xml"/><Relationship Id="rId5" Type="http://schemas.openxmlformats.org/officeDocument/2006/relationships/image" Target="../media/image120.png"/><Relationship Id="rId4" Type="http://schemas.openxmlformats.org/officeDocument/2006/relationships/hyperlink" Target="http://cds.cern.ch/record/2635861"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30.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png"/><Relationship Id="rId9" Type="http://schemas.openxmlformats.org/officeDocument/2006/relationships/image" Target="../media/image33.jpeg"/></Relationships>
</file>

<file path=ppt/slides/_rels/slide5.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chart" Target="../charts/chart1.xml"/><Relationship Id="rId7" Type="http://schemas.openxmlformats.org/officeDocument/2006/relationships/image" Target="../media/image38.tiff"/><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8.xml"/><Relationship Id="rId5" Type="http://schemas.openxmlformats.org/officeDocument/2006/relationships/image" Target="../media/image43.png"/><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8.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png"/></Relationships>
</file>

<file path=ppt/slides/_rels/slide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hyperlink" Target="https://indico.cern.ch/event/775569/contributions/3579014/attachments/1928528/3193873/Felix_Hansen_Deep_Learning.pptx" TargetMode="External"/><Relationship Id="rId7" Type="http://schemas.openxmlformats.org/officeDocument/2006/relationships/hyperlink" Target="https://indico.cern.ch/event/775569/contributions/3579014/attachments/1928528/3193876/Sophia_Veneris.pdf"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hyperlink" Target="https://indico.cern.ch/event/775569/contributions/3579015/attachments/1928111/3192976/20191017_kploog_cmspixel1.pdf" TargetMode="External"/><Relationship Id="rId11" Type="http://schemas.openxmlformats.org/officeDocument/2006/relationships/image" Target="../media/image54.jpeg"/><Relationship Id="rId5" Type="http://schemas.openxmlformats.org/officeDocument/2006/relationships/hyperlink" Target="https://indico.cern.ch/event/775569/contributions/3579015/attachments/1928111/3192622/AWAKE.pdf" TargetMode="External"/><Relationship Id="rId10" Type="http://schemas.openxmlformats.org/officeDocument/2006/relationships/image" Target="../media/image53.jpeg"/><Relationship Id="rId4" Type="http://schemas.openxmlformats.org/officeDocument/2006/relationships/hyperlink" Target="https://indico.cern.ch/event/723232/contributions/3174768/attachments/1732881/2801509/Praesentation_Projektwochen_CERN.pdf" TargetMode="External"/><Relationship Id="rId9" Type="http://schemas.openxmlformats.org/officeDocument/2006/relationships/image" Target="../media/image5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
            </a:r>
            <a:br>
              <a:rPr lang="de-DE" dirty="0" smtClean="0"/>
            </a:br>
            <a:r>
              <a:rPr lang="de-DE" dirty="0" smtClean="0"/>
              <a:t>Netzwerk Teilchenwelt</a:t>
            </a:r>
            <a:endParaRPr lang="de-DE" dirty="0"/>
          </a:p>
        </p:txBody>
      </p:sp>
      <p:sp>
        <p:nvSpPr>
          <p:cNvPr id="3" name="Untertitel 2"/>
          <p:cNvSpPr>
            <a:spLocks noGrp="1"/>
          </p:cNvSpPr>
          <p:nvPr>
            <p:ph type="subTitle" idx="1"/>
          </p:nvPr>
        </p:nvSpPr>
        <p:spPr/>
        <p:txBody>
          <a:bodyPr/>
          <a:lstStyle/>
          <a:p>
            <a:r>
              <a:rPr lang="de-DE" dirty="0" smtClean="0">
                <a:solidFill>
                  <a:srgbClr val="CCCC00"/>
                </a:solidFill>
              </a:rPr>
              <a:t>Wer, wie, was und warum überhaupt?</a:t>
            </a:r>
          </a:p>
        </p:txBody>
      </p:sp>
    </p:spTree>
    <p:extLst>
      <p:ext uri="{BB962C8B-B14F-4D97-AF65-F5344CB8AC3E}">
        <p14:creationId xmlns:p14="http://schemas.microsoft.com/office/powerpoint/2010/main" val="26261246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0"/>
            <a:ext cx="1907704" cy="302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solidFill>
                  <a:srgbClr val="013476"/>
                </a:solidFill>
              </a:rPr>
              <a:t>Vermittler*innen im Netzwerk Teilchenwelt</a:t>
            </a:r>
            <a:r>
              <a:rPr lang="de-DE" dirty="0" smtClean="0">
                <a:solidFill>
                  <a:srgbClr val="1B4185"/>
                </a:solidFill>
              </a:rPr>
              <a:t> </a:t>
            </a:r>
            <a:endParaRPr lang="de-DE" dirty="0">
              <a:solidFill>
                <a:srgbClr val="1B4185"/>
              </a:solidFill>
            </a:endParaRPr>
          </a:p>
        </p:txBody>
      </p:sp>
      <p:sp>
        <p:nvSpPr>
          <p:cNvPr id="4" name="Datumsplatzhalter 3"/>
          <p:cNvSpPr>
            <a:spLocks noGrp="1"/>
          </p:cNvSpPr>
          <p:nvPr>
            <p:ph type="dt" sz="half" idx="10"/>
          </p:nvPr>
        </p:nvSpPr>
        <p:spPr/>
        <p:txBody>
          <a:bodyPr/>
          <a:lstStyle/>
          <a:p>
            <a:fld id="{B4F107D7-3D3B-460D-8677-C375D568FA99}" type="datetime1">
              <a:rPr lang="de-DE" smtClean="0"/>
              <a:t>07.03.2022</a:t>
            </a:fld>
            <a:endParaRPr lang="de-DE" dirty="0"/>
          </a:p>
        </p:txBody>
      </p:sp>
      <p:sp>
        <p:nvSpPr>
          <p:cNvPr id="6" name="Textplatzhalter 5"/>
          <p:cNvSpPr>
            <a:spLocks noGrp="1"/>
          </p:cNvSpPr>
          <p:nvPr>
            <p:ph type="body" idx="1"/>
          </p:nvPr>
        </p:nvSpPr>
        <p:spPr>
          <a:xfrm>
            <a:off x="248596" y="2469842"/>
            <a:ext cx="8895404" cy="3939994"/>
          </a:xfrm>
        </p:spPr>
        <p:txBody>
          <a:bodyPr/>
          <a:lstStyle/>
          <a:p>
            <a:r>
              <a:rPr lang="de-DE" sz="2200" b="1" dirty="0" smtClean="0">
                <a:solidFill>
                  <a:srgbClr val="013476"/>
                </a:solidFill>
              </a:rPr>
              <a:t>150 </a:t>
            </a:r>
            <a:r>
              <a:rPr lang="de-DE" sz="2200" b="1" dirty="0" err="1" smtClean="0">
                <a:solidFill>
                  <a:srgbClr val="013476"/>
                </a:solidFill>
              </a:rPr>
              <a:t>PhD</a:t>
            </a:r>
            <a:r>
              <a:rPr lang="de-DE" sz="2200" b="1" dirty="0" smtClean="0">
                <a:solidFill>
                  <a:srgbClr val="013476"/>
                </a:solidFill>
              </a:rPr>
              <a:t> und Master Studierende </a:t>
            </a:r>
            <a:r>
              <a:rPr lang="de-DE" sz="2200" dirty="0" smtClean="0">
                <a:solidFill>
                  <a:srgbClr val="013476"/>
                </a:solidFill>
              </a:rPr>
              <a:t>sind aktiv </a:t>
            </a:r>
          </a:p>
          <a:p>
            <a:r>
              <a:rPr lang="de-DE" sz="2200" dirty="0" smtClean="0">
                <a:solidFill>
                  <a:srgbClr val="013476"/>
                </a:solidFill>
              </a:rPr>
              <a:t>Durchführung von Masterclasses, Betreuung von Schülerforschungsarbeiten</a:t>
            </a:r>
          </a:p>
          <a:p>
            <a:r>
              <a:rPr lang="de-DE" sz="2200" dirty="0" smtClean="0">
                <a:solidFill>
                  <a:srgbClr val="013476"/>
                </a:solidFill>
              </a:rPr>
              <a:t>wichtige </a:t>
            </a:r>
            <a:r>
              <a:rPr lang="de-DE" sz="2200" dirty="0">
                <a:solidFill>
                  <a:srgbClr val="013476"/>
                </a:solidFill>
              </a:rPr>
              <a:t>Funktion auch als Rollenvorbilder für Jugendliche</a:t>
            </a:r>
          </a:p>
          <a:p>
            <a:r>
              <a:rPr lang="de-DE" sz="2200" dirty="0" smtClean="0">
                <a:solidFill>
                  <a:srgbClr val="013476"/>
                </a:solidFill>
              </a:rPr>
              <a:t>Honorare und Fahrtkosten aus Projektmitteln</a:t>
            </a:r>
            <a:endParaRPr lang="de-DE" sz="2200" dirty="0">
              <a:solidFill>
                <a:srgbClr val="013476"/>
              </a:solidFill>
            </a:endParaRPr>
          </a:p>
          <a:p>
            <a:r>
              <a:rPr lang="de-DE" sz="2200" dirty="0" smtClean="0">
                <a:solidFill>
                  <a:srgbClr val="013476"/>
                </a:solidFill>
              </a:rPr>
              <a:t>Spezielle Fortbildungsangebote: Vermittler-Workshop (</a:t>
            </a:r>
            <a:r>
              <a:rPr lang="de-DE" sz="2200" dirty="0" err="1" smtClean="0">
                <a:solidFill>
                  <a:srgbClr val="013476"/>
                </a:solidFill>
              </a:rPr>
              <a:t>WissKomm</a:t>
            </a:r>
            <a:r>
              <a:rPr lang="de-DE" sz="2200" dirty="0" smtClean="0">
                <a:solidFill>
                  <a:srgbClr val="013476"/>
                </a:solidFill>
              </a:rPr>
              <a:t>, Didaktik, Präsentationstechnik), Kommunikations- und Vortragstrainings </a:t>
            </a:r>
          </a:p>
          <a:p>
            <a:r>
              <a:rPr lang="de-DE" sz="2200" dirty="0" err="1" smtClean="0">
                <a:solidFill>
                  <a:srgbClr val="013476"/>
                </a:solidFill>
                <a:sym typeface="Wingdings" panose="05000000000000000000" pitchFamily="2" charset="2"/>
              </a:rPr>
              <a:t>Win</a:t>
            </a:r>
            <a:r>
              <a:rPr lang="de-DE" sz="2200" dirty="0" smtClean="0">
                <a:solidFill>
                  <a:srgbClr val="013476"/>
                </a:solidFill>
                <a:sym typeface="Wingdings" panose="05000000000000000000" pitchFamily="2" charset="2"/>
              </a:rPr>
              <a:t>-</a:t>
            </a:r>
            <a:r>
              <a:rPr lang="de-DE" sz="2200" dirty="0" err="1" smtClean="0">
                <a:solidFill>
                  <a:srgbClr val="013476"/>
                </a:solidFill>
                <a:sym typeface="Wingdings" panose="05000000000000000000" pitchFamily="2" charset="2"/>
              </a:rPr>
              <a:t>win</a:t>
            </a:r>
            <a:r>
              <a:rPr lang="de-DE" sz="2200" dirty="0" smtClean="0">
                <a:solidFill>
                  <a:srgbClr val="013476"/>
                </a:solidFill>
                <a:sym typeface="Wingdings" panose="05000000000000000000" pitchFamily="2" charset="2"/>
              </a:rPr>
              <a:t>-Situation:</a:t>
            </a:r>
          </a:p>
          <a:p>
            <a:pPr lvl="1">
              <a:buFont typeface="Wingdings" panose="05000000000000000000" pitchFamily="2" charset="2"/>
              <a:buChar char="à"/>
            </a:pPr>
            <a:r>
              <a:rPr lang="de-DE" sz="1800" dirty="0" smtClean="0">
                <a:solidFill>
                  <a:srgbClr val="013476"/>
                </a:solidFill>
                <a:sym typeface="Wingdings" panose="05000000000000000000" pitchFamily="2" charset="2"/>
              </a:rPr>
              <a:t> soft </a:t>
            </a:r>
            <a:r>
              <a:rPr lang="de-DE" sz="1800" dirty="0" err="1" smtClean="0">
                <a:solidFill>
                  <a:srgbClr val="013476"/>
                </a:solidFill>
                <a:sym typeface="Wingdings" panose="05000000000000000000" pitchFamily="2" charset="2"/>
              </a:rPr>
              <a:t>skills</a:t>
            </a:r>
            <a:r>
              <a:rPr lang="de-DE" sz="1800" dirty="0" smtClean="0">
                <a:solidFill>
                  <a:srgbClr val="013476"/>
                </a:solidFill>
                <a:sym typeface="Wingdings" panose="05000000000000000000" pitchFamily="2" charset="2"/>
              </a:rPr>
              <a:t> erwerben, für persönliche und berufliche Entwicklung</a:t>
            </a:r>
          </a:p>
          <a:p>
            <a:pPr lvl="1">
              <a:buFont typeface="Wingdings" panose="05000000000000000000" pitchFamily="2" charset="2"/>
              <a:buChar char="à"/>
            </a:pPr>
            <a:r>
              <a:rPr lang="de-DE" sz="1800" dirty="0" smtClean="0">
                <a:solidFill>
                  <a:srgbClr val="013476"/>
                </a:solidFill>
                <a:sym typeface="Wingdings" panose="05000000000000000000" pitchFamily="2" charset="2"/>
              </a:rPr>
              <a:t> Interesse an der eigenen Forschung erleben</a:t>
            </a:r>
          </a:p>
          <a:p>
            <a:pPr lvl="1">
              <a:buFont typeface="Wingdings" panose="05000000000000000000" pitchFamily="2" charset="2"/>
              <a:buChar char="à"/>
            </a:pPr>
            <a:r>
              <a:rPr lang="de-DE" sz="1800" dirty="0" smtClean="0">
                <a:solidFill>
                  <a:srgbClr val="013476"/>
                </a:solidFill>
                <a:sym typeface="Wingdings" panose="05000000000000000000" pitchFamily="2" charset="2"/>
              </a:rPr>
              <a:t> Betreuung einüben, mit Jugendlichen und Fellows </a:t>
            </a:r>
            <a:r>
              <a:rPr lang="de-DE" sz="2200" dirty="0" smtClean="0">
                <a:solidFill>
                  <a:srgbClr val="013476"/>
                </a:solidFill>
              </a:rPr>
              <a:t/>
            </a:r>
            <a:br>
              <a:rPr lang="de-DE" sz="2200" dirty="0" smtClean="0">
                <a:solidFill>
                  <a:srgbClr val="013476"/>
                </a:solidFill>
              </a:rPr>
            </a:br>
            <a:endParaRPr lang="de-DE" sz="2200" dirty="0" smtClean="0">
              <a:solidFill>
                <a:srgbClr val="013476"/>
              </a:solidFill>
            </a:endParaRPr>
          </a:p>
        </p:txBody>
      </p:sp>
      <p:pic>
        <p:nvPicPr>
          <p:cNvPr id="10" name="Grafik 9"/>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5799734" y="0"/>
            <a:ext cx="3373832" cy="2304000"/>
          </a:xfrm>
          <a:prstGeom prst="rect">
            <a:avLst/>
          </a:prstGeom>
        </p:spPr>
      </p:pic>
      <p:pic>
        <p:nvPicPr>
          <p:cNvPr id="11" name="Grafik 10"/>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0" y="0"/>
            <a:ext cx="3462502" cy="2304000"/>
          </a:xfrm>
          <a:prstGeom prst="rect">
            <a:avLst/>
          </a:prstGeom>
        </p:spPr>
      </p:pic>
      <p:sp>
        <p:nvSpPr>
          <p:cNvPr id="12" name="Textfeld 11"/>
          <p:cNvSpPr txBox="1"/>
          <p:nvPr/>
        </p:nvSpPr>
        <p:spPr>
          <a:xfrm>
            <a:off x="6158926" y="210806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FFFFFF"/>
                </a:solidFill>
                <a:latin typeface="Arial Narrow" panose="020B0606020202030204" pitchFamily="34" charset="0"/>
              </a:rPr>
              <a:t>© Frank Engel-Strebel</a:t>
            </a:r>
            <a:endParaRPr lang="de-DE" sz="1000" dirty="0">
              <a:solidFill>
                <a:srgbClr val="FFFFFF"/>
              </a:solidFill>
              <a:latin typeface="Arial Narrow" panose="020B0606020202030204" pitchFamily="34" charset="0"/>
            </a:endParaRPr>
          </a:p>
        </p:txBody>
      </p:sp>
      <p:sp>
        <p:nvSpPr>
          <p:cNvPr id="13" name="Textfeld 12"/>
          <p:cNvSpPr txBox="1"/>
          <p:nvPr/>
        </p:nvSpPr>
        <p:spPr>
          <a:xfrm>
            <a:off x="-51150" y="2124077"/>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FFFFFF"/>
                </a:solidFill>
                <a:latin typeface="Arial Narrow" panose="020B0606020202030204" pitchFamily="34" charset="0"/>
              </a:rPr>
              <a:t>© Juliana Socher</a:t>
            </a:r>
            <a:endParaRPr lang="de-DE" sz="1000" dirty="0">
              <a:solidFill>
                <a:srgbClr val="FFFFFF"/>
              </a:solidFill>
              <a:latin typeface="Arial Narrow" panose="020B0606020202030204" pitchFamily="34" charset="0"/>
            </a:endParaRPr>
          </a:p>
        </p:txBody>
      </p:sp>
      <p:pic>
        <p:nvPicPr>
          <p:cNvPr id="2050" name="Picture 2" descr="DSC_005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562"/>
          <a:stretch/>
        </p:blipFill>
        <p:spPr bwMode="auto">
          <a:xfrm>
            <a:off x="3092516" y="-36000"/>
            <a:ext cx="3120672" cy="23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feld 14"/>
          <p:cNvSpPr txBox="1"/>
          <p:nvPr/>
        </p:nvSpPr>
        <p:spPr>
          <a:xfrm>
            <a:off x="3070193" y="2090228"/>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013476"/>
                </a:solidFill>
                <a:latin typeface="Arial Narrow" panose="020B0606020202030204" pitchFamily="34" charset="0"/>
              </a:rPr>
              <a:t>© Netzwerk Teilchenwelt</a:t>
            </a:r>
            <a:endParaRPr lang="de-DE" sz="1000" dirty="0">
              <a:solidFill>
                <a:srgbClr val="013476"/>
              </a:solidFill>
              <a:latin typeface="Arial Narrow" panose="020B0606020202030204" pitchFamily="34" charset="0"/>
            </a:endParaRPr>
          </a:p>
        </p:txBody>
      </p:sp>
      <p:pic>
        <p:nvPicPr>
          <p:cNvPr id="5" name="Grafik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4900" y="5067411"/>
            <a:ext cx="1314333" cy="1332000"/>
          </a:xfrm>
          <a:prstGeom prst="rect">
            <a:avLst/>
          </a:prstGeom>
        </p:spPr>
      </p:pic>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Tree>
    <p:extLst>
      <p:ext uri="{BB962C8B-B14F-4D97-AF65-F5344CB8AC3E}">
        <p14:creationId xmlns:p14="http://schemas.microsoft.com/office/powerpoint/2010/main" val="893675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0"/>
            <a:ext cx="1907704" cy="30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a:xfrm>
            <a:off x="13228" y="-15683"/>
            <a:ext cx="7526660" cy="1325563"/>
          </a:xfrm>
        </p:spPr>
        <p:txBody>
          <a:bodyPr/>
          <a:lstStyle/>
          <a:p>
            <a:r>
              <a:rPr lang="de-DE" dirty="0" smtClean="0">
                <a:solidFill>
                  <a:srgbClr val="013476"/>
                </a:solidFill>
              </a:rPr>
              <a:t>Fellow-Programm: Nachwuchsförderung</a:t>
            </a:r>
            <a:endParaRPr lang="de-DE" dirty="0">
              <a:solidFill>
                <a:srgbClr val="013476"/>
              </a:solidFill>
            </a:endParaRPr>
          </a:p>
        </p:txBody>
      </p:sp>
      <p:sp>
        <p:nvSpPr>
          <p:cNvPr id="6" name="Textplatzhalter 5"/>
          <p:cNvSpPr>
            <a:spLocks noGrp="1"/>
          </p:cNvSpPr>
          <p:nvPr>
            <p:ph type="body" idx="1"/>
          </p:nvPr>
        </p:nvSpPr>
        <p:spPr>
          <a:xfrm>
            <a:off x="-39134" y="2394000"/>
            <a:ext cx="6408989" cy="3862515"/>
          </a:xfrm>
        </p:spPr>
        <p:txBody>
          <a:bodyPr/>
          <a:lstStyle/>
          <a:p>
            <a:r>
              <a:rPr lang="de-DE" dirty="0" smtClean="0">
                <a:solidFill>
                  <a:srgbClr val="013476"/>
                </a:solidFill>
              </a:rPr>
              <a:t>200 Fellows, </a:t>
            </a:r>
            <a:r>
              <a:rPr lang="de-DE" dirty="0">
                <a:solidFill>
                  <a:srgbClr val="013476"/>
                </a:solidFill>
              </a:rPr>
              <a:t>50% </a:t>
            </a:r>
            <a:r>
              <a:rPr lang="de-DE" dirty="0" smtClean="0">
                <a:solidFill>
                  <a:srgbClr val="013476"/>
                </a:solidFill>
              </a:rPr>
              <a:t>weiblich (seit </a:t>
            </a:r>
            <a:r>
              <a:rPr lang="de-DE" dirty="0">
                <a:solidFill>
                  <a:srgbClr val="013476"/>
                </a:solidFill>
              </a:rPr>
              <a:t>2017)</a:t>
            </a:r>
          </a:p>
          <a:p>
            <a:r>
              <a:rPr lang="de-DE" dirty="0" smtClean="0">
                <a:solidFill>
                  <a:srgbClr val="013476"/>
                </a:solidFill>
              </a:rPr>
              <a:t>Vor allem Alumni der CERN-Workshops</a:t>
            </a:r>
            <a:endParaRPr lang="de-DE" dirty="0">
              <a:solidFill>
                <a:srgbClr val="013476"/>
              </a:solidFill>
            </a:endParaRPr>
          </a:p>
          <a:p>
            <a:pPr lvl="1"/>
            <a:r>
              <a:rPr lang="en-US" dirty="0" err="1" smtClean="0">
                <a:solidFill>
                  <a:srgbClr val="013476"/>
                </a:solidFill>
              </a:rPr>
              <a:t>Studieren</a:t>
            </a:r>
            <a:r>
              <a:rPr lang="en-US" dirty="0" smtClean="0">
                <a:solidFill>
                  <a:srgbClr val="013476"/>
                </a:solidFill>
              </a:rPr>
              <a:t> </a:t>
            </a:r>
            <a:r>
              <a:rPr lang="en-US" dirty="0" err="1" smtClean="0">
                <a:solidFill>
                  <a:srgbClr val="013476"/>
                </a:solidFill>
              </a:rPr>
              <a:t>oftmals</a:t>
            </a:r>
            <a:r>
              <a:rPr lang="en-US" dirty="0" smtClean="0">
                <a:solidFill>
                  <a:srgbClr val="013476"/>
                </a:solidFill>
              </a:rPr>
              <a:t> Physik </a:t>
            </a:r>
            <a:r>
              <a:rPr lang="en-US" dirty="0" err="1" smtClean="0">
                <a:solidFill>
                  <a:srgbClr val="013476"/>
                </a:solidFill>
              </a:rPr>
              <a:t>oder</a:t>
            </a:r>
            <a:r>
              <a:rPr lang="en-US" dirty="0" smtClean="0">
                <a:solidFill>
                  <a:srgbClr val="013476"/>
                </a:solidFill>
              </a:rPr>
              <a:t> MINT (</a:t>
            </a:r>
            <a:r>
              <a:rPr lang="en-US" dirty="0" err="1" smtClean="0">
                <a:solidFill>
                  <a:srgbClr val="013476"/>
                </a:solidFill>
              </a:rPr>
              <a:t>Diagramm</a:t>
            </a:r>
            <a:r>
              <a:rPr lang="en-US" dirty="0" smtClean="0">
                <a:solidFill>
                  <a:srgbClr val="013476"/>
                </a:solidFill>
              </a:rPr>
              <a:t>)</a:t>
            </a:r>
            <a:endParaRPr lang="en-US" dirty="0">
              <a:solidFill>
                <a:srgbClr val="013476"/>
              </a:solidFill>
            </a:endParaRPr>
          </a:p>
          <a:p>
            <a:r>
              <a:rPr lang="de-DE" dirty="0" smtClean="0">
                <a:solidFill>
                  <a:srgbClr val="013476"/>
                </a:solidFill>
              </a:rPr>
              <a:t>Lokale Angebote: Praktikum, Exkursion, Seminar, Stammtisch, Outreach Veranstaltungen etc.</a:t>
            </a:r>
            <a:endParaRPr lang="de-DE" dirty="0">
              <a:solidFill>
                <a:srgbClr val="013476"/>
              </a:solidFill>
            </a:endParaRPr>
          </a:p>
          <a:p>
            <a:r>
              <a:rPr lang="de-DE" dirty="0" smtClean="0">
                <a:solidFill>
                  <a:srgbClr val="013476"/>
                </a:solidFill>
              </a:rPr>
              <a:t>Zentrale Angebote: Fellow-/Bachelor Schule Teilnahme Kollaborationstreffen etc.</a:t>
            </a:r>
          </a:p>
          <a:p>
            <a:pPr>
              <a:buFont typeface="Wingdings" panose="05000000000000000000" pitchFamily="2" charset="2"/>
              <a:buChar char="à"/>
              <a:tabLst>
                <a:tab pos="355600" algn="l"/>
              </a:tabLst>
            </a:pPr>
            <a:r>
              <a:rPr lang="de-DE" dirty="0" smtClean="0">
                <a:solidFill>
                  <a:srgbClr val="013476"/>
                </a:solidFill>
                <a:sym typeface="Wingdings" panose="05000000000000000000" pitchFamily="2" charset="2"/>
              </a:rPr>
              <a:t>Frühzeitig Vernetzung zwischen hochmotivierten + vorgebildeten Studierenden und Forschungsgruppen</a:t>
            </a:r>
          </a:p>
          <a:p>
            <a:pPr>
              <a:buFont typeface="Wingdings" panose="05000000000000000000" pitchFamily="2" charset="2"/>
              <a:buChar char="à"/>
              <a:tabLst>
                <a:tab pos="355600" algn="l"/>
              </a:tabLst>
            </a:pPr>
            <a:r>
              <a:rPr lang="de-DE" dirty="0" smtClean="0">
                <a:solidFill>
                  <a:srgbClr val="013476"/>
                </a:solidFill>
                <a:sym typeface="Wingdings" panose="05000000000000000000" pitchFamily="2" charset="2"/>
              </a:rPr>
              <a:t>Nachwuchs für Forschungsaufgaben und Outreach</a:t>
            </a:r>
          </a:p>
          <a:p>
            <a:pPr marL="0" indent="0">
              <a:buNone/>
              <a:tabLst>
                <a:tab pos="355600" algn="l"/>
              </a:tabLst>
            </a:pPr>
            <a:endParaRPr lang="de-DE" b="1" dirty="0" smtClean="0">
              <a:solidFill>
                <a:srgbClr val="013476"/>
              </a:solidFill>
            </a:endParaRPr>
          </a:p>
          <a:p>
            <a:endParaRPr lang="de-DE" dirty="0">
              <a:solidFill>
                <a:srgbClr val="013476"/>
              </a:solidFill>
            </a:endParaRPr>
          </a:p>
        </p:txBody>
      </p:sp>
      <p:pic>
        <p:nvPicPr>
          <p:cNvPr id="8" name="Grafik 7"/>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371998" y="2201"/>
            <a:ext cx="2776201" cy="1930577"/>
          </a:xfrm>
          <a:prstGeom prst="rect">
            <a:avLst/>
          </a:prstGeom>
        </p:spPr>
      </p:pic>
      <p:pic>
        <p:nvPicPr>
          <p:cNvPr id="10" name="Grafik 9"/>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6371999" y="4813134"/>
            <a:ext cx="2767927" cy="2035865"/>
          </a:xfrm>
          <a:prstGeom prst="rect">
            <a:avLst/>
          </a:prstGeom>
        </p:spPr>
      </p:pic>
      <p:grpSp>
        <p:nvGrpSpPr>
          <p:cNvPr id="19" name="Gruppieren 18"/>
          <p:cNvGrpSpPr/>
          <p:nvPr/>
        </p:nvGrpSpPr>
        <p:grpSpPr>
          <a:xfrm>
            <a:off x="348245" y="1038413"/>
            <a:ext cx="1425717" cy="1425717"/>
            <a:chOff x="348245" y="1038413"/>
            <a:chExt cx="1425717" cy="1425717"/>
          </a:xfrm>
        </p:grpSpPr>
        <p:pic>
          <p:nvPicPr>
            <p:cNvPr id="12" name="Grafik 11"/>
            <p:cNvPicPr>
              <a:picLocks noChangeAspect="1"/>
            </p:cNvPicPr>
            <p:nvPr/>
          </p:nvPicPr>
          <p:blipFill>
            <a:blip r:embed="rId5"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48245" y="1038413"/>
              <a:ext cx="1425717" cy="1425717"/>
            </a:xfrm>
            <a:prstGeom prst="rect">
              <a:avLst/>
            </a:prstGeom>
          </p:spPr>
        </p:pic>
        <p:sp>
          <p:nvSpPr>
            <p:cNvPr id="15" name="Textfeld 14"/>
            <p:cNvSpPr txBox="1"/>
            <p:nvPr/>
          </p:nvSpPr>
          <p:spPr>
            <a:xfrm>
              <a:off x="616903" y="2079000"/>
              <a:ext cx="900001" cy="315000"/>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600" b="0" i="0" u="none" strike="noStrike" kern="1200" cap="none" spc="0" normalizeH="0" baseline="0" noProof="0" dirty="0" smtClean="0">
                  <a:ln>
                    <a:noFill/>
                  </a:ln>
                  <a:solidFill>
                    <a:srgbClr val="002060"/>
                  </a:solidFill>
                  <a:effectLst/>
                  <a:uLnTx/>
                  <a:uFillTx/>
                  <a:latin typeface="Arial Narrow" panose="020B0606020202030204" pitchFamily="34" charset="0"/>
                  <a:ea typeface="+mn-ea"/>
                  <a:cs typeface="+mn-cs"/>
                </a:rPr>
                <a:t>SCHOOL</a:t>
              </a:r>
              <a:endParaRPr kumimoji="0" lang="de-DE" sz="1600" b="0" i="0" u="none" strike="noStrike" kern="1200" cap="none" spc="0" normalizeH="0" baseline="0" noProof="0" dirty="0">
                <a:ln>
                  <a:noFill/>
                </a:ln>
                <a:solidFill>
                  <a:srgbClr val="002060"/>
                </a:solidFill>
                <a:effectLst/>
                <a:uLnTx/>
                <a:uFillTx/>
                <a:latin typeface="Arial Narrow" panose="020B0606020202030204" pitchFamily="34" charset="0"/>
                <a:ea typeface="+mn-ea"/>
                <a:cs typeface="+mn-cs"/>
              </a:endParaRPr>
            </a:p>
          </p:txBody>
        </p:sp>
      </p:grpSp>
      <p:grpSp>
        <p:nvGrpSpPr>
          <p:cNvPr id="20" name="Gruppieren 19"/>
          <p:cNvGrpSpPr/>
          <p:nvPr/>
        </p:nvGrpSpPr>
        <p:grpSpPr>
          <a:xfrm>
            <a:off x="3098027" y="685813"/>
            <a:ext cx="1891236" cy="1850672"/>
            <a:chOff x="3098027" y="685813"/>
            <a:chExt cx="1891236" cy="1850672"/>
          </a:xfrm>
        </p:grpSpPr>
        <p:pic>
          <p:nvPicPr>
            <p:cNvPr id="13" name="Grafik 12"/>
            <p:cNvPicPr>
              <a:picLocks noChangeAspect="1"/>
            </p:cNvPicPr>
            <p:nvPr/>
          </p:nvPicPr>
          <p:blipFill>
            <a:blip r:embed="rId6"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100164" y="685813"/>
              <a:ext cx="1850672" cy="1850672"/>
            </a:xfrm>
            <a:prstGeom prst="rect">
              <a:avLst/>
            </a:prstGeom>
          </p:spPr>
        </p:pic>
        <p:sp>
          <p:nvSpPr>
            <p:cNvPr id="16" name="Textfeld 15"/>
            <p:cNvSpPr txBox="1"/>
            <p:nvPr/>
          </p:nvSpPr>
          <p:spPr>
            <a:xfrm>
              <a:off x="3098027" y="2087546"/>
              <a:ext cx="1891236" cy="3139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600" b="0" i="0" u="none" strike="noStrike" kern="1200" cap="none" spc="0" normalizeH="0" baseline="0" noProof="0" dirty="0" smtClean="0">
                  <a:ln>
                    <a:noFill/>
                  </a:ln>
                  <a:solidFill>
                    <a:srgbClr val="002060"/>
                  </a:solidFill>
                  <a:effectLst/>
                  <a:uLnTx/>
                  <a:uFillTx/>
                  <a:latin typeface="Arial Narrow" panose="020B0606020202030204" pitchFamily="34" charset="0"/>
                  <a:ea typeface="+mn-ea"/>
                  <a:cs typeface="+mn-cs"/>
                </a:rPr>
                <a:t>RESEARCH GROUPS</a:t>
              </a:r>
              <a:endParaRPr kumimoji="0" lang="de-DE" sz="1600" b="0" i="0" u="none" strike="noStrike" kern="1200" cap="none" spc="0" normalizeH="0" baseline="0" noProof="0" dirty="0">
                <a:ln>
                  <a:noFill/>
                </a:ln>
                <a:solidFill>
                  <a:srgbClr val="002060"/>
                </a:solidFill>
                <a:effectLst/>
                <a:uLnTx/>
                <a:uFillTx/>
                <a:latin typeface="Arial Narrow" panose="020B0606020202030204" pitchFamily="34" charset="0"/>
                <a:ea typeface="+mn-ea"/>
                <a:cs typeface="+mn-cs"/>
              </a:endParaRPr>
            </a:p>
          </p:txBody>
        </p:sp>
      </p:grpSp>
      <p:sp>
        <p:nvSpPr>
          <p:cNvPr id="21" name="Nach unten gekrümmter Pfeil 20"/>
          <p:cNvSpPr/>
          <p:nvPr/>
        </p:nvSpPr>
        <p:spPr>
          <a:xfrm>
            <a:off x="1773962" y="1309880"/>
            <a:ext cx="1324065" cy="544120"/>
          </a:xfrm>
          <a:prstGeom prst="curvedDownArrow">
            <a:avLst/>
          </a:prstGeom>
          <a:solidFill>
            <a:srgbClr val="CDC301"/>
          </a:solidFill>
          <a:ln>
            <a:solidFill>
              <a:srgbClr val="CDC3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sp>
        <p:nvSpPr>
          <p:cNvPr id="22" name="Textfeld 21"/>
          <p:cNvSpPr txBox="1"/>
          <p:nvPr/>
        </p:nvSpPr>
        <p:spPr>
          <a:xfrm rot="16200000">
            <a:off x="8052726" y="5761583"/>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DESY </a:t>
            </a:r>
            <a:r>
              <a:rPr kumimoji="0" lang="de-DE" sz="1000" b="0" i="0" u="none" strike="noStrike" kern="1200" cap="none" spc="0" normalizeH="0" baseline="0" noProof="0" dirty="0" err="1" smtClean="0">
                <a:ln>
                  <a:noFill/>
                </a:ln>
                <a:solidFill>
                  <a:srgbClr val="FFFFFF"/>
                </a:solidFill>
                <a:effectLst/>
                <a:uLnTx/>
                <a:uFillTx/>
                <a:latin typeface="Arial Narrow" panose="020B0606020202030204" pitchFamily="34" charset="0"/>
                <a:ea typeface="+mn-ea"/>
                <a:cs typeface="+mn-cs"/>
              </a:rPr>
              <a:t>by</a:t>
            </a: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Ashley Jones</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23" name="Textfeld 22"/>
          <p:cNvSpPr txBox="1"/>
          <p:nvPr/>
        </p:nvSpPr>
        <p:spPr>
          <a:xfrm rot="16200000">
            <a:off x="8041667" y="820584"/>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Saskia </a:t>
            </a:r>
            <a:r>
              <a:rPr kumimoji="0" lang="de-DE" sz="1000" b="0" i="0" u="none" strike="noStrike" kern="1200" cap="none" spc="0" normalizeH="0" baseline="0" noProof="0" dirty="0" err="1" smtClean="0">
                <a:ln>
                  <a:noFill/>
                </a:ln>
                <a:solidFill>
                  <a:srgbClr val="FFFFFF"/>
                </a:solidFill>
                <a:effectLst/>
                <a:uLnTx/>
                <a:uFillTx/>
                <a:latin typeface="Arial Narrow" panose="020B0606020202030204" pitchFamily="34" charset="0"/>
                <a:ea typeface="+mn-ea"/>
                <a:cs typeface="+mn-cs"/>
              </a:rPr>
              <a:t>Plura</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8C69603-1435-457C-BDE6-1AFDCD3947D9}" type="datetime1">
              <a:rPr kumimoji="0" lang="de-DE" sz="1200" b="0" i="0" u="none" strike="noStrike" kern="1200" cap="none" spc="0" normalizeH="0" baseline="0" noProof="0" smtClean="0">
                <a:ln>
                  <a:noFill/>
                </a:ln>
                <a:solidFill>
                  <a:srgbClr val="013476"/>
                </a:solidFill>
                <a:effectLst/>
                <a:uLnTx/>
                <a:uFillTx/>
                <a:latin typeface="Arial Narrow" panose="020B0606020202030204" pitchFamily="34" charset="0"/>
                <a:ea typeface="+mn-ea"/>
                <a:cs typeface="+mn-cs"/>
              </a:rPr>
              <a:t>07.03.2022</a:t>
            </a:fld>
            <a:endParaRPr kumimoji="0" lang="de-DE" sz="12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graphicFrame>
        <p:nvGraphicFramePr>
          <p:cNvPr id="25" name="Diagramm 24"/>
          <p:cNvGraphicFramePr>
            <a:graphicFrameLocks/>
          </p:cNvGraphicFramePr>
          <p:nvPr>
            <p:extLst/>
          </p:nvPr>
        </p:nvGraphicFramePr>
        <p:xfrm>
          <a:off x="6143296" y="2027007"/>
          <a:ext cx="3258784" cy="2905527"/>
        </p:xfrm>
        <a:graphic>
          <a:graphicData uri="http://schemas.openxmlformats.org/drawingml/2006/chart">
            <c:chart xmlns:c="http://schemas.openxmlformats.org/drawingml/2006/chart" xmlns:r="http://schemas.openxmlformats.org/officeDocument/2006/relationships" r:id="rId7"/>
          </a:graphicData>
        </a:graphic>
      </p:graphicFrame>
      <p:sp>
        <p:nvSpPr>
          <p:cNvPr id="3" name="Foliennummernplatzhalter 2"/>
          <p:cNvSpPr>
            <a:spLocks noGrp="1"/>
          </p:cNvSpPr>
          <p:nvPr>
            <p:ph type="sldNum" sz="quarter" idx="12"/>
          </p:nvPr>
        </p:nvSpPr>
        <p:spPr/>
        <p:txBody>
          <a:bodyPr/>
          <a:lstStyle/>
          <a:p>
            <a:fld id="{13EBA283-81CD-428D-9703-4AE41BDC50AA}" type="slidenum">
              <a:rPr lang="de-DE" smtClean="0"/>
              <a:pPr/>
              <a:t>11</a:t>
            </a:fld>
            <a:endParaRPr lang="de-DE" dirty="0"/>
          </a:p>
        </p:txBody>
      </p:sp>
    </p:spTree>
    <p:extLst>
      <p:ext uri="{BB962C8B-B14F-4D97-AF65-F5344CB8AC3E}">
        <p14:creationId xmlns:p14="http://schemas.microsoft.com/office/powerpoint/2010/main" val="2396494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idx="1"/>
          </p:nvPr>
        </p:nvSpPr>
        <p:spPr>
          <a:xfrm>
            <a:off x="400882" y="979564"/>
            <a:ext cx="8941117" cy="4384435"/>
          </a:xfrm>
        </p:spPr>
        <p:txBody>
          <a:bodyPr/>
          <a:lstStyle/>
          <a:p>
            <a:pPr>
              <a:lnSpc>
                <a:spcPts val="2800"/>
              </a:lnSpc>
              <a:spcBef>
                <a:spcPts val="0"/>
              </a:spcBef>
            </a:pPr>
            <a:r>
              <a:rPr lang="en-US" sz="2000" dirty="0" smtClean="0">
                <a:solidFill>
                  <a:srgbClr val="013476"/>
                </a:solidFill>
              </a:rPr>
              <a:t>2012 Internship at TU Dresden</a:t>
            </a:r>
          </a:p>
          <a:p>
            <a:pPr>
              <a:lnSpc>
                <a:spcPts val="2800"/>
              </a:lnSpc>
              <a:spcBef>
                <a:spcPts val="0"/>
              </a:spcBef>
            </a:pPr>
            <a:r>
              <a:rPr lang="en-US" sz="2000" dirty="0" smtClean="0">
                <a:solidFill>
                  <a:srgbClr val="013476"/>
                </a:solidFill>
              </a:rPr>
              <a:t>2013 Workshop at CERN</a:t>
            </a:r>
          </a:p>
          <a:p>
            <a:pPr>
              <a:lnSpc>
                <a:spcPts val="2800"/>
              </a:lnSpc>
              <a:spcBef>
                <a:spcPts val="0"/>
              </a:spcBef>
            </a:pPr>
            <a:r>
              <a:rPr lang="en-US" sz="2000" dirty="0" smtClean="0">
                <a:solidFill>
                  <a:srgbClr val="013476"/>
                </a:solidFill>
              </a:rPr>
              <a:t>2013/14 Own </a:t>
            </a:r>
            <a:r>
              <a:rPr lang="en-US" sz="2000" dirty="0">
                <a:solidFill>
                  <a:srgbClr val="013476"/>
                </a:solidFill>
              </a:rPr>
              <a:t>research project, supervised at CERN + </a:t>
            </a:r>
            <a:r>
              <a:rPr lang="en-US" sz="2000" dirty="0" smtClean="0">
                <a:solidFill>
                  <a:srgbClr val="013476"/>
                </a:solidFill>
              </a:rPr>
              <a:t>TUD </a:t>
            </a:r>
          </a:p>
          <a:p>
            <a:pPr>
              <a:lnSpc>
                <a:spcPts val="2800"/>
              </a:lnSpc>
              <a:spcBef>
                <a:spcPts val="0"/>
              </a:spcBef>
            </a:pPr>
            <a:r>
              <a:rPr lang="en-US" sz="2000" dirty="0" smtClean="0">
                <a:solidFill>
                  <a:srgbClr val="013476"/>
                </a:solidFill>
                <a:cs typeface="Arial" panose="020B0604020202020204" pitchFamily="34" charset="0"/>
              </a:rPr>
              <a:t>2015-17 Physics (BA) in Hamburg, </a:t>
            </a:r>
            <a:r>
              <a:rPr lang="en-US" dirty="0">
                <a:cs typeface="Arial" panose="020B0604020202020204" pitchFamily="34" charset="0"/>
              </a:rPr>
              <a:t>i</a:t>
            </a:r>
            <a:r>
              <a:rPr lang="en-US" dirty="0" smtClean="0">
                <a:solidFill>
                  <a:srgbClr val="013476"/>
                </a:solidFill>
                <a:cs typeface="Arial" panose="020B0604020202020204" pitchFamily="34" charset="0"/>
              </a:rPr>
              <a:t>nternship 3. Semester in CMS group</a:t>
            </a:r>
          </a:p>
          <a:p>
            <a:pPr>
              <a:lnSpc>
                <a:spcPts val="2800"/>
              </a:lnSpc>
              <a:spcBef>
                <a:spcPts val="0"/>
              </a:spcBef>
            </a:pPr>
            <a:r>
              <a:rPr lang="en-US" sz="2000" dirty="0" smtClean="0">
                <a:solidFill>
                  <a:srgbClr val="013476"/>
                </a:solidFill>
                <a:cs typeface="Arial" panose="020B0604020202020204" pitchFamily="34" charset="0"/>
              </a:rPr>
              <a:t>2018-20 Physics (MA) in Krakow + Heidelberg</a:t>
            </a:r>
          </a:p>
          <a:p>
            <a:pPr>
              <a:lnSpc>
                <a:spcPts val="2800"/>
              </a:lnSpc>
              <a:spcBef>
                <a:spcPts val="0"/>
              </a:spcBef>
            </a:pPr>
            <a:r>
              <a:rPr lang="en-US" sz="2000" dirty="0" smtClean="0">
                <a:solidFill>
                  <a:srgbClr val="013476"/>
                </a:solidFill>
                <a:cs typeface="Arial" panose="020B0604020202020204" pitchFamily="34" charset="0"/>
              </a:rPr>
              <a:t>2019 CERN Summer Student </a:t>
            </a:r>
          </a:p>
          <a:p>
            <a:pPr>
              <a:lnSpc>
                <a:spcPts val="2800"/>
              </a:lnSpc>
              <a:spcBef>
                <a:spcPts val="0"/>
              </a:spcBef>
            </a:pPr>
            <a:r>
              <a:rPr lang="en-US" sz="2000" dirty="0" smtClean="0">
                <a:solidFill>
                  <a:srgbClr val="013476"/>
                </a:solidFill>
                <a:cs typeface="Arial" panose="020B0604020202020204" pitchFamily="34" charset="0"/>
              </a:rPr>
              <a:t>Now Master Thesis with the </a:t>
            </a:r>
            <a:r>
              <a:rPr lang="en-US" sz="2000" dirty="0" err="1" smtClean="0">
                <a:solidFill>
                  <a:srgbClr val="013476"/>
                </a:solidFill>
                <a:cs typeface="Arial" panose="020B0604020202020204" pitchFamily="34" charset="0"/>
              </a:rPr>
              <a:t>LHCb</a:t>
            </a:r>
            <a:r>
              <a:rPr lang="en-US" sz="2000" dirty="0" smtClean="0">
                <a:solidFill>
                  <a:srgbClr val="013476"/>
                </a:solidFill>
                <a:cs typeface="Arial" panose="020B0604020202020204" pitchFamily="34" charset="0"/>
              </a:rPr>
              <a:t> group Heidelberg (S. </a:t>
            </a:r>
            <a:r>
              <a:rPr lang="en-US" sz="2000" dirty="0" err="1" smtClean="0">
                <a:solidFill>
                  <a:srgbClr val="013476"/>
                </a:solidFill>
                <a:cs typeface="Arial" panose="020B0604020202020204" pitchFamily="34" charset="0"/>
              </a:rPr>
              <a:t>Hansmann</a:t>
            </a:r>
            <a:r>
              <a:rPr lang="en-US" sz="2000" dirty="0" smtClean="0">
                <a:solidFill>
                  <a:srgbClr val="013476"/>
                </a:solidFill>
                <a:cs typeface="Arial" panose="020B0604020202020204" pitchFamily="34" charset="0"/>
              </a:rPr>
              <a:t>-Menzemer)</a:t>
            </a:r>
          </a:p>
          <a:p>
            <a:pPr>
              <a:lnSpc>
                <a:spcPct val="100000"/>
              </a:lnSpc>
              <a:spcBef>
                <a:spcPts val="0"/>
              </a:spcBef>
            </a:pPr>
            <a:endParaRPr lang="en-US" sz="2000" dirty="0" smtClean="0">
              <a:solidFill>
                <a:srgbClr val="013476"/>
              </a:solidFill>
              <a:cs typeface="Arial" panose="020B0604020202020204" pitchFamily="34" charset="0"/>
            </a:endParaRPr>
          </a:p>
          <a:p>
            <a:pPr>
              <a:spcBef>
                <a:spcPts val="0"/>
              </a:spcBef>
            </a:pPr>
            <a:endParaRPr lang="en-US" sz="2000" dirty="0">
              <a:solidFill>
                <a:srgbClr val="013476"/>
              </a:solidFill>
              <a:cs typeface="Arial" panose="020B0604020202020204" pitchFamily="34" charset="0"/>
            </a:endParaRPr>
          </a:p>
          <a:p>
            <a:pPr marL="0" indent="0">
              <a:buNone/>
            </a:pPr>
            <a:endParaRPr lang="en-US" sz="2000" dirty="0" smtClean="0">
              <a:solidFill>
                <a:srgbClr val="013476"/>
              </a:solidFill>
              <a:ea typeface="ヒラギノ角ゴ Pro W3"/>
              <a:cs typeface="Arial" panose="020B0604020202020204" pitchFamily="34" charset="0"/>
            </a:endParaRPr>
          </a:p>
        </p:txBody>
      </p:sp>
      <p:sp>
        <p:nvSpPr>
          <p:cNvPr id="2" name="Titel 1"/>
          <p:cNvSpPr>
            <a:spLocks noGrp="1"/>
          </p:cNvSpPr>
          <p:nvPr>
            <p:ph type="title"/>
          </p:nvPr>
        </p:nvSpPr>
        <p:spPr/>
        <p:txBody>
          <a:bodyPr/>
          <a:lstStyle/>
          <a:p>
            <a:r>
              <a:rPr lang="de-DE" dirty="0" err="1">
                <a:solidFill>
                  <a:srgbClr val="0070C0"/>
                </a:solidFill>
              </a:rPr>
              <a:t>R</a:t>
            </a:r>
            <a:r>
              <a:rPr lang="de-DE" dirty="0" err="1" smtClean="0">
                <a:solidFill>
                  <a:srgbClr val="0070C0"/>
                </a:solidFill>
              </a:rPr>
              <a:t>ole</a:t>
            </a:r>
            <a:r>
              <a:rPr lang="de-DE" dirty="0" smtClean="0">
                <a:solidFill>
                  <a:srgbClr val="0070C0"/>
                </a:solidFill>
              </a:rPr>
              <a:t> </a:t>
            </a:r>
            <a:r>
              <a:rPr lang="de-DE" dirty="0" err="1" smtClean="0">
                <a:solidFill>
                  <a:srgbClr val="0070C0"/>
                </a:solidFill>
              </a:rPr>
              <a:t>model</a:t>
            </a:r>
            <a:r>
              <a:rPr lang="de-DE" dirty="0" smtClean="0">
                <a:solidFill>
                  <a:srgbClr val="0070C0"/>
                </a:solidFill>
              </a:rPr>
              <a:t> </a:t>
            </a:r>
            <a:r>
              <a:rPr lang="de-DE" dirty="0" err="1" smtClean="0">
                <a:solidFill>
                  <a:srgbClr val="0070C0"/>
                </a:solidFill>
              </a:rPr>
              <a:t>Rowina</a:t>
            </a:r>
            <a:r>
              <a:rPr lang="de-DE" dirty="0" smtClean="0">
                <a:solidFill>
                  <a:srgbClr val="0070C0"/>
                </a:solidFill>
              </a:rPr>
              <a:t> Caspary</a:t>
            </a:r>
            <a:endParaRPr lang="de-DE" dirty="0">
              <a:solidFill>
                <a:srgbClr val="0070C0"/>
              </a:solidFill>
            </a:endParaRPr>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2F1E601-1DE4-45CC-891D-7277B71996D3}"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Foliennummernplatzhalter 2"/>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BA283-81CD-428D-9703-4AE41BDC50AA}"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13" name="Grafik 12"/>
          <p:cNvPicPr/>
          <p:nvPr/>
        </p:nvPicPr>
        <p:blipFill rotWithShape="1">
          <a:blip r:embed="rId3" cstate="print">
            <a:extLst>
              <a:ext uri="{28A0092B-C50C-407E-A947-70E740481C1C}">
                <a14:useLocalDpi xmlns:a14="http://schemas.microsoft.com/office/drawing/2010/main" val="0"/>
              </a:ext>
            </a:extLst>
          </a:blip>
          <a:srcRect/>
          <a:stretch/>
        </p:blipFill>
        <p:spPr bwMode="auto">
          <a:xfrm>
            <a:off x="4190144" y="3744000"/>
            <a:ext cx="1845000" cy="2520000"/>
          </a:xfrm>
          <a:prstGeom prst="rect">
            <a:avLst/>
          </a:prstGeom>
          <a:ln>
            <a:noFill/>
          </a:ln>
          <a:extLst>
            <a:ext uri="{53640926-AAD7-44D8-BBD7-CCE9431645EC}">
              <a14:shadowObscured xmlns:a14="http://schemas.microsoft.com/office/drawing/2010/main"/>
            </a:ext>
          </a:extLst>
        </p:spPr>
      </p:pic>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b="-979"/>
          <a:stretch/>
        </p:blipFill>
        <p:spPr>
          <a:xfrm>
            <a:off x="6457948" y="3744000"/>
            <a:ext cx="1963258" cy="2520000"/>
          </a:xfrm>
          <a:prstGeom prst="rect">
            <a:avLst/>
          </a:prstGeom>
        </p:spPr>
      </p:pic>
      <p:pic>
        <p:nvPicPr>
          <p:cNvPr id="12" name="Grafik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86616" y="3744000"/>
            <a:ext cx="2780723" cy="2520000"/>
          </a:xfrm>
          <a:prstGeom prst="rect">
            <a:avLst/>
          </a:prstGeom>
        </p:spPr>
      </p:pic>
      <p:pic>
        <p:nvPicPr>
          <p:cNvPr id="19" name="Grafik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7000" y="1629000"/>
            <a:ext cx="508952" cy="526327"/>
          </a:xfrm>
          <a:prstGeom prst="rect">
            <a:avLst/>
          </a:prstGeom>
        </p:spPr>
      </p:pic>
    </p:spTree>
    <p:extLst>
      <p:ext uri="{BB962C8B-B14F-4D97-AF65-F5344CB8AC3E}">
        <p14:creationId xmlns:p14="http://schemas.microsoft.com/office/powerpoint/2010/main" val="2972168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00883" y="979565"/>
            <a:ext cx="5827301" cy="4033611"/>
          </a:xfrm>
        </p:spPr>
        <p:txBody>
          <a:bodyPr/>
          <a:lstStyle/>
          <a:p>
            <a:pPr marL="0" indent="0">
              <a:buNone/>
            </a:pPr>
            <a:r>
              <a:rPr lang="de-DE" dirty="0" smtClean="0">
                <a:hlinkClick r:id="rId2"/>
              </a:rPr>
              <a:t>Webseite</a:t>
            </a:r>
            <a:r>
              <a:rPr lang="de-DE" dirty="0" smtClean="0"/>
              <a:t> (Relaunch in Arbeit)</a:t>
            </a:r>
          </a:p>
          <a:p>
            <a:pPr marL="0" indent="0">
              <a:buNone/>
            </a:pPr>
            <a:endParaRPr lang="de-DE" dirty="0" smtClean="0"/>
          </a:p>
          <a:p>
            <a:pPr marL="0" indent="0">
              <a:buNone/>
            </a:pPr>
            <a:r>
              <a:rPr lang="de-DE" dirty="0" smtClean="0"/>
              <a:t>Magazin „</a:t>
            </a:r>
            <a:r>
              <a:rPr lang="de-DE" dirty="0" err="1" smtClean="0"/>
              <a:t>teilchenwelten</a:t>
            </a:r>
            <a:r>
              <a:rPr lang="de-DE" dirty="0" smtClean="0"/>
              <a:t>“ 3 x pro Jahr (</a:t>
            </a:r>
            <a:r>
              <a:rPr lang="de-DE" dirty="0" smtClean="0">
                <a:hlinkClick r:id="rId3"/>
              </a:rPr>
              <a:t>Abo</a:t>
            </a:r>
            <a:r>
              <a:rPr lang="de-DE" dirty="0" smtClean="0"/>
              <a:t>) </a:t>
            </a:r>
          </a:p>
          <a:p>
            <a:pPr marL="0" indent="0">
              <a:buNone/>
            </a:pPr>
            <a:endParaRPr lang="de-DE" dirty="0">
              <a:hlinkClick r:id="rId4"/>
            </a:endParaRPr>
          </a:p>
          <a:p>
            <a:pPr marL="0" indent="0">
              <a:buNone/>
            </a:pPr>
            <a:r>
              <a:rPr lang="de-DE" dirty="0" smtClean="0">
                <a:hlinkClick r:id="rId4"/>
              </a:rPr>
              <a:t>YouTube-Videos</a:t>
            </a:r>
            <a:r>
              <a:rPr lang="de-DE" dirty="0" smtClean="0"/>
              <a:t> „Netzwerk Teilchenwelt mit Moritz“</a:t>
            </a:r>
          </a:p>
          <a:p>
            <a:pPr marL="0" indent="0">
              <a:buNone/>
            </a:pPr>
            <a:endParaRPr lang="de-DE" dirty="0" smtClean="0">
              <a:hlinkClick r:id="rId5"/>
            </a:endParaRPr>
          </a:p>
          <a:p>
            <a:pPr marL="0" indent="0">
              <a:buNone/>
            </a:pPr>
            <a:r>
              <a:rPr lang="de-DE" dirty="0" smtClean="0">
                <a:hlinkClick r:id="rId5"/>
              </a:rPr>
              <a:t>Facebook</a:t>
            </a:r>
            <a:r>
              <a:rPr lang="de-DE" dirty="0" smtClean="0"/>
              <a:t> 					 </a:t>
            </a:r>
            <a:r>
              <a:rPr lang="de-DE" dirty="0" smtClean="0">
                <a:hlinkClick r:id="rId6"/>
              </a:rPr>
              <a:t>Instagram</a:t>
            </a:r>
            <a:endParaRPr lang="de-DE" dirty="0" smtClean="0"/>
          </a:p>
          <a:p>
            <a:pPr marL="0" indent="0">
              <a:buNone/>
            </a:pPr>
            <a:endParaRPr lang="de-DE" dirty="0"/>
          </a:p>
        </p:txBody>
      </p:sp>
      <p:sp>
        <p:nvSpPr>
          <p:cNvPr id="3" name="Titel 2"/>
          <p:cNvSpPr>
            <a:spLocks noGrp="1"/>
          </p:cNvSpPr>
          <p:nvPr>
            <p:ph type="title"/>
          </p:nvPr>
        </p:nvSpPr>
        <p:spPr/>
        <p:txBody>
          <a:bodyPr/>
          <a:lstStyle/>
          <a:p>
            <a:r>
              <a:rPr lang="de-DE" dirty="0" smtClean="0"/>
              <a:t>Unsere Kommunikationswege</a:t>
            </a:r>
            <a:endParaRPr lang="de-DE" dirty="0"/>
          </a:p>
        </p:txBody>
      </p:sp>
      <p:sp>
        <p:nvSpPr>
          <p:cNvPr id="4" name="Datumsplatzhalter 3"/>
          <p:cNvSpPr>
            <a:spLocks noGrp="1"/>
          </p:cNvSpPr>
          <p:nvPr>
            <p:ph type="dt" sz="half" idx="2"/>
          </p:nvPr>
        </p:nvSpPr>
        <p:spPr/>
        <p:txBody>
          <a:bodyPr/>
          <a:lstStyle/>
          <a:p>
            <a:fld id="{D0CAAAD3-D6B1-4882-BE1D-766EE07BC39E}" type="datetime1">
              <a:rPr lang="de-DE" smtClean="0">
                <a:solidFill>
                  <a:prstClr val="black">
                    <a:tint val="75000"/>
                  </a:prstClr>
                </a:solidFill>
              </a:rPr>
              <a:t>07.03.2022</a:t>
            </a:fld>
            <a:endParaRPr lang="de-DE" dirty="0">
              <a:solidFill>
                <a:prstClr val="black">
                  <a:tint val="75000"/>
                </a:prstClr>
              </a:solidFill>
            </a:endParaRPr>
          </a:p>
        </p:txBody>
      </p:sp>
      <p:sp>
        <p:nvSpPr>
          <p:cNvPr id="5" name="Foliennummernplatzhalter 4"/>
          <p:cNvSpPr>
            <a:spLocks noGrp="1"/>
          </p:cNvSpPr>
          <p:nvPr>
            <p:ph type="sldNum" sz="quarter" idx="4"/>
          </p:nvPr>
        </p:nvSpPr>
        <p:spPr/>
        <p:txBody>
          <a:bodyPr/>
          <a:lstStyle/>
          <a:p>
            <a:fld id="{11C5BE8C-9F8F-44AB-AE64-AC69ABD3DD03}" type="slidenum">
              <a:rPr lang="de-DE" smtClean="0">
                <a:solidFill>
                  <a:prstClr val="black">
                    <a:tint val="75000"/>
                  </a:prstClr>
                </a:solidFill>
              </a:rPr>
              <a:pPr/>
              <a:t>13</a:t>
            </a:fld>
            <a:endParaRPr lang="de-DE" dirty="0">
              <a:solidFill>
                <a:prstClr val="black">
                  <a:tint val="75000"/>
                </a:prstClr>
              </a:solidFill>
            </a:endParaRPr>
          </a:p>
        </p:txBody>
      </p:sp>
      <p:pic>
        <p:nvPicPr>
          <p:cNvPr id="6" name="Grafik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27606" y="2235645"/>
            <a:ext cx="2055241" cy="1177180"/>
          </a:xfrm>
          <a:prstGeom prst="rect">
            <a:avLst/>
          </a:prstGeom>
        </p:spPr>
      </p:pic>
      <p:pic>
        <p:nvPicPr>
          <p:cNvPr id="7" name="Grafik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596526" y="150309"/>
            <a:ext cx="2030277" cy="1772612"/>
          </a:xfrm>
          <a:prstGeom prst="rect">
            <a:avLst/>
          </a:prstGeom>
        </p:spPr>
      </p:pic>
      <p:pic>
        <p:nvPicPr>
          <p:cNvPr id="8" name="Grafik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4108" y="3702637"/>
            <a:ext cx="3889429" cy="2637106"/>
          </a:xfrm>
          <a:prstGeom prst="rect">
            <a:avLst/>
          </a:prstGeom>
        </p:spPr>
      </p:pic>
      <p:pic>
        <p:nvPicPr>
          <p:cNvPr id="9" name="Grafik 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639315" y="3702637"/>
            <a:ext cx="2785425" cy="2637106"/>
          </a:xfrm>
          <a:prstGeom prst="rect">
            <a:avLst/>
          </a:prstGeom>
        </p:spPr>
      </p:pic>
    </p:spTree>
    <p:extLst>
      <p:ext uri="{BB962C8B-B14F-4D97-AF65-F5344CB8AC3E}">
        <p14:creationId xmlns:p14="http://schemas.microsoft.com/office/powerpoint/2010/main" val="22468472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Win</a:t>
            </a:r>
            <a:r>
              <a:rPr lang="de-DE" baseline="30000" dirty="0" smtClean="0"/>
              <a:t>4</a:t>
            </a:r>
            <a:r>
              <a:rPr lang="de-DE" dirty="0" smtClean="0"/>
              <a:t> Situation für alle Beteiligten</a:t>
            </a:r>
            <a:endParaRPr lang="de-DE" dirty="0"/>
          </a:p>
        </p:txBody>
      </p:sp>
      <p:sp>
        <p:nvSpPr>
          <p:cNvPr id="8" name="Date Placeholder 3"/>
          <p:cNvSpPr>
            <a:spLocks noGrp="1"/>
          </p:cNvSpPr>
          <p:nvPr>
            <p:ph type="dt" sz="half" idx="10"/>
          </p:nvPr>
        </p:nvSpPr>
        <p:spPr/>
        <p:txBody>
          <a:bodyPr/>
          <a:lstStyle/>
          <a:p>
            <a:fld id="{57733DBD-C2CC-4B68-B592-E41DA6F672B5}" type="datetime1">
              <a:rPr lang="de-DE" smtClean="0"/>
              <a:t>07.03.2022</a:t>
            </a:fld>
            <a:endParaRPr lang="de-DE" dirty="0"/>
          </a:p>
        </p:txBody>
      </p:sp>
      <p:sp>
        <p:nvSpPr>
          <p:cNvPr id="6" name="Textplatzhalter 5"/>
          <p:cNvSpPr>
            <a:spLocks noGrp="1"/>
          </p:cNvSpPr>
          <p:nvPr>
            <p:ph sz="quarter" idx="13"/>
          </p:nvPr>
        </p:nvSpPr>
        <p:spPr/>
        <p:txBody>
          <a:bodyPr/>
          <a:lstStyle/>
          <a:p>
            <a:pPr>
              <a:spcBef>
                <a:spcPts val="0"/>
              </a:spcBef>
            </a:pPr>
            <a:r>
              <a:rPr lang="de-DE" dirty="0" smtClean="0"/>
              <a:t>Jugendliche </a:t>
            </a:r>
          </a:p>
          <a:p>
            <a:pPr lvl="1">
              <a:spcBef>
                <a:spcPts val="0"/>
              </a:spcBef>
            </a:pPr>
            <a:r>
              <a:rPr lang="de-DE" sz="1800" dirty="0" smtClean="0"/>
              <a:t>Forschung erleben</a:t>
            </a:r>
          </a:p>
          <a:p>
            <a:pPr lvl="1">
              <a:spcBef>
                <a:spcPts val="0"/>
              </a:spcBef>
            </a:pPr>
            <a:r>
              <a:rPr lang="de-DE" sz="1800" dirty="0" smtClean="0"/>
              <a:t>Kontakte zu Unis und Forschenden</a:t>
            </a:r>
          </a:p>
          <a:p>
            <a:pPr lvl="1">
              <a:spcBef>
                <a:spcPts val="0"/>
              </a:spcBef>
            </a:pPr>
            <a:r>
              <a:rPr lang="de-DE" sz="1800" dirty="0"/>
              <a:t>Studienentscheidung</a:t>
            </a:r>
          </a:p>
          <a:p>
            <a:pPr lvl="1">
              <a:spcBef>
                <a:spcPts val="0"/>
              </a:spcBef>
            </a:pPr>
            <a:r>
              <a:rPr lang="de-DE" sz="1800" dirty="0" smtClean="0"/>
              <a:t>bundesweite Kontakte untereinander (Fellows)</a:t>
            </a:r>
          </a:p>
          <a:p>
            <a:pPr lvl="1">
              <a:spcBef>
                <a:spcPts val="0"/>
              </a:spcBef>
            </a:pPr>
            <a:r>
              <a:rPr lang="de-DE" sz="1800" dirty="0" smtClean="0"/>
              <a:t>Förderung im Studium</a:t>
            </a:r>
          </a:p>
          <a:p>
            <a:pPr marL="622300" lvl="2" indent="0">
              <a:buNone/>
            </a:pPr>
            <a:r>
              <a:rPr lang="de-DE" sz="1300" i="1" dirty="0" smtClean="0"/>
              <a:t>„Das </a:t>
            </a:r>
            <a:r>
              <a:rPr lang="de-DE" sz="1300" i="1" dirty="0"/>
              <a:t>Netzwerk Teilchenwelt bietet die Möglichkeit, Physik "richtig" zu erleben. In der Schule wird meist trockener Stoff vermittelt mit wenig Bezug zur aktuellen Physik. Durch meine Aktivitäten wurde mein Gedanke, Physik zu studieren, bestärkt. Das hat mir auch den Willen gegeben, die schwere Anfangsphase im Studium zu überwinden</a:t>
            </a:r>
            <a:r>
              <a:rPr lang="de-DE" sz="1300" i="1" dirty="0" smtClean="0"/>
              <a:t>.“</a:t>
            </a:r>
            <a:endParaRPr lang="de-DE" sz="1300" dirty="0" smtClean="0"/>
          </a:p>
          <a:p>
            <a:pPr>
              <a:spcBef>
                <a:spcPts val="600"/>
              </a:spcBef>
            </a:pPr>
            <a:r>
              <a:rPr lang="de-DE" dirty="0" smtClean="0"/>
              <a:t>Lehrkräfte</a:t>
            </a:r>
          </a:p>
          <a:p>
            <a:pPr lvl="1">
              <a:spcBef>
                <a:spcPts val="0"/>
              </a:spcBef>
            </a:pPr>
            <a:r>
              <a:rPr lang="de-DE" sz="1800" dirty="0" smtClean="0"/>
              <a:t>Persönliche Weiterbildung</a:t>
            </a:r>
          </a:p>
          <a:p>
            <a:pPr lvl="1">
              <a:spcBef>
                <a:spcPts val="0"/>
              </a:spcBef>
            </a:pPr>
            <a:r>
              <a:rPr lang="de-DE" sz="1800" dirty="0" smtClean="0"/>
              <a:t>Fachliche Qualifikation</a:t>
            </a:r>
          </a:p>
          <a:p>
            <a:pPr lvl="1">
              <a:spcBef>
                <a:spcPts val="0"/>
              </a:spcBef>
            </a:pPr>
            <a:r>
              <a:rPr lang="de-DE" sz="1800" dirty="0" smtClean="0"/>
              <a:t>Austausch mit </a:t>
            </a:r>
            <a:r>
              <a:rPr lang="de-DE" sz="1800" dirty="0" err="1" smtClean="0"/>
              <a:t>Kolleg:innen</a:t>
            </a:r>
            <a:r>
              <a:rPr lang="de-DE" sz="1800" dirty="0" smtClean="0"/>
              <a:t> und Forschenden</a:t>
            </a:r>
          </a:p>
          <a:p>
            <a:pPr lvl="1">
              <a:spcBef>
                <a:spcPts val="0"/>
              </a:spcBef>
            </a:pPr>
            <a:r>
              <a:rPr lang="de-DE" sz="1800" dirty="0" smtClean="0"/>
              <a:t>Anregungen und Materialien für den eigenen </a:t>
            </a:r>
          </a:p>
          <a:p>
            <a:pPr marL="355600" lvl="1" indent="0">
              <a:spcBef>
                <a:spcPts val="0"/>
              </a:spcBef>
              <a:buNone/>
              <a:tabLst>
                <a:tab pos="714375" algn="l"/>
              </a:tabLst>
            </a:pPr>
            <a:r>
              <a:rPr lang="de-DE" sz="1800" dirty="0"/>
              <a:t>	</a:t>
            </a:r>
            <a:r>
              <a:rPr lang="de-DE" sz="1800" dirty="0" smtClean="0"/>
              <a:t>Unterricht</a:t>
            </a:r>
          </a:p>
        </p:txBody>
      </p:sp>
      <p:pic>
        <p:nvPicPr>
          <p:cNvPr id="3" name="Grafik 2"/>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6079220" y="1700808"/>
            <a:ext cx="2831698" cy="1656184"/>
          </a:xfrm>
          <a:prstGeom prst="rect">
            <a:avLst/>
          </a:prstGeom>
        </p:spPr>
      </p:pic>
      <p:sp>
        <p:nvSpPr>
          <p:cNvPr id="11" name="Fußzeilenplatzhalter 5"/>
          <p:cNvSpPr txBox="1">
            <a:spLocks/>
          </p:cNvSpPr>
          <p:nvPr/>
        </p:nvSpPr>
        <p:spPr>
          <a:xfrm>
            <a:off x="7101456" y="5933567"/>
            <a:ext cx="2023238"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t>Fotos: Netzwerk Teilchenwelt</a:t>
            </a:r>
            <a:endParaRPr lang="de-DE" dirty="0"/>
          </a:p>
        </p:txBody>
      </p:sp>
      <p:pic>
        <p:nvPicPr>
          <p:cNvPr id="4" name="Grafik 3"/>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6079220" y="4293096"/>
            <a:ext cx="2737271" cy="1640471"/>
          </a:xfrm>
          <a:prstGeom prst="rect">
            <a:avLst/>
          </a:prstGeom>
        </p:spPr>
      </p:pic>
      <p:sp>
        <p:nvSpPr>
          <p:cNvPr id="5" name="Foliennummernplatzhalter 4"/>
          <p:cNvSpPr>
            <a:spLocks noGrp="1"/>
          </p:cNvSpPr>
          <p:nvPr>
            <p:ph type="sldNum" sz="quarter" idx="12"/>
          </p:nvPr>
        </p:nvSpPr>
        <p:spPr/>
        <p:txBody>
          <a:bodyPr/>
          <a:lstStyle/>
          <a:p>
            <a:fld id="{13EBA283-81CD-428D-9703-4AE41BDC50AA}" type="slidenum">
              <a:rPr lang="de-DE" smtClean="0"/>
              <a:pPr/>
              <a:t>14</a:t>
            </a:fld>
            <a:endParaRPr lang="de-DE" dirty="0"/>
          </a:p>
        </p:txBody>
      </p:sp>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4368" y="117480"/>
            <a:ext cx="995444" cy="1008828"/>
          </a:xfrm>
          <a:prstGeom prst="rect">
            <a:avLst/>
          </a:prstGeom>
        </p:spPr>
      </p:pic>
    </p:spTree>
    <p:extLst>
      <p:ext uri="{BB962C8B-B14F-4D97-AF65-F5344CB8AC3E}">
        <p14:creationId xmlns:p14="http://schemas.microsoft.com/office/powerpoint/2010/main" val="3224279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Win</a:t>
            </a:r>
            <a:r>
              <a:rPr lang="de-DE" baseline="30000" dirty="0" smtClean="0"/>
              <a:t>4</a:t>
            </a:r>
            <a:r>
              <a:rPr lang="de-DE" dirty="0" smtClean="0"/>
              <a:t> Situation für alle Beteiligten</a:t>
            </a:r>
            <a:endParaRPr lang="de-DE" dirty="0"/>
          </a:p>
        </p:txBody>
      </p:sp>
      <p:sp>
        <p:nvSpPr>
          <p:cNvPr id="8" name="Date Placeholder 3"/>
          <p:cNvSpPr>
            <a:spLocks noGrp="1"/>
          </p:cNvSpPr>
          <p:nvPr>
            <p:ph type="dt" sz="half" idx="10"/>
          </p:nvPr>
        </p:nvSpPr>
        <p:spPr/>
        <p:txBody>
          <a:bodyPr/>
          <a:lstStyle/>
          <a:p>
            <a:fld id="{8001BE66-0672-4C48-89C2-0D010DCFA5CF}" type="datetime1">
              <a:rPr lang="de-DE" smtClean="0"/>
              <a:t>07.03.2022</a:t>
            </a:fld>
            <a:endParaRPr lang="de-DE" dirty="0"/>
          </a:p>
        </p:txBody>
      </p:sp>
      <p:sp>
        <p:nvSpPr>
          <p:cNvPr id="6" name="Textplatzhalter 5"/>
          <p:cNvSpPr>
            <a:spLocks noGrp="1"/>
          </p:cNvSpPr>
          <p:nvPr>
            <p:ph sz="quarter" idx="13"/>
          </p:nvPr>
        </p:nvSpPr>
        <p:spPr>
          <a:xfrm>
            <a:off x="971600" y="1772816"/>
            <a:ext cx="4968552" cy="4535487"/>
          </a:xfrm>
        </p:spPr>
        <p:txBody>
          <a:bodyPr/>
          <a:lstStyle/>
          <a:p>
            <a:pPr>
              <a:spcBef>
                <a:spcPts val="600"/>
              </a:spcBef>
            </a:pPr>
            <a:r>
              <a:rPr lang="de-DE" dirty="0" err="1" smtClean="0"/>
              <a:t>Vermittler:innen</a:t>
            </a:r>
            <a:r>
              <a:rPr lang="de-DE" dirty="0" smtClean="0"/>
              <a:t> </a:t>
            </a:r>
            <a:r>
              <a:rPr lang="de-DE" sz="2200" dirty="0" smtClean="0"/>
              <a:t> </a:t>
            </a:r>
          </a:p>
          <a:p>
            <a:pPr lvl="1">
              <a:spcBef>
                <a:spcPts val="0"/>
              </a:spcBef>
            </a:pPr>
            <a:r>
              <a:rPr lang="de-DE" dirty="0" smtClean="0"/>
              <a:t>Soft </a:t>
            </a:r>
            <a:r>
              <a:rPr lang="de-DE" dirty="0" err="1" smtClean="0"/>
              <a:t>skills</a:t>
            </a:r>
            <a:r>
              <a:rPr lang="de-DE" dirty="0" smtClean="0"/>
              <a:t>: Wissenschaftskommunikation, Didaktik, Präsentation</a:t>
            </a:r>
          </a:p>
          <a:p>
            <a:pPr lvl="1">
              <a:spcBef>
                <a:spcPts val="0"/>
              </a:spcBef>
            </a:pPr>
            <a:r>
              <a:rPr lang="de-DE" dirty="0" smtClean="0"/>
              <a:t>Fortbildung Vermittler-Workshop </a:t>
            </a:r>
          </a:p>
          <a:p>
            <a:pPr lvl="1">
              <a:spcBef>
                <a:spcPts val="0"/>
              </a:spcBef>
            </a:pPr>
            <a:r>
              <a:rPr lang="de-DE" dirty="0" smtClean="0"/>
              <a:t>Blick über den Tellerrand (Teilchen – </a:t>
            </a:r>
            <a:r>
              <a:rPr lang="de-DE" dirty="0" err="1" smtClean="0"/>
              <a:t>Astro</a:t>
            </a:r>
            <a:r>
              <a:rPr lang="de-DE" dirty="0" smtClean="0"/>
              <a:t>, Theorie – Experiment) </a:t>
            </a:r>
          </a:p>
          <a:p>
            <a:pPr lvl="1">
              <a:spcBef>
                <a:spcPts val="0"/>
              </a:spcBef>
            </a:pPr>
            <a:r>
              <a:rPr lang="de-DE" dirty="0" smtClean="0"/>
              <a:t>Spaß und Anerkennung</a:t>
            </a:r>
          </a:p>
          <a:p>
            <a:pPr marL="355600" lvl="1" indent="0">
              <a:spcBef>
                <a:spcPts val="0"/>
              </a:spcBef>
              <a:buNone/>
            </a:pPr>
            <a:endParaRPr lang="de-DE" dirty="0" smtClean="0"/>
          </a:p>
          <a:p>
            <a:pPr>
              <a:spcBef>
                <a:spcPts val="600"/>
              </a:spcBef>
            </a:pPr>
            <a:r>
              <a:rPr lang="de-DE" dirty="0" smtClean="0"/>
              <a:t>Standorte</a:t>
            </a:r>
          </a:p>
          <a:p>
            <a:pPr lvl="1">
              <a:spcBef>
                <a:spcPts val="0"/>
              </a:spcBef>
            </a:pPr>
            <a:r>
              <a:rPr lang="de-DE" dirty="0" smtClean="0"/>
              <a:t>Tragen eigene Forschung in Schulen und Öffentlichkeit</a:t>
            </a:r>
          </a:p>
          <a:p>
            <a:pPr lvl="1">
              <a:spcBef>
                <a:spcPts val="0"/>
              </a:spcBef>
            </a:pPr>
            <a:r>
              <a:rPr lang="de-DE" dirty="0" smtClean="0"/>
              <a:t>langfristige Kontakte mit zukünftigen Studierenden</a:t>
            </a:r>
          </a:p>
          <a:p>
            <a:pPr lvl="1">
              <a:spcBef>
                <a:spcPts val="0"/>
              </a:spcBef>
            </a:pPr>
            <a:r>
              <a:rPr lang="de-DE" dirty="0" smtClean="0"/>
              <a:t>Unterstützung: Organisation, Material</a:t>
            </a:r>
            <a:endParaRPr lang="de-DE" dirty="0"/>
          </a:p>
        </p:txBody>
      </p:sp>
      <p:pic>
        <p:nvPicPr>
          <p:cNvPr id="10" name="Picture 2" descr="_MG_7265"/>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6084168" y="3933056"/>
            <a:ext cx="2888792" cy="1961972"/>
          </a:xfrm>
          <a:prstGeom prst="rect">
            <a:avLst/>
          </a:prstGeom>
          <a:noFill/>
        </p:spPr>
      </p:pic>
      <p:pic>
        <p:nvPicPr>
          <p:cNvPr id="7" name="Grafik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6084168" y="1554590"/>
            <a:ext cx="2888792" cy="1913356"/>
          </a:xfrm>
          <a:prstGeom prst="rect">
            <a:avLst/>
          </a:prstGeom>
        </p:spPr>
      </p:pic>
      <p:sp>
        <p:nvSpPr>
          <p:cNvPr id="11" name="Fußzeilenplatzhalter 5"/>
          <p:cNvSpPr txBox="1">
            <a:spLocks/>
          </p:cNvSpPr>
          <p:nvPr/>
        </p:nvSpPr>
        <p:spPr>
          <a:xfrm>
            <a:off x="7236296" y="5856319"/>
            <a:ext cx="2023238"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t>Fotos: Netzwerk Teilchenwelt</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15</a:t>
            </a:fld>
            <a:endParaRPr lang="de-DE" dirty="0"/>
          </a:p>
        </p:txBody>
      </p:sp>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4368" y="117480"/>
            <a:ext cx="995444" cy="1008828"/>
          </a:xfrm>
          <a:prstGeom prst="rect">
            <a:avLst/>
          </a:prstGeom>
        </p:spPr>
      </p:pic>
    </p:spTree>
    <p:extLst>
      <p:ext uri="{BB962C8B-B14F-4D97-AF65-F5344CB8AC3E}">
        <p14:creationId xmlns:p14="http://schemas.microsoft.com/office/powerpoint/2010/main" val="2531848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Netzwerk Teilchenwelt</a:t>
            </a:r>
            <a:endParaRPr lang="de-DE" dirty="0"/>
          </a:p>
        </p:txBody>
      </p:sp>
      <p:sp>
        <p:nvSpPr>
          <p:cNvPr id="3" name="Untertitel 2"/>
          <p:cNvSpPr>
            <a:spLocks noGrp="1"/>
          </p:cNvSpPr>
          <p:nvPr>
            <p:ph type="subTitle" idx="1"/>
          </p:nvPr>
        </p:nvSpPr>
        <p:spPr>
          <a:xfrm>
            <a:off x="2555776" y="2776590"/>
            <a:ext cx="5256584" cy="1096899"/>
          </a:xfrm>
        </p:spPr>
        <p:txBody>
          <a:bodyPr>
            <a:noAutofit/>
          </a:bodyPr>
          <a:lstStyle/>
          <a:p>
            <a:pPr algn="l"/>
            <a:r>
              <a:rPr lang="de-DE" b="1" dirty="0" smtClean="0">
                <a:solidFill>
                  <a:srgbClr val="CCCC00"/>
                </a:solidFill>
              </a:rPr>
              <a:t>Materialien</a:t>
            </a:r>
          </a:p>
        </p:txBody>
      </p:sp>
    </p:spTree>
    <p:extLst>
      <p:ext uri="{BB962C8B-B14F-4D97-AF65-F5344CB8AC3E}">
        <p14:creationId xmlns:p14="http://schemas.microsoft.com/office/powerpoint/2010/main" val="2129599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wichtigste Seite für Euch</a:t>
            </a:r>
            <a:endParaRPr lang="de-DE"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fld id="{2A303380-A21C-4518-A339-0AEC31B0699B}" type="datetime1">
              <a:rPr lang="de-DE" smtClean="0"/>
              <a:t>07.03.2022</a:t>
            </a:fld>
            <a:endParaRPr lang="de-DE" dirty="0"/>
          </a:p>
        </p:txBody>
      </p:sp>
      <p:sp>
        <p:nvSpPr>
          <p:cNvPr id="5" name="Textplatzhalter 4"/>
          <p:cNvSpPr>
            <a:spLocks noGrp="1"/>
          </p:cNvSpPr>
          <p:nvPr>
            <p:ph sz="quarter" idx="13"/>
          </p:nvPr>
        </p:nvSpPr>
        <p:spPr/>
        <p:txBody>
          <a:bodyPr/>
          <a:lstStyle/>
          <a:p>
            <a:r>
              <a:rPr lang="de-DE" dirty="0" smtClean="0">
                <a:hlinkClick r:id="rId3"/>
              </a:rPr>
              <a:t>Teilchenwelt-Wiki</a:t>
            </a:r>
            <a:endParaRPr lang="de-DE" dirty="0" smtClean="0"/>
          </a:p>
          <a:p>
            <a:pPr marL="342900" indent="-342900">
              <a:buFont typeface="Arial" panose="020B0604020202020204" pitchFamily="34" charset="0"/>
              <a:buChar char="•"/>
            </a:pPr>
            <a:r>
              <a:rPr lang="de-DE" dirty="0"/>
              <a:t>i</a:t>
            </a:r>
            <a:r>
              <a:rPr lang="de-DE" dirty="0" smtClean="0"/>
              <a:t>ntern</a:t>
            </a:r>
          </a:p>
          <a:p>
            <a:pPr marL="342900" indent="-342900">
              <a:buFont typeface="Arial" panose="020B0604020202020204" pitchFamily="34" charset="0"/>
              <a:buChar char="•"/>
            </a:pPr>
            <a:r>
              <a:rPr lang="de-DE" dirty="0"/>
              <a:t>a</a:t>
            </a:r>
            <a:r>
              <a:rPr lang="de-DE" dirty="0" smtClean="0"/>
              <a:t>lles drin ?!</a:t>
            </a:r>
          </a:p>
          <a:p>
            <a:pPr marL="342900" indent="-342900">
              <a:buFont typeface="Arial" panose="020B0604020202020204" pitchFamily="34" charset="0"/>
              <a:buChar char="•"/>
            </a:pPr>
            <a:r>
              <a:rPr lang="de-DE" u="sng" dirty="0" smtClean="0"/>
              <a:t>Eure</a:t>
            </a:r>
            <a:r>
              <a:rPr lang="de-DE" dirty="0" smtClean="0"/>
              <a:t> Plattform</a:t>
            </a:r>
            <a:endParaRPr lang="de-DE" dirty="0"/>
          </a:p>
        </p:txBody>
      </p:sp>
      <p:pic>
        <p:nvPicPr>
          <p:cNvPr id="3" name="Grafik 2"/>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3707904" y="1772816"/>
            <a:ext cx="5768536" cy="3528392"/>
          </a:xfrm>
          <a:prstGeom prst="rect">
            <a:avLst/>
          </a:prstGeom>
        </p:spPr>
      </p:pic>
    </p:spTree>
    <p:extLst>
      <p:ext uri="{BB962C8B-B14F-4D97-AF65-F5344CB8AC3E}">
        <p14:creationId xmlns:p14="http://schemas.microsoft.com/office/powerpoint/2010/main" val="3503782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Materialien für </a:t>
            </a:r>
            <a:r>
              <a:rPr lang="de-DE" dirty="0" err="1" smtClean="0"/>
              <a:t>Masterclasses</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5" name="Datumsplatzhalter 4"/>
          <p:cNvSpPr>
            <a:spLocks noGrp="1"/>
          </p:cNvSpPr>
          <p:nvPr>
            <p:ph type="dt" sz="half" idx="10"/>
          </p:nvPr>
        </p:nvSpPr>
        <p:spPr/>
        <p:txBody>
          <a:bodyPr/>
          <a:lstStyle/>
          <a:p>
            <a:fld id="{A1AEF39E-5F9E-4FB6-A6E9-F85BAB3F2608}" type="datetime1">
              <a:rPr lang="de-DE" smtClean="0"/>
              <a:t>07.03.2022</a:t>
            </a:fld>
            <a:endParaRPr lang="de-DE" dirty="0"/>
          </a:p>
        </p:txBody>
      </p:sp>
      <p:sp>
        <p:nvSpPr>
          <p:cNvPr id="4" name="Textplatzhalter 3"/>
          <p:cNvSpPr>
            <a:spLocks noGrp="1"/>
          </p:cNvSpPr>
          <p:nvPr>
            <p:ph sz="quarter" idx="13"/>
          </p:nvPr>
        </p:nvSpPr>
        <p:spPr>
          <a:xfrm>
            <a:off x="971600" y="1772816"/>
            <a:ext cx="7992888" cy="4535487"/>
          </a:xfrm>
        </p:spPr>
        <p:txBody>
          <a:bodyPr>
            <a:noAutofit/>
          </a:bodyPr>
          <a:lstStyle/>
          <a:p>
            <a:pPr marL="357188" indent="-357188"/>
            <a:r>
              <a:rPr lang="de-DE" dirty="0" smtClean="0"/>
              <a:t>Material zu den Messungen </a:t>
            </a:r>
            <a:r>
              <a:rPr lang="de-DE" dirty="0" smtClean="0">
                <a:hlinkClick r:id="rId2"/>
              </a:rPr>
              <a:t>1</a:t>
            </a:r>
            <a:r>
              <a:rPr lang="de-DE" dirty="0" smtClean="0"/>
              <a:t> (NTW) oder </a:t>
            </a:r>
            <a:r>
              <a:rPr lang="de-DE" dirty="0" smtClean="0">
                <a:hlinkClick r:id="rId3"/>
              </a:rPr>
              <a:t>2</a:t>
            </a:r>
            <a:r>
              <a:rPr lang="de-DE" dirty="0" smtClean="0"/>
              <a:t> (IMC)</a:t>
            </a:r>
          </a:p>
          <a:p>
            <a:pPr marL="827088" lvl="1" indent="-357188">
              <a:spcBef>
                <a:spcPts val="0"/>
              </a:spcBef>
            </a:pPr>
            <a:r>
              <a:rPr lang="de-DE" dirty="0" smtClean="0"/>
              <a:t>Daten</a:t>
            </a:r>
          </a:p>
          <a:p>
            <a:pPr marL="827088" lvl="1" indent="-357188">
              <a:spcBef>
                <a:spcPts val="0"/>
              </a:spcBef>
            </a:pPr>
            <a:r>
              <a:rPr lang="de-DE" dirty="0" err="1" smtClean="0"/>
              <a:t>event</a:t>
            </a:r>
            <a:r>
              <a:rPr lang="de-DE" dirty="0" smtClean="0"/>
              <a:t> </a:t>
            </a:r>
            <a:r>
              <a:rPr lang="de-DE" dirty="0" err="1" smtClean="0"/>
              <a:t>display</a:t>
            </a:r>
            <a:endParaRPr lang="de-DE" dirty="0" smtClean="0"/>
          </a:p>
          <a:p>
            <a:pPr marL="827088" lvl="1" indent="-357188">
              <a:spcBef>
                <a:spcPts val="0"/>
              </a:spcBef>
            </a:pPr>
            <a:r>
              <a:rPr lang="de-DE" dirty="0" smtClean="0"/>
              <a:t>Handouts 	</a:t>
            </a:r>
          </a:p>
          <a:p>
            <a:pPr marL="827088" lvl="1" indent="-357188">
              <a:spcBef>
                <a:spcPts val="0"/>
              </a:spcBef>
            </a:pPr>
            <a:r>
              <a:rPr lang="de-DE" dirty="0" smtClean="0"/>
              <a:t>Leitfäden</a:t>
            </a:r>
          </a:p>
          <a:p>
            <a:pPr marL="357188" indent="-357188"/>
            <a:r>
              <a:rPr lang="de-DE" dirty="0" smtClean="0">
                <a:hlinkClick r:id="rId4"/>
              </a:rPr>
              <a:t>Foliensammlung für Einführungsvortrag </a:t>
            </a:r>
            <a:r>
              <a:rPr lang="de-DE" dirty="0"/>
              <a:t>i</a:t>
            </a:r>
            <a:r>
              <a:rPr lang="de-DE" dirty="0" smtClean="0"/>
              <a:t>nkl. interaktive  Elemente</a:t>
            </a:r>
          </a:p>
          <a:p>
            <a:pPr marL="357188" indent="-357188"/>
            <a:r>
              <a:rPr lang="de-DE" dirty="0" smtClean="0"/>
              <a:t>Leitfaden </a:t>
            </a:r>
            <a:r>
              <a:rPr lang="de-DE" dirty="0">
                <a:hlinkClick r:id="rId5"/>
              </a:rPr>
              <a:t>Didaktische Hinweise </a:t>
            </a:r>
            <a:r>
              <a:rPr lang="de-DE" dirty="0"/>
              <a:t>zur Gestaltung einer </a:t>
            </a:r>
            <a:r>
              <a:rPr lang="de-DE" dirty="0" err="1" smtClean="0"/>
              <a:t>Masterclass</a:t>
            </a:r>
            <a:endParaRPr lang="de-DE" dirty="0" smtClean="0"/>
          </a:p>
          <a:p>
            <a:pPr marL="357188" indent="-357188"/>
            <a:r>
              <a:rPr lang="de-DE" dirty="0">
                <a:hlinkClick r:id="rId6"/>
              </a:rPr>
              <a:t>Online-Vorbereitungskurs</a:t>
            </a:r>
            <a:r>
              <a:rPr lang="de-DE" dirty="0"/>
              <a:t> für Teilchenphysik-Masterclasses (Passwort: Teilchenphysik!)</a:t>
            </a:r>
          </a:p>
          <a:p>
            <a:pPr marL="827088" lvl="1" indent="-357188"/>
            <a:r>
              <a:rPr lang="de-DE" dirty="0">
                <a:hlinkClick r:id="rId7"/>
              </a:rPr>
              <a:t>Arbeitsblatt</a:t>
            </a:r>
            <a:r>
              <a:rPr lang="de-DE" dirty="0"/>
              <a:t> zum Kurs</a:t>
            </a:r>
          </a:p>
          <a:p>
            <a:pPr marL="357188" indent="-357188"/>
            <a:endParaRPr lang="de-DE" dirty="0"/>
          </a:p>
          <a:p>
            <a:pPr marL="0" indent="0">
              <a:buNone/>
            </a:pPr>
            <a:endParaRPr lang="de-DE" dirty="0"/>
          </a:p>
        </p:txBody>
      </p:sp>
    </p:spTree>
    <p:extLst>
      <p:ext uri="{BB962C8B-B14F-4D97-AF65-F5344CB8AC3E}">
        <p14:creationId xmlns:p14="http://schemas.microsoft.com/office/powerpoint/2010/main" val="2926507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Teilchensteckbriefe</a:t>
            </a:r>
            <a:endParaRPr lang="de-DE" dirty="0"/>
          </a:p>
        </p:txBody>
      </p:sp>
      <p:sp>
        <p:nvSpPr>
          <p:cNvPr id="3" name="Textplatzhalter 2"/>
          <p:cNvSpPr>
            <a:spLocks noGrp="1"/>
          </p:cNvSpPr>
          <p:nvPr>
            <p:ph sz="quarter" idx="13"/>
          </p:nvPr>
        </p:nvSpPr>
        <p:spPr>
          <a:xfrm>
            <a:off x="971600" y="1772816"/>
            <a:ext cx="4730676" cy="4535487"/>
          </a:xfrm>
        </p:spPr>
        <p:txBody>
          <a:bodyPr/>
          <a:lstStyle/>
          <a:p>
            <a:pPr>
              <a:lnSpc>
                <a:spcPct val="150000"/>
              </a:lnSpc>
              <a:spcBef>
                <a:spcPts val="0"/>
              </a:spcBef>
            </a:pPr>
            <a:r>
              <a:rPr lang="de-DE" dirty="0" smtClean="0">
                <a:solidFill>
                  <a:srgbClr val="003882"/>
                </a:solidFill>
              </a:rPr>
              <a:t>Aktivität der </a:t>
            </a:r>
            <a:r>
              <a:rPr lang="de-DE" dirty="0" err="1" smtClean="0">
                <a:solidFill>
                  <a:srgbClr val="003882"/>
                </a:solidFill>
              </a:rPr>
              <a:t>Teilnehmer:innen</a:t>
            </a:r>
            <a:endParaRPr lang="de-DE" dirty="0">
              <a:solidFill>
                <a:srgbClr val="003882"/>
              </a:solidFill>
            </a:endParaRPr>
          </a:p>
          <a:p>
            <a:pPr>
              <a:lnSpc>
                <a:spcPct val="150000"/>
              </a:lnSpc>
              <a:spcBef>
                <a:spcPts val="0"/>
              </a:spcBef>
            </a:pPr>
            <a:r>
              <a:rPr lang="de-DE" dirty="0">
                <a:solidFill>
                  <a:srgbClr val="003882"/>
                </a:solidFill>
              </a:rPr>
              <a:t>Ordnen, diskutieren, vertraut </a:t>
            </a:r>
            <a:r>
              <a:rPr lang="de-DE" dirty="0" smtClean="0">
                <a:solidFill>
                  <a:srgbClr val="003882"/>
                </a:solidFill>
              </a:rPr>
              <a:t>werden</a:t>
            </a:r>
          </a:p>
          <a:p>
            <a:pPr>
              <a:lnSpc>
                <a:spcPct val="150000"/>
              </a:lnSpc>
              <a:spcBef>
                <a:spcPts val="0"/>
              </a:spcBef>
            </a:pPr>
            <a:r>
              <a:rPr lang="de-DE" dirty="0" smtClean="0">
                <a:solidFill>
                  <a:srgbClr val="003882"/>
                </a:solidFill>
              </a:rPr>
              <a:t>Andere Sinne ansprechen</a:t>
            </a:r>
          </a:p>
          <a:p>
            <a:pPr marL="0" indent="0">
              <a:lnSpc>
                <a:spcPct val="100000"/>
              </a:lnSpc>
              <a:spcBef>
                <a:spcPts val="0"/>
              </a:spcBef>
              <a:buNone/>
            </a:pPr>
            <a:r>
              <a:rPr lang="de-DE" sz="1800" u="sng" dirty="0" smtClean="0">
                <a:hlinkClick r:id="rId3"/>
              </a:rPr>
              <a:t>https://</a:t>
            </a:r>
            <a:r>
              <a:rPr lang="de-DE" sz="1800" u="sng" dirty="0">
                <a:hlinkClick r:id="rId3"/>
              </a:rPr>
              <a:t>www.teilchenwelt.de/material/materialien-fuer-lehrkraefte/teilchensteckbriefe</a:t>
            </a:r>
            <a:r>
              <a:rPr lang="de-DE" sz="1800" u="sng" dirty="0" smtClean="0">
                <a:hlinkClick r:id="rId3"/>
              </a:rPr>
              <a:t>/</a:t>
            </a:r>
            <a:endParaRPr lang="de-DE" sz="1800" u="sng" dirty="0" smtClean="0"/>
          </a:p>
          <a:p>
            <a:pPr marL="0" indent="0">
              <a:lnSpc>
                <a:spcPct val="100000"/>
              </a:lnSpc>
              <a:spcBef>
                <a:spcPts val="0"/>
              </a:spcBef>
              <a:buNone/>
            </a:pPr>
            <a:endParaRPr lang="de-DE" sz="1800" u="sng" dirty="0">
              <a:solidFill>
                <a:srgbClr val="003882"/>
              </a:solidFill>
            </a:endParaRPr>
          </a:p>
          <a:p>
            <a:pPr marL="0" indent="0">
              <a:lnSpc>
                <a:spcPct val="100000"/>
              </a:lnSpc>
              <a:spcBef>
                <a:spcPts val="0"/>
              </a:spcBef>
              <a:buNone/>
            </a:pPr>
            <a:r>
              <a:rPr lang="de-DE" sz="1800" u="sng" dirty="0" smtClean="0">
                <a:solidFill>
                  <a:srgbClr val="003882"/>
                </a:solidFill>
                <a:hlinkClick r:id="rId4"/>
              </a:rPr>
              <a:t>Methodische Hinweise und Spielanleitung</a:t>
            </a:r>
            <a:endParaRPr lang="de-DE" sz="1800" dirty="0">
              <a:solidFill>
                <a:srgbClr val="003882"/>
              </a:solidFill>
            </a:endParaRPr>
          </a:p>
          <a:p>
            <a:pPr lvl="1">
              <a:spcBef>
                <a:spcPts val="0"/>
              </a:spcBef>
            </a:pPr>
            <a:endParaRPr lang="de-DE" dirty="0">
              <a:solidFill>
                <a:srgbClr val="003882"/>
              </a:solidFill>
            </a:endParaRPr>
          </a:p>
          <a:p>
            <a:endParaRPr lang="de-DE" dirty="0"/>
          </a:p>
        </p:txBody>
      </p:sp>
      <p:pic>
        <p:nvPicPr>
          <p:cNvPr id="7" name="Picture 2" descr="Teilchensteckbriefe in der Größe von Spielkarten liegen auf einem Tisch verteilt, viele Hände greifen danach."/>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702276" y="3740282"/>
            <a:ext cx="2795984" cy="1865321"/>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5702276" y="1772816"/>
            <a:ext cx="2808312" cy="1860051"/>
          </a:xfrm>
          <a:prstGeom prst="rect">
            <a:avLst/>
          </a:prstGeom>
        </p:spPr>
      </p:pic>
      <p:sp>
        <p:nvSpPr>
          <p:cNvPr id="9" name="Datumsplatzhalter 4"/>
          <p:cNvSpPr>
            <a:spLocks noGrp="1"/>
          </p:cNvSpPr>
          <p:nvPr>
            <p:ph type="dt" sz="half" idx="10"/>
          </p:nvPr>
        </p:nvSpPr>
        <p:spPr>
          <a:xfrm>
            <a:off x="970622" y="6392503"/>
            <a:ext cx="865074" cy="365125"/>
          </a:xfrm>
        </p:spPr>
        <p:txBody>
          <a:bodyPr/>
          <a:lstStyle/>
          <a:p>
            <a:fld id="{80647CC9-533F-48D1-9A3F-25485496BE41}" type="datetime1">
              <a:rPr lang="de-DE" smtClean="0"/>
              <a:t>07.03.2022</a:t>
            </a:fld>
            <a:endParaRPr lang="de-DE"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19</a:t>
            </a:fld>
            <a:endParaRPr lang="de-DE" dirty="0"/>
          </a:p>
        </p:txBody>
      </p:sp>
    </p:spTree>
    <p:extLst>
      <p:ext uri="{BB962C8B-B14F-4D97-AF65-F5344CB8AC3E}">
        <p14:creationId xmlns:p14="http://schemas.microsoft.com/office/powerpoint/2010/main" val="40878784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t>Netzwerk Teilchenwelt</a:t>
            </a:r>
            <a:endParaRPr lang="de-DE" dirty="0"/>
          </a:p>
        </p:txBody>
      </p:sp>
      <p:sp>
        <p:nvSpPr>
          <p:cNvPr id="8" name="Date Placeholder 3"/>
          <p:cNvSpPr>
            <a:spLocks noGrp="1"/>
          </p:cNvSpPr>
          <p:nvPr>
            <p:ph type="dt" sz="half" idx="10"/>
          </p:nvPr>
        </p:nvSpPr>
        <p:spPr/>
        <p:txBody>
          <a:bodyPr/>
          <a:lstStyle/>
          <a:p>
            <a:fld id="{DECA8DC5-79CF-4127-8149-BAA3A613FABA}" type="datetime1">
              <a:rPr lang="de-DE" smtClean="0"/>
              <a:t>07.03.2022</a:t>
            </a:fld>
            <a:endParaRPr lang="de-DE" dirty="0"/>
          </a:p>
        </p:txBody>
      </p:sp>
      <p:sp>
        <p:nvSpPr>
          <p:cNvPr id="4" name="Textplatzhalter 3"/>
          <p:cNvSpPr>
            <a:spLocks noGrp="1"/>
          </p:cNvSpPr>
          <p:nvPr>
            <p:ph sz="quarter" idx="13"/>
          </p:nvPr>
        </p:nvSpPr>
        <p:spPr>
          <a:xfrm>
            <a:off x="971600" y="1772817"/>
            <a:ext cx="4248472" cy="4464495"/>
          </a:xfrm>
        </p:spPr>
        <p:txBody>
          <a:bodyPr>
            <a:normAutofit/>
          </a:bodyPr>
          <a:lstStyle/>
          <a:p>
            <a:pPr>
              <a:lnSpc>
                <a:spcPct val="110000"/>
              </a:lnSpc>
            </a:pPr>
            <a:r>
              <a:rPr lang="de-DE" dirty="0" smtClean="0">
                <a:latin typeface="Arial Narrow"/>
              </a:rPr>
              <a:t>30 Standorte</a:t>
            </a:r>
          </a:p>
          <a:p>
            <a:pPr lvl="1">
              <a:spcBef>
                <a:spcPts val="0"/>
              </a:spcBef>
            </a:pPr>
            <a:r>
              <a:rPr lang="de-DE" sz="2200" dirty="0" smtClean="0">
                <a:latin typeface="Arial Narrow"/>
              </a:rPr>
              <a:t>Unis, MPIs, DESYs</a:t>
            </a:r>
            <a:endParaRPr lang="de-DE" sz="2200" dirty="0" smtClean="0"/>
          </a:p>
          <a:p>
            <a:pPr>
              <a:spcBef>
                <a:spcPts val="1200"/>
              </a:spcBef>
            </a:pPr>
            <a:r>
              <a:rPr lang="de-DE" dirty="0" smtClean="0">
                <a:latin typeface="Arial Narrow"/>
              </a:rPr>
              <a:t>Aktive vor Ort</a:t>
            </a:r>
            <a:endParaRPr lang="de-DE" dirty="0">
              <a:latin typeface="Arial Narrow"/>
            </a:endParaRPr>
          </a:p>
          <a:p>
            <a:pPr lvl="1">
              <a:spcBef>
                <a:spcPts val="0"/>
              </a:spcBef>
            </a:pPr>
            <a:r>
              <a:rPr lang="de-DE" dirty="0">
                <a:latin typeface="Arial Narrow"/>
              </a:rPr>
              <a:t>“</a:t>
            </a:r>
            <a:r>
              <a:rPr lang="de-DE" dirty="0" err="1" smtClean="0">
                <a:latin typeface="Arial Narrow"/>
              </a:rPr>
              <a:t>Teilchenwelt-Vermittler:innen</a:t>
            </a:r>
            <a:r>
              <a:rPr lang="de-DE" dirty="0" smtClean="0">
                <a:latin typeface="Arial Narrow"/>
              </a:rPr>
              <a:t>”</a:t>
            </a:r>
          </a:p>
          <a:p>
            <a:pPr lvl="2"/>
            <a:r>
              <a:rPr lang="de-DE" dirty="0" smtClean="0">
                <a:latin typeface="Arial Narrow"/>
              </a:rPr>
              <a:t>Etwa 150 Promovierende + </a:t>
            </a:r>
            <a:br>
              <a:rPr lang="de-DE" dirty="0" smtClean="0">
                <a:latin typeface="Arial Narrow"/>
              </a:rPr>
            </a:br>
            <a:r>
              <a:rPr lang="de-DE" dirty="0" smtClean="0">
                <a:latin typeface="Arial Narrow"/>
              </a:rPr>
              <a:t>Masterstudierende </a:t>
            </a:r>
          </a:p>
          <a:p>
            <a:pPr marL="622300" lvl="2" indent="0">
              <a:buNone/>
            </a:pPr>
            <a:endParaRPr lang="de-DE" dirty="0">
              <a:latin typeface="Arial Narrow"/>
            </a:endParaRPr>
          </a:p>
          <a:p>
            <a:pPr lvl="1">
              <a:spcBef>
                <a:spcPts val="0"/>
              </a:spcBef>
            </a:pPr>
            <a:r>
              <a:rPr lang="de-DE" dirty="0" smtClean="0">
                <a:latin typeface="Arial Narrow"/>
              </a:rPr>
              <a:t>„Standort-Kontakte“</a:t>
            </a:r>
          </a:p>
          <a:p>
            <a:pPr lvl="2">
              <a:spcBef>
                <a:spcPts val="0"/>
              </a:spcBef>
            </a:pPr>
            <a:r>
              <a:rPr lang="de-DE" dirty="0" smtClean="0">
                <a:latin typeface="Arial Narrow"/>
              </a:rPr>
              <a:t>Eure lokalen Ansprechpartner</a:t>
            </a:r>
          </a:p>
          <a:p>
            <a:pPr lvl="2"/>
            <a:r>
              <a:rPr lang="de-DE" dirty="0" smtClean="0">
                <a:latin typeface="Arial Narrow"/>
              </a:rPr>
              <a:t>Promovierende, Post-</a:t>
            </a:r>
            <a:r>
              <a:rPr lang="de-DE" dirty="0" err="1" smtClean="0">
                <a:latin typeface="Arial Narrow"/>
              </a:rPr>
              <a:t>Docs</a:t>
            </a:r>
            <a:r>
              <a:rPr lang="de-DE" dirty="0" smtClean="0">
                <a:latin typeface="Arial Narrow"/>
              </a:rPr>
              <a:t>, Profs, MA Schülerlabor, ÖA, …</a:t>
            </a:r>
            <a:endParaRPr lang="de-DE" dirty="0">
              <a:latin typeface="Arial Narrow"/>
            </a:endParaRP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4088" y="663276"/>
            <a:ext cx="3532523" cy="4816726"/>
          </a:xfrm>
          <a:prstGeom prst="rect">
            <a:avLst/>
          </a:prstGeom>
        </p:spPr>
      </p:pic>
    </p:spTree>
    <p:extLst>
      <p:ext uri="{BB962C8B-B14F-4D97-AF65-F5344CB8AC3E}">
        <p14:creationId xmlns:p14="http://schemas.microsoft.com/office/powerpoint/2010/main" val="2300783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Materialsammlung</a:t>
            </a:r>
            <a:endParaRPr lang="de-DE" dirty="0"/>
          </a:p>
        </p:txBody>
      </p:sp>
      <p:sp>
        <p:nvSpPr>
          <p:cNvPr id="3" name="Textplatzhalter 2"/>
          <p:cNvSpPr>
            <a:spLocks noGrp="1"/>
          </p:cNvSpPr>
          <p:nvPr>
            <p:ph sz="quarter" idx="13"/>
          </p:nvPr>
        </p:nvSpPr>
        <p:spPr/>
        <p:txBody>
          <a:bodyPr/>
          <a:lstStyle/>
          <a:p>
            <a:r>
              <a:rPr lang="de-DE" dirty="0" smtClean="0">
                <a:solidFill>
                  <a:srgbClr val="003882"/>
                </a:solidFill>
              </a:rPr>
              <a:t>Broschüre</a:t>
            </a:r>
            <a:endParaRPr lang="de-DE" dirty="0">
              <a:solidFill>
                <a:srgbClr val="003882"/>
              </a:solidFill>
            </a:endParaRPr>
          </a:p>
          <a:p>
            <a:pPr marL="269875" indent="-269875"/>
            <a:r>
              <a:rPr lang="en-US" dirty="0" err="1">
                <a:solidFill>
                  <a:srgbClr val="003882"/>
                </a:solidFill>
              </a:rPr>
              <a:t>Hintergrundinformationen</a:t>
            </a:r>
            <a:r>
              <a:rPr lang="en-US" dirty="0">
                <a:solidFill>
                  <a:srgbClr val="003882"/>
                </a:solidFill>
              </a:rPr>
              <a:t> und </a:t>
            </a:r>
            <a:r>
              <a:rPr lang="en-US" dirty="0" err="1">
                <a:solidFill>
                  <a:srgbClr val="003882"/>
                </a:solidFill>
              </a:rPr>
              <a:t>Arbeitsblätter</a:t>
            </a:r>
            <a:r>
              <a:rPr lang="en-US" dirty="0">
                <a:solidFill>
                  <a:srgbClr val="003882"/>
                </a:solidFill>
              </a:rPr>
              <a:t> </a:t>
            </a:r>
            <a:r>
              <a:rPr lang="en-US" dirty="0" err="1">
                <a:solidFill>
                  <a:srgbClr val="003882"/>
                </a:solidFill>
              </a:rPr>
              <a:t>zu</a:t>
            </a:r>
            <a:endParaRPr lang="en-US" dirty="0">
              <a:solidFill>
                <a:srgbClr val="003882"/>
              </a:solidFill>
            </a:endParaRPr>
          </a:p>
          <a:p>
            <a:pPr lvl="1">
              <a:buSzPct val="100000"/>
            </a:pPr>
            <a:r>
              <a:rPr lang="en-US" dirty="0" err="1">
                <a:solidFill>
                  <a:srgbClr val="003882"/>
                </a:solidFill>
              </a:rPr>
              <a:t>Methoden</a:t>
            </a:r>
            <a:endParaRPr lang="en-US" dirty="0">
              <a:solidFill>
                <a:srgbClr val="003882"/>
              </a:solidFill>
            </a:endParaRPr>
          </a:p>
          <a:p>
            <a:pPr lvl="1">
              <a:buSzPct val="100000"/>
            </a:pPr>
            <a:r>
              <a:rPr lang="en-US" dirty="0" err="1">
                <a:solidFill>
                  <a:srgbClr val="003882"/>
                </a:solidFill>
              </a:rPr>
              <a:t>Anwendungen</a:t>
            </a:r>
            <a:endParaRPr lang="en-US" dirty="0">
              <a:solidFill>
                <a:srgbClr val="003882"/>
              </a:solidFill>
            </a:endParaRPr>
          </a:p>
          <a:p>
            <a:pPr lvl="1">
              <a:buSzPct val="100000"/>
            </a:pPr>
            <a:r>
              <a:rPr lang="en-US" dirty="0" err="1">
                <a:solidFill>
                  <a:srgbClr val="003882"/>
                </a:solidFill>
              </a:rPr>
              <a:t>Kosmologie</a:t>
            </a:r>
            <a:endParaRPr lang="en-US" dirty="0">
              <a:solidFill>
                <a:srgbClr val="003882"/>
              </a:solidFill>
            </a:endParaRPr>
          </a:p>
          <a:p>
            <a:r>
              <a:rPr lang="en-US" dirty="0" err="1">
                <a:solidFill>
                  <a:srgbClr val="003882"/>
                </a:solidFill>
              </a:rPr>
              <a:t>Erhältlich</a:t>
            </a:r>
            <a:r>
              <a:rPr lang="en-US" dirty="0">
                <a:solidFill>
                  <a:srgbClr val="003882"/>
                </a:solidFill>
              </a:rPr>
              <a:t> </a:t>
            </a:r>
            <a:r>
              <a:rPr lang="en-US" dirty="0" err="1">
                <a:solidFill>
                  <a:srgbClr val="003882"/>
                </a:solidFill>
              </a:rPr>
              <a:t>als</a:t>
            </a:r>
            <a:r>
              <a:rPr lang="en-US" dirty="0">
                <a:solidFill>
                  <a:srgbClr val="003882"/>
                </a:solidFill>
              </a:rPr>
              <a:t>…</a:t>
            </a:r>
          </a:p>
          <a:p>
            <a:pPr lvl="1">
              <a:buSzPct val="100000"/>
            </a:pPr>
            <a:r>
              <a:rPr lang="en-US" dirty="0" err="1">
                <a:solidFill>
                  <a:srgbClr val="003882"/>
                </a:solidFill>
              </a:rPr>
              <a:t>Gedruckte</a:t>
            </a:r>
            <a:r>
              <a:rPr lang="en-US" dirty="0">
                <a:solidFill>
                  <a:srgbClr val="003882"/>
                </a:solidFill>
              </a:rPr>
              <a:t> </a:t>
            </a:r>
            <a:r>
              <a:rPr lang="en-US" dirty="0" smtClean="0">
                <a:solidFill>
                  <a:srgbClr val="003882"/>
                </a:solidFill>
              </a:rPr>
              <a:t>Version</a:t>
            </a:r>
            <a:endParaRPr lang="en-US" dirty="0">
              <a:solidFill>
                <a:srgbClr val="003882"/>
              </a:solidFill>
            </a:endParaRPr>
          </a:p>
          <a:p>
            <a:pPr lvl="1">
              <a:buSzPct val="100000"/>
            </a:pPr>
            <a:r>
              <a:rPr lang="en-US" dirty="0">
                <a:solidFill>
                  <a:srgbClr val="003882"/>
                </a:solidFill>
              </a:rPr>
              <a:t>Download </a:t>
            </a:r>
            <a:r>
              <a:rPr lang="en-US" dirty="0" err="1">
                <a:solidFill>
                  <a:srgbClr val="003882"/>
                </a:solidFill>
              </a:rPr>
              <a:t>als</a:t>
            </a:r>
            <a:r>
              <a:rPr lang="en-US" dirty="0">
                <a:solidFill>
                  <a:srgbClr val="003882"/>
                </a:solidFill>
              </a:rPr>
              <a:t> </a:t>
            </a:r>
            <a:r>
              <a:rPr lang="en-US" dirty="0" smtClean="0">
                <a:solidFill>
                  <a:srgbClr val="003882"/>
                </a:solidFill>
              </a:rPr>
              <a:t>pdf</a:t>
            </a:r>
          </a:p>
          <a:p>
            <a:pPr>
              <a:buSzPct val="100000"/>
            </a:pPr>
            <a:r>
              <a:rPr lang="en-US" dirty="0" err="1" smtClean="0">
                <a:solidFill>
                  <a:srgbClr val="003882"/>
                </a:solidFill>
              </a:rPr>
              <a:t>Dazu</a:t>
            </a:r>
            <a:r>
              <a:rPr lang="en-US" dirty="0" smtClean="0">
                <a:solidFill>
                  <a:srgbClr val="003882"/>
                </a:solidFill>
              </a:rPr>
              <a:t>: </a:t>
            </a:r>
            <a:r>
              <a:rPr lang="en-US" dirty="0" err="1" smtClean="0">
                <a:solidFill>
                  <a:srgbClr val="003882"/>
                </a:solidFill>
              </a:rPr>
              <a:t>Linksammlungen</a:t>
            </a:r>
            <a:endParaRPr lang="en-US" dirty="0">
              <a:solidFill>
                <a:srgbClr val="003882"/>
              </a:solidFill>
            </a:endParaRPr>
          </a:p>
          <a:p>
            <a:pPr lvl="1">
              <a:buSzPct val="100000"/>
            </a:pPr>
            <a:endParaRPr lang="en-US" dirty="0" smtClean="0">
              <a:solidFill>
                <a:srgbClr val="003882"/>
              </a:solidFill>
            </a:endParaRPr>
          </a:p>
          <a:p>
            <a:pPr marL="355600" lvl="1" indent="0">
              <a:buSzPct val="100000"/>
              <a:buNone/>
            </a:pPr>
            <a:r>
              <a:rPr lang="de-DE" sz="700" kern="0" dirty="0" smtClean="0">
                <a:solidFill>
                  <a:srgbClr val="003882"/>
                </a:solidFill>
                <a:latin typeface="Cambria" pitchFamily="18" charset="0"/>
                <a:hlinkClick r:id=""/>
              </a:rPr>
              <a:t> </a:t>
            </a:r>
            <a:r>
              <a:rPr lang="de-DE" sz="1400" u="sng" dirty="0" smtClean="0">
                <a:hlinkClick r:id="rId3"/>
              </a:rPr>
              <a:t>https://</a:t>
            </a:r>
            <a:r>
              <a:rPr lang="de-DE" sz="1400" u="sng" dirty="0">
                <a:hlinkClick r:id="rId3"/>
              </a:rPr>
              <a:t>www.teilchenwelt.de/material/materialien-fuer-lehrkraefte/kontextmaterialien-fuer-lehrkraefte/</a:t>
            </a:r>
            <a:endParaRPr lang="de-DE" sz="1800" dirty="0"/>
          </a:p>
        </p:txBody>
      </p:sp>
      <p:pic>
        <p:nvPicPr>
          <p:cNvPr id="6" name="Picture 3"/>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a:stretch/>
        </p:blipFill>
        <p:spPr bwMode="auto">
          <a:xfrm>
            <a:off x="4234587" y="3068960"/>
            <a:ext cx="2154419" cy="1728192"/>
          </a:xfrm>
          <a:prstGeom prst="rect">
            <a:avLst/>
          </a:prstGeom>
          <a:noFill/>
          <a:ln w="9525">
            <a:solidFill>
              <a:srgbClr val="013476"/>
            </a:solidFill>
            <a:miter lim="800000"/>
            <a:headEnd/>
            <a:tailEnd/>
          </a:ln>
        </p:spPr>
      </p:pic>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val="0"/>
              </a:ext>
            </a:extLst>
          </a:blip>
          <a:srcRect/>
          <a:stretch/>
        </p:blipFill>
        <p:spPr bwMode="auto">
          <a:xfrm>
            <a:off x="6228184" y="3588195"/>
            <a:ext cx="2129278" cy="1728192"/>
          </a:xfrm>
          <a:prstGeom prst="rect">
            <a:avLst/>
          </a:prstGeom>
          <a:noFill/>
          <a:ln w="9525">
            <a:solidFill>
              <a:srgbClr val="013476"/>
            </a:solidFill>
            <a:miter lim="800000"/>
            <a:headEnd/>
            <a:tailEnd/>
          </a:ln>
        </p:spPr>
      </p:pic>
      <p:pic>
        <p:nvPicPr>
          <p:cNvPr id="4" name="Grafik 3"/>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6660232" y="1268760"/>
            <a:ext cx="2129278" cy="2520280"/>
          </a:xfrm>
          <a:prstGeom prst="rect">
            <a:avLst/>
          </a:prstGeom>
          <a:noFill/>
          <a:ln w="9525">
            <a:solidFill>
              <a:srgbClr val="013476"/>
            </a:solidFill>
            <a:miter lim="800000"/>
            <a:headEnd/>
            <a:tailEnd/>
          </a:ln>
        </p:spPr>
      </p:pic>
      <p:sp>
        <p:nvSpPr>
          <p:cNvPr id="9" name="Datumsplatzhalter 4"/>
          <p:cNvSpPr>
            <a:spLocks noGrp="1"/>
          </p:cNvSpPr>
          <p:nvPr>
            <p:ph type="dt" sz="half" idx="10"/>
          </p:nvPr>
        </p:nvSpPr>
        <p:spPr>
          <a:xfrm>
            <a:off x="970622" y="6392503"/>
            <a:ext cx="865074" cy="365125"/>
          </a:xfrm>
        </p:spPr>
        <p:txBody>
          <a:bodyPr/>
          <a:lstStyle/>
          <a:p>
            <a:fld id="{9B0A6019-BDE8-498E-95D3-5F96CBC38E12}" type="datetime1">
              <a:rPr lang="de-DE" smtClean="0"/>
              <a:t>07.03.2022</a:t>
            </a:fld>
            <a:endParaRPr lang="de-DE" dirty="0"/>
          </a:p>
        </p:txBody>
      </p:sp>
      <p:sp>
        <p:nvSpPr>
          <p:cNvPr id="5" name="Foliennummernplatzhalter 4"/>
          <p:cNvSpPr>
            <a:spLocks noGrp="1"/>
          </p:cNvSpPr>
          <p:nvPr>
            <p:ph type="sldNum" sz="quarter" idx="12"/>
          </p:nvPr>
        </p:nvSpPr>
        <p:spPr/>
        <p:txBody>
          <a:bodyPr/>
          <a:lstStyle/>
          <a:p>
            <a:fld id="{13EBA283-81CD-428D-9703-4AE41BDC50AA}" type="slidenum">
              <a:rPr lang="de-DE" smtClean="0"/>
              <a:pPr/>
              <a:t>20</a:t>
            </a:fld>
            <a:endParaRPr lang="de-DE" dirty="0"/>
          </a:p>
        </p:txBody>
      </p:sp>
    </p:spTree>
    <p:extLst>
      <p:ext uri="{BB962C8B-B14F-4D97-AF65-F5344CB8AC3E}">
        <p14:creationId xmlns:p14="http://schemas.microsoft.com/office/powerpoint/2010/main" val="38990227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Unterrichtsmaterial</a:t>
            </a:r>
          </a:p>
        </p:txBody>
      </p:sp>
      <p:sp>
        <p:nvSpPr>
          <p:cNvPr id="10" name="Datumsplatzhalter 4"/>
          <p:cNvSpPr>
            <a:spLocks noGrp="1"/>
          </p:cNvSpPr>
          <p:nvPr>
            <p:ph type="dt" sz="half" idx="10"/>
          </p:nvPr>
        </p:nvSpPr>
        <p:spPr/>
        <p:txBody>
          <a:bodyPr/>
          <a:lstStyle/>
          <a:p>
            <a:fld id="{410E484F-F9D1-4A43-9492-F12338445657}" type="datetime1">
              <a:rPr lang="de-DE" smtClean="0"/>
              <a:t>07.03.2022</a:t>
            </a:fld>
            <a:endParaRPr lang="de-DE" dirty="0"/>
          </a:p>
        </p:txBody>
      </p:sp>
      <p:sp>
        <p:nvSpPr>
          <p:cNvPr id="3" name="Textplatzhalter 2"/>
          <p:cNvSpPr>
            <a:spLocks noGrp="1"/>
          </p:cNvSpPr>
          <p:nvPr>
            <p:ph sz="quarter" idx="13"/>
          </p:nvPr>
        </p:nvSpPr>
        <p:spPr>
          <a:xfrm>
            <a:off x="971600" y="1772816"/>
            <a:ext cx="5447890" cy="4535487"/>
          </a:xfrm>
        </p:spPr>
        <p:txBody>
          <a:bodyPr/>
          <a:lstStyle/>
          <a:p>
            <a:pPr lvl="0">
              <a:lnSpc>
                <a:spcPct val="100000"/>
              </a:lnSpc>
              <a:spcBef>
                <a:spcPts val="0"/>
              </a:spcBef>
              <a:tabLst>
                <a:tab pos="269875" algn="l"/>
              </a:tabLst>
            </a:pPr>
            <a:r>
              <a:rPr lang="de-DE" sz="2200" dirty="0" smtClean="0"/>
              <a:t>Ca. 2</a:t>
            </a:r>
            <a:r>
              <a:rPr lang="de-DE" sz="2200" dirty="0" smtClean="0">
                <a:solidFill>
                  <a:srgbClr val="013476"/>
                </a:solidFill>
              </a:rPr>
              <a:t>00 </a:t>
            </a:r>
            <a:r>
              <a:rPr lang="de-DE" sz="2200" dirty="0">
                <a:solidFill>
                  <a:srgbClr val="013476"/>
                </a:solidFill>
              </a:rPr>
              <a:t>Seiten Texte für Lehrkräfte und </a:t>
            </a:r>
            <a:r>
              <a:rPr lang="de-DE" sz="2200" dirty="0" err="1" smtClean="0">
                <a:solidFill>
                  <a:srgbClr val="013476"/>
                </a:solidFill>
              </a:rPr>
              <a:t>Schüler:innen</a:t>
            </a:r>
            <a:r>
              <a:rPr lang="de-DE" sz="2200" dirty="0" smtClean="0">
                <a:solidFill>
                  <a:srgbClr val="013476"/>
                </a:solidFill>
              </a:rPr>
              <a:t>, </a:t>
            </a:r>
            <a:r>
              <a:rPr lang="de-DE" sz="2200" dirty="0">
                <a:solidFill>
                  <a:srgbClr val="013476"/>
                </a:solidFill>
              </a:rPr>
              <a:t>Aufgaben, Arbeitsblätter </a:t>
            </a:r>
            <a:r>
              <a:rPr lang="de-DE" sz="2200" dirty="0" err="1">
                <a:solidFill>
                  <a:srgbClr val="013476"/>
                </a:solidFill>
              </a:rPr>
              <a:t>uvm</a:t>
            </a:r>
            <a:r>
              <a:rPr lang="de-DE" sz="2200" dirty="0">
                <a:solidFill>
                  <a:srgbClr val="013476"/>
                </a:solidFill>
              </a:rPr>
              <a:t>., dazu:</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Anknüpfung an den Lehrplan</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Lernziele</a:t>
            </a:r>
          </a:p>
          <a:p>
            <a:pPr marL="800100" lvl="1" indent="-342900">
              <a:lnSpc>
                <a:spcPct val="100000"/>
              </a:lnSpc>
              <a:spcBef>
                <a:spcPts val="0"/>
              </a:spcBef>
              <a:buClr>
                <a:srgbClr val="003882"/>
              </a:buClr>
              <a:buSzPct val="90000"/>
              <a:tabLst>
                <a:tab pos="269875" algn="l"/>
              </a:tabLst>
            </a:pPr>
            <a:r>
              <a:rPr lang="de-DE" sz="1800" dirty="0">
                <a:solidFill>
                  <a:srgbClr val="013476"/>
                </a:solidFill>
                <a:latin typeface="Arial Narrow" panose="020B0606020202030204" pitchFamily="34" charset="0"/>
              </a:rPr>
              <a:t>Methodische und fachliche Hinweise</a:t>
            </a:r>
          </a:p>
          <a:p>
            <a:pPr marL="800100" lvl="1" indent="-342900">
              <a:lnSpc>
                <a:spcPct val="100000"/>
              </a:lnSpc>
              <a:spcBef>
                <a:spcPts val="0"/>
              </a:spcBef>
              <a:buClr>
                <a:srgbClr val="003882"/>
              </a:buClr>
              <a:buSzPct val="90000"/>
              <a:tabLst>
                <a:tab pos="269875" algn="l"/>
              </a:tabLst>
            </a:pPr>
            <a:r>
              <a:rPr lang="de-DE" sz="1800" dirty="0" smtClean="0">
                <a:solidFill>
                  <a:srgbClr val="013476"/>
                </a:solidFill>
                <a:latin typeface="Arial Narrow" panose="020B0606020202030204" pitchFamily="34" charset="0"/>
              </a:rPr>
              <a:t>Spiralcurriculum</a:t>
            </a:r>
          </a:p>
          <a:p>
            <a:pPr marL="457200" lvl="1" indent="0">
              <a:lnSpc>
                <a:spcPct val="100000"/>
              </a:lnSpc>
              <a:spcBef>
                <a:spcPts val="0"/>
              </a:spcBef>
              <a:buClr>
                <a:srgbClr val="003882"/>
              </a:buClr>
              <a:buSzPct val="90000"/>
              <a:buNone/>
              <a:tabLst>
                <a:tab pos="269875" algn="l"/>
              </a:tabLst>
            </a:pPr>
            <a:endParaRPr lang="de-DE" sz="1800" dirty="0">
              <a:solidFill>
                <a:srgbClr val="013476"/>
              </a:solidFill>
              <a:latin typeface="Arial Narrow" panose="020B0606020202030204" pitchFamily="34" charset="0"/>
            </a:endParaRPr>
          </a:p>
          <a:p>
            <a:pPr lvl="0">
              <a:lnSpc>
                <a:spcPct val="100000"/>
              </a:lnSpc>
              <a:spcBef>
                <a:spcPts val="0"/>
              </a:spcBef>
              <a:tabLst>
                <a:tab pos="269875" algn="l"/>
              </a:tabLst>
            </a:pPr>
            <a:r>
              <a:rPr lang="de-DE" sz="2200" dirty="0">
                <a:solidFill>
                  <a:srgbClr val="013476"/>
                </a:solidFill>
              </a:rPr>
              <a:t>4 </a:t>
            </a:r>
            <a:r>
              <a:rPr lang="de-DE" sz="2200" dirty="0" smtClean="0">
                <a:solidFill>
                  <a:srgbClr val="013476"/>
                </a:solidFill>
              </a:rPr>
              <a:t>Themenhefte</a:t>
            </a:r>
            <a:endParaRPr lang="en-US" sz="2200" kern="0" dirty="0">
              <a:solidFill>
                <a:srgbClr val="013476"/>
              </a:solidFill>
            </a:endParaRPr>
          </a:p>
          <a:p>
            <a:pPr marL="742950" lvl="1" indent="-285750">
              <a:lnSpc>
                <a:spcPct val="100000"/>
              </a:lnSpc>
              <a:spcBef>
                <a:spcPts val="0"/>
              </a:spcBef>
              <a:buClr>
                <a:srgbClr val="1F497D"/>
              </a:buClr>
              <a:buSzPct val="100000"/>
              <a:tabLst>
                <a:tab pos="269875" algn="l"/>
              </a:tabLst>
            </a:pPr>
            <a:r>
              <a:rPr lang="en-US" sz="1800" kern="0" dirty="0" smtClean="0">
                <a:solidFill>
                  <a:srgbClr val="013476"/>
                </a:solidFill>
              </a:rPr>
              <a:t> </a:t>
            </a:r>
            <a:r>
              <a:rPr lang="en-US" sz="1800" kern="0" dirty="0" err="1" smtClean="0">
                <a:solidFill>
                  <a:srgbClr val="013476"/>
                </a:solidFill>
                <a:latin typeface="Arial Narrow" panose="020B0606020202030204" pitchFamily="34" charset="0"/>
              </a:rPr>
              <a:t>Ladungen</a:t>
            </a:r>
            <a:r>
              <a:rPr lang="en-US" sz="1800" kern="0" dirty="0"/>
              <a:t>, </a:t>
            </a:r>
            <a:r>
              <a:rPr lang="en-US" sz="1800" kern="0" dirty="0" err="1"/>
              <a:t>Wechselwirkungen</a:t>
            </a:r>
            <a:r>
              <a:rPr lang="en-US" sz="1800" kern="0" dirty="0"/>
              <a:t> </a:t>
            </a:r>
            <a:r>
              <a:rPr lang="en-US" sz="1800" kern="0" dirty="0">
                <a:solidFill>
                  <a:srgbClr val="013476"/>
                </a:solidFill>
                <a:latin typeface="Arial Narrow" panose="020B0606020202030204" pitchFamily="34" charset="0"/>
              </a:rPr>
              <a:t>und </a:t>
            </a:r>
            <a:r>
              <a:rPr lang="en-US" sz="1800" kern="0" dirty="0" err="1">
                <a:solidFill>
                  <a:srgbClr val="013476"/>
                </a:solidFill>
                <a:latin typeface="Arial Narrow" panose="020B0606020202030204" pitchFamily="34" charset="0"/>
              </a:rPr>
              <a:t>Teilchen</a:t>
            </a:r>
            <a:endParaRPr lang="en-US" sz="1800" kern="0" dirty="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a:solidFill>
                  <a:srgbClr val="013476"/>
                </a:solidFill>
                <a:latin typeface="Arial Narrow" panose="020B0606020202030204" pitchFamily="34" charset="0"/>
              </a:rPr>
              <a:t>Forschungsmethoden</a:t>
            </a:r>
            <a:r>
              <a:rPr lang="en-US" sz="1800" kern="0" dirty="0">
                <a:solidFill>
                  <a:srgbClr val="013476"/>
                </a:solidFill>
                <a:latin typeface="Arial Narrow" panose="020B0606020202030204" pitchFamily="34" charset="0"/>
              </a:rPr>
              <a:t> </a:t>
            </a:r>
            <a:endParaRPr lang="en-US" sz="1800" kern="0" dirty="0" smtClean="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smtClean="0">
                <a:solidFill>
                  <a:srgbClr val="013476"/>
                </a:solidFill>
                <a:latin typeface="Arial Narrow" panose="020B0606020202030204" pitchFamily="34" charset="0"/>
              </a:rPr>
              <a:t>Kosmische</a:t>
            </a:r>
            <a:r>
              <a:rPr lang="en-US" sz="1800" kern="0" dirty="0" smtClean="0">
                <a:solidFill>
                  <a:srgbClr val="013476"/>
                </a:solidFill>
                <a:latin typeface="Arial Narrow" panose="020B0606020202030204" pitchFamily="34" charset="0"/>
              </a:rPr>
              <a:t> </a:t>
            </a:r>
            <a:r>
              <a:rPr lang="en-US" sz="1800" kern="0" dirty="0" err="1">
                <a:solidFill>
                  <a:srgbClr val="013476"/>
                </a:solidFill>
                <a:latin typeface="Arial Narrow" panose="020B0606020202030204" pitchFamily="34" charset="0"/>
              </a:rPr>
              <a:t>Strahlung</a:t>
            </a:r>
            <a:endParaRPr lang="en-US" sz="1800" kern="0" dirty="0">
              <a:solidFill>
                <a:srgbClr val="013476"/>
              </a:solidFill>
              <a:latin typeface="Arial Narrow" panose="020B0606020202030204" pitchFamily="34" charset="0"/>
            </a:endParaRPr>
          </a:p>
          <a:p>
            <a:pPr marL="800100" lvl="1" indent="-342900">
              <a:lnSpc>
                <a:spcPct val="100000"/>
              </a:lnSpc>
              <a:spcBef>
                <a:spcPts val="0"/>
              </a:spcBef>
              <a:buClr>
                <a:srgbClr val="1F497D"/>
              </a:buClr>
              <a:buSzPct val="100000"/>
              <a:tabLst>
                <a:tab pos="269875" algn="l"/>
              </a:tabLst>
            </a:pPr>
            <a:r>
              <a:rPr lang="en-US" sz="1800" kern="0" dirty="0" err="1" smtClean="0">
                <a:solidFill>
                  <a:srgbClr val="013476"/>
                </a:solidFill>
                <a:latin typeface="Arial Narrow" panose="020B0606020202030204" pitchFamily="34" charset="0"/>
              </a:rPr>
              <a:t>Mikrokurse</a:t>
            </a:r>
            <a:endParaRPr lang="en-US" sz="1800" kern="0" dirty="0">
              <a:solidFill>
                <a:srgbClr val="013476"/>
              </a:solidFill>
              <a:latin typeface="Arial Narrow" panose="020B0606020202030204" pitchFamily="34" charset="0"/>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355976" y="761223"/>
            <a:ext cx="1130763" cy="619505"/>
          </a:xfrm>
          <a:prstGeom prst="rect">
            <a:avLst/>
          </a:prstGeom>
        </p:spPr>
      </p:pic>
      <p:pic>
        <p:nvPicPr>
          <p:cNvPr id="7" name="Bild 25" descr="C:\Users\Bernadette\Desktop\AG1 AG2\Abbildungen\Teilchenfamilie1.png"/>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bwMode="auto">
          <a:xfrm>
            <a:off x="6642985" y="1112180"/>
            <a:ext cx="2422550" cy="2321625"/>
          </a:xfrm>
          <a:prstGeom prst="rect">
            <a:avLst/>
          </a:prstGeom>
          <a:noFill/>
          <a:ln w="9525">
            <a:noFill/>
            <a:miter lim="800000"/>
            <a:headEnd/>
            <a:tailEnd/>
          </a:ln>
        </p:spPr>
      </p:pic>
      <p:pic>
        <p:nvPicPr>
          <p:cNvPr id="6" name="Grafik 5"/>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6642985" y="3717032"/>
            <a:ext cx="1764540" cy="2496600"/>
          </a:xfrm>
          <a:prstGeom prst="rect">
            <a:avLst/>
          </a:prstGeom>
        </p:spPr>
      </p:pic>
      <p:sp>
        <p:nvSpPr>
          <p:cNvPr id="12" name="Foliennummernplatzhalter 11"/>
          <p:cNvSpPr>
            <a:spLocks noGrp="1"/>
          </p:cNvSpPr>
          <p:nvPr>
            <p:ph type="sldNum" sz="quarter" idx="12"/>
          </p:nvPr>
        </p:nvSpPr>
        <p:spPr/>
        <p:txBody>
          <a:bodyPr/>
          <a:lstStyle/>
          <a:p>
            <a:fld id="{13EBA283-81CD-428D-9703-4AE41BDC50AA}" type="slidenum">
              <a:rPr lang="de-DE" smtClean="0"/>
              <a:pPr/>
              <a:t>21</a:t>
            </a:fld>
            <a:endParaRPr lang="de-DE" dirty="0"/>
          </a:p>
        </p:txBody>
      </p:sp>
    </p:spTree>
    <p:extLst>
      <p:ext uri="{BB962C8B-B14F-4D97-AF65-F5344CB8AC3E}">
        <p14:creationId xmlns:p14="http://schemas.microsoft.com/office/powerpoint/2010/main" val="18659244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Unterrichtsmaterial </a:t>
            </a:r>
            <a:endParaRPr lang="de-DE" dirty="0"/>
          </a:p>
        </p:txBody>
      </p:sp>
      <p:graphicFrame>
        <p:nvGraphicFramePr>
          <p:cNvPr id="7" name="Tabelle 6"/>
          <p:cNvGraphicFramePr>
            <a:graphicFrameLocks noGrp="1"/>
          </p:cNvGraphicFramePr>
          <p:nvPr>
            <p:extLst/>
          </p:nvPr>
        </p:nvGraphicFramePr>
        <p:xfrm>
          <a:off x="971600" y="1844824"/>
          <a:ext cx="7992888" cy="4498816"/>
        </p:xfrm>
        <a:graphic>
          <a:graphicData uri="http://schemas.openxmlformats.org/drawingml/2006/table">
            <a:tbl>
              <a:tblPr firstRow="1" firstCol="1" bandRow="1">
                <a:tableStyleId>{5C22544A-7EE6-4342-B048-85BDC9FD1C3A}</a:tableStyleId>
              </a:tblPr>
              <a:tblGrid>
                <a:gridCol w="3672408">
                  <a:extLst>
                    <a:ext uri="{9D8B030D-6E8A-4147-A177-3AD203B41FA5}">
                      <a16:colId xmlns:a16="http://schemas.microsoft.com/office/drawing/2014/main" val="20000"/>
                    </a:ext>
                  </a:extLst>
                </a:gridCol>
                <a:gridCol w="4320480">
                  <a:extLst>
                    <a:ext uri="{9D8B030D-6E8A-4147-A177-3AD203B41FA5}">
                      <a16:colId xmlns:a16="http://schemas.microsoft.com/office/drawing/2014/main" val="20001"/>
                    </a:ext>
                  </a:extLst>
                </a:gridCol>
              </a:tblGrid>
              <a:tr h="2304256">
                <a:tc>
                  <a:txBody>
                    <a:bodyPr/>
                    <a:lstStyle/>
                    <a:p>
                      <a:pPr marR="36195">
                        <a:spcAft>
                          <a:spcPts val="0"/>
                        </a:spcAft>
                        <a:tabLst>
                          <a:tab pos="1620520" algn="l"/>
                        </a:tabLst>
                      </a:pPr>
                      <a:r>
                        <a:rPr lang="de-DE" sz="1800" b="1" spc="-20" dirty="0">
                          <a:solidFill>
                            <a:srgbClr val="CCCC00"/>
                          </a:solidFill>
                          <a:effectLst/>
                          <a:latin typeface="Arial Narrow" panose="020B0606020202030204" pitchFamily="34" charset="0"/>
                        </a:rPr>
                        <a:t>Teil 1: </a:t>
                      </a:r>
                      <a:r>
                        <a:rPr lang="de-DE" sz="1800" b="1" spc="-20" dirty="0" smtClean="0">
                          <a:solidFill>
                            <a:srgbClr val="CCCC00"/>
                          </a:solidFill>
                          <a:effectLst/>
                          <a:latin typeface="Arial Narrow" panose="020B0606020202030204" pitchFamily="34" charset="0"/>
                        </a:rPr>
                        <a:t>Ladungen, Wechselwirkungen und </a:t>
                      </a:r>
                      <a:r>
                        <a:rPr lang="de-DE" sz="1800" b="1" spc="-20" dirty="0">
                          <a:solidFill>
                            <a:srgbClr val="CCCC00"/>
                          </a:solidFill>
                          <a:effectLst/>
                          <a:latin typeface="Arial Narrow" panose="020B0606020202030204" pitchFamily="34" charset="0"/>
                        </a:rPr>
                        <a:t>Teilchen</a:t>
                      </a:r>
                      <a:endParaRPr lang="de-DE" sz="1800" b="1" dirty="0">
                        <a:solidFill>
                          <a:srgbClr val="CCCC00"/>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Fachtext: bietet solides Wissen über Teilchenphysik und richtet sich an Lehrkräfte </a:t>
                      </a:r>
                      <a:endParaRPr lang="de-DE" sz="1800" b="0" spc="-20" dirty="0" smtClean="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err="1" smtClean="0">
                          <a:solidFill>
                            <a:srgbClr val="013476"/>
                          </a:solidFill>
                          <a:effectLst/>
                          <a:latin typeface="Arial Narrow" panose="020B0606020202030204" pitchFamily="34" charset="0"/>
                        </a:rPr>
                        <a:t>Schüler:innen</a:t>
                      </a:r>
                      <a:r>
                        <a:rPr lang="de-DE" sz="1800" b="0" spc="-20" dirty="0" smtClean="0">
                          <a:solidFill>
                            <a:srgbClr val="013476"/>
                          </a:solidFill>
                          <a:effectLst/>
                          <a:latin typeface="Arial Narrow" panose="020B0606020202030204" pitchFamily="34" charset="0"/>
                        </a:rPr>
                        <a:t> </a:t>
                      </a:r>
                      <a:r>
                        <a:rPr lang="de-DE" sz="1800" b="0" spc="-20" dirty="0">
                          <a:solidFill>
                            <a:srgbClr val="013476"/>
                          </a:solidFill>
                          <a:effectLst/>
                          <a:latin typeface="Arial Narrow" panose="020B0606020202030204" pitchFamily="34" charset="0"/>
                        </a:rPr>
                        <a:t>auf erhöhtem Anforderungsniveau</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Aufgaben und </a:t>
                      </a:r>
                      <a:r>
                        <a:rPr lang="de-DE" sz="1800" b="0" spc="-20" dirty="0" smtClean="0">
                          <a:solidFill>
                            <a:srgbClr val="013476"/>
                          </a:solidFill>
                          <a:effectLst/>
                          <a:latin typeface="Arial Narrow" panose="020B0606020202030204" pitchFamily="34" charset="0"/>
                        </a:rPr>
                        <a:t>Lösungen</a:t>
                      </a:r>
                      <a:r>
                        <a:rPr lang="de-DE" sz="1800" b="0" spc="-20" dirty="0">
                          <a:solidFill>
                            <a:srgbClr val="013476"/>
                          </a:solidFill>
                          <a:effectLst/>
                          <a:latin typeface="Arial Narrow" panose="020B0606020202030204" pitchFamily="34" charset="0"/>
                        </a:rPr>
                        <a:t> </a:t>
                      </a:r>
                      <a:endParaRPr lang="de-DE" sz="1800" b="0" dirty="0">
                        <a:solidFill>
                          <a:srgbClr val="013476"/>
                        </a:solidFill>
                        <a:effectLst/>
                        <a:latin typeface="Arial Narrow" panose="020B0606020202030204" pitchFamily="34" charset="0"/>
                        <a:ea typeface="Times" panose="02020603050405020304" pitchFamily="18" charset="0"/>
                        <a:cs typeface="Times New Roman" panose="02020603050405020304" pitchFamily="18"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R="36195">
                        <a:spcAft>
                          <a:spcPts val="0"/>
                        </a:spcAft>
                        <a:tabLst>
                          <a:tab pos="1620520" algn="l"/>
                        </a:tabLst>
                      </a:pPr>
                      <a:r>
                        <a:rPr lang="de-DE" sz="1800" b="1" spc="-20" dirty="0">
                          <a:solidFill>
                            <a:srgbClr val="CCCC00"/>
                          </a:solidFill>
                          <a:effectLst/>
                          <a:latin typeface="Arial Narrow" panose="020B0606020202030204" pitchFamily="34" charset="0"/>
                        </a:rPr>
                        <a:t>Teil 3: Kosmische Strahlung</a:t>
                      </a:r>
                      <a:endParaRPr lang="de-DE" sz="1800" b="1" dirty="0">
                        <a:solidFill>
                          <a:srgbClr val="CCCC00"/>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Fachtext: richtet sich an </a:t>
                      </a:r>
                      <a:r>
                        <a:rPr lang="de-DE" sz="1800" b="0" spc="-20" dirty="0" err="1" smtClean="0">
                          <a:solidFill>
                            <a:srgbClr val="013476"/>
                          </a:solidFill>
                          <a:effectLst/>
                          <a:latin typeface="Arial Narrow" panose="020B0606020202030204" pitchFamily="34" charset="0"/>
                        </a:rPr>
                        <a:t>Schüler:innen</a:t>
                      </a:r>
                      <a:r>
                        <a:rPr lang="de-DE" sz="1800" b="0" spc="-20" dirty="0">
                          <a:solidFill>
                            <a:srgbClr val="013476"/>
                          </a:solidFill>
                          <a:effectLst/>
                          <a:latin typeface="Arial Narrow" panose="020B0606020202030204" pitchFamily="34" charset="0"/>
                        </a:rPr>
                        <a:t>, kann im Unterricht eingesetzt werden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Aufgaben und Lösungen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Arbeitsblätter, Kopiervorlagen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Ergänzende Materialien</a:t>
                      </a:r>
                      <a:endParaRPr lang="de-DE" sz="1800" b="0" dirty="0">
                        <a:solidFill>
                          <a:srgbClr val="013476"/>
                        </a:solidFill>
                        <a:effectLst/>
                        <a:latin typeface="Arial Narrow" panose="020B0606020202030204" pitchFamily="34" charset="0"/>
                      </a:endParaRPr>
                    </a:p>
                    <a:p>
                      <a:pPr marR="36195">
                        <a:spcAft>
                          <a:spcPts val="0"/>
                        </a:spcAft>
                        <a:tabLst>
                          <a:tab pos="1620520" algn="l"/>
                        </a:tabLst>
                      </a:pPr>
                      <a:r>
                        <a:rPr lang="de-DE" sz="1800" b="0" spc="-20" dirty="0">
                          <a:solidFill>
                            <a:srgbClr val="013476"/>
                          </a:solidFill>
                          <a:effectLst/>
                          <a:latin typeface="Arial Narrow" panose="020B0606020202030204" pitchFamily="34" charset="0"/>
                        </a:rPr>
                        <a:t> </a:t>
                      </a:r>
                      <a:endParaRPr lang="de-DE" sz="1800" b="0" dirty="0">
                        <a:solidFill>
                          <a:srgbClr val="013476"/>
                        </a:solidFill>
                        <a:effectLst/>
                        <a:latin typeface="Arial Narrow" panose="020B0606020202030204" pitchFamily="34" charset="0"/>
                        <a:ea typeface="Times" panose="02020603050405020304" pitchFamily="18" charset="0"/>
                        <a:cs typeface="Times New Roman" panose="02020603050405020304" pitchFamily="18" charset="0"/>
                      </a:endParaRPr>
                    </a:p>
                  </a:txBody>
                  <a:tcPr marL="68580" marR="6858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071892">
                <a:tc>
                  <a:txBody>
                    <a:bodyPr/>
                    <a:lstStyle/>
                    <a:p>
                      <a:pPr marR="36195">
                        <a:spcAft>
                          <a:spcPts val="0"/>
                        </a:spcAft>
                        <a:tabLst>
                          <a:tab pos="1620520" algn="l"/>
                        </a:tabLst>
                      </a:pPr>
                      <a:r>
                        <a:rPr lang="de-DE" sz="1800" b="1" spc="-20" dirty="0">
                          <a:solidFill>
                            <a:srgbClr val="CCCC00"/>
                          </a:solidFill>
                          <a:effectLst/>
                          <a:latin typeface="Arial Narrow" panose="020B0606020202030204" pitchFamily="34" charset="0"/>
                        </a:rPr>
                        <a:t>Teil 2: Forschungsmethoden der Teilchenphysik</a:t>
                      </a:r>
                      <a:endParaRPr lang="de-DE" sz="1800" b="1" dirty="0">
                        <a:solidFill>
                          <a:srgbClr val="CCCC00"/>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Fachtext: richtet sich an </a:t>
                      </a:r>
                      <a:r>
                        <a:rPr lang="de-DE" sz="1800" b="0" spc="-20" dirty="0" err="1" smtClean="0">
                          <a:solidFill>
                            <a:srgbClr val="013476"/>
                          </a:solidFill>
                          <a:effectLst/>
                          <a:latin typeface="Arial Narrow" panose="020B0606020202030204" pitchFamily="34" charset="0"/>
                        </a:rPr>
                        <a:t>Schüler:innen</a:t>
                      </a:r>
                      <a:r>
                        <a:rPr lang="de-DE" sz="1800" b="0" spc="-20" dirty="0">
                          <a:solidFill>
                            <a:srgbClr val="013476"/>
                          </a:solidFill>
                          <a:effectLst/>
                          <a:latin typeface="Arial Narrow" panose="020B0606020202030204" pitchFamily="34" charset="0"/>
                        </a:rPr>
                        <a:t>, kann im Unterricht eingesetzt werden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Aufgaben und Lösungen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Arbeitsblätter, Kopiervorlagen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Ergänzende Materialien</a:t>
                      </a:r>
                      <a:endParaRPr lang="de-DE" sz="1800" b="0" dirty="0">
                        <a:solidFill>
                          <a:srgbClr val="013476"/>
                        </a:solidFill>
                        <a:effectLst/>
                        <a:latin typeface="Arial Narrow" panose="020B0606020202030204" pitchFamily="34" charset="0"/>
                      </a:endParaRPr>
                    </a:p>
                    <a:p>
                      <a:pPr marR="36195">
                        <a:spcAft>
                          <a:spcPts val="0"/>
                        </a:spcAft>
                        <a:tabLst>
                          <a:tab pos="1620520" algn="l"/>
                        </a:tabLst>
                      </a:pPr>
                      <a:r>
                        <a:rPr lang="de-DE" sz="1800" b="0" spc="-20" dirty="0">
                          <a:solidFill>
                            <a:srgbClr val="013476"/>
                          </a:solidFill>
                          <a:effectLst/>
                          <a:latin typeface="Arial Narrow" panose="020B0606020202030204" pitchFamily="34" charset="0"/>
                        </a:rPr>
                        <a:t> </a:t>
                      </a:r>
                      <a:endParaRPr lang="de-DE" sz="1800" b="0" dirty="0">
                        <a:solidFill>
                          <a:srgbClr val="013476"/>
                        </a:solidFill>
                        <a:effectLst/>
                        <a:latin typeface="Arial Narrow" panose="020B0606020202030204" pitchFamily="34" charset="0"/>
                        <a:ea typeface="Times" panose="02020603050405020304" pitchFamily="18" charset="0"/>
                        <a:cs typeface="Times New Roman" panose="02020603050405020304" pitchFamily="18"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R="36195">
                        <a:spcAft>
                          <a:spcPts val="0"/>
                        </a:spcAft>
                        <a:tabLst>
                          <a:tab pos="1620520" algn="l"/>
                        </a:tabLst>
                      </a:pPr>
                      <a:r>
                        <a:rPr lang="de-DE" sz="1800" b="1" spc="-20" dirty="0">
                          <a:solidFill>
                            <a:srgbClr val="CCCC00"/>
                          </a:solidFill>
                          <a:effectLst/>
                          <a:latin typeface="Arial Narrow" panose="020B0606020202030204" pitchFamily="34" charset="0"/>
                        </a:rPr>
                        <a:t>Teil 4: Mikrokurse</a:t>
                      </a:r>
                      <a:endParaRPr lang="de-DE" sz="1800" b="1" dirty="0">
                        <a:solidFill>
                          <a:srgbClr val="CCCC00"/>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smtClean="0">
                          <a:solidFill>
                            <a:srgbClr val="013476"/>
                          </a:solidFill>
                          <a:effectLst/>
                          <a:latin typeface="Arial Narrow" panose="020B0606020202030204" pitchFamily="34" charset="0"/>
                        </a:rPr>
                        <a:t>vier kurze </a:t>
                      </a:r>
                      <a:r>
                        <a:rPr lang="de-DE" sz="1800" b="0" spc="-20" dirty="0">
                          <a:solidFill>
                            <a:srgbClr val="013476"/>
                          </a:solidFill>
                          <a:effectLst/>
                          <a:latin typeface="Arial Narrow" panose="020B0606020202030204" pitchFamily="34" charset="0"/>
                        </a:rPr>
                        <a:t>Unterrichtseinheiten (ca. 1-2 Unterrichtsstunden)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Schlagen auf originelle Art und Weise eine Brücke zwischen klassischen Lehrplanthemen zu aktuellen Forschungsgegenständen</a:t>
                      </a:r>
                      <a:endParaRPr lang="de-DE" sz="1800" b="0" dirty="0">
                        <a:solidFill>
                          <a:srgbClr val="013476"/>
                        </a:solidFill>
                        <a:effectLst/>
                        <a:latin typeface="Arial Narrow" panose="020B0606020202030204" pitchFamily="34" charset="0"/>
                      </a:endParaRPr>
                    </a:p>
                    <a:p>
                      <a:pPr marL="342900" marR="36195" lvl="0" indent="-342900">
                        <a:spcAft>
                          <a:spcPts val="0"/>
                        </a:spcAft>
                        <a:buFont typeface="Arial" panose="020B0604020202020204" pitchFamily="34" charset="0"/>
                        <a:buChar char="-"/>
                        <a:tabLst>
                          <a:tab pos="1620520" algn="l"/>
                        </a:tabLst>
                      </a:pPr>
                      <a:r>
                        <a:rPr lang="de-DE" sz="1800" b="0" spc="-20" dirty="0">
                          <a:solidFill>
                            <a:srgbClr val="013476"/>
                          </a:solidFill>
                          <a:effectLst/>
                          <a:latin typeface="Arial Narrow" panose="020B0606020202030204" pitchFamily="34" charset="0"/>
                        </a:rPr>
                        <a:t>Kein teilchenphysikalisches Vorwissen </a:t>
                      </a:r>
                      <a:r>
                        <a:rPr lang="de-DE" sz="1800" b="0" spc="-20" dirty="0" smtClean="0">
                          <a:solidFill>
                            <a:srgbClr val="013476"/>
                          </a:solidFill>
                          <a:effectLst/>
                          <a:latin typeface="Arial Narrow" panose="020B0606020202030204" pitchFamily="34" charset="0"/>
                        </a:rPr>
                        <a:t>nötig</a:t>
                      </a:r>
                      <a:endParaRPr lang="de-DE" sz="1800" b="0" dirty="0">
                        <a:solidFill>
                          <a:srgbClr val="013476"/>
                        </a:solidFill>
                        <a:effectLst/>
                        <a:latin typeface="Arial Narrow" panose="020B0606020202030204" pitchFamily="34" charset="0"/>
                      </a:endParaRPr>
                    </a:p>
                  </a:txBody>
                  <a:tcPr marL="68580" marR="6858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bl>
          </a:graphicData>
        </a:graphic>
      </p:graphicFrame>
      <p:sp>
        <p:nvSpPr>
          <p:cNvPr id="3" name="Datumsplatzhalter 2"/>
          <p:cNvSpPr>
            <a:spLocks noGrp="1"/>
          </p:cNvSpPr>
          <p:nvPr>
            <p:ph type="dt" sz="half" idx="10"/>
          </p:nvPr>
        </p:nvSpPr>
        <p:spPr/>
        <p:txBody>
          <a:bodyPr/>
          <a:lstStyle/>
          <a:p>
            <a:fld id="{F075BB91-4CD1-41A5-8F4C-7BA019B352AD}" type="datetime1">
              <a:rPr lang="de-DE" smtClean="0"/>
              <a:t>07.03.2022</a:t>
            </a:fld>
            <a:endParaRPr lang="de-DE" dirty="0"/>
          </a:p>
        </p:txBody>
      </p:sp>
      <p:sp>
        <p:nvSpPr>
          <p:cNvPr id="6" name="Foliennummernplatzhalter 5"/>
          <p:cNvSpPr>
            <a:spLocks noGrp="1"/>
          </p:cNvSpPr>
          <p:nvPr>
            <p:ph type="sldNum" sz="quarter" idx="12"/>
          </p:nvPr>
        </p:nvSpPr>
        <p:spPr>
          <a:xfrm>
            <a:off x="7901458" y="6392503"/>
            <a:ext cx="558974" cy="348865"/>
          </a:xfrm>
        </p:spPr>
        <p:txBody>
          <a:bodyPr/>
          <a:lstStyle/>
          <a:p>
            <a:fld id="{13EBA283-81CD-428D-9703-4AE41BDC50AA}" type="slidenum">
              <a:rPr lang="de-DE" smtClean="0"/>
              <a:pPr/>
              <a:t>22</a:t>
            </a:fld>
            <a:endParaRPr lang="de-DE" dirty="0"/>
          </a:p>
        </p:txBody>
      </p:sp>
    </p:spTree>
    <p:extLst>
      <p:ext uri="{BB962C8B-B14F-4D97-AF65-F5344CB8AC3E}">
        <p14:creationId xmlns:p14="http://schemas.microsoft.com/office/powerpoint/2010/main" val="617528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LEIFI </a:t>
            </a:r>
            <a:r>
              <a:rPr lang="de-DE" dirty="0" smtClean="0">
                <a:solidFill>
                  <a:srgbClr val="013476"/>
                </a:solidFill>
              </a:rPr>
              <a:t>Physik</a:t>
            </a:r>
            <a:r>
              <a:rPr lang="de-DE" dirty="0" smtClean="0"/>
              <a:t> Portal</a:t>
            </a:r>
            <a:endParaRPr lang="de-DE" dirty="0"/>
          </a:p>
        </p:txBody>
      </p:sp>
      <p:sp>
        <p:nvSpPr>
          <p:cNvPr id="3" name="Textplatzhalter 2"/>
          <p:cNvSpPr>
            <a:spLocks noGrp="1"/>
          </p:cNvSpPr>
          <p:nvPr>
            <p:ph sz="quarter" idx="13"/>
          </p:nvPr>
        </p:nvSpPr>
        <p:spPr/>
        <p:txBody>
          <a:bodyPr/>
          <a:lstStyle/>
          <a:p>
            <a:pPr marL="0" indent="0">
              <a:spcBef>
                <a:spcPts val="0"/>
              </a:spcBef>
              <a:buNone/>
            </a:pPr>
            <a:r>
              <a:rPr lang="de-DE" dirty="0">
                <a:hlinkClick r:id="rId3"/>
              </a:rPr>
              <a:t>www.leifiphysik.de/themenbereiche</a:t>
            </a:r>
            <a:r>
              <a:rPr lang="de-DE" dirty="0" smtClean="0">
                <a:hlinkClick r:id="rId3"/>
              </a:rPr>
              <a:t>/</a:t>
            </a:r>
            <a:br>
              <a:rPr lang="de-DE" dirty="0" smtClean="0">
                <a:hlinkClick r:id="rId3"/>
              </a:rPr>
            </a:br>
            <a:r>
              <a:rPr lang="de-DE" dirty="0" err="1" smtClean="0">
                <a:hlinkClick r:id="rId3"/>
              </a:rPr>
              <a:t>teilchenphysik</a:t>
            </a:r>
            <a:r>
              <a:rPr lang="de-DE" dirty="0" smtClean="0">
                <a:hlinkClick r:id="rId3"/>
              </a:rPr>
              <a:t> </a:t>
            </a:r>
            <a:endParaRPr lang="de-DE" dirty="0"/>
          </a:p>
          <a:p>
            <a:pPr lvl="1"/>
            <a:r>
              <a:rPr lang="de-DE" dirty="0" smtClean="0"/>
              <a:t>Gefördert durch </a:t>
            </a:r>
            <a:r>
              <a:rPr lang="de-DE" dirty="0"/>
              <a:t>Joachim Herz Stiftung</a:t>
            </a:r>
          </a:p>
          <a:p>
            <a:pPr lvl="1"/>
            <a:r>
              <a:rPr lang="de-DE" dirty="0"/>
              <a:t>über 40 Seiten Texte u. Animationen </a:t>
            </a:r>
          </a:p>
          <a:p>
            <a:pPr marL="0" indent="0">
              <a:buNone/>
            </a:pPr>
            <a:endParaRPr lang="de-DE" sz="2000" dirty="0"/>
          </a:p>
        </p:txBody>
      </p:sp>
      <p:pic>
        <p:nvPicPr>
          <p:cNvPr id="5" name="Grafik 4"/>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5936161" y="4031462"/>
            <a:ext cx="3083782" cy="2294907"/>
          </a:xfrm>
          <a:prstGeom prst="rect">
            <a:avLst/>
          </a:prstGeom>
          <a:ln>
            <a:solidFill>
              <a:srgbClr val="013476"/>
            </a:solidFill>
          </a:ln>
        </p:spPr>
      </p:pic>
      <p:pic>
        <p:nvPicPr>
          <p:cNvPr id="6" name="Grafik 5"/>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5938888" y="2080733"/>
            <a:ext cx="3081055" cy="1839436"/>
          </a:xfrm>
          <a:prstGeom prst="rect">
            <a:avLst/>
          </a:prstGeom>
          <a:ln>
            <a:solidFill>
              <a:srgbClr val="013476"/>
            </a:solidFill>
          </a:ln>
        </p:spPr>
      </p:pic>
      <p:pic>
        <p:nvPicPr>
          <p:cNvPr id="7" name="Picture 2"/>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780180" y="4149080"/>
            <a:ext cx="2964762" cy="1839436"/>
          </a:xfrm>
          <a:prstGeom prst="rect">
            <a:avLst/>
          </a:prstGeom>
          <a:noFill/>
          <a:ln w="9525">
            <a:solidFill>
              <a:srgbClr val="002060"/>
            </a:solidFill>
            <a:miter lim="800000"/>
            <a:headEnd/>
            <a:tailEnd/>
          </a:ln>
        </p:spPr>
      </p:pic>
      <p:pic>
        <p:nvPicPr>
          <p:cNvPr id="9" name="Grafik 8"/>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5936161" y="231242"/>
            <a:ext cx="3069061" cy="1737204"/>
          </a:xfrm>
          <a:prstGeom prst="rect">
            <a:avLst/>
          </a:prstGeom>
          <a:ln>
            <a:solidFill>
              <a:srgbClr val="013476"/>
            </a:solidFill>
          </a:ln>
        </p:spPr>
      </p:pic>
      <p:pic>
        <p:nvPicPr>
          <p:cNvPr id="10" name="Grafik 9"/>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4355976" y="761223"/>
            <a:ext cx="1130763" cy="619505"/>
          </a:xfrm>
          <a:prstGeom prst="rect">
            <a:avLst/>
          </a:prstGeom>
        </p:spPr>
      </p:pic>
      <p:sp>
        <p:nvSpPr>
          <p:cNvPr id="12" name="Datumsplatzhalter 4"/>
          <p:cNvSpPr>
            <a:spLocks noGrp="1"/>
          </p:cNvSpPr>
          <p:nvPr>
            <p:ph type="dt" sz="half" idx="10"/>
          </p:nvPr>
        </p:nvSpPr>
        <p:spPr>
          <a:xfrm>
            <a:off x="970622" y="6392503"/>
            <a:ext cx="865074" cy="365125"/>
          </a:xfrm>
        </p:spPr>
        <p:txBody>
          <a:bodyPr/>
          <a:lstStyle/>
          <a:p>
            <a:fld id="{6A9F9233-01AB-4CED-931A-F902AB4131AB}" type="datetime1">
              <a:rPr lang="de-DE" smtClean="0"/>
              <a:t>07.03.2022</a:t>
            </a:fld>
            <a:endParaRPr lang="de-DE" dirty="0"/>
          </a:p>
        </p:txBody>
      </p:sp>
      <p:sp>
        <p:nvSpPr>
          <p:cNvPr id="4" name="Foliennummernplatzhalter 3"/>
          <p:cNvSpPr>
            <a:spLocks noGrp="1"/>
          </p:cNvSpPr>
          <p:nvPr>
            <p:ph type="sldNum" sz="quarter" idx="12"/>
          </p:nvPr>
        </p:nvSpPr>
        <p:spPr/>
        <p:txBody>
          <a:bodyPr/>
          <a:lstStyle/>
          <a:p>
            <a:fld id="{13EBA283-81CD-428D-9703-4AE41BDC50AA}" type="slidenum">
              <a:rPr lang="de-DE" smtClean="0"/>
              <a:pPr/>
              <a:t>23</a:t>
            </a:fld>
            <a:endParaRPr lang="de-DE" dirty="0"/>
          </a:p>
        </p:txBody>
      </p:sp>
    </p:spTree>
    <p:extLst>
      <p:ext uri="{BB962C8B-B14F-4D97-AF65-F5344CB8AC3E}">
        <p14:creationId xmlns:p14="http://schemas.microsoft.com/office/powerpoint/2010/main" val="1149482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hlinkClick r:id="rId2"/>
              </a:rPr>
              <a:t>Werbematerialien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4" name="Datumsplatzhalter 3"/>
          <p:cNvSpPr>
            <a:spLocks noGrp="1"/>
          </p:cNvSpPr>
          <p:nvPr>
            <p:ph type="dt" sz="half" idx="10"/>
          </p:nvPr>
        </p:nvSpPr>
        <p:spPr/>
        <p:txBody>
          <a:bodyPr/>
          <a:lstStyle/>
          <a:p>
            <a:fld id="{5DC284B9-60BC-4193-BA6F-B5DF9E32678D}" type="datetime1">
              <a:rPr lang="de-DE" smtClean="0"/>
              <a:t>07.03.2022</a:t>
            </a:fld>
            <a:endParaRPr lang="de-DE" dirty="0"/>
          </a:p>
        </p:txBody>
      </p:sp>
      <p:pic>
        <p:nvPicPr>
          <p:cNvPr id="7" name="Inhaltsplatzhalter 6"/>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288468" y="2924944"/>
            <a:ext cx="4474464" cy="3357979"/>
          </a:xfr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479910"/>
            <a:ext cx="4317739" cy="3240360"/>
          </a:xfrm>
          <a:prstGeom prst="rect">
            <a:avLst/>
          </a:prstGeom>
        </p:spPr>
      </p:pic>
    </p:spTree>
    <p:extLst>
      <p:ext uri="{BB962C8B-B14F-4D97-AF65-F5344CB8AC3E}">
        <p14:creationId xmlns:p14="http://schemas.microsoft.com/office/powerpoint/2010/main" val="30356297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T-Shirts für </a:t>
            </a:r>
            <a:r>
              <a:rPr lang="de-DE" dirty="0" err="1" smtClean="0"/>
              <a:t>Vermittler:innen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7" name="Textplatzhalter 6"/>
          <p:cNvSpPr>
            <a:spLocks noGrp="1"/>
          </p:cNvSpPr>
          <p:nvPr>
            <p:ph type="body" idx="1"/>
          </p:nvPr>
        </p:nvSpPr>
        <p:spPr/>
        <p:txBody>
          <a:bodyPr/>
          <a:lstStyle/>
          <a:p>
            <a:r>
              <a:rPr lang="de-DE" b="1" dirty="0" smtClean="0"/>
              <a:t>T-Shirt</a:t>
            </a:r>
          </a:p>
          <a:p>
            <a:pPr marL="342900" indent="-342900">
              <a:buFont typeface="Arial" panose="020B0604020202020204" pitchFamily="34" charset="0"/>
              <a:buChar char="•"/>
            </a:pPr>
            <a:r>
              <a:rPr lang="de-DE" sz="2000" dirty="0" smtClean="0"/>
              <a:t>Damen S-XL</a:t>
            </a:r>
          </a:p>
          <a:p>
            <a:pPr marL="342900" indent="-342900">
              <a:buFont typeface="Arial" panose="020B0604020202020204" pitchFamily="34" charset="0"/>
              <a:buChar char="•"/>
            </a:pPr>
            <a:r>
              <a:rPr lang="de-DE" sz="2000" dirty="0" smtClean="0"/>
              <a:t>Herren S-XXL</a:t>
            </a:r>
            <a:endParaRPr lang="de-DE" sz="2000" dirty="0"/>
          </a:p>
        </p:txBody>
      </p:sp>
      <p:sp>
        <p:nvSpPr>
          <p:cNvPr id="4" name="Datumsplatzhalter 3"/>
          <p:cNvSpPr>
            <a:spLocks noGrp="1"/>
          </p:cNvSpPr>
          <p:nvPr>
            <p:ph type="dt" sz="half" idx="10"/>
          </p:nvPr>
        </p:nvSpPr>
        <p:spPr/>
        <p:txBody>
          <a:bodyPr/>
          <a:lstStyle/>
          <a:p>
            <a:fld id="{37A0674A-E72C-4D95-A263-CD6DBD5AB980}" type="datetime1">
              <a:rPr lang="de-DE" smtClean="0"/>
              <a:t>07.03.2022</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9120" y="2022872"/>
            <a:ext cx="3255987" cy="4026792"/>
          </a:xfrm>
          <a:prstGeom prst="rect">
            <a:avLst/>
          </a:prstGeom>
        </p:spPr>
      </p:pic>
    </p:spTree>
    <p:extLst>
      <p:ext uri="{BB962C8B-B14F-4D97-AF65-F5344CB8AC3E}">
        <p14:creationId xmlns:p14="http://schemas.microsoft.com/office/powerpoint/2010/main" val="16900319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a:xfrm>
            <a:off x="2682000" y="369000"/>
            <a:ext cx="4775422" cy="561975"/>
          </a:xfrm>
        </p:spPr>
        <p:txBody>
          <a:bodyPr/>
          <a:lstStyle/>
          <a:p>
            <a:pPr lvl="0"/>
            <a:endParaRPr lang="de-DE" dirty="0" smtClean="0">
              <a:solidFill>
                <a:srgbClr val="013476"/>
              </a:solidFill>
              <a:sym typeface="Wingdings" panose="05000000000000000000" pitchFamily="2" charset="2"/>
            </a:endParaRPr>
          </a:p>
          <a:p>
            <a:pPr lvl="0"/>
            <a:endParaRPr lang="de-DE" dirty="0">
              <a:solidFill>
                <a:srgbClr val="013476"/>
              </a:solidFill>
              <a:sym typeface="Wingdings" panose="05000000000000000000" pitchFamily="2" charset="2"/>
            </a:endParaRPr>
          </a:p>
          <a:p>
            <a:pPr>
              <a:spcBef>
                <a:spcPts val="0"/>
              </a:spcBef>
            </a:pPr>
            <a:endParaRPr lang="de-DE" sz="1800" dirty="0" smtClean="0">
              <a:solidFill>
                <a:prstClr val="black"/>
              </a:solidFill>
            </a:endParaRPr>
          </a:p>
          <a:p>
            <a:pPr>
              <a:spcBef>
                <a:spcPts val="0"/>
              </a:spcBef>
            </a:pPr>
            <a:r>
              <a:rPr lang="de-DE" sz="1800" dirty="0" smtClean="0">
                <a:solidFill>
                  <a:prstClr val="black"/>
                </a:solidFill>
                <a:hlinkClick r:id="rId3"/>
              </a:rPr>
              <a:t>https</a:t>
            </a:r>
            <a:r>
              <a:rPr lang="de-DE" sz="1800" dirty="0">
                <a:solidFill>
                  <a:prstClr val="black"/>
                </a:solidFill>
                <a:hlinkClick r:id="rId3"/>
              </a:rPr>
              <a:t>://</a:t>
            </a:r>
            <a:r>
              <a:rPr lang="de-DE" sz="1800" dirty="0" smtClean="0">
                <a:solidFill>
                  <a:prstClr val="black"/>
                </a:solidFill>
                <a:hlinkClick r:id="rId3"/>
              </a:rPr>
              <a:t>www.instagram.com/netzwerkteilchenwelt</a:t>
            </a:r>
            <a:r>
              <a:rPr lang="de-DE" sz="1800" dirty="0">
                <a:solidFill>
                  <a:prstClr val="black"/>
                </a:solidFill>
              </a:rPr>
              <a:t> </a:t>
            </a:r>
            <a:endParaRPr lang="de-DE" sz="1800" dirty="0" smtClean="0">
              <a:solidFill>
                <a:prstClr val="black"/>
              </a:solidFill>
            </a:endParaRPr>
          </a:p>
          <a:p>
            <a:pPr>
              <a:spcBef>
                <a:spcPts val="0"/>
              </a:spcBef>
            </a:pPr>
            <a:endParaRPr lang="de-DE" sz="1800" dirty="0" smtClean="0">
              <a:solidFill>
                <a:prstClr val="black"/>
              </a:solidFill>
              <a:hlinkClick r:id=""/>
            </a:endParaRPr>
          </a:p>
          <a:p>
            <a:pPr>
              <a:spcBef>
                <a:spcPts val="0"/>
              </a:spcBef>
            </a:pPr>
            <a:r>
              <a:rPr lang="de-DE" sz="1800" dirty="0" smtClean="0">
                <a:solidFill>
                  <a:prstClr val="black"/>
                </a:solidFill>
                <a:hlinkClick r:id=""/>
              </a:rPr>
              <a:t>https</a:t>
            </a:r>
            <a:r>
              <a:rPr lang="de-DE" sz="1800" dirty="0">
                <a:solidFill>
                  <a:prstClr val="black"/>
                </a:solidFill>
                <a:hlinkClick r:id="rId4"/>
              </a:rPr>
              <a:t>://</a:t>
            </a:r>
            <a:r>
              <a:rPr lang="de-DE" sz="1800" dirty="0" smtClean="0">
                <a:solidFill>
                  <a:prstClr val="black"/>
                </a:solidFill>
                <a:hlinkClick r:id="rId4"/>
              </a:rPr>
              <a:t>www.facebook.com/netzwerkteilchenwelt</a:t>
            </a:r>
            <a:endParaRPr lang="de-DE" sz="1800" dirty="0" smtClean="0">
              <a:solidFill>
                <a:prstClr val="black"/>
              </a:solidFill>
            </a:endParaRPr>
          </a:p>
          <a:p>
            <a:pPr>
              <a:spcBef>
                <a:spcPts val="0"/>
              </a:spcBef>
            </a:pPr>
            <a:endParaRPr lang="de-DE" sz="1800" dirty="0" smtClean="0">
              <a:solidFill>
                <a:prstClr val="black"/>
              </a:solidFill>
              <a:hlinkClick r:id=""/>
            </a:endParaRPr>
          </a:p>
          <a:p>
            <a:pPr>
              <a:spcBef>
                <a:spcPts val="0"/>
              </a:spcBef>
            </a:pPr>
            <a:r>
              <a:rPr lang="de-DE" sz="1800" dirty="0" smtClean="0">
                <a:solidFill>
                  <a:prstClr val="black"/>
                </a:solidFill>
                <a:hlinkClick r:id=""/>
              </a:rPr>
              <a:t>mail@teilchenwelt.de</a:t>
            </a:r>
            <a:endParaRPr lang="de-DE" sz="1800" dirty="0" smtClean="0">
              <a:solidFill>
                <a:prstClr val="black"/>
              </a:solidFill>
            </a:endParaRPr>
          </a:p>
          <a:p>
            <a:pPr>
              <a:spcBef>
                <a:spcPts val="0"/>
              </a:spcBef>
            </a:pPr>
            <a:endParaRPr lang="de-DE" sz="1800" dirty="0" smtClean="0">
              <a:solidFill>
                <a:prstClr val="black"/>
              </a:solidFill>
            </a:endParaRPr>
          </a:p>
          <a:p>
            <a:pPr>
              <a:spcBef>
                <a:spcPts val="0"/>
              </a:spcBef>
            </a:pPr>
            <a:endParaRPr lang="de-DE" sz="1800" dirty="0" smtClean="0">
              <a:solidFill>
                <a:prstClr val="black"/>
              </a:solidFill>
            </a:endParaRPr>
          </a:p>
          <a:p>
            <a:pPr>
              <a:spcBef>
                <a:spcPts val="0"/>
              </a:spcBef>
            </a:pPr>
            <a:endParaRPr lang="de-DE" sz="1800" dirty="0">
              <a:solidFill>
                <a:prstClr val="black"/>
              </a:solidFill>
            </a:endParaRPr>
          </a:p>
          <a:p>
            <a:pPr>
              <a:spcBef>
                <a:spcPts val="0"/>
              </a:spcBef>
            </a:pPr>
            <a:r>
              <a:rPr lang="de-DE" sz="2400" dirty="0" smtClean="0">
                <a:solidFill>
                  <a:srgbClr val="013476"/>
                </a:solidFill>
              </a:rPr>
              <a:t>www.teilchenwelt.de</a:t>
            </a:r>
            <a:endParaRPr lang="de-DE" sz="2400" dirty="0">
              <a:solidFill>
                <a:srgbClr val="013476"/>
              </a:solidFill>
            </a:endParaRPr>
          </a:p>
          <a:p>
            <a:pPr marL="531813">
              <a:lnSpc>
                <a:spcPct val="150000"/>
              </a:lnSpc>
            </a:pPr>
            <a:endParaRPr lang="de-DE" sz="2000" dirty="0">
              <a:solidFill>
                <a:prstClr val="black"/>
              </a:solidFill>
            </a:endParaRPr>
          </a:p>
          <a:p>
            <a:endParaRPr lang="de-DE" dirty="0" smtClean="0"/>
          </a:p>
        </p:txBody>
      </p:sp>
      <p:pic>
        <p:nvPicPr>
          <p:cNvPr id="6" name="Grafik 5"/>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2187000" y="1494000"/>
            <a:ext cx="360000" cy="360000"/>
          </a:xfrm>
          <a:prstGeom prst="rect">
            <a:avLst/>
          </a:prstGeom>
        </p:spPr>
      </p:pic>
      <p:pic>
        <p:nvPicPr>
          <p:cNvPr id="8" name="Grafik 7"/>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187000" y="1944000"/>
            <a:ext cx="360000" cy="360000"/>
          </a:xfrm>
          <a:prstGeom prst="rect">
            <a:avLst/>
          </a:prstGeom>
        </p:spPr>
      </p:pic>
      <p:pic>
        <p:nvPicPr>
          <p:cNvPr id="9" name="Grafik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7000" y="2484000"/>
            <a:ext cx="360000" cy="360000"/>
          </a:xfrm>
          <a:prstGeom prst="rect">
            <a:avLst/>
          </a:prstGeom>
        </p:spPr>
      </p:pic>
      <p:pic>
        <p:nvPicPr>
          <p:cNvPr id="7" name="Grafik 6"/>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6507000" y="5955295"/>
            <a:ext cx="2433253" cy="766180"/>
          </a:xfrm>
          <a:prstGeom prst="rect">
            <a:avLst/>
          </a:prstGeom>
        </p:spPr>
      </p:pic>
    </p:spTree>
    <p:extLst>
      <p:ext uri="{BB962C8B-B14F-4D97-AF65-F5344CB8AC3E}">
        <p14:creationId xmlns:p14="http://schemas.microsoft.com/office/powerpoint/2010/main" val="9885344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de-DE"/>
          </a:p>
        </p:txBody>
      </p:sp>
      <p:sp>
        <p:nvSpPr>
          <p:cNvPr id="7" name="Date Placeholder 3"/>
          <p:cNvSpPr>
            <a:spLocks noGrp="1"/>
          </p:cNvSpPr>
          <p:nvPr>
            <p:ph type="dt" sz="half" idx="10"/>
          </p:nvPr>
        </p:nvSpPr>
        <p:spPr/>
        <p:txBody>
          <a:bodyPr/>
          <a:lstStyle/>
          <a:p>
            <a:fld id="{A4B77546-0C78-46EB-AA07-8F981781AC22}" type="datetime1">
              <a:rPr lang="de-DE" smtClean="0"/>
              <a:t>07.03.2022</a:t>
            </a:fld>
            <a:endParaRPr lang="de-DE" dirty="0"/>
          </a:p>
        </p:txBody>
      </p:sp>
      <p:sp>
        <p:nvSpPr>
          <p:cNvPr id="4" name="Textplatzhalter 3"/>
          <p:cNvSpPr>
            <a:spLocks noGrp="1"/>
          </p:cNvSpPr>
          <p:nvPr>
            <p:ph type="body" idx="4294967295"/>
          </p:nvPr>
        </p:nvSpPr>
        <p:spPr>
          <a:xfrm>
            <a:off x="1604963" y="2840038"/>
            <a:ext cx="7539037" cy="949325"/>
          </a:xfrm>
        </p:spPr>
        <p:txBody>
          <a:bodyPr>
            <a:normAutofit/>
          </a:bodyPr>
          <a:lstStyle/>
          <a:p>
            <a:pPr marL="0" indent="0">
              <a:buNone/>
            </a:pPr>
            <a:r>
              <a:rPr lang="de-DE" sz="4000" b="1" dirty="0" smtClean="0"/>
              <a:t>WARUM MACHEN WIR DAS?</a:t>
            </a:r>
            <a:endParaRPr lang="de-DE" sz="4000"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27</a:t>
            </a:fld>
            <a:endParaRPr lang="de-DE" dirty="0"/>
          </a:p>
        </p:txBody>
      </p:sp>
    </p:spTree>
    <p:extLst>
      <p:ext uri="{BB962C8B-B14F-4D97-AF65-F5344CB8AC3E}">
        <p14:creationId xmlns:p14="http://schemas.microsoft.com/office/powerpoint/2010/main" val="4077234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CERN Media echo</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F32B809-6551-4BD1-847A-B53E5A1816E9}"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917" y="158903"/>
            <a:ext cx="4482000" cy="4171024"/>
          </a:xfrm>
          <a:prstGeom prst="rect">
            <a:avLst/>
          </a:prstGeom>
          <a:ln>
            <a:solidFill>
              <a:schemeClr val="accent1"/>
            </a:solidFill>
          </a:ln>
        </p:spPr>
      </p:pic>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85682">
            <a:off x="5495239" y="2395873"/>
            <a:ext cx="3764015" cy="2714375"/>
          </a:xfrm>
          <a:prstGeom prst="rect">
            <a:avLst/>
          </a:prstGeom>
          <a:ln>
            <a:solidFill>
              <a:schemeClr val="accent1"/>
            </a:solidFill>
          </a:ln>
        </p:spPr>
      </p:pic>
      <p:pic>
        <p:nvPicPr>
          <p:cNvPr id="8" name="Grafik 7"/>
          <p:cNvPicPr>
            <a:picLocks noChangeAspect="1"/>
          </p:cNvPicPr>
          <p:nvPr/>
        </p:nvPicPr>
        <p:blipFill rotWithShape="1">
          <a:blip r:embed="rId5" cstate="print">
            <a:extLst>
              <a:ext uri="{28A0092B-C50C-407E-A947-70E740481C1C}">
                <a14:useLocalDpi xmlns:a14="http://schemas.microsoft.com/office/drawing/2010/main" val="0"/>
              </a:ext>
            </a:extLst>
          </a:blip>
          <a:srcRect l="405" b="4165"/>
          <a:stretch/>
        </p:blipFill>
        <p:spPr>
          <a:xfrm>
            <a:off x="252000" y="2593655"/>
            <a:ext cx="5019965" cy="3760345"/>
          </a:xfrm>
          <a:prstGeom prst="rect">
            <a:avLst/>
          </a:prstGeom>
          <a:ln>
            <a:solidFill>
              <a:schemeClr val="accent1"/>
            </a:solidFill>
          </a:ln>
        </p:spPr>
      </p:pic>
      <p:pic>
        <p:nvPicPr>
          <p:cNvPr id="10" name="Grafik 9"/>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rot="662836">
            <a:off x="5276820" y="5369879"/>
            <a:ext cx="3340100" cy="1061843"/>
          </a:xfrm>
          <a:prstGeom prst="rect">
            <a:avLst/>
          </a:prstGeom>
          <a:ln>
            <a:solidFill>
              <a:srgbClr val="013476"/>
            </a:solidFill>
          </a:ln>
        </p:spPr>
      </p:pic>
      <p:grpSp>
        <p:nvGrpSpPr>
          <p:cNvPr id="11" name="Gruppieren 10"/>
          <p:cNvGrpSpPr/>
          <p:nvPr/>
        </p:nvGrpSpPr>
        <p:grpSpPr>
          <a:xfrm rot="21043077">
            <a:off x="2130533" y="5184367"/>
            <a:ext cx="3352395" cy="1269871"/>
            <a:chOff x="5272391" y="347312"/>
            <a:chExt cx="5363685" cy="2126201"/>
          </a:xfrm>
        </p:grpSpPr>
        <p:pic>
          <p:nvPicPr>
            <p:cNvPr id="12" name="Grafik 11"/>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5272391" y="889081"/>
              <a:ext cx="5345855" cy="1584432"/>
            </a:xfrm>
            <a:prstGeom prst="rect">
              <a:avLst/>
            </a:prstGeom>
            <a:ln>
              <a:solidFill>
                <a:srgbClr val="013476"/>
              </a:solidFill>
            </a:ln>
          </p:spPr>
        </p:pic>
        <p:pic>
          <p:nvPicPr>
            <p:cNvPr id="13" name="Grafik 12"/>
            <p:cNvPicPr>
              <a:picLocks noChangeAspect="1"/>
            </p:cNvPicPr>
            <p:nvPr/>
          </p:nvPicPr>
          <p:blipFill rotWithShape="1">
            <a:blip r:embed="rId8" cstate="print">
              <a:extLst>
                <a:ext uri="{28A0092B-C50C-407E-A947-70E740481C1C}">
                  <a14:useLocalDpi xmlns:a14="http://schemas.microsoft.com/office/drawing/2010/main" val="0"/>
                </a:ext>
              </a:extLst>
            </a:blip>
            <a:srcRect l="-80"/>
            <a:stretch/>
          </p:blipFill>
          <p:spPr>
            <a:xfrm>
              <a:off x="5272391" y="347312"/>
              <a:ext cx="5363685" cy="537906"/>
            </a:xfrm>
            <a:prstGeom prst="rect">
              <a:avLst/>
            </a:prstGeom>
            <a:ln>
              <a:solidFill>
                <a:srgbClr val="013476"/>
              </a:solidFill>
            </a:ln>
          </p:spPr>
        </p:pic>
      </p:grpSp>
      <p:pic>
        <p:nvPicPr>
          <p:cNvPr id="20" name="Grafik 19"/>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rot="21169721">
            <a:off x="410282" y="870614"/>
            <a:ext cx="4087640" cy="1723041"/>
          </a:xfrm>
          <a:prstGeom prst="rect">
            <a:avLst/>
          </a:prstGeom>
          <a:ln>
            <a:solidFill>
              <a:srgbClr val="013476"/>
            </a:solidFill>
          </a:ln>
        </p:spPr>
      </p:pic>
      <p:grpSp>
        <p:nvGrpSpPr>
          <p:cNvPr id="22" name="Gruppieren 21"/>
          <p:cNvGrpSpPr/>
          <p:nvPr/>
        </p:nvGrpSpPr>
        <p:grpSpPr>
          <a:xfrm rot="408758">
            <a:off x="3347620" y="3732566"/>
            <a:ext cx="4057461" cy="1402657"/>
            <a:chOff x="9612000" y="1153273"/>
            <a:chExt cx="4057461" cy="1402657"/>
          </a:xfrm>
        </p:grpSpPr>
        <p:grpSp>
          <p:nvGrpSpPr>
            <p:cNvPr id="14" name="Gruppieren 13"/>
            <p:cNvGrpSpPr/>
            <p:nvPr/>
          </p:nvGrpSpPr>
          <p:grpSpPr>
            <a:xfrm>
              <a:off x="9612000" y="1153273"/>
              <a:ext cx="4057461" cy="1402657"/>
              <a:chOff x="6878782" y="2836451"/>
              <a:chExt cx="4057461" cy="1402657"/>
            </a:xfrm>
          </p:grpSpPr>
          <p:pic>
            <p:nvPicPr>
              <p:cNvPr id="15" name="Grafik 14"/>
              <p:cNvPicPr>
                <a:picLocks noChangeAspect="1"/>
              </p:cNvPicPr>
              <p:nvPr/>
            </p:nvPicPr>
            <p:blipFill rotWithShape="1">
              <a:blip r:embed="rId10" cstate="print">
                <a:extLst>
                  <a:ext uri="{28A0092B-C50C-407E-A947-70E740481C1C}">
                    <a14:useLocalDpi xmlns:a14="http://schemas.microsoft.com/office/drawing/2010/main" val="0"/>
                  </a:ext>
                </a:extLst>
              </a:blip>
              <a:srcRect l="-94"/>
              <a:stretch/>
            </p:blipFill>
            <p:spPr>
              <a:xfrm>
                <a:off x="6878782" y="3449782"/>
                <a:ext cx="4057461" cy="789326"/>
              </a:xfrm>
              <a:prstGeom prst="rect">
                <a:avLst/>
              </a:prstGeom>
              <a:ln>
                <a:noFill/>
              </a:ln>
            </p:spPr>
          </p:pic>
          <p:pic>
            <p:nvPicPr>
              <p:cNvPr id="16" name="Grafik 15"/>
              <p:cNvPicPr>
                <a:picLocks noChangeAspect="1"/>
              </p:cNvPicPr>
              <p:nvPr/>
            </p:nvPicPr>
            <p:blipFill rotWithShape="1">
              <a:blip r:embed="rId11" cstate="screen">
                <a:extLst>
                  <a:ext uri="{28A0092B-C50C-407E-A947-70E740481C1C}">
                    <a14:useLocalDpi xmlns:a14="http://schemas.microsoft.com/office/drawing/2010/main" val="0"/>
                  </a:ext>
                </a:extLst>
              </a:blip>
              <a:srcRect/>
              <a:stretch/>
            </p:blipFill>
            <p:spPr>
              <a:xfrm>
                <a:off x="6878782" y="2836451"/>
                <a:ext cx="4047070" cy="613331"/>
              </a:xfrm>
              <a:prstGeom prst="rect">
                <a:avLst/>
              </a:prstGeom>
              <a:ln>
                <a:noFill/>
              </a:ln>
            </p:spPr>
          </p:pic>
        </p:grpSp>
        <p:sp>
          <p:nvSpPr>
            <p:cNvPr id="21" name="Rechteck 20"/>
            <p:cNvSpPr/>
            <p:nvPr/>
          </p:nvSpPr>
          <p:spPr>
            <a:xfrm>
              <a:off x="9612000" y="1153273"/>
              <a:ext cx="4057461" cy="1402657"/>
            </a:xfrm>
            <a:prstGeom prst="rect">
              <a:avLst/>
            </a:prstGeom>
            <a:no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86470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LHC </a:t>
            </a:r>
            <a:r>
              <a:rPr lang="de-DE" dirty="0" err="1" smtClean="0"/>
              <a:t>schedule</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311106F-8FF5-4F42-9B45-A6AFE8316B46}"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007" y="1044987"/>
            <a:ext cx="8235000" cy="2085547"/>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000" y="3393442"/>
            <a:ext cx="3429729" cy="2700000"/>
          </a:xfrm>
          <a:prstGeom prst="rect">
            <a:avLst/>
          </a:prstGeom>
        </p:spPr>
      </p:pic>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2000" y="3393442"/>
            <a:ext cx="3598059" cy="2700000"/>
          </a:xfrm>
          <a:prstGeom prst="rect">
            <a:avLst/>
          </a:prstGeom>
        </p:spPr>
      </p:pic>
    </p:spTree>
    <p:extLst>
      <p:ext uri="{BB962C8B-B14F-4D97-AF65-F5344CB8AC3E}">
        <p14:creationId xmlns:p14="http://schemas.microsoft.com/office/powerpoint/2010/main" val="1010392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smtClean="0"/>
              <a:t>Netzwerk Teilchenwelt = </a:t>
            </a:r>
            <a:r>
              <a:rPr lang="de-DE" dirty="0"/>
              <a:t>Zentrale </a:t>
            </a:r>
            <a:r>
              <a:rPr lang="de-DE" dirty="0" smtClean="0"/>
              <a:t>Struktur</a:t>
            </a:r>
            <a:endParaRPr lang="de-DE" dirty="0"/>
          </a:p>
        </p:txBody>
      </p:sp>
      <p:sp>
        <p:nvSpPr>
          <p:cNvPr id="14" name="Date Placeholder 3"/>
          <p:cNvSpPr>
            <a:spLocks noGrp="1"/>
          </p:cNvSpPr>
          <p:nvPr>
            <p:ph type="dt" sz="half" idx="10"/>
          </p:nvPr>
        </p:nvSpPr>
        <p:spPr/>
        <p:txBody>
          <a:bodyPr/>
          <a:lstStyle/>
          <a:p>
            <a:fld id="{D81EF0C9-CCA8-44F9-B93C-D1F5DEDA849A}" type="datetime1">
              <a:rPr lang="de-DE" smtClean="0"/>
              <a:t>07.03.2022</a:t>
            </a:fld>
            <a:endParaRPr lang="de-DE" dirty="0"/>
          </a:p>
        </p:txBody>
      </p:sp>
      <p:sp>
        <p:nvSpPr>
          <p:cNvPr id="8" name="Textplatzhalter 7"/>
          <p:cNvSpPr>
            <a:spLocks noGrp="1"/>
          </p:cNvSpPr>
          <p:nvPr>
            <p:ph sz="quarter" idx="13"/>
          </p:nvPr>
        </p:nvSpPr>
        <p:spPr>
          <a:xfrm>
            <a:off x="971600" y="1772817"/>
            <a:ext cx="5184576" cy="4464495"/>
          </a:xfrm>
        </p:spPr>
        <p:txBody>
          <a:bodyPr/>
          <a:lstStyle/>
          <a:p>
            <a:pPr marL="357188" indent="-357188">
              <a:tabLst>
                <a:tab pos="357188" algn="l"/>
              </a:tabLst>
            </a:pPr>
            <a:r>
              <a:rPr lang="de-DE" sz="2200" dirty="0" smtClean="0"/>
              <a:t>Gefördert vom BMBF seit 2010</a:t>
            </a:r>
          </a:p>
          <a:p>
            <a:pPr marL="357188" indent="-357188">
              <a:tabLst>
                <a:tab pos="357188" algn="l"/>
              </a:tabLst>
            </a:pPr>
            <a:r>
              <a:rPr lang="de-DE" sz="2200" dirty="0" smtClean="0"/>
              <a:t>Aktuelle Förderung</a:t>
            </a:r>
            <a:r>
              <a:rPr lang="de-DE" sz="2200" dirty="0"/>
              <a:t>: </a:t>
            </a:r>
            <a:r>
              <a:rPr lang="de-DE" sz="2200" dirty="0" smtClean="0"/>
              <a:t>1.7.2021 </a:t>
            </a:r>
            <a:r>
              <a:rPr lang="de-DE" sz="2200" dirty="0"/>
              <a:t>- </a:t>
            </a:r>
            <a:r>
              <a:rPr lang="de-DE" sz="2200" dirty="0" smtClean="0"/>
              <a:t>30.6.2024 im Forschungsrahmenprogramm ErUM (</a:t>
            </a:r>
            <a:r>
              <a:rPr lang="de-DE" sz="2200" i="1" dirty="0" smtClean="0"/>
              <a:t>Erforschung von Universum und Materie</a:t>
            </a:r>
            <a:r>
              <a:rPr lang="de-DE" sz="2200" dirty="0" smtClean="0"/>
              <a:t>)</a:t>
            </a:r>
            <a:r>
              <a:rPr lang="de-DE" dirty="0" smtClean="0"/>
              <a:t> </a:t>
            </a:r>
          </a:p>
          <a:p>
            <a:pPr marL="357188" indent="-357188">
              <a:tabLst>
                <a:tab pos="357188" algn="l"/>
              </a:tabLst>
            </a:pPr>
            <a:r>
              <a:rPr lang="de-DE" dirty="0" smtClean="0"/>
              <a:t>Projektname: KONTAKT2</a:t>
            </a:r>
          </a:p>
          <a:p>
            <a:pPr marL="0" indent="0">
              <a:spcBef>
                <a:spcPts val="600"/>
              </a:spcBef>
              <a:buNone/>
              <a:tabLst>
                <a:tab pos="357188" algn="l"/>
              </a:tabLst>
            </a:pPr>
            <a:r>
              <a:rPr lang="de-DE" dirty="0" smtClean="0"/>
              <a:t>	„</a:t>
            </a:r>
            <a:r>
              <a:rPr lang="de-DE" sz="1800" dirty="0" smtClean="0"/>
              <a:t>Kommunikation</a:t>
            </a:r>
            <a:r>
              <a:rPr lang="de-DE" sz="1800" dirty="0"/>
              <a:t>, </a:t>
            </a:r>
            <a:r>
              <a:rPr lang="de-DE" sz="1800" dirty="0" smtClean="0"/>
              <a:t>Nachwuchs-gewinnung </a:t>
            </a:r>
            <a:r>
              <a:rPr lang="de-DE" sz="1800" dirty="0"/>
              <a:t>und Teilhabe </a:t>
            </a:r>
            <a:r>
              <a:rPr lang="de-DE" sz="1800" dirty="0" smtClean="0"/>
              <a:t>	der </a:t>
            </a:r>
            <a:r>
              <a:rPr lang="de-DE" sz="1800" dirty="0"/>
              <a:t>Allgemeinheit an Erkenntnissen auf dem Gebiet der </a:t>
            </a:r>
            <a:r>
              <a:rPr lang="de-DE" sz="1800" dirty="0" smtClean="0"/>
              <a:t>	Kleinsten Teilchen“ </a:t>
            </a:r>
          </a:p>
          <a:p>
            <a:pPr lvl="1">
              <a:spcBef>
                <a:spcPts val="0"/>
              </a:spcBef>
            </a:pPr>
            <a:r>
              <a:rPr lang="de-DE" dirty="0" smtClean="0"/>
              <a:t>Verbreitung </a:t>
            </a:r>
            <a:r>
              <a:rPr lang="de-DE" dirty="0"/>
              <a:t>von Erkenntnissen der </a:t>
            </a:r>
            <a:r>
              <a:rPr lang="de-DE" dirty="0" smtClean="0"/>
              <a:t>Spitzen-for­schung am LHC, Astroteilchenphysik, </a:t>
            </a:r>
          </a:p>
          <a:p>
            <a:pPr marL="627063" lvl="1" indent="0">
              <a:spcBef>
                <a:spcPts val="0"/>
              </a:spcBef>
              <a:buNone/>
            </a:pPr>
            <a:r>
              <a:rPr lang="de-DE" dirty="0" smtClean="0"/>
              <a:t> </a:t>
            </a:r>
            <a:r>
              <a:rPr lang="de-DE" dirty="0" err="1" smtClean="0"/>
              <a:t>Hadronen</a:t>
            </a:r>
            <a:r>
              <a:rPr lang="de-DE" dirty="0" smtClean="0"/>
              <a:t>- und Kernphysik</a:t>
            </a:r>
            <a:endParaRPr lang="de-DE" dirty="0"/>
          </a:p>
          <a:p>
            <a:pPr lvl="1">
              <a:spcBef>
                <a:spcPts val="0"/>
              </a:spcBef>
            </a:pPr>
            <a:r>
              <a:rPr lang="de-DE" dirty="0"/>
              <a:t>Teilhabe der Öffentlichkeit an der Forschung</a:t>
            </a:r>
          </a:p>
          <a:p>
            <a:pPr lvl="1">
              <a:spcBef>
                <a:spcPts val="0"/>
              </a:spcBef>
            </a:pPr>
            <a:r>
              <a:rPr lang="de-DE" dirty="0"/>
              <a:t>Nachwuchsförderung und -</a:t>
            </a:r>
            <a:r>
              <a:rPr lang="de-DE" dirty="0" smtClean="0"/>
              <a:t>sicherung</a:t>
            </a:r>
          </a:p>
          <a:p>
            <a:endParaRPr lang="de-DE" dirty="0" smtClean="0"/>
          </a:p>
        </p:txBody>
      </p:sp>
      <p:grpSp>
        <p:nvGrpSpPr>
          <p:cNvPr id="3" name="Gruppieren 2"/>
          <p:cNvGrpSpPr/>
          <p:nvPr/>
        </p:nvGrpSpPr>
        <p:grpSpPr>
          <a:xfrm>
            <a:off x="5580112" y="3068637"/>
            <a:ext cx="3672408" cy="3240683"/>
            <a:chOff x="5580112" y="2852936"/>
            <a:chExt cx="3672408" cy="3240683"/>
          </a:xfrm>
        </p:grpSpPr>
        <p:graphicFrame>
          <p:nvGraphicFramePr>
            <p:cNvPr id="9" name="Diagramm 8"/>
            <p:cNvGraphicFramePr/>
            <p:nvPr>
              <p:extLst>
                <p:ext uri="{D42A27DB-BD31-4B8C-83A1-F6EECF244321}">
                  <p14:modId xmlns:p14="http://schemas.microsoft.com/office/powerpoint/2010/main" val="84501933"/>
                </p:ext>
              </p:extLst>
            </p:nvPr>
          </p:nvGraphicFramePr>
          <p:xfrm>
            <a:off x="5580112" y="2852936"/>
            <a:ext cx="3672408" cy="3240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feld 4"/>
            <p:cNvSpPr txBox="1"/>
            <p:nvPr/>
          </p:nvSpPr>
          <p:spPr>
            <a:xfrm>
              <a:off x="7020272" y="3933056"/>
              <a:ext cx="976658" cy="881233"/>
            </a:xfrm>
            <a:prstGeom prst="roundRect">
              <a:avLst/>
            </a:prstGeom>
            <a:noFill/>
            <a:ln w="38100">
              <a:solidFill>
                <a:schemeClr val="accent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lnSpc>
                  <a:spcPct val="115000"/>
                </a:lnSpc>
              </a:pPr>
              <a:r>
                <a:rPr lang="de-DE" sz="900" b="1" dirty="0" smtClean="0">
                  <a:ea typeface="Times New Roman" panose="02020603050405020304" pitchFamily="18" charset="0"/>
                  <a:cs typeface="Arial" panose="020B0604020202020204" pitchFamily="34" charset="0"/>
                </a:rPr>
                <a:t>Teilchenphysik, Astroteilchen-physik, </a:t>
              </a:r>
              <a:r>
                <a:rPr lang="de-DE" sz="900" b="1" dirty="0" err="1" smtClean="0">
                  <a:ea typeface="Times New Roman" panose="02020603050405020304" pitchFamily="18" charset="0"/>
                  <a:cs typeface="Arial" panose="020B0604020202020204" pitchFamily="34" charset="0"/>
                </a:rPr>
                <a:t>Hadronen</a:t>
              </a:r>
              <a:r>
                <a:rPr lang="de-DE" sz="900" b="1" dirty="0" smtClean="0">
                  <a:ea typeface="Times New Roman" panose="02020603050405020304" pitchFamily="18" charset="0"/>
                  <a:cs typeface="Arial" panose="020B0604020202020204" pitchFamily="34" charset="0"/>
                </a:rPr>
                <a:t>- &amp; Kernphysik </a:t>
              </a:r>
              <a:endParaRPr lang="de-DE" sz="825" dirty="0">
                <a:ea typeface="Times New Roman" panose="02020603050405020304" pitchFamily="18" charset="0"/>
                <a:cs typeface="Times New Roman" panose="02020603050405020304" pitchFamily="18" charset="0"/>
              </a:endParaRPr>
            </a:p>
          </p:txBody>
        </p:sp>
      </p:gr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pic>
        <p:nvPicPr>
          <p:cNvPr id="11" name="Grafik 10"/>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6893024" y="1419517"/>
            <a:ext cx="1231153" cy="1744454"/>
          </a:xfrm>
          <a:prstGeom prst="rect">
            <a:avLst/>
          </a:prstGeom>
        </p:spPr>
      </p:pic>
    </p:spTree>
    <p:extLst>
      <p:ext uri="{BB962C8B-B14F-4D97-AF65-F5344CB8AC3E}">
        <p14:creationId xmlns:p14="http://schemas.microsoft.com/office/powerpoint/2010/main" val="27398142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smtClean="0"/>
              <a:t>MINT Fachkräftemangel – </a:t>
            </a:r>
            <a:r>
              <a:rPr lang="de-DE" dirty="0" err="1" smtClean="0"/>
              <a:t>Shortage</a:t>
            </a:r>
            <a:r>
              <a:rPr lang="de-DE" dirty="0" smtClean="0"/>
              <a:t> of </a:t>
            </a:r>
            <a:r>
              <a:rPr lang="de-DE" dirty="0" err="1" smtClean="0"/>
              <a:t>Specialists</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C0DDFD4-7422-4D59-B50D-DFD3F7D257EE}"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000" y="1449000"/>
            <a:ext cx="4171117" cy="4171117"/>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000" y="972922"/>
            <a:ext cx="2736000" cy="2736000"/>
          </a:xfrm>
          <a:prstGeom prst="rect">
            <a:avLst/>
          </a:prstGeom>
        </p:spPr>
      </p:pic>
      <p:pic>
        <p:nvPicPr>
          <p:cNvPr id="9" name="Grafik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62000" y="3802913"/>
            <a:ext cx="2736000" cy="2736000"/>
          </a:xfrm>
          <a:prstGeom prst="rect">
            <a:avLst/>
          </a:prstGeom>
        </p:spPr>
      </p:pic>
    </p:spTree>
    <p:extLst>
      <p:ext uri="{BB962C8B-B14F-4D97-AF65-F5344CB8AC3E}">
        <p14:creationId xmlns:p14="http://schemas.microsoft.com/office/powerpoint/2010/main" val="1881210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MINT Nachwuchsbarometer </a:t>
            </a:r>
            <a:r>
              <a:rPr lang="de-DE" dirty="0" smtClean="0"/>
              <a:t>- STEM </a:t>
            </a:r>
            <a:r>
              <a:rPr lang="de-DE" dirty="0"/>
              <a:t>Young </a:t>
            </a:r>
            <a:r>
              <a:rPr lang="de-DE" dirty="0" err="1"/>
              <a:t>talent</a:t>
            </a:r>
            <a:r>
              <a:rPr lang="de-DE" dirty="0"/>
              <a:t> </a:t>
            </a:r>
            <a:r>
              <a:rPr lang="de-DE" dirty="0" err="1" smtClean="0"/>
              <a:t>barometer</a:t>
            </a:r>
            <a:r>
              <a:rPr lang="de-DE" dirty="0" smtClean="0"/>
              <a:t>   </a:t>
            </a:r>
            <a:r>
              <a:rPr lang="de-DE" dirty="0" smtClean="0">
                <a:hlinkClick r:id="rId3"/>
              </a:rPr>
              <a:t>Link</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E24AC36-7C47-484C-808F-C4E3939E6FB0}"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9" name="Grafik 8">
            <a:extLst>
              <a:ext uri="{FF2B5EF4-FFF2-40B4-BE49-F238E27FC236}">
                <a16:creationId xmlns:a16="http://schemas.microsoft.com/office/drawing/2014/main" id="{1F812D7B-6640-B244-9B7C-D3CA0D893A5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92906" y="1441410"/>
            <a:ext cx="5349093" cy="4760232"/>
          </a:xfrm>
          <a:prstGeom prst="rect">
            <a:avLst/>
          </a:prstGeom>
        </p:spPr>
      </p:pic>
      <p:sp>
        <p:nvSpPr>
          <p:cNvPr id="10" name="Textfeld 9"/>
          <p:cNvSpPr txBox="1"/>
          <p:nvPr/>
        </p:nvSpPr>
        <p:spPr>
          <a:xfrm>
            <a:off x="5741999" y="1441410"/>
            <a:ext cx="3375000" cy="4555093"/>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rPr>
              <a:t>performance of 15-year-olds has been declining since 2012</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srgbClr val="013476"/>
                </a:solidFill>
                <a:effectLst/>
                <a:uLnTx/>
                <a:uFillTx/>
                <a:latin typeface="Calibri" panose="020F0502020204030204"/>
                <a:ea typeface="+mn-ea"/>
                <a:cs typeface="+mn-cs"/>
              </a:rPr>
              <a:t>Girls</a:t>
            </a:r>
            <a:r>
              <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rPr>
              <a:t>' and boys' performance is similar, but mainly because boys' performance deteriorates</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rPr>
              <a:t>Girls have less interest and self-confidence in mathematics, chemistry and physics than boys, despite comparable </a:t>
            </a:r>
            <a:r>
              <a:rPr kumimoji="0" lang="en-US" sz="1800" b="0" i="0" u="none" strike="noStrike" kern="1200" cap="none" spc="0" normalizeH="0" baseline="0" noProof="0" dirty="0" smtClean="0">
                <a:ln>
                  <a:noFill/>
                </a:ln>
                <a:solidFill>
                  <a:srgbClr val="013476"/>
                </a:solidFill>
                <a:effectLst/>
                <a:uLnTx/>
                <a:uFillTx/>
                <a:latin typeface="Calibri" panose="020F0502020204030204"/>
                <a:ea typeface="+mn-ea"/>
                <a:cs typeface="+mn-cs"/>
              </a:rPr>
              <a:t>performance</a:t>
            </a:r>
          </a:p>
          <a:p>
            <a:pPr marL="285750" indent="-285750">
              <a:spcAft>
                <a:spcPts val="600"/>
              </a:spcAft>
              <a:buFont typeface="Arial" panose="020B0604020202020204" pitchFamily="34" charset="0"/>
              <a:buChar char="•"/>
              <a:defRPr/>
            </a:pPr>
            <a:r>
              <a:rPr lang="en-US" dirty="0">
                <a:solidFill>
                  <a:srgbClr val="013476"/>
                </a:solidFill>
              </a:rPr>
              <a:t>Motivation, interest and professional self-confidence decreased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endParaRPr kumimoji="0" lang="de-DE" sz="1800" b="0"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04226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Inhaltsplatzhalter 1"/>
          <p:cNvSpPr txBox="1">
            <a:spLocks/>
          </p:cNvSpPr>
          <p:nvPr/>
        </p:nvSpPr>
        <p:spPr>
          <a:xfrm>
            <a:off x="4281124" y="818999"/>
            <a:ext cx="4655876" cy="5070646"/>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Wingdings" panose="05000000000000000000" pitchFamily="2" charset="2"/>
              <a:buChar char="§"/>
              <a:defRPr lang="de-DE" sz="2000" kern="1200">
                <a:solidFill>
                  <a:srgbClr val="013476"/>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de-DE" sz="1800" kern="1200">
                <a:solidFill>
                  <a:srgbClr val="013476"/>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de-DE" sz="1200" kern="1200">
                <a:solidFill>
                  <a:srgbClr val="013476"/>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13476"/>
                </a:solidFill>
                <a:latin typeface="+mn-lt"/>
                <a:ea typeface="+mn-ea"/>
                <a:cs typeface="+mn-cs"/>
              </a:defRPr>
            </a:lvl4pPr>
            <a:lvl5pPr marL="1543050" indent="-171450" algn="l" defTabSz="685800" rtl="0" eaLnBrk="1" latinLnBrk="0" hangingPunct="1">
              <a:lnSpc>
                <a:spcPct val="90000"/>
              </a:lnSpc>
              <a:spcBef>
                <a:spcPts val="375"/>
              </a:spcBef>
              <a:buFont typeface="Courier New" panose="02070309020205020404" pitchFamily="49" charset="0"/>
              <a:buChar char="o"/>
              <a:defRPr sz="1350" kern="1200">
                <a:solidFill>
                  <a:srgbClr val="013476"/>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Wingdings" panose="05000000000000000000" pitchFamily="2" charset="2"/>
              <a:buNone/>
              <a:tabLst/>
              <a:defRPr/>
            </a:pPr>
            <a:r>
              <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rPr>
              <a:t>Low percentage of girls in physics and computer science courses: </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rPr>
              <a:t>Biology: 60 %</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srgbClr val="013476"/>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rPr>
              <a:t>Physics: 26 %</a:t>
            </a: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endParaRPr kumimoji="0" lang="en-US" sz="2000" b="0" i="0" u="none" strike="noStrike" kern="1200" cap="none" spc="0" normalizeH="0" baseline="0" noProof="0" dirty="0">
              <a:ln>
                <a:noFill/>
              </a:ln>
              <a:solidFill>
                <a:srgbClr val="013476"/>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Wingdings" panose="05000000000000000000" pitchFamily="2" charset="2"/>
              <a:buChar char="§"/>
              <a:tabLst/>
              <a:defRPr/>
            </a:pPr>
            <a:r>
              <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rPr>
              <a:t>Computer Science: 15 %</a:t>
            </a:r>
          </a:p>
          <a:p>
            <a:pPr marL="0" marR="0" lvl="0" indent="0" algn="l" defTabSz="685800" rtl="0" eaLnBrk="1" fontAlgn="auto" latinLnBrk="0" hangingPunct="1">
              <a:lnSpc>
                <a:spcPct val="90000"/>
              </a:lnSpc>
              <a:spcBef>
                <a:spcPts val="750"/>
              </a:spcBef>
              <a:spcAft>
                <a:spcPts val="0"/>
              </a:spcAft>
              <a:buClrTx/>
              <a:buSzTx/>
              <a:buFont typeface="Wingdings" panose="05000000000000000000" pitchFamily="2" charset="2"/>
              <a:buNone/>
              <a:tabLst/>
              <a:defRPr/>
            </a:pPr>
            <a:endParaRPr kumimoji="0" lang="en-US" sz="2000" b="0" i="0" u="none" strike="noStrike" kern="1200" cap="none" spc="0" normalizeH="0" baseline="0" noProof="0" dirty="0" smtClean="0">
              <a:ln>
                <a:noFill/>
              </a:ln>
              <a:solidFill>
                <a:srgbClr val="013476"/>
              </a:solidFill>
              <a:effectLst/>
              <a:uLnTx/>
              <a:uFillTx/>
              <a:latin typeface="Calibri" panose="020F0502020204030204"/>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Wingdings" panose="05000000000000000000" pitchFamily="2" charset="2"/>
              <a:buNone/>
              <a:tabLst/>
              <a:defRPr/>
            </a:pPr>
            <a:endParaRPr kumimoji="0" lang="en-US" sz="2000" b="0" i="0" u="none" strike="noStrike" kern="1200" cap="none" spc="0" normalizeH="0" baseline="0" noProof="0" dirty="0">
              <a:ln>
                <a:noFill/>
              </a:ln>
              <a:solidFill>
                <a:srgbClr val="013476"/>
              </a:solidFill>
              <a:effectLst/>
              <a:uLnTx/>
              <a:uFillTx/>
              <a:latin typeface="Calibri" panose="020F0502020204030204"/>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Wingdings" panose="05000000000000000000" pitchFamily="2" charset="2"/>
              <a:buNone/>
              <a:tabLst/>
              <a:defRPr/>
            </a:pPr>
            <a:r>
              <a:rPr kumimoji="0" lang="en-US" sz="2000" b="1" i="0" u="none" strike="noStrike" kern="1200" cap="none" spc="0" normalizeH="0" baseline="0" noProof="0" dirty="0" smtClean="0">
                <a:ln>
                  <a:noFill/>
                </a:ln>
                <a:solidFill>
                  <a:srgbClr val="013476"/>
                </a:solidFill>
                <a:effectLst/>
                <a:uLnTx/>
                <a:uFillTx/>
                <a:latin typeface="Calibri" panose="020F0502020204030204"/>
                <a:ea typeface="+mn-ea"/>
                <a:cs typeface="+mn-cs"/>
              </a:rPr>
              <a:t>Professional specialization decisive for choice of field of study and professional development!</a:t>
            </a:r>
            <a:endParaRPr kumimoji="0" lang="en-US" sz="2000" b="1"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mc:AlternateContent xmlns:mc="http://schemas.openxmlformats.org/markup-compatibility/2006">
        <mc:Choice xmlns:cx1="http://schemas.microsoft.com/office/drawing/2015/9/8/chartex" Requires="cx1">
          <p:graphicFrame>
            <p:nvGraphicFramePr>
              <p:cNvPr id="18" name="Diagramm 17"/>
              <p:cNvGraphicFramePr/>
              <p:nvPr>
                <p:extLst>
                  <p:ext uri="{D42A27DB-BD31-4B8C-83A1-F6EECF244321}">
                    <p14:modId xmlns:p14="http://schemas.microsoft.com/office/powerpoint/2010/main" val="1800584358"/>
                  </p:ext>
                </p:extLst>
              </p:nvPr>
            </p:nvGraphicFramePr>
            <p:xfrm>
              <a:off x="-873383" y="2418182"/>
              <a:ext cx="6144876" cy="4770000"/>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18" name="Diagramm 17"/>
              <p:cNvPicPr>
                <a:picLocks noGrp="1" noRot="1" noChangeAspect="1" noMove="1" noResize="1" noEditPoints="1" noAdjustHandles="1" noChangeArrowheads="1" noChangeShapeType="1"/>
              </p:cNvPicPr>
              <p:nvPr/>
            </p:nvPicPr>
            <p:blipFill>
              <a:blip r:embed="rId4"/>
              <a:stretch>
                <a:fillRect/>
              </a:stretch>
            </p:blipFill>
            <p:spPr>
              <a:xfrm>
                <a:off x="-873383" y="2418182"/>
                <a:ext cx="6144876" cy="4770000"/>
              </a:xfrm>
              <a:prstGeom prst="rect">
                <a:avLst/>
              </a:prstGeom>
            </p:spPr>
          </p:pic>
        </mc:Fallback>
      </mc:AlternateContent>
      <p:sp>
        <p:nvSpPr>
          <p:cNvPr id="2" name="Inhaltsplatzhalter 1"/>
          <p:cNvSpPr>
            <a:spLocks noGrp="1"/>
          </p:cNvSpPr>
          <p:nvPr>
            <p:ph idx="1"/>
          </p:nvPr>
        </p:nvSpPr>
        <p:spPr>
          <a:xfrm>
            <a:off x="400883" y="979564"/>
            <a:ext cx="3803635" cy="5149436"/>
          </a:xfrm>
        </p:spPr>
        <p:txBody>
          <a:bodyPr/>
          <a:lstStyle/>
          <a:p>
            <a:pPr marL="0" indent="0">
              <a:buNone/>
            </a:pPr>
            <a:r>
              <a:rPr lang="en-US" dirty="0" smtClean="0"/>
              <a:t>16</a:t>
            </a:r>
            <a:r>
              <a:rPr lang="en-US" dirty="0" smtClean="0"/>
              <a:t> </a:t>
            </a:r>
            <a:r>
              <a:rPr lang="en-US" dirty="0"/>
              <a:t>% of </a:t>
            </a:r>
            <a:r>
              <a:rPr lang="en-US" dirty="0" smtClean="0"/>
              <a:t>high school </a:t>
            </a:r>
            <a:r>
              <a:rPr lang="en-US" dirty="0"/>
              <a:t>students choose science on a higher </a:t>
            </a:r>
            <a:r>
              <a:rPr lang="en-US" dirty="0" smtClean="0"/>
              <a:t>level “</a:t>
            </a:r>
            <a:r>
              <a:rPr lang="en-US" dirty="0" err="1" smtClean="0"/>
              <a:t>Leistungskurs</a:t>
            </a:r>
            <a:r>
              <a:rPr lang="en-US" dirty="0" smtClean="0"/>
              <a:t>” </a:t>
            </a:r>
            <a:r>
              <a:rPr lang="en-US" dirty="0" smtClean="0"/>
              <a:t>(9 </a:t>
            </a:r>
            <a:r>
              <a:rPr lang="en-US" dirty="0"/>
              <a:t>% Bio, </a:t>
            </a:r>
            <a:r>
              <a:rPr lang="en-US" dirty="0"/>
              <a:t>4</a:t>
            </a:r>
            <a:r>
              <a:rPr lang="en-US" dirty="0" smtClean="0"/>
              <a:t> </a:t>
            </a:r>
            <a:r>
              <a:rPr lang="en-US" dirty="0"/>
              <a:t>% </a:t>
            </a:r>
            <a:r>
              <a:rPr lang="en-US" dirty="0" err="1"/>
              <a:t>Phy</a:t>
            </a:r>
            <a:r>
              <a:rPr lang="en-US" dirty="0"/>
              <a:t>, </a:t>
            </a:r>
            <a:r>
              <a:rPr lang="en-US" dirty="0" smtClean="0"/>
              <a:t>3 </a:t>
            </a:r>
            <a:r>
              <a:rPr lang="en-US" dirty="0"/>
              <a:t>% </a:t>
            </a:r>
            <a:r>
              <a:rPr lang="en-US" dirty="0" err="1" smtClean="0"/>
              <a:t>Ch</a:t>
            </a:r>
            <a:r>
              <a:rPr lang="en-US" dirty="0" smtClean="0"/>
              <a:t>), 18 % choose </a:t>
            </a:r>
            <a:r>
              <a:rPr lang="en-US" dirty="0" err="1" smtClean="0"/>
              <a:t>Maths</a:t>
            </a:r>
            <a:endParaRPr lang="en-US" dirty="0" smtClean="0"/>
          </a:p>
        </p:txBody>
      </p:sp>
      <p:sp>
        <p:nvSpPr>
          <p:cNvPr id="3" name="Titel 2"/>
          <p:cNvSpPr>
            <a:spLocks noGrp="1"/>
          </p:cNvSpPr>
          <p:nvPr>
            <p:ph type="title"/>
          </p:nvPr>
        </p:nvSpPr>
        <p:spPr/>
        <p:txBody>
          <a:bodyPr/>
          <a:lstStyle/>
          <a:p>
            <a:r>
              <a:rPr lang="de-DE" dirty="0" smtClean="0"/>
              <a:t>More </a:t>
            </a:r>
            <a:r>
              <a:rPr lang="de-DE" dirty="0" err="1" smtClean="0"/>
              <a:t>findings</a:t>
            </a:r>
            <a:r>
              <a:rPr lang="de-DE" dirty="0" smtClean="0"/>
              <a:t> </a:t>
            </a:r>
            <a:r>
              <a:rPr lang="de-DE" dirty="0" err="1" smtClean="0"/>
              <a:t>from</a:t>
            </a:r>
            <a:r>
              <a:rPr lang="de-DE" dirty="0" smtClean="0"/>
              <a:t> MINT </a:t>
            </a:r>
            <a:r>
              <a:rPr lang="de-DE" dirty="0"/>
              <a:t>Nachwuchsbarometer </a:t>
            </a:r>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F84F39E-6406-4904-9248-9C18FF178072}"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25" name="Gruppieren 24"/>
          <p:cNvGrpSpPr>
            <a:grpSpLocks noChangeAspect="1"/>
          </p:cNvGrpSpPr>
          <p:nvPr/>
        </p:nvGrpSpPr>
        <p:grpSpPr>
          <a:xfrm>
            <a:off x="5157000" y="1809000"/>
            <a:ext cx="299106" cy="520686"/>
            <a:chOff x="5207497" y="2754000"/>
            <a:chExt cx="373883" cy="650858"/>
          </a:xfrm>
          <a:solidFill>
            <a:srgbClr val="FF0000"/>
          </a:solidFill>
        </p:grpSpPr>
        <p:sp>
          <p:nvSpPr>
            <p:cNvPr id="23" name="Ellipse 22"/>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Gleichschenkliges Dreieck 23"/>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6" name="Gruppieren 25"/>
          <p:cNvGrpSpPr>
            <a:grpSpLocks noChangeAspect="1"/>
          </p:cNvGrpSpPr>
          <p:nvPr/>
        </p:nvGrpSpPr>
        <p:grpSpPr>
          <a:xfrm>
            <a:off x="8331748" y="1809000"/>
            <a:ext cx="299106" cy="520686"/>
            <a:chOff x="5207497" y="2754000"/>
            <a:chExt cx="373883" cy="650858"/>
          </a:xfrm>
        </p:grpSpPr>
        <p:sp>
          <p:nvSpPr>
            <p:cNvPr id="27" name="Ellipse 26"/>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Gleichschenkliges Dreieck 27"/>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9" name="Gruppieren 28"/>
          <p:cNvGrpSpPr>
            <a:grpSpLocks noChangeAspect="1"/>
          </p:cNvGrpSpPr>
          <p:nvPr/>
        </p:nvGrpSpPr>
        <p:grpSpPr>
          <a:xfrm>
            <a:off x="7979000" y="1809000"/>
            <a:ext cx="299106" cy="520686"/>
            <a:chOff x="5207497" y="2754000"/>
            <a:chExt cx="373883" cy="650858"/>
          </a:xfrm>
        </p:grpSpPr>
        <p:sp>
          <p:nvSpPr>
            <p:cNvPr id="30" name="Ellipse 29"/>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Gleichschenkliges Dreieck 30"/>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uppieren 31"/>
          <p:cNvGrpSpPr>
            <a:grpSpLocks noChangeAspect="1"/>
          </p:cNvGrpSpPr>
          <p:nvPr/>
        </p:nvGrpSpPr>
        <p:grpSpPr>
          <a:xfrm>
            <a:off x="5509750" y="1809000"/>
            <a:ext cx="299106" cy="520686"/>
            <a:chOff x="5207497" y="2754000"/>
            <a:chExt cx="373883" cy="650858"/>
          </a:xfrm>
          <a:solidFill>
            <a:srgbClr val="FF0000"/>
          </a:solidFill>
        </p:grpSpPr>
        <p:sp>
          <p:nvSpPr>
            <p:cNvPr id="33" name="Ellipse 32"/>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Gleichschenkliges Dreieck 33"/>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5" name="Gruppieren 34"/>
          <p:cNvGrpSpPr>
            <a:grpSpLocks noChangeAspect="1"/>
          </p:cNvGrpSpPr>
          <p:nvPr/>
        </p:nvGrpSpPr>
        <p:grpSpPr>
          <a:xfrm>
            <a:off x="5862500" y="1809000"/>
            <a:ext cx="299106" cy="520686"/>
            <a:chOff x="5207497" y="2754000"/>
            <a:chExt cx="373883" cy="650858"/>
          </a:xfrm>
          <a:solidFill>
            <a:srgbClr val="FF0000"/>
          </a:solidFill>
        </p:grpSpPr>
        <p:sp>
          <p:nvSpPr>
            <p:cNvPr id="36" name="Ellipse 35"/>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Gleichschenkliges Dreieck 36"/>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8" name="Gruppieren 37"/>
          <p:cNvGrpSpPr>
            <a:grpSpLocks noChangeAspect="1"/>
          </p:cNvGrpSpPr>
          <p:nvPr/>
        </p:nvGrpSpPr>
        <p:grpSpPr>
          <a:xfrm>
            <a:off x="6215250" y="1809000"/>
            <a:ext cx="299106" cy="520686"/>
            <a:chOff x="5207497" y="2754000"/>
            <a:chExt cx="373883" cy="650858"/>
          </a:xfrm>
          <a:solidFill>
            <a:srgbClr val="FF0000"/>
          </a:solidFill>
        </p:grpSpPr>
        <p:sp>
          <p:nvSpPr>
            <p:cNvPr id="39" name="Ellipse 38"/>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Gleichschenkliges Dreieck 39"/>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1" name="Gruppieren 40"/>
          <p:cNvGrpSpPr>
            <a:grpSpLocks noChangeAspect="1"/>
          </p:cNvGrpSpPr>
          <p:nvPr/>
        </p:nvGrpSpPr>
        <p:grpSpPr>
          <a:xfrm>
            <a:off x="6568000" y="1809000"/>
            <a:ext cx="299106" cy="520686"/>
            <a:chOff x="5207497" y="2754000"/>
            <a:chExt cx="373883" cy="650858"/>
          </a:xfrm>
          <a:solidFill>
            <a:srgbClr val="FF0000"/>
          </a:solidFill>
        </p:grpSpPr>
        <p:sp>
          <p:nvSpPr>
            <p:cNvPr id="42" name="Ellipse 41"/>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Gleichschenkliges Dreieck 42"/>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4" name="Gruppieren 43"/>
          <p:cNvGrpSpPr>
            <a:grpSpLocks noChangeAspect="1"/>
          </p:cNvGrpSpPr>
          <p:nvPr/>
        </p:nvGrpSpPr>
        <p:grpSpPr>
          <a:xfrm>
            <a:off x="6920750" y="1809000"/>
            <a:ext cx="299106" cy="520686"/>
            <a:chOff x="5207497" y="2754000"/>
            <a:chExt cx="373883" cy="650858"/>
          </a:xfrm>
          <a:solidFill>
            <a:srgbClr val="FF0000"/>
          </a:solidFill>
        </p:grpSpPr>
        <p:sp>
          <p:nvSpPr>
            <p:cNvPr id="45" name="Ellipse 44"/>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Gleichschenkliges Dreieck 45"/>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7" name="Gruppieren 46"/>
          <p:cNvGrpSpPr>
            <a:grpSpLocks noChangeAspect="1"/>
          </p:cNvGrpSpPr>
          <p:nvPr/>
        </p:nvGrpSpPr>
        <p:grpSpPr>
          <a:xfrm>
            <a:off x="7273500" y="1809000"/>
            <a:ext cx="299106" cy="520686"/>
            <a:chOff x="5207497" y="2754000"/>
            <a:chExt cx="373883" cy="650858"/>
          </a:xfrm>
        </p:grpSpPr>
        <p:sp>
          <p:nvSpPr>
            <p:cNvPr id="48" name="Ellipse 47"/>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9" name="Gleichschenkliges Dreieck 48"/>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50" name="Gruppieren 49"/>
          <p:cNvGrpSpPr>
            <a:grpSpLocks noChangeAspect="1"/>
          </p:cNvGrpSpPr>
          <p:nvPr/>
        </p:nvGrpSpPr>
        <p:grpSpPr>
          <a:xfrm>
            <a:off x="7626250" y="1809000"/>
            <a:ext cx="299106" cy="520686"/>
            <a:chOff x="5207497" y="2754000"/>
            <a:chExt cx="373883" cy="650858"/>
          </a:xfrm>
        </p:grpSpPr>
        <p:sp>
          <p:nvSpPr>
            <p:cNvPr id="51" name="Ellipse 50"/>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Gleichschenkliges Dreieck 51"/>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5" name="Gruppieren 74"/>
          <p:cNvGrpSpPr>
            <a:grpSpLocks noChangeAspect="1"/>
          </p:cNvGrpSpPr>
          <p:nvPr/>
        </p:nvGrpSpPr>
        <p:grpSpPr>
          <a:xfrm>
            <a:off x="5157000" y="2955608"/>
            <a:ext cx="299106" cy="520686"/>
            <a:chOff x="5207497" y="2754000"/>
            <a:chExt cx="373883" cy="650858"/>
          </a:xfrm>
          <a:solidFill>
            <a:srgbClr val="FF0000"/>
          </a:solidFill>
        </p:grpSpPr>
        <p:sp>
          <p:nvSpPr>
            <p:cNvPr id="76" name="Ellipse 75"/>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Gleichschenkliges Dreieck 76"/>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8" name="Gruppieren 77"/>
          <p:cNvGrpSpPr>
            <a:grpSpLocks noChangeAspect="1"/>
          </p:cNvGrpSpPr>
          <p:nvPr/>
        </p:nvGrpSpPr>
        <p:grpSpPr>
          <a:xfrm>
            <a:off x="8331748" y="2955608"/>
            <a:ext cx="299106" cy="520686"/>
            <a:chOff x="5207497" y="2754000"/>
            <a:chExt cx="373883" cy="650858"/>
          </a:xfrm>
        </p:grpSpPr>
        <p:sp>
          <p:nvSpPr>
            <p:cNvPr id="79" name="Ellipse 78"/>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Gleichschenkliges Dreieck 79"/>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1" name="Gruppieren 80"/>
          <p:cNvGrpSpPr>
            <a:grpSpLocks noChangeAspect="1"/>
          </p:cNvGrpSpPr>
          <p:nvPr/>
        </p:nvGrpSpPr>
        <p:grpSpPr>
          <a:xfrm>
            <a:off x="7979000" y="2955608"/>
            <a:ext cx="299106" cy="520686"/>
            <a:chOff x="5207497" y="2754000"/>
            <a:chExt cx="373883" cy="650858"/>
          </a:xfrm>
        </p:grpSpPr>
        <p:sp>
          <p:nvSpPr>
            <p:cNvPr id="82" name="Ellipse 81"/>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3" name="Gleichschenkliges Dreieck 82"/>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4" name="Gruppieren 83"/>
          <p:cNvGrpSpPr>
            <a:grpSpLocks noChangeAspect="1"/>
          </p:cNvGrpSpPr>
          <p:nvPr/>
        </p:nvGrpSpPr>
        <p:grpSpPr>
          <a:xfrm>
            <a:off x="5509750" y="2955608"/>
            <a:ext cx="299106" cy="520686"/>
            <a:chOff x="5207497" y="2754000"/>
            <a:chExt cx="373883" cy="650858"/>
          </a:xfrm>
          <a:solidFill>
            <a:srgbClr val="FF0000"/>
          </a:solidFill>
        </p:grpSpPr>
        <p:sp>
          <p:nvSpPr>
            <p:cNvPr id="85" name="Ellipse 84"/>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6" name="Gleichschenkliges Dreieck 85"/>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3" name="Gruppieren 92"/>
          <p:cNvGrpSpPr>
            <a:grpSpLocks noChangeAspect="1"/>
          </p:cNvGrpSpPr>
          <p:nvPr/>
        </p:nvGrpSpPr>
        <p:grpSpPr>
          <a:xfrm>
            <a:off x="6568000" y="2955608"/>
            <a:ext cx="299106" cy="520686"/>
            <a:chOff x="5207497" y="2754000"/>
            <a:chExt cx="373883" cy="650858"/>
          </a:xfrm>
          <a:solidFill>
            <a:schemeClr val="accent1"/>
          </a:solidFill>
        </p:grpSpPr>
        <p:sp>
          <p:nvSpPr>
            <p:cNvPr id="94" name="Ellipse 93"/>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5" name="Gleichschenkliges Dreieck 94"/>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6" name="Gruppieren 95"/>
          <p:cNvGrpSpPr>
            <a:grpSpLocks noChangeAspect="1"/>
          </p:cNvGrpSpPr>
          <p:nvPr/>
        </p:nvGrpSpPr>
        <p:grpSpPr>
          <a:xfrm>
            <a:off x="6920750" y="2955608"/>
            <a:ext cx="299106" cy="520686"/>
            <a:chOff x="5207497" y="2754000"/>
            <a:chExt cx="373883" cy="650858"/>
          </a:xfrm>
          <a:solidFill>
            <a:schemeClr val="accent1"/>
          </a:solidFill>
        </p:grpSpPr>
        <p:sp>
          <p:nvSpPr>
            <p:cNvPr id="97" name="Ellipse 96"/>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Gleichschenkliges Dreieck 97"/>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9" name="Gruppieren 98"/>
          <p:cNvGrpSpPr>
            <a:grpSpLocks noChangeAspect="1"/>
          </p:cNvGrpSpPr>
          <p:nvPr/>
        </p:nvGrpSpPr>
        <p:grpSpPr>
          <a:xfrm>
            <a:off x="7273500" y="2955608"/>
            <a:ext cx="299106" cy="520686"/>
            <a:chOff x="5207497" y="2754000"/>
            <a:chExt cx="373883" cy="650858"/>
          </a:xfrm>
        </p:grpSpPr>
        <p:sp>
          <p:nvSpPr>
            <p:cNvPr id="100" name="Ellipse 99"/>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1" name="Gleichschenkliges Dreieck 100"/>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02" name="Gruppieren 101"/>
          <p:cNvGrpSpPr>
            <a:grpSpLocks noChangeAspect="1"/>
          </p:cNvGrpSpPr>
          <p:nvPr/>
        </p:nvGrpSpPr>
        <p:grpSpPr>
          <a:xfrm>
            <a:off x="7626250" y="2955608"/>
            <a:ext cx="299106" cy="520686"/>
            <a:chOff x="5207497" y="2754000"/>
            <a:chExt cx="373883" cy="650858"/>
          </a:xfrm>
        </p:grpSpPr>
        <p:sp>
          <p:nvSpPr>
            <p:cNvPr id="103" name="Ellipse 102"/>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 name="Gleichschenkliges Dreieck 103"/>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42" name="Gruppieren 141"/>
          <p:cNvGrpSpPr>
            <a:grpSpLocks/>
          </p:cNvGrpSpPr>
          <p:nvPr/>
        </p:nvGrpSpPr>
        <p:grpSpPr>
          <a:xfrm flipH="1">
            <a:off x="5868607" y="2953314"/>
            <a:ext cx="308079" cy="527886"/>
            <a:chOff x="5207497" y="2754000"/>
            <a:chExt cx="373883" cy="659858"/>
          </a:xfrm>
        </p:grpSpPr>
        <p:sp>
          <p:nvSpPr>
            <p:cNvPr id="144" name="Ellipse 143"/>
            <p:cNvSpPr/>
            <p:nvPr/>
          </p:nvSpPr>
          <p:spPr>
            <a:xfrm>
              <a:off x="5226876" y="2754000"/>
              <a:ext cx="316800" cy="31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5" name="Gleichschenkliges Dreieck 144"/>
            <p:cNvSpPr/>
            <p:nvPr/>
          </p:nvSpPr>
          <p:spPr>
            <a:xfrm>
              <a:off x="5207497" y="2918858"/>
              <a:ext cx="373883" cy="495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43" name="Rechteck 142"/>
          <p:cNvSpPr/>
          <p:nvPr/>
        </p:nvSpPr>
        <p:spPr>
          <a:xfrm flipH="1">
            <a:off x="6025490" y="2889000"/>
            <a:ext cx="207192" cy="63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6" name="Grafik 14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4672" y="2937600"/>
            <a:ext cx="157163" cy="552450"/>
          </a:xfrm>
          <a:prstGeom prst="rect">
            <a:avLst/>
          </a:prstGeom>
        </p:spPr>
      </p:pic>
      <p:grpSp>
        <p:nvGrpSpPr>
          <p:cNvPr id="90" name="Gruppieren 89"/>
          <p:cNvGrpSpPr>
            <a:grpSpLocks noChangeAspect="1"/>
          </p:cNvGrpSpPr>
          <p:nvPr/>
        </p:nvGrpSpPr>
        <p:grpSpPr>
          <a:xfrm>
            <a:off x="6215250" y="2955608"/>
            <a:ext cx="299106" cy="520686"/>
            <a:chOff x="5207497" y="2754000"/>
            <a:chExt cx="373883" cy="650858"/>
          </a:xfrm>
          <a:solidFill>
            <a:schemeClr val="accent1"/>
          </a:solidFill>
        </p:grpSpPr>
        <p:sp>
          <p:nvSpPr>
            <p:cNvPr id="91" name="Ellipse 90"/>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 name="Gleichschenkliges Dreieck 91"/>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50" name="Gruppieren 149"/>
          <p:cNvGrpSpPr>
            <a:grpSpLocks noChangeAspect="1"/>
          </p:cNvGrpSpPr>
          <p:nvPr/>
        </p:nvGrpSpPr>
        <p:grpSpPr>
          <a:xfrm>
            <a:off x="8023998" y="4076959"/>
            <a:ext cx="299106" cy="520686"/>
            <a:chOff x="5207497" y="2754000"/>
            <a:chExt cx="373883" cy="650858"/>
          </a:xfrm>
        </p:grpSpPr>
        <p:sp>
          <p:nvSpPr>
            <p:cNvPr id="151" name="Ellipse 150"/>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2" name="Gleichschenkliges Dreieck 151"/>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53" name="Gruppieren 152"/>
          <p:cNvGrpSpPr>
            <a:grpSpLocks noChangeAspect="1"/>
          </p:cNvGrpSpPr>
          <p:nvPr/>
        </p:nvGrpSpPr>
        <p:grpSpPr>
          <a:xfrm>
            <a:off x="7671250" y="4076959"/>
            <a:ext cx="299106" cy="520686"/>
            <a:chOff x="5207497" y="2754000"/>
            <a:chExt cx="373883" cy="650858"/>
          </a:xfrm>
        </p:grpSpPr>
        <p:sp>
          <p:nvSpPr>
            <p:cNvPr id="154" name="Ellipse 153"/>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5" name="Gleichschenkliges Dreieck 154"/>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56" name="Gruppieren 155"/>
          <p:cNvGrpSpPr>
            <a:grpSpLocks noChangeAspect="1"/>
          </p:cNvGrpSpPr>
          <p:nvPr/>
        </p:nvGrpSpPr>
        <p:grpSpPr>
          <a:xfrm>
            <a:off x="5202000" y="4076959"/>
            <a:ext cx="299106" cy="520686"/>
            <a:chOff x="5207497" y="2754000"/>
            <a:chExt cx="373883" cy="650858"/>
          </a:xfrm>
          <a:solidFill>
            <a:srgbClr val="FF0000"/>
          </a:solidFill>
        </p:grpSpPr>
        <p:sp>
          <p:nvSpPr>
            <p:cNvPr id="157" name="Ellipse 156"/>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8" name="Gleichschenkliges Dreieck 157"/>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59" name="Gruppieren 158"/>
          <p:cNvGrpSpPr>
            <a:grpSpLocks noChangeAspect="1"/>
          </p:cNvGrpSpPr>
          <p:nvPr/>
        </p:nvGrpSpPr>
        <p:grpSpPr>
          <a:xfrm>
            <a:off x="6260250" y="4076959"/>
            <a:ext cx="299106" cy="520686"/>
            <a:chOff x="5207497" y="2754000"/>
            <a:chExt cx="373883" cy="650858"/>
          </a:xfrm>
          <a:solidFill>
            <a:schemeClr val="accent1"/>
          </a:solidFill>
        </p:grpSpPr>
        <p:sp>
          <p:nvSpPr>
            <p:cNvPr id="160" name="Ellipse 159"/>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1" name="Gleichschenkliges Dreieck 160"/>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2" name="Gruppieren 161"/>
          <p:cNvGrpSpPr>
            <a:grpSpLocks noChangeAspect="1"/>
          </p:cNvGrpSpPr>
          <p:nvPr/>
        </p:nvGrpSpPr>
        <p:grpSpPr>
          <a:xfrm>
            <a:off x="6613000" y="4076959"/>
            <a:ext cx="299106" cy="520686"/>
            <a:chOff x="5207497" y="2754000"/>
            <a:chExt cx="373883" cy="650858"/>
          </a:xfrm>
          <a:solidFill>
            <a:schemeClr val="accent1"/>
          </a:solidFill>
        </p:grpSpPr>
        <p:sp>
          <p:nvSpPr>
            <p:cNvPr id="163" name="Ellipse 162"/>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4" name="Gleichschenkliges Dreieck 163"/>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5" name="Gruppieren 164"/>
          <p:cNvGrpSpPr>
            <a:grpSpLocks noChangeAspect="1"/>
          </p:cNvGrpSpPr>
          <p:nvPr/>
        </p:nvGrpSpPr>
        <p:grpSpPr>
          <a:xfrm>
            <a:off x="6965750" y="4076959"/>
            <a:ext cx="299106" cy="520686"/>
            <a:chOff x="5207497" y="2754000"/>
            <a:chExt cx="373883" cy="650858"/>
          </a:xfrm>
        </p:grpSpPr>
        <p:sp>
          <p:nvSpPr>
            <p:cNvPr id="166" name="Ellipse 165"/>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7" name="Gleichschenkliges Dreieck 166"/>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8" name="Gruppieren 167"/>
          <p:cNvGrpSpPr>
            <a:grpSpLocks noChangeAspect="1"/>
          </p:cNvGrpSpPr>
          <p:nvPr/>
        </p:nvGrpSpPr>
        <p:grpSpPr>
          <a:xfrm>
            <a:off x="7318500" y="4076959"/>
            <a:ext cx="299106" cy="520686"/>
            <a:chOff x="5207497" y="2754000"/>
            <a:chExt cx="373883" cy="650858"/>
          </a:xfrm>
        </p:grpSpPr>
        <p:sp>
          <p:nvSpPr>
            <p:cNvPr id="169" name="Ellipse 168"/>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0" name="Gleichschenkliges Dreieck 169"/>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71" name="Gruppieren 170"/>
          <p:cNvGrpSpPr>
            <a:grpSpLocks/>
          </p:cNvGrpSpPr>
          <p:nvPr/>
        </p:nvGrpSpPr>
        <p:grpSpPr>
          <a:xfrm flipH="1">
            <a:off x="5560857" y="4079519"/>
            <a:ext cx="308079" cy="519496"/>
            <a:chOff x="5207497" y="2775318"/>
            <a:chExt cx="373883" cy="655930"/>
          </a:xfrm>
        </p:grpSpPr>
        <p:sp>
          <p:nvSpPr>
            <p:cNvPr id="172" name="Ellipse 171"/>
            <p:cNvSpPr/>
            <p:nvPr/>
          </p:nvSpPr>
          <p:spPr>
            <a:xfrm>
              <a:off x="5226876" y="2775318"/>
              <a:ext cx="316800" cy="315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Gleichschenkliges Dreieck 172"/>
            <p:cNvSpPr/>
            <p:nvPr/>
          </p:nvSpPr>
          <p:spPr>
            <a:xfrm>
              <a:off x="5207497" y="2936248"/>
              <a:ext cx="373883" cy="4950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74" name="Rechteck 173"/>
          <p:cNvSpPr/>
          <p:nvPr/>
        </p:nvSpPr>
        <p:spPr>
          <a:xfrm flipH="1">
            <a:off x="5944749" y="4354151"/>
            <a:ext cx="207192" cy="63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75" name="Grafik 17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96922" y="4057200"/>
            <a:ext cx="157163" cy="552450"/>
          </a:xfrm>
          <a:prstGeom prst="rect">
            <a:avLst/>
          </a:prstGeom>
        </p:spPr>
      </p:pic>
      <p:grpSp>
        <p:nvGrpSpPr>
          <p:cNvPr id="176" name="Gruppieren 175"/>
          <p:cNvGrpSpPr>
            <a:grpSpLocks noChangeAspect="1"/>
          </p:cNvGrpSpPr>
          <p:nvPr/>
        </p:nvGrpSpPr>
        <p:grpSpPr>
          <a:xfrm>
            <a:off x="5907500" y="4076959"/>
            <a:ext cx="299106" cy="520686"/>
            <a:chOff x="5207497" y="2754000"/>
            <a:chExt cx="373883" cy="650858"/>
          </a:xfrm>
          <a:solidFill>
            <a:schemeClr val="accent1"/>
          </a:solidFill>
        </p:grpSpPr>
        <p:sp>
          <p:nvSpPr>
            <p:cNvPr id="177" name="Ellipse 176"/>
            <p:cNvSpPr/>
            <p:nvPr/>
          </p:nvSpPr>
          <p:spPr>
            <a:xfrm>
              <a:off x="5226876" y="2754000"/>
              <a:ext cx="316800" cy="315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8" name="Gleichschenkliges Dreieck 177"/>
            <p:cNvSpPr/>
            <p:nvPr/>
          </p:nvSpPr>
          <p:spPr>
            <a:xfrm>
              <a:off x="5207497" y="2909858"/>
              <a:ext cx="373883" cy="4950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79" name="Gruppieren 178"/>
          <p:cNvGrpSpPr>
            <a:grpSpLocks noChangeAspect="1"/>
          </p:cNvGrpSpPr>
          <p:nvPr/>
        </p:nvGrpSpPr>
        <p:grpSpPr>
          <a:xfrm>
            <a:off x="8369547" y="4081582"/>
            <a:ext cx="299106" cy="520686"/>
            <a:chOff x="5207497" y="2754000"/>
            <a:chExt cx="373883" cy="650858"/>
          </a:xfrm>
        </p:grpSpPr>
        <p:sp>
          <p:nvSpPr>
            <p:cNvPr id="180" name="Ellipse 179"/>
            <p:cNvSpPr/>
            <p:nvPr/>
          </p:nvSpPr>
          <p:spPr>
            <a:xfrm>
              <a:off x="5226876" y="2754000"/>
              <a:ext cx="316800" cy="315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1" name="Gleichschenkliges Dreieck 180"/>
            <p:cNvSpPr/>
            <p:nvPr/>
          </p:nvSpPr>
          <p:spPr>
            <a:xfrm>
              <a:off x="5207497" y="2909858"/>
              <a:ext cx="373883" cy="4950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244255285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6B95EBE6-83C3-4EA0-843D-9181B2904243}"/>
              </a:ext>
            </a:extLst>
          </p:cNvPr>
          <p:cNvSpPr>
            <a:spLocks noGrp="1"/>
          </p:cNvSpPr>
          <p:nvPr>
            <p:ph type="title"/>
          </p:nvPr>
        </p:nvSpPr>
        <p:spPr/>
        <p:txBody>
          <a:bodyPr/>
          <a:lstStyle/>
          <a:p>
            <a:r>
              <a:rPr lang="en-US" dirty="0" smtClean="0"/>
              <a:t>Motivation for outreach </a:t>
            </a:r>
            <a:endParaRPr lang="en-US" dirty="0"/>
          </a:p>
        </p:txBody>
      </p:sp>
      <p:sp>
        <p:nvSpPr>
          <p:cNvPr id="19" name="Datumsplatzhalter 18">
            <a:extLst>
              <a:ext uri="{FF2B5EF4-FFF2-40B4-BE49-F238E27FC236}">
                <a16:creationId xmlns:a16="http://schemas.microsoft.com/office/drawing/2014/main" id="{7662A604-3BE0-4FD2-BF30-86F3C606DF28}"/>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8540177-63F0-489C-B67C-7BFBFA2AE7AC}"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1" name="Foliennummernplatzhalter 20">
            <a:extLst>
              <a:ext uri="{FF2B5EF4-FFF2-40B4-BE49-F238E27FC236}">
                <a16:creationId xmlns:a16="http://schemas.microsoft.com/office/drawing/2014/main" id="{A5716E6D-F636-43A3-A4AB-4CE4F79A2E23}"/>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4FA925-8FDF-4ADB-85C5-E268722BE8EC}"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de-DE" sz="7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20" name="Picture 9" descr="https://upload.wikimedia.org/wikipedia/commons/a/a0/Faraday_Michael_Christmas_lecture_detail.jpg">
            <a:extLst>
              <a:ext uri="{FF2B5EF4-FFF2-40B4-BE49-F238E27FC236}">
                <a16:creationId xmlns:a16="http://schemas.microsoft.com/office/drawing/2014/main" id="{321B143F-0270-413E-A54E-E87CA06C17EE}"/>
              </a:ext>
            </a:extLst>
          </p:cNvPr>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385762" y="1007645"/>
            <a:ext cx="2412000" cy="1606392"/>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22" name="Picture 11" descr="http://history.fnal.gov/photos_directors/lml_w_students.jpg">
            <a:extLst>
              <a:ext uri="{FF2B5EF4-FFF2-40B4-BE49-F238E27FC236}">
                <a16:creationId xmlns:a16="http://schemas.microsoft.com/office/drawing/2014/main" id="{3BC97FD1-2114-49AF-A76F-4D201CF79F61}"/>
              </a:ext>
            </a:extLst>
          </p:cNvPr>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a:stretch/>
        </p:blipFill>
        <p:spPr bwMode="auto">
          <a:xfrm>
            <a:off x="3266635" y="1007646"/>
            <a:ext cx="5552823" cy="3698181"/>
          </a:xfrm>
          <a:prstGeom prst="rect">
            <a:avLst/>
          </a:prstGeom>
          <a:ln>
            <a:noFill/>
          </a:ln>
          <a:effectLst/>
          <a:extLst>
            <a:ext uri="{909E8E84-426E-40DD-AFC4-6F175D3DCCD1}">
              <a14:hiddenFill xmlns:a14="http://schemas.microsoft.com/office/drawing/2010/main">
                <a:solidFill>
                  <a:srgbClr val="FFFFFF"/>
                </a:solidFill>
              </a14:hiddenFill>
            </a:ext>
          </a:extLst>
        </p:spPr>
      </p:pic>
      <p:pic>
        <p:nvPicPr>
          <p:cNvPr id="23" name="Grafik 22">
            <a:extLst>
              <a:ext uri="{FF2B5EF4-FFF2-40B4-BE49-F238E27FC236}">
                <a16:creationId xmlns:a16="http://schemas.microsoft.com/office/drawing/2014/main" id="{242FFEFB-6E60-4751-8F53-581F95EEF06F}"/>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385762" y="3097828"/>
            <a:ext cx="2412000" cy="1607999"/>
          </a:xfrm>
          <a:prstGeom prst="rect">
            <a:avLst/>
          </a:prstGeom>
          <a:ln>
            <a:noFill/>
          </a:ln>
          <a:effectLst/>
        </p:spPr>
      </p:pic>
      <p:sp>
        <p:nvSpPr>
          <p:cNvPr id="26" name="Textfeld 25">
            <a:extLst>
              <a:ext uri="{FF2B5EF4-FFF2-40B4-BE49-F238E27FC236}">
                <a16:creationId xmlns:a16="http://schemas.microsoft.com/office/drawing/2014/main" id="{6C1F5DE1-C776-4716-9C27-29FB49BE068D}"/>
              </a:ext>
            </a:extLst>
          </p:cNvPr>
          <p:cNvSpPr txBox="1"/>
          <p:nvPr/>
        </p:nvSpPr>
        <p:spPr>
          <a:xfrm>
            <a:off x="117000" y="2606240"/>
            <a:ext cx="2439381" cy="286232"/>
          </a:xfrm>
          <a:prstGeom prst="rect">
            <a:avLst/>
          </a:prstGeom>
          <a:noFill/>
        </p:spPr>
        <p:txBody>
          <a:bodyPr wrap="square" rtlCol="0">
            <a:spAutoFit/>
          </a:bodyPr>
          <a:lstStyle/>
          <a:p>
            <a:pPr marL="622300" marR="0" lvl="2" indent="0" algn="l" defTabSz="914400" rtl="0" eaLnBrk="1" fontAlgn="auto" latinLnBrk="0" hangingPunct="1">
              <a:lnSpc>
                <a:spcPct val="90000"/>
              </a:lnSpc>
              <a:spcBef>
                <a:spcPts val="500"/>
              </a:spcBef>
              <a:spcAft>
                <a:spcPts val="0"/>
              </a:spcAft>
              <a:buClr>
                <a:srgbClr val="CCCC00"/>
              </a:buClr>
              <a:buSzPct val="135000"/>
              <a:buFontTx/>
              <a:buNone/>
              <a:tabLst/>
              <a:defRPr/>
            </a:pPr>
            <a:r>
              <a:rPr kumimoji="0" lang="de-DE" sz="1400" b="0" i="0" u="none" strike="noStrike" kern="1200" cap="none" spc="0" normalizeH="0" baseline="0" noProof="0" dirty="0">
                <a:ln>
                  <a:noFill/>
                </a:ln>
                <a:solidFill>
                  <a:srgbClr val="013476"/>
                </a:solidFill>
                <a:effectLst/>
                <a:uLnTx/>
                <a:uFillTx/>
                <a:latin typeface="Calibri" panose="020F0502020204030204"/>
                <a:ea typeface="+mn-ea"/>
                <a:cs typeface="+mn-cs"/>
              </a:rPr>
              <a:t>Michael Faraday, </a:t>
            </a:r>
            <a:r>
              <a:rPr kumimoji="0" lang="de-DE" sz="1400" b="0" i="0" u="none" strike="noStrike" kern="1200" cap="none" spc="0" normalizeH="0" baseline="0" noProof="0" dirty="0" smtClean="0">
                <a:ln>
                  <a:noFill/>
                </a:ln>
                <a:solidFill>
                  <a:srgbClr val="013476"/>
                </a:solidFill>
                <a:effectLst/>
                <a:uLnTx/>
                <a:uFillTx/>
                <a:latin typeface="Calibri" panose="020F0502020204030204"/>
                <a:ea typeface="+mn-ea"/>
                <a:cs typeface="+mn-cs"/>
              </a:rPr>
              <a:t>1825</a:t>
            </a:r>
            <a:endParaRPr kumimoji="0" lang="en-US" sz="1600" b="0" i="0" u="none" strike="noStrike" kern="1200" cap="none" spc="0" normalizeH="0" baseline="0" noProof="0" dirty="0">
              <a:ln>
                <a:noFill/>
              </a:ln>
              <a:solidFill>
                <a:srgbClr val="002060"/>
              </a:solidFill>
              <a:effectLst/>
              <a:uLnTx/>
              <a:uFillTx/>
              <a:latin typeface="Calibri" panose="020F0502020204030204"/>
              <a:ea typeface="+mn-ea"/>
              <a:cs typeface="+mn-cs"/>
            </a:endParaRPr>
          </a:p>
        </p:txBody>
      </p:sp>
      <p:sp>
        <p:nvSpPr>
          <p:cNvPr id="27" name="Textfeld 26">
            <a:extLst>
              <a:ext uri="{FF2B5EF4-FFF2-40B4-BE49-F238E27FC236}">
                <a16:creationId xmlns:a16="http://schemas.microsoft.com/office/drawing/2014/main" id="{227B65D7-5FBA-43F2-84F4-0D1DC1CBB8EE}"/>
              </a:ext>
            </a:extLst>
          </p:cNvPr>
          <p:cNvSpPr txBox="1"/>
          <p:nvPr/>
        </p:nvSpPr>
        <p:spPr>
          <a:xfrm>
            <a:off x="4517962" y="4705828"/>
            <a:ext cx="2889038" cy="286232"/>
          </a:xfrm>
          <a:prstGeom prst="rect">
            <a:avLst/>
          </a:prstGeom>
          <a:noFill/>
        </p:spPr>
        <p:txBody>
          <a:bodyPr wrap="square" rtlCol="0">
            <a:spAutoFit/>
          </a:bodyPr>
          <a:lstStyle/>
          <a:p>
            <a:pPr marL="622300" marR="0" lvl="2" indent="0" algn="l" defTabSz="914400" rtl="0" eaLnBrk="1" fontAlgn="auto" latinLnBrk="0" hangingPunct="1">
              <a:lnSpc>
                <a:spcPct val="90000"/>
              </a:lnSpc>
              <a:spcBef>
                <a:spcPts val="500"/>
              </a:spcBef>
              <a:spcAft>
                <a:spcPts val="0"/>
              </a:spcAft>
              <a:buClr>
                <a:srgbClr val="CCCC00"/>
              </a:buClr>
              <a:buSzPct val="135000"/>
              <a:buFontTx/>
              <a:buNone/>
              <a:tabLst/>
              <a:defRPr/>
            </a:pPr>
            <a:r>
              <a:rPr kumimoji="0" lang="de-DE" sz="1400" b="0" i="0" u="none" strike="noStrike" kern="1200" cap="none" spc="0" normalizeH="0" baseline="0" noProof="0" dirty="0">
                <a:ln>
                  <a:noFill/>
                </a:ln>
                <a:solidFill>
                  <a:srgbClr val="013476"/>
                </a:solidFill>
                <a:effectLst/>
                <a:uLnTx/>
                <a:uFillTx/>
                <a:latin typeface="Calibri" panose="020F0502020204030204"/>
                <a:ea typeface="+mn-ea"/>
                <a:cs typeface="+mn-cs"/>
              </a:rPr>
              <a:t>Leon Lederman, 1980ies</a:t>
            </a:r>
          </a:p>
        </p:txBody>
      </p:sp>
      <p:sp>
        <p:nvSpPr>
          <p:cNvPr id="28" name="Textfeld 27">
            <a:extLst>
              <a:ext uri="{FF2B5EF4-FFF2-40B4-BE49-F238E27FC236}">
                <a16:creationId xmlns:a16="http://schemas.microsoft.com/office/drawing/2014/main" id="{17EDFAED-0B24-44DF-97A6-5232B0851B42}"/>
              </a:ext>
            </a:extLst>
          </p:cNvPr>
          <p:cNvSpPr txBox="1"/>
          <p:nvPr/>
        </p:nvSpPr>
        <p:spPr>
          <a:xfrm>
            <a:off x="-3866" y="4706305"/>
            <a:ext cx="3125832" cy="286232"/>
          </a:xfrm>
          <a:prstGeom prst="rect">
            <a:avLst/>
          </a:prstGeom>
          <a:noFill/>
        </p:spPr>
        <p:txBody>
          <a:bodyPr wrap="square" rtlCol="0">
            <a:spAutoFit/>
          </a:bodyPr>
          <a:lstStyle/>
          <a:p>
            <a:pPr marL="622300" marR="0" lvl="2" indent="0" algn="l" defTabSz="914400" rtl="0" eaLnBrk="1" fontAlgn="auto" latinLnBrk="0" hangingPunct="1">
              <a:lnSpc>
                <a:spcPct val="90000"/>
              </a:lnSpc>
              <a:spcBef>
                <a:spcPts val="500"/>
              </a:spcBef>
              <a:spcAft>
                <a:spcPts val="0"/>
              </a:spcAft>
              <a:buClr>
                <a:srgbClr val="CCCC00"/>
              </a:buClr>
              <a:buSzPct val="135000"/>
              <a:buFontTx/>
              <a:buNone/>
              <a:tabLst/>
              <a:defRPr/>
            </a:pPr>
            <a:r>
              <a:rPr kumimoji="0" lang="de-DE" sz="1400" b="0" i="0" u="none" strike="noStrike" kern="1200" cap="none" spc="0" normalizeH="0" baseline="0" noProof="0" dirty="0">
                <a:ln>
                  <a:noFill/>
                </a:ln>
                <a:solidFill>
                  <a:srgbClr val="013476"/>
                </a:solidFill>
                <a:effectLst/>
                <a:uLnTx/>
                <a:uFillTx/>
                <a:latin typeface="Calibri" panose="020F0502020204030204"/>
                <a:ea typeface="+mn-ea"/>
                <a:cs typeface="+mn-cs"/>
              </a:rPr>
              <a:t>Highlights der Physik, 2013</a:t>
            </a:r>
          </a:p>
        </p:txBody>
      </p:sp>
      <p:sp>
        <p:nvSpPr>
          <p:cNvPr id="35" name="Rechteck 34">
            <a:extLst>
              <a:ext uri="{FF2B5EF4-FFF2-40B4-BE49-F238E27FC236}">
                <a16:creationId xmlns:a16="http://schemas.microsoft.com/office/drawing/2014/main" id="{7D325E7F-038B-4E83-9A3A-BEC3FC728B37}"/>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7" name="Rechteck 36">
            <a:extLst>
              <a:ext uri="{FF2B5EF4-FFF2-40B4-BE49-F238E27FC236}">
                <a16:creationId xmlns:a16="http://schemas.microsoft.com/office/drawing/2014/main" id="{D312B389-B815-4C97-A040-14D5CE73D338}"/>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0" name="Textfeld 39">
            <a:extLst>
              <a:ext uri="{FF2B5EF4-FFF2-40B4-BE49-F238E27FC236}">
                <a16:creationId xmlns:a16="http://schemas.microsoft.com/office/drawing/2014/main" id="{5F228DAB-E62A-421E-9CFE-7E08C6B28CC6}"/>
              </a:ext>
            </a:extLst>
          </p:cNvPr>
          <p:cNvSpPr txBox="1"/>
          <p:nvPr/>
        </p:nvSpPr>
        <p:spPr>
          <a:xfrm>
            <a:off x="501271" y="5461963"/>
            <a:ext cx="151304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Recruitment of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future scientists</a:t>
            </a:r>
          </a:p>
        </p:txBody>
      </p:sp>
    </p:spTree>
    <p:extLst>
      <p:ext uri="{BB962C8B-B14F-4D97-AF65-F5344CB8AC3E}">
        <p14:creationId xmlns:p14="http://schemas.microsoft.com/office/powerpoint/2010/main" val="6774181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6B95EBE6-83C3-4EA0-843D-9181B2904243}"/>
              </a:ext>
            </a:extLst>
          </p:cNvPr>
          <p:cNvSpPr>
            <a:spLocks noGrp="1"/>
          </p:cNvSpPr>
          <p:nvPr>
            <p:ph type="title"/>
          </p:nvPr>
        </p:nvSpPr>
        <p:spPr/>
        <p:txBody>
          <a:bodyPr/>
          <a:lstStyle/>
          <a:p>
            <a:r>
              <a:rPr lang="en-US" dirty="0" smtClean="0"/>
              <a:t>Motivation for outreach </a:t>
            </a:r>
            <a:endParaRPr lang="en-US" dirty="0"/>
          </a:p>
        </p:txBody>
      </p:sp>
      <p:sp>
        <p:nvSpPr>
          <p:cNvPr id="19" name="Datumsplatzhalter 18">
            <a:extLst>
              <a:ext uri="{FF2B5EF4-FFF2-40B4-BE49-F238E27FC236}">
                <a16:creationId xmlns:a16="http://schemas.microsoft.com/office/drawing/2014/main" id="{7662A604-3BE0-4FD2-BF30-86F3C606DF28}"/>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809104C-3E91-4AEC-B662-96D22FB8EE56}"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1" name="Foliennummernplatzhalter 20">
            <a:extLst>
              <a:ext uri="{FF2B5EF4-FFF2-40B4-BE49-F238E27FC236}">
                <a16:creationId xmlns:a16="http://schemas.microsoft.com/office/drawing/2014/main" id="{A5716E6D-F636-43A3-A4AB-4CE4F79A2E23}"/>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4FA925-8FDF-4ADB-85C5-E268722BE8EC}"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de-DE" sz="7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25" name="Grafik 24">
            <a:extLst>
              <a:ext uri="{FF2B5EF4-FFF2-40B4-BE49-F238E27FC236}">
                <a16:creationId xmlns:a16="http://schemas.microsoft.com/office/drawing/2014/main" id="{D0763E64-87BF-4D57-B5CF-F6319352BDA0}"/>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245006" y="2727660"/>
            <a:ext cx="3286994" cy="2183151"/>
          </a:xfrm>
          <a:prstGeom prst="rect">
            <a:avLst/>
          </a:prstGeom>
          <a:ln>
            <a:noFill/>
          </a:ln>
          <a:effectLst/>
        </p:spPr>
      </p:pic>
      <p:pic>
        <p:nvPicPr>
          <p:cNvPr id="18" name="Grafik 17"/>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476980" y="1054267"/>
            <a:ext cx="4627778" cy="2914734"/>
          </a:xfrm>
          <a:prstGeom prst="rect">
            <a:avLst/>
          </a:prstGeom>
          <a:ln>
            <a:noFill/>
          </a:ln>
          <a:effectLst/>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07000" y="449385"/>
            <a:ext cx="3242533" cy="2161689"/>
          </a:xfrm>
          <a:prstGeom prst="rect">
            <a:avLst/>
          </a:prstGeom>
        </p:spPr>
      </p:pic>
      <p:sp>
        <p:nvSpPr>
          <p:cNvPr id="22" name="Rechteck 21">
            <a:extLst>
              <a:ext uri="{FF2B5EF4-FFF2-40B4-BE49-F238E27FC236}">
                <a16:creationId xmlns:a16="http://schemas.microsoft.com/office/drawing/2014/main" id="{7D325E7F-038B-4E83-9A3A-BEC3FC728B37}"/>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3" name="Rechteck 22">
            <a:extLst>
              <a:ext uri="{FF2B5EF4-FFF2-40B4-BE49-F238E27FC236}">
                <a16:creationId xmlns:a16="http://schemas.microsoft.com/office/drawing/2014/main" id="{D312B389-B815-4C97-A040-14D5CE73D338}"/>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8" name="Textfeld 27">
            <a:extLst>
              <a:ext uri="{FF2B5EF4-FFF2-40B4-BE49-F238E27FC236}">
                <a16:creationId xmlns:a16="http://schemas.microsoft.com/office/drawing/2014/main" id="{5F228DAB-E62A-421E-9CFE-7E08C6B28CC6}"/>
              </a:ext>
            </a:extLst>
          </p:cNvPr>
          <p:cNvSpPr txBox="1"/>
          <p:nvPr/>
        </p:nvSpPr>
        <p:spPr>
          <a:xfrm>
            <a:off x="501271" y="5461963"/>
            <a:ext cx="151304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Recruitment of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future scientists</a:t>
            </a:r>
          </a:p>
        </p:txBody>
      </p:sp>
    </p:spTree>
    <p:extLst>
      <p:ext uri="{BB962C8B-B14F-4D97-AF65-F5344CB8AC3E}">
        <p14:creationId xmlns:p14="http://schemas.microsoft.com/office/powerpoint/2010/main" val="34974606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en-US" dirty="0" smtClean="0"/>
              <a:t>secure </a:t>
            </a:r>
            <a:r>
              <a:rPr lang="en-US" dirty="0"/>
              <a:t>funding for our </a:t>
            </a:r>
            <a:r>
              <a:rPr lang="en-US" dirty="0" smtClean="0"/>
              <a:t>projects (“1 coffee/year”)</a:t>
            </a:r>
          </a:p>
          <a:p>
            <a:r>
              <a:rPr lang="en-US" b="1" dirty="0" smtClean="0"/>
              <a:t>A price worth paying </a:t>
            </a:r>
            <a:r>
              <a:rPr lang="en-US" dirty="0" smtClean="0"/>
              <a:t>R. </a:t>
            </a:r>
            <a:r>
              <a:rPr lang="en-US" dirty="0" err="1" smtClean="0"/>
              <a:t>Heuer</a:t>
            </a:r>
            <a:r>
              <a:rPr lang="en-US" dirty="0" smtClean="0"/>
              <a:t> (2020</a:t>
            </a:r>
            <a:r>
              <a:rPr lang="en-US" dirty="0"/>
              <a:t>) </a:t>
            </a:r>
            <a:r>
              <a:rPr lang="en-US" dirty="0">
                <a:hlinkClick r:id="rId3"/>
              </a:rPr>
              <a:t>https://cerncourier.com/a/a-price-worth-paying</a:t>
            </a:r>
            <a:r>
              <a:rPr lang="en-US" dirty="0" smtClean="0">
                <a:hlinkClick r:id="rId3"/>
              </a:rPr>
              <a:t>/</a:t>
            </a:r>
            <a:r>
              <a:rPr lang="en-US" dirty="0" smtClean="0"/>
              <a:t> </a:t>
            </a:r>
          </a:p>
          <a:p>
            <a:r>
              <a:rPr lang="en-US" b="1" dirty="0"/>
              <a:t>Scientific Research at CERN as a </a:t>
            </a:r>
            <a:r>
              <a:rPr lang="en-US" b="1" dirty="0" smtClean="0"/>
              <a:t>Public Good</a:t>
            </a:r>
            <a:r>
              <a:rPr lang="en-US" b="1" dirty="0"/>
              <a:t>: A Survey to French </a:t>
            </a:r>
            <a:r>
              <a:rPr lang="en-US" b="1" dirty="0" smtClean="0"/>
              <a:t>Citizens</a:t>
            </a:r>
            <a:r>
              <a:rPr lang="en-US" dirty="0"/>
              <a:t> </a:t>
            </a:r>
            <a:r>
              <a:rPr lang="en-US" dirty="0" smtClean="0"/>
              <a:t> M. </a:t>
            </a:r>
            <a:r>
              <a:rPr lang="it-IT" dirty="0" smtClean="0"/>
              <a:t>Florio et </a:t>
            </a:r>
            <a:r>
              <a:rPr lang="it-IT" dirty="0"/>
              <a:t>al</a:t>
            </a:r>
            <a:r>
              <a:rPr lang="it-IT" dirty="0" smtClean="0"/>
              <a:t>. (2018) </a:t>
            </a:r>
            <a:r>
              <a:rPr lang="de-DE" dirty="0" smtClean="0">
                <a:hlinkClick r:id="rId4"/>
              </a:rPr>
              <a:t>http</a:t>
            </a:r>
            <a:r>
              <a:rPr lang="de-DE" dirty="0">
                <a:hlinkClick r:id="rId4"/>
              </a:rPr>
              <a:t>://</a:t>
            </a:r>
            <a:r>
              <a:rPr lang="de-DE" dirty="0" smtClean="0">
                <a:hlinkClick r:id="rId4"/>
              </a:rPr>
              <a:t>cds.cern.ch/record/2635861</a:t>
            </a:r>
            <a:r>
              <a:rPr lang="de-DE" dirty="0" smtClean="0"/>
              <a:t> </a:t>
            </a:r>
            <a:r>
              <a:rPr lang="en-US" dirty="0" smtClean="0"/>
              <a:t> </a:t>
            </a:r>
            <a:endParaRPr lang="de-DE" dirty="0"/>
          </a:p>
          <a:p>
            <a:endParaRPr lang="de-DE" dirty="0"/>
          </a:p>
        </p:txBody>
      </p:sp>
      <p:sp>
        <p:nvSpPr>
          <p:cNvPr id="17" name="Titel 16">
            <a:extLst>
              <a:ext uri="{FF2B5EF4-FFF2-40B4-BE49-F238E27FC236}">
                <a16:creationId xmlns:a16="http://schemas.microsoft.com/office/drawing/2014/main" id="{6B95EBE6-83C3-4EA0-843D-9181B2904243}"/>
              </a:ext>
            </a:extLst>
          </p:cNvPr>
          <p:cNvSpPr>
            <a:spLocks noGrp="1"/>
          </p:cNvSpPr>
          <p:nvPr>
            <p:ph type="title"/>
          </p:nvPr>
        </p:nvSpPr>
        <p:spPr/>
        <p:txBody>
          <a:bodyPr/>
          <a:lstStyle/>
          <a:p>
            <a:r>
              <a:rPr lang="en-US" dirty="0" smtClean="0"/>
              <a:t>Motivation for outreach </a:t>
            </a:r>
            <a:endParaRPr lang="en-US" dirty="0"/>
          </a:p>
        </p:txBody>
      </p:sp>
      <p:sp>
        <p:nvSpPr>
          <p:cNvPr id="19" name="Datumsplatzhalter 18">
            <a:extLst>
              <a:ext uri="{FF2B5EF4-FFF2-40B4-BE49-F238E27FC236}">
                <a16:creationId xmlns:a16="http://schemas.microsoft.com/office/drawing/2014/main" id="{7662A604-3BE0-4FD2-BF30-86F3C606DF28}"/>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FDD7969-319F-447D-980F-E23595E00076}"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1" name="Foliennummernplatzhalter 20">
            <a:extLst>
              <a:ext uri="{FF2B5EF4-FFF2-40B4-BE49-F238E27FC236}">
                <a16:creationId xmlns:a16="http://schemas.microsoft.com/office/drawing/2014/main" id="{A5716E6D-F636-43A3-A4AB-4CE4F79A2E23}"/>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4FA925-8FDF-4ADB-85C5-E268722BE8EC}"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DE" sz="7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4" name="Grafik 13"/>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22000" y="2583419"/>
            <a:ext cx="6684665" cy="2693170"/>
          </a:xfrm>
          <a:prstGeom prst="rect">
            <a:avLst/>
          </a:prstGeom>
        </p:spPr>
      </p:pic>
      <p:sp>
        <p:nvSpPr>
          <p:cNvPr id="27" name="Rechteck 26">
            <a:extLst>
              <a:ext uri="{FF2B5EF4-FFF2-40B4-BE49-F238E27FC236}">
                <a16:creationId xmlns:a16="http://schemas.microsoft.com/office/drawing/2014/main" id="{7D325E7F-038B-4E83-9A3A-BEC3FC728B37}"/>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8" name="Rechteck 27">
            <a:extLst>
              <a:ext uri="{FF2B5EF4-FFF2-40B4-BE49-F238E27FC236}">
                <a16:creationId xmlns:a16="http://schemas.microsoft.com/office/drawing/2014/main" id="{D312B389-B815-4C97-A040-14D5CE73D338}"/>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9" name="Textfeld 28">
            <a:extLst>
              <a:ext uri="{FF2B5EF4-FFF2-40B4-BE49-F238E27FC236}">
                <a16:creationId xmlns:a16="http://schemas.microsoft.com/office/drawing/2014/main" id="{521AF661-6730-42DA-8A21-02C4F780745D}"/>
              </a:ext>
            </a:extLst>
          </p:cNvPr>
          <p:cNvSpPr txBox="1"/>
          <p:nvPr/>
        </p:nvSpPr>
        <p:spPr>
          <a:xfrm>
            <a:off x="2318752" y="5461963"/>
            <a:ext cx="13465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t>Explanation &amp;</a:t>
            </a:r>
            <a:b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de-DE" sz="1600" b="0" i="0" u="none" strike="noStrike" kern="1200" cap="none" spc="0" normalizeH="0" baseline="0" noProof="0" dirty="0" err="1" smtClean="0">
                <a:ln>
                  <a:noFill/>
                </a:ln>
                <a:solidFill>
                  <a:srgbClr val="013476"/>
                </a:solidFill>
                <a:effectLst/>
                <a:uLnTx/>
                <a:uFillTx/>
                <a:latin typeface="Calibri" panose="020F0502020204030204"/>
                <a:ea typeface="+mn-ea"/>
                <a:cs typeface="+mn-cs"/>
              </a:rPr>
              <a:t>legitimation</a:t>
            </a:r>
            <a:endPar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p:sp>
        <p:nvSpPr>
          <p:cNvPr id="35" name="Textfeld 34">
            <a:extLst>
              <a:ext uri="{FF2B5EF4-FFF2-40B4-BE49-F238E27FC236}">
                <a16:creationId xmlns:a16="http://schemas.microsoft.com/office/drawing/2014/main" id="{5F228DAB-E62A-421E-9CFE-7E08C6B28CC6}"/>
              </a:ext>
            </a:extLst>
          </p:cNvPr>
          <p:cNvSpPr txBox="1"/>
          <p:nvPr/>
        </p:nvSpPr>
        <p:spPr>
          <a:xfrm>
            <a:off x="501271" y="5461963"/>
            <a:ext cx="151304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Recruitment of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future scientists</a:t>
            </a:r>
          </a:p>
        </p:txBody>
      </p:sp>
    </p:spTree>
    <p:extLst>
      <p:ext uri="{BB962C8B-B14F-4D97-AF65-F5344CB8AC3E}">
        <p14:creationId xmlns:p14="http://schemas.microsoft.com/office/powerpoint/2010/main" val="10525632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6B95EBE6-83C3-4EA0-843D-9181B2904243}"/>
              </a:ext>
            </a:extLst>
          </p:cNvPr>
          <p:cNvSpPr>
            <a:spLocks noGrp="1"/>
          </p:cNvSpPr>
          <p:nvPr>
            <p:ph type="title"/>
          </p:nvPr>
        </p:nvSpPr>
        <p:spPr/>
        <p:txBody>
          <a:bodyPr/>
          <a:lstStyle/>
          <a:p>
            <a:r>
              <a:rPr lang="en-US" dirty="0" smtClean="0"/>
              <a:t>Motivation for outreach </a:t>
            </a:r>
            <a:endParaRPr lang="en-US" dirty="0"/>
          </a:p>
        </p:txBody>
      </p:sp>
      <p:sp>
        <p:nvSpPr>
          <p:cNvPr id="19" name="Datumsplatzhalter 18">
            <a:extLst>
              <a:ext uri="{FF2B5EF4-FFF2-40B4-BE49-F238E27FC236}">
                <a16:creationId xmlns:a16="http://schemas.microsoft.com/office/drawing/2014/main" id="{7662A604-3BE0-4FD2-BF30-86F3C606DF28}"/>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C120AFF-3201-468E-A4D7-FA6716429D14}"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1" name="Foliennummernplatzhalter 20">
            <a:extLst>
              <a:ext uri="{FF2B5EF4-FFF2-40B4-BE49-F238E27FC236}">
                <a16:creationId xmlns:a16="http://schemas.microsoft.com/office/drawing/2014/main" id="{A5716E6D-F636-43A3-A4AB-4CE4F79A2E23}"/>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4FA925-8FDF-4ADB-85C5-E268722BE8EC}"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de-DE" sz="7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4" name="Textfeld 13">
            <a:extLst>
              <a:ext uri="{FF2B5EF4-FFF2-40B4-BE49-F238E27FC236}">
                <a16:creationId xmlns:a16="http://schemas.microsoft.com/office/drawing/2014/main" id="{500E70CD-5311-4EC7-BFCD-3B76FC040E1C}"/>
              </a:ext>
            </a:extLst>
          </p:cNvPr>
          <p:cNvSpPr txBox="1"/>
          <p:nvPr/>
        </p:nvSpPr>
        <p:spPr>
          <a:xfrm>
            <a:off x="465892" y="1143743"/>
            <a:ext cx="716684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rPr>
              <a:t>“How much do you </a:t>
            </a:r>
            <a:r>
              <a:rPr kumimoji="0" lang="en-US" sz="1800" b="0" i="0" u="none" strike="noStrike" kern="1200" cap="none" spc="0" normalizeH="0" baseline="0" noProof="0" dirty="0" smtClean="0">
                <a:ln>
                  <a:noFill/>
                </a:ln>
                <a:solidFill>
                  <a:srgbClr val="013476"/>
                </a:solidFill>
                <a:effectLst/>
                <a:uLnTx/>
                <a:uFillTx/>
                <a:latin typeface="Calibri" panose="020F0502020204030204"/>
                <a:ea typeface="+mn-ea"/>
                <a:cs typeface="+mn-cs"/>
              </a:rPr>
              <a:t>trust </a:t>
            </a:r>
            <a:r>
              <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rPr>
              <a:t>science and research</a:t>
            </a:r>
            <a:r>
              <a:rPr kumimoji="0" lang="en-US" sz="1800" b="0" i="0" u="none" strike="noStrike" kern="1200" cap="none" spc="0" normalizeH="0" baseline="0" noProof="0" dirty="0" smtClean="0">
                <a:ln>
                  <a:noFill/>
                </a:ln>
                <a:solidFill>
                  <a:srgbClr val="013476"/>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srgbClr val="013476"/>
                </a:solidFill>
                <a:effectLst/>
                <a:uLnTx/>
                <a:uFillTx/>
                <a:latin typeface="Calibri" panose="020F0502020204030204"/>
                <a:ea typeface="+mn-ea"/>
                <a:cs typeface="+mn-cs"/>
              </a:rPr>
              <a:t>Wissenschaftsbarometer</a:t>
            </a:r>
            <a:r>
              <a:rPr kumimoji="0" lang="en-US" sz="1800" b="0" i="0" u="none" strike="noStrike" kern="1200" cap="none" spc="0" normalizeH="0" baseline="0" noProof="0" dirty="0" smtClean="0">
                <a:ln>
                  <a:noFill/>
                </a:ln>
                <a:solidFill>
                  <a:srgbClr val="013476"/>
                </a:solidFill>
                <a:effectLst/>
                <a:uLnTx/>
                <a:uFillTx/>
                <a:latin typeface="Calibri" panose="020F0502020204030204"/>
                <a:ea typeface="+mn-ea"/>
                <a:cs typeface="+mn-cs"/>
              </a:rPr>
              <a:t> 2019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p:sp>
        <p:nvSpPr>
          <p:cNvPr id="28" name="Rechteck 27">
            <a:extLst>
              <a:ext uri="{FF2B5EF4-FFF2-40B4-BE49-F238E27FC236}">
                <a16:creationId xmlns:a16="http://schemas.microsoft.com/office/drawing/2014/main" id="{7D325E7F-038B-4E83-9A3A-BEC3FC728B37}"/>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9" name="Rechteck 28">
            <a:extLst>
              <a:ext uri="{FF2B5EF4-FFF2-40B4-BE49-F238E27FC236}">
                <a16:creationId xmlns:a16="http://schemas.microsoft.com/office/drawing/2014/main" id="{D312B389-B815-4C97-A040-14D5CE73D338}"/>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5" name="Textfeld 34">
            <a:extLst>
              <a:ext uri="{FF2B5EF4-FFF2-40B4-BE49-F238E27FC236}">
                <a16:creationId xmlns:a16="http://schemas.microsoft.com/office/drawing/2014/main" id="{F24069C4-B0CA-4FB0-A588-7E41D510E9DA}"/>
              </a:ext>
            </a:extLst>
          </p:cNvPr>
          <p:cNvSpPr txBox="1"/>
          <p:nvPr/>
        </p:nvSpPr>
        <p:spPr>
          <a:xfrm>
            <a:off x="3839723" y="5445051"/>
            <a:ext cx="19518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13476"/>
                </a:solidFill>
                <a:effectLst/>
                <a:uLnTx/>
                <a:uFillTx/>
                <a:latin typeface="Calibri" panose="020F0502020204030204"/>
                <a:ea typeface="+mn-ea"/>
                <a:cs typeface="+mn-cs"/>
              </a:rPr>
              <a:t>Create </a:t>
            </a: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trust in science</a:t>
            </a:r>
          </a:p>
        </p:txBody>
      </p:sp>
      <p:sp>
        <p:nvSpPr>
          <p:cNvPr id="37" name="Textfeld 36">
            <a:extLst>
              <a:ext uri="{FF2B5EF4-FFF2-40B4-BE49-F238E27FC236}">
                <a16:creationId xmlns:a16="http://schemas.microsoft.com/office/drawing/2014/main" id="{5F228DAB-E62A-421E-9CFE-7E08C6B28CC6}"/>
              </a:ext>
            </a:extLst>
          </p:cNvPr>
          <p:cNvSpPr txBox="1"/>
          <p:nvPr/>
        </p:nvSpPr>
        <p:spPr>
          <a:xfrm>
            <a:off x="501271" y="5461963"/>
            <a:ext cx="151304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Recruitment of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future scientists</a:t>
            </a:r>
          </a:p>
        </p:txBody>
      </p:sp>
      <p:sp>
        <p:nvSpPr>
          <p:cNvPr id="13" name="Textfeld 12">
            <a:extLst>
              <a:ext uri="{FF2B5EF4-FFF2-40B4-BE49-F238E27FC236}">
                <a16:creationId xmlns:a16="http://schemas.microsoft.com/office/drawing/2014/main" id="{521AF661-6730-42DA-8A21-02C4F780745D}"/>
              </a:ext>
            </a:extLst>
          </p:cNvPr>
          <p:cNvSpPr txBox="1"/>
          <p:nvPr/>
        </p:nvSpPr>
        <p:spPr>
          <a:xfrm>
            <a:off x="2318752" y="5461963"/>
            <a:ext cx="13465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t>Explanation &amp;</a:t>
            </a:r>
            <a:b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de-DE" sz="1600" b="0" i="0" u="none" strike="noStrike" kern="1200" cap="none" spc="0" normalizeH="0" baseline="0" noProof="0" dirty="0" err="1" smtClean="0">
                <a:ln>
                  <a:noFill/>
                </a:ln>
                <a:solidFill>
                  <a:srgbClr val="013476"/>
                </a:solidFill>
                <a:effectLst/>
                <a:uLnTx/>
                <a:uFillTx/>
                <a:latin typeface="Calibri" panose="020F0502020204030204"/>
                <a:ea typeface="+mn-ea"/>
                <a:cs typeface="+mn-cs"/>
              </a:rPr>
              <a:t>legitimation</a:t>
            </a:r>
            <a:endPar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98741"/>
            <a:ext cx="5084505" cy="3432345"/>
          </a:xfrm>
          <a:prstGeom prst="rect">
            <a:avLst/>
          </a:prstGeom>
        </p:spPr>
      </p:pic>
      <p:pic>
        <p:nvPicPr>
          <p:cNvPr id="16" name="Inhaltsplatzhalter 8">
            <a:extLst>
              <a:ext uri="{FF2B5EF4-FFF2-40B4-BE49-F238E27FC236}">
                <a16:creationId xmlns:a16="http://schemas.microsoft.com/office/drawing/2014/main" id="{2719E119-6EF2-416F-844E-7C766710FCD5}"/>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519258" y="1994190"/>
            <a:ext cx="3220759" cy="2710198"/>
          </a:xfrm>
          <a:prstGeom prst="rect">
            <a:avLst/>
          </a:prstGeom>
          <a:ln>
            <a:solidFill>
              <a:schemeClr val="accent1"/>
            </a:solidFill>
          </a:ln>
          <a:effectLst/>
        </p:spPr>
      </p:pic>
    </p:spTree>
    <p:extLst>
      <p:ext uri="{BB962C8B-B14F-4D97-AF65-F5344CB8AC3E}">
        <p14:creationId xmlns:p14="http://schemas.microsoft.com/office/powerpoint/2010/main" val="4793796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6B95EBE6-83C3-4EA0-843D-9181B2904243}"/>
              </a:ext>
            </a:extLst>
          </p:cNvPr>
          <p:cNvSpPr>
            <a:spLocks noGrp="1"/>
          </p:cNvSpPr>
          <p:nvPr>
            <p:ph type="title"/>
          </p:nvPr>
        </p:nvSpPr>
        <p:spPr/>
        <p:txBody>
          <a:bodyPr/>
          <a:lstStyle/>
          <a:p>
            <a:r>
              <a:rPr lang="en-US" dirty="0" smtClean="0"/>
              <a:t>Motivation for outreach </a:t>
            </a:r>
            <a:endParaRPr lang="en-US" dirty="0"/>
          </a:p>
        </p:txBody>
      </p:sp>
      <p:sp>
        <p:nvSpPr>
          <p:cNvPr id="19" name="Datumsplatzhalter 18">
            <a:extLst>
              <a:ext uri="{FF2B5EF4-FFF2-40B4-BE49-F238E27FC236}">
                <a16:creationId xmlns:a16="http://schemas.microsoft.com/office/drawing/2014/main" id="{7662A604-3BE0-4FD2-BF30-86F3C606DF28}"/>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C24168B-9DFC-451E-B97D-87E1CC23FACA}"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1" name="Foliennummernplatzhalter 20">
            <a:extLst>
              <a:ext uri="{FF2B5EF4-FFF2-40B4-BE49-F238E27FC236}">
                <a16:creationId xmlns:a16="http://schemas.microsoft.com/office/drawing/2014/main" id="{A5716E6D-F636-43A3-A4AB-4CE4F79A2E23}"/>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4FA925-8FDF-4ADB-85C5-E268722BE8EC}"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de-DE" sz="7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26" name="Rechteck 25">
            <a:extLst>
              <a:ext uri="{FF2B5EF4-FFF2-40B4-BE49-F238E27FC236}">
                <a16:creationId xmlns:a16="http://schemas.microsoft.com/office/drawing/2014/main" id="{7D325E7F-038B-4E83-9A3A-BEC3FC728B37}"/>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Rechteck 26">
            <a:extLst>
              <a:ext uri="{FF2B5EF4-FFF2-40B4-BE49-F238E27FC236}">
                <a16:creationId xmlns:a16="http://schemas.microsoft.com/office/drawing/2014/main" id="{D312B389-B815-4C97-A040-14D5CE73D338}"/>
              </a:ext>
            </a:extLst>
          </p:cNvPr>
          <p:cNvSpPr/>
          <p:nvPr/>
        </p:nvSpPr>
        <p:spPr>
          <a:xfrm>
            <a:off x="209533" y="5364258"/>
            <a:ext cx="8640000" cy="758921"/>
          </a:xfrm>
          <a:prstGeom prst="rect">
            <a:avLst/>
          </a:prstGeom>
          <a:gradFill flip="none" rotWithShape="1">
            <a:gsLst>
              <a:gs pos="100000">
                <a:schemeClr val="tx1"/>
              </a:gs>
              <a:gs pos="0">
                <a:schemeClr val="accent2">
                  <a:lumMod val="5000"/>
                  <a:lumOff val="95000"/>
                </a:schemeClr>
              </a:gs>
              <a:gs pos="77000">
                <a:srgbClr val="0B4EA6"/>
              </a:gs>
              <a:gs pos="54000">
                <a:schemeClr val="tx1">
                  <a:lumMod val="24000"/>
                  <a:lumOff val="76000"/>
                </a:schemeClr>
              </a:gs>
            </a:gsLst>
            <a:lin ang="21594000" scaled="0"/>
            <a:tileRect/>
          </a:gradFill>
          <a:ln w="12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0" name="Textfeld 29">
            <a:extLst>
              <a:ext uri="{FF2B5EF4-FFF2-40B4-BE49-F238E27FC236}">
                <a16:creationId xmlns:a16="http://schemas.microsoft.com/office/drawing/2014/main" id="{5F228DAB-E62A-421E-9CFE-7E08C6B28CC6}"/>
              </a:ext>
            </a:extLst>
          </p:cNvPr>
          <p:cNvSpPr txBox="1"/>
          <p:nvPr/>
        </p:nvSpPr>
        <p:spPr>
          <a:xfrm>
            <a:off x="501271" y="5461963"/>
            <a:ext cx="151304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Recruitment of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future scientists</a:t>
            </a:r>
          </a:p>
        </p:txBody>
      </p:sp>
      <p:sp>
        <p:nvSpPr>
          <p:cNvPr id="2" name="Inhaltsplatzhalter 1"/>
          <p:cNvSpPr>
            <a:spLocks noGrp="1"/>
          </p:cNvSpPr>
          <p:nvPr>
            <p:ph idx="1"/>
          </p:nvPr>
        </p:nvSpPr>
        <p:spPr>
          <a:xfrm>
            <a:off x="400883" y="979565"/>
            <a:ext cx="4393271" cy="4291340"/>
          </a:xfrm>
        </p:spPr>
        <p:txBody>
          <a:bodyPr/>
          <a:lstStyle/>
          <a:p>
            <a:pPr marL="0" indent="0">
              <a:buNone/>
            </a:pPr>
            <a:r>
              <a:rPr lang="en-US" dirty="0"/>
              <a:t>Quotes from Masterclasses moderators:</a:t>
            </a:r>
          </a:p>
          <a:p>
            <a:pPr marL="0" indent="0">
              <a:buNone/>
            </a:pPr>
            <a:endParaRPr lang="en-US" i="1" dirty="0" smtClean="0"/>
          </a:p>
          <a:p>
            <a:pPr marL="0" indent="0">
              <a:buNone/>
            </a:pPr>
            <a:r>
              <a:rPr lang="en-US" i="1" dirty="0" smtClean="0"/>
              <a:t>“</a:t>
            </a:r>
            <a:r>
              <a:rPr lang="en-US" i="1" dirty="0"/>
              <a:t>The best thing is actually answering the questions and seeing how excited and how happy they are, waving at the camera. They're really excited to be talking to physicists based at CERN!”</a:t>
            </a:r>
          </a:p>
          <a:p>
            <a:pPr marL="0" indent="0">
              <a:buNone/>
            </a:pPr>
            <a:r>
              <a:rPr lang="en-US" i="1" dirty="0"/>
              <a:t> </a:t>
            </a:r>
          </a:p>
          <a:p>
            <a:pPr marL="0" indent="0">
              <a:buNone/>
            </a:pPr>
            <a:r>
              <a:rPr lang="en-US" i="1" dirty="0"/>
              <a:t>“It is very satisfying, because we do many video conferences and rarely do people cheer on the other side if you say something. Here they do!”</a:t>
            </a:r>
          </a:p>
          <a:p>
            <a:pPr marL="0" indent="0">
              <a:buNone/>
            </a:pPr>
            <a:endParaRPr lang="de-DE" dirty="0"/>
          </a:p>
        </p:txBody>
      </p:sp>
      <p:sp>
        <p:nvSpPr>
          <p:cNvPr id="14" name="Textfeld 13">
            <a:extLst>
              <a:ext uri="{FF2B5EF4-FFF2-40B4-BE49-F238E27FC236}">
                <a16:creationId xmlns:a16="http://schemas.microsoft.com/office/drawing/2014/main" id="{F24069C4-B0CA-4FB0-A588-7E41D510E9DA}"/>
              </a:ext>
            </a:extLst>
          </p:cNvPr>
          <p:cNvSpPr txBox="1"/>
          <p:nvPr/>
        </p:nvSpPr>
        <p:spPr>
          <a:xfrm>
            <a:off x="3839723" y="5445051"/>
            <a:ext cx="195186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13476"/>
                </a:solidFill>
                <a:effectLst/>
                <a:uLnTx/>
                <a:uFillTx/>
                <a:latin typeface="Calibri" panose="020F0502020204030204"/>
                <a:ea typeface="+mn-ea"/>
                <a:cs typeface="+mn-cs"/>
              </a:rPr>
              <a:t>Create </a:t>
            </a: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
            </a:r>
            <a:b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en-US" sz="1600" b="0" i="0" u="none" strike="noStrike" kern="1200" cap="none" spc="0" normalizeH="0" baseline="0" noProof="0" dirty="0">
                <a:ln>
                  <a:noFill/>
                </a:ln>
                <a:solidFill>
                  <a:srgbClr val="013476"/>
                </a:solidFill>
                <a:effectLst/>
                <a:uLnTx/>
                <a:uFillTx/>
                <a:latin typeface="Calibri" panose="020F0502020204030204"/>
                <a:ea typeface="+mn-ea"/>
                <a:cs typeface="+mn-cs"/>
              </a:rPr>
              <a:t>trust in science</a:t>
            </a:r>
          </a:p>
        </p:txBody>
      </p:sp>
      <p:sp>
        <p:nvSpPr>
          <p:cNvPr id="15" name="Textfeld 14">
            <a:extLst>
              <a:ext uri="{FF2B5EF4-FFF2-40B4-BE49-F238E27FC236}">
                <a16:creationId xmlns:a16="http://schemas.microsoft.com/office/drawing/2014/main" id="{521AF661-6730-42DA-8A21-02C4F780745D}"/>
              </a:ext>
            </a:extLst>
          </p:cNvPr>
          <p:cNvSpPr txBox="1"/>
          <p:nvPr/>
        </p:nvSpPr>
        <p:spPr>
          <a:xfrm>
            <a:off x="2318752" y="5461963"/>
            <a:ext cx="134652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t>Explanation &amp;</a:t>
            </a:r>
            <a:br>
              <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rPr>
            </a:br>
            <a:r>
              <a:rPr kumimoji="0" lang="de-DE" sz="1600" b="0" i="0" u="none" strike="noStrike" kern="1200" cap="none" spc="0" normalizeH="0" baseline="0" noProof="0" dirty="0" err="1" smtClean="0">
                <a:ln>
                  <a:noFill/>
                </a:ln>
                <a:solidFill>
                  <a:srgbClr val="013476"/>
                </a:solidFill>
                <a:effectLst/>
                <a:uLnTx/>
                <a:uFillTx/>
                <a:latin typeface="Calibri" panose="020F0502020204030204"/>
                <a:ea typeface="+mn-ea"/>
                <a:cs typeface="+mn-cs"/>
              </a:rPr>
              <a:t>legitimation</a:t>
            </a:r>
            <a:endParaRPr kumimoji="0" lang="de-DE" sz="1600" b="0" i="0" u="none" strike="noStrike" kern="1200" cap="none" spc="0" normalizeH="0" baseline="0" noProof="0" dirty="0">
              <a:ln>
                <a:noFill/>
              </a:ln>
              <a:solidFill>
                <a:srgbClr val="013476"/>
              </a:solidFill>
              <a:effectLst/>
              <a:uLnTx/>
              <a:uFillTx/>
              <a:latin typeface="Calibri" panose="020F0502020204030204"/>
              <a:ea typeface="+mn-ea"/>
              <a:cs typeface="+mn-cs"/>
            </a:endParaRPr>
          </a:p>
        </p:txBody>
      </p:sp>
      <p:sp>
        <p:nvSpPr>
          <p:cNvPr id="16" name="Textfeld 15">
            <a:extLst>
              <a:ext uri="{FF2B5EF4-FFF2-40B4-BE49-F238E27FC236}">
                <a16:creationId xmlns:a16="http://schemas.microsoft.com/office/drawing/2014/main" id="{F3A9C2B7-7AD1-4DA3-BDED-0BD6F2DD1FA5}"/>
              </a:ext>
            </a:extLst>
          </p:cNvPr>
          <p:cNvSpPr txBox="1"/>
          <p:nvPr/>
        </p:nvSpPr>
        <p:spPr>
          <a:xfrm>
            <a:off x="7113559" y="5445050"/>
            <a:ext cx="1212191" cy="584775"/>
          </a:xfrm>
          <a:prstGeom prst="rect">
            <a:avLst/>
          </a:prstGeom>
          <a:noFill/>
        </p:spPr>
        <p:txBody>
          <a:bodyPr wrap="none" rtlCol="0">
            <a:spAutoFit/>
          </a:bodyPr>
          <a:lstStyle/>
          <a:p>
            <a:r>
              <a:rPr lang="en-US" sz="1600" dirty="0">
                <a:solidFill>
                  <a:schemeClr val="bg1"/>
                </a:solidFill>
              </a:rPr>
              <a:t>Intrinsic</a:t>
            </a:r>
            <a:r>
              <a:rPr lang="de-DE" sz="1600" dirty="0">
                <a:solidFill>
                  <a:schemeClr val="bg1"/>
                </a:solidFill>
              </a:rPr>
              <a:t> </a:t>
            </a:r>
            <a:br>
              <a:rPr lang="de-DE" sz="1600" dirty="0">
                <a:solidFill>
                  <a:schemeClr val="bg1"/>
                </a:solidFill>
              </a:rPr>
            </a:br>
            <a:r>
              <a:rPr lang="de-DE" sz="1600" dirty="0" err="1">
                <a:solidFill>
                  <a:schemeClr val="bg1"/>
                </a:solidFill>
              </a:rPr>
              <a:t>motivation</a:t>
            </a:r>
            <a:endParaRPr lang="de-DE" sz="1600" dirty="0">
              <a:solidFill>
                <a:schemeClr val="bg1"/>
              </a:solidFill>
            </a:endParaRPr>
          </a:p>
        </p:txBody>
      </p:sp>
      <p:pic>
        <p:nvPicPr>
          <p:cNvPr id="18" name="Picture 5" descr="DSC045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1375" y="1872890"/>
            <a:ext cx="3880812" cy="29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2357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FEC32A8E-F103-4EAB-A88E-11C8CB53CDD6}" type="datetime1">
              <a:rPr lang="de-DE" smtClean="0"/>
              <a:t>07.03.2022</a:t>
            </a:fld>
            <a:endParaRPr lang="de-DE" dirty="0"/>
          </a:p>
        </p:txBody>
      </p:sp>
      <p:sp>
        <p:nvSpPr>
          <p:cNvPr id="6" name="Titel 1"/>
          <p:cNvSpPr txBox="1">
            <a:spLocks/>
          </p:cNvSpPr>
          <p:nvPr/>
        </p:nvSpPr>
        <p:spPr>
          <a:xfrm>
            <a:off x="4030369" y="2606437"/>
            <a:ext cx="2728315" cy="2232248"/>
          </a:xfrm>
          <a:prstGeom prst="rect">
            <a:avLst/>
          </a:prstGeom>
        </p:spPr>
        <p:txBody>
          <a:bodyPr>
            <a:normAutofit/>
          </a:bodyPr>
          <a:lst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a:lstStyle>
          <a:p>
            <a:r>
              <a:rPr lang="de-DE" sz="2400" dirty="0" smtClean="0"/>
              <a:t>Outreach-Projekt</a:t>
            </a:r>
            <a:br>
              <a:rPr lang="de-DE" sz="2400" dirty="0" smtClean="0"/>
            </a:br>
            <a:r>
              <a:rPr lang="de-DE" dirty="0" smtClean="0"/>
              <a:t>KONTAKT2</a:t>
            </a:r>
            <a:r>
              <a:rPr lang="en-US" sz="2000" dirty="0" smtClean="0"/>
              <a:t/>
            </a:r>
            <a:br>
              <a:rPr lang="en-US" sz="2000" dirty="0" smtClean="0"/>
            </a:br>
            <a:r>
              <a:rPr lang="de-DE" sz="1600" dirty="0" err="1" smtClean="0"/>
              <a:t>KOmmunikation</a:t>
            </a:r>
            <a:r>
              <a:rPr lang="de-DE" sz="1600" dirty="0" smtClean="0"/>
              <a:t>, Nachwuchsgewinnung und Teilhabe der Allgemeinheit an Erkenntnissen auf dem Gebiet der Kleinsten Teilchen</a:t>
            </a:r>
            <a:endParaRPr lang="en-US" sz="1600" dirty="0"/>
          </a:p>
        </p:txBody>
      </p:sp>
      <p:pic>
        <p:nvPicPr>
          <p:cNvPr id="8" name="Picture 4" descr="T:\UBehrens\FOTOS\_MG_7330.jpg"/>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a:stretch/>
        </p:blipFill>
        <p:spPr bwMode="auto">
          <a:xfrm>
            <a:off x="4115987" y="4643824"/>
            <a:ext cx="2304000" cy="1637573"/>
          </a:xfrm>
          <a:prstGeom prst="rect">
            <a:avLst/>
          </a:prstGeom>
          <a:noFill/>
          <a:extLst>
            <a:ext uri="{909E8E84-426E-40DD-AFC4-6F175D3DCCD1}">
              <a14:hiddenFill xmlns:a14="http://schemas.microsoft.com/office/drawing/2010/main">
                <a:solidFill>
                  <a:srgbClr val="FFFFFF"/>
                </a:solidFill>
              </a14:hiddenFill>
            </a:ext>
          </a:extLst>
        </p:spPr>
      </p:pic>
      <p:pic>
        <p:nvPicPr>
          <p:cNvPr id="13" name="Grafik 12"/>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bwMode="auto">
          <a:xfrm>
            <a:off x="4115987" y="955900"/>
            <a:ext cx="2304000" cy="1508615"/>
          </a:xfrm>
          <a:prstGeom prst="rect">
            <a:avLst/>
          </a:prstGeom>
          <a:ln>
            <a:noFill/>
          </a:ln>
          <a:extLst>
            <a:ext uri="{53640926-AAD7-44D8-BBD7-CCE9431645EC}">
              <a14:shadowObscured xmlns:a14="http://schemas.microsoft.com/office/drawing/2010/main"/>
            </a:ext>
          </a:extLst>
        </p:spPr>
      </p:pic>
      <p:pic>
        <p:nvPicPr>
          <p:cNvPr id="14" name="Grafik 13" descr="Y:\01 Netzwerk Teilchenwelt\03 Multimedia\03.03 Fotos\01-PR-Auswahl\pic-jugendliche-cern-atlas-detektor.jpg"/>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bwMode="auto">
          <a:xfrm>
            <a:off x="6758682" y="949638"/>
            <a:ext cx="2304000" cy="1488164"/>
          </a:xfrm>
          <a:prstGeom prst="rect">
            <a:avLst/>
          </a:prstGeom>
          <a:noFill/>
          <a:ln>
            <a:noFill/>
          </a:ln>
        </p:spPr>
      </p:pic>
      <p:pic>
        <p:nvPicPr>
          <p:cNvPr id="15" name="Grafik 14" descr="http://hypersonicegypt.com/wp-content/uploads/2016/10/vlcsnap-2013-04-24-14h47m44s76.jpg"/>
          <p:cNvPicPr/>
          <p:nvPr/>
        </p:nvPicPr>
        <p:blipFill rotWithShape="1">
          <a:blip r:embed="rId6" cstate="screen">
            <a:extLst>
              <a:ext uri="{28A0092B-C50C-407E-A947-70E740481C1C}">
                <a14:useLocalDpi xmlns:a14="http://schemas.microsoft.com/office/drawing/2010/main" val="0"/>
              </a:ext>
            </a:extLst>
          </a:blip>
          <a:srcRect/>
          <a:stretch/>
        </p:blipFill>
        <p:spPr bwMode="auto">
          <a:xfrm>
            <a:off x="1477823" y="2804853"/>
            <a:ext cx="2304000" cy="1512168"/>
          </a:xfrm>
          <a:prstGeom prst="rect">
            <a:avLst/>
          </a:prstGeom>
          <a:noFill/>
          <a:ln>
            <a:noFill/>
          </a:ln>
          <a:extLst>
            <a:ext uri="{53640926-AAD7-44D8-BBD7-CCE9431645EC}">
              <a14:shadowObscured xmlns:a14="http://schemas.microsoft.com/office/drawing/2010/main"/>
            </a:ext>
          </a:extLst>
        </p:spPr>
      </p:pic>
      <p:pic>
        <p:nvPicPr>
          <p:cNvPr id="16" name="Grafik 15"/>
          <p:cNvPicPr>
            <a:picLocks noChangeAspect="1"/>
          </p:cNvPicPr>
          <p:nvPr/>
        </p:nvPicPr>
        <p:blipFill rotWithShape="1">
          <a:blip r:embed="rId7" cstate="print">
            <a:extLst>
              <a:ext uri="{28A0092B-C50C-407E-A947-70E740481C1C}">
                <a14:useLocalDpi xmlns:a14="http://schemas.microsoft.com/office/drawing/2010/main" val="0"/>
              </a:ext>
            </a:extLst>
          </a:blip>
          <a:srcRect t="-1"/>
          <a:stretch/>
        </p:blipFill>
        <p:spPr>
          <a:xfrm>
            <a:off x="1497055" y="978298"/>
            <a:ext cx="2280627" cy="1486217"/>
          </a:xfrm>
          <a:prstGeom prst="rect">
            <a:avLst/>
          </a:prstGeom>
        </p:spPr>
      </p:pic>
      <p:pic>
        <p:nvPicPr>
          <p:cNvPr id="18" name="Grafik 17"/>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457652" y="4681395"/>
            <a:ext cx="2304000" cy="1488896"/>
          </a:xfrm>
          <a:prstGeom prst="rect">
            <a:avLst/>
          </a:prstGeom>
        </p:spPr>
      </p:pic>
      <p:pic>
        <p:nvPicPr>
          <p:cNvPr id="19" name="Grafik 18"/>
          <p:cNvPicPr>
            <a:picLocks noChangeAspect="1"/>
          </p:cNvPicPr>
          <p:nvPr/>
        </p:nvPicPr>
        <p:blipFill rotWithShape="1">
          <a:blip r:embed="rId9" cstate="screen">
            <a:extLst>
              <a:ext uri="{28A0092B-C50C-407E-A947-70E740481C1C}">
                <a14:useLocalDpi xmlns:a14="http://schemas.microsoft.com/office/drawing/2010/main" val="0"/>
              </a:ext>
            </a:extLst>
          </a:blip>
          <a:srcRect/>
          <a:stretch/>
        </p:blipFill>
        <p:spPr>
          <a:xfrm>
            <a:off x="6758683" y="2798130"/>
            <a:ext cx="2304000" cy="1691664"/>
          </a:xfrm>
          <a:prstGeom prst="rect">
            <a:avLst/>
          </a:prstGeom>
        </p:spPr>
      </p:pic>
      <p:pic>
        <p:nvPicPr>
          <p:cNvPr id="20" name="Grafik 19"/>
          <p:cNvPicPr>
            <a:picLocks noChangeAspect="1"/>
          </p:cNvPicPr>
          <p:nvPr/>
        </p:nvPicPr>
        <p:blipFill rotWithShape="1">
          <a:blip r:embed="rId10" cstate="screen">
            <a:extLst>
              <a:ext uri="{28A0092B-C50C-407E-A947-70E740481C1C}">
                <a14:useLocalDpi xmlns:a14="http://schemas.microsoft.com/office/drawing/2010/main" val="0"/>
              </a:ext>
            </a:extLst>
          </a:blip>
          <a:srcRect/>
          <a:stretch/>
        </p:blipFill>
        <p:spPr>
          <a:xfrm>
            <a:off x="6758261" y="4725144"/>
            <a:ext cx="2304422" cy="1512000"/>
          </a:xfrm>
          <a:prstGeom prst="rect">
            <a:avLst/>
          </a:prstGeom>
        </p:spPr>
      </p:pic>
      <p:sp>
        <p:nvSpPr>
          <p:cNvPr id="21" name="Textfeld 20"/>
          <p:cNvSpPr txBox="1"/>
          <p:nvPr/>
        </p:nvSpPr>
        <p:spPr>
          <a:xfrm>
            <a:off x="1740078" y="3724348"/>
            <a:ext cx="1728192"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Ausstellung</a:t>
            </a:r>
            <a:endParaRPr lang="de-DE" sz="2400" dirty="0">
              <a:solidFill>
                <a:schemeClr val="bg2"/>
              </a:solidFill>
              <a:latin typeface="Arial Narrow" panose="020B0606020202030204" pitchFamily="34" charset="0"/>
            </a:endParaRPr>
          </a:p>
        </p:txBody>
      </p:sp>
      <p:sp>
        <p:nvSpPr>
          <p:cNvPr id="22" name="Textfeld 21"/>
          <p:cNvSpPr txBox="1"/>
          <p:nvPr/>
        </p:nvSpPr>
        <p:spPr>
          <a:xfrm>
            <a:off x="5157841" y="4668808"/>
            <a:ext cx="1728192"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err="1" smtClean="0">
                <a:solidFill>
                  <a:schemeClr val="bg2"/>
                </a:solidFill>
                <a:latin typeface="Arial Narrow" panose="020B0606020202030204" pitchFamily="34" charset="0"/>
              </a:rPr>
              <a:t>Outreach</a:t>
            </a:r>
            <a:endParaRPr lang="de-DE" sz="2400" dirty="0">
              <a:solidFill>
                <a:schemeClr val="bg2"/>
              </a:solidFill>
              <a:latin typeface="Arial Narrow" panose="020B0606020202030204" pitchFamily="34" charset="0"/>
            </a:endParaRPr>
          </a:p>
        </p:txBody>
      </p:sp>
      <p:sp>
        <p:nvSpPr>
          <p:cNvPr id="23" name="Textfeld 22"/>
          <p:cNvSpPr txBox="1"/>
          <p:nvPr/>
        </p:nvSpPr>
        <p:spPr>
          <a:xfrm>
            <a:off x="1477334" y="5135688"/>
            <a:ext cx="2320070"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Presse/Information</a:t>
            </a:r>
            <a:endParaRPr lang="de-DE" sz="2400" dirty="0">
              <a:solidFill>
                <a:schemeClr val="bg2"/>
              </a:solidFill>
              <a:latin typeface="Arial Narrow" panose="020B0606020202030204" pitchFamily="34" charset="0"/>
            </a:endParaRPr>
          </a:p>
        </p:txBody>
      </p:sp>
      <p:sp>
        <p:nvSpPr>
          <p:cNvPr id="24" name="Textfeld 23"/>
          <p:cNvSpPr txBox="1"/>
          <p:nvPr/>
        </p:nvSpPr>
        <p:spPr>
          <a:xfrm>
            <a:off x="1735142" y="1998310"/>
            <a:ext cx="2246518"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Masterclasses</a:t>
            </a:r>
            <a:endParaRPr lang="de-DE" sz="2400" dirty="0">
              <a:solidFill>
                <a:schemeClr val="bg2"/>
              </a:solidFill>
              <a:latin typeface="Arial Narrow" panose="020B0606020202030204" pitchFamily="34" charset="0"/>
            </a:endParaRPr>
          </a:p>
        </p:txBody>
      </p:sp>
      <p:sp>
        <p:nvSpPr>
          <p:cNvPr id="25" name="Textfeld 24"/>
          <p:cNvSpPr txBox="1"/>
          <p:nvPr/>
        </p:nvSpPr>
        <p:spPr>
          <a:xfrm>
            <a:off x="4331124" y="2079256"/>
            <a:ext cx="2200240" cy="341632"/>
          </a:xfrm>
          <a:prstGeom prst="rect">
            <a:avLst/>
          </a:prstGeom>
          <a:noFill/>
        </p:spPr>
        <p:txBody>
          <a:bodyPr wrap="square" rtlCol="0">
            <a:spAutoFit/>
          </a:bodyPr>
          <a:lstStyle/>
          <a:p>
            <a:pPr>
              <a:lnSpc>
                <a:spcPct val="90000"/>
              </a:lnSpc>
              <a:spcBef>
                <a:spcPts val="1000"/>
              </a:spcBef>
              <a:buClr>
                <a:srgbClr val="CCCC00"/>
              </a:buClr>
              <a:buSzPct val="90000"/>
            </a:pPr>
            <a:r>
              <a:rPr lang="de-DE" dirty="0" smtClean="0">
                <a:solidFill>
                  <a:schemeClr val="bg2"/>
                </a:solidFill>
                <a:latin typeface="Arial Narrow" panose="020B0606020202030204" pitchFamily="34" charset="0"/>
              </a:rPr>
              <a:t>Forschungsarbeiten</a:t>
            </a:r>
            <a:endParaRPr lang="de-DE" dirty="0">
              <a:solidFill>
                <a:schemeClr val="bg2"/>
              </a:solidFill>
              <a:latin typeface="Arial Narrow" panose="020B0606020202030204" pitchFamily="34" charset="0"/>
            </a:endParaRPr>
          </a:p>
        </p:txBody>
      </p:sp>
      <p:sp>
        <p:nvSpPr>
          <p:cNvPr id="26" name="Textfeld 25"/>
          <p:cNvSpPr txBox="1"/>
          <p:nvPr/>
        </p:nvSpPr>
        <p:spPr>
          <a:xfrm>
            <a:off x="7380312" y="4012380"/>
            <a:ext cx="1728192"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Weiterbildung</a:t>
            </a:r>
            <a:endParaRPr lang="de-DE" sz="2400" dirty="0">
              <a:solidFill>
                <a:schemeClr val="bg2"/>
              </a:solidFill>
              <a:latin typeface="Arial Narrow" panose="020B0606020202030204" pitchFamily="34" charset="0"/>
            </a:endParaRPr>
          </a:p>
        </p:txBody>
      </p:sp>
      <p:sp>
        <p:nvSpPr>
          <p:cNvPr id="27" name="Textfeld 26"/>
          <p:cNvSpPr txBox="1"/>
          <p:nvPr/>
        </p:nvSpPr>
        <p:spPr>
          <a:xfrm>
            <a:off x="7596336" y="1663758"/>
            <a:ext cx="1728192" cy="757130"/>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Nachwuchs-Förderung</a:t>
            </a:r>
            <a:endParaRPr lang="de-DE" sz="2400" dirty="0">
              <a:solidFill>
                <a:schemeClr val="bg2"/>
              </a:solidFill>
              <a:latin typeface="Arial Narrow" panose="020B0606020202030204" pitchFamily="34" charset="0"/>
            </a:endParaRPr>
          </a:p>
        </p:txBody>
      </p:sp>
      <p:sp>
        <p:nvSpPr>
          <p:cNvPr id="28" name="Textfeld 27"/>
          <p:cNvSpPr txBox="1"/>
          <p:nvPr/>
        </p:nvSpPr>
        <p:spPr>
          <a:xfrm>
            <a:off x="7092280" y="5812580"/>
            <a:ext cx="1728192"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smtClean="0">
                <a:solidFill>
                  <a:schemeClr val="bg2"/>
                </a:solidFill>
                <a:latin typeface="Arial Narrow" panose="020B0606020202030204" pitchFamily="34" charset="0"/>
              </a:rPr>
              <a:t>Koordination</a:t>
            </a:r>
            <a:endParaRPr lang="de-DE" sz="2400" dirty="0">
              <a:solidFill>
                <a:schemeClr val="bg2"/>
              </a:solidFill>
              <a:latin typeface="Arial Narrow" panose="020B0606020202030204" pitchFamily="34" charset="0"/>
            </a:endParaRPr>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29513938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m 19"/>
          <p:cNvGraphicFramePr>
            <a:graphicFrameLocks/>
          </p:cNvGraphicFramePr>
          <p:nvPr>
            <p:extLst>
              <p:ext uri="{D42A27DB-BD31-4B8C-83A1-F6EECF244321}">
                <p14:modId xmlns:p14="http://schemas.microsoft.com/office/powerpoint/2010/main" val="4127794698"/>
              </p:ext>
            </p:extLst>
          </p:nvPr>
        </p:nvGraphicFramePr>
        <p:xfrm>
          <a:off x="0" y="4071577"/>
          <a:ext cx="9027000" cy="2516454"/>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hteck 14"/>
          <p:cNvSpPr/>
          <p:nvPr/>
        </p:nvSpPr>
        <p:spPr>
          <a:xfrm>
            <a:off x="0" y="0"/>
            <a:ext cx="2322000" cy="315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a:xfrm>
            <a:off x="2303889" y="-17682"/>
            <a:ext cx="9132900" cy="1255101"/>
          </a:xfrm>
        </p:spPr>
        <p:txBody>
          <a:bodyPr/>
          <a:lstStyle/>
          <a:p>
            <a:r>
              <a:rPr lang="de-DE" dirty="0" smtClean="0">
                <a:solidFill>
                  <a:srgbClr val="013476"/>
                </a:solidFill>
              </a:rPr>
              <a:t>Stufenprogramm für Jugendliche </a:t>
            </a:r>
            <a:endParaRPr lang="de-DE" dirty="0">
              <a:solidFill>
                <a:srgbClr val="013476"/>
              </a:solidFill>
            </a:endParaRPr>
          </a:p>
        </p:txBody>
      </p:sp>
      <p:sp>
        <p:nvSpPr>
          <p:cNvPr id="6" name="Textplatzhalter 5"/>
          <p:cNvSpPr>
            <a:spLocks noGrp="1"/>
          </p:cNvSpPr>
          <p:nvPr>
            <p:ph type="body" idx="1"/>
          </p:nvPr>
        </p:nvSpPr>
        <p:spPr>
          <a:xfrm>
            <a:off x="105635" y="3583991"/>
            <a:ext cx="2521888" cy="606803"/>
          </a:xfrm>
        </p:spPr>
        <p:txBody>
          <a:bodyPr/>
          <a:lstStyle/>
          <a:p>
            <a:pPr marL="0" indent="0">
              <a:spcBef>
                <a:spcPts val="0"/>
              </a:spcBef>
              <a:buNone/>
            </a:pPr>
            <a:r>
              <a:rPr lang="de-DE" dirty="0" smtClean="0">
                <a:solidFill>
                  <a:srgbClr val="013476"/>
                </a:solidFill>
              </a:rPr>
              <a:t>Masterclasses in Schulen, Museen</a:t>
            </a:r>
            <a:endParaRPr lang="de-DE" sz="1400" dirty="0">
              <a:sym typeface="Wingdings" panose="05000000000000000000" pitchFamily="2" charset="2"/>
            </a:endParaRPr>
          </a:p>
          <a:p>
            <a:pPr marL="0" indent="0">
              <a:buNone/>
            </a:pPr>
            <a:endParaRPr lang="de-DE" dirty="0"/>
          </a:p>
        </p:txBody>
      </p:sp>
      <p:pic>
        <p:nvPicPr>
          <p:cNvPr id="9" name="Grafik 8"/>
          <p:cNvPicPr>
            <a:picLocks noChangeAspect="1"/>
          </p:cNvPicPr>
          <p:nvPr/>
        </p:nvPicPr>
        <p:blipFill rotWithShape="1">
          <a:blip r:embed="rId4" cstate="print">
            <a:extLst>
              <a:ext uri="{28A0092B-C50C-407E-A947-70E740481C1C}">
                <a14:useLocalDpi xmlns:a14="http://schemas.microsoft.com/office/drawing/2010/main" val="0"/>
              </a:ext>
            </a:extLst>
          </a:blip>
          <a:srcRect t="-1196"/>
          <a:stretch/>
        </p:blipFill>
        <p:spPr>
          <a:xfrm>
            <a:off x="4869354" y="1027991"/>
            <a:ext cx="1931202" cy="2556000"/>
          </a:xfrm>
          <a:prstGeom prst="rect">
            <a:avLst/>
          </a:prstGeom>
        </p:spPr>
      </p:pic>
      <p:pic>
        <p:nvPicPr>
          <p:cNvPr id="10" name="Grafik 9"/>
          <p:cNvPicPr>
            <a:picLocks noChangeAspect="1"/>
          </p:cNvPicPr>
          <p:nvPr/>
        </p:nvPicPr>
        <p:blipFill rotWithShape="1">
          <a:blip r:embed="rId5" cstate="screen">
            <a:extLst>
              <a:ext uri="{28A0092B-C50C-407E-A947-70E740481C1C}">
                <a14:useLocalDpi xmlns:a14="http://schemas.microsoft.com/office/drawing/2010/main" val="0"/>
              </a:ext>
            </a:extLst>
          </a:blip>
          <a:srcRect/>
          <a:stretch/>
        </p:blipFill>
        <p:spPr>
          <a:xfrm>
            <a:off x="6994816" y="1027991"/>
            <a:ext cx="1869288" cy="2556000"/>
          </a:xfrm>
          <a:prstGeom prst="rect">
            <a:avLst/>
          </a:prstGeom>
        </p:spPr>
      </p:pic>
      <p:pic>
        <p:nvPicPr>
          <p:cNvPr id="11" name="Grafik 10"/>
          <p:cNvPicPr>
            <a:picLocks noChangeAspect="1"/>
          </p:cNvPicPr>
          <p:nvPr/>
        </p:nvPicPr>
        <p:blipFill rotWithShape="1">
          <a:blip r:embed="rId6" cstate="print">
            <a:extLst>
              <a:ext uri="{28A0092B-C50C-407E-A947-70E740481C1C}">
                <a14:useLocalDpi xmlns:a14="http://schemas.microsoft.com/office/drawing/2010/main" val="0"/>
              </a:ext>
            </a:extLst>
          </a:blip>
          <a:srcRect t="-300"/>
          <a:stretch/>
        </p:blipFill>
        <p:spPr>
          <a:xfrm>
            <a:off x="185234" y="1027991"/>
            <a:ext cx="2173607" cy="2556000"/>
          </a:xfrm>
          <a:prstGeom prst="rect">
            <a:avLst/>
          </a:prstGeom>
        </p:spPr>
      </p:pic>
      <p:pic>
        <p:nvPicPr>
          <p:cNvPr id="19" name="Grafik 18"/>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25757" y="182791"/>
            <a:ext cx="2103698" cy="662410"/>
          </a:xfrm>
          <a:prstGeom prst="rect">
            <a:avLst/>
          </a:prstGeom>
        </p:spPr>
      </p:pic>
      <p:pic>
        <p:nvPicPr>
          <p:cNvPr id="21" name="Grafik 20"/>
          <p:cNvPicPr>
            <a:picLocks noChangeAspect="1"/>
          </p:cNvPicPr>
          <p:nvPr/>
        </p:nvPicPr>
        <p:blipFill rotWithShape="1">
          <a:blip r:embed="rId8" cstate="print">
            <a:extLst>
              <a:ext uri="{28A0092B-C50C-407E-A947-70E740481C1C}">
                <a14:useLocalDpi xmlns:a14="http://schemas.microsoft.com/office/drawing/2010/main" val="0"/>
              </a:ext>
            </a:extLst>
          </a:blip>
          <a:srcRect b="-568"/>
          <a:stretch/>
        </p:blipFill>
        <p:spPr>
          <a:xfrm>
            <a:off x="2553102" y="1027991"/>
            <a:ext cx="2121991" cy="2556000"/>
          </a:xfrm>
          <a:prstGeom prst="rect">
            <a:avLst/>
          </a:prstGeom>
        </p:spPr>
      </p:pic>
      <p:sp>
        <p:nvSpPr>
          <p:cNvPr id="22" name="Textplatzhalter 5"/>
          <p:cNvSpPr txBox="1">
            <a:spLocks/>
          </p:cNvSpPr>
          <p:nvPr/>
        </p:nvSpPr>
        <p:spPr>
          <a:xfrm>
            <a:off x="2277000" y="3583991"/>
            <a:ext cx="2690447" cy="775864"/>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24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Eigenes</a:t>
            </a:r>
            <a:r>
              <a:rPr kumimoji="0" lang="en-US" sz="24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Engagement, </a:t>
            </a:r>
            <a:r>
              <a:rPr kumimoji="0" lang="en-US" sz="24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Detektor-Projekte</a:t>
            </a:r>
            <a:endParaRPr kumimoji="0" lang="en-US" sz="24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23" name="Textplatzhalter 5"/>
          <p:cNvSpPr txBox="1">
            <a:spLocks/>
          </p:cNvSpPr>
          <p:nvPr/>
        </p:nvSpPr>
        <p:spPr>
          <a:xfrm>
            <a:off x="4675093" y="3601046"/>
            <a:ext cx="2432402"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24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4-tg. Workshops CERN u. Mainz </a:t>
            </a:r>
            <a:endParaRPr kumimoji="0" lang="en-US" sz="24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24" name="Textplatzhalter 5"/>
          <p:cNvSpPr txBox="1">
            <a:spLocks/>
          </p:cNvSpPr>
          <p:nvPr/>
        </p:nvSpPr>
        <p:spPr>
          <a:xfrm>
            <a:off x="6721904" y="3574176"/>
            <a:ext cx="2516426"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24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Forschungs</a:t>
            </a:r>
            <a:r>
              <a:rPr kumimoji="0" lang="en-US" sz="24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a:t>
            </a:r>
          </a:p>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2400" b="0" i="0" u="none" strike="noStrike" kern="1200" cap="none" spc="0" normalizeH="0" baseline="0" noProof="0" dirty="0" err="1" smtClean="0">
                <a:ln>
                  <a:noFill/>
                </a:ln>
                <a:solidFill>
                  <a:srgbClr val="013476"/>
                </a:solidFill>
                <a:effectLst/>
                <a:uLnTx/>
                <a:uFillTx/>
                <a:latin typeface="Arial Narrow" panose="020B0606020202030204" pitchFamily="34" charset="0"/>
                <a:ea typeface="+mn-ea"/>
                <a:cs typeface="+mn-cs"/>
              </a:rPr>
              <a:t>projekte</a:t>
            </a:r>
            <a:r>
              <a:rPr kumimoji="0" lang="en-US" sz="24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a:t>
            </a:r>
            <a:endParaRPr kumimoji="0" lang="en-US" sz="24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25" name="Textfeld 24"/>
          <p:cNvSpPr txBox="1"/>
          <p:nvPr/>
        </p:nvSpPr>
        <p:spPr>
          <a:xfrm>
            <a:off x="144665" y="33531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Juliana Socher</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26" name="Textfeld 25"/>
          <p:cNvSpPr txBox="1"/>
          <p:nvPr/>
        </p:nvSpPr>
        <p:spPr>
          <a:xfrm>
            <a:off x="2521889" y="33531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27" name="Textfeld 26"/>
          <p:cNvSpPr txBox="1"/>
          <p:nvPr/>
        </p:nvSpPr>
        <p:spPr>
          <a:xfrm>
            <a:off x="4869353" y="33531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FFFFFF"/>
                </a:solidFill>
                <a:effectLst/>
                <a:uLnTx/>
                <a:uFillTx/>
                <a:latin typeface="Arial Narrow" panose="020B0606020202030204" pitchFamily="34" charset="0"/>
                <a:ea typeface="+mn-ea"/>
                <a:cs typeface="+mn-cs"/>
              </a:rPr>
              <a:t>© Netzwerk Teilchenwelt</a:t>
            </a:r>
            <a:endPar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endParaRPr>
          </a:p>
        </p:txBody>
      </p:sp>
      <p:sp>
        <p:nvSpPr>
          <p:cNvPr id="28" name="Textfeld 27"/>
          <p:cNvSpPr txBox="1"/>
          <p:nvPr/>
        </p:nvSpPr>
        <p:spPr>
          <a:xfrm>
            <a:off x="7983000" y="3339000"/>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prstClr val="white"/>
                </a:solidFill>
                <a:effectLst/>
                <a:uLnTx/>
                <a:uFillTx/>
                <a:latin typeface="Arial Narrow" panose="020B0606020202030204" pitchFamily="34" charset="0"/>
                <a:ea typeface="+mn-ea"/>
                <a:cs typeface="+mn-cs"/>
              </a:rPr>
              <a:t>© Michael Hoch</a:t>
            </a:r>
            <a:endParaRPr kumimoji="0" lang="de-DE" sz="1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endParaRPr>
          </a:p>
        </p:txBody>
      </p:sp>
      <p:sp>
        <p:nvSpPr>
          <p:cNvPr id="4" name="Datumsplatzhalter 3"/>
          <p:cNvSpPr>
            <a:spLocks noGrp="1"/>
          </p:cNvSpPr>
          <p:nvPr>
            <p:ph type="dt" sz="half" idx="10"/>
          </p:nvPr>
        </p:nvSpPr>
        <p:spPr>
          <a:xfrm>
            <a:off x="612000" y="6356361"/>
            <a:ext cx="1135414"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A6655F2-2E36-41C3-BFB1-70D8598B6D68}" type="datetime1">
              <a:rPr kumimoji="0" lang="de-DE" sz="1200" b="0" i="0" u="none" strike="noStrike" kern="1200" cap="none" spc="0" normalizeH="0" baseline="0" noProof="0" smtClean="0">
                <a:ln>
                  <a:noFill/>
                </a:ln>
                <a:solidFill>
                  <a:srgbClr val="013476"/>
                </a:solidFill>
                <a:effectLst/>
                <a:uLnTx/>
                <a:uFillTx/>
                <a:latin typeface="Arial Narrow" panose="020B0606020202030204" pitchFamily="34" charset="0"/>
                <a:ea typeface="+mn-ea"/>
                <a:cs typeface="+mn-cs"/>
              </a:rPr>
              <a:t>07.03.2022</a:t>
            </a:fld>
            <a:endParaRPr kumimoji="0" lang="de-DE" sz="12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3" name="Foliennummernplatzhalter 2"/>
          <p:cNvSpPr>
            <a:spLocks noGrp="1"/>
          </p:cNvSpPr>
          <p:nvPr>
            <p:ph type="sldNum" sz="quarter" idx="12"/>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2068557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00884" y="979564"/>
            <a:ext cx="4535592" cy="4681684"/>
          </a:xfrm>
        </p:spPr>
        <p:txBody>
          <a:bodyPr/>
          <a:lstStyle/>
          <a:p>
            <a:r>
              <a:rPr lang="de-DE" dirty="0"/>
              <a:t>Eintägige Veranstaltung an Schulen, in Schülerlaboren, an Museen oder Forschungseinrichtungen </a:t>
            </a:r>
          </a:p>
          <a:p>
            <a:r>
              <a:rPr lang="de-DE" altLang="de-DE" dirty="0"/>
              <a:t>Einführende Vorträge</a:t>
            </a:r>
          </a:p>
          <a:p>
            <a:r>
              <a:rPr lang="de-DE" altLang="de-DE" dirty="0"/>
              <a:t>Hands-on mit Daten eines Experiments</a:t>
            </a:r>
          </a:p>
          <a:p>
            <a:pPr lvl="1"/>
            <a:r>
              <a:rPr lang="de-DE" altLang="de-DE" dirty="0" smtClean="0"/>
              <a:t>Visuelle </a:t>
            </a:r>
            <a:r>
              <a:rPr lang="de-DE" altLang="de-DE" dirty="0"/>
              <a:t>Analyse von Detektorbildern</a:t>
            </a:r>
          </a:p>
          <a:p>
            <a:r>
              <a:rPr lang="de-DE" altLang="de-DE" dirty="0"/>
              <a:t>Ergebnis bringt Erkenntnisgewinn </a:t>
            </a:r>
            <a:r>
              <a:rPr lang="de-DE" altLang="de-DE" dirty="0" smtClean="0"/>
              <a:t>oder beantwortet </a:t>
            </a:r>
            <a:r>
              <a:rPr lang="de-DE" altLang="de-DE" dirty="0"/>
              <a:t>eine anfangs gestellten </a:t>
            </a:r>
            <a:r>
              <a:rPr lang="de-DE" altLang="de-DE" dirty="0" smtClean="0"/>
              <a:t>Forschungsfrage </a:t>
            </a:r>
            <a:endParaRPr lang="de-DE" altLang="de-DE" dirty="0"/>
          </a:p>
          <a:p>
            <a:r>
              <a:rPr lang="de-DE" altLang="de-DE" dirty="0"/>
              <a:t>Optional: Videokonferenz mit anderen </a:t>
            </a:r>
            <a:r>
              <a:rPr lang="de-DE" altLang="de-DE" dirty="0" smtClean="0"/>
              <a:t>Gruppen </a:t>
            </a:r>
            <a:r>
              <a:rPr lang="de-DE" altLang="de-DE" dirty="0"/>
              <a:t>(z. B. IMC)</a:t>
            </a:r>
          </a:p>
          <a:p>
            <a:r>
              <a:rPr lang="en-US" dirty="0" err="1" smtClean="0"/>
              <a:t>Jugendliche</a:t>
            </a:r>
            <a:r>
              <a:rPr lang="en-US" dirty="0" smtClean="0"/>
              <a:t> </a:t>
            </a:r>
            <a:r>
              <a:rPr lang="en-US" dirty="0" err="1" smtClean="0"/>
              <a:t>treffen</a:t>
            </a:r>
            <a:r>
              <a:rPr lang="en-US" dirty="0" smtClean="0"/>
              <a:t> role models</a:t>
            </a:r>
          </a:p>
          <a:p>
            <a:r>
              <a:rPr lang="en-US" dirty="0" smtClean="0"/>
              <a:t>Optional: </a:t>
            </a:r>
            <a:r>
              <a:rPr lang="en-US" dirty="0" err="1" smtClean="0"/>
              <a:t>Videokonferenz</a:t>
            </a:r>
            <a:r>
              <a:rPr lang="en-US" dirty="0" smtClean="0"/>
              <a:t> (IMC)</a:t>
            </a:r>
            <a:endParaRPr lang="de-DE" dirty="0" smtClean="0"/>
          </a:p>
          <a:p>
            <a:r>
              <a:rPr lang="de-DE" dirty="0" smtClean="0">
                <a:solidFill>
                  <a:srgbClr val="0070C0"/>
                </a:solidFill>
              </a:rPr>
              <a:t>In Schulen, Museen, Schülerlaboren … (160 in 2019)</a:t>
            </a:r>
          </a:p>
          <a:p>
            <a:r>
              <a:rPr lang="de-DE" dirty="0" smtClean="0">
                <a:solidFill>
                  <a:srgbClr val="0070C0"/>
                </a:solidFill>
              </a:rPr>
              <a:t>Seit COVID: </a:t>
            </a:r>
            <a:r>
              <a:rPr lang="de-DE" dirty="0" err="1" smtClean="0">
                <a:solidFill>
                  <a:srgbClr val="0070C0"/>
                </a:solidFill>
              </a:rPr>
              <a:t>Masterclass@home</a:t>
            </a:r>
            <a:endParaRPr lang="de-DE" dirty="0">
              <a:solidFill>
                <a:srgbClr val="0070C0"/>
              </a:solidFill>
            </a:endParaRPr>
          </a:p>
        </p:txBody>
      </p:sp>
      <p:sp>
        <p:nvSpPr>
          <p:cNvPr id="3" name="Titel 2"/>
          <p:cNvSpPr>
            <a:spLocks noGrp="1"/>
          </p:cNvSpPr>
          <p:nvPr>
            <p:ph type="title"/>
          </p:nvPr>
        </p:nvSpPr>
        <p:spPr/>
        <p:txBody>
          <a:bodyPr/>
          <a:lstStyle/>
          <a:p>
            <a:r>
              <a:rPr lang="de-DE" dirty="0" smtClean="0"/>
              <a:t>Unser Basisprogramm: Masterclasses</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5E3820-8134-4057-95CC-0005715F7978}"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35679" y="2180996"/>
            <a:ext cx="2916000" cy="2187000"/>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9381" y="192641"/>
            <a:ext cx="2916000" cy="1825929"/>
          </a:xfrm>
          <a:prstGeom prst="rect">
            <a:avLst/>
          </a:prstGeom>
        </p:spPr>
      </p:pic>
      <p:pic>
        <p:nvPicPr>
          <p:cNvPr id="11" name="Grafik 10"/>
          <p:cNvPicPr>
            <a:picLocks noChangeAspect="1"/>
          </p:cNvPicPr>
          <p:nvPr/>
        </p:nvPicPr>
        <p:blipFill rotWithShape="1">
          <a:blip r:embed="rId4" cstate="print">
            <a:extLst>
              <a:ext uri="{28A0092B-C50C-407E-A947-70E740481C1C}">
                <a14:useLocalDpi xmlns:a14="http://schemas.microsoft.com/office/drawing/2010/main" val="0"/>
              </a:ext>
            </a:extLst>
          </a:blip>
          <a:srcRect t="-388"/>
          <a:stretch/>
        </p:blipFill>
        <p:spPr>
          <a:xfrm>
            <a:off x="5103247" y="4435951"/>
            <a:ext cx="1760174" cy="2238687"/>
          </a:xfrm>
          <a:prstGeom prst="rect">
            <a:avLst/>
          </a:prstGeom>
        </p:spPr>
      </p:pic>
      <p:pic>
        <p:nvPicPr>
          <p:cNvPr id="12" name="Grafik 1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030193" y="4426715"/>
            <a:ext cx="1721486" cy="2247923"/>
          </a:xfrm>
          <a:prstGeom prst="rect">
            <a:avLst/>
          </a:prstGeom>
        </p:spPr>
      </p:pic>
    </p:spTree>
    <p:extLst>
      <p:ext uri="{BB962C8B-B14F-4D97-AF65-F5344CB8AC3E}">
        <p14:creationId xmlns:p14="http://schemas.microsoft.com/office/powerpoint/2010/main" val="1920947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dirty="0" smtClean="0"/>
              <a:t>Nebelkammer-Workshops</a:t>
            </a:r>
          </a:p>
          <a:p>
            <a:r>
              <a:rPr lang="de-DE" dirty="0" smtClean="0"/>
              <a:t>CosMO Detektor Sets</a:t>
            </a:r>
          </a:p>
          <a:p>
            <a:r>
              <a:rPr lang="de-DE" dirty="0" err="1" smtClean="0"/>
              <a:t>Kamiokanne</a:t>
            </a:r>
            <a:r>
              <a:rPr lang="de-DE" dirty="0" smtClean="0"/>
              <a:t> Detektor</a:t>
            </a:r>
          </a:p>
          <a:p>
            <a:r>
              <a:rPr lang="de-DE" dirty="0" err="1" smtClean="0"/>
              <a:t>Auger</a:t>
            </a:r>
            <a:r>
              <a:rPr lang="de-DE" dirty="0"/>
              <a:t> </a:t>
            </a:r>
            <a:r>
              <a:rPr lang="de-DE" dirty="0" smtClean="0"/>
              <a:t>Masterclass</a:t>
            </a:r>
          </a:p>
          <a:p>
            <a:r>
              <a:rPr lang="de-DE" dirty="0" smtClean="0"/>
              <a:t>Ausleihe an Lehrkräfte</a:t>
            </a:r>
          </a:p>
        </p:txBody>
      </p:sp>
      <p:sp>
        <p:nvSpPr>
          <p:cNvPr id="3" name="Titel 2"/>
          <p:cNvSpPr>
            <a:spLocks noGrp="1"/>
          </p:cNvSpPr>
          <p:nvPr>
            <p:ph type="title"/>
          </p:nvPr>
        </p:nvSpPr>
        <p:spPr/>
        <p:txBody>
          <a:bodyPr/>
          <a:lstStyle/>
          <a:p>
            <a:r>
              <a:rPr lang="de-DE" dirty="0" smtClean="0"/>
              <a:t>Astroteilchen-Aktivitäten</a:t>
            </a:r>
            <a:endParaRPr lang="de-DE" dirty="0"/>
          </a:p>
        </p:txBody>
      </p:sp>
      <p:sp>
        <p:nvSpPr>
          <p:cNvPr id="4" name="Datumsplatzhalter 3"/>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9D5716C-373E-4B6F-B9F2-A282C9AE7124}" type="datetime1">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07.03.2022</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Foliennummernplatzhalt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C5BE8C-9F8F-44AB-AE64-AC69ABD3DD03}" type="slidenum">
              <a:rPr kumimoji="0" lang="de-DE" sz="75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75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000" y="306016"/>
            <a:ext cx="2988208" cy="1979202"/>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513" y="3149209"/>
            <a:ext cx="2554443" cy="2754791"/>
          </a:xfrm>
          <a:prstGeom prst="rect">
            <a:avLst/>
          </a:prstGeom>
        </p:spPr>
      </p:pic>
      <p:pic>
        <p:nvPicPr>
          <p:cNvPr id="9" name="Grafik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9151" y="3469368"/>
            <a:ext cx="2673529" cy="2184010"/>
          </a:xfrm>
          <a:prstGeom prst="rect">
            <a:avLst/>
          </a:prstGeom>
        </p:spPr>
      </p:pic>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11072" y="4099846"/>
            <a:ext cx="2603606" cy="2170080"/>
          </a:xfrm>
          <a:prstGeom prst="rect">
            <a:avLst/>
          </a:prstGeom>
        </p:spPr>
      </p:pic>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2875" y="2362102"/>
            <a:ext cx="2980209" cy="1986806"/>
          </a:xfrm>
          <a:prstGeom prst="rect">
            <a:avLst/>
          </a:prstGeom>
        </p:spPr>
      </p:pic>
    </p:spTree>
    <p:extLst>
      <p:ext uri="{BB962C8B-B14F-4D97-AF65-F5344CB8AC3E}">
        <p14:creationId xmlns:p14="http://schemas.microsoft.com/office/powerpoint/2010/main" val="1000081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Vielfältiges Angebot an Masterclasses</a:t>
            </a:r>
            <a:endParaRPr lang="de-DE" dirty="0"/>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BA283-81CD-428D-9703-4AE41BDC50AA}" type="slidenum">
              <a:rPr kumimoji="0" lang="de-DE" sz="1200" b="0" i="0" u="none" strike="noStrike" kern="1200" cap="none" spc="0" normalizeH="0" baseline="0" noProof="0" smtClean="0">
                <a:ln>
                  <a:noFill/>
                </a:ln>
                <a:solidFill>
                  <a:srgbClr val="4D4D4D">
                    <a:lumMod val="60000"/>
                    <a:lumOff val="40000"/>
                  </a:srgbClr>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dirty="0">
              <a:ln>
                <a:noFill/>
              </a:ln>
              <a:solidFill>
                <a:srgbClr val="4D4D4D">
                  <a:lumMod val="60000"/>
                  <a:lumOff val="40000"/>
                </a:srgbClr>
              </a:solidFill>
              <a:effectLst/>
              <a:uLnTx/>
              <a:uFillTx/>
              <a:latin typeface="Arial Narrow" panose="020B0606020202030204" pitchFamily="34" charset="0"/>
              <a:ea typeface="+mn-ea"/>
              <a:cs typeface="+mn-cs"/>
            </a:endParaRP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srgbClr val="4D4D4D">
                    <a:lumMod val="60000"/>
                    <a:lumOff val="40000"/>
                  </a:srgbClr>
                </a:solidFill>
                <a:effectLst/>
                <a:uLnTx/>
                <a:uFillTx/>
                <a:latin typeface="Arial Narrow"/>
                <a:ea typeface="+mn-ea"/>
                <a:cs typeface="+mn-cs"/>
              </a:rPr>
              <a:t>22.04.2020</a:t>
            </a:r>
            <a:endParaRPr kumimoji="0" lang="de-DE" sz="1200" b="0" i="0" u="none" strike="noStrike" kern="1200" cap="none" spc="0" normalizeH="0" baseline="0" noProof="0" dirty="0">
              <a:ln>
                <a:noFill/>
              </a:ln>
              <a:solidFill>
                <a:srgbClr val="4D4D4D">
                  <a:lumMod val="60000"/>
                  <a:lumOff val="40000"/>
                </a:srgbClr>
              </a:solidFill>
              <a:effectLst/>
              <a:uLnTx/>
              <a:uFillTx/>
              <a:latin typeface="Arial Narrow"/>
              <a:ea typeface="+mn-ea"/>
              <a:cs typeface="+mn-cs"/>
            </a:endParaRPr>
          </a:p>
        </p:txBody>
      </p:sp>
      <p:sp>
        <p:nvSpPr>
          <p:cNvPr id="5" name="Fußzeilenplatzhalter 4"/>
          <p:cNvSpPr>
            <a:spLocks noGrp="1"/>
          </p:cNvSpPr>
          <p:nvPr>
            <p:ph type="ftr"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smtClean="0">
                <a:ln>
                  <a:noFill/>
                </a:ln>
                <a:solidFill>
                  <a:srgbClr val="4D4D4D">
                    <a:lumMod val="60000"/>
                    <a:lumOff val="40000"/>
                  </a:srgbClr>
                </a:solidFill>
                <a:effectLst/>
                <a:uLnTx/>
                <a:uFillTx/>
                <a:latin typeface="Arial Narrow" panose="020B0606020202030204" pitchFamily="34" charset="0"/>
                <a:ea typeface="+mn-ea"/>
                <a:cs typeface="+mn-cs"/>
              </a:rPr>
              <a:t>KONTAKT-Meeting</a:t>
            </a:r>
            <a:endParaRPr kumimoji="0" lang="de-DE" sz="1200" b="0" i="0" u="none" strike="noStrike" kern="1200" cap="none" spc="0" normalizeH="0" baseline="0" noProof="0" dirty="0">
              <a:ln>
                <a:noFill/>
              </a:ln>
              <a:solidFill>
                <a:srgbClr val="4D4D4D">
                  <a:lumMod val="60000"/>
                  <a:lumOff val="40000"/>
                </a:srgbClr>
              </a:solidFill>
              <a:effectLst/>
              <a:uLnTx/>
              <a:uFillTx/>
              <a:latin typeface="Arial Narrow" panose="020B0606020202030204" pitchFamily="34" charset="0"/>
              <a:ea typeface="+mn-ea"/>
              <a:cs typeface="+mn-cs"/>
            </a:endParaRPr>
          </a:p>
        </p:txBody>
      </p:sp>
      <p:sp>
        <p:nvSpPr>
          <p:cNvPr id="6" name="Inhaltsplatzhalter 5"/>
          <p:cNvSpPr>
            <a:spLocks noGrp="1"/>
          </p:cNvSpPr>
          <p:nvPr>
            <p:ph sz="quarter" idx="13"/>
          </p:nvPr>
        </p:nvSpPr>
        <p:spPr>
          <a:xfrm>
            <a:off x="970622" y="1484784"/>
            <a:ext cx="4897522" cy="5040560"/>
          </a:xfrm>
        </p:spPr>
        <p:txBody>
          <a:bodyPr>
            <a:normAutofit/>
          </a:bodyPr>
          <a:lstStyle/>
          <a:p>
            <a:pPr marL="355600" indent="-355600"/>
            <a:r>
              <a:rPr lang="de-DE" dirty="0" smtClean="0"/>
              <a:t>Vielzahl </a:t>
            </a:r>
            <a:r>
              <a:rPr lang="de-DE" dirty="0"/>
              <a:t>von Masterclasses verfügbar</a:t>
            </a:r>
          </a:p>
          <a:p>
            <a:pPr marL="825500" lvl="1" indent="-355600"/>
            <a:r>
              <a:rPr lang="de-DE" dirty="0"/>
              <a:t>LHC-Experimente</a:t>
            </a:r>
          </a:p>
          <a:p>
            <a:pPr marL="825500" lvl="1" indent="-355600"/>
            <a:r>
              <a:rPr lang="de-DE" dirty="0"/>
              <a:t>Astroteilchenphysik-Experimente</a:t>
            </a:r>
          </a:p>
          <a:p>
            <a:pPr marL="825500" lvl="1" indent="-355600"/>
            <a:r>
              <a:rPr lang="de-DE" dirty="0"/>
              <a:t>Belle </a:t>
            </a:r>
            <a:r>
              <a:rPr lang="de-DE" dirty="0" smtClean="0"/>
              <a:t>II</a:t>
            </a:r>
            <a:endParaRPr lang="de-DE" dirty="0">
              <a:sym typeface="Wingdings" panose="05000000000000000000" pitchFamily="2" charset="2"/>
            </a:endParaRPr>
          </a:p>
          <a:p>
            <a:pPr marL="825500" lvl="1" indent="-355600"/>
            <a:r>
              <a:rPr lang="de-DE" dirty="0">
                <a:sym typeface="Wingdings" panose="05000000000000000000" pitchFamily="2" charset="2"/>
              </a:rPr>
              <a:t>Hadronentherapie</a:t>
            </a:r>
          </a:p>
          <a:p>
            <a:pPr marL="825500" lvl="1" indent="-355600"/>
            <a:r>
              <a:rPr lang="de-DE" dirty="0">
                <a:sym typeface="Wingdings" panose="05000000000000000000" pitchFamily="2" charset="2"/>
              </a:rPr>
              <a:t>Mehr in </a:t>
            </a:r>
            <a:r>
              <a:rPr lang="de-DE" dirty="0" smtClean="0">
                <a:sym typeface="Wingdings" panose="05000000000000000000" pitchFamily="2" charset="2"/>
              </a:rPr>
              <a:t>Entwicklung</a:t>
            </a:r>
          </a:p>
          <a:p>
            <a:pPr marL="355600" indent="-355600"/>
            <a:endParaRPr lang="de-DE" sz="1000" dirty="0" smtClean="0"/>
          </a:p>
          <a:p>
            <a:pPr marL="355600" indent="-355600"/>
            <a:r>
              <a:rPr lang="de-DE" dirty="0" smtClean="0"/>
              <a:t>Masterclasses für Jugendliche als</a:t>
            </a:r>
            <a:endParaRPr lang="de-DE" dirty="0"/>
          </a:p>
          <a:p>
            <a:pPr marL="825500" lvl="1" indent="-355600"/>
            <a:r>
              <a:rPr lang="de-DE" dirty="0"/>
              <a:t>Einstieg ins Netzwerk Teilchenwelt („Erleben“: Jugendliche bekommen die Möglichkeit für einen Tag wie ein*e Wissenschaftler*in zu arbeiten &amp; einen Einblick in aktuelle Forschung )</a:t>
            </a:r>
          </a:p>
          <a:p>
            <a:pPr marL="825500" lvl="1" indent="-355600"/>
            <a:r>
              <a:rPr lang="de-DE" dirty="0"/>
              <a:t>Qualifizierungsmöglichkeit durch Mitarbeit als Tutor*in</a:t>
            </a:r>
          </a:p>
          <a:p>
            <a:pPr marL="0" indent="0">
              <a:buNone/>
            </a:pPr>
            <a:endParaRPr lang="de-DE" dirty="0" smtClean="0">
              <a:sym typeface="Wingdings" panose="05000000000000000000" pitchFamily="2" charset="2"/>
            </a:endParaRPr>
          </a:p>
          <a:p>
            <a:pPr marL="355600" indent="-355600"/>
            <a:endParaRPr lang="de-DE" dirty="0"/>
          </a:p>
        </p:txBody>
      </p:sp>
      <p:pic>
        <p:nvPicPr>
          <p:cNvPr id="7" name="Grafik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01687" y="2052065"/>
            <a:ext cx="3347669" cy="1728192"/>
          </a:xfrm>
          <a:prstGeom prst="rect">
            <a:avLst/>
          </a:prstGeom>
        </p:spPr>
      </p:pic>
      <p:pic>
        <p:nvPicPr>
          <p:cNvPr id="8" name="Grafik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84168" y="4221088"/>
            <a:ext cx="2665188" cy="1754626"/>
          </a:xfrm>
          <a:prstGeom prst="rect">
            <a:avLst/>
          </a:prstGeom>
        </p:spPr>
      </p:pic>
    </p:spTree>
    <p:extLst>
      <p:ext uri="{BB962C8B-B14F-4D97-AF65-F5344CB8AC3E}">
        <p14:creationId xmlns:p14="http://schemas.microsoft.com/office/powerpoint/2010/main" val="3991292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0" y="0"/>
            <a:ext cx="1907704" cy="30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el 1"/>
          <p:cNvSpPr>
            <a:spLocks noGrp="1"/>
          </p:cNvSpPr>
          <p:nvPr>
            <p:ph type="title"/>
          </p:nvPr>
        </p:nvSpPr>
        <p:spPr>
          <a:xfrm>
            <a:off x="27000" y="9000"/>
            <a:ext cx="7526660" cy="1325563"/>
          </a:xfrm>
        </p:spPr>
        <p:txBody>
          <a:bodyPr/>
          <a:lstStyle/>
          <a:p>
            <a:r>
              <a:rPr lang="de-DE" dirty="0" smtClean="0">
                <a:solidFill>
                  <a:srgbClr val="013476"/>
                </a:solidFill>
              </a:rPr>
              <a:t>Schülerforschungsprojekte</a:t>
            </a:r>
            <a:endParaRPr lang="de-DE" dirty="0">
              <a:solidFill>
                <a:srgbClr val="013476"/>
              </a:solidFill>
            </a:endParaRP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3EBA283-81CD-428D-9703-4AE41BDC50AA}" type="slidenum">
              <a:rPr kumimoji="0" lang="de-DE" sz="1200" b="0" i="0" u="none" strike="noStrike" kern="1200" cap="none" spc="0" normalizeH="0" baseline="0" noProof="0" smtClean="0">
                <a:ln>
                  <a:noFill/>
                </a:ln>
                <a:solidFill>
                  <a:srgbClr val="002060"/>
                </a:solidFill>
                <a:effectLst/>
                <a:uLnTx/>
                <a:uFillTx/>
                <a:latin typeface="Arial Narrow" panose="020B060602020203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dirty="0">
              <a:ln>
                <a:noFill/>
              </a:ln>
              <a:solidFill>
                <a:srgbClr val="002060"/>
              </a:solidFill>
              <a:effectLst/>
              <a:uLnTx/>
              <a:uFillTx/>
              <a:latin typeface="Arial Narrow" panose="020B0606020202030204" pitchFamily="34" charset="0"/>
              <a:ea typeface="+mn-ea"/>
              <a:cs typeface="+mn-cs"/>
            </a:endParaRPr>
          </a:p>
        </p:txBody>
      </p:sp>
      <p:sp>
        <p:nvSpPr>
          <p:cNvPr id="6" name="Textplatzhalter 5"/>
          <p:cNvSpPr>
            <a:spLocks noGrp="1"/>
          </p:cNvSpPr>
          <p:nvPr>
            <p:ph type="body" idx="1"/>
          </p:nvPr>
        </p:nvSpPr>
        <p:spPr>
          <a:xfrm>
            <a:off x="27000" y="1179000"/>
            <a:ext cx="5116054" cy="5265000"/>
          </a:xfrm>
        </p:spPr>
        <p:txBody>
          <a:bodyPr/>
          <a:lstStyle/>
          <a:p>
            <a:r>
              <a:rPr lang="en-US" u="sng" dirty="0">
                <a:solidFill>
                  <a:srgbClr val="000000"/>
                </a:solidFill>
                <a:ea typeface="ヒラギノ角ゴ Pro W3"/>
                <a:cs typeface="Arial" panose="020B0604020202020204" pitchFamily="34" charset="0"/>
                <a:hlinkClick r:id="rId3"/>
              </a:rPr>
              <a:t>Deep Learning Models for Energy Estimation in CMS HGCAL L1 </a:t>
            </a:r>
            <a:r>
              <a:rPr lang="en-US" u="sng" dirty="0" smtClean="0">
                <a:solidFill>
                  <a:srgbClr val="000000"/>
                </a:solidFill>
                <a:ea typeface="ヒラギノ角ゴ Pro W3"/>
                <a:cs typeface="Arial" panose="020B0604020202020204" pitchFamily="34" charset="0"/>
                <a:hlinkClick r:id="rId3"/>
              </a:rPr>
              <a:t>Trigger</a:t>
            </a:r>
            <a:r>
              <a:rPr lang="en-US" dirty="0" smtClean="0">
                <a:solidFill>
                  <a:srgbClr val="013476"/>
                </a:solidFill>
                <a:ea typeface="ヒラギノ角ゴ Pro W3"/>
                <a:cs typeface="Arial" panose="020B0604020202020204" pitchFamily="34" charset="0"/>
                <a:hlinkClick r:id="rId3"/>
              </a:rPr>
              <a:t> </a:t>
            </a:r>
            <a:r>
              <a:rPr lang="en-US" dirty="0" smtClean="0">
                <a:solidFill>
                  <a:srgbClr val="013476"/>
                </a:solidFill>
                <a:ea typeface="ヒラギノ角ゴ Pro W3"/>
                <a:cs typeface="Arial" panose="020B0604020202020204" pitchFamily="34" charset="0"/>
              </a:rPr>
              <a:t>(Felix Hansen)</a:t>
            </a:r>
          </a:p>
          <a:p>
            <a:r>
              <a:rPr lang="en-US" dirty="0" smtClean="0">
                <a:solidFill>
                  <a:srgbClr val="013476"/>
                </a:solidFill>
                <a:cs typeface="Arial" panose="020B0604020202020204" pitchFamily="34" charset="0"/>
                <a:hlinkClick r:id="rId4"/>
              </a:rPr>
              <a:t>First data classification at the          </a:t>
            </a:r>
            <a:r>
              <a:rPr lang="en-US" dirty="0" err="1" smtClean="0">
                <a:solidFill>
                  <a:srgbClr val="013476"/>
                </a:solidFill>
                <a:cs typeface="Arial" panose="020B0604020202020204" pitchFamily="34" charset="0"/>
                <a:hlinkClick r:id="rId4"/>
              </a:rPr>
              <a:t>InGrid</a:t>
            </a:r>
            <a:r>
              <a:rPr lang="en-US" dirty="0" smtClean="0">
                <a:solidFill>
                  <a:srgbClr val="013476"/>
                </a:solidFill>
                <a:cs typeface="Arial" panose="020B0604020202020204" pitchFamily="34" charset="0"/>
                <a:hlinkClick r:id="rId4"/>
              </a:rPr>
              <a:t> detector at the CAST experiment using deep learning</a:t>
            </a:r>
            <a:r>
              <a:rPr lang="en-US" dirty="0" smtClean="0">
                <a:solidFill>
                  <a:srgbClr val="013476"/>
                </a:solidFill>
                <a:cs typeface="Arial" panose="020B0604020202020204" pitchFamily="34" charset="0"/>
              </a:rPr>
              <a:t> </a:t>
            </a:r>
            <a:r>
              <a:rPr lang="en-US" smtClean="0">
                <a:solidFill>
                  <a:srgbClr val="013476"/>
                </a:solidFill>
                <a:cs typeface="Arial" panose="020B0604020202020204" pitchFamily="34" charset="0"/>
              </a:rPr>
              <a:t>(Carolin </a:t>
            </a:r>
            <a:r>
              <a:rPr lang="en-US" dirty="0" smtClean="0">
                <a:solidFill>
                  <a:srgbClr val="013476"/>
                </a:solidFill>
                <a:cs typeface="Arial" panose="020B0604020202020204" pitchFamily="34" charset="0"/>
              </a:rPr>
              <a:t>Kohl)</a:t>
            </a:r>
          </a:p>
          <a:p>
            <a:r>
              <a:rPr lang="en-US" dirty="0" smtClean="0">
                <a:solidFill>
                  <a:srgbClr val="013476"/>
                </a:solidFill>
                <a:cs typeface="Arial" panose="020B0604020202020204" pitchFamily="34" charset="0"/>
                <a:hlinkClick r:id="rId5"/>
              </a:rPr>
              <a:t>The AWAKE experiment </a:t>
            </a:r>
            <a:r>
              <a:rPr lang="en-US" dirty="0" smtClean="0">
                <a:solidFill>
                  <a:srgbClr val="013476"/>
                </a:solidFill>
                <a:cs typeface="Arial" panose="020B0604020202020204" pitchFamily="34" charset="0"/>
              </a:rPr>
              <a:t>(</a:t>
            </a:r>
            <a:r>
              <a:rPr lang="en-US" dirty="0" err="1" smtClean="0">
                <a:solidFill>
                  <a:srgbClr val="013476"/>
                </a:solidFill>
                <a:cs typeface="Arial" panose="020B0604020202020204" pitchFamily="34" charset="0"/>
              </a:rPr>
              <a:t>Björn</a:t>
            </a:r>
            <a:r>
              <a:rPr lang="en-US" dirty="0" smtClean="0">
                <a:solidFill>
                  <a:srgbClr val="013476"/>
                </a:solidFill>
                <a:cs typeface="Arial" panose="020B0604020202020204" pitchFamily="34" charset="0"/>
              </a:rPr>
              <a:t> </a:t>
            </a:r>
            <a:r>
              <a:rPr lang="en-US" dirty="0" err="1" smtClean="0">
                <a:solidFill>
                  <a:srgbClr val="013476"/>
                </a:solidFill>
                <a:cs typeface="Arial" panose="020B0604020202020204" pitchFamily="34" charset="0"/>
              </a:rPr>
              <a:t>Dörschel</a:t>
            </a:r>
            <a:r>
              <a:rPr lang="en-US" dirty="0" smtClean="0">
                <a:solidFill>
                  <a:srgbClr val="013476"/>
                </a:solidFill>
                <a:cs typeface="Arial" panose="020B0604020202020204" pitchFamily="34" charset="0"/>
              </a:rPr>
              <a:t>)</a:t>
            </a:r>
          </a:p>
          <a:p>
            <a:r>
              <a:rPr lang="en-US" u="sng" dirty="0">
                <a:hlinkClick r:id="rId6"/>
              </a:rPr>
              <a:t>The effects of </a:t>
            </a:r>
            <a:r>
              <a:rPr lang="en-US" u="sng" dirty="0" smtClean="0">
                <a:hlinkClick r:id="rId6"/>
              </a:rPr>
              <a:t>radiation </a:t>
            </a:r>
            <a:r>
              <a:rPr lang="en-US" u="sng" dirty="0">
                <a:hlinkClick r:id="rId6"/>
              </a:rPr>
              <a:t>on the  </a:t>
            </a:r>
            <a:r>
              <a:rPr lang="en-US" u="sng" dirty="0" smtClean="0">
                <a:hlinkClick r:id="rId6"/>
              </a:rPr>
              <a:t>         CMS </a:t>
            </a:r>
            <a:r>
              <a:rPr lang="en-US" u="sng" dirty="0">
                <a:hlinkClick r:id="rId6"/>
              </a:rPr>
              <a:t>pixel detector</a:t>
            </a:r>
            <a:r>
              <a:rPr lang="en-US" dirty="0" smtClean="0">
                <a:solidFill>
                  <a:srgbClr val="013476"/>
                </a:solidFill>
                <a:cs typeface="Arial" panose="020B0604020202020204" pitchFamily="34" charset="0"/>
              </a:rPr>
              <a:t> (Katharina </a:t>
            </a:r>
            <a:r>
              <a:rPr lang="en-US" dirty="0" err="1" smtClean="0">
                <a:solidFill>
                  <a:srgbClr val="013476"/>
                </a:solidFill>
                <a:cs typeface="Arial" panose="020B0604020202020204" pitchFamily="34" charset="0"/>
              </a:rPr>
              <a:t>Ploog</a:t>
            </a:r>
            <a:r>
              <a:rPr lang="en-US" dirty="0" smtClean="0">
                <a:solidFill>
                  <a:srgbClr val="013476"/>
                </a:solidFill>
                <a:cs typeface="Arial" panose="020B0604020202020204" pitchFamily="34" charset="0"/>
              </a:rPr>
              <a:t>)</a:t>
            </a:r>
          </a:p>
          <a:p>
            <a:pPr>
              <a:tabLst>
                <a:tab pos="271463" algn="l"/>
                <a:tab pos="361950" algn="l"/>
              </a:tabLst>
            </a:pPr>
            <a:r>
              <a:rPr lang="en-US" dirty="0">
                <a:solidFill>
                  <a:srgbClr val="013476"/>
                </a:solidFill>
                <a:cs typeface="Arial" panose="020B0604020202020204" pitchFamily="34" charset="0"/>
                <a:hlinkClick r:id="rId7"/>
              </a:rPr>
              <a:t>Machine-learning based identification </a:t>
            </a:r>
            <a:r>
              <a:rPr lang="en-US" dirty="0" smtClean="0">
                <a:solidFill>
                  <a:srgbClr val="013476"/>
                </a:solidFill>
                <a:cs typeface="Arial" panose="020B0604020202020204" pitchFamily="34" charset="0"/>
                <a:hlinkClick r:id="rId7"/>
              </a:rPr>
              <a:t>   of </a:t>
            </a:r>
            <a:r>
              <a:rPr lang="en-US" dirty="0">
                <a:solidFill>
                  <a:srgbClr val="013476"/>
                </a:solidFill>
                <a:cs typeface="Arial" panose="020B0604020202020204" pitchFamily="34" charset="0"/>
                <a:hlinkClick r:id="rId7"/>
              </a:rPr>
              <a:t>highly collimated electron pairs </a:t>
            </a:r>
            <a:r>
              <a:rPr lang="en-US" dirty="0" smtClean="0">
                <a:solidFill>
                  <a:srgbClr val="013476"/>
                </a:solidFill>
                <a:cs typeface="Arial" panose="020B0604020202020204" pitchFamily="34" charset="0"/>
                <a:hlinkClick r:id="rId7"/>
              </a:rPr>
              <a:t>     from </a:t>
            </a:r>
            <a:r>
              <a:rPr lang="en-US" dirty="0">
                <a:solidFill>
                  <a:srgbClr val="013476"/>
                </a:solidFill>
                <a:cs typeface="Arial" panose="020B0604020202020204" pitchFamily="34" charset="0"/>
                <a:hlinkClick r:id="rId7"/>
              </a:rPr>
              <a:t>boosted Z boson </a:t>
            </a:r>
            <a:r>
              <a:rPr lang="en-US" dirty="0" smtClean="0">
                <a:solidFill>
                  <a:srgbClr val="013476"/>
                </a:solidFill>
                <a:cs typeface="Arial" panose="020B0604020202020204" pitchFamily="34" charset="0"/>
                <a:hlinkClick r:id="rId7"/>
              </a:rPr>
              <a:t>decays</a:t>
            </a:r>
            <a:r>
              <a:rPr lang="de-DE" dirty="0" smtClean="0"/>
              <a:t>		</a:t>
            </a:r>
            <a:r>
              <a:rPr lang="en-US" dirty="0" smtClean="0">
                <a:solidFill>
                  <a:srgbClr val="013476"/>
                </a:solidFill>
                <a:cs typeface="Arial" panose="020B0604020202020204" pitchFamily="34" charset="0"/>
              </a:rPr>
              <a:t>(</a:t>
            </a:r>
            <a:r>
              <a:rPr lang="en-US" dirty="0">
                <a:solidFill>
                  <a:srgbClr val="013476"/>
                </a:solidFill>
                <a:cs typeface="Arial" panose="020B0604020202020204" pitchFamily="34" charset="0"/>
              </a:rPr>
              <a:t>Sophia </a:t>
            </a:r>
            <a:r>
              <a:rPr lang="en-US" dirty="0" err="1">
                <a:solidFill>
                  <a:srgbClr val="013476"/>
                </a:solidFill>
                <a:cs typeface="Arial" panose="020B0604020202020204" pitchFamily="34" charset="0"/>
              </a:rPr>
              <a:t>Veneris</a:t>
            </a:r>
            <a:r>
              <a:rPr lang="en-US" dirty="0" smtClean="0">
                <a:solidFill>
                  <a:srgbClr val="013476"/>
                </a:solidFill>
                <a:cs typeface="Arial" panose="020B0604020202020204" pitchFamily="34" charset="0"/>
              </a:rPr>
              <a:t>)</a:t>
            </a:r>
            <a:endParaRPr lang="de-DE" dirty="0">
              <a:solidFill>
                <a:srgbClr val="013476"/>
              </a:solidFill>
            </a:endParaRPr>
          </a:p>
          <a:p>
            <a:endParaRPr lang="de-DE" dirty="0"/>
          </a:p>
        </p:txBody>
      </p:sp>
      <p:pic>
        <p:nvPicPr>
          <p:cNvPr id="10" name="Inhaltsplatzhalter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06000" y="0"/>
            <a:ext cx="3456000" cy="2305577"/>
          </a:xfrm>
          <a:prstGeom prst="rect">
            <a:avLst/>
          </a:prstGeom>
        </p:spPr>
      </p:pic>
      <p:pic>
        <p:nvPicPr>
          <p:cNvPr id="14" name="Grafik 13"/>
          <p:cNvPicPr>
            <a:picLocks noChangeAspect="1"/>
          </p:cNvPicPr>
          <p:nvPr/>
        </p:nvPicPr>
        <p:blipFill rotWithShape="1">
          <a:blip r:embed="rId9" cstate="screen">
            <a:extLst>
              <a:ext uri="{28A0092B-C50C-407E-A947-70E740481C1C}">
                <a14:useLocalDpi xmlns:a14="http://schemas.microsoft.com/office/drawing/2010/main" val="0"/>
              </a:ext>
            </a:extLst>
          </a:blip>
          <a:srcRect/>
          <a:stretch/>
        </p:blipFill>
        <p:spPr>
          <a:xfrm>
            <a:off x="5706000" y="4610026"/>
            <a:ext cx="3456000" cy="2238974"/>
          </a:xfrm>
          <a:prstGeom prst="rect">
            <a:avLst/>
          </a:prstGeom>
        </p:spPr>
      </p:pic>
      <p:pic>
        <p:nvPicPr>
          <p:cNvPr id="16" name="Grafik 15"/>
          <p:cNvPicPr>
            <a:picLocks/>
          </p:cNvPicPr>
          <p:nvPr/>
        </p:nvPicPr>
        <p:blipFill>
          <a:blip r:embed="rId10" cstate="screen">
            <a:extLst>
              <a:ext uri="{28A0092B-C50C-407E-A947-70E740481C1C}">
                <a14:useLocalDpi xmlns:a14="http://schemas.microsoft.com/office/drawing/2010/main" val="0"/>
              </a:ext>
            </a:extLst>
          </a:blip>
          <a:stretch>
            <a:fillRect/>
          </a:stretch>
        </p:blipFill>
        <p:spPr>
          <a:xfrm>
            <a:off x="5706000" y="2303999"/>
            <a:ext cx="3456000" cy="2340000"/>
          </a:xfrm>
          <a:prstGeom prst="rect">
            <a:avLst/>
          </a:prstGeom>
        </p:spPr>
      </p:pic>
      <p:pic>
        <p:nvPicPr>
          <p:cNvPr id="11" name="Grafik 10"/>
          <p:cNvPicPr>
            <a:picLocks noChangeAspect="1"/>
          </p:cNvPicPr>
          <p:nvPr/>
        </p:nvPicPr>
        <p:blipFill rotWithShape="1">
          <a:blip r:embed="rId11" cstate="print">
            <a:extLst>
              <a:ext uri="{28A0092B-C50C-407E-A947-70E740481C1C}">
                <a14:useLocalDpi xmlns:a14="http://schemas.microsoft.com/office/drawing/2010/main" val="0"/>
              </a:ext>
            </a:extLst>
          </a:blip>
          <a:srcRect r="-2228"/>
          <a:stretch/>
        </p:blipFill>
        <p:spPr>
          <a:xfrm rot="1385876">
            <a:off x="5146160" y="1901251"/>
            <a:ext cx="2087583" cy="427625"/>
          </a:xfrm>
          <a:prstGeom prst="rect">
            <a:avLst/>
          </a:prstGeom>
        </p:spPr>
      </p:pic>
      <p:sp>
        <p:nvSpPr>
          <p:cNvPr id="17" name="Textfeld 16"/>
          <p:cNvSpPr txBox="1"/>
          <p:nvPr/>
        </p:nvSpPr>
        <p:spPr>
          <a:xfrm rot="16200000">
            <a:off x="7968658" y="475059"/>
            <a:ext cx="2161653"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prstClr val="white"/>
                </a:solidFill>
                <a:effectLst/>
                <a:uLnTx/>
                <a:uFillTx/>
                <a:latin typeface="Arial Narrow" panose="020B0606020202030204" pitchFamily="34" charset="0"/>
                <a:ea typeface="+mn-ea"/>
                <a:cs typeface="+mn-cs"/>
              </a:rPr>
              <a:t>© FZ </a:t>
            </a:r>
            <a:r>
              <a:rPr kumimoji="0" lang="de-DE" sz="1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rPr>
              <a:t>Jülich / Ralf-Uwe Limbach</a:t>
            </a:r>
          </a:p>
        </p:txBody>
      </p:sp>
      <p:sp>
        <p:nvSpPr>
          <p:cNvPr id="18" name="Textfeld 17"/>
          <p:cNvSpPr txBox="1"/>
          <p:nvPr/>
        </p:nvSpPr>
        <p:spPr>
          <a:xfrm rot="16200000">
            <a:off x="8055713" y="2616233"/>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Wirtschaftsjunioren NRW</a:t>
            </a:r>
            <a:endParaRPr kumimoji="0" lang="de-DE" sz="10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19" name="Textfeld 18"/>
          <p:cNvSpPr txBox="1"/>
          <p:nvPr/>
        </p:nvSpPr>
        <p:spPr>
          <a:xfrm rot="16200000">
            <a:off x="8077484" y="4456584"/>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smtClean="0">
                <a:ln>
                  <a:noFill/>
                </a:ln>
                <a:solidFill>
                  <a:srgbClr val="013476"/>
                </a:solidFill>
                <a:effectLst/>
                <a:uLnTx/>
                <a:uFillTx/>
                <a:latin typeface="Arial Narrow" panose="020B0606020202030204" pitchFamily="34" charset="0"/>
                <a:ea typeface="+mn-ea"/>
                <a:cs typeface="+mn-cs"/>
              </a:rPr>
              <a:t>© Michael Hoch</a:t>
            </a:r>
            <a:endParaRPr kumimoji="0" lang="de-DE" sz="10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
        <p:nvSpPr>
          <p:cNvPr id="4" name="Datumsplatzhalt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D9E35BF-E373-436A-8149-18FA10607FA8}" type="datetime1">
              <a:rPr kumimoji="0" lang="de-DE" sz="1200" b="0" i="0" u="none" strike="noStrike" kern="1200" cap="none" spc="0" normalizeH="0" baseline="0" noProof="0" smtClean="0">
                <a:ln>
                  <a:noFill/>
                </a:ln>
                <a:solidFill>
                  <a:srgbClr val="013476"/>
                </a:solidFill>
                <a:effectLst/>
                <a:uLnTx/>
                <a:uFillTx/>
                <a:latin typeface="Arial Narrow" panose="020B0606020202030204" pitchFamily="34" charset="0"/>
                <a:ea typeface="+mn-ea"/>
                <a:cs typeface="+mn-cs"/>
              </a:rPr>
              <a:t>07.03.2022</a:t>
            </a:fld>
            <a:endParaRPr kumimoji="0" lang="de-DE" sz="12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endParaRPr>
          </a:p>
        </p:txBody>
      </p:sp>
    </p:spTree>
    <p:extLst>
      <p:ext uri="{BB962C8B-B14F-4D97-AF65-F5344CB8AC3E}">
        <p14:creationId xmlns:p14="http://schemas.microsoft.com/office/powerpoint/2010/main" val="3756666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2_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5.xml><?xml version="1.0" encoding="utf-8"?>
<a:theme xmlns:a="http://schemas.openxmlformats.org/drawingml/2006/main" name="4_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6.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NTW-Master-20180905</Template>
  <TotalTime>0</TotalTime>
  <Words>1583</Words>
  <Application>Microsoft Office PowerPoint</Application>
  <PresentationFormat>Bildschirmpräsentation (4:3)</PresentationFormat>
  <Paragraphs>384</Paragraphs>
  <Slides>37</Slides>
  <Notes>23</Notes>
  <HiddenSlides>0</HiddenSlides>
  <MMClips>0</MMClips>
  <ScaleCrop>false</ScaleCrop>
  <HeadingPairs>
    <vt:vector size="6" baseType="variant">
      <vt:variant>
        <vt:lpstr>Verwendete Schriftarten</vt:lpstr>
      </vt:variant>
      <vt:variant>
        <vt:i4>12</vt:i4>
      </vt:variant>
      <vt:variant>
        <vt:lpstr>Design</vt:lpstr>
      </vt:variant>
      <vt:variant>
        <vt:i4>6</vt:i4>
      </vt:variant>
      <vt:variant>
        <vt:lpstr>Folientitel</vt:lpstr>
      </vt:variant>
      <vt:variant>
        <vt:i4>37</vt:i4>
      </vt:variant>
    </vt:vector>
  </HeadingPairs>
  <TitlesOfParts>
    <vt:vector size="55" baseType="lpstr">
      <vt:lpstr>Arial</vt:lpstr>
      <vt:lpstr>Arial Narrow</vt:lpstr>
      <vt:lpstr>Calibri</vt:lpstr>
      <vt:lpstr>Calibri Light</vt:lpstr>
      <vt:lpstr>Cambria</vt:lpstr>
      <vt:lpstr>Courier New</vt:lpstr>
      <vt:lpstr>Symbol</vt:lpstr>
      <vt:lpstr>Times</vt:lpstr>
      <vt:lpstr>Times New Roman</vt:lpstr>
      <vt:lpstr>Verdana</vt:lpstr>
      <vt:lpstr>Wingdings</vt:lpstr>
      <vt:lpstr>ヒラギノ角ゴ Pro W3</vt:lpstr>
      <vt:lpstr>NTW</vt:lpstr>
      <vt:lpstr>2_Master</vt:lpstr>
      <vt:lpstr>Office Theme</vt:lpstr>
      <vt:lpstr>3_Master</vt:lpstr>
      <vt:lpstr>4_Master</vt:lpstr>
      <vt:lpstr>1_NTW</vt:lpstr>
      <vt:lpstr> Netzwerk Teilchenwelt</vt:lpstr>
      <vt:lpstr>Netzwerk Teilchenwelt</vt:lpstr>
      <vt:lpstr>Netzwerk Teilchenwelt = Zentrale Struktur</vt:lpstr>
      <vt:lpstr>PowerPoint-Präsentation</vt:lpstr>
      <vt:lpstr>Stufenprogramm für Jugendliche </vt:lpstr>
      <vt:lpstr>Unser Basisprogramm: Masterclasses</vt:lpstr>
      <vt:lpstr>Astroteilchen-Aktivitäten</vt:lpstr>
      <vt:lpstr>Vielfältiges Angebot an Masterclasses</vt:lpstr>
      <vt:lpstr>Schülerforschungsprojekte</vt:lpstr>
      <vt:lpstr>Vermittler*innen im Netzwerk Teilchenwelt </vt:lpstr>
      <vt:lpstr>Fellow-Programm: Nachwuchsförderung</vt:lpstr>
      <vt:lpstr>Role model Rowina Caspary</vt:lpstr>
      <vt:lpstr>Unsere Kommunikationswege</vt:lpstr>
      <vt:lpstr>Win4 Situation für alle Beteiligten</vt:lpstr>
      <vt:lpstr>Win4 Situation für alle Beteiligten</vt:lpstr>
      <vt:lpstr>Netzwerk Teilchenwelt</vt:lpstr>
      <vt:lpstr>Die wichtigste Seite für Euch</vt:lpstr>
      <vt:lpstr>Materialien für Masterclasses</vt:lpstr>
      <vt:lpstr>Teilchensteckbriefe</vt:lpstr>
      <vt:lpstr>Materialsammlung</vt:lpstr>
      <vt:lpstr>Unterrichtsmaterial</vt:lpstr>
      <vt:lpstr>Unterrichtsmaterial </vt:lpstr>
      <vt:lpstr>LEIFI Physik Portal</vt:lpstr>
      <vt:lpstr>Werbematerialien</vt:lpstr>
      <vt:lpstr>T-Shirts für Vermittler:innen</vt:lpstr>
      <vt:lpstr>PowerPoint-Präsentation</vt:lpstr>
      <vt:lpstr>PowerPoint-Präsentation</vt:lpstr>
      <vt:lpstr>CERN Media echo</vt:lpstr>
      <vt:lpstr>LHC schedule</vt:lpstr>
      <vt:lpstr>MINT Fachkräftemangel – Shortage of Specialists</vt:lpstr>
      <vt:lpstr>MINT Nachwuchsbarometer - STEM Young talent barometer   Link</vt:lpstr>
      <vt:lpstr>More findings from MINT Nachwuchsbarometer </vt:lpstr>
      <vt:lpstr>Motivation for outreach </vt:lpstr>
      <vt:lpstr>Motivation for outreach </vt:lpstr>
      <vt:lpstr>Motivation for outreach </vt:lpstr>
      <vt:lpstr>Motivation for outreach </vt:lpstr>
      <vt:lpstr>Motivation for outreach </vt:lpstr>
    </vt:vector>
  </TitlesOfParts>
  <Company>DESY Zeuthen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Uta Bilow</dc:creator>
  <cp:lastModifiedBy>Uta Bilow</cp:lastModifiedBy>
  <cp:revision>227</cp:revision>
  <dcterms:created xsi:type="dcterms:W3CDTF">2014-09-10T20:03:47Z</dcterms:created>
  <dcterms:modified xsi:type="dcterms:W3CDTF">2022-03-07T20:33:43Z</dcterms:modified>
</cp:coreProperties>
</file>