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62" r:id="rId2"/>
    <p:sldId id="264" r:id="rId3"/>
    <p:sldId id="297" r:id="rId4"/>
    <p:sldId id="272" r:id="rId5"/>
    <p:sldId id="285" r:id="rId6"/>
    <p:sldId id="305" r:id="rId7"/>
    <p:sldId id="261" r:id="rId8"/>
    <p:sldId id="260" r:id="rId9"/>
    <p:sldId id="306" r:id="rId10"/>
    <p:sldId id="284" r:id="rId11"/>
    <p:sldId id="281" r:id="rId12"/>
    <p:sldId id="277" r:id="rId13"/>
    <p:sldId id="283" r:id="rId14"/>
    <p:sldId id="278" r:id="rId15"/>
    <p:sldId id="307" r:id="rId16"/>
    <p:sldId id="288" r:id="rId17"/>
    <p:sldId id="304" r:id="rId18"/>
    <p:sldId id="310" r:id="rId19"/>
    <p:sldId id="289" r:id="rId20"/>
    <p:sldId id="290" r:id="rId21"/>
    <p:sldId id="291" r:id="rId22"/>
    <p:sldId id="308" r:id="rId23"/>
    <p:sldId id="292" r:id="rId24"/>
    <p:sldId id="293" r:id="rId25"/>
    <p:sldId id="294" r:id="rId26"/>
    <p:sldId id="259" r:id="rId27"/>
    <p:sldId id="279" r:id="rId28"/>
    <p:sldId id="295" r:id="rId29"/>
    <p:sldId id="274" r:id="rId30"/>
    <p:sldId id="309" r:id="rId31"/>
    <p:sldId id="269" r:id="rId32"/>
    <p:sldId id="267" r:id="rId33"/>
    <p:sldId id="303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FDA403"/>
    <a:srgbClr val="0070C0"/>
    <a:srgbClr val="FFC000"/>
    <a:srgbClr val="33CC33"/>
    <a:srgbClr val="E15E32"/>
    <a:srgbClr val="0023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874D9-AEB0-4B20-9F55-B50E8CA50EF7}" type="datetimeFigureOut">
              <a:rPr lang="en-GB" smtClean="0"/>
              <a:t>20/01/2022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15339-3080-481E-9A85-5CB42C686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141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FE90D6-F6CB-4672-896B-369E708C9601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4B40B7D-2BA5-44FA-B296-8DF1FAF902B7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729946-CCDE-4480-8488-21779CCBAE69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A0F0984-F639-41EB-B8A2-E50DF5459971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07DD971-930F-48AC-AA8E-4337B6FA7DF1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B800F9C-5049-4F85-9488-15B3A072FA2B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AB52642-87C6-4AF8-BC42-0A48D577A00B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60C2857-53CC-4B01-BE82-610897111EFC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83C7A-3E57-4D09-BFE8-71AA4E0C8069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072B-5A60-4ED6-B52C-120EF76CAA8D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95EAD-377C-473B-8E54-B10D8E85A410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48390-E1C6-47F6-AE76-3AEBBC96B7FA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5B1C-0173-461E-B9F0-3E993C248BB0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B72E-F642-4C3A-AE18-28AD6F84090D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6505-1AE7-41C8-8D60-D1878832FD8C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4B853-248A-4EAE-B906-211F4AC4F809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7704-BC22-48DC-B50C-A214A18F5120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D9494-F720-4781-B5A4-91DFF0E345C8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AC133B7-44C2-4C56-9E0A-526C566E8B6D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P. Borges de Sousa, TE/CRG-CL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indico.cern.ch/event/1052774/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1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7" Type="http://schemas.openxmlformats.org/officeDocument/2006/relationships/hyperlink" Target="https://indico.cern.ch/event/1052774/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49442/2.0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edms.cern.ch/document/2649442/2.0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hyperlink" Target="https://edms.cern.ch/document/2649442/2.0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46199/2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s://indico.cern.ch/event/1034788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4788/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microsoft.com/office/2007/relationships/hdphoto" Target="../media/hdphoto1.wdp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21.jpg"/><Relationship Id="rId4" Type="http://schemas.openxmlformats.org/officeDocument/2006/relationships/image" Target="../media/image6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52774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FEDF0-2A5D-42D4-82D6-BF3AC9E938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871" y="1046162"/>
            <a:ext cx="11597489" cy="3541077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dirty="0">
                <a:effectLst/>
                <a:latin typeface="Calibri" panose="020F0502020204030204" pitchFamily="34" charset="0"/>
              </a:rPr>
              <a:t>Experimental assessment </a:t>
            </a:r>
            <a:br>
              <a:rPr lang="en-US" sz="4000" dirty="0">
                <a:effectLst/>
                <a:latin typeface="Calibri" panose="020F0502020204030204" pitchFamily="34" charset="0"/>
              </a:rPr>
            </a:br>
            <a:r>
              <a:rPr lang="en-US" sz="4000" dirty="0">
                <a:effectLst/>
                <a:latin typeface="Calibri" panose="020F0502020204030204" pitchFamily="34" charset="0"/>
              </a:rPr>
              <a:t>of Nb</a:t>
            </a:r>
            <a:r>
              <a:rPr lang="en-US" sz="4000" baseline="-25000" dirty="0">
                <a:effectLst/>
                <a:latin typeface="Calibri" panose="020F0502020204030204" pitchFamily="34" charset="0"/>
              </a:rPr>
              <a:t>3</a:t>
            </a:r>
            <a:r>
              <a:rPr lang="en-US" sz="4000" dirty="0">
                <a:effectLst/>
                <a:latin typeface="Calibri" panose="020F0502020204030204" pitchFamily="34" charset="0"/>
              </a:rPr>
              <a:t>Sn impregnated coil samples in He II:</a:t>
            </a:r>
            <a:br>
              <a:rPr lang="en-US" sz="4000" dirty="0">
                <a:effectLst/>
                <a:latin typeface="Calibri" panose="020F0502020204030204" pitchFamily="34" charset="0"/>
              </a:rPr>
            </a:br>
            <a:br>
              <a:rPr lang="en-US" sz="2800" dirty="0">
                <a:effectLst/>
                <a:latin typeface="Calibri" panose="020F0502020204030204" pitchFamily="34" charset="0"/>
              </a:rPr>
            </a:br>
            <a:r>
              <a:rPr lang="en-US" sz="2800" dirty="0">
                <a:effectLst/>
                <a:latin typeface="Calibri" panose="020F0502020204030204" pitchFamily="34" charset="0"/>
              </a:rPr>
              <a:t>temperature margin evaluation and investigation of aging mechanisms in the impregnation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C6393E-D271-4E07-B3A3-16B501C7B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32618"/>
            <a:ext cx="9144000" cy="1655762"/>
          </a:xfrm>
        </p:spPr>
        <p:txBody>
          <a:bodyPr/>
          <a:lstStyle/>
          <a:p>
            <a:endParaRPr lang="en-US" sz="6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P. Borges de Sousa &amp; R. van Weelderen, TE/CRG-CL</a:t>
            </a:r>
          </a:p>
          <a:p>
            <a:r>
              <a:rPr lang="en-US" sz="1600" dirty="0">
                <a:solidFill>
                  <a:schemeClr val="tx2"/>
                </a:solidFill>
              </a:rPr>
              <a:t>special thanks to Kirtana Puthran (TE/MSC), Enes Ilbuga (TE/CRG), EN/</a:t>
            </a:r>
            <a:r>
              <a:rPr lang="en-US" sz="1600">
                <a:solidFill>
                  <a:schemeClr val="tx2"/>
                </a:solidFill>
              </a:rPr>
              <a:t>MME team</a:t>
            </a:r>
            <a:endParaRPr lang="en-GB" sz="1600" dirty="0">
              <a:solidFill>
                <a:schemeClr val="tx2"/>
              </a:solidFill>
            </a:endParaRPr>
          </a:p>
          <a:p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5BB6B6D6-C03C-49B3-A34C-C160D10FE23C}"/>
              </a:ext>
            </a:extLst>
          </p:cNvPr>
          <p:cNvSpPr txBox="1">
            <a:spLocks/>
          </p:cNvSpPr>
          <p:nvPr/>
        </p:nvSpPr>
        <p:spPr>
          <a:xfrm>
            <a:off x="1524000" y="4695089"/>
            <a:ext cx="9144000" cy="16557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4CF043-74D5-47E8-B7F1-523735EA0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CB7C9-E2D5-4493-88D2-0968E7A1F12E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1713C6-32D6-4D2F-A4C7-CF93EA469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D37D084-291A-4B81-B1DA-8D4C8E62C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44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E112B6-024A-46D3-8C7E-4E7193FE2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Interpretation of steady-state results</a:t>
            </a:r>
            <a:br>
              <a:rPr lang="en-GB" dirty="0"/>
            </a:br>
            <a:r>
              <a:rPr lang="en-US" sz="2000" dirty="0"/>
              <a:t>Example: D11T GE-02</a:t>
            </a:r>
            <a:br>
              <a:rPr lang="en-US" sz="3600" dirty="0"/>
            </a:b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5DDA85-FDF0-4EA5-81CC-5E24E8999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62" y="2301849"/>
            <a:ext cx="4713585" cy="307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395BAA-B8A6-47C5-A1F0-55CECA97BD04}"/>
              </a:ext>
            </a:extLst>
          </p:cNvPr>
          <p:cNvSpPr txBox="1"/>
          <p:nvPr/>
        </p:nvSpPr>
        <p:spPr>
          <a:xfrm>
            <a:off x="923155" y="2328345"/>
            <a:ext cx="3952521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Steady-state temperature rise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F6AC81-47AD-4952-91DA-D9C35196D43E}"/>
              </a:ext>
            </a:extLst>
          </p:cNvPr>
          <p:cNvSpPr txBox="1"/>
          <p:nvPr/>
        </p:nvSpPr>
        <p:spPr>
          <a:xfrm>
            <a:off x="407987" y="1262603"/>
            <a:ext cx="46536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Steady-state results are plotted as </a:t>
            </a:r>
            <a:r>
              <a:rPr lang="en-GB" sz="1400" b="1" dirty="0">
                <a:solidFill>
                  <a:srgbClr val="0033A0"/>
                </a:solidFill>
              </a:rPr>
              <a:t>steady-state temperature </a:t>
            </a:r>
            <a:r>
              <a:rPr lang="en-GB" sz="1400" dirty="0">
                <a:solidFill>
                  <a:schemeClr val="tx2"/>
                </a:solidFill>
              </a:rPr>
              <a:t>as a function of </a:t>
            </a:r>
            <a:r>
              <a:rPr lang="en-GB" sz="1400" b="1" dirty="0">
                <a:solidFill>
                  <a:srgbClr val="0033A0"/>
                </a:solidFill>
              </a:rPr>
              <a:t>heat input </a:t>
            </a:r>
            <a:r>
              <a:rPr lang="en-GB" sz="1400" dirty="0">
                <a:solidFill>
                  <a:schemeClr val="tx2"/>
                </a:solidFill>
              </a:rPr>
              <a:t>from</a:t>
            </a:r>
            <a:r>
              <a:rPr lang="en-GB" sz="1400" b="1" dirty="0">
                <a:solidFill>
                  <a:schemeClr val="tx2"/>
                </a:solidFill>
              </a:rPr>
              <a:t> </a:t>
            </a:r>
            <a:r>
              <a:rPr lang="en-GB" sz="1400" dirty="0">
                <a:solidFill>
                  <a:schemeClr val="tx2"/>
                </a:solidFill>
              </a:rPr>
              <a:t>the resistive heater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960450-EC16-4007-B4C8-B03FE8139750}"/>
              </a:ext>
            </a:extLst>
          </p:cNvPr>
          <p:cNvSpPr txBox="1"/>
          <p:nvPr/>
        </p:nvSpPr>
        <p:spPr>
          <a:xfrm>
            <a:off x="-30960" y="5647146"/>
            <a:ext cx="207803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1" dirty="0">
                <a:solidFill>
                  <a:schemeClr val="tx2"/>
                </a:solidFill>
              </a:rPr>
              <a:t>Courtesy Kirtana Puthran</a:t>
            </a:r>
          </a:p>
          <a:p>
            <a:r>
              <a:rPr lang="en-GB" sz="1100" b="1" i="1" dirty="0">
                <a:solidFill>
                  <a:schemeClr val="tx2"/>
                </a:solidFill>
              </a:rPr>
              <a:t>MSC Seminar Jul 2021</a:t>
            </a:r>
          </a:p>
          <a:p>
            <a:r>
              <a:rPr lang="en-GB" sz="1100" dirty="0">
                <a:hlinkClick r:id="rId3"/>
              </a:rPr>
              <a:t>Indico Link</a:t>
            </a:r>
            <a:endParaRPr lang="en-GB" sz="1100" b="1" i="1" dirty="0">
              <a:solidFill>
                <a:schemeClr val="tx2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1B251EE-7D6E-42A8-BCC1-9926E222FD89}"/>
              </a:ext>
            </a:extLst>
          </p:cNvPr>
          <p:cNvGrpSpPr/>
          <p:nvPr/>
        </p:nvGrpSpPr>
        <p:grpSpPr>
          <a:xfrm>
            <a:off x="9343599" y="2670781"/>
            <a:ext cx="2795306" cy="3521975"/>
            <a:chOff x="9343599" y="2670781"/>
            <a:chExt cx="2795306" cy="35219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79158A0-7F7F-455E-B25E-3D8298D97168}"/>
                    </a:ext>
                  </a:extLst>
                </p:cNvPr>
                <p:cNvSpPr txBox="1"/>
                <p:nvPr/>
              </p:nvSpPr>
              <p:spPr>
                <a:xfrm>
                  <a:off x="9343599" y="4277552"/>
                  <a:ext cx="2795306" cy="191520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144000">
                    <a:spcBef>
                      <a:spcPts val="600"/>
                    </a:spcBef>
                    <a:buClr>
                      <a:schemeClr val="tx1"/>
                    </a:buClr>
                    <a:buFont typeface="Arial" panose="020B0604020202020204" pitchFamily="34" charset="0"/>
                    <a:buChar char="•"/>
                  </a:pPr>
                  <a:r>
                    <a:rPr lang="en-GB" sz="1200" dirty="0">
                      <a:solidFill>
                        <a:schemeClr val="tx2"/>
                      </a:solidFill>
                      <a:latin typeface="+mj-lt"/>
                    </a:rPr>
                    <a:t>Resistive heater on outer surface → constant heat input </a:t>
                  </a:r>
                  <a14:m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12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</m:oMath>
                  </a14:m>
                  <a:r>
                    <a:rPr lang="en-GB" sz="1200" dirty="0">
                      <a:solidFill>
                        <a:schemeClr val="tx2"/>
                      </a:solidFill>
                      <a:latin typeface="+mj-lt"/>
                    </a:rPr>
                    <a:t> [W]. </a:t>
                  </a:r>
                </a:p>
                <a:p>
                  <a:pPr marL="285750" indent="-144000">
                    <a:spcBef>
                      <a:spcPts val="600"/>
                    </a:spcBef>
                    <a:buClr>
                      <a:schemeClr val="tx1"/>
                    </a:buClr>
                    <a:buFont typeface="Arial" panose="020B0604020202020204" pitchFamily="34" charset="0"/>
                    <a:buChar char="•"/>
                  </a:pPr>
                  <a:r>
                    <a:rPr lang="en-GB" sz="1200" dirty="0">
                      <a:solidFill>
                        <a:schemeClr val="tx2"/>
                      </a:solidFill>
                      <a:latin typeface="+mj-lt"/>
                    </a:rPr>
                    <a:t>Despite best efforts in insulating the sample, significant amount of heat lost through surfaces not directly in contact with He II. </a:t>
                  </a:r>
                </a:p>
                <a:p>
                  <a:pPr marL="285750" indent="-144000">
                    <a:spcBef>
                      <a:spcPts val="600"/>
                    </a:spcBef>
                    <a:buClr>
                      <a:schemeClr val="tx1"/>
                    </a:buClr>
                    <a:buFont typeface="Arial" panose="020B0604020202020204" pitchFamily="34" charset="0"/>
                    <a:buChar char="•"/>
                  </a:pPr>
                  <a:r>
                    <a:rPr lang="en-GB" sz="1200" b="1" dirty="0">
                      <a:solidFill>
                        <a:srgbClr val="0033A0"/>
                      </a:solidFill>
                      <a:latin typeface="+mj-lt"/>
                    </a:rPr>
                    <a:t>Efforts ongoing to calibrate the heat load effectively crossing the sample.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79158A0-7F7F-455E-B25E-3D8298D971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43599" y="4277552"/>
                  <a:ext cx="2795306" cy="1915204"/>
                </a:xfrm>
                <a:prstGeom prst="rect">
                  <a:avLst/>
                </a:prstGeom>
                <a:blipFill>
                  <a:blip r:embed="rId4"/>
                  <a:stretch>
                    <a:fillRect t="-637" b="-127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A49AAF3-13AD-4D46-89F4-D33A81A5F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07434" y="2670781"/>
              <a:ext cx="2448098" cy="1601272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1C7D50-3B27-47B8-B424-67B21A22AD7F}"/>
              </a:ext>
            </a:extLst>
          </p:cNvPr>
          <p:cNvGrpSpPr/>
          <p:nvPr/>
        </p:nvGrpSpPr>
        <p:grpSpPr>
          <a:xfrm>
            <a:off x="823206" y="3648382"/>
            <a:ext cx="4999687" cy="2542900"/>
            <a:chOff x="823206" y="3648382"/>
            <a:chExt cx="4999687" cy="2542900"/>
          </a:xfrm>
        </p:grpSpPr>
        <p:pic>
          <p:nvPicPr>
            <p:cNvPr id="2056" name="Picture 8">
              <a:extLst>
                <a:ext uri="{FF2B5EF4-FFF2-40B4-BE49-F238E27FC236}">
                  <a16:creationId xmlns:a16="http://schemas.microsoft.com/office/drawing/2014/main" id="{446AD970-1250-4379-BB39-CAF8DA80B9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02" r="1276"/>
            <a:stretch/>
          </p:blipFill>
          <p:spPr bwMode="auto">
            <a:xfrm>
              <a:off x="2811038" y="3943423"/>
              <a:ext cx="3011855" cy="2239185"/>
            </a:xfrm>
            <a:prstGeom prst="rect">
              <a:avLst/>
            </a:prstGeom>
            <a:noFill/>
            <a:ln w="12700">
              <a:solidFill>
                <a:srgbClr val="0033A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AEB8F32-3EEE-44D3-8288-F00456A7D63F}"/>
                </a:ext>
              </a:extLst>
            </p:cNvPr>
            <p:cNvSpPr/>
            <p:nvPr/>
          </p:nvSpPr>
          <p:spPr>
            <a:xfrm>
              <a:off x="823206" y="3648382"/>
              <a:ext cx="849507" cy="979293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7BBAC39-6429-4E57-A400-1616C3DF6E9C}"/>
                </a:ext>
              </a:extLst>
            </p:cNvPr>
            <p:cNvCxnSpPr>
              <a:cxnSpLocks/>
            </p:cNvCxnSpPr>
            <p:nvPr/>
          </p:nvCxnSpPr>
          <p:spPr>
            <a:xfrm>
              <a:off x="1672713" y="3648382"/>
              <a:ext cx="4150180" cy="29504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856A964-24EB-4FFD-B286-2B6604F087BC}"/>
                </a:ext>
              </a:extLst>
            </p:cNvPr>
            <p:cNvCxnSpPr>
              <a:cxnSpLocks/>
            </p:cNvCxnSpPr>
            <p:nvPr/>
          </p:nvCxnSpPr>
          <p:spPr>
            <a:xfrm>
              <a:off x="823206" y="4627675"/>
              <a:ext cx="1987832" cy="156360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A3296B-4659-49AA-9162-ED194FDE2AA7}"/>
                  </a:ext>
                </a:extLst>
              </p:cNvPr>
              <p:cNvSpPr txBox="1"/>
              <p:nvPr/>
            </p:nvSpPr>
            <p:spPr>
              <a:xfrm>
                <a:off x="5858029" y="3487881"/>
                <a:ext cx="3333187" cy="26930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Gives indication of </a:t>
                </a:r>
                <a:r>
                  <a:rPr lang="en-GB" sz="1400" b="1" dirty="0">
                    <a:solidFill>
                      <a:srgbClr val="0033A0"/>
                    </a:solidFill>
                  </a:rPr>
                  <a:t>temperature rise </a:t>
                </a:r>
                <a:r>
                  <a:rPr lang="en-GB" sz="1400" dirty="0">
                    <a:solidFill>
                      <a:schemeClr val="tx2"/>
                    </a:solidFill>
                  </a:rPr>
                  <a:t>in cable layers</a:t>
                </a:r>
              </a:p>
              <a:p>
                <a:pPr marL="285750" indent="-285750"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Allows for extraction of </a:t>
                </a:r>
                <a:r>
                  <a:rPr lang="en-GB" sz="1400" b="1" dirty="0">
                    <a:solidFill>
                      <a:srgbClr val="0033A0"/>
                    </a:solidFill>
                  </a:rPr>
                  <a:t>maximum</a:t>
                </a:r>
                <a:r>
                  <a:rPr lang="en-GB" sz="1400" dirty="0">
                    <a:solidFill>
                      <a:schemeClr val="tx2"/>
                    </a:solidFill>
                  </a:rPr>
                  <a:t> </a:t>
                </a:r>
                <a:r>
                  <a:rPr lang="en-GB" sz="1400" b="1" dirty="0">
                    <a:solidFill>
                      <a:srgbClr val="0033A0"/>
                    </a:solidFill>
                  </a:rPr>
                  <a:t>inner surface </a:t>
                </a:r>
                <a:r>
                  <a:rPr lang="en-GB" sz="1400" dirty="0">
                    <a:solidFill>
                      <a:schemeClr val="tx2"/>
                    </a:solidFill>
                  </a:rPr>
                  <a:t>as well as </a:t>
                </a:r>
                <a:r>
                  <a:rPr lang="en-GB" sz="1400" b="1" dirty="0">
                    <a:solidFill>
                      <a:srgbClr val="0033A0"/>
                    </a:solidFill>
                  </a:rPr>
                  <a:t>interlayer heat transfer coefficients*</a:t>
                </a:r>
              </a:p>
              <a:p>
                <a:pPr marL="285750" indent="-285750"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Allows for extraction of </a:t>
                </a:r>
                <a:r>
                  <a:rPr lang="en-GB" sz="1400" b="1" dirty="0">
                    <a:solidFill>
                      <a:srgbClr val="0033A0"/>
                    </a:solidFill>
                  </a:rPr>
                  <a:t>Kapitza resistance</a:t>
                </a:r>
                <a:r>
                  <a:rPr lang="en-GB" sz="1400" dirty="0">
                    <a:solidFill>
                      <a:schemeClr val="tx2"/>
                    </a:solidFill>
                  </a:rPr>
                  <a:t> between coil sample and He II bath</a:t>
                </a:r>
              </a:p>
              <a:p>
                <a:pPr marL="285750" indent="-285750"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Overall shape of curve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l-GR" sz="1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2"/>
                    </a:solidFill>
                  </a:rPr>
                  <a:t> gives </a:t>
                </a:r>
                <a:r>
                  <a:rPr lang="en-GB" sz="1400" b="1" dirty="0">
                    <a:solidFill>
                      <a:srgbClr val="0033A0"/>
                    </a:solidFill>
                  </a:rPr>
                  <a:t>indication of He presence </a:t>
                </a:r>
                <a:r>
                  <a:rPr lang="en-GB" sz="1400" dirty="0">
                    <a:solidFill>
                      <a:schemeClr val="tx2"/>
                    </a:solidFill>
                  </a:rPr>
                  <a:t>in the sample**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EA3296B-4659-49AA-9162-ED194FDE2A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8029" y="3487881"/>
                <a:ext cx="3333187" cy="2693045"/>
              </a:xfrm>
              <a:prstGeom prst="rect">
                <a:avLst/>
              </a:prstGeom>
              <a:blipFill>
                <a:blip r:embed="rId7"/>
                <a:stretch>
                  <a:fillRect l="-366" t="-452" r="-183" b="-15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D4580EBD-23E2-49F1-A1E9-9BB45E6D5CE3}"/>
              </a:ext>
            </a:extLst>
          </p:cNvPr>
          <p:cNvGrpSpPr/>
          <p:nvPr/>
        </p:nvGrpSpPr>
        <p:grpSpPr>
          <a:xfrm>
            <a:off x="6096000" y="394644"/>
            <a:ext cx="5495601" cy="2890298"/>
            <a:chOff x="6096000" y="394644"/>
            <a:chExt cx="5495601" cy="289029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E81E4A1-651C-4009-871E-2D57639FE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96000" y="1262603"/>
              <a:ext cx="2713518" cy="2022339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C3F882A-1190-485A-B449-FF86E643E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820076" y="394644"/>
              <a:ext cx="2771525" cy="2060325"/>
            </a:xfrm>
            <a:prstGeom prst="rect">
              <a:avLst/>
            </a:prstGeom>
          </p:spPr>
        </p:pic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CAD49845-2FF0-4946-8EA6-4012A433C143}"/>
              </a:ext>
            </a:extLst>
          </p:cNvPr>
          <p:cNvSpPr/>
          <p:nvPr/>
        </p:nvSpPr>
        <p:spPr>
          <a:xfrm rot="20731767">
            <a:off x="3135717" y="5073959"/>
            <a:ext cx="934378" cy="48914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4D6EF2-2D73-40C1-856D-F57E03FC4040}"/>
              </a:ext>
            </a:extLst>
          </p:cNvPr>
          <p:cNvSpPr txBox="1"/>
          <p:nvPr/>
        </p:nvSpPr>
        <p:spPr>
          <a:xfrm>
            <a:off x="6394701" y="1249230"/>
            <a:ext cx="2301341" cy="197934"/>
          </a:xfrm>
          <a:prstGeom prst="rect">
            <a:avLst/>
          </a:prstGeom>
          <a:solidFill>
            <a:schemeClr val="bg1"/>
          </a:solidFill>
        </p:spPr>
        <p:txBody>
          <a:bodyPr wrap="square" lIns="0" tIns="36000" rIns="0" bIns="0" rtlCol="0">
            <a:spAutoFit/>
          </a:bodyPr>
          <a:lstStyle/>
          <a:p>
            <a:pPr algn="ctr"/>
            <a:r>
              <a:rPr lang="en-US" sz="1050" dirty="0"/>
              <a:t>Interlayer approx. heat transfer coeffs.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5572C97-0E4E-4658-AEF0-95325046EE27}"/>
              </a:ext>
            </a:extLst>
          </p:cNvPr>
          <p:cNvSpPr txBox="1"/>
          <p:nvPr/>
        </p:nvSpPr>
        <p:spPr>
          <a:xfrm>
            <a:off x="9143959" y="405941"/>
            <a:ext cx="2447642" cy="197934"/>
          </a:xfrm>
          <a:prstGeom prst="rect">
            <a:avLst/>
          </a:prstGeom>
          <a:solidFill>
            <a:schemeClr val="bg1"/>
          </a:solidFill>
        </p:spPr>
        <p:txBody>
          <a:bodyPr wrap="square" lIns="0" tIns="36000" rIns="0" bIns="0" rtlCol="0">
            <a:spAutoFit/>
          </a:bodyPr>
          <a:lstStyle/>
          <a:p>
            <a:pPr algn="ctr"/>
            <a:r>
              <a:rPr lang="en-US" sz="1050" dirty="0"/>
              <a:t>Inner layer approx. heat transfer coeffs.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8C1E530-22F4-4377-8B5C-D06FDF0F2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052F-7872-4E0A-92F0-FB2106E8EE7D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E335FA2-1CCD-463E-8738-E17167720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A2073BF-BF0F-4A04-9F30-4623411AA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21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3A4D47-6ECC-4D8F-BA0E-E27DB2361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 of transient results</a:t>
            </a:r>
            <a:br>
              <a:rPr lang="en-US" dirty="0"/>
            </a:br>
            <a:r>
              <a:rPr lang="en-US" sz="2000" dirty="0"/>
              <a:t>Example: D11T GE-02</a:t>
            </a:r>
            <a:endParaRPr lang="en-NL" dirty="0"/>
          </a:p>
        </p:txBody>
      </p: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7476762A-2274-4137-939E-63EE6668FB6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041254" y="1483107"/>
            <a:ext cx="3587536" cy="176064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611DDC2-C89C-42AF-835F-F88D96DE0B4D}"/>
              </a:ext>
            </a:extLst>
          </p:cNvPr>
          <p:cNvSpPr txBox="1"/>
          <p:nvPr/>
        </p:nvSpPr>
        <p:spPr>
          <a:xfrm>
            <a:off x="1705461" y="5208909"/>
            <a:ext cx="2088000" cy="44203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D11T GE-02 inner layer shows unusual behaviour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DFCFB69-8F91-4E93-9BAE-B77F21B603C0}"/>
                  </a:ext>
                </a:extLst>
              </p:cNvPr>
              <p:cNvSpPr txBox="1"/>
              <p:nvPr/>
            </p:nvSpPr>
            <p:spPr>
              <a:xfrm>
                <a:off x="8358897" y="3813388"/>
                <a:ext cx="3336313" cy="2118328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marL="171450" lvl="1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do not change (appreciably) with temperature</a:t>
                </a:r>
              </a:p>
              <a:p>
                <a:pPr marL="171450" lvl="1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schemeClr val="tx2"/>
                  </a:solidFill>
                </a:endParaRPr>
              </a:p>
              <a:p>
                <a:pPr marL="171450" lvl="1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does not suffer abrupt changes</a:t>
                </a:r>
              </a:p>
              <a:p>
                <a:pPr marL="171450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schemeClr val="tx2"/>
                  </a:solidFill>
                </a:endParaRPr>
              </a:p>
              <a:p>
                <a:pPr marL="171450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is vanishingly small at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US" sz="12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for most solid materials.</a:t>
                </a:r>
              </a:p>
              <a:p>
                <a:pPr marL="171450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endParaRPr lang="en-US" sz="1200" b="0" dirty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171450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What can produce a peak in the sample’s heat capacity </a:t>
                </a:r>
                <a:r>
                  <a:rPr lang="en-US" sz="120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(seen in its measured time constant) </a:t>
                </a:r>
                <a:r>
                  <a:rPr lang="en-US" sz="1200" b="1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at or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l-GR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sub>
                    </m:sSub>
                    <m:r>
                      <a:rPr lang="en-US" sz="12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?</m:t>
                    </m:r>
                  </m:oMath>
                </a14:m>
                <a:endParaRPr lang="en-US" sz="1200" b="1" dirty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DFCFB69-8F91-4E93-9BAE-B77F21B603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8897" y="3813388"/>
                <a:ext cx="3336313" cy="2118328"/>
              </a:xfrm>
              <a:prstGeom prst="rect">
                <a:avLst/>
              </a:prstGeom>
              <a:blipFill>
                <a:blip r:embed="rId3"/>
                <a:stretch>
                  <a:fillRect l="-1273" t="-860" r="-2000" b="-1433"/>
                </a:stretch>
              </a:blipFill>
              <a:ln w="127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1B3F064-631E-4C3D-AF2E-EEA6A6358530}"/>
                  </a:ext>
                </a:extLst>
              </p:cNvPr>
              <p:cNvSpPr txBox="1"/>
              <p:nvPr/>
            </p:nvSpPr>
            <p:spPr>
              <a:xfrm>
                <a:off x="221988" y="1792270"/>
                <a:ext cx="3263240" cy="32932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>
                    <a:solidFill>
                      <a:schemeClr val="tx2"/>
                    </a:solidFill>
                  </a:rPr>
                  <a:t>Time constant of sample defined as:</a:t>
                </a: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33CC33"/>
                        </a:solidFill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GB" dirty="0"/>
                  <a:t> </a:t>
                </a:r>
                <a:r>
                  <a:rPr lang="en-GB" sz="1400" dirty="0">
                    <a:solidFill>
                      <a:schemeClr val="tx2"/>
                    </a:solidFill>
                  </a:rPr>
                  <a:t>refers to different contributions to the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time constant:</a:t>
                </a:r>
              </a:p>
              <a:p>
                <a:pPr marL="182250" lvl="1"/>
                <a:endParaRPr lang="en-GB" sz="1400" dirty="0">
                  <a:solidFill>
                    <a:schemeClr val="tx2"/>
                  </a:solidFill>
                </a:endParaRP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Materials that make up the coil sample 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(Cu, Nb</a:t>
                </a:r>
                <a:r>
                  <a:rPr lang="en-GB" sz="1400" baseline="-25000" dirty="0">
                    <a:solidFill>
                      <a:schemeClr val="tx2"/>
                    </a:solidFill>
                  </a:rPr>
                  <a:t>3</a:t>
                </a:r>
                <a:r>
                  <a:rPr lang="en-GB" sz="1400" dirty="0">
                    <a:solidFill>
                      <a:schemeClr val="tx2"/>
                    </a:solidFill>
                  </a:rPr>
                  <a:t>Sn,epoxy, glass fibre…) </a:t>
                </a: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endParaRPr lang="en-GB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1B3F064-631E-4C3D-AF2E-EEA6A6358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1792270"/>
                <a:ext cx="3263240" cy="3293209"/>
              </a:xfrm>
              <a:prstGeom prst="rect">
                <a:avLst/>
              </a:prstGeom>
              <a:blipFill>
                <a:blip r:embed="rId4"/>
                <a:stretch>
                  <a:fillRect l="-3358" t="-1667" r="-27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BC713DF-14D7-4965-BA81-C645886C47F1}"/>
                  </a:ext>
                </a:extLst>
              </p:cNvPr>
              <p:cNvSpPr txBox="1"/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rgbClr val="33CC33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2400" b="0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GB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sz="2400" b="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GB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BC713DF-14D7-4965-BA81-C645886C47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>
            <a:extLst>
              <a:ext uri="{FF2B5EF4-FFF2-40B4-BE49-F238E27FC236}">
                <a16:creationId xmlns:a16="http://schemas.microsoft.com/office/drawing/2014/main" id="{103DB6A7-E463-4D17-A069-78F97B6CFF52}"/>
              </a:ext>
            </a:extLst>
          </p:cNvPr>
          <p:cNvGrpSpPr/>
          <p:nvPr/>
        </p:nvGrpSpPr>
        <p:grpSpPr>
          <a:xfrm>
            <a:off x="3724707" y="1176162"/>
            <a:ext cx="3814187" cy="4847887"/>
            <a:chOff x="3724707" y="1176162"/>
            <a:chExt cx="3814187" cy="4847887"/>
          </a:xfrm>
        </p:grpSpPr>
        <p:pic>
          <p:nvPicPr>
            <p:cNvPr id="47" name="Picture 2">
              <a:extLst>
                <a:ext uri="{FF2B5EF4-FFF2-40B4-BE49-F238E27FC236}">
                  <a16:creationId xmlns:a16="http://schemas.microsoft.com/office/drawing/2014/main" id="{7491CC0E-31FC-49BE-BF9A-73936CF455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4707" y="1187901"/>
              <a:ext cx="3814187" cy="2860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2F0A4BB-EC6A-462F-A445-020888937E09}"/>
                </a:ext>
              </a:extLst>
            </p:cNvPr>
            <p:cNvSpPr txBox="1"/>
            <p:nvPr/>
          </p:nvSpPr>
          <p:spPr>
            <a:xfrm>
              <a:off x="4021510" y="1176162"/>
              <a:ext cx="336843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Time constants as function of layer </a:t>
              </a:r>
              <a:r>
                <a:rPr lang="en-US" sz="1400" i="1" dirty="0"/>
                <a:t>T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3DCF08F-593E-42E3-A946-B6EFDB6F1552}"/>
                </a:ext>
              </a:extLst>
            </p:cNvPr>
            <p:cNvGrpSpPr/>
            <p:nvPr/>
          </p:nvGrpSpPr>
          <p:grpSpPr>
            <a:xfrm>
              <a:off x="4979254" y="4399456"/>
              <a:ext cx="2498241" cy="1624593"/>
              <a:chOff x="4392985" y="4306232"/>
              <a:chExt cx="2498241" cy="1624593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BF90BC84-7960-4A42-B4CD-C93D8D447646}"/>
                  </a:ext>
                </a:extLst>
              </p:cNvPr>
              <p:cNvGrpSpPr/>
              <p:nvPr/>
            </p:nvGrpSpPr>
            <p:grpSpPr>
              <a:xfrm>
                <a:off x="4536258" y="4306232"/>
                <a:ext cx="1357090" cy="1249575"/>
                <a:chOff x="1292091" y="4998608"/>
                <a:chExt cx="1357090" cy="1249575"/>
              </a:xfrm>
            </p:grpSpPr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9A913F66-3781-4C56-A683-97EF1AFE5F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46555" t="19553" r="6705" b="16636"/>
                <a:stretch/>
              </p:blipFill>
              <p:spPr>
                <a:xfrm>
                  <a:off x="1292091" y="4998608"/>
                  <a:ext cx="1220387" cy="1249575"/>
                </a:xfrm>
                <a:prstGeom prst="rect">
                  <a:avLst/>
                </a:prstGeom>
                <a:ln w="19050">
                  <a:solidFill>
                    <a:schemeClr val="accent1"/>
                  </a:solidFill>
                </a:ln>
              </p:spPr>
            </p:pic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416F10EE-A88C-49A9-A210-86DDF7DD9246}"/>
                    </a:ext>
                  </a:extLst>
                </p:cNvPr>
                <p:cNvSpPr txBox="1"/>
                <p:nvPr/>
              </p:nvSpPr>
              <p:spPr>
                <a:xfrm>
                  <a:off x="1798153" y="5013204"/>
                  <a:ext cx="851028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200" b="1" dirty="0"/>
                    <a:t>11T-GE02</a:t>
                  </a:r>
                  <a:endParaRPr lang="en-NL" sz="1200" b="1" dirty="0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C45837B9-79ED-4740-84E7-C67923A8B7A6}"/>
                    </a:ext>
                  </a:extLst>
                </p:cNvPr>
                <p:cNvSpPr/>
                <p:nvPr/>
              </p:nvSpPr>
              <p:spPr>
                <a:xfrm>
                  <a:off x="1634740" y="5353702"/>
                  <a:ext cx="796040" cy="786748"/>
                </a:xfrm>
                <a:custGeom>
                  <a:avLst/>
                  <a:gdLst>
                    <a:gd name="connsiteX0" fmla="*/ 0 w 2447925"/>
                    <a:gd name="connsiteY0" fmla="*/ 2047875 h 2419350"/>
                    <a:gd name="connsiteX1" fmla="*/ 657225 w 2447925"/>
                    <a:gd name="connsiteY1" fmla="*/ 1090613 h 2419350"/>
                    <a:gd name="connsiteX2" fmla="*/ 652463 w 2447925"/>
                    <a:gd name="connsiteY2" fmla="*/ 1023938 h 2419350"/>
                    <a:gd name="connsiteX3" fmla="*/ 1314450 w 2447925"/>
                    <a:gd name="connsiteY3" fmla="*/ 0 h 2419350"/>
                    <a:gd name="connsiteX4" fmla="*/ 1528763 w 2447925"/>
                    <a:gd name="connsiteY4" fmla="*/ 100013 h 2419350"/>
                    <a:gd name="connsiteX5" fmla="*/ 1728788 w 2447925"/>
                    <a:gd name="connsiteY5" fmla="*/ 195263 h 2419350"/>
                    <a:gd name="connsiteX6" fmla="*/ 1885950 w 2447925"/>
                    <a:gd name="connsiteY6" fmla="*/ 280988 h 2419350"/>
                    <a:gd name="connsiteX7" fmla="*/ 2062163 w 2447925"/>
                    <a:gd name="connsiteY7" fmla="*/ 400050 h 2419350"/>
                    <a:gd name="connsiteX8" fmla="*/ 2276475 w 2447925"/>
                    <a:gd name="connsiteY8" fmla="*/ 552450 h 2419350"/>
                    <a:gd name="connsiteX9" fmla="*/ 2447925 w 2447925"/>
                    <a:gd name="connsiteY9" fmla="*/ 728663 h 2419350"/>
                    <a:gd name="connsiteX10" fmla="*/ 823913 w 2447925"/>
                    <a:gd name="connsiteY10" fmla="*/ 2419350 h 2419350"/>
                    <a:gd name="connsiteX11" fmla="*/ 719138 w 2447925"/>
                    <a:gd name="connsiteY11" fmla="*/ 2347913 h 2419350"/>
                    <a:gd name="connsiteX12" fmla="*/ 571500 w 2447925"/>
                    <a:gd name="connsiteY12" fmla="*/ 2262188 h 2419350"/>
                    <a:gd name="connsiteX13" fmla="*/ 452438 w 2447925"/>
                    <a:gd name="connsiteY13" fmla="*/ 2200275 h 2419350"/>
                    <a:gd name="connsiteX14" fmla="*/ 295275 w 2447925"/>
                    <a:gd name="connsiteY14" fmla="*/ 2138363 h 2419350"/>
                    <a:gd name="connsiteX15" fmla="*/ 119063 w 2447925"/>
                    <a:gd name="connsiteY15" fmla="*/ 2081213 h 2419350"/>
                    <a:gd name="connsiteX16" fmla="*/ 0 w 2447925"/>
                    <a:gd name="connsiteY16" fmla="*/ 2047875 h 2419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47925" h="2419350">
                      <a:moveTo>
                        <a:pt x="0" y="2047875"/>
                      </a:moveTo>
                      <a:lnTo>
                        <a:pt x="657225" y="1090613"/>
                      </a:lnTo>
                      <a:lnTo>
                        <a:pt x="652463" y="1023938"/>
                      </a:lnTo>
                      <a:lnTo>
                        <a:pt x="1314450" y="0"/>
                      </a:lnTo>
                      <a:lnTo>
                        <a:pt x="1528763" y="100013"/>
                      </a:lnTo>
                      <a:lnTo>
                        <a:pt x="1728788" y="195263"/>
                      </a:lnTo>
                      <a:lnTo>
                        <a:pt x="1885950" y="280988"/>
                      </a:lnTo>
                      <a:lnTo>
                        <a:pt x="2062163" y="400050"/>
                      </a:lnTo>
                      <a:lnTo>
                        <a:pt x="2276475" y="552450"/>
                      </a:lnTo>
                      <a:lnTo>
                        <a:pt x="2447925" y="728663"/>
                      </a:lnTo>
                      <a:lnTo>
                        <a:pt x="823913" y="2419350"/>
                      </a:lnTo>
                      <a:lnTo>
                        <a:pt x="719138" y="2347913"/>
                      </a:lnTo>
                      <a:lnTo>
                        <a:pt x="571500" y="2262188"/>
                      </a:lnTo>
                      <a:lnTo>
                        <a:pt x="452438" y="2200275"/>
                      </a:lnTo>
                      <a:lnTo>
                        <a:pt x="295275" y="2138363"/>
                      </a:lnTo>
                      <a:lnTo>
                        <a:pt x="119063" y="2081213"/>
                      </a:lnTo>
                      <a:lnTo>
                        <a:pt x="0" y="2047875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33CC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2EE54D6-756B-41D5-9BF2-73E1EFECACB9}"/>
                  </a:ext>
                </a:extLst>
              </p:cNvPr>
              <p:cNvSpPr txBox="1"/>
              <p:nvPr/>
            </p:nvSpPr>
            <p:spPr>
              <a:xfrm>
                <a:off x="5574232" y="4931019"/>
                <a:ext cx="1316994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Outer layer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C2CC290-18D1-443A-A606-E449EA6ADD42}"/>
                  </a:ext>
                </a:extLst>
              </p:cNvPr>
              <p:cNvSpPr txBox="1"/>
              <p:nvPr/>
            </p:nvSpPr>
            <p:spPr>
              <a:xfrm>
                <a:off x="5565219" y="5272755"/>
                <a:ext cx="1316994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Inner layer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47E7D3D5-2970-463B-BC2A-B3349C7745AE}"/>
                  </a:ext>
                </a:extLst>
              </p:cNvPr>
              <p:cNvCxnSpPr>
                <a:cxnSpLocks/>
                <a:endCxn id="51" idx="1"/>
              </p:cNvCxnSpPr>
              <p:nvPr/>
            </p:nvCxnSpPr>
            <p:spPr>
              <a:xfrm flipH="1">
                <a:off x="5574232" y="5023352"/>
                <a:ext cx="25907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E3AE8EBE-E6B8-409D-BB98-27FE65236B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77702" y="5355307"/>
                <a:ext cx="45560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006CAB25-6659-41EE-B5D1-D875C74081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7728" y="5419125"/>
                <a:ext cx="88922" cy="270853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79D6FC9-2B81-4CDD-B95B-ACD653EE6210}"/>
                  </a:ext>
                </a:extLst>
              </p:cNvPr>
              <p:cNvSpPr txBox="1"/>
              <p:nvPr/>
            </p:nvSpPr>
            <p:spPr>
              <a:xfrm>
                <a:off x="4392985" y="5746159"/>
                <a:ext cx="1316994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He II contact</a:t>
                </a:r>
              </a:p>
            </p:txBody>
          </p:sp>
        </p:grp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32172A97-9058-4DEF-960C-3F7F71AA4E85}"/>
              </a:ext>
            </a:extLst>
          </p:cNvPr>
          <p:cNvSpPr/>
          <p:nvPr/>
        </p:nvSpPr>
        <p:spPr>
          <a:xfrm>
            <a:off x="4131892" y="1533832"/>
            <a:ext cx="782271" cy="151613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95B00D-1F04-46C6-8ADA-2C304D96DE3B}"/>
              </a:ext>
            </a:extLst>
          </p:cNvPr>
          <p:cNvSpPr txBox="1"/>
          <p:nvPr/>
        </p:nvSpPr>
        <p:spPr>
          <a:xfrm>
            <a:off x="5963971" y="3287799"/>
            <a:ext cx="1653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i="1" dirty="0">
                <a:solidFill>
                  <a:schemeClr val="tx2"/>
                </a:solidFill>
              </a:rPr>
              <a:t>Courtesy  Kirtana Puthran</a:t>
            </a:r>
            <a:endParaRPr lang="en-GB" sz="900" b="1" i="1" dirty="0">
              <a:solidFill>
                <a:schemeClr val="tx2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963522-3A61-407F-A1C6-AD7DA306E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79BC-E020-4802-97CF-14720FCA0453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419EFC9-C318-48AD-9066-AA41DFEA1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666F2F8-9769-42BE-B3FF-72A9391A2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46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4" grpId="0"/>
      <p:bldP spid="45" grpId="0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401541AA-796F-48CA-AD70-6F781C534CB1}"/>
              </a:ext>
            </a:extLst>
          </p:cNvPr>
          <p:cNvGrpSpPr/>
          <p:nvPr/>
        </p:nvGrpSpPr>
        <p:grpSpPr>
          <a:xfrm>
            <a:off x="7583923" y="1603062"/>
            <a:ext cx="4608077" cy="4743941"/>
            <a:chOff x="7583923" y="1603062"/>
            <a:chExt cx="4608077" cy="474394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8072F0A-0A8D-441F-9E3F-CE2B78A7F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3923" y="1827642"/>
              <a:ext cx="4495325" cy="41796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21D5BA9-E544-41AE-A52F-71F40BF270AA}"/>
                </a:ext>
              </a:extLst>
            </p:cNvPr>
            <p:cNvSpPr txBox="1"/>
            <p:nvPr/>
          </p:nvSpPr>
          <p:spPr>
            <a:xfrm>
              <a:off x="8125818" y="6100782"/>
              <a:ext cx="406618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000" i="1" dirty="0">
                  <a:solidFill>
                    <a:srgbClr val="0033A0"/>
                  </a:solidFill>
                </a:rPr>
                <a:t>Material data from:  </a:t>
              </a:r>
              <a:r>
                <a:rPr lang="en-GB" sz="1000" dirty="0" err="1">
                  <a:solidFill>
                    <a:schemeClr val="tx2"/>
                  </a:solidFill>
                </a:rPr>
                <a:t>HePak</a:t>
              </a:r>
              <a:r>
                <a:rPr lang="en-GB" sz="1000" dirty="0">
                  <a:solidFill>
                    <a:schemeClr val="tx2"/>
                  </a:solidFill>
                </a:rPr>
                <a:t>, </a:t>
              </a:r>
              <a:r>
                <a:rPr lang="en-GB" sz="1000" dirty="0" err="1">
                  <a:solidFill>
                    <a:schemeClr val="tx2"/>
                  </a:solidFill>
                </a:rPr>
                <a:t>Cryocomp</a:t>
              </a:r>
              <a:r>
                <a:rPr lang="en-GB" sz="1000" dirty="0">
                  <a:solidFill>
                    <a:schemeClr val="tx2"/>
                  </a:solidFill>
                </a:rPr>
                <a:t>, MATPRO</a:t>
              </a:r>
              <a:endParaRPr lang="en-GB" sz="1000" b="1" dirty="0">
                <a:solidFill>
                  <a:srgbClr val="0033A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9E5EE19-7774-4ECA-974F-DA2190A90DEC}"/>
                </a:ext>
              </a:extLst>
            </p:cNvPr>
            <p:cNvSpPr txBox="1"/>
            <p:nvPr/>
          </p:nvSpPr>
          <p:spPr>
            <a:xfrm>
              <a:off x="7890066" y="1603062"/>
              <a:ext cx="41448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Specific heat of (some) constituent materials of coil sample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03A4D47-6ECC-4D8F-BA0E-E27DB2361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 of transient results</a:t>
            </a:r>
            <a:br>
              <a:rPr lang="en-US" dirty="0"/>
            </a:br>
            <a:r>
              <a:rPr lang="en-US" sz="2000" dirty="0"/>
              <a:t>Example: D11T GE-02</a:t>
            </a:r>
            <a:br>
              <a:rPr lang="en-US" dirty="0"/>
            </a:br>
            <a:endParaRPr lang="en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AB084A-D005-41E3-B2CF-9E81577A18BE}"/>
                  </a:ext>
                </a:extLst>
              </p:cNvPr>
              <p:cNvSpPr txBox="1"/>
              <p:nvPr/>
            </p:nvSpPr>
            <p:spPr>
              <a:xfrm>
                <a:off x="221988" y="1792270"/>
                <a:ext cx="3263240" cy="37240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>
                    <a:solidFill>
                      <a:schemeClr val="tx2"/>
                    </a:solidFill>
                  </a:rPr>
                  <a:t>Time constant of sample defined as:</a:t>
                </a: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33CC33"/>
                        </a:solidFill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GB" dirty="0"/>
                  <a:t> </a:t>
                </a:r>
                <a:r>
                  <a:rPr lang="en-GB" sz="1400" dirty="0">
                    <a:solidFill>
                      <a:schemeClr val="tx2"/>
                    </a:solidFill>
                  </a:rPr>
                  <a:t>refers to different contributions to the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time constant:</a:t>
                </a:r>
              </a:p>
              <a:p>
                <a:pPr marL="182250" lvl="1"/>
                <a:endParaRPr lang="en-GB" sz="1400" dirty="0">
                  <a:solidFill>
                    <a:schemeClr val="tx2"/>
                  </a:solidFill>
                </a:endParaRP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Materials that make up the coil sample 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(Cu, Nb</a:t>
                </a:r>
                <a:r>
                  <a:rPr lang="en-GB" sz="1400" baseline="-25000" dirty="0">
                    <a:solidFill>
                      <a:schemeClr val="tx2"/>
                    </a:solidFill>
                  </a:rPr>
                  <a:t>3</a:t>
                </a:r>
                <a:r>
                  <a:rPr lang="en-GB" sz="1400" dirty="0">
                    <a:solidFill>
                      <a:schemeClr val="tx2"/>
                    </a:solidFill>
                  </a:rPr>
                  <a:t>Sn,epoxy, glass fibre…) </a:t>
                </a: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endParaRPr lang="en-GB" sz="1400" dirty="0">
                  <a:solidFill>
                    <a:schemeClr val="tx2"/>
                  </a:solidFill>
                </a:endParaRP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Additional insulation, glue, </a:t>
                </a:r>
                <a:r>
                  <a:rPr lang="en-GB" sz="1400" dirty="0">
                    <a:solidFill>
                      <a:srgbClr val="33CC33"/>
                    </a:solidFill>
                  </a:rPr>
                  <a:t>He that has penetrated/permeated the sample…</a:t>
                </a:r>
                <a:endParaRPr lang="en-GB" dirty="0">
                  <a:solidFill>
                    <a:srgbClr val="33CC33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AB084A-D005-41E3-B2CF-9E81577A1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1792270"/>
                <a:ext cx="3263240" cy="3724096"/>
              </a:xfrm>
              <a:prstGeom prst="rect">
                <a:avLst/>
              </a:prstGeom>
              <a:blipFill>
                <a:blip r:embed="rId5"/>
                <a:stretch>
                  <a:fillRect l="-3358" t="-1473" r="-27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08A536-C065-47D3-A0D8-50B914225FD6}"/>
                  </a:ext>
                </a:extLst>
              </p:cNvPr>
              <p:cNvSpPr txBox="1"/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rgbClr val="33CC33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2400" b="0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GB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 smtClean="0">
                                      <a:solidFill>
                                        <a:srgbClr val="33CC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solidFill>
                                            <a:srgbClr val="33CC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>
                                          <a:solidFill>
                                            <a:srgbClr val="33CC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sz="2400" b="0" i="1">
                                          <a:solidFill>
                                            <a:srgbClr val="33CC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rgbClr val="33CC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GB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08A536-C065-47D3-A0D8-50B914225F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A6C1A0E3-4A91-424A-906C-27D0EEB7BEAC}"/>
              </a:ext>
            </a:extLst>
          </p:cNvPr>
          <p:cNvGrpSpPr/>
          <p:nvPr/>
        </p:nvGrpSpPr>
        <p:grpSpPr>
          <a:xfrm>
            <a:off x="3686705" y="1655540"/>
            <a:ext cx="4066182" cy="4680513"/>
            <a:chOff x="3686705" y="1655540"/>
            <a:chExt cx="4066182" cy="468051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FD731F-B7BB-4CAC-B62E-334EBAACD3A2}"/>
                </a:ext>
              </a:extLst>
            </p:cNvPr>
            <p:cNvGrpSpPr/>
            <p:nvPr/>
          </p:nvGrpSpPr>
          <p:grpSpPr>
            <a:xfrm>
              <a:off x="3914327" y="2842050"/>
              <a:ext cx="3336313" cy="3291972"/>
              <a:chOff x="461443" y="1025162"/>
              <a:chExt cx="3751914" cy="3631778"/>
            </a:xfrm>
          </p:grpSpPr>
          <p:pic>
            <p:nvPicPr>
              <p:cNvPr id="10" name="Picture 9" descr="Diagram&#10;&#10;Description automatically generated">
                <a:extLst>
                  <a:ext uri="{FF2B5EF4-FFF2-40B4-BE49-F238E27FC236}">
                    <a16:creationId xmlns:a16="http://schemas.microsoft.com/office/drawing/2014/main" id="{30877447-7517-44DF-B936-69C4D6D763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1443" y="1025162"/>
                <a:ext cx="3751914" cy="3631778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7CD7D6BF-A80A-460D-9366-EA99ED779805}"/>
                      </a:ext>
                    </a:extLst>
                  </p:cNvPr>
                  <p:cNvSpPr txBox="1"/>
                  <p:nvPr/>
                </p:nvSpPr>
                <p:spPr>
                  <a:xfrm>
                    <a:off x="996675" y="1263684"/>
                    <a:ext cx="3113903" cy="47536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400" dirty="0"/>
                      <a:t>specific heat of </a:t>
                    </a:r>
                  </a:p>
                  <a:p>
                    <a:pPr algn="ctr"/>
                    <a:r>
                      <a:rPr lang="en-US" sz="1400" dirty="0"/>
                      <a:t>saturated He around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1400" i="1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sub>
                        </m:sSub>
                      </m:oMath>
                    </a14:m>
                    <a:endParaRPr lang="en-NL" sz="1400" dirty="0"/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7CD7D6BF-A80A-460D-9366-EA99ED77980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96675" y="1263684"/>
                    <a:ext cx="3113903" cy="47536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14286" b="-2571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C86D61C-75BF-47A5-B8E5-D8CB66198917}"/>
                </a:ext>
              </a:extLst>
            </p:cNvPr>
            <p:cNvSpPr txBox="1"/>
            <p:nvPr/>
          </p:nvSpPr>
          <p:spPr>
            <a:xfrm>
              <a:off x="3686705" y="6082137"/>
              <a:ext cx="406618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0033A0"/>
                  </a:solidFill>
                </a:rPr>
                <a:t>Source:  </a:t>
              </a:r>
              <a:r>
                <a:rPr lang="en-GB" sz="1000" dirty="0">
                  <a:solidFill>
                    <a:schemeClr val="tx2"/>
                  </a:solidFill>
                </a:rPr>
                <a:t>Sciver, S.W. (2012), Helium cryogenics: Second edition </a:t>
              </a:r>
              <a:endParaRPr lang="en-GB" sz="1000" b="1" dirty="0">
                <a:solidFill>
                  <a:srgbClr val="0033A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952F013-B28F-4F65-8550-4AAFF5C82B1A}"/>
                    </a:ext>
                  </a:extLst>
                </p:cNvPr>
                <p:cNvSpPr txBox="1"/>
                <p:nvPr/>
              </p:nvSpPr>
              <p:spPr>
                <a:xfrm>
                  <a:off x="3866419" y="1655540"/>
                  <a:ext cx="3336313" cy="825666"/>
                </a:xfrm>
                <a:prstGeom prst="rect">
                  <a:avLst/>
                </a:prstGeom>
                <a:noFill/>
                <a:ln w="12700">
                  <a:solidFill>
                    <a:schemeClr val="accent1"/>
                  </a:solidFill>
                </a:ln>
              </p:spPr>
              <p:txBody>
                <a:bodyPr wrap="square" lIns="36000" tIns="36000" rIns="36000" bIns="36000" rtlCol="0">
                  <a:spAutoFit/>
                </a:bodyPr>
                <a:lstStyle/>
                <a:p>
                  <a:pPr marL="171450" indent="-171450">
                    <a:buClr>
                      <a:srgbClr val="0033A0"/>
                    </a:buClr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200" dirty="0">
                      <a:solidFill>
                        <a:schemeClr val="tx2"/>
                      </a:solidFill>
                    </a:rPr>
                    <a:t>is vanishingly small at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</m:sSub>
                    </m:oMath>
                  </a14:m>
                  <a:r>
                    <a:rPr lang="en-US" sz="1200" b="0" dirty="0">
                      <a:solidFill>
                        <a:schemeClr val="tx2"/>
                      </a:solidFill>
                      <a:ea typeface="Cambria Math" panose="02040503050406030204" pitchFamily="18" charset="0"/>
                    </a:rPr>
                    <a:t> for most solid materials, </a:t>
                  </a:r>
                  <a:r>
                    <a:rPr lang="en-US" sz="1200" b="1" dirty="0">
                      <a:solidFill>
                        <a:srgbClr val="0033A0"/>
                      </a:solidFill>
                      <a:ea typeface="Cambria Math" panose="02040503050406030204" pitchFamily="18" charset="0"/>
                    </a:rPr>
                    <a:t>but He II has an unmistakable peak at its transition from He I to He II</a:t>
                  </a:r>
                </a:p>
                <a:p>
                  <a:pPr>
                    <a:buClr>
                      <a:srgbClr val="0033A0"/>
                    </a:buClr>
                  </a:pPr>
                  <a:endParaRPr lang="en-US" sz="1200" b="0" dirty="0">
                    <a:solidFill>
                      <a:schemeClr val="tx2"/>
                    </a:solidFill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952F013-B28F-4F65-8550-4AAFF5C82B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6419" y="1655540"/>
                  <a:ext cx="3336313" cy="825666"/>
                </a:xfrm>
                <a:prstGeom prst="rect">
                  <a:avLst/>
                </a:prstGeom>
                <a:blipFill>
                  <a:blip r:embed="rId8"/>
                  <a:stretch>
                    <a:fillRect l="-1273" t="-2190" r="-2000"/>
                  </a:stretch>
                </a:blipFill>
                <a:ln w="12700">
                  <a:solidFill>
                    <a:schemeClr val="accent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E1A88334-FA3B-4C1F-9E7A-4130F1939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5A80-7882-4FA0-9FAE-7AB6D2406CD7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9752DFAC-6E5A-4557-AF07-AA9548E9F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8EDCF5E-6EF8-43AF-96FF-72A7CF319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1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4332C6F9-171D-4752-B9AE-00F6CA6A5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924" y="1827642"/>
            <a:ext cx="4450982" cy="418031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03A4D47-6ECC-4D8F-BA0E-E27DB2361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 of transient results</a:t>
            </a:r>
            <a:br>
              <a:rPr lang="en-US" dirty="0"/>
            </a:br>
            <a:r>
              <a:rPr lang="en-US" sz="2000" dirty="0"/>
              <a:t>Example: D11T GE-02</a:t>
            </a:r>
            <a:endParaRPr lang="en-NL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1D5BA9-E544-41AE-A52F-71F40BF270AA}"/>
              </a:ext>
            </a:extLst>
          </p:cNvPr>
          <p:cNvSpPr txBox="1"/>
          <p:nvPr/>
        </p:nvSpPr>
        <p:spPr>
          <a:xfrm>
            <a:off x="8125818" y="6100782"/>
            <a:ext cx="40661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i="1" dirty="0">
                <a:solidFill>
                  <a:srgbClr val="0033A0"/>
                </a:solidFill>
              </a:rPr>
              <a:t>Material data from:  </a:t>
            </a:r>
            <a:r>
              <a:rPr lang="en-GB" sz="1000" dirty="0" err="1">
                <a:solidFill>
                  <a:schemeClr val="tx2"/>
                </a:solidFill>
              </a:rPr>
              <a:t>HePak</a:t>
            </a:r>
            <a:r>
              <a:rPr lang="en-GB" sz="1000" dirty="0">
                <a:solidFill>
                  <a:schemeClr val="tx2"/>
                </a:solidFill>
              </a:rPr>
              <a:t>, </a:t>
            </a:r>
            <a:r>
              <a:rPr lang="en-GB" sz="1000" dirty="0" err="1">
                <a:solidFill>
                  <a:schemeClr val="tx2"/>
                </a:solidFill>
              </a:rPr>
              <a:t>Cryocomp</a:t>
            </a:r>
            <a:r>
              <a:rPr lang="en-GB" sz="1000" dirty="0">
                <a:solidFill>
                  <a:schemeClr val="tx2"/>
                </a:solidFill>
              </a:rPr>
              <a:t>, MATPRO</a:t>
            </a:r>
            <a:endParaRPr lang="en-GB" sz="1000" b="1" dirty="0">
              <a:solidFill>
                <a:srgbClr val="0033A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E5EE19-7774-4ECA-974F-DA2190A90DEC}"/>
              </a:ext>
            </a:extLst>
          </p:cNvPr>
          <p:cNvSpPr txBox="1"/>
          <p:nvPr/>
        </p:nvSpPr>
        <p:spPr>
          <a:xfrm>
            <a:off x="7890066" y="1603062"/>
            <a:ext cx="41448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Specific heat of (some) constituent materials of coil sample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AB084A-D005-41E3-B2CF-9E81577A18BE}"/>
                  </a:ext>
                </a:extLst>
              </p:cNvPr>
              <p:cNvSpPr txBox="1"/>
              <p:nvPr/>
            </p:nvSpPr>
            <p:spPr>
              <a:xfrm>
                <a:off x="221988" y="1792270"/>
                <a:ext cx="3263240" cy="37240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>
                    <a:solidFill>
                      <a:schemeClr val="tx2"/>
                    </a:solidFill>
                  </a:rPr>
                  <a:t>Time constant of sample defined as:</a:t>
                </a: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33CC33"/>
                        </a:solidFill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GB" dirty="0"/>
                  <a:t> </a:t>
                </a:r>
                <a:r>
                  <a:rPr lang="en-GB" sz="1400" dirty="0">
                    <a:solidFill>
                      <a:schemeClr val="tx2"/>
                    </a:solidFill>
                  </a:rPr>
                  <a:t>refers to different contributions to the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time constant:</a:t>
                </a:r>
              </a:p>
              <a:p>
                <a:pPr marL="182250" lvl="1"/>
                <a:endParaRPr lang="en-GB" sz="1400" dirty="0">
                  <a:solidFill>
                    <a:schemeClr val="tx2"/>
                  </a:solidFill>
                </a:endParaRP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Materials that make up the coil sample 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(Cu, Nb</a:t>
                </a:r>
                <a:r>
                  <a:rPr lang="en-GB" sz="1400" baseline="-25000" dirty="0">
                    <a:solidFill>
                      <a:schemeClr val="tx2"/>
                    </a:solidFill>
                  </a:rPr>
                  <a:t>3</a:t>
                </a:r>
                <a:r>
                  <a:rPr lang="en-GB" sz="1400" dirty="0">
                    <a:solidFill>
                      <a:schemeClr val="tx2"/>
                    </a:solidFill>
                  </a:rPr>
                  <a:t>Sn,epoxy, glass fibre…) </a:t>
                </a: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endParaRPr lang="en-GB" sz="1400" dirty="0">
                  <a:solidFill>
                    <a:schemeClr val="tx2"/>
                  </a:solidFill>
                </a:endParaRP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Additional insulation, glue, </a:t>
                </a:r>
                <a:r>
                  <a:rPr lang="en-GB" sz="1400" dirty="0">
                    <a:solidFill>
                      <a:srgbClr val="33CC33"/>
                    </a:solidFill>
                  </a:rPr>
                  <a:t>He that has penetrated/permeated the sample…</a:t>
                </a:r>
                <a:endParaRPr lang="en-GB" dirty="0">
                  <a:solidFill>
                    <a:srgbClr val="33CC33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AB084A-D005-41E3-B2CF-9E81577A1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1792270"/>
                <a:ext cx="3263240" cy="3724096"/>
              </a:xfrm>
              <a:prstGeom prst="rect">
                <a:avLst/>
              </a:prstGeom>
              <a:blipFill>
                <a:blip r:embed="rId3"/>
                <a:stretch>
                  <a:fillRect l="-3358" t="-1473" r="-27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08A536-C065-47D3-A0D8-50B914225FD6}"/>
                  </a:ext>
                </a:extLst>
              </p:cNvPr>
              <p:cNvSpPr txBox="1"/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rgbClr val="33CC33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2400" b="0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GB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 smtClean="0">
                                      <a:solidFill>
                                        <a:srgbClr val="33CC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solidFill>
                                            <a:srgbClr val="33CC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>
                                          <a:solidFill>
                                            <a:srgbClr val="33CC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sz="2400" b="0" i="1">
                                          <a:solidFill>
                                            <a:srgbClr val="33CC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rgbClr val="33CC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GB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08A536-C065-47D3-A0D8-50B914225F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2">
            <a:extLst>
              <a:ext uri="{FF2B5EF4-FFF2-40B4-BE49-F238E27FC236}">
                <a16:creationId xmlns:a16="http://schemas.microsoft.com/office/drawing/2014/main" id="{19219CE8-E588-4B01-9B39-494FC4E98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707" y="1187901"/>
            <a:ext cx="3814187" cy="28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2B2DD4B-9015-4FB4-B56F-7929333553E8}"/>
              </a:ext>
            </a:extLst>
          </p:cNvPr>
          <p:cNvSpPr txBox="1"/>
          <p:nvPr/>
        </p:nvSpPr>
        <p:spPr>
          <a:xfrm>
            <a:off x="4021510" y="1176162"/>
            <a:ext cx="3368438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Example: D11T GE-02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54A9DB-B5EF-44DC-A786-E0ADC8F11A7C}"/>
              </a:ext>
            </a:extLst>
          </p:cNvPr>
          <p:cNvGrpSpPr/>
          <p:nvPr/>
        </p:nvGrpSpPr>
        <p:grpSpPr>
          <a:xfrm>
            <a:off x="4979254" y="4399456"/>
            <a:ext cx="2498241" cy="1624593"/>
            <a:chOff x="4392985" y="4306232"/>
            <a:chExt cx="2498241" cy="162459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065F171-6AE7-4F53-BAF0-10733E909EA1}"/>
                </a:ext>
              </a:extLst>
            </p:cNvPr>
            <p:cNvGrpSpPr/>
            <p:nvPr/>
          </p:nvGrpSpPr>
          <p:grpSpPr>
            <a:xfrm>
              <a:off x="4536258" y="4306232"/>
              <a:ext cx="1357090" cy="1249575"/>
              <a:chOff x="1292091" y="4998608"/>
              <a:chExt cx="1357090" cy="1249575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FAA62A19-8F0A-4EF9-A410-ED2094AE57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46555" t="19553" r="6705" b="16636"/>
              <a:stretch/>
            </p:blipFill>
            <p:spPr>
              <a:xfrm>
                <a:off x="1292091" y="4998608"/>
                <a:ext cx="1220387" cy="1249575"/>
              </a:xfrm>
              <a:prstGeom prst="rect">
                <a:avLst/>
              </a:prstGeom>
              <a:ln w="19050">
                <a:solidFill>
                  <a:schemeClr val="accent1"/>
                </a:solidFill>
              </a:ln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7CD56AD-6B28-48D4-83C9-9FD6A910669C}"/>
                  </a:ext>
                </a:extLst>
              </p:cNvPr>
              <p:cNvSpPr txBox="1"/>
              <p:nvPr/>
            </p:nvSpPr>
            <p:spPr>
              <a:xfrm>
                <a:off x="1798153" y="5013204"/>
                <a:ext cx="851028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200" b="1" dirty="0"/>
                  <a:t>11T-GE02</a:t>
                </a:r>
                <a:endParaRPr lang="en-NL" sz="1200" b="1" dirty="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669AEA73-6D0B-48E3-9467-1E9C60172AE1}"/>
                  </a:ext>
                </a:extLst>
              </p:cNvPr>
              <p:cNvSpPr/>
              <p:nvPr/>
            </p:nvSpPr>
            <p:spPr>
              <a:xfrm>
                <a:off x="1634740" y="5353702"/>
                <a:ext cx="796040" cy="786748"/>
              </a:xfrm>
              <a:custGeom>
                <a:avLst/>
                <a:gdLst>
                  <a:gd name="connsiteX0" fmla="*/ 0 w 2447925"/>
                  <a:gd name="connsiteY0" fmla="*/ 2047875 h 2419350"/>
                  <a:gd name="connsiteX1" fmla="*/ 657225 w 2447925"/>
                  <a:gd name="connsiteY1" fmla="*/ 1090613 h 2419350"/>
                  <a:gd name="connsiteX2" fmla="*/ 652463 w 2447925"/>
                  <a:gd name="connsiteY2" fmla="*/ 1023938 h 2419350"/>
                  <a:gd name="connsiteX3" fmla="*/ 1314450 w 2447925"/>
                  <a:gd name="connsiteY3" fmla="*/ 0 h 2419350"/>
                  <a:gd name="connsiteX4" fmla="*/ 1528763 w 2447925"/>
                  <a:gd name="connsiteY4" fmla="*/ 100013 h 2419350"/>
                  <a:gd name="connsiteX5" fmla="*/ 1728788 w 2447925"/>
                  <a:gd name="connsiteY5" fmla="*/ 195263 h 2419350"/>
                  <a:gd name="connsiteX6" fmla="*/ 1885950 w 2447925"/>
                  <a:gd name="connsiteY6" fmla="*/ 280988 h 2419350"/>
                  <a:gd name="connsiteX7" fmla="*/ 2062163 w 2447925"/>
                  <a:gd name="connsiteY7" fmla="*/ 400050 h 2419350"/>
                  <a:gd name="connsiteX8" fmla="*/ 2276475 w 2447925"/>
                  <a:gd name="connsiteY8" fmla="*/ 552450 h 2419350"/>
                  <a:gd name="connsiteX9" fmla="*/ 2447925 w 2447925"/>
                  <a:gd name="connsiteY9" fmla="*/ 728663 h 2419350"/>
                  <a:gd name="connsiteX10" fmla="*/ 823913 w 2447925"/>
                  <a:gd name="connsiteY10" fmla="*/ 2419350 h 2419350"/>
                  <a:gd name="connsiteX11" fmla="*/ 719138 w 2447925"/>
                  <a:gd name="connsiteY11" fmla="*/ 2347913 h 2419350"/>
                  <a:gd name="connsiteX12" fmla="*/ 571500 w 2447925"/>
                  <a:gd name="connsiteY12" fmla="*/ 2262188 h 2419350"/>
                  <a:gd name="connsiteX13" fmla="*/ 452438 w 2447925"/>
                  <a:gd name="connsiteY13" fmla="*/ 2200275 h 2419350"/>
                  <a:gd name="connsiteX14" fmla="*/ 295275 w 2447925"/>
                  <a:gd name="connsiteY14" fmla="*/ 2138363 h 2419350"/>
                  <a:gd name="connsiteX15" fmla="*/ 119063 w 2447925"/>
                  <a:gd name="connsiteY15" fmla="*/ 2081213 h 2419350"/>
                  <a:gd name="connsiteX16" fmla="*/ 0 w 2447925"/>
                  <a:gd name="connsiteY16" fmla="*/ 2047875 h 241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47925" h="2419350">
                    <a:moveTo>
                      <a:pt x="0" y="2047875"/>
                    </a:moveTo>
                    <a:lnTo>
                      <a:pt x="657225" y="1090613"/>
                    </a:lnTo>
                    <a:lnTo>
                      <a:pt x="652463" y="1023938"/>
                    </a:lnTo>
                    <a:lnTo>
                      <a:pt x="1314450" y="0"/>
                    </a:lnTo>
                    <a:lnTo>
                      <a:pt x="1528763" y="100013"/>
                    </a:lnTo>
                    <a:lnTo>
                      <a:pt x="1728788" y="195263"/>
                    </a:lnTo>
                    <a:lnTo>
                      <a:pt x="1885950" y="280988"/>
                    </a:lnTo>
                    <a:lnTo>
                      <a:pt x="2062163" y="400050"/>
                    </a:lnTo>
                    <a:lnTo>
                      <a:pt x="2276475" y="552450"/>
                    </a:lnTo>
                    <a:lnTo>
                      <a:pt x="2447925" y="728663"/>
                    </a:lnTo>
                    <a:lnTo>
                      <a:pt x="823913" y="2419350"/>
                    </a:lnTo>
                    <a:lnTo>
                      <a:pt x="719138" y="2347913"/>
                    </a:lnTo>
                    <a:lnTo>
                      <a:pt x="571500" y="2262188"/>
                    </a:lnTo>
                    <a:lnTo>
                      <a:pt x="452438" y="2200275"/>
                    </a:lnTo>
                    <a:lnTo>
                      <a:pt x="295275" y="2138363"/>
                    </a:lnTo>
                    <a:lnTo>
                      <a:pt x="119063" y="2081213"/>
                    </a:lnTo>
                    <a:lnTo>
                      <a:pt x="0" y="2047875"/>
                    </a:lnTo>
                    <a:close/>
                  </a:path>
                </a:pathLst>
              </a:custGeom>
              <a:noFill/>
              <a:ln w="19050">
                <a:solidFill>
                  <a:srgbClr val="33CC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AAD48BC-5823-42E7-BA43-015B25669BAE}"/>
                </a:ext>
              </a:extLst>
            </p:cNvPr>
            <p:cNvSpPr txBox="1"/>
            <p:nvPr/>
          </p:nvSpPr>
          <p:spPr>
            <a:xfrm>
              <a:off x="5574232" y="4931019"/>
              <a:ext cx="131699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Outer layer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CE25DF5-4361-4E13-9317-41C8A94B8E66}"/>
                </a:ext>
              </a:extLst>
            </p:cNvPr>
            <p:cNvSpPr txBox="1"/>
            <p:nvPr/>
          </p:nvSpPr>
          <p:spPr>
            <a:xfrm>
              <a:off x="5565219" y="5272755"/>
              <a:ext cx="131699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Inner layer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37E6068-D4C0-4694-B63C-7FF0B17DA886}"/>
                </a:ext>
              </a:extLst>
            </p:cNvPr>
            <p:cNvCxnSpPr>
              <a:cxnSpLocks/>
              <a:endCxn id="22" idx="1"/>
            </p:cNvCxnSpPr>
            <p:nvPr/>
          </p:nvCxnSpPr>
          <p:spPr>
            <a:xfrm flipH="1">
              <a:off x="5574232" y="5023352"/>
              <a:ext cx="25907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96CC417-FA1A-4099-8244-D0CC780E2D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77702" y="5355307"/>
              <a:ext cx="4556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48DDC056-5358-4EDF-9F8E-6DC4C4E9E9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97728" y="5419125"/>
              <a:ext cx="88922" cy="270853"/>
            </a:xfrm>
            <a:prstGeom prst="straightConnector1">
              <a:avLst/>
            </a:prstGeom>
            <a:ln>
              <a:tailEnd type="triangle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33F1C46-042A-4024-B79D-7FC977AFC736}"/>
                </a:ext>
              </a:extLst>
            </p:cNvPr>
            <p:cNvSpPr txBox="1"/>
            <p:nvPr/>
          </p:nvSpPr>
          <p:spPr>
            <a:xfrm>
              <a:off x="4392985" y="5746159"/>
              <a:ext cx="131699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He II contact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EAD0C8B-5799-48E6-B096-7BBE60D790AD}"/>
              </a:ext>
            </a:extLst>
          </p:cNvPr>
          <p:cNvSpPr txBox="1"/>
          <p:nvPr/>
        </p:nvSpPr>
        <p:spPr>
          <a:xfrm>
            <a:off x="2710519" y="5593591"/>
            <a:ext cx="2088000" cy="62670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D11T GE-02 inner layer shows He signature </a:t>
            </a:r>
            <a:r>
              <a:rPr lang="en-US" sz="1200" dirty="0">
                <a:solidFill>
                  <a:schemeClr val="tx2"/>
                </a:solidFill>
              </a:rPr>
              <a:t>(</a:t>
            </a:r>
            <a:r>
              <a:rPr lang="en-GB" sz="1200" dirty="0">
                <a:solidFill>
                  <a:schemeClr val="tx2"/>
                </a:solidFill>
              </a:rPr>
              <a:t>0.32% by volume fraction estimated)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A782FE0-3AEE-40C0-B521-EB20B38135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83923" y="1827642"/>
            <a:ext cx="4495325" cy="41796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C6E119-67E5-4DD3-9170-180C1433D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A872E-C527-4EA7-BD89-B6DB8DB731A2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E62DFB0-B7CF-4B75-A3E0-5B21422FC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F3AC12-F074-424A-96CB-BDE219092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10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030C06C3-69C6-4778-86A0-DA6FDB6269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58" t="2597" r="20635"/>
          <a:stretch/>
        </p:blipFill>
        <p:spPr>
          <a:xfrm rot="5400000">
            <a:off x="7868425" y="4517915"/>
            <a:ext cx="1215978" cy="2233430"/>
          </a:xfrm>
          <a:prstGeom prst="rect">
            <a:avLst/>
          </a:prstGeom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D8E9C58-5117-4228-80EB-D72FD0E080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71568"/>
              </p:ext>
            </p:extLst>
          </p:nvPr>
        </p:nvGraphicFramePr>
        <p:xfrm>
          <a:off x="407987" y="1310640"/>
          <a:ext cx="11376024" cy="36079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6686">
                  <a:extLst>
                    <a:ext uri="{9D8B030D-6E8A-4147-A177-3AD203B41FA5}">
                      <a16:colId xmlns:a16="http://schemas.microsoft.com/office/drawing/2014/main" val="3252485066"/>
                    </a:ext>
                  </a:extLst>
                </a:gridCol>
                <a:gridCol w="444419">
                  <a:extLst>
                    <a:ext uri="{9D8B030D-6E8A-4147-A177-3AD203B41FA5}">
                      <a16:colId xmlns:a16="http://schemas.microsoft.com/office/drawing/2014/main" val="854709040"/>
                    </a:ext>
                  </a:extLst>
                </a:gridCol>
                <a:gridCol w="899676">
                  <a:extLst>
                    <a:ext uri="{9D8B030D-6E8A-4147-A177-3AD203B41FA5}">
                      <a16:colId xmlns:a16="http://schemas.microsoft.com/office/drawing/2014/main" val="1195295669"/>
                    </a:ext>
                  </a:extLst>
                </a:gridCol>
                <a:gridCol w="520294">
                  <a:extLst>
                    <a:ext uri="{9D8B030D-6E8A-4147-A177-3AD203B41FA5}">
                      <a16:colId xmlns:a16="http://schemas.microsoft.com/office/drawing/2014/main" val="1398250777"/>
                    </a:ext>
                  </a:extLst>
                </a:gridCol>
                <a:gridCol w="1214021">
                  <a:extLst>
                    <a:ext uri="{9D8B030D-6E8A-4147-A177-3AD203B41FA5}">
                      <a16:colId xmlns:a16="http://schemas.microsoft.com/office/drawing/2014/main" val="2797959377"/>
                    </a:ext>
                  </a:extLst>
                </a:gridCol>
                <a:gridCol w="739794">
                  <a:extLst>
                    <a:ext uri="{9D8B030D-6E8A-4147-A177-3AD203B41FA5}">
                      <a16:colId xmlns:a16="http://schemas.microsoft.com/office/drawing/2014/main" val="2014160146"/>
                    </a:ext>
                  </a:extLst>
                </a:gridCol>
                <a:gridCol w="520294">
                  <a:extLst>
                    <a:ext uri="{9D8B030D-6E8A-4147-A177-3AD203B41FA5}">
                      <a16:colId xmlns:a16="http://schemas.microsoft.com/office/drawing/2014/main" val="2821861651"/>
                    </a:ext>
                  </a:extLst>
                </a:gridCol>
                <a:gridCol w="1506686">
                  <a:extLst>
                    <a:ext uri="{9D8B030D-6E8A-4147-A177-3AD203B41FA5}">
                      <a16:colId xmlns:a16="http://schemas.microsoft.com/office/drawing/2014/main" val="1299453415"/>
                    </a:ext>
                  </a:extLst>
                </a:gridCol>
                <a:gridCol w="1195052">
                  <a:extLst>
                    <a:ext uri="{9D8B030D-6E8A-4147-A177-3AD203B41FA5}">
                      <a16:colId xmlns:a16="http://schemas.microsoft.com/office/drawing/2014/main" val="4131064946"/>
                    </a:ext>
                  </a:extLst>
                </a:gridCol>
                <a:gridCol w="2829102">
                  <a:extLst>
                    <a:ext uri="{9D8B030D-6E8A-4147-A177-3AD203B41FA5}">
                      <a16:colId xmlns:a16="http://schemas.microsoft.com/office/drawing/2014/main" val="3968373156"/>
                    </a:ext>
                  </a:extLst>
                </a:gridCol>
              </a:tblGrid>
              <a:tr h="3480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Cryolab Name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MQXF / 11 T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Production / Prototype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Manufacturer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Type of test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Period of testing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# Meas. Runs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He content?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Comments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Coil trace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534603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D11T Proto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11 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Prototype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CERN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He II Heat Transfer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2017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Induction heating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In-house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2419372379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MQXF LARP07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MQXF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Prototype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USA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He II Heat Transfer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2018/19/20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u="none" strike="noStrike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Induction heating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LARP (tested in MQXFS3)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330753551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D11T GE02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11 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Production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CERN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He II Heat Transfer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FDA40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Induction and Joule Heating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Coil GE02 (HCMBH_C005-01000002)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1979076563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MQXF P06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MQXF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Production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USA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He II Heat Transfer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Feb-21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33CC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Joule Heating , Press + Sat conditions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Coil P06, MQXFAP1b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3083218538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MQXF CR108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MQXF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Production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CERN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He II Heat Transfer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Oct-21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Joule Heating, saturated cond.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Coil CR108 S5 cut, CR108-S5-840-975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2482142709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D11T GE11-LJ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11T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Production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CERN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He II content / cycling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Summer 2021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Virgin coil, layer jump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Coil C11, GE11, connection side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3296269991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D11T GE11-SS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11T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Production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CERN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He II content / cycling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Summer 2021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Virgin coil, straight section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Coil C11, GE11, connection side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271459152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A3B54BA-4B9B-4CFC-9B06-37C9A91D4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measured samples @ the Cryolab</a:t>
            </a:r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D224218-EF5F-44F9-8509-BE206D209DB6}"/>
              </a:ext>
            </a:extLst>
          </p:cNvPr>
          <p:cNvGrpSpPr/>
          <p:nvPr/>
        </p:nvGrpSpPr>
        <p:grpSpPr>
          <a:xfrm>
            <a:off x="4965220" y="4972092"/>
            <a:ext cx="2313885" cy="1275448"/>
            <a:chOff x="4723429" y="4972862"/>
            <a:chExt cx="2313885" cy="1275448"/>
          </a:xfrm>
        </p:grpSpPr>
        <p:pic>
          <p:nvPicPr>
            <p:cNvPr id="10" name="Picture 9" descr="Chart, diagram&#10;&#10;Description automatically generated">
              <a:extLst>
                <a:ext uri="{FF2B5EF4-FFF2-40B4-BE49-F238E27FC236}">
                  <a16:creationId xmlns:a16="http://schemas.microsoft.com/office/drawing/2014/main" id="{F89AEB88-D167-4541-A820-FCBA69C310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432" t="3104" r="20065" b="7336"/>
            <a:stretch/>
          </p:blipFill>
          <p:spPr>
            <a:xfrm rot="16200000">
              <a:off x="5308035" y="4519032"/>
              <a:ext cx="1225129" cy="223342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51A1DF-1966-4C4F-BD89-3B094A5DE544}"/>
                </a:ext>
              </a:extLst>
            </p:cNvPr>
            <p:cNvSpPr txBox="1"/>
            <p:nvPr/>
          </p:nvSpPr>
          <p:spPr>
            <a:xfrm>
              <a:off x="4723429" y="4972862"/>
              <a:ext cx="146633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11T-GE11-SS</a:t>
              </a:r>
              <a:endParaRPr lang="en-NL" sz="1200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52F5C20-E68F-4CF0-BDDA-07DC08191273}"/>
              </a:ext>
            </a:extLst>
          </p:cNvPr>
          <p:cNvSpPr txBox="1"/>
          <p:nvPr/>
        </p:nvSpPr>
        <p:spPr>
          <a:xfrm>
            <a:off x="7278877" y="4971267"/>
            <a:ext cx="12112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11T-GE11-LJ</a:t>
            </a:r>
            <a:endParaRPr lang="en-NL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C33C6F5-46FF-485F-85BD-9D5F282032F6}"/>
              </a:ext>
            </a:extLst>
          </p:cNvPr>
          <p:cNvGrpSpPr/>
          <p:nvPr/>
        </p:nvGrpSpPr>
        <p:grpSpPr>
          <a:xfrm>
            <a:off x="9593129" y="4968414"/>
            <a:ext cx="2023153" cy="1294721"/>
            <a:chOff x="9535921" y="4962369"/>
            <a:chExt cx="2023153" cy="1294721"/>
          </a:xfrm>
        </p:grpSpPr>
        <p:pic>
          <p:nvPicPr>
            <p:cNvPr id="12" name="Picture 11" descr="Diagram&#10;&#10;Description automatically generated">
              <a:extLst>
                <a:ext uri="{FF2B5EF4-FFF2-40B4-BE49-F238E27FC236}">
                  <a16:creationId xmlns:a16="http://schemas.microsoft.com/office/drawing/2014/main" id="{6822B255-47BC-4A85-94D7-FB34FDD91F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198" t="3365" b="26822"/>
            <a:stretch/>
          </p:blipFill>
          <p:spPr>
            <a:xfrm>
              <a:off x="9614943" y="5012688"/>
              <a:ext cx="1944131" cy="124440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0397836-A1EB-421A-8573-D821BF0DA9FD}"/>
                </a:ext>
              </a:extLst>
            </p:cNvPr>
            <p:cNvSpPr txBox="1"/>
            <p:nvPr/>
          </p:nvSpPr>
          <p:spPr>
            <a:xfrm>
              <a:off x="9535921" y="4962369"/>
              <a:ext cx="146633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MQXF-CR108-S5</a:t>
              </a:r>
              <a:endParaRPr lang="en-NL" sz="120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7765DB6-6925-4E9C-95B7-4E78ECAB79EA}"/>
                </a:ext>
              </a:extLst>
            </p:cNvPr>
            <p:cNvSpPr/>
            <p:nvPr/>
          </p:nvSpPr>
          <p:spPr>
            <a:xfrm>
              <a:off x="9645344" y="5667993"/>
              <a:ext cx="669132" cy="564356"/>
            </a:xfrm>
            <a:custGeom>
              <a:avLst/>
              <a:gdLst>
                <a:gd name="connsiteX0" fmla="*/ 226219 w 669132"/>
                <a:gd name="connsiteY0" fmla="*/ 0 h 564356"/>
                <a:gd name="connsiteX1" fmla="*/ 669132 w 669132"/>
                <a:gd name="connsiteY1" fmla="*/ 447675 h 564356"/>
                <a:gd name="connsiteX2" fmla="*/ 595313 w 669132"/>
                <a:gd name="connsiteY2" fmla="*/ 495300 h 564356"/>
                <a:gd name="connsiteX3" fmla="*/ 504825 w 669132"/>
                <a:gd name="connsiteY3" fmla="*/ 564356 h 564356"/>
                <a:gd name="connsiteX4" fmla="*/ 0 w 669132"/>
                <a:gd name="connsiteY4" fmla="*/ 183356 h 564356"/>
                <a:gd name="connsiteX5" fmla="*/ 109538 w 669132"/>
                <a:gd name="connsiteY5" fmla="*/ 80962 h 564356"/>
                <a:gd name="connsiteX6" fmla="*/ 226219 w 669132"/>
                <a:gd name="connsiteY6" fmla="*/ 0 h 564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9132" h="564356">
                  <a:moveTo>
                    <a:pt x="226219" y="0"/>
                  </a:moveTo>
                  <a:lnTo>
                    <a:pt x="669132" y="447675"/>
                  </a:lnTo>
                  <a:lnTo>
                    <a:pt x="595313" y="495300"/>
                  </a:lnTo>
                  <a:lnTo>
                    <a:pt x="504825" y="564356"/>
                  </a:lnTo>
                  <a:lnTo>
                    <a:pt x="0" y="183356"/>
                  </a:lnTo>
                  <a:lnTo>
                    <a:pt x="109538" y="80962"/>
                  </a:lnTo>
                  <a:lnTo>
                    <a:pt x="226219" y="0"/>
                  </a:lnTo>
                  <a:close/>
                </a:path>
              </a:pathLst>
            </a:cu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649B83-C779-40B9-8478-85B05108CDEB}"/>
              </a:ext>
            </a:extLst>
          </p:cNvPr>
          <p:cNvGrpSpPr/>
          <p:nvPr/>
        </p:nvGrpSpPr>
        <p:grpSpPr>
          <a:xfrm>
            <a:off x="484262" y="4998608"/>
            <a:ext cx="2096797" cy="1249575"/>
            <a:chOff x="415682" y="4998608"/>
            <a:chExt cx="2096797" cy="124957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F88738F-BA3F-49BE-9E8E-0BE9EC0FE6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2989" t="19553" r="6704" b="16636"/>
            <a:stretch/>
          </p:blipFill>
          <p:spPr>
            <a:xfrm>
              <a:off x="415682" y="4998608"/>
              <a:ext cx="2096797" cy="124957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CCD0C9-795B-408C-8B13-0D7FF703D4E0}"/>
                </a:ext>
              </a:extLst>
            </p:cNvPr>
            <p:cNvSpPr txBox="1"/>
            <p:nvPr/>
          </p:nvSpPr>
          <p:spPr>
            <a:xfrm>
              <a:off x="423603" y="5000956"/>
              <a:ext cx="85102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11T-GE02</a:t>
              </a:r>
              <a:endParaRPr lang="en-NL" sz="1200" b="1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B03EBAE-B261-48FD-9B34-9D54740D8096}"/>
                </a:ext>
              </a:extLst>
            </p:cNvPr>
            <p:cNvSpPr/>
            <p:nvPr/>
          </p:nvSpPr>
          <p:spPr>
            <a:xfrm>
              <a:off x="1634740" y="5353702"/>
              <a:ext cx="796040" cy="786748"/>
            </a:xfrm>
            <a:custGeom>
              <a:avLst/>
              <a:gdLst>
                <a:gd name="connsiteX0" fmla="*/ 0 w 2447925"/>
                <a:gd name="connsiteY0" fmla="*/ 2047875 h 2419350"/>
                <a:gd name="connsiteX1" fmla="*/ 657225 w 2447925"/>
                <a:gd name="connsiteY1" fmla="*/ 1090613 h 2419350"/>
                <a:gd name="connsiteX2" fmla="*/ 652463 w 2447925"/>
                <a:gd name="connsiteY2" fmla="*/ 1023938 h 2419350"/>
                <a:gd name="connsiteX3" fmla="*/ 1314450 w 2447925"/>
                <a:gd name="connsiteY3" fmla="*/ 0 h 2419350"/>
                <a:gd name="connsiteX4" fmla="*/ 1528763 w 2447925"/>
                <a:gd name="connsiteY4" fmla="*/ 100013 h 2419350"/>
                <a:gd name="connsiteX5" fmla="*/ 1728788 w 2447925"/>
                <a:gd name="connsiteY5" fmla="*/ 195263 h 2419350"/>
                <a:gd name="connsiteX6" fmla="*/ 1885950 w 2447925"/>
                <a:gd name="connsiteY6" fmla="*/ 280988 h 2419350"/>
                <a:gd name="connsiteX7" fmla="*/ 2062163 w 2447925"/>
                <a:gd name="connsiteY7" fmla="*/ 400050 h 2419350"/>
                <a:gd name="connsiteX8" fmla="*/ 2276475 w 2447925"/>
                <a:gd name="connsiteY8" fmla="*/ 552450 h 2419350"/>
                <a:gd name="connsiteX9" fmla="*/ 2447925 w 2447925"/>
                <a:gd name="connsiteY9" fmla="*/ 728663 h 2419350"/>
                <a:gd name="connsiteX10" fmla="*/ 823913 w 2447925"/>
                <a:gd name="connsiteY10" fmla="*/ 2419350 h 2419350"/>
                <a:gd name="connsiteX11" fmla="*/ 719138 w 2447925"/>
                <a:gd name="connsiteY11" fmla="*/ 2347913 h 2419350"/>
                <a:gd name="connsiteX12" fmla="*/ 571500 w 2447925"/>
                <a:gd name="connsiteY12" fmla="*/ 2262188 h 2419350"/>
                <a:gd name="connsiteX13" fmla="*/ 452438 w 2447925"/>
                <a:gd name="connsiteY13" fmla="*/ 2200275 h 2419350"/>
                <a:gd name="connsiteX14" fmla="*/ 295275 w 2447925"/>
                <a:gd name="connsiteY14" fmla="*/ 2138363 h 2419350"/>
                <a:gd name="connsiteX15" fmla="*/ 119063 w 2447925"/>
                <a:gd name="connsiteY15" fmla="*/ 2081213 h 2419350"/>
                <a:gd name="connsiteX16" fmla="*/ 0 w 2447925"/>
                <a:gd name="connsiteY16" fmla="*/ 2047875 h 241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47925" h="2419350">
                  <a:moveTo>
                    <a:pt x="0" y="2047875"/>
                  </a:moveTo>
                  <a:lnTo>
                    <a:pt x="657225" y="1090613"/>
                  </a:lnTo>
                  <a:lnTo>
                    <a:pt x="652463" y="1023938"/>
                  </a:lnTo>
                  <a:lnTo>
                    <a:pt x="1314450" y="0"/>
                  </a:lnTo>
                  <a:lnTo>
                    <a:pt x="1528763" y="100013"/>
                  </a:lnTo>
                  <a:lnTo>
                    <a:pt x="1728788" y="195263"/>
                  </a:lnTo>
                  <a:lnTo>
                    <a:pt x="1885950" y="280988"/>
                  </a:lnTo>
                  <a:lnTo>
                    <a:pt x="2062163" y="400050"/>
                  </a:lnTo>
                  <a:lnTo>
                    <a:pt x="2276475" y="552450"/>
                  </a:lnTo>
                  <a:lnTo>
                    <a:pt x="2447925" y="728663"/>
                  </a:lnTo>
                  <a:lnTo>
                    <a:pt x="823913" y="2419350"/>
                  </a:lnTo>
                  <a:lnTo>
                    <a:pt x="719138" y="2347913"/>
                  </a:lnTo>
                  <a:lnTo>
                    <a:pt x="571500" y="2262188"/>
                  </a:lnTo>
                  <a:lnTo>
                    <a:pt x="452438" y="2200275"/>
                  </a:lnTo>
                  <a:lnTo>
                    <a:pt x="295275" y="2138363"/>
                  </a:lnTo>
                  <a:lnTo>
                    <a:pt x="119063" y="2081213"/>
                  </a:lnTo>
                  <a:lnTo>
                    <a:pt x="0" y="2047875"/>
                  </a:lnTo>
                  <a:close/>
                </a:path>
              </a:pathLst>
            </a:custGeom>
            <a:noFill/>
            <a:ln w="19050"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9DFB5B-7D36-41C8-A8A0-742F6CDC76B8}"/>
              </a:ext>
            </a:extLst>
          </p:cNvPr>
          <p:cNvGrpSpPr/>
          <p:nvPr/>
        </p:nvGrpSpPr>
        <p:grpSpPr>
          <a:xfrm>
            <a:off x="2648151" y="4996228"/>
            <a:ext cx="2326182" cy="1274172"/>
            <a:chOff x="2571951" y="4996228"/>
            <a:chExt cx="2326182" cy="1274172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CBBD37B-1CA7-4B45-9699-4405837BC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71951" y="5008714"/>
              <a:ext cx="2326182" cy="126168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D670700-291F-4351-A429-E22C2E8C8F2B}"/>
                </a:ext>
              </a:extLst>
            </p:cNvPr>
            <p:cNvSpPr txBox="1"/>
            <p:nvPr/>
          </p:nvSpPr>
          <p:spPr>
            <a:xfrm>
              <a:off x="2591501" y="4996228"/>
              <a:ext cx="85102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MQXF-P06</a:t>
              </a:r>
              <a:endParaRPr lang="en-NL" sz="1200" b="1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FB4859F-3820-490E-87BE-F08523AAB37C}"/>
                </a:ext>
              </a:extLst>
            </p:cNvPr>
            <p:cNvSpPr/>
            <p:nvPr/>
          </p:nvSpPr>
          <p:spPr>
            <a:xfrm>
              <a:off x="4303906" y="5754859"/>
              <a:ext cx="533177" cy="420462"/>
            </a:xfrm>
            <a:custGeom>
              <a:avLst/>
              <a:gdLst>
                <a:gd name="connsiteX0" fmla="*/ 0 w 1002506"/>
                <a:gd name="connsiteY0" fmla="*/ 642937 h 790575"/>
                <a:gd name="connsiteX1" fmla="*/ 735806 w 1002506"/>
                <a:gd name="connsiteY1" fmla="*/ 0 h 790575"/>
                <a:gd name="connsiteX2" fmla="*/ 795338 w 1002506"/>
                <a:gd name="connsiteY2" fmla="*/ 35718 h 790575"/>
                <a:gd name="connsiteX3" fmla="*/ 852488 w 1002506"/>
                <a:gd name="connsiteY3" fmla="*/ 85725 h 790575"/>
                <a:gd name="connsiteX4" fmla="*/ 890588 w 1002506"/>
                <a:gd name="connsiteY4" fmla="*/ 116681 h 790575"/>
                <a:gd name="connsiteX5" fmla="*/ 942975 w 1002506"/>
                <a:gd name="connsiteY5" fmla="*/ 157162 h 790575"/>
                <a:gd name="connsiteX6" fmla="*/ 1002506 w 1002506"/>
                <a:gd name="connsiteY6" fmla="*/ 233362 h 790575"/>
                <a:gd name="connsiteX7" fmla="*/ 214313 w 1002506"/>
                <a:gd name="connsiteY7" fmla="*/ 790575 h 790575"/>
                <a:gd name="connsiteX8" fmla="*/ 0 w 1002506"/>
                <a:gd name="connsiteY8" fmla="*/ 642937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506" h="790575">
                  <a:moveTo>
                    <a:pt x="0" y="642937"/>
                  </a:moveTo>
                  <a:lnTo>
                    <a:pt x="735806" y="0"/>
                  </a:lnTo>
                  <a:lnTo>
                    <a:pt x="795338" y="35718"/>
                  </a:lnTo>
                  <a:lnTo>
                    <a:pt x="852488" y="85725"/>
                  </a:lnTo>
                  <a:lnTo>
                    <a:pt x="890588" y="116681"/>
                  </a:lnTo>
                  <a:lnTo>
                    <a:pt x="942975" y="157162"/>
                  </a:lnTo>
                  <a:lnTo>
                    <a:pt x="1002506" y="233362"/>
                  </a:lnTo>
                  <a:lnTo>
                    <a:pt x="214313" y="790575"/>
                  </a:lnTo>
                  <a:lnTo>
                    <a:pt x="0" y="642937"/>
                  </a:lnTo>
                  <a:close/>
                </a:path>
              </a:pathLst>
            </a:cu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6097849-13D9-4C2E-BEB0-E7C81D7453C9}"/>
              </a:ext>
            </a:extLst>
          </p:cNvPr>
          <p:cNvGrpSpPr/>
          <p:nvPr/>
        </p:nvGrpSpPr>
        <p:grpSpPr>
          <a:xfrm>
            <a:off x="407985" y="1639213"/>
            <a:ext cx="11383160" cy="1857842"/>
            <a:chOff x="407985" y="1639213"/>
            <a:chExt cx="11383160" cy="1857842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6403FF32-A95F-498E-A4AA-BE6B15C9E4A2}"/>
                </a:ext>
              </a:extLst>
            </p:cNvPr>
            <p:cNvSpPr/>
            <p:nvPr/>
          </p:nvSpPr>
          <p:spPr>
            <a:xfrm>
              <a:off x="415120" y="1639213"/>
              <a:ext cx="11376025" cy="1857842"/>
            </a:xfrm>
            <a:prstGeom prst="roundRect">
              <a:avLst>
                <a:gd name="adj" fmla="val 5154"/>
              </a:avLst>
            </a:prstGeom>
            <a:solidFill>
              <a:srgbClr val="FFC000">
                <a:alpha val="20000"/>
              </a:srgbClr>
            </a:solidFill>
            <a:ln w="38100">
              <a:solidFill>
                <a:srgbClr val="FDA403"/>
              </a:solidFill>
              <a:extLst>
                <a:ext uri="{C807C97D-BFC1-408E-A445-0C87EB9F89A2}">
                  <ask:lineSketchStyleProps xmlns:ask="http://schemas.microsoft.com/office/drawing/2018/sketchyshapes" sd="3217429301">
                    <a:custGeom>
                      <a:avLst/>
                      <a:gdLst>
                        <a:gd name="connsiteX0" fmla="*/ 0 w 11376025"/>
                        <a:gd name="connsiteY0" fmla="*/ 119391 h 2316480"/>
                        <a:gd name="connsiteX1" fmla="*/ 119391 w 11376025"/>
                        <a:gd name="connsiteY1" fmla="*/ 0 h 2316480"/>
                        <a:gd name="connsiteX2" fmla="*/ 11256634 w 11376025"/>
                        <a:gd name="connsiteY2" fmla="*/ 0 h 2316480"/>
                        <a:gd name="connsiteX3" fmla="*/ 11376025 w 11376025"/>
                        <a:gd name="connsiteY3" fmla="*/ 119391 h 2316480"/>
                        <a:gd name="connsiteX4" fmla="*/ 11376025 w 11376025"/>
                        <a:gd name="connsiteY4" fmla="*/ 2197089 h 2316480"/>
                        <a:gd name="connsiteX5" fmla="*/ 11256634 w 11376025"/>
                        <a:gd name="connsiteY5" fmla="*/ 2316480 h 2316480"/>
                        <a:gd name="connsiteX6" fmla="*/ 119391 w 11376025"/>
                        <a:gd name="connsiteY6" fmla="*/ 2316480 h 2316480"/>
                        <a:gd name="connsiteX7" fmla="*/ 0 w 11376025"/>
                        <a:gd name="connsiteY7" fmla="*/ 2197089 h 2316480"/>
                        <a:gd name="connsiteX8" fmla="*/ 0 w 11376025"/>
                        <a:gd name="connsiteY8" fmla="*/ 119391 h 23164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376025" h="2316480" extrusionOk="0">
                          <a:moveTo>
                            <a:pt x="0" y="119391"/>
                          </a:moveTo>
                          <a:cubicBezTo>
                            <a:pt x="-116" y="59188"/>
                            <a:pt x="60033" y="-2442"/>
                            <a:pt x="119391" y="0"/>
                          </a:cubicBezTo>
                          <a:cubicBezTo>
                            <a:pt x="2841225" y="-95034"/>
                            <a:pt x="8218598" y="-98074"/>
                            <a:pt x="11256634" y="0"/>
                          </a:cubicBezTo>
                          <a:cubicBezTo>
                            <a:pt x="11322924" y="2430"/>
                            <a:pt x="11376244" y="51268"/>
                            <a:pt x="11376025" y="119391"/>
                          </a:cubicBezTo>
                          <a:cubicBezTo>
                            <a:pt x="11493846" y="1015684"/>
                            <a:pt x="11315073" y="1278344"/>
                            <a:pt x="11376025" y="2197089"/>
                          </a:cubicBezTo>
                          <a:cubicBezTo>
                            <a:pt x="11374870" y="2250747"/>
                            <a:pt x="11324562" y="2310686"/>
                            <a:pt x="11256634" y="2316480"/>
                          </a:cubicBezTo>
                          <a:cubicBezTo>
                            <a:pt x="7446472" y="2284399"/>
                            <a:pt x="1245528" y="2409210"/>
                            <a:pt x="119391" y="2316480"/>
                          </a:cubicBezTo>
                          <a:cubicBezTo>
                            <a:pt x="48045" y="2319187"/>
                            <a:pt x="-2244" y="2261577"/>
                            <a:pt x="0" y="2197089"/>
                          </a:cubicBezTo>
                          <a:cubicBezTo>
                            <a:pt x="29855" y="1493168"/>
                            <a:pt x="167347" y="736542"/>
                            <a:pt x="0" y="11939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27D91A2-7D72-4870-92FF-9C097D2CD159}"/>
                </a:ext>
              </a:extLst>
            </p:cNvPr>
            <p:cNvSpPr/>
            <p:nvPr/>
          </p:nvSpPr>
          <p:spPr>
            <a:xfrm>
              <a:off x="407985" y="1639213"/>
              <a:ext cx="4010026" cy="485169"/>
            </a:xfrm>
            <a:prstGeom prst="roundRect">
              <a:avLst/>
            </a:prstGeom>
            <a:solidFill>
              <a:srgbClr val="FDA403"/>
            </a:solidFill>
            <a:ln>
              <a:solidFill>
                <a:srgbClr val="FDA4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See</a:t>
              </a:r>
              <a:r>
                <a:rPr lang="en-GB" dirty="0"/>
                <a:t> </a:t>
              </a:r>
              <a:r>
                <a:rPr lang="en-GB" dirty="0">
                  <a:hlinkClick r:id="rId7"/>
                </a:rPr>
                <a:t>link</a:t>
              </a:r>
              <a:r>
                <a:rPr lang="en-GB" dirty="0"/>
                <a:t> </a:t>
              </a:r>
              <a:r>
                <a:rPr lang="en-GB" dirty="0">
                  <a:solidFill>
                    <a:schemeClr val="tx2"/>
                  </a:solidFill>
                </a:rPr>
                <a:t>for Kirtana’s presentation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C0B969-0643-4425-9DC7-834972866C0F}"/>
              </a:ext>
            </a:extLst>
          </p:cNvPr>
          <p:cNvGrpSpPr/>
          <p:nvPr/>
        </p:nvGrpSpPr>
        <p:grpSpPr>
          <a:xfrm>
            <a:off x="400855" y="3060700"/>
            <a:ext cx="11376025" cy="1857842"/>
            <a:chOff x="400855" y="3060700"/>
            <a:chExt cx="11376025" cy="1857842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0257C34F-5B1B-4B8C-BB07-356124EF0911}"/>
                </a:ext>
              </a:extLst>
            </p:cNvPr>
            <p:cNvSpPr/>
            <p:nvPr/>
          </p:nvSpPr>
          <p:spPr>
            <a:xfrm>
              <a:off x="400855" y="3060700"/>
              <a:ext cx="11376025" cy="1857842"/>
            </a:xfrm>
            <a:prstGeom prst="roundRect">
              <a:avLst>
                <a:gd name="adj" fmla="val 5154"/>
              </a:avLst>
            </a:prstGeom>
            <a:solidFill>
              <a:srgbClr val="0070C0">
                <a:alpha val="20000"/>
              </a:srgbClr>
            </a:solidFill>
            <a:ln w="38100">
              <a:solidFill>
                <a:srgbClr val="0033A0"/>
              </a:solidFill>
              <a:extLst>
                <a:ext uri="{C807C97D-BFC1-408E-A445-0C87EB9F89A2}">
                  <ask:lineSketchStyleProps xmlns:ask="http://schemas.microsoft.com/office/drawing/2018/sketchyshapes" sd="3217429301">
                    <a:custGeom>
                      <a:avLst/>
                      <a:gdLst>
                        <a:gd name="connsiteX0" fmla="*/ 0 w 11376025"/>
                        <a:gd name="connsiteY0" fmla="*/ 119391 h 2316480"/>
                        <a:gd name="connsiteX1" fmla="*/ 119391 w 11376025"/>
                        <a:gd name="connsiteY1" fmla="*/ 0 h 2316480"/>
                        <a:gd name="connsiteX2" fmla="*/ 11256634 w 11376025"/>
                        <a:gd name="connsiteY2" fmla="*/ 0 h 2316480"/>
                        <a:gd name="connsiteX3" fmla="*/ 11376025 w 11376025"/>
                        <a:gd name="connsiteY3" fmla="*/ 119391 h 2316480"/>
                        <a:gd name="connsiteX4" fmla="*/ 11376025 w 11376025"/>
                        <a:gd name="connsiteY4" fmla="*/ 2197089 h 2316480"/>
                        <a:gd name="connsiteX5" fmla="*/ 11256634 w 11376025"/>
                        <a:gd name="connsiteY5" fmla="*/ 2316480 h 2316480"/>
                        <a:gd name="connsiteX6" fmla="*/ 119391 w 11376025"/>
                        <a:gd name="connsiteY6" fmla="*/ 2316480 h 2316480"/>
                        <a:gd name="connsiteX7" fmla="*/ 0 w 11376025"/>
                        <a:gd name="connsiteY7" fmla="*/ 2197089 h 2316480"/>
                        <a:gd name="connsiteX8" fmla="*/ 0 w 11376025"/>
                        <a:gd name="connsiteY8" fmla="*/ 119391 h 23164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376025" h="2316480" extrusionOk="0">
                          <a:moveTo>
                            <a:pt x="0" y="119391"/>
                          </a:moveTo>
                          <a:cubicBezTo>
                            <a:pt x="-116" y="59188"/>
                            <a:pt x="60033" y="-2442"/>
                            <a:pt x="119391" y="0"/>
                          </a:cubicBezTo>
                          <a:cubicBezTo>
                            <a:pt x="2841225" y="-95034"/>
                            <a:pt x="8218598" y="-98074"/>
                            <a:pt x="11256634" y="0"/>
                          </a:cubicBezTo>
                          <a:cubicBezTo>
                            <a:pt x="11322924" y="2430"/>
                            <a:pt x="11376244" y="51268"/>
                            <a:pt x="11376025" y="119391"/>
                          </a:cubicBezTo>
                          <a:cubicBezTo>
                            <a:pt x="11493846" y="1015684"/>
                            <a:pt x="11315073" y="1278344"/>
                            <a:pt x="11376025" y="2197089"/>
                          </a:cubicBezTo>
                          <a:cubicBezTo>
                            <a:pt x="11374870" y="2250747"/>
                            <a:pt x="11324562" y="2310686"/>
                            <a:pt x="11256634" y="2316480"/>
                          </a:cubicBezTo>
                          <a:cubicBezTo>
                            <a:pt x="7446472" y="2284399"/>
                            <a:pt x="1245528" y="2409210"/>
                            <a:pt x="119391" y="2316480"/>
                          </a:cubicBezTo>
                          <a:cubicBezTo>
                            <a:pt x="48045" y="2319187"/>
                            <a:pt x="-2244" y="2261577"/>
                            <a:pt x="0" y="2197089"/>
                          </a:cubicBezTo>
                          <a:cubicBezTo>
                            <a:pt x="29855" y="1493168"/>
                            <a:pt x="167347" y="736542"/>
                            <a:pt x="0" y="11939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4997598A-53E4-418F-BF2F-C29AC7C0909A}"/>
                </a:ext>
              </a:extLst>
            </p:cNvPr>
            <p:cNvSpPr/>
            <p:nvPr/>
          </p:nvSpPr>
          <p:spPr>
            <a:xfrm>
              <a:off x="415120" y="4410400"/>
              <a:ext cx="2084240" cy="485169"/>
            </a:xfrm>
            <a:prstGeom prst="roundRect">
              <a:avLst/>
            </a:prstGeom>
            <a:solidFill>
              <a:srgbClr val="0033A0"/>
            </a:solidFill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This presentation</a:t>
              </a:r>
            </a:p>
          </p:txBody>
        </p:sp>
      </p:grp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5BD5812-A213-4A6F-BB1A-9DEFD4FB4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D80E4-7524-4A18-9432-F6B013F8E1D4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AB8D5527-2F82-441E-A4DE-4A8FD0C9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CC33C10-C40D-444E-A11E-806086782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52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8CC57F-C920-4C6B-955F-D4A5A29981CF}"/>
              </a:ext>
            </a:extLst>
          </p:cNvPr>
          <p:cNvSpPr txBox="1"/>
          <p:nvPr/>
        </p:nvSpPr>
        <p:spPr>
          <a:xfrm>
            <a:off x="954405" y="1281366"/>
            <a:ext cx="1063638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Experimental campaign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Sample preparation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Set-up description and measurement procedure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Typical results and their interpretation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Example of 11T coil GE-02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11T virgin coil campaign: thermal cycling / He content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MQXF coil (U.S. and CERN production) campaign: heat transfer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69B4D3-B8B2-4B4F-A5A4-EDB835390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EA15-7ABE-412A-853E-3489EE774516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D2DAE6-D32C-4B38-B35E-14AE259A2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C1770-3282-444F-ADB8-732C6DA31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914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0">
            <a:extLst>
              <a:ext uri="{FF2B5EF4-FFF2-40B4-BE49-F238E27FC236}">
                <a16:creationId xmlns:a16="http://schemas.microsoft.com/office/drawing/2014/main" id="{2BDCAE69-E5C6-42B6-9A19-6473C916A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5175" y="648709"/>
            <a:ext cx="2995123" cy="190561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9407107-E509-4198-87CB-BB10D5377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11T virgin coil GE11 – Thermal cycling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AA15FA-6DFB-4C41-8F4B-CE1E22020053}"/>
              </a:ext>
            </a:extLst>
          </p:cNvPr>
          <p:cNvSpPr txBox="1"/>
          <p:nvPr/>
        </p:nvSpPr>
        <p:spPr>
          <a:xfrm>
            <a:off x="436014" y="1114194"/>
            <a:ext cx="6889516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Triggered by the 11T Task Force, report in EDMS no. 2649442 (</a:t>
            </a:r>
            <a:r>
              <a:rPr lang="en-GB" sz="1400" dirty="0">
                <a:solidFill>
                  <a:schemeClr val="tx2"/>
                </a:solidFill>
                <a:hlinkClick r:id="rId3"/>
              </a:rPr>
              <a:t>link</a:t>
            </a:r>
            <a:r>
              <a:rPr lang="en-GB" sz="14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Both samples from connection side of 11T coil </a:t>
            </a:r>
            <a:r>
              <a:rPr lang="en-GB" sz="1400" b="1" dirty="0">
                <a:solidFill>
                  <a:srgbClr val="0033A0"/>
                </a:solidFill>
              </a:rPr>
              <a:t>GE11 (virgin coil), </a:t>
            </a:r>
            <a:r>
              <a:rPr lang="en-GB" sz="1400" dirty="0">
                <a:solidFill>
                  <a:schemeClr val="tx2"/>
                </a:solidFill>
              </a:rPr>
              <a:t>one from the </a:t>
            </a:r>
            <a:r>
              <a:rPr lang="en-GB" sz="1400" b="1" dirty="0">
                <a:solidFill>
                  <a:srgbClr val="0033A0"/>
                </a:solidFill>
              </a:rPr>
              <a:t>straight section </a:t>
            </a:r>
            <a:r>
              <a:rPr lang="en-GB" sz="1400" dirty="0">
                <a:solidFill>
                  <a:schemeClr val="tx2"/>
                </a:solidFill>
              </a:rPr>
              <a:t>and one from the </a:t>
            </a:r>
            <a:r>
              <a:rPr lang="en-GB" sz="1400" b="1" dirty="0">
                <a:solidFill>
                  <a:srgbClr val="0033A0"/>
                </a:solidFill>
              </a:rPr>
              <a:t>layer jump</a:t>
            </a:r>
            <a:r>
              <a:rPr lang="en-GB" sz="1400" dirty="0">
                <a:solidFill>
                  <a:schemeClr val="tx2"/>
                </a:solidFill>
              </a:rPr>
              <a:t> zone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33A0"/>
                </a:solidFill>
              </a:rPr>
              <a:t>Thermal cycling </a:t>
            </a:r>
            <a:r>
              <a:rPr lang="en-GB" sz="1400" dirty="0">
                <a:solidFill>
                  <a:schemeClr val="tx2"/>
                </a:solidFill>
              </a:rPr>
              <a:t>(from 1.9 K to 25 K): scans pre-cycle, after 35, after 70 cycles. </a:t>
            </a: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rgbClr val="0033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9865229-F1A3-47EC-9FF1-4A838C4C730A}"/>
                  </a:ext>
                </a:extLst>
              </p:cNvPr>
              <p:cNvSpPr txBox="1"/>
              <p:nvPr/>
            </p:nvSpPr>
            <p:spPr>
              <a:xfrm>
                <a:off x="8243434" y="3009723"/>
                <a:ext cx="3769240" cy="30469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0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r>
                  <a:rPr lang="en-GB" sz="1600" b="1" dirty="0">
                    <a:solidFill>
                      <a:srgbClr val="0033A0"/>
                    </a:solidFill>
                  </a:rPr>
                  <a:t>Steady state temperature plots hint at He presence</a:t>
                </a:r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:r>
                  <a:rPr lang="en-GB" sz="1600" dirty="0">
                    <a:solidFill>
                      <a:schemeClr val="tx2"/>
                    </a:solidFill>
                  </a:rPr>
                  <a:t>(shown by shape of curve close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)</a:t>
                </a:r>
              </a:p>
              <a:p>
                <a:pPr marL="285750" indent="-2857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r>
                  <a:rPr lang="en-GB" sz="1600" b="1" dirty="0">
                    <a:solidFill>
                      <a:srgbClr val="0033A0"/>
                    </a:solidFill>
                  </a:rPr>
                  <a:t>Effect more pronounced in the layer jump </a:t>
                </a:r>
                <a:r>
                  <a:rPr lang="en-GB" sz="1600" dirty="0">
                    <a:solidFill>
                      <a:schemeClr val="tx2"/>
                    </a:solidFill>
                  </a:rPr>
                  <a:t>sample, especially in the outer layer (</a:t>
                </a:r>
                <a:r>
                  <a:rPr lang="en-GB" sz="1600" dirty="0" err="1">
                    <a:solidFill>
                      <a:schemeClr val="tx2"/>
                    </a:solidFill>
                  </a:rPr>
                  <a:t>red+yellow</a:t>
                </a:r>
                <a:r>
                  <a:rPr lang="en-GB" sz="1600" dirty="0">
                    <a:solidFill>
                      <a:schemeClr val="tx2"/>
                    </a:solidFill>
                  </a:rPr>
                  <a:t> sensors)</a:t>
                </a:r>
                <a:endParaRPr lang="en-GB" sz="100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0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0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0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0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0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0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9865229-F1A3-47EC-9FF1-4A838C4C73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3434" y="3009723"/>
                <a:ext cx="3769240" cy="3046988"/>
              </a:xfrm>
              <a:prstGeom prst="rect">
                <a:avLst/>
              </a:prstGeom>
              <a:blipFill>
                <a:blip r:embed="rId4"/>
                <a:stretch>
                  <a:fillRect l="-646" r="-19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6" name="Picture 65" descr="Chart, scatter chart&#10;&#10;Description automatically generated">
            <a:extLst>
              <a:ext uri="{FF2B5EF4-FFF2-40B4-BE49-F238E27FC236}">
                <a16:creationId xmlns:a16="http://schemas.microsoft.com/office/drawing/2014/main" id="{3E68E6D8-0FA9-4FB9-9DE6-F72D0F5FA2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8" y="3168086"/>
            <a:ext cx="4163881" cy="2991294"/>
          </a:xfrm>
          <a:prstGeom prst="rect">
            <a:avLst/>
          </a:prstGeom>
        </p:spPr>
      </p:pic>
      <p:pic>
        <p:nvPicPr>
          <p:cNvPr id="68" name="Picture 67" descr="Chart&#10;&#10;Description automatically generated">
            <a:extLst>
              <a:ext uri="{FF2B5EF4-FFF2-40B4-BE49-F238E27FC236}">
                <a16:creationId xmlns:a16="http://schemas.microsoft.com/office/drawing/2014/main" id="{613288D6-3013-4FA6-8C37-BFFA4993E3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4859" y="3160528"/>
            <a:ext cx="4068576" cy="2991600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AA73D883-AFF6-4A6E-9C7C-C38CB0723405}"/>
              </a:ext>
            </a:extLst>
          </p:cNvPr>
          <p:cNvSpPr txBox="1"/>
          <p:nvPr/>
        </p:nvSpPr>
        <p:spPr>
          <a:xfrm>
            <a:off x="4380411" y="3037655"/>
            <a:ext cx="386302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D11T-GE11-LJ (layer jump)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C9DF675-852B-4FEB-AF0A-BCE417712C15}"/>
              </a:ext>
            </a:extLst>
          </p:cNvPr>
          <p:cNvSpPr txBox="1"/>
          <p:nvPr/>
        </p:nvSpPr>
        <p:spPr>
          <a:xfrm>
            <a:off x="311835" y="3046986"/>
            <a:ext cx="386302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D11T-GE11-SS (straight section)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C303995-CD75-4131-BBFD-EA09D390B01C}"/>
              </a:ext>
            </a:extLst>
          </p:cNvPr>
          <p:cNvSpPr txBox="1"/>
          <p:nvPr/>
        </p:nvSpPr>
        <p:spPr>
          <a:xfrm>
            <a:off x="4917630" y="3412825"/>
            <a:ext cx="1206363" cy="544183"/>
          </a:xfrm>
          <a:prstGeom prst="rect">
            <a:avLst/>
          </a:prstGeom>
          <a:solidFill>
            <a:schemeClr val="bg1"/>
          </a:solidFill>
        </p:spPr>
        <p:txBody>
          <a:bodyPr wrap="square" tIns="0" bIns="36000">
            <a:spAutoFit/>
          </a:bodyPr>
          <a:lstStyle/>
          <a:p>
            <a:pPr>
              <a:buClr>
                <a:schemeClr val="tx1"/>
              </a:buClr>
            </a:pPr>
            <a:r>
              <a:rPr lang="en-US" sz="1100" dirty="0">
                <a:solidFill>
                  <a:schemeClr val="tx2"/>
                </a:solidFill>
              </a:rPr>
              <a:t>After cooldown</a:t>
            </a:r>
            <a:endParaRPr lang="en-GB" sz="1100" dirty="0">
              <a:solidFill>
                <a:schemeClr val="tx2"/>
              </a:solidFill>
            </a:endParaRPr>
          </a:p>
          <a:p>
            <a:pPr>
              <a:buClr>
                <a:schemeClr val="tx1"/>
              </a:buClr>
            </a:pPr>
            <a:r>
              <a:rPr lang="en-GB" sz="1100" dirty="0">
                <a:solidFill>
                  <a:schemeClr val="tx2"/>
                </a:solidFill>
              </a:rPr>
              <a:t>After 35 cycles</a:t>
            </a:r>
          </a:p>
          <a:p>
            <a:pPr>
              <a:buClr>
                <a:schemeClr val="tx1"/>
              </a:buClr>
            </a:pPr>
            <a:r>
              <a:rPr lang="en-GB" sz="1100" dirty="0">
                <a:solidFill>
                  <a:schemeClr val="tx2"/>
                </a:solidFill>
              </a:rPr>
              <a:t>After 70 cycles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5917B09-2BAD-496F-A82B-526DC77653E8}"/>
              </a:ext>
            </a:extLst>
          </p:cNvPr>
          <p:cNvSpPr txBox="1"/>
          <p:nvPr/>
        </p:nvSpPr>
        <p:spPr>
          <a:xfrm>
            <a:off x="815271" y="3442270"/>
            <a:ext cx="1256125" cy="544183"/>
          </a:xfrm>
          <a:prstGeom prst="rect">
            <a:avLst/>
          </a:prstGeom>
          <a:solidFill>
            <a:schemeClr val="bg1"/>
          </a:solidFill>
        </p:spPr>
        <p:txBody>
          <a:bodyPr wrap="square" tIns="0" bIns="36000">
            <a:spAutoFit/>
          </a:bodyPr>
          <a:lstStyle/>
          <a:p>
            <a:pPr>
              <a:buClr>
                <a:schemeClr val="tx1"/>
              </a:buClr>
            </a:pPr>
            <a:r>
              <a:rPr lang="en-US" sz="1100" dirty="0">
                <a:solidFill>
                  <a:schemeClr val="tx2"/>
                </a:solidFill>
              </a:rPr>
              <a:t>After cooldown</a:t>
            </a:r>
            <a:endParaRPr lang="en-GB" sz="1100" dirty="0">
              <a:solidFill>
                <a:schemeClr val="tx2"/>
              </a:solidFill>
            </a:endParaRPr>
          </a:p>
          <a:p>
            <a:pPr>
              <a:buClr>
                <a:schemeClr val="tx1"/>
              </a:buClr>
            </a:pPr>
            <a:r>
              <a:rPr lang="en-GB" sz="1100" dirty="0">
                <a:solidFill>
                  <a:schemeClr val="tx2"/>
                </a:solidFill>
              </a:rPr>
              <a:t>After 35 cycles</a:t>
            </a:r>
          </a:p>
          <a:p>
            <a:pPr>
              <a:buClr>
                <a:schemeClr val="tx1"/>
              </a:buClr>
            </a:pPr>
            <a:r>
              <a:rPr lang="en-GB" sz="1100" dirty="0">
                <a:solidFill>
                  <a:schemeClr val="tx2"/>
                </a:solidFill>
              </a:rPr>
              <a:t>After 70 cycles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CD55047-D9B6-44A3-A0AF-D81CF8592D8D}"/>
              </a:ext>
            </a:extLst>
          </p:cNvPr>
          <p:cNvSpPr txBox="1"/>
          <p:nvPr/>
        </p:nvSpPr>
        <p:spPr>
          <a:xfrm>
            <a:off x="8126202" y="6008734"/>
            <a:ext cx="31829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GB" sz="1400" dirty="0">
                <a:solidFill>
                  <a:schemeClr val="tx2"/>
                </a:solidFill>
              </a:rPr>
              <a:t>* Applied heat flux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63B4B2D7-0C75-4218-96BB-D0A7D8880409}"/>
              </a:ext>
            </a:extLst>
          </p:cNvPr>
          <p:cNvSpPr/>
          <p:nvPr/>
        </p:nvSpPr>
        <p:spPr>
          <a:xfrm>
            <a:off x="4475715" y="4893749"/>
            <a:ext cx="1113322" cy="95654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30C02E18-F64E-4443-B7F5-2F3EBCA0AD9F}"/>
              </a:ext>
            </a:extLst>
          </p:cNvPr>
          <p:cNvSpPr/>
          <p:nvPr/>
        </p:nvSpPr>
        <p:spPr>
          <a:xfrm>
            <a:off x="330011" y="4893749"/>
            <a:ext cx="1113322" cy="95654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Date Placeholder 95">
            <a:extLst>
              <a:ext uri="{FF2B5EF4-FFF2-40B4-BE49-F238E27FC236}">
                <a16:creationId xmlns:a16="http://schemas.microsoft.com/office/drawing/2014/main" id="{72D5FBA2-466F-4112-AC45-07AE48F44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981E0-4AE6-482E-8C71-A7F29650AECF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97" name="Footer Placeholder 96">
            <a:extLst>
              <a:ext uri="{FF2B5EF4-FFF2-40B4-BE49-F238E27FC236}">
                <a16:creationId xmlns:a16="http://schemas.microsoft.com/office/drawing/2014/main" id="{3DF5C178-420A-44AD-8760-D04BF7989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0659B892-84B0-4016-9565-364F3A2AF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25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94" grpId="0" animBg="1"/>
      <p:bldP spid="9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407107-E509-4198-87CB-BB10D5377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11T virgin coil GE11 – Thermal cycling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AA15FA-6DFB-4C41-8F4B-CE1E22020053}"/>
              </a:ext>
            </a:extLst>
          </p:cNvPr>
          <p:cNvSpPr txBox="1"/>
          <p:nvPr/>
        </p:nvSpPr>
        <p:spPr>
          <a:xfrm>
            <a:off x="436014" y="1114194"/>
            <a:ext cx="688951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Triggered by the 11T Task Force, report in EDMS no. 2649442 (</a:t>
            </a:r>
            <a:r>
              <a:rPr lang="en-GB" sz="1400" dirty="0">
                <a:solidFill>
                  <a:schemeClr val="tx2"/>
                </a:solidFill>
                <a:hlinkClick r:id="rId2"/>
              </a:rPr>
              <a:t>link</a:t>
            </a:r>
            <a:r>
              <a:rPr lang="en-GB" sz="14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Both samples from connection side of 11T coil </a:t>
            </a:r>
            <a:r>
              <a:rPr lang="en-GB" sz="1400" b="1" dirty="0">
                <a:solidFill>
                  <a:srgbClr val="0033A0"/>
                </a:solidFill>
              </a:rPr>
              <a:t>GE11 (virgin coil), </a:t>
            </a:r>
            <a:r>
              <a:rPr lang="en-GB" sz="1400" dirty="0">
                <a:solidFill>
                  <a:schemeClr val="tx2"/>
                </a:solidFill>
              </a:rPr>
              <a:t>one from the </a:t>
            </a:r>
            <a:r>
              <a:rPr lang="en-GB" sz="1400" b="1" dirty="0">
                <a:solidFill>
                  <a:srgbClr val="0033A0"/>
                </a:solidFill>
              </a:rPr>
              <a:t>straight section </a:t>
            </a:r>
            <a:r>
              <a:rPr lang="en-GB" sz="1400" dirty="0">
                <a:solidFill>
                  <a:schemeClr val="tx2"/>
                </a:solidFill>
              </a:rPr>
              <a:t>and one from the </a:t>
            </a:r>
            <a:r>
              <a:rPr lang="en-GB" sz="1400" b="1" dirty="0">
                <a:solidFill>
                  <a:srgbClr val="0033A0"/>
                </a:solidFill>
              </a:rPr>
              <a:t>layer jump</a:t>
            </a:r>
            <a:r>
              <a:rPr lang="en-GB" sz="1400" dirty="0">
                <a:solidFill>
                  <a:schemeClr val="tx2"/>
                </a:solidFill>
              </a:rPr>
              <a:t> zone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33A0"/>
                </a:solidFill>
              </a:rPr>
              <a:t>Thermal cycling </a:t>
            </a:r>
            <a:r>
              <a:rPr lang="en-GB" sz="1400" dirty="0">
                <a:solidFill>
                  <a:schemeClr val="tx2"/>
                </a:solidFill>
              </a:rPr>
              <a:t>(from 1.9 K to 25 K): scans pre-cycle, after 35, after 70 cycles. 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/>
              <a:t>Peaks at or near </a:t>
            </a:r>
            <a:r>
              <a:rPr lang="en-GB" sz="1400" b="1" i="1" dirty="0"/>
              <a:t>T</a:t>
            </a:r>
            <a:r>
              <a:rPr lang="el-GR" sz="1400" b="1" i="1" baseline="-25000" dirty="0"/>
              <a:t>λ</a:t>
            </a:r>
            <a:r>
              <a:rPr lang="en-US" sz="1400" b="1" i="1" dirty="0"/>
              <a:t> </a:t>
            </a:r>
            <a:r>
              <a:rPr lang="en-US" sz="1400" b="1" dirty="0"/>
              <a:t>indicate presence of He in the coil</a:t>
            </a:r>
            <a:endParaRPr lang="en-GB" sz="1400" b="1" baseline="-25000" dirty="0"/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33A0"/>
              </a:solidFill>
            </a:endParaRPr>
          </a:p>
        </p:txBody>
      </p:sp>
      <p:pic>
        <p:nvPicPr>
          <p:cNvPr id="20" name="Picture 19" descr="Chart, scatter chart&#10;&#10;Description automatically generated">
            <a:extLst>
              <a:ext uri="{FF2B5EF4-FFF2-40B4-BE49-F238E27FC236}">
                <a16:creationId xmlns:a16="http://schemas.microsoft.com/office/drawing/2014/main" id="{E85ADC17-0359-4BFF-AD74-E14CEEB53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4" y="2958452"/>
            <a:ext cx="3696840" cy="3240000"/>
          </a:xfrm>
          <a:prstGeom prst="rect">
            <a:avLst/>
          </a:prstGeom>
        </p:spPr>
      </p:pic>
      <p:sp>
        <p:nvSpPr>
          <p:cNvPr id="22" name="Freeform 6">
            <a:extLst>
              <a:ext uri="{FF2B5EF4-FFF2-40B4-BE49-F238E27FC236}">
                <a16:creationId xmlns:a16="http://schemas.microsoft.com/office/drawing/2014/main" id="{9BA8840E-6EBA-47D5-983E-2F0B4EA44B0A}"/>
              </a:ext>
            </a:extLst>
          </p:cNvPr>
          <p:cNvSpPr/>
          <p:nvPr/>
        </p:nvSpPr>
        <p:spPr>
          <a:xfrm>
            <a:off x="673576" y="5287722"/>
            <a:ext cx="2852071" cy="382394"/>
          </a:xfrm>
          <a:custGeom>
            <a:avLst/>
            <a:gdLst>
              <a:gd name="connsiteX0" fmla="*/ 0 w 1767431"/>
              <a:gd name="connsiteY0" fmla="*/ 385722 h 385722"/>
              <a:gd name="connsiteX1" fmla="*/ 18411 w 1767431"/>
              <a:gd name="connsiteY1" fmla="*/ 201614 h 385722"/>
              <a:gd name="connsiteX2" fmla="*/ 85917 w 1767431"/>
              <a:gd name="connsiteY2" fmla="*/ 152519 h 385722"/>
              <a:gd name="connsiteX3" fmla="*/ 196381 w 1767431"/>
              <a:gd name="connsiteY3" fmla="*/ 78876 h 385722"/>
              <a:gd name="connsiteX4" fmla="*/ 276161 w 1767431"/>
              <a:gd name="connsiteY4" fmla="*/ 5233 h 385722"/>
              <a:gd name="connsiteX5" fmla="*/ 362078 w 1767431"/>
              <a:gd name="connsiteY5" fmla="*/ 17507 h 385722"/>
              <a:gd name="connsiteX6" fmla="*/ 509364 w 1767431"/>
              <a:gd name="connsiteY6" fmla="*/ 109560 h 385722"/>
              <a:gd name="connsiteX7" fmla="*/ 632102 w 1767431"/>
              <a:gd name="connsiteY7" fmla="*/ 177067 h 385722"/>
              <a:gd name="connsiteX8" fmla="*/ 895989 w 1767431"/>
              <a:gd name="connsiteY8" fmla="*/ 213888 h 385722"/>
              <a:gd name="connsiteX9" fmla="*/ 1208972 w 1767431"/>
              <a:gd name="connsiteY9" fmla="*/ 207751 h 385722"/>
              <a:gd name="connsiteX10" fmla="*/ 1767431 w 1767431"/>
              <a:gd name="connsiteY10" fmla="*/ 177067 h 385722"/>
              <a:gd name="connsiteX0" fmla="*/ 0 w 2715157"/>
              <a:gd name="connsiteY0" fmla="*/ 385722 h 385722"/>
              <a:gd name="connsiteX1" fmla="*/ 18411 w 2715157"/>
              <a:gd name="connsiteY1" fmla="*/ 201614 h 385722"/>
              <a:gd name="connsiteX2" fmla="*/ 85917 w 2715157"/>
              <a:gd name="connsiteY2" fmla="*/ 152519 h 385722"/>
              <a:gd name="connsiteX3" fmla="*/ 196381 w 2715157"/>
              <a:gd name="connsiteY3" fmla="*/ 78876 h 385722"/>
              <a:gd name="connsiteX4" fmla="*/ 276161 w 2715157"/>
              <a:gd name="connsiteY4" fmla="*/ 5233 h 385722"/>
              <a:gd name="connsiteX5" fmla="*/ 362078 w 2715157"/>
              <a:gd name="connsiteY5" fmla="*/ 17507 h 385722"/>
              <a:gd name="connsiteX6" fmla="*/ 509364 w 2715157"/>
              <a:gd name="connsiteY6" fmla="*/ 109560 h 385722"/>
              <a:gd name="connsiteX7" fmla="*/ 632102 w 2715157"/>
              <a:gd name="connsiteY7" fmla="*/ 177067 h 385722"/>
              <a:gd name="connsiteX8" fmla="*/ 895989 w 2715157"/>
              <a:gd name="connsiteY8" fmla="*/ 213888 h 385722"/>
              <a:gd name="connsiteX9" fmla="*/ 1208972 w 2715157"/>
              <a:gd name="connsiteY9" fmla="*/ 207751 h 385722"/>
              <a:gd name="connsiteX10" fmla="*/ 2715157 w 2715157"/>
              <a:gd name="connsiteY10" fmla="*/ 177067 h 385722"/>
              <a:gd name="connsiteX0" fmla="*/ 0 w 2715157"/>
              <a:gd name="connsiteY0" fmla="*/ 385722 h 385722"/>
              <a:gd name="connsiteX1" fmla="*/ 18411 w 2715157"/>
              <a:gd name="connsiteY1" fmla="*/ 201614 h 385722"/>
              <a:gd name="connsiteX2" fmla="*/ 85917 w 2715157"/>
              <a:gd name="connsiteY2" fmla="*/ 152519 h 385722"/>
              <a:gd name="connsiteX3" fmla="*/ 196381 w 2715157"/>
              <a:gd name="connsiteY3" fmla="*/ 78876 h 385722"/>
              <a:gd name="connsiteX4" fmla="*/ 276161 w 2715157"/>
              <a:gd name="connsiteY4" fmla="*/ 5233 h 385722"/>
              <a:gd name="connsiteX5" fmla="*/ 362078 w 2715157"/>
              <a:gd name="connsiteY5" fmla="*/ 17507 h 385722"/>
              <a:gd name="connsiteX6" fmla="*/ 509364 w 2715157"/>
              <a:gd name="connsiteY6" fmla="*/ 109560 h 385722"/>
              <a:gd name="connsiteX7" fmla="*/ 632102 w 2715157"/>
              <a:gd name="connsiteY7" fmla="*/ 177067 h 385722"/>
              <a:gd name="connsiteX8" fmla="*/ 895989 w 2715157"/>
              <a:gd name="connsiteY8" fmla="*/ 213888 h 385722"/>
              <a:gd name="connsiteX9" fmla="*/ 1588062 w 2715157"/>
              <a:gd name="connsiteY9" fmla="*/ 207751 h 385722"/>
              <a:gd name="connsiteX10" fmla="*/ 2715157 w 2715157"/>
              <a:gd name="connsiteY10" fmla="*/ 177067 h 385722"/>
              <a:gd name="connsiteX0" fmla="*/ 0 w 2715157"/>
              <a:gd name="connsiteY0" fmla="*/ 382394 h 382394"/>
              <a:gd name="connsiteX1" fmla="*/ 18411 w 2715157"/>
              <a:gd name="connsiteY1" fmla="*/ 198286 h 382394"/>
              <a:gd name="connsiteX2" fmla="*/ 85917 w 2715157"/>
              <a:gd name="connsiteY2" fmla="*/ 149191 h 382394"/>
              <a:gd name="connsiteX3" fmla="*/ 196381 w 2715157"/>
              <a:gd name="connsiteY3" fmla="*/ 75548 h 382394"/>
              <a:gd name="connsiteX4" fmla="*/ 276161 w 2715157"/>
              <a:gd name="connsiteY4" fmla="*/ 1905 h 382394"/>
              <a:gd name="connsiteX5" fmla="*/ 362078 w 2715157"/>
              <a:gd name="connsiteY5" fmla="*/ 28927 h 382394"/>
              <a:gd name="connsiteX6" fmla="*/ 509364 w 2715157"/>
              <a:gd name="connsiteY6" fmla="*/ 106232 h 382394"/>
              <a:gd name="connsiteX7" fmla="*/ 632102 w 2715157"/>
              <a:gd name="connsiteY7" fmla="*/ 173739 h 382394"/>
              <a:gd name="connsiteX8" fmla="*/ 895989 w 2715157"/>
              <a:gd name="connsiteY8" fmla="*/ 210560 h 382394"/>
              <a:gd name="connsiteX9" fmla="*/ 1588062 w 2715157"/>
              <a:gd name="connsiteY9" fmla="*/ 204423 h 382394"/>
              <a:gd name="connsiteX10" fmla="*/ 2715157 w 2715157"/>
              <a:gd name="connsiteY10" fmla="*/ 173739 h 38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15157" h="382394">
                <a:moveTo>
                  <a:pt x="0" y="382394"/>
                </a:moveTo>
                <a:cubicBezTo>
                  <a:pt x="2046" y="309773"/>
                  <a:pt x="4092" y="237153"/>
                  <a:pt x="18411" y="198286"/>
                </a:cubicBezTo>
                <a:cubicBezTo>
                  <a:pt x="32730" y="159419"/>
                  <a:pt x="56255" y="169647"/>
                  <a:pt x="85917" y="149191"/>
                </a:cubicBezTo>
                <a:cubicBezTo>
                  <a:pt x="115579" y="128735"/>
                  <a:pt x="164674" y="100096"/>
                  <a:pt x="196381" y="75548"/>
                </a:cubicBezTo>
                <a:cubicBezTo>
                  <a:pt x="228088" y="51000"/>
                  <a:pt x="248545" y="9675"/>
                  <a:pt x="276161" y="1905"/>
                </a:cubicBezTo>
                <a:cubicBezTo>
                  <a:pt x="303777" y="-5865"/>
                  <a:pt x="323211" y="11539"/>
                  <a:pt x="362078" y="28927"/>
                </a:cubicBezTo>
                <a:cubicBezTo>
                  <a:pt x="400945" y="46315"/>
                  <a:pt x="464360" y="82097"/>
                  <a:pt x="509364" y="106232"/>
                </a:cubicBezTo>
                <a:cubicBezTo>
                  <a:pt x="554368" y="130367"/>
                  <a:pt x="567665" y="156351"/>
                  <a:pt x="632102" y="173739"/>
                </a:cubicBezTo>
                <a:cubicBezTo>
                  <a:pt x="696539" y="191127"/>
                  <a:pt x="736662" y="205446"/>
                  <a:pt x="895989" y="210560"/>
                </a:cubicBezTo>
                <a:cubicBezTo>
                  <a:pt x="1055316" y="215674"/>
                  <a:pt x="1442822" y="210560"/>
                  <a:pt x="1588062" y="204423"/>
                </a:cubicBezTo>
                <a:cubicBezTo>
                  <a:pt x="1733302" y="198286"/>
                  <a:pt x="2508547" y="186012"/>
                  <a:pt x="2715157" y="173739"/>
                </a:cubicBezTo>
              </a:path>
            </a:pathLst>
          </a:custGeom>
          <a:noFill/>
          <a:ln w="19050">
            <a:solidFill>
              <a:srgbClr val="FFC000">
                <a:alpha val="60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68CAFBA2-783F-4C0A-B2E0-A34E3FD5DE09}"/>
              </a:ext>
            </a:extLst>
          </p:cNvPr>
          <p:cNvSpPr/>
          <p:nvPr/>
        </p:nvSpPr>
        <p:spPr>
          <a:xfrm>
            <a:off x="679087" y="4963247"/>
            <a:ext cx="2748069" cy="534037"/>
          </a:xfrm>
          <a:custGeom>
            <a:avLst/>
            <a:gdLst>
              <a:gd name="connsiteX0" fmla="*/ 1385 w 1686185"/>
              <a:gd name="connsiteY0" fmla="*/ 534037 h 534037"/>
              <a:gd name="connsiteX1" fmla="*/ 1385 w 1686185"/>
              <a:gd name="connsiteY1" fmla="*/ 390037 h 534037"/>
              <a:gd name="connsiteX2" fmla="*/ 15785 w 1686185"/>
              <a:gd name="connsiteY2" fmla="*/ 296437 h 534037"/>
              <a:gd name="connsiteX3" fmla="*/ 73385 w 1686185"/>
              <a:gd name="connsiteY3" fmla="*/ 224437 h 534037"/>
              <a:gd name="connsiteX4" fmla="*/ 138185 w 1686185"/>
              <a:gd name="connsiteY4" fmla="*/ 195637 h 534037"/>
              <a:gd name="connsiteX5" fmla="*/ 246185 w 1686185"/>
              <a:gd name="connsiteY5" fmla="*/ 51637 h 534037"/>
              <a:gd name="connsiteX6" fmla="*/ 296585 w 1686185"/>
              <a:gd name="connsiteY6" fmla="*/ 1237 h 534037"/>
              <a:gd name="connsiteX7" fmla="*/ 368585 w 1686185"/>
              <a:gd name="connsiteY7" fmla="*/ 94837 h 534037"/>
              <a:gd name="connsiteX8" fmla="*/ 483785 w 1686185"/>
              <a:gd name="connsiteY8" fmla="*/ 195637 h 534037"/>
              <a:gd name="connsiteX9" fmla="*/ 584585 w 1686185"/>
              <a:gd name="connsiteY9" fmla="*/ 253237 h 534037"/>
              <a:gd name="connsiteX10" fmla="*/ 843785 w 1686185"/>
              <a:gd name="connsiteY10" fmla="*/ 310837 h 534037"/>
              <a:gd name="connsiteX11" fmla="*/ 1110185 w 1686185"/>
              <a:gd name="connsiteY11" fmla="*/ 325237 h 534037"/>
              <a:gd name="connsiteX12" fmla="*/ 1390985 w 1686185"/>
              <a:gd name="connsiteY12" fmla="*/ 339637 h 534037"/>
              <a:gd name="connsiteX13" fmla="*/ 1686185 w 1686185"/>
              <a:gd name="connsiteY13" fmla="*/ 332437 h 534037"/>
              <a:gd name="connsiteX0" fmla="*/ 1385 w 2748069"/>
              <a:gd name="connsiteY0" fmla="*/ 534037 h 534037"/>
              <a:gd name="connsiteX1" fmla="*/ 1385 w 2748069"/>
              <a:gd name="connsiteY1" fmla="*/ 390037 h 534037"/>
              <a:gd name="connsiteX2" fmla="*/ 15785 w 2748069"/>
              <a:gd name="connsiteY2" fmla="*/ 296437 h 534037"/>
              <a:gd name="connsiteX3" fmla="*/ 73385 w 2748069"/>
              <a:gd name="connsiteY3" fmla="*/ 224437 h 534037"/>
              <a:gd name="connsiteX4" fmla="*/ 138185 w 2748069"/>
              <a:gd name="connsiteY4" fmla="*/ 195637 h 534037"/>
              <a:gd name="connsiteX5" fmla="*/ 246185 w 2748069"/>
              <a:gd name="connsiteY5" fmla="*/ 51637 h 534037"/>
              <a:gd name="connsiteX6" fmla="*/ 296585 w 2748069"/>
              <a:gd name="connsiteY6" fmla="*/ 1237 h 534037"/>
              <a:gd name="connsiteX7" fmla="*/ 368585 w 2748069"/>
              <a:gd name="connsiteY7" fmla="*/ 94837 h 534037"/>
              <a:gd name="connsiteX8" fmla="*/ 483785 w 2748069"/>
              <a:gd name="connsiteY8" fmla="*/ 195637 h 534037"/>
              <a:gd name="connsiteX9" fmla="*/ 584585 w 2748069"/>
              <a:gd name="connsiteY9" fmla="*/ 253237 h 534037"/>
              <a:gd name="connsiteX10" fmla="*/ 843785 w 2748069"/>
              <a:gd name="connsiteY10" fmla="*/ 310837 h 534037"/>
              <a:gd name="connsiteX11" fmla="*/ 1110185 w 2748069"/>
              <a:gd name="connsiteY11" fmla="*/ 325237 h 534037"/>
              <a:gd name="connsiteX12" fmla="*/ 1390985 w 2748069"/>
              <a:gd name="connsiteY12" fmla="*/ 339637 h 534037"/>
              <a:gd name="connsiteX13" fmla="*/ 2748069 w 2748069"/>
              <a:gd name="connsiteY13" fmla="*/ 339811 h 534037"/>
              <a:gd name="connsiteX0" fmla="*/ 1385 w 2748069"/>
              <a:gd name="connsiteY0" fmla="*/ 534037 h 534037"/>
              <a:gd name="connsiteX1" fmla="*/ 1385 w 2748069"/>
              <a:gd name="connsiteY1" fmla="*/ 390037 h 534037"/>
              <a:gd name="connsiteX2" fmla="*/ 15785 w 2748069"/>
              <a:gd name="connsiteY2" fmla="*/ 296437 h 534037"/>
              <a:gd name="connsiteX3" fmla="*/ 73385 w 2748069"/>
              <a:gd name="connsiteY3" fmla="*/ 224437 h 534037"/>
              <a:gd name="connsiteX4" fmla="*/ 138185 w 2748069"/>
              <a:gd name="connsiteY4" fmla="*/ 195637 h 534037"/>
              <a:gd name="connsiteX5" fmla="*/ 246185 w 2748069"/>
              <a:gd name="connsiteY5" fmla="*/ 51637 h 534037"/>
              <a:gd name="connsiteX6" fmla="*/ 296585 w 2748069"/>
              <a:gd name="connsiteY6" fmla="*/ 1237 h 534037"/>
              <a:gd name="connsiteX7" fmla="*/ 368585 w 2748069"/>
              <a:gd name="connsiteY7" fmla="*/ 94837 h 534037"/>
              <a:gd name="connsiteX8" fmla="*/ 483785 w 2748069"/>
              <a:gd name="connsiteY8" fmla="*/ 195637 h 534037"/>
              <a:gd name="connsiteX9" fmla="*/ 584585 w 2748069"/>
              <a:gd name="connsiteY9" fmla="*/ 253237 h 534037"/>
              <a:gd name="connsiteX10" fmla="*/ 843785 w 2748069"/>
              <a:gd name="connsiteY10" fmla="*/ 310837 h 534037"/>
              <a:gd name="connsiteX11" fmla="*/ 1110185 w 2748069"/>
              <a:gd name="connsiteY11" fmla="*/ 325237 h 534037"/>
              <a:gd name="connsiteX12" fmla="*/ 1759695 w 2748069"/>
              <a:gd name="connsiteY12" fmla="*/ 361759 h 534037"/>
              <a:gd name="connsiteX13" fmla="*/ 2748069 w 2748069"/>
              <a:gd name="connsiteY13" fmla="*/ 339811 h 534037"/>
              <a:gd name="connsiteX0" fmla="*/ 1385 w 2748069"/>
              <a:gd name="connsiteY0" fmla="*/ 534037 h 534037"/>
              <a:gd name="connsiteX1" fmla="*/ 1385 w 2748069"/>
              <a:gd name="connsiteY1" fmla="*/ 390037 h 534037"/>
              <a:gd name="connsiteX2" fmla="*/ 15785 w 2748069"/>
              <a:gd name="connsiteY2" fmla="*/ 296437 h 534037"/>
              <a:gd name="connsiteX3" fmla="*/ 73385 w 2748069"/>
              <a:gd name="connsiteY3" fmla="*/ 224437 h 534037"/>
              <a:gd name="connsiteX4" fmla="*/ 138185 w 2748069"/>
              <a:gd name="connsiteY4" fmla="*/ 195637 h 534037"/>
              <a:gd name="connsiteX5" fmla="*/ 246185 w 2748069"/>
              <a:gd name="connsiteY5" fmla="*/ 51637 h 534037"/>
              <a:gd name="connsiteX6" fmla="*/ 296585 w 2748069"/>
              <a:gd name="connsiteY6" fmla="*/ 1237 h 534037"/>
              <a:gd name="connsiteX7" fmla="*/ 368585 w 2748069"/>
              <a:gd name="connsiteY7" fmla="*/ 94837 h 534037"/>
              <a:gd name="connsiteX8" fmla="*/ 483785 w 2748069"/>
              <a:gd name="connsiteY8" fmla="*/ 195637 h 534037"/>
              <a:gd name="connsiteX9" fmla="*/ 584585 w 2748069"/>
              <a:gd name="connsiteY9" fmla="*/ 253237 h 534037"/>
              <a:gd name="connsiteX10" fmla="*/ 843785 w 2748069"/>
              <a:gd name="connsiteY10" fmla="*/ 310837 h 534037"/>
              <a:gd name="connsiteX11" fmla="*/ 1110185 w 2748069"/>
              <a:gd name="connsiteY11" fmla="*/ 347360 h 534037"/>
              <a:gd name="connsiteX12" fmla="*/ 1759695 w 2748069"/>
              <a:gd name="connsiteY12" fmla="*/ 361759 h 534037"/>
              <a:gd name="connsiteX13" fmla="*/ 2748069 w 2748069"/>
              <a:gd name="connsiteY13" fmla="*/ 339811 h 534037"/>
              <a:gd name="connsiteX0" fmla="*/ 1385 w 2748069"/>
              <a:gd name="connsiteY0" fmla="*/ 534037 h 534037"/>
              <a:gd name="connsiteX1" fmla="*/ 1385 w 2748069"/>
              <a:gd name="connsiteY1" fmla="*/ 390037 h 534037"/>
              <a:gd name="connsiteX2" fmla="*/ 15785 w 2748069"/>
              <a:gd name="connsiteY2" fmla="*/ 296437 h 534037"/>
              <a:gd name="connsiteX3" fmla="*/ 73385 w 2748069"/>
              <a:gd name="connsiteY3" fmla="*/ 224437 h 534037"/>
              <a:gd name="connsiteX4" fmla="*/ 138185 w 2748069"/>
              <a:gd name="connsiteY4" fmla="*/ 195637 h 534037"/>
              <a:gd name="connsiteX5" fmla="*/ 246185 w 2748069"/>
              <a:gd name="connsiteY5" fmla="*/ 51637 h 534037"/>
              <a:gd name="connsiteX6" fmla="*/ 296585 w 2748069"/>
              <a:gd name="connsiteY6" fmla="*/ 1237 h 534037"/>
              <a:gd name="connsiteX7" fmla="*/ 368585 w 2748069"/>
              <a:gd name="connsiteY7" fmla="*/ 94837 h 534037"/>
              <a:gd name="connsiteX8" fmla="*/ 483785 w 2748069"/>
              <a:gd name="connsiteY8" fmla="*/ 195637 h 534037"/>
              <a:gd name="connsiteX9" fmla="*/ 599334 w 2748069"/>
              <a:gd name="connsiteY9" fmla="*/ 267986 h 534037"/>
              <a:gd name="connsiteX10" fmla="*/ 843785 w 2748069"/>
              <a:gd name="connsiteY10" fmla="*/ 310837 h 534037"/>
              <a:gd name="connsiteX11" fmla="*/ 1110185 w 2748069"/>
              <a:gd name="connsiteY11" fmla="*/ 347360 h 534037"/>
              <a:gd name="connsiteX12" fmla="*/ 1759695 w 2748069"/>
              <a:gd name="connsiteY12" fmla="*/ 361759 h 534037"/>
              <a:gd name="connsiteX13" fmla="*/ 2748069 w 2748069"/>
              <a:gd name="connsiteY13" fmla="*/ 339811 h 53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48069" h="534037">
                <a:moveTo>
                  <a:pt x="1385" y="534037"/>
                </a:moveTo>
                <a:cubicBezTo>
                  <a:pt x="185" y="481837"/>
                  <a:pt x="-1015" y="429637"/>
                  <a:pt x="1385" y="390037"/>
                </a:cubicBezTo>
                <a:cubicBezTo>
                  <a:pt x="3785" y="350437"/>
                  <a:pt x="3785" y="324037"/>
                  <a:pt x="15785" y="296437"/>
                </a:cubicBezTo>
                <a:cubicBezTo>
                  <a:pt x="27785" y="268837"/>
                  <a:pt x="52985" y="241237"/>
                  <a:pt x="73385" y="224437"/>
                </a:cubicBezTo>
                <a:cubicBezTo>
                  <a:pt x="93785" y="207637"/>
                  <a:pt x="109385" y="224437"/>
                  <a:pt x="138185" y="195637"/>
                </a:cubicBezTo>
                <a:cubicBezTo>
                  <a:pt x="166985" y="166837"/>
                  <a:pt x="219785" y="84037"/>
                  <a:pt x="246185" y="51637"/>
                </a:cubicBezTo>
                <a:cubicBezTo>
                  <a:pt x="272585" y="19237"/>
                  <a:pt x="276185" y="-5963"/>
                  <a:pt x="296585" y="1237"/>
                </a:cubicBezTo>
                <a:cubicBezTo>
                  <a:pt x="316985" y="8437"/>
                  <a:pt x="337385" y="62437"/>
                  <a:pt x="368585" y="94837"/>
                </a:cubicBezTo>
                <a:cubicBezTo>
                  <a:pt x="399785" y="127237"/>
                  <a:pt x="445327" y="166779"/>
                  <a:pt x="483785" y="195637"/>
                </a:cubicBezTo>
                <a:cubicBezTo>
                  <a:pt x="522243" y="224495"/>
                  <a:pt x="539334" y="248786"/>
                  <a:pt x="599334" y="267986"/>
                </a:cubicBezTo>
                <a:cubicBezTo>
                  <a:pt x="659334" y="287186"/>
                  <a:pt x="758643" y="297608"/>
                  <a:pt x="843785" y="310837"/>
                </a:cubicBezTo>
                <a:cubicBezTo>
                  <a:pt x="928927" y="324066"/>
                  <a:pt x="957533" y="338873"/>
                  <a:pt x="1110185" y="347360"/>
                </a:cubicBezTo>
                <a:lnTo>
                  <a:pt x="1759695" y="361759"/>
                </a:lnTo>
                <a:lnTo>
                  <a:pt x="2748069" y="339811"/>
                </a:lnTo>
              </a:path>
            </a:pathLst>
          </a:custGeom>
          <a:noFill/>
          <a:ln w="19050">
            <a:solidFill>
              <a:srgbClr val="F45F0C">
                <a:alpha val="60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17">
            <a:extLst>
              <a:ext uri="{FF2B5EF4-FFF2-40B4-BE49-F238E27FC236}">
                <a16:creationId xmlns:a16="http://schemas.microsoft.com/office/drawing/2014/main" id="{53015B0D-43B4-4E28-B69B-B2E2C909DAFE}"/>
              </a:ext>
            </a:extLst>
          </p:cNvPr>
          <p:cNvSpPr/>
          <p:nvPr/>
        </p:nvSpPr>
        <p:spPr>
          <a:xfrm>
            <a:off x="658828" y="3252785"/>
            <a:ext cx="2763581" cy="1915389"/>
          </a:xfrm>
          <a:custGeom>
            <a:avLst/>
            <a:gdLst>
              <a:gd name="connsiteX0" fmla="*/ 7200 w 2296800"/>
              <a:gd name="connsiteY0" fmla="*/ 1915389 h 1915389"/>
              <a:gd name="connsiteX1" fmla="*/ 0 w 2296800"/>
              <a:gd name="connsiteY1" fmla="*/ 1476189 h 1915389"/>
              <a:gd name="connsiteX2" fmla="*/ 7200 w 2296800"/>
              <a:gd name="connsiteY2" fmla="*/ 1173789 h 1915389"/>
              <a:gd name="connsiteX3" fmla="*/ 21600 w 2296800"/>
              <a:gd name="connsiteY3" fmla="*/ 1029789 h 1915389"/>
              <a:gd name="connsiteX4" fmla="*/ 144000 w 2296800"/>
              <a:gd name="connsiteY4" fmla="*/ 907389 h 1915389"/>
              <a:gd name="connsiteX5" fmla="*/ 208800 w 2296800"/>
              <a:gd name="connsiteY5" fmla="*/ 720189 h 1915389"/>
              <a:gd name="connsiteX6" fmla="*/ 273600 w 2296800"/>
              <a:gd name="connsiteY6" fmla="*/ 151389 h 1915389"/>
              <a:gd name="connsiteX7" fmla="*/ 288000 w 2296800"/>
              <a:gd name="connsiteY7" fmla="*/ 7389 h 1915389"/>
              <a:gd name="connsiteX8" fmla="*/ 316800 w 2296800"/>
              <a:gd name="connsiteY8" fmla="*/ 50589 h 1915389"/>
              <a:gd name="connsiteX9" fmla="*/ 360000 w 2296800"/>
              <a:gd name="connsiteY9" fmla="*/ 302589 h 1915389"/>
              <a:gd name="connsiteX10" fmla="*/ 403200 w 2296800"/>
              <a:gd name="connsiteY10" fmla="*/ 648189 h 1915389"/>
              <a:gd name="connsiteX11" fmla="*/ 475200 w 2296800"/>
              <a:gd name="connsiteY11" fmla="*/ 892989 h 1915389"/>
              <a:gd name="connsiteX12" fmla="*/ 612000 w 2296800"/>
              <a:gd name="connsiteY12" fmla="*/ 1101789 h 1915389"/>
              <a:gd name="connsiteX13" fmla="*/ 806400 w 2296800"/>
              <a:gd name="connsiteY13" fmla="*/ 1332189 h 1915389"/>
              <a:gd name="connsiteX14" fmla="*/ 1159200 w 2296800"/>
              <a:gd name="connsiteY14" fmla="*/ 1519389 h 1915389"/>
              <a:gd name="connsiteX15" fmla="*/ 1670400 w 2296800"/>
              <a:gd name="connsiteY15" fmla="*/ 1641789 h 1915389"/>
              <a:gd name="connsiteX16" fmla="*/ 2023200 w 2296800"/>
              <a:gd name="connsiteY16" fmla="*/ 1677789 h 1915389"/>
              <a:gd name="connsiteX17" fmla="*/ 2296800 w 2296800"/>
              <a:gd name="connsiteY17" fmla="*/ 1677789 h 1915389"/>
              <a:gd name="connsiteX0" fmla="*/ 7200 w 2320046"/>
              <a:gd name="connsiteY0" fmla="*/ 1915389 h 1915389"/>
              <a:gd name="connsiteX1" fmla="*/ 0 w 2320046"/>
              <a:gd name="connsiteY1" fmla="*/ 1476189 h 1915389"/>
              <a:gd name="connsiteX2" fmla="*/ 7200 w 2320046"/>
              <a:gd name="connsiteY2" fmla="*/ 1173789 h 1915389"/>
              <a:gd name="connsiteX3" fmla="*/ 21600 w 2320046"/>
              <a:gd name="connsiteY3" fmla="*/ 1029789 h 1915389"/>
              <a:gd name="connsiteX4" fmla="*/ 144000 w 2320046"/>
              <a:gd name="connsiteY4" fmla="*/ 907389 h 1915389"/>
              <a:gd name="connsiteX5" fmla="*/ 208800 w 2320046"/>
              <a:gd name="connsiteY5" fmla="*/ 720189 h 1915389"/>
              <a:gd name="connsiteX6" fmla="*/ 273600 w 2320046"/>
              <a:gd name="connsiteY6" fmla="*/ 151389 h 1915389"/>
              <a:gd name="connsiteX7" fmla="*/ 288000 w 2320046"/>
              <a:gd name="connsiteY7" fmla="*/ 7389 h 1915389"/>
              <a:gd name="connsiteX8" fmla="*/ 316800 w 2320046"/>
              <a:gd name="connsiteY8" fmla="*/ 50589 h 1915389"/>
              <a:gd name="connsiteX9" fmla="*/ 360000 w 2320046"/>
              <a:gd name="connsiteY9" fmla="*/ 302589 h 1915389"/>
              <a:gd name="connsiteX10" fmla="*/ 403200 w 2320046"/>
              <a:gd name="connsiteY10" fmla="*/ 648189 h 1915389"/>
              <a:gd name="connsiteX11" fmla="*/ 475200 w 2320046"/>
              <a:gd name="connsiteY11" fmla="*/ 892989 h 1915389"/>
              <a:gd name="connsiteX12" fmla="*/ 612000 w 2320046"/>
              <a:gd name="connsiteY12" fmla="*/ 1101789 h 1915389"/>
              <a:gd name="connsiteX13" fmla="*/ 806400 w 2320046"/>
              <a:gd name="connsiteY13" fmla="*/ 1332189 h 1915389"/>
              <a:gd name="connsiteX14" fmla="*/ 1159200 w 2320046"/>
              <a:gd name="connsiteY14" fmla="*/ 1519389 h 1915389"/>
              <a:gd name="connsiteX15" fmla="*/ 1670400 w 2320046"/>
              <a:gd name="connsiteY15" fmla="*/ 1641789 h 1915389"/>
              <a:gd name="connsiteX16" fmla="*/ 2023200 w 2320046"/>
              <a:gd name="connsiteY16" fmla="*/ 1677789 h 1915389"/>
              <a:gd name="connsiteX17" fmla="*/ 2296800 w 2320046"/>
              <a:gd name="connsiteY17" fmla="*/ 1677789 h 1915389"/>
              <a:gd name="connsiteX18" fmla="*/ 2306381 w 2320046"/>
              <a:gd name="connsiteY18" fmla="*/ 1694414 h 1915389"/>
              <a:gd name="connsiteX0" fmla="*/ 7200 w 2320046"/>
              <a:gd name="connsiteY0" fmla="*/ 1915389 h 1915389"/>
              <a:gd name="connsiteX1" fmla="*/ 0 w 2320046"/>
              <a:gd name="connsiteY1" fmla="*/ 1476189 h 1915389"/>
              <a:gd name="connsiteX2" fmla="*/ 7200 w 2320046"/>
              <a:gd name="connsiteY2" fmla="*/ 1173789 h 1915389"/>
              <a:gd name="connsiteX3" fmla="*/ 21600 w 2320046"/>
              <a:gd name="connsiteY3" fmla="*/ 1029789 h 1915389"/>
              <a:gd name="connsiteX4" fmla="*/ 144000 w 2320046"/>
              <a:gd name="connsiteY4" fmla="*/ 907389 h 1915389"/>
              <a:gd name="connsiteX5" fmla="*/ 208800 w 2320046"/>
              <a:gd name="connsiteY5" fmla="*/ 720189 h 1915389"/>
              <a:gd name="connsiteX6" fmla="*/ 273600 w 2320046"/>
              <a:gd name="connsiteY6" fmla="*/ 151389 h 1915389"/>
              <a:gd name="connsiteX7" fmla="*/ 288000 w 2320046"/>
              <a:gd name="connsiteY7" fmla="*/ 7389 h 1915389"/>
              <a:gd name="connsiteX8" fmla="*/ 316800 w 2320046"/>
              <a:gd name="connsiteY8" fmla="*/ 50589 h 1915389"/>
              <a:gd name="connsiteX9" fmla="*/ 360000 w 2320046"/>
              <a:gd name="connsiteY9" fmla="*/ 302589 h 1915389"/>
              <a:gd name="connsiteX10" fmla="*/ 403200 w 2320046"/>
              <a:gd name="connsiteY10" fmla="*/ 648189 h 1915389"/>
              <a:gd name="connsiteX11" fmla="*/ 475200 w 2320046"/>
              <a:gd name="connsiteY11" fmla="*/ 892989 h 1915389"/>
              <a:gd name="connsiteX12" fmla="*/ 612000 w 2320046"/>
              <a:gd name="connsiteY12" fmla="*/ 1101789 h 1915389"/>
              <a:gd name="connsiteX13" fmla="*/ 806400 w 2320046"/>
              <a:gd name="connsiteY13" fmla="*/ 1332189 h 1915389"/>
              <a:gd name="connsiteX14" fmla="*/ 1159200 w 2320046"/>
              <a:gd name="connsiteY14" fmla="*/ 1519389 h 1915389"/>
              <a:gd name="connsiteX15" fmla="*/ 1663025 w 2320046"/>
              <a:gd name="connsiteY15" fmla="*/ 1686034 h 1915389"/>
              <a:gd name="connsiteX16" fmla="*/ 2023200 w 2320046"/>
              <a:gd name="connsiteY16" fmla="*/ 1677789 h 1915389"/>
              <a:gd name="connsiteX17" fmla="*/ 2296800 w 2320046"/>
              <a:gd name="connsiteY17" fmla="*/ 1677789 h 1915389"/>
              <a:gd name="connsiteX18" fmla="*/ 2306381 w 2320046"/>
              <a:gd name="connsiteY18" fmla="*/ 1694414 h 1915389"/>
              <a:gd name="connsiteX0" fmla="*/ 7200 w 2320046"/>
              <a:gd name="connsiteY0" fmla="*/ 1915389 h 1915389"/>
              <a:gd name="connsiteX1" fmla="*/ 0 w 2320046"/>
              <a:gd name="connsiteY1" fmla="*/ 1476189 h 1915389"/>
              <a:gd name="connsiteX2" fmla="*/ 7200 w 2320046"/>
              <a:gd name="connsiteY2" fmla="*/ 1173789 h 1915389"/>
              <a:gd name="connsiteX3" fmla="*/ 21600 w 2320046"/>
              <a:gd name="connsiteY3" fmla="*/ 1029789 h 1915389"/>
              <a:gd name="connsiteX4" fmla="*/ 144000 w 2320046"/>
              <a:gd name="connsiteY4" fmla="*/ 907389 h 1915389"/>
              <a:gd name="connsiteX5" fmla="*/ 208800 w 2320046"/>
              <a:gd name="connsiteY5" fmla="*/ 720189 h 1915389"/>
              <a:gd name="connsiteX6" fmla="*/ 273600 w 2320046"/>
              <a:gd name="connsiteY6" fmla="*/ 151389 h 1915389"/>
              <a:gd name="connsiteX7" fmla="*/ 288000 w 2320046"/>
              <a:gd name="connsiteY7" fmla="*/ 7389 h 1915389"/>
              <a:gd name="connsiteX8" fmla="*/ 316800 w 2320046"/>
              <a:gd name="connsiteY8" fmla="*/ 50589 h 1915389"/>
              <a:gd name="connsiteX9" fmla="*/ 360000 w 2320046"/>
              <a:gd name="connsiteY9" fmla="*/ 302589 h 1915389"/>
              <a:gd name="connsiteX10" fmla="*/ 403200 w 2320046"/>
              <a:gd name="connsiteY10" fmla="*/ 648189 h 1915389"/>
              <a:gd name="connsiteX11" fmla="*/ 475200 w 2320046"/>
              <a:gd name="connsiteY11" fmla="*/ 892989 h 1915389"/>
              <a:gd name="connsiteX12" fmla="*/ 612000 w 2320046"/>
              <a:gd name="connsiteY12" fmla="*/ 1101789 h 1915389"/>
              <a:gd name="connsiteX13" fmla="*/ 806400 w 2320046"/>
              <a:gd name="connsiteY13" fmla="*/ 1332189 h 1915389"/>
              <a:gd name="connsiteX14" fmla="*/ 1144452 w 2320046"/>
              <a:gd name="connsiteY14" fmla="*/ 1541512 h 1915389"/>
              <a:gd name="connsiteX15" fmla="*/ 1663025 w 2320046"/>
              <a:gd name="connsiteY15" fmla="*/ 1686034 h 1915389"/>
              <a:gd name="connsiteX16" fmla="*/ 2023200 w 2320046"/>
              <a:gd name="connsiteY16" fmla="*/ 1677789 h 1915389"/>
              <a:gd name="connsiteX17" fmla="*/ 2296800 w 2320046"/>
              <a:gd name="connsiteY17" fmla="*/ 1677789 h 1915389"/>
              <a:gd name="connsiteX18" fmla="*/ 2306381 w 2320046"/>
              <a:gd name="connsiteY18" fmla="*/ 1694414 h 1915389"/>
              <a:gd name="connsiteX0" fmla="*/ 7200 w 2320046"/>
              <a:gd name="connsiteY0" fmla="*/ 1915389 h 1915389"/>
              <a:gd name="connsiteX1" fmla="*/ 0 w 2320046"/>
              <a:gd name="connsiteY1" fmla="*/ 1476189 h 1915389"/>
              <a:gd name="connsiteX2" fmla="*/ 7200 w 2320046"/>
              <a:gd name="connsiteY2" fmla="*/ 1173789 h 1915389"/>
              <a:gd name="connsiteX3" fmla="*/ 21600 w 2320046"/>
              <a:gd name="connsiteY3" fmla="*/ 1029789 h 1915389"/>
              <a:gd name="connsiteX4" fmla="*/ 144000 w 2320046"/>
              <a:gd name="connsiteY4" fmla="*/ 907389 h 1915389"/>
              <a:gd name="connsiteX5" fmla="*/ 208800 w 2320046"/>
              <a:gd name="connsiteY5" fmla="*/ 720189 h 1915389"/>
              <a:gd name="connsiteX6" fmla="*/ 273600 w 2320046"/>
              <a:gd name="connsiteY6" fmla="*/ 151389 h 1915389"/>
              <a:gd name="connsiteX7" fmla="*/ 288000 w 2320046"/>
              <a:gd name="connsiteY7" fmla="*/ 7389 h 1915389"/>
              <a:gd name="connsiteX8" fmla="*/ 316800 w 2320046"/>
              <a:gd name="connsiteY8" fmla="*/ 50589 h 1915389"/>
              <a:gd name="connsiteX9" fmla="*/ 360000 w 2320046"/>
              <a:gd name="connsiteY9" fmla="*/ 302589 h 1915389"/>
              <a:gd name="connsiteX10" fmla="*/ 403200 w 2320046"/>
              <a:gd name="connsiteY10" fmla="*/ 648189 h 1915389"/>
              <a:gd name="connsiteX11" fmla="*/ 475200 w 2320046"/>
              <a:gd name="connsiteY11" fmla="*/ 892989 h 1915389"/>
              <a:gd name="connsiteX12" fmla="*/ 612000 w 2320046"/>
              <a:gd name="connsiteY12" fmla="*/ 1101789 h 1915389"/>
              <a:gd name="connsiteX13" fmla="*/ 806400 w 2320046"/>
              <a:gd name="connsiteY13" fmla="*/ 1332189 h 1915389"/>
              <a:gd name="connsiteX14" fmla="*/ 1144452 w 2320046"/>
              <a:gd name="connsiteY14" fmla="*/ 1541512 h 1915389"/>
              <a:gd name="connsiteX15" fmla="*/ 1663025 w 2320046"/>
              <a:gd name="connsiteY15" fmla="*/ 1686034 h 1915389"/>
              <a:gd name="connsiteX16" fmla="*/ 2052697 w 2320046"/>
              <a:gd name="connsiteY16" fmla="*/ 1766280 h 1915389"/>
              <a:gd name="connsiteX17" fmla="*/ 2296800 w 2320046"/>
              <a:gd name="connsiteY17" fmla="*/ 1677789 h 1915389"/>
              <a:gd name="connsiteX18" fmla="*/ 2306381 w 2320046"/>
              <a:gd name="connsiteY18" fmla="*/ 1694414 h 1915389"/>
              <a:gd name="connsiteX0" fmla="*/ 7200 w 2756207"/>
              <a:gd name="connsiteY0" fmla="*/ 1915389 h 1915389"/>
              <a:gd name="connsiteX1" fmla="*/ 0 w 2756207"/>
              <a:gd name="connsiteY1" fmla="*/ 1476189 h 1915389"/>
              <a:gd name="connsiteX2" fmla="*/ 7200 w 2756207"/>
              <a:gd name="connsiteY2" fmla="*/ 1173789 h 1915389"/>
              <a:gd name="connsiteX3" fmla="*/ 21600 w 2756207"/>
              <a:gd name="connsiteY3" fmla="*/ 1029789 h 1915389"/>
              <a:gd name="connsiteX4" fmla="*/ 144000 w 2756207"/>
              <a:gd name="connsiteY4" fmla="*/ 907389 h 1915389"/>
              <a:gd name="connsiteX5" fmla="*/ 208800 w 2756207"/>
              <a:gd name="connsiteY5" fmla="*/ 720189 h 1915389"/>
              <a:gd name="connsiteX6" fmla="*/ 273600 w 2756207"/>
              <a:gd name="connsiteY6" fmla="*/ 151389 h 1915389"/>
              <a:gd name="connsiteX7" fmla="*/ 288000 w 2756207"/>
              <a:gd name="connsiteY7" fmla="*/ 7389 h 1915389"/>
              <a:gd name="connsiteX8" fmla="*/ 316800 w 2756207"/>
              <a:gd name="connsiteY8" fmla="*/ 50589 h 1915389"/>
              <a:gd name="connsiteX9" fmla="*/ 360000 w 2756207"/>
              <a:gd name="connsiteY9" fmla="*/ 302589 h 1915389"/>
              <a:gd name="connsiteX10" fmla="*/ 403200 w 2756207"/>
              <a:gd name="connsiteY10" fmla="*/ 648189 h 1915389"/>
              <a:gd name="connsiteX11" fmla="*/ 475200 w 2756207"/>
              <a:gd name="connsiteY11" fmla="*/ 892989 h 1915389"/>
              <a:gd name="connsiteX12" fmla="*/ 612000 w 2756207"/>
              <a:gd name="connsiteY12" fmla="*/ 1101789 h 1915389"/>
              <a:gd name="connsiteX13" fmla="*/ 806400 w 2756207"/>
              <a:gd name="connsiteY13" fmla="*/ 1332189 h 1915389"/>
              <a:gd name="connsiteX14" fmla="*/ 1144452 w 2756207"/>
              <a:gd name="connsiteY14" fmla="*/ 1541512 h 1915389"/>
              <a:gd name="connsiteX15" fmla="*/ 1663025 w 2756207"/>
              <a:gd name="connsiteY15" fmla="*/ 1686034 h 1915389"/>
              <a:gd name="connsiteX16" fmla="*/ 2052697 w 2756207"/>
              <a:gd name="connsiteY16" fmla="*/ 1766280 h 1915389"/>
              <a:gd name="connsiteX17" fmla="*/ 2296800 w 2756207"/>
              <a:gd name="connsiteY17" fmla="*/ 1677789 h 1915389"/>
              <a:gd name="connsiteX18" fmla="*/ 2756207 w 2756207"/>
              <a:gd name="connsiteY18" fmla="*/ 1782904 h 1915389"/>
              <a:gd name="connsiteX0" fmla="*/ 7200 w 2756207"/>
              <a:gd name="connsiteY0" fmla="*/ 1915389 h 1915389"/>
              <a:gd name="connsiteX1" fmla="*/ 0 w 2756207"/>
              <a:gd name="connsiteY1" fmla="*/ 1476189 h 1915389"/>
              <a:gd name="connsiteX2" fmla="*/ 7200 w 2756207"/>
              <a:gd name="connsiteY2" fmla="*/ 1173789 h 1915389"/>
              <a:gd name="connsiteX3" fmla="*/ 21600 w 2756207"/>
              <a:gd name="connsiteY3" fmla="*/ 1029789 h 1915389"/>
              <a:gd name="connsiteX4" fmla="*/ 144000 w 2756207"/>
              <a:gd name="connsiteY4" fmla="*/ 907389 h 1915389"/>
              <a:gd name="connsiteX5" fmla="*/ 208800 w 2756207"/>
              <a:gd name="connsiteY5" fmla="*/ 720189 h 1915389"/>
              <a:gd name="connsiteX6" fmla="*/ 273600 w 2756207"/>
              <a:gd name="connsiteY6" fmla="*/ 151389 h 1915389"/>
              <a:gd name="connsiteX7" fmla="*/ 288000 w 2756207"/>
              <a:gd name="connsiteY7" fmla="*/ 7389 h 1915389"/>
              <a:gd name="connsiteX8" fmla="*/ 316800 w 2756207"/>
              <a:gd name="connsiteY8" fmla="*/ 50589 h 1915389"/>
              <a:gd name="connsiteX9" fmla="*/ 360000 w 2756207"/>
              <a:gd name="connsiteY9" fmla="*/ 302589 h 1915389"/>
              <a:gd name="connsiteX10" fmla="*/ 403200 w 2756207"/>
              <a:gd name="connsiteY10" fmla="*/ 648189 h 1915389"/>
              <a:gd name="connsiteX11" fmla="*/ 475200 w 2756207"/>
              <a:gd name="connsiteY11" fmla="*/ 892989 h 1915389"/>
              <a:gd name="connsiteX12" fmla="*/ 612000 w 2756207"/>
              <a:gd name="connsiteY12" fmla="*/ 1101789 h 1915389"/>
              <a:gd name="connsiteX13" fmla="*/ 806400 w 2756207"/>
              <a:gd name="connsiteY13" fmla="*/ 1332189 h 1915389"/>
              <a:gd name="connsiteX14" fmla="*/ 1144452 w 2756207"/>
              <a:gd name="connsiteY14" fmla="*/ 1541512 h 1915389"/>
              <a:gd name="connsiteX15" fmla="*/ 1663025 w 2756207"/>
              <a:gd name="connsiteY15" fmla="*/ 1686034 h 1915389"/>
              <a:gd name="connsiteX16" fmla="*/ 2052697 w 2756207"/>
              <a:gd name="connsiteY16" fmla="*/ 1766280 h 1915389"/>
              <a:gd name="connsiteX17" fmla="*/ 2377917 w 2756207"/>
              <a:gd name="connsiteY17" fmla="*/ 1773654 h 1915389"/>
              <a:gd name="connsiteX18" fmla="*/ 2756207 w 2756207"/>
              <a:gd name="connsiteY18" fmla="*/ 1782904 h 1915389"/>
              <a:gd name="connsiteX0" fmla="*/ 7200 w 2763581"/>
              <a:gd name="connsiteY0" fmla="*/ 1915389 h 1915389"/>
              <a:gd name="connsiteX1" fmla="*/ 0 w 2763581"/>
              <a:gd name="connsiteY1" fmla="*/ 1476189 h 1915389"/>
              <a:gd name="connsiteX2" fmla="*/ 7200 w 2763581"/>
              <a:gd name="connsiteY2" fmla="*/ 1173789 h 1915389"/>
              <a:gd name="connsiteX3" fmla="*/ 21600 w 2763581"/>
              <a:gd name="connsiteY3" fmla="*/ 1029789 h 1915389"/>
              <a:gd name="connsiteX4" fmla="*/ 144000 w 2763581"/>
              <a:gd name="connsiteY4" fmla="*/ 907389 h 1915389"/>
              <a:gd name="connsiteX5" fmla="*/ 208800 w 2763581"/>
              <a:gd name="connsiteY5" fmla="*/ 720189 h 1915389"/>
              <a:gd name="connsiteX6" fmla="*/ 273600 w 2763581"/>
              <a:gd name="connsiteY6" fmla="*/ 151389 h 1915389"/>
              <a:gd name="connsiteX7" fmla="*/ 288000 w 2763581"/>
              <a:gd name="connsiteY7" fmla="*/ 7389 h 1915389"/>
              <a:gd name="connsiteX8" fmla="*/ 316800 w 2763581"/>
              <a:gd name="connsiteY8" fmla="*/ 50589 h 1915389"/>
              <a:gd name="connsiteX9" fmla="*/ 360000 w 2763581"/>
              <a:gd name="connsiteY9" fmla="*/ 302589 h 1915389"/>
              <a:gd name="connsiteX10" fmla="*/ 403200 w 2763581"/>
              <a:gd name="connsiteY10" fmla="*/ 648189 h 1915389"/>
              <a:gd name="connsiteX11" fmla="*/ 475200 w 2763581"/>
              <a:gd name="connsiteY11" fmla="*/ 892989 h 1915389"/>
              <a:gd name="connsiteX12" fmla="*/ 612000 w 2763581"/>
              <a:gd name="connsiteY12" fmla="*/ 1101789 h 1915389"/>
              <a:gd name="connsiteX13" fmla="*/ 806400 w 2763581"/>
              <a:gd name="connsiteY13" fmla="*/ 1332189 h 1915389"/>
              <a:gd name="connsiteX14" fmla="*/ 1144452 w 2763581"/>
              <a:gd name="connsiteY14" fmla="*/ 1541512 h 1915389"/>
              <a:gd name="connsiteX15" fmla="*/ 1663025 w 2763581"/>
              <a:gd name="connsiteY15" fmla="*/ 1686034 h 1915389"/>
              <a:gd name="connsiteX16" fmla="*/ 2052697 w 2763581"/>
              <a:gd name="connsiteY16" fmla="*/ 1766280 h 1915389"/>
              <a:gd name="connsiteX17" fmla="*/ 2377917 w 2763581"/>
              <a:gd name="connsiteY17" fmla="*/ 1773654 h 1915389"/>
              <a:gd name="connsiteX18" fmla="*/ 2763581 w 2763581"/>
              <a:gd name="connsiteY18" fmla="*/ 1760781 h 1915389"/>
              <a:gd name="connsiteX0" fmla="*/ 7200 w 2763581"/>
              <a:gd name="connsiteY0" fmla="*/ 1915389 h 1915389"/>
              <a:gd name="connsiteX1" fmla="*/ 0 w 2763581"/>
              <a:gd name="connsiteY1" fmla="*/ 1476189 h 1915389"/>
              <a:gd name="connsiteX2" fmla="*/ 7200 w 2763581"/>
              <a:gd name="connsiteY2" fmla="*/ 1173789 h 1915389"/>
              <a:gd name="connsiteX3" fmla="*/ 21600 w 2763581"/>
              <a:gd name="connsiteY3" fmla="*/ 1029789 h 1915389"/>
              <a:gd name="connsiteX4" fmla="*/ 144000 w 2763581"/>
              <a:gd name="connsiteY4" fmla="*/ 907389 h 1915389"/>
              <a:gd name="connsiteX5" fmla="*/ 208800 w 2763581"/>
              <a:gd name="connsiteY5" fmla="*/ 720189 h 1915389"/>
              <a:gd name="connsiteX6" fmla="*/ 273600 w 2763581"/>
              <a:gd name="connsiteY6" fmla="*/ 151389 h 1915389"/>
              <a:gd name="connsiteX7" fmla="*/ 288000 w 2763581"/>
              <a:gd name="connsiteY7" fmla="*/ 7389 h 1915389"/>
              <a:gd name="connsiteX8" fmla="*/ 316800 w 2763581"/>
              <a:gd name="connsiteY8" fmla="*/ 50589 h 1915389"/>
              <a:gd name="connsiteX9" fmla="*/ 360000 w 2763581"/>
              <a:gd name="connsiteY9" fmla="*/ 302589 h 1915389"/>
              <a:gd name="connsiteX10" fmla="*/ 403200 w 2763581"/>
              <a:gd name="connsiteY10" fmla="*/ 648189 h 1915389"/>
              <a:gd name="connsiteX11" fmla="*/ 475200 w 2763581"/>
              <a:gd name="connsiteY11" fmla="*/ 892989 h 1915389"/>
              <a:gd name="connsiteX12" fmla="*/ 612000 w 2763581"/>
              <a:gd name="connsiteY12" fmla="*/ 1101789 h 1915389"/>
              <a:gd name="connsiteX13" fmla="*/ 806400 w 2763581"/>
              <a:gd name="connsiteY13" fmla="*/ 1332189 h 1915389"/>
              <a:gd name="connsiteX14" fmla="*/ 1144452 w 2763581"/>
              <a:gd name="connsiteY14" fmla="*/ 1541512 h 1915389"/>
              <a:gd name="connsiteX15" fmla="*/ 1670399 w 2763581"/>
              <a:gd name="connsiteY15" fmla="*/ 1700782 h 1915389"/>
              <a:gd name="connsiteX16" fmla="*/ 2052697 w 2763581"/>
              <a:gd name="connsiteY16" fmla="*/ 1766280 h 1915389"/>
              <a:gd name="connsiteX17" fmla="*/ 2377917 w 2763581"/>
              <a:gd name="connsiteY17" fmla="*/ 1773654 h 1915389"/>
              <a:gd name="connsiteX18" fmla="*/ 2763581 w 2763581"/>
              <a:gd name="connsiteY18" fmla="*/ 1760781 h 1915389"/>
              <a:gd name="connsiteX0" fmla="*/ 7200 w 2763581"/>
              <a:gd name="connsiteY0" fmla="*/ 1915389 h 1915389"/>
              <a:gd name="connsiteX1" fmla="*/ 0 w 2763581"/>
              <a:gd name="connsiteY1" fmla="*/ 1476189 h 1915389"/>
              <a:gd name="connsiteX2" fmla="*/ 7200 w 2763581"/>
              <a:gd name="connsiteY2" fmla="*/ 1173789 h 1915389"/>
              <a:gd name="connsiteX3" fmla="*/ 21600 w 2763581"/>
              <a:gd name="connsiteY3" fmla="*/ 1029789 h 1915389"/>
              <a:gd name="connsiteX4" fmla="*/ 144000 w 2763581"/>
              <a:gd name="connsiteY4" fmla="*/ 907389 h 1915389"/>
              <a:gd name="connsiteX5" fmla="*/ 208800 w 2763581"/>
              <a:gd name="connsiteY5" fmla="*/ 720189 h 1915389"/>
              <a:gd name="connsiteX6" fmla="*/ 273600 w 2763581"/>
              <a:gd name="connsiteY6" fmla="*/ 151389 h 1915389"/>
              <a:gd name="connsiteX7" fmla="*/ 288000 w 2763581"/>
              <a:gd name="connsiteY7" fmla="*/ 7389 h 1915389"/>
              <a:gd name="connsiteX8" fmla="*/ 316800 w 2763581"/>
              <a:gd name="connsiteY8" fmla="*/ 50589 h 1915389"/>
              <a:gd name="connsiteX9" fmla="*/ 360000 w 2763581"/>
              <a:gd name="connsiteY9" fmla="*/ 302589 h 1915389"/>
              <a:gd name="connsiteX10" fmla="*/ 403200 w 2763581"/>
              <a:gd name="connsiteY10" fmla="*/ 648189 h 1915389"/>
              <a:gd name="connsiteX11" fmla="*/ 475200 w 2763581"/>
              <a:gd name="connsiteY11" fmla="*/ 892989 h 1915389"/>
              <a:gd name="connsiteX12" fmla="*/ 612000 w 2763581"/>
              <a:gd name="connsiteY12" fmla="*/ 1101789 h 1915389"/>
              <a:gd name="connsiteX13" fmla="*/ 806400 w 2763581"/>
              <a:gd name="connsiteY13" fmla="*/ 1332189 h 1915389"/>
              <a:gd name="connsiteX14" fmla="*/ 1144452 w 2763581"/>
              <a:gd name="connsiteY14" fmla="*/ 1541512 h 1915389"/>
              <a:gd name="connsiteX15" fmla="*/ 1670399 w 2763581"/>
              <a:gd name="connsiteY15" fmla="*/ 1700782 h 1915389"/>
              <a:gd name="connsiteX16" fmla="*/ 2052697 w 2763581"/>
              <a:gd name="connsiteY16" fmla="*/ 1766280 h 1915389"/>
              <a:gd name="connsiteX17" fmla="*/ 2377917 w 2763581"/>
              <a:gd name="connsiteY17" fmla="*/ 1773654 h 1915389"/>
              <a:gd name="connsiteX18" fmla="*/ 2763581 w 2763581"/>
              <a:gd name="connsiteY18" fmla="*/ 1760781 h 1915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3581" h="1915389">
                <a:moveTo>
                  <a:pt x="7200" y="1915389"/>
                </a:moveTo>
                <a:cubicBezTo>
                  <a:pt x="3600" y="1757589"/>
                  <a:pt x="0" y="1599789"/>
                  <a:pt x="0" y="1476189"/>
                </a:cubicBezTo>
                <a:cubicBezTo>
                  <a:pt x="0" y="1352589"/>
                  <a:pt x="3600" y="1248189"/>
                  <a:pt x="7200" y="1173789"/>
                </a:cubicBezTo>
                <a:cubicBezTo>
                  <a:pt x="10800" y="1099389"/>
                  <a:pt x="-1200" y="1074189"/>
                  <a:pt x="21600" y="1029789"/>
                </a:cubicBezTo>
                <a:cubicBezTo>
                  <a:pt x="44400" y="985389"/>
                  <a:pt x="112800" y="958989"/>
                  <a:pt x="144000" y="907389"/>
                </a:cubicBezTo>
                <a:cubicBezTo>
                  <a:pt x="175200" y="855789"/>
                  <a:pt x="187200" y="846189"/>
                  <a:pt x="208800" y="720189"/>
                </a:cubicBezTo>
                <a:cubicBezTo>
                  <a:pt x="230400" y="594189"/>
                  <a:pt x="260400" y="270189"/>
                  <a:pt x="273600" y="151389"/>
                </a:cubicBezTo>
                <a:cubicBezTo>
                  <a:pt x="286800" y="32589"/>
                  <a:pt x="280800" y="24189"/>
                  <a:pt x="288000" y="7389"/>
                </a:cubicBezTo>
                <a:cubicBezTo>
                  <a:pt x="295200" y="-9411"/>
                  <a:pt x="304800" y="1389"/>
                  <a:pt x="316800" y="50589"/>
                </a:cubicBezTo>
                <a:cubicBezTo>
                  <a:pt x="328800" y="99789"/>
                  <a:pt x="345600" y="202989"/>
                  <a:pt x="360000" y="302589"/>
                </a:cubicBezTo>
                <a:cubicBezTo>
                  <a:pt x="374400" y="402189"/>
                  <a:pt x="384000" y="549789"/>
                  <a:pt x="403200" y="648189"/>
                </a:cubicBezTo>
                <a:cubicBezTo>
                  <a:pt x="422400" y="746589"/>
                  <a:pt x="440400" y="817389"/>
                  <a:pt x="475200" y="892989"/>
                </a:cubicBezTo>
                <a:cubicBezTo>
                  <a:pt x="510000" y="968589"/>
                  <a:pt x="556800" y="1028589"/>
                  <a:pt x="612000" y="1101789"/>
                </a:cubicBezTo>
                <a:cubicBezTo>
                  <a:pt x="667200" y="1174989"/>
                  <a:pt x="717658" y="1258902"/>
                  <a:pt x="806400" y="1332189"/>
                </a:cubicBezTo>
                <a:cubicBezTo>
                  <a:pt x="895142" y="1405476"/>
                  <a:pt x="1000452" y="1480080"/>
                  <a:pt x="1144452" y="1541512"/>
                </a:cubicBezTo>
                <a:cubicBezTo>
                  <a:pt x="1288452" y="1602944"/>
                  <a:pt x="1570645" y="1670696"/>
                  <a:pt x="1670399" y="1700782"/>
                </a:cubicBezTo>
                <a:cubicBezTo>
                  <a:pt x="1770153" y="1730868"/>
                  <a:pt x="1948297" y="1760280"/>
                  <a:pt x="2052697" y="1766280"/>
                </a:cubicBezTo>
                <a:cubicBezTo>
                  <a:pt x="2157097" y="1772280"/>
                  <a:pt x="2293317" y="1776654"/>
                  <a:pt x="2377917" y="1773654"/>
                </a:cubicBezTo>
                <a:cubicBezTo>
                  <a:pt x="2425114" y="1776425"/>
                  <a:pt x="2761585" y="1757318"/>
                  <a:pt x="2763581" y="1760781"/>
                </a:cubicBezTo>
              </a:path>
            </a:pathLst>
          </a:custGeom>
          <a:noFill/>
          <a:ln w="19050">
            <a:solidFill>
              <a:srgbClr val="C00000">
                <a:alpha val="60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4A2C9EB-F9EA-4613-AA92-1FA13D591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5721" y="3926305"/>
            <a:ext cx="1398625" cy="756656"/>
          </a:xfrm>
          <a:prstGeom prst="rect">
            <a:avLst/>
          </a:prstGeom>
        </p:spPr>
      </p:pic>
      <p:sp>
        <p:nvSpPr>
          <p:cNvPr id="29" name="Arrow: Up 28">
            <a:extLst>
              <a:ext uri="{FF2B5EF4-FFF2-40B4-BE49-F238E27FC236}">
                <a16:creationId xmlns:a16="http://schemas.microsoft.com/office/drawing/2014/main" id="{D6D80E47-5E9F-4DEB-A992-52162353CB63}"/>
              </a:ext>
            </a:extLst>
          </p:cNvPr>
          <p:cNvSpPr/>
          <p:nvPr/>
        </p:nvSpPr>
        <p:spPr>
          <a:xfrm>
            <a:off x="1079452" y="4305915"/>
            <a:ext cx="82797" cy="598995"/>
          </a:xfrm>
          <a:prstGeom prst="upArrow">
            <a:avLst>
              <a:gd name="adj1" fmla="val 29055"/>
              <a:gd name="adj2" fmla="val 1337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Up 29">
            <a:extLst>
              <a:ext uri="{FF2B5EF4-FFF2-40B4-BE49-F238E27FC236}">
                <a16:creationId xmlns:a16="http://schemas.microsoft.com/office/drawing/2014/main" id="{35536858-C971-40F6-9353-23F0647242DE}"/>
              </a:ext>
            </a:extLst>
          </p:cNvPr>
          <p:cNvSpPr/>
          <p:nvPr/>
        </p:nvSpPr>
        <p:spPr>
          <a:xfrm>
            <a:off x="1070002" y="5162054"/>
            <a:ext cx="92247" cy="164639"/>
          </a:xfrm>
          <a:prstGeom prst="upArrow">
            <a:avLst>
              <a:gd name="adj1" fmla="val 29055"/>
              <a:gd name="adj2" fmla="val 1337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6AEC903-4C1A-4763-87A1-FB7433CCA2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51" t="12694" r="8396" b="2423"/>
          <a:stretch/>
        </p:blipFill>
        <p:spPr>
          <a:xfrm>
            <a:off x="9400909" y="622130"/>
            <a:ext cx="1835773" cy="18221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C8296F3E-F03C-4345-9B31-E1F9E358CE5F}"/>
              </a:ext>
            </a:extLst>
          </p:cNvPr>
          <p:cNvGrpSpPr/>
          <p:nvPr/>
        </p:nvGrpSpPr>
        <p:grpSpPr>
          <a:xfrm>
            <a:off x="9328409" y="597571"/>
            <a:ext cx="1980773" cy="1803076"/>
            <a:chOff x="1020528" y="-843257"/>
            <a:chExt cx="4607256" cy="3390546"/>
          </a:xfrm>
        </p:grpSpPr>
        <p:sp>
          <p:nvSpPr>
            <p:cNvPr id="33" name="Text Box 2">
              <a:extLst>
                <a:ext uri="{FF2B5EF4-FFF2-40B4-BE49-F238E27FC236}">
                  <a16:creationId xmlns:a16="http://schemas.microsoft.com/office/drawing/2014/main" id="{AFE08E10-F9DC-4B93-A7FC-5E3EA1A50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0528" y="-843257"/>
              <a:ext cx="2023545" cy="556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Straight section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D11T-GE11-SS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 Box 2">
              <a:extLst>
                <a:ext uri="{FF2B5EF4-FFF2-40B4-BE49-F238E27FC236}">
                  <a16:creationId xmlns:a16="http://schemas.microsoft.com/office/drawing/2014/main" id="{42075085-10C6-4856-9603-459C028AE7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2094" y="2095805"/>
              <a:ext cx="2015690" cy="451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Layer jump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D11T-GE11-LJ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EEAF7147-60C2-43B7-A1F8-EA8866C41D99}"/>
              </a:ext>
            </a:extLst>
          </p:cNvPr>
          <p:cNvSpPr txBox="1"/>
          <p:nvPr/>
        </p:nvSpPr>
        <p:spPr>
          <a:xfrm>
            <a:off x="2159772" y="3231156"/>
            <a:ext cx="1396159" cy="6001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1100" dirty="0">
                <a:solidFill>
                  <a:schemeClr val="tx2"/>
                </a:solidFill>
              </a:rPr>
              <a:t>After cooldown</a:t>
            </a:r>
            <a:endParaRPr lang="en-GB" sz="1100" dirty="0">
              <a:solidFill>
                <a:schemeClr val="tx2"/>
              </a:solidFill>
            </a:endParaRPr>
          </a:p>
          <a:p>
            <a:pPr>
              <a:buClr>
                <a:schemeClr val="tx1"/>
              </a:buClr>
            </a:pPr>
            <a:r>
              <a:rPr lang="en-GB" sz="1100" dirty="0">
                <a:solidFill>
                  <a:schemeClr val="tx2"/>
                </a:solidFill>
              </a:rPr>
              <a:t>After 35 cycles</a:t>
            </a:r>
          </a:p>
          <a:p>
            <a:pPr>
              <a:buClr>
                <a:schemeClr val="tx1"/>
              </a:buClr>
            </a:pPr>
            <a:r>
              <a:rPr lang="en-GB" sz="1100" dirty="0">
                <a:solidFill>
                  <a:schemeClr val="tx2"/>
                </a:solidFill>
              </a:rPr>
              <a:t>After 70 cycles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3A643E9-B73D-4285-A159-7268A0A8763F}"/>
              </a:ext>
            </a:extLst>
          </p:cNvPr>
          <p:cNvSpPr txBox="1"/>
          <p:nvPr/>
        </p:nvSpPr>
        <p:spPr>
          <a:xfrm>
            <a:off x="281577" y="2844487"/>
            <a:ext cx="359373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D11T-GE11-SS (straight section)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7F05FE-37FC-4729-8B1C-A3E6CE62E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06F-D892-437C-B103-A39D370EB4BC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39E59C-74D3-4E8F-8F33-359600C21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F13973-8469-4830-BFF8-F6634281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69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407107-E509-4198-87CB-BB10D5377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11T virgin coil GE11 – Thermal cycling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AA15FA-6DFB-4C41-8F4B-CE1E22020053}"/>
              </a:ext>
            </a:extLst>
          </p:cNvPr>
          <p:cNvSpPr txBox="1"/>
          <p:nvPr/>
        </p:nvSpPr>
        <p:spPr>
          <a:xfrm>
            <a:off x="436014" y="1114194"/>
            <a:ext cx="688951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Triggered by the 11T Task Force, report in EDMS no. 2649442 (</a:t>
            </a:r>
            <a:r>
              <a:rPr lang="en-GB" sz="1400" dirty="0">
                <a:solidFill>
                  <a:schemeClr val="tx2"/>
                </a:solidFill>
                <a:hlinkClick r:id="rId2"/>
              </a:rPr>
              <a:t>link</a:t>
            </a:r>
            <a:r>
              <a:rPr lang="en-GB" sz="14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Both samples from connection side of 11T coil </a:t>
            </a:r>
            <a:r>
              <a:rPr lang="en-GB" sz="1400" b="1" dirty="0">
                <a:solidFill>
                  <a:srgbClr val="0033A0"/>
                </a:solidFill>
              </a:rPr>
              <a:t>GE11 (virgin coil), </a:t>
            </a:r>
            <a:r>
              <a:rPr lang="en-GB" sz="1400" dirty="0">
                <a:solidFill>
                  <a:schemeClr val="tx2"/>
                </a:solidFill>
              </a:rPr>
              <a:t>one from the </a:t>
            </a:r>
            <a:r>
              <a:rPr lang="en-GB" sz="1400" b="1" dirty="0">
                <a:solidFill>
                  <a:srgbClr val="0033A0"/>
                </a:solidFill>
              </a:rPr>
              <a:t>straight section </a:t>
            </a:r>
            <a:r>
              <a:rPr lang="en-GB" sz="1400" dirty="0">
                <a:solidFill>
                  <a:schemeClr val="tx2"/>
                </a:solidFill>
              </a:rPr>
              <a:t>and one from the </a:t>
            </a:r>
            <a:r>
              <a:rPr lang="en-GB" sz="1400" b="1" dirty="0">
                <a:solidFill>
                  <a:srgbClr val="0033A0"/>
                </a:solidFill>
              </a:rPr>
              <a:t>layer jump</a:t>
            </a:r>
            <a:r>
              <a:rPr lang="en-GB" sz="1400" dirty="0">
                <a:solidFill>
                  <a:schemeClr val="tx2"/>
                </a:solidFill>
              </a:rPr>
              <a:t> zone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33A0"/>
                </a:solidFill>
              </a:rPr>
              <a:t>Thermal cycling </a:t>
            </a:r>
            <a:r>
              <a:rPr lang="en-GB" sz="1400" dirty="0">
                <a:solidFill>
                  <a:schemeClr val="tx2"/>
                </a:solidFill>
              </a:rPr>
              <a:t>(from 1.9 K to 25 K): scans pre-cycle, after 35, after 70 cycles. 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/>
              <a:t>Peaks at or near </a:t>
            </a:r>
            <a:r>
              <a:rPr lang="en-GB" sz="1400" b="1" i="1" dirty="0"/>
              <a:t>T</a:t>
            </a:r>
            <a:r>
              <a:rPr lang="el-GR" sz="1400" b="1" i="1" baseline="-25000" dirty="0"/>
              <a:t>λ</a:t>
            </a:r>
            <a:r>
              <a:rPr lang="en-US" sz="1400" b="1" i="1" dirty="0"/>
              <a:t> </a:t>
            </a:r>
            <a:r>
              <a:rPr lang="en-US" sz="1400" b="1" dirty="0"/>
              <a:t>indicate presence of He in the coil</a:t>
            </a:r>
            <a:endParaRPr lang="en-GB" sz="1400" b="1" baseline="-25000" dirty="0"/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33A0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6AEC903-4C1A-4763-87A1-FB7433CCA2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51" t="12694" r="8396" b="2423"/>
          <a:stretch/>
        </p:blipFill>
        <p:spPr>
          <a:xfrm>
            <a:off x="9400909" y="622130"/>
            <a:ext cx="1835773" cy="18221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C8296F3E-F03C-4345-9B31-E1F9E358CE5F}"/>
              </a:ext>
            </a:extLst>
          </p:cNvPr>
          <p:cNvGrpSpPr/>
          <p:nvPr/>
        </p:nvGrpSpPr>
        <p:grpSpPr>
          <a:xfrm>
            <a:off x="9328409" y="597571"/>
            <a:ext cx="1980773" cy="1803076"/>
            <a:chOff x="1020528" y="-843257"/>
            <a:chExt cx="4607256" cy="3390546"/>
          </a:xfrm>
        </p:grpSpPr>
        <p:sp>
          <p:nvSpPr>
            <p:cNvPr id="33" name="Text Box 2">
              <a:extLst>
                <a:ext uri="{FF2B5EF4-FFF2-40B4-BE49-F238E27FC236}">
                  <a16:creationId xmlns:a16="http://schemas.microsoft.com/office/drawing/2014/main" id="{AFE08E10-F9DC-4B93-A7FC-5E3EA1A50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0528" y="-843257"/>
              <a:ext cx="2023545" cy="556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Straight section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D11T-GE11-SS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 Box 2">
              <a:extLst>
                <a:ext uri="{FF2B5EF4-FFF2-40B4-BE49-F238E27FC236}">
                  <a16:creationId xmlns:a16="http://schemas.microsoft.com/office/drawing/2014/main" id="{42075085-10C6-4856-9603-459C028AE7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2094" y="2095805"/>
              <a:ext cx="2015690" cy="451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Layer jump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D11T-GE11-LJ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9865229-F1A3-47EC-9FF1-4A838C4C730A}"/>
              </a:ext>
            </a:extLst>
          </p:cNvPr>
          <p:cNvSpPr txBox="1"/>
          <p:nvPr/>
        </p:nvSpPr>
        <p:spPr>
          <a:xfrm>
            <a:off x="8017142" y="2985904"/>
            <a:ext cx="3769240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000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Results </a:t>
            </a:r>
            <a:r>
              <a:rPr lang="en-GB" sz="1600" b="1" dirty="0">
                <a:solidFill>
                  <a:srgbClr val="0033A0"/>
                </a:solidFill>
              </a:rPr>
              <a:t>show a clear He signature that is present even before cycling and that evolves dramatically with increased number of (modest) thermal cycles</a:t>
            </a:r>
            <a:r>
              <a:rPr lang="en-GB" sz="1600" dirty="0">
                <a:solidFill>
                  <a:schemeClr val="tx2"/>
                </a:solidFill>
              </a:rPr>
              <a:t>.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000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In more inhomogeneous parts of the coil, </a:t>
            </a:r>
            <a:r>
              <a:rPr lang="en-GB" sz="1600" b="1" dirty="0">
                <a:solidFill>
                  <a:srgbClr val="0033A0"/>
                </a:solidFill>
              </a:rPr>
              <a:t>He presence is pronounced from the start</a:t>
            </a:r>
            <a:r>
              <a:rPr lang="en-GB" sz="1600" dirty="0">
                <a:solidFill>
                  <a:schemeClr val="tx2"/>
                </a:solidFill>
              </a:rPr>
              <a:t> but does not noticeably increase further.</a:t>
            </a:r>
            <a:endParaRPr lang="en-GB" sz="1600" b="1" dirty="0">
              <a:solidFill>
                <a:schemeClr val="tx2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099A39-0CFB-4537-A731-F6D149CCFBAE}"/>
              </a:ext>
            </a:extLst>
          </p:cNvPr>
          <p:cNvGrpSpPr/>
          <p:nvPr/>
        </p:nvGrpSpPr>
        <p:grpSpPr>
          <a:xfrm>
            <a:off x="4172853" y="2846411"/>
            <a:ext cx="3654720" cy="3345093"/>
            <a:chOff x="4172853" y="2846411"/>
            <a:chExt cx="3654720" cy="3345093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489D3A32-C824-45DF-9528-C779BE5D03A8}"/>
                </a:ext>
              </a:extLst>
            </p:cNvPr>
            <p:cNvGrpSpPr/>
            <p:nvPr/>
          </p:nvGrpSpPr>
          <p:grpSpPr>
            <a:xfrm>
              <a:off x="4172853" y="2846411"/>
              <a:ext cx="3654720" cy="3345093"/>
              <a:chOff x="4161748" y="2853358"/>
              <a:chExt cx="3654720" cy="3345093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FCE41DAE-2A57-4339-8924-7945A243839D}"/>
                  </a:ext>
                </a:extLst>
              </p:cNvPr>
              <p:cNvGrpSpPr/>
              <p:nvPr/>
            </p:nvGrpSpPr>
            <p:grpSpPr>
              <a:xfrm>
                <a:off x="4161748" y="2853358"/>
                <a:ext cx="3654720" cy="3345093"/>
                <a:chOff x="4161748" y="2853358"/>
                <a:chExt cx="3654720" cy="3345093"/>
              </a:xfrm>
            </p:grpSpPr>
            <p:pic>
              <p:nvPicPr>
                <p:cNvPr id="21" name="Picture 20" descr="Chart, histogram&#10;&#10;Description automatically generated">
                  <a:extLst>
                    <a:ext uri="{FF2B5EF4-FFF2-40B4-BE49-F238E27FC236}">
                      <a16:creationId xmlns:a16="http://schemas.microsoft.com/office/drawing/2014/main" id="{AC31C16E-D972-4AE2-AF1C-EA6701F96B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5486"/>
                <a:stretch/>
              </p:blipFill>
              <p:spPr>
                <a:xfrm>
                  <a:off x="4161748" y="3136171"/>
                  <a:ext cx="3654720" cy="3062280"/>
                </a:xfrm>
                <a:prstGeom prst="rect">
                  <a:avLst/>
                </a:prstGeom>
              </p:spPr>
            </p:pic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2FEEDE4-89AB-436A-8821-E10E2CA49EEE}"/>
                    </a:ext>
                  </a:extLst>
                </p:cNvPr>
                <p:cNvSpPr txBox="1"/>
                <p:nvPr/>
              </p:nvSpPr>
              <p:spPr>
                <a:xfrm>
                  <a:off x="4481604" y="2853358"/>
                  <a:ext cx="3334864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srgbClr val="0033A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D11T-GE11-LJ (layer jump)</a:t>
                  </a:r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106EE9A-2EC5-4011-B807-38BDBDD2FACC}"/>
                  </a:ext>
                </a:extLst>
              </p:cNvPr>
              <p:cNvSpPr txBox="1"/>
              <p:nvPr/>
            </p:nvSpPr>
            <p:spPr>
              <a:xfrm>
                <a:off x="6247042" y="3252785"/>
                <a:ext cx="1396159" cy="6001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sz="1100" dirty="0">
                    <a:solidFill>
                      <a:schemeClr val="tx2"/>
                    </a:solidFill>
                  </a:rPr>
                  <a:t>After cooldown</a:t>
                </a:r>
                <a:endParaRPr lang="en-GB" sz="1100" dirty="0">
                  <a:solidFill>
                    <a:schemeClr val="tx2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GB" sz="1100" dirty="0">
                    <a:solidFill>
                      <a:schemeClr val="tx2"/>
                    </a:solidFill>
                  </a:rPr>
                  <a:t>After 35 cycles</a:t>
                </a:r>
              </a:p>
              <a:p>
                <a:pPr>
                  <a:buClr>
                    <a:schemeClr val="tx1"/>
                  </a:buClr>
                </a:pPr>
                <a:r>
                  <a:rPr lang="en-GB" sz="1100" dirty="0">
                    <a:solidFill>
                      <a:schemeClr val="tx2"/>
                    </a:solidFill>
                  </a:rPr>
                  <a:t>After 70 cycles</a:t>
                </a:r>
                <a:endParaRPr lang="en-US" sz="1100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3DD1F52-8980-4788-B3AA-987DA296B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59312" y="3907186"/>
              <a:ext cx="1355948" cy="836874"/>
            </a:xfrm>
            <a:prstGeom prst="rect">
              <a:avLst/>
            </a:prstGeom>
          </p:spPr>
        </p:pic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7F05FE-37FC-4729-8B1C-A3E6CE62E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06F-D892-437C-B103-A39D370EB4BC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39E59C-74D3-4E8F-8F33-359600C21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F13973-8469-4830-BFF8-F6634281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B08FBCA-8926-446C-96EF-9B2B7AA86519}"/>
              </a:ext>
            </a:extLst>
          </p:cNvPr>
          <p:cNvGrpSpPr/>
          <p:nvPr/>
        </p:nvGrpSpPr>
        <p:grpSpPr>
          <a:xfrm>
            <a:off x="44284" y="2773691"/>
            <a:ext cx="3848266" cy="3424760"/>
            <a:chOff x="44284" y="2828395"/>
            <a:chExt cx="3848266" cy="342476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8A30FD7-3B3D-4E5D-AE1A-977870C16061}"/>
                </a:ext>
              </a:extLst>
            </p:cNvPr>
            <p:cNvSpPr/>
            <p:nvPr/>
          </p:nvSpPr>
          <p:spPr>
            <a:xfrm>
              <a:off x="44284" y="2958451"/>
              <a:ext cx="3848266" cy="32947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00E8610-E9BB-446E-9AFC-13D5653AE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2396" y="3125607"/>
              <a:ext cx="179936" cy="14994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132A16F-11FD-4107-9A8E-A8042BC721AC}"/>
                </a:ext>
              </a:extLst>
            </p:cNvPr>
            <p:cNvGrpSpPr/>
            <p:nvPr/>
          </p:nvGrpSpPr>
          <p:grpSpPr>
            <a:xfrm>
              <a:off x="178472" y="2828395"/>
              <a:ext cx="3633574" cy="3407998"/>
              <a:chOff x="178472" y="2828395"/>
              <a:chExt cx="3633574" cy="3407998"/>
            </a:xfrm>
          </p:grpSpPr>
          <p:pic>
            <p:nvPicPr>
              <p:cNvPr id="41" name="Picture 40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2CF1222B-34D3-4EA1-A9B4-89D7634D2C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003"/>
              <a:stretch/>
            </p:blipFill>
            <p:spPr>
              <a:xfrm>
                <a:off x="178472" y="3190875"/>
                <a:ext cx="3607094" cy="3045518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A8144302-9C63-4167-895E-7E82780955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30287" y="3700203"/>
                <a:ext cx="1326209" cy="836874"/>
              </a:xfrm>
              <a:prstGeom prst="rect">
                <a:avLst/>
              </a:prstGeom>
            </p:spPr>
          </p:pic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073A0A9-F367-4048-B024-A0B1F021AEDD}"/>
                  </a:ext>
                </a:extLst>
              </p:cNvPr>
              <p:cNvSpPr txBox="1"/>
              <p:nvPr/>
            </p:nvSpPr>
            <p:spPr>
              <a:xfrm>
                <a:off x="218311" y="2828395"/>
                <a:ext cx="359373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rgbClr val="0033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D11T-GE11-SS (straight section)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88A06CE-7238-4B6B-BB68-5C1BA5E76D1D}"/>
                  </a:ext>
                </a:extLst>
              </p:cNvPr>
              <p:cNvSpPr txBox="1"/>
              <p:nvPr/>
            </p:nvSpPr>
            <p:spPr>
              <a:xfrm>
                <a:off x="2437561" y="3246284"/>
                <a:ext cx="1117693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sz="700" b="1" dirty="0">
                    <a:solidFill>
                      <a:schemeClr val="tx2"/>
                    </a:solidFill>
                  </a:rPr>
                  <a:t>After cooldown</a:t>
                </a:r>
                <a:endParaRPr lang="en-GB" sz="700" b="1" dirty="0">
                  <a:solidFill>
                    <a:schemeClr val="tx2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GB" sz="700" b="1" dirty="0">
                    <a:solidFill>
                      <a:schemeClr val="tx2"/>
                    </a:solidFill>
                  </a:rPr>
                  <a:t>After 35 cycles</a:t>
                </a:r>
              </a:p>
              <a:p>
                <a:pPr>
                  <a:buClr>
                    <a:schemeClr val="tx1"/>
                  </a:buClr>
                </a:pPr>
                <a:r>
                  <a:rPr lang="en-GB" sz="700" b="1" dirty="0">
                    <a:solidFill>
                      <a:schemeClr val="tx2"/>
                    </a:solidFill>
                  </a:rPr>
                  <a:t>After 70 cycles</a:t>
                </a:r>
                <a:endParaRPr lang="en-US" sz="700" b="1" dirty="0">
                  <a:solidFill>
                    <a:schemeClr val="tx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858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3974D3-EFB7-4FA0-AAEB-44B145E2B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11T virgin coil GE11 – Thermal cycling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76D9313-7C02-43E2-9511-7A22D1D40B3B}"/>
                  </a:ext>
                </a:extLst>
              </p:cNvPr>
              <p:cNvSpPr txBox="1"/>
              <p:nvPr/>
            </p:nvSpPr>
            <p:spPr>
              <a:xfrm>
                <a:off x="294224" y="1073722"/>
                <a:ext cx="11844436" cy="23544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The question was raised about the </a:t>
                </a:r>
                <a:r>
                  <a:rPr lang="en-GB" b="1" dirty="0">
                    <a:solidFill>
                      <a:srgbClr val="0033A0"/>
                    </a:solidFill>
                  </a:rPr>
                  <a:t>effect that the sensor holes and surrounding epoxy could have on the measurement results,</a:t>
                </a:r>
                <a:r>
                  <a:rPr lang="en-GB" dirty="0">
                    <a:solidFill>
                      <a:schemeClr val="tx2"/>
                    </a:solidFill>
                  </a:rPr>
                  <a:t> namely that the He presence detected could come as a result of sample preparation</a:t>
                </a: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5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A </a:t>
                </a:r>
                <a:r>
                  <a:rPr lang="en-GB" b="1" dirty="0">
                    <a:solidFill>
                      <a:srgbClr val="0033A0"/>
                    </a:solidFill>
                  </a:rPr>
                  <a:t>copper validation sample </a:t>
                </a:r>
                <a:r>
                  <a:rPr lang="en-GB" dirty="0">
                    <a:solidFill>
                      <a:schemeClr val="tx2"/>
                    </a:solidFill>
                  </a:rPr>
                  <a:t>was prepared to test this hypothesis, prepared in the same way as the coil samples (epoxy-filled hole for sensor + insulation)</a:t>
                </a: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sz="1050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tx2"/>
                    </a:solidFill>
                  </a:rPr>
                  <a:t>Time constants obtained are low, as excepted for a bulk sample, ≈ 0.3 s. Data set confirms measurement principle and that </a:t>
                </a:r>
                <a:r>
                  <a:rPr lang="en-GB" sz="1800" b="1" dirty="0">
                    <a:solidFill>
                      <a:srgbClr val="0033A0"/>
                    </a:solidFill>
                  </a:rPr>
                  <a:t>for temperatures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GB" sz="18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</m:sub>
                    </m:sSub>
                  </m:oMath>
                </a14:m>
                <a:r>
                  <a:rPr lang="en-GB" sz="1800" b="1" dirty="0">
                    <a:solidFill>
                      <a:srgbClr val="0033A0"/>
                    </a:solidFill>
                  </a:rPr>
                  <a:t> there is no observable He presence in the sample</a:t>
                </a:r>
                <a:r>
                  <a:rPr lang="en-GB" sz="1800" dirty="0">
                    <a:solidFill>
                      <a:schemeClr val="tx2"/>
                    </a:solidFill>
                  </a:rPr>
                  <a:t>.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76D9313-7C02-43E2-9511-7A22D1D40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24" y="1073722"/>
                <a:ext cx="11844436" cy="2354491"/>
              </a:xfrm>
              <a:prstGeom prst="rect">
                <a:avLst/>
              </a:prstGeom>
              <a:blipFill>
                <a:blip r:embed="rId2"/>
                <a:stretch>
                  <a:fillRect l="-309" t="-12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7809348-79DE-49B6-B0A2-A4D40869C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183" y="3327847"/>
            <a:ext cx="9266390" cy="296124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C6C46C8-1DE8-4A1F-B8B5-3CD78A2DEA78}"/>
              </a:ext>
            </a:extLst>
          </p:cNvPr>
          <p:cNvSpPr txBox="1"/>
          <p:nvPr/>
        </p:nvSpPr>
        <p:spPr>
          <a:xfrm>
            <a:off x="3462339" y="3618843"/>
            <a:ext cx="897730" cy="313350"/>
          </a:xfrm>
          <a:prstGeom prst="rect">
            <a:avLst/>
          </a:prstGeom>
          <a:solidFill>
            <a:schemeClr val="bg1"/>
          </a:solidFill>
        </p:spPr>
        <p:txBody>
          <a:bodyPr wrap="square" lIns="18000" tIns="18000" rIns="36000" bIns="18000" rtlCol="0">
            <a:spAutoFit/>
          </a:bodyPr>
          <a:lstStyle/>
          <a:p>
            <a:pPr algn="l"/>
            <a:r>
              <a:rPr lang="en-US" sz="600" dirty="0">
                <a:solidFill>
                  <a:schemeClr val="tx2"/>
                </a:solidFill>
              </a:rPr>
              <a:t>Before cycling</a:t>
            </a:r>
          </a:p>
          <a:p>
            <a:pPr algn="l"/>
            <a:r>
              <a:rPr lang="en-US" sz="600" dirty="0">
                <a:solidFill>
                  <a:schemeClr val="tx2"/>
                </a:solidFill>
              </a:rPr>
              <a:t>After 35 cycles</a:t>
            </a:r>
          </a:p>
          <a:p>
            <a:pPr algn="l"/>
            <a:r>
              <a:rPr lang="en-US" sz="600" dirty="0">
                <a:solidFill>
                  <a:schemeClr val="tx2"/>
                </a:solidFill>
              </a:rPr>
              <a:t>After 70 cycles</a:t>
            </a:r>
            <a:endParaRPr lang="en-GB" sz="600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3F23BA-BB92-478A-8837-7009DE3675E4}"/>
              </a:ext>
            </a:extLst>
          </p:cNvPr>
          <p:cNvSpPr txBox="1"/>
          <p:nvPr/>
        </p:nvSpPr>
        <p:spPr>
          <a:xfrm>
            <a:off x="6700063" y="3628367"/>
            <a:ext cx="897730" cy="313350"/>
          </a:xfrm>
          <a:prstGeom prst="rect">
            <a:avLst/>
          </a:prstGeom>
          <a:solidFill>
            <a:schemeClr val="bg1"/>
          </a:solidFill>
        </p:spPr>
        <p:txBody>
          <a:bodyPr wrap="square" lIns="18000" tIns="18000" rIns="36000" bIns="18000" rtlCol="0">
            <a:spAutoFit/>
          </a:bodyPr>
          <a:lstStyle/>
          <a:p>
            <a:pPr algn="l"/>
            <a:r>
              <a:rPr lang="en-US" sz="600" dirty="0">
                <a:solidFill>
                  <a:schemeClr val="tx2"/>
                </a:solidFill>
              </a:rPr>
              <a:t>Before cycling</a:t>
            </a:r>
          </a:p>
          <a:p>
            <a:pPr algn="l"/>
            <a:r>
              <a:rPr lang="en-US" sz="600" dirty="0">
                <a:solidFill>
                  <a:schemeClr val="tx2"/>
                </a:solidFill>
              </a:rPr>
              <a:t>After 35 cycles</a:t>
            </a:r>
          </a:p>
          <a:p>
            <a:pPr algn="l"/>
            <a:r>
              <a:rPr lang="en-US" sz="600" dirty="0">
                <a:solidFill>
                  <a:schemeClr val="tx2"/>
                </a:solidFill>
              </a:rPr>
              <a:t>After 70 cycles</a:t>
            </a:r>
            <a:endParaRPr lang="en-GB" sz="6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A05993-B7A9-42F3-B730-E36B3733EAE2}"/>
              </a:ext>
            </a:extLst>
          </p:cNvPr>
          <p:cNvSpPr txBox="1"/>
          <p:nvPr/>
        </p:nvSpPr>
        <p:spPr>
          <a:xfrm>
            <a:off x="9070034" y="3642010"/>
            <a:ext cx="1388416" cy="498016"/>
          </a:xfrm>
          <a:prstGeom prst="rect">
            <a:avLst/>
          </a:prstGeom>
          <a:solidFill>
            <a:schemeClr val="bg1"/>
          </a:solidFill>
        </p:spPr>
        <p:txBody>
          <a:bodyPr wrap="square" lIns="18000" tIns="18000" rIns="36000" bIns="18000" rtlCol="0">
            <a:spAutoFit/>
          </a:bodyPr>
          <a:lstStyle/>
          <a:p>
            <a:pPr algn="l"/>
            <a:r>
              <a:rPr lang="en-US" sz="1000" dirty="0">
                <a:solidFill>
                  <a:schemeClr val="tx2"/>
                </a:solidFill>
              </a:rPr>
              <a:t>Before cycling</a:t>
            </a:r>
          </a:p>
          <a:p>
            <a:pPr algn="l"/>
            <a:r>
              <a:rPr lang="en-US" sz="1000" dirty="0">
                <a:solidFill>
                  <a:schemeClr val="tx2"/>
                </a:solidFill>
              </a:rPr>
              <a:t>After 35 cycles</a:t>
            </a:r>
          </a:p>
          <a:p>
            <a:pPr algn="l"/>
            <a:r>
              <a:rPr lang="en-US" sz="1000" dirty="0">
                <a:solidFill>
                  <a:schemeClr val="tx2"/>
                </a:solidFill>
              </a:rPr>
              <a:t>After 70 cycles</a:t>
            </a:r>
            <a:endParaRPr lang="en-GB" sz="1000" dirty="0">
              <a:solidFill>
                <a:schemeClr val="tx2"/>
              </a:solidFill>
            </a:endParaRP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33F5E702-E8EC-4B36-BADF-FA7AF5AC9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027D-CE45-4BEF-88F9-BF85ED7FE1AD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7E02291A-D5F9-4943-93EF-560962F76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A633BA14-A7A0-4C15-93F2-02664C67B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170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F81B53-86D7-40A5-B44A-58B3E4286AD9}"/>
              </a:ext>
            </a:extLst>
          </p:cNvPr>
          <p:cNvSpPr txBox="1"/>
          <p:nvPr/>
        </p:nvSpPr>
        <p:spPr>
          <a:xfrm>
            <a:off x="954405" y="1281366"/>
            <a:ext cx="1063638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Introduction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Experimental campaign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Sample preparation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Set-up description and measurement procedure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Typical results and their interpretation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Example of 11T coil GE-02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11T virgin coil campaign: thermal cycling / He content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MQXF coil (U.S. and CERN production) campaign: heat transfer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Summary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Outlook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0499A4-83D9-463A-8862-6B525EE25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08C4-9D12-44D9-8BCE-46F31E1C7AD1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C588C9-3391-4B00-BC24-13CD57A91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7D6BF0-2A9E-452A-8184-FC7A6173D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84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490612-DFC9-48D4-9FC0-CABBEAB71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11T virgin coil GE11 – Results EN/MME</a:t>
            </a:r>
          </a:p>
        </p:txBody>
      </p:sp>
      <p:pic>
        <p:nvPicPr>
          <p:cNvPr id="7" name="Content Placeholder 6" descr="A picture containing chart&#10;&#10;Description automatically generated">
            <a:extLst>
              <a:ext uri="{FF2B5EF4-FFF2-40B4-BE49-F238E27FC236}">
                <a16:creationId xmlns:a16="http://schemas.microsoft.com/office/drawing/2014/main" id="{EE872C8D-4401-4D56-97E8-DF2200C03D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7963" y="2322363"/>
            <a:ext cx="7878837" cy="39746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86F8276-09FB-4CAF-B7F2-45D0A7A13B24}"/>
              </a:ext>
            </a:extLst>
          </p:cNvPr>
          <p:cNvSpPr txBox="1"/>
          <p:nvPr/>
        </p:nvSpPr>
        <p:spPr>
          <a:xfrm>
            <a:off x="294224" y="1073722"/>
            <a:ext cx="118444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</a:rPr>
              <a:t>Work carried out by EN/MME</a:t>
            </a:r>
            <a:r>
              <a:rPr lang="en-GB" dirty="0">
                <a:solidFill>
                  <a:schemeClr val="tx2"/>
                </a:solidFill>
              </a:rPr>
              <a:t>, their findings reported in EDMS 2646199 (</a:t>
            </a:r>
            <a:r>
              <a:rPr lang="en-GB" dirty="0">
                <a:hlinkClick r:id="rId3"/>
              </a:rPr>
              <a:t>link</a:t>
            </a:r>
            <a:r>
              <a:rPr lang="en-GB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Macro- and micro-optical imaging of samples before the thermal cycling tests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</a:rPr>
              <a:t>Cavities</a:t>
            </a:r>
            <a:r>
              <a:rPr lang="en-GB" dirty="0">
                <a:solidFill>
                  <a:schemeClr val="tx2"/>
                </a:solidFill>
              </a:rPr>
              <a:t> can be observed </a:t>
            </a:r>
            <a:r>
              <a:rPr lang="en-GB" b="1" dirty="0">
                <a:solidFill>
                  <a:srgbClr val="0033A0"/>
                </a:solidFill>
              </a:rPr>
              <a:t>in the resin/glass fibre system located in the interlayer and between cables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1632319-BA09-44FD-8480-4A85D5C0DBAC}"/>
              </a:ext>
            </a:extLst>
          </p:cNvPr>
          <p:cNvSpPr/>
          <p:nvPr/>
        </p:nvSpPr>
        <p:spPr>
          <a:xfrm>
            <a:off x="6965950" y="5344541"/>
            <a:ext cx="501650" cy="8001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A166040-C13A-4749-9070-46C88DC2DDB8}"/>
              </a:ext>
            </a:extLst>
          </p:cNvPr>
          <p:cNvSpPr/>
          <p:nvPr/>
        </p:nvSpPr>
        <p:spPr>
          <a:xfrm>
            <a:off x="8743950" y="5384228"/>
            <a:ext cx="501650" cy="8001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D4D82B0-5722-4ADD-B900-0E1EDC439BF4}"/>
              </a:ext>
            </a:extLst>
          </p:cNvPr>
          <p:cNvSpPr/>
          <p:nvPr/>
        </p:nvSpPr>
        <p:spPr>
          <a:xfrm rot="20873195">
            <a:off x="3790950" y="4216399"/>
            <a:ext cx="501650" cy="13144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EE3A81-BF51-4293-997D-CCF0335AFBE6}"/>
              </a:ext>
            </a:extLst>
          </p:cNvPr>
          <p:cNvSpPr txBox="1"/>
          <p:nvPr/>
        </p:nvSpPr>
        <p:spPr>
          <a:xfrm rot="16200000">
            <a:off x="-752991" y="3993731"/>
            <a:ext cx="3371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Before </a:t>
            </a:r>
            <a:r>
              <a:rPr lang="en-GB" dirty="0">
                <a:solidFill>
                  <a:srgbClr val="C00000"/>
                </a:solidFill>
              </a:rPr>
              <a:t>sample prep + cycling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0783E5-38B7-4C60-A3EE-EADF4AB272E9}"/>
              </a:ext>
            </a:extLst>
          </p:cNvPr>
          <p:cNvSpPr txBox="1"/>
          <p:nvPr/>
        </p:nvSpPr>
        <p:spPr>
          <a:xfrm>
            <a:off x="9880600" y="6061217"/>
            <a:ext cx="23114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i="1" dirty="0">
                <a:solidFill>
                  <a:schemeClr val="tx2"/>
                </a:solidFill>
              </a:rPr>
              <a:t>Courtesy M. Crouvizier, S. Sgobba</a:t>
            </a:r>
            <a:endParaRPr lang="en-GB" sz="1000" b="1" i="1" dirty="0">
              <a:solidFill>
                <a:schemeClr val="tx2"/>
              </a:solidFill>
            </a:endParaRPr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4A40CDCC-FA79-42D5-8680-15DA28E7B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93679-922D-4223-8D03-B63AF049E4CC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49323023-CCAF-4C27-B3E9-25456FC3F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FA622A5-D663-456F-9602-EB5544016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817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490612-DFC9-48D4-9FC0-CABBEAB71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11T virgin coil GE11 – Results EN/MME</a:t>
            </a:r>
          </a:p>
        </p:txBody>
      </p:sp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69C3A7E4-0663-4A6D-8592-C34F20996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906464"/>
            <a:ext cx="5686425" cy="4865370"/>
          </a:xfrm>
          <a:prstGeom prst="rect">
            <a:avLst/>
          </a:prstGeom>
        </p:spPr>
      </p:pic>
      <p:pic>
        <p:nvPicPr>
          <p:cNvPr id="17" name="Picture 16" descr="A picture containing website&#10;&#10;Description automatically generated">
            <a:extLst>
              <a:ext uri="{FF2B5EF4-FFF2-40B4-BE49-F238E27FC236}">
                <a16:creationId xmlns:a16="http://schemas.microsoft.com/office/drawing/2014/main" id="{21FCD6AD-7D51-4E98-AA21-56AC01D79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462" y="3712230"/>
            <a:ext cx="5786120" cy="23145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2C0789A-1B3B-43A5-990F-17CA9500F236}"/>
              </a:ext>
            </a:extLst>
          </p:cNvPr>
          <p:cNvSpPr txBox="1"/>
          <p:nvPr/>
        </p:nvSpPr>
        <p:spPr>
          <a:xfrm>
            <a:off x="407986" y="4781033"/>
            <a:ext cx="15721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After </a:t>
            </a:r>
            <a:r>
              <a:rPr lang="en-GB" dirty="0">
                <a:solidFill>
                  <a:srgbClr val="C00000"/>
                </a:solidFill>
              </a:rPr>
              <a:t>cycling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AC4EB8-305B-4648-9527-A9ED9E966E40}"/>
              </a:ext>
            </a:extLst>
          </p:cNvPr>
          <p:cNvSpPr txBox="1"/>
          <p:nvPr/>
        </p:nvSpPr>
        <p:spPr>
          <a:xfrm>
            <a:off x="6356350" y="992455"/>
            <a:ext cx="5740400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Extra machining/preparation required, making </a:t>
            </a:r>
            <a:r>
              <a:rPr lang="en-GB" sz="1400" b="1" dirty="0">
                <a:solidFill>
                  <a:srgbClr val="0033A0"/>
                </a:solidFill>
              </a:rPr>
              <a:t>one-to-one comparison difficult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33A0"/>
                </a:solidFill>
              </a:rPr>
              <a:t>GE11-SS: </a:t>
            </a:r>
            <a:r>
              <a:rPr lang="en-GB" sz="1400" dirty="0">
                <a:solidFill>
                  <a:schemeClr val="tx2"/>
                </a:solidFill>
              </a:rPr>
              <a:t>new population of imperfections observed, however the same kind and number of cracks and cavities were observable in the insulation after the test. 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33A0"/>
                </a:solidFill>
              </a:rPr>
              <a:t>GE11-LJ: </a:t>
            </a:r>
            <a:r>
              <a:rPr lang="en-GB" sz="1400" dirty="0">
                <a:solidFill>
                  <a:schemeClr val="tx2"/>
                </a:solidFill>
              </a:rPr>
              <a:t>a deep cavity could still be observed after removal of approx. 150 μm. 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To the extent of present examination, </a:t>
            </a:r>
            <a:r>
              <a:rPr lang="en-GB" sz="1400" b="1" dirty="0">
                <a:solidFill>
                  <a:srgbClr val="0033A0"/>
                </a:solidFill>
              </a:rPr>
              <a:t>thermal cycling in He II seems not to lead to a visible further development of micro-cracks and cavities</a:t>
            </a:r>
            <a:r>
              <a:rPr lang="en-GB" sz="1400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40EBCD-4D16-4658-8D31-72238239CCCC}"/>
              </a:ext>
            </a:extLst>
          </p:cNvPr>
          <p:cNvSpPr txBox="1"/>
          <p:nvPr/>
        </p:nvSpPr>
        <p:spPr>
          <a:xfrm>
            <a:off x="9880600" y="6061217"/>
            <a:ext cx="23114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i="1" dirty="0">
                <a:solidFill>
                  <a:schemeClr val="tx2"/>
                </a:solidFill>
              </a:rPr>
              <a:t>Courtesy M. Crouvizier, S. Sgobba</a:t>
            </a:r>
            <a:endParaRPr lang="en-GB" sz="1000" b="1" i="1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9F8E8A-2AA6-457B-A953-85FE6161CC83}"/>
              </a:ext>
            </a:extLst>
          </p:cNvPr>
          <p:cNvSpPr txBox="1"/>
          <p:nvPr/>
        </p:nvSpPr>
        <p:spPr>
          <a:xfrm>
            <a:off x="7661898" y="3420918"/>
            <a:ext cx="28848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Before → after </a:t>
            </a:r>
            <a:r>
              <a:rPr lang="en-GB" dirty="0">
                <a:solidFill>
                  <a:srgbClr val="C00000"/>
                </a:solidFill>
              </a:rPr>
              <a:t>cycling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58E7047-3983-461B-99C3-B85A797C1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3CF19-EAEE-4585-9086-315F23D2C5B6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9C01B21-4443-4C37-9BB0-E66C49731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6F4E40F8-482D-4F29-B256-B961DE0C7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524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8CC57F-C920-4C6B-955F-D4A5A29981CF}"/>
              </a:ext>
            </a:extLst>
          </p:cNvPr>
          <p:cNvSpPr txBox="1"/>
          <p:nvPr/>
        </p:nvSpPr>
        <p:spPr>
          <a:xfrm>
            <a:off x="954405" y="1281366"/>
            <a:ext cx="1063638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Experimental campaign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Sample preparation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Set-up description and measurement procedure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Typical results and their interpretation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Example of 11T coil GE-02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11T virgin coil campaign: thermal cycling / He content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MQXF coil (U.S. and CERN production) campaign: heat transfer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1515B7-6265-4E58-8792-9ED6A640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DC60-C244-40D8-8FAA-162B31199921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C5B1A1-1FCC-4D24-9F07-617747EC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3C436-4AC2-4EC9-AA3C-1CEC6D893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9511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096337-5264-443E-9AFB-8445B63CA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coil P06 (U.S. production) – Results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6922F84-FD41-4521-821C-8EA240EC2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" y="2068742"/>
            <a:ext cx="6116327" cy="399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8DC0F91-B069-4F3B-A929-F9630ED03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672" y="1997052"/>
            <a:ext cx="5595939" cy="419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31E6C7-7F36-488D-98F0-C27243A69355}"/>
              </a:ext>
            </a:extLst>
          </p:cNvPr>
          <p:cNvSpPr txBox="1"/>
          <p:nvPr/>
        </p:nvSpPr>
        <p:spPr>
          <a:xfrm>
            <a:off x="294224" y="1073722"/>
            <a:ext cx="118444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MQXF specimen cut from coil P06, which was tested in MQXFAP1b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It is made of the final conductor (RRP108/127)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1EAF75-7FE0-4116-9F9A-5B6B1A6BFBCA}"/>
              </a:ext>
            </a:extLst>
          </p:cNvPr>
          <p:cNvSpPr txBox="1"/>
          <p:nvPr/>
        </p:nvSpPr>
        <p:spPr>
          <a:xfrm>
            <a:off x="8395946" y="1399042"/>
            <a:ext cx="296940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No signs of He presence</a:t>
            </a:r>
          </a:p>
          <a:p>
            <a:pPr algn="l"/>
            <a:endParaRPr lang="en-GB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7DACC3-8DCB-49FB-8ED8-E1945CDE7F43}"/>
              </a:ext>
            </a:extLst>
          </p:cNvPr>
          <p:cNvSpPr txBox="1"/>
          <p:nvPr/>
        </p:nvSpPr>
        <p:spPr>
          <a:xfrm>
            <a:off x="6331672" y="2054888"/>
            <a:ext cx="574198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Transient</a:t>
            </a:r>
            <a:r>
              <a:rPr lang="en-GB" sz="1400" b="1" dirty="0"/>
              <a:t> behaviour – MQXF P06 (US prod.)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D131621-A1F9-4EA4-BA76-E9106C959E2E}"/>
              </a:ext>
            </a:extLst>
          </p:cNvPr>
          <p:cNvSpPr/>
          <p:nvPr/>
        </p:nvSpPr>
        <p:spPr>
          <a:xfrm>
            <a:off x="6743204" y="2298700"/>
            <a:ext cx="1099046" cy="3403600"/>
          </a:xfrm>
          <a:prstGeom prst="round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9563F82-1E5D-422F-A5DD-D6FA652E2FF9}"/>
              </a:ext>
            </a:extLst>
          </p:cNvPr>
          <p:cNvCxnSpPr>
            <a:cxnSpLocks/>
          </p:cNvCxnSpPr>
          <p:nvPr/>
        </p:nvCxnSpPr>
        <p:spPr>
          <a:xfrm flipH="1">
            <a:off x="7842250" y="1625991"/>
            <a:ext cx="499645" cy="745207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356C70A-07C1-445C-96B5-B29A8AB774BF}"/>
              </a:ext>
            </a:extLst>
          </p:cNvPr>
          <p:cNvGrpSpPr/>
          <p:nvPr/>
        </p:nvGrpSpPr>
        <p:grpSpPr>
          <a:xfrm>
            <a:off x="696126" y="3586807"/>
            <a:ext cx="5981417" cy="2682872"/>
            <a:chOff x="696126" y="3586807"/>
            <a:chExt cx="5981417" cy="2682872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D3372796-2CCB-41E6-81DC-DEF623FBE7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3" t="6687" r="683" b="4976"/>
            <a:stretch/>
          </p:blipFill>
          <p:spPr bwMode="auto">
            <a:xfrm>
              <a:off x="2897844" y="3586808"/>
              <a:ext cx="3779699" cy="2682871"/>
            </a:xfrm>
            <a:prstGeom prst="rect">
              <a:avLst/>
            </a:prstGeom>
            <a:noFill/>
            <a:ln w="12700">
              <a:solidFill>
                <a:srgbClr val="0033A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17F6968-2C8E-4B0E-8605-D3413A9E417A}"/>
                </a:ext>
              </a:extLst>
            </p:cNvPr>
            <p:cNvSpPr/>
            <p:nvPr/>
          </p:nvSpPr>
          <p:spPr>
            <a:xfrm>
              <a:off x="696126" y="3952498"/>
              <a:ext cx="1177124" cy="1129306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D9C9E65-67F1-4DEE-A295-642A80E1C3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126" y="3586807"/>
              <a:ext cx="2201718" cy="36569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199D8D0-E014-4FEC-A4BC-E1F4B893F1B5}"/>
                </a:ext>
              </a:extLst>
            </p:cNvPr>
            <p:cNvCxnSpPr>
              <a:cxnSpLocks/>
            </p:cNvCxnSpPr>
            <p:nvPr/>
          </p:nvCxnSpPr>
          <p:spPr>
            <a:xfrm>
              <a:off x="696126" y="5081803"/>
              <a:ext cx="2190524" cy="118787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DF38C47-11EF-47B1-97A9-8AD6E96A639C}"/>
              </a:ext>
            </a:extLst>
          </p:cNvPr>
          <p:cNvSpPr txBox="1"/>
          <p:nvPr/>
        </p:nvSpPr>
        <p:spPr>
          <a:xfrm>
            <a:off x="449440" y="2068742"/>
            <a:ext cx="574424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Steady-state</a:t>
            </a:r>
            <a:r>
              <a:rPr lang="en-GB" sz="1400" b="1" dirty="0"/>
              <a:t> behaviour – MQXF P06 (US prod.)</a:t>
            </a:r>
          </a:p>
        </p:txBody>
      </p: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B25C5EA8-F175-4515-8A5A-BF150D66E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A73D-9A03-4CD8-A7AD-0A8829F7A8C2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3361B109-45C1-405F-BA5B-97F4CC63A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B7CA9695-2419-4A67-9F2D-2BD381D4B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21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096337-5264-443E-9AFB-8445B63CA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coil CR108 (CERN production) – Results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31E6C7-7F36-488D-98F0-C27243A69355}"/>
              </a:ext>
            </a:extLst>
          </p:cNvPr>
          <p:cNvSpPr txBox="1"/>
          <p:nvPr/>
        </p:nvSpPr>
        <p:spPr>
          <a:xfrm>
            <a:off x="294224" y="1073722"/>
            <a:ext cx="118444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MQXF specimen cut from coil CR108, section S5, which was tested in MQXFBP1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Source: </a:t>
            </a:r>
            <a:r>
              <a:rPr lang="en-GB" dirty="0">
                <a:hlinkClick r:id="rId2"/>
              </a:rPr>
              <a:t>https://indico.cern.ch/event/1034788/</a:t>
            </a: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1"/>
              </a:buClr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0E79D2F-2FC9-433D-AE28-EABB64D1A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5925" y="2566735"/>
            <a:ext cx="5688976" cy="366612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C3CB2A7-F6F4-4744-BE95-58F7A6932AF7}"/>
              </a:ext>
            </a:extLst>
          </p:cNvPr>
          <p:cNvSpPr txBox="1"/>
          <p:nvPr/>
        </p:nvSpPr>
        <p:spPr>
          <a:xfrm>
            <a:off x="8328413" y="2789478"/>
            <a:ext cx="152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Inner layer</a:t>
            </a:r>
            <a:endParaRPr lang="en-GB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4F8FE07-1E15-46ED-9DE4-4CEF1EE88FF8}"/>
              </a:ext>
            </a:extLst>
          </p:cNvPr>
          <p:cNvSpPr txBox="1"/>
          <p:nvPr/>
        </p:nvSpPr>
        <p:spPr>
          <a:xfrm>
            <a:off x="9724345" y="4762657"/>
            <a:ext cx="152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Outer layer</a:t>
            </a:r>
            <a:endParaRPr lang="en-GB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DFDE08-3A35-485D-939B-74EDD2DB3032}"/>
              </a:ext>
            </a:extLst>
          </p:cNvPr>
          <p:cNvSpPr txBox="1"/>
          <p:nvPr/>
        </p:nvSpPr>
        <p:spPr>
          <a:xfrm>
            <a:off x="99123" y="2144830"/>
            <a:ext cx="574424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Steady-state</a:t>
            </a:r>
            <a:r>
              <a:rPr lang="en-GB" sz="1400" b="1" dirty="0"/>
              <a:t> behaviour – MQXF CR108-S5 (CERN prod.)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B63953-F5C6-4553-A87A-C742C3BCE093}"/>
              </a:ext>
            </a:extLst>
          </p:cNvPr>
          <p:cNvSpPr txBox="1"/>
          <p:nvPr/>
        </p:nvSpPr>
        <p:spPr>
          <a:xfrm>
            <a:off x="6150555" y="2216441"/>
            <a:ext cx="574424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Transient</a:t>
            </a:r>
            <a:r>
              <a:rPr lang="en-GB" sz="1400" b="1" dirty="0"/>
              <a:t> behaviour – MQXF CR108-S5 (CERN prod.)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816BED-E3F7-4167-A088-F43398908D2B}"/>
              </a:ext>
            </a:extLst>
          </p:cNvPr>
          <p:cNvSpPr txBox="1"/>
          <p:nvPr/>
        </p:nvSpPr>
        <p:spPr>
          <a:xfrm>
            <a:off x="9361883" y="1167872"/>
            <a:ext cx="2573018" cy="903700"/>
          </a:xfrm>
          <a:prstGeom prst="rect">
            <a:avLst/>
          </a:prstGeom>
          <a:ln>
            <a:solidFill>
              <a:srgbClr val="E15E3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r>
              <a:rPr lang="en-US" dirty="0">
                <a:solidFill>
                  <a:srgbClr val="E15E32"/>
                </a:solidFill>
              </a:rPr>
              <a:t>He presence signature, </a:t>
            </a:r>
            <a:r>
              <a:rPr lang="en-US" i="1" dirty="0">
                <a:solidFill>
                  <a:srgbClr val="E15E32"/>
                </a:solidFill>
              </a:rPr>
              <a:t>i.e. </a:t>
            </a:r>
            <a:r>
              <a:rPr lang="el-GR" dirty="0">
                <a:solidFill>
                  <a:srgbClr val="E15E32"/>
                </a:solidFill>
              </a:rPr>
              <a:t>λ</a:t>
            </a:r>
            <a:r>
              <a:rPr lang="en-US" dirty="0">
                <a:solidFill>
                  <a:srgbClr val="E15E32"/>
                </a:solidFill>
              </a:rPr>
              <a:t>-peak shape due to </a:t>
            </a:r>
            <a:r>
              <a:rPr lang="en-US" i="1" dirty="0">
                <a:solidFill>
                  <a:srgbClr val="E15E32"/>
                </a:solidFill>
              </a:rPr>
              <a:t>c</a:t>
            </a:r>
            <a:r>
              <a:rPr lang="en-US" i="1" baseline="-25000" dirty="0">
                <a:solidFill>
                  <a:srgbClr val="E15E32"/>
                </a:solidFill>
              </a:rPr>
              <a:t>p</a:t>
            </a:r>
            <a:r>
              <a:rPr lang="en-US" i="1" dirty="0">
                <a:solidFill>
                  <a:srgbClr val="E15E32"/>
                </a:solidFill>
              </a:rPr>
              <a:t> </a:t>
            </a:r>
            <a:r>
              <a:rPr lang="en-US" dirty="0">
                <a:solidFill>
                  <a:srgbClr val="E15E32"/>
                </a:solidFill>
              </a:rPr>
              <a:t>of helium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D4422B8D-4A42-4E04-9E5B-E18C1C3A80C7}"/>
              </a:ext>
            </a:extLst>
          </p:cNvPr>
          <p:cNvSpPr/>
          <p:nvPr/>
        </p:nvSpPr>
        <p:spPr>
          <a:xfrm>
            <a:off x="6593706" y="2597229"/>
            <a:ext cx="1366702" cy="3290223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CAC662D-A3D8-4139-ACF6-537DEC41D899}"/>
              </a:ext>
            </a:extLst>
          </p:cNvPr>
          <p:cNvCxnSpPr>
            <a:cxnSpLocks/>
          </p:cNvCxnSpPr>
          <p:nvPr/>
        </p:nvCxnSpPr>
        <p:spPr>
          <a:xfrm flipH="1">
            <a:off x="7403432" y="1979361"/>
            <a:ext cx="1836822" cy="1084681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5A42E0EA-33B2-459F-A196-3B39BBC1E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03" y="2452607"/>
            <a:ext cx="5754747" cy="383649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F4B7A087-05BA-4691-8012-6C0018BB4450}"/>
              </a:ext>
            </a:extLst>
          </p:cNvPr>
          <p:cNvSpPr txBox="1"/>
          <p:nvPr/>
        </p:nvSpPr>
        <p:spPr>
          <a:xfrm>
            <a:off x="4506549" y="4470068"/>
            <a:ext cx="152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Inner layer</a:t>
            </a:r>
            <a:endParaRPr lang="en-GB" sz="14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C3ADF31-1DD7-4707-8D2E-8BD1802F0135}"/>
              </a:ext>
            </a:extLst>
          </p:cNvPr>
          <p:cNvSpPr txBox="1"/>
          <p:nvPr/>
        </p:nvSpPr>
        <p:spPr>
          <a:xfrm>
            <a:off x="4558944" y="2943366"/>
            <a:ext cx="152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Outer layer</a:t>
            </a:r>
            <a:endParaRPr lang="en-GB" sz="1400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A3B6911-6F1E-488B-9BBA-B07527CF9D66}"/>
              </a:ext>
            </a:extLst>
          </p:cNvPr>
          <p:cNvGrpSpPr/>
          <p:nvPr/>
        </p:nvGrpSpPr>
        <p:grpSpPr>
          <a:xfrm>
            <a:off x="436662" y="3692717"/>
            <a:ext cx="5441258" cy="2434189"/>
            <a:chOff x="436662" y="3692717"/>
            <a:chExt cx="5441258" cy="2434189"/>
          </a:xfrm>
        </p:grpSpPr>
        <p:pic>
          <p:nvPicPr>
            <p:cNvPr id="49" name="Picture 48" descr="Chart&#10;&#10;Description automatically generated">
              <a:extLst>
                <a:ext uri="{FF2B5EF4-FFF2-40B4-BE49-F238E27FC236}">
                  <a16:creationId xmlns:a16="http://schemas.microsoft.com/office/drawing/2014/main" id="{51A44D3D-D71B-403A-A1D5-943C9A7ED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26637" y="3692718"/>
              <a:ext cx="3651283" cy="2434188"/>
            </a:xfrm>
            <a:prstGeom prst="rect">
              <a:avLst/>
            </a:prstGeom>
            <a:ln w="12700">
              <a:solidFill>
                <a:srgbClr val="0033A0"/>
              </a:solidFill>
            </a:ln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D58C4A5-DC7A-4125-985D-5B736826E2A4}"/>
                </a:ext>
              </a:extLst>
            </p:cNvPr>
            <p:cNvSpPr/>
            <p:nvPr/>
          </p:nvSpPr>
          <p:spPr>
            <a:xfrm>
              <a:off x="436662" y="4825602"/>
              <a:ext cx="1177124" cy="1129306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75299FF-0C39-44A1-AC91-590B635742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662" y="3692717"/>
              <a:ext cx="1789975" cy="113288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C3E62A1-2808-432F-8F21-0F82C9DF5D0A}"/>
                </a:ext>
              </a:extLst>
            </p:cNvPr>
            <p:cNvCxnSpPr>
              <a:cxnSpLocks/>
            </p:cNvCxnSpPr>
            <p:nvPr/>
          </p:nvCxnSpPr>
          <p:spPr>
            <a:xfrm>
              <a:off x="447856" y="5946248"/>
              <a:ext cx="1758108" cy="18065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FE136C2A-3CBE-45F4-A645-6C83D484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D523-21AD-465B-BF03-36A33A55E64F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41" name="Footer Placeholder 40">
            <a:extLst>
              <a:ext uri="{FF2B5EF4-FFF2-40B4-BE49-F238E27FC236}">
                <a16:creationId xmlns:a16="http://schemas.microsoft.com/office/drawing/2014/main" id="{695DA8A6-F9C0-4A90-99EF-5FD841515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0479F659-E64D-483E-86A7-0EABC77CB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82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hart, line chart, histogram&#10;&#10;Description automatically generated">
            <a:extLst>
              <a:ext uri="{FF2B5EF4-FFF2-40B4-BE49-F238E27FC236}">
                <a16:creationId xmlns:a16="http://schemas.microsoft.com/office/drawing/2014/main" id="{3D164331-F1FE-4770-BE78-FD2487FFC5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01" b="1756"/>
          <a:stretch/>
        </p:blipFill>
        <p:spPr>
          <a:xfrm>
            <a:off x="5769408" y="2002717"/>
            <a:ext cx="6223718" cy="428638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B96FADC-A233-40C2-B03D-56DEBA520A2A}"/>
              </a:ext>
            </a:extLst>
          </p:cNvPr>
          <p:cNvSpPr txBox="1"/>
          <p:nvPr/>
        </p:nvSpPr>
        <p:spPr>
          <a:xfrm>
            <a:off x="8722994" y="4937103"/>
            <a:ext cx="152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Inner layer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822292-ACEF-43F8-9788-CBC310FD19DB}"/>
              </a:ext>
            </a:extLst>
          </p:cNvPr>
          <p:cNvSpPr txBox="1"/>
          <p:nvPr/>
        </p:nvSpPr>
        <p:spPr>
          <a:xfrm>
            <a:off x="8722994" y="2823510"/>
            <a:ext cx="152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Outer layer</a:t>
            </a:r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096337-5264-443E-9AFB-8445B63CA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coil CR108 (CERN production) – Results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31E6C7-7F36-488D-98F0-C27243A69355}"/>
              </a:ext>
            </a:extLst>
          </p:cNvPr>
          <p:cNvSpPr txBox="1"/>
          <p:nvPr/>
        </p:nvSpPr>
        <p:spPr>
          <a:xfrm>
            <a:off x="294224" y="1073722"/>
            <a:ext cx="118444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MQXF specimen cut from coil CR108, section S5, which was tested in MQXFBP1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Source: </a:t>
            </a:r>
            <a:r>
              <a:rPr lang="en-GB" dirty="0">
                <a:hlinkClick r:id="rId3"/>
              </a:rPr>
              <a:t>https://indico.cern.ch/event/1034788/</a:t>
            </a:r>
            <a:endParaRPr lang="en-GB" dirty="0">
              <a:solidFill>
                <a:schemeClr val="tx2"/>
              </a:solidFill>
            </a:endParaRPr>
          </a:p>
          <a:p>
            <a:pPr>
              <a:buClr>
                <a:schemeClr val="tx1"/>
              </a:buClr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DFDE08-3A35-485D-939B-74EDD2DB3032}"/>
              </a:ext>
            </a:extLst>
          </p:cNvPr>
          <p:cNvSpPr txBox="1"/>
          <p:nvPr/>
        </p:nvSpPr>
        <p:spPr>
          <a:xfrm>
            <a:off x="99123" y="2144830"/>
            <a:ext cx="574424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Steady-state</a:t>
            </a:r>
            <a:r>
              <a:rPr lang="en-GB" sz="1400" b="1" dirty="0"/>
              <a:t> behaviour – MQXF CR108-S5 (CERN prod.)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B63953-F5C6-4553-A87A-C742C3BCE093}"/>
              </a:ext>
            </a:extLst>
          </p:cNvPr>
          <p:cNvSpPr txBox="1"/>
          <p:nvPr/>
        </p:nvSpPr>
        <p:spPr>
          <a:xfrm>
            <a:off x="6778360" y="2216441"/>
            <a:ext cx="5005654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Transient</a:t>
            </a:r>
            <a:r>
              <a:rPr lang="en-GB" sz="1400" b="1" dirty="0"/>
              <a:t> behaviour – MQXF CR108-S5 (CERN prod.)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816BED-E3F7-4167-A088-F43398908D2B}"/>
              </a:ext>
            </a:extLst>
          </p:cNvPr>
          <p:cNvSpPr txBox="1"/>
          <p:nvPr/>
        </p:nvSpPr>
        <p:spPr>
          <a:xfrm>
            <a:off x="9361883" y="1167872"/>
            <a:ext cx="2573018" cy="903700"/>
          </a:xfrm>
          <a:prstGeom prst="rect">
            <a:avLst/>
          </a:prstGeom>
          <a:ln>
            <a:solidFill>
              <a:srgbClr val="E15E3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r>
              <a:rPr lang="en-US" dirty="0">
                <a:solidFill>
                  <a:srgbClr val="E15E32"/>
                </a:solidFill>
              </a:rPr>
              <a:t>He presence signature, </a:t>
            </a:r>
            <a:r>
              <a:rPr lang="en-US" i="1" dirty="0">
                <a:solidFill>
                  <a:srgbClr val="E15E32"/>
                </a:solidFill>
              </a:rPr>
              <a:t>i.e. </a:t>
            </a:r>
            <a:r>
              <a:rPr lang="el-GR" dirty="0">
                <a:solidFill>
                  <a:srgbClr val="E15E32"/>
                </a:solidFill>
              </a:rPr>
              <a:t>λ</a:t>
            </a:r>
            <a:r>
              <a:rPr lang="en-US" dirty="0">
                <a:solidFill>
                  <a:srgbClr val="E15E32"/>
                </a:solidFill>
              </a:rPr>
              <a:t>-peak shape due to </a:t>
            </a:r>
            <a:r>
              <a:rPr lang="en-US" i="1" dirty="0">
                <a:solidFill>
                  <a:srgbClr val="E15E32"/>
                </a:solidFill>
              </a:rPr>
              <a:t>c</a:t>
            </a:r>
            <a:r>
              <a:rPr lang="en-US" i="1" baseline="-25000" dirty="0">
                <a:solidFill>
                  <a:srgbClr val="E15E32"/>
                </a:solidFill>
              </a:rPr>
              <a:t>p</a:t>
            </a:r>
            <a:r>
              <a:rPr lang="en-US" i="1" dirty="0">
                <a:solidFill>
                  <a:srgbClr val="E15E32"/>
                </a:solidFill>
              </a:rPr>
              <a:t> </a:t>
            </a:r>
            <a:r>
              <a:rPr lang="en-US" dirty="0">
                <a:solidFill>
                  <a:srgbClr val="E15E32"/>
                </a:solidFill>
              </a:rPr>
              <a:t>of helium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D4422B8D-4A42-4E04-9E5B-E18C1C3A80C7}"/>
              </a:ext>
            </a:extLst>
          </p:cNvPr>
          <p:cNvSpPr/>
          <p:nvPr/>
        </p:nvSpPr>
        <p:spPr>
          <a:xfrm>
            <a:off x="6593706" y="2524219"/>
            <a:ext cx="1366702" cy="3363234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CAC662D-A3D8-4139-ACF6-537DEC41D899}"/>
              </a:ext>
            </a:extLst>
          </p:cNvPr>
          <p:cNvCxnSpPr>
            <a:cxnSpLocks/>
          </p:cNvCxnSpPr>
          <p:nvPr/>
        </p:nvCxnSpPr>
        <p:spPr>
          <a:xfrm flipH="1">
            <a:off x="7403432" y="1979361"/>
            <a:ext cx="1836822" cy="1084681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5A42E0EA-33B2-459F-A196-3B39BBC1E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03" y="2452607"/>
            <a:ext cx="5754747" cy="383649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13521B1-8FAB-49B2-AB8F-5FAE53F8D391}"/>
              </a:ext>
            </a:extLst>
          </p:cNvPr>
          <p:cNvGrpSpPr/>
          <p:nvPr/>
        </p:nvGrpSpPr>
        <p:grpSpPr>
          <a:xfrm>
            <a:off x="436662" y="3692717"/>
            <a:ext cx="5441258" cy="2434189"/>
            <a:chOff x="436662" y="3692717"/>
            <a:chExt cx="5441258" cy="2434189"/>
          </a:xfrm>
        </p:grpSpPr>
        <p:pic>
          <p:nvPicPr>
            <p:cNvPr id="9" name="Picture 8" descr="Chart&#10;&#10;Description automatically generated">
              <a:extLst>
                <a:ext uri="{FF2B5EF4-FFF2-40B4-BE49-F238E27FC236}">
                  <a16:creationId xmlns:a16="http://schemas.microsoft.com/office/drawing/2014/main" id="{48CA14A2-E77A-45EA-A4E3-021417C65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26637" y="3692718"/>
              <a:ext cx="3651283" cy="2434188"/>
            </a:xfrm>
            <a:prstGeom prst="rect">
              <a:avLst/>
            </a:prstGeom>
            <a:ln w="12700">
              <a:solidFill>
                <a:srgbClr val="0033A0"/>
              </a:solidFill>
            </a:ln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E7736A-ABF1-4581-9B96-D9C7B4B14198}"/>
                </a:ext>
              </a:extLst>
            </p:cNvPr>
            <p:cNvSpPr/>
            <p:nvPr/>
          </p:nvSpPr>
          <p:spPr>
            <a:xfrm>
              <a:off x="436662" y="4825602"/>
              <a:ext cx="1177124" cy="1129306"/>
            </a:xfrm>
            <a:prstGeom prst="rect">
              <a:avLst/>
            </a:prstGeom>
            <a:noFill/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2F73D3D-15BE-465A-9C23-D6FA0F2C65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662" y="3692717"/>
              <a:ext cx="1789975" cy="113288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D2993D1-6596-42FF-8DA5-71EF6B576682}"/>
                </a:ext>
              </a:extLst>
            </p:cNvPr>
            <p:cNvCxnSpPr>
              <a:cxnSpLocks/>
            </p:cNvCxnSpPr>
            <p:nvPr/>
          </p:nvCxnSpPr>
          <p:spPr>
            <a:xfrm>
              <a:off x="447856" y="5946248"/>
              <a:ext cx="1758108" cy="18065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2D9151-FC85-476D-91CF-A5EBA80BA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4A71-DDE3-45EE-BA0E-9CF5A8C30752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200E37-0EC2-4E07-B83A-C5306968C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71725DE-7899-4382-8F48-268A71988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2661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>
            <a:extLst>
              <a:ext uri="{FF2B5EF4-FFF2-40B4-BE49-F238E27FC236}">
                <a16:creationId xmlns:a16="http://schemas.microsoft.com/office/drawing/2014/main" id="{CE50401E-6084-41EC-93DC-C0CD842577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" t="6502" r="1696" b="5757"/>
          <a:stretch/>
        </p:blipFill>
        <p:spPr bwMode="auto">
          <a:xfrm>
            <a:off x="82591" y="1630461"/>
            <a:ext cx="5741981" cy="3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08D982A-CA20-4E24-8045-CF4B20927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500" dirty="0"/>
              <a:t>Side-by-side comparison: MQXF P06 </a:t>
            </a:r>
            <a:r>
              <a:rPr lang="en-GB" sz="3500" i="1" dirty="0"/>
              <a:t>vs.</a:t>
            </a:r>
            <a:r>
              <a:rPr lang="en-GB" sz="3500" dirty="0"/>
              <a:t> CR108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50F37DB-8C26-4B93-AD81-6AD88B3B4C6F}"/>
              </a:ext>
            </a:extLst>
          </p:cNvPr>
          <p:cNvGrpSpPr/>
          <p:nvPr/>
        </p:nvGrpSpPr>
        <p:grpSpPr>
          <a:xfrm>
            <a:off x="6029328" y="1397591"/>
            <a:ext cx="5834208" cy="3984034"/>
            <a:chOff x="6029328" y="1397591"/>
            <a:chExt cx="5834208" cy="398403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B28CBAA-5400-4F85-B1BA-B00F29230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62673" y="1705368"/>
              <a:ext cx="5700863" cy="367625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D1C20A6-2945-4FAA-9777-22BBB4550CEB}"/>
                </a:ext>
              </a:extLst>
            </p:cNvPr>
            <p:cNvSpPr txBox="1"/>
            <p:nvPr/>
          </p:nvSpPr>
          <p:spPr>
            <a:xfrm>
              <a:off x="6029328" y="1397591"/>
              <a:ext cx="574198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C00000"/>
                  </a:solidFill>
                </a:rPr>
                <a:t>Transient</a:t>
              </a:r>
              <a:r>
                <a:rPr lang="en-GB" sz="1400" b="1" dirty="0"/>
                <a:t> behaviour – MQXF CR108-S5 (CERN prod.)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5DF17E-B91F-42AD-B64C-7BE20A91E369}"/>
                </a:ext>
              </a:extLst>
            </p:cNvPr>
            <p:cNvSpPr txBox="1"/>
            <p:nvPr/>
          </p:nvSpPr>
          <p:spPr>
            <a:xfrm>
              <a:off x="8376539" y="1990945"/>
              <a:ext cx="1524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Inner layer</a:t>
              </a:r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F28CBF-DD0C-4A2C-9CF2-026D3BE27C8E}"/>
                </a:ext>
              </a:extLst>
            </p:cNvPr>
            <p:cNvSpPr txBox="1"/>
            <p:nvPr/>
          </p:nvSpPr>
          <p:spPr>
            <a:xfrm>
              <a:off x="9772471" y="3964124"/>
              <a:ext cx="1524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Outer layer</a:t>
              </a:r>
              <a:endParaRPr lang="en-GB" dirty="0"/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43F6206-3A2F-426A-AEE9-9CA6E869D902}"/>
              </a:ext>
            </a:extLst>
          </p:cNvPr>
          <p:cNvSpPr/>
          <p:nvPr/>
        </p:nvSpPr>
        <p:spPr>
          <a:xfrm>
            <a:off x="683042" y="1731428"/>
            <a:ext cx="1097632" cy="3290223"/>
          </a:xfrm>
          <a:prstGeom prst="round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86CD9F7-DD18-428C-9D7D-6A934DB18654}"/>
              </a:ext>
            </a:extLst>
          </p:cNvPr>
          <p:cNvSpPr/>
          <p:nvPr/>
        </p:nvSpPr>
        <p:spPr>
          <a:xfrm>
            <a:off x="6497454" y="1731429"/>
            <a:ext cx="1366702" cy="3290223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306010-8C27-46D2-93B8-003177C0C921}"/>
              </a:ext>
            </a:extLst>
          </p:cNvPr>
          <p:cNvSpPr txBox="1"/>
          <p:nvPr/>
        </p:nvSpPr>
        <p:spPr>
          <a:xfrm>
            <a:off x="1468299" y="5930409"/>
            <a:ext cx="35127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P06: No signs of He presence</a:t>
            </a:r>
          </a:p>
          <a:p>
            <a:pPr algn="l"/>
            <a:endParaRPr lang="en-GB" b="1" i="1" dirty="0">
              <a:solidFill>
                <a:srgbClr val="00B05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472FCD-DDDD-4B4A-B591-63972ED0EFEA}"/>
              </a:ext>
            </a:extLst>
          </p:cNvPr>
          <p:cNvSpPr txBox="1"/>
          <p:nvPr/>
        </p:nvSpPr>
        <p:spPr>
          <a:xfrm>
            <a:off x="7382150" y="5935417"/>
            <a:ext cx="421598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FDA403"/>
                </a:solidFill>
              </a:rPr>
              <a:t>CR108-S5: He presence signature</a:t>
            </a:r>
            <a:endParaRPr lang="en-GB" b="1" i="1" dirty="0">
              <a:solidFill>
                <a:srgbClr val="FDA403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EE08E0-09A3-4F0D-9E2F-81B819F3005B}"/>
              </a:ext>
            </a:extLst>
          </p:cNvPr>
          <p:cNvSpPr txBox="1"/>
          <p:nvPr/>
        </p:nvSpPr>
        <p:spPr>
          <a:xfrm>
            <a:off x="274643" y="1381630"/>
            <a:ext cx="574198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Transient</a:t>
            </a:r>
            <a:r>
              <a:rPr lang="en-GB" sz="1400" b="1" dirty="0"/>
              <a:t> behaviour – MQXF P06 (US prod.)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18115-621A-493C-9200-1C70C6F96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B638-969E-48D9-B385-53B23DA6D2BA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F6371A-4DE9-4F5D-BBBF-60EBFF02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751A8DD-ABE4-4B9A-A02E-14A34AECC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9800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DE0415-5A34-4C66-B9A7-6C808EF61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MQXF: visual inspection of cut samples</a:t>
            </a:r>
          </a:p>
        </p:txBody>
      </p:sp>
      <p:pic>
        <p:nvPicPr>
          <p:cNvPr id="2050" name="3EC50FFF-3D87-4DF7-8F03-957A748F14E8">
            <a:extLst>
              <a:ext uri="{FF2B5EF4-FFF2-40B4-BE49-F238E27FC236}">
                <a16:creationId xmlns:a16="http://schemas.microsoft.com/office/drawing/2014/main" id="{E5D891DC-EB98-4E40-9D48-383673687A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8" r="21598"/>
          <a:stretch/>
        </p:blipFill>
        <p:spPr bwMode="auto">
          <a:xfrm rot="16200000">
            <a:off x="1605567" y="-525969"/>
            <a:ext cx="2509936" cy="5400002"/>
          </a:xfrm>
          <a:prstGeom prst="rect">
            <a:avLst/>
          </a:prstGeom>
          <a:noFill/>
          <a:ln w="12700">
            <a:solidFill>
              <a:srgbClr val="0033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573D878F-D60C-49D5-BEBC-8910E8F5C333">
            <a:extLst>
              <a:ext uri="{FF2B5EF4-FFF2-40B4-BE49-F238E27FC236}">
                <a16:creationId xmlns:a16="http://schemas.microsoft.com/office/drawing/2014/main" id="{F1CC6BA1-D90E-4F33-A6BB-12D59F9DF1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1" r="21354"/>
          <a:stretch/>
        </p:blipFill>
        <p:spPr bwMode="auto">
          <a:xfrm rot="16200000">
            <a:off x="1689544" y="2408785"/>
            <a:ext cx="2341984" cy="5400000"/>
          </a:xfrm>
          <a:prstGeom prst="rect">
            <a:avLst/>
          </a:prstGeom>
          <a:noFill/>
          <a:ln w="12700">
            <a:solidFill>
              <a:srgbClr val="0033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E4BD6596-5F37-45B0-BC08-A92B7AFE7D8E">
            <a:extLst>
              <a:ext uri="{FF2B5EF4-FFF2-40B4-BE49-F238E27FC236}">
                <a16:creationId xmlns:a16="http://schemas.microsoft.com/office/drawing/2014/main" id="{9F4E0D23-A629-4941-94DE-BA34A8256E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7" r="22889"/>
          <a:stretch/>
        </p:blipFill>
        <p:spPr bwMode="auto">
          <a:xfrm rot="16200000">
            <a:off x="8076497" y="-538567"/>
            <a:ext cx="2509937" cy="5400000"/>
          </a:xfrm>
          <a:prstGeom prst="rect">
            <a:avLst/>
          </a:prstGeom>
          <a:noFill/>
          <a:ln w="12700">
            <a:solidFill>
              <a:srgbClr val="0033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9E64CB3C-AF6A-4EEC-9502-A9419E76694C">
            <a:extLst>
              <a:ext uri="{FF2B5EF4-FFF2-40B4-BE49-F238E27FC236}">
                <a16:creationId xmlns:a16="http://schemas.microsoft.com/office/drawing/2014/main" id="{8D16C957-FFC7-4C20-AA2A-2CA21D6A46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6" b="22843"/>
          <a:stretch/>
        </p:blipFill>
        <p:spPr bwMode="auto">
          <a:xfrm rot="10800000">
            <a:off x="6631465" y="3970449"/>
            <a:ext cx="5400000" cy="2309327"/>
          </a:xfrm>
          <a:prstGeom prst="rect">
            <a:avLst/>
          </a:prstGeom>
          <a:noFill/>
          <a:ln w="12700">
            <a:solidFill>
              <a:srgbClr val="0033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B2C2008-5153-45EC-9B0A-EAE00FB4144D}"/>
              </a:ext>
            </a:extLst>
          </p:cNvPr>
          <p:cNvSpPr txBox="1"/>
          <p:nvPr/>
        </p:nvSpPr>
        <p:spPr>
          <a:xfrm>
            <a:off x="1387929" y="3498730"/>
            <a:ext cx="3230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MQXF P06 </a:t>
            </a:r>
            <a:r>
              <a:rPr lang="en-GB" dirty="0"/>
              <a:t>(U.S. production)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C8546F-D63F-4675-B23B-230E853EF288}"/>
              </a:ext>
            </a:extLst>
          </p:cNvPr>
          <p:cNvSpPr txBox="1"/>
          <p:nvPr/>
        </p:nvSpPr>
        <p:spPr>
          <a:xfrm>
            <a:off x="7603647" y="3528510"/>
            <a:ext cx="3844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MQXF CR108 </a:t>
            </a:r>
            <a:r>
              <a:rPr lang="en-GB" dirty="0"/>
              <a:t>(CERN production)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F05512-1C2E-4D2E-A088-942142C708A4}"/>
              </a:ext>
            </a:extLst>
          </p:cNvPr>
          <p:cNvGrpSpPr/>
          <p:nvPr/>
        </p:nvGrpSpPr>
        <p:grpSpPr>
          <a:xfrm>
            <a:off x="836023" y="1817443"/>
            <a:ext cx="7628708" cy="3882315"/>
            <a:chOff x="836023" y="1817443"/>
            <a:chExt cx="7628708" cy="388231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4E33F9B-E57F-4185-911C-B6A643EADF31}"/>
                </a:ext>
              </a:extLst>
            </p:cNvPr>
            <p:cNvSpPr/>
            <p:nvPr/>
          </p:nvSpPr>
          <p:spPr>
            <a:xfrm>
              <a:off x="836023" y="4859382"/>
              <a:ext cx="687977" cy="687977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77C90BD-1DB5-43CD-8FC0-50A3EDA0D801}"/>
                </a:ext>
              </a:extLst>
            </p:cNvPr>
            <p:cNvSpPr/>
            <p:nvPr/>
          </p:nvSpPr>
          <p:spPr>
            <a:xfrm>
              <a:off x="1219200" y="1817443"/>
              <a:ext cx="687977" cy="687977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845B6DE-6445-4FC9-82B4-1992054B8BEA}"/>
                </a:ext>
              </a:extLst>
            </p:cNvPr>
            <p:cNvSpPr/>
            <p:nvPr/>
          </p:nvSpPr>
          <p:spPr>
            <a:xfrm>
              <a:off x="7776754" y="1817444"/>
              <a:ext cx="687977" cy="687977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7E7BC02-DFB5-4ACF-9350-96141ADD8846}"/>
                </a:ext>
              </a:extLst>
            </p:cNvPr>
            <p:cNvSpPr/>
            <p:nvPr/>
          </p:nvSpPr>
          <p:spPr>
            <a:xfrm>
              <a:off x="7260943" y="5011781"/>
              <a:ext cx="687977" cy="687977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44EE898-CF6D-4F42-861E-B7178BC84A75}"/>
              </a:ext>
            </a:extLst>
          </p:cNvPr>
          <p:cNvGrpSpPr/>
          <p:nvPr/>
        </p:nvGrpSpPr>
        <p:grpSpPr>
          <a:xfrm>
            <a:off x="3804898" y="3416402"/>
            <a:ext cx="4265419" cy="768070"/>
            <a:chOff x="3804898" y="3416402"/>
            <a:chExt cx="4265419" cy="76807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5920424-98BD-4A3F-82EA-141FE31ED5E1}"/>
                </a:ext>
              </a:extLst>
            </p:cNvPr>
            <p:cNvSpPr/>
            <p:nvPr/>
          </p:nvSpPr>
          <p:spPr>
            <a:xfrm>
              <a:off x="3804898" y="3416402"/>
              <a:ext cx="4265419" cy="76807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        Only two cross-sections of whole coils,</a:t>
              </a:r>
            </a:p>
            <a:p>
              <a:pPr algn="ctr"/>
              <a:r>
                <a:rPr lang="en-US" sz="1600" dirty="0"/>
                <a:t>Same features may be present on both</a:t>
              </a:r>
              <a:endParaRPr lang="en-GB" sz="1600" dirty="0"/>
            </a:p>
          </p:txBody>
        </p:sp>
        <p:pic>
          <p:nvPicPr>
            <p:cNvPr id="2055" name="Picture 7" descr="Attention symbol Royalty Free Vector Image - VectorStock">
              <a:extLst>
                <a:ext uri="{FF2B5EF4-FFF2-40B4-BE49-F238E27FC236}">
                  <a16:creationId xmlns:a16="http://schemas.microsoft.com/office/drawing/2014/main" id="{B5087AED-E9B4-4E68-8403-B7F197B6A5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8100" r="93200">
                          <a14:foregroundMark x1="10200" y1="83148" x2="4200" y2="78981"/>
                          <a14:foregroundMark x1="8295" y1="73172" x2="8200" y2="80648"/>
                          <a14:foregroundMark x1="8200" y1="80648" x2="8900" y2="81019"/>
                          <a14:foregroundMark x1="93200" y1="76019" x2="92400" y2="76481"/>
                          <a14:backgroundMark x1="4500" y1="77593" x2="8700" y2="71481"/>
                          <a14:backgroundMark x1="4900" y1="78056" x2="11200" y2="680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7540" y="3463156"/>
              <a:ext cx="374913" cy="404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B258960D-6444-4124-A28E-61F31BD34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CFDD-D6FC-4924-97AA-1E2C35EC3F30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37B109ED-BBA4-4134-87C3-35134F248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5803EFB3-ACB5-422A-AC99-FD882A589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57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030C06C3-69C6-4778-86A0-DA6FDB6269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58" t="2597" r="20635"/>
          <a:stretch/>
        </p:blipFill>
        <p:spPr>
          <a:xfrm rot="5400000">
            <a:off x="7868425" y="4517915"/>
            <a:ext cx="1215978" cy="2233430"/>
          </a:xfrm>
          <a:prstGeom prst="rect">
            <a:avLst/>
          </a:prstGeom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D8E9C58-5117-4228-80EB-D72FD0E080A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7" y="1310640"/>
          <a:ext cx="11376024" cy="36079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6686">
                  <a:extLst>
                    <a:ext uri="{9D8B030D-6E8A-4147-A177-3AD203B41FA5}">
                      <a16:colId xmlns:a16="http://schemas.microsoft.com/office/drawing/2014/main" val="3252485066"/>
                    </a:ext>
                  </a:extLst>
                </a:gridCol>
                <a:gridCol w="444419">
                  <a:extLst>
                    <a:ext uri="{9D8B030D-6E8A-4147-A177-3AD203B41FA5}">
                      <a16:colId xmlns:a16="http://schemas.microsoft.com/office/drawing/2014/main" val="854709040"/>
                    </a:ext>
                  </a:extLst>
                </a:gridCol>
                <a:gridCol w="899676">
                  <a:extLst>
                    <a:ext uri="{9D8B030D-6E8A-4147-A177-3AD203B41FA5}">
                      <a16:colId xmlns:a16="http://schemas.microsoft.com/office/drawing/2014/main" val="1195295669"/>
                    </a:ext>
                  </a:extLst>
                </a:gridCol>
                <a:gridCol w="520294">
                  <a:extLst>
                    <a:ext uri="{9D8B030D-6E8A-4147-A177-3AD203B41FA5}">
                      <a16:colId xmlns:a16="http://schemas.microsoft.com/office/drawing/2014/main" val="1398250777"/>
                    </a:ext>
                  </a:extLst>
                </a:gridCol>
                <a:gridCol w="1214021">
                  <a:extLst>
                    <a:ext uri="{9D8B030D-6E8A-4147-A177-3AD203B41FA5}">
                      <a16:colId xmlns:a16="http://schemas.microsoft.com/office/drawing/2014/main" val="2797959377"/>
                    </a:ext>
                  </a:extLst>
                </a:gridCol>
                <a:gridCol w="739794">
                  <a:extLst>
                    <a:ext uri="{9D8B030D-6E8A-4147-A177-3AD203B41FA5}">
                      <a16:colId xmlns:a16="http://schemas.microsoft.com/office/drawing/2014/main" val="2014160146"/>
                    </a:ext>
                  </a:extLst>
                </a:gridCol>
                <a:gridCol w="520294">
                  <a:extLst>
                    <a:ext uri="{9D8B030D-6E8A-4147-A177-3AD203B41FA5}">
                      <a16:colId xmlns:a16="http://schemas.microsoft.com/office/drawing/2014/main" val="2821861651"/>
                    </a:ext>
                  </a:extLst>
                </a:gridCol>
                <a:gridCol w="1506686">
                  <a:extLst>
                    <a:ext uri="{9D8B030D-6E8A-4147-A177-3AD203B41FA5}">
                      <a16:colId xmlns:a16="http://schemas.microsoft.com/office/drawing/2014/main" val="1299453415"/>
                    </a:ext>
                  </a:extLst>
                </a:gridCol>
                <a:gridCol w="1195052">
                  <a:extLst>
                    <a:ext uri="{9D8B030D-6E8A-4147-A177-3AD203B41FA5}">
                      <a16:colId xmlns:a16="http://schemas.microsoft.com/office/drawing/2014/main" val="4131064946"/>
                    </a:ext>
                  </a:extLst>
                </a:gridCol>
                <a:gridCol w="2829102">
                  <a:extLst>
                    <a:ext uri="{9D8B030D-6E8A-4147-A177-3AD203B41FA5}">
                      <a16:colId xmlns:a16="http://schemas.microsoft.com/office/drawing/2014/main" val="3968373156"/>
                    </a:ext>
                  </a:extLst>
                </a:gridCol>
              </a:tblGrid>
              <a:tr h="3480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Cryolab Name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MQXF / 11 T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Production / Prototype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Manufacturer</a:t>
                      </a:r>
                      <a:endParaRPr lang="en-GB" sz="1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Type of test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Period of testing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# Meas. Runs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He content?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Comments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Coil trace</a:t>
                      </a:r>
                      <a:endParaRPr lang="en-GB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534603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D11T Proto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11 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Prototype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CERN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He II Heat Transfer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2017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Yes – in both layers</a:t>
                      </a:r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Induction heating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In-house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2419372379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MQXF LARP07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MQXF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Prototype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USA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He II Heat Transfer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2018/19/20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Yes – in both layers </a:t>
                      </a: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Induction heating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LARP (tested in MQXFS3)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330753551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D11T GE02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11 T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Production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CERN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He II Heat Transfer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2020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solidFill>
                            <a:srgbClr val="FDA403"/>
                          </a:solidFill>
                          <a:effectLst/>
                        </a:rPr>
                        <a:t>Yes - in inner layer</a:t>
                      </a:r>
                      <a:endParaRPr lang="en-GB" sz="1000" b="0" i="0" u="none" strike="noStrike" dirty="0">
                        <a:solidFill>
                          <a:srgbClr val="FDA40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Induction and Joule Heating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Coil GE02 (HCMBH_C005-01000002)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1979076563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MQXF P06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MQXF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Production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USA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He II Heat Transfer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Feb-21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solidFill>
                            <a:srgbClr val="33CC33"/>
                          </a:solidFill>
                          <a:effectLst/>
                        </a:rPr>
                        <a:t>No indication of He presence</a:t>
                      </a:r>
                      <a:endParaRPr lang="en-GB" sz="1000" b="0" i="0" u="none" strike="noStrike" dirty="0">
                        <a:solidFill>
                          <a:srgbClr val="33CC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Joule Heating , Press + Sat conditions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Coil P06, MQXFAP1b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3083218538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MQXF CR108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MQXF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Production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CERN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He II Heat Transfer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Oct-21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Yes – in both layers </a:t>
                      </a:r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Joule Heating, saturated cond.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Coil CR108 S5 cut, CR108-S5-840-975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2482142709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D11T GE11-LJ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11T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Production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CERN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He II content / cycling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Summer 2021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Yes - in both layers</a:t>
                      </a:r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Virgin coil, layer jump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Coil C11, GE11, connection side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3296269991"/>
                  </a:ext>
                </a:extLst>
              </a:tr>
              <a:tr h="4656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D11T GE11-SS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11T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Production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CERN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He II content / cycling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Summer 2021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Yes - in both layers</a:t>
                      </a:r>
                      <a:endParaRPr lang="en-GB" sz="10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Virgin coil, straight section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Coil C11, GE11, connection side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0" marR="8490" marT="8490" marB="0" anchor="ctr"/>
                </a:tc>
                <a:extLst>
                  <a:ext uri="{0D108BD9-81ED-4DB2-BD59-A6C34878D82A}">
                    <a16:rowId xmlns:a16="http://schemas.microsoft.com/office/drawing/2014/main" val="271459152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A3B54BA-4B9B-4CFC-9B06-37C9A91D4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measured samples @ the Cryolab</a:t>
            </a:r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D224218-EF5F-44F9-8509-BE206D209DB6}"/>
              </a:ext>
            </a:extLst>
          </p:cNvPr>
          <p:cNvGrpSpPr/>
          <p:nvPr/>
        </p:nvGrpSpPr>
        <p:grpSpPr>
          <a:xfrm>
            <a:off x="4965220" y="4972092"/>
            <a:ext cx="2313885" cy="1275448"/>
            <a:chOff x="4723429" y="4972862"/>
            <a:chExt cx="2313885" cy="1275448"/>
          </a:xfrm>
        </p:grpSpPr>
        <p:pic>
          <p:nvPicPr>
            <p:cNvPr id="10" name="Picture 9" descr="Chart, diagram&#10;&#10;Description automatically generated">
              <a:extLst>
                <a:ext uri="{FF2B5EF4-FFF2-40B4-BE49-F238E27FC236}">
                  <a16:creationId xmlns:a16="http://schemas.microsoft.com/office/drawing/2014/main" id="{F89AEB88-D167-4541-A820-FCBA69C310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432" t="3104" r="20065" b="7336"/>
            <a:stretch/>
          </p:blipFill>
          <p:spPr>
            <a:xfrm rot="16200000">
              <a:off x="5308035" y="4519032"/>
              <a:ext cx="1225129" cy="223342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51A1DF-1966-4C4F-BD89-3B094A5DE544}"/>
                </a:ext>
              </a:extLst>
            </p:cNvPr>
            <p:cNvSpPr txBox="1"/>
            <p:nvPr/>
          </p:nvSpPr>
          <p:spPr>
            <a:xfrm>
              <a:off x="4723429" y="4972862"/>
              <a:ext cx="146633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11T-GE11-SS</a:t>
              </a:r>
              <a:endParaRPr lang="en-NL" sz="1200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52F5C20-E68F-4CF0-BDDA-07DC08191273}"/>
              </a:ext>
            </a:extLst>
          </p:cNvPr>
          <p:cNvSpPr txBox="1"/>
          <p:nvPr/>
        </p:nvSpPr>
        <p:spPr>
          <a:xfrm>
            <a:off x="7278877" y="4971267"/>
            <a:ext cx="12112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11T-GE11-LJ</a:t>
            </a:r>
            <a:endParaRPr lang="en-NL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C33C6F5-46FF-485F-85BD-9D5F282032F6}"/>
              </a:ext>
            </a:extLst>
          </p:cNvPr>
          <p:cNvGrpSpPr/>
          <p:nvPr/>
        </p:nvGrpSpPr>
        <p:grpSpPr>
          <a:xfrm>
            <a:off x="9593129" y="4968414"/>
            <a:ext cx="2023153" cy="1294721"/>
            <a:chOff x="9535921" y="4962369"/>
            <a:chExt cx="2023153" cy="1294721"/>
          </a:xfrm>
        </p:grpSpPr>
        <p:pic>
          <p:nvPicPr>
            <p:cNvPr id="12" name="Picture 11" descr="Diagram&#10;&#10;Description automatically generated">
              <a:extLst>
                <a:ext uri="{FF2B5EF4-FFF2-40B4-BE49-F238E27FC236}">
                  <a16:creationId xmlns:a16="http://schemas.microsoft.com/office/drawing/2014/main" id="{6822B255-47BC-4A85-94D7-FB34FDD91F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198" t="3365" b="26822"/>
            <a:stretch/>
          </p:blipFill>
          <p:spPr>
            <a:xfrm>
              <a:off x="9614943" y="5012688"/>
              <a:ext cx="1944131" cy="124440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0397836-A1EB-421A-8573-D821BF0DA9FD}"/>
                </a:ext>
              </a:extLst>
            </p:cNvPr>
            <p:cNvSpPr txBox="1"/>
            <p:nvPr/>
          </p:nvSpPr>
          <p:spPr>
            <a:xfrm>
              <a:off x="9535921" y="4962369"/>
              <a:ext cx="146633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MQXF-CR108-S5</a:t>
              </a:r>
              <a:endParaRPr lang="en-NL" sz="120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7765DB6-6925-4E9C-95B7-4E78ECAB79EA}"/>
                </a:ext>
              </a:extLst>
            </p:cNvPr>
            <p:cNvSpPr/>
            <p:nvPr/>
          </p:nvSpPr>
          <p:spPr>
            <a:xfrm>
              <a:off x="9645344" y="5667993"/>
              <a:ext cx="669132" cy="564356"/>
            </a:xfrm>
            <a:custGeom>
              <a:avLst/>
              <a:gdLst>
                <a:gd name="connsiteX0" fmla="*/ 226219 w 669132"/>
                <a:gd name="connsiteY0" fmla="*/ 0 h 564356"/>
                <a:gd name="connsiteX1" fmla="*/ 669132 w 669132"/>
                <a:gd name="connsiteY1" fmla="*/ 447675 h 564356"/>
                <a:gd name="connsiteX2" fmla="*/ 595313 w 669132"/>
                <a:gd name="connsiteY2" fmla="*/ 495300 h 564356"/>
                <a:gd name="connsiteX3" fmla="*/ 504825 w 669132"/>
                <a:gd name="connsiteY3" fmla="*/ 564356 h 564356"/>
                <a:gd name="connsiteX4" fmla="*/ 0 w 669132"/>
                <a:gd name="connsiteY4" fmla="*/ 183356 h 564356"/>
                <a:gd name="connsiteX5" fmla="*/ 109538 w 669132"/>
                <a:gd name="connsiteY5" fmla="*/ 80962 h 564356"/>
                <a:gd name="connsiteX6" fmla="*/ 226219 w 669132"/>
                <a:gd name="connsiteY6" fmla="*/ 0 h 564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9132" h="564356">
                  <a:moveTo>
                    <a:pt x="226219" y="0"/>
                  </a:moveTo>
                  <a:lnTo>
                    <a:pt x="669132" y="447675"/>
                  </a:lnTo>
                  <a:lnTo>
                    <a:pt x="595313" y="495300"/>
                  </a:lnTo>
                  <a:lnTo>
                    <a:pt x="504825" y="564356"/>
                  </a:lnTo>
                  <a:lnTo>
                    <a:pt x="0" y="183356"/>
                  </a:lnTo>
                  <a:lnTo>
                    <a:pt x="109538" y="80962"/>
                  </a:lnTo>
                  <a:lnTo>
                    <a:pt x="226219" y="0"/>
                  </a:lnTo>
                  <a:close/>
                </a:path>
              </a:pathLst>
            </a:cu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649B83-C779-40B9-8478-85B05108CDEB}"/>
              </a:ext>
            </a:extLst>
          </p:cNvPr>
          <p:cNvGrpSpPr/>
          <p:nvPr/>
        </p:nvGrpSpPr>
        <p:grpSpPr>
          <a:xfrm>
            <a:off x="484262" y="4998608"/>
            <a:ext cx="2096797" cy="1249575"/>
            <a:chOff x="415682" y="4998608"/>
            <a:chExt cx="2096797" cy="124957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F88738F-BA3F-49BE-9E8E-0BE9EC0FE6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2989" t="19553" r="6704" b="16636"/>
            <a:stretch/>
          </p:blipFill>
          <p:spPr>
            <a:xfrm>
              <a:off x="415682" y="4998608"/>
              <a:ext cx="2096797" cy="124957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CCD0C9-795B-408C-8B13-0D7FF703D4E0}"/>
                </a:ext>
              </a:extLst>
            </p:cNvPr>
            <p:cNvSpPr txBox="1"/>
            <p:nvPr/>
          </p:nvSpPr>
          <p:spPr>
            <a:xfrm>
              <a:off x="423603" y="5000956"/>
              <a:ext cx="85102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11T-GE02</a:t>
              </a:r>
              <a:endParaRPr lang="en-NL" sz="1200" b="1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B03EBAE-B261-48FD-9B34-9D54740D8096}"/>
                </a:ext>
              </a:extLst>
            </p:cNvPr>
            <p:cNvSpPr/>
            <p:nvPr/>
          </p:nvSpPr>
          <p:spPr>
            <a:xfrm>
              <a:off x="1634740" y="5353702"/>
              <a:ext cx="796040" cy="786748"/>
            </a:xfrm>
            <a:custGeom>
              <a:avLst/>
              <a:gdLst>
                <a:gd name="connsiteX0" fmla="*/ 0 w 2447925"/>
                <a:gd name="connsiteY0" fmla="*/ 2047875 h 2419350"/>
                <a:gd name="connsiteX1" fmla="*/ 657225 w 2447925"/>
                <a:gd name="connsiteY1" fmla="*/ 1090613 h 2419350"/>
                <a:gd name="connsiteX2" fmla="*/ 652463 w 2447925"/>
                <a:gd name="connsiteY2" fmla="*/ 1023938 h 2419350"/>
                <a:gd name="connsiteX3" fmla="*/ 1314450 w 2447925"/>
                <a:gd name="connsiteY3" fmla="*/ 0 h 2419350"/>
                <a:gd name="connsiteX4" fmla="*/ 1528763 w 2447925"/>
                <a:gd name="connsiteY4" fmla="*/ 100013 h 2419350"/>
                <a:gd name="connsiteX5" fmla="*/ 1728788 w 2447925"/>
                <a:gd name="connsiteY5" fmla="*/ 195263 h 2419350"/>
                <a:gd name="connsiteX6" fmla="*/ 1885950 w 2447925"/>
                <a:gd name="connsiteY6" fmla="*/ 280988 h 2419350"/>
                <a:gd name="connsiteX7" fmla="*/ 2062163 w 2447925"/>
                <a:gd name="connsiteY7" fmla="*/ 400050 h 2419350"/>
                <a:gd name="connsiteX8" fmla="*/ 2276475 w 2447925"/>
                <a:gd name="connsiteY8" fmla="*/ 552450 h 2419350"/>
                <a:gd name="connsiteX9" fmla="*/ 2447925 w 2447925"/>
                <a:gd name="connsiteY9" fmla="*/ 728663 h 2419350"/>
                <a:gd name="connsiteX10" fmla="*/ 823913 w 2447925"/>
                <a:gd name="connsiteY10" fmla="*/ 2419350 h 2419350"/>
                <a:gd name="connsiteX11" fmla="*/ 719138 w 2447925"/>
                <a:gd name="connsiteY11" fmla="*/ 2347913 h 2419350"/>
                <a:gd name="connsiteX12" fmla="*/ 571500 w 2447925"/>
                <a:gd name="connsiteY12" fmla="*/ 2262188 h 2419350"/>
                <a:gd name="connsiteX13" fmla="*/ 452438 w 2447925"/>
                <a:gd name="connsiteY13" fmla="*/ 2200275 h 2419350"/>
                <a:gd name="connsiteX14" fmla="*/ 295275 w 2447925"/>
                <a:gd name="connsiteY14" fmla="*/ 2138363 h 2419350"/>
                <a:gd name="connsiteX15" fmla="*/ 119063 w 2447925"/>
                <a:gd name="connsiteY15" fmla="*/ 2081213 h 2419350"/>
                <a:gd name="connsiteX16" fmla="*/ 0 w 2447925"/>
                <a:gd name="connsiteY16" fmla="*/ 2047875 h 241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47925" h="2419350">
                  <a:moveTo>
                    <a:pt x="0" y="2047875"/>
                  </a:moveTo>
                  <a:lnTo>
                    <a:pt x="657225" y="1090613"/>
                  </a:lnTo>
                  <a:lnTo>
                    <a:pt x="652463" y="1023938"/>
                  </a:lnTo>
                  <a:lnTo>
                    <a:pt x="1314450" y="0"/>
                  </a:lnTo>
                  <a:lnTo>
                    <a:pt x="1528763" y="100013"/>
                  </a:lnTo>
                  <a:lnTo>
                    <a:pt x="1728788" y="195263"/>
                  </a:lnTo>
                  <a:lnTo>
                    <a:pt x="1885950" y="280988"/>
                  </a:lnTo>
                  <a:lnTo>
                    <a:pt x="2062163" y="400050"/>
                  </a:lnTo>
                  <a:lnTo>
                    <a:pt x="2276475" y="552450"/>
                  </a:lnTo>
                  <a:lnTo>
                    <a:pt x="2447925" y="728663"/>
                  </a:lnTo>
                  <a:lnTo>
                    <a:pt x="823913" y="2419350"/>
                  </a:lnTo>
                  <a:lnTo>
                    <a:pt x="719138" y="2347913"/>
                  </a:lnTo>
                  <a:lnTo>
                    <a:pt x="571500" y="2262188"/>
                  </a:lnTo>
                  <a:lnTo>
                    <a:pt x="452438" y="2200275"/>
                  </a:lnTo>
                  <a:lnTo>
                    <a:pt x="295275" y="2138363"/>
                  </a:lnTo>
                  <a:lnTo>
                    <a:pt x="119063" y="2081213"/>
                  </a:lnTo>
                  <a:lnTo>
                    <a:pt x="0" y="2047875"/>
                  </a:lnTo>
                  <a:close/>
                </a:path>
              </a:pathLst>
            </a:custGeom>
            <a:noFill/>
            <a:ln w="19050"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9DFB5B-7D36-41C8-A8A0-742F6CDC76B8}"/>
              </a:ext>
            </a:extLst>
          </p:cNvPr>
          <p:cNvGrpSpPr/>
          <p:nvPr/>
        </p:nvGrpSpPr>
        <p:grpSpPr>
          <a:xfrm>
            <a:off x="2648151" y="4996228"/>
            <a:ext cx="2326182" cy="1274172"/>
            <a:chOff x="2571951" y="4996228"/>
            <a:chExt cx="2326182" cy="1274172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CBBD37B-1CA7-4B45-9699-4405837BC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71951" y="5008714"/>
              <a:ext cx="2326182" cy="126168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D670700-291F-4351-A429-E22C2E8C8F2B}"/>
                </a:ext>
              </a:extLst>
            </p:cNvPr>
            <p:cNvSpPr txBox="1"/>
            <p:nvPr/>
          </p:nvSpPr>
          <p:spPr>
            <a:xfrm>
              <a:off x="2591501" y="4996228"/>
              <a:ext cx="85102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/>
                <a:t>MQXF-P06</a:t>
              </a:r>
              <a:endParaRPr lang="en-NL" sz="1200" b="1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FB4859F-3820-490E-87BE-F08523AAB37C}"/>
                </a:ext>
              </a:extLst>
            </p:cNvPr>
            <p:cNvSpPr/>
            <p:nvPr/>
          </p:nvSpPr>
          <p:spPr>
            <a:xfrm>
              <a:off x="4303906" y="5754859"/>
              <a:ext cx="533177" cy="420462"/>
            </a:xfrm>
            <a:custGeom>
              <a:avLst/>
              <a:gdLst>
                <a:gd name="connsiteX0" fmla="*/ 0 w 1002506"/>
                <a:gd name="connsiteY0" fmla="*/ 642937 h 790575"/>
                <a:gd name="connsiteX1" fmla="*/ 735806 w 1002506"/>
                <a:gd name="connsiteY1" fmla="*/ 0 h 790575"/>
                <a:gd name="connsiteX2" fmla="*/ 795338 w 1002506"/>
                <a:gd name="connsiteY2" fmla="*/ 35718 h 790575"/>
                <a:gd name="connsiteX3" fmla="*/ 852488 w 1002506"/>
                <a:gd name="connsiteY3" fmla="*/ 85725 h 790575"/>
                <a:gd name="connsiteX4" fmla="*/ 890588 w 1002506"/>
                <a:gd name="connsiteY4" fmla="*/ 116681 h 790575"/>
                <a:gd name="connsiteX5" fmla="*/ 942975 w 1002506"/>
                <a:gd name="connsiteY5" fmla="*/ 157162 h 790575"/>
                <a:gd name="connsiteX6" fmla="*/ 1002506 w 1002506"/>
                <a:gd name="connsiteY6" fmla="*/ 233362 h 790575"/>
                <a:gd name="connsiteX7" fmla="*/ 214313 w 1002506"/>
                <a:gd name="connsiteY7" fmla="*/ 790575 h 790575"/>
                <a:gd name="connsiteX8" fmla="*/ 0 w 1002506"/>
                <a:gd name="connsiteY8" fmla="*/ 642937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2506" h="790575">
                  <a:moveTo>
                    <a:pt x="0" y="642937"/>
                  </a:moveTo>
                  <a:lnTo>
                    <a:pt x="735806" y="0"/>
                  </a:lnTo>
                  <a:lnTo>
                    <a:pt x="795338" y="35718"/>
                  </a:lnTo>
                  <a:lnTo>
                    <a:pt x="852488" y="85725"/>
                  </a:lnTo>
                  <a:lnTo>
                    <a:pt x="890588" y="116681"/>
                  </a:lnTo>
                  <a:lnTo>
                    <a:pt x="942975" y="157162"/>
                  </a:lnTo>
                  <a:lnTo>
                    <a:pt x="1002506" y="233362"/>
                  </a:lnTo>
                  <a:lnTo>
                    <a:pt x="214313" y="790575"/>
                  </a:lnTo>
                  <a:lnTo>
                    <a:pt x="0" y="642937"/>
                  </a:lnTo>
                  <a:close/>
                </a:path>
              </a:pathLst>
            </a:cu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91E86C-DB93-4D90-AB61-B7A0DDF61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3E8FC-E447-4C82-8642-6F233D897E83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6E5E19-3D4D-4E66-AAD1-5E2BF88E4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5DE3D49-8627-4E29-88D7-E01BEC8C3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2979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3D7317-BEAA-499C-A816-6E140F7A0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coil impregnation – CERN process evolution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36BECC2-E93F-4580-B0A5-0B25F435C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30" y="1060050"/>
            <a:ext cx="10359268" cy="52201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9D01B92-A481-4C80-84B0-6171119BB30F}"/>
              </a:ext>
            </a:extLst>
          </p:cNvPr>
          <p:cNvSpPr txBox="1"/>
          <p:nvPr/>
        </p:nvSpPr>
        <p:spPr>
          <a:xfrm>
            <a:off x="9448800" y="5900002"/>
            <a:ext cx="25910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chemeClr val="tx2"/>
                </a:solidFill>
              </a:rPr>
              <a:t>Courtesy:  D. Tommasini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6939156-FE36-4C73-A05C-9B4C756AE02E}"/>
              </a:ext>
            </a:extLst>
          </p:cNvPr>
          <p:cNvGrpSpPr/>
          <p:nvPr/>
        </p:nvGrpSpPr>
        <p:grpSpPr>
          <a:xfrm>
            <a:off x="94969" y="748075"/>
            <a:ext cx="2098766" cy="538476"/>
            <a:chOff x="94969" y="748075"/>
            <a:chExt cx="2098766" cy="53847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C7BD555-D1E9-4335-A763-B522CBE7B935}"/>
                </a:ext>
              </a:extLst>
            </p:cNvPr>
            <p:cNvSpPr/>
            <p:nvPr/>
          </p:nvSpPr>
          <p:spPr>
            <a:xfrm>
              <a:off x="723653" y="983850"/>
              <a:ext cx="373627" cy="302701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967EB8F-354F-4A5D-AB58-41158B54C4BD}"/>
                </a:ext>
              </a:extLst>
            </p:cNvPr>
            <p:cNvSpPr txBox="1"/>
            <p:nvPr/>
          </p:nvSpPr>
          <p:spPr>
            <a:xfrm>
              <a:off x="94969" y="748075"/>
              <a:ext cx="209876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rgbClr val="C00000"/>
                  </a:solidFill>
                </a:rPr>
                <a:t>Tested at Cryolab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BD008DD-0C93-4454-9B1F-4B1E0DEEB05F}"/>
              </a:ext>
            </a:extLst>
          </p:cNvPr>
          <p:cNvGrpSpPr/>
          <p:nvPr/>
        </p:nvGrpSpPr>
        <p:grpSpPr>
          <a:xfrm>
            <a:off x="5207000" y="998475"/>
            <a:ext cx="2472393" cy="624112"/>
            <a:chOff x="5207000" y="998475"/>
            <a:chExt cx="2472393" cy="624112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88DB6465-5030-4192-8F93-D900E9ED8730}"/>
                </a:ext>
              </a:extLst>
            </p:cNvPr>
            <p:cNvSpPr/>
            <p:nvPr/>
          </p:nvSpPr>
          <p:spPr>
            <a:xfrm>
              <a:off x="5207000" y="1002500"/>
              <a:ext cx="373627" cy="273450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16AA4034-77E6-4949-880E-A61767E25E1E}"/>
                </a:ext>
              </a:extLst>
            </p:cNvPr>
            <p:cNvSpPr/>
            <p:nvPr/>
          </p:nvSpPr>
          <p:spPr>
            <a:xfrm>
              <a:off x="5915536" y="998475"/>
              <a:ext cx="1012314" cy="273450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9A86ED2-0585-4233-AC34-224007A86FD7}"/>
                </a:ext>
              </a:extLst>
            </p:cNvPr>
            <p:cNvSpPr txBox="1"/>
            <p:nvPr/>
          </p:nvSpPr>
          <p:spPr>
            <a:xfrm>
              <a:off x="5580627" y="1345588"/>
              <a:ext cx="209876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rgbClr val="C00000"/>
                  </a:solidFill>
                </a:rPr>
                <a:t>Coils on MQXFBP3</a:t>
              </a:r>
            </a:p>
          </p:txBody>
        </p:sp>
      </p:grp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1FF3B9D4-1234-413C-B8C0-67EF3DE0C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CA5C-1FAC-4EC3-BC3E-8ACDEAFA5814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41" name="Footer Placeholder 40">
            <a:extLst>
              <a:ext uri="{FF2B5EF4-FFF2-40B4-BE49-F238E27FC236}">
                <a16:creationId xmlns:a16="http://schemas.microsoft.com/office/drawing/2014/main" id="{FFCAB0C7-6480-4837-8616-DC5537851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E6571A2A-13F4-4223-94B2-EA5702CBD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06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8CC57F-C920-4C6B-955F-D4A5A29981CF}"/>
              </a:ext>
            </a:extLst>
          </p:cNvPr>
          <p:cNvSpPr txBox="1"/>
          <p:nvPr/>
        </p:nvSpPr>
        <p:spPr>
          <a:xfrm>
            <a:off x="954405" y="1281366"/>
            <a:ext cx="1063638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Introduction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Experimental campaign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Sample preparation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Set-up description and measurement procedure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Typical results and their interpretation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Example of 11T coil GE-02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11T virgin coil campaign: thermal cycling / He content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MQXF coil (U.S. and CERN production) campaign: heat transfer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7EBDC5-F3AF-406A-A4A2-45BAC01BB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B797-8DE0-4996-B7D5-CB2C87F83E93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DDAE4F-67D5-4641-B88E-5611F2368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3DFFB4C-8459-444A-8982-C4501E9E2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9831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8CC57F-C920-4C6B-955F-D4A5A29981CF}"/>
              </a:ext>
            </a:extLst>
          </p:cNvPr>
          <p:cNvSpPr txBox="1"/>
          <p:nvPr/>
        </p:nvSpPr>
        <p:spPr>
          <a:xfrm>
            <a:off x="954405" y="1281366"/>
            <a:ext cx="1063638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Experimental campaign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Sample preparation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Set-up description and measurement procedure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Typical results and their interpretation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Example of 11T coil GE-02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11T virgin coil campaign: thermal cycling / He content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MQXF coil (U.S. and CERN production) campaign: heat transfer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Summary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Outlook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C0BD1F-B0B3-4A44-A0B0-50E142B3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8D24-870F-4BDF-B8F5-EA5EA1DAB5FA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8A59B3-3FA4-41D3-9471-0FA1C5FB1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860408-5E89-4177-9F7E-53FC13B99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1500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79FBF9-3DDF-4B4D-8CD0-F28834307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I – General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760C6E-D477-473B-AD8F-C5AECBB255F6}"/>
              </a:ext>
            </a:extLst>
          </p:cNvPr>
          <p:cNvSpPr txBox="1"/>
          <p:nvPr/>
        </p:nvSpPr>
        <p:spPr>
          <a:xfrm>
            <a:off x="407988" y="1997839"/>
            <a:ext cx="1131919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</a:t>
            </a:r>
            <a:r>
              <a:rPr lang="en-GB" dirty="0">
                <a:solidFill>
                  <a:schemeClr val="tx2"/>
                </a:solidFill>
              </a:rPr>
              <a:t>ost </a:t>
            </a:r>
            <a:r>
              <a:rPr lang="en-GB" b="1" dirty="0">
                <a:solidFill>
                  <a:srgbClr val="0033A0"/>
                </a:solidFill>
              </a:rPr>
              <a:t>CERN-made production samples </a:t>
            </a:r>
            <a:r>
              <a:rPr lang="en-GB" dirty="0">
                <a:solidFill>
                  <a:schemeClr val="tx2"/>
                </a:solidFill>
              </a:rPr>
              <a:t>of both 11T and MQXF </a:t>
            </a:r>
            <a:r>
              <a:rPr lang="en-GB" b="1" dirty="0">
                <a:solidFill>
                  <a:srgbClr val="0033A0"/>
                </a:solidFill>
              </a:rPr>
              <a:t>show a strong signature of He presence</a:t>
            </a:r>
            <a:r>
              <a:rPr lang="en-GB" dirty="0">
                <a:solidFill>
                  <a:schemeClr val="tx2"/>
                </a:solidFill>
              </a:rPr>
              <a:t>, hinting at differences in the coil impregnation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Measurements on 11T coil samples show that this </a:t>
            </a:r>
            <a:r>
              <a:rPr lang="en-GB" b="1" dirty="0">
                <a:solidFill>
                  <a:srgbClr val="0033A0"/>
                </a:solidFill>
              </a:rPr>
              <a:t>signature is present even for previously virgin</a:t>
            </a:r>
            <a:r>
              <a:rPr lang="en-GB" dirty="0">
                <a:solidFill>
                  <a:schemeClr val="tx2"/>
                </a:solidFill>
              </a:rPr>
              <a:t> (</a:t>
            </a:r>
            <a:r>
              <a:rPr lang="en-GB" i="1" dirty="0">
                <a:solidFill>
                  <a:schemeClr val="tx2"/>
                </a:solidFill>
              </a:rPr>
              <a:t>i.e. </a:t>
            </a:r>
            <a:r>
              <a:rPr lang="en-GB" dirty="0">
                <a:solidFill>
                  <a:schemeClr val="tx2"/>
                </a:solidFill>
              </a:rPr>
              <a:t>non-cooled, non-powered) </a:t>
            </a:r>
            <a:r>
              <a:rPr lang="en-GB" b="1" dirty="0">
                <a:solidFill>
                  <a:srgbClr val="0033A0"/>
                </a:solidFill>
              </a:rPr>
              <a:t>coils, and that it evolves with thermal cycling</a:t>
            </a:r>
            <a:r>
              <a:rPr lang="en-GB" dirty="0">
                <a:solidFill>
                  <a:schemeClr val="tx2"/>
                </a:solidFill>
              </a:rPr>
              <a:t>. Visual inspections support this observation. Effects are more pronounced in the more inhomogeneous parts of the coil.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</a:rPr>
              <a:t>US-made production MQXF coil sample (P06) shows no signs of He presence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Temperature at which </a:t>
            </a:r>
            <a:r>
              <a:rPr lang="en-GB" b="1" dirty="0">
                <a:solidFill>
                  <a:srgbClr val="0033A0"/>
                </a:solidFill>
              </a:rPr>
              <a:t>resin outgassing </a:t>
            </a:r>
            <a:r>
              <a:rPr lang="en-GB" dirty="0">
                <a:solidFill>
                  <a:schemeClr val="tx2"/>
                </a:solidFill>
              </a:rPr>
              <a:t>is carried out </a:t>
            </a:r>
            <a:r>
              <a:rPr lang="en-GB" b="1" dirty="0">
                <a:solidFill>
                  <a:srgbClr val="0033A0"/>
                </a:solidFill>
              </a:rPr>
              <a:t>differs between US- and CERN-</a:t>
            </a:r>
            <a:r>
              <a:rPr lang="en-GB" dirty="0">
                <a:solidFill>
                  <a:schemeClr val="tx2"/>
                </a:solidFill>
              </a:rPr>
              <a:t>produced coils (for all measured coil samples): CERN outgassing </a:t>
            </a:r>
            <a:r>
              <a:rPr lang="en-GB" i="1" dirty="0">
                <a:solidFill>
                  <a:schemeClr val="tx2"/>
                </a:solidFill>
              </a:rPr>
              <a:t>T = </a:t>
            </a:r>
            <a:r>
              <a:rPr lang="en-GB" dirty="0">
                <a:solidFill>
                  <a:schemeClr val="tx2"/>
                </a:solidFill>
              </a:rPr>
              <a:t>80 °C (&lt; 3h), for US </a:t>
            </a:r>
            <a:r>
              <a:rPr lang="en-GB" i="1" dirty="0">
                <a:solidFill>
                  <a:schemeClr val="tx2"/>
                </a:solidFill>
              </a:rPr>
              <a:t>T = </a:t>
            </a:r>
            <a:r>
              <a:rPr lang="en-GB" dirty="0">
                <a:solidFill>
                  <a:schemeClr val="tx2"/>
                </a:solidFill>
              </a:rPr>
              <a:t> 110 °C (24h) </a:t>
            </a:r>
            <a:endParaRPr lang="en-GB" i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36C7000-ED52-4346-8105-9B546A81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E192-5A18-43B5-94AB-D78526CF2CDF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FA16A3B-60B9-4CC0-8891-F1217BEF8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8B95E06-B950-49B0-ADD7-69989C90F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11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CB5923-60E4-45A8-838E-D7179D07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II – 11T specific 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F114AA-2465-4EF9-BA14-B80936002FAF}"/>
              </a:ext>
            </a:extLst>
          </p:cNvPr>
          <p:cNvSpPr txBox="1"/>
          <p:nvPr/>
        </p:nvSpPr>
        <p:spPr>
          <a:xfrm>
            <a:off x="389059" y="1993982"/>
            <a:ext cx="1131919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Thermal cycling tests carried out in </a:t>
            </a:r>
            <a:r>
              <a:rPr lang="en-GB" b="1" dirty="0">
                <a:solidFill>
                  <a:srgbClr val="0033A0"/>
                </a:solidFill>
              </a:rPr>
              <a:t>virgin 11T coil GE11 samples show that there are cracks/pores from the start, and that these evolve</a:t>
            </a:r>
            <a:r>
              <a:rPr lang="en-GB" dirty="0">
                <a:solidFill>
                  <a:schemeClr val="tx2"/>
                </a:solidFill>
              </a:rPr>
              <a:t> with cycling; usually other tested samples have already seen cycling/quenches.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Metallography analysis carried out by EN/MME </a:t>
            </a:r>
            <a:r>
              <a:rPr lang="en-GB" b="1" dirty="0">
                <a:solidFill>
                  <a:srgbClr val="0033A0"/>
                </a:solidFill>
              </a:rPr>
              <a:t>shows cracks in both resin and cables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33A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Sample from 11T coil GE02 was sent to TE/VSC for investigation of He diffusion/outgassing. Results show that the </a:t>
            </a:r>
            <a:r>
              <a:rPr lang="en-GB" b="1" dirty="0">
                <a:solidFill>
                  <a:srgbClr val="0033A0"/>
                </a:solidFill>
              </a:rPr>
              <a:t>coil sample is porous, and that He is embedded into the bulk</a:t>
            </a:r>
            <a:r>
              <a:rPr lang="en-GB" dirty="0">
                <a:solidFill>
                  <a:schemeClr val="tx2"/>
                </a:solidFill>
              </a:rPr>
              <a:t>. 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TE/VSC comments that the shape of He outgassing rate is unconventional and </a:t>
            </a:r>
            <a:r>
              <a:rPr lang="en-GB" b="1" dirty="0">
                <a:solidFill>
                  <a:srgbClr val="0033A0"/>
                </a:solidFill>
              </a:rPr>
              <a:t>cannot be explained solely by diffusion</a:t>
            </a:r>
            <a:r>
              <a:rPr lang="en-GB" dirty="0">
                <a:solidFill>
                  <a:schemeClr val="tx2"/>
                </a:solidFill>
              </a:rPr>
              <a:t>. Also observed that there was a significant</a:t>
            </a:r>
            <a:r>
              <a:rPr lang="en-GB" b="1" dirty="0">
                <a:solidFill>
                  <a:srgbClr val="0033A0"/>
                </a:solidFill>
              </a:rPr>
              <a:t> amount of water outgassing</a:t>
            </a:r>
            <a:r>
              <a:rPr lang="en-GB" dirty="0">
                <a:solidFill>
                  <a:schemeClr val="tx2"/>
                </a:solidFill>
              </a:rPr>
              <a:t>, which TE/VSC attributes to the resin and comments is to be expected.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90AA6D-FADB-43B7-A533-BFE77B5B6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6C52B-42B6-46BE-8754-91519677C89E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6398991-9D73-48A2-ACF8-31990BF75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C902DD8-30C6-4EC8-A335-5FBEBC8EB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5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CB5923-60E4-45A8-838E-D7179D07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F114AA-2465-4EF9-BA14-B80936002FAF}"/>
              </a:ext>
            </a:extLst>
          </p:cNvPr>
          <p:cNvSpPr txBox="1"/>
          <p:nvPr/>
        </p:nvSpPr>
        <p:spPr>
          <a:xfrm>
            <a:off x="407988" y="1519357"/>
            <a:ext cx="11319193" cy="4385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33A0"/>
                </a:solidFill>
              </a:rPr>
              <a:t>Ongoing efforts to accurately quantify the heat losses through the insulation</a:t>
            </a:r>
            <a:r>
              <a:rPr lang="en-GB" dirty="0">
                <a:solidFill>
                  <a:schemeClr val="tx2"/>
                </a:solidFill>
              </a:rPr>
              <a:t>, exploring new sample preparation / measurement solutions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Previous and present results provide a </a:t>
            </a:r>
            <a:r>
              <a:rPr lang="en-GB" b="1" dirty="0">
                <a:solidFill>
                  <a:srgbClr val="0033A0"/>
                </a:solidFill>
              </a:rPr>
              <a:t>maximum heat transfer coefficient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Further reducing heat losses can provide more accurate values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Heat transfer coefficients / Kapitza resistance </a:t>
            </a:r>
            <a:r>
              <a:rPr lang="en-GB" b="1" dirty="0">
                <a:solidFill>
                  <a:srgbClr val="0033A0"/>
                </a:solidFill>
              </a:rPr>
              <a:t>can be highly sample-dependent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Obtained </a:t>
            </a:r>
            <a:r>
              <a:rPr lang="en-GB" b="1" dirty="0">
                <a:solidFill>
                  <a:srgbClr val="0033A0"/>
                </a:solidFill>
              </a:rPr>
              <a:t>material properties are valuable input for simulations</a:t>
            </a:r>
            <a:r>
              <a:rPr lang="en-GB" dirty="0">
                <a:solidFill>
                  <a:schemeClr val="tx2"/>
                </a:solidFill>
              </a:rPr>
              <a:t> of temperature maps of full coils 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11T presented by Kirtana Puthran (</a:t>
            </a:r>
            <a:r>
              <a:rPr lang="en-GB" dirty="0">
                <a:hlinkClick r:id="rId2"/>
              </a:rPr>
              <a:t>link</a:t>
            </a:r>
            <a:r>
              <a:rPr lang="en-GB" dirty="0">
                <a:solidFill>
                  <a:schemeClr val="tx2"/>
                </a:solidFill>
              </a:rPr>
              <a:t>)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MQXF ongoing, </a:t>
            </a:r>
            <a:r>
              <a:rPr lang="en-GB" b="1" dirty="0">
                <a:solidFill>
                  <a:srgbClr val="0033A0"/>
                </a:solidFill>
              </a:rPr>
              <a:t>results expected this spring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33A0"/>
              </a:solidFill>
            </a:endParaRP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Possibility of </a:t>
            </a:r>
            <a:r>
              <a:rPr lang="en-GB" b="1" dirty="0">
                <a:solidFill>
                  <a:srgbClr val="0033A0"/>
                </a:solidFill>
              </a:rPr>
              <a:t>testing state-of-the-art coil samples (</a:t>
            </a:r>
            <a:r>
              <a:rPr lang="en-GB" b="1" dirty="0" err="1">
                <a:solidFill>
                  <a:srgbClr val="0033A0"/>
                </a:solidFill>
              </a:rPr>
              <a:t>w.r.t.</a:t>
            </a:r>
            <a:r>
              <a:rPr lang="en-GB" b="1" dirty="0">
                <a:solidFill>
                  <a:srgbClr val="0033A0"/>
                </a:solidFill>
              </a:rPr>
              <a:t> insulation) </a:t>
            </a:r>
            <a:r>
              <a:rPr lang="en-GB" dirty="0">
                <a:solidFill>
                  <a:schemeClr val="tx2"/>
                </a:solidFill>
              </a:rPr>
              <a:t>remains open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42B549-6795-4C41-9032-660292558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CFBB-D823-4784-B703-B3EB3E3F06DB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F80FD9-9E22-4146-A727-CD33539C7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9E43FD-98F6-43DB-88AD-357D94DC8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13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F81B53-86D7-40A5-B44A-58B3E4286AD9}"/>
              </a:ext>
            </a:extLst>
          </p:cNvPr>
          <p:cNvSpPr txBox="1"/>
          <p:nvPr/>
        </p:nvSpPr>
        <p:spPr>
          <a:xfrm>
            <a:off x="906779" y="1904761"/>
            <a:ext cx="1097452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33A0"/>
                </a:solidFill>
              </a:rPr>
              <a:t>He II Heat Transfer experimental set-up </a:t>
            </a:r>
            <a:r>
              <a:rPr lang="en-GB" sz="2000" dirty="0">
                <a:solidFill>
                  <a:schemeClr val="tx2"/>
                </a:solidFill>
              </a:rPr>
              <a:t>has been established at the Central Cryogenic Laboratory at CERN to qualify the thermal performance of samples of superconducting magnet coils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Adapted to test </a:t>
            </a:r>
            <a:r>
              <a:rPr lang="en-GB" sz="2000" b="1" dirty="0">
                <a:solidFill>
                  <a:srgbClr val="0033A0"/>
                </a:solidFill>
              </a:rPr>
              <a:t>Nb</a:t>
            </a:r>
            <a:r>
              <a:rPr lang="en-GB" sz="2000" b="1" baseline="-25000" dirty="0">
                <a:solidFill>
                  <a:srgbClr val="0033A0"/>
                </a:solidFill>
              </a:rPr>
              <a:t>3</a:t>
            </a:r>
            <a:r>
              <a:rPr lang="en-GB" sz="2000" b="1" dirty="0">
                <a:solidFill>
                  <a:srgbClr val="0033A0"/>
                </a:solidFill>
              </a:rPr>
              <a:t>Sn impregnated coil samples </a:t>
            </a:r>
            <a:r>
              <a:rPr lang="en-GB" sz="2000" dirty="0">
                <a:solidFill>
                  <a:schemeClr val="tx2"/>
                </a:solidFill>
              </a:rPr>
              <a:t>in an </a:t>
            </a:r>
            <a:r>
              <a:rPr lang="en-GB" sz="2000" b="1" dirty="0">
                <a:solidFill>
                  <a:srgbClr val="0033A0"/>
                </a:solidFill>
              </a:rPr>
              <a:t>ongoing test program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Program evolved into experimental campaign + numerical simulations to answer </a:t>
            </a:r>
            <a:r>
              <a:rPr lang="en-GB" sz="2000" b="1" dirty="0"/>
              <a:t>open questions on thermal behaviour of Nb</a:t>
            </a:r>
            <a:r>
              <a:rPr lang="en-GB" sz="2000" b="1" baseline="-25000" dirty="0"/>
              <a:t>3</a:t>
            </a:r>
            <a:r>
              <a:rPr lang="en-GB" sz="2000" b="1" dirty="0"/>
              <a:t>Sn impregnated coils</a:t>
            </a:r>
            <a:r>
              <a:rPr lang="en-GB" sz="2000" dirty="0">
                <a:solidFill>
                  <a:schemeClr val="tx2"/>
                </a:solidFill>
              </a:rPr>
              <a:t>, esp. quench limits as function of locally deposited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Set-up has been recently used for studies on </a:t>
            </a:r>
            <a:r>
              <a:rPr lang="en-GB" sz="2000" b="1" dirty="0">
                <a:solidFill>
                  <a:srgbClr val="0033A0"/>
                </a:solidFill>
              </a:rPr>
              <a:t>aging effects on the coil samples due to thermal cycling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1C510A-BDAB-434E-B438-8E02AAE45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96BF-8C00-44A2-95BA-9FBCA30C7644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0514F81-6307-46FA-90BC-0B60B2B84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A742C1-8B09-46F7-9DF1-B1BDC87B8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10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64BFAF-616A-463C-9854-5581B83D1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33A0"/>
              </a:buClr>
            </a:pPr>
            <a:r>
              <a:rPr lang="en-GB" sz="2000" b="0" dirty="0">
                <a:solidFill>
                  <a:schemeClr val="tx2"/>
                </a:solidFill>
              </a:rPr>
              <a:t>The </a:t>
            </a:r>
            <a:r>
              <a:rPr lang="en-GB" sz="2000" dirty="0">
                <a:solidFill>
                  <a:srgbClr val="0033A0"/>
                </a:solidFill>
              </a:rPr>
              <a:t>main outputs </a:t>
            </a:r>
            <a:r>
              <a:rPr lang="en-GB" sz="2000" b="0" dirty="0">
                <a:solidFill>
                  <a:schemeClr val="tx2"/>
                </a:solidFill>
              </a:rPr>
              <a:t>of the experimental campaign are:</a:t>
            </a:r>
          </a:p>
          <a:p>
            <a:pPr lvl="2">
              <a:buClr>
                <a:srgbClr val="0033A0"/>
              </a:buClr>
            </a:pPr>
            <a:r>
              <a:rPr lang="en-GB" sz="1700" b="0" dirty="0">
                <a:solidFill>
                  <a:schemeClr val="tx2"/>
                </a:solidFill>
              </a:rPr>
              <a:t>Thermal interface resistance between the coil surface and the He II bath;</a:t>
            </a:r>
          </a:p>
          <a:p>
            <a:pPr lvl="2">
              <a:buClr>
                <a:srgbClr val="0033A0"/>
              </a:buClr>
            </a:pPr>
            <a:r>
              <a:rPr lang="en-GB" sz="1700" dirty="0">
                <a:solidFill>
                  <a:schemeClr val="tx2"/>
                </a:solidFill>
              </a:rPr>
              <a:t>T</a:t>
            </a:r>
            <a:r>
              <a:rPr lang="en-GB" sz="1700" b="0" dirty="0">
                <a:solidFill>
                  <a:schemeClr val="tx2"/>
                </a:solidFill>
              </a:rPr>
              <a:t>emperature gradients generated </a:t>
            </a:r>
            <a:r>
              <a:rPr lang="en-GB" sz="1700" dirty="0">
                <a:solidFill>
                  <a:schemeClr val="tx2"/>
                </a:solidFill>
              </a:rPr>
              <a:t>in cable layers </a:t>
            </a:r>
            <a:r>
              <a:rPr lang="en-GB" sz="1700" b="0" dirty="0">
                <a:solidFill>
                  <a:schemeClr val="tx2"/>
                </a:solidFill>
              </a:rPr>
              <a:t>as a function of heat ﬂux;</a:t>
            </a:r>
          </a:p>
          <a:p>
            <a:pPr lvl="2">
              <a:buClr>
                <a:srgbClr val="0033A0"/>
              </a:buClr>
            </a:pPr>
            <a:r>
              <a:rPr lang="en-GB" sz="1700" b="0" dirty="0">
                <a:solidFill>
                  <a:schemeClr val="tx2"/>
                </a:solidFill>
              </a:rPr>
              <a:t>Heat deposition regime above 25 mW/cm</a:t>
            </a:r>
            <a:r>
              <a:rPr lang="en-GB" sz="1700" b="0" baseline="30000" dirty="0">
                <a:solidFill>
                  <a:schemeClr val="tx2"/>
                </a:solidFill>
              </a:rPr>
              <a:t>3 </a:t>
            </a:r>
            <a:r>
              <a:rPr lang="en-GB" sz="1700" b="0" dirty="0">
                <a:solidFill>
                  <a:schemeClr val="tx2"/>
                </a:solidFill>
              </a:rPr>
              <a:t>remained unexplored and required assessment</a:t>
            </a:r>
          </a:p>
          <a:p>
            <a:pPr lvl="2">
              <a:buClr>
                <a:srgbClr val="0033A0"/>
              </a:buClr>
            </a:pPr>
            <a:endParaRPr lang="en-GB" sz="1700" b="0" dirty="0">
              <a:solidFill>
                <a:schemeClr val="tx2"/>
              </a:solidFill>
            </a:endParaRPr>
          </a:p>
          <a:p>
            <a:pPr>
              <a:buClr>
                <a:srgbClr val="0033A0"/>
              </a:buClr>
            </a:pPr>
            <a:r>
              <a:rPr lang="en-GB" sz="2000" b="0" dirty="0">
                <a:solidFill>
                  <a:schemeClr val="tx2"/>
                </a:solidFill>
              </a:rPr>
              <a:t>Measurements carried out in a set-up where the </a:t>
            </a:r>
            <a:r>
              <a:rPr lang="en-GB" sz="2000" dirty="0">
                <a:solidFill>
                  <a:srgbClr val="0033A0"/>
                </a:solidFill>
              </a:rPr>
              <a:t>coil sample is immersed in a pressurized He II stagnant bath </a:t>
            </a:r>
            <a:r>
              <a:rPr lang="en-GB" sz="2000" b="0" dirty="0">
                <a:solidFill>
                  <a:schemeClr val="tx2"/>
                </a:solidFill>
              </a:rPr>
              <a:t>which is in turn in contact with a saturated He II bath for heat extraction.</a:t>
            </a:r>
          </a:p>
          <a:p>
            <a:pPr lvl="1">
              <a:buClr>
                <a:srgbClr val="0033A0"/>
              </a:buClr>
            </a:pPr>
            <a:r>
              <a:rPr lang="en-GB" sz="1700" b="0" dirty="0">
                <a:solidFill>
                  <a:schemeClr val="tx2"/>
                </a:solidFill>
              </a:rPr>
              <a:t>Method is complex and time-consuming. </a:t>
            </a:r>
          </a:p>
          <a:p>
            <a:pPr lvl="1">
              <a:buClr>
                <a:srgbClr val="0033A0"/>
              </a:buClr>
            </a:pPr>
            <a:r>
              <a:rPr lang="en-GB" sz="1700" b="0" dirty="0">
                <a:solidFill>
                  <a:schemeClr val="tx2"/>
                </a:solidFill>
              </a:rPr>
              <a:t>A </a:t>
            </a:r>
            <a:r>
              <a:rPr lang="en-GB" sz="1700" b="1" dirty="0">
                <a:solidFill>
                  <a:srgbClr val="0033A0"/>
                </a:solidFill>
              </a:rPr>
              <a:t>complete measurement run in saturated He II conditions </a:t>
            </a:r>
            <a:r>
              <a:rPr lang="en-GB" sz="1700" b="0" dirty="0">
                <a:solidFill>
                  <a:schemeClr val="tx2"/>
                </a:solidFill>
              </a:rPr>
              <a:t>was</a:t>
            </a:r>
            <a:br>
              <a:rPr lang="en-GB" sz="1700" b="0" dirty="0">
                <a:solidFill>
                  <a:schemeClr val="tx2"/>
                </a:solidFill>
              </a:rPr>
            </a:br>
            <a:r>
              <a:rPr lang="en-GB" sz="1700" b="0" dirty="0">
                <a:solidFill>
                  <a:schemeClr val="tx2"/>
                </a:solidFill>
              </a:rPr>
              <a:t>carried out to validate whether results are qualitatively and quantitatively</a:t>
            </a:r>
            <a:br>
              <a:rPr lang="en-GB" sz="1700" b="0" dirty="0">
                <a:solidFill>
                  <a:schemeClr val="tx2"/>
                </a:solidFill>
              </a:rPr>
            </a:br>
            <a:r>
              <a:rPr lang="en-GB" sz="1700" b="0" dirty="0">
                <a:solidFill>
                  <a:schemeClr val="tx2"/>
                </a:solidFill>
              </a:rPr>
              <a:t>comparable to the standard method.</a:t>
            </a:r>
          </a:p>
          <a:p>
            <a:pPr marL="366712" lvl="1" indent="0">
              <a:buClr>
                <a:srgbClr val="0033A0"/>
              </a:buClr>
              <a:buNone/>
            </a:pPr>
            <a:endParaRPr lang="en-GB" sz="1700" b="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D43E7C-3B44-4B02-BFB0-463EC486F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endParaRPr lang="en-GB" dirty="0"/>
          </a:p>
        </p:txBody>
      </p:sp>
      <p:pic>
        <p:nvPicPr>
          <p:cNvPr id="5122" name="Picture 2" descr="Principle of the LHC magnet cooling scheme | Download Scientific Diagram">
            <a:extLst>
              <a:ext uri="{FF2B5EF4-FFF2-40B4-BE49-F238E27FC236}">
                <a16:creationId xmlns:a16="http://schemas.microsoft.com/office/drawing/2014/main" id="{DBA009C6-4D9C-4B9A-BE56-9D5778AD0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587" y="4280154"/>
            <a:ext cx="3580110" cy="197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DF8319-5633-49CA-BAA3-D69AFA0BF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CF96E-C5B2-4618-A4D4-63F60B901F92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E51128-4E99-4A3D-A584-DBC2B77AA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5ACFCB-5632-4000-A7C4-D9F910BC9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21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8CC57F-C920-4C6B-955F-D4A5A29981CF}"/>
              </a:ext>
            </a:extLst>
          </p:cNvPr>
          <p:cNvSpPr txBox="1"/>
          <p:nvPr/>
        </p:nvSpPr>
        <p:spPr>
          <a:xfrm>
            <a:off x="954405" y="1281366"/>
            <a:ext cx="1063638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Experimental campaign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Sample preparation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Set-up description and measurement procedure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Typical results and their interpretation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Example of 11T coil GE-02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11T virgin coil campaign: thermal cycling / He content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MQXF coil (U.S. and CERN production) campaign: heat transfer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9C3526-DF83-4D89-AD6C-CD96DC961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9EF3-BE10-437D-A1A9-98CEA5CC5BFD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F2AFFC-D483-4C8E-B4FA-271381894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C7C2E2-1FD0-4F32-81B4-6EEE6359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9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BBD792-83C7-4719-B900-5E341D190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preparation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9B5B6D0-04BC-4C7E-941D-C0F0066006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14391" y="926705"/>
            <a:ext cx="1493155" cy="2166450"/>
          </a:xfrm>
          <a:prstGeom prst="rect">
            <a:avLst/>
          </a:prstGeom>
        </p:spPr>
      </p:pic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6FCB9AFB-A1A7-402D-9FA4-4CE1E16A05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29" t="4575" b="23938"/>
          <a:stretch/>
        </p:blipFill>
        <p:spPr>
          <a:xfrm>
            <a:off x="350589" y="1168780"/>
            <a:ext cx="2934990" cy="1924375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3716878-4359-4C03-B9FA-E595692B53B2}"/>
              </a:ext>
            </a:extLst>
          </p:cNvPr>
          <p:cNvCxnSpPr>
            <a:cxnSpLocks/>
          </p:cNvCxnSpPr>
          <p:nvPr/>
        </p:nvCxnSpPr>
        <p:spPr>
          <a:xfrm>
            <a:off x="685923" y="2057528"/>
            <a:ext cx="771775" cy="770859"/>
          </a:xfrm>
          <a:prstGeom prst="line">
            <a:avLst/>
          </a:prstGeom>
          <a:ln w="381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DEA1ADE-AA7F-483A-BF66-35A7F8579918}"/>
              </a:ext>
            </a:extLst>
          </p:cNvPr>
          <p:cNvCxnSpPr>
            <a:cxnSpLocks/>
          </p:cNvCxnSpPr>
          <p:nvPr/>
        </p:nvCxnSpPr>
        <p:spPr>
          <a:xfrm>
            <a:off x="323435" y="2399447"/>
            <a:ext cx="859861" cy="658140"/>
          </a:xfrm>
          <a:prstGeom prst="line">
            <a:avLst/>
          </a:prstGeom>
          <a:ln w="381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18F5AA8-CD64-4B7F-94C4-626C5C12F30A}"/>
              </a:ext>
            </a:extLst>
          </p:cNvPr>
          <p:cNvCxnSpPr>
            <a:cxnSpLocks/>
          </p:cNvCxnSpPr>
          <p:nvPr/>
        </p:nvCxnSpPr>
        <p:spPr>
          <a:xfrm flipV="1">
            <a:off x="1157772" y="2814508"/>
            <a:ext cx="299926" cy="243079"/>
          </a:xfrm>
          <a:prstGeom prst="line">
            <a:avLst/>
          </a:prstGeom>
          <a:ln w="381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0FC2BF4-4C0C-423E-848E-9E05F4E3E0AB}"/>
              </a:ext>
            </a:extLst>
          </p:cNvPr>
          <p:cNvCxnSpPr>
            <a:cxnSpLocks/>
          </p:cNvCxnSpPr>
          <p:nvPr/>
        </p:nvCxnSpPr>
        <p:spPr>
          <a:xfrm flipV="1">
            <a:off x="338261" y="2052767"/>
            <a:ext cx="358806" cy="351640"/>
          </a:xfrm>
          <a:prstGeom prst="line">
            <a:avLst/>
          </a:prstGeom>
          <a:ln w="381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676275DF-534C-43F4-A46E-726AB47BE62D}"/>
              </a:ext>
            </a:extLst>
          </p:cNvPr>
          <p:cNvGrpSpPr/>
          <p:nvPr/>
        </p:nvGrpSpPr>
        <p:grpSpPr>
          <a:xfrm>
            <a:off x="372052" y="2682618"/>
            <a:ext cx="2740925" cy="2845402"/>
            <a:chOff x="372052" y="2682618"/>
            <a:chExt cx="2740925" cy="284540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1F13A18-764C-4A61-AF0C-B505961022E1}"/>
                </a:ext>
              </a:extLst>
            </p:cNvPr>
            <p:cNvGrpSpPr/>
            <p:nvPr/>
          </p:nvGrpSpPr>
          <p:grpSpPr>
            <a:xfrm>
              <a:off x="372052" y="4170223"/>
              <a:ext cx="1704271" cy="1357797"/>
              <a:chOff x="8126113" y="4402928"/>
              <a:chExt cx="2598102" cy="181284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9573F54-5260-4556-8FB7-C0B9A89A01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0733" t="16346" r="8561" b="15073"/>
              <a:stretch/>
            </p:blipFill>
            <p:spPr>
              <a:xfrm>
                <a:off x="8126113" y="4559932"/>
                <a:ext cx="2598102" cy="1655840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06103152-D1E4-47F3-8EA5-158EFD169ED5}"/>
                  </a:ext>
                </a:extLst>
              </p:cNvPr>
              <p:cNvSpPr/>
              <p:nvPr/>
            </p:nvSpPr>
            <p:spPr>
              <a:xfrm>
                <a:off x="8522201" y="5413893"/>
                <a:ext cx="137160" cy="118241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id="{A6EC8610-2B18-424A-BE9F-F7AFA84018ED}"/>
                  </a:ext>
                </a:extLst>
              </p:cNvPr>
              <p:cNvSpPr/>
              <p:nvPr/>
            </p:nvSpPr>
            <p:spPr>
              <a:xfrm flipV="1">
                <a:off x="9166084" y="5688795"/>
                <a:ext cx="137160" cy="118241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3BE506-6DE7-4484-B154-6D0253F6257D}"/>
                  </a:ext>
                </a:extLst>
              </p:cNvPr>
              <p:cNvSpPr txBox="1"/>
              <p:nvPr/>
            </p:nvSpPr>
            <p:spPr>
              <a:xfrm rot="18598513">
                <a:off x="9106438" y="4954945"/>
                <a:ext cx="1072835" cy="351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bg1"/>
                    </a:solidFill>
                  </a:rPr>
                  <a:t>Inner layer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D4E24B-F472-4406-B239-2F2A652BD3B3}"/>
                  </a:ext>
                </a:extLst>
              </p:cNvPr>
              <p:cNvSpPr txBox="1"/>
              <p:nvPr/>
            </p:nvSpPr>
            <p:spPr>
              <a:xfrm rot="18598513">
                <a:off x="8546111" y="4763398"/>
                <a:ext cx="1072835" cy="351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bg1"/>
                    </a:solidFill>
                  </a:rPr>
                  <a:t>Outer layer</a:t>
                </a:r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61B0CF5-392C-4191-A4A4-1BFF9C5670C8}"/>
                </a:ext>
              </a:extLst>
            </p:cNvPr>
            <p:cNvCxnSpPr>
              <a:cxnSpLocks/>
            </p:cNvCxnSpPr>
            <p:nvPr/>
          </p:nvCxnSpPr>
          <p:spPr>
            <a:xfrm>
              <a:off x="615130" y="2682618"/>
              <a:ext cx="0" cy="1584042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A02BB4F-A6B1-49A6-944C-1A1FFA60CC8A}"/>
                </a:ext>
              </a:extLst>
            </p:cNvPr>
            <p:cNvSpPr txBox="1"/>
            <p:nvPr/>
          </p:nvSpPr>
          <p:spPr>
            <a:xfrm>
              <a:off x="706485" y="3208950"/>
              <a:ext cx="2406492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S</a:t>
              </a:r>
              <a:r>
                <a:rPr lang="en-GB" sz="1400" dirty="0">
                  <a:solidFill>
                    <a:schemeClr val="tx2"/>
                  </a:solidFill>
                </a:rPr>
                <a:t>ample cut from larger </a:t>
              </a:r>
            </a:p>
            <a:p>
              <a:r>
                <a:rPr lang="en-GB" sz="1400" dirty="0">
                  <a:solidFill>
                    <a:schemeClr val="tx2"/>
                  </a:solidFill>
                </a:rPr>
                <a:t>MQXF/D11T section</a:t>
              </a:r>
              <a:br>
                <a:rPr lang="en-GB" sz="1400" dirty="0">
                  <a:solidFill>
                    <a:schemeClr val="tx2"/>
                  </a:solidFill>
                </a:rPr>
              </a:br>
              <a:r>
                <a:rPr lang="en-GB" sz="1400" dirty="0">
                  <a:solidFill>
                    <a:schemeClr val="tx2"/>
                  </a:solidFill>
                </a:rPr>
                <a:t>(8 cables in outer layer,</a:t>
              </a:r>
            </a:p>
            <a:p>
              <a:r>
                <a:rPr lang="en-GB" sz="1400" dirty="0">
                  <a:solidFill>
                    <a:schemeClr val="tx2"/>
                  </a:solidFill>
                </a:rPr>
                <a:t>7 cables in inner layer)</a:t>
              </a:r>
            </a:p>
          </p:txBody>
        </p:sp>
      </p:grpSp>
      <p:grpSp>
        <p:nvGrpSpPr>
          <p:cNvPr id="1032" name="Group 1031">
            <a:extLst>
              <a:ext uri="{FF2B5EF4-FFF2-40B4-BE49-F238E27FC236}">
                <a16:creationId xmlns:a16="http://schemas.microsoft.com/office/drawing/2014/main" id="{7BCE866D-CC16-48EE-93A8-B3F9613EF827}"/>
              </a:ext>
            </a:extLst>
          </p:cNvPr>
          <p:cNvGrpSpPr/>
          <p:nvPr/>
        </p:nvGrpSpPr>
        <p:grpSpPr>
          <a:xfrm>
            <a:off x="2140474" y="3488144"/>
            <a:ext cx="5207967" cy="2711308"/>
            <a:chOff x="1751781" y="3529618"/>
            <a:chExt cx="5207967" cy="2711308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B81B131-975A-4779-B587-C592D7109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32251" y="3886760"/>
              <a:ext cx="3322945" cy="1924375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E1394C8-17E4-4EA5-91D7-D61EC7145186}"/>
                </a:ext>
              </a:extLst>
            </p:cNvPr>
            <p:cNvSpPr txBox="1"/>
            <p:nvPr/>
          </p:nvSpPr>
          <p:spPr>
            <a:xfrm>
              <a:off x="2318278" y="5717706"/>
              <a:ext cx="464147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0033A0"/>
                  </a:solidFill>
                </a:rPr>
                <a:t>2 temperature sensors per layer </a:t>
              </a:r>
              <a:r>
                <a:rPr lang="en-GB" sz="1400" dirty="0">
                  <a:solidFill>
                    <a:schemeClr val="tx2"/>
                  </a:solidFill>
                </a:rPr>
                <a:t>(45 mm apart), each </a:t>
              </a:r>
              <a:r>
                <a:rPr lang="en-GB" sz="1400" b="1" dirty="0">
                  <a:solidFill>
                    <a:srgbClr val="0033A0"/>
                  </a:solidFill>
                </a:rPr>
                <a:t>probing centre </a:t>
              </a:r>
              <a:r>
                <a:rPr lang="en-GB" sz="1400" dirty="0">
                  <a:solidFill>
                    <a:schemeClr val="tx2"/>
                  </a:solidFill>
                </a:rPr>
                <a:t>of the cut sample cross-section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E879D7C-6DCF-42C9-965A-DA810BC55589}"/>
                </a:ext>
              </a:extLst>
            </p:cNvPr>
            <p:cNvSpPr/>
            <p:nvPr/>
          </p:nvSpPr>
          <p:spPr>
            <a:xfrm>
              <a:off x="4639013" y="4499395"/>
              <a:ext cx="529504" cy="351135"/>
            </a:xfrm>
            <a:prstGeom prst="ellipse">
              <a:avLst/>
            </a:pr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D22CB36-E236-44C8-9BF0-FBED155AF42B}"/>
                </a:ext>
              </a:extLst>
            </p:cNvPr>
            <p:cNvSpPr/>
            <p:nvPr/>
          </p:nvSpPr>
          <p:spPr>
            <a:xfrm>
              <a:off x="3758605" y="4419508"/>
              <a:ext cx="176292" cy="192874"/>
            </a:xfrm>
            <a:prstGeom prst="ellipse">
              <a:avLst/>
            </a:pr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3D898CFA-1B67-43B5-A26E-CBB4D2F758DC}"/>
                </a:ext>
              </a:extLst>
            </p:cNvPr>
            <p:cNvCxnSpPr>
              <a:cxnSpLocks/>
            </p:cNvCxnSpPr>
            <p:nvPr/>
          </p:nvCxnSpPr>
          <p:spPr>
            <a:xfrm>
              <a:off x="1751781" y="4964744"/>
              <a:ext cx="1040677" cy="0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55C44E01-6759-4850-8D44-EDB9C650E03E}"/>
                </a:ext>
              </a:extLst>
            </p:cNvPr>
            <p:cNvCxnSpPr/>
            <p:nvPr/>
          </p:nvCxnSpPr>
          <p:spPr>
            <a:xfrm flipH="1">
              <a:off x="4432682" y="4078054"/>
              <a:ext cx="185083" cy="255369"/>
            </a:xfrm>
            <a:prstGeom prst="straightConnector1">
              <a:avLst/>
            </a:prstGeom>
            <a:ln w="19050">
              <a:solidFill>
                <a:srgbClr val="33CC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6964EFFA-D126-458A-A8DB-41FB0DD126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94846" y="5177200"/>
              <a:ext cx="312741" cy="490073"/>
            </a:xfrm>
            <a:prstGeom prst="straightConnector1">
              <a:avLst/>
            </a:prstGeom>
            <a:ln w="19050">
              <a:solidFill>
                <a:srgbClr val="33CC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AED721D8-54A0-464C-89CE-D1DDCDFAF9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46871" y="5328165"/>
              <a:ext cx="326995" cy="339108"/>
            </a:xfrm>
            <a:prstGeom prst="straightConnector1">
              <a:avLst/>
            </a:prstGeom>
            <a:ln w="19050">
              <a:solidFill>
                <a:srgbClr val="33CC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8B9C4D8-9CD2-482F-81C5-30A2B0D8987A}"/>
                </a:ext>
              </a:extLst>
            </p:cNvPr>
            <p:cNvSpPr txBox="1"/>
            <p:nvPr/>
          </p:nvSpPr>
          <p:spPr>
            <a:xfrm>
              <a:off x="3032532" y="3529618"/>
              <a:ext cx="26761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Polyimide </a:t>
              </a:r>
              <a:r>
                <a:rPr lang="en-GB" sz="1400" b="1" dirty="0">
                  <a:solidFill>
                    <a:srgbClr val="0033A0"/>
                  </a:solidFill>
                </a:rPr>
                <a:t>electric heater</a:t>
              </a:r>
            </a:p>
            <a:p>
              <a:r>
                <a:rPr lang="en-GB" sz="1400" dirty="0">
                  <a:solidFill>
                    <a:schemeClr val="tx2"/>
                  </a:solidFill>
                </a:rPr>
                <a:t>bonded to the outer insulation</a:t>
              </a:r>
            </a:p>
          </p:txBody>
        </p:sp>
      </p:grp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DBC5CC88-9A3B-4C78-8613-90F9AA27E209}"/>
              </a:ext>
            </a:extLst>
          </p:cNvPr>
          <p:cNvGrpSpPr/>
          <p:nvPr/>
        </p:nvGrpSpPr>
        <p:grpSpPr>
          <a:xfrm>
            <a:off x="4207589" y="914400"/>
            <a:ext cx="5619078" cy="3584995"/>
            <a:chOff x="4207589" y="914400"/>
            <a:chExt cx="5619078" cy="3584995"/>
          </a:xfrm>
        </p:grpSpPr>
        <p:pic>
          <p:nvPicPr>
            <p:cNvPr id="1024" name="Picture 1023" descr="Text, letter&#10;&#10;Description automatically generated">
              <a:extLst>
                <a:ext uri="{FF2B5EF4-FFF2-40B4-BE49-F238E27FC236}">
                  <a16:creationId xmlns:a16="http://schemas.microsoft.com/office/drawing/2014/main" id="{B35A1357-2CFA-4A2D-81BF-47B86DD502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372" r="5145"/>
            <a:stretch/>
          </p:blipFill>
          <p:spPr>
            <a:xfrm rot="16200000">
              <a:off x="4781336" y="340653"/>
              <a:ext cx="2423158" cy="3570652"/>
            </a:xfrm>
            <a:prstGeom prst="rect">
              <a:avLst/>
            </a:prstGeom>
            <a:ln w="28575">
              <a:solidFill>
                <a:srgbClr val="0033A0"/>
              </a:solidFill>
            </a:ln>
          </p:spPr>
        </p:pic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3C3C4BF6-AB05-4191-9598-133AC5284D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19071" y="3429000"/>
              <a:ext cx="0" cy="1070395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3466514-8289-4890-A3CD-998E9275CA81}"/>
                </a:ext>
              </a:extLst>
            </p:cNvPr>
            <p:cNvCxnSpPr>
              <a:cxnSpLocks/>
            </p:cNvCxnSpPr>
            <p:nvPr/>
          </p:nvCxnSpPr>
          <p:spPr>
            <a:xfrm>
              <a:off x="7591401" y="1070924"/>
              <a:ext cx="1743099" cy="0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F9A83F7-F836-416E-B736-E8BCAAAEDAD3}"/>
                </a:ext>
              </a:extLst>
            </p:cNvPr>
            <p:cNvSpPr txBox="1"/>
            <p:nvPr/>
          </p:nvSpPr>
          <p:spPr>
            <a:xfrm>
              <a:off x="7755908" y="1611731"/>
              <a:ext cx="2070759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instrumented sample is encased in 2 layers of </a:t>
              </a:r>
              <a:r>
                <a:rPr lang="en-GB" sz="1400" b="1" dirty="0">
                  <a:solidFill>
                    <a:srgbClr val="0033A0"/>
                  </a:solidFill>
                </a:rPr>
                <a:t>insulation</a:t>
              </a:r>
              <a:r>
                <a:rPr lang="en-GB" sz="1400" dirty="0">
                  <a:solidFill>
                    <a:schemeClr val="tx2"/>
                  </a:solidFill>
                </a:rPr>
                <a:t> on all sides (</a:t>
              </a:r>
              <a:r>
                <a:rPr lang="en-GB" sz="1400" b="1" dirty="0">
                  <a:solidFill>
                    <a:srgbClr val="0033A0"/>
                  </a:solidFill>
                </a:rPr>
                <a:t>except for inner surface</a:t>
              </a:r>
              <a:r>
                <a:rPr lang="en-GB" sz="1400" dirty="0">
                  <a:solidFill>
                    <a:schemeClr val="tx2"/>
                  </a:solidFill>
                </a:rPr>
                <a:t>, He contact)</a:t>
              </a:r>
              <a:endParaRPr lang="en-GB" sz="1400" dirty="0">
                <a:solidFill>
                  <a:srgbClr val="0033A0"/>
                </a:solidFill>
              </a:endParaRPr>
            </a:p>
          </p:txBody>
        </p:sp>
      </p:grpSp>
      <p:grpSp>
        <p:nvGrpSpPr>
          <p:cNvPr id="1034" name="Group 1033">
            <a:extLst>
              <a:ext uri="{FF2B5EF4-FFF2-40B4-BE49-F238E27FC236}">
                <a16:creationId xmlns:a16="http://schemas.microsoft.com/office/drawing/2014/main" id="{481B69AE-320D-4A80-AB75-5F642F4C2FDD}"/>
              </a:ext>
            </a:extLst>
          </p:cNvPr>
          <p:cNvGrpSpPr/>
          <p:nvPr/>
        </p:nvGrpSpPr>
        <p:grpSpPr>
          <a:xfrm>
            <a:off x="6649110" y="2594915"/>
            <a:ext cx="4980958" cy="3645640"/>
            <a:chOff x="6649110" y="2594915"/>
            <a:chExt cx="4980958" cy="3645640"/>
          </a:xfrm>
        </p:grpSpPr>
        <p:pic>
          <p:nvPicPr>
            <p:cNvPr id="1027" name="00867EAA-7A3D-4308-989A-1AFE668317F9">
              <a:extLst>
                <a:ext uri="{FF2B5EF4-FFF2-40B4-BE49-F238E27FC236}">
                  <a16:creationId xmlns:a16="http://schemas.microsoft.com/office/drawing/2014/main" id="{B20340D7-E7CB-4DF6-9D93-61AD4A2CDA7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84" r="12773"/>
            <a:stretch/>
          </p:blipFill>
          <p:spPr bwMode="auto">
            <a:xfrm>
              <a:off x="8725166" y="3237222"/>
              <a:ext cx="2904902" cy="3003333"/>
            </a:xfrm>
            <a:prstGeom prst="rect">
              <a:avLst/>
            </a:prstGeom>
            <a:noFill/>
            <a:ln w="28575">
              <a:solidFill>
                <a:srgbClr val="0033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F69E9E9F-DB97-4931-B446-57182F881642}"/>
                </a:ext>
              </a:extLst>
            </p:cNvPr>
            <p:cNvCxnSpPr>
              <a:cxnSpLocks/>
            </p:cNvCxnSpPr>
            <p:nvPr/>
          </p:nvCxnSpPr>
          <p:spPr>
            <a:xfrm>
              <a:off x="9614391" y="2594915"/>
              <a:ext cx="0" cy="614035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BDE8BC0-56DC-4C29-AE11-12E0EC91682E}"/>
                </a:ext>
              </a:extLst>
            </p:cNvPr>
            <p:cNvSpPr txBox="1"/>
            <p:nvPr/>
          </p:nvSpPr>
          <p:spPr>
            <a:xfrm>
              <a:off x="6649110" y="4261329"/>
              <a:ext cx="2070759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400" dirty="0">
                  <a:solidFill>
                    <a:schemeClr val="tx2"/>
                  </a:solidFill>
                </a:rPr>
                <a:t>Sample is mounted on test set-up and </a:t>
              </a:r>
              <a:r>
                <a:rPr lang="en-GB" sz="1400" b="1" dirty="0">
                  <a:solidFill>
                    <a:srgbClr val="0033A0"/>
                  </a:solidFill>
                </a:rPr>
                <a:t>ready for measurements in saturated He II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59EC53E4-3501-4970-B4D9-23436D496DD9}"/>
              </a:ext>
            </a:extLst>
          </p:cNvPr>
          <p:cNvSpPr txBox="1"/>
          <p:nvPr/>
        </p:nvSpPr>
        <p:spPr>
          <a:xfrm>
            <a:off x="-45474" y="5876607"/>
            <a:ext cx="24064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* Maximum length allowed by setup ~140 mm, longer than twist pitch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73A866-124D-4903-A3D0-051870366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3FA0-85FD-44C6-A7A1-B1EDE772302C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84E572-AA3A-4F69-B81D-8610EB1BC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A26F6C-902A-4FD7-A47B-D4ABE4E23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74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F2D9CD-D6B4-4EB3-A489-2E90D49E5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set-up &amp; measurement procedure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4BB8A03-120D-4808-8034-035423C1B174}"/>
              </a:ext>
            </a:extLst>
          </p:cNvPr>
          <p:cNvGrpSpPr/>
          <p:nvPr/>
        </p:nvGrpSpPr>
        <p:grpSpPr>
          <a:xfrm>
            <a:off x="7280254" y="1163660"/>
            <a:ext cx="3753465" cy="2135800"/>
            <a:chOff x="0" y="4129980"/>
            <a:chExt cx="3753465" cy="2135800"/>
          </a:xfrm>
        </p:grpSpPr>
        <p:pic>
          <p:nvPicPr>
            <p:cNvPr id="47" name="Picture 46" descr="Diagram&#10;&#10;Description automatically generated">
              <a:extLst>
                <a:ext uri="{FF2B5EF4-FFF2-40B4-BE49-F238E27FC236}">
                  <a16:creationId xmlns:a16="http://schemas.microsoft.com/office/drawing/2014/main" id="{2F945C38-4F9E-427D-B2A5-0E11B925D293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3902" y="4341406"/>
              <a:ext cx="3590279" cy="1924374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02703D4-9162-42C0-BF30-C17FC97926F3}"/>
                </a:ext>
              </a:extLst>
            </p:cNvPr>
            <p:cNvSpPr txBox="1"/>
            <p:nvPr/>
          </p:nvSpPr>
          <p:spPr>
            <a:xfrm>
              <a:off x="0" y="4129980"/>
              <a:ext cx="375346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tx2"/>
                  </a:solidFill>
                </a:rPr>
                <a:t>Typical measurement for each heat input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00FBE28-634C-4DA1-8FFB-21917C04E044}"/>
              </a:ext>
            </a:extLst>
          </p:cNvPr>
          <p:cNvSpPr txBox="1"/>
          <p:nvPr/>
        </p:nvSpPr>
        <p:spPr>
          <a:xfrm>
            <a:off x="6095999" y="3734717"/>
            <a:ext cx="5543427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Experiment allows for extraction of: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33A0"/>
                </a:solidFill>
              </a:rPr>
              <a:t>Steady-state temperature rise </a:t>
            </a:r>
            <a:r>
              <a:rPr lang="en-GB" sz="1400" dirty="0">
                <a:solidFill>
                  <a:schemeClr val="tx2"/>
                </a:solidFill>
              </a:rPr>
              <a:t>as function of applied heat load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Temperature </a:t>
            </a:r>
            <a:r>
              <a:rPr lang="en-GB" sz="1400" b="1" dirty="0">
                <a:solidFill>
                  <a:srgbClr val="0033A0"/>
                </a:solidFill>
              </a:rPr>
              <a:t>response as function of time</a:t>
            </a:r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Global and interlayer </a:t>
            </a:r>
            <a:r>
              <a:rPr lang="en-GB" sz="1400" b="1" dirty="0">
                <a:solidFill>
                  <a:srgbClr val="0033A0"/>
                </a:solidFill>
              </a:rPr>
              <a:t>heat exchange coefficients*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Solid material properties, </a:t>
            </a:r>
            <a:r>
              <a:rPr lang="en-GB" sz="1400" b="1" dirty="0">
                <a:solidFill>
                  <a:srgbClr val="0033A0"/>
                </a:solidFill>
              </a:rPr>
              <a:t>Kapitza resistance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Qualitative and quantitative* </a:t>
            </a:r>
            <a:r>
              <a:rPr lang="en-GB" sz="1400" b="1" dirty="0">
                <a:solidFill>
                  <a:srgbClr val="0033A0"/>
                </a:solidFill>
              </a:rPr>
              <a:t>information about He presence in the sample</a:t>
            </a:r>
            <a:r>
              <a:rPr lang="en-GB" sz="1400" dirty="0">
                <a:solidFill>
                  <a:schemeClr val="tx2"/>
                </a:solidFill>
              </a:rPr>
              <a:t> as well as its </a:t>
            </a:r>
            <a:r>
              <a:rPr lang="en-GB" sz="1400" b="1" dirty="0">
                <a:solidFill>
                  <a:srgbClr val="0033A0"/>
                </a:solidFill>
              </a:rPr>
              <a:t>location</a:t>
            </a:r>
            <a:r>
              <a:rPr lang="en-GB" sz="1400" dirty="0">
                <a:solidFill>
                  <a:schemeClr val="tx2"/>
                </a:solidFill>
              </a:rPr>
              <a:t> within the coil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2DF0369-C7D1-496C-9987-C189D81BC467}"/>
              </a:ext>
            </a:extLst>
          </p:cNvPr>
          <p:cNvSpPr txBox="1"/>
          <p:nvPr/>
        </p:nvSpPr>
        <p:spPr>
          <a:xfrm>
            <a:off x="369232" y="3114794"/>
            <a:ext cx="2636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/>
              <a:t>Experimental set-up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244A93-F37D-4189-927E-452EB8326E97}"/>
              </a:ext>
            </a:extLst>
          </p:cNvPr>
          <p:cNvSpPr txBox="1"/>
          <p:nvPr/>
        </p:nvSpPr>
        <p:spPr>
          <a:xfrm>
            <a:off x="407987" y="1262603"/>
            <a:ext cx="6337152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Typical measurement run: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Heat load sweep from 0 to ~ 1000 W/m</a:t>
            </a:r>
            <a:r>
              <a:rPr lang="en-GB" sz="1400" baseline="30000" dirty="0">
                <a:solidFill>
                  <a:schemeClr val="tx2"/>
                </a:solidFill>
              </a:rPr>
              <a:t>2</a:t>
            </a:r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Sweeps done for bath temperatures of 1.8 K, 1.9 K, 2.0 K and 2.1 K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From each measurement point, a </a:t>
            </a:r>
            <a:r>
              <a:rPr lang="en-GB" sz="1400" b="1" dirty="0">
                <a:solidFill>
                  <a:srgbClr val="0033A0"/>
                </a:solidFill>
              </a:rPr>
              <a:t>steady-state temperature </a:t>
            </a:r>
            <a:r>
              <a:rPr lang="en-GB" sz="1400" dirty="0">
                <a:solidFill>
                  <a:schemeClr val="tx2"/>
                </a:solidFill>
              </a:rPr>
              <a:t>and </a:t>
            </a:r>
            <a:r>
              <a:rPr lang="en-GB" sz="1400" b="1" dirty="0">
                <a:solidFill>
                  <a:srgbClr val="0033A0"/>
                </a:solidFill>
              </a:rPr>
              <a:t>time constant </a:t>
            </a:r>
            <a:r>
              <a:rPr lang="en-GB" sz="1400" dirty="0">
                <a:solidFill>
                  <a:schemeClr val="tx2"/>
                </a:solidFill>
              </a:rPr>
              <a:t>(with associated temperature) </a:t>
            </a:r>
            <a:r>
              <a:rPr lang="en-GB" sz="1400" b="1" dirty="0">
                <a:solidFill>
                  <a:srgbClr val="0033A0"/>
                </a:solidFill>
              </a:rPr>
              <a:t>are extracted for each sensor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7E12E6E3-EC8F-4B2D-BBB3-3057BC638715}"/>
              </a:ext>
            </a:extLst>
          </p:cNvPr>
          <p:cNvSpPr/>
          <p:nvPr/>
        </p:nvSpPr>
        <p:spPr>
          <a:xfrm>
            <a:off x="6692593" y="1835069"/>
            <a:ext cx="391774" cy="473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F041A678-1C44-47D0-9C4A-8C27AE825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970" y="2967820"/>
            <a:ext cx="2813185" cy="328189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8310A6-A0F2-4A91-8AED-64830B1C1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8F96-A43F-4BBE-9CD1-6B5EB3EE5C62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318958-14A9-4347-983C-23060BEA2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78C1C8B-8558-4C1E-831E-06D088292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912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8CC57F-C920-4C6B-955F-D4A5A29981CF}"/>
              </a:ext>
            </a:extLst>
          </p:cNvPr>
          <p:cNvSpPr txBox="1"/>
          <p:nvPr/>
        </p:nvSpPr>
        <p:spPr>
          <a:xfrm>
            <a:off x="954405" y="1281366"/>
            <a:ext cx="1063638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Experimental campaign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Sample preparation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Set-up description and measurement procedure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Typical results and their interpretation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Example of 11T coil GE-02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11T virgin coil campaign: thermal cycling / He content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MQXF coil (U.S. and CERN production) campaign: heat transfer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F0AFCD-5BF1-4ED8-B0B6-55DBC2FDB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3586-F66A-48AD-A248-A4CD1EA0BBC5}" type="datetime1">
              <a:rPr lang="en-GB" smtClean="0"/>
              <a:t>20/01/2022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0CDACE-927F-4520-9647-75755C47B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Sousa, TE/CRG-CL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7C2F9-64B3-4DFC-8D9E-D342D72F6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4325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CERN" id="{1A76D69B-429E-4ECA-803E-1A49C9693332}" vid="{CFCA5C4A-C487-4437-A473-56B532E77C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13740</TotalTime>
  <Words>3524</Words>
  <Application>Microsoft Office PowerPoint</Application>
  <PresentationFormat>Widescreen</PresentationFormat>
  <Paragraphs>628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Cambria Math</vt:lpstr>
      <vt:lpstr>Courier New</vt:lpstr>
      <vt:lpstr>ThemeCERN</vt:lpstr>
      <vt:lpstr>Experimental assessment  of Nb3Sn impregnated coil samples in He II:  temperature margin evaluation and investigation of aging mechanisms in the impregnation </vt:lpstr>
      <vt:lpstr>Contents</vt:lpstr>
      <vt:lpstr>Contents</vt:lpstr>
      <vt:lpstr>Introduction</vt:lpstr>
      <vt:lpstr>Introduction </vt:lpstr>
      <vt:lpstr>Contents</vt:lpstr>
      <vt:lpstr>Sample preparation</vt:lpstr>
      <vt:lpstr>Experimental set-up &amp; measurement procedure</vt:lpstr>
      <vt:lpstr>Contents</vt:lpstr>
      <vt:lpstr>Interpretation of steady-state results Example: D11T GE-02 </vt:lpstr>
      <vt:lpstr>Interpretation of transient results Example: D11T GE-02</vt:lpstr>
      <vt:lpstr>Interpretation of transient results Example: D11T GE-02 </vt:lpstr>
      <vt:lpstr>Interpretation of transient results Example: D11T GE-02</vt:lpstr>
      <vt:lpstr>History of measured samples @ the Cryolab</vt:lpstr>
      <vt:lpstr>Contents</vt:lpstr>
      <vt:lpstr>11T virgin coil GE11 – Thermal cycling </vt:lpstr>
      <vt:lpstr>11T virgin coil GE11 – Thermal cycling  </vt:lpstr>
      <vt:lpstr>11T virgin coil GE11 – Thermal cycling  </vt:lpstr>
      <vt:lpstr>11T virgin coil GE11 – Thermal cycling </vt:lpstr>
      <vt:lpstr>11T virgin coil GE11 – Results EN/MME</vt:lpstr>
      <vt:lpstr>11T virgin coil GE11 – Results EN/MME</vt:lpstr>
      <vt:lpstr>Contents</vt:lpstr>
      <vt:lpstr>MQXF coil P06 (U.S. production) – Results </vt:lpstr>
      <vt:lpstr>MQXF coil CR108 (CERN production) – Results </vt:lpstr>
      <vt:lpstr>MQXF coil CR108 (CERN production) – Results </vt:lpstr>
      <vt:lpstr>Side-by-side comparison: MQXF P06 vs. CR108</vt:lpstr>
      <vt:lpstr>MQXF: visual inspection of cut samples</vt:lpstr>
      <vt:lpstr>Summary of measured samples @ the Cryolab</vt:lpstr>
      <vt:lpstr>MQXF coil impregnation – CERN process evolution</vt:lpstr>
      <vt:lpstr>Contents</vt:lpstr>
      <vt:lpstr>Summary I – General </vt:lpstr>
      <vt:lpstr>Summary II – 11T specific  </vt:lpstr>
      <vt:lpstr>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U.S. production MQXF coil P06 specimen</dc:title>
  <dc:creator>Patricia Tavares Coutinho Borges De Sousa</dc:creator>
  <cp:lastModifiedBy>Patricia Tavares Coutinho Borges De Sousa</cp:lastModifiedBy>
  <cp:revision>107</cp:revision>
  <dcterms:created xsi:type="dcterms:W3CDTF">2021-11-11T13:43:41Z</dcterms:created>
  <dcterms:modified xsi:type="dcterms:W3CDTF">2022-01-20T09:25:39Z</dcterms:modified>
</cp:coreProperties>
</file>